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Microsoft_Equation2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Microsoft_Equation3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2.xml" ContentType="application/vnd.openxmlformats-officedocument.presentationml.notesSlide+xml"/>
  <Override PartName="/ppt/embeddings/oleObject4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1" r:id="rId3"/>
    <p:sldId id="262" r:id="rId4"/>
    <p:sldId id="258" r:id="rId5"/>
    <p:sldId id="263" r:id="rId6"/>
    <p:sldId id="257" r:id="rId7"/>
    <p:sldId id="266" r:id="rId8"/>
    <p:sldId id="265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0" r:id="rId17"/>
    <p:sldId id="279" r:id="rId18"/>
    <p:sldId id="278" r:id="rId19"/>
    <p:sldId id="277" r:id="rId20"/>
    <p:sldId id="275" r:id="rId21"/>
    <p:sldId id="276" r:id="rId22"/>
    <p:sldId id="264" r:id="rId23"/>
    <p:sldId id="259" r:id="rId24"/>
    <p:sldId id="293" r:id="rId25"/>
    <p:sldId id="281" r:id="rId26"/>
    <p:sldId id="292" r:id="rId27"/>
    <p:sldId id="280" r:id="rId28"/>
    <p:sldId id="282" r:id="rId29"/>
    <p:sldId id="283" r:id="rId30"/>
    <p:sldId id="284" r:id="rId31"/>
    <p:sldId id="285" r:id="rId32"/>
    <p:sldId id="288" r:id="rId33"/>
    <p:sldId id="290" r:id="rId34"/>
    <p:sldId id="291" r:id="rId35"/>
    <p:sldId id="260" r:id="rId36"/>
    <p:sldId id="294" r:id="rId37"/>
    <p:sldId id="299" r:id="rId38"/>
    <p:sldId id="295" r:id="rId39"/>
    <p:sldId id="297" r:id="rId40"/>
    <p:sldId id="296" r:id="rId41"/>
    <p:sldId id="286" r:id="rId42"/>
    <p:sldId id="287" r:id="rId43"/>
    <p:sldId id="289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A59296-3EE7-0240-8C33-958302DD8FE5}">
          <p14:sldIdLst>
            <p14:sldId id="256"/>
            <p14:sldId id="261"/>
            <p14:sldId id="262"/>
            <p14:sldId id="258"/>
            <p14:sldId id="263"/>
            <p14:sldId id="257"/>
            <p14:sldId id="266"/>
            <p14:sldId id="265"/>
            <p14:sldId id="267"/>
            <p14:sldId id="268"/>
            <p14:sldId id="269"/>
            <p14:sldId id="271"/>
            <p14:sldId id="272"/>
            <p14:sldId id="273"/>
            <p14:sldId id="274"/>
            <p14:sldId id="270"/>
            <p14:sldId id="279"/>
            <p14:sldId id="278"/>
            <p14:sldId id="277"/>
            <p14:sldId id="275"/>
            <p14:sldId id="276"/>
            <p14:sldId id="264"/>
            <p14:sldId id="259"/>
            <p14:sldId id="293"/>
            <p14:sldId id="281"/>
            <p14:sldId id="292"/>
            <p14:sldId id="280"/>
            <p14:sldId id="282"/>
            <p14:sldId id="283"/>
            <p14:sldId id="284"/>
            <p14:sldId id="285"/>
            <p14:sldId id="288"/>
            <p14:sldId id="290"/>
            <p14:sldId id="291"/>
            <p14:sldId id="260"/>
            <p14:sldId id="294"/>
            <p14:sldId id="299"/>
            <p14:sldId id="295"/>
            <p14:sldId id="297"/>
            <p14:sldId id="296"/>
            <p14:sldId id="286"/>
            <p14:sldId id="287"/>
            <p14:sldId id="289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2C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1.emf"/><Relationship Id="rId3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1.emf"/><Relationship Id="rId3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image" Target="../media/image13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5.emf"/><Relationship Id="rId1" Type="http://schemas.openxmlformats.org/officeDocument/2006/relationships/image" Target="../media/image14.emf"/><Relationship Id="rId2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5.emf"/><Relationship Id="rId7" Type="http://schemas.openxmlformats.org/officeDocument/2006/relationships/image" Target="../media/image17.emf"/><Relationship Id="rId1" Type="http://schemas.openxmlformats.org/officeDocument/2006/relationships/image" Target="../media/image16.emf"/><Relationship Id="rId2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5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1" Type="http://schemas.openxmlformats.org/officeDocument/2006/relationships/image" Target="../media/image18.emf"/><Relationship Id="rId2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4A9DE-F761-BC48-A3D7-780EAA648688}" type="datetimeFigureOut">
              <a:rPr lang="en-US" smtClean="0"/>
              <a:t>9/23/13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86247-6424-6F4D-AC06-5256CCB6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86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46C69-34A4-0F46-B16B-D4270186A621}" type="datetimeFigureOut">
              <a:rPr lang="en-US" smtClean="0"/>
              <a:t>9/23/13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F8AB0-A97F-BB4E-9EA0-2DBAE34AB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68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5D9AC-0430-48AB-A059-FCFA80399B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8AB0-A97F-BB4E-9EA0-2DBAE34AB9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1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374E-BCF9-674B-BE69-6A551BF05845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1F3D-65F4-AA43-B997-795705F8CA9E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7956-CEAB-0C44-9A15-D81D3DF7FC38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1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309F-5545-E04C-8CAD-23D19A504C46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7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003E-8F83-894C-9900-9907B24FBCB0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6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725A-92FC-FB42-9F0A-40BC6FC87930}" type="datetime1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2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7A6-1CBA-DD47-B7B7-BB094AF1EDB1}" type="datetime1">
              <a:rPr lang="en-US" smtClean="0"/>
              <a:t>9/23/13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9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1532-D1B0-5E4C-872C-64161E86DF65}" type="datetime1">
              <a:rPr lang="en-US" smtClean="0"/>
              <a:t>9/23/13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9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9EA-1860-8F49-89AA-DC0B0DB4DD55}" type="datetime1">
              <a:rPr lang="en-US" smtClean="0"/>
              <a:t>9/23/13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0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9CD2-1E43-E548-97DC-F0D7E4296A39}" type="datetime1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0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D183-E793-9F44-8EB9-A1C55663F58B}" type="datetime1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4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6956-4422-6D4D-ABCD-A1E2979F07B5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F2727-EA6A-3541-AF52-8FC800C2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4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emf"/><Relationship Id="rId4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12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emf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oleObject" Target="../embeddings/oleObject23.bin"/><Relationship Id="rId13" Type="http://schemas.openxmlformats.org/officeDocument/2006/relationships/image" Target="../media/image12.emf"/><Relationship Id="rId14" Type="http://schemas.openxmlformats.org/officeDocument/2006/relationships/oleObject" Target="../embeddings/oleObject24.bin"/><Relationship Id="rId15" Type="http://schemas.openxmlformats.org/officeDocument/2006/relationships/image" Target="../media/image15.emf"/><Relationship Id="rId16" Type="http://schemas.openxmlformats.org/officeDocument/2006/relationships/oleObject" Target="../embeddings/Microsoft_Equation2.bin"/><Relationship Id="rId17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emf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12.emf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15.emf"/><Relationship Id="rId16" Type="http://schemas.openxmlformats.org/officeDocument/2006/relationships/oleObject" Target="../embeddings/Microsoft_Equation3.bin"/><Relationship Id="rId17" Type="http://schemas.openxmlformats.org/officeDocument/2006/relationships/image" Target="../media/image19.emf"/><Relationship Id="rId18" Type="http://schemas.openxmlformats.org/officeDocument/2006/relationships/oleObject" Target="../embeddings/oleObject31.bin"/><Relationship Id="rId19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emf"/><Relationship Id="rId4" Type="http://schemas.openxmlformats.org/officeDocument/2006/relationships/oleObject" Target="../embeddings/oleObject25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oleObject" Target="../embeddings/oleObject41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oleObject" Target="../embeddings/oleObject42.bin"/><Relationship Id="rId5" Type="http://schemas.openxmlformats.org/officeDocument/2006/relationships/image" Target="../media/image4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Progress on Cryogenics for aLIGO upgrades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Brett Shapiro</a:t>
            </a:r>
          </a:p>
          <a:p>
            <a:r>
              <a:rPr lang="en-US" dirty="0" smtClean="0"/>
              <a:t>Stanford University</a:t>
            </a:r>
            <a:endParaRPr lang="en-US" dirty="0"/>
          </a:p>
        </p:txBody>
      </p:sp>
      <p:pic>
        <p:nvPicPr>
          <p:cNvPr id="5" name="Picture 4" descr="Stanford_University_seal_2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581912" y="-1581912"/>
            <a:ext cx="4248912" cy="3136392"/>
            <a:chOff x="-1581912" y="-1581912"/>
            <a:chExt cx="4248912" cy="3136392"/>
          </a:xfrm>
        </p:grpSpPr>
        <p:sp>
          <p:nvSpPr>
            <p:cNvPr id="7" name="Arc 6"/>
            <p:cNvSpPr/>
            <p:nvPr/>
          </p:nvSpPr>
          <p:spPr>
            <a:xfrm rot="5400000">
              <a:off x="-606552" y="-624840"/>
              <a:ext cx="1216152" cy="121615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5400000">
              <a:off x="-365760" y="-365760"/>
              <a:ext cx="731520" cy="73152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5400000">
              <a:off x="-853440" y="-850392"/>
              <a:ext cx="1691640" cy="169164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5400000">
              <a:off x="-1097280" y="-1097280"/>
              <a:ext cx="2176272" cy="217627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5400000">
              <a:off x="-1325880" y="-1325880"/>
              <a:ext cx="2651760" cy="265176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5400000">
              <a:off x="-1581912" y="-1581912"/>
              <a:ext cx="3136392" cy="313639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295870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Arial"/>
                  <a:cs typeface="Arial"/>
                </a:rPr>
                <a:t>LIGO</a:t>
              </a:r>
              <a:endParaRPr lang="en-US" sz="5400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26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LIGO_longiso_with_asympt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7" y="1369115"/>
            <a:ext cx="9144001" cy="5104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Isolation Asymptote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81716" y="5220645"/>
            <a:ext cx="5997031" cy="623188"/>
            <a:chOff x="1340511" y="4374069"/>
            <a:chExt cx="5997031" cy="623188"/>
          </a:xfrm>
        </p:grpSpPr>
        <p:sp>
          <p:nvSpPr>
            <p:cNvPr id="8" name="Rectangle 7"/>
            <p:cNvSpPr/>
            <p:nvPr/>
          </p:nvSpPr>
          <p:spPr>
            <a:xfrm>
              <a:off x="1340511" y="4374069"/>
              <a:ext cx="5997031" cy="6231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3411589"/>
                </p:ext>
              </p:extLst>
            </p:nvPr>
          </p:nvGraphicFramePr>
          <p:xfrm>
            <a:off x="1394970" y="4418609"/>
            <a:ext cx="5883777" cy="5668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" name="Equation" r:id="rId4" imgW="4178300" imgH="482600" progId="Equation.3">
                    <p:embed/>
                  </p:oleObj>
                </mc:Choice>
                <mc:Fallback>
                  <p:oleObj name="Equation" r:id="rId4" imgW="41783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94970" y="4418609"/>
                          <a:ext cx="5883777" cy="5668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1" name="Straight Arrow Connector 10"/>
          <p:cNvCxnSpPr>
            <a:stCxn id="8" idx="0"/>
          </p:cNvCxnSpPr>
          <p:nvPr/>
        </p:nvCxnSpPr>
        <p:spPr>
          <a:xfrm flipV="1">
            <a:off x="4280232" y="3268794"/>
            <a:ext cx="634980" cy="19518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3053" y="6465784"/>
            <a:ext cx="149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T1300786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93157" y="4885699"/>
            <a:ext cx="269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Asymptote: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425002"/>
            <a:ext cx="2895600" cy="365125"/>
          </a:xfrm>
        </p:spPr>
        <p:txBody>
          <a:bodyPr/>
          <a:lstStyle/>
          <a:p>
            <a:r>
              <a:rPr lang="is-IS" smtClean="0"/>
              <a:t>LVC Sept 2013 Hannover - G1300966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Longitudinal Isolation</a:t>
            </a:r>
            <a:endParaRPr lang="en-US" dirty="0"/>
          </a:p>
        </p:txBody>
      </p:sp>
      <p:pic>
        <p:nvPicPr>
          <p:cNvPr id="5" name="Picture 4" descr="quad_pendulum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79"/>
          <a:stretch/>
        </p:blipFill>
        <p:spPr>
          <a:xfrm>
            <a:off x="0" y="1481661"/>
            <a:ext cx="2539842" cy="530768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67780"/>
              </p:ext>
            </p:extLst>
          </p:nvPr>
        </p:nvGraphicFramePr>
        <p:xfrm>
          <a:off x="3516316" y="6306210"/>
          <a:ext cx="26098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" name="Equation" r:id="rId4" imgW="1854200" imgH="215900" progId="Equation.3">
                  <p:embed/>
                </p:oleObj>
              </mc:Choice>
              <mc:Fallback>
                <p:oleObj name="Equation" r:id="rId4" imgW="1854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6316" y="6306210"/>
                        <a:ext cx="260985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89862" y="5480681"/>
            <a:ext cx="439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constrained test mass and payload: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126943"/>
              </p:ext>
            </p:extLst>
          </p:nvPr>
        </p:nvGraphicFramePr>
        <p:xfrm>
          <a:off x="3517247" y="5961242"/>
          <a:ext cx="107156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" name="Equation" r:id="rId6" imgW="762000" imgH="203200" progId="Equation.3">
                  <p:embed/>
                </p:oleObj>
              </mc:Choice>
              <mc:Fallback>
                <p:oleObj name="Equation" r:id="rId6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7247" y="5961242"/>
                        <a:ext cx="1071562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85981" y="2223379"/>
            <a:ext cx="482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Unique</a:t>
            </a:r>
            <a:r>
              <a:rPr lang="en-US" i="1" dirty="0" smtClean="0"/>
              <a:t> </a:t>
            </a:r>
            <a:r>
              <a:rPr lang="en-US" b="1" dirty="0"/>
              <a:t>o</a:t>
            </a:r>
            <a:r>
              <a:rPr lang="en-US" b="1" dirty="0" smtClean="0"/>
              <a:t>ptimal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olution of isolation asymptote: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500082"/>
              </p:ext>
            </p:extLst>
          </p:nvPr>
        </p:nvGraphicFramePr>
        <p:xfrm>
          <a:off x="2820700" y="2592711"/>
          <a:ext cx="5883777" cy="56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" name="Equation" r:id="rId8" imgW="4178300" imgH="482600" progId="Equation.3">
                  <p:embed/>
                </p:oleObj>
              </mc:Choice>
              <mc:Fallback>
                <p:oleObj name="Equation" r:id="rId8" imgW="4178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20700" y="2592711"/>
                        <a:ext cx="5883777" cy="566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994486" y="5850013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986712" y="6208369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>
          <a:xfrm>
            <a:off x="3124200" y="6447886"/>
            <a:ext cx="2895600" cy="365125"/>
          </a:xfrm>
        </p:spPr>
        <p:txBody>
          <a:bodyPr/>
          <a:lstStyle/>
          <a:p>
            <a:r>
              <a:rPr lang="is-IS" smtClean="0"/>
              <a:t>LVC Sept 2013 Hannover - G1300966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1544" y="1593684"/>
            <a:ext cx="1498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See T1300786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1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Longitudinal Isolation</a:t>
            </a:r>
            <a:endParaRPr lang="en-US" dirty="0"/>
          </a:p>
        </p:txBody>
      </p:sp>
      <p:pic>
        <p:nvPicPr>
          <p:cNvPr id="5" name="Picture 4" descr="quad_pendulum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79"/>
          <a:stretch/>
        </p:blipFill>
        <p:spPr>
          <a:xfrm>
            <a:off x="0" y="1481661"/>
            <a:ext cx="2539842" cy="530768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664028"/>
              </p:ext>
            </p:extLst>
          </p:nvPr>
        </p:nvGraphicFramePr>
        <p:xfrm>
          <a:off x="3516316" y="6306210"/>
          <a:ext cx="26098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" name="Equation" r:id="rId4" imgW="1854200" imgH="215900" progId="Equation.3">
                  <p:embed/>
                </p:oleObj>
              </mc:Choice>
              <mc:Fallback>
                <p:oleObj name="Equation" r:id="rId4" imgW="1854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6316" y="6306210"/>
                        <a:ext cx="260985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89862" y="5480681"/>
            <a:ext cx="439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constrained test mass and payload: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027755"/>
              </p:ext>
            </p:extLst>
          </p:nvPr>
        </p:nvGraphicFramePr>
        <p:xfrm>
          <a:off x="3517247" y="5961242"/>
          <a:ext cx="107156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" name="Equation" r:id="rId6" imgW="762000" imgH="203200" progId="Equation.3">
                  <p:embed/>
                </p:oleObj>
              </mc:Choice>
              <mc:Fallback>
                <p:oleObj name="Equation" r:id="rId6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7247" y="5961242"/>
                        <a:ext cx="1071562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85981" y="2223379"/>
            <a:ext cx="482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Unique</a:t>
            </a:r>
            <a:r>
              <a:rPr lang="en-US" i="1" dirty="0" smtClean="0"/>
              <a:t> </a:t>
            </a:r>
            <a:r>
              <a:rPr lang="en-US" b="1" dirty="0"/>
              <a:t>o</a:t>
            </a:r>
            <a:r>
              <a:rPr lang="en-US" b="1" dirty="0" smtClean="0"/>
              <a:t>ptimal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olution of isolation asymptote: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013029"/>
              </p:ext>
            </p:extLst>
          </p:nvPr>
        </p:nvGraphicFramePr>
        <p:xfrm>
          <a:off x="2820700" y="2592711"/>
          <a:ext cx="5883777" cy="56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" name="Equation" r:id="rId8" imgW="4178300" imgH="482600" progId="Equation.3">
                  <p:embed/>
                </p:oleObj>
              </mc:Choice>
              <mc:Fallback>
                <p:oleObj name="Equation" r:id="rId8" imgW="4178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20700" y="2592711"/>
                        <a:ext cx="5883777" cy="566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833230"/>
              </p:ext>
            </p:extLst>
          </p:nvPr>
        </p:nvGraphicFramePr>
        <p:xfrm>
          <a:off x="3392438" y="3382591"/>
          <a:ext cx="12509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" name="Equation" r:id="rId10" imgW="889000" imgH="444500" progId="Equation.3">
                  <p:embed/>
                </p:oleObj>
              </mc:Choice>
              <mc:Fallback>
                <p:oleObj name="Equation" r:id="rId10" imgW="889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92438" y="3382591"/>
                        <a:ext cx="125095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990088" y="3488982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994486" y="5850013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986712" y="6208369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47886"/>
            <a:ext cx="2895600" cy="365125"/>
          </a:xfrm>
        </p:spPr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1544" y="1593684"/>
            <a:ext cx="1498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See T1300786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2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773559" y="3463803"/>
            <a:ext cx="3852591" cy="29845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Longitudinal Isolation</a:t>
            </a:r>
            <a:endParaRPr lang="en-US" dirty="0"/>
          </a:p>
        </p:txBody>
      </p:sp>
      <p:pic>
        <p:nvPicPr>
          <p:cNvPr id="5" name="Picture 4" descr="quad_pendulum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79"/>
          <a:stretch/>
        </p:blipFill>
        <p:spPr>
          <a:xfrm>
            <a:off x="0" y="1481661"/>
            <a:ext cx="2539842" cy="5307687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253982"/>
              </p:ext>
            </p:extLst>
          </p:nvPr>
        </p:nvGraphicFramePr>
        <p:xfrm>
          <a:off x="4855464" y="3463925"/>
          <a:ext cx="27066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7" name="Equation" r:id="rId4" imgW="1917700" imgH="254000" progId="Equation.3">
                  <p:embed/>
                </p:oleObj>
              </mc:Choice>
              <mc:Fallback>
                <p:oleObj name="Equation" r:id="rId4" imgW="1917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5464" y="3463925"/>
                        <a:ext cx="2706687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833193"/>
              </p:ext>
            </p:extLst>
          </p:nvPr>
        </p:nvGraphicFramePr>
        <p:xfrm>
          <a:off x="3516316" y="6306210"/>
          <a:ext cx="26098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" name="Equation" r:id="rId6" imgW="1854200" imgH="215900" progId="Equation.3">
                  <p:embed/>
                </p:oleObj>
              </mc:Choice>
              <mc:Fallback>
                <p:oleObj name="Equation" r:id="rId6" imgW="1854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6316" y="6306210"/>
                        <a:ext cx="260985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89862" y="5480681"/>
            <a:ext cx="439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constrained test mass and payload: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469864"/>
              </p:ext>
            </p:extLst>
          </p:nvPr>
        </p:nvGraphicFramePr>
        <p:xfrm>
          <a:off x="3517247" y="5961242"/>
          <a:ext cx="107156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9" name="Equation" r:id="rId8" imgW="762000" imgH="203200" progId="Equation.3">
                  <p:embed/>
                </p:oleObj>
              </mc:Choice>
              <mc:Fallback>
                <p:oleObj name="Equation" r:id="rId8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17247" y="5961242"/>
                        <a:ext cx="1071562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85981" y="2223379"/>
            <a:ext cx="482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Unique</a:t>
            </a:r>
            <a:r>
              <a:rPr lang="en-US" i="1" dirty="0" smtClean="0"/>
              <a:t> </a:t>
            </a:r>
            <a:r>
              <a:rPr lang="en-US" b="1" dirty="0"/>
              <a:t>o</a:t>
            </a:r>
            <a:r>
              <a:rPr lang="en-US" b="1" dirty="0" smtClean="0"/>
              <a:t>ptimal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olution of isolation asymptote: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013029"/>
              </p:ext>
            </p:extLst>
          </p:nvPr>
        </p:nvGraphicFramePr>
        <p:xfrm>
          <a:off x="2820700" y="2592711"/>
          <a:ext cx="5883777" cy="56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0" name="Equation" r:id="rId10" imgW="4178300" imgH="482600" progId="Equation.3">
                  <p:embed/>
                </p:oleObj>
              </mc:Choice>
              <mc:Fallback>
                <p:oleObj name="Equation" r:id="rId10" imgW="4178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20700" y="2592711"/>
                        <a:ext cx="5883777" cy="566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833230"/>
              </p:ext>
            </p:extLst>
          </p:nvPr>
        </p:nvGraphicFramePr>
        <p:xfrm>
          <a:off x="3392438" y="3382591"/>
          <a:ext cx="12509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1" name="Equation" r:id="rId12" imgW="889000" imgH="444500" progId="Equation.3">
                  <p:embed/>
                </p:oleObj>
              </mc:Choice>
              <mc:Fallback>
                <p:oleObj name="Equation" r:id="rId12" imgW="889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92438" y="3382591"/>
                        <a:ext cx="125095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990088" y="3488982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994486" y="5850013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986712" y="6208369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7886"/>
            <a:ext cx="2895600" cy="365125"/>
          </a:xfrm>
        </p:spPr>
        <p:txBody>
          <a:bodyPr/>
          <a:lstStyle/>
          <a:p>
            <a:r>
              <a:rPr lang="is-IS" smtClean="0"/>
              <a:t>LVC Sept 2013 Hannover - G1300966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1544" y="1593684"/>
            <a:ext cx="1498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See T1300786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2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773559" y="3463803"/>
            <a:ext cx="3852591" cy="29845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Longitudinal Isolation</a:t>
            </a:r>
            <a:endParaRPr lang="en-US" dirty="0"/>
          </a:p>
        </p:txBody>
      </p:sp>
      <p:pic>
        <p:nvPicPr>
          <p:cNvPr id="5" name="Picture 4" descr="quad_pendulum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79"/>
          <a:stretch/>
        </p:blipFill>
        <p:spPr>
          <a:xfrm>
            <a:off x="0" y="1481661"/>
            <a:ext cx="2539842" cy="5307687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141603"/>
              </p:ext>
            </p:extLst>
          </p:nvPr>
        </p:nvGraphicFramePr>
        <p:xfrm>
          <a:off x="4855464" y="3463925"/>
          <a:ext cx="27066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" name="Equation" r:id="rId4" imgW="1917700" imgH="254000" progId="Equation.3">
                  <p:embed/>
                </p:oleObj>
              </mc:Choice>
              <mc:Fallback>
                <p:oleObj name="Equation" r:id="rId4" imgW="1917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5464" y="3463925"/>
                        <a:ext cx="2706687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051697"/>
              </p:ext>
            </p:extLst>
          </p:nvPr>
        </p:nvGraphicFramePr>
        <p:xfrm>
          <a:off x="3516316" y="6306210"/>
          <a:ext cx="26098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" name="Equation" r:id="rId6" imgW="1854200" imgH="215900" progId="Equation.3">
                  <p:embed/>
                </p:oleObj>
              </mc:Choice>
              <mc:Fallback>
                <p:oleObj name="Equation" r:id="rId6" imgW="1854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6316" y="6306210"/>
                        <a:ext cx="260985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89862" y="5480681"/>
            <a:ext cx="439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constrained test mass and payload: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054160"/>
              </p:ext>
            </p:extLst>
          </p:nvPr>
        </p:nvGraphicFramePr>
        <p:xfrm>
          <a:off x="3517247" y="5961242"/>
          <a:ext cx="107156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" name="Equation" r:id="rId8" imgW="762000" imgH="203200" progId="Equation.3">
                  <p:embed/>
                </p:oleObj>
              </mc:Choice>
              <mc:Fallback>
                <p:oleObj name="Equation" r:id="rId8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17247" y="5961242"/>
                        <a:ext cx="1071562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85981" y="2223379"/>
            <a:ext cx="482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Unique</a:t>
            </a:r>
            <a:r>
              <a:rPr lang="en-US" i="1" dirty="0" smtClean="0"/>
              <a:t> </a:t>
            </a:r>
            <a:r>
              <a:rPr lang="en-US" b="1" dirty="0"/>
              <a:t>o</a:t>
            </a:r>
            <a:r>
              <a:rPr lang="en-US" b="1" dirty="0" smtClean="0"/>
              <a:t>ptimal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olution of isolation asymptote: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811881"/>
              </p:ext>
            </p:extLst>
          </p:nvPr>
        </p:nvGraphicFramePr>
        <p:xfrm>
          <a:off x="2820700" y="2592711"/>
          <a:ext cx="5883777" cy="56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" name="Equation" r:id="rId10" imgW="4178300" imgH="482600" progId="Equation.3">
                  <p:embed/>
                </p:oleObj>
              </mc:Choice>
              <mc:Fallback>
                <p:oleObj name="Equation" r:id="rId10" imgW="4178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20700" y="2592711"/>
                        <a:ext cx="5883777" cy="566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177083"/>
              </p:ext>
            </p:extLst>
          </p:nvPr>
        </p:nvGraphicFramePr>
        <p:xfrm>
          <a:off x="3392438" y="3382591"/>
          <a:ext cx="12509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" name="Equation" r:id="rId12" imgW="889000" imgH="444500" progId="Equation.3">
                  <p:embed/>
                </p:oleObj>
              </mc:Choice>
              <mc:Fallback>
                <p:oleObj name="Equation" r:id="rId12" imgW="889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92438" y="3382591"/>
                        <a:ext cx="125095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552263"/>
              </p:ext>
            </p:extLst>
          </p:nvPr>
        </p:nvGraphicFramePr>
        <p:xfrm>
          <a:off x="3402673" y="4132381"/>
          <a:ext cx="12319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" name="Equation" r:id="rId14" imgW="876300" imgH="444500" progId="Equation.3">
                  <p:embed/>
                </p:oleObj>
              </mc:Choice>
              <mc:Fallback>
                <p:oleObj name="Equation" r:id="rId14" imgW="876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02673" y="4132381"/>
                        <a:ext cx="12319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990088" y="3488982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994486" y="4098454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994486" y="5850013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986712" y="6208369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47886"/>
            <a:ext cx="2895600" cy="365125"/>
          </a:xfrm>
        </p:spPr>
        <p:txBody>
          <a:bodyPr/>
          <a:lstStyle/>
          <a:p>
            <a:r>
              <a:rPr lang="is-IS" smtClean="0"/>
              <a:t>LVC Sept 2013 Hannover - G1300966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1544" y="1593684"/>
            <a:ext cx="1498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See T1300786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0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796441" y="3950647"/>
            <a:ext cx="3829709" cy="93624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73559" y="3463803"/>
            <a:ext cx="3852591" cy="29845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Longitudinal Isolation</a:t>
            </a:r>
            <a:endParaRPr lang="en-US" dirty="0"/>
          </a:p>
        </p:txBody>
      </p:sp>
      <p:pic>
        <p:nvPicPr>
          <p:cNvPr id="5" name="Picture 4" descr="quad_pendulum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79"/>
          <a:stretch/>
        </p:blipFill>
        <p:spPr>
          <a:xfrm>
            <a:off x="0" y="1481661"/>
            <a:ext cx="2539842" cy="5307687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62613"/>
              </p:ext>
            </p:extLst>
          </p:nvPr>
        </p:nvGraphicFramePr>
        <p:xfrm>
          <a:off x="4855464" y="3463925"/>
          <a:ext cx="27066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4" imgW="1917700" imgH="254000" progId="Equation.3">
                  <p:embed/>
                </p:oleObj>
              </mc:Choice>
              <mc:Fallback>
                <p:oleObj name="Equation" r:id="rId4" imgW="1917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5464" y="3463925"/>
                        <a:ext cx="2706687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291616"/>
              </p:ext>
            </p:extLst>
          </p:nvPr>
        </p:nvGraphicFramePr>
        <p:xfrm>
          <a:off x="3516316" y="6306210"/>
          <a:ext cx="26098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6" imgW="1854200" imgH="215900" progId="Equation.3">
                  <p:embed/>
                </p:oleObj>
              </mc:Choice>
              <mc:Fallback>
                <p:oleObj name="Equation" r:id="rId6" imgW="1854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6316" y="6306210"/>
                        <a:ext cx="260985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89862" y="5480681"/>
            <a:ext cx="439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constrained test mass and payload: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101413"/>
              </p:ext>
            </p:extLst>
          </p:nvPr>
        </p:nvGraphicFramePr>
        <p:xfrm>
          <a:off x="3517247" y="5961242"/>
          <a:ext cx="107156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name="Equation" r:id="rId8" imgW="762000" imgH="203200" progId="Equation.3">
                  <p:embed/>
                </p:oleObj>
              </mc:Choice>
              <mc:Fallback>
                <p:oleObj name="Equation" r:id="rId8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17247" y="5961242"/>
                        <a:ext cx="1071562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85981" y="2223379"/>
            <a:ext cx="482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Unique</a:t>
            </a:r>
            <a:r>
              <a:rPr lang="en-US" i="1" dirty="0" smtClean="0"/>
              <a:t> </a:t>
            </a:r>
            <a:r>
              <a:rPr lang="en-US" b="1" dirty="0"/>
              <a:t>o</a:t>
            </a:r>
            <a:r>
              <a:rPr lang="en-US" b="1" dirty="0" smtClean="0"/>
              <a:t>ptimal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olution of isolation asymptote: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811881"/>
              </p:ext>
            </p:extLst>
          </p:nvPr>
        </p:nvGraphicFramePr>
        <p:xfrm>
          <a:off x="2820700" y="2592711"/>
          <a:ext cx="5883777" cy="56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Equation" r:id="rId10" imgW="4178300" imgH="482600" progId="Equation.3">
                  <p:embed/>
                </p:oleObj>
              </mc:Choice>
              <mc:Fallback>
                <p:oleObj name="Equation" r:id="rId10" imgW="4178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20700" y="2592711"/>
                        <a:ext cx="5883777" cy="566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177083"/>
              </p:ext>
            </p:extLst>
          </p:nvPr>
        </p:nvGraphicFramePr>
        <p:xfrm>
          <a:off x="3392438" y="3382591"/>
          <a:ext cx="12509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Equation" r:id="rId12" imgW="889000" imgH="444500" progId="Equation.3">
                  <p:embed/>
                </p:oleObj>
              </mc:Choice>
              <mc:Fallback>
                <p:oleObj name="Equation" r:id="rId12" imgW="889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92438" y="3382591"/>
                        <a:ext cx="125095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552263"/>
              </p:ext>
            </p:extLst>
          </p:nvPr>
        </p:nvGraphicFramePr>
        <p:xfrm>
          <a:off x="3402673" y="4132381"/>
          <a:ext cx="12319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tion" r:id="rId14" imgW="876300" imgH="444500" progId="Equation.3">
                  <p:embed/>
                </p:oleObj>
              </mc:Choice>
              <mc:Fallback>
                <p:oleObj name="Equation" r:id="rId14" imgW="876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02673" y="4132381"/>
                        <a:ext cx="12319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728336"/>
              </p:ext>
            </p:extLst>
          </p:nvPr>
        </p:nvGraphicFramePr>
        <p:xfrm>
          <a:off x="4855464" y="4021138"/>
          <a:ext cx="26987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tion" r:id="rId16" imgW="1917700" imgH="698500" progId="Equation.3">
                  <p:embed/>
                </p:oleObj>
              </mc:Choice>
              <mc:Fallback>
                <p:oleObj name="Equation" r:id="rId16" imgW="19177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55464" y="4021138"/>
                        <a:ext cx="269875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990088" y="3488982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994486" y="4098454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994486" y="5850013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986712" y="6208369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47886"/>
            <a:ext cx="2895600" cy="365125"/>
          </a:xfrm>
        </p:spPr>
        <p:txBody>
          <a:bodyPr/>
          <a:lstStyle/>
          <a:p>
            <a:r>
              <a:rPr lang="is-IS" smtClean="0"/>
              <a:t>LVC Sept 2013 Hannover - G1300966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1544" y="1593684"/>
            <a:ext cx="1498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See T1300786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0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796441" y="3950647"/>
            <a:ext cx="3829709" cy="93624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73559" y="3463803"/>
            <a:ext cx="3852591" cy="29845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Longitudinal Isolation</a:t>
            </a:r>
            <a:endParaRPr lang="en-US" dirty="0"/>
          </a:p>
        </p:txBody>
      </p:sp>
      <p:pic>
        <p:nvPicPr>
          <p:cNvPr id="5" name="Picture 4" descr="quad_pendulum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79"/>
          <a:stretch/>
        </p:blipFill>
        <p:spPr>
          <a:xfrm>
            <a:off x="0" y="1481661"/>
            <a:ext cx="2539842" cy="5307687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781601"/>
              </p:ext>
            </p:extLst>
          </p:nvPr>
        </p:nvGraphicFramePr>
        <p:xfrm>
          <a:off x="4851281" y="3463803"/>
          <a:ext cx="3656792" cy="299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Equation" r:id="rId4" imgW="2590800" imgH="254000" progId="Equation.3">
                  <p:embed/>
                </p:oleObj>
              </mc:Choice>
              <mc:Fallback>
                <p:oleObj name="Equation" r:id="rId4" imgW="2590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1281" y="3463803"/>
                        <a:ext cx="3656792" cy="299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983654"/>
              </p:ext>
            </p:extLst>
          </p:nvPr>
        </p:nvGraphicFramePr>
        <p:xfrm>
          <a:off x="3516316" y="6306210"/>
          <a:ext cx="26098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Equation" r:id="rId6" imgW="1854200" imgH="215900" progId="Equation.3">
                  <p:embed/>
                </p:oleObj>
              </mc:Choice>
              <mc:Fallback>
                <p:oleObj name="Equation" r:id="rId6" imgW="1854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6316" y="6306210"/>
                        <a:ext cx="260985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89862" y="5480681"/>
            <a:ext cx="439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constrained test mass and payload: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761078"/>
              </p:ext>
            </p:extLst>
          </p:nvPr>
        </p:nvGraphicFramePr>
        <p:xfrm>
          <a:off x="3517247" y="5961242"/>
          <a:ext cx="107156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Equation" r:id="rId8" imgW="762000" imgH="203200" progId="Equation.3">
                  <p:embed/>
                </p:oleObj>
              </mc:Choice>
              <mc:Fallback>
                <p:oleObj name="Equation" r:id="rId8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17247" y="5961242"/>
                        <a:ext cx="1071562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85981" y="2223379"/>
            <a:ext cx="482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Unique</a:t>
            </a:r>
            <a:r>
              <a:rPr lang="en-US" i="1" dirty="0" smtClean="0"/>
              <a:t> </a:t>
            </a:r>
            <a:r>
              <a:rPr lang="en-US" b="1" dirty="0"/>
              <a:t>o</a:t>
            </a:r>
            <a:r>
              <a:rPr lang="en-US" b="1" dirty="0" smtClean="0"/>
              <a:t>ptimal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olution of isolation asymptote: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345849"/>
              </p:ext>
            </p:extLst>
          </p:nvPr>
        </p:nvGraphicFramePr>
        <p:xfrm>
          <a:off x="2820700" y="2592711"/>
          <a:ext cx="5883777" cy="56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Equation" r:id="rId10" imgW="4178300" imgH="482600" progId="Equation.3">
                  <p:embed/>
                </p:oleObj>
              </mc:Choice>
              <mc:Fallback>
                <p:oleObj name="Equation" r:id="rId10" imgW="4178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20700" y="2592711"/>
                        <a:ext cx="5883777" cy="566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706074"/>
              </p:ext>
            </p:extLst>
          </p:nvPr>
        </p:nvGraphicFramePr>
        <p:xfrm>
          <a:off x="3392438" y="3382591"/>
          <a:ext cx="12509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Equation" r:id="rId12" imgW="889000" imgH="444500" progId="Equation.3">
                  <p:embed/>
                </p:oleObj>
              </mc:Choice>
              <mc:Fallback>
                <p:oleObj name="Equation" r:id="rId12" imgW="889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92438" y="3382591"/>
                        <a:ext cx="125095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31231"/>
              </p:ext>
            </p:extLst>
          </p:nvPr>
        </p:nvGraphicFramePr>
        <p:xfrm>
          <a:off x="3402673" y="4132381"/>
          <a:ext cx="12319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Equation" r:id="rId14" imgW="876300" imgH="444500" progId="Equation.3">
                  <p:embed/>
                </p:oleObj>
              </mc:Choice>
              <mc:Fallback>
                <p:oleObj name="Equation" r:id="rId14" imgW="876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02673" y="4132381"/>
                        <a:ext cx="12319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359571"/>
              </p:ext>
            </p:extLst>
          </p:nvPr>
        </p:nvGraphicFramePr>
        <p:xfrm>
          <a:off x="4844123" y="4020387"/>
          <a:ext cx="36639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Equation" r:id="rId16" imgW="2603500" imgH="698500" progId="Equation.3">
                  <p:embed/>
                </p:oleObj>
              </mc:Choice>
              <mc:Fallback>
                <p:oleObj name="Equation" r:id="rId16" imgW="26035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44123" y="4020387"/>
                        <a:ext cx="3663950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990088" y="3488982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994486" y="4098454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994486" y="5850013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986712" y="6208369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>
          <a:xfrm>
            <a:off x="8694949" y="3569879"/>
            <a:ext cx="217958" cy="846702"/>
          </a:xfrm>
          <a:custGeom>
            <a:avLst/>
            <a:gdLst>
              <a:gd name="connsiteX0" fmla="*/ 0 w 217958"/>
              <a:gd name="connsiteY0" fmla="*/ 0 h 846702"/>
              <a:gd name="connsiteX1" fmla="*/ 217374 w 217958"/>
              <a:gd name="connsiteY1" fmla="*/ 434793 h 846702"/>
              <a:gd name="connsiteX2" fmla="*/ 68644 w 217958"/>
              <a:gd name="connsiteY2" fmla="*/ 846702 h 846702"/>
              <a:gd name="connsiteX3" fmla="*/ 68644 w 217958"/>
              <a:gd name="connsiteY3" fmla="*/ 846702 h 84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958" h="846702">
                <a:moveTo>
                  <a:pt x="0" y="0"/>
                </a:moveTo>
                <a:cubicBezTo>
                  <a:pt x="102966" y="146838"/>
                  <a:pt x="205933" y="293676"/>
                  <a:pt x="217374" y="434793"/>
                </a:cubicBezTo>
                <a:cubicBezTo>
                  <a:pt x="228815" y="575910"/>
                  <a:pt x="68644" y="846702"/>
                  <a:pt x="68644" y="846702"/>
                </a:cubicBezTo>
                <a:lnTo>
                  <a:pt x="68644" y="846702"/>
                </a:lnTo>
              </a:path>
            </a:pathLst>
          </a:cu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21625" y="4886893"/>
            <a:ext cx="473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Iterate a few times to solve both simultaneously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1" idx="3"/>
            <a:endCxn id="10" idx="1"/>
          </p:cNvCxnSpPr>
          <p:nvPr/>
        </p:nvCxnSpPr>
        <p:spPr>
          <a:xfrm flipH="1" flipV="1">
            <a:off x="8912323" y="4004672"/>
            <a:ext cx="46348" cy="106688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371519"/>
              </p:ext>
            </p:extLst>
          </p:nvPr>
        </p:nvGraphicFramePr>
        <p:xfrm>
          <a:off x="3401568" y="5265735"/>
          <a:ext cx="284003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" name="Equation" r:id="rId18" imgW="2019300" imgH="215900" progId="Equation.3">
                  <p:embed/>
                </p:oleObj>
              </mc:Choice>
              <mc:Fallback>
                <p:oleObj name="Equation" r:id="rId18" imgW="201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401568" y="5265735"/>
                        <a:ext cx="2840038" cy="25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990088" y="5145322"/>
            <a:ext cx="4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>
          <a:xfrm>
            <a:off x="3124200" y="6447886"/>
            <a:ext cx="2895600" cy="365125"/>
          </a:xfrm>
        </p:spPr>
        <p:txBody>
          <a:bodyPr/>
          <a:lstStyle/>
          <a:p>
            <a:r>
              <a:rPr lang="is-IS" smtClean="0"/>
              <a:t>LVC Sept 2013 Hannover - G1300966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1544" y="1593684"/>
            <a:ext cx="1498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See T1300786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5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 and Test Mass Bounce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4533" y="2849030"/>
            <a:ext cx="720766" cy="652189"/>
          </a:xfrm>
          <a:prstGeom prst="rect">
            <a:avLst/>
          </a:prstGeom>
          <a:solidFill>
            <a:srgbClr val="02CD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415" y="4145623"/>
            <a:ext cx="720766" cy="652189"/>
          </a:xfrm>
          <a:prstGeom prst="rect">
            <a:avLst/>
          </a:prstGeom>
          <a:solidFill>
            <a:srgbClr val="02CD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61025" y="3409682"/>
            <a:ext cx="0" cy="881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27832" y="3409682"/>
            <a:ext cx="0" cy="881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06789" y="2131842"/>
            <a:ext cx="0" cy="881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82068" y="2131842"/>
            <a:ext cx="0" cy="881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501579" y="1327349"/>
            <a:ext cx="9152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4369" y="3592754"/>
            <a:ext cx="45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</a:t>
            </a:r>
            <a:r>
              <a:rPr lang="en-US" sz="2400" baseline="-25000" dirty="0" smtClean="0"/>
              <a:t>4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0047" y="3501219"/>
            <a:ext cx="640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047" y="4145623"/>
            <a:ext cx="640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71990" y="3501219"/>
            <a:ext cx="0" cy="64440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601701" y="3323869"/>
            <a:ext cx="0" cy="354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01701" y="3914718"/>
            <a:ext cx="0" cy="354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348404"/>
              </p:ext>
            </p:extLst>
          </p:nvPr>
        </p:nvGraphicFramePr>
        <p:xfrm>
          <a:off x="1711143" y="3621351"/>
          <a:ext cx="7286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name="Equation" r:id="rId3" imgW="368300" imgH="215900" progId="Equation.3">
                  <p:embed/>
                </p:oleObj>
              </mc:Choice>
              <mc:Fallback>
                <p:oleObj name="Equation" r:id="rId3" imgW="368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1143" y="3621351"/>
                        <a:ext cx="728662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940" y="6428242"/>
            <a:ext cx="1498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See T1300786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3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 and Test Mass Bounce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4533" y="2849030"/>
            <a:ext cx="720766" cy="652189"/>
          </a:xfrm>
          <a:prstGeom prst="rect">
            <a:avLst/>
          </a:prstGeom>
          <a:solidFill>
            <a:srgbClr val="02CD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415" y="4145623"/>
            <a:ext cx="720766" cy="652189"/>
          </a:xfrm>
          <a:prstGeom prst="rect">
            <a:avLst/>
          </a:prstGeom>
          <a:solidFill>
            <a:srgbClr val="02CD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61025" y="3409682"/>
            <a:ext cx="0" cy="881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27832" y="3409682"/>
            <a:ext cx="0" cy="881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06789" y="2131842"/>
            <a:ext cx="0" cy="881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82068" y="2131842"/>
            <a:ext cx="0" cy="881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501579" y="1327349"/>
            <a:ext cx="9152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4369" y="3592754"/>
            <a:ext cx="45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</a:t>
            </a:r>
            <a:r>
              <a:rPr lang="en-US" sz="2400" baseline="-25000" dirty="0" smtClean="0"/>
              <a:t>4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0047" y="3501219"/>
            <a:ext cx="640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047" y="4145623"/>
            <a:ext cx="640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71990" y="3501219"/>
            <a:ext cx="0" cy="64440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601701" y="3323869"/>
            <a:ext cx="0" cy="354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01701" y="3914718"/>
            <a:ext cx="0" cy="354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98992"/>
              </p:ext>
            </p:extLst>
          </p:nvPr>
        </p:nvGraphicFramePr>
        <p:xfrm>
          <a:off x="3390193" y="1932674"/>
          <a:ext cx="5357812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" name="Equation" r:id="rId3" imgW="3594100" imgH="1460500" progId="Equation.3">
                  <p:embed/>
                </p:oleObj>
              </mc:Choice>
              <mc:Fallback>
                <p:oleObj name="Equation" r:id="rId3" imgW="3594100" imgH="146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0193" y="1932674"/>
                        <a:ext cx="5357812" cy="181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713429" y="1453088"/>
            <a:ext cx="373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Vertical bounce frequency (Hz):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164" y="5923210"/>
            <a:ext cx="908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/>
              </a:rPr>
              <a:t>* U. </a:t>
            </a:r>
            <a:r>
              <a:rPr lang="en-US" sz="1200" dirty="0" err="1" smtClean="0">
                <a:effectLst/>
              </a:rPr>
              <a:t>Gysin</a:t>
            </a:r>
            <a:r>
              <a:rPr lang="en-US" sz="1200" dirty="0" smtClean="0">
                <a:effectLst/>
              </a:rPr>
              <a:t>, S. </a:t>
            </a:r>
            <a:r>
              <a:rPr lang="en-US" sz="1200" dirty="0" err="1" smtClean="0">
                <a:effectLst/>
              </a:rPr>
              <a:t>Rast</a:t>
            </a:r>
            <a:r>
              <a:rPr lang="en-US" sz="1200" dirty="0" smtClean="0">
                <a:effectLst/>
              </a:rPr>
              <a:t>, P. Ruff, E. Meyer, D. W. Lee, P. </a:t>
            </a:r>
            <a:r>
              <a:rPr lang="en-US" sz="1200" dirty="0" err="1" smtClean="0">
                <a:effectLst/>
              </a:rPr>
              <a:t>Vettiger</a:t>
            </a:r>
            <a:r>
              <a:rPr lang="en-US" sz="1200" dirty="0" smtClean="0">
                <a:effectLst/>
              </a:rPr>
              <a:t>, C. Gerber. </a:t>
            </a:r>
            <a:r>
              <a:rPr lang="en-US" sz="1200" dirty="0" smtClean="0"/>
              <a:t>“</a:t>
            </a:r>
            <a:r>
              <a:rPr lang="en-US" sz="1200" dirty="0" smtClean="0">
                <a:effectLst/>
              </a:rPr>
              <a:t>Temperature dependence of the force sensitivity of silicon cantilevers”,</a:t>
            </a:r>
          </a:p>
          <a:p>
            <a:r>
              <a:rPr lang="en-US" sz="1200" dirty="0" smtClean="0">
                <a:effectLst/>
              </a:rPr>
              <a:t>2004, Physical Review B, Volume 69, Number 4, http://</a:t>
            </a:r>
            <a:r>
              <a:rPr lang="en-US" sz="1200" dirty="0" err="1" smtClean="0">
                <a:effectLst/>
              </a:rPr>
              <a:t>prb.aps.org</a:t>
            </a:r>
            <a:r>
              <a:rPr lang="en-US" sz="1200" dirty="0" smtClean="0">
                <a:effectLst/>
              </a:rPr>
              <a:t>/abstract/PRB/v69/i4/e045403</a:t>
            </a:r>
          </a:p>
          <a:p>
            <a:endParaRPr lang="en-US" sz="1200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348404"/>
              </p:ext>
            </p:extLst>
          </p:nvPr>
        </p:nvGraphicFramePr>
        <p:xfrm>
          <a:off x="1711143" y="3621351"/>
          <a:ext cx="7286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" name="Equation" r:id="rId5" imgW="368300" imgH="215900" progId="Equation.3">
                  <p:embed/>
                </p:oleObj>
              </mc:Choice>
              <mc:Fallback>
                <p:oleObj name="Equation" r:id="rId5" imgW="368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143" y="3621351"/>
                        <a:ext cx="728662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5940" y="6428242"/>
            <a:ext cx="1498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See T1300786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3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 and Test Mass Bounce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4533" y="2849030"/>
            <a:ext cx="720766" cy="652189"/>
          </a:xfrm>
          <a:prstGeom prst="rect">
            <a:avLst/>
          </a:prstGeom>
          <a:solidFill>
            <a:srgbClr val="02CD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415" y="4145623"/>
            <a:ext cx="720766" cy="652189"/>
          </a:xfrm>
          <a:prstGeom prst="rect">
            <a:avLst/>
          </a:prstGeom>
          <a:solidFill>
            <a:srgbClr val="02CD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61025" y="3409682"/>
            <a:ext cx="0" cy="881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27832" y="3409682"/>
            <a:ext cx="0" cy="881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06789" y="2131842"/>
            <a:ext cx="0" cy="881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82068" y="2131842"/>
            <a:ext cx="0" cy="881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501579" y="1327349"/>
            <a:ext cx="9152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4369" y="3592754"/>
            <a:ext cx="45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</a:t>
            </a:r>
            <a:r>
              <a:rPr lang="en-US" sz="2400" baseline="-25000" dirty="0" smtClean="0"/>
              <a:t>4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0047" y="3501219"/>
            <a:ext cx="640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047" y="4145623"/>
            <a:ext cx="640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71990" y="3501219"/>
            <a:ext cx="0" cy="64440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601701" y="3323869"/>
            <a:ext cx="0" cy="354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01701" y="3914718"/>
            <a:ext cx="0" cy="354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98992"/>
              </p:ext>
            </p:extLst>
          </p:nvPr>
        </p:nvGraphicFramePr>
        <p:xfrm>
          <a:off x="3390193" y="1932674"/>
          <a:ext cx="5357812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3" name="Equation" r:id="rId3" imgW="3594100" imgH="1460500" progId="Equation.3">
                  <p:embed/>
                </p:oleObj>
              </mc:Choice>
              <mc:Fallback>
                <p:oleObj name="Equation" r:id="rId3" imgW="3594100" imgH="146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0193" y="1932674"/>
                        <a:ext cx="5357812" cy="181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713429" y="1453088"/>
            <a:ext cx="373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Vertical bounce frequency (Hz):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164" y="5923210"/>
            <a:ext cx="908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/>
              </a:rPr>
              <a:t>* U. </a:t>
            </a:r>
            <a:r>
              <a:rPr lang="en-US" sz="1200" dirty="0" err="1" smtClean="0">
                <a:effectLst/>
              </a:rPr>
              <a:t>Gysin</a:t>
            </a:r>
            <a:r>
              <a:rPr lang="en-US" sz="1200" dirty="0" smtClean="0">
                <a:effectLst/>
              </a:rPr>
              <a:t>, S. </a:t>
            </a:r>
            <a:r>
              <a:rPr lang="en-US" sz="1200" dirty="0" err="1" smtClean="0">
                <a:effectLst/>
              </a:rPr>
              <a:t>Rast</a:t>
            </a:r>
            <a:r>
              <a:rPr lang="en-US" sz="1200" dirty="0" smtClean="0">
                <a:effectLst/>
              </a:rPr>
              <a:t>, P. Ruff, E. Meyer, D. W. Lee, P. </a:t>
            </a:r>
            <a:r>
              <a:rPr lang="en-US" sz="1200" dirty="0" err="1" smtClean="0">
                <a:effectLst/>
              </a:rPr>
              <a:t>Vettiger</a:t>
            </a:r>
            <a:r>
              <a:rPr lang="en-US" sz="1200" dirty="0" smtClean="0">
                <a:effectLst/>
              </a:rPr>
              <a:t>, C. Gerber. </a:t>
            </a:r>
            <a:r>
              <a:rPr lang="en-US" sz="1200" dirty="0" smtClean="0"/>
              <a:t>“</a:t>
            </a:r>
            <a:r>
              <a:rPr lang="en-US" sz="1200" dirty="0" smtClean="0">
                <a:effectLst/>
              </a:rPr>
              <a:t>Temperature dependence of the force sensitivity of silicon cantilevers”,</a:t>
            </a:r>
          </a:p>
          <a:p>
            <a:r>
              <a:rPr lang="en-US" sz="1200" dirty="0" smtClean="0">
                <a:effectLst/>
              </a:rPr>
              <a:t>2004, Physical Review B, Volume 69, Number 4, http://</a:t>
            </a:r>
            <a:r>
              <a:rPr lang="en-US" sz="1200" dirty="0" err="1" smtClean="0">
                <a:effectLst/>
              </a:rPr>
              <a:t>prb.aps.org</a:t>
            </a:r>
            <a:r>
              <a:rPr lang="en-US" sz="1200" dirty="0" smtClean="0">
                <a:effectLst/>
              </a:rPr>
              <a:t>/abstract/PRB/v69/i4/e045403</a:t>
            </a:r>
          </a:p>
          <a:p>
            <a:endParaRPr lang="en-US" sz="1200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348404"/>
              </p:ext>
            </p:extLst>
          </p:nvPr>
        </p:nvGraphicFramePr>
        <p:xfrm>
          <a:off x="1711143" y="3621351"/>
          <a:ext cx="7286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" name="Equation" r:id="rId5" imgW="368300" imgH="215900" progId="Equation.3">
                  <p:embed/>
                </p:oleObj>
              </mc:Choice>
              <mc:Fallback>
                <p:oleObj name="Equation" r:id="rId5" imgW="368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143" y="3621351"/>
                        <a:ext cx="728662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620807" y="3967096"/>
            <a:ext cx="652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For longitudinal optimal solution with m</a:t>
            </a:r>
            <a:r>
              <a:rPr lang="en-US" baseline="-25000" dirty="0" smtClean="0"/>
              <a:t>3</a:t>
            </a:r>
            <a:r>
              <a:rPr lang="en-US" dirty="0" smtClean="0"/>
              <a:t> = 33.74 kg, m</a:t>
            </a:r>
            <a:r>
              <a:rPr lang="en-US" baseline="-25000" dirty="0" smtClean="0"/>
              <a:t>4</a:t>
            </a:r>
            <a:r>
              <a:rPr lang="en-US" dirty="0" smtClean="0"/>
              <a:t> =143 kg</a:t>
            </a:r>
            <a:endParaRPr lang="en-US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964914"/>
              </p:ext>
            </p:extLst>
          </p:nvPr>
        </p:nvGraphicFramePr>
        <p:xfrm>
          <a:off x="3124200" y="4412309"/>
          <a:ext cx="1703786" cy="30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" name="Equation" r:id="rId7" imgW="1016000" imgH="215900" progId="Equation.3">
                  <p:embed/>
                </p:oleObj>
              </mc:Choice>
              <mc:Fallback>
                <p:oleObj name="Equation" r:id="rId7" imgW="1016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4200" y="4412309"/>
                        <a:ext cx="1703786" cy="301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089878" y="4774939"/>
            <a:ext cx="528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aLIGO,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bounce</a:t>
            </a:r>
            <a:r>
              <a:rPr lang="en-US" dirty="0" smtClean="0"/>
              <a:t> = 9.27 Hz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940" y="6428242"/>
            <a:ext cx="1498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See T1300786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3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 test mass problem statement</a:t>
            </a:r>
          </a:p>
          <a:p>
            <a:r>
              <a:rPr lang="en-US" dirty="0" smtClean="0"/>
              <a:t>LIGO III quad </a:t>
            </a:r>
            <a:r>
              <a:rPr lang="en-US" dirty="0"/>
              <a:t>p</a:t>
            </a:r>
            <a:r>
              <a:rPr lang="en-US" dirty="0" smtClean="0"/>
              <a:t>endulum modeling – summer student work</a:t>
            </a:r>
          </a:p>
          <a:p>
            <a:pPr lvl="1"/>
            <a:r>
              <a:rPr lang="en-US" dirty="0" smtClean="0"/>
              <a:t>SUS conceptual design modeling</a:t>
            </a:r>
          </a:p>
          <a:p>
            <a:pPr lvl="1"/>
            <a:r>
              <a:rPr lang="en-US" dirty="0" smtClean="0"/>
              <a:t>Heat shield beam tube length</a:t>
            </a:r>
          </a:p>
          <a:p>
            <a:r>
              <a:rPr lang="en-US" dirty="0" smtClean="0"/>
              <a:t>Stanford experiments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pic>
        <p:nvPicPr>
          <p:cNvPr id="5" name="Picture 4" descr="Stanford_University_seal_2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581912" y="-1581912"/>
            <a:ext cx="4248912" cy="3136392"/>
            <a:chOff x="-1581912" y="-1581912"/>
            <a:chExt cx="4248912" cy="3136392"/>
          </a:xfrm>
        </p:grpSpPr>
        <p:sp>
          <p:nvSpPr>
            <p:cNvPr id="7" name="Arc 6"/>
            <p:cNvSpPr/>
            <p:nvPr/>
          </p:nvSpPr>
          <p:spPr>
            <a:xfrm rot="5400000">
              <a:off x="-606552" y="-624840"/>
              <a:ext cx="1216152" cy="121615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5400000">
              <a:off x="-365760" y="-365760"/>
              <a:ext cx="731520" cy="73152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5400000">
              <a:off x="-853440" y="-850392"/>
              <a:ext cx="1691640" cy="169164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5400000">
              <a:off x="-1097280" y="-1097280"/>
              <a:ext cx="2176272" cy="217627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5400000">
              <a:off x="-1325880" y="-1325880"/>
              <a:ext cx="2651760" cy="265176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5400000">
              <a:off x="-1581912" y="-1581912"/>
              <a:ext cx="3136392" cy="313639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295870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Arial"/>
                  <a:cs typeface="Arial"/>
                </a:rPr>
                <a:t>LIGO</a:t>
              </a:r>
              <a:endParaRPr lang="en-US" sz="5400" b="1" dirty="0">
                <a:latin typeface="Arial"/>
                <a:cs typeface="Arial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8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 and Test Mass Bounce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4533" y="2849030"/>
            <a:ext cx="720766" cy="652189"/>
          </a:xfrm>
          <a:prstGeom prst="rect">
            <a:avLst/>
          </a:prstGeom>
          <a:solidFill>
            <a:srgbClr val="02CD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415" y="4145623"/>
            <a:ext cx="720766" cy="652189"/>
          </a:xfrm>
          <a:prstGeom prst="rect">
            <a:avLst/>
          </a:prstGeom>
          <a:solidFill>
            <a:srgbClr val="02CD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61025" y="3409682"/>
            <a:ext cx="0" cy="881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27832" y="3409682"/>
            <a:ext cx="0" cy="881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06789" y="2131842"/>
            <a:ext cx="0" cy="881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82068" y="2131842"/>
            <a:ext cx="0" cy="8810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501579" y="1327349"/>
            <a:ext cx="9152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4369" y="3592754"/>
            <a:ext cx="45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</a:t>
            </a:r>
            <a:r>
              <a:rPr lang="en-US" sz="2400" baseline="-25000" dirty="0" smtClean="0"/>
              <a:t>4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0047" y="3501219"/>
            <a:ext cx="640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047" y="4145623"/>
            <a:ext cx="640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71990" y="3501219"/>
            <a:ext cx="0" cy="64440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601701" y="3323869"/>
            <a:ext cx="0" cy="354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01701" y="3914718"/>
            <a:ext cx="0" cy="3546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715464"/>
              </p:ext>
            </p:extLst>
          </p:nvPr>
        </p:nvGraphicFramePr>
        <p:xfrm>
          <a:off x="3390193" y="1932674"/>
          <a:ext cx="5357812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0" name="Equation" r:id="rId3" imgW="3594100" imgH="1460500" progId="Equation.3">
                  <p:embed/>
                </p:oleObj>
              </mc:Choice>
              <mc:Fallback>
                <p:oleObj name="Equation" r:id="rId3" imgW="3594100" imgH="146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0193" y="1932674"/>
                        <a:ext cx="5357812" cy="181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713429" y="1453088"/>
            <a:ext cx="373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Vertical bounce frequency (Hz):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164" y="5923210"/>
            <a:ext cx="908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/>
              </a:rPr>
              <a:t>* U. </a:t>
            </a:r>
            <a:r>
              <a:rPr lang="en-US" sz="1200" dirty="0" err="1" smtClean="0">
                <a:effectLst/>
              </a:rPr>
              <a:t>Gysin</a:t>
            </a:r>
            <a:r>
              <a:rPr lang="en-US" sz="1200" dirty="0" smtClean="0">
                <a:effectLst/>
              </a:rPr>
              <a:t>, S. </a:t>
            </a:r>
            <a:r>
              <a:rPr lang="en-US" sz="1200" dirty="0" err="1" smtClean="0">
                <a:effectLst/>
              </a:rPr>
              <a:t>Rast</a:t>
            </a:r>
            <a:r>
              <a:rPr lang="en-US" sz="1200" dirty="0" smtClean="0">
                <a:effectLst/>
              </a:rPr>
              <a:t>, P. Ruff, E. Meyer, D. W. Lee, P. </a:t>
            </a:r>
            <a:r>
              <a:rPr lang="en-US" sz="1200" dirty="0" err="1" smtClean="0">
                <a:effectLst/>
              </a:rPr>
              <a:t>Vettiger</a:t>
            </a:r>
            <a:r>
              <a:rPr lang="en-US" sz="1200" dirty="0" smtClean="0">
                <a:effectLst/>
              </a:rPr>
              <a:t>, C. Gerber. </a:t>
            </a:r>
            <a:r>
              <a:rPr lang="en-US" sz="1200" dirty="0" smtClean="0"/>
              <a:t>“</a:t>
            </a:r>
            <a:r>
              <a:rPr lang="en-US" sz="1200" dirty="0" smtClean="0">
                <a:effectLst/>
              </a:rPr>
              <a:t>Temperature dependence of the force sensitivity of silicon cantilevers”,</a:t>
            </a:r>
          </a:p>
          <a:p>
            <a:r>
              <a:rPr lang="en-US" sz="1200" dirty="0" smtClean="0">
                <a:effectLst/>
              </a:rPr>
              <a:t>2004, Physical Review B, Volume 69, Number 4, http://</a:t>
            </a:r>
            <a:r>
              <a:rPr lang="en-US" sz="1200" dirty="0" err="1" smtClean="0">
                <a:effectLst/>
              </a:rPr>
              <a:t>prb.aps.org</a:t>
            </a:r>
            <a:r>
              <a:rPr lang="en-US" sz="1200" dirty="0" smtClean="0">
                <a:effectLst/>
              </a:rPr>
              <a:t>/abstract/PRB/v69/i4/e045403</a:t>
            </a:r>
          </a:p>
          <a:p>
            <a:endParaRPr lang="en-US" sz="1200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458256"/>
              </p:ext>
            </p:extLst>
          </p:nvPr>
        </p:nvGraphicFramePr>
        <p:xfrm>
          <a:off x="1711143" y="3621351"/>
          <a:ext cx="7286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" name="Equation" r:id="rId5" imgW="368300" imgH="215900" progId="Equation.3">
                  <p:embed/>
                </p:oleObj>
              </mc:Choice>
              <mc:Fallback>
                <p:oleObj name="Equation" r:id="rId5" imgW="368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143" y="3621351"/>
                        <a:ext cx="728662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620807" y="3967096"/>
            <a:ext cx="652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For longitudinal optimal solution with m</a:t>
            </a:r>
            <a:r>
              <a:rPr lang="en-US" baseline="-25000" dirty="0" smtClean="0"/>
              <a:t>3</a:t>
            </a:r>
            <a:r>
              <a:rPr lang="en-US" dirty="0" smtClean="0"/>
              <a:t> = 33.74 kg, m</a:t>
            </a:r>
            <a:r>
              <a:rPr lang="en-US" baseline="-25000" dirty="0" smtClean="0"/>
              <a:t>4</a:t>
            </a:r>
            <a:r>
              <a:rPr lang="en-US" dirty="0" smtClean="0"/>
              <a:t> =143 kg</a:t>
            </a:r>
            <a:endParaRPr lang="en-US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488775"/>
              </p:ext>
            </p:extLst>
          </p:nvPr>
        </p:nvGraphicFramePr>
        <p:xfrm>
          <a:off x="3124200" y="4412309"/>
          <a:ext cx="1703786" cy="30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" name="Equation" r:id="rId7" imgW="1016000" imgH="215900" progId="Equation.3">
                  <p:embed/>
                </p:oleObj>
              </mc:Choice>
              <mc:Fallback>
                <p:oleObj name="Equation" r:id="rId7" imgW="1016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4200" y="4412309"/>
                        <a:ext cx="1703786" cy="301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089878" y="4774939"/>
            <a:ext cx="528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aLIGO,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bounce</a:t>
            </a:r>
            <a:r>
              <a:rPr lang="en-US" dirty="0" smtClean="0"/>
              <a:t> = 9.27 Hz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620808" y="5246406"/>
            <a:ext cx="6127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No solution that meets both aLIGO performance and our goals for payload and test mass weight.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940" y="6428242"/>
            <a:ext cx="1498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See T1300786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6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59" y="2003898"/>
            <a:ext cx="8294313" cy="4489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Quad Conceptual Designs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2290"/>
            <a:ext cx="2895600" cy="365125"/>
          </a:xfrm>
        </p:spPr>
        <p:txBody>
          <a:bodyPr/>
          <a:lstStyle/>
          <a:p>
            <a:r>
              <a:rPr lang="is-IS" smtClean="0"/>
              <a:t>LVC Sept 2013 Hannover - G1300966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409" y="1657700"/>
            <a:ext cx="146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T1300786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8778" y="1383093"/>
            <a:ext cx="97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Higher payload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52452" y="1379497"/>
            <a:ext cx="119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Lighter</a:t>
            </a:r>
          </a:p>
          <a:p>
            <a:r>
              <a:rPr lang="en-US" b="1" dirty="0" smtClean="0"/>
              <a:t>Test mass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43411" y="1383093"/>
            <a:ext cx="189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Ideal masses with PUM springs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4946950" y="3545277"/>
            <a:ext cx="992763" cy="299207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68533" y="4846002"/>
            <a:ext cx="2492839" cy="691886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98778" y="2496275"/>
            <a:ext cx="992763" cy="299207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0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Quad pendulum modeling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Heat shield beam tube length</a:t>
            </a:r>
            <a:endParaRPr lang="en-US" dirty="0"/>
          </a:p>
        </p:txBody>
      </p:sp>
      <p:pic>
        <p:nvPicPr>
          <p:cNvPr id="6" name="Picture 5" descr="Stanford_University_seal_2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581912" y="-1581912"/>
            <a:ext cx="4248912" cy="3136392"/>
            <a:chOff x="-1581912" y="-1581912"/>
            <a:chExt cx="4248912" cy="3136392"/>
          </a:xfrm>
        </p:grpSpPr>
        <p:sp>
          <p:nvSpPr>
            <p:cNvPr id="8" name="Arc 7"/>
            <p:cNvSpPr/>
            <p:nvPr/>
          </p:nvSpPr>
          <p:spPr>
            <a:xfrm rot="5400000">
              <a:off x="-606552" y="-624840"/>
              <a:ext cx="1216152" cy="121615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5400000">
              <a:off x="-365760" y="-365760"/>
              <a:ext cx="731520" cy="73152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5400000">
              <a:off x="-853440" y="-850392"/>
              <a:ext cx="1691640" cy="169164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5400000">
              <a:off x="-1097280" y="-1097280"/>
              <a:ext cx="2176272" cy="217627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5400000">
              <a:off x="-1325880" y="-1325880"/>
              <a:ext cx="2651760" cy="265176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5400000">
              <a:off x="-1581912" y="-1581912"/>
              <a:ext cx="3136392" cy="313639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295870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Arial"/>
                  <a:cs typeface="Arial"/>
                </a:rPr>
                <a:t>LIGO</a:t>
              </a:r>
              <a:endParaRPr lang="en-US" sz="5400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96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>
            <a:off x="609600" y="2263377"/>
            <a:ext cx="3505200" cy="3429000"/>
          </a:xfrm>
          <a:prstGeom prst="arc">
            <a:avLst>
              <a:gd name="adj1" fmla="val 896886"/>
              <a:gd name="adj2" fmla="val 2068405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>
            <a:off x="4050332" y="3517141"/>
            <a:ext cx="3798268" cy="776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</p:cNvCxnSpPr>
          <p:nvPr/>
        </p:nvCxnSpPr>
        <p:spPr>
          <a:xfrm>
            <a:off x="4052966" y="4429275"/>
            <a:ext cx="3795634" cy="1003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734300" y="3524910"/>
            <a:ext cx="2286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3599" y="3660979"/>
            <a:ext cx="321039" cy="6420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247899" y="3665212"/>
            <a:ext cx="321039" cy="6420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391400" y="2915310"/>
            <a:ext cx="457200" cy="6018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199" y="2250269"/>
            <a:ext cx="235114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tube</a:t>
            </a:r>
          </a:p>
          <a:p>
            <a:pPr algn="ctr"/>
            <a:r>
              <a:rPr lang="en-US" dirty="0" smtClean="0"/>
              <a:t>Blackbody disc model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077200" y="3524910"/>
            <a:ext cx="0" cy="452967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77200" y="3524910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001000" y="3524910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001000" y="3977877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77200" y="3977877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981200" y="3753510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981200" y="3753510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1905000" y="3753510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905000" y="3982110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981200" y="3982110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2362200" y="2000910"/>
            <a:ext cx="738237" cy="2624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200400" y="1619910"/>
            <a:ext cx="129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Heat Shield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59686" y="3676093"/>
            <a:ext cx="1220638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r</a:t>
            </a:r>
            <a:r>
              <a:rPr lang="en-US" baseline="-25000" dirty="0" err="1"/>
              <a:t>j</a:t>
            </a:r>
            <a:r>
              <a:rPr lang="en-US" dirty="0" smtClean="0"/>
              <a:t> = 0.28m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8103969" y="3588179"/>
            <a:ext cx="103717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= 0.6225m</a:t>
            </a:r>
            <a:endParaRPr lang="en-US" dirty="0"/>
          </a:p>
        </p:txBody>
      </p:sp>
      <p:cxnSp>
        <p:nvCxnSpPr>
          <p:cNvPr id="83" name="Straight Arrow Connector 82"/>
          <p:cNvCxnSpPr>
            <a:endCxn id="2" idx="0"/>
          </p:cNvCxnSpPr>
          <p:nvPr/>
        </p:nvCxnSpPr>
        <p:spPr>
          <a:xfrm>
            <a:off x="1284617" y="1792690"/>
            <a:ext cx="1123802" cy="18725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22461" y="1395204"/>
            <a:ext cx="1594567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Test Mass</a:t>
            </a:r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2362200" y="455361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362200" y="474411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848600" y="455361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114800" y="4780721"/>
            <a:ext cx="3276600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L (m)</a:t>
            </a:r>
          </a:p>
          <a:p>
            <a:r>
              <a:rPr lang="en-US" dirty="0" smtClean="0"/>
              <a:t>What is the optimal heat shield length in the beam tube?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2381516" y="4218077"/>
            <a:ext cx="11430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j</a:t>
            </a:r>
            <a:r>
              <a:rPr lang="en-US" dirty="0" smtClean="0"/>
              <a:t> = 120 K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544095" y="4064288"/>
            <a:ext cx="117115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</a:t>
            </a:r>
            <a:r>
              <a:rPr lang="en-US" baseline="-25000" dirty="0" smtClean="0"/>
              <a:t>i</a:t>
            </a:r>
            <a:r>
              <a:rPr lang="en-US" dirty="0" smtClean="0"/>
              <a:t> = 295 K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3367501" y="1974082"/>
            <a:ext cx="112829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T = 77 K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53375" y="4245833"/>
            <a:ext cx="8382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l-GR" dirty="0" smtClean="0"/>
              <a:t>Ε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08056" y="4216135"/>
            <a:ext cx="808973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l-GR" dirty="0" smtClean="0"/>
              <a:t>Ε</a:t>
            </a:r>
            <a:r>
              <a:rPr lang="en-US" dirty="0" smtClean="0"/>
              <a:t> = 0.1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9" idx="2"/>
          </p:cNvCxnSpPr>
          <p:nvPr/>
        </p:nvCxnSpPr>
        <p:spPr>
          <a:xfrm flipH="1" flipV="1">
            <a:off x="6172200" y="3977877"/>
            <a:ext cx="1562100" cy="4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" idx="6"/>
          </p:cNvCxnSpPr>
          <p:nvPr/>
        </p:nvCxnSpPr>
        <p:spPr>
          <a:xfrm>
            <a:off x="2568938" y="3986251"/>
            <a:ext cx="631462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770" y="6430358"/>
            <a:ext cx="185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/>
              <a:t>T1300556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Beam Tube Heat Shield Length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4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shield length in beam tube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pic>
        <p:nvPicPr>
          <p:cNvPr id="5" name="Picture 4" descr="Pij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60"/>
            <a:ext cx="9144000" cy="427099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2139418" y="3754168"/>
            <a:ext cx="1354670" cy="10983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34768" y="5700764"/>
            <a:ext cx="3136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tube shield length </a:t>
            </a:r>
            <a:r>
              <a:rPr lang="en-US" i="1" dirty="0" smtClean="0"/>
              <a:t>L</a:t>
            </a:r>
            <a:r>
              <a:rPr lang="en-US" dirty="0" smtClean="0"/>
              <a:t> (m)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48314" y="2917689"/>
            <a:ext cx="558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Black body power from beam tube arriving at test mass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1117" y="4233337"/>
            <a:ext cx="331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≈1/3 drop for every factor of 2 </a:t>
            </a:r>
            <a:r>
              <a:rPr lang="en-US" i="1" dirty="0" smtClean="0">
                <a:solidFill>
                  <a:srgbClr val="008000"/>
                </a:solidFill>
              </a:rPr>
              <a:t>L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70" y="6430358"/>
            <a:ext cx="185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/>
              <a:t>T1300556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71194" y="3344231"/>
            <a:ext cx="1825849" cy="946316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193957"/>
              </p:ext>
            </p:extLst>
          </p:nvPr>
        </p:nvGraphicFramePr>
        <p:xfrm>
          <a:off x="3494088" y="3289031"/>
          <a:ext cx="17224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Equation" r:id="rId4" imgW="1079500" imgH="584200" progId="Equation.3">
                  <p:embed/>
                </p:oleObj>
              </mc:Choice>
              <mc:Fallback>
                <p:oleObj name="Equation" r:id="rId4" imgW="10795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4088" y="3289031"/>
                        <a:ext cx="17224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05274" y="5024598"/>
            <a:ext cx="2645168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Test mass emissivity = 0.1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448314" y="4602669"/>
            <a:ext cx="0" cy="42192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8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Stanford </a:t>
            </a:r>
            <a:r>
              <a:rPr lang="en-US" dirty="0" err="1" smtClean="0"/>
              <a:t>Cryo</a:t>
            </a:r>
            <a:r>
              <a:rPr lang="en-US" dirty="0" smtClean="0"/>
              <a:t> Test Mass Experiments</a:t>
            </a:r>
            <a:endParaRPr lang="en-US" dirty="0"/>
          </a:p>
        </p:txBody>
      </p:sp>
      <p:pic>
        <p:nvPicPr>
          <p:cNvPr id="6" name="Picture 5" descr="Stanford_University_seal_2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581912" y="-1581912"/>
            <a:ext cx="4248912" cy="3136392"/>
            <a:chOff x="-1581912" y="-1581912"/>
            <a:chExt cx="4248912" cy="3136392"/>
          </a:xfrm>
        </p:grpSpPr>
        <p:sp>
          <p:nvSpPr>
            <p:cNvPr id="8" name="Arc 7"/>
            <p:cNvSpPr/>
            <p:nvPr/>
          </p:nvSpPr>
          <p:spPr>
            <a:xfrm rot="5400000">
              <a:off x="-606552" y="-624840"/>
              <a:ext cx="1216152" cy="121615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5400000">
              <a:off x="-365760" y="-365760"/>
              <a:ext cx="731520" cy="73152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5400000">
              <a:off x="-853440" y="-850392"/>
              <a:ext cx="1691640" cy="169164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5400000">
              <a:off x="-1097280" y="-1097280"/>
              <a:ext cx="2176272" cy="217627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5400000">
              <a:off x="-1325880" y="-1325880"/>
              <a:ext cx="2651760" cy="265176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5400000">
              <a:off x="-1581912" y="-1581912"/>
              <a:ext cx="3136392" cy="313639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295870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Arial"/>
                  <a:cs typeface="Arial"/>
                </a:rPr>
                <a:t>LIGO</a:t>
              </a:r>
              <a:endParaRPr lang="en-US" sz="5400" b="1" dirty="0">
                <a:latin typeface="Arial"/>
                <a:cs typeface="Arial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1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Stanford </a:t>
            </a:r>
            <a:r>
              <a:rPr lang="en-US" dirty="0" err="1" smtClean="0"/>
              <a:t>Cryo</a:t>
            </a:r>
            <a:r>
              <a:rPr lang="en-US" dirty="0" smtClean="0"/>
              <a:t> Experiments</a:t>
            </a:r>
            <a:endParaRPr lang="en-US" dirty="0"/>
          </a:p>
        </p:txBody>
      </p:sp>
      <p:pic>
        <p:nvPicPr>
          <p:cNvPr id="3" name="Picture 2" descr="2013-09-16 18.26.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2" y="2529444"/>
            <a:ext cx="2242386" cy="2989849"/>
          </a:xfrm>
          <a:prstGeom prst="rect">
            <a:avLst/>
          </a:prstGeom>
        </p:spPr>
      </p:pic>
      <p:pic>
        <p:nvPicPr>
          <p:cNvPr id="5" name="Picture 4" descr="skd188257sdc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673" y="3341040"/>
            <a:ext cx="1604100" cy="1485787"/>
          </a:xfrm>
          <a:prstGeom prst="rect">
            <a:avLst/>
          </a:prstGeom>
        </p:spPr>
      </p:pic>
      <p:pic>
        <p:nvPicPr>
          <p:cNvPr id="6" name="Picture 4" descr="LH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5247" y="2999379"/>
            <a:ext cx="2661547" cy="173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6" y="5675191"/>
            <a:ext cx="2448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Stanford prototypes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29956" y="5698075"/>
            <a:ext cx="2448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Model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695684" y="5675190"/>
            <a:ext cx="2448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LIGO III design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86926" y="4187743"/>
            <a:ext cx="996376" cy="228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72516" y="4553154"/>
            <a:ext cx="124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understand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472516" y="3698930"/>
            <a:ext cx="996376" cy="259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49634" y="3295272"/>
            <a:ext cx="124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modify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90355" y="3316561"/>
            <a:ext cx="139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extrapolate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5250529" y="3760498"/>
            <a:ext cx="927467" cy="3242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Result_16Sept2013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1031" y="3423453"/>
            <a:ext cx="962410" cy="70945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10170" y="1383312"/>
            <a:ext cx="613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Fastest method of cooling a LIGO III test mass to 124 K, -150 C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3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6"/>
            <a:ext cx="8229600" cy="1143000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7" name="Picture 6" descr="2013-08-06 14.32.30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6693"/>
            <a:ext cx="4095980" cy="5461307"/>
          </a:xfrm>
          <a:prstGeom prst="rect">
            <a:avLst/>
          </a:prstGeom>
        </p:spPr>
      </p:pic>
      <p:pic>
        <p:nvPicPr>
          <p:cNvPr id="11" name="Picture 10" descr="FatDewarSchematic-v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724" y="1270053"/>
            <a:ext cx="3366276" cy="55879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6120" y="4235141"/>
            <a:ext cx="11415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</a:t>
            </a:r>
            <a:r>
              <a:rPr lang="en-US" dirty="0" err="1"/>
              <a:t>d</a:t>
            </a:r>
            <a:r>
              <a:rPr lang="en-US" dirty="0" err="1" smtClean="0"/>
              <a:t>ewar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3"/>
          </p:cNvCxnSpPr>
          <p:nvPr/>
        </p:nvCxnSpPr>
        <p:spPr>
          <a:xfrm>
            <a:off x="5557686" y="4558307"/>
            <a:ext cx="3228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2013-08-06 14.32.30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1754" y="4235141"/>
            <a:ext cx="4094226" cy="262052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3146200" y="4542442"/>
            <a:ext cx="1269920" cy="15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16120" y="5463081"/>
            <a:ext cx="11415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Heat shield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979246" y="5629424"/>
            <a:ext cx="2436874" cy="111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48662" y="5463081"/>
            <a:ext cx="1498825" cy="277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6200" y="6492875"/>
            <a:ext cx="2133600" cy="365125"/>
          </a:xfrm>
        </p:spPr>
        <p:txBody>
          <a:bodyPr/>
          <a:lstStyle/>
          <a:p>
            <a:fld id="{9F1F2727-EA6A-3541-AF52-8FC800C2404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1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013-08-29 14.14.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568"/>
            <a:ext cx="4473324" cy="5964432"/>
          </a:xfrm>
          <a:prstGeom prst="rect">
            <a:avLst/>
          </a:prstGeom>
        </p:spPr>
      </p:pic>
      <p:pic>
        <p:nvPicPr>
          <p:cNvPr id="6" name="Picture 5" descr="2013-08-29 14.13.4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644" y="915352"/>
            <a:ext cx="4456985" cy="5942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6864" y="3934424"/>
            <a:ext cx="11415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kg Si test mass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0810" y="2990602"/>
            <a:ext cx="11415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Flexible cold link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65251" y="4826749"/>
            <a:ext cx="161188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Temperature sensor clamp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 flipV="1">
            <a:off x="2608485" y="3283831"/>
            <a:ext cx="1342325" cy="29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5092376" y="3313768"/>
            <a:ext cx="1554686" cy="122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</p:cNvCxnSpPr>
          <p:nvPr/>
        </p:nvCxnSpPr>
        <p:spPr>
          <a:xfrm>
            <a:off x="5078430" y="4257590"/>
            <a:ext cx="1088121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</p:cNvCxnSpPr>
          <p:nvPr/>
        </p:nvCxnSpPr>
        <p:spPr>
          <a:xfrm flipH="1">
            <a:off x="3340692" y="4257590"/>
            <a:ext cx="596172" cy="2390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1"/>
          </p:cNvCxnSpPr>
          <p:nvPr/>
        </p:nvCxnSpPr>
        <p:spPr>
          <a:xfrm flipH="1" flipV="1">
            <a:off x="2688571" y="4668303"/>
            <a:ext cx="1076680" cy="4816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0810" y="1094472"/>
            <a:ext cx="11415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</a:t>
            </a:r>
            <a:r>
              <a:rPr lang="en-US" dirty="0" err="1"/>
              <a:t>d</a:t>
            </a:r>
            <a:r>
              <a:rPr lang="en-US" dirty="0" err="1" smtClean="0"/>
              <a:t>ewar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>
            <a:off x="3765251" y="1417638"/>
            <a:ext cx="185559" cy="5618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72439" y="1996180"/>
            <a:ext cx="11415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Nitrogen plumbing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 flipV="1">
            <a:off x="2025008" y="1659078"/>
            <a:ext cx="1947431" cy="6602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</p:cNvCxnSpPr>
          <p:nvPr/>
        </p:nvCxnSpPr>
        <p:spPr>
          <a:xfrm flipV="1">
            <a:off x="5114005" y="1899358"/>
            <a:ext cx="1533057" cy="419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8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pic>
        <p:nvPicPr>
          <p:cNvPr id="5" name="Picture 4" descr="2013-09-11 17.00.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3855" y="4199184"/>
            <a:ext cx="16237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Liquid nitrogen </a:t>
            </a:r>
            <a:r>
              <a:rPr lang="en-US" dirty="0" err="1" smtClean="0">
                <a:solidFill>
                  <a:srgbClr val="000000"/>
                </a:solidFill>
              </a:rPr>
              <a:t>dewar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762" y="3207392"/>
            <a:ext cx="12964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</a:t>
            </a:r>
            <a:r>
              <a:rPr lang="en-US" dirty="0" err="1" smtClean="0"/>
              <a:t>dewar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5106235" y="3392058"/>
            <a:ext cx="453958" cy="2907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5156173"/>
            <a:ext cx="9549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Pumps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H="1" flipV="1">
            <a:off x="5422904" y="4485232"/>
            <a:ext cx="1074368" cy="670941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flipV="1">
            <a:off x="6497272" y="4845516"/>
            <a:ext cx="698944" cy="31065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0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Cyro</a:t>
            </a:r>
            <a:r>
              <a:rPr lang="en-US" dirty="0" smtClean="0"/>
              <a:t> Test Mass 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891"/>
            <a:ext cx="8229600" cy="5023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* For </a:t>
            </a:r>
            <a:r>
              <a:rPr lang="en-US" dirty="0" smtClean="0"/>
              <a:t>LIGO III, reduce suspension and coating thermal noise by cooling the </a:t>
            </a:r>
            <a:r>
              <a:rPr lang="en-US" dirty="0"/>
              <a:t>lower quad </a:t>
            </a:r>
            <a:r>
              <a:rPr lang="en-US" dirty="0" smtClean="0"/>
              <a:t>to 124 K (-149.15 C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Si test masses (blue </a:t>
            </a:r>
            <a:r>
              <a:rPr lang="en-US" dirty="0"/>
              <a:t>t</a:t>
            </a:r>
            <a:r>
              <a:rPr lang="en-US" dirty="0" smtClean="0"/>
              <a:t>eam in </a:t>
            </a:r>
            <a:r>
              <a:rPr lang="en-US" dirty="0" smtClean="0"/>
              <a:t>T1200031)</a:t>
            </a:r>
            <a:endParaRPr lang="en-US" dirty="0" smtClean="0"/>
          </a:p>
          <a:p>
            <a:pPr lvl="1"/>
            <a:r>
              <a:rPr lang="en-US" dirty="0" smtClean="0"/>
              <a:t>Get </a:t>
            </a:r>
            <a:r>
              <a:rPr lang="en-US" dirty="0" smtClean="0"/>
              <a:t>to 124 K in a timely manner</a:t>
            </a:r>
          </a:p>
          <a:p>
            <a:pPr lvl="1"/>
            <a:r>
              <a:rPr lang="en-US" dirty="0" smtClean="0"/>
              <a:t>Then maintain 124 K</a:t>
            </a:r>
          </a:p>
          <a:p>
            <a:r>
              <a:rPr lang="en-US" dirty="0"/>
              <a:t>Include a warm-up scheme (don’t forget!</a:t>
            </a:r>
            <a:r>
              <a:rPr lang="en-US" dirty="0" smtClean="0"/>
              <a:t>)</a:t>
            </a:r>
          </a:p>
          <a:p>
            <a:r>
              <a:rPr lang="en-US" dirty="0"/>
              <a:t>Do not increase the test mass </a:t>
            </a:r>
            <a:r>
              <a:rPr lang="en-US" dirty="0" err="1"/>
              <a:t>lossiness</a:t>
            </a:r>
            <a:endParaRPr lang="en-US" dirty="0"/>
          </a:p>
          <a:p>
            <a:pPr lvl="1"/>
            <a:r>
              <a:rPr lang="en-US" dirty="0"/>
              <a:t>Emissive coatings, heat links, thick </a:t>
            </a:r>
            <a:r>
              <a:rPr lang="en-US" dirty="0" err="1"/>
              <a:t>sus</a:t>
            </a:r>
            <a:r>
              <a:rPr lang="en-US" dirty="0"/>
              <a:t> fibers,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Do not compromise passive seismic isolation</a:t>
            </a:r>
          </a:p>
          <a:p>
            <a:pPr lvl="1"/>
            <a:r>
              <a:rPr lang="en-US" dirty="0"/>
              <a:t>Cables, hoses, links,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The same seismic isolation platforms (ISIs, HEPIs)</a:t>
            </a:r>
          </a:p>
          <a:p>
            <a:pPr lvl="1"/>
            <a:r>
              <a:rPr lang="en-US" dirty="0"/>
              <a:t>Limit the amount of extra weight on the </a:t>
            </a:r>
            <a:r>
              <a:rPr lang="en-US" dirty="0" smtClean="0"/>
              <a:t>ISI</a:t>
            </a:r>
          </a:p>
          <a:p>
            <a:pPr lvl="1"/>
            <a:r>
              <a:rPr lang="en-US" dirty="0"/>
              <a:t>Leave the rest of the BSC </a:t>
            </a:r>
            <a:r>
              <a:rPr lang="en-US" dirty="0" smtClean="0"/>
              <a:t>warm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pic>
        <p:nvPicPr>
          <p:cNvPr id="5" name="Picture 4" descr="2013-09-11 18.24.5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689" y="0"/>
            <a:ext cx="51435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6453" y="1674175"/>
            <a:ext cx="12964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Nitrogen vent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4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pic>
        <p:nvPicPr>
          <p:cNvPr id="5" name="Picture 4" descr="CryoResultsFig_11Sept2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90" y="0"/>
            <a:ext cx="887505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9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pic>
        <p:nvPicPr>
          <p:cNvPr id="5" name="Picture 4" descr="Pics_16Sept2013_Page_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92" y="0"/>
            <a:ext cx="887505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6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pic>
        <p:nvPicPr>
          <p:cNvPr id="6" name="Picture 5" descr="TemperatureFig_16Sept2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13" y="0"/>
            <a:ext cx="887505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pic>
        <p:nvPicPr>
          <p:cNvPr id="5" name="Picture 4" descr="Comparison_11and16Sept2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10" y="0"/>
            <a:ext cx="88750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8662" y="1563591"/>
            <a:ext cx="160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Much faster cool down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11463" y="1258611"/>
            <a:ext cx="11441" cy="2814712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4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cooling experiments</a:t>
            </a:r>
          </a:p>
          <a:p>
            <a:pPr lvl="1"/>
            <a:r>
              <a:rPr lang="en-US" dirty="0" smtClean="0"/>
              <a:t>Iterate liquid nitrogen cooling design</a:t>
            </a:r>
          </a:p>
          <a:p>
            <a:pPr lvl="1"/>
            <a:r>
              <a:rPr lang="en-US" dirty="0" smtClean="0"/>
              <a:t>Apply emissive coatings</a:t>
            </a:r>
          </a:p>
          <a:p>
            <a:r>
              <a:rPr lang="en-US" dirty="0" smtClean="0"/>
              <a:t>Modeling to understand cooling results</a:t>
            </a:r>
          </a:p>
          <a:p>
            <a:r>
              <a:rPr lang="en-US" dirty="0" smtClean="0"/>
              <a:t>Modeling to extrapolate results to LIGO III</a:t>
            </a:r>
          </a:p>
          <a:p>
            <a:r>
              <a:rPr lang="en-US" dirty="0" smtClean="0"/>
              <a:t>More complicated experiments</a:t>
            </a:r>
          </a:p>
          <a:p>
            <a:pPr lvl="1"/>
            <a:r>
              <a:rPr lang="en-US" dirty="0" smtClean="0"/>
              <a:t>Hang test mass on blade spring</a:t>
            </a:r>
          </a:p>
          <a:p>
            <a:pPr lvl="1"/>
            <a:r>
              <a:rPr lang="en-US" dirty="0" smtClean="0"/>
              <a:t>Move LN2 system onto vacuum seismic table with minimal seismic impact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 dirty="0"/>
          </a:p>
        </p:txBody>
      </p:sp>
      <p:pic>
        <p:nvPicPr>
          <p:cNvPr id="5" name="Picture 4" descr="Stanford_University_seal_2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581912" y="-1581912"/>
            <a:ext cx="4248912" cy="3136392"/>
            <a:chOff x="-1581912" y="-1581912"/>
            <a:chExt cx="4248912" cy="3136392"/>
          </a:xfrm>
        </p:grpSpPr>
        <p:sp>
          <p:nvSpPr>
            <p:cNvPr id="7" name="Arc 6"/>
            <p:cNvSpPr/>
            <p:nvPr/>
          </p:nvSpPr>
          <p:spPr>
            <a:xfrm rot="5400000">
              <a:off x="-606552" y="-624840"/>
              <a:ext cx="1216152" cy="121615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5400000">
              <a:off x="-365760" y="-365760"/>
              <a:ext cx="731520" cy="73152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5400000">
              <a:off x="-853440" y="-850392"/>
              <a:ext cx="1691640" cy="169164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5400000">
              <a:off x="-1097280" y="-1097280"/>
              <a:ext cx="2176272" cy="217627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5400000">
              <a:off x="-1325880" y="-1325880"/>
              <a:ext cx="2651760" cy="265176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5400000">
              <a:off x="-1581912" y="-1581912"/>
              <a:ext cx="3136392" cy="313639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295870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Arial"/>
                  <a:cs typeface="Arial"/>
                </a:rPr>
                <a:t>LIGO</a:t>
              </a:r>
              <a:endParaRPr lang="en-US" sz="5400" b="1" dirty="0">
                <a:latin typeface="Arial"/>
                <a:cs typeface="Arial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5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Fiber Length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pic>
        <p:nvPicPr>
          <p:cNvPr id="5" name="Picture 4" descr="Payload_and_TestMass_vs_L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078"/>
            <a:ext cx="9144000" cy="5104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696" y="6086586"/>
            <a:ext cx="289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length for fiber stress of 1.4 </a:t>
            </a:r>
            <a:r>
              <a:rPr lang="en-US" dirty="0" err="1" smtClean="0"/>
              <a:t>Gpa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0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Quad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pic>
        <p:nvPicPr>
          <p:cNvPr id="5" name="Picture 4" descr="QuadMod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4581"/>
            <a:ext cx="9144000" cy="5080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Stiffness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pic>
        <p:nvPicPr>
          <p:cNvPr id="5" name="Picture 4" descr="long_stiffnes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083" y="1688961"/>
            <a:ext cx="6197600" cy="36703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861651"/>
              </p:ext>
            </p:extLst>
          </p:nvPr>
        </p:nvGraphicFramePr>
        <p:xfrm>
          <a:off x="457200" y="5359261"/>
          <a:ext cx="2795856" cy="79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4" imgW="1524000" imgH="431800" progId="Equation.3">
                  <p:embed/>
                </p:oleObj>
              </mc:Choice>
              <mc:Fallback>
                <p:oleObj name="Equation" r:id="rId4" imgW="1524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5359261"/>
                        <a:ext cx="2795856" cy="79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5439" y="5503142"/>
            <a:ext cx="398137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 Stiffness is the tension in the wire divided by the wire length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6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5327253" y="1795582"/>
            <a:ext cx="91440" cy="16270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632238" y="5380210"/>
            <a:ext cx="1828800" cy="2622"/>
            <a:chOff x="429981" y="3527476"/>
            <a:chExt cx="2560319" cy="2622"/>
          </a:xfrm>
          <a:scene3d>
            <a:camera prst="orthographicFront">
              <a:rot lat="0" lon="0" rev="10800000"/>
            </a:camera>
            <a:lightRig rig="threePt" dir="t"/>
          </a:scene3d>
        </p:grpSpPr>
        <p:cxnSp>
          <p:nvCxnSpPr>
            <p:cNvPr id="62" name="Straight Connector 61"/>
            <p:cNvCxnSpPr/>
            <p:nvPr/>
          </p:nvCxnSpPr>
          <p:spPr>
            <a:xfrm>
              <a:off x="429981" y="3528384"/>
              <a:ext cx="1211165" cy="0"/>
            </a:xfrm>
            <a:prstGeom prst="line">
              <a:avLst/>
            </a:prstGeom>
            <a:ln w="254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20080" y="3527930"/>
              <a:ext cx="1211165" cy="0"/>
            </a:xfrm>
            <a:prstGeom prst="line">
              <a:avLst/>
            </a:prstGeom>
            <a:ln w="254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12861" y="3527930"/>
              <a:ext cx="1211165" cy="0"/>
            </a:xfrm>
            <a:prstGeom prst="line">
              <a:avLst/>
            </a:prstGeom>
            <a:ln w="254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04301" y="3528384"/>
              <a:ext cx="1211165" cy="0"/>
            </a:xfrm>
            <a:prstGeom prst="line">
              <a:avLst/>
            </a:prstGeom>
            <a:ln w="254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95741" y="3528384"/>
              <a:ext cx="1211165" cy="0"/>
            </a:xfrm>
            <a:prstGeom prst="line">
              <a:avLst/>
            </a:prstGeom>
            <a:ln w="254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87181" y="3527476"/>
              <a:ext cx="1211165" cy="0"/>
            </a:xfrm>
            <a:prstGeom prst="line">
              <a:avLst/>
            </a:prstGeom>
            <a:ln w="254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78621" y="3528384"/>
              <a:ext cx="1211165" cy="0"/>
            </a:xfrm>
            <a:prstGeom prst="line">
              <a:avLst/>
            </a:prstGeom>
            <a:ln w="254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070061" y="3527930"/>
              <a:ext cx="1211165" cy="0"/>
            </a:xfrm>
            <a:prstGeom prst="line">
              <a:avLst/>
            </a:prstGeom>
            <a:ln w="254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161500" y="3530098"/>
              <a:ext cx="18288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435991" y="5362918"/>
            <a:ext cx="2560319" cy="2622"/>
            <a:chOff x="429981" y="3527476"/>
            <a:chExt cx="2560319" cy="2622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429981" y="3528384"/>
              <a:ext cx="1211165" cy="0"/>
            </a:xfrm>
            <a:prstGeom prst="line">
              <a:avLst/>
            </a:prstGeom>
            <a:ln w="3175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20080" y="3527930"/>
              <a:ext cx="1211165" cy="0"/>
            </a:xfrm>
            <a:prstGeom prst="line">
              <a:avLst/>
            </a:prstGeom>
            <a:ln w="3175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12861" y="3527930"/>
              <a:ext cx="1211165" cy="0"/>
            </a:xfrm>
            <a:prstGeom prst="line">
              <a:avLst/>
            </a:prstGeom>
            <a:ln w="3175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04301" y="3528384"/>
              <a:ext cx="1211165" cy="0"/>
            </a:xfrm>
            <a:prstGeom prst="line">
              <a:avLst/>
            </a:prstGeom>
            <a:ln w="3175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95741" y="3528384"/>
              <a:ext cx="1211165" cy="0"/>
            </a:xfrm>
            <a:prstGeom prst="line">
              <a:avLst/>
            </a:prstGeom>
            <a:ln w="3175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87181" y="3527476"/>
              <a:ext cx="1211165" cy="0"/>
            </a:xfrm>
            <a:prstGeom prst="line">
              <a:avLst/>
            </a:prstGeom>
            <a:ln w="3175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978621" y="3528384"/>
              <a:ext cx="1211165" cy="0"/>
            </a:xfrm>
            <a:prstGeom prst="line">
              <a:avLst/>
            </a:prstGeom>
            <a:ln w="3175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70061" y="3527930"/>
              <a:ext cx="1211165" cy="0"/>
            </a:xfrm>
            <a:prstGeom prst="line">
              <a:avLst/>
            </a:prstGeom>
            <a:ln w="317500">
              <a:solidFill>
                <a:srgbClr val="FF0000">
                  <a:alpha val="2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61500" y="3530098"/>
              <a:ext cx="1828800" cy="0"/>
            </a:xfrm>
            <a:prstGeom prst="line">
              <a:avLst/>
            </a:prstGeom>
            <a:ln w="3175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LIGO III Cryogenic Upgrade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06706" y="4851154"/>
            <a:ext cx="610823" cy="10514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25986" y="4982591"/>
            <a:ext cx="371439" cy="827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0417" y="3550993"/>
            <a:ext cx="360994" cy="10514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25679" y="3674700"/>
            <a:ext cx="371439" cy="827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9950" y="2880317"/>
            <a:ext cx="360994" cy="388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34515" y="2292404"/>
            <a:ext cx="360994" cy="388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25679" y="2879863"/>
            <a:ext cx="360994" cy="388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30244" y="2291950"/>
            <a:ext cx="360994" cy="3884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233197" y="4080113"/>
            <a:ext cx="0" cy="1269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5597" y="4079659"/>
            <a:ext cx="0" cy="1269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26511" y="4079659"/>
            <a:ext cx="0" cy="1269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78911" y="4079205"/>
            <a:ext cx="0" cy="1269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3197" y="3115936"/>
            <a:ext cx="0" cy="669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85597" y="3115936"/>
            <a:ext cx="0" cy="669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33197" y="2515815"/>
            <a:ext cx="0" cy="482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85597" y="2515815"/>
            <a:ext cx="0" cy="481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26511" y="2491845"/>
            <a:ext cx="0" cy="482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078911" y="2491845"/>
            <a:ext cx="0" cy="481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913821" y="3116390"/>
            <a:ext cx="0" cy="775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66221" y="3116390"/>
            <a:ext cx="0" cy="775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22192" y="3421651"/>
            <a:ext cx="1610968" cy="2610331"/>
          </a:xfrm>
          <a:prstGeom prst="rect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84631" y="5029623"/>
            <a:ext cx="1837005" cy="676974"/>
          </a:xfrm>
          <a:prstGeom prst="rect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432604" y="5029623"/>
            <a:ext cx="457200" cy="676974"/>
          </a:xfrm>
          <a:prstGeom prst="rect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19800" y="4058610"/>
            <a:ext cx="1759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120 K</a:t>
            </a:r>
            <a:endParaRPr lang="en-US" sz="2000" dirty="0"/>
          </a:p>
        </p:txBody>
      </p:sp>
      <p:cxnSp>
        <p:nvCxnSpPr>
          <p:cNvPr id="16" name="Straight Arrow Connector 15"/>
          <p:cNvCxnSpPr>
            <a:stCxn id="3" idx="1"/>
          </p:cNvCxnSpPr>
          <p:nvPr/>
        </p:nvCxnSpPr>
        <p:spPr>
          <a:xfrm flipH="1" flipV="1">
            <a:off x="4490944" y="4058610"/>
            <a:ext cx="1528856" cy="200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1"/>
          </p:cNvCxnSpPr>
          <p:nvPr/>
        </p:nvCxnSpPr>
        <p:spPr>
          <a:xfrm flipH="1">
            <a:off x="4617530" y="4258665"/>
            <a:ext cx="1402270" cy="5924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1"/>
          </p:cNvCxnSpPr>
          <p:nvPr/>
        </p:nvCxnSpPr>
        <p:spPr>
          <a:xfrm flipH="1" flipV="1">
            <a:off x="5197426" y="3891982"/>
            <a:ext cx="822374" cy="3666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1"/>
          </p:cNvCxnSpPr>
          <p:nvPr/>
        </p:nvCxnSpPr>
        <p:spPr>
          <a:xfrm flipH="1">
            <a:off x="5197426" y="4258665"/>
            <a:ext cx="822374" cy="770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889804" y="2484899"/>
            <a:ext cx="1759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295 K</a:t>
            </a:r>
            <a:endParaRPr lang="en-US" sz="2000" dirty="0"/>
          </a:p>
        </p:txBody>
      </p:sp>
      <p:cxnSp>
        <p:nvCxnSpPr>
          <p:cNvPr id="71" name="Straight Arrow Connector 70"/>
          <p:cNvCxnSpPr>
            <a:stCxn id="58" idx="1"/>
            <a:endCxn id="12" idx="3"/>
          </p:cNvCxnSpPr>
          <p:nvPr/>
        </p:nvCxnSpPr>
        <p:spPr>
          <a:xfrm flipH="1" flipV="1">
            <a:off x="4495509" y="2486644"/>
            <a:ext cx="1394295" cy="1983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8" idx="1"/>
            <a:endCxn id="11" idx="3"/>
          </p:cNvCxnSpPr>
          <p:nvPr/>
        </p:nvCxnSpPr>
        <p:spPr>
          <a:xfrm flipH="1">
            <a:off x="4490944" y="2684954"/>
            <a:ext cx="1398860" cy="3896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8" idx="1"/>
          </p:cNvCxnSpPr>
          <p:nvPr/>
        </p:nvCxnSpPr>
        <p:spPr>
          <a:xfrm flipH="1" flipV="1">
            <a:off x="5197426" y="2318271"/>
            <a:ext cx="692378" cy="3666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8" idx="1"/>
            <a:endCxn id="13" idx="3"/>
          </p:cNvCxnSpPr>
          <p:nvPr/>
        </p:nvCxnSpPr>
        <p:spPr>
          <a:xfrm flipH="1">
            <a:off x="5186673" y="2684954"/>
            <a:ext cx="703131" cy="3891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619013" y="5613921"/>
            <a:ext cx="1398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Heat shield</a:t>
            </a:r>
          </a:p>
          <a:p>
            <a:pPr algn="ctr"/>
            <a:r>
              <a:rPr lang="en-US" sz="2000" dirty="0" smtClean="0"/>
              <a:t>77 K</a:t>
            </a:r>
            <a:endParaRPr lang="en-US" sz="2000" dirty="0"/>
          </a:p>
        </p:txBody>
      </p:sp>
      <p:cxnSp>
        <p:nvCxnSpPr>
          <p:cNvPr id="76" name="Straight Arrow Connector 75"/>
          <p:cNvCxnSpPr>
            <a:stCxn id="75" idx="1"/>
          </p:cNvCxnSpPr>
          <p:nvPr/>
        </p:nvCxnSpPr>
        <p:spPr>
          <a:xfrm flipH="1" flipV="1">
            <a:off x="5889807" y="5613922"/>
            <a:ext cx="729206" cy="353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5" idx="1"/>
          </p:cNvCxnSpPr>
          <p:nvPr/>
        </p:nvCxnSpPr>
        <p:spPr>
          <a:xfrm flipH="1" flipV="1">
            <a:off x="5497359" y="5902644"/>
            <a:ext cx="1121654" cy="652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954395" y="1463535"/>
            <a:ext cx="5374577" cy="3112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4309092" y="1796172"/>
            <a:ext cx="0" cy="482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997027" y="1795582"/>
            <a:ext cx="0" cy="4820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828365" y="1796172"/>
            <a:ext cx="91440" cy="16270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028668" y="2597796"/>
            <a:ext cx="1241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ISI stage 2</a:t>
            </a:r>
            <a:endParaRPr lang="en-US" sz="2000" dirty="0"/>
          </a:p>
        </p:txBody>
      </p:sp>
      <p:cxnSp>
        <p:nvCxnSpPr>
          <p:cNvPr id="82" name="Straight Arrow Connector 81"/>
          <p:cNvCxnSpPr>
            <a:stCxn id="81" idx="0"/>
          </p:cNvCxnSpPr>
          <p:nvPr/>
        </p:nvCxnSpPr>
        <p:spPr>
          <a:xfrm flipH="1" flipV="1">
            <a:off x="6762850" y="1774740"/>
            <a:ext cx="886519" cy="823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1071040" y="1835940"/>
            <a:ext cx="2723500" cy="1637046"/>
          </a:xfrm>
          <a:custGeom>
            <a:avLst/>
            <a:gdLst>
              <a:gd name="connsiteX0" fmla="*/ 0 w 2723500"/>
              <a:gd name="connsiteY0" fmla="*/ 458985 h 1637046"/>
              <a:gd name="connsiteX1" fmla="*/ 504918 w 2723500"/>
              <a:gd name="connsiteY1" fmla="*/ 443685 h 1637046"/>
              <a:gd name="connsiteX2" fmla="*/ 581421 w 2723500"/>
              <a:gd name="connsiteY2" fmla="*/ 428386 h 1637046"/>
              <a:gd name="connsiteX3" fmla="*/ 688525 w 2723500"/>
              <a:gd name="connsiteY3" fmla="*/ 397787 h 1637046"/>
              <a:gd name="connsiteX4" fmla="*/ 749727 w 2723500"/>
              <a:gd name="connsiteY4" fmla="*/ 367188 h 1637046"/>
              <a:gd name="connsiteX5" fmla="*/ 841531 w 2723500"/>
              <a:gd name="connsiteY5" fmla="*/ 305990 h 1637046"/>
              <a:gd name="connsiteX6" fmla="*/ 887432 w 2723500"/>
              <a:gd name="connsiteY6" fmla="*/ 275391 h 1637046"/>
              <a:gd name="connsiteX7" fmla="*/ 948635 w 2723500"/>
              <a:gd name="connsiteY7" fmla="*/ 244792 h 1637046"/>
              <a:gd name="connsiteX8" fmla="*/ 963935 w 2723500"/>
              <a:gd name="connsiteY8" fmla="*/ 198893 h 1637046"/>
              <a:gd name="connsiteX9" fmla="*/ 1025137 w 2723500"/>
              <a:gd name="connsiteY9" fmla="*/ 183594 h 1637046"/>
              <a:gd name="connsiteX10" fmla="*/ 1071039 w 2723500"/>
              <a:gd name="connsiteY10" fmla="*/ 168294 h 1637046"/>
              <a:gd name="connsiteX11" fmla="*/ 1116941 w 2723500"/>
              <a:gd name="connsiteY11" fmla="*/ 137695 h 1637046"/>
              <a:gd name="connsiteX12" fmla="*/ 1178143 w 2723500"/>
              <a:gd name="connsiteY12" fmla="*/ 122396 h 1637046"/>
              <a:gd name="connsiteX13" fmla="*/ 1269946 w 2723500"/>
              <a:gd name="connsiteY13" fmla="*/ 91797 h 1637046"/>
              <a:gd name="connsiteX14" fmla="*/ 1315848 w 2723500"/>
              <a:gd name="connsiteY14" fmla="*/ 76497 h 1637046"/>
              <a:gd name="connsiteX15" fmla="*/ 1453553 w 2723500"/>
              <a:gd name="connsiteY15" fmla="*/ 15299 h 1637046"/>
              <a:gd name="connsiteX16" fmla="*/ 1667761 w 2723500"/>
              <a:gd name="connsiteY16" fmla="*/ 0 h 1637046"/>
              <a:gd name="connsiteX17" fmla="*/ 1989073 w 2723500"/>
              <a:gd name="connsiteY17" fmla="*/ 15299 h 1637046"/>
              <a:gd name="connsiteX18" fmla="*/ 2325685 w 2723500"/>
              <a:gd name="connsiteY18" fmla="*/ 45898 h 1637046"/>
              <a:gd name="connsiteX19" fmla="*/ 2371587 w 2723500"/>
              <a:gd name="connsiteY19" fmla="*/ 76497 h 1637046"/>
              <a:gd name="connsiteX20" fmla="*/ 2463390 w 2723500"/>
              <a:gd name="connsiteY20" fmla="*/ 107096 h 1637046"/>
              <a:gd name="connsiteX21" fmla="*/ 2493992 w 2723500"/>
              <a:gd name="connsiteY21" fmla="*/ 152995 h 1637046"/>
              <a:gd name="connsiteX22" fmla="*/ 2524593 w 2723500"/>
              <a:gd name="connsiteY22" fmla="*/ 244792 h 1637046"/>
              <a:gd name="connsiteX23" fmla="*/ 2555194 w 2723500"/>
              <a:gd name="connsiteY23" fmla="*/ 474284 h 1637046"/>
              <a:gd name="connsiteX24" fmla="*/ 2585795 w 2723500"/>
              <a:gd name="connsiteY24" fmla="*/ 1254559 h 1637046"/>
              <a:gd name="connsiteX25" fmla="*/ 2631697 w 2723500"/>
              <a:gd name="connsiteY25" fmla="*/ 1545249 h 1637046"/>
              <a:gd name="connsiteX26" fmla="*/ 2662298 w 2723500"/>
              <a:gd name="connsiteY26" fmla="*/ 1591148 h 1637046"/>
              <a:gd name="connsiteX27" fmla="*/ 2708199 w 2723500"/>
              <a:gd name="connsiteY27" fmla="*/ 1621747 h 1637046"/>
              <a:gd name="connsiteX28" fmla="*/ 2723500 w 2723500"/>
              <a:gd name="connsiteY28" fmla="*/ 1637046 h 163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3500" h="1637046">
                <a:moveTo>
                  <a:pt x="0" y="458985"/>
                </a:moveTo>
                <a:cubicBezTo>
                  <a:pt x="168306" y="453885"/>
                  <a:pt x="336767" y="452534"/>
                  <a:pt x="504918" y="443685"/>
                </a:cubicBezTo>
                <a:cubicBezTo>
                  <a:pt x="530888" y="442318"/>
                  <a:pt x="556034" y="434027"/>
                  <a:pt x="581421" y="428386"/>
                </a:cubicBezTo>
                <a:cubicBezTo>
                  <a:pt x="608289" y="422416"/>
                  <a:pt x="661007" y="409580"/>
                  <a:pt x="688525" y="397787"/>
                </a:cubicBezTo>
                <a:cubicBezTo>
                  <a:pt x="709489" y="388803"/>
                  <a:pt x="730169" y="378922"/>
                  <a:pt x="749727" y="367188"/>
                </a:cubicBezTo>
                <a:cubicBezTo>
                  <a:pt x="781264" y="348267"/>
                  <a:pt x="810930" y="326389"/>
                  <a:pt x="841531" y="305990"/>
                </a:cubicBezTo>
                <a:cubicBezTo>
                  <a:pt x="856831" y="295790"/>
                  <a:pt x="870985" y="283614"/>
                  <a:pt x="887432" y="275391"/>
                </a:cubicBezTo>
                <a:lnTo>
                  <a:pt x="948635" y="244792"/>
                </a:lnTo>
                <a:cubicBezTo>
                  <a:pt x="953735" y="229492"/>
                  <a:pt x="951341" y="208967"/>
                  <a:pt x="963935" y="198893"/>
                </a:cubicBezTo>
                <a:cubicBezTo>
                  <a:pt x="980356" y="185757"/>
                  <a:pt x="1004918" y="189371"/>
                  <a:pt x="1025137" y="183594"/>
                </a:cubicBezTo>
                <a:cubicBezTo>
                  <a:pt x="1040645" y="179164"/>
                  <a:pt x="1056613" y="175506"/>
                  <a:pt x="1071039" y="168294"/>
                </a:cubicBezTo>
                <a:cubicBezTo>
                  <a:pt x="1087487" y="160071"/>
                  <a:pt x="1100039" y="144938"/>
                  <a:pt x="1116941" y="137695"/>
                </a:cubicBezTo>
                <a:cubicBezTo>
                  <a:pt x="1136269" y="129412"/>
                  <a:pt x="1158001" y="128438"/>
                  <a:pt x="1178143" y="122396"/>
                </a:cubicBezTo>
                <a:cubicBezTo>
                  <a:pt x="1209039" y="113128"/>
                  <a:pt x="1239345" y="101997"/>
                  <a:pt x="1269946" y="91797"/>
                </a:cubicBezTo>
                <a:cubicBezTo>
                  <a:pt x="1285247" y="86697"/>
                  <a:pt x="1302428" y="85443"/>
                  <a:pt x="1315848" y="76497"/>
                </a:cubicBezTo>
                <a:cubicBezTo>
                  <a:pt x="1361185" y="46274"/>
                  <a:pt x="1392375" y="19668"/>
                  <a:pt x="1453553" y="15299"/>
                </a:cubicBezTo>
                <a:lnTo>
                  <a:pt x="1667761" y="0"/>
                </a:lnTo>
                <a:lnTo>
                  <a:pt x="1989073" y="15299"/>
                </a:lnTo>
                <a:cubicBezTo>
                  <a:pt x="2279102" y="30171"/>
                  <a:pt x="2176741" y="8666"/>
                  <a:pt x="2325685" y="45898"/>
                </a:cubicBezTo>
                <a:cubicBezTo>
                  <a:pt x="2340986" y="56098"/>
                  <a:pt x="2354783" y="69029"/>
                  <a:pt x="2371587" y="76497"/>
                </a:cubicBezTo>
                <a:cubicBezTo>
                  <a:pt x="2401063" y="89597"/>
                  <a:pt x="2463390" y="107096"/>
                  <a:pt x="2463390" y="107096"/>
                </a:cubicBezTo>
                <a:cubicBezTo>
                  <a:pt x="2473591" y="122396"/>
                  <a:pt x="2486523" y="136192"/>
                  <a:pt x="2493992" y="152995"/>
                </a:cubicBezTo>
                <a:cubicBezTo>
                  <a:pt x="2507093" y="182469"/>
                  <a:pt x="2524593" y="244792"/>
                  <a:pt x="2524593" y="244792"/>
                </a:cubicBezTo>
                <a:cubicBezTo>
                  <a:pt x="2529190" y="276972"/>
                  <a:pt x="2554253" y="447932"/>
                  <a:pt x="2555194" y="474284"/>
                </a:cubicBezTo>
                <a:cubicBezTo>
                  <a:pt x="2583340" y="1262310"/>
                  <a:pt x="2492237" y="973910"/>
                  <a:pt x="2585795" y="1254559"/>
                </a:cubicBezTo>
                <a:cubicBezTo>
                  <a:pt x="2589687" y="1305146"/>
                  <a:pt x="2586802" y="1477910"/>
                  <a:pt x="2631697" y="1545249"/>
                </a:cubicBezTo>
                <a:cubicBezTo>
                  <a:pt x="2641897" y="1560549"/>
                  <a:pt x="2649295" y="1578146"/>
                  <a:pt x="2662298" y="1591148"/>
                </a:cubicBezTo>
                <a:cubicBezTo>
                  <a:pt x="2675301" y="1604150"/>
                  <a:pt x="2693488" y="1610714"/>
                  <a:pt x="2708199" y="1621747"/>
                </a:cubicBezTo>
                <a:cubicBezTo>
                  <a:pt x="2713969" y="1626074"/>
                  <a:pt x="2718400" y="1631946"/>
                  <a:pt x="2723500" y="1637046"/>
                </a:cubicBezTo>
              </a:path>
            </a:pathLst>
          </a:custGeom>
          <a:ln w="635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071040" y="1835940"/>
            <a:ext cx="45719" cy="8490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94590" y="2843748"/>
            <a:ext cx="124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Vacuum flange</a:t>
            </a:r>
            <a:endParaRPr lang="en-US" sz="2000" dirty="0"/>
          </a:p>
        </p:txBody>
      </p:sp>
      <p:cxnSp>
        <p:nvCxnSpPr>
          <p:cNvPr id="94" name="Straight Arrow Connector 93"/>
          <p:cNvCxnSpPr>
            <a:stCxn id="93" idx="0"/>
            <a:endCxn id="92" idx="1"/>
          </p:cNvCxnSpPr>
          <p:nvPr/>
        </p:nvCxnSpPr>
        <p:spPr>
          <a:xfrm flipV="1">
            <a:off x="815291" y="2260447"/>
            <a:ext cx="255749" cy="5833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277367" y="3105885"/>
            <a:ext cx="170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Flexible liquid nitrogen hose</a:t>
            </a:r>
          </a:p>
          <a:p>
            <a:r>
              <a:rPr lang="en-US" sz="2000" dirty="0" smtClean="0"/>
              <a:t>(77 K = -196 C)</a:t>
            </a:r>
          </a:p>
        </p:txBody>
      </p:sp>
      <p:cxnSp>
        <p:nvCxnSpPr>
          <p:cNvPr id="98" name="Straight Arrow Connector 97"/>
          <p:cNvCxnSpPr>
            <a:stCxn id="97" idx="0"/>
            <a:endCxn id="91" idx="1"/>
          </p:cNvCxnSpPr>
          <p:nvPr/>
        </p:nvCxnSpPr>
        <p:spPr>
          <a:xfrm flipH="1" flipV="1">
            <a:off x="1575958" y="2279625"/>
            <a:ext cx="552330" cy="826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2790812" y="1760130"/>
            <a:ext cx="337526" cy="1785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524593" y="2476328"/>
            <a:ext cx="913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clamp</a:t>
            </a:r>
            <a:endParaRPr lang="en-US" sz="2000" dirty="0"/>
          </a:p>
        </p:txBody>
      </p:sp>
      <p:cxnSp>
        <p:nvCxnSpPr>
          <p:cNvPr id="118" name="Straight Arrow Connector 117"/>
          <p:cNvCxnSpPr>
            <a:stCxn id="117" idx="0"/>
            <a:endCxn id="101" idx="2"/>
          </p:cNvCxnSpPr>
          <p:nvPr/>
        </p:nvCxnSpPr>
        <p:spPr>
          <a:xfrm flipH="1" flipV="1">
            <a:off x="2959575" y="1938682"/>
            <a:ext cx="21910" cy="5376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260847" y="5902642"/>
            <a:ext cx="2212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1560 nm laser rather than 1064 nm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121" idx="0"/>
          </p:cNvCxnSpPr>
          <p:nvPr/>
        </p:nvCxnSpPr>
        <p:spPr>
          <a:xfrm flipV="1">
            <a:off x="1366923" y="5706597"/>
            <a:ext cx="761365" cy="196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1439" y="6583299"/>
            <a:ext cx="2333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See also G1200246-v1</a:t>
            </a:r>
            <a:endParaRPr lang="en-US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6718479" y="4797925"/>
            <a:ext cx="153894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≈ 3 W at 120 K</a:t>
            </a:r>
            <a:endParaRPr lang="en-US" dirty="0"/>
          </a:p>
        </p:txBody>
      </p:sp>
      <p:cxnSp>
        <p:nvCxnSpPr>
          <p:cNvPr id="126" name="Straight Arrow Connector 125"/>
          <p:cNvCxnSpPr>
            <a:stCxn id="125" idx="1"/>
          </p:cNvCxnSpPr>
          <p:nvPr/>
        </p:nvCxnSpPr>
        <p:spPr>
          <a:xfrm flipH="1">
            <a:off x="4617529" y="4982591"/>
            <a:ext cx="2100950" cy="5324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240421" y="4358683"/>
            <a:ext cx="130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10 m</a:t>
            </a:r>
          </a:p>
          <a:p>
            <a:pPr algn="ctr"/>
            <a:r>
              <a:rPr lang="en-US" sz="2000" dirty="0" smtClean="0"/>
              <a:t>T1300556</a:t>
            </a:r>
            <a:endParaRPr lang="en-US" sz="2000" dirty="0"/>
          </a:p>
        </p:txBody>
      </p:sp>
      <p:cxnSp>
        <p:nvCxnSpPr>
          <p:cNvPr id="84" name="Straight Arrow Connector 83"/>
          <p:cNvCxnSpPr/>
          <p:nvPr/>
        </p:nvCxnSpPr>
        <p:spPr>
          <a:xfrm flipH="1" flipV="1">
            <a:off x="2004730" y="4458720"/>
            <a:ext cx="0" cy="53764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305729" y="4702408"/>
            <a:ext cx="44306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074760" y="4702409"/>
            <a:ext cx="443067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3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055510" y="2963454"/>
            <a:ext cx="137379" cy="574693"/>
            <a:chOff x="1044772" y="5159833"/>
            <a:chExt cx="137379" cy="57469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44772" y="5159833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44772" y="5280505"/>
              <a:ext cx="124270" cy="1016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57881" y="5387840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57881" y="5508511"/>
              <a:ext cx="124270" cy="1016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57881" y="5613854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a LN2 Hose to ST2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505777"/>
            <a:ext cx="8329277" cy="4576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 0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200723" y="2995182"/>
            <a:ext cx="137379" cy="574693"/>
            <a:chOff x="1044772" y="5159833"/>
            <a:chExt cx="137379" cy="57469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44772" y="5159833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044772" y="5280505"/>
              <a:ext cx="124270" cy="1016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57881" y="5387840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057881" y="5508511"/>
              <a:ext cx="124270" cy="1016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57881" y="5613854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240105" y="2990694"/>
            <a:ext cx="137379" cy="574693"/>
            <a:chOff x="1044772" y="5159833"/>
            <a:chExt cx="137379" cy="57469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044772" y="5159833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044772" y="5280505"/>
              <a:ext cx="124270" cy="1016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57881" y="5387840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057881" y="5508511"/>
              <a:ext cx="124270" cy="1016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57881" y="5613854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995193" y="2963680"/>
            <a:ext cx="137379" cy="574693"/>
            <a:chOff x="1044772" y="5159833"/>
            <a:chExt cx="137379" cy="574693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044772" y="5159833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044772" y="5280505"/>
              <a:ext cx="124270" cy="1016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7881" y="5387840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057881" y="5508511"/>
              <a:ext cx="124270" cy="1016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57881" y="5613854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070531" y="3933193"/>
            <a:ext cx="137379" cy="574693"/>
            <a:chOff x="1044772" y="5159833"/>
            <a:chExt cx="137379" cy="57469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044772" y="5159833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044772" y="5280505"/>
              <a:ext cx="124270" cy="1016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57881" y="5387840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057881" y="5508511"/>
              <a:ext cx="124270" cy="1016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57881" y="5613854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7216761" y="3939673"/>
            <a:ext cx="137379" cy="574693"/>
            <a:chOff x="1044772" y="5159833"/>
            <a:chExt cx="137379" cy="574693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044772" y="5159833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1044772" y="5280505"/>
              <a:ext cx="124270" cy="1016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057881" y="5387840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057881" y="5508511"/>
              <a:ext cx="124270" cy="1016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57881" y="5613854"/>
              <a:ext cx="124270" cy="1206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665685" y="3481996"/>
            <a:ext cx="5045360" cy="4576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5685" y="4481100"/>
            <a:ext cx="5045360" cy="4576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44772" y="3481996"/>
            <a:ext cx="1312017" cy="4576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 A</a:t>
            </a:r>
            <a:endParaRPr lang="en-US" dirty="0"/>
          </a:p>
        </p:txBody>
      </p:sp>
      <p:sp>
        <p:nvSpPr>
          <p:cNvPr id="52" name="Freeform 51"/>
          <p:cNvSpPr/>
          <p:nvPr/>
        </p:nvSpPr>
        <p:spPr>
          <a:xfrm>
            <a:off x="274577" y="2070984"/>
            <a:ext cx="3386455" cy="2312693"/>
          </a:xfrm>
          <a:custGeom>
            <a:avLst/>
            <a:gdLst>
              <a:gd name="connsiteX0" fmla="*/ 0 w 3386455"/>
              <a:gd name="connsiteY0" fmla="*/ 0 h 2312693"/>
              <a:gd name="connsiteX1" fmla="*/ 114408 w 3386455"/>
              <a:gd name="connsiteY1" fmla="*/ 11442 h 2312693"/>
              <a:gd name="connsiteX2" fmla="*/ 286019 w 3386455"/>
              <a:gd name="connsiteY2" fmla="*/ 22884 h 2312693"/>
              <a:gd name="connsiteX3" fmla="*/ 446189 w 3386455"/>
              <a:gd name="connsiteY3" fmla="*/ 45768 h 2312693"/>
              <a:gd name="connsiteX4" fmla="*/ 526274 w 3386455"/>
              <a:gd name="connsiteY4" fmla="*/ 57210 h 2312693"/>
              <a:gd name="connsiteX5" fmla="*/ 1144073 w 3386455"/>
              <a:gd name="connsiteY5" fmla="*/ 68652 h 2312693"/>
              <a:gd name="connsiteX6" fmla="*/ 1212717 w 3386455"/>
              <a:gd name="connsiteY6" fmla="*/ 91535 h 2312693"/>
              <a:gd name="connsiteX7" fmla="*/ 1269921 w 3386455"/>
              <a:gd name="connsiteY7" fmla="*/ 137303 h 2312693"/>
              <a:gd name="connsiteX8" fmla="*/ 1292802 w 3386455"/>
              <a:gd name="connsiteY8" fmla="*/ 171629 h 2312693"/>
              <a:gd name="connsiteX9" fmla="*/ 1315684 w 3386455"/>
              <a:gd name="connsiteY9" fmla="*/ 194513 h 2312693"/>
              <a:gd name="connsiteX10" fmla="*/ 1327125 w 3386455"/>
              <a:gd name="connsiteY10" fmla="*/ 228838 h 2312693"/>
              <a:gd name="connsiteX11" fmla="*/ 1350006 w 3386455"/>
              <a:gd name="connsiteY11" fmla="*/ 263164 h 2312693"/>
              <a:gd name="connsiteX12" fmla="*/ 1372887 w 3386455"/>
              <a:gd name="connsiteY12" fmla="*/ 343258 h 2312693"/>
              <a:gd name="connsiteX13" fmla="*/ 1384328 w 3386455"/>
              <a:gd name="connsiteY13" fmla="*/ 377583 h 2312693"/>
              <a:gd name="connsiteX14" fmla="*/ 1395769 w 3386455"/>
              <a:gd name="connsiteY14" fmla="*/ 503445 h 2312693"/>
              <a:gd name="connsiteX15" fmla="*/ 1407210 w 3386455"/>
              <a:gd name="connsiteY15" fmla="*/ 549212 h 2312693"/>
              <a:gd name="connsiteX16" fmla="*/ 1430091 w 3386455"/>
              <a:gd name="connsiteY16" fmla="*/ 858144 h 2312693"/>
              <a:gd name="connsiteX17" fmla="*/ 1418650 w 3386455"/>
              <a:gd name="connsiteY17" fmla="*/ 1086982 h 2312693"/>
              <a:gd name="connsiteX18" fmla="*/ 1407210 w 3386455"/>
              <a:gd name="connsiteY18" fmla="*/ 1121308 h 2312693"/>
              <a:gd name="connsiteX19" fmla="*/ 1338565 w 3386455"/>
              <a:gd name="connsiteY19" fmla="*/ 1178518 h 2312693"/>
              <a:gd name="connsiteX20" fmla="*/ 1269921 w 3386455"/>
              <a:gd name="connsiteY20" fmla="*/ 1201402 h 2312693"/>
              <a:gd name="connsiteX21" fmla="*/ 1075429 w 3386455"/>
              <a:gd name="connsiteY21" fmla="*/ 1189960 h 2312693"/>
              <a:gd name="connsiteX22" fmla="*/ 1063988 w 3386455"/>
              <a:gd name="connsiteY22" fmla="*/ 1155634 h 2312693"/>
              <a:gd name="connsiteX23" fmla="*/ 1075429 w 3386455"/>
              <a:gd name="connsiteY23" fmla="*/ 1075540 h 2312693"/>
              <a:gd name="connsiteX24" fmla="*/ 1155514 w 3386455"/>
              <a:gd name="connsiteY24" fmla="*/ 1041215 h 2312693"/>
              <a:gd name="connsiteX25" fmla="*/ 1269921 w 3386455"/>
              <a:gd name="connsiteY25" fmla="*/ 1006889 h 2312693"/>
              <a:gd name="connsiteX26" fmla="*/ 1361447 w 3386455"/>
              <a:gd name="connsiteY26" fmla="*/ 1018331 h 2312693"/>
              <a:gd name="connsiteX27" fmla="*/ 1407210 w 3386455"/>
              <a:gd name="connsiteY27" fmla="*/ 1098424 h 2312693"/>
              <a:gd name="connsiteX28" fmla="*/ 1475854 w 3386455"/>
              <a:gd name="connsiteY28" fmla="*/ 1132750 h 2312693"/>
              <a:gd name="connsiteX29" fmla="*/ 1487295 w 3386455"/>
              <a:gd name="connsiteY29" fmla="*/ 1212843 h 2312693"/>
              <a:gd name="connsiteX30" fmla="*/ 1498735 w 3386455"/>
              <a:gd name="connsiteY30" fmla="*/ 1258611 h 2312693"/>
              <a:gd name="connsiteX31" fmla="*/ 1555939 w 3386455"/>
              <a:gd name="connsiteY31" fmla="*/ 1338705 h 2312693"/>
              <a:gd name="connsiteX32" fmla="*/ 1761872 w 3386455"/>
              <a:gd name="connsiteY32" fmla="*/ 1350147 h 2312693"/>
              <a:gd name="connsiteX33" fmla="*/ 1853398 w 3386455"/>
              <a:gd name="connsiteY33" fmla="*/ 1373030 h 2312693"/>
              <a:gd name="connsiteX34" fmla="*/ 1933483 w 3386455"/>
              <a:gd name="connsiteY34" fmla="*/ 1384472 h 2312693"/>
              <a:gd name="connsiteX35" fmla="*/ 2025009 w 3386455"/>
              <a:gd name="connsiteY35" fmla="*/ 1407356 h 2312693"/>
              <a:gd name="connsiteX36" fmla="*/ 2059331 w 3386455"/>
              <a:gd name="connsiteY36" fmla="*/ 1453124 h 2312693"/>
              <a:gd name="connsiteX37" fmla="*/ 2082212 w 3386455"/>
              <a:gd name="connsiteY37" fmla="*/ 1544659 h 2312693"/>
              <a:gd name="connsiteX38" fmla="*/ 2093653 w 3386455"/>
              <a:gd name="connsiteY38" fmla="*/ 1578985 h 2312693"/>
              <a:gd name="connsiteX39" fmla="*/ 2105094 w 3386455"/>
              <a:gd name="connsiteY39" fmla="*/ 2070987 h 2312693"/>
              <a:gd name="connsiteX40" fmla="*/ 2196620 w 3386455"/>
              <a:gd name="connsiteY40" fmla="*/ 2128197 h 2312693"/>
              <a:gd name="connsiteX41" fmla="*/ 2230942 w 3386455"/>
              <a:gd name="connsiteY41" fmla="*/ 2139639 h 2312693"/>
              <a:gd name="connsiteX42" fmla="*/ 2311027 w 3386455"/>
              <a:gd name="connsiteY42" fmla="*/ 2128197 h 2312693"/>
              <a:gd name="connsiteX43" fmla="*/ 2333908 w 3386455"/>
              <a:gd name="connsiteY43" fmla="*/ 2093871 h 2312693"/>
              <a:gd name="connsiteX44" fmla="*/ 2288146 w 3386455"/>
              <a:gd name="connsiteY44" fmla="*/ 1933684 h 2312693"/>
              <a:gd name="connsiteX45" fmla="*/ 2253823 w 3386455"/>
              <a:gd name="connsiteY45" fmla="*/ 1910801 h 2312693"/>
              <a:gd name="connsiteX46" fmla="*/ 2196620 w 3386455"/>
              <a:gd name="connsiteY46" fmla="*/ 1922242 h 2312693"/>
              <a:gd name="connsiteX47" fmla="*/ 2150857 w 3386455"/>
              <a:gd name="connsiteY47" fmla="*/ 1990894 h 2312693"/>
              <a:gd name="connsiteX48" fmla="*/ 2139416 w 3386455"/>
              <a:gd name="connsiteY48" fmla="*/ 2036662 h 2312693"/>
              <a:gd name="connsiteX49" fmla="*/ 2139416 w 3386455"/>
              <a:gd name="connsiteY49" fmla="*/ 2151081 h 2312693"/>
              <a:gd name="connsiteX50" fmla="*/ 2173738 w 3386455"/>
              <a:gd name="connsiteY50" fmla="*/ 2162523 h 2312693"/>
              <a:gd name="connsiteX51" fmla="*/ 2219501 w 3386455"/>
              <a:gd name="connsiteY51" fmla="*/ 2173965 h 2312693"/>
              <a:gd name="connsiteX52" fmla="*/ 2539842 w 3386455"/>
              <a:gd name="connsiteY52" fmla="*/ 2185407 h 2312693"/>
              <a:gd name="connsiteX53" fmla="*/ 2642808 w 3386455"/>
              <a:gd name="connsiteY53" fmla="*/ 2219732 h 2312693"/>
              <a:gd name="connsiteX54" fmla="*/ 2677130 w 3386455"/>
              <a:gd name="connsiteY54" fmla="*/ 2231174 h 2312693"/>
              <a:gd name="connsiteX55" fmla="*/ 3100437 w 3386455"/>
              <a:gd name="connsiteY55" fmla="*/ 2265500 h 2312693"/>
              <a:gd name="connsiteX56" fmla="*/ 3203404 w 3386455"/>
              <a:gd name="connsiteY56" fmla="*/ 2311268 h 2312693"/>
              <a:gd name="connsiteX57" fmla="*/ 3386455 w 3386455"/>
              <a:gd name="connsiteY57" fmla="*/ 2311268 h 231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386455" h="2312693">
                <a:moveTo>
                  <a:pt x="0" y="0"/>
                </a:moveTo>
                <a:cubicBezTo>
                  <a:pt x="38136" y="3814"/>
                  <a:pt x="76204" y="8385"/>
                  <a:pt x="114408" y="11442"/>
                </a:cubicBezTo>
                <a:cubicBezTo>
                  <a:pt x="171556" y="16014"/>
                  <a:pt x="228993" y="16984"/>
                  <a:pt x="286019" y="22884"/>
                </a:cubicBezTo>
                <a:cubicBezTo>
                  <a:pt x="339665" y="28434"/>
                  <a:pt x="392799" y="38140"/>
                  <a:pt x="446189" y="45768"/>
                </a:cubicBezTo>
                <a:cubicBezTo>
                  <a:pt x="472884" y="49582"/>
                  <a:pt x="499313" y="56711"/>
                  <a:pt x="526274" y="57210"/>
                </a:cubicBezTo>
                <a:lnTo>
                  <a:pt x="1144073" y="68652"/>
                </a:lnTo>
                <a:cubicBezTo>
                  <a:pt x="1166954" y="76280"/>
                  <a:pt x="1195663" y="74479"/>
                  <a:pt x="1212717" y="91535"/>
                </a:cubicBezTo>
                <a:cubicBezTo>
                  <a:pt x="1245322" y="124142"/>
                  <a:pt x="1226624" y="108435"/>
                  <a:pt x="1269921" y="137303"/>
                </a:cubicBezTo>
                <a:cubicBezTo>
                  <a:pt x="1277548" y="148745"/>
                  <a:pt x="1284212" y="160891"/>
                  <a:pt x="1292802" y="171629"/>
                </a:cubicBezTo>
                <a:cubicBezTo>
                  <a:pt x="1299540" y="180053"/>
                  <a:pt x="1310134" y="185263"/>
                  <a:pt x="1315684" y="194513"/>
                </a:cubicBezTo>
                <a:cubicBezTo>
                  <a:pt x="1321889" y="204855"/>
                  <a:pt x="1321732" y="218051"/>
                  <a:pt x="1327125" y="228838"/>
                </a:cubicBezTo>
                <a:cubicBezTo>
                  <a:pt x="1333274" y="241138"/>
                  <a:pt x="1343857" y="250864"/>
                  <a:pt x="1350006" y="263164"/>
                </a:cubicBezTo>
                <a:cubicBezTo>
                  <a:pt x="1359152" y="281459"/>
                  <a:pt x="1367998" y="326143"/>
                  <a:pt x="1372887" y="343258"/>
                </a:cubicBezTo>
                <a:cubicBezTo>
                  <a:pt x="1376200" y="354855"/>
                  <a:pt x="1380514" y="366141"/>
                  <a:pt x="1384328" y="377583"/>
                </a:cubicBezTo>
                <a:cubicBezTo>
                  <a:pt x="1388142" y="419537"/>
                  <a:pt x="1390202" y="461688"/>
                  <a:pt x="1395769" y="503445"/>
                </a:cubicBezTo>
                <a:cubicBezTo>
                  <a:pt x="1397847" y="519032"/>
                  <a:pt x="1405695" y="533560"/>
                  <a:pt x="1407210" y="549212"/>
                </a:cubicBezTo>
                <a:cubicBezTo>
                  <a:pt x="1417155" y="651991"/>
                  <a:pt x="1430091" y="858144"/>
                  <a:pt x="1430091" y="858144"/>
                </a:cubicBezTo>
                <a:cubicBezTo>
                  <a:pt x="1426277" y="934423"/>
                  <a:pt x="1425265" y="1010894"/>
                  <a:pt x="1418650" y="1086982"/>
                </a:cubicBezTo>
                <a:cubicBezTo>
                  <a:pt x="1417605" y="1098997"/>
                  <a:pt x="1412603" y="1110520"/>
                  <a:pt x="1407210" y="1121308"/>
                </a:cubicBezTo>
                <a:cubicBezTo>
                  <a:pt x="1387902" y="1159929"/>
                  <a:pt x="1380462" y="1161757"/>
                  <a:pt x="1338565" y="1178518"/>
                </a:cubicBezTo>
                <a:cubicBezTo>
                  <a:pt x="1316171" y="1187477"/>
                  <a:pt x="1269921" y="1201402"/>
                  <a:pt x="1269921" y="1201402"/>
                </a:cubicBezTo>
                <a:cubicBezTo>
                  <a:pt x="1205090" y="1197588"/>
                  <a:pt x="1138825" y="1204050"/>
                  <a:pt x="1075429" y="1189960"/>
                </a:cubicBezTo>
                <a:cubicBezTo>
                  <a:pt x="1063655" y="1187343"/>
                  <a:pt x="1063988" y="1167695"/>
                  <a:pt x="1063988" y="1155634"/>
                </a:cubicBezTo>
                <a:cubicBezTo>
                  <a:pt x="1063988" y="1128665"/>
                  <a:pt x="1064477" y="1100185"/>
                  <a:pt x="1075429" y="1075540"/>
                </a:cubicBezTo>
                <a:cubicBezTo>
                  <a:pt x="1085667" y="1052501"/>
                  <a:pt x="1138912" y="1046196"/>
                  <a:pt x="1155514" y="1041215"/>
                </a:cubicBezTo>
                <a:cubicBezTo>
                  <a:pt x="1294782" y="999430"/>
                  <a:pt x="1164442" y="1033262"/>
                  <a:pt x="1269921" y="1006889"/>
                </a:cubicBezTo>
                <a:cubicBezTo>
                  <a:pt x="1300430" y="1010703"/>
                  <a:pt x="1333457" y="1005607"/>
                  <a:pt x="1361447" y="1018331"/>
                </a:cubicBezTo>
                <a:cubicBezTo>
                  <a:pt x="1417861" y="1043977"/>
                  <a:pt x="1380343" y="1064837"/>
                  <a:pt x="1407210" y="1098424"/>
                </a:cubicBezTo>
                <a:cubicBezTo>
                  <a:pt x="1423340" y="1118588"/>
                  <a:pt x="1453242" y="1125212"/>
                  <a:pt x="1475854" y="1132750"/>
                </a:cubicBezTo>
                <a:cubicBezTo>
                  <a:pt x="1479668" y="1159448"/>
                  <a:pt x="1482471" y="1186309"/>
                  <a:pt x="1487295" y="1212843"/>
                </a:cubicBezTo>
                <a:cubicBezTo>
                  <a:pt x="1490108" y="1228315"/>
                  <a:pt x="1494217" y="1243549"/>
                  <a:pt x="1498735" y="1258611"/>
                </a:cubicBezTo>
                <a:cubicBezTo>
                  <a:pt x="1514268" y="1310394"/>
                  <a:pt x="1504314" y="1333788"/>
                  <a:pt x="1555939" y="1338705"/>
                </a:cubicBezTo>
                <a:cubicBezTo>
                  <a:pt x="1624379" y="1345224"/>
                  <a:pt x="1693228" y="1346333"/>
                  <a:pt x="1761872" y="1350147"/>
                </a:cubicBezTo>
                <a:cubicBezTo>
                  <a:pt x="1806079" y="1364883"/>
                  <a:pt x="1798176" y="1363825"/>
                  <a:pt x="1853398" y="1373030"/>
                </a:cubicBezTo>
                <a:cubicBezTo>
                  <a:pt x="1879997" y="1377464"/>
                  <a:pt x="1907041" y="1379183"/>
                  <a:pt x="1933483" y="1384472"/>
                </a:cubicBezTo>
                <a:cubicBezTo>
                  <a:pt x="1964320" y="1390640"/>
                  <a:pt x="2025009" y="1407356"/>
                  <a:pt x="2025009" y="1407356"/>
                </a:cubicBezTo>
                <a:cubicBezTo>
                  <a:pt x="2036450" y="1422612"/>
                  <a:pt x="2049871" y="1436567"/>
                  <a:pt x="2059331" y="1453124"/>
                </a:cubicBezTo>
                <a:cubicBezTo>
                  <a:pt x="2070955" y="1473469"/>
                  <a:pt x="2078027" y="1527915"/>
                  <a:pt x="2082212" y="1544659"/>
                </a:cubicBezTo>
                <a:cubicBezTo>
                  <a:pt x="2085137" y="1556360"/>
                  <a:pt x="2089839" y="1567543"/>
                  <a:pt x="2093653" y="1578985"/>
                </a:cubicBezTo>
                <a:cubicBezTo>
                  <a:pt x="2097467" y="1742986"/>
                  <a:pt x="2094419" y="1907290"/>
                  <a:pt x="2105094" y="2070987"/>
                </a:cubicBezTo>
                <a:cubicBezTo>
                  <a:pt x="2107914" y="2114235"/>
                  <a:pt x="2173582" y="2120517"/>
                  <a:pt x="2196620" y="2128197"/>
                </a:cubicBezTo>
                <a:lnTo>
                  <a:pt x="2230942" y="2139639"/>
                </a:lnTo>
                <a:cubicBezTo>
                  <a:pt x="2257637" y="2135825"/>
                  <a:pt x="2286386" y="2139150"/>
                  <a:pt x="2311027" y="2128197"/>
                </a:cubicBezTo>
                <a:cubicBezTo>
                  <a:pt x="2323593" y="2122612"/>
                  <a:pt x="2333908" y="2107622"/>
                  <a:pt x="2333908" y="2093871"/>
                </a:cubicBezTo>
                <a:cubicBezTo>
                  <a:pt x="2333908" y="2051986"/>
                  <a:pt x="2326506" y="1972047"/>
                  <a:pt x="2288146" y="1933684"/>
                </a:cubicBezTo>
                <a:cubicBezTo>
                  <a:pt x="2278423" y="1923960"/>
                  <a:pt x="2265264" y="1918429"/>
                  <a:pt x="2253823" y="1910801"/>
                </a:cubicBezTo>
                <a:cubicBezTo>
                  <a:pt x="2234755" y="1914615"/>
                  <a:pt x="2211969" y="1910303"/>
                  <a:pt x="2196620" y="1922242"/>
                </a:cubicBezTo>
                <a:cubicBezTo>
                  <a:pt x="2174912" y="1939128"/>
                  <a:pt x="2150857" y="1990894"/>
                  <a:pt x="2150857" y="1990894"/>
                </a:cubicBezTo>
                <a:cubicBezTo>
                  <a:pt x="2147043" y="2006150"/>
                  <a:pt x="2143736" y="2021542"/>
                  <a:pt x="2139416" y="2036662"/>
                </a:cubicBezTo>
                <a:cubicBezTo>
                  <a:pt x="2126607" y="2081496"/>
                  <a:pt x="2110259" y="2092760"/>
                  <a:pt x="2139416" y="2151081"/>
                </a:cubicBezTo>
                <a:cubicBezTo>
                  <a:pt x="2144809" y="2161868"/>
                  <a:pt x="2162142" y="2159210"/>
                  <a:pt x="2173738" y="2162523"/>
                </a:cubicBezTo>
                <a:cubicBezTo>
                  <a:pt x="2188857" y="2166843"/>
                  <a:pt x="2203808" y="2172984"/>
                  <a:pt x="2219501" y="2173965"/>
                </a:cubicBezTo>
                <a:cubicBezTo>
                  <a:pt x="2326141" y="2180631"/>
                  <a:pt x="2433062" y="2181593"/>
                  <a:pt x="2539842" y="2185407"/>
                </a:cubicBezTo>
                <a:lnTo>
                  <a:pt x="2642808" y="2219732"/>
                </a:lnTo>
                <a:lnTo>
                  <a:pt x="2677130" y="2231174"/>
                </a:lnTo>
                <a:cubicBezTo>
                  <a:pt x="2795271" y="2349325"/>
                  <a:pt x="2678786" y="2243305"/>
                  <a:pt x="3100437" y="2265500"/>
                </a:cubicBezTo>
                <a:cubicBezTo>
                  <a:pt x="3141233" y="2267647"/>
                  <a:pt x="3162607" y="2309121"/>
                  <a:pt x="3203404" y="2311268"/>
                </a:cubicBezTo>
                <a:cubicBezTo>
                  <a:pt x="3264337" y="2314475"/>
                  <a:pt x="3325438" y="2311268"/>
                  <a:pt x="3386455" y="2311268"/>
                </a:cubicBezTo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83477" y="1701652"/>
            <a:ext cx="110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LN</a:t>
            </a:r>
            <a:r>
              <a:rPr lang="en-US" baseline="-25000" dirty="0" smtClean="0"/>
              <a:t>2</a:t>
            </a:r>
            <a:r>
              <a:rPr lang="en-US" dirty="0" smtClean="0"/>
              <a:t> hose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101977" y="2995182"/>
            <a:ext cx="0" cy="4186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144013" y="3984979"/>
            <a:ext cx="0" cy="4186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899160" y="4460825"/>
            <a:ext cx="6521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-31115" y="3024318"/>
            <a:ext cx="122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Actuators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890279" y="4010460"/>
            <a:ext cx="122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83052" y="5469238"/>
            <a:ext cx="874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 stage, A, in parallel with stage 1 carries hose. Stage A is actuated to follow stage 2 so the hose has does not short seismic isolation.</a:t>
            </a:r>
            <a:endParaRPr lang="en-US" dirty="0"/>
          </a:p>
        </p:txBody>
      </p:sp>
      <p:sp>
        <p:nvSpPr>
          <p:cNvPr id="63" name="Freeform 62"/>
          <p:cNvSpPr/>
          <p:nvPr/>
        </p:nvSpPr>
        <p:spPr>
          <a:xfrm>
            <a:off x="3649591" y="4382255"/>
            <a:ext cx="515072" cy="617863"/>
          </a:xfrm>
          <a:custGeom>
            <a:avLst/>
            <a:gdLst>
              <a:gd name="connsiteX0" fmla="*/ 0 w 515072"/>
              <a:gd name="connsiteY0" fmla="*/ 0 h 617863"/>
              <a:gd name="connsiteX1" fmla="*/ 57204 w 515072"/>
              <a:gd name="connsiteY1" fmla="*/ 22884 h 617863"/>
              <a:gd name="connsiteX2" fmla="*/ 80086 w 515072"/>
              <a:gd name="connsiteY2" fmla="*/ 45768 h 617863"/>
              <a:gd name="connsiteX3" fmla="*/ 125848 w 515072"/>
              <a:gd name="connsiteY3" fmla="*/ 80093 h 617863"/>
              <a:gd name="connsiteX4" fmla="*/ 148730 w 515072"/>
              <a:gd name="connsiteY4" fmla="*/ 102977 h 617863"/>
              <a:gd name="connsiteX5" fmla="*/ 183052 w 515072"/>
              <a:gd name="connsiteY5" fmla="*/ 114419 h 617863"/>
              <a:gd name="connsiteX6" fmla="*/ 205934 w 515072"/>
              <a:gd name="connsiteY6" fmla="*/ 137303 h 617863"/>
              <a:gd name="connsiteX7" fmla="*/ 228815 w 515072"/>
              <a:gd name="connsiteY7" fmla="*/ 183071 h 617863"/>
              <a:gd name="connsiteX8" fmla="*/ 286019 w 515072"/>
              <a:gd name="connsiteY8" fmla="*/ 228838 h 617863"/>
              <a:gd name="connsiteX9" fmla="*/ 308900 w 515072"/>
              <a:gd name="connsiteY9" fmla="*/ 274606 h 617863"/>
              <a:gd name="connsiteX10" fmla="*/ 343222 w 515072"/>
              <a:gd name="connsiteY10" fmla="*/ 286048 h 617863"/>
              <a:gd name="connsiteX11" fmla="*/ 388985 w 515072"/>
              <a:gd name="connsiteY11" fmla="*/ 354699 h 617863"/>
              <a:gd name="connsiteX12" fmla="*/ 411867 w 515072"/>
              <a:gd name="connsiteY12" fmla="*/ 389025 h 617863"/>
              <a:gd name="connsiteX13" fmla="*/ 434748 w 515072"/>
              <a:gd name="connsiteY13" fmla="*/ 434793 h 617863"/>
              <a:gd name="connsiteX14" fmla="*/ 457630 w 515072"/>
              <a:gd name="connsiteY14" fmla="*/ 457677 h 617863"/>
              <a:gd name="connsiteX15" fmla="*/ 480511 w 515072"/>
              <a:gd name="connsiteY15" fmla="*/ 526328 h 617863"/>
              <a:gd name="connsiteX16" fmla="*/ 491952 w 515072"/>
              <a:gd name="connsiteY16" fmla="*/ 560654 h 617863"/>
              <a:gd name="connsiteX17" fmla="*/ 514833 w 515072"/>
              <a:gd name="connsiteY17" fmla="*/ 617863 h 61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5072" h="617863">
                <a:moveTo>
                  <a:pt x="0" y="0"/>
                </a:moveTo>
                <a:cubicBezTo>
                  <a:pt x="19068" y="7628"/>
                  <a:pt x="39373" y="12694"/>
                  <a:pt x="57204" y="22884"/>
                </a:cubicBezTo>
                <a:cubicBezTo>
                  <a:pt x="66570" y="28236"/>
                  <a:pt x="71799" y="38862"/>
                  <a:pt x="80086" y="45768"/>
                </a:cubicBezTo>
                <a:cubicBezTo>
                  <a:pt x="94734" y="57976"/>
                  <a:pt x="111200" y="67885"/>
                  <a:pt x="125848" y="80093"/>
                </a:cubicBezTo>
                <a:cubicBezTo>
                  <a:pt x="134135" y="86999"/>
                  <a:pt x="139480" y="97427"/>
                  <a:pt x="148730" y="102977"/>
                </a:cubicBezTo>
                <a:cubicBezTo>
                  <a:pt x="159071" y="109182"/>
                  <a:pt x="171611" y="110605"/>
                  <a:pt x="183052" y="114419"/>
                </a:cubicBezTo>
                <a:cubicBezTo>
                  <a:pt x="190679" y="122047"/>
                  <a:pt x="199951" y="128327"/>
                  <a:pt x="205934" y="137303"/>
                </a:cubicBezTo>
                <a:cubicBezTo>
                  <a:pt x="215394" y="151495"/>
                  <a:pt x="217584" y="170234"/>
                  <a:pt x="228815" y="183071"/>
                </a:cubicBezTo>
                <a:cubicBezTo>
                  <a:pt x="244895" y="201450"/>
                  <a:pt x="266951" y="213582"/>
                  <a:pt x="286019" y="228838"/>
                </a:cubicBezTo>
                <a:cubicBezTo>
                  <a:pt x="293646" y="244094"/>
                  <a:pt x="296840" y="262545"/>
                  <a:pt x="308900" y="274606"/>
                </a:cubicBezTo>
                <a:cubicBezTo>
                  <a:pt x="317427" y="283134"/>
                  <a:pt x="334695" y="277520"/>
                  <a:pt x="343222" y="286048"/>
                </a:cubicBezTo>
                <a:cubicBezTo>
                  <a:pt x="362668" y="305496"/>
                  <a:pt x="373731" y="331815"/>
                  <a:pt x="388985" y="354699"/>
                </a:cubicBezTo>
                <a:cubicBezTo>
                  <a:pt x="396612" y="366141"/>
                  <a:pt x="405718" y="376725"/>
                  <a:pt x="411867" y="389025"/>
                </a:cubicBezTo>
                <a:cubicBezTo>
                  <a:pt x="419494" y="404281"/>
                  <a:pt x="425288" y="420601"/>
                  <a:pt x="434748" y="434793"/>
                </a:cubicBezTo>
                <a:cubicBezTo>
                  <a:pt x="440731" y="443769"/>
                  <a:pt x="450003" y="450049"/>
                  <a:pt x="457630" y="457677"/>
                </a:cubicBezTo>
                <a:lnTo>
                  <a:pt x="480511" y="526328"/>
                </a:lnTo>
                <a:cubicBezTo>
                  <a:pt x="484325" y="537770"/>
                  <a:pt x="485262" y="550618"/>
                  <a:pt x="491952" y="560654"/>
                </a:cubicBezTo>
                <a:cubicBezTo>
                  <a:pt x="519064" y="601327"/>
                  <a:pt x="514833" y="581229"/>
                  <a:pt x="514833" y="617863"/>
                </a:cubicBezTo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10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pic>
        <p:nvPicPr>
          <p:cNvPr id="5" name="Picture 4" descr="SensorLocationPics_6Sept2013_Page_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0974" y="1"/>
            <a:ext cx="5192371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1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 dirty="0"/>
          </a:p>
        </p:txBody>
      </p:sp>
      <p:pic>
        <p:nvPicPr>
          <p:cNvPr id="5" name="Picture 4" descr="SensorLocationPics_6Sept2013_Page_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0515" y="-9656"/>
            <a:ext cx="5182650" cy="685699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7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pic>
        <p:nvPicPr>
          <p:cNvPr id="5" name="Picture 4" descr="Pics_16Sept2013_Page_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733" y="0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5354" y="5515005"/>
            <a:ext cx="163602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LN</a:t>
            </a:r>
            <a:r>
              <a:rPr lang="en-US" baseline="-25000" dirty="0" smtClean="0"/>
              <a:t>2</a:t>
            </a:r>
            <a:r>
              <a:rPr lang="en-US" dirty="0" smtClean="0"/>
              <a:t> Puddled around shield at bottom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58492" y="3924578"/>
            <a:ext cx="171611" cy="15904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8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pic>
        <p:nvPicPr>
          <p:cNvPr id="5" name="Picture 4" descr="2013-09-18 11.01.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048" y="0"/>
            <a:ext cx="5143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0509" y="5515005"/>
            <a:ext cx="325819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ice around shield at bottom. This happens when you try to remove the LN</a:t>
            </a:r>
            <a:r>
              <a:rPr lang="en-US" baseline="-25000" dirty="0" smtClean="0"/>
              <a:t>2</a:t>
            </a:r>
            <a:r>
              <a:rPr lang="en-US" dirty="0" smtClean="0"/>
              <a:t> by turning on the roughing pumps.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958492" y="3924578"/>
            <a:ext cx="171611" cy="15904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Quad pendulum modeling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LIGO III Conceptual Design</a:t>
            </a:r>
          </a:p>
          <a:p>
            <a:r>
              <a:rPr lang="en-US" dirty="0"/>
              <a:t>o</a:t>
            </a:r>
            <a:r>
              <a:rPr lang="en-US" dirty="0" smtClean="0"/>
              <a:t>f blue team approach</a:t>
            </a:r>
          </a:p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T1200031</a:t>
            </a:r>
          </a:p>
        </p:txBody>
      </p:sp>
      <p:pic>
        <p:nvPicPr>
          <p:cNvPr id="6" name="Picture 5" descr="Stanford_University_seal_2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581912" y="-1581912"/>
            <a:ext cx="4248912" cy="3136392"/>
            <a:chOff x="-1581912" y="-1581912"/>
            <a:chExt cx="4248912" cy="3136392"/>
          </a:xfrm>
        </p:grpSpPr>
        <p:sp>
          <p:nvSpPr>
            <p:cNvPr id="8" name="Arc 7"/>
            <p:cNvSpPr/>
            <p:nvPr/>
          </p:nvSpPr>
          <p:spPr>
            <a:xfrm rot="5400000">
              <a:off x="-606552" y="-624840"/>
              <a:ext cx="1216152" cy="121615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5400000">
              <a:off x="-365760" y="-365760"/>
              <a:ext cx="731520" cy="73152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5400000">
              <a:off x="-853440" y="-850392"/>
              <a:ext cx="1691640" cy="169164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5400000">
              <a:off x="-1097280" y="-1097280"/>
              <a:ext cx="2176272" cy="217627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5400000">
              <a:off x="-1325880" y="-1325880"/>
              <a:ext cx="2651760" cy="2651760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5400000">
              <a:off x="-1581912" y="-1581912"/>
              <a:ext cx="3136392" cy="3136392"/>
            </a:xfrm>
            <a:prstGeom prst="arc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295870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Arial"/>
                  <a:cs typeface="Arial"/>
                </a:rPr>
                <a:t>LIGO</a:t>
              </a:r>
              <a:endParaRPr lang="en-US" sz="5400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09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57200" y="159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LIGO III Mechanical Upgrades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8118" y="2447542"/>
            <a:ext cx="1773237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474194" y="3185052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kg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220194" y="3259744"/>
            <a:ext cx="254000" cy="10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220194" y="3361344"/>
            <a:ext cx="254000" cy="193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33087" y="3833358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kg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098274" y="4011584"/>
            <a:ext cx="375920" cy="63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098274" y="4074600"/>
            <a:ext cx="375920" cy="912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76434" y="2524652"/>
            <a:ext cx="80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Main</a:t>
            </a:r>
          </a:p>
          <a:p>
            <a:pPr algn="ctr"/>
            <a:r>
              <a:rPr lang="en-US" dirty="0" smtClean="0"/>
              <a:t>chain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79074" y="1966326"/>
            <a:ext cx="105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Reaction</a:t>
            </a:r>
          </a:p>
          <a:p>
            <a:pPr algn="ctr"/>
            <a:r>
              <a:rPr lang="en-US" dirty="0" smtClean="0"/>
              <a:t>chain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2993" y="5314127"/>
            <a:ext cx="78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143 kg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323" y="2764842"/>
            <a:ext cx="1940560" cy="315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47803" y="2538643"/>
            <a:ext cx="80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Main</a:t>
            </a:r>
          </a:p>
          <a:p>
            <a:pPr algn="ctr"/>
            <a:r>
              <a:rPr lang="en-US" dirty="0" smtClean="0"/>
              <a:t>chain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50443" y="2215477"/>
            <a:ext cx="105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Reaction</a:t>
            </a:r>
          </a:p>
          <a:p>
            <a:pPr algn="ctr"/>
            <a:r>
              <a:rPr lang="en-US" dirty="0" smtClean="0"/>
              <a:t>chain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830" y="1298712"/>
            <a:ext cx="446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Advanced LIGO quad pendulum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4204" y="1297176"/>
            <a:ext cx="4468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Preliminary LIGO III quad pendulum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05830" y="1164061"/>
            <a:ext cx="8936750" cy="53852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16" idx="0"/>
            <a:endCxn id="16" idx="2"/>
          </p:cNvCxnSpPr>
          <p:nvPr/>
        </p:nvCxnSpPr>
        <p:spPr>
          <a:xfrm>
            <a:off x="4574205" y="1164061"/>
            <a:ext cx="0" cy="53852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5830" y="1813472"/>
            <a:ext cx="8936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3"/>
          <p:cNvSpPr txBox="1">
            <a:spLocks/>
          </p:cNvSpPr>
          <p:nvPr/>
        </p:nvSpPr>
        <p:spPr>
          <a:xfrm>
            <a:off x="6249801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G1300966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185394" y="2863434"/>
            <a:ext cx="87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2.14 m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551182" y="3048100"/>
            <a:ext cx="101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1.626 m</a:t>
            </a:r>
            <a:endParaRPr lang="en-US" dirty="0"/>
          </a:p>
        </p:txBody>
      </p:sp>
      <p:cxnSp>
        <p:nvCxnSpPr>
          <p:cNvPr id="2053" name="Straight Connector 2052"/>
          <p:cNvCxnSpPr/>
          <p:nvPr/>
        </p:nvCxnSpPr>
        <p:spPr>
          <a:xfrm flipV="1">
            <a:off x="5653949" y="4074600"/>
            <a:ext cx="2730133" cy="15964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2055"/>
          <p:cNvCxnSpPr/>
          <p:nvPr/>
        </p:nvCxnSpPr>
        <p:spPr>
          <a:xfrm flipV="1">
            <a:off x="7098274" y="1956816"/>
            <a:ext cx="1087120" cy="594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Arrow Connector 2057"/>
          <p:cNvCxnSpPr/>
          <p:nvPr/>
        </p:nvCxnSpPr>
        <p:spPr>
          <a:xfrm flipV="1">
            <a:off x="8185394" y="2003834"/>
            <a:ext cx="0" cy="16384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Arrow Connector 2059"/>
          <p:cNvCxnSpPr/>
          <p:nvPr/>
        </p:nvCxnSpPr>
        <p:spPr>
          <a:xfrm>
            <a:off x="8185394" y="3642252"/>
            <a:ext cx="0" cy="553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464062" y="2286000"/>
            <a:ext cx="1087120" cy="594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150443" y="4086963"/>
            <a:ext cx="2730133" cy="15964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Arrow Connector 2064"/>
          <p:cNvCxnSpPr/>
          <p:nvPr/>
        </p:nvCxnSpPr>
        <p:spPr>
          <a:xfrm>
            <a:off x="3488262" y="2329962"/>
            <a:ext cx="0" cy="19500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20423" y="4986944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40 kg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0423" y="3927256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</a:t>
            </a:r>
            <a:r>
              <a:rPr lang="en-US" dirty="0" smtClean="0"/>
              <a:t>0 kg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730026" y="4046005"/>
            <a:ext cx="78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kg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694749" y="3303783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kg</a:t>
            </a:r>
            <a:endParaRPr lang="en-US" dirty="0"/>
          </a:p>
        </p:txBody>
      </p:sp>
      <p:cxnSp>
        <p:nvCxnSpPr>
          <p:cNvPr id="2067" name="Straight Arrow Connector 2066"/>
          <p:cNvCxnSpPr>
            <a:stCxn id="57" idx="3"/>
          </p:cNvCxnSpPr>
          <p:nvPr/>
        </p:nvCxnSpPr>
        <p:spPr>
          <a:xfrm flipV="1">
            <a:off x="931623" y="3927256"/>
            <a:ext cx="21882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9" name="Straight Arrow Connector 2068"/>
          <p:cNvCxnSpPr/>
          <p:nvPr/>
        </p:nvCxnSpPr>
        <p:spPr>
          <a:xfrm>
            <a:off x="931623" y="4111922"/>
            <a:ext cx="218820" cy="90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1" name="Straight Arrow Connector 2070"/>
          <p:cNvCxnSpPr>
            <a:stCxn id="55" idx="3"/>
          </p:cNvCxnSpPr>
          <p:nvPr/>
        </p:nvCxnSpPr>
        <p:spPr>
          <a:xfrm flipV="1">
            <a:off x="931623" y="4856158"/>
            <a:ext cx="218820" cy="315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3" name="Straight Arrow Connector 2072"/>
          <p:cNvCxnSpPr/>
          <p:nvPr/>
        </p:nvCxnSpPr>
        <p:spPr>
          <a:xfrm>
            <a:off x="931623" y="5171610"/>
            <a:ext cx="21882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5" name="Straight Arrow Connector 2074"/>
          <p:cNvCxnSpPr>
            <a:stCxn id="59" idx="1"/>
          </p:cNvCxnSpPr>
          <p:nvPr/>
        </p:nvCxnSpPr>
        <p:spPr>
          <a:xfrm flipH="1">
            <a:off x="2464063" y="3488449"/>
            <a:ext cx="230686" cy="260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8" name="Straight Arrow Connector 2077"/>
          <p:cNvCxnSpPr>
            <a:stCxn id="59" idx="1"/>
          </p:cNvCxnSpPr>
          <p:nvPr/>
        </p:nvCxnSpPr>
        <p:spPr>
          <a:xfrm flipH="1">
            <a:off x="2464063" y="3488449"/>
            <a:ext cx="230686" cy="523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8" idx="1"/>
          </p:cNvCxnSpPr>
          <p:nvPr/>
        </p:nvCxnSpPr>
        <p:spPr>
          <a:xfrm flipH="1">
            <a:off x="2464062" y="4230671"/>
            <a:ext cx="265964" cy="65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8" idx="1"/>
          </p:cNvCxnSpPr>
          <p:nvPr/>
        </p:nvCxnSpPr>
        <p:spPr>
          <a:xfrm flipH="1">
            <a:off x="2363535" y="4230671"/>
            <a:ext cx="366491" cy="625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803" y="6015070"/>
            <a:ext cx="201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Fused silica, 295 K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821547" y="6018174"/>
            <a:ext cx="153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Silicon, 120 K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V="1">
            <a:off x="1355669" y="5801054"/>
            <a:ext cx="0" cy="21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0" idx="0"/>
          </p:cNvCxnSpPr>
          <p:nvPr/>
        </p:nvCxnSpPr>
        <p:spPr>
          <a:xfrm flipV="1">
            <a:off x="5591295" y="5778170"/>
            <a:ext cx="208080" cy="24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1547" y="4202690"/>
            <a:ext cx="68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kg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800106" y="3742590"/>
            <a:ext cx="68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kg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821547" y="3411859"/>
            <a:ext cx="68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kg</a:t>
            </a:r>
            <a:endParaRPr lang="en-US" dirty="0"/>
          </a:p>
        </p:txBody>
      </p:sp>
      <p:sp>
        <p:nvSpPr>
          <p:cNvPr id="5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517" y="6492875"/>
            <a:ext cx="5855557" cy="365125"/>
          </a:xfrm>
        </p:spPr>
        <p:txBody>
          <a:bodyPr/>
          <a:lstStyle/>
          <a:p>
            <a:r>
              <a:rPr lang="en-US" dirty="0"/>
              <a:t>Adapted from G1200828, courtesy of Madeleine Waller, </a:t>
            </a:r>
            <a:r>
              <a:rPr lang="en-US" dirty="0" err="1"/>
              <a:t>Norna</a:t>
            </a:r>
            <a:r>
              <a:rPr lang="en-US" dirty="0"/>
              <a:t> Robertson, </a:t>
            </a:r>
            <a:r>
              <a:rPr lang="en-US" dirty="0" err="1"/>
              <a:t>Calum</a:t>
            </a:r>
            <a:r>
              <a:rPr lang="en-US" dirty="0"/>
              <a:t> </a:t>
            </a:r>
            <a:r>
              <a:rPr lang="en-US" dirty="0" err="1"/>
              <a:t>Torrie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88152"/>
            <a:ext cx="2133600" cy="365125"/>
          </a:xfrm>
        </p:spPr>
        <p:txBody>
          <a:bodyPr/>
          <a:lstStyle/>
          <a:p>
            <a:fld id="{9F1F2727-EA6A-3541-AF52-8FC800C240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3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IGO_longis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502" y="1520616"/>
            <a:ext cx="6837498" cy="3798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the mass 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pic>
        <p:nvPicPr>
          <p:cNvPr id="6" name="Picture 5" descr="quad_pendulum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79"/>
          <a:stretch/>
        </p:blipFill>
        <p:spPr>
          <a:xfrm>
            <a:off x="0" y="1550313"/>
            <a:ext cx="2539842" cy="5307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7214" y="5433020"/>
            <a:ext cx="2116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: mass of stage</a:t>
            </a:r>
          </a:p>
          <a:p>
            <a:r>
              <a:rPr lang="en-US" dirty="0" smtClean="0"/>
              <a:t>L:   wire length</a:t>
            </a:r>
          </a:p>
          <a:p>
            <a:r>
              <a:rPr lang="en-US" dirty="0"/>
              <a:t>k</a:t>
            </a:r>
            <a:r>
              <a:rPr lang="en-US" dirty="0" smtClean="0"/>
              <a:t>:   vertical stiffness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9596" y="5421578"/>
            <a:ext cx="3226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x: longitudinal displacement</a:t>
            </a:r>
          </a:p>
          <a:p>
            <a:r>
              <a:rPr lang="en-US" dirty="0" smtClean="0"/>
              <a:t>v: vertical displacement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728" y="1734979"/>
            <a:ext cx="196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model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3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LIGO_longis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502" y="1520616"/>
            <a:ext cx="6837498" cy="3798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the mass 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/>
          </a:p>
        </p:txBody>
      </p:sp>
      <p:pic>
        <p:nvPicPr>
          <p:cNvPr id="6" name="Picture 5" descr="quad_pendulum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79"/>
          <a:stretch/>
        </p:blipFill>
        <p:spPr>
          <a:xfrm>
            <a:off x="0" y="1550313"/>
            <a:ext cx="2539842" cy="5307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7214" y="5433020"/>
            <a:ext cx="2116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: mass of stage</a:t>
            </a:r>
          </a:p>
          <a:p>
            <a:r>
              <a:rPr lang="en-US" dirty="0" smtClean="0"/>
              <a:t>L:   wire length</a:t>
            </a:r>
          </a:p>
          <a:p>
            <a:r>
              <a:rPr lang="en-US" dirty="0"/>
              <a:t>k</a:t>
            </a:r>
            <a:r>
              <a:rPr lang="en-US" dirty="0" smtClean="0"/>
              <a:t>:   vertical stiffness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9596" y="5421578"/>
            <a:ext cx="3226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x: longitudinal displacement</a:t>
            </a:r>
          </a:p>
          <a:p>
            <a:r>
              <a:rPr lang="en-US" dirty="0" smtClean="0"/>
              <a:t>v: vertical displacement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00646" y="3893718"/>
            <a:ext cx="323772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Fixed weight limit ≈ 270 kg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Target test mass m</a:t>
            </a:r>
            <a:r>
              <a:rPr lang="en-US" baseline="-25000" dirty="0" smtClean="0"/>
              <a:t>4 </a:t>
            </a:r>
            <a:r>
              <a:rPr lang="en-US" dirty="0" smtClean="0"/>
              <a:t>≈ 143 kg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Best m</a:t>
            </a:r>
            <a:r>
              <a:rPr lang="en-US" baseline="-25000" dirty="0" smtClean="0"/>
              <a:t>1</a:t>
            </a:r>
            <a:r>
              <a:rPr lang="en-US" dirty="0" smtClean="0"/>
              <a:t>, m</a:t>
            </a:r>
            <a:r>
              <a:rPr lang="en-US" baseline="-25000" dirty="0" smtClean="0"/>
              <a:t>2</a:t>
            </a:r>
            <a:r>
              <a:rPr lang="en-US" dirty="0" smtClean="0"/>
              <a:t>, m</a:t>
            </a:r>
            <a:r>
              <a:rPr lang="en-US" baseline="-25000" dirty="0" smtClean="0"/>
              <a:t>3</a:t>
            </a:r>
            <a:r>
              <a:rPr lang="en-US" dirty="0" smtClean="0"/>
              <a:t>? 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8" idx="2"/>
          </p:cNvCxnSpPr>
          <p:nvPr/>
        </p:nvCxnSpPr>
        <p:spPr>
          <a:xfrm flipV="1">
            <a:off x="6727147" y="2706271"/>
            <a:ext cx="686443" cy="7148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01299" y="2059940"/>
            <a:ext cx="162458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Meet or beat</a:t>
            </a:r>
          </a:p>
          <a:p>
            <a:r>
              <a:rPr lang="en-US" dirty="0" smtClean="0"/>
              <a:t>aLIGO at 10 Hz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8728" y="1734979"/>
            <a:ext cx="196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3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search for best mass values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LVC Sept 2013 Hannover - G1300966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8565" y="5710019"/>
            <a:ext cx="637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Best values: </a:t>
            </a:r>
            <a:r>
              <a:rPr lang="en-US" b="1" dirty="0"/>
              <a:t>m</a:t>
            </a:r>
            <a:r>
              <a:rPr lang="en-US" b="1" baseline="-25000" dirty="0"/>
              <a:t>3</a:t>
            </a:r>
            <a:r>
              <a:rPr lang="en-US" b="1" dirty="0"/>
              <a:t>=33.68 </a:t>
            </a:r>
            <a:r>
              <a:rPr lang="en-US" b="1" dirty="0" smtClean="0"/>
              <a:t>kg, </a:t>
            </a:r>
            <a:r>
              <a:rPr lang="en-US" b="1" dirty="0"/>
              <a:t>m</a:t>
            </a:r>
            <a:r>
              <a:rPr lang="en-US" b="1" baseline="-25000" dirty="0" smtClean="0">
                <a:effectLst/>
              </a:rPr>
              <a:t>2</a:t>
            </a:r>
            <a:r>
              <a:rPr lang="en-US" b="1" dirty="0" smtClean="0">
                <a:effectLst/>
              </a:rPr>
              <a:t>=42.65 </a:t>
            </a:r>
            <a:r>
              <a:rPr lang="en-US" b="1" dirty="0" smtClean="0">
                <a:effectLst/>
              </a:rPr>
              <a:t>kg </a:t>
            </a:r>
            <a:r>
              <a:rPr lang="en-US" dirty="0" smtClean="0">
                <a:effectLst/>
              </a:rPr>
              <a:t>-</a:t>
            </a:r>
            <a:r>
              <a:rPr lang="en-US" dirty="0" smtClean="0">
                <a:effectLst/>
              </a:rPr>
              <a:t>&gt; </a:t>
            </a:r>
            <a:r>
              <a:rPr lang="en-US" b="1" dirty="0" smtClean="0">
                <a:effectLst/>
              </a:rPr>
              <a:t>m</a:t>
            </a:r>
            <a:r>
              <a:rPr lang="en-US" b="1" baseline="-25000" dirty="0" smtClean="0">
                <a:effectLst/>
              </a:rPr>
              <a:t>1</a:t>
            </a:r>
            <a:r>
              <a:rPr lang="en-US" b="1" dirty="0" smtClean="0">
                <a:effectLst/>
              </a:rPr>
              <a:t> = 51.67 kg</a:t>
            </a:r>
          </a:p>
          <a:p>
            <a:pPr algn="ctr"/>
            <a:r>
              <a:rPr lang="en-US" dirty="0" smtClean="0"/>
              <a:t>For 143 kg test mass, 270 kg payload, and 0.535 m wire lengths</a:t>
            </a:r>
            <a:endParaRPr lang="en-US" dirty="0" smtClean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053" y="6465784"/>
            <a:ext cx="149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T1300786</a:t>
            </a:r>
            <a:endParaRPr lang="en-US" dirty="0"/>
          </a:p>
        </p:txBody>
      </p:sp>
      <p:pic>
        <p:nvPicPr>
          <p:cNvPr id="9" name="Picture 8" descr="m2m3scan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28" y="1193278"/>
            <a:ext cx="8132736" cy="45402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2727-EA6A-3541-AF52-8FC800C240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5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</TotalTime>
  <Words>1511</Words>
  <Application>Microsoft Macintosh PowerPoint</Application>
  <PresentationFormat>On-screen Show (4:3)</PresentationFormat>
  <Paragraphs>340</Paragraphs>
  <Slides>44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Microsoft Equation</vt:lpstr>
      <vt:lpstr>Equation</vt:lpstr>
      <vt:lpstr>Progress on Cryogenics for aLIGO upgrades</vt:lpstr>
      <vt:lpstr>Summary</vt:lpstr>
      <vt:lpstr>Cyro Test Mass Problem Statement</vt:lpstr>
      <vt:lpstr>Possible LIGO III Cryogenic Upgrade</vt:lpstr>
      <vt:lpstr>Quad pendulum modeling</vt:lpstr>
      <vt:lpstr>Possible LIGO III Mechanical Upgrades</vt:lpstr>
      <vt:lpstr>Optimizing the mass distribution</vt:lpstr>
      <vt:lpstr>Optimizing the mass distribution</vt:lpstr>
      <vt:lpstr>Model search for best mass values</vt:lpstr>
      <vt:lpstr>Longitudinal Isolation Asymptote</vt:lpstr>
      <vt:lpstr>Optimal Longitudinal Isolation</vt:lpstr>
      <vt:lpstr>Optimal Longitudinal Isolation</vt:lpstr>
      <vt:lpstr>Optimal Longitudinal Isolation</vt:lpstr>
      <vt:lpstr>Optimal Longitudinal Isolation</vt:lpstr>
      <vt:lpstr>Optimal Longitudinal Isolation</vt:lpstr>
      <vt:lpstr>Optimal Longitudinal Isolation</vt:lpstr>
      <vt:lpstr>PUM and Test Mass Bounce Mode</vt:lpstr>
      <vt:lpstr>PUM and Test Mass Bounce Mode</vt:lpstr>
      <vt:lpstr>PUM and Test Mass Bounce Mode</vt:lpstr>
      <vt:lpstr>PUM and Test Mass Bounce Mode</vt:lpstr>
      <vt:lpstr>3 Quad Conceptual Designs</vt:lpstr>
      <vt:lpstr>Quad pendulum modeling</vt:lpstr>
      <vt:lpstr>Beam Tube Heat Shield Length</vt:lpstr>
      <vt:lpstr>Heat shield length in beam tube</vt:lpstr>
      <vt:lpstr>Stanford Cryo Test Mass Experiments</vt:lpstr>
      <vt:lpstr>Goal of Stanford Cryo Experiments</vt:lpstr>
      <vt:lpstr>Experimental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work</vt:lpstr>
      <vt:lpstr>Backups</vt:lpstr>
      <vt:lpstr>Optimal Fiber Length</vt:lpstr>
      <vt:lpstr>Comparing Quad Models</vt:lpstr>
      <vt:lpstr>Longitudinal Stiffness</vt:lpstr>
      <vt:lpstr>How to get a LN2 Hose to ST2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on Cryogenics for aLIGO upgrades</dc:title>
  <dc:creator>Brett Shapiro</dc:creator>
  <cp:lastModifiedBy>Brett Shapiro</cp:lastModifiedBy>
  <cp:revision>195</cp:revision>
  <cp:lastPrinted>2013-09-23T05:51:25Z</cp:lastPrinted>
  <dcterms:created xsi:type="dcterms:W3CDTF">2013-09-20T18:51:14Z</dcterms:created>
  <dcterms:modified xsi:type="dcterms:W3CDTF">2013-09-23T12:01:12Z</dcterms:modified>
</cp:coreProperties>
</file>