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if" ContentType="image/tiff"/>
  <Default Extension="wdp" ContentType="image/vnd.ms-photo"/>
  <Default Extension="bin" ContentType="application/vnd.openxmlformats-officedocument.presentationml.printerSettings"/>
  <Default Extension="png" ContentType="image/png"/>
  <Default Extension="rels" ContentType="application/vnd.openxmlformats-package.relationships+xml"/>
  <Default Extension="m4v" ContentType="video/unknown"/>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443" r:id="rId2"/>
    <p:sldId id="388" r:id="rId3"/>
    <p:sldId id="389" r:id="rId4"/>
    <p:sldId id="424" r:id="rId5"/>
    <p:sldId id="448" r:id="rId6"/>
    <p:sldId id="427" r:id="rId7"/>
    <p:sldId id="428" r:id="rId8"/>
    <p:sldId id="464" r:id="rId9"/>
    <p:sldId id="399" r:id="rId10"/>
    <p:sldId id="451" r:id="rId11"/>
    <p:sldId id="441" r:id="rId12"/>
    <p:sldId id="396" r:id="rId13"/>
    <p:sldId id="400" r:id="rId14"/>
    <p:sldId id="416" r:id="rId15"/>
    <p:sldId id="463" r:id="rId16"/>
    <p:sldId id="418" r:id="rId17"/>
    <p:sldId id="458" r:id="rId18"/>
    <p:sldId id="436" r:id="rId19"/>
    <p:sldId id="457" r:id="rId20"/>
    <p:sldId id="417" r:id="rId21"/>
    <p:sldId id="452" r:id="rId22"/>
    <p:sldId id="386" r:id="rId23"/>
    <p:sldId id="44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1BD"/>
    <a:srgbClr val="333333"/>
    <a:srgbClr val="C0504D"/>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42" autoAdjust="0"/>
    <p:restoredTop sz="76370" autoAdjust="0"/>
  </p:normalViewPr>
  <p:slideViewPr>
    <p:cSldViewPr>
      <p:cViewPr varScale="1">
        <p:scale>
          <a:sx n="65" d="100"/>
          <a:sy n="65" d="100"/>
        </p:scale>
        <p:origin x="-135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te\Downloads\E1300147-v12%20Contamination%20Sample%20Data%20-v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kgushwa:Desktop:1246D%20PCL%20wafer%20graph-v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kgushwa:Documents:KateWindows:Contamination%20Control:Body%20Box:T13000931-v6%20for%20lvc%20talk.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kgushwa:Documents:KateWindows:Contamination%20Control:Body%20Box:T13000931-v6%20for%20lvc%20talk.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kgushwa:Documents:KateWindows:Contamination%20Control:Body%20Box:T13000931-v6%20for%20lvc%20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('Materials Identified'!$A$4,'Materials Identified'!$A$17,'Materials Identified'!$A$22,'Materials Identified'!$A$27,'Materials Identified'!$A$34)</c:f>
              <c:strCache>
                <c:ptCount val="5"/>
                <c:pt idx="0">
                  <c:v>Metals</c:v>
                </c:pt>
                <c:pt idx="1">
                  <c:v>Biological</c:v>
                </c:pt>
                <c:pt idx="2">
                  <c:v>Fibers</c:v>
                </c:pt>
                <c:pt idx="3">
                  <c:v>Other</c:v>
                </c:pt>
                <c:pt idx="4">
                  <c:v>Unknown</c:v>
                </c:pt>
              </c:strCache>
            </c:strRef>
          </c:cat>
          <c:val>
            <c:numRef>
              <c:f>('Materials Identified'!$P$4,'Materials Identified'!$P$17,'Materials Identified'!$P$22,'Materials Identified'!$P$27,'Materials Identified'!$P$34)</c:f>
              <c:numCache>
                <c:formatCode>General</c:formatCode>
                <c:ptCount val="5"/>
                <c:pt idx="0">
                  <c:v>63.0</c:v>
                </c:pt>
                <c:pt idx="1">
                  <c:v>7.0</c:v>
                </c:pt>
                <c:pt idx="2">
                  <c:v>28.0</c:v>
                </c:pt>
                <c:pt idx="3">
                  <c:v>42.0</c:v>
                </c:pt>
                <c:pt idx="4">
                  <c:v>25.0</c:v>
                </c:pt>
              </c:numCache>
            </c:numRef>
          </c:val>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809472819415"/>
          <c:y val="0.0249997656542932"/>
          <c:w val="0.817454491327505"/>
          <c:h val="0.813667275965504"/>
        </c:manualLayout>
      </c:layout>
      <c:scatterChart>
        <c:scatterStyle val="lineMarker"/>
        <c:varyColors val="0"/>
        <c:ser>
          <c:idx val="0"/>
          <c:order val="0"/>
          <c:tx>
            <c:strRef>
              <c:f>'Cleanliness Level'!$C$11</c:f>
              <c:strCache>
                <c:ptCount val="1"/>
                <c:pt idx="0">
                  <c:v>10</c:v>
                </c:pt>
              </c:strCache>
            </c:strRef>
          </c:tx>
          <c:spPr>
            <a:ln w="25400" cap="rnd">
              <a:noFill/>
              <a:round/>
            </a:ln>
            <a:effectLst/>
          </c:spPr>
          <c:marker>
            <c:symbol val="plus"/>
            <c:size val="6"/>
            <c:spPr>
              <a:noFill/>
              <a:ln w="9525" cap="rnd">
                <a:solidFill>
                  <a:schemeClr val="tx1"/>
                </a:solidFill>
                <a:round/>
              </a:ln>
              <a:effectLst/>
            </c:spPr>
          </c:marker>
          <c:dPt>
            <c:idx val="0"/>
            <c:marker>
              <c:spPr>
                <a:noFill/>
                <a:ln w="6350" cap="rnd">
                  <a:solidFill>
                    <a:schemeClr val="tx1"/>
                  </a:solidFill>
                  <a:round/>
                </a:ln>
                <a:effectLst/>
              </c:spPr>
            </c:marker>
            <c:bubble3D val="0"/>
          </c:dPt>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Level'!$C$25</c:f>
              <c:numCache>
                <c:formatCode>0.0</c:formatCode>
                <c:ptCount val="1"/>
                <c:pt idx="0">
                  <c:v>1.0</c:v>
                </c:pt>
              </c:numCache>
            </c:numRef>
          </c:xVal>
          <c:yVal>
            <c:numRef>
              <c:f>'Cleanliness Level'!$B$34:$B$35</c:f>
              <c:numCache>
                <c:formatCode>0.E+00</c:formatCode>
                <c:ptCount val="2"/>
                <c:pt idx="0" formatCode="General">
                  <c:v>0.1</c:v>
                </c:pt>
                <c:pt idx="1">
                  <c:v>1.0E7</c:v>
                </c:pt>
              </c:numCache>
            </c:numRef>
          </c:yVal>
          <c:smooth val="0"/>
        </c:ser>
        <c:ser>
          <c:idx val="1"/>
          <c:order val="1"/>
          <c:tx>
            <c:strRef>
              <c:f>'Cleanliness Level'!$D$11</c:f>
              <c:strCache>
                <c:ptCount val="1"/>
                <c:pt idx="0">
                  <c:v>25</c:v>
                </c:pt>
              </c:strCache>
            </c:strRef>
          </c:tx>
          <c:spPr>
            <a:ln w="9525" cap="rnd">
              <a:solidFill>
                <a:schemeClr val="accent3"/>
              </a:solidFill>
              <a:round/>
            </a:ln>
            <a:effectLst/>
          </c:spPr>
          <c:marker>
            <c:symbol val="plus"/>
            <c:size val="6"/>
            <c:spPr>
              <a:noFill/>
              <a:ln w="6350" cap="rnd">
                <a:solidFill>
                  <a:schemeClr val="tx1"/>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Level'!$D$25</c:f>
              <c:numCache>
                <c:formatCode>0.0</c:formatCode>
                <c:ptCount val="1"/>
                <c:pt idx="0">
                  <c:v>1.954236267845977</c:v>
                </c:pt>
              </c:numCache>
            </c:numRef>
          </c:xVal>
          <c:yVal>
            <c:numRef>
              <c:f>'Cleanliness Level'!$B$34:$B$35</c:f>
              <c:numCache>
                <c:formatCode>0.E+00</c:formatCode>
                <c:ptCount val="2"/>
                <c:pt idx="0" formatCode="General">
                  <c:v>0.1</c:v>
                </c:pt>
                <c:pt idx="1">
                  <c:v>1.0E7</c:v>
                </c:pt>
              </c:numCache>
            </c:numRef>
          </c:yVal>
          <c:smooth val="0"/>
        </c:ser>
        <c:ser>
          <c:idx val="2"/>
          <c:order val="2"/>
          <c:tx>
            <c:strRef>
              <c:f>'Cleanliness Level'!$F$11</c:f>
              <c:strCache>
                <c:ptCount val="1"/>
                <c:pt idx="0">
                  <c:v>65</c:v>
                </c:pt>
              </c:strCache>
            </c:strRef>
          </c:tx>
          <c:spPr>
            <a:ln w="19050">
              <a:noFill/>
            </a:ln>
          </c:spPr>
          <c:marker>
            <c:symbol val="plus"/>
            <c:size val="6"/>
            <c:spPr>
              <a:noFill/>
              <a:ln w="6350" cap="rnd">
                <a:solidFill>
                  <a:schemeClr val="tx1"/>
                </a:solidFill>
                <a:round/>
              </a:ln>
              <a:effectLst/>
            </c:spPr>
          </c:marker>
          <c:dLbls>
            <c:spPr>
              <a:solidFill>
                <a:sysClr val="window" lastClr="FFFFFF"/>
              </a:solidFill>
              <a:ln>
                <a:noFill/>
              </a:ln>
              <a:effectLst/>
            </c:spPr>
            <c:dLblPos val="b"/>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layout/>
                <c15:showLeaderLines val="0"/>
              </c:ext>
            </c:extLst>
          </c:dLbls>
          <c:xVal>
            <c:numRef>
              <c:f>'Cleanliness Level'!$F$25</c:f>
              <c:numCache>
                <c:formatCode>0.0</c:formatCode>
                <c:ptCount val="1"/>
                <c:pt idx="0">
                  <c:v>3.286654838694065</c:v>
                </c:pt>
              </c:numCache>
            </c:numRef>
          </c:xVal>
          <c:yVal>
            <c:numRef>
              <c:f>'Cleanliness Level'!$B$34:$B$35</c:f>
              <c:numCache>
                <c:formatCode>0.E+00</c:formatCode>
                <c:ptCount val="2"/>
                <c:pt idx="0" formatCode="General">
                  <c:v>0.1</c:v>
                </c:pt>
                <c:pt idx="1">
                  <c:v>1.0E7</c:v>
                </c:pt>
              </c:numCache>
            </c:numRef>
          </c:yVal>
          <c:smooth val="0"/>
        </c:ser>
        <c:ser>
          <c:idx val="3"/>
          <c:order val="3"/>
          <c:tx>
            <c:strRef>
              <c:f>'Cleanliness Level'!$G$11</c:f>
              <c:strCache>
                <c:ptCount val="1"/>
                <c:pt idx="0">
                  <c:v>100</c:v>
                </c:pt>
              </c:strCache>
            </c:strRef>
          </c:tx>
          <c:spPr>
            <a:ln w="6350" cap="rnd">
              <a:solidFill>
                <a:schemeClr val="accent4"/>
              </a:solidFill>
              <a:round/>
            </a:ln>
            <a:effectLst/>
          </c:spPr>
          <c:marker>
            <c:symbol val="plus"/>
            <c:size val="6"/>
            <c:spPr>
              <a:noFill/>
              <a:ln w="6350" cap="rnd">
                <a:solidFill>
                  <a:schemeClr val="tx1"/>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Level'!$G$25</c:f>
              <c:numCache>
                <c:formatCode>0.0</c:formatCode>
                <c:ptCount val="1"/>
                <c:pt idx="0">
                  <c:v>4.0</c:v>
                </c:pt>
              </c:numCache>
            </c:numRef>
          </c:xVal>
          <c:yVal>
            <c:numRef>
              <c:f>'Cleanliness Level'!$B$34:$B$35</c:f>
              <c:numCache>
                <c:formatCode>0.E+00</c:formatCode>
                <c:ptCount val="2"/>
                <c:pt idx="0" formatCode="General">
                  <c:v>0.1</c:v>
                </c:pt>
                <c:pt idx="1">
                  <c:v>1.0E7</c:v>
                </c:pt>
              </c:numCache>
            </c:numRef>
          </c:yVal>
          <c:smooth val="0"/>
        </c:ser>
        <c:ser>
          <c:idx val="4"/>
          <c:order val="4"/>
          <c:tx>
            <c:strRef>
              <c:f>'Cleanliness Level'!$H$11</c:f>
              <c:strCache>
                <c:ptCount val="1"/>
                <c:pt idx="0">
                  <c:v>150</c:v>
                </c:pt>
              </c:strCache>
            </c:strRef>
          </c:tx>
          <c:spPr>
            <a:ln w="9525" cap="rnd">
              <a:solidFill>
                <a:schemeClr val="accent5"/>
              </a:solidFill>
              <a:round/>
            </a:ln>
            <a:effectLst/>
          </c:spPr>
          <c:marker>
            <c:symbol val="plus"/>
            <c:size val="6"/>
            <c:spPr>
              <a:noFill/>
              <a:ln w="6350" cap="rnd">
                <a:solidFill>
                  <a:schemeClr val="tx1"/>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Level'!$H$25</c:f>
              <c:numCache>
                <c:formatCode>0.0</c:formatCode>
                <c:ptCount val="1"/>
                <c:pt idx="0">
                  <c:v>4.73537316773854</c:v>
                </c:pt>
              </c:numCache>
            </c:numRef>
          </c:xVal>
          <c:yVal>
            <c:numRef>
              <c:f>'Cleanliness Level'!$B$34:$B$35</c:f>
              <c:numCache>
                <c:formatCode>0.E+00</c:formatCode>
                <c:ptCount val="2"/>
                <c:pt idx="0" formatCode="General">
                  <c:v>0.1</c:v>
                </c:pt>
                <c:pt idx="1">
                  <c:v>1.0E7</c:v>
                </c:pt>
              </c:numCache>
            </c:numRef>
          </c:yVal>
          <c:smooth val="0"/>
        </c:ser>
        <c:ser>
          <c:idx val="5"/>
          <c:order val="5"/>
          <c:tx>
            <c:strRef>
              <c:f>'Cleanliness Level'!$I$11</c:f>
              <c:strCache>
                <c:ptCount val="1"/>
                <c:pt idx="0">
                  <c:v>200</c:v>
                </c:pt>
              </c:strCache>
            </c:strRef>
          </c:tx>
          <c:spPr>
            <a:ln w="9525" cap="rnd">
              <a:solidFill>
                <a:schemeClr val="accent6"/>
              </a:solidFill>
              <a:round/>
            </a:ln>
            <a:effectLst/>
          </c:spPr>
          <c:marker>
            <c:symbol val="plus"/>
            <c:size val="6"/>
            <c:spPr>
              <a:noFill/>
              <a:ln w="6350" cap="rnd">
                <a:solidFill>
                  <a:schemeClr val="tx1"/>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Level'!$I$25</c:f>
              <c:numCache>
                <c:formatCode>0.0</c:formatCode>
                <c:ptCount val="1"/>
                <c:pt idx="0">
                  <c:v>5.294739040945378</c:v>
                </c:pt>
              </c:numCache>
            </c:numRef>
          </c:xVal>
          <c:yVal>
            <c:numRef>
              <c:f>'Cleanliness Level'!$B$34:$B$35</c:f>
              <c:numCache>
                <c:formatCode>0.E+00</c:formatCode>
                <c:ptCount val="2"/>
                <c:pt idx="0" formatCode="General">
                  <c:v>0.1</c:v>
                </c:pt>
                <c:pt idx="1">
                  <c:v>1.0E7</c:v>
                </c:pt>
              </c:numCache>
            </c:numRef>
          </c:yVal>
          <c:smooth val="0"/>
        </c:ser>
        <c:ser>
          <c:idx val="6"/>
          <c:order val="6"/>
          <c:tx>
            <c:strRef>
              <c:f>'Cleanliness Level'!$J$11</c:f>
              <c:strCache>
                <c:ptCount val="1"/>
                <c:pt idx="0">
                  <c:v>300</c:v>
                </c:pt>
              </c:strCache>
            </c:strRef>
          </c:tx>
          <c:spPr>
            <a:ln w="9525" cap="rnd">
              <a:solidFill>
                <a:schemeClr val="accent1">
                  <a:lumMod val="60000"/>
                </a:schemeClr>
              </a:solidFill>
              <a:round/>
            </a:ln>
            <a:effectLst/>
          </c:spPr>
          <c:marker>
            <c:symbol val="plus"/>
            <c:size val="6"/>
            <c:spPr>
              <a:noFill/>
              <a:ln w="6350" cap="rnd">
                <a:solidFill>
                  <a:schemeClr val="accent1">
                    <a:lumMod val="60000"/>
                  </a:schemeClr>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Level'!$J$25</c:f>
              <c:numCache>
                <c:formatCode>0.0</c:formatCode>
                <c:ptCount val="1"/>
                <c:pt idx="0">
                  <c:v>6.136129710583915</c:v>
                </c:pt>
              </c:numCache>
            </c:numRef>
          </c:xVal>
          <c:yVal>
            <c:numRef>
              <c:f>'Cleanliness Level'!$B$34:$B$35</c:f>
              <c:numCache>
                <c:formatCode>0.E+00</c:formatCode>
                <c:ptCount val="2"/>
                <c:pt idx="0" formatCode="General">
                  <c:v>0.1</c:v>
                </c:pt>
                <c:pt idx="1">
                  <c:v>1.0E7</c:v>
                </c:pt>
              </c:numCache>
            </c:numRef>
          </c:yVal>
          <c:smooth val="0"/>
        </c:ser>
        <c:ser>
          <c:idx val="7"/>
          <c:order val="7"/>
          <c:tx>
            <c:strRef>
              <c:f>'Cleanliness Level'!$K$11</c:f>
              <c:strCache>
                <c:ptCount val="1"/>
                <c:pt idx="0">
                  <c:v>500</c:v>
                </c:pt>
              </c:strCache>
            </c:strRef>
          </c:tx>
          <c:spPr>
            <a:ln w="9525" cap="rnd">
              <a:solidFill>
                <a:schemeClr val="accent2">
                  <a:lumMod val="60000"/>
                </a:schemeClr>
              </a:solidFill>
              <a:round/>
            </a:ln>
            <a:effectLst/>
          </c:spPr>
          <c:marker>
            <c:symbol val="plus"/>
            <c:size val="6"/>
            <c:spPr>
              <a:noFill/>
              <a:ln w="6350" cap="rnd">
                <a:solidFill>
                  <a:schemeClr val="tx1"/>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Level'!$K$25</c:f>
              <c:numCache>
                <c:formatCode>0.0</c:formatCode>
                <c:ptCount val="1"/>
                <c:pt idx="0">
                  <c:v>7.284439084305568</c:v>
                </c:pt>
              </c:numCache>
            </c:numRef>
          </c:xVal>
          <c:yVal>
            <c:numRef>
              <c:f>'Cleanliness Level'!$B$34:$B$35</c:f>
              <c:numCache>
                <c:formatCode>0.E+00</c:formatCode>
                <c:ptCount val="2"/>
                <c:pt idx="0" formatCode="General">
                  <c:v>0.1</c:v>
                </c:pt>
                <c:pt idx="1">
                  <c:v>1.0E7</c:v>
                </c:pt>
              </c:numCache>
            </c:numRef>
          </c:yVal>
          <c:smooth val="0"/>
        </c:ser>
        <c:ser>
          <c:idx val="8"/>
          <c:order val="8"/>
          <c:tx>
            <c:strRef>
              <c:f>'Cleanliness Level'!$L$11</c:f>
              <c:strCache>
                <c:ptCount val="1"/>
                <c:pt idx="0">
                  <c:v>750</c:v>
                </c:pt>
              </c:strCache>
            </c:strRef>
          </c:tx>
          <c:spPr>
            <a:ln w="9525" cap="rnd">
              <a:solidFill>
                <a:schemeClr val="accent3">
                  <a:lumMod val="60000"/>
                </a:schemeClr>
              </a:solidFill>
              <a:round/>
            </a:ln>
            <a:effectLst/>
          </c:spPr>
          <c:marker>
            <c:symbol val="plus"/>
            <c:size val="6"/>
            <c:spPr>
              <a:noFill/>
              <a:ln w="6350" cap="rnd">
                <a:solidFill>
                  <a:schemeClr val="tx1"/>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Level'!$L$25</c:f>
              <c:numCache>
                <c:formatCode>0.0</c:formatCode>
                <c:ptCount val="1"/>
                <c:pt idx="0">
                  <c:v>8.265977268255478</c:v>
                </c:pt>
              </c:numCache>
            </c:numRef>
          </c:xVal>
          <c:yVal>
            <c:numRef>
              <c:f>'Cleanliness Level'!$B$34:$B$35</c:f>
              <c:numCache>
                <c:formatCode>0.E+00</c:formatCode>
                <c:ptCount val="2"/>
                <c:pt idx="0" formatCode="General">
                  <c:v>0.1</c:v>
                </c:pt>
                <c:pt idx="1">
                  <c:v>1.0E7</c:v>
                </c:pt>
              </c:numCache>
            </c:numRef>
          </c:yVal>
          <c:smooth val="0"/>
        </c:ser>
        <c:ser>
          <c:idx val="9"/>
          <c:order val="9"/>
          <c:tx>
            <c:strRef>
              <c:f>'Cleanliness Level'!$M$11</c:f>
              <c:strCache>
                <c:ptCount val="1"/>
                <c:pt idx="0">
                  <c:v>1,000</c:v>
                </c:pt>
              </c:strCache>
            </c:strRef>
          </c:tx>
          <c:spPr>
            <a:ln w="9525" cap="rnd">
              <a:solidFill>
                <a:schemeClr val="accent4">
                  <a:lumMod val="60000"/>
                </a:schemeClr>
              </a:solidFill>
              <a:round/>
            </a:ln>
            <a:effectLst/>
          </c:spPr>
          <c:marker>
            <c:symbol val="plus"/>
            <c:size val="6"/>
            <c:spPr>
              <a:noFill/>
              <a:ln w="6350" cap="rnd">
                <a:solidFill>
                  <a:schemeClr val="tx1"/>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Level'!$M$25</c:f>
              <c:numCache>
                <c:formatCode>0.0</c:formatCode>
                <c:ptCount val="1"/>
                <c:pt idx="0">
                  <c:v>9.0</c:v>
                </c:pt>
              </c:numCache>
            </c:numRef>
          </c:xVal>
          <c:yVal>
            <c:numRef>
              <c:f>'Cleanliness Level'!$B$34:$B$35</c:f>
              <c:numCache>
                <c:formatCode>0.E+00</c:formatCode>
                <c:ptCount val="2"/>
                <c:pt idx="0" formatCode="General">
                  <c:v>0.1</c:v>
                </c:pt>
                <c:pt idx="1">
                  <c:v>1.0E7</c:v>
                </c:pt>
              </c:numCache>
            </c:numRef>
          </c:yVal>
          <c:smooth val="0"/>
        </c:ser>
        <c:ser>
          <c:idx val="10"/>
          <c:order val="10"/>
          <c:tx>
            <c:strRef>
              <c:f>'Cleanliness Level'!$N$11</c:f>
              <c:strCache>
                <c:ptCount val="1"/>
                <c:pt idx="0">
                  <c:v>1,500</c:v>
                </c:pt>
              </c:strCache>
            </c:strRef>
          </c:tx>
          <c:spPr>
            <a:ln w="9525" cap="rnd">
              <a:solidFill>
                <a:schemeClr val="accent5">
                  <a:lumMod val="60000"/>
                </a:schemeClr>
              </a:solidFill>
              <a:round/>
            </a:ln>
            <a:effectLst/>
          </c:spPr>
          <c:marker>
            <c:symbol val="plus"/>
            <c:size val="6"/>
            <c:spPr>
              <a:noFill/>
              <a:ln w="6350" cap="rnd">
                <a:solidFill>
                  <a:schemeClr val="tx1"/>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Level'!$N$25</c:f>
              <c:numCache>
                <c:formatCode>0.0</c:formatCode>
                <c:ptCount val="1"/>
                <c:pt idx="0">
                  <c:v>10.0875556858499</c:v>
                </c:pt>
              </c:numCache>
            </c:numRef>
          </c:xVal>
          <c:yVal>
            <c:numRef>
              <c:f>'Cleanliness Level'!$B$34:$B$35</c:f>
              <c:numCache>
                <c:formatCode>0.E+00</c:formatCode>
                <c:ptCount val="2"/>
                <c:pt idx="0" formatCode="General">
                  <c:v>0.1</c:v>
                </c:pt>
                <c:pt idx="1">
                  <c:v>1.0E7</c:v>
                </c:pt>
              </c:numCache>
            </c:numRef>
          </c:yVal>
          <c:smooth val="0"/>
        </c:ser>
        <c:ser>
          <c:idx val="11"/>
          <c:order val="11"/>
          <c:tx>
            <c:strRef>
              <c:f>'Cleanliness Level'!$O$11</c:f>
              <c:strCache>
                <c:ptCount val="1"/>
                <c:pt idx="0">
                  <c:v>2,000</c:v>
                </c:pt>
              </c:strCache>
            </c:strRef>
          </c:tx>
          <c:spPr>
            <a:ln w="9525" cap="rnd">
              <a:solidFill>
                <a:schemeClr val="accent6">
                  <a:lumMod val="60000"/>
                </a:schemeClr>
              </a:solidFill>
              <a:round/>
            </a:ln>
            <a:effectLst/>
          </c:spPr>
          <c:marker>
            <c:symbol val="plus"/>
            <c:size val="6"/>
            <c:spPr>
              <a:noFill/>
              <a:ln w="6350" cap="rnd">
                <a:solidFill>
                  <a:schemeClr val="tx1"/>
                </a:solidFill>
                <a:round/>
              </a:ln>
              <a:effectLst/>
            </c:spPr>
          </c:marker>
          <c:dLbls>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'Cleanliness Level'!$O$25</c:f>
              <c:numCache>
                <c:formatCode>0.0</c:formatCode>
                <c:ptCount val="1"/>
                <c:pt idx="0">
                  <c:v>10.89679903227334</c:v>
                </c:pt>
              </c:numCache>
            </c:numRef>
          </c:xVal>
          <c:yVal>
            <c:numRef>
              <c:f>'Cleanliness Level'!$B$34:$B$35</c:f>
              <c:numCache>
                <c:formatCode>0.E+00</c:formatCode>
                <c:ptCount val="2"/>
                <c:pt idx="0" formatCode="General">
                  <c:v>0.1</c:v>
                </c:pt>
                <c:pt idx="1">
                  <c:v>1.0E7</c:v>
                </c:pt>
              </c:numCache>
            </c:numRef>
          </c:yVal>
          <c:smooth val="0"/>
        </c:ser>
        <c:ser>
          <c:idx val="12"/>
          <c:order val="12"/>
          <c:tx>
            <c:strRef>
              <c:f>'Cleanliness Level'!$A$14</c:f>
              <c:strCache>
                <c:ptCount val="1"/>
                <c:pt idx="0">
                  <c:v>10</c:v>
                </c:pt>
              </c:strCache>
            </c:strRef>
          </c:tx>
          <c:spPr>
            <a:ln w="9525" cap="rnd">
              <a:solidFill>
                <a:schemeClr val="bg1">
                  <a:lumMod val="50000"/>
                </a:schemeClr>
              </a:solidFill>
              <a:round/>
            </a:ln>
            <a:effectLst>
              <a:outerShdw blurRad="40000" dist="23000" dir="5400000" rotWithShape="0">
                <a:srgbClr val="000000">
                  <a:alpha val="35000"/>
                </a:srgbClr>
              </a:outerShdw>
            </a:effectLst>
          </c:spPr>
          <c:marker>
            <c:symbol val="none"/>
          </c:marker>
          <c:dLbls>
            <c:dLbl>
              <c:idx val="0"/>
              <c:delete val="1"/>
            </c:dLbl>
            <c:dLblPos val="b"/>
            <c:showLegendKey val="0"/>
            <c:showVal val="0"/>
            <c:showCatName val="0"/>
            <c:showSerName val="1"/>
            <c:showPercent val="0"/>
            <c:showBubbleSize val="0"/>
            <c:showLeaderLines val="0"/>
          </c:dLbls>
          <c:xVal>
            <c:numRef>
              <c:f>'Cleanliness Level'!$B$25:$O$25</c:f>
              <c:numCache>
                <c:formatCode>0.0</c:formatCode>
                <c:ptCount val="14"/>
                <c:pt idx="0">
                  <c:v>1.88611728221333E-23</c:v>
                </c:pt>
                <c:pt idx="1">
                  <c:v>1.0</c:v>
                </c:pt>
                <c:pt idx="2">
                  <c:v>1.954236267845977</c:v>
                </c:pt>
                <c:pt idx="3">
                  <c:v>2.886499075633532</c:v>
                </c:pt>
                <c:pt idx="4">
                  <c:v>3.286654838694065</c:v>
                </c:pt>
                <c:pt idx="5">
                  <c:v>4.0</c:v>
                </c:pt>
                <c:pt idx="6">
                  <c:v>4.73537316773854</c:v>
                </c:pt>
                <c:pt idx="7">
                  <c:v>5.294739040945378</c:v>
                </c:pt>
                <c:pt idx="8">
                  <c:v>6.136129710583915</c:v>
                </c:pt>
                <c:pt idx="9">
                  <c:v>7.284439084305568</c:v>
                </c:pt>
                <c:pt idx="10">
                  <c:v>8.265977268255478</c:v>
                </c:pt>
                <c:pt idx="11">
                  <c:v>9.0</c:v>
                </c:pt>
                <c:pt idx="12">
                  <c:v>10.0875556858499</c:v>
                </c:pt>
                <c:pt idx="13">
                  <c:v>10.89679903227334</c:v>
                </c:pt>
              </c:numCache>
            </c:numRef>
          </c:xVal>
          <c:yVal>
            <c:numRef>
              <c:f>'Cleanliness Level'!$B$14:$O$14</c:f>
              <c:numCache>
                <c:formatCode>#,##0.0</c:formatCode>
                <c:ptCount val="14"/>
                <c:pt idx="0">
                  <c:v>8.433347577642756</c:v>
                </c:pt>
                <c:pt idx="1">
                  <c:v>1.0</c:v>
                </c:pt>
                <c:pt idx="2">
                  <c:v>0.130730588427728</c:v>
                </c:pt>
                <c:pt idx="3">
                  <c:v>0.0179102585769858</c:v>
                </c:pt>
                <c:pt idx="4">
                  <c:v>0.00763058122038428</c:v>
                </c:pt>
                <c:pt idx="5">
                  <c:v>0.00166724721255106</c:v>
                </c:pt>
                <c:pt idx="6">
                  <c:v>0.000347571730895758</c:v>
                </c:pt>
                <c:pt idx="7">
                  <c:v>0.000105456085907454</c:v>
                </c:pt>
                <c:pt idx="8">
                  <c:v>1.75365391046039E-5</c:v>
                </c:pt>
                <c:pt idx="9">
                  <c:v>1.51568658900269E-6</c:v>
                </c:pt>
                <c:pt idx="10">
                  <c:v>1.86941210089584E-7</c:v>
                </c:pt>
                <c:pt idx="11">
                  <c:v>3.90840895792401E-8</c:v>
                </c:pt>
                <c:pt idx="12">
                  <c:v>3.84523985393948E-9</c:v>
                </c:pt>
                <c:pt idx="13">
                  <c:v>6.84800543125869E-10</c:v>
                </c:pt>
              </c:numCache>
            </c:numRef>
          </c:yVal>
          <c:smooth val="0"/>
        </c:ser>
        <c:ser>
          <c:idx val="13"/>
          <c:order val="13"/>
          <c:tx>
            <c:strRef>
              <c:f>'Cleanliness Level'!$A$15</c:f>
              <c:strCache>
                <c:ptCount val="1"/>
                <c:pt idx="0">
                  <c:v>25</c:v>
                </c:pt>
              </c:strCache>
            </c:strRef>
          </c:tx>
          <c:spPr>
            <a:ln w="9525" cap="rnd">
              <a:solidFill>
                <a:schemeClr val="bg1">
                  <a:lumMod val="50000"/>
                </a:schemeClr>
              </a:solidFill>
              <a:round/>
            </a:ln>
            <a:effectLst>
              <a:outerShdw blurRad="40000" dist="23000" dir="5400000" rotWithShape="0">
                <a:srgbClr val="000000">
                  <a:alpha val="35000"/>
                </a:srgbClr>
              </a:outerShdw>
            </a:effectLst>
          </c:spPr>
          <c:marker>
            <c:symbol val="none"/>
          </c:marker>
          <c:dLbls>
            <c:dLbl>
              <c:idx val="2"/>
              <c:layout/>
              <c:dLblPos val="b"/>
              <c:showLegendKey val="0"/>
              <c:showVal val="0"/>
              <c:showCatName val="0"/>
              <c:showSerName val="1"/>
              <c:showPercent val="0"/>
              <c:showBubbleSize val="0"/>
            </c:dLbl>
            <c:showLegendKey val="0"/>
            <c:showVal val="0"/>
            <c:showCatName val="0"/>
            <c:showSerName val="0"/>
            <c:showPercent val="0"/>
            <c:showBubbleSize val="0"/>
          </c:dLbls>
          <c:xVal>
            <c:numRef>
              <c:f>'Cleanliness Level'!$B$25:$O$25</c:f>
              <c:numCache>
                <c:formatCode>0.0</c:formatCode>
                <c:ptCount val="14"/>
                <c:pt idx="0">
                  <c:v>1.88611728221333E-23</c:v>
                </c:pt>
                <c:pt idx="1">
                  <c:v>1.0</c:v>
                </c:pt>
                <c:pt idx="2">
                  <c:v>1.954236267845977</c:v>
                </c:pt>
                <c:pt idx="3">
                  <c:v>2.886499075633532</c:v>
                </c:pt>
                <c:pt idx="4">
                  <c:v>3.286654838694065</c:v>
                </c:pt>
                <c:pt idx="5">
                  <c:v>4.0</c:v>
                </c:pt>
                <c:pt idx="6">
                  <c:v>4.73537316773854</c:v>
                </c:pt>
                <c:pt idx="7">
                  <c:v>5.294739040945378</c:v>
                </c:pt>
                <c:pt idx="8">
                  <c:v>6.136129710583915</c:v>
                </c:pt>
                <c:pt idx="9">
                  <c:v>7.284439084305568</c:v>
                </c:pt>
                <c:pt idx="10">
                  <c:v>8.265977268255478</c:v>
                </c:pt>
                <c:pt idx="11">
                  <c:v>9.0</c:v>
                </c:pt>
                <c:pt idx="12">
                  <c:v>10.0875556858499</c:v>
                </c:pt>
                <c:pt idx="13">
                  <c:v>10.89679903227334</c:v>
                </c:pt>
              </c:numCache>
            </c:numRef>
          </c:xVal>
          <c:yVal>
            <c:numRef>
              <c:f>'Cleanliness Level'!$B$15:$O$15</c:f>
              <c:numCache>
                <c:formatCode>#,##0.0</c:formatCode>
                <c:ptCount val="14"/>
                <c:pt idx="0">
                  <c:v>64.50936754029077</c:v>
                </c:pt>
                <c:pt idx="1">
                  <c:v>7.649319199330577</c:v>
                </c:pt>
                <c:pt idx="2">
                  <c:v>1.0</c:v>
                </c:pt>
                <c:pt idx="3">
                  <c:v>0.137001284797913</c:v>
                </c:pt>
                <c:pt idx="4">
                  <c:v>0.0583687514311367</c:v>
                </c:pt>
                <c:pt idx="5">
                  <c:v>0.0127533061129972</c:v>
                </c:pt>
                <c:pt idx="6">
                  <c:v>0.00265868711428549</c:v>
                </c:pt>
                <c:pt idx="7">
                  <c:v>0.000806667262618139</c:v>
                </c:pt>
                <c:pt idx="8">
                  <c:v>0.000134142585262659</c:v>
                </c:pt>
                <c:pt idx="9">
                  <c:v>1.15939705254262E-5</c:v>
                </c:pt>
                <c:pt idx="10">
                  <c:v>1.42997298748434E-6</c:v>
                </c:pt>
                <c:pt idx="11">
                  <c:v>2.98966676806837E-7</c:v>
                </c:pt>
                <c:pt idx="12">
                  <c:v>2.94134670407702E-8</c:v>
                </c:pt>
                <c:pt idx="13">
                  <c:v>5.2382579422447E-9</c:v>
                </c:pt>
              </c:numCache>
            </c:numRef>
          </c:yVal>
          <c:smooth val="0"/>
        </c:ser>
        <c:ser>
          <c:idx val="14"/>
          <c:order val="14"/>
          <c:tx>
            <c:strRef>
              <c:f>'Cleanliness Level'!$A$16</c:f>
              <c:strCache>
                <c:ptCount val="1"/>
                <c:pt idx="0">
                  <c:v>65</c:v>
                </c:pt>
              </c:strCache>
            </c:strRef>
          </c:tx>
          <c:spPr>
            <a:ln w="22225" cap="rnd">
              <a:solidFill>
                <a:schemeClr val="accent2"/>
              </a:solidFill>
              <a:round/>
            </a:ln>
            <a:effectLst>
              <a:outerShdw blurRad="40000" dist="23000" dir="5400000" rotWithShape="0">
                <a:srgbClr val="000000">
                  <a:alpha val="35000"/>
                </a:srgbClr>
              </a:outerShdw>
            </a:effectLst>
          </c:spPr>
          <c:marker>
            <c:symbol val="none"/>
          </c:marker>
          <c:dLbls>
            <c:dLbl>
              <c:idx val="0"/>
              <c:delete val="1"/>
            </c:dLbl>
            <c:dLbl>
              <c:idx val="1"/>
              <c:delete val="1"/>
            </c:dLbl>
            <c:dLbl>
              <c:idx val="2"/>
              <c:delete val="1"/>
            </c:dLbl>
            <c:dLbl>
              <c:idx val="3"/>
              <c:delete val="1"/>
            </c:dLbl>
            <c:txPr>
              <a:bodyPr/>
              <a:lstStyle/>
              <a:p>
                <a:pPr>
                  <a:defRPr b="1">
                    <a:solidFill>
                      <a:schemeClr val="accent2"/>
                    </a:solidFill>
                  </a:defRPr>
                </a:pPr>
                <a:endParaRPr lang="en-US"/>
              </a:p>
            </c:txPr>
            <c:dLblPos val="b"/>
            <c:showLegendKey val="0"/>
            <c:showVal val="0"/>
            <c:showCatName val="0"/>
            <c:showSerName val="1"/>
            <c:showPercent val="0"/>
            <c:showBubbleSize val="0"/>
            <c:showLeaderLines val="0"/>
          </c:dLbls>
          <c:xVal>
            <c:numRef>
              <c:f>'Cleanliness Level'!$B$25:$O$25</c:f>
              <c:numCache>
                <c:formatCode>0.0</c:formatCode>
                <c:ptCount val="14"/>
                <c:pt idx="0">
                  <c:v>1.88611728221333E-23</c:v>
                </c:pt>
                <c:pt idx="1">
                  <c:v>1.0</c:v>
                </c:pt>
                <c:pt idx="2">
                  <c:v>1.954236267845977</c:v>
                </c:pt>
                <c:pt idx="3">
                  <c:v>2.886499075633532</c:v>
                </c:pt>
                <c:pt idx="4">
                  <c:v>3.286654838694065</c:v>
                </c:pt>
                <c:pt idx="5">
                  <c:v>4.0</c:v>
                </c:pt>
                <c:pt idx="6">
                  <c:v>4.73537316773854</c:v>
                </c:pt>
                <c:pt idx="7">
                  <c:v>5.294739040945378</c:v>
                </c:pt>
                <c:pt idx="8">
                  <c:v>6.136129710583915</c:v>
                </c:pt>
                <c:pt idx="9">
                  <c:v>7.284439084305568</c:v>
                </c:pt>
                <c:pt idx="10">
                  <c:v>8.265977268255478</c:v>
                </c:pt>
                <c:pt idx="11">
                  <c:v>9.0</c:v>
                </c:pt>
                <c:pt idx="12">
                  <c:v>10.0875556858499</c:v>
                </c:pt>
                <c:pt idx="13">
                  <c:v>10.89679903227334</c:v>
                </c:pt>
              </c:numCache>
            </c:numRef>
          </c:xVal>
          <c:yVal>
            <c:numRef>
              <c:f>'Cleanliness Level'!$B$16:$O$16</c:f>
              <c:numCache>
                <c:formatCode>#,##0.0</c:formatCode>
                <c:ptCount val="14"/>
                <c:pt idx="0">
                  <c:v>1105.203828394353</c:v>
                </c:pt>
                <c:pt idx="1">
                  <c:v>131.0516160064724</c:v>
                </c:pt>
                <c:pt idx="2">
                  <c:v>17.13245487493075</c:v>
                </c:pt>
                <c:pt idx="3">
                  <c:v>2.347168329607776</c:v>
                </c:pt>
                <c:pt idx="4">
                  <c:v>1.0</c:v>
                </c:pt>
                <c:pt idx="5">
                  <c:v>0.218495441487103</c:v>
                </c:pt>
                <c:pt idx="6">
                  <c:v>0.0455498370120559</c:v>
                </c:pt>
                <c:pt idx="7">
                  <c:v>0.0138201904758892</c:v>
                </c:pt>
                <c:pt idx="8">
                  <c:v>0.00229819178881905</c:v>
                </c:pt>
                <c:pt idx="9">
                  <c:v>0.000198633176848141</c:v>
                </c:pt>
                <c:pt idx="10">
                  <c:v>2.44989476804455E-5</c:v>
                </c:pt>
                <c:pt idx="11">
                  <c:v>5.12203309950116E-6</c:v>
                </c:pt>
                <c:pt idx="12">
                  <c:v>5.03924896791261E-7</c:v>
                </c:pt>
                <c:pt idx="13">
                  <c:v>8.97442178187549E-8</c:v>
                </c:pt>
              </c:numCache>
            </c:numRef>
          </c:yVal>
          <c:smooth val="0"/>
        </c:ser>
        <c:ser>
          <c:idx val="15"/>
          <c:order val="15"/>
          <c:tx>
            <c:strRef>
              <c:f>'Cleanliness Level'!$A$17</c:f>
              <c:strCache>
                <c:ptCount val="1"/>
                <c:pt idx="0">
                  <c:v>100</c:v>
                </c:pt>
              </c:strCache>
            </c:strRef>
          </c:tx>
          <c:spPr>
            <a:ln w="9525" cap="rnd">
              <a:solidFill>
                <a:schemeClr val="bg1">
                  <a:lumMod val="50000"/>
                </a:schemeClr>
              </a:solidFill>
              <a:round/>
            </a:ln>
            <a:effectLst>
              <a:outerShdw blurRad="40000" dist="23000" dir="5400000" rotWithShape="0">
                <a:srgbClr val="000000">
                  <a:alpha val="35000"/>
                </a:srgbClr>
              </a:outerShdw>
            </a:effectLst>
          </c:spPr>
          <c:marker>
            <c:symbol val="none"/>
          </c:marker>
          <c:dLbls>
            <c:dLbl>
              <c:idx val="0"/>
              <c:delete val="1"/>
            </c:dLbl>
            <c:dLbl>
              <c:idx val="1"/>
              <c:delete val="1"/>
            </c:dLbl>
            <c:dLbl>
              <c:idx val="2"/>
              <c:delete val="1"/>
            </c:dLbl>
            <c:dLbl>
              <c:idx val="3"/>
              <c:delete val="1"/>
            </c:dLbl>
            <c:dLbl>
              <c:idx val="4"/>
              <c:delete val="1"/>
            </c:dLbl>
            <c:dLblPos val="b"/>
            <c:showLegendKey val="0"/>
            <c:showVal val="0"/>
            <c:showCatName val="0"/>
            <c:showSerName val="1"/>
            <c:showPercent val="0"/>
            <c:showBubbleSize val="0"/>
            <c:showLeaderLines val="0"/>
          </c:dLbls>
          <c:xVal>
            <c:numRef>
              <c:f>'Cleanliness Level'!$B$25:$O$25</c:f>
              <c:numCache>
                <c:formatCode>0.0</c:formatCode>
                <c:ptCount val="14"/>
                <c:pt idx="0">
                  <c:v>1.88611728221333E-23</c:v>
                </c:pt>
                <c:pt idx="1">
                  <c:v>1.0</c:v>
                </c:pt>
                <c:pt idx="2">
                  <c:v>1.954236267845977</c:v>
                </c:pt>
                <c:pt idx="3">
                  <c:v>2.886499075633532</c:v>
                </c:pt>
                <c:pt idx="4">
                  <c:v>3.286654838694065</c:v>
                </c:pt>
                <c:pt idx="5">
                  <c:v>4.0</c:v>
                </c:pt>
                <c:pt idx="6">
                  <c:v>4.73537316773854</c:v>
                </c:pt>
                <c:pt idx="7">
                  <c:v>5.294739040945378</c:v>
                </c:pt>
                <c:pt idx="8">
                  <c:v>6.136129710583915</c:v>
                </c:pt>
                <c:pt idx="9">
                  <c:v>7.284439084305568</c:v>
                </c:pt>
                <c:pt idx="10">
                  <c:v>8.265977268255478</c:v>
                </c:pt>
                <c:pt idx="11">
                  <c:v>9.0</c:v>
                </c:pt>
                <c:pt idx="12">
                  <c:v>10.0875556858499</c:v>
                </c:pt>
                <c:pt idx="13">
                  <c:v>10.89679903227334</c:v>
                </c:pt>
              </c:numCache>
            </c:numRef>
          </c:xVal>
          <c:yVal>
            <c:numRef>
              <c:f>'Cleanliness Level'!$B$17:$O$17</c:f>
              <c:numCache>
                <c:formatCode>#,##0.0</c:formatCode>
                <c:ptCount val="14"/>
                <c:pt idx="0">
                  <c:v>5058.24662003115</c:v>
                </c:pt>
                <c:pt idx="1">
                  <c:v>599.7910762555096</c:v>
                </c:pt>
                <c:pt idx="2">
                  <c:v>78.4110403325824</c:v>
                </c:pt>
                <c:pt idx="3">
                  <c:v>10.7424132679048</c:v>
                </c:pt>
                <c:pt idx="4">
                  <c:v>4.576754522629364</c:v>
                </c:pt>
                <c:pt idx="5">
                  <c:v>1.0</c:v>
                </c:pt>
                <c:pt idx="6">
                  <c:v>0.208470422549957</c:v>
                </c:pt>
                <c:pt idx="7">
                  <c:v>0.0632516192641251</c:v>
                </c:pt>
                <c:pt idx="8">
                  <c:v>0.0105182596633472</c:v>
                </c:pt>
                <c:pt idx="9">
                  <c:v>0.000909095290483969</c:v>
                </c:pt>
                <c:pt idx="10">
                  <c:v>0.000112125669596139</c:v>
                </c:pt>
                <c:pt idx="11">
                  <c:v>2.34422881531992E-5</c:v>
                </c:pt>
                <c:pt idx="12">
                  <c:v>2.30634055045494E-6</c:v>
                </c:pt>
                <c:pt idx="13">
                  <c:v>4.10737254781822E-7</c:v>
                </c:pt>
              </c:numCache>
            </c:numRef>
          </c:yVal>
          <c:smooth val="0"/>
        </c:ser>
        <c:ser>
          <c:idx val="16"/>
          <c:order val="16"/>
          <c:tx>
            <c:strRef>
              <c:f>'Cleanliness Level'!$A$18</c:f>
              <c:strCache>
                <c:ptCount val="1"/>
                <c:pt idx="0">
                  <c:v>200</c:v>
                </c:pt>
              </c:strCache>
            </c:strRef>
          </c:tx>
          <c:spPr>
            <a:ln w="9525" cap="rnd">
              <a:solidFill>
                <a:schemeClr val="bg1">
                  <a:lumMod val="50000"/>
                </a:schemeClr>
              </a:solidFill>
              <a:round/>
            </a:ln>
            <a:effectLst>
              <a:outerShdw blurRad="40000" dist="23000" dir="5400000" rotWithShape="0">
                <a:srgbClr val="000000">
                  <a:alpha val="35000"/>
                </a:srgbClr>
              </a:outerShdw>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Pos val="b"/>
            <c:showLegendKey val="0"/>
            <c:showVal val="0"/>
            <c:showCatName val="0"/>
            <c:showSerName val="1"/>
            <c:showPercent val="0"/>
            <c:showBubbleSize val="0"/>
            <c:showLeaderLines val="0"/>
          </c:dLbls>
          <c:xVal>
            <c:numRef>
              <c:f>'Cleanliness Level'!$B$25:$O$25</c:f>
              <c:numCache>
                <c:formatCode>0.0</c:formatCode>
                <c:ptCount val="14"/>
                <c:pt idx="0">
                  <c:v>1.88611728221333E-23</c:v>
                </c:pt>
                <c:pt idx="1">
                  <c:v>1.0</c:v>
                </c:pt>
                <c:pt idx="2">
                  <c:v>1.954236267845977</c:v>
                </c:pt>
                <c:pt idx="3">
                  <c:v>2.886499075633532</c:v>
                </c:pt>
                <c:pt idx="4">
                  <c:v>3.286654838694065</c:v>
                </c:pt>
                <c:pt idx="5">
                  <c:v>4.0</c:v>
                </c:pt>
                <c:pt idx="6">
                  <c:v>4.73537316773854</c:v>
                </c:pt>
                <c:pt idx="7">
                  <c:v>5.294739040945378</c:v>
                </c:pt>
                <c:pt idx="8">
                  <c:v>6.136129710583915</c:v>
                </c:pt>
                <c:pt idx="9">
                  <c:v>7.284439084305568</c:v>
                </c:pt>
                <c:pt idx="10">
                  <c:v>8.265977268255478</c:v>
                </c:pt>
                <c:pt idx="11">
                  <c:v>9.0</c:v>
                </c:pt>
                <c:pt idx="12">
                  <c:v>10.0875556858499</c:v>
                </c:pt>
                <c:pt idx="13">
                  <c:v>10.89679903227334</c:v>
                </c:pt>
              </c:numCache>
            </c:numRef>
          </c:xVal>
          <c:yVal>
            <c:numRef>
              <c:f>'Cleanliness Level'!$B$18:$O$18</c:f>
              <c:numCache>
                <c:formatCode>#,##0.0</c:formatCode>
                <c:ptCount val="14"/>
                <c:pt idx="0">
                  <c:v>79970.2312585707</c:v>
                </c:pt>
                <c:pt idx="1">
                  <c:v>9482.620101011358</c:v>
                </c:pt>
                <c:pt idx="2">
                  <c:v>1239.668505641812</c:v>
                </c:pt>
                <c:pt idx="3">
                  <c:v>169.836177996437</c:v>
                </c:pt>
                <c:pt idx="4">
                  <c:v>72.35790286281571</c:v>
                </c:pt>
                <c:pt idx="5">
                  <c:v>15.80987193109186</c:v>
                </c:pt>
                <c:pt idx="6">
                  <c:v>3.29589068193543</c:v>
                </c:pt>
                <c:pt idx="7">
                  <c:v>1.0</c:v>
                </c:pt>
                <c:pt idx="8">
                  <c:v>0.166292338215489</c:v>
                </c:pt>
                <c:pt idx="9">
                  <c:v>0.0143726801157103</c:v>
                </c:pt>
                <c:pt idx="10">
                  <c:v>0.00177269247650288</c:v>
                </c:pt>
                <c:pt idx="11">
                  <c:v>0.000370619573473831</c:v>
                </c:pt>
                <c:pt idx="12">
                  <c:v>3.64629487321764E-5</c:v>
                </c:pt>
                <c:pt idx="13">
                  <c:v>6.49370339542885E-6</c:v>
                </c:pt>
              </c:numCache>
            </c:numRef>
          </c:yVal>
          <c:smooth val="0"/>
        </c:ser>
        <c:ser>
          <c:idx val="17"/>
          <c:order val="17"/>
          <c:tx>
            <c:strRef>
              <c:f>'Cleanliness Level'!$A$19</c:f>
              <c:strCache>
                <c:ptCount val="1"/>
                <c:pt idx="0">
                  <c:v>300</c:v>
                </c:pt>
              </c:strCache>
            </c:strRef>
          </c:tx>
          <c:spPr>
            <a:ln w="9525" cap="rnd">
              <a:solidFill>
                <a:schemeClr val="bg1">
                  <a:lumMod val="50000"/>
                </a:schemeClr>
              </a:solidFill>
              <a:round/>
            </a:ln>
            <a:effectLst>
              <a:outerShdw blurRad="40000" dist="23000" dir="5400000" rotWithShape="0">
                <a:srgbClr val="000000">
                  <a:alpha val="35000"/>
                </a:srgbClr>
              </a:outerShdw>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Pos val="b"/>
            <c:showLegendKey val="0"/>
            <c:showVal val="0"/>
            <c:showCatName val="0"/>
            <c:showSerName val="1"/>
            <c:showPercent val="0"/>
            <c:showBubbleSize val="0"/>
            <c:showLeaderLines val="0"/>
          </c:dLbls>
          <c:xVal>
            <c:numRef>
              <c:f>'Cleanliness Level'!$B$25:$O$25</c:f>
              <c:numCache>
                <c:formatCode>0.0</c:formatCode>
                <c:ptCount val="14"/>
                <c:pt idx="0">
                  <c:v>1.88611728221333E-23</c:v>
                </c:pt>
                <c:pt idx="1">
                  <c:v>1.0</c:v>
                </c:pt>
                <c:pt idx="2">
                  <c:v>1.954236267845977</c:v>
                </c:pt>
                <c:pt idx="3">
                  <c:v>2.886499075633532</c:v>
                </c:pt>
                <c:pt idx="4">
                  <c:v>3.286654838694065</c:v>
                </c:pt>
                <c:pt idx="5">
                  <c:v>4.0</c:v>
                </c:pt>
                <c:pt idx="6">
                  <c:v>4.73537316773854</c:v>
                </c:pt>
                <c:pt idx="7">
                  <c:v>5.294739040945378</c:v>
                </c:pt>
                <c:pt idx="8">
                  <c:v>6.136129710583915</c:v>
                </c:pt>
                <c:pt idx="9">
                  <c:v>7.284439084305568</c:v>
                </c:pt>
                <c:pt idx="10">
                  <c:v>8.265977268255478</c:v>
                </c:pt>
                <c:pt idx="11">
                  <c:v>9.0</c:v>
                </c:pt>
                <c:pt idx="12">
                  <c:v>10.0875556858499</c:v>
                </c:pt>
                <c:pt idx="13">
                  <c:v>10.89679903227334</c:v>
                </c:pt>
              </c:numCache>
            </c:numRef>
          </c:xVal>
          <c:yVal>
            <c:numRef>
              <c:f>'Cleanliness Level'!$B$19:$O$19</c:f>
              <c:numCache>
                <c:formatCode>#,##0.0</c:formatCode>
                <c:ptCount val="14"/>
                <c:pt idx="0">
                  <c:v>480901.4781844097</c:v>
                </c:pt>
                <c:pt idx="1">
                  <c:v>57023.7943778465</c:v>
                </c:pt>
                <c:pt idx="2">
                  <c:v>7454.754193397608</c:v>
                </c:pt>
                <c:pt idx="3">
                  <c:v>1021.3109023481</c:v>
                </c:pt>
                <c:pt idx="4">
                  <c:v>435.1246944946496</c:v>
                </c:pt>
                <c:pt idx="5">
                  <c:v>95.07276222554903</c:v>
                </c:pt>
                <c:pt idx="6">
                  <c:v>19.81985891415191</c:v>
                </c:pt>
                <c:pt idx="7">
                  <c:v>6.013506158679144</c:v>
                </c:pt>
                <c:pt idx="8">
                  <c:v>1.0</c:v>
                </c:pt>
                <c:pt idx="9">
                  <c:v>0.0864302003925492</c:v>
                </c:pt>
                <c:pt idx="10">
                  <c:v>0.0106600971248942</c:v>
                </c:pt>
                <c:pt idx="11">
                  <c:v>0.00222872308761192</c:v>
                </c:pt>
                <c:pt idx="12">
                  <c:v>0.000219270166764545</c:v>
                </c:pt>
                <c:pt idx="13">
                  <c:v>3.9049925361047E-5</c:v>
                </c:pt>
              </c:numCache>
            </c:numRef>
          </c:yVal>
          <c:smooth val="0"/>
        </c:ser>
        <c:ser>
          <c:idx val="18"/>
          <c:order val="18"/>
          <c:tx>
            <c:strRef>
              <c:f>'Cleanliness Level'!$A$20</c:f>
              <c:strCache>
                <c:ptCount val="1"/>
                <c:pt idx="0">
                  <c:v>500</c:v>
                </c:pt>
              </c:strCache>
            </c:strRef>
          </c:tx>
          <c:spPr>
            <a:ln w="9525" cap="rnd">
              <a:solidFill>
                <a:schemeClr val="bg1">
                  <a:lumMod val="50000"/>
                </a:schemeClr>
              </a:solidFill>
              <a:round/>
            </a:ln>
            <a:effectLst>
              <a:outerShdw blurRad="40000" dist="23000" dir="5400000" rotWithShape="0">
                <a:srgbClr val="000000">
                  <a:alpha val="35000"/>
                </a:srgbClr>
              </a:outerShdw>
            </a:effectLst>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Pos val="b"/>
            <c:showLegendKey val="0"/>
            <c:showVal val="0"/>
            <c:showCatName val="0"/>
            <c:showSerName val="1"/>
            <c:showPercent val="0"/>
            <c:showBubbleSize val="0"/>
            <c:showLeaderLines val="0"/>
          </c:dLbls>
          <c:xVal>
            <c:numRef>
              <c:f>'Cleanliness Level'!$B$25:$O$25</c:f>
              <c:numCache>
                <c:formatCode>0.0</c:formatCode>
                <c:ptCount val="14"/>
                <c:pt idx="0">
                  <c:v>1.88611728221333E-23</c:v>
                </c:pt>
                <c:pt idx="1">
                  <c:v>1.0</c:v>
                </c:pt>
                <c:pt idx="2">
                  <c:v>1.954236267845977</c:v>
                </c:pt>
                <c:pt idx="3">
                  <c:v>2.886499075633532</c:v>
                </c:pt>
                <c:pt idx="4">
                  <c:v>3.286654838694065</c:v>
                </c:pt>
                <c:pt idx="5">
                  <c:v>4.0</c:v>
                </c:pt>
                <c:pt idx="6">
                  <c:v>4.73537316773854</c:v>
                </c:pt>
                <c:pt idx="7">
                  <c:v>5.294739040945378</c:v>
                </c:pt>
                <c:pt idx="8">
                  <c:v>6.136129710583915</c:v>
                </c:pt>
                <c:pt idx="9">
                  <c:v>7.284439084305568</c:v>
                </c:pt>
                <c:pt idx="10">
                  <c:v>8.265977268255478</c:v>
                </c:pt>
                <c:pt idx="11">
                  <c:v>9.0</c:v>
                </c:pt>
                <c:pt idx="12">
                  <c:v>10.0875556858499</c:v>
                </c:pt>
                <c:pt idx="13">
                  <c:v>10.89679903227334</c:v>
                </c:pt>
              </c:numCache>
            </c:numRef>
          </c:xVal>
          <c:yVal>
            <c:numRef>
              <c:f>'Cleanliness Level'!$B$20:$O$20</c:f>
              <c:numCache>
                <c:formatCode>#,##0.0</c:formatCode>
                <c:ptCount val="14"/>
                <c:pt idx="0">
                  <c:v>5.56404446594187E6</c:v>
                </c:pt>
                <c:pt idx="1">
                  <c:v>659767.0041126303</c:v>
                </c:pt>
                <c:pt idx="2">
                  <c:v>86251.72867284291</c:v>
                </c:pt>
                <c:pt idx="3">
                  <c:v>11816.59764422048</c:v>
                </c:pt>
                <c:pt idx="4">
                  <c:v>5034.40571141103</c:v>
                </c:pt>
                <c:pt idx="5">
                  <c:v>1099.994698539947</c:v>
                </c:pt>
                <c:pt idx="6">
                  <c:v>229.316359607336</c:v>
                </c:pt>
                <c:pt idx="7">
                  <c:v>69.57644586460428</c:v>
                </c:pt>
                <c:pt idx="8">
                  <c:v>11.57002986754855</c:v>
                </c:pt>
                <c:pt idx="9">
                  <c:v>1.0</c:v>
                </c:pt>
                <c:pt idx="10">
                  <c:v>0.123337642125995</c:v>
                </c:pt>
                <c:pt idx="11">
                  <c:v>0.0257863926901649</c:v>
                </c:pt>
                <c:pt idx="12">
                  <c:v>0.00253696237852813</c:v>
                </c:pt>
                <c:pt idx="13">
                  <c:v>0.000451808802752855</c:v>
                </c:pt>
              </c:numCache>
            </c:numRef>
          </c:yVal>
          <c:smooth val="0"/>
        </c:ser>
        <c:ser>
          <c:idx val="19"/>
          <c:order val="19"/>
          <c:tx>
            <c:strRef>
              <c:f>'Cleanliness Level'!$A$21</c:f>
              <c:strCache>
                <c:ptCount val="1"/>
                <c:pt idx="0">
                  <c:v>750</c:v>
                </c:pt>
              </c:strCache>
            </c:strRef>
          </c:tx>
          <c:spPr>
            <a:ln w="9525" cap="rnd">
              <a:solidFill>
                <a:schemeClr val="bg1">
                  <a:lumMod val="50000"/>
                </a:schemeClr>
              </a:solidFill>
              <a:round/>
            </a:ln>
            <a:effectLst>
              <a:outerShdw blurRad="40000" dist="23000" dir="5400000" rotWithShape="0">
                <a:srgbClr val="000000">
                  <a:alpha val="35000"/>
                </a:srgbClr>
              </a:outerShdw>
            </a:effectLst>
          </c:spPr>
          <c:marker>
            <c:symbol val="none"/>
          </c:marker>
          <c:dLbls>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Pos val="b"/>
            <c:showLegendKey val="0"/>
            <c:showVal val="0"/>
            <c:showCatName val="0"/>
            <c:showSerName val="1"/>
            <c:showPercent val="0"/>
            <c:showBubbleSize val="0"/>
            <c:showLeaderLines val="0"/>
          </c:dLbls>
          <c:xVal>
            <c:numRef>
              <c:f>'Cleanliness Level'!$B$25:$O$25</c:f>
              <c:numCache>
                <c:formatCode>0.0</c:formatCode>
                <c:ptCount val="14"/>
                <c:pt idx="0">
                  <c:v>1.88611728221333E-23</c:v>
                </c:pt>
                <c:pt idx="1">
                  <c:v>1.0</c:v>
                </c:pt>
                <c:pt idx="2">
                  <c:v>1.954236267845977</c:v>
                </c:pt>
                <c:pt idx="3">
                  <c:v>2.886499075633532</c:v>
                </c:pt>
                <c:pt idx="4">
                  <c:v>3.286654838694065</c:v>
                </c:pt>
                <c:pt idx="5">
                  <c:v>4.0</c:v>
                </c:pt>
                <c:pt idx="6">
                  <c:v>4.73537316773854</c:v>
                </c:pt>
                <c:pt idx="7">
                  <c:v>5.294739040945378</c:v>
                </c:pt>
                <c:pt idx="8">
                  <c:v>6.136129710583915</c:v>
                </c:pt>
                <c:pt idx="9">
                  <c:v>7.284439084305568</c:v>
                </c:pt>
                <c:pt idx="10">
                  <c:v>8.265977268255478</c:v>
                </c:pt>
                <c:pt idx="11">
                  <c:v>9.0</c:v>
                </c:pt>
                <c:pt idx="12">
                  <c:v>10.0875556858499</c:v>
                </c:pt>
                <c:pt idx="13">
                  <c:v>10.89679903227334</c:v>
                </c:pt>
              </c:numCache>
            </c:numRef>
          </c:xVal>
          <c:yVal>
            <c:numRef>
              <c:f>'Cleanliness Level'!$B$21:$O$21</c:f>
              <c:numCache>
                <c:formatCode>#,##0.0</c:formatCode>
                <c:ptCount val="14"/>
                <c:pt idx="0">
                  <c:v>4.51122979978648E7</c:v>
                </c:pt>
                <c:pt idx="1">
                  <c:v>5.34927531238721E6</c:v>
                </c:pt>
                <c:pt idx="2">
                  <c:v>699313.909250295</c:v>
                </c:pt>
                <c:pt idx="3">
                  <c:v>95806.9040443413</c:v>
                </c:pt>
                <c:pt idx="4">
                  <c:v>40818.07974136694</c:v>
                </c:pt>
                <c:pt idx="5">
                  <c:v>8918.564353745763</c:v>
                </c:pt>
                <c:pt idx="6">
                  <c:v>1859.25687936437</c:v>
                </c:pt>
                <c:pt idx="7">
                  <c:v>564.1136368857224</c:v>
                </c:pt>
                <c:pt idx="8">
                  <c:v>93.80777569697065</c:v>
                </c:pt>
                <c:pt idx="9">
                  <c:v>8.10782485186848</c:v>
                </c:pt>
                <c:pt idx="10">
                  <c:v>1.0</c:v>
                </c:pt>
                <c:pt idx="11">
                  <c:v>0.209071555493359</c:v>
                </c:pt>
                <c:pt idx="12">
                  <c:v>0.0205692466208858</c:v>
                </c:pt>
                <c:pt idx="13">
                  <c:v>0.00366318663925255</c:v>
                </c:pt>
              </c:numCache>
            </c:numRef>
          </c:yVal>
          <c:smooth val="0"/>
        </c:ser>
        <c:ser>
          <c:idx val="25"/>
          <c:order val="20"/>
          <c:tx>
            <c:v>No pump down, light work  (PCL=181) </c:v>
          </c:tx>
          <c:spPr>
            <a:ln w="41275">
              <a:solidFill>
                <a:schemeClr val="accent1"/>
              </a:solidFill>
            </a:ln>
          </c:spPr>
          <c:marker>
            <c:symbol val="circle"/>
            <c:size val="6"/>
            <c:spPr>
              <a:solidFill>
                <a:schemeClr val="accent1"/>
              </a:solidFill>
              <a:ln w="95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numRef>
              <c:f>'Your raw data'!$A$86:$A$116</c:f>
              <c:numCache>
                <c:formatCode>0.0</c:formatCode>
                <c:ptCount val="31"/>
                <c:pt idx="0">
                  <c:v>0.0</c:v>
                </c:pt>
                <c:pt idx="1">
                  <c:v>0.227644691705265</c:v>
                </c:pt>
                <c:pt idx="2">
                  <c:v>0.488559066961494</c:v>
                </c:pt>
                <c:pt idx="3">
                  <c:v>1.0</c:v>
                </c:pt>
                <c:pt idx="4">
                  <c:v>1.383190649627178</c:v>
                </c:pt>
                <c:pt idx="5">
                  <c:v>1.692679049617419</c:v>
                </c:pt>
                <c:pt idx="6">
                  <c:v>1.954236267845977</c:v>
                </c:pt>
                <c:pt idx="7">
                  <c:v>2.18188720114459</c:v>
                </c:pt>
                <c:pt idx="8">
                  <c:v>2.566596215813751</c:v>
                </c:pt>
                <c:pt idx="9">
                  <c:v>2.886499075633532</c:v>
                </c:pt>
                <c:pt idx="10">
                  <c:v>3.161821869240915</c:v>
                </c:pt>
                <c:pt idx="11">
                  <c:v>3.404386777264452</c:v>
                </c:pt>
                <c:pt idx="12">
                  <c:v>3.621751498588996</c:v>
                </c:pt>
                <c:pt idx="13">
                  <c:v>3.81906378569971</c:v>
                </c:pt>
                <c:pt idx="14">
                  <c:v>4.0</c:v>
                </c:pt>
                <c:pt idx="15">
                  <c:v>4.73537316773854</c:v>
                </c:pt>
                <c:pt idx="16">
                  <c:v>5.294739040945378</c:v>
                </c:pt>
                <c:pt idx="17">
                  <c:v>5.75011628519005</c:v>
                </c:pt>
                <c:pt idx="18">
                  <c:v>6.136129710583915</c:v>
                </c:pt>
                <c:pt idx="19">
                  <c:v>6.47228221428424</c:v>
                </c:pt>
                <c:pt idx="20">
                  <c:v>6.77071619846968</c:v>
                </c:pt>
                <c:pt idx="21">
                  <c:v>7.039536643254077</c:v>
                </c:pt>
                <c:pt idx="22">
                  <c:v>7.284439084305568</c:v>
                </c:pt>
                <c:pt idx="23">
                  <c:v>7.718124370008184</c:v>
                </c:pt>
                <c:pt idx="24">
                  <c:v>8.09458285729297</c:v>
                </c:pt>
                <c:pt idx="25">
                  <c:v>8.427931472572848</c:v>
                </c:pt>
                <c:pt idx="26">
                  <c:v>8.727548804578358</c:v>
                </c:pt>
                <c:pt idx="27">
                  <c:v>9.0</c:v>
                </c:pt>
                <c:pt idx="28">
                  <c:v>10.0875556858499</c:v>
                </c:pt>
                <c:pt idx="29">
                  <c:v>10.89679903227334</c:v>
                </c:pt>
                <c:pt idx="30">
                  <c:v>12.09037222002324</c:v>
                </c:pt>
              </c:numCache>
            </c:numRef>
          </c:xVal>
          <c:yVal>
            <c:numRef>
              <c:f>'Your raw data'!$N$13:$N$43</c:f>
              <c:numCache>
                <c:formatCode>General</c:formatCode>
                <c:ptCount val="31"/>
                <c:pt idx="0">
                  <c:v>19250.0</c:v>
                </c:pt>
                <c:pt idx="1">
                  <c:v>10750.0</c:v>
                </c:pt>
                <c:pt idx="2">
                  <c:v>7000.0</c:v>
                </c:pt>
                <c:pt idx="3">
                  <c:v>1500.0</c:v>
                </c:pt>
                <c:pt idx="4">
                  <c:v>750.0</c:v>
                </c:pt>
                <c:pt idx="5">
                  <c:v>500.0</c:v>
                </c:pt>
                <c:pt idx="6">
                  <c:v>500.0</c:v>
                </c:pt>
                <c:pt idx="7">
                  <c:v>500.0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numCache>
            </c:numRef>
          </c:yVal>
          <c:smooth val="0"/>
        </c:ser>
        <c:ser>
          <c:idx val="26"/>
          <c:order val="21"/>
          <c:tx>
            <c:v>1 cycle, light work  (PCL=291)</c:v>
          </c:tx>
          <c:spPr>
            <a:ln w="41275">
              <a:solidFill>
                <a:schemeClr val="accent3"/>
              </a:solidFill>
            </a:ln>
          </c:spPr>
          <c:marker>
            <c:symbol val="circle"/>
            <c:size val="6"/>
            <c:spPr>
              <a:solidFill>
                <a:schemeClr val="accent3"/>
              </a:solidFill>
              <a:ln w="9525" cap="rnd">
                <a:solidFill>
                  <a:schemeClr val="accent3"/>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numRef>
              <c:f>'Your raw data'!$A$86:$A$116</c:f>
              <c:numCache>
                <c:formatCode>0.0</c:formatCode>
                <c:ptCount val="31"/>
                <c:pt idx="0">
                  <c:v>0.0</c:v>
                </c:pt>
                <c:pt idx="1">
                  <c:v>0.227644691705265</c:v>
                </c:pt>
                <c:pt idx="2">
                  <c:v>0.488559066961494</c:v>
                </c:pt>
                <c:pt idx="3">
                  <c:v>1.0</c:v>
                </c:pt>
                <c:pt idx="4">
                  <c:v>1.383190649627178</c:v>
                </c:pt>
                <c:pt idx="5">
                  <c:v>1.692679049617419</c:v>
                </c:pt>
                <c:pt idx="6">
                  <c:v>1.954236267845977</c:v>
                </c:pt>
                <c:pt idx="7">
                  <c:v>2.18188720114459</c:v>
                </c:pt>
                <c:pt idx="8">
                  <c:v>2.566596215813751</c:v>
                </c:pt>
                <c:pt idx="9">
                  <c:v>2.886499075633532</c:v>
                </c:pt>
                <c:pt idx="10">
                  <c:v>3.161821869240915</c:v>
                </c:pt>
                <c:pt idx="11">
                  <c:v>3.404386777264452</c:v>
                </c:pt>
                <c:pt idx="12">
                  <c:v>3.621751498588996</c:v>
                </c:pt>
                <c:pt idx="13">
                  <c:v>3.81906378569971</c:v>
                </c:pt>
                <c:pt idx="14">
                  <c:v>4.0</c:v>
                </c:pt>
                <c:pt idx="15">
                  <c:v>4.73537316773854</c:v>
                </c:pt>
                <c:pt idx="16">
                  <c:v>5.294739040945378</c:v>
                </c:pt>
                <c:pt idx="17">
                  <c:v>5.75011628519005</c:v>
                </c:pt>
                <c:pt idx="18">
                  <c:v>6.136129710583915</c:v>
                </c:pt>
                <c:pt idx="19">
                  <c:v>6.47228221428424</c:v>
                </c:pt>
                <c:pt idx="20">
                  <c:v>6.77071619846968</c:v>
                </c:pt>
                <c:pt idx="21">
                  <c:v>7.039536643254077</c:v>
                </c:pt>
                <c:pt idx="22">
                  <c:v>7.284439084305568</c:v>
                </c:pt>
                <c:pt idx="23">
                  <c:v>7.718124370008184</c:v>
                </c:pt>
                <c:pt idx="24">
                  <c:v>8.09458285729297</c:v>
                </c:pt>
                <c:pt idx="25">
                  <c:v>8.427931472572848</c:v>
                </c:pt>
                <c:pt idx="26">
                  <c:v>8.727548804578358</c:v>
                </c:pt>
                <c:pt idx="27">
                  <c:v>9.0</c:v>
                </c:pt>
                <c:pt idx="28">
                  <c:v>10.0875556858499</c:v>
                </c:pt>
                <c:pt idx="29">
                  <c:v>10.89679903227334</c:v>
                </c:pt>
                <c:pt idx="30">
                  <c:v>12.09037222002324</c:v>
                </c:pt>
              </c:numCache>
            </c:numRef>
          </c:xVal>
          <c:yVal>
            <c:numRef>
              <c:f>'Your raw data'!$M$13:$M$43</c:f>
              <c:numCache>
                <c:formatCode>General</c:formatCode>
                <c:ptCount val="31"/>
                <c:pt idx="0">
                  <c:v>339000.0</c:v>
                </c:pt>
                <c:pt idx="1">
                  <c:v>202500.0</c:v>
                </c:pt>
                <c:pt idx="2">
                  <c:v>127000.0</c:v>
                </c:pt>
                <c:pt idx="3">
                  <c:v>27500.0</c:v>
                </c:pt>
                <c:pt idx="4">
                  <c:v>8250.0</c:v>
                </c:pt>
                <c:pt idx="5">
                  <c:v>5000.0</c:v>
                </c:pt>
                <c:pt idx="6">
                  <c:v>2750.0</c:v>
                </c:pt>
                <c:pt idx="7">
                  <c:v>2250.0</c:v>
                </c:pt>
                <c:pt idx="8">
                  <c:v>1750.0</c:v>
                </c:pt>
                <c:pt idx="9">
                  <c:v>250.0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numCache>
            </c:numRef>
          </c:yVal>
          <c:smooth val="0"/>
        </c:ser>
        <c:ser>
          <c:idx val="23"/>
          <c:order val="22"/>
          <c:tx>
            <c:v>1 cycle, heavy work  (PCL=646)</c:v>
          </c:tx>
          <c:spPr>
            <a:ln w="41275">
              <a:solidFill>
                <a:schemeClr val="accent4"/>
              </a:solidFill>
            </a:ln>
          </c:spPr>
          <c:marker>
            <c:symbol val="circle"/>
            <c:size val="6"/>
            <c:spPr>
              <a:solidFill>
                <a:schemeClr val="accent4"/>
              </a:solidFill>
              <a:ln>
                <a:solidFill>
                  <a:schemeClr val="accent4"/>
                </a:solidFill>
              </a:ln>
              <a:scene3d>
                <a:camera prst="orthographicFront"/>
                <a:lightRig rig="threePt" dir="t"/>
              </a:scene3d>
              <a:sp3d>
                <a:bevelT w="63500" h="25400"/>
              </a:sp3d>
            </c:spPr>
          </c:marker>
          <c:xVal>
            <c:numRef>
              <c:f>'Your raw data'!$A$86:$A$116</c:f>
              <c:numCache>
                <c:formatCode>0.0</c:formatCode>
                <c:ptCount val="31"/>
                <c:pt idx="0">
                  <c:v>0.0</c:v>
                </c:pt>
                <c:pt idx="1">
                  <c:v>0.227644691705265</c:v>
                </c:pt>
                <c:pt idx="2">
                  <c:v>0.488559066961494</c:v>
                </c:pt>
                <c:pt idx="3">
                  <c:v>1.0</c:v>
                </c:pt>
                <c:pt idx="4">
                  <c:v>1.383190649627178</c:v>
                </c:pt>
                <c:pt idx="5">
                  <c:v>1.692679049617419</c:v>
                </c:pt>
                <c:pt idx="6">
                  <c:v>1.954236267845977</c:v>
                </c:pt>
                <c:pt idx="7">
                  <c:v>2.18188720114459</c:v>
                </c:pt>
                <c:pt idx="8">
                  <c:v>2.566596215813751</c:v>
                </c:pt>
                <c:pt idx="9">
                  <c:v>2.886499075633532</c:v>
                </c:pt>
                <c:pt idx="10">
                  <c:v>3.161821869240915</c:v>
                </c:pt>
                <c:pt idx="11">
                  <c:v>3.404386777264452</c:v>
                </c:pt>
                <c:pt idx="12">
                  <c:v>3.621751498588996</c:v>
                </c:pt>
                <c:pt idx="13">
                  <c:v>3.81906378569971</c:v>
                </c:pt>
                <c:pt idx="14">
                  <c:v>4.0</c:v>
                </c:pt>
                <c:pt idx="15">
                  <c:v>4.73537316773854</c:v>
                </c:pt>
                <c:pt idx="16">
                  <c:v>5.294739040945378</c:v>
                </c:pt>
                <c:pt idx="17">
                  <c:v>5.75011628519005</c:v>
                </c:pt>
                <c:pt idx="18">
                  <c:v>6.136129710583915</c:v>
                </c:pt>
                <c:pt idx="19">
                  <c:v>6.47228221428424</c:v>
                </c:pt>
                <c:pt idx="20">
                  <c:v>6.77071619846968</c:v>
                </c:pt>
                <c:pt idx="21">
                  <c:v>7.039536643254077</c:v>
                </c:pt>
                <c:pt idx="22">
                  <c:v>7.284439084305568</c:v>
                </c:pt>
                <c:pt idx="23">
                  <c:v>7.718124370008184</c:v>
                </c:pt>
                <c:pt idx="24">
                  <c:v>8.09458285729297</c:v>
                </c:pt>
                <c:pt idx="25">
                  <c:v>8.427931472572848</c:v>
                </c:pt>
                <c:pt idx="26">
                  <c:v>8.727548804578358</c:v>
                </c:pt>
                <c:pt idx="27">
                  <c:v>9.0</c:v>
                </c:pt>
                <c:pt idx="28">
                  <c:v>10.0875556858499</c:v>
                </c:pt>
                <c:pt idx="29">
                  <c:v>10.89679903227334</c:v>
                </c:pt>
                <c:pt idx="30">
                  <c:v>12.09037222002324</c:v>
                </c:pt>
              </c:numCache>
            </c:numRef>
          </c:xVal>
          <c:yVal>
            <c:numRef>
              <c:f>'Your raw data'!$G$13:$G$43</c:f>
              <c:numCache>
                <c:formatCode>General</c:formatCode>
                <c:ptCount val="31"/>
                <c:pt idx="0">
                  <c:v>7.38725E6</c:v>
                </c:pt>
                <c:pt idx="1">
                  <c:v>5.63075E6</c:v>
                </c:pt>
                <c:pt idx="2">
                  <c:v>5.18975E6</c:v>
                </c:pt>
                <c:pt idx="3">
                  <c:v>2.4335E6</c:v>
                </c:pt>
                <c:pt idx="4">
                  <c:v>282250.0</c:v>
                </c:pt>
                <c:pt idx="5">
                  <c:v>61250.0</c:v>
                </c:pt>
                <c:pt idx="6">
                  <c:v>24000.0</c:v>
                </c:pt>
                <c:pt idx="7">
                  <c:v>10750.0</c:v>
                </c:pt>
                <c:pt idx="8">
                  <c:v>3500.0</c:v>
                </c:pt>
                <c:pt idx="9">
                  <c:v>1250.0</c:v>
                </c:pt>
                <c:pt idx="10">
                  <c:v>500.0</c:v>
                </c:pt>
                <c:pt idx="11">
                  <c:v>250.0</c:v>
                </c:pt>
                <c:pt idx="12">
                  <c:v>250.0</c:v>
                </c:pt>
                <c:pt idx="13">
                  <c:v>250.0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numCache>
            </c:numRef>
          </c:yVal>
          <c:smooth val="0"/>
        </c:ser>
        <c:dLbls>
          <c:showLegendKey val="0"/>
          <c:showVal val="0"/>
          <c:showCatName val="0"/>
          <c:showSerName val="0"/>
          <c:showPercent val="0"/>
          <c:showBubbleSize val="0"/>
        </c:dLbls>
        <c:axId val="2146042008"/>
        <c:axId val="2146051656"/>
      </c:scatterChart>
      <c:valAx>
        <c:axId val="2146042008"/>
        <c:scaling>
          <c:orientation val="minMax"/>
          <c:max val="8.5"/>
          <c:min val="0.0"/>
        </c:scaling>
        <c:delete val="0"/>
        <c:axPos val="b"/>
        <c:majorGridlines>
          <c:spPr>
            <a:ln w="9525" cap="flat" cmpd="sng" algn="ctr">
              <a:noFill/>
              <a:round/>
            </a:ln>
            <a:effectLst/>
          </c:spPr>
        </c:majorGridlines>
        <c:title>
          <c:tx>
            <c:rich>
              <a:bodyPr rot="0" vert="horz"/>
              <a:lstStyle/>
              <a:p>
                <a:pPr>
                  <a:defRPr sz="1800"/>
                </a:pPr>
                <a:r>
                  <a:rPr lang="en-US" sz="1800" dirty="0"/>
                  <a:t>Particle diameter </a:t>
                </a:r>
                <a:r>
                  <a:rPr lang="en-US" sz="1800" dirty="0" smtClean="0"/>
                  <a:t>(</a:t>
                </a:r>
                <a:r>
                  <a:rPr lang="en-US" sz="1800" dirty="0" err="1" smtClean="0"/>
                  <a:t>μm</a:t>
                </a:r>
                <a:r>
                  <a:rPr lang="en-US" sz="1800" dirty="0" smtClean="0"/>
                  <a:t>)</a:t>
                </a:r>
                <a:endParaRPr lang="en-US" sz="1800" dirty="0"/>
              </a:p>
            </c:rich>
          </c:tx>
          <c:layout>
            <c:manualLayout>
              <c:xMode val="edge"/>
              <c:yMode val="edge"/>
              <c:x val="0.350991294709862"/>
              <c:y val="0.926785714285714"/>
            </c:manualLayout>
          </c:layout>
          <c:overlay val="0"/>
          <c:spPr>
            <a:noFill/>
            <a:ln>
              <a:noFill/>
            </a:ln>
            <a:effectLst/>
          </c:spPr>
        </c:title>
        <c:numFmt formatCode="0.0" sourceLinked="1"/>
        <c:majorTickMark val="none"/>
        <c:minorTickMark val="none"/>
        <c:tickLblPos val="none"/>
        <c:spPr>
          <a:noFill/>
          <a:ln>
            <a:solidFill>
              <a:schemeClr val="tx1"/>
            </a:solidFill>
          </a:ln>
          <a:effectLst/>
        </c:spPr>
        <c:txPr>
          <a:bodyPr rot="-60000000" vert="horz"/>
          <a:lstStyle/>
          <a:p>
            <a:pPr>
              <a:defRPr/>
            </a:pPr>
            <a:endParaRPr lang="en-US"/>
          </a:p>
        </c:txPr>
        <c:crossAx val="2146051656"/>
        <c:crossesAt val="0.1"/>
        <c:crossBetween val="midCat"/>
      </c:valAx>
      <c:valAx>
        <c:axId val="2146051656"/>
        <c:scaling>
          <c:logBase val="10.0"/>
          <c:orientation val="minMax"/>
          <c:max val="1.0E7"/>
          <c:min val="1.0"/>
        </c:scaling>
        <c:delete val="0"/>
        <c:axPos val="l"/>
        <c:majorGridlines>
          <c:spPr>
            <a:ln w="9525" cap="flat" cmpd="sng" algn="ctr">
              <a:noFill/>
              <a:round/>
            </a:ln>
            <a:effectLst/>
          </c:spPr>
        </c:majorGridlines>
        <c:title>
          <c:tx>
            <c:rich>
              <a:bodyPr rot="-5400000" vert="horz"/>
              <a:lstStyle/>
              <a:p>
                <a:pPr>
                  <a:defRPr sz="1800"/>
                </a:pPr>
                <a:r>
                  <a:rPr lang="en-US" sz="1800" dirty="0"/>
                  <a:t>Particles / </a:t>
                </a:r>
                <a:r>
                  <a:rPr lang="en-US" sz="1800" dirty="0" smtClean="0"/>
                  <a:t>0.1m</a:t>
                </a:r>
                <a:r>
                  <a:rPr lang="en-US" sz="1800" baseline="30000" dirty="0" smtClean="0"/>
                  <a:t>2</a:t>
                </a:r>
                <a:endParaRPr lang="en-US" sz="1800" baseline="30000" dirty="0"/>
              </a:p>
            </c:rich>
          </c:tx>
          <c:layout>
            <c:manualLayout>
              <c:xMode val="edge"/>
              <c:yMode val="edge"/>
              <c:x val="0.0136282818020181"/>
              <c:y val="0.237166760404949"/>
            </c:manualLayout>
          </c:layout>
          <c:overlay val="0"/>
          <c:spPr>
            <a:noFill/>
            <a:ln>
              <a:noFill/>
            </a:ln>
            <a:effectLst/>
          </c:spPr>
        </c:title>
        <c:numFmt formatCode="0.E+00" sourceLinked="0"/>
        <c:majorTickMark val="none"/>
        <c:minorTickMark val="none"/>
        <c:tickLblPos val="nextTo"/>
        <c:spPr>
          <a:noFill/>
          <a:ln>
            <a:solidFill>
              <a:schemeClr val="tx1"/>
            </a:solidFill>
          </a:ln>
          <a:effectLst/>
        </c:spPr>
        <c:txPr>
          <a:bodyPr rot="-60000000" vert="horz"/>
          <a:lstStyle/>
          <a:p>
            <a:pPr>
              <a:defRPr/>
            </a:pPr>
            <a:endParaRPr lang="en-US"/>
          </a:p>
        </c:txPr>
        <c:crossAx val="2146042008"/>
        <c:crossesAt val="0.0"/>
        <c:crossBetween val="midCat"/>
      </c:valAx>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ayout>
        <c:manualLayout>
          <c:xMode val="edge"/>
          <c:yMode val="edge"/>
          <c:x val="0.523726880181033"/>
          <c:y val="0.0368658605174353"/>
          <c:w val="0.455701738191284"/>
          <c:h val="0.193515862516378"/>
        </c:manualLayout>
      </c:layout>
      <c:overlay val="0"/>
      <c:spPr>
        <a:noFill/>
        <a:ln>
          <a:noFill/>
        </a:ln>
        <a:effectLst/>
      </c:spPr>
      <c:txPr>
        <a:bodyPr rot="0" vert="horz"/>
        <a:lstStyle/>
        <a:p>
          <a:pPr>
            <a:defRPr/>
          </a:pPr>
          <a:endParaRPr lang="en-US"/>
        </a:p>
      </c:txPr>
    </c:legend>
    <c:plotVisOnly val="1"/>
    <c:dispBlanksAs val="gap"/>
    <c:showDLblsOverMax val="0"/>
  </c:chart>
  <c:spPr>
    <a:solidFill>
      <a:srgbClr val="FFFFFF"/>
    </a:solidFill>
    <a:ln w="9525" cap="flat" cmpd="sng" algn="ctr">
      <a:noFill/>
      <a:round/>
    </a:ln>
    <a:effectLst/>
  </c:spPr>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dirty="0"/>
              <a:t>Scrubs </a:t>
            </a:r>
            <a:r>
              <a:rPr lang="en-US" dirty="0" smtClean="0"/>
              <a:t>vs. </a:t>
            </a:r>
            <a:r>
              <a:rPr lang="en-US" dirty="0"/>
              <a:t>Street </a:t>
            </a:r>
            <a:r>
              <a:rPr lang="en-US" dirty="0" smtClean="0"/>
              <a:t>Clothes</a:t>
            </a:r>
            <a:endParaRPr lang="en-US" dirty="0"/>
          </a:p>
        </c:rich>
      </c:tx>
      <c:layout>
        <c:manualLayout>
          <c:xMode val="edge"/>
          <c:yMode val="edge"/>
          <c:x val="0.350943933213168"/>
          <c:y val="0.0"/>
        </c:manualLayout>
      </c:layout>
      <c:overlay val="0"/>
    </c:title>
    <c:autoTitleDeleted val="0"/>
    <c:plotArea>
      <c:layout>
        <c:manualLayout>
          <c:layoutTarget val="inner"/>
          <c:xMode val="edge"/>
          <c:yMode val="edge"/>
          <c:x val="0.141713784270942"/>
          <c:y val="0.116807591358772"/>
          <c:w val="0.830406982259747"/>
          <c:h val="0.765387240056531"/>
        </c:manualLayout>
      </c:layout>
      <c:scatterChart>
        <c:scatterStyle val="lineMarker"/>
        <c:varyColors val="0"/>
        <c:ser>
          <c:idx val="3"/>
          <c:order val="0"/>
          <c:tx>
            <c:strRef>
              <c:f>Class!$A$4</c:f>
              <c:strCache>
                <c:ptCount val="1"/>
                <c:pt idx="0">
                  <c:v>ISO 3 (~Class 1)</c:v>
                </c:pt>
              </c:strCache>
            </c:strRef>
          </c:tx>
          <c:spPr>
            <a:ln w="28575" cmpd="sng">
              <a:solidFill>
                <a:srgbClr val="A6A6A6"/>
              </a:solidFill>
            </a:ln>
          </c:spPr>
          <c:marker>
            <c:symbol val="none"/>
          </c:marker>
          <c:xVal>
            <c:numRef>
              <c:f>Class!$B$3:$H$3</c:f>
              <c:numCache>
                <c:formatCode>General</c:formatCode>
                <c:ptCount val="7"/>
                <c:pt idx="0">
                  <c:v>0.1</c:v>
                </c:pt>
                <c:pt idx="1">
                  <c:v>0.2</c:v>
                </c:pt>
                <c:pt idx="2">
                  <c:v>0.3</c:v>
                </c:pt>
                <c:pt idx="3">
                  <c:v>0.5</c:v>
                </c:pt>
                <c:pt idx="4" formatCode="0.0">
                  <c:v>1.0</c:v>
                </c:pt>
                <c:pt idx="5" formatCode="0.0">
                  <c:v>5.0</c:v>
                </c:pt>
                <c:pt idx="6" formatCode="0.0">
                  <c:v>10.0</c:v>
                </c:pt>
              </c:numCache>
            </c:numRef>
          </c:xVal>
          <c:yVal>
            <c:numRef>
              <c:f>Class!$B$4:$H$4</c:f>
              <c:numCache>
                <c:formatCode>0.0</c:formatCode>
                <c:ptCount val="7"/>
                <c:pt idx="0" formatCode="0">
                  <c:v>1000.0</c:v>
                </c:pt>
                <c:pt idx="1">
                  <c:v>236.5144116813989</c:v>
                </c:pt>
                <c:pt idx="2">
                  <c:v>101.7625052562747</c:v>
                </c:pt>
                <c:pt idx="3">
                  <c:v>35.16757246163559</c:v>
                </c:pt>
                <c:pt idx="4">
                  <c:v>8.31763771102671</c:v>
                </c:pt>
                <c:pt idx="5">
                  <c:v>0.292511126912164</c:v>
                </c:pt>
                <c:pt idx="6">
                  <c:v>0.0691830970918937</c:v>
                </c:pt>
              </c:numCache>
            </c:numRef>
          </c:yVal>
          <c:smooth val="0"/>
        </c:ser>
        <c:ser>
          <c:idx val="4"/>
          <c:order val="1"/>
          <c:tx>
            <c:strRef>
              <c:f>Class!$A$5</c:f>
              <c:strCache>
                <c:ptCount val="1"/>
                <c:pt idx="0">
                  <c:v>ISO 4 (~Class 10)</c:v>
                </c:pt>
              </c:strCache>
            </c:strRef>
          </c:tx>
          <c:spPr>
            <a:ln w="28575" cmpd="sng">
              <a:solidFill>
                <a:prstClr val="white">
                  <a:lumMod val="65000"/>
                </a:prstClr>
              </a:solidFill>
            </a:ln>
          </c:spPr>
          <c:marker>
            <c:symbol val="none"/>
          </c:marker>
          <c:xVal>
            <c:numRef>
              <c:f>Class!$B$3:$H$3</c:f>
              <c:numCache>
                <c:formatCode>General</c:formatCode>
                <c:ptCount val="7"/>
                <c:pt idx="0">
                  <c:v>0.1</c:v>
                </c:pt>
                <c:pt idx="1">
                  <c:v>0.2</c:v>
                </c:pt>
                <c:pt idx="2">
                  <c:v>0.3</c:v>
                </c:pt>
                <c:pt idx="3">
                  <c:v>0.5</c:v>
                </c:pt>
                <c:pt idx="4" formatCode="0.0">
                  <c:v>1.0</c:v>
                </c:pt>
                <c:pt idx="5" formatCode="0.0">
                  <c:v>5.0</c:v>
                </c:pt>
                <c:pt idx="6" formatCode="0.0">
                  <c:v>10.0</c:v>
                </c:pt>
              </c:numCache>
            </c:numRef>
          </c:xVal>
          <c:yVal>
            <c:numRef>
              <c:f>Class!$B$5:$H$5</c:f>
              <c:numCache>
                <c:formatCode>0.0</c:formatCode>
                <c:ptCount val="7"/>
                <c:pt idx="0" formatCode="0">
                  <c:v>10000.0</c:v>
                </c:pt>
                <c:pt idx="1">
                  <c:v>2365.14411681399</c:v>
                </c:pt>
                <c:pt idx="2">
                  <c:v>1017.625052562747</c:v>
                </c:pt>
                <c:pt idx="3">
                  <c:v>351.675724616356</c:v>
                </c:pt>
                <c:pt idx="4">
                  <c:v>83.17637711026542</c:v>
                </c:pt>
                <c:pt idx="5">
                  <c:v>2.925111269121644</c:v>
                </c:pt>
                <c:pt idx="6">
                  <c:v>0.691830970918937</c:v>
                </c:pt>
              </c:numCache>
            </c:numRef>
          </c:yVal>
          <c:smooth val="0"/>
        </c:ser>
        <c:ser>
          <c:idx val="5"/>
          <c:order val="2"/>
          <c:tx>
            <c:strRef>
              <c:f>Class!$A$6</c:f>
              <c:strCache>
                <c:ptCount val="1"/>
                <c:pt idx="0">
                  <c:v>ISO 5 (~Class 100)</c:v>
                </c:pt>
              </c:strCache>
            </c:strRef>
          </c:tx>
          <c:spPr>
            <a:ln w="28575" cmpd="sng">
              <a:solidFill>
                <a:schemeClr val="accent2"/>
              </a:solidFill>
            </a:ln>
          </c:spPr>
          <c:marker>
            <c:symbol val="none"/>
          </c:marker>
          <c:xVal>
            <c:numRef>
              <c:f>Class!$B$3:$H$3</c:f>
              <c:numCache>
                <c:formatCode>General</c:formatCode>
                <c:ptCount val="7"/>
                <c:pt idx="0">
                  <c:v>0.1</c:v>
                </c:pt>
                <c:pt idx="1">
                  <c:v>0.2</c:v>
                </c:pt>
                <c:pt idx="2">
                  <c:v>0.3</c:v>
                </c:pt>
                <c:pt idx="3">
                  <c:v>0.5</c:v>
                </c:pt>
                <c:pt idx="4" formatCode="0.0">
                  <c:v>1.0</c:v>
                </c:pt>
                <c:pt idx="5" formatCode="0.0">
                  <c:v>5.0</c:v>
                </c:pt>
                <c:pt idx="6" formatCode="0.0">
                  <c:v>10.0</c:v>
                </c:pt>
              </c:numCache>
            </c:numRef>
          </c:xVal>
          <c:yVal>
            <c:numRef>
              <c:f>Class!$B$6:$H$6</c:f>
              <c:numCache>
                <c:formatCode>0.0</c:formatCode>
                <c:ptCount val="7"/>
                <c:pt idx="0" formatCode="0">
                  <c:v>100000.0</c:v>
                </c:pt>
                <c:pt idx="1">
                  <c:v>23651.4411681399</c:v>
                </c:pt>
                <c:pt idx="2">
                  <c:v>10176.25052562747</c:v>
                </c:pt>
                <c:pt idx="3">
                  <c:v>3516.75724616356</c:v>
                </c:pt>
                <c:pt idx="4">
                  <c:v>831.763771102672</c:v>
                </c:pt>
                <c:pt idx="5">
                  <c:v>29.25111269121644</c:v>
                </c:pt>
                <c:pt idx="6">
                  <c:v>6.91830970918937</c:v>
                </c:pt>
              </c:numCache>
            </c:numRef>
          </c:yVal>
          <c:smooth val="0"/>
        </c:ser>
        <c:ser>
          <c:idx val="2"/>
          <c:order val="3"/>
          <c:tx>
            <c:v>Calum* - scrubs</c:v>
          </c:tx>
          <c:spPr>
            <a:ln>
              <a:solidFill>
                <a:srgbClr val="4E81BD"/>
              </a:solidFill>
              <a:prstDash val="sysDot"/>
            </a:ln>
          </c:spPr>
          <c:marker>
            <c:symbol val="none"/>
          </c:marker>
          <c:xVal>
            <c:numRef>
              <c:f>'Test Data- short'!$B$3:$G$3</c:f>
              <c:numCache>
                <c:formatCode>0.0</c:formatCode>
                <c:ptCount val="6"/>
                <c:pt idx="0">
                  <c:v>0.3</c:v>
                </c:pt>
                <c:pt idx="1">
                  <c:v>0.5</c:v>
                </c:pt>
                <c:pt idx="2">
                  <c:v>1.0</c:v>
                </c:pt>
                <c:pt idx="3">
                  <c:v>3.0</c:v>
                </c:pt>
                <c:pt idx="4">
                  <c:v>5.0</c:v>
                </c:pt>
                <c:pt idx="5">
                  <c:v>10.0</c:v>
                </c:pt>
              </c:numCache>
            </c:numRef>
          </c:xVal>
          <c:yVal>
            <c:numRef>
              <c:f>'Test Data- short'!$B$5:$G$5</c:f>
              <c:numCache>
                <c:formatCode>0</c:formatCode>
                <c:ptCount val="6"/>
                <c:pt idx="0">
                  <c:v>1151.802523076923</c:v>
                </c:pt>
                <c:pt idx="1">
                  <c:v>437.358976923077</c:v>
                </c:pt>
                <c:pt idx="2">
                  <c:v>162.9909230769231</c:v>
                </c:pt>
                <c:pt idx="3">
                  <c:v>8.149546153846154</c:v>
                </c:pt>
              </c:numCache>
            </c:numRef>
          </c:yVal>
          <c:smooth val="0"/>
        </c:ser>
        <c:ser>
          <c:idx val="6"/>
          <c:order val="4"/>
          <c:tx>
            <c:v>Calum - street clothes</c:v>
          </c:tx>
          <c:spPr>
            <a:ln cap="rnd">
              <a:solidFill>
                <a:srgbClr val="4E81BD"/>
              </a:solidFill>
              <a:prstDash val="solid"/>
            </a:ln>
          </c:spPr>
          <c:marker>
            <c:symbol val="none"/>
          </c:marker>
          <c:xVal>
            <c:numRef>
              <c:f>'Test Data- short'!$B$3:$G$3</c:f>
              <c:numCache>
                <c:formatCode>0.0</c:formatCode>
                <c:ptCount val="6"/>
                <c:pt idx="0">
                  <c:v>0.3</c:v>
                </c:pt>
                <c:pt idx="1">
                  <c:v>0.5</c:v>
                </c:pt>
                <c:pt idx="2">
                  <c:v>1.0</c:v>
                </c:pt>
                <c:pt idx="3">
                  <c:v>3.0</c:v>
                </c:pt>
                <c:pt idx="4">
                  <c:v>5.0</c:v>
                </c:pt>
                <c:pt idx="5">
                  <c:v>10.0</c:v>
                </c:pt>
              </c:numCache>
            </c:numRef>
          </c:xVal>
          <c:yVal>
            <c:numRef>
              <c:f>'Test Data- short'!$B$6:$G$6</c:f>
              <c:numCache>
                <c:formatCode>0</c:formatCode>
                <c:ptCount val="6"/>
                <c:pt idx="0">
                  <c:v>2393.250053846154</c:v>
                </c:pt>
                <c:pt idx="1">
                  <c:v>567.7517153846154</c:v>
                </c:pt>
                <c:pt idx="2">
                  <c:v>249.9194153846153</c:v>
                </c:pt>
                <c:pt idx="3">
                  <c:v>29.88166923076879</c:v>
                </c:pt>
                <c:pt idx="4">
                  <c:v>2.716515384615385</c:v>
                </c:pt>
              </c:numCache>
            </c:numRef>
          </c:yVal>
          <c:smooth val="0"/>
        </c:ser>
        <c:ser>
          <c:idx val="0"/>
          <c:order val="5"/>
          <c:tx>
            <c:v>Margot - scrubs</c:v>
          </c:tx>
          <c:spPr>
            <a:ln>
              <a:solidFill>
                <a:schemeClr val="accent4"/>
              </a:solidFill>
              <a:prstDash val="sysDot"/>
            </a:ln>
          </c:spPr>
          <c:marker>
            <c:symbol val="none"/>
          </c:marker>
          <c:xVal>
            <c:numRef>
              <c:f>'Test Data- short'!$H$3:$L$3</c:f>
              <c:numCache>
                <c:formatCode>0.0</c:formatCode>
                <c:ptCount val="5"/>
                <c:pt idx="0">
                  <c:v>0.3</c:v>
                </c:pt>
                <c:pt idx="1">
                  <c:v>0.5</c:v>
                </c:pt>
                <c:pt idx="2">
                  <c:v>1.0</c:v>
                </c:pt>
                <c:pt idx="3">
                  <c:v>3.0</c:v>
                </c:pt>
                <c:pt idx="4">
                  <c:v>5.0</c:v>
                </c:pt>
              </c:numCache>
            </c:numRef>
          </c:xVal>
          <c:yVal>
            <c:numRef>
              <c:f>'Test Data- short'!$H$4:$L$4</c:f>
              <c:numCache>
                <c:formatCode>0</c:formatCode>
                <c:ptCount val="5"/>
                <c:pt idx="0">
                  <c:v>228.1872923076923</c:v>
                </c:pt>
                <c:pt idx="1">
                  <c:v>48.89727692307694</c:v>
                </c:pt>
              </c:numCache>
            </c:numRef>
          </c:yVal>
          <c:smooth val="0"/>
        </c:ser>
        <c:ser>
          <c:idx val="1"/>
          <c:order val="6"/>
          <c:tx>
            <c:v>Margot - street clothes</c:v>
          </c:tx>
          <c:spPr>
            <a:ln>
              <a:solidFill>
                <a:schemeClr val="accent4"/>
              </a:solidFill>
              <a:prstDash val="solid"/>
            </a:ln>
          </c:spPr>
          <c:marker>
            <c:symbol val="none"/>
          </c:marker>
          <c:xVal>
            <c:numRef>
              <c:f>'Test Data- short'!$H$3:$L$3</c:f>
              <c:numCache>
                <c:formatCode>0.0</c:formatCode>
                <c:ptCount val="5"/>
                <c:pt idx="0">
                  <c:v>0.3</c:v>
                </c:pt>
                <c:pt idx="1">
                  <c:v>0.5</c:v>
                </c:pt>
                <c:pt idx="2">
                  <c:v>1.0</c:v>
                </c:pt>
                <c:pt idx="3">
                  <c:v>3.0</c:v>
                </c:pt>
                <c:pt idx="4">
                  <c:v>5.0</c:v>
                </c:pt>
              </c:numCache>
            </c:numRef>
          </c:xVal>
          <c:yVal>
            <c:numRef>
              <c:f>'Test Data- short'!$H$6:$L$6</c:f>
              <c:numCache>
                <c:formatCode>0</c:formatCode>
                <c:ptCount val="5"/>
                <c:pt idx="0">
                  <c:v>1295.77783846154</c:v>
                </c:pt>
                <c:pt idx="1">
                  <c:v>133.1092538461539</c:v>
                </c:pt>
                <c:pt idx="2">
                  <c:v>32.59818461538462</c:v>
                </c:pt>
                <c:pt idx="3">
                  <c:v>2.716515384615385</c:v>
                </c:pt>
              </c:numCache>
            </c:numRef>
          </c:yVal>
          <c:smooth val="0"/>
        </c:ser>
        <c:ser>
          <c:idx val="7"/>
          <c:order val="7"/>
          <c:tx>
            <c:v>Kate - scrubs</c:v>
          </c:tx>
          <c:spPr>
            <a:ln>
              <a:solidFill>
                <a:schemeClr val="accent3"/>
              </a:solidFill>
              <a:prstDash val="sysDot"/>
            </a:ln>
          </c:spPr>
          <c:marker>
            <c:symbol val="none"/>
          </c:marker>
          <c:xVal>
            <c:numRef>
              <c:f>'Test Data- short'!$M$3:$Q$3</c:f>
              <c:numCache>
                <c:formatCode>0.0</c:formatCode>
                <c:ptCount val="5"/>
                <c:pt idx="0">
                  <c:v>0.3</c:v>
                </c:pt>
                <c:pt idx="1">
                  <c:v>0.5</c:v>
                </c:pt>
                <c:pt idx="2">
                  <c:v>1.0</c:v>
                </c:pt>
                <c:pt idx="3">
                  <c:v>3.0</c:v>
                </c:pt>
                <c:pt idx="4">
                  <c:v>5.0</c:v>
                </c:pt>
              </c:numCache>
            </c:numRef>
          </c:xVal>
          <c:yVal>
            <c:numRef>
              <c:f>'Test Data- short'!$M$4:$Q$4</c:f>
              <c:numCache>
                <c:formatCode>0</c:formatCode>
                <c:ptCount val="5"/>
                <c:pt idx="0">
                  <c:v>543.303076923077</c:v>
                </c:pt>
                <c:pt idx="1">
                  <c:v>149.4083461538462</c:v>
                </c:pt>
                <c:pt idx="2">
                  <c:v>32.59818461538462</c:v>
                </c:pt>
              </c:numCache>
            </c:numRef>
          </c:yVal>
          <c:smooth val="0"/>
        </c:ser>
        <c:ser>
          <c:idx val="8"/>
          <c:order val="8"/>
          <c:tx>
            <c:v>Kate - street clothes</c:v>
          </c:tx>
          <c:spPr>
            <a:ln cap="rnd">
              <a:solidFill>
                <a:schemeClr val="accent3"/>
              </a:solidFill>
              <a:prstDash val="solid"/>
            </a:ln>
          </c:spPr>
          <c:marker>
            <c:symbol val="none"/>
          </c:marker>
          <c:xVal>
            <c:numRef>
              <c:f>'Test Data- short'!$M$3:$Q$3</c:f>
              <c:numCache>
                <c:formatCode>0.0</c:formatCode>
                <c:ptCount val="5"/>
                <c:pt idx="0">
                  <c:v>0.3</c:v>
                </c:pt>
                <c:pt idx="1">
                  <c:v>0.5</c:v>
                </c:pt>
                <c:pt idx="2">
                  <c:v>1.0</c:v>
                </c:pt>
                <c:pt idx="3">
                  <c:v>3.0</c:v>
                </c:pt>
                <c:pt idx="4">
                  <c:v>5.0</c:v>
                </c:pt>
              </c:numCache>
            </c:numRef>
          </c:xVal>
          <c:yVal>
            <c:numRef>
              <c:f>'Test Data- short'!$M$6:$Q$6</c:f>
              <c:numCache>
                <c:formatCode>0</c:formatCode>
                <c:ptCount val="5"/>
                <c:pt idx="0">
                  <c:v>1464.201792307693</c:v>
                </c:pt>
                <c:pt idx="1">
                  <c:v>505.2718615384614</c:v>
                </c:pt>
                <c:pt idx="2">
                  <c:v>89.6450076923077</c:v>
                </c:pt>
              </c:numCache>
            </c:numRef>
          </c:yVal>
          <c:smooth val="0"/>
        </c:ser>
        <c:dLbls>
          <c:showLegendKey val="0"/>
          <c:showVal val="0"/>
          <c:showCatName val="0"/>
          <c:showSerName val="0"/>
          <c:showPercent val="0"/>
          <c:showBubbleSize val="0"/>
        </c:dLbls>
        <c:axId val="-2130560584"/>
        <c:axId val="-2129803384"/>
      </c:scatterChart>
      <c:valAx>
        <c:axId val="-2130560584"/>
        <c:scaling>
          <c:logBase val="10.0"/>
          <c:orientation val="minMax"/>
          <c:max val="9.0"/>
          <c:min val="0.3"/>
        </c:scaling>
        <c:delete val="0"/>
        <c:axPos val="b"/>
        <c:title>
          <c:tx>
            <c:rich>
              <a:bodyPr/>
              <a:lstStyle/>
              <a:p>
                <a:pPr>
                  <a:defRPr/>
                </a:pPr>
                <a:r>
                  <a:rPr lang="en-US" dirty="0"/>
                  <a:t>Particle diameter </a:t>
                </a:r>
                <a:r>
                  <a:rPr lang="en-US" dirty="0" smtClean="0"/>
                  <a:t>(</a:t>
                </a:r>
                <a:r>
                  <a:rPr lang="en-US" dirty="0" err="1" smtClean="0"/>
                  <a:t>μm</a:t>
                </a:r>
                <a:r>
                  <a:rPr lang="en-US" dirty="0" smtClean="0"/>
                  <a:t>)</a:t>
                </a:r>
                <a:endParaRPr lang="en-US" dirty="0"/>
              </a:p>
            </c:rich>
          </c:tx>
          <c:layout>
            <c:manualLayout>
              <c:xMode val="edge"/>
              <c:yMode val="edge"/>
              <c:x val="0.380877170097714"/>
              <c:y val="0.92969696969697"/>
            </c:manualLayout>
          </c:layout>
          <c:overlay val="0"/>
        </c:title>
        <c:numFmt formatCode="General" sourceLinked="1"/>
        <c:majorTickMark val="out"/>
        <c:minorTickMark val="none"/>
        <c:tickLblPos val="nextTo"/>
        <c:spPr>
          <a:ln>
            <a:solidFill>
              <a:schemeClr val="tx1"/>
            </a:solidFill>
          </a:ln>
        </c:spPr>
        <c:crossAx val="-2129803384"/>
        <c:crossesAt val="0.0"/>
        <c:crossBetween val="midCat"/>
        <c:majorUnit val="10.0"/>
      </c:valAx>
      <c:valAx>
        <c:axId val="-2129803384"/>
        <c:scaling>
          <c:logBase val="10.0"/>
          <c:orientation val="minMax"/>
          <c:max val="10000.0"/>
          <c:min val="1.0"/>
        </c:scaling>
        <c:delete val="0"/>
        <c:axPos val="l"/>
        <c:majorGridlines>
          <c:spPr>
            <a:ln>
              <a:noFill/>
            </a:ln>
          </c:spPr>
        </c:majorGridlines>
        <c:title>
          <c:tx>
            <c:rich>
              <a:bodyPr rot="-5400000" vert="horz"/>
              <a:lstStyle/>
              <a:p>
                <a:pPr>
                  <a:defRPr/>
                </a:pPr>
                <a:r>
                  <a:rPr lang="en-US" dirty="0" smtClean="0"/>
                  <a:t>Average particles per</a:t>
                </a:r>
                <a:r>
                  <a:rPr lang="en-US" baseline="0" dirty="0" smtClean="0"/>
                  <a:t> m</a:t>
                </a:r>
                <a:r>
                  <a:rPr lang="en-US" baseline="30000" dirty="0" smtClean="0"/>
                  <a:t>3</a:t>
                </a:r>
                <a:endParaRPr lang="en-US" dirty="0"/>
              </a:p>
            </c:rich>
          </c:tx>
          <c:layout>
            <c:manualLayout>
              <c:xMode val="edge"/>
              <c:yMode val="edge"/>
              <c:x val="0.0"/>
              <c:y val="0.0947561441183488"/>
            </c:manualLayout>
          </c:layout>
          <c:overlay val="0"/>
        </c:title>
        <c:numFmt formatCode="#,##0" sourceLinked="0"/>
        <c:majorTickMark val="out"/>
        <c:minorTickMark val="none"/>
        <c:tickLblPos val="nextTo"/>
        <c:spPr>
          <a:ln>
            <a:solidFill>
              <a:schemeClr val="tx1"/>
            </a:solidFill>
          </a:ln>
        </c:spPr>
        <c:crossAx val="-2130560584"/>
        <c:crossesAt val="0.1"/>
        <c:crossBetween val="midCat"/>
      </c:valAx>
      <c:spPr>
        <a:noFill/>
      </c:spPr>
    </c:plotArea>
    <c:legend>
      <c:legendPos val="r"/>
      <c:legendEntry>
        <c:idx val="0"/>
        <c:delete val="1"/>
      </c:legendEntry>
      <c:legendEntry>
        <c:idx val="1"/>
        <c:delete val="1"/>
      </c:legendEntry>
      <c:legendEntry>
        <c:idx val="2"/>
        <c:delete val="1"/>
      </c:legendEntry>
      <c:layout>
        <c:manualLayout>
          <c:xMode val="edge"/>
          <c:yMode val="edge"/>
          <c:x val="0.714613651456219"/>
          <c:y val="0.0917711763302314"/>
          <c:w val="0.249391068209847"/>
          <c:h val="0.359153240460327"/>
        </c:manualLayout>
      </c:layout>
      <c:overlay val="0"/>
      <c:txPr>
        <a:bodyPr/>
        <a:lstStyle/>
        <a:p>
          <a:pPr>
            <a:defRPr sz="1400"/>
          </a:pPr>
          <a:endParaRPr lang="en-US"/>
        </a:p>
      </c:txPr>
    </c:legend>
    <c:plotVisOnly val="1"/>
    <c:dispBlanksAs val="gap"/>
    <c:showDLblsOverMax val="0"/>
  </c:chart>
  <c:spPr>
    <a:noFill/>
  </c:spPr>
  <c:txPr>
    <a:bodyPr/>
    <a:lstStyle/>
    <a:p>
      <a:pPr>
        <a:defRPr sz="1600">
          <a:solidFill>
            <a:schemeClr val="tx1"/>
          </a:solidFill>
          <a:latin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000"/>
            </a:pPr>
            <a:r>
              <a:rPr lang="en-US" sz="2000"/>
              <a:t>Scrubs vs Street Clothes (Total)</a:t>
            </a:r>
          </a:p>
        </c:rich>
      </c:tx>
      <c:overlay val="0"/>
    </c:title>
    <c:autoTitleDeleted val="0"/>
    <c:plotArea>
      <c:layout>
        <c:manualLayout>
          <c:layoutTarget val="inner"/>
          <c:xMode val="edge"/>
          <c:yMode val="edge"/>
          <c:x val="0.143382108486439"/>
          <c:y val="0.105644783859849"/>
          <c:w val="0.812140823743186"/>
          <c:h val="0.739972804604244"/>
        </c:manualLayout>
      </c:layout>
      <c:barChart>
        <c:barDir val="col"/>
        <c:grouping val="clustered"/>
        <c:varyColors val="0"/>
        <c:ser>
          <c:idx val="0"/>
          <c:order val="0"/>
          <c:tx>
            <c:v>Calum - street clothes</c:v>
          </c:tx>
          <c:invertIfNegative val="0"/>
          <c:cat>
            <c:numRef>
              <c:f>'Test Data- short'!$B$28:$D$28</c:f>
              <c:numCache>
                <c:formatCode>0.0</c:formatCode>
                <c:ptCount val="3"/>
                <c:pt idx="0">
                  <c:v>0.3</c:v>
                </c:pt>
                <c:pt idx="1">
                  <c:v>0.5</c:v>
                </c:pt>
                <c:pt idx="2">
                  <c:v>1.0</c:v>
                </c:pt>
              </c:numCache>
            </c:numRef>
          </c:cat>
          <c:val>
            <c:numRef>
              <c:f>'Test Data- short'!$B$33:$D$33</c:f>
              <c:numCache>
                <c:formatCode>0</c:formatCode>
                <c:ptCount val="3"/>
                <c:pt idx="0">
                  <c:v>31112.2507</c:v>
                </c:pt>
                <c:pt idx="1">
                  <c:v>7380.772300000001</c:v>
                </c:pt>
                <c:pt idx="2">
                  <c:v>3248.9524</c:v>
                </c:pt>
              </c:numCache>
            </c:numRef>
          </c:val>
        </c:ser>
        <c:ser>
          <c:idx val="1"/>
          <c:order val="1"/>
          <c:tx>
            <c:v>Margot - street clothes</c:v>
          </c:tx>
          <c:invertIfNegative val="0"/>
          <c:cat>
            <c:numRef>
              <c:f>'Test Data- short'!$B$28:$D$28</c:f>
              <c:numCache>
                <c:formatCode>0.0</c:formatCode>
                <c:ptCount val="3"/>
                <c:pt idx="0">
                  <c:v>0.3</c:v>
                </c:pt>
                <c:pt idx="1">
                  <c:v>0.5</c:v>
                </c:pt>
                <c:pt idx="2">
                  <c:v>1.0</c:v>
                </c:pt>
              </c:numCache>
            </c:numRef>
          </c:cat>
          <c:val>
            <c:numRef>
              <c:f>'Test Data- short'!$H$33:$J$33</c:f>
              <c:numCache>
                <c:formatCode>0</c:formatCode>
                <c:ptCount val="3"/>
                <c:pt idx="0">
                  <c:v>16845.1119</c:v>
                </c:pt>
                <c:pt idx="1">
                  <c:v>1730.4203</c:v>
                </c:pt>
                <c:pt idx="2">
                  <c:v>423.7764000000001</c:v>
                </c:pt>
              </c:numCache>
            </c:numRef>
          </c:val>
        </c:ser>
        <c:ser>
          <c:idx val="2"/>
          <c:order val="2"/>
          <c:tx>
            <c:v>Kate - street clothes</c:v>
          </c:tx>
          <c:invertIfNegative val="0"/>
          <c:cat>
            <c:numRef>
              <c:f>'Test Data- short'!$B$28:$D$28</c:f>
              <c:numCache>
                <c:formatCode>0.0</c:formatCode>
                <c:ptCount val="3"/>
                <c:pt idx="0">
                  <c:v>0.3</c:v>
                </c:pt>
                <c:pt idx="1">
                  <c:v>0.5</c:v>
                </c:pt>
                <c:pt idx="2">
                  <c:v>1.0</c:v>
                </c:pt>
              </c:numCache>
            </c:numRef>
          </c:cat>
          <c:val>
            <c:numRef>
              <c:f>'Test Data- short'!$M$33:$O$33</c:f>
              <c:numCache>
                <c:formatCode>0</c:formatCode>
                <c:ptCount val="3"/>
                <c:pt idx="0">
                  <c:v>19034.6233</c:v>
                </c:pt>
                <c:pt idx="1">
                  <c:v>6568.5342</c:v>
                </c:pt>
                <c:pt idx="2">
                  <c:v>1165.3851</c:v>
                </c:pt>
              </c:numCache>
            </c:numRef>
          </c:val>
        </c:ser>
        <c:dLbls>
          <c:showLegendKey val="0"/>
          <c:showVal val="0"/>
          <c:showCatName val="0"/>
          <c:showSerName val="0"/>
          <c:showPercent val="0"/>
          <c:showBubbleSize val="0"/>
        </c:dLbls>
        <c:gapWidth val="150"/>
        <c:axId val="-2124718056"/>
        <c:axId val="-2124712552"/>
      </c:barChart>
      <c:catAx>
        <c:axId val="-2124718056"/>
        <c:scaling>
          <c:orientation val="minMax"/>
        </c:scaling>
        <c:delete val="0"/>
        <c:axPos val="b"/>
        <c:title>
          <c:tx>
            <c:rich>
              <a:bodyPr/>
              <a:lstStyle/>
              <a:p>
                <a:pPr>
                  <a:defRPr/>
                </a:pPr>
                <a:r>
                  <a:rPr lang="en-US"/>
                  <a:t>Particle diameter (microns)</a:t>
                </a:r>
              </a:p>
            </c:rich>
          </c:tx>
          <c:layout>
            <c:manualLayout>
              <c:xMode val="edge"/>
              <c:yMode val="edge"/>
              <c:x val="0.351361194646587"/>
              <c:y val="0.932353770089881"/>
            </c:manualLayout>
          </c:layout>
          <c:overlay val="0"/>
        </c:title>
        <c:numFmt formatCode="0.0" sourceLinked="1"/>
        <c:majorTickMark val="out"/>
        <c:minorTickMark val="none"/>
        <c:tickLblPos val="nextTo"/>
        <c:crossAx val="-2124712552"/>
        <c:crosses val="autoZero"/>
        <c:auto val="1"/>
        <c:lblAlgn val="ctr"/>
        <c:lblOffset val="100"/>
        <c:noMultiLvlLbl val="0"/>
      </c:catAx>
      <c:valAx>
        <c:axId val="-2124712552"/>
        <c:scaling>
          <c:orientation val="minMax"/>
          <c:max val="32000.0"/>
          <c:min val="0.0"/>
        </c:scaling>
        <c:delete val="0"/>
        <c:axPos val="l"/>
        <c:majorGridlines/>
        <c:title>
          <c:tx>
            <c:rich>
              <a:bodyPr rot="-5400000" vert="horz"/>
              <a:lstStyle/>
              <a:p>
                <a:pPr>
                  <a:defRPr/>
                </a:pPr>
                <a:r>
                  <a:rPr lang="en-US"/>
                  <a:t>Total</a:t>
                </a:r>
                <a:r>
                  <a:rPr lang="en-US" baseline="0"/>
                  <a:t> particulates per cubic meter</a:t>
                </a:r>
                <a:endParaRPr lang="en-US"/>
              </a:p>
            </c:rich>
          </c:tx>
          <c:layout>
            <c:manualLayout>
              <c:xMode val="edge"/>
              <c:yMode val="edge"/>
              <c:x val="0.000493101627602672"/>
              <c:y val="0.173741533127102"/>
            </c:manualLayout>
          </c:layout>
          <c:overlay val="0"/>
        </c:title>
        <c:numFmt formatCode="#,##0" sourceLinked="0"/>
        <c:majorTickMark val="out"/>
        <c:minorTickMark val="none"/>
        <c:tickLblPos val="nextTo"/>
        <c:crossAx val="-2124718056"/>
        <c:crosses val="autoZero"/>
        <c:crossBetween val="between"/>
        <c:majorUnit val="8000.0"/>
      </c:valAx>
    </c:plotArea>
    <c:legend>
      <c:legendPos val="r"/>
      <c:layout>
        <c:manualLayout>
          <c:xMode val="edge"/>
          <c:yMode val="edge"/>
          <c:x val="0.64765489772962"/>
          <c:y val="0.118746981777107"/>
          <c:w val="0.305917908220656"/>
          <c:h val="0.168946020301679"/>
        </c:manualLayout>
      </c:layout>
      <c:overlay val="0"/>
      <c:spPr>
        <a:ln>
          <a:solidFill>
            <a:srgbClr val="FFFFFF"/>
          </a:solidFill>
        </a:ln>
      </c:spPr>
      <c:txPr>
        <a:bodyPr/>
        <a:lstStyle/>
        <a:p>
          <a:pPr algn="l">
            <a:defRPr/>
          </a:pPr>
          <a:endParaRPr lang="en-US"/>
        </a:p>
      </c:txPr>
    </c:legend>
    <c:plotVisOnly val="1"/>
    <c:dispBlanksAs val="gap"/>
    <c:showDLblsOverMax val="0"/>
  </c:chart>
  <c:txPr>
    <a:bodyPr/>
    <a:lstStyle/>
    <a:p>
      <a:pPr>
        <a:defRPr sz="1600">
          <a:latin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43382108486439"/>
          <c:y val="0.105644783859849"/>
          <c:w val="0.812140823743186"/>
          <c:h val="0.739972804604244"/>
        </c:manualLayout>
      </c:layout>
      <c:barChart>
        <c:barDir val="col"/>
        <c:grouping val="clustered"/>
        <c:varyColors val="0"/>
        <c:ser>
          <c:idx val="0"/>
          <c:order val="0"/>
          <c:tx>
            <c:v>Calum - scrubs</c:v>
          </c:tx>
          <c:spPr>
            <a:solidFill>
              <a:schemeClr val="accent1">
                <a:lumMod val="60000"/>
                <a:lumOff val="40000"/>
              </a:schemeClr>
            </a:solidFill>
          </c:spPr>
          <c:invertIfNegative val="0"/>
          <c:cat>
            <c:numRef>
              <c:f>'Test Data- short'!$B$28:$D$28</c:f>
              <c:numCache>
                <c:formatCode>0.0</c:formatCode>
                <c:ptCount val="3"/>
                <c:pt idx="0">
                  <c:v>0.3</c:v>
                </c:pt>
                <c:pt idx="1">
                  <c:v>0.5</c:v>
                </c:pt>
                <c:pt idx="2">
                  <c:v>1.0</c:v>
                </c:pt>
              </c:numCache>
            </c:numRef>
          </c:cat>
          <c:val>
            <c:numRef>
              <c:f>'Test Data- short'!$B$31:$D$31</c:f>
              <c:numCache>
                <c:formatCode>0</c:formatCode>
                <c:ptCount val="3"/>
                <c:pt idx="0">
                  <c:v>14973.4328</c:v>
                </c:pt>
                <c:pt idx="1">
                  <c:v>5685.6667</c:v>
                </c:pt>
                <c:pt idx="2">
                  <c:v>2118.882</c:v>
                </c:pt>
              </c:numCache>
            </c:numRef>
          </c:val>
        </c:ser>
        <c:ser>
          <c:idx val="1"/>
          <c:order val="1"/>
          <c:tx>
            <c:v>Margot - scrubs</c:v>
          </c:tx>
          <c:spPr>
            <a:solidFill>
              <a:schemeClr val="accent2">
                <a:lumMod val="60000"/>
                <a:lumOff val="40000"/>
              </a:schemeClr>
            </a:solidFill>
          </c:spPr>
          <c:invertIfNegative val="0"/>
          <c:cat>
            <c:numRef>
              <c:f>'Test Data- short'!$B$28:$D$28</c:f>
              <c:numCache>
                <c:formatCode>0.0</c:formatCode>
                <c:ptCount val="3"/>
                <c:pt idx="0">
                  <c:v>0.3</c:v>
                </c:pt>
                <c:pt idx="1">
                  <c:v>0.5</c:v>
                </c:pt>
                <c:pt idx="2">
                  <c:v>1.0</c:v>
                </c:pt>
              </c:numCache>
            </c:numRef>
          </c:cat>
          <c:val>
            <c:numRef>
              <c:f>'Test Data- short'!$H$29:$J$29</c:f>
              <c:numCache>
                <c:formatCode>0</c:formatCode>
                <c:ptCount val="3"/>
                <c:pt idx="0">
                  <c:v>2966.4348</c:v>
                </c:pt>
                <c:pt idx="1">
                  <c:v>635.6646000000002</c:v>
                </c:pt>
                <c:pt idx="2">
                  <c:v>0.0</c:v>
                </c:pt>
              </c:numCache>
            </c:numRef>
          </c:val>
        </c:ser>
        <c:ser>
          <c:idx val="2"/>
          <c:order val="2"/>
          <c:tx>
            <c:v>Kate - scrubs</c:v>
          </c:tx>
          <c:spPr>
            <a:solidFill>
              <a:schemeClr val="accent3">
                <a:lumMod val="60000"/>
                <a:lumOff val="40000"/>
              </a:schemeClr>
            </a:solidFill>
          </c:spPr>
          <c:invertIfNegative val="0"/>
          <c:cat>
            <c:numRef>
              <c:f>'Test Data- short'!$B$28:$D$28</c:f>
              <c:numCache>
                <c:formatCode>0.0</c:formatCode>
                <c:ptCount val="3"/>
                <c:pt idx="0">
                  <c:v>0.3</c:v>
                </c:pt>
                <c:pt idx="1">
                  <c:v>0.5</c:v>
                </c:pt>
                <c:pt idx="2">
                  <c:v>1.0</c:v>
                </c:pt>
              </c:numCache>
            </c:numRef>
          </c:cat>
          <c:val>
            <c:numRef>
              <c:f>'Test Data- short'!$M$29:$O$29</c:f>
              <c:numCache>
                <c:formatCode>0</c:formatCode>
                <c:ptCount val="3"/>
                <c:pt idx="0">
                  <c:v>7062.940000000001</c:v>
                </c:pt>
                <c:pt idx="1">
                  <c:v>1942.3085</c:v>
                </c:pt>
                <c:pt idx="2">
                  <c:v>423.7764000000001</c:v>
                </c:pt>
              </c:numCache>
            </c:numRef>
          </c:val>
        </c:ser>
        <c:dLbls>
          <c:showLegendKey val="0"/>
          <c:showVal val="0"/>
          <c:showCatName val="0"/>
          <c:showSerName val="0"/>
          <c:showPercent val="0"/>
          <c:showBubbleSize val="0"/>
        </c:dLbls>
        <c:gapWidth val="150"/>
        <c:axId val="-2124648136"/>
        <c:axId val="-2124645192"/>
      </c:barChart>
      <c:catAx>
        <c:axId val="-2124648136"/>
        <c:scaling>
          <c:orientation val="minMax"/>
        </c:scaling>
        <c:delete val="1"/>
        <c:axPos val="b"/>
        <c:numFmt formatCode="0.0" sourceLinked="1"/>
        <c:majorTickMark val="out"/>
        <c:minorTickMark val="none"/>
        <c:tickLblPos val="nextTo"/>
        <c:crossAx val="-2124645192"/>
        <c:crosses val="autoZero"/>
        <c:auto val="1"/>
        <c:lblAlgn val="ctr"/>
        <c:lblOffset val="100"/>
        <c:noMultiLvlLbl val="0"/>
      </c:catAx>
      <c:valAx>
        <c:axId val="-2124645192"/>
        <c:scaling>
          <c:orientation val="minMax"/>
          <c:max val="32000.0"/>
          <c:min val="0.0"/>
        </c:scaling>
        <c:delete val="1"/>
        <c:axPos val="l"/>
        <c:majorGridlines>
          <c:spPr>
            <a:ln>
              <a:noFill/>
            </a:ln>
          </c:spPr>
        </c:majorGridlines>
        <c:numFmt formatCode="#,##0" sourceLinked="0"/>
        <c:majorTickMark val="out"/>
        <c:minorTickMark val="none"/>
        <c:tickLblPos val="nextTo"/>
        <c:crossAx val="-2124648136"/>
        <c:crosses val="autoZero"/>
        <c:crossBetween val="between"/>
        <c:majorUnit val="8000.0"/>
      </c:valAx>
      <c:spPr>
        <a:ln>
          <a:noFill/>
        </a:ln>
      </c:spPr>
    </c:plotArea>
    <c:legend>
      <c:legendPos val="r"/>
      <c:layout>
        <c:manualLayout>
          <c:xMode val="edge"/>
          <c:yMode val="edge"/>
          <c:x val="0.646197171782099"/>
          <c:y val="0.288197661317966"/>
          <c:w val="0.307375634168178"/>
          <c:h val="0.168946020301679"/>
        </c:manualLayout>
      </c:layout>
      <c:overlay val="0"/>
      <c:spPr>
        <a:ln>
          <a:noFill/>
        </a:ln>
      </c:spPr>
      <c:txPr>
        <a:bodyPr/>
        <a:lstStyle/>
        <a:p>
          <a:pPr algn="l">
            <a:defRPr/>
          </a:pPr>
          <a:endParaRPr lang="en-US"/>
        </a:p>
      </c:txPr>
    </c:legend>
    <c:plotVisOnly val="1"/>
    <c:dispBlanksAs val="gap"/>
    <c:showDLblsOverMax val="0"/>
  </c:chart>
  <c:txPr>
    <a:bodyPr/>
    <a:lstStyle/>
    <a:p>
      <a:pPr>
        <a:defRPr sz="1600">
          <a:latin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03434A-D1DE-274C-859B-4D49FC792D15}" type="datetimeFigureOut">
              <a:rPr lang="en-US" smtClean="0"/>
              <a:t>9/24/13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2D816E-0436-8647-8A21-93E558A705D0}" type="slidenum">
              <a:rPr lang="en-US" smtClean="0"/>
              <a:t>‹#›</a:t>
            </a:fld>
            <a:endParaRPr lang="en-US"/>
          </a:p>
        </p:txBody>
      </p:sp>
    </p:spTree>
    <p:extLst>
      <p:ext uri="{BB962C8B-B14F-4D97-AF65-F5344CB8AC3E}">
        <p14:creationId xmlns:p14="http://schemas.microsoft.com/office/powerpoint/2010/main" val="3956504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FBE272-D767-4F9E-96C1-3CB8C5A4C24C}" type="datetimeFigureOut">
              <a:rPr lang="en-US" smtClean="0"/>
              <a:t>9/24/13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831DF7-62AF-4727-813E-FB529669ABA9}" type="slidenum">
              <a:rPr lang="en-US" smtClean="0"/>
              <a:t>‹#›</a:t>
            </a:fld>
            <a:endParaRPr lang="en-US"/>
          </a:p>
        </p:txBody>
      </p:sp>
    </p:spTree>
    <p:extLst>
      <p:ext uri="{BB962C8B-B14F-4D97-AF65-F5344CB8AC3E}">
        <p14:creationId xmlns:p14="http://schemas.microsoft.com/office/powerpoint/2010/main" val="40744401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dcc.ligo.org/LIGO-T1300687"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solidFill>
                <a:schemeClr val="accent2"/>
              </a:solidFill>
            </a:endParaRPr>
          </a:p>
        </p:txBody>
      </p:sp>
      <p:sp>
        <p:nvSpPr>
          <p:cNvPr id="4" name="Slide Number Placeholder 3"/>
          <p:cNvSpPr>
            <a:spLocks noGrp="1"/>
          </p:cNvSpPr>
          <p:nvPr>
            <p:ph type="sldNum" sz="quarter" idx="10"/>
          </p:nvPr>
        </p:nvSpPr>
        <p:spPr/>
        <p:txBody>
          <a:bodyPr/>
          <a:lstStyle/>
          <a:p>
            <a:fld id="{E6831DF7-62AF-4727-813E-FB529669ABA9}" type="slidenum">
              <a:rPr lang="en-US" smtClean="0"/>
              <a:pPr/>
              <a:t>1</a:t>
            </a:fld>
            <a:endParaRPr lang="en-US"/>
          </a:p>
        </p:txBody>
      </p:sp>
    </p:spTree>
    <p:extLst>
      <p:ext uri="{BB962C8B-B14F-4D97-AF65-F5344CB8AC3E}">
        <p14:creationId xmlns:p14="http://schemas.microsoft.com/office/powerpoint/2010/main" val="222966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TO DO:  TWEAK FORMATTING IF TIME (highlight particle size that defines PCL for each)</a:t>
            </a:r>
          </a:p>
          <a:p>
            <a:r>
              <a:rPr lang="en-US" b="1" i="1" baseline="0" dirty="0" smtClean="0"/>
              <a:t>NOTES ARE DONE.</a:t>
            </a:r>
          </a:p>
          <a:p>
            <a:endParaRPr lang="en-US" b="0" baseline="0" dirty="0" smtClean="0"/>
          </a:p>
          <a:p>
            <a:r>
              <a:rPr lang="en-US" b="1" dirty="0" smtClean="0"/>
              <a:t>1 cycle,</a:t>
            </a:r>
            <a:r>
              <a:rPr lang="en-US" b="1" baseline="0" dirty="0" smtClean="0"/>
              <a:t> heavy work:</a:t>
            </a:r>
          </a:p>
          <a:p>
            <a:pPr marL="171450" indent="-171450">
              <a:buFontTx/>
              <a:buChar char="-"/>
            </a:pPr>
            <a:r>
              <a:rPr lang="en-US" baseline="0" dirty="0" smtClean="0"/>
              <a:t>T1300171</a:t>
            </a:r>
          </a:p>
          <a:p>
            <a:pPr marL="171450" indent="-171450">
              <a:buFontTx/>
              <a:buChar char="-"/>
            </a:pPr>
            <a:r>
              <a:rPr lang="en-US" baseline="0" dirty="0" smtClean="0"/>
              <a:t>Location: North end of stage 0 (mostly)</a:t>
            </a:r>
          </a:p>
          <a:p>
            <a:pPr marL="171450" indent="-171450">
              <a:buFontTx/>
              <a:buChar char="-"/>
            </a:pPr>
            <a:r>
              <a:rPr lang="en-US" baseline="0" dirty="0" smtClean="0"/>
              <a:t>Witnessed ~6 weeks of install activities, pump down (Jan/Feb 2013), subsequent vent, first few weeks of install activities in Feb 2013.</a:t>
            </a:r>
          </a:p>
          <a:p>
            <a:pPr marL="171450" indent="-171450">
              <a:buFontTx/>
              <a:buChar char="-"/>
            </a:pPr>
            <a:r>
              <a:rPr lang="en-US" baseline="0" dirty="0" smtClean="0"/>
              <a:t>Was moved when in the way of work, and accidentally touched and lifted with gloved hands.</a:t>
            </a:r>
          </a:p>
          <a:p>
            <a:pPr marL="171450" indent="-171450">
              <a:buFontTx/>
              <a:buChar char="-"/>
            </a:pPr>
            <a:r>
              <a:rPr lang="en-US" b="0" i="1" u="sng" baseline="0" dirty="0" smtClean="0"/>
              <a:t>Example of worse case scenario for chamber</a:t>
            </a:r>
          </a:p>
          <a:p>
            <a:pPr marL="171450" indent="-171450">
              <a:buFontTx/>
              <a:buChar char="-"/>
            </a:pPr>
            <a:r>
              <a:rPr lang="en-US" b="0" i="1" u="none" baseline="0" dirty="0" smtClean="0"/>
              <a:t>Has same period of light work in common with both samples. Has pump down and vent in common with 448.</a:t>
            </a:r>
          </a:p>
          <a:p>
            <a:endParaRPr lang="en-US" b="0" baseline="0" dirty="0" smtClean="0"/>
          </a:p>
          <a:p>
            <a:r>
              <a:rPr lang="en-US" sz="1200" b="1" kern="1200" dirty="0" smtClean="0">
                <a:solidFill>
                  <a:schemeClr val="tx1"/>
                </a:solidFill>
                <a:latin typeface="+mn-lt"/>
                <a:ea typeface="+mn-ea"/>
                <a:cs typeface="+mn-cs"/>
              </a:rPr>
              <a:t>No pump down, light work: </a:t>
            </a:r>
          </a:p>
          <a:p>
            <a:pPr marL="171450" indent="-171450">
              <a:buFontTx/>
              <a:buChar char="-"/>
            </a:pPr>
            <a:r>
              <a:rPr lang="en-US" sz="1200" kern="1200" dirty="0" smtClean="0">
                <a:solidFill>
                  <a:schemeClr val="tx1"/>
                </a:solidFill>
                <a:latin typeface="+mn-lt"/>
                <a:ea typeface="+mn-ea"/>
                <a:cs typeface="+mn-cs"/>
              </a:rPr>
              <a:t>T1300448</a:t>
            </a:r>
          </a:p>
          <a:p>
            <a:pPr marL="171450" indent="-171450">
              <a:buFontTx/>
              <a:buChar char="-"/>
            </a:pPr>
            <a:r>
              <a:rPr lang="en-US" sz="1200" kern="1200" dirty="0" smtClean="0">
                <a:solidFill>
                  <a:schemeClr val="tx1"/>
                </a:solidFill>
                <a:latin typeface="+mn-lt"/>
                <a:ea typeface="+mn-ea"/>
                <a:cs typeface="+mn-cs"/>
              </a:rPr>
              <a:t>Location: SW</a:t>
            </a:r>
            <a:r>
              <a:rPr lang="en-US" sz="1200" kern="1200" baseline="0" dirty="0" smtClean="0">
                <a:solidFill>
                  <a:schemeClr val="tx1"/>
                </a:solidFill>
                <a:latin typeface="+mn-lt"/>
                <a:ea typeface="+mn-ea"/>
                <a:cs typeface="+mn-cs"/>
              </a:rPr>
              <a:t> side on stage 0 right hand side</a:t>
            </a:r>
            <a:endParaRPr lang="en-US" sz="1200" kern="1200" dirty="0" smtClean="0">
              <a:solidFill>
                <a:schemeClr val="tx1"/>
              </a:solidFill>
              <a:latin typeface="+mn-lt"/>
              <a:ea typeface="+mn-ea"/>
              <a:cs typeface="+mn-cs"/>
            </a:endParaRPr>
          </a:p>
          <a:p>
            <a:pPr marL="171450" indent="-171450">
              <a:buFontTx/>
              <a:buChar char="-"/>
            </a:pPr>
            <a:r>
              <a:rPr lang="en-US" sz="1200" kern="1200" dirty="0" smtClean="0">
                <a:solidFill>
                  <a:schemeClr val="tx1"/>
                </a:solidFill>
                <a:latin typeface="+mn-lt"/>
                <a:ea typeface="+mn-ea"/>
                <a:cs typeface="+mn-cs"/>
              </a:rPr>
              <a:t>In</a:t>
            </a:r>
            <a:r>
              <a:rPr lang="en-US" sz="1200" kern="1200" baseline="0" dirty="0" smtClean="0">
                <a:solidFill>
                  <a:schemeClr val="tx1"/>
                </a:solidFill>
                <a:latin typeface="+mn-lt"/>
                <a:ea typeface="+mn-ea"/>
                <a:cs typeface="+mn-cs"/>
              </a:rPr>
              <a:t> air ~8 weeks (Feb – April 2013) during MC and PR alignments.</a:t>
            </a:r>
          </a:p>
          <a:p>
            <a:pPr marL="171450" indent="-171450">
              <a:buFontTx/>
              <a:buChar char="-"/>
            </a:pPr>
            <a:r>
              <a:rPr lang="en-US" sz="1200" b="0" i="1" u="none" kern="1200" baseline="0" dirty="0" smtClean="0">
                <a:solidFill>
                  <a:schemeClr val="tx1"/>
                </a:solidFill>
                <a:latin typeface="+mn-lt"/>
                <a:ea typeface="+mn-ea"/>
                <a:cs typeface="+mn-cs"/>
              </a:rPr>
              <a:t>Only difference between 448 and 447 is witnessing pump down.</a:t>
            </a:r>
            <a:endParaRPr lang="en-US" sz="1200" b="0" i="1" u="none" kern="1200" dirty="0" smtClean="0">
              <a:solidFill>
                <a:schemeClr val="tx1"/>
              </a:solidFill>
              <a:latin typeface="+mn-lt"/>
              <a:ea typeface="+mn-ea"/>
              <a:cs typeface="+mn-cs"/>
            </a:endParaRPr>
          </a:p>
          <a:p>
            <a:endParaRPr lang="en-US" b="0" baseline="0" dirty="0" smtClean="0"/>
          </a:p>
          <a:p>
            <a:r>
              <a:rPr lang="en-US" sz="1200" b="1" kern="1200" dirty="0" smtClean="0">
                <a:solidFill>
                  <a:schemeClr val="tx1"/>
                </a:solidFill>
                <a:latin typeface="+mn-lt"/>
                <a:ea typeface="+mn-ea"/>
                <a:cs typeface="+mn-cs"/>
              </a:rPr>
              <a:t>1 cycle,</a:t>
            </a:r>
            <a:r>
              <a:rPr lang="en-US" sz="1200" b="1" kern="1200" baseline="0" dirty="0" smtClean="0">
                <a:solidFill>
                  <a:schemeClr val="tx1"/>
                </a:solidFill>
                <a:latin typeface="+mn-lt"/>
                <a:ea typeface="+mn-ea"/>
                <a:cs typeface="+mn-cs"/>
              </a:rPr>
              <a:t> light work: </a:t>
            </a:r>
          </a:p>
          <a:p>
            <a:pPr marL="171450" indent="-171450">
              <a:buFontTx/>
              <a:buChar char="-"/>
            </a:pPr>
            <a:r>
              <a:rPr lang="en-US" sz="1200" kern="1200" baseline="0" dirty="0" smtClean="0">
                <a:solidFill>
                  <a:schemeClr val="tx1"/>
                </a:solidFill>
                <a:latin typeface="+mn-lt"/>
                <a:ea typeface="+mn-ea"/>
                <a:cs typeface="+mn-cs"/>
              </a:rPr>
              <a:t>T1300447</a:t>
            </a:r>
          </a:p>
          <a:p>
            <a:pPr marL="171450" indent="-171450">
              <a:buFontTx/>
              <a:buChar char="-"/>
            </a:pPr>
            <a:r>
              <a:rPr lang="en-US" sz="1200" kern="1200" baseline="0" dirty="0" smtClean="0">
                <a:solidFill>
                  <a:schemeClr val="tx1"/>
                </a:solidFill>
                <a:latin typeface="+mn-lt"/>
                <a:ea typeface="+mn-ea"/>
                <a:cs typeface="+mn-cs"/>
              </a:rPr>
              <a:t>Location: NW side on stage 0 left hand side</a:t>
            </a:r>
          </a:p>
          <a:p>
            <a:pPr marL="171450" indent="-171450">
              <a:buFontTx/>
              <a:buChar char="-"/>
            </a:pPr>
            <a:r>
              <a:rPr lang="en-US" sz="1200" kern="1200" baseline="0" dirty="0" smtClean="0">
                <a:solidFill>
                  <a:schemeClr val="tx1"/>
                </a:solidFill>
                <a:latin typeface="+mn-lt"/>
                <a:ea typeface="+mn-ea"/>
                <a:cs typeface="+mn-cs"/>
              </a:rPr>
              <a:t>Placed just prior to holiday pump down (Dec 18, 2012).</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latin typeface="+mn-lt"/>
                <a:ea typeface="+mn-ea"/>
                <a:cs typeface="+mn-cs"/>
              </a:rPr>
              <a:t>Witnessed pump down, subsequent vent, and ~8 weeks (Feb – April 2013) of light work during MC and PR alignments.</a:t>
            </a:r>
            <a:endParaRPr lang="en-US" b="0" dirty="0" smtClean="0"/>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 How we know we’re doing it right</a:t>
            </a:r>
            <a:r>
              <a:rPr lang="en-US" b="0" baseline="0" dirty="0" smtClean="0"/>
              <a:t>– same results as JPL</a:t>
            </a:r>
          </a:p>
        </p:txBody>
      </p:sp>
      <p:sp>
        <p:nvSpPr>
          <p:cNvPr id="4" name="Slide Number Placeholder 3"/>
          <p:cNvSpPr>
            <a:spLocks noGrp="1"/>
          </p:cNvSpPr>
          <p:nvPr>
            <p:ph type="sldNum" sz="quarter" idx="10"/>
          </p:nvPr>
        </p:nvSpPr>
        <p:spPr/>
        <p:txBody>
          <a:bodyPr/>
          <a:lstStyle/>
          <a:p>
            <a:fld id="{E6831DF7-62AF-4727-813E-FB529669ABA9}" type="slidenum">
              <a:rPr lang="en-US" smtClean="0"/>
              <a:t>11</a:t>
            </a:fld>
            <a:endParaRPr lang="en-US"/>
          </a:p>
        </p:txBody>
      </p:sp>
    </p:spTree>
    <p:extLst>
      <p:ext uri="{BB962C8B-B14F-4D97-AF65-F5344CB8AC3E}">
        <p14:creationId xmlns:p14="http://schemas.microsoft.com/office/powerpoint/2010/main" val="301263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i="1" dirty="0" smtClean="0"/>
              <a:t>TO DO:  FORMATTING</a:t>
            </a:r>
          </a:p>
          <a:p>
            <a:r>
              <a:rPr lang="en-US" sz="2400" b="1" i="1" dirty="0" smtClean="0"/>
              <a:t>IF TIME</a:t>
            </a:r>
            <a:r>
              <a:rPr lang="en-US" sz="2400" b="1" i="1" baseline="0" dirty="0" smtClean="0"/>
              <a:t> ALLOWS – ADD TOP HAM3 VIEW WITH ARROWS SHOWING WHERE THE WAFER AND OPTIC WERE PLACED</a:t>
            </a:r>
          </a:p>
          <a:p>
            <a:r>
              <a:rPr lang="en-US" sz="2400" b="1" i="1" baseline="0" dirty="0" smtClean="0"/>
              <a:t>IF TIME ALLOWS – CAN ADD PSL WATER LINE SAMPLE (T1300461) TO SHOW FBI SAMPLE ANALYSIS BY CIT WAS CORRECT</a:t>
            </a:r>
            <a:endParaRPr lang="en-US" sz="2400" b="0" dirty="0" smtClean="0"/>
          </a:p>
          <a:p>
            <a:endParaRPr lang="en-US" sz="2400" dirty="0" smtClean="0"/>
          </a:p>
          <a:p>
            <a:pPr marL="342900" indent="-342900">
              <a:buFontTx/>
              <a:buChar char="-"/>
            </a:pPr>
            <a:r>
              <a:rPr lang="en-US" sz="2400" dirty="0" smtClean="0"/>
              <a:t>JPL</a:t>
            </a:r>
            <a:r>
              <a:rPr lang="en-US" sz="2400" baseline="0" dirty="0" smtClean="0"/>
              <a:t> analysis only for special cases. Performed after counting at CIT.</a:t>
            </a:r>
          </a:p>
          <a:p>
            <a:endParaRPr lang="en-US" sz="2400" b="0" dirty="0" smtClean="0"/>
          </a:p>
          <a:p>
            <a:r>
              <a:rPr lang="en-US" sz="2400" b="1" dirty="0" smtClean="0"/>
              <a:t>Example:</a:t>
            </a:r>
          </a:p>
          <a:p>
            <a:pPr marL="342900" indent="-342900">
              <a:buFontTx/>
              <a:buChar char="-"/>
            </a:pPr>
            <a:r>
              <a:rPr lang="en-US" sz="2400" dirty="0" smtClean="0"/>
              <a:t>Location:</a:t>
            </a:r>
            <a:r>
              <a:rPr lang="en-US" sz="2400" baseline="0" dirty="0" smtClean="0"/>
              <a:t> </a:t>
            </a:r>
          </a:p>
          <a:p>
            <a:pPr marL="800100" lvl="1" indent="-342900">
              <a:buFontTx/>
              <a:buChar char="-"/>
            </a:pPr>
            <a:r>
              <a:rPr lang="en-US" sz="2400" dirty="0" smtClean="0"/>
              <a:t>T1300103 (wafer) – on +X</a:t>
            </a:r>
            <a:r>
              <a:rPr lang="en-US" sz="2400" baseline="0" dirty="0" smtClean="0"/>
              <a:t> of table</a:t>
            </a:r>
          </a:p>
          <a:p>
            <a:pPr marL="800100" lvl="1" indent="-342900">
              <a:buFontTx/>
              <a:buChar char="-"/>
            </a:pPr>
            <a:r>
              <a:rPr lang="en-US" sz="2400" dirty="0" smtClean="0"/>
              <a:t>T1300109 (optic) – PEEK clamp in</a:t>
            </a:r>
            <a:r>
              <a:rPr lang="en-US" sz="2400" baseline="0" dirty="0" smtClean="0"/>
              <a:t> front of MC2</a:t>
            </a:r>
          </a:p>
          <a:p>
            <a:pPr marL="342900" indent="-342900">
              <a:buFontTx/>
              <a:buChar char="-"/>
            </a:pPr>
            <a:r>
              <a:rPr lang="en-US" sz="2400" baseline="0" dirty="0" smtClean="0"/>
              <a:t>In chamber Dec 2012 – Feb 2013</a:t>
            </a:r>
          </a:p>
          <a:p>
            <a:pPr marL="342900" indent="-342900">
              <a:buFontTx/>
              <a:buChar char="-"/>
            </a:pPr>
            <a:r>
              <a:rPr lang="en-US" sz="2400" baseline="0" dirty="0" smtClean="0"/>
              <a:t>Witnessed pump down and vent, but NO chamber work</a:t>
            </a:r>
          </a:p>
          <a:p>
            <a:pPr marL="342900" indent="-342900">
              <a:buFontTx/>
              <a:buChar char="-"/>
            </a:pPr>
            <a:r>
              <a:rPr lang="en-US" sz="2400" baseline="0" dirty="0" smtClean="0"/>
              <a:t>BOTH:</a:t>
            </a:r>
          </a:p>
          <a:p>
            <a:pPr marL="800100" lvl="1" indent="-342900">
              <a:buFontTx/>
              <a:buChar char="-"/>
            </a:pPr>
            <a:r>
              <a:rPr lang="en-US" sz="2400" baseline="0" dirty="0" smtClean="0"/>
              <a:t>Primary mixed silicates (quartz and mixed </a:t>
            </a:r>
            <a:r>
              <a:rPr lang="en-US" sz="2400" baseline="0" dirty="0" err="1" smtClean="0"/>
              <a:t>cation</a:t>
            </a:r>
            <a:r>
              <a:rPr lang="en-US" sz="2400" baseline="0" dirty="0" smtClean="0"/>
              <a:t> silicates). </a:t>
            </a:r>
            <a:r>
              <a:rPr lang="en-US" sz="1600" dirty="0" smtClean="0"/>
              <a:t>Common component of soil tracked into cleanrooms.</a:t>
            </a:r>
          </a:p>
          <a:p>
            <a:pPr marL="800100" lvl="1" indent="-342900">
              <a:buFontTx/>
              <a:buChar char="-"/>
            </a:pPr>
            <a:r>
              <a:rPr lang="en-US" sz="1600" dirty="0" smtClean="0"/>
              <a:t>Molecular contamination absorbed on the particulate that is a complex mix of hydrocarbons </a:t>
            </a:r>
          </a:p>
          <a:p>
            <a:pPr marL="800100" lvl="1" indent="-342900">
              <a:buFontTx/>
              <a:buChar char="-"/>
            </a:pPr>
            <a:r>
              <a:rPr lang="en-US" sz="1600" dirty="0" smtClean="0"/>
              <a:t>Skin dander</a:t>
            </a:r>
          </a:p>
          <a:p>
            <a:pPr marL="342900" lvl="0" indent="-342900">
              <a:buFontTx/>
              <a:buChar char="-"/>
            </a:pPr>
            <a:r>
              <a:rPr lang="en-US" sz="2400" baseline="0" dirty="0" smtClean="0"/>
              <a:t>Wafer fibers:</a:t>
            </a:r>
          </a:p>
          <a:p>
            <a:pPr marL="742950" lvl="1" indent="-285750">
              <a:buFontTx/>
              <a:buChar char="-"/>
            </a:pPr>
            <a:r>
              <a:rPr lang="en-US" sz="2400" dirty="0" smtClean="0"/>
              <a:t>123x13 microns = degraded polyester</a:t>
            </a:r>
          </a:p>
          <a:p>
            <a:pPr marL="742950" lvl="1" indent="-285750">
              <a:buFontTx/>
              <a:buChar char="-"/>
            </a:pPr>
            <a:r>
              <a:rPr lang="en-US" sz="2400" dirty="0" smtClean="0"/>
              <a:t>568x72 microns = cotton</a:t>
            </a:r>
          </a:p>
          <a:p>
            <a:pPr marL="0" indent="0">
              <a:buFontTx/>
              <a:buNone/>
            </a:pPr>
            <a:endParaRPr lang="en-US" sz="2400"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12</a:t>
            </a:fld>
            <a:endParaRPr lang="en-US"/>
          </a:p>
        </p:txBody>
      </p:sp>
    </p:spTree>
    <p:extLst>
      <p:ext uri="{BB962C8B-B14F-4D97-AF65-F5344CB8AC3E}">
        <p14:creationId xmlns:p14="http://schemas.microsoft.com/office/powerpoint/2010/main" val="2982413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TO DO:  FORMATTING, ADD BETTER TOOL PICTURE.</a:t>
            </a:r>
          </a:p>
          <a:p>
            <a:r>
              <a:rPr lang="en-US" b="1" i="1" dirty="0" smtClean="0"/>
              <a:t>GET</a:t>
            </a:r>
            <a:r>
              <a:rPr lang="en-US" b="1" i="1" baseline="0" dirty="0" smtClean="0"/>
              <a:t> OFFICIAL NAME OF TOOL (and then change on ref slide).</a:t>
            </a:r>
          </a:p>
          <a:p>
            <a:endParaRPr lang="en-US" b="1" i="1" dirty="0" smtClean="0"/>
          </a:p>
          <a:p>
            <a:endParaRPr lang="en-US" dirty="0" smtClean="0"/>
          </a:p>
          <a:p>
            <a:pPr marL="171450" indent="-171450">
              <a:buFontTx/>
              <a:buChar char="-"/>
            </a:pPr>
            <a:r>
              <a:rPr lang="en-US" dirty="0" smtClean="0"/>
              <a:t>National Ignition</a:t>
            </a:r>
            <a:r>
              <a:rPr lang="en-US" baseline="0" dirty="0" smtClean="0"/>
              <a:t> Facility (NIF) is a large laser-based inertial confinement fusion research project.</a:t>
            </a:r>
          </a:p>
          <a:p>
            <a:pPr marL="171450" indent="-171450">
              <a:buFontTx/>
              <a:buChar char="-"/>
            </a:pPr>
            <a:r>
              <a:rPr lang="en-US" baseline="0" dirty="0" smtClean="0"/>
              <a:t>NIF &amp; LIGO – different goals, but similar concerns. Even tiny amounts of contaminants can damage expensive optics and reduce the amount of laser light that reaches the target (which means less energy on the target, making ignition more difficult)</a:t>
            </a:r>
          </a:p>
          <a:p>
            <a:pPr marL="171450" indent="-171450">
              <a:buFontTx/>
              <a:buChar char="-"/>
            </a:pPr>
            <a:r>
              <a:rPr lang="en-US" baseline="0" dirty="0" smtClean="0"/>
              <a:t>After being cleaned, NIF optics are always kept in a Class 100 environment or better.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https://</a:t>
            </a:r>
            <a:r>
              <a:rPr lang="en-US" dirty="0" err="1" smtClean="0"/>
              <a:t>dcc.ligo.org</a:t>
            </a:r>
            <a:r>
              <a:rPr lang="en-US" dirty="0" smtClean="0"/>
              <a:t>/LIGO-D1300697 (tool)</a:t>
            </a:r>
            <a:endParaRPr lang="en-US" baseline="0" dirty="0" smtClean="0"/>
          </a:p>
          <a:p>
            <a:pPr marL="171450" indent="-171450">
              <a:buFontTx/>
              <a:buChar char="-"/>
            </a:pPr>
            <a:r>
              <a:rPr lang="en-US" baseline="0" dirty="0" smtClean="0"/>
              <a:t>Developed new tool based on NIF design. Prototyped and tested at LLO. </a:t>
            </a:r>
          </a:p>
          <a:p>
            <a:pPr marL="171450" indent="-171450">
              <a:buFontTx/>
              <a:buChar char="-"/>
            </a:pPr>
            <a:r>
              <a:rPr lang="en-US" baseline="0" dirty="0" smtClean="0"/>
              <a:t>First tools and </a:t>
            </a:r>
            <a:r>
              <a:rPr lang="en-US" baseline="0" dirty="0" err="1" smtClean="0"/>
              <a:t>Amscopes</a:t>
            </a:r>
            <a:r>
              <a:rPr lang="en-US" baseline="0" dirty="0" smtClean="0"/>
              <a:t> are already at the observatories.</a:t>
            </a:r>
            <a:endParaRPr lang="en-US"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13</a:t>
            </a:fld>
            <a:endParaRPr lang="en-US"/>
          </a:p>
        </p:txBody>
      </p:sp>
    </p:spTree>
    <p:extLst>
      <p:ext uri="{BB962C8B-B14F-4D97-AF65-F5344CB8AC3E}">
        <p14:creationId xmlns:p14="http://schemas.microsoft.com/office/powerpoint/2010/main" val="3830904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E6831DF7-62AF-4727-813E-FB529669ABA9}" type="slidenum">
              <a:rPr lang="en-US" smtClean="0"/>
              <a:t>14</a:t>
            </a:fld>
            <a:endParaRPr lang="en-US"/>
          </a:p>
        </p:txBody>
      </p:sp>
    </p:spTree>
    <p:extLst>
      <p:ext uri="{BB962C8B-B14F-4D97-AF65-F5344CB8AC3E}">
        <p14:creationId xmlns:p14="http://schemas.microsoft.com/office/powerpoint/2010/main" val="3425124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TO</a:t>
            </a:r>
            <a:r>
              <a:rPr lang="en-US" b="1" i="1" baseline="0" dirty="0" smtClean="0"/>
              <a:t> DO: FORMATTING, PICTURES</a:t>
            </a:r>
          </a:p>
          <a:p>
            <a:endParaRPr lang="en-US" b="1" i="1" dirty="0" smtClean="0"/>
          </a:p>
          <a:p>
            <a:endParaRPr lang="en-US" dirty="0" smtClean="0"/>
          </a:p>
          <a:p>
            <a:r>
              <a:rPr lang="en-US" b="1" dirty="0" smtClean="0"/>
              <a:t>Body Box:</a:t>
            </a:r>
          </a:p>
          <a:p>
            <a:pPr marL="171450" indent="-171450">
              <a:buFontTx/>
              <a:buChar char="-"/>
            </a:pPr>
            <a:r>
              <a:rPr lang="en-US" dirty="0" smtClean="0"/>
              <a:t>Performed series of exercises</a:t>
            </a:r>
            <a:r>
              <a:rPr lang="en-US" baseline="0" dirty="0" smtClean="0"/>
              <a:t> in an ISO Class 3 box, and particles were collected at knee and sub floor levels. This was done for older and newer garb, with street clothes and scrubs underneath.</a:t>
            </a:r>
          </a:p>
          <a:p>
            <a:pPr marL="171450" indent="-171450">
              <a:buFontTx/>
              <a:buChar char="-"/>
            </a:pPr>
            <a:r>
              <a:rPr lang="en-US" baseline="0" dirty="0" smtClean="0"/>
              <a:t>Scrubs are ESD micro denier polyester.</a:t>
            </a:r>
          </a:p>
          <a:p>
            <a:pPr marL="171450" indent="-171450">
              <a:buFontTx/>
              <a:buChar char="-"/>
            </a:pPr>
            <a:r>
              <a:rPr lang="en-US" baseline="0" dirty="0" smtClean="0"/>
              <a:t>Found that wearing scrubs, even with older garb, will significantly reduce contamination. For Kate &amp; Margot, it made a difference in cleanroom class. For Calum, it made half a class difference.</a:t>
            </a:r>
          </a:p>
          <a:p>
            <a:pPr marL="171450" indent="-171450">
              <a:buFontTx/>
              <a:buChar char="-"/>
            </a:pPr>
            <a:r>
              <a:rPr lang="en-US" sz="1200" dirty="0" smtClean="0"/>
              <a:t>Street clothes shed 15,400 – 19,300 more particles than scrubs</a:t>
            </a:r>
            <a:r>
              <a:rPr lang="en-US" sz="1200" baseline="0" dirty="0" smtClean="0"/>
              <a:t> during test.</a:t>
            </a:r>
            <a:endParaRPr lang="en-US" baseline="0" dirty="0" smtClean="0"/>
          </a:p>
          <a:p>
            <a:endParaRPr lang="en-US" dirty="0" smtClean="0"/>
          </a:p>
          <a:p>
            <a:endParaRPr lang="en-US" dirty="0" smtClean="0"/>
          </a:p>
          <a:p>
            <a:pPr marL="171450" indent="-171450">
              <a:buFontTx/>
              <a:buChar char="-"/>
            </a:pPr>
            <a:r>
              <a:rPr lang="en-US" dirty="0" smtClean="0"/>
              <a:t>In Japanese</a:t>
            </a:r>
            <a:r>
              <a:rPr lang="en-US" baseline="0" dirty="0" smtClean="0"/>
              <a:t> semiconductor industry, the cleanroom suits have 1 opening- a vent, which attaches to an active exhaust with a small HEPA unit. The HEPA unit is worn at the worker’s waist. </a:t>
            </a:r>
          </a:p>
          <a:p>
            <a:pPr marL="0" indent="0">
              <a:buFontTx/>
              <a:buNone/>
            </a:pPr>
            <a:endParaRPr lang="en-US"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pPr/>
              <a:t>15</a:t>
            </a:fld>
            <a:endParaRPr lang="en-US"/>
          </a:p>
        </p:txBody>
      </p:sp>
    </p:spTree>
    <p:extLst>
      <p:ext uri="{BB962C8B-B14F-4D97-AF65-F5344CB8AC3E}">
        <p14:creationId xmlns:p14="http://schemas.microsoft.com/office/powerpoint/2010/main" val="2894576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TO DO: FIND BEFORE PHOTO OF TRANSITION AREA</a:t>
            </a:r>
          </a:p>
          <a:p>
            <a:r>
              <a:rPr lang="en-US" b="1" i="1" dirty="0" smtClean="0"/>
              <a:t>FIX FORMATTING</a:t>
            </a:r>
            <a:r>
              <a:rPr lang="en-US" b="1" i="1" baseline="0" dirty="0" smtClean="0"/>
              <a:t> AND ANIMATIONS</a:t>
            </a:r>
            <a:endParaRPr lang="en-US" b="1" i="1" dirty="0" smtClean="0"/>
          </a:p>
          <a:p>
            <a:endParaRPr lang="en-US" dirty="0" smtClean="0"/>
          </a:p>
          <a:p>
            <a:pPr marL="171450" indent="-171450">
              <a:buFontTx/>
              <a:buChar char="-"/>
            </a:pPr>
            <a:r>
              <a:rPr lang="en-US" dirty="0" smtClean="0"/>
              <a:t>Small</a:t>
            </a:r>
            <a:r>
              <a:rPr lang="en-US" baseline="0" dirty="0" smtClean="0"/>
              <a:t> changes make a big difference. See photo of optimized LLO transition area. Ex:</a:t>
            </a:r>
          </a:p>
          <a:p>
            <a:pPr marL="628650" lvl="1" indent="-171450">
              <a:buFontTx/>
              <a:buChar char="-"/>
            </a:pPr>
            <a:r>
              <a:rPr lang="en-US" baseline="0" dirty="0" smtClean="0"/>
              <a:t>Define dirty and cleaner areas, so dirty shoes aren’t used in same area as clean booties.</a:t>
            </a:r>
          </a:p>
          <a:p>
            <a:pPr marL="628650" lvl="1" indent="-171450">
              <a:buFontTx/>
              <a:buChar char="-"/>
            </a:pPr>
            <a:r>
              <a:rPr lang="en-US" baseline="0" dirty="0" smtClean="0"/>
              <a:t>Swap regular shoes for dedicated shoes, store in cubbies.</a:t>
            </a:r>
          </a:p>
          <a:p>
            <a:pPr marL="628650" lvl="1" indent="-171450">
              <a:buFontTx/>
              <a:buChar char="-"/>
            </a:pPr>
            <a:r>
              <a:rPr lang="en-US" baseline="0" dirty="0" smtClean="0"/>
              <a:t>Visual reminder of proper method to gown and de-gown (Prudential posters).</a:t>
            </a:r>
          </a:p>
          <a:p>
            <a:pPr marL="628650" lvl="1" indent="-171450">
              <a:buFontTx/>
              <a:buChar char="-"/>
            </a:pPr>
            <a:r>
              <a:rPr lang="en-US" baseline="0" dirty="0" smtClean="0"/>
              <a:t>Mirrors for self check.</a:t>
            </a:r>
          </a:p>
          <a:p>
            <a:pPr marL="628650" lvl="1" indent="-171450">
              <a:buFontTx/>
              <a:buChar char="-"/>
            </a:pPr>
            <a:r>
              <a:rPr lang="en-US" baseline="0" dirty="0" smtClean="0"/>
              <a:t>Wipe down area with pre-saturated wipes to clean things like phones being taken into LVEA.</a:t>
            </a:r>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16</a:t>
            </a:fld>
            <a:endParaRPr lang="en-US"/>
          </a:p>
        </p:txBody>
      </p:sp>
    </p:spTree>
    <p:extLst>
      <p:ext uri="{BB962C8B-B14F-4D97-AF65-F5344CB8AC3E}">
        <p14:creationId xmlns:p14="http://schemas.microsoft.com/office/powerpoint/2010/main" val="2894576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a:t>
            </a:r>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17</a:t>
            </a:fld>
            <a:endParaRPr lang="en-US"/>
          </a:p>
        </p:txBody>
      </p:sp>
    </p:spTree>
    <p:extLst>
      <p:ext uri="{BB962C8B-B14F-4D97-AF65-F5344CB8AC3E}">
        <p14:creationId xmlns:p14="http://schemas.microsoft.com/office/powerpoint/2010/main" val="2876291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dirty="0" smtClean="0">
                <a:solidFill>
                  <a:prstClr val="black"/>
                </a:solidFill>
              </a:rPr>
              <a:t>First Contact still the gold standard.</a:t>
            </a:r>
          </a:p>
          <a:p>
            <a:pPr marL="0" lvl="0" indent="0">
              <a:buFont typeface="Arial"/>
              <a:buNone/>
            </a:pPr>
            <a:endParaRPr lang="en-US" sz="1200" dirty="0" smtClean="0">
              <a:solidFill>
                <a:prstClr val="black"/>
              </a:solidFill>
            </a:endParaRPr>
          </a:p>
          <a:p>
            <a:pPr marL="0" lvl="0" indent="0">
              <a:buFont typeface="Arial"/>
              <a:buNone/>
            </a:pPr>
            <a:r>
              <a:rPr lang="en-US" sz="1200" dirty="0" smtClean="0">
                <a:solidFill>
                  <a:prstClr val="black"/>
                </a:solidFill>
              </a:rPr>
              <a:t>Impossible to keep optics clean through 3-5 months of open installation work.</a:t>
            </a:r>
          </a:p>
          <a:p>
            <a:pPr marL="0" lvl="0" indent="0">
              <a:buFont typeface="Arial"/>
              <a:buNone/>
            </a:pPr>
            <a:endParaRPr lang="en-US" sz="1200" dirty="0" smtClean="0">
              <a:solidFill>
                <a:prstClr val="black"/>
              </a:solidFill>
            </a:endParaRPr>
          </a:p>
          <a:p>
            <a:pPr marL="0" lvl="0" indent="0">
              <a:buFont typeface="Arial"/>
              <a:buNone/>
            </a:pPr>
            <a:endParaRPr lang="en-US" sz="1200" dirty="0" smtClean="0">
              <a:solidFill>
                <a:prstClr val="black"/>
              </a:solidFill>
            </a:endParaRPr>
          </a:p>
          <a:p>
            <a:r>
              <a:rPr lang="en-US" sz="1200" kern="1200" dirty="0" smtClean="0">
                <a:solidFill>
                  <a:schemeClr val="tx1"/>
                </a:solidFill>
                <a:latin typeface="+mn-lt"/>
                <a:ea typeface="+mn-ea"/>
                <a:cs typeface="+mn-cs"/>
              </a:rPr>
              <a:t>Top Gun:</a:t>
            </a:r>
          </a:p>
          <a:p>
            <a:pPr marL="171450" indent="-171450">
              <a:buFontTx/>
              <a:buChar char="-"/>
            </a:pPr>
            <a:r>
              <a:rPr lang="en-US" sz="1200" kern="1200" baseline="0" dirty="0" smtClean="0">
                <a:solidFill>
                  <a:schemeClr val="tx1"/>
                </a:solidFill>
                <a:latin typeface="+mn-lt"/>
                <a:ea typeface="+mn-ea"/>
                <a:cs typeface="+mn-cs"/>
              </a:rPr>
              <a:t>H</a:t>
            </a:r>
            <a:r>
              <a:rPr lang="en-US" sz="1200" kern="1200" dirty="0" smtClean="0">
                <a:solidFill>
                  <a:schemeClr val="tx1"/>
                </a:solidFill>
                <a:latin typeface="+mn-lt"/>
                <a:ea typeface="+mn-ea"/>
                <a:cs typeface="+mn-cs"/>
              </a:rPr>
              <a:t>igh-performance ionizing air gun used in both electronics manufacturing and cleanroom applications. </a:t>
            </a:r>
          </a:p>
          <a:p>
            <a:pPr marL="171450" indent="-171450">
              <a:buFontTx/>
              <a:buChar char="-"/>
            </a:pPr>
            <a:r>
              <a:rPr lang="en-US" sz="1200" kern="1200" dirty="0" smtClean="0">
                <a:solidFill>
                  <a:schemeClr val="tx1"/>
                </a:solidFill>
                <a:latin typeface="+mn-lt"/>
                <a:ea typeface="+mn-ea"/>
                <a:cs typeface="+mn-cs"/>
              </a:rPr>
              <a:t>Features high blow-off force to provide efficient cleaning and rapid  static charge decay. </a:t>
            </a:r>
          </a:p>
          <a:p>
            <a:pPr marL="171450" indent="-171450">
              <a:buFontTx/>
              <a:buChar char="-"/>
            </a:pPr>
            <a:r>
              <a:rPr lang="en-US" sz="1200" kern="1200" dirty="0" smtClean="0">
                <a:solidFill>
                  <a:schemeClr val="tx1"/>
                </a:solidFill>
                <a:latin typeface="+mn-lt"/>
                <a:ea typeface="+mn-ea"/>
                <a:cs typeface="+mn-cs"/>
              </a:rPr>
              <a:t>A 0.2 micron filter at the exit of the gun ensures the air  is clean. In our applications we used </a:t>
            </a:r>
            <a:r>
              <a:rPr lang="en-US" sz="1200" kern="1200" dirty="0" err="1" smtClean="0">
                <a:solidFill>
                  <a:schemeClr val="tx1"/>
                </a:solidFill>
                <a:latin typeface="+mn-lt"/>
                <a:ea typeface="+mn-ea"/>
                <a:cs typeface="+mn-cs"/>
              </a:rPr>
              <a:t>Nitrogend</a:t>
            </a:r>
            <a:r>
              <a:rPr lang="en-US" sz="1200" kern="1200" dirty="0" smtClean="0">
                <a:solidFill>
                  <a:schemeClr val="tx1"/>
                </a:solidFill>
                <a:latin typeface="+mn-lt"/>
                <a:ea typeface="+mn-ea"/>
                <a:cs typeface="+mn-cs"/>
              </a:rPr>
              <a:t> and currently restrict to pressure of 30 PSI.</a:t>
            </a:r>
          </a:p>
          <a:p>
            <a:pPr marL="171450" indent="-171450">
              <a:buFontTx/>
              <a:buChar char="-"/>
            </a:pPr>
            <a:r>
              <a:rPr lang="en-US" sz="1200" kern="1200" dirty="0" smtClean="0">
                <a:solidFill>
                  <a:schemeClr val="tx1"/>
                </a:solidFill>
                <a:latin typeface="+mn-lt"/>
                <a:ea typeface="+mn-ea"/>
                <a:cs typeface="+mn-cs"/>
              </a:rPr>
              <a:t>Full details at </a:t>
            </a:r>
            <a:r>
              <a:rPr lang="en-US" sz="1200" u="sng" kern="1200" dirty="0" smtClean="0">
                <a:solidFill>
                  <a:schemeClr val="tx1"/>
                </a:solidFill>
                <a:latin typeface="+mn-lt"/>
                <a:ea typeface="+mn-ea"/>
                <a:cs typeface="+mn-cs"/>
                <a:hlinkClick r:id="rId3"/>
              </a:rPr>
              <a:t>https://dcc.ligo.org/LIGO-T1300687</a:t>
            </a:r>
            <a:endParaRPr lang="en-US" sz="1200" dirty="0" smtClean="0">
              <a:solidFill>
                <a:prstClr val="black"/>
              </a:solidFill>
            </a:endParaRPr>
          </a:p>
          <a:p>
            <a:pPr marL="0" lvl="0" indent="0">
              <a:buFont typeface="Arial"/>
              <a:buNone/>
            </a:pPr>
            <a:endParaRPr lang="en-US" sz="1200" dirty="0" smtClean="0">
              <a:solidFill>
                <a:prstClr val="black"/>
              </a:solidFill>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18</a:t>
            </a:fld>
            <a:endParaRPr lang="en-US"/>
          </a:p>
        </p:txBody>
      </p:sp>
    </p:spTree>
    <p:extLst>
      <p:ext uri="{BB962C8B-B14F-4D97-AF65-F5344CB8AC3E}">
        <p14:creationId xmlns:p14="http://schemas.microsoft.com/office/powerpoint/2010/main" val="3557121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dirty="0" smtClean="0">
                <a:solidFill>
                  <a:prstClr val="black"/>
                </a:solidFill>
              </a:rPr>
              <a:t>Air-Knife:</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For in-situ cleaning of optics either just prior to </a:t>
            </a:r>
            <a:r>
              <a:rPr lang="en-US" sz="1200" kern="1200" dirty="0" err="1" smtClean="0">
                <a:solidFill>
                  <a:schemeClr val="tx1"/>
                </a:solidFill>
                <a:latin typeface="+mn-lt"/>
                <a:ea typeface="+mn-ea"/>
                <a:cs typeface="+mn-cs"/>
              </a:rPr>
              <a:t>pumpdown</a:t>
            </a:r>
            <a:r>
              <a:rPr lang="en-US" sz="1200" kern="1200" dirty="0" smtClean="0">
                <a:solidFill>
                  <a:schemeClr val="tx1"/>
                </a:solidFill>
                <a:latin typeface="+mn-lt"/>
                <a:ea typeface="+mn-ea"/>
                <a:cs typeface="+mn-cs"/>
              </a:rPr>
              <a:t> or after initial pump down (roughing) a team at CIT are developing an Ionized Air Knife System. </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The system can deliver 1 second pulses up to a pressure of 250 psi through a 4 thou inch gap. </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The system is being developed for air, but can also be used with Nitrogen. For cleanliness and to minimize contaminants being introduced the gas is filtered and all of the lines and connections are cleaned prior to use.</a:t>
            </a:r>
          </a:p>
          <a:p>
            <a:pPr marL="171450" marR="0" lvl="2" indent="-171450" algn="l" defTabSz="914400" rtl="0" eaLnBrk="1" fontAlgn="auto" latinLnBrk="0" hangingPunct="1">
              <a:lnSpc>
                <a:spcPct val="100000"/>
              </a:lnSpc>
              <a:spcBef>
                <a:spcPts val="0"/>
              </a:spcBef>
              <a:spcAft>
                <a:spcPts val="0"/>
              </a:spcAft>
              <a:buClrTx/>
              <a:buSzTx/>
              <a:buFontTx/>
              <a:buChar char="-"/>
              <a:tabLst/>
              <a:defRPr/>
            </a:pPr>
            <a:r>
              <a:rPr lang="en-US" dirty="0" smtClean="0"/>
              <a:t>Similar device used by NIF shows we can remove surface debris between 30 micron and 100 micron with fairly high efficiency</a:t>
            </a:r>
          </a:p>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19</a:t>
            </a:fld>
            <a:endParaRPr lang="en-US"/>
          </a:p>
        </p:txBody>
      </p:sp>
    </p:spTree>
    <p:extLst>
      <p:ext uri="{BB962C8B-B14F-4D97-AF65-F5344CB8AC3E}">
        <p14:creationId xmlns:p14="http://schemas.microsoft.com/office/powerpoint/2010/main" val="355712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20</a:t>
            </a:fld>
            <a:endParaRPr lang="en-US"/>
          </a:p>
        </p:txBody>
      </p:sp>
    </p:spTree>
    <p:extLst>
      <p:ext uri="{BB962C8B-B14F-4D97-AF65-F5344CB8AC3E}">
        <p14:creationId xmlns:p14="http://schemas.microsoft.com/office/powerpoint/2010/main" val="54344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E6831DF7-62AF-4727-813E-FB529669ABA9}" type="slidenum">
              <a:rPr lang="en-US" smtClean="0"/>
              <a:t>2</a:t>
            </a:fld>
            <a:endParaRPr lang="en-US"/>
          </a:p>
        </p:txBody>
      </p:sp>
    </p:spTree>
    <p:extLst>
      <p:ext uri="{BB962C8B-B14F-4D97-AF65-F5344CB8AC3E}">
        <p14:creationId xmlns:p14="http://schemas.microsoft.com/office/powerpoint/2010/main" val="180811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23</a:t>
            </a:fld>
            <a:endParaRPr lang="en-US"/>
          </a:p>
        </p:txBody>
      </p:sp>
    </p:spTree>
    <p:extLst>
      <p:ext uri="{BB962C8B-B14F-4D97-AF65-F5344CB8AC3E}">
        <p14:creationId xmlns:p14="http://schemas.microsoft.com/office/powerpoint/2010/main" val="289457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aLIGO optics are vulnerable to particulate contamination.</a:t>
            </a:r>
            <a:r>
              <a:rPr lang="en-US" baseline="0" dirty="0" smtClean="0"/>
              <a:t> </a:t>
            </a:r>
            <a:r>
              <a:rPr lang="en-US" dirty="0" smtClean="0"/>
              <a:t>Surface particles absorb and scatter power from the interferometer mode. Such losses limit recycling and signal cavity finesse, degrading shot-noise limited strain sensitivity.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 to Mike</a:t>
            </a:r>
            <a:r>
              <a:rPr lang="en-US" baseline="0" dirty="0" smtClean="0"/>
              <a:t> </a:t>
            </a:r>
            <a:r>
              <a:rPr lang="en-US" dirty="0" err="1" smtClean="0"/>
              <a:t>Zucker’s</a:t>
            </a:r>
            <a:r>
              <a:rPr lang="en-US" dirty="0" smtClean="0"/>
              <a:t> paper (see references)</a:t>
            </a:r>
          </a:p>
          <a:p>
            <a:endParaRPr lang="en-US" sz="2400" dirty="0" smtClean="0"/>
          </a:p>
          <a:p>
            <a:pPr marL="457200" lvl="0" indent="-457200">
              <a:buFont typeface="Arial"/>
              <a:buChar char="•"/>
            </a:pPr>
            <a:r>
              <a:rPr lang="en-US" sz="2400" b="1" dirty="0" smtClean="0">
                <a:solidFill>
                  <a:prstClr val="black"/>
                </a:solidFill>
              </a:rPr>
              <a:t>Sensitivity: </a:t>
            </a:r>
            <a:r>
              <a:rPr lang="en-US" sz="2400" dirty="0" smtClean="0">
                <a:solidFill>
                  <a:prstClr val="black"/>
                </a:solidFill>
              </a:rPr>
              <a:t>aLIGO is designed to be sensitive to 10</a:t>
            </a:r>
            <a:r>
              <a:rPr lang="en-US" sz="2400" baseline="30000" dirty="0" smtClean="0">
                <a:solidFill>
                  <a:prstClr val="black"/>
                </a:solidFill>
              </a:rPr>
              <a:t>-19 </a:t>
            </a:r>
            <a:r>
              <a:rPr lang="en-US" sz="2400" dirty="0" smtClean="0">
                <a:solidFill>
                  <a:prstClr val="black"/>
                </a:solidFill>
              </a:rPr>
              <a:t>m changes in distance to detect GW.</a:t>
            </a:r>
          </a:p>
          <a:p>
            <a:pPr marL="457200" lvl="0" indent="-457200">
              <a:spcBef>
                <a:spcPts val="600"/>
              </a:spcBef>
              <a:spcAft>
                <a:spcPts val="600"/>
              </a:spcAft>
              <a:buFont typeface="Arial"/>
              <a:buChar char="•"/>
              <a:tabLst>
                <a:tab pos="16851313" algn="dec"/>
              </a:tabLst>
            </a:pPr>
            <a:r>
              <a:rPr lang="en-US" sz="2400" b="1" dirty="0" smtClean="0">
                <a:solidFill>
                  <a:prstClr val="black"/>
                </a:solidFill>
              </a:rPr>
              <a:t>Cavity Loss Budget</a:t>
            </a:r>
            <a:r>
              <a:rPr lang="en-US" sz="2400" dirty="0" smtClean="0">
                <a:solidFill>
                  <a:prstClr val="black"/>
                </a:solidFill>
              </a:rPr>
              <a:t>: 70 ppm total for all sources between cavity mirrors.</a:t>
            </a:r>
          </a:p>
          <a:p>
            <a:pPr marL="457200" lvl="0" indent="-457200">
              <a:spcBef>
                <a:spcPts val="600"/>
              </a:spcBef>
              <a:spcAft>
                <a:spcPts val="600"/>
              </a:spcAft>
              <a:buFont typeface="Arial"/>
              <a:buChar char="•"/>
              <a:tabLst>
                <a:tab pos="16851313" algn="dec"/>
              </a:tabLst>
            </a:pPr>
            <a:r>
              <a:rPr lang="en-US" sz="2400" b="1" dirty="0" smtClean="0">
                <a:solidFill>
                  <a:prstClr val="black"/>
                </a:solidFill>
              </a:rPr>
              <a:t>Laser Intensity</a:t>
            </a:r>
            <a:r>
              <a:rPr lang="en-US" sz="2400" dirty="0" smtClean="0">
                <a:solidFill>
                  <a:prstClr val="black"/>
                </a:solidFill>
              </a:rPr>
              <a:t>: Peak Laser Intensities of </a:t>
            </a:r>
            <a:r>
              <a:rPr lang="en-US" sz="2400" b="1" dirty="0" smtClean="0">
                <a:solidFill>
                  <a:prstClr val="black"/>
                </a:solidFill>
              </a:rPr>
              <a:t>200kW/cm</a:t>
            </a:r>
            <a:r>
              <a:rPr lang="en-US" sz="2400" b="1" baseline="30000" dirty="0" smtClean="0">
                <a:solidFill>
                  <a:prstClr val="black"/>
                </a:solidFill>
              </a:rPr>
              <a:t>2</a:t>
            </a:r>
          </a:p>
          <a:p>
            <a:pPr marL="457200" lvl="0" indent="-457200">
              <a:spcBef>
                <a:spcPts val="600"/>
              </a:spcBef>
              <a:spcAft>
                <a:spcPts val="600"/>
              </a:spcAft>
              <a:buFont typeface="Arial"/>
              <a:buChar char="•"/>
              <a:tabLst>
                <a:tab pos="16851313" algn="dec"/>
              </a:tabLst>
            </a:pPr>
            <a:r>
              <a:rPr lang="en-US" sz="2400" dirty="0" smtClean="0">
                <a:solidFill>
                  <a:prstClr val="black"/>
                </a:solidFill>
              </a:rPr>
              <a:t>Absorption, scatter, laser damage to optics and loss to overall sensitivity can/will result from contamination in the vacuum system. </a:t>
            </a:r>
          </a:p>
          <a:p>
            <a:endParaRPr lang="en-US" sz="2400" dirty="0" smtClean="0"/>
          </a:p>
          <a:p>
            <a:r>
              <a:rPr lang="en-US" dirty="0" smtClean="0"/>
              <a:t>5 ppm/optic </a:t>
            </a:r>
            <a:r>
              <a:rPr lang="en-US" dirty="0" err="1" smtClean="0"/>
              <a:t>Lambertian</a:t>
            </a:r>
            <a:r>
              <a:rPr lang="en-US" dirty="0" smtClean="0"/>
              <a:t> scatter</a:t>
            </a:r>
          </a:p>
          <a:p>
            <a:pPr lvl="1"/>
            <a:r>
              <a:rPr lang="en-US" dirty="0" smtClean="0"/>
              <a:t>Allow ~2 ppm from dust over ~1 year service interval</a:t>
            </a:r>
          </a:p>
          <a:p>
            <a:pPr lvl="2"/>
            <a:r>
              <a:rPr lang="en-US" dirty="0" smtClean="0"/>
              <a:t>For </a:t>
            </a:r>
            <a:r>
              <a:rPr lang="el-GR" dirty="0" smtClean="0"/>
              <a:t>ε</a:t>
            </a:r>
            <a:r>
              <a:rPr lang="en-US" dirty="0" smtClean="0"/>
              <a:t> ~ 1: 0.1 ppm absorption is acquired in 6 minutes in a Class 100 cleanroom!</a:t>
            </a:r>
          </a:p>
          <a:p>
            <a:endParaRPr lang="en-US" sz="2400" dirty="0" smtClean="0"/>
          </a:p>
          <a:p>
            <a:r>
              <a:rPr lang="en-US" dirty="0" smtClean="0"/>
              <a:t>0.5 ppm/optic absorption</a:t>
            </a:r>
          </a:p>
          <a:p>
            <a:pPr lvl="1"/>
            <a:r>
              <a:rPr lang="en-US" dirty="0" smtClean="0"/>
              <a:t>Allow 0.1 ppm from dust over ~1 year service interval</a:t>
            </a:r>
          </a:p>
          <a:p>
            <a:pPr lvl="2"/>
            <a:r>
              <a:rPr lang="en-US" dirty="0" smtClean="0"/>
              <a:t>For </a:t>
            </a:r>
            <a:r>
              <a:rPr lang="el-GR" dirty="0" smtClean="0"/>
              <a:t>ε</a:t>
            </a:r>
            <a:r>
              <a:rPr lang="en-US" dirty="0" smtClean="0"/>
              <a:t> ~ 1: 0.1 ppm corresponds to a single 30 µm particle in the beam area!</a:t>
            </a:r>
          </a:p>
          <a:p>
            <a:endParaRPr lang="en-US" sz="2400" dirty="0" smtClean="0"/>
          </a:p>
          <a:p>
            <a:endParaRPr lang="en-US"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3</a:t>
            </a:fld>
            <a:endParaRPr lang="en-US"/>
          </a:p>
        </p:txBody>
      </p:sp>
    </p:spTree>
    <p:extLst>
      <p:ext uri="{BB962C8B-B14F-4D97-AF65-F5344CB8AC3E}">
        <p14:creationId xmlns:p14="http://schemas.microsoft.com/office/powerpoint/2010/main" val="19469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Cleanroom</a:t>
            </a:r>
            <a:r>
              <a:rPr lang="en-US" b="1" baseline="0" dirty="0" smtClean="0"/>
              <a:t> Class:</a:t>
            </a:r>
          </a:p>
          <a:p>
            <a:pPr marL="171450" indent="-171450">
              <a:buFontTx/>
              <a:buChar char="-"/>
            </a:pPr>
            <a:r>
              <a:rPr lang="en-US" baseline="0" dirty="0" smtClean="0"/>
              <a:t>What we have been using all along to determine cleanliness.</a:t>
            </a:r>
          </a:p>
          <a:p>
            <a:pPr marL="171450" indent="-171450">
              <a:buFontTx/>
              <a:buChar char="-"/>
            </a:pPr>
            <a:endParaRPr lang="en-US" dirty="0" smtClean="0"/>
          </a:p>
          <a:p>
            <a:r>
              <a:rPr lang="en-US" b="1" baseline="0" dirty="0" smtClean="0"/>
              <a:t>Surface Cleanliness Level:</a:t>
            </a:r>
          </a:p>
          <a:p>
            <a:pPr marL="171450" indent="-171450">
              <a:buFontTx/>
              <a:buChar char="-"/>
            </a:pPr>
            <a:r>
              <a:rPr lang="en-US" baseline="0" dirty="0" smtClean="0"/>
              <a:t>What we should have been looking at (in addition to Cleanroom Class).</a:t>
            </a:r>
          </a:p>
          <a:p>
            <a:pPr marL="171450" indent="-171450">
              <a:buFontTx/>
              <a:buChar char="-"/>
            </a:pPr>
            <a:r>
              <a:rPr lang="en-US" baseline="0" dirty="0" smtClean="0"/>
              <a:t>ONE of the tools, but not the only one.</a:t>
            </a:r>
          </a:p>
        </p:txBody>
      </p:sp>
      <p:sp>
        <p:nvSpPr>
          <p:cNvPr id="4" name="Slide Number Placeholder 3"/>
          <p:cNvSpPr>
            <a:spLocks noGrp="1"/>
          </p:cNvSpPr>
          <p:nvPr>
            <p:ph type="sldNum" sz="quarter" idx="10"/>
          </p:nvPr>
        </p:nvSpPr>
        <p:spPr/>
        <p:txBody>
          <a:bodyPr/>
          <a:lstStyle/>
          <a:p>
            <a:fld id="{E6831DF7-62AF-4727-813E-FB529669ABA9}" type="slidenum">
              <a:rPr lang="en-US" smtClean="0"/>
              <a:t>4</a:t>
            </a:fld>
            <a:endParaRPr lang="en-US"/>
          </a:p>
        </p:txBody>
      </p:sp>
    </p:spTree>
    <p:extLst>
      <p:ext uri="{BB962C8B-B14F-4D97-AF65-F5344CB8AC3E}">
        <p14:creationId xmlns:p14="http://schemas.microsoft.com/office/powerpoint/2010/main" val="2971265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E6831DF7-62AF-4727-813E-FB529669ABA9}" type="slidenum">
              <a:rPr lang="en-US" smtClean="0"/>
              <a:t>5</a:t>
            </a:fld>
            <a:endParaRPr lang="en-US"/>
          </a:p>
        </p:txBody>
      </p:sp>
    </p:spTree>
    <p:extLst>
      <p:ext uri="{BB962C8B-B14F-4D97-AF65-F5344CB8AC3E}">
        <p14:creationId xmlns:p14="http://schemas.microsoft.com/office/powerpoint/2010/main" val="86399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TO</a:t>
            </a:r>
            <a:r>
              <a:rPr lang="en-US" b="1" i="1" baseline="0" dirty="0" smtClean="0"/>
              <a:t> DO:  FORMATTING, WORDING</a:t>
            </a:r>
          </a:p>
          <a:p>
            <a:r>
              <a:rPr lang="en-US" b="1" i="1" baseline="0" dirty="0" smtClean="0"/>
              <a:t>DECIDE HOW TO SHORTEN SEVERAL SLIDES ON FBI SAMPLES FROM PARTICULATE TALK DOWN TO 1 SLIDE.</a:t>
            </a:r>
            <a:endParaRPr lang="en-US" b="1" i="1" dirty="0" smtClean="0"/>
          </a:p>
          <a:p>
            <a:endParaRPr lang="en-US" dirty="0" smtClean="0"/>
          </a:p>
          <a:p>
            <a:endParaRPr lang="en-US" dirty="0" smtClean="0"/>
          </a:p>
          <a:p>
            <a:r>
              <a:rPr lang="en-US" dirty="0" smtClean="0"/>
              <a:t>Collect samples at observatories</a:t>
            </a:r>
            <a:r>
              <a:rPr lang="en-US" baseline="0" dirty="0" smtClean="0"/>
              <a:t> of small areas and items of interest. Then sent to Caltech for analysis.</a:t>
            </a:r>
          </a:p>
          <a:p>
            <a:endParaRPr lang="en-US" baseline="0" dirty="0" smtClean="0"/>
          </a:p>
          <a:p>
            <a:r>
              <a:rPr lang="en-US" baseline="0" dirty="0" smtClean="0"/>
              <a:t>A database for all samples is in progress now.</a:t>
            </a:r>
          </a:p>
          <a:p>
            <a:endParaRPr lang="en-US" baseline="0" dirty="0" smtClean="0"/>
          </a:p>
          <a:p>
            <a:r>
              <a:rPr lang="en-US" baseline="0" dirty="0" smtClean="0"/>
              <a:t>Hunt for particulates on specimen using INCA software for EDS analysis at a selected point. INCA output:</a:t>
            </a:r>
          </a:p>
          <a:p>
            <a:pPr marL="171450" indent="-171450">
              <a:buFontTx/>
              <a:buChar char="-"/>
            </a:pPr>
            <a:r>
              <a:rPr lang="en-US" baseline="0" dirty="0" smtClean="0"/>
              <a:t>image</a:t>
            </a:r>
          </a:p>
          <a:p>
            <a:pPr marL="171450" indent="-171450">
              <a:buFontTx/>
              <a:buChar char="-"/>
            </a:pPr>
            <a:r>
              <a:rPr lang="en-US" baseline="0" dirty="0" smtClean="0"/>
              <a:t>peaks in spectrum</a:t>
            </a:r>
          </a:p>
          <a:p>
            <a:pPr marL="171450" indent="-171450">
              <a:buFontTx/>
              <a:buChar char="-"/>
            </a:pPr>
            <a:r>
              <a:rPr lang="en-US" baseline="0" dirty="0" smtClean="0"/>
              <a:t>table of elements</a:t>
            </a:r>
          </a:p>
          <a:p>
            <a:pPr marL="0" indent="0">
              <a:buFontTx/>
              <a:buNone/>
            </a:pPr>
            <a:endParaRPr lang="en-US" dirty="0" smtClean="0"/>
          </a:p>
          <a:p>
            <a:pPr marL="0" indent="0">
              <a:buFontTx/>
              <a:buNone/>
            </a:pPr>
            <a:r>
              <a:rPr lang="en-US" dirty="0" smtClean="0"/>
              <a:t>Quorum</a:t>
            </a:r>
            <a:r>
              <a:rPr lang="en-US" baseline="0" dirty="0" smtClean="0"/>
              <a:t> meets to review SEM data. Factors considered:</a:t>
            </a:r>
          </a:p>
          <a:p>
            <a:pPr marL="171450" indent="-171450">
              <a:buFontTx/>
              <a:buChar char="-"/>
            </a:pPr>
            <a:r>
              <a:rPr lang="en-US" baseline="0" dirty="0" smtClean="0"/>
              <a:t>element weight%</a:t>
            </a:r>
          </a:p>
          <a:p>
            <a:pPr marL="171450" indent="-171450">
              <a:buFontTx/>
              <a:buChar char="-"/>
            </a:pPr>
            <a:r>
              <a:rPr lang="en-US" baseline="0" dirty="0" smtClean="0"/>
              <a:t>shape</a:t>
            </a:r>
          </a:p>
          <a:p>
            <a:pPr marL="171450" indent="-171450">
              <a:buFontTx/>
              <a:buChar char="-"/>
            </a:pPr>
            <a:r>
              <a:rPr lang="en-US" baseline="0" dirty="0" smtClean="0"/>
              <a:t>location sampled</a:t>
            </a:r>
          </a:p>
          <a:p>
            <a:pPr marL="171450" indent="-171450">
              <a:buFontTx/>
              <a:buChar char="-"/>
            </a:pPr>
            <a:r>
              <a:rPr lang="en-US" baseline="0" dirty="0" smtClean="0"/>
              <a:t>history</a:t>
            </a:r>
          </a:p>
          <a:p>
            <a:pPr marL="0" indent="0">
              <a:buFontTx/>
              <a:buNone/>
            </a:pPr>
            <a:endParaRPr lang="en-US" baseline="0" dirty="0" smtClean="0"/>
          </a:p>
          <a:p>
            <a:pPr marL="0" indent="0">
              <a:buFontTx/>
              <a:buNone/>
            </a:pPr>
            <a:r>
              <a:rPr lang="en-US" baseline="0" dirty="0" smtClean="0"/>
              <a:t>Identify by:</a:t>
            </a:r>
          </a:p>
          <a:p>
            <a:pPr marL="171450" indent="-171450">
              <a:buFontTx/>
              <a:buChar char="-"/>
            </a:pPr>
            <a:r>
              <a:rPr lang="en-US" baseline="0" dirty="0" smtClean="0"/>
              <a:t>main element</a:t>
            </a:r>
          </a:p>
          <a:p>
            <a:pPr marL="171450" indent="-171450">
              <a:buFontTx/>
              <a:buChar char="-"/>
            </a:pPr>
            <a:r>
              <a:rPr lang="en-US" baseline="0" dirty="0" smtClean="0"/>
              <a:t>reference, ex: SSTL</a:t>
            </a:r>
          </a:p>
          <a:p>
            <a:pPr marL="171450" indent="-171450">
              <a:buFontTx/>
              <a:buChar char="-"/>
            </a:pPr>
            <a:r>
              <a:rPr lang="en-US" baseline="0" dirty="0" smtClean="0"/>
              <a:t>“known suspects”</a:t>
            </a:r>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6</a:t>
            </a:fld>
            <a:endParaRPr lang="en-US"/>
          </a:p>
        </p:txBody>
      </p:sp>
    </p:spTree>
    <p:extLst>
      <p:ext uri="{BB962C8B-B14F-4D97-AF65-F5344CB8AC3E}">
        <p14:creationId xmlns:p14="http://schemas.microsoft.com/office/powerpoint/2010/main" val="71072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E6831DF7-62AF-4727-813E-FB529669ABA9}" type="slidenum">
              <a:rPr lang="en-US" smtClean="0"/>
              <a:t>7</a:t>
            </a:fld>
            <a:endParaRPr lang="en-US"/>
          </a:p>
        </p:txBody>
      </p:sp>
    </p:spTree>
    <p:extLst>
      <p:ext uri="{BB962C8B-B14F-4D97-AF65-F5344CB8AC3E}">
        <p14:creationId xmlns:p14="http://schemas.microsoft.com/office/powerpoint/2010/main" val="2972596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a:t>
            </a:r>
            <a:r>
              <a:rPr lang="en-US" baseline="0" dirty="0" smtClean="0"/>
              <a:t> instruments</a:t>
            </a:r>
            <a:endParaRPr lang="en-US" dirty="0" smtClean="0"/>
          </a:p>
          <a:p>
            <a:endParaRPr lang="en-US" dirty="0" smtClean="0"/>
          </a:p>
          <a:p>
            <a:r>
              <a:rPr lang="en-US" dirty="0" smtClean="0"/>
              <a:t>Important notes:</a:t>
            </a:r>
          </a:p>
          <a:p>
            <a:pPr marL="171450" indent="-171450">
              <a:buFontTx/>
              <a:buChar char="-"/>
            </a:pPr>
            <a:r>
              <a:rPr lang="en-US" dirty="0" smtClean="0"/>
              <a:t>Tendency to collect particulates</a:t>
            </a:r>
            <a:r>
              <a:rPr lang="en-US" baseline="0" dirty="0" smtClean="0"/>
              <a:t> that are large, out of the ordinary, etc. </a:t>
            </a:r>
            <a:endParaRPr lang="en-US" dirty="0" smtClean="0"/>
          </a:p>
          <a:p>
            <a:pPr marL="171450" indent="-171450">
              <a:buFontTx/>
              <a:buChar char="-"/>
            </a:pPr>
            <a:r>
              <a:rPr lang="en-US" baseline="0" dirty="0" smtClean="0"/>
              <a:t>Tendency to analyze larger particles on SEM (miss a lot of the small stuff because hard to get a good reading)</a:t>
            </a:r>
          </a:p>
          <a:p>
            <a:pPr marL="171450" indent="-171450">
              <a:buFontTx/>
              <a:buChar char="-"/>
            </a:pPr>
            <a:r>
              <a:rPr lang="en-US" baseline="0" dirty="0" smtClean="0"/>
              <a:t>Need to analyze more specimen to get a better percentage breakdown of materials.</a:t>
            </a:r>
          </a:p>
          <a:p>
            <a:pPr marL="171450" indent="-171450">
              <a:buFontTx/>
              <a:buChar char="-"/>
            </a:pPr>
            <a:r>
              <a:rPr lang="en-US" baseline="0" dirty="0" smtClean="0"/>
              <a:t>A database is being created to store all the collected SEM data. Once operational, it will be much easier to compare samples and draw conclusions.</a:t>
            </a:r>
          </a:p>
          <a:p>
            <a:pPr marL="171450" indent="-171450">
              <a:buFontTx/>
              <a:buChar char="-"/>
            </a:pPr>
            <a:endParaRPr lang="en-US" baseline="0" dirty="0"/>
          </a:p>
          <a:p>
            <a:pPr marL="0" indent="0">
              <a:buFontTx/>
              <a:buNone/>
            </a:pPr>
            <a:r>
              <a:rPr lang="en-US" baseline="0" dirty="0" smtClean="0"/>
              <a:t>Summary:</a:t>
            </a:r>
          </a:p>
          <a:p>
            <a:pPr marL="171450" indent="-171450">
              <a:buFontTx/>
              <a:buChar char="-"/>
            </a:pPr>
            <a:r>
              <a:rPr lang="en-US" baseline="0" dirty="0" smtClean="0"/>
              <a:t>Metal was most commonly found. This is not surprising given that most of our parts are metal.</a:t>
            </a:r>
          </a:p>
          <a:p>
            <a:pPr marL="171450" indent="-171450">
              <a:buFontTx/>
              <a:buChar char="-"/>
            </a:pPr>
            <a:r>
              <a:rPr lang="en-US" baseline="0" dirty="0" smtClean="0"/>
              <a:t>Fairly high amount of carbon, whose source is unknown. Could be partially due to carbon tape on FBI samples.</a:t>
            </a:r>
          </a:p>
          <a:p>
            <a:pPr marL="171450" indent="-171450">
              <a:buFontTx/>
              <a:buChar char="-"/>
            </a:pPr>
            <a:r>
              <a:rPr lang="en-US" baseline="0" dirty="0" smtClean="0"/>
              <a:t>After metal, we see a lot of C3, wipes, and gloves; suggesting we should re-evaluate our use of these materials.</a:t>
            </a:r>
          </a:p>
          <a:p>
            <a:pPr marL="171450" indent="-171450">
              <a:buFontTx/>
              <a:buChar char="-"/>
            </a:pPr>
            <a:r>
              <a:rPr lang="en-US" baseline="0" dirty="0" smtClean="0"/>
              <a:t>15% unknowns. We still have a lot to learn.</a:t>
            </a:r>
          </a:p>
          <a:p>
            <a:pPr marL="171450" indent="-171450">
              <a:buFontTx/>
              <a:buChar char="-"/>
            </a:pPr>
            <a:r>
              <a:rPr lang="en-US" baseline="0" dirty="0" smtClean="0"/>
              <a:t>Biological seems very low at 4% HOWEVER the biological materials tend to be very small (with the exception of hair) and are often overlooked. Have limited time per sample, and tend to focus on big stuff (especially in early SEM sessions). Plus small particles are hard to get a good reading on.</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9</a:t>
            </a:fld>
            <a:endParaRPr lang="en-US"/>
          </a:p>
        </p:txBody>
      </p:sp>
    </p:spTree>
    <p:extLst>
      <p:ext uri="{BB962C8B-B14F-4D97-AF65-F5344CB8AC3E}">
        <p14:creationId xmlns:p14="http://schemas.microsoft.com/office/powerpoint/2010/main" val="76180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TO DO:  TWEAK LAYOUT,</a:t>
            </a:r>
            <a:r>
              <a:rPr lang="en-US" b="1" i="1" baseline="0" dirty="0" smtClean="0"/>
              <a:t> COLORS. GET IMAGES FROM EDDIE WITHOUT CIRCLES AND LINES ON THEM (like what is covered up by green here).</a:t>
            </a:r>
          </a:p>
          <a:p>
            <a:r>
              <a:rPr lang="en-US" b="1" i="1" baseline="0" dirty="0" smtClean="0"/>
              <a:t>TRY TO FIND BETTER IN CHAMBER PICS.</a:t>
            </a:r>
            <a:endParaRPr lang="en-US" b="1" i="1" dirty="0" smtClean="0"/>
          </a:p>
          <a:p>
            <a:endParaRPr lang="en-US" dirty="0" smtClean="0"/>
          </a:p>
          <a:p>
            <a:endParaRPr lang="en-US" dirty="0" smtClean="0"/>
          </a:p>
          <a:p>
            <a:pPr marL="171450" indent="-171450">
              <a:buFontTx/>
              <a:buChar char="-"/>
            </a:pPr>
            <a:r>
              <a:rPr lang="en-US" dirty="0" smtClean="0"/>
              <a:t>W&amp;</a:t>
            </a:r>
            <a:r>
              <a:rPr lang="en-US" baseline="0" dirty="0" smtClean="0"/>
              <a:t>O placed</a:t>
            </a:r>
            <a:r>
              <a:rPr lang="en-US" dirty="0" smtClean="0"/>
              <a:t> in chamber vertically</a:t>
            </a:r>
            <a:r>
              <a:rPr lang="en-US" baseline="0" dirty="0" smtClean="0"/>
              <a:t> and horizontally.</a:t>
            </a:r>
          </a:p>
          <a:p>
            <a:pPr marL="171450" indent="-171450">
              <a:buFontTx/>
              <a:buChar char="-"/>
            </a:pPr>
            <a:r>
              <a:rPr lang="en-US" dirty="0" smtClean="0"/>
              <a:t>Allow</a:t>
            </a:r>
            <a:r>
              <a:rPr lang="en-US" baseline="0" dirty="0" smtClean="0"/>
              <a:t> us to collect data on contamination specific to chambers, certain activities (install work, pump down), over time.</a:t>
            </a:r>
          </a:p>
          <a:p>
            <a:pPr marL="171450" indent="-171450">
              <a:buFontTx/>
              <a:buChar char="-"/>
            </a:pPr>
            <a:r>
              <a:rPr lang="en-US" sz="1200" kern="1200" baseline="0" dirty="0" smtClean="0">
                <a:solidFill>
                  <a:schemeClr val="tx1"/>
                </a:solidFill>
                <a:latin typeface="+mn-lt"/>
                <a:ea typeface="+mn-ea"/>
                <a:cs typeface="+mn-cs"/>
              </a:rPr>
              <a:t>Now putting wafers and optics in same locations, so no more apples to oranges comparisons.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6831DF7-62AF-4727-813E-FB529669ABA9}" type="slidenum">
              <a:rPr lang="en-US" smtClean="0"/>
              <a:t>10</a:t>
            </a:fld>
            <a:endParaRPr lang="en-US"/>
          </a:p>
        </p:txBody>
      </p:sp>
    </p:spTree>
    <p:extLst>
      <p:ext uri="{BB962C8B-B14F-4D97-AF65-F5344CB8AC3E}">
        <p14:creationId xmlns:p14="http://schemas.microsoft.com/office/powerpoint/2010/main" val="115844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LIGO-G1300995-v1</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4054181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LIGO-G1300995-v1</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36886418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LIGO-G1300995-v1</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7021946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1030288"/>
          </a:xfrm>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01762"/>
            <a:ext cx="8229600" cy="48466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LIGO-G1300995-v1</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graphicFrame>
        <p:nvGraphicFramePr>
          <p:cNvPr id="7" name="Object 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4768" name="Photo Editor Photo" r:id="rId3" imgW="4409524" imgH="3219899" progId="">
                  <p:embed/>
                </p:oleObj>
              </mc:Choice>
              <mc:Fallback>
                <p:oleObj name="Photo Editor Photo" r:id="rId3" imgW="4409524" imgH="321989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9" name="Straight Connector 8"/>
          <p:cNvCxnSpPr/>
          <p:nvPr userDrawn="1"/>
        </p:nvCxnSpPr>
        <p:spPr>
          <a:xfrm>
            <a:off x="0" y="1143000"/>
            <a:ext cx="91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415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LIGO-G1300995-v1</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36956630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LIGO-G1300995-v1</a:t>
            </a:r>
            <a:endParaRPr lang="en-US"/>
          </a:p>
        </p:txBody>
      </p:sp>
      <p:sp>
        <p:nvSpPr>
          <p:cNvPr id="6" name="Footer Placeholder 5"/>
          <p:cNvSpPr>
            <a:spLocks noGrp="1"/>
          </p:cNvSpPr>
          <p:nvPr>
            <p:ph type="ftr" sz="quarter" idx="11"/>
          </p:nvPr>
        </p:nvSpPr>
        <p:spPr/>
        <p:txBody>
          <a:bodyPr/>
          <a:lstStyle/>
          <a:p>
            <a:r>
              <a:rPr lang="en-US" smtClean="0"/>
              <a:t>Advanced LIGO</a:t>
            </a:r>
            <a:endParaRPr lang="en-US"/>
          </a:p>
        </p:txBody>
      </p:sp>
      <p:sp>
        <p:nvSpPr>
          <p:cNvPr id="7" name="Slide Number Placeholder 6"/>
          <p:cNvSpPr>
            <a:spLocks noGrp="1"/>
          </p:cNvSpPr>
          <p:nvPr>
            <p:ph type="sldNum" sz="quarter" idx="12"/>
          </p:nvPr>
        </p:nvSpPr>
        <p:spPr/>
        <p:txBody>
          <a:bodyPr/>
          <a:lstStyle/>
          <a:p>
            <a:fld id="{3FF8A0D9-104B-42E1-B207-922617A2DF27}" type="slidenum">
              <a:rPr lang="en-US" smtClean="0"/>
              <a:t>‹#›</a:t>
            </a:fld>
            <a:endParaRPr lang="en-US"/>
          </a:p>
        </p:txBody>
      </p:sp>
      <p:graphicFrame>
        <p:nvGraphicFramePr>
          <p:cNvPr id="8" name="Object 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444" name="Photo Editor Photo" r:id="rId3" imgW="4409524" imgH="3219899" progId="">
                  <p:embed/>
                </p:oleObj>
              </mc:Choice>
              <mc:Fallback>
                <p:oleObj name="Photo Editor Photo" r:id="rId3" imgW="4409524" imgH="321989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9" name="Straight Connector 8"/>
          <p:cNvCxnSpPr/>
          <p:nvPr userDrawn="1"/>
        </p:nvCxnSpPr>
        <p:spPr>
          <a:xfrm>
            <a:off x="0" y="11430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457200" y="76201"/>
            <a:ext cx="8229600" cy="1030288"/>
          </a:xfrm>
        </p:spPr>
        <p:txBody>
          <a:bodyPr/>
          <a:lstStyle>
            <a:lvl1pPr>
              <a:defRPr sz="4000"/>
            </a:lvl1pPr>
          </a:lstStyle>
          <a:p>
            <a:r>
              <a:rPr lang="en-US" dirty="0" smtClean="0"/>
              <a:t>Click to edit Master title style</a:t>
            </a:r>
            <a:endParaRPr lang="en-US" dirty="0"/>
          </a:p>
        </p:txBody>
      </p:sp>
    </p:spTree>
    <p:extLst>
      <p:ext uri="{BB962C8B-B14F-4D97-AF65-F5344CB8AC3E}">
        <p14:creationId xmlns:p14="http://schemas.microsoft.com/office/powerpoint/2010/main" val="37696116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LIGO-G1300995-v1</a:t>
            </a:r>
            <a:endParaRPr lang="en-US"/>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a:t>
            </a:fld>
            <a:endParaRPr lang="en-US"/>
          </a:p>
        </p:txBody>
      </p:sp>
      <p:sp>
        <p:nvSpPr>
          <p:cNvPr id="10" name="Title 1"/>
          <p:cNvSpPr>
            <a:spLocks noGrp="1"/>
          </p:cNvSpPr>
          <p:nvPr>
            <p:ph type="title"/>
          </p:nvPr>
        </p:nvSpPr>
        <p:spPr>
          <a:xfrm>
            <a:off x="457200" y="76201"/>
            <a:ext cx="8229600" cy="1030288"/>
          </a:xfrm>
        </p:spPr>
        <p:txBody>
          <a:bodyPr/>
          <a:lstStyle>
            <a:lvl1pPr>
              <a:defRPr sz="4000"/>
            </a:lvl1pPr>
          </a:lstStyle>
          <a:p>
            <a:r>
              <a:rPr lang="en-US" dirty="0" smtClean="0"/>
              <a:t>Click to edit Master title style</a:t>
            </a:r>
            <a:endParaRPr lang="en-US" dirty="0"/>
          </a:p>
        </p:txBody>
      </p:sp>
      <p:graphicFrame>
        <p:nvGraphicFramePr>
          <p:cNvPr id="11" name="Object 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540" name="Photo Editor Photo" r:id="rId3" imgW="4409524" imgH="3219899" progId="">
                  <p:embed/>
                </p:oleObj>
              </mc:Choice>
              <mc:Fallback>
                <p:oleObj name="Photo Editor Photo" r:id="rId3" imgW="4409524" imgH="321989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2" name="Straight Connector 11"/>
          <p:cNvCxnSpPr/>
          <p:nvPr userDrawn="1"/>
        </p:nvCxnSpPr>
        <p:spPr>
          <a:xfrm>
            <a:off x="0" y="1143000"/>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29248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LIGO-G1300995-v1</a:t>
            </a:r>
            <a:endParaRPr lang="en-US"/>
          </a:p>
        </p:txBody>
      </p:sp>
      <p:sp>
        <p:nvSpPr>
          <p:cNvPr id="4" name="Footer Placeholder 3"/>
          <p:cNvSpPr>
            <a:spLocks noGrp="1"/>
          </p:cNvSpPr>
          <p:nvPr>
            <p:ph type="ftr" sz="quarter" idx="11"/>
          </p:nvPr>
        </p:nvSpPr>
        <p:spPr/>
        <p:txBody>
          <a:bodyPr/>
          <a:lstStyle/>
          <a:p>
            <a:r>
              <a:rPr lang="en-US" smtClean="0"/>
              <a:t>Advanced LIGO</a:t>
            </a:r>
            <a:endParaRPr lang="en-US"/>
          </a:p>
        </p:txBody>
      </p:sp>
      <p:sp>
        <p:nvSpPr>
          <p:cNvPr id="5" name="Slide Number Placeholder 4"/>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496050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LIGO-G1300995-v1</a:t>
            </a:r>
            <a:endParaRPr lang="en-US"/>
          </a:p>
        </p:txBody>
      </p:sp>
      <p:sp>
        <p:nvSpPr>
          <p:cNvPr id="3" name="Footer Placeholder 2"/>
          <p:cNvSpPr>
            <a:spLocks noGrp="1"/>
          </p:cNvSpPr>
          <p:nvPr>
            <p:ph type="ftr" sz="quarter" idx="11"/>
          </p:nvPr>
        </p:nvSpPr>
        <p:spPr/>
        <p:txBody>
          <a:bodyPr/>
          <a:lstStyle/>
          <a:p>
            <a:r>
              <a:rPr lang="en-US" smtClean="0"/>
              <a:t>Advanced LIGO</a:t>
            </a:r>
            <a:endParaRPr lang="en-US"/>
          </a:p>
        </p:txBody>
      </p:sp>
      <p:sp>
        <p:nvSpPr>
          <p:cNvPr id="4" name="Slide Number Placeholder 3"/>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29054704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LIGO-G1300995-v1</a:t>
            </a:r>
            <a:endParaRPr lang="en-US"/>
          </a:p>
        </p:txBody>
      </p:sp>
      <p:sp>
        <p:nvSpPr>
          <p:cNvPr id="6" name="Footer Placeholder 5"/>
          <p:cNvSpPr>
            <a:spLocks noGrp="1"/>
          </p:cNvSpPr>
          <p:nvPr>
            <p:ph type="ftr" sz="quarter" idx="11"/>
          </p:nvPr>
        </p:nvSpPr>
        <p:spPr/>
        <p:txBody>
          <a:bodyPr/>
          <a:lstStyle/>
          <a:p>
            <a:r>
              <a:rPr lang="en-US" smtClean="0"/>
              <a:t>Advanced LIGO</a:t>
            </a:r>
            <a:endParaRPr lang="en-US"/>
          </a:p>
        </p:txBody>
      </p:sp>
      <p:sp>
        <p:nvSpPr>
          <p:cNvPr id="7" name="Slide Number Placeholder 6"/>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1078292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LIGO-G1300995-v1</a:t>
            </a:r>
            <a:endParaRPr lang="en-US"/>
          </a:p>
        </p:txBody>
      </p:sp>
      <p:sp>
        <p:nvSpPr>
          <p:cNvPr id="6" name="Footer Placeholder 5"/>
          <p:cNvSpPr>
            <a:spLocks noGrp="1"/>
          </p:cNvSpPr>
          <p:nvPr>
            <p:ph type="ftr" sz="quarter" idx="11"/>
          </p:nvPr>
        </p:nvSpPr>
        <p:spPr/>
        <p:txBody>
          <a:bodyPr/>
          <a:lstStyle/>
          <a:p>
            <a:r>
              <a:rPr lang="en-US" smtClean="0"/>
              <a:t>Advanced LIGO</a:t>
            </a:r>
            <a:endParaRPr lang="en-US"/>
          </a:p>
        </p:txBody>
      </p:sp>
      <p:sp>
        <p:nvSpPr>
          <p:cNvPr id="7" name="Slide Number Placeholder 6"/>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4412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LIGO-G1300995-v1</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Advanced LIGO</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8A0D9-104B-42E1-B207-922617A2DF27}" type="slidenum">
              <a:rPr lang="en-US" smtClean="0"/>
              <a:t>‹#›</a:t>
            </a:fld>
            <a:endParaRPr lang="en-US"/>
          </a:p>
        </p:txBody>
      </p:sp>
    </p:spTree>
    <p:extLst>
      <p:ext uri="{BB962C8B-B14F-4D97-AF65-F5344CB8AC3E}">
        <p14:creationId xmlns:p14="http://schemas.microsoft.com/office/powerpoint/2010/main" val="2630012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9" Type="http://schemas.openxmlformats.org/officeDocument/2006/relationships/chart" Target="../charts/chart3.xml"/><Relationship Id="rId10"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g"/><Relationship Id="rId5" Type="http://schemas.openxmlformats.org/officeDocument/2006/relationships/image" Target="../media/image79.jpeg"/><Relationship Id="rId6" Type="http://schemas.openxmlformats.org/officeDocument/2006/relationships/image" Target="../media/image80.jpg"/><Relationship Id="rId7"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1" Type="http://schemas.openxmlformats.org/officeDocument/2006/relationships/image" Target="../media/image86.png"/><Relationship Id="rId12" Type="http://schemas.openxmlformats.org/officeDocument/2006/relationships/image" Target="../media/image87.png"/><Relationship Id="rId1" Type="http://schemas.microsoft.com/office/2007/relationships/media" Target="../media/media1.m4v"/><Relationship Id="rId2" Type="http://schemas.openxmlformats.org/officeDocument/2006/relationships/video" Target="../media/media1.m4v"/><Relationship Id="rId3" Type="http://schemas.microsoft.com/office/2007/relationships/media" Target="../media/media2.m4v"/><Relationship Id="rId4" Type="http://schemas.openxmlformats.org/officeDocument/2006/relationships/video" Target="../media/media2.m4v"/><Relationship Id="rId5" Type="http://schemas.openxmlformats.org/officeDocument/2006/relationships/slideLayout" Target="../slideLayouts/slideLayout2.xml"/><Relationship Id="rId6" Type="http://schemas.openxmlformats.org/officeDocument/2006/relationships/notesSlide" Target="../notesSlides/notesSlide16.xml"/><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png"/><Relationship Id="rId10"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eg"/><Relationship Id="rId8" Type="http://schemas.openxmlformats.org/officeDocument/2006/relationships/image" Target="../media/image93.png"/><Relationship Id="rId9"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95.png"/><Relationship Id="rId6" Type="http://schemas.openxmlformats.org/officeDocument/2006/relationships/image" Target="../media/image96.png"/><Relationship Id="rId1" Type="http://schemas.microsoft.com/office/2007/relationships/media" Target="../media/media3.mov"/><Relationship Id="rId2" Type="http://schemas.openxmlformats.org/officeDocument/2006/relationships/video" Target="../media/media3.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hyperlink" Target="https://dcc.ligo.org/cgi-bin/private/DocDB/ShowDocument?.submit=Number&amp;docid=T080067&amp;version=" TargetMode="External"/><Relationship Id="rId4" Type="http://schemas.openxmlformats.org/officeDocument/2006/relationships/hyperlink" Target="https://dcc.ligo.org/wiki/index.php/Engineering_for_LIGO/ContaminationControlWorkingGroup" TargetMode="External"/><Relationship Id="rId5" Type="http://schemas.openxmlformats.org/officeDocument/2006/relationships/hyperlink" Target="https://dcc.ligo.org/LIGO-E0900047" TargetMode="External"/><Relationship Id="rId6" Type="http://schemas.openxmlformats.org/officeDocument/2006/relationships/hyperlink" Target="https://dcc.ligo.org/LIGO-T1300093" TargetMode="External"/><Relationship Id="rId7" Type="http://schemas.openxmlformats.org/officeDocument/2006/relationships/hyperlink" Target="https://dcc.ligo.org/LIGO-G1300777" TargetMode="External"/><Relationship Id="rId8" Type="http://schemas.openxmlformats.org/officeDocument/2006/relationships/hyperlink" Target="https://dcc.ligo.org/LIGO-G1300427" TargetMode="External"/><Relationship Id="rId9" Type="http://schemas.openxmlformats.org/officeDocument/2006/relationships/hyperlink" Target="https://dcc.ligo.org/T1300493" TargetMode="External"/><Relationship Id="rId10" Type="http://schemas.openxmlformats.org/officeDocument/2006/relationships/hyperlink" Target="https://dcc.ligo.org/LIGO-E1201096" TargetMode="External"/><Relationship Id="rId1" Type="http://schemas.openxmlformats.org/officeDocument/2006/relationships/slideLayout" Target="../slideLayouts/slideLayout2.xml"/><Relationship Id="rId2" Type="http://schemas.openxmlformats.org/officeDocument/2006/relationships/hyperlink" Target="https://dcc.ligo.org/cgi-bin/private/DocDB/ShowDocument?.submit=Number&amp;docid=T1300511&amp;version="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tiff"/></Relationships>
</file>

<file path=ppt/slides/_rels/slide8.xml.rels><?xml version="1.0" encoding="UTF-8" standalone="yes"?>
<Relationships xmlns="http://schemas.openxmlformats.org/package/2006/relationships"><Relationship Id="rId20" Type="http://schemas.openxmlformats.org/officeDocument/2006/relationships/image" Target="../media/image36.png"/><Relationship Id="rId21" Type="http://schemas.openxmlformats.org/officeDocument/2006/relationships/image" Target="../media/image37.png"/><Relationship Id="rId22" Type="http://schemas.openxmlformats.org/officeDocument/2006/relationships/image" Target="../media/image38.png"/><Relationship Id="rId23" Type="http://schemas.openxmlformats.org/officeDocument/2006/relationships/image" Target="../media/image39.jpeg"/><Relationship Id="rId24" Type="http://schemas.openxmlformats.org/officeDocument/2006/relationships/image" Target="../media/image40.png"/><Relationship Id="rId25" Type="http://schemas.openxmlformats.org/officeDocument/2006/relationships/image" Target="../media/image41.jpeg"/><Relationship Id="rId26" Type="http://schemas.openxmlformats.org/officeDocument/2006/relationships/image" Target="../media/image42.jpeg"/><Relationship Id="rId27" Type="http://schemas.openxmlformats.org/officeDocument/2006/relationships/image" Target="../media/image43.png"/><Relationship Id="rId28" Type="http://schemas.openxmlformats.org/officeDocument/2006/relationships/image" Target="../media/image44.png"/><Relationship Id="rId29"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30" Type="http://schemas.openxmlformats.org/officeDocument/2006/relationships/image" Target="../media/image46.png"/><Relationship Id="rId31" Type="http://schemas.openxmlformats.org/officeDocument/2006/relationships/image" Target="../media/image47.png"/><Relationship Id="rId32" Type="http://schemas.openxmlformats.org/officeDocument/2006/relationships/image" Target="../media/image48.png"/><Relationship Id="rId9"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jpeg"/><Relationship Id="rId33" Type="http://schemas.openxmlformats.org/officeDocument/2006/relationships/image" Target="../media/image49.png"/><Relationship Id="rId34" Type="http://schemas.openxmlformats.org/officeDocument/2006/relationships/image" Target="../media/image50.png"/><Relationship Id="rId35" Type="http://schemas.openxmlformats.org/officeDocument/2006/relationships/image" Target="../media/image51.jpeg"/><Relationship Id="rId36" Type="http://schemas.openxmlformats.org/officeDocument/2006/relationships/image" Target="../media/image52.jpg"/><Relationship Id="rId10" Type="http://schemas.openxmlformats.org/officeDocument/2006/relationships/image" Target="../media/image27.png"/><Relationship Id="rId11" Type="http://schemas.microsoft.com/office/2007/relationships/hdphoto" Target="../media/hdphoto1.wdp"/><Relationship Id="rId12" Type="http://schemas.openxmlformats.org/officeDocument/2006/relationships/image" Target="../media/image28.jpe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jpeg"/><Relationship Id="rId18" Type="http://schemas.openxmlformats.org/officeDocument/2006/relationships/image" Target="../media/image34.png"/><Relationship Id="rId19" Type="http://schemas.openxmlformats.org/officeDocument/2006/relationships/image" Target="../media/image35.png"/><Relationship Id="rId37" Type="http://schemas.openxmlformats.org/officeDocument/2006/relationships/image" Target="../media/image53.jpeg"/><Relationship Id="rId38" Type="http://schemas.openxmlformats.org/officeDocument/2006/relationships/image" Target="../media/image54.png"/><Relationship Id="rId39" Type="http://schemas.openxmlformats.org/officeDocument/2006/relationships/image" Target="../media/image55.png"/><Relationship Id="rId40"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_032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81657"/>
          </a:xfrm>
          <a:prstGeom prst="rect">
            <a:avLst/>
          </a:prstGeom>
        </p:spPr>
      </p:pic>
      <p:sp>
        <p:nvSpPr>
          <p:cNvPr id="6" name="Rectangle 5"/>
          <p:cNvSpPr/>
          <p:nvPr/>
        </p:nvSpPr>
        <p:spPr>
          <a:xfrm>
            <a:off x="0" y="0"/>
            <a:ext cx="9144000" cy="838200"/>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ctrTitle"/>
          </p:nvPr>
        </p:nvSpPr>
        <p:spPr>
          <a:xfrm>
            <a:off x="228600" y="0"/>
            <a:ext cx="8686800" cy="838200"/>
          </a:xfrm>
        </p:spPr>
        <p:txBody>
          <a:bodyPr>
            <a:noAutofit/>
          </a:bodyPr>
          <a:lstStyle/>
          <a:p>
            <a:pPr algn="l"/>
            <a:r>
              <a:rPr lang="en-US" sz="3200" b="1" dirty="0" smtClean="0">
                <a:solidFill>
                  <a:schemeClr val="bg1"/>
                </a:solidFill>
              </a:rPr>
              <a:t>aLIGO Contamination Control &amp; Analysis</a:t>
            </a:r>
            <a:endParaRPr lang="en-US" sz="3200" b="1" dirty="0">
              <a:solidFill>
                <a:schemeClr val="bg1"/>
              </a:solidFill>
            </a:endParaRPr>
          </a:p>
        </p:txBody>
      </p:sp>
      <p:sp>
        <p:nvSpPr>
          <p:cNvPr id="5" name="Rectangle 4"/>
          <p:cNvSpPr/>
          <p:nvPr/>
        </p:nvSpPr>
        <p:spPr>
          <a:xfrm>
            <a:off x="0" y="5410200"/>
            <a:ext cx="9144000" cy="1143000"/>
          </a:xfrm>
          <a:prstGeom prst="rect">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228600" y="5410200"/>
            <a:ext cx="5867400" cy="1447800"/>
          </a:xfrm>
        </p:spPr>
        <p:txBody>
          <a:bodyPr>
            <a:normAutofit/>
          </a:bodyPr>
          <a:lstStyle/>
          <a:p>
            <a:pPr algn="l"/>
            <a:r>
              <a:rPr lang="en-US" sz="2000" dirty="0" smtClean="0">
                <a:solidFill>
                  <a:schemeClr val="bg1"/>
                </a:solidFill>
              </a:rPr>
              <a:t>Kate </a:t>
            </a:r>
            <a:r>
              <a:rPr lang="en-US" sz="2000" dirty="0" err="1" smtClean="0">
                <a:solidFill>
                  <a:schemeClr val="bg1"/>
                </a:solidFill>
              </a:rPr>
              <a:t>Gushwa</a:t>
            </a:r>
            <a:r>
              <a:rPr lang="en-US" sz="2000" dirty="0" smtClean="0">
                <a:solidFill>
                  <a:schemeClr val="bg1"/>
                </a:solidFill>
              </a:rPr>
              <a:t>  </a:t>
            </a:r>
          </a:p>
          <a:p>
            <a:pPr algn="l"/>
            <a:r>
              <a:rPr lang="en-US" sz="2000" dirty="0" smtClean="0">
                <a:solidFill>
                  <a:schemeClr val="bg1"/>
                </a:solidFill>
              </a:rPr>
              <a:t>For the Contamination Control Working Group</a:t>
            </a:r>
          </a:p>
          <a:p>
            <a:pPr algn="l"/>
            <a:r>
              <a:rPr lang="en-US" sz="2000" dirty="0" smtClean="0">
                <a:solidFill>
                  <a:schemeClr val="bg1"/>
                </a:solidFill>
              </a:rPr>
              <a:t>LVC Meeting Hannover –  September 24, 2013</a:t>
            </a:r>
            <a:endParaRPr lang="en-US" sz="2000" dirty="0">
              <a:solidFill>
                <a:schemeClr val="bg1"/>
              </a:solidFill>
            </a:endParaRPr>
          </a:p>
        </p:txBody>
      </p:sp>
      <p:sp>
        <p:nvSpPr>
          <p:cNvPr id="11" name="Subtitle 7"/>
          <p:cNvSpPr txBox="1">
            <a:spLocks/>
          </p:cNvSpPr>
          <p:nvPr/>
        </p:nvSpPr>
        <p:spPr>
          <a:xfrm>
            <a:off x="6019800" y="5410200"/>
            <a:ext cx="2971800" cy="1447800"/>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425151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mp:transition xmlns:mp="http://schemas.microsoft.com/office/mac/powerpoint/2008/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921066" y="1219200"/>
            <a:ext cx="5301868" cy="2666999"/>
            <a:chOff x="2089532" y="1219200"/>
            <a:chExt cx="5301868" cy="2666999"/>
          </a:xfrm>
        </p:grpSpPr>
        <p:pic>
          <p:nvPicPr>
            <p:cNvPr id="12" name="Picture 11" descr="HAM wafer optic placement.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48200" y="1219200"/>
              <a:ext cx="2743200" cy="2554762"/>
            </a:xfrm>
            <a:prstGeom prst="rect">
              <a:avLst/>
            </a:prstGeom>
          </p:spPr>
        </p:pic>
        <p:pic>
          <p:nvPicPr>
            <p:cNvPr id="3" name="Picture 2" descr="BSC wafer optic placement.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89532" y="1219200"/>
              <a:ext cx="2406268" cy="2666999"/>
            </a:xfrm>
            <a:prstGeom prst="rect">
              <a:avLst/>
            </a:prstGeom>
          </p:spPr>
        </p:pic>
      </p:grpSp>
      <p:sp>
        <p:nvSpPr>
          <p:cNvPr id="2" name="Title 1"/>
          <p:cNvSpPr>
            <a:spLocks noGrp="1"/>
          </p:cNvSpPr>
          <p:nvPr>
            <p:ph type="title"/>
          </p:nvPr>
        </p:nvSpPr>
        <p:spPr/>
        <p:txBody>
          <a:bodyPr/>
          <a:lstStyle/>
          <a:p>
            <a:r>
              <a:rPr lang="en-US" dirty="0" smtClean="0"/>
              <a:t>4” Wafers &amp; 1” Optics</a:t>
            </a:r>
            <a:endParaRPr lang="en-US" dirty="0"/>
          </a:p>
        </p:txBody>
      </p:sp>
      <p:sp>
        <p:nvSpPr>
          <p:cNvPr id="4" name="Date Placeholder 3"/>
          <p:cNvSpPr>
            <a:spLocks noGrp="1"/>
          </p:cNvSpPr>
          <p:nvPr>
            <p:ph type="dt" sz="half" idx="10"/>
          </p:nvPr>
        </p:nvSpPr>
        <p:spPr/>
        <p:txBody>
          <a:bodyPr/>
          <a:lstStyle/>
          <a:p>
            <a:r>
              <a:rPr lang="en-US" smtClean="0"/>
              <a:t>LIGO-G1300995-v1</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10</a:t>
            </a:fld>
            <a:endParaRPr lang="en-US"/>
          </a:p>
        </p:txBody>
      </p:sp>
      <p:grpSp>
        <p:nvGrpSpPr>
          <p:cNvPr id="16" name="Group 15"/>
          <p:cNvGrpSpPr/>
          <p:nvPr/>
        </p:nvGrpSpPr>
        <p:grpSpPr>
          <a:xfrm>
            <a:off x="2971800" y="2438400"/>
            <a:ext cx="3893268" cy="990600"/>
            <a:chOff x="2971800" y="2438400"/>
            <a:chExt cx="3893268" cy="990600"/>
          </a:xfrm>
        </p:grpSpPr>
        <p:grpSp>
          <p:nvGrpSpPr>
            <p:cNvPr id="72" name="Group 71"/>
            <p:cNvGrpSpPr/>
            <p:nvPr/>
          </p:nvGrpSpPr>
          <p:grpSpPr>
            <a:xfrm>
              <a:off x="2971800" y="2491861"/>
              <a:ext cx="735540" cy="937139"/>
              <a:chOff x="2972218" y="2491861"/>
              <a:chExt cx="735540" cy="937139"/>
            </a:xfrm>
          </p:grpSpPr>
          <p:sp>
            <p:nvSpPr>
              <p:cNvPr id="9" name="Oval 8"/>
              <p:cNvSpPr>
                <a:spLocks noChangeAspect="1"/>
              </p:cNvSpPr>
              <p:nvPr/>
            </p:nvSpPr>
            <p:spPr>
              <a:xfrm>
                <a:off x="3373154" y="3094396"/>
                <a:ext cx="334604" cy="334604"/>
              </a:xfrm>
              <a:prstGeom prst="ellipse">
                <a:avLst/>
              </a:prstGeom>
              <a:noFill/>
              <a:ln>
                <a:solidFill>
                  <a:srgbClr val="9BBB5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p:cNvSpPr>
                <a:spLocks noChangeAspect="1"/>
              </p:cNvSpPr>
              <p:nvPr/>
            </p:nvSpPr>
            <p:spPr>
              <a:xfrm>
                <a:off x="2972218" y="2491861"/>
                <a:ext cx="334604" cy="334604"/>
              </a:xfrm>
              <a:prstGeom prst="ellipse">
                <a:avLst/>
              </a:prstGeom>
              <a:noFill/>
              <a:ln>
                <a:solidFill>
                  <a:srgbClr val="9BBB5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75" name="Group 74"/>
            <p:cNvGrpSpPr/>
            <p:nvPr/>
          </p:nvGrpSpPr>
          <p:grpSpPr>
            <a:xfrm>
              <a:off x="5168370" y="2438400"/>
              <a:ext cx="1696698" cy="791804"/>
              <a:chOff x="5168370" y="2438400"/>
              <a:chExt cx="1696698" cy="791804"/>
            </a:xfrm>
          </p:grpSpPr>
          <p:sp>
            <p:nvSpPr>
              <p:cNvPr id="38" name="Oval 37"/>
              <p:cNvSpPr>
                <a:spLocks noChangeAspect="1"/>
              </p:cNvSpPr>
              <p:nvPr/>
            </p:nvSpPr>
            <p:spPr>
              <a:xfrm>
                <a:off x="5168370" y="2895600"/>
                <a:ext cx="334604" cy="334604"/>
              </a:xfrm>
              <a:prstGeom prst="ellipse">
                <a:avLst/>
              </a:prstGeom>
              <a:noFill/>
              <a:ln>
                <a:solidFill>
                  <a:srgbClr val="9BBB5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Oval 61"/>
              <p:cNvSpPr>
                <a:spLocks noChangeAspect="1"/>
              </p:cNvSpPr>
              <p:nvPr/>
            </p:nvSpPr>
            <p:spPr>
              <a:xfrm>
                <a:off x="6526740" y="2438400"/>
                <a:ext cx="338328" cy="338328"/>
              </a:xfrm>
              <a:prstGeom prst="ellipse">
                <a:avLst/>
              </a:prstGeom>
              <a:noFill/>
              <a:ln>
                <a:solidFill>
                  <a:srgbClr val="9BBB5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grpSp>
        <p:nvGrpSpPr>
          <p:cNvPr id="19" name="Group 18"/>
          <p:cNvGrpSpPr/>
          <p:nvPr/>
        </p:nvGrpSpPr>
        <p:grpSpPr>
          <a:xfrm>
            <a:off x="1703732" y="2607564"/>
            <a:ext cx="5713068" cy="1419104"/>
            <a:chOff x="1703732" y="2607564"/>
            <a:chExt cx="5713068" cy="1419104"/>
          </a:xfrm>
        </p:grpSpPr>
        <p:grpSp>
          <p:nvGrpSpPr>
            <p:cNvPr id="73" name="Group 72"/>
            <p:cNvGrpSpPr/>
            <p:nvPr/>
          </p:nvGrpSpPr>
          <p:grpSpPr>
            <a:xfrm>
              <a:off x="1703732" y="2777463"/>
              <a:ext cx="1836306" cy="1111844"/>
              <a:chOff x="1703732" y="2777463"/>
              <a:chExt cx="1836306" cy="1111844"/>
            </a:xfrm>
          </p:grpSpPr>
          <p:cxnSp>
            <p:nvCxnSpPr>
              <p:cNvPr id="15" name="Straight Connector 14"/>
              <p:cNvCxnSpPr>
                <a:stCxn id="9" idx="4"/>
                <a:endCxn id="8" idx="0"/>
              </p:cNvCxnSpPr>
              <p:nvPr/>
            </p:nvCxnSpPr>
            <p:spPr>
              <a:xfrm flipH="1">
                <a:off x="3219187" y="3429000"/>
                <a:ext cx="320851" cy="460307"/>
              </a:xfrm>
              <a:prstGeom prst="line">
                <a:avLst/>
              </a:prstGeom>
            </p:spPr>
            <p:style>
              <a:lnRef idx="2">
                <a:schemeClr val="accent3"/>
              </a:lnRef>
              <a:fillRef idx="0">
                <a:schemeClr val="accent3"/>
              </a:fillRef>
              <a:effectRef idx="1">
                <a:schemeClr val="accent3"/>
              </a:effectRef>
              <a:fontRef idx="minor">
                <a:schemeClr val="tx1"/>
              </a:fontRef>
            </p:style>
          </p:cxnSp>
          <p:cxnSp>
            <p:nvCxnSpPr>
              <p:cNvPr id="32" name="Straight Connector 31"/>
              <p:cNvCxnSpPr>
                <a:stCxn id="33" idx="3"/>
                <a:endCxn id="29" idx="7"/>
              </p:cNvCxnSpPr>
              <p:nvPr/>
            </p:nvCxnSpPr>
            <p:spPr>
              <a:xfrm flipH="1">
                <a:off x="1703732" y="2777463"/>
                <a:ext cx="1317070" cy="843066"/>
              </a:xfrm>
              <a:prstGeom prst="line">
                <a:avLst/>
              </a:prstGeom>
            </p:spPr>
            <p:style>
              <a:lnRef idx="2">
                <a:schemeClr val="accent3"/>
              </a:lnRef>
              <a:fillRef idx="0">
                <a:schemeClr val="accent3"/>
              </a:fillRef>
              <a:effectRef idx="1">
                <a:schemeClr val="accent3"/>
              </a:effectRef>
              <a:fontRef idx="minor">
                <a:schemeClr val="tx1"/>
              </a:fontRef>
            </p:style>
          </p:cxnSp>
        </p:grpSp>
        <p:grpSp>
          <p:nvGrpSpPr>
            <p:cNvPr id="76" name="Group 75"/>
            <p:cNvGrpSpPr/>
            <p:nvPr/>
          </p:nvGrpSpPr>
          <p:grpSpPr>
            <a:xfrm>
              <a:off x="5335672" y="2607564"/>
              <a:ext cx="2081128" cy="1419104"/>
              <a:chOff x="5335672" y="2607564"/>
              <a:chExt cx="2081128" cy="1419104"/>
            </a:xfrm>
          </p:grpSpPr>
          <p:cxnSp>
            <p:nvCxnSpPr>
              <p:cNvPr id="41" name="Straight Connector 40"/>
              <p:cNvCxnSpPr>
                <a:stCxn id="38" idx="4"/>
                <a:endCxn id="20" idx="0"/>
              </p:cNvCxnSpPr>
              <p:nvPr/>
            </p:nvCxnSpPr>
            <p:spPr>
              <a:xfrm>
                <a:off x="5335672" y="3230204"/>
                <a:ext cx="52986" cy="655996"/>
              </a:xfrm>
              <a:prstGeom prst="line">
                <a:avLst/>
              </a:prstGeom>
            </p:spPr>
            <p:style>
              <a:lnRef idx="2">
                <a:schemeClr val="accent3"/>
              </a:lnRef>
              <a:fillRef idx="0">
                <a:schemeClr val="accent3"/>
              </a:fillRef>
              <a:effectRef idx="1">
                <a:schemeClr val="accent3"/>
              </a:effectRef>
              <a:fontRef idx="minor">
                <a:schemeClr val="tx1"/>
              </a:fontRef>
            </p:style>
          </p:cxnSp>
          <p:cxnSp>
            <p:nvCxnSpPr>
              <p:cNvPr id="45" name="Straight Connector 44"/>
              <p:cNvCxnSpPr>
                <a:stCxn id="38" idx="4"/>
                <a:endCxn id="18" idx="1"/>
              </p:cNvCxnSpPr>
              <p:nvPr/>
            </p:nvCxnSpPr>
            <p:spPr>
              <a:xfrm>
                <a:off x="5335672" y="3230204"/>
                <a:ext cx="1570741" cy="796464"/>
              </a:xfrm>
              <a:prstGeom prst="line">
                <a:avLst/>
              </a:prstGeom>
            </p:spPr>
            <p:style>
              <a:lnRef idx="2">
                <a:schemeClr val="accent3"/>
              </a:lnRef>
              <a:fillRef idx="0">
                <a:schemeClr val="accent3"/>
              </a:fillRef>
              <a:effectRef idx="1">
                <a:schemeClr val="accent3"/>
              </a:effectRef>
              <a:fontRef idx="minor">
                <a:schemeClr val="tx1"/>
              </a:fontRef>
            </p:style>
          </p:cxnSp>
          <p:cxnSp>
            <p:nvCxnSpPr>
              <p:cNvPr id="63" name="Straight Connector 62"/>
              <p:cNvCxnSpPr>
                <a:stCxn id="62" idx="6"/>
                <a:endCxn id="48" idx="2"/>
              </p:cNvCxnSpPr>
              <p:nvPr/>
            </p:nvCxnSpPr>
            <p:spPr>
              <a:xfrm>
                <a:off x="6865068" y="2607564"/>
                <a:ext cx="551732" cy="268314"/>
              </a:xfrm>
              <a:prstGeom prst="line">
                <a:avLst/>
              </a:prstGeom>
            </p:spPr>
            <p:style>
              <a:lnRef idx="2">
                <a:schemeClr val="accent3"/>
              </a:lnRef>
              <a:fillRef idx="0">
                <a:schemeClr val="accent3"/>
              </a:fillRef>
              <a:effectRef idx="1">
                <a:schemeClr val="accent3"/>
              </a:effectRef>
              <a:fontRef idx="minor">
                <a:schemeClr val="tx1"/>
              </a:fontRef>
            </p:style>
          </p:cxnSp>
        </p:grpSp>
      </p:grpSp>
      <p:grpSp>
        <p:nvGrpSpPr>
          <p:cNvPr id="21" name="Group 20"/>
          <p:cNvGrpSpPr/>
          <p:nvPr/>
        </p:nvGrpSpPr>
        <p:grpSpPr>
          <a:xfrm>
            <a:off x="152400" y="2133600"/>
            <a:ext cx="8866026" cy="4276344"/>
            <a:chOff x="152400" y="2133600"/>
            <a:chExt cx="8866026" cy="4276344"/>
          </a:xfrm>
        </p:grpSpPr>
        <p:grpSp>
          <p:nvGrpSpPr>
            <p:cNvPr id="77" name="Group 76"/>
            <p:cNvGrpSpPr/>
            <p:nvPr/>
          </p:nvGrpSpPr>
          <p:grpSpPr>
            <a:xfrm>
              <a:off x="4343400" y="2133600"/>
              <a:ext cx="4675026" cy="4276344"/>
              <a:chOff x="4343400" y="2133600"/>
              <a:chExt cx="4675026" cy="4276344"/>
            </a:xfrm>
          </p:grpSpPr>
          <p:pic>
            <p:nvPicPr>
              <p:cNvPr id="48" name="Picture 4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16800" y="2133600"/>
                <a:ext cx="1601626" cy="1484555"/>
              </a:xfrm>
              <a:prstGeom prst="ellipse">
                <a:avLst/>
              </a:prstGeom>
              <a:ln w="38100" cmpd="sng">
                <a:solidFill>
                  <a:srgbClr val="9BBB59"/>
                </a:solidFill>
              </a:ln>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a:ext>
                </a:extLst>
              </a:blip>
              <a:srcRect l="-37" b="-1093"/>
              <a:stretch/>
            </p:blipFill>
            <p:spPr>
              <a:xfrm>
                <a:off x="6553200" y="3710848"/>
                <a:ext cx="2411887" cy="2156552"/>
              </a:xfrm>
              <a:prstGeom prst="ellipse">
                <a:avLst/>
              </a:prstGeom>
              <a:ln w="38100" cmpd="sng">
                <a:solidFill>
                  <a:srgbClr val="9BBB59"/>
                </a:solidFill>
              </a:ln>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43400" y="3886200"/>
                <a:ext cx="2090516" cy="2523744"/>
              </a:xfrm>
              <a:prstGeom prst="ellipse">
                <a:avLst/>
              </a:prstGeom>
              <a:ln w="38100" cmpd="sng">
                <a:solidFill>
                  <a:srgbClr val="9BBB59"/>
                </a:solidFill>
              </a:ln>
            </p:spPr>
          </p:pic>
        </p:grpSp>
        <p:grpSp>
          <p:nvGrpSpPr>
            <p:cNvPr id="10" name="Group 9"/>
            <p:cNvGrpSpPr/>
            <p:nvPr/>
          </p:nvGrpSpPr>
          <p:grpSpPr>
            <a:xfrm>
              <a:off x="152400" y="3352800"/>
              <a:ext cx="4076174" cy="3054037"/>
              <a:chOff x="152400" y="3352800"/>
              <a:chExt cx="4076174" cy="3054037"/>
            </a:xfrm>
          </p:grpSpPr>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209800" y="3889307"/>
                <a:ext cx="2018774" cy="2517530"/>
              </a:xfrm>
              <a:prstGeom prst="ellipse">
                <a:avLst/>
              </a:prstGeom>
              <a:noFill/>
              <a:ln w="38100" cmpd="sng">
                <a:solidFill>
                  <a:schemeClr val="accent3"/>
                </a:solidFill>
              </a:ln>
            </p:spPr>
          </p:pic>
          <p:pic>
            <p:nvPicPr>
              <p:cNvPr id="29" name="Picture 28" descr="BSC wafer optic placement.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2400" y="3352800"/>
                <a:ext cx="1817499" cy="1828168"/>
              </a:xfrm>
              <a:prstGeom prst="ellipse">
                <a:avLst/>
              </a:prstGeom>
              <a:ln w="38100" cmpd="sng">
                <a:solidFill>
                  <a:schemeClr val="accent3"/>
                </a:solidFill>
              </a:ln>
            </p:spPr>
          </p:pic>
        </p:grpSp>
      </p:grpSp>
    </p:spTree>
    <p:extLst>
      <p:ext uri="{BB962C8B-B14F-4D97-AF65-F5344CB8AC3E}">
        <p14:creationId xmlns:p14="http://schemas.microsoft.com/office/powerpoint/2010/main" val="1861502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a:graphicFrameLocks noGrp="1"/>
          </p:cNvGraphicFramePr>
          <p:nvPr>
            <p:extLst>
              <p:ext uri="{D42A27DB-BD31-4B8C-83A1-F6EECF244321}">
                <p14:modId xmlns:p14="http://schemas.microsoft.com/office/powerpoint/2010/main" val="957115202"/>
              </p:ext>
            </p:extLst>
          </p:nvPr>
        </p:nvGraphicFramePr>
        <p:xfrm>
          <a:off x="241300" y="2133600"/>
          <a:ext cx="86614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3200" dirty="0" smtClean="0"/>
              <a:t>Wafer PCLs – WHAM2 ISI Table</a:t>
            </a:r>
            <a:endParaRPr lang="en-US" sz="3200" dirty="0"/>
          </a:p>
        </p:txBody>
      </p:sp>
      <p:sp>
        <p:nvSpPr>
          <p:cNvPr id="3" name="Content Placeholder 2"/>
          <p:cNvSpPr>
            <a:spLocks noGrp="1"/>
          </p:cNvSpPr>
          <p:nvPr>
            <p:ph idx="1"/>
          </p:nvPr>
        </p:nvSpPr>
        <p:spPr/>
        <p:txBody>
          <a:bodyPr>
            <a:normAutofit/>
          </a:bodyPr>
          <a:lstStyle/>
          <a:p>
            <a:r>
              <a:rPr lang="en-US" sz="2000" dirty="0" smtClean="0"/>
              <a:t>On the right track – Caltech and JPL PCLs matched.</a:t>
            </a:r>
          </a:p>
        </p:txBody>
      </p:sp>
      <p:sp>
        <p:nvSpPr>
          <p:cNvPr id="9" name="Date Placeholder 8"/>
          <p:cNvSpPr>
            <a:spLocks noGrp="1"/>
          </p:cNvSpPr>
          <p:nvPr>
            <p:ph type="dt" sz="half" idx="10"/>
          </p:nvPr>
        </p:nvSpPr>
        <p:spPr/>
        <p:txBody>
          <a:bodyPr/>
          <a:lstStyle/>
          <a:p>
            <a:r>
              <a:rPr lang="en-US" smtClean="0"/>
              <a:t>LIGO-G1300995-v1</a:t>
            </a:r>
            <a:endParaRPr lang="en-US" dirty="0"/>
          </a:p>
        </p:txBody>
      </p:sp>
      <p:sp>
        <p:nvSpPr>
          <p:cNvPr id="10" name="Footer Placeholder 9"/>
          <p:cNvSpPr>
            <a:spLocks noGrp="1"/>
          </p:cNvSpPr>
          <p:nvPr>
            <p:ph type="ftr" sz="quarter" idx="11"/>
          </p:nvPr>
        </p:nvSpPr>
        <p:spPr/>
        <p:txBody>
          <a:bodyPr/>
          <a:lstStyle/>
          <a:p>
            <a:r>
              <a:rPr lang="en-US" smtClean="0"/>
              <a:t>Advanced LIGO</a:t>
            </a:r>
            <a:endParaRPr lang="en-US"/>
          </a:p>
        </p:txBody>
      </p:sp>
      <p:sp>
        <p:nvSpPr>
          <p:cNvPr id="11" name="Slide Number Placeholder 10"/>
          <p:cNvSpPr>
            <a:spLocks noGrp="1"/>
          </p:cNvSpPr>
          <p:nvPr>
            <p:ph type="sldNum" sz="quarter" idx="12"/>
          </p:nvPr>
        </p:nvSpPr>
        <p:spPr/>
        <p:txBody>
          <a:bodyPr/>
          <a:lstStyle/>
          <a:p>
            <a:fld id="{3FF8A0D9-104B-42E1-B207-922617A2DF27}" type="slidenum">
              <a:rPr lang="en-US" smtClean="0"/>
              <a:t>11</a:t>
            </a:fld>
            <a:endParaRPr lang="en-US"/>
          </a:p>
        </p:txBody>
      </p:sp>
    </p:spTree>
    <p:extLst>
      <p:ext uri="{BB962C8B-B14F-4D97-AF65-F5344CB8AC3E}">
        <p14:creationId xmlns:p14="http://schemas.microsoft.com/office/powerpoint/2010/main" val="27392259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Materials on Wafers and Optics</a:t>
            </a:r>
            <a:endParaRPr lang="en-US" sz="3200" dirty="0"/>
          </a:p>
        </p:txBody>
      </p:sp>
      <p:sp>
        <p:nvSpPr>
          <p:cNvPr id="8" name="Date Placeholder 7"/>
          <p:cNvSpPr>
            <a:spLocks noGrp="1"/>
          </p:cNvSpPr>
          <p:nvPr>
            <p:ph type="dt" sz="half" idx="10"/>
          </p:nvPr>
        </p:nvSpPr>
        <p:spPr/>
        <p:txBody>
          <a:bodyPr/>
          <a:lstStyle/>
          <a:p>
            <a:r>
              <a:rPr lang="en-US" smtClean="0"/>
              <a:t>LIGO-G1300995-v1</a:t>
            </a:r>
            <a:endParaRPr lang="en-US" dirty="0"/>
          </a:p>
        </p:txBody>
      </p:sp>
      <p:sp>
        <p:nvSpPr>
          <p:cNvPr id="14" name="Footer Placeholder 13"/>
          <p:cNvSpPr>
            <a:spLocks noGrp="1"/>
          </p:cNvSpPr>
          <p:nvPr>
            <p:ph type="ftr" sz="quarter" idx="11"/>
          </p:nvPr>
        </p:nvSpPr>
        <p:spPr/>
        <p:txBody>
          <a:bodyPr/>
          <a:lstStyle/>
          <a:p>
            <a:r>
              <a:rPr lang="en-US" smtClean="0"/>
              <a:t>Advanced LIGO</a:t>
            </a:r>
            <a:endParaRPr lang="en-US"/>
          </a:p>
        </p:txBody>
      </p:sp>
      <p:sp>
        <p:nvSpPr>
          <p:cNvPr id="15" name="Slide Number Placeholder 14"/>
          <p:cNvSpPr>
            <a:spLocks noGrp="1"/>
          </p:cNvSpPr>
          <p:nvPr>
            <p:ph type="sldNum" sz="quarter" idx="12"/>
          </p:nvPr>
        </p:nvSpPr>
        <p:spPr/>
        <p:txBody>
          <a:bodyPr/>
          <a:lstStyle/>
          <a:p>
            <a:fld id="{3FF8A0D9-104B-42E1-B207-922617A2DF27}" type="slidenum">
              <a:rPr lang="en-US" smtClean="0"/>
              <a:t>12</a:t>
            </a:fld>
            <a:endParaRPr lang="en-US"/>
          </a:p>
        </p:txBody>
      </p:sp>
      <p:grpSp>
        <p:nvGrpSpPr>
          <p:cNvPr id="5" name="Group 4"/>
          <p:cNvGrpSpPr/>
          <p:nvPr/>
        </p:nvGrpSpPr>
        <p:grpSpPr>
          <a:xfrm>
            <a:off x="1143001" y="3886199"/>
            <a:ext cx="6857999" cy="2486025"/>
            <a:chOff x="1181101" y="3886199"/>
            <a:chExt cx="6857999" cy="2486025"/>
          </a:xfrm>
        </p:grpSpPr>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1101" y="3886199"/>
              <a:ext cx="3314699" cy="248602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400" y="3886199"/>
              <a:ext cx="3314700" cy="2486025"/>
            </a:xfrm>
            <a:prstGeom prst="rect">
              <a:avLst/>
            </a:prstGeom>
          </p:spPr>
        </p:pic>
      </p:grpSp>
      <p:grpSp>
        <p:nvGrpSpPr>
          <p:cNvPr id="9" name="Group 8"/>
          <p:cNvGrpSpPr/>
          <p:nvPr/>
        </p:nvGrpSpPr>
        <p:grpSpPr>
          <a:xfrm>
            <a:off x="6739867" y="1295400"/>
            <a:ext cx="2251733" cy="2447538"/>
            <a:chOff x="6494133" y="2509057"/>
            <a:chExt cx="2251733" cy="2447538"/>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l="17115" t="16713" r="26649" b="11065"/>
            <a:stretch/>
          </p:blipFill>
          <p:spPr>
            <a:xfrm>
              <a:off x="6494133" y="2509057"/>
              <a:ext cx="2251733" cy="2447538"/>
            </a:xfrm>
            <a:prstGeom prst="rect">
              <a:avLst/>
            </a:prstGeom>
          </p:spPr>
        </p:pic>
        <p:sp>
          <p:nvSpPr>
            <p:cNvPr id="11" name="Text Placeholder 10"/>
            <p:cNvSpPr txBox="1">
              <a:spLocks/>
            </p:cNvSpPr>
            <p:nvPr/>
          </p:nvSpPr>
          <p:spPr>
            <a:xfrm>
              <a:off x="7696200" y="2514601"/>
              <a:ext cx="1010762" cy="2285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smtClean="0">
                  <a:solidFill>
                    <a:schemeClr val="bg1"/>
                  </a:solidFill>
                  <a:latin typeface="Calibri" panose="020F0502020204030204" pitchFamily="34" charset="0"/>
                </a:rPr>
                <a:t>20 x Raman</a:t>
              </a:r>
              <a:endParaRPr lang="en-US" sz="1200" b="1" dirty="0">
                <a:solidFill>
                  <a:schemeClr val="bg1"/>
                </a:solidFill>
                <a:latin typeface="Calibri" panose="020F0502020204030204" pitchFamily="34" charset="0"/>
              </a:endParaRPr>
            </a:p>
          </p:txBody>
        </p:sp>
      </p:grpSp>
      <p:sp>
        <p:nvSpPr>
          <p:cNvPr id="3" name="Content Placeholder 2"/>
          <p:cNvSpPr>
            <a:spLocks noGrp="1"/>
          </p:cNvSpPr>
          <p:nvPr>
            <p:ph idx="1"/>
          </p:nvPr>
        </p:nvSpPr>
        <p:spPr/>
        <p:txBody>
          <a:bodyPr>
            <a:normAutofit/>
          </a:bodyPr>
          <a:lstStyle/>
          <a:p>
            <a:r>
              <a:rPr lang="en-US" sz="2200" dirty="0" smtClean="0"/>
              <a:t>Special cases – JPL organic material identification</a:t>
            </a:r>
          </a:p>
          <a:p>
            <a:r>
              <a:rPr lang="en-US" sz="2200" dirty="0" smtClean="0"/>
              <a:t>Example: LLO HAM3</a:t>
            </a:r>
          </a:p>
          <a:p>
            <a:pPr lvl="1"/>
            <a:r>
              <a:rPr lang="en-US" sz="1800" dirty="0" smtClean="0"/>
              <a:t>Mixed silicates (soil)</a:t>
            </a:r>
          </a:p>
          <a:p>
            <a:pPr lvl="1"/>
            <a:r>
              <a:rPr lang="en-US" sz="1800" dirty="0" smtClean="0"/>
              <a:t>Complex mix of hydrocarbons</a:t>
            </a:r>
          </a:p>
          <a:p>
            <a:pPr lvl="1"/>
            <a:r>
              <a:rPr lang="en-US" sz="1800" dirty="0" smtClean="0"/>
              <a:t>Skin dander</a:t>
            </a:r>
          </a:p>
          <a:p>
            <a:pPr lvl="1"/>
            <a:r>
              <a:rPr lang="en-US" sz="1800" dirty="0" smtClean="0"/>
              <a:t>Polyester &amp; cotton fibers</a:t>
            </a:r>
          </a:p>
          <a:p>
            <a:pPr marL="0" indent="0">
              <a:buNone/>
            </a:pPr>
            <a:endParaRPr lang="en-US" sz="2000" dirty="0" smtClean="0"/>
          </a:p>
        </p:txBody>
      </p:sp>
    </p:spTree>
    <p:extLst>
      <p:ext uri="{BB962C8B-B14F-4D97-AF65-F5344CB8AC3E}">
        <p14:creationId xmlns:p14="http://schemas.microsoft.com/office/powerpoint/2010/main" val="3038083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1"/>
            <a:ext cx="7620000" cy="1030288"/>
          </a:xfrm>
        </p:spPr>
        <p:txBody>
          <a:bodyPr>
            <a:noAutofit/>
          </a:bodyPr>
          <a:lstStyle/>
          <a:p>
            <a:r>
              <a:rPr lang="en-US" sz="2700" dirty="0" smtClean="0"/>
              <a:t>Particle Cleanliness Validation System (PCVS)</a:t>
            </a:r>
            <a:br>
              <a:rPr lang="en-US" sz="2700" dirty="0" smtClean="0"/>
            </a:br>
            <a:r>
              <a:rPr lang="en-US" sz="2700" dirty="0" smtClean="0"/>
              <a:t>aka Swipe Tool</a:t>
            </a:r>
            <a:endParaRPr lang="en-US" sz="2700" dirty="0">
              <a:solidFill>
                <a:srgbClr val="C0504D"/>
              </a:solidFill>
            </a:endParaRPr>
          </a:p>
        </p:txBody>
      </p:sp>
      <p:sp>
        <p:nvSpPr>
          <p:cNvPr id="3" name="Content Placeholder 2"/>
          <p:cNvSpPr>
            <a:spLocks noGrp="1"/>
          </p:cNvSpPr>
          <p:nvPr>
            <p:ph idx="1"/>
          </p:nvPr>
        </p:nvSpPr>
        <p:spPr/>
        <p:txBody>
          <a:bodyPr>
            <a:normAutofit/>
          </a:bodyPr>
          <a:lstStyle/>
          <a:p>
            <a:pPr>
              <a:lnSpc>
                <a:spcPct val="120000"/>
              </a:lnSpc>
            </a:pPr>
            <a:r>
              <a:rPr lang="en-US" sz="2000" dirty="0" smtClean="0"/>
              <a:t>Visited Nation Ignition Facility (NIF)</a:t>
            </a:r>
          </a:p>
          <a:p>
            <a:pPr>
              <a:lnSpc>
                <a:spcPct val="120000"/>
              </a:lnSpc>
            </a:pPr>
            <a:r>
              <a:rPr lang="en-US" sz="2000" dirty="0" smtClean="0"/>
              <a:t>New swipe tool based on NIF design</a:t>
            </a:r>
          </a:p>
          <a:p>
            <a:pPr>
              <a:lnSpc>
                <a:spcPct val="120000"/>
              </a:lnSpc>
            </a:pPr>
            <a:r>
              <a:rPr lang="en-US" sz="2000" dirty="0" smtClean="0"/>
              <a:t>Quick PCL calculation</a:t>
            </a:r>
          </a:p>
          <a:p>
            <a:pPr>
              <a:lnSpc>
                <a:spcPct val="120000"/>
              </a:lnSpc>
            </a:pPr>
            <a:r>
              <a:rPr lang="en-US" sz="2000" dirty="0" smtClean="0"/>
              <a:t>To be implemented soon</a:t>
            </a:r>
          </a:p>
        </p:txBody>
      </p:sp>
      <p:pic>
        <p:nvPicPr>
          <p:cNvPr id="9" name="Picture 8" descr="NI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3530600"/>
            <a:ext cx="3501025" cy="2641600"/>
          </a:xfrm>
          <a:prstGeom prst="rect">
            <a:avLst/>
          </a:prstGeom>
        </p:spPr>
      </p:pic>
      <p:sp>
        <p:nvSpPr>
          <p:cNvPr id="7" name="Date Placeholder 6"/>
          <p:cNvSpPr>
            <a:spLocks noGrp="1"/>
          </p:cNvSpPr>
          <p:nvPr>
            <p:ph type="dt" sz="half" idx="10"/>
          </p:nvPr>
        </p:nvSpPr>
        <p:spPr/>
        <p:txBody>
          <a:bodyPr/>
          <a:lstStyle/>
          <a:p>
            <a:r>
              <a:rPr lang="en-US" smtClean="0"/>
              <a:t>LIGO-G1300995-v1</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11" name="Slide Number Placeholder 10"/>
          <p:cNvSpPr>
            <a:spLocks noGrp="1"/>
          </p:cNvSpPr>
          <p:nvPr>
            <p:ph type="sldNum" sz="quarter" idx="12"/>
          </p:nvPr>
        </p:nvSpPr>
        <p:spPr/>
        <p:txBody>
          <a:bodyPr/>
          <a:lstStyle/>
          <a:p>
            <a:fld id="{3FF8A0D9-104B-42E1-B207-922617A2DF27}" type="slidenum">
              <a:rPr lang="en-US" smtClean="0"/>
              <a:t>13</a:t>
            </a:fld>
            <a:endParaRPr lang="en-US"/>
          </a:p>
        </p:txBody>
      </p:sp>
      <p:pic>
        <p:nvPicPr>
          <p:cNvPr id="4" name="Picture 3" descr="swipe tool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56697" y="1588305"/>
            <a:ext cx="3760400" cy="4583895"/>
          </a:xfrm>
          <a:prstGeom prst="rect">
            <a:avLst/>
          </a:prstGeom>
        </p:spPr>
      </p:pic>
    </p:spTree>
    <p:extLst>
      <p:ext uri="{BB962C8B-B14F-4D97-AF65-F5344CB8AC3E}">
        <p14:creationId xmlns:p14="http://schemas.microsoft.com/office/powerpoint/2010/main" val="38704282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MITIGATION &amp; PROTECTION</a:t>
            </a:r>
            <a:endParaRPr lang="en-US" dirty="0"/>
          </a:p>
        </p:txBody>
      </p:sp>
      <p:sp>
        <p:nvSpPr>
          <p:cNvPr id="2" name="Date Placeholder 1"/>
          <p:cNvSpPr>
            <a:spLocks noGrp="1"/>
          </p:cNvSpPr>
          <p:nvPr>
            <p:ph type="dt" sz="half" idx="10"/>
          </p:nvPr>
        </p:nvSpPr>
        <p:spPr/>
        <p:txBody>
          <a:bodyPr/>
          <a:lstStyle/>
          <a:p>
            <a:r>
              <a:rPr lang="en-US" smtClean="0"/>
              <a:t>LIGO-G1300995-v1</a:t>
            </a:r>
            <a:endParaRPr lang="en-US"/>
          </a:p>
        </p:txBody>
      </p:sp>
      <p:sp>
        <p:nvSpPr>
          <p:cNvPr id="3" name="Footer Placeholder 2"/>
          <p:cNvSpPr>
            <a:spLocks noGrp="1"/>
          </p:cNvSpPr>
          <p:nvPr>
            <p:ph type="ftr" sz="quarter" idx="11"/>
          </p:nvPr>
        </p:nvSpPr>
        <p:spPr/>
        <p:txBody>
          <a:bodyPr/>
          <a:lstStyle/>
          <a:p>
            <a:r>
              <a:rPr lang="en-US" smtClean="0"/>
              <a:t>Advanced LIGO</a:t>
            </a:r>
            <a:endParaRPr lang="en-US"/>
          </a:p>
        </p:txBody>
      </p:sp>
      <p:sp>
        <p:nvSpPr>
          <p:cNvPr id="8" name="Slide Number Placeholder 7"/>
          <p:cNvSpPr>
            <a:spLocks noGrp="1"/>
          </p:cNvSpPr>
          <p:nvPr>
            <p:ph type="sldNum" sz="quarter" idx="12"/>
          </p:nvPr>
        </p:nvSpPr>
        <p:spPr/>
        <p:txBody>
          <a:bodyPr/>
          <a:lstStyle/>
          <a:p>
            <a:fld id="{3FF8A0D9-104B-42E1-B207-922617A2DF27}" type="slidenum">
              <a:rPr lang="en-US" smtClean="0"/>
              <a:t>14</a:t>
            </a:fld>
            <a:endParaRPr lang="en-US"/>
          </a:p>
        </p:txBody>
      </p:sp>
      <p:pic>
        <p:nvPicPr>
          <p:cNvPr id="9" name="Picture 4" descr="http://www.rodale.com/files/images/dust_bunn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5512" y="914400"/>
            <a:ext cx="3372976" cy="30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736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p:nvPr/>
        </p:nvGrpSpPr>
        <p:grpSpPr>
          <a:xfrm>
            <a:off x="914400" y="1295400"/>
            <a:ext cx="7315200" cy="5066254"/>
            <a:chOff x="914400" y="1295400"/>
            <a:chExt cx="7315200" cy="5066254"/>
          </a:xfrm>
        </p:grpSpPr>
        <p:grpSp>
          <p:nvGrpSpPr>
            <p:cNvPr id="5" name="Group 4"/>
            <p:cNvGrpSpPr/>
            <p:nvPr/>
          </p:nvGrpSpPr>
          <p:grpSpPr>
            <a:xfrm>
              <a:off x="3657600" y="1295400"/>
              <a:ext cx="4572000" cy="2468880"/>
              <a:chOff x="3657600" y="1295400"/>
              <a:chExt cx="4572000" cy="2468880"/>
            </a:xfrm>
          </p:grpSpPr>
          <p:pic>
            <p:nvPicPr>
              <p:cNvPr id="7" name="Picture 6" descr="CAM0001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7600" y="1295400"/>
                <a:ext cx="1828800" cy="2468880"/>
              </a:xfrm>
              <a:prstGeom prst="rect">
                <a:avLst/>
              </a:prstGeom>
            </p:spPr>
          </p:pic>
          <p:pic>
            <p:nvPicPr>
              <p:cNvPr id="8" name="Picture 7" descr="imag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00800" y="1295400"/>
                <a:ext cx="1828800" cy="2468880"/>
              </a:xfrm>
              <a:prstGeom prst="rect">
                <a:avLst/>
              </a:prstGeom>
            </p:spPr>
          </p:pic>
        </p:grpSp>
        <p:grpSp>
          <p:nvGrpSpPr>
            <p:cNvPr id="14" name="Group 3"/>
            <p:cNvGrpSpPr/>
            <p:nvPr/>
          </p:nvGrpSpPr>
          <p:grpSpPr>
            <a:xfrm>
              <a:off x="914400" y="3886200"/>
              <a:ext cx="7315200" cy="2475454"/>
              <a:chOff x="914400" y="3886200"/>
              <a:chExt cx="7315200" cy="2475454"/>
            </a:xfrm>
          </p:grpSpPr>
          <p:pic>
            <p:nvPicPr>
              <p:cNvPr id="13" name="Picture 12" descr="Calum box.jpg"/>
              <p:cNvPicPr>
                <a:picLocks noChangeAspect="1"/>
              </p:cNvPicPr>
              <p:nvPr/>
            </p:nvPicPr>
            <p:blipFill rotWithShape="1">
              <a:blip r:embed="rId5" cstate="print">
                <a:extLst>
                  <a:ext uri="{28A0092B-C50C-407E-A947-70E740481C1C}">
                    <a14:useLocalDpi xmlns:a14="http://schemas.microsoft.com/office/drawing/2010/main"/>
                  </a:ext>
                </a:extLst>
              </a:blip>
              <a:srcRect b="-465"/>
              <a:stretch/>
            </p:blipFill>
            <p:spPr>
              <a:xfrm>
                <a:off x="914400" y="3886394"/>
                <a:ext cx="1828800" cy="2475066"/>
              </a:xfrm>
              <a:prstGeom prst="rect">
                <a:avLst/>
              </a:prstGeom>
            </p:spPr>
          </p:pic>
          <p:pic>
            <p:nvPicPr>
              <p:cNvPr id="16" name="Picture 15" descr="CAM00016.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57600" y="3886200"/>
                <a:ext cx="1828800" cy="2475454"/>
              </a:xfrm>
              <a:prstGeom prst="rect">
                <a:avLst/>
              </a:prstGeom>
            </p:spPr>
          </p:pic>
          <p:pic>
            <p:nvPicPr>
              <p:cNvPr id="19" name="Picture 18" descr="CAM00020.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00800" y="3891280"/>
                <a:ext cx="1828800" cy="2465294"/>
              </a:xfrm>
              <a:prstGeom prst="rect">
                <a:avLst/>
              </a:prstGeom>
            </p:spPr>
          </p:pic>
        </p:grpSp>
      </p:grpSp>
      <p:pic>
        <p:nvPicPr>
          <p:cNvPr id="10" name="Picture 9" descr="japanese cleanroom suit.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98012" y="2439245"/>
            <a:ext cx="2154527" cy="3960350"/>
          </a:xfrm>
          <a:prstGeom prst="rect">
            <a:avLst/>
          </a:prstGeom>
        </p:spPr>
      </p:pic>
      <p:graphicFrame>
        <p:nvGraphicFramePr>
          <p:cNvPr id="20" name="Chart 19"/>
          <p:cNvGraphicFramePr>
            <a:graphicFrameLocks noChangeAspect="1"/>
          </p:cNvGraphicFramePr>
          <p:nvPr>
            <p:extLst>
              <p:ext uri="{D42A27DB-BD31-4B8C-83A1-F6EECF244321}">
                <p14:modId xmlns:p14="http://schemas.microsoft.com/office/powerpoint/2010/main" val="1590206838"/>
              </p:ext>
            </p:extLst>
          </p:nvPr>
        </p:nvGraphicFramePr>
        <p:xfrm>
          <a:off x="304800" y="2286000"/>
          <a:ext cx="8432800" cy="4191000"/>
        </p:xfrm>
        <a:graphic>
          <a:graphicData uri="http://schemas.openxmlformats.org/drawingml/2006/chart">
            <c:chart xmlns:c="http://schemas.openxmlformats.org/drawingml/2006/chart" xmlns:r="http://schemas.openxmlformats.org/officeDocument/2006/relationships" r:id="rId9"/>
          </a:graphicData>
        </a:graphic>
      </p:graphicFrame>
      <p:pic>
        <p:nvPicPr>
          <p:cNvPr id="6" name="Picture 5" descr="shoe covers.jpg"/>
          <p:cNvPicPr>
            <a:picLocks noChangeAspect="1"/>
          </p:cNvPicPr>
          <p:nvPr/>
        </p:nvPicPr>
        <p:blipFill rotWithShape="1">
          <a:blip r:embed="rId10">
            <a:extLst>
              <a:ext uri="{28A0092B-C50C-407E-A947-70E740481C1C}">
                <a14:useLocalDpi xmlns:a14="http://schemas.microsoft.com/office/drawing/2010/main" val="0"/>
              </a:ext>
            </a:extLst>
          </a:blip>
          <a:srcRect l="4985" t="10169" r="16525"/>
          <a:stretch/>
        </p:blipFill>
        <p:spPr>
          <a:xfrm rot="16200000">
            <a:off x="4950458" y="1831342"/>
            <a:ext cx="2595884" cy="3962400"/>
          </a:xfrm>
          <a:prstGeom prst="rect">
            <a:avLst/>
          </a:prstGeom>
        </p:spPr>
      </p:pic>
      <p:sp>
        <p:nvSpPr>
          <p:cNvPr id="3" name="Content Placeholder 2"/>
          <p:cNvSpPr>
            <a:spLocks noGrp="1"/>
          </p:cNvSpPr>
          <p:nvPr>
            <p:ph idx="1"/>
          </p:nvPr>
        </p:nvSpPr>
        <p:spPr>
          <a:xfrm>
            <a:off x="457200" y="1401762"/>
            <a:ext cx="7010400" cy="4846638"/>
          </a:xfrm>
        </p:spPr>
        <p:txBody>
          <a:bodyPr>
            <a:normAutofit/>
          </a:bodyPr>
          <a:lstStyle/>
          <a:p>
            <a:r>
              <a:rPr lang="en-US" sz="2400" dirty="0" smtClean="0"/>
              <a:t>Body Box testing</a:t>
            </a:r>
          </a:p>
          <a:p>
            <a:pPr lvl="1">
              <a:buFont typeface="Wingdings" charset="2"/>
              <a:buChar char="Ø"/>
            </a:pPr>
            <a:r>
              <a:rPr lang="en-US" sz="2000" i="1" dirty="0" smtClean="0"/>
              <a:t>Finding: At least ½ class improvement with scrubs </a:t>
            </a:r>
          </a:p>
          <a:p>
            <a:pPr marL="0" indent="0">
              <a:buNone/>
            </a:pPr>
            <a:endParaRPr lang="en-US" sz="2400" dirty="0" smtClean="0"/>
          </a:p>
          <a:p>
            <a:r>
              <a:rPr lang="en-US" sz="2400" dirty="0" smtClean="0"/>
              <a:t>Implemented: </a:t>
            </a:r>
          </a:p>
          <a:p>
            <a:pPr lvl="1"/>
            <a:r>
              <a:rPr lang="en-US" sz="2000" dirty="0" smtClean="0"/>
              <a:t>Scrubs</a:t>
            </a:r>
          </a:p>
          <a:p>
            <a:pPr lvl="1"/>
            <a:r>
              <a:rPr lang="en-US" sz="2000" dirty="0" smtClean="0"/>
              <a:t>Dedicated shoes</a:t>
            </a:r>
          </a:p>
          <a:p>
            <a:pPr lvl="1"/>
            <a:endParaRPr lang="en-US" sz="2000" dirty="0"/>
          </a:p>
          <a:p>
            <a:r>
              <a:rPr lang="en-US" sz="2400" dirty="0" smtClean="0"/>
              <a:t>Future research:</a:t>
            </a:r>
            <a:endParaRPr lang="en-US" sz="2400" dirty="0"/>
          </a:p>
          <a:p>
            <a:pPr lvl="1"/>
            <a:r>
              <a:rPr lang="en-US" sz="2000" dirty="0" smtClean="0"/>
              <a:t>New garb options</a:t>
            </a:r>
          </a:p>
          <a:p>
            <a:endParaRPr lang="en-US" sz="2400" dirty="0"/>
          </a:p>
        </p:txBody>
      </p:sp>
      <p:sp>
        <p:nvSpPr>
          <p:cNvPr id="2" name="Title 1"/>
          <p:cNvSpPr>
            <a:spLocks noGrp="1"/>
          </p:cNvSpPr>
          <p:nvPr>
            <p:ph type="title"/>
          </p:nvPr>
        </p:nvSpPr>
        <p:spPr/>
        <p:txBody>
          <a:bodyPr>
            <a:normAutofit/>
          </a:bodyPr>
          <a:lstStyle/>
          <a:p>
            <a:r>
              <a:rPr lang="en-US" dirty="0" smtClean="0"/>
              <a:t>The Human Factor</a:t>
            </a:r>
            <a:endParaRPr lang="en-US" dirty="0"/>
          </a:p>
        </p:txBody>
      </p:sp>
      <p:sp>
        <p:nvSpPr>
          <p:cNvPr id="9" name="Date Placeholder 8"/>
          <p:cNvSpPr>
            <a:spLocks noGrp="1"/>
          </p:cNvSpPr>
          <p:nvPr>
            <p:ph type="dt" sz="half" idx="10"/>
          </p:nvPr>
        </p:nvSpPr>
        <p:spPr/>
        <p:txBody>
          <a:bodyPr/>
          <a:lstStyle/>
          <a:p>
            <a:r>
              <a:rPr lang="en-US" smtClean="0"/>
              <a:t>LIGO-G1300995-v1</a:t>
            </a:r>
            <a:endParaRPr lang="en-US" dirty="0"/>
          </a:p>
        </p:txBody>
      </p:sp>
      <p:sp>
        <p:nvSpPr>
          <p:cNvPr id="11" name="Footer Placeholder 10"/>
          <p:cNvSpPr>
            <a:spLocks noGrp="1"/>
          </p:cNvSpPr>
          <p:nvPr>
            <p:ph type="ftr" sz="quarter" idx="11"/>
          </p:nvPr>
        </p:nvSpPr>
        <p:spPr/>
        <p:txBody>
          <a:bodyPr/>
          <a:lstStyle/>
          <a:p>
            <a:r>
              <a:rPr lang="en-US" smtClean="0"/>
              <a:t>Advanced LIGO</a:t>
            </a:r>
            <a:endParaRPr lang="en-US"/>
          </a:p>
        </p:txBody>
      </p:sp>
      <p:sp>
        <p:nvSpPr>
          <p:cNvPr id="12" name="Slide Number Placeholder 11"/>
          <p:cNvSpPr>
            <a:spLocks noGrp="1"/>
          </p:cNvSpPr>
          <p:nvPr>
            <p:ph type="sldNum" sz="quarter" idx="12"/>
          </p:nvPr>
        </p:nvSpPr>
        <p:spPr/>
        <p:txBody>
          <a:bodyPr/>
          <a:lstStyle/>
          <a:p>
            <a:fld id="{3FF8A0D9-104B-42E1-B207-922617A2DF27}" type="slidenum">
              <a:rPr lang="en-US" smtClean="0"/>
              <a:pPr/>
              <a:t>15</a:t>
            </a:fld>
            <a:endParaRPr lang="en-US"/>
          </a:p>
        </p:txBody>
      </p:sp>
      <p:sp>
        <p:nvSpPr>
          <p:cNvPr id="15" name="TextBox 14"/>
          <p:cNvSpPr txBox="1"/>
          <p:nvPr/>
        </p:nvSpPr>
        <p:spPr>
          <a:xfrm>
            <a:off x="6260592" y="4419600"/>
            <a:ext cx="2273808" cy="338554"/>
          </a:xfrm>
          <a:prstGeom prst="rect">
            <a:avLst/>
          </a:prstGeom>
          <a:noFill/>
          <a:ln>
            <a:solidFill>
              <a:srgbClr val="4E81BD"/>
            </a:solidFill>
          </a:ln>
        </p:spPr>
        <p:txBody>
          <a:bodyPr wrap="square" rtlCol="0">
            <a:spAutoFit/>
          </a:bodyPr>
          <a:lstStyle/>
          <a:p>
            <a:pPr algn="ctr"/>
            <a:r>
              <a:rPr lang="en-US" sz="1600" dirty="0" smtClean="0"/>
              <a:t>Total </a:t>
            </a:r>
            <a:r>
              <a:rPr lang="en-US" sz="1600" dirty="0" err="1" smtClean="0"/>
              <a:t>Δ</a:t>
            </a:r>
            <a:r>
              <a:rPr lang="en-US" sz="1600" dirty="0" smtClean="0"/>
              <a:t> = 19,282 particles</a:t>
            </a:r>
            <a:endParaRPr lang="en-US" sz="1600" dirty="0"/>
          </a:p>
        </p:txBody>
      </p:sp>
      <p:sp>
        <p:nvSpPr>
          <p:cNvPr id="21" name="TextBox 20"/>
          <p:cNvSpPr txBox="1"/>
          <p:nvPr/>
        </p:nvSpPr>
        <p:spPr>
          <a:xfrm>
            <a:off x="2362200" y="3090446"/>
            <a:ext cx="2273808" cy="338554"/>
          </a:xfrm>
          <a:prstGeom prst="rect">
            <a:avLst/>
          </a:prstGeom>
          <a:noFill/>
          <a:ln>
            <a:solidFill>
              <a:schemeClr val="accent3"/>
            </a:solidFill>
          </a:ln>
        </p:spPr>
        <p:txBody>
          <a:bodyPr wrap="square" rtlCol="0">
            <a:spAutoFit/>
          </a:bodyPr>
          <a:lstStyle/>
          <a:p>
            <a:pPr algn="ctr"/>
            <a:r>
              <a:rPr lang="en-US" sz="1600" dirty="0" smtClean="0"/>
              <a:t>Total </a:t>
            </a:r>
            <a:r>
              <a:rPr lang="en-US" sz="1600" dirty="0" err="1" smtClean="0"/>
              <a:t>Δ</a:t>
            </a:r>
            <a:r>
              <a:rPr lang="en-US" sz="1600" dirty="0" smtClean="0"/>
              <a:t> = 15,433 particles</a:t>
            </a:r>
            <a:endParaRPr lang="en-US" sz="1600" dirty="0"/>
          </a:p>
        </p:txBody>
      </p:sp>
      <p:sp>
        <p:nvSpPr>
          <p:cNvPr id="22" name="TextBox 21"/>
          <p:cNvSpPr txBox="1"/>
          <p:nvPr/>
        </p:nvSpPr>
        <p:spPr>
          <a:xfrm>
            <a:off x="2362200" y="5105400"/>
            <a:ext cx="2273808" cy="338554"/>
          </a:xfrm>
          <a:prstGeom prst="rect">
            <a:avLst/>
          </a:prstGeom>
          <a:noFill/>
          <a:ln>
            <a:solidFill>
              <a:schemeClr val="accent4"/>
            </a:solidFill>
          </a:ln>
        </p:spPr>
        <p:txBody>
          <a:bodyPr wrap="square" rtlCol="0">
            <a:spAutoFit/>
          </a:bodyPr>
          <a:lstStyle/>
          <a:p>
            <a:pPr algn="ctr"/>
            <a:r>
              <a:rPr lang="en-US" sz="1600" dirty="0" smtClean="0"/>
              <a:t>Total </a:t>
            </a:r>
            <a:r>
              <a:rPr lang="en-US" sz="1600" dirty="0" err="1" smtClean="0"/>
              <a:t>Δ</a:t>
            </a:r>
            <a:r>
              <a:rPr lang="en-US" sz="1600" dirty="0" smtClean="0"/>
              <a:t> = 17,340 particles</a:t>
            </a:r>
            <a:endParaRPr lang="en-US" sz="1600" dirty="0"/>
          </a:p>
        </p:txBody>
      </p:sp>
    </p:spTree>
    <p:extLst>
      <p:ext uri="{BB962C8B-B14F-4D97-AF65-F5344CB8AC3E}">
        <p14:creationId xmlns:p14="http://schemas.microsoft.com/office/powerpoint/2010/main" val="17912266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xmlns:mv="urn:schemas-microsoft-com:mac:vml">
      <mp:transition xmlns:mp="http://schemas.microsoft.com/office/mac/powerpoint/2008/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fade">
                                      <p:cBhvr>
                                        <p:cTn id="10" dur="500"/>
                                        <p:tgtEl>
                                          <p:spTgt spid="20">
                                            <p:graphicEl>
                                              <a:chart seriesIdx="-3" categoryIdx="-3" bldStep="gridLegen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fade">
                                      <p:cBhvr>
                                        <p:cTn id="13" dur="500"/>
                                        <p:tgtEl>
                                          <p:spTgt spid="20">
                                            <p:graphicEl>
                                              <a:chart seriesIdx="0" categoryIdx="-4" bldStep="series"/>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fade">
                                      <p:cBhvr>
                                        <p:cTn id="16" dur="500"/>
                                        <p:tgtEl>
                                          <p:spTgt spid="20">
                                            <p:graphicEl>
                                              <a:chart seriesIdx="1" categoryIdx="-4" bldStep="series"/>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graphicEl>
                                              <a:chart seriesIdx="2" categoryIdx="-4" bldStep="series"/>
                                            </p:graphicEl>
                                          </p:spTgt>
                                        </p:tgtEl>
                                        <p:attrNameLst>
                                          <p:attrName>style.visibility</p:attrName>
                                        </p:attrNameLst>
                                      </p:cBhvr>
                                      <p:to>
                                        <p:strVal val="visible"/>
                                      </p:to>
                                    </p:set>
                                    <p:animEffect transition="in" filter="fade">
                                      <p:cBhvr>
                                        <p:cTn id="19" dur="500"/>
                                        <p:tgtEl>
                                          <p:spTgt spid="20">
                                            <p:graphicEl>
                                              <a:chart seriesIdx="2" categoryIdx="-4" bldStep="series"/>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20">
                                            <p:graphicEl>
                                              <a:chart seriesIdx="4" categoryIdx="-4" bldStep="series"/>
                                            </p:graphic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2" nodeType="clickEffect">
                                  <p:stCondLst>
                                    <p:cond delay="0"/>
                                  </p:stCondLst>
                                  <p:childTnLst>
                                    <p:set>
                                      <p:cBhvr>
                                        <p:cTn id="27" dur="1" fill="hold">
                                          <p:stCondLst>
                                            <p:cond delay="0"/>
                                          </p:stCondLst>
                                        </p:cTn>
                                        <p:tgtEl>
                                          <p:spTgt spid="20">
                                            <p:graphicEl>
                                              <a:chart seriesIdx="3" categoryIdx="-4" bldStep="series"/>
                                            </p:graphic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5" nodeType="clickEffect">
                                  <p:stCondLst>
                                    <p:cond delay="0"/>
                                  </p:stCondLst>
                                  <p:childTnLst>
                                    <p:set>
                                      <p:cBhvr>
                                        <p:cTn id="36" dur="1" fill="hold">
                                          <p:stCondLst>
                                            <p:cond delay="0"/>
                                          </p:stCondLst>
                                        </p:cTn>
                                        <p:tgtEl>
                                          <p:spTgt spid="20">
                                            <p:graphicEl>
                                              <a:chart seriesIdx="8" categoryIdx="-4" bldStep="series"/>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6" nodeType="clickEffect">
                                  <p:stCondLst>
                                    <p:cond delay="0"/>
                                  </p:stCondLst>
                                  <p:childTnLst>
                                    <p:set>
                                      <p:cBhvr>
                                        <p:cTn id="40" dur="1" fill="hold">
                                          <p:stCondLst>
                                            <p:cond delay="0"/>
                                          </p:stCondLst>
                                        </p:cTn>
                                        <p:tgtEl>
                                          <p:spTgt spid="20">
                                            <p:graphicEl>
                                              <a:chart seriesIdx="7" categoryIdx="-4" bldStep="series"/>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3" nodeType="clickEffect">
                                  <p:stCondLst>
                                    <p:cond delay="0"/>
                                  </p:stCondLst>
                                  <p:childTnLst>
                                    <p:set>
                                      <p:cBhvr>
                                        <p:cTn id="49" dur="1" fill="hold">
                                          <p:stCondLst>
                                            <p:cond delay="0"/>
                                          </p:stCondLst>
                                        </p:cTn>
                                        <p:tgtEl>
                                          <p:spTgt spid="20">
                                            <p:graphicEl>
                                              <a:chart seriesIdx="6" categoryIdx="-4" bldStep="series"/>
                                            </p:graphic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4" nodeType="clickEffect">
                                  <p:stCondLst>
                                    <p:cond delay="0"/>
                                  </p:stCondLst>
                                  <p:childTnLst>
                                    <p:set>
                                      <p:cBhvr>
                                        <p:cTn id="53" dur="1" fill="hold">
                                          <p:stCondLst>
                                            <p:cond delay="0"/>
                                          </p:stCondLst>
                                        </p:cTn>
                                        <p:tgtEl>
                                          <p:spTgt spid="20">
                                            <p:graphicEl>
                                              <a:chart seriesIdx="5" categoryIdx="-4" bldStep="series"/>
                                            </p:graphic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Effect transition="in" filter="fade">
                                      <p:cBhvr>
                                        <p:cTn id="63" dur="500"/>
                                        <p:tgtEl>
                                          <p:spTgt spid="3">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7" nodeType="clickEffect">
                                  <p:stCondLst>
                                    <p:cond delay="0"/>
                                  </p:stCondLst>
                                  <p:childTnLst>
                                    <p:animEffect transition="out" filter="fade">
                                      <p:cBhvr>
                                        <p:cTn id="67" dur="500"/>
                                        <p:tgtEl>
                                          <p:spTgt spid="20">
                                            <p:graphicEl>
                                              <a:chart seriesIdx="8" categoryIdx="-4" bldStep="series"/>
                                            </p:graphicEl>
                                          </p:spTgt>
                                        </p:tgtEl>
                                      </p:cBhvr>
                                    </p:animEffect>
                                    <p:set>
                                      <p:cBhvr>
                                        <p:cTn id="68" dur="1" fill="hold">
                                          <p:stCondLst>
                                            <p:cond delay="499"/>
                                          </p:stCondLst>
                                        </p:cTn>
                                        <p:tgtEl>
                                          <p:spTgt spid="20">
                                            <p:graphicEl>
                                              <a:chart seriesIdx="8" categoryIdx="-4" bldStep="series"/>
                                            </p:graphicEl>
                                          </p:spTgt>
                                        </p:tgtEl>
                                        <p:attrNameLst>
                                          <p:attrName>style.visibility</p:attrName>
                                        </p:attrNameLst>
                                      </p:cBhvr>
                                      <p:to>
                                        <p:strVal val="hidden"/>
                                      </p:to>
                                    </p:set>
                                  </p:childTnLst>
                                </p:cTn>
                              </p:par>
                              <p:par>
                                <p:cTn id="69" presetID="10" presetClass="exit" presetSubtype="0" fill="hold" grpId="7" nodeType="withEffect">
                                  <p:stCondLst>
                                    <p:cond delay="0"/>
                                  </p:stCondLst>
                                  <p:childTnLst>
                                    <p:animEffect transition="out" filter="fade">
                                      <p:cBhvr>
                                        <p:cTn id="70" dur="500"/>
                                        <p:tgtEl>
                                          <p:spTgt spid="20">
                                            <p:graphicEl>
                                              <a:chart seriesIdx="7" categoryIdx="-4" bldStep="series"/>
                                            </p:graphicEl>
                                          </p:spTgt>
                                        </p:tgtEl>
                                      </p:cBhvr>
                                    </p:animEffect>
                                    <p:set>
                                      <p:cBhvr>
                                        <p:cTn id="71" dur="1" fill="hold">
                                          <p:stCondLst>
                                            <p:cond delay="499"/>
                                          </p:stCondLst>
                                        </p:cTn>
                                        <p:tgtEl>
                                          <p:spTgt spid="20">
                                            <p:graphicEl>
                                              <a:chart seriesIdx="7" categoryIdx="-4" bldStep="series"/>
                                            </p:graphicEl>
                                          </p:spTgt>
                                        </p:tgtEl>
                                        <p:attrNameLst>
                                          <p:attrName>style.visibility</p:attrName>
                                        </p:attrNameLst>
                                      </p:cBhvr>
                                      <p:to>
                                        <p:strVal val="hidden"/>
                                      </p:to>
                                    </p:set>
                                  </p:childTnLst>
                                </p:cTn>
                              </p:par>
                              <p:par>
                                <p:cTn id="72" presetID="10" presetClass="exit" presetSubtype="0" fill="hold" grpId="7" nodeType="withEffect">
                                  <p:stCondLst>
                                    <p:cond delay="0"/>
                                  </p:stCondLst>
                                  <p:childTnLst>
                                    <p:animEffect transition="out" filter="fade">
                                      <p:cBhvr>
                                        <p:cTn id="73" dur="500"/>
                                        <p:tgtEl>
                                          <p:spTgt spid="20">
                                            <p:graphicEl>
                                              <a:chart seriesIdx="6" categoryIdx="-4" bldStep="series"/>
                                            </p:graphicEl>
                                          </p:spTgt>
                                        </p:tgtEl>
                                      </p:cBhvr>
                                    </p:animEffect>
                                    <p:set>
                                      <p:cBhvr>
                                        <p:cTn id="74" dur="1" fill="hold">
                                          <p:stCondLst>
                                            <p:cond delay="499"/>
                                          </p:stCondLst>
                                        </p:cTn>
                                        <p:tgtEl>
                                          <p:spTgt spid="20">
                                            <p:graphicEl>
                                              <a:chart seriesIdx="6" categoryIdx="-4" bldStep="series"/>
                                            </p:graphicEl>
                                          </p:spTgt>
                                        </p:tgtEl>
                                        <p:attrNameLst>
                                          <p:attrName>style.visibility</p:attrName>
                                        </p:attrNameLst>
                                      </p:cBhvr>
                                      <p:to>
                                        <p:strVal val="hidden"/>
                                      </p:to>
                                    </p:set>
                                  </p:childTnLst>
                                </p:cTn>
                              </p:par>
                              <p:par>
                                <p:cTn id="75" presetID="10" presetClass="exit" presetSubtype="0" fill="hold" grpId="7" nodeType="withEffect">
                                  <p:stCondLst>
                                    <p:cond delay="0"/>
                                  </p:stCondLst>
                                  <p:childTnLst>
                                    <p:animEffect transition="out" filter="fade">
                                      <p:cBhvr>
                                        <p:cTn id="76" dur="500"/>
                                        <p:tgtEl>
                                          <p:spTgt spid="20">
                                            <p:graphicEl>
                                              <a:chart seriesIdx="5" categoryIdx="-4" bldStep="series"/>
                                            </p:graphicEl>
                                          </p:spTgt>
                                        </p:tgtEl>
                                      </p:cBhvr>
                                    </p:animEffect>
                                    <p:set>
                                      <p:cBhvr>
                                        <p:cTn id="77" dur="1" fill="hold">
                                          <p:stCondLst>
                                            <p:cond delay="499"/>
                                          </p:stCondLst>
                                        </p:cTn>
                                        <p:tgtEl>
                                          <p:spTgt spid="20">
                                            <p:graphicEl>
                                              <a:chart seriesIdx="5" categoryIdx="-4" bldStep="series"/>
                                            </p:graphicEl>
                                          </p:spTgt>
                                        </p:tgtEl>
                                        <p:attrNameLst>
                                          <p:attrName>style.visibility</p:attrName>
                                        </p:attrNameLst>
                                      </p:cBhvr>
                                      <p:to>
                                        <p:strVal val="hidden"/>
                                      </p:to>
                                    </p:set>
                                  </p:childTnLst>
                                </p:cTn>
                              </p:par>
                              <p:par>
                                <p:cTn id="78" presetID="10" presetClass="exit" presetSubtype="0" fill="hold" grpId="7" nodeType="withEffect">
                                  <p:stCondLst>
                                    <p:cond delay="0"/>
                                  </p:stCondLst>
                                  <p:childTnLst>
                                    <p:animEffect transition="out" filter="fade">
                                      <p:cBhvr>
                                        <p:cTn id="79" dur="500"/>
                                        <p:tgtEl>
                                          <p:spTgt spid="20">
                                            <p:graphicEl>
                                              <a:chart seriesIdx="4" categoryIdx="-4" bldStep="series"/>
                                            </p:graphicEl>
                                          </p:spTgt>
                                        </p:tgtEl>
                                      </p:cBhvr>
                                    </p:animEffect>
                                    <p:set>
                                      <p:cBhvr>
                                        <p:cTn id="80" dur="1" fill="hold">
                                          <p:stCondLst>
                                            <p:cond delay="499"/>
                                          </p:stCondLst>
                                        </p:cTn>
                                        <p:tgtEl>
                                          <p:spTgt spid="20">
                                            <p:graphicEl>
                                              <a:chart seriesIdx="4" categoryIdx="-4" bldStep="series"/>
                                            </p:graphicEl>
                                          </p:spTgt>
                                        </p:tgtEl>
                                        <p:attrNameLst>
                                          <p:attrName>style.visibility</p:attrName>
                                        </p:attrNameLst>
                                      </p:cBhvr>
                                      <p:to>
                                        <p:strVal val="hidden"/>
                                      </p:to>
                                    </p:set>
                                  </p:childTnLst>
                                </p:cTn>
                              </p:par>
                              <p:par>
                                <p:cTn id="81" presetID="10" presetClass="exit" presetSubtype="0" fill="hold" grpId="7" nodeType="withEffect">
                                  <p:stCondLst>
                                    <p:cond delay="0"/>
                                  </p:stCondLst>
                                  <p:childTnLst>
                                    <p:animEffect transition="out" filter="fade">
                                      <p:cBhvr>
                                        <p:cTn id="82" dur="500"/>
                                        <p:tgtEl>
                                          <p:spTgt spid="20">
                                            <p:graphicEl>
                                              <a:chart seriesIdx="3" categoryIdx="-4" bldStep="series"/>
                                            </p:graphicEl>
                                          </p:spTgt>
                                        </p:tgtEl>
                                      </p:cBhvr>
                                    </p:animEffect>
                                    <p:set>
                                      <p:cBhvr>
                                        <p:cTn id="83" dur="1" fill="hold">
                                          <p:stCondLst>
                                            <p:cond delay="499"/>
                                          </p:stCondLst>
                                        </p:cTn>
                                        <p:tgtEl>
                                          <p:spTgt spid="20">
                                            <p:graphicEl>
                                              <a:chart seriesIdx="3" categoryIdx="-4" bldStep="series"/>
                                            </p:graphicEl>
                                          </p:spTgt>
                                        </p:tgtEl>
                                        <p:attrNameLst>
                                          <p:attrName>style.visibility</p:attrName>
                                        </p:attrNameLst>
                                      </p:cBhvr>
                                      <p:to>
                                        <p:strVal val="hidden"/>
                                      </p:to>
                                    </p:set>
                                  </p:childTnLst>
                                </p:cTn>
                              </p:par>
                              <p:par>
                                <p:cTn id="84" presetID="10" presetClass="exit" presetSubtype="0" fill="hold" grpId="7" nodeType="withEffect">
                                  <p:stCondLst>
                                    <p:cond delay="0"/>
                                  </p:stCondLst>
                                  <p:childTnLst>
                                    <p:animEffect transition="out" filter="fade">
                                      <p:cBhvr>
                                        <p:cTn id="85" dur="500"/>
                                        <p:tgtEl>
                                          <p:spTgt spid="20">
                                            <p:graphicEl>
                                              <a:chart seriesIdx="2" categoryIdx="-4" bldStep="series"/>
                                            </p:graphicEl>
                                          </p:spTgt>
                                        </p:tgtEl>
                                      </p:cBhvr>
                                    </p:animEffect>
                                    <p:set>
                                      <p:cBhvr>
                                        <p:cTn id="86" dur="1" fill="hold">
                                          <p:stCondLst>
                                            <p:cond delay="499"/>
                                          </p:stCondLst>
                                        </p:cTn>
                                        <p:tgtEl>
                                          <p:spTgt spid="20">
                                            <p:graphicEl>
                                              <a:chart seriesIdx="2" categoryIdx="-4" bldStep="series"/>
                                            </p:graphicEl>
                                          </p:spTgt>
                                        </p:tgtEl>
                                        <p:attrNameLst>
                                          <p:attrName>style.visibility</p:attrName>
                                        </p:attrNameLst>
                                      </p:cBhvr>
                                      <p:to>
                                        <p:strVal val="hidden"/>
                                      </p:to>
                                    </p:set>
                                  </p:childTnLst>
                                </p:cTn>
                              </p:par>
                              <p:par>
                                <p:cTn id="87" presetID="10" presetClass="exit" presetSubtype="0" fill="hold" grpId="7" nodeType="withEffect">
                                  <p:stCondLst>
                                    <p:cond delay="0"/>
                                  </p:stCondLst>
                                  <p:childTnLst>
                                    <p:animEffect transition="out" filter="fade">
                                      <p:cBhvr>
                                        <p:cTn id="88" dur="500"/>
                                        <p:tgtEl>
                                          <p:spTgt spid="20">
                                            <p:graphicEl>
                                              <a:chart seriesIdx="1" categoryIdx="-4" bldStep="series"/>
                                            </p:graphicEl>
                                          </p:spTgt>
                                        </p:tgtEl>
                                      </p:cBhvr>
                                    </p:animEffect>
                                    <p:set>
                                      <p:cBhvr>
                                        <p:cTn id="89" dur="1" fill="hold">
                                          <p:stCondLst>
                                            <p:cond delay="499"/>
                                          </p:stCondLst>
                                        </p:cTn>
                                        <p:tgtEl>
                                          <p:spTgt spid="20">
                                            <p:graphicEl>
                                              <a:chart seriesIdx="1" categoryIdx="-4" bldStep="series"/>
                                            </p:graphicEl>
                                          </p:spTgt>
                                        </p:tgtEl>
                                        <p:attrNameLst>
                                          <p:attrName>style.visibility</p:attrName>
                                        </p:attrNameLst>
                                      </p:cBhvr>
                                      <p:to>
                                        <p:strVal val="hidden"/>
                                      </p:to>
                                    </p:set>
                                  </p:childTnLst>
                                </p:cTn>
                              </p:par>
                              <p:par>
                                <p:cTn id="90" presetID="10" presetClass="exit" presetSubtype="0" fill="hold" grpId="7" nodeType="withEffect">
                                  <p:stCondLst>
                                    <p:cond delay="0"/>
                                  </p:stCondLst>
                                  <p:childTnLst>
                                    <p:animEffect transition="out" filter="fade">
                                      <p:cBhvr>
                                        <p:cTn id="91" dur="500"/>
                                        <p:tgtEl>
                                          <p:spTgt spid="20">
                                            <p:graphicEl>
                                              <a:chart seriesIdx="0" categoryIdx="-4" bldStep="series"/>
                                            </p:graphicEl>
                                          </p:spTgt>
                                        </p:tgtEl>
                                      </p:cBhvr>
                                    </p:animEffect>
                                    <p:set>
                                      <p:cBhvr>
                                        <p:cTn id="92" dur="1" fill="hold">
                                          <p:stCondLst>
                                            <p:cond delay="499"/>
                                          </p:stCondLst>
                                        </p:cTn>
                                        <p:tgtEl>
                                          <p:spTgt spid="20">
                                            <p:graphicEl>
                                              <a:chart seriesIdx="0" categoryIdx="-4" bldStep="series"/>
                                            </p:graphicEl>
                                          </p:spTgt>
                                        </p:tgtEl>
                                        <p:attrNameLst>
                                          <p:attrName>style.visibility</p:attrName>
                                        </p:attrNameLst>
                                      </p:cBhvr>
                                      <p:to>
                                        <p:strVal val="hidden"/>
                                      </p:to>
                                    </p:set>
                                  </p:childTnLst>
                                </p:cTn>
                              </p:par>
                              <p:par>
                                <p:cTn id="93" presetID="10" presetClass="exit" presetSubtype="0" fill="hold" grpId="7" nodeType="withEffect">
                                  <p:stCondLst>
                                    <p:cond delay="0"/>
                                  </p:stCondLst>
                                  <p:childTnLst>
                                    <p:animEffect transition="out" filter="fade">
                                      <p:cBhvr>
                                        <p:cTn id="94" dur="500"/>
                                        <p:tgtEl>
                                          <p:spTgt spid="20">
                                            <p:graphicEl>
                                              <a:chart seriesIdx="-3" categoryIdx="-3" bldStep="gridLegend"/>
                                            </p:graphicEl>
                                          </p:spTgt>
                                        </p:tgtEl>
                                      </p:cBhvr>
                                    </p:animEffect>
                                    <p:set>
                                      <p:cBhvr>
                                        <p:cTn id="95" dur="1" fill="hold">
                                          <p:stCondLst>
                                            <p:cond delay="499"/>
                                          </p:stCondLst>
                                        </p:cTn>
                                        <p:tgtEl>
                                          <p:spTgt spid="20">
                                            <p:graphicEl>
                                              <a:chart seriesIdx="-3" categoryIdx="-3" bldStep="gridLegend"/>
                                            </p:graphic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1"/>
                                        </p:tgtEl>
                                      </p:cBhvr>
                                    </p:animEffect>
                                    <p:set>
                                      <p:cBhvr>
                                        <p:cTn id="98" dur="1" fill="hold">
                                          <p:stCondLst>
                                            <p:cond delay="499"/>
                                          </p:stCondLst>
                                        </p:cTn>
                                        <p:tgtEl>
                                          <p:spTgt spid="2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ntr" presetSubtype="0" fill="hold" grpId="0" nodeType="withEffect">
                                  <p:stCondLst>
                                    <p:cond delay="0"/>
                                  </p:stCondLst>
                                  <p:childTnLst>
                                    <p:set>
                                      <p:cBhvr>
                                        <p:cTn id="106" dur="1" fill="hold">
                                          <p:stCondLst>
                                            <p:cond delay="0"/>
                                          </p:stCondLst>
                                        </p:cTn>
                                        <p:tgtEl>
                                          <p:spTgt spid="3">
                                            <p:txEl>
                                              <p:pRg st="3" end="3"/>
                                            </p:txEl>
                                          </p:spTgt>
                                        </p:tgtEl>
                                        <p:attrNameLst>
                                          <p:attrName>style.visibility</p:attrName>
                                        </p:attrNameLst>
                                      </p:cBhvr>
                                      <p:to>
                                        <p:strVal val="visible"/>
                                      </p:to>
                                    </p:set>
                                    <p:animEffect transition="in" filter="fade">
                                      <p:cBhvr>
                                        <p:cTn id="107" dur="500"/>
                                        <p:tgtEl>
                                          <p:spTgt spid="3">
                                            <p:txEl>
                                              <p:pRg st="3" end="3"/>
                                            </p:txEl>
                                          </p:spTgt>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
                                            <p:txEl>
                                              <p:pRg st="4" end="4"/>
                                            </p:txEl>
                                          </p:spTgt>
                                        </p:tgtEl>
                                        <p:attrNameLst>
                                          <p:attrName>style.visibility</p:attrName>
                                        </p:attrNameLst>
                                      </p:cBhvr>
                                      <p:to>
                                        <p:strVal val="visible"/>
                                      </p:to>
                                    </p:set>
                                    <p:animEffect transition="in" filter="fade">
                                      <p:cBhvr>
                                        <p:cTn id="110" dur="500"/>
                                        <p:tgtEl>
                                          <p:spTgt spid="3">
                                            <p:txEl>
                                              <p:pRg st="4" end="4"/>
                                            </p:txEl>
                                          </p:spTgt>
                                        </p:tgtEl>
                                      </p:cBhvr>
                                    </p:animEffect>
                                  </p:childTnLst>
                                </p:cTn>
                              </p:par>
                              <p:par>
                                <p:cTn id="111" presetID="10" presetClass="entr" presetSubtype="0" fill="hold" nodeType="with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fade">
                                      <p:cBhvr>
                                        <p:cTn id="113" dur="500"/>
                                        <p:tgtEl>
                                          <p:spTgt spid="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
                                            <p:txEl>
                                              <p:pRg st="5" end="5"/>
                                            </p:txEl>
                                          </p:spTgt>
                                        </p:tgtEl>
                                        <p:attrNameLst>
                                          <p:attrName>style.visibility</p:attrName>
                                        </p:attrNameLst>
                                      </p:cBhvr>
                                      <p:to>
                                        <p:strVal val="visible"/>
                                      </p:to>
                                    </p:set>
                                    <p:animEffect transition="in" filter="fade">
                                      <p:cBhvr>
                                        <p:cTn id="116" dur="500"/>
                                        <p:tgtEl>
                                          <p:spTgt spid="3">
                                            <p:txEl>
                                              <p:pRg st="5" end="5"/>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
                                            <p:txEl>
                                              <p:pRg st="7" end="7"/>
                                            </p:txEl>
                                          </p:spTgt>
                                        </p:tgtEl>
                                        <p:attrNameLst>
                                          <p:attrName>style.visibility</p:attrName>
                                        </p:attrNameLst>
                                      </p:cBhvr>
                                      <p:to>
                                        <p:strVal val="visible"/>
                                      </p:to>
                                    </p:set>
                                    <p:animEffect transition="in" filter="fade">
                                      <p:cBhvr>
                                        <p:cTn id="121" dur="500"/>
                                        <p:tgtEl>
                                          <p:spTgt spid="3">
                                            <p:txEl>
                                              <p:pRg st="7" end="7"/>
                                            </p:tx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
                                            <p:txEl>
                                              <p:pRg st="8" end="8"/>
                                            </p:txEl>
                                          </p:spTgt>
                                        </p:tgtEl>
                                        <p:attrNameLst>
                                          <p:attrName>style.visibility</p:attrName>
                                        </p:attrNameLst>
                                      </p:cBhvr>
                                      <p:to>
                                        <p:strVal val="visible"/>
                                      </p:to>
                                    </p:set>
                                    <p:animEffect transition="in" filter="fade">
                                      <p:cBhvr>
                                        <p:cTn id="124" dur="500"/>
                                        <p:tgtEl>
                                          <p:spTgt spid="3">
                                            <p:txEl>
                                              <p:pRg st="8" end="8"/>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fade">
                                      <p:cBhvr>
                                        <p:cTn id="127" dur="500"/>
                                        <p:tgtEl>
                                          <p:spTgt spid="10"/>
                                        </p:tgtEl>
                                      </p:cBhvr>
                                    </p:animEffect>
                                  </p:childTnLst>
                                </p:cTn>
                              </p:par>
                              <p:par>
                                <p:cTn id="128" presetID="10" presetClass="exit" presetSubtype="0" fill="hold" nodeType="withEffect">
                                  <p:stCondLst>
                                    <p:cond delay="0"/>
                                  </p:stCondLst>
                                  <p:childTnLst>
                                    <p:animEffect transition="out" filter="fade">
                                      <p:cBhvr>
                                        <p:cTn id="129" dur="500"/>
                                        <p:tgtEl>
                                          <p:spTgt spid="6"/>
                                        </p:tgtEl>
                                      </p:cBhvr>
                                    </p:animEffect>
                                    <p:set>
                                      <p:cBhvr>
                                        <p:cTn id="1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Chart bld="series"/>
        </p:bldSub>
      </p:bldGraphic>
      <p:bldGraphic spid="20" grpId="1">
        <p:bldSub>
          <a:bldChart bld="series"/>
        </p:bldSub>
      </p:bldGraphic>
      <p:bldGraphic spid="20" grpId="2">
        <p:bldSub>
          <a:bldChart bld="series"/>
        </p:bldSub>
      </p:bldGraphic>
      <p:bldGraphic spid="20" grpId="3">
        <p:bldSub>
          <a:bldChart bld="series"/>
        </p:bldSub>
      </p:bldGraphic>
      <p:bldGraphic spid="20" grpId="4">
        <p:bldSub>
          <a:bldChart bld="series"/>
        </p:bldSub>
      </p:bldGraphic>
      <p:bldGraphic spid="20" grpId="5">
        <p:bldSub>
          <a:bldChart bld="series"/>
        </p:bldSub>
      </p:bldGraphic>
      <p:bldGraphic spid="20" grpId="6">
        <p:bldSub>
          <a:bldChart bld="series"/>
        </p:bldSub>
      </p:bldGraphic>
      <p:bldGraphic spid="20" grpId="7">
        <p:bldSub>
          <a:bldChart bld="series"/>
        </p:bldSub>
      </p:bldGraphic>
      <p:bldP spid="3" grpId="0" build="p"/>
      <p:bldP spid="15" grpId="0" animBg="1"/>
      <p:bldP spid="15" grpId="1" animBg="1"/>
      <p:bldP spid="21" grpId="0" animBg="1"/>
      <p:bldP spid="21" grpId="1" animBg="1"/>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tt entry room lve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4233446" y="1938754"/>
            <a:ext cx="5084064" cy="3797357"/>
          </a:xfrm>
          <a:prstGeom prst="rect">
            <a:avLst/>
          </a:prstGeom>
        </p:spPr>
      </p:pic>
      <p:pic>
        <p:nvPicPr>
          <p:cNvPr id="7" name="Picture 6" descr="dycem floor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6800" y="1295400"/>
            <a:ext cx="3810000" cy="5080000"/>
          </a:xfrm>
          <a:prstGeom prst="rect">
            <a:avLst/>
          </a:prstGeom>
        </p:spPr>
      </p:pic>
      <p:sp>
        <p:nvSpPr>
          <p:cNvPr id="2" name="Title 1"/>
          <p:cNvSpPr>
            <a:spLocks noGrp="1"/>
          </p:cNvSpPr>
          <p:nvPr>
            <p:ph type="title"/>
          </p:nvPr>
        </p:nvSpPr>
        <p:spPr/>
        <p:txBody>
          <a:bodyPr>
            <a:normAutofit/>
          </a:bodyPr>
          <a:lstStyle/>
          <a:p>
            <a:r>
              <a:rPr lang="en-US" dirty="0" smtClean="0"/>
              <a:t>Facilities</a:t>
            </a:r>
            <a:endParaRPr lang="en-US" dirty="0"/>
          </a:p>
        </p:txBody>
      </p:sp>
      <p:sp>
        <p:nvSpPr>
          <p:cNvPr id="3" name="Content Placeholder 2"/>
          <p:cNvSpPr>
            <a:spLocks noGrp="1"/>
          </p:cNvSpPr>
          <p:nvPr>
            <p:ph idx="1"/>
          </p:nvPr>
        </p:nvSpPr>
        <p:spPr>
          <a:xfrm>
            <a:off x="457200" y="1401762"/>
            <a:ext cx="7010400" cy="4846638"/>
          </a:xfrm>
        </p:spPr>
        <p:txBody>
          <a:bodyPr>
            <a:normAutofit/>
          </a:bodyPr>
          <a:lstStyle/>
          <a:p>
            <a:r>
              <a:rPr lang="en-US" sz="2400" dirty="0" smtClean="0"/>
              <a:t>Implemented:</a:t>
            </a:r>
          </a:p>
          <a:p>
            <a:pPr lvl="1"/>
            <a:r>
              <a:rPr lang="en-US" sz="2000" dirty="0" smtClean="0"/>
              <a:t>Optimized transition area</a:t>
            </a:r>
          </a:p>
          <a:p>
            <a:pPr lvl="1"/>
            <a:r>
              <a:rPr lang="en-US" sz="2000" dirty="0" err="1" smtClean="0"/>
              <a:t>Dycem</a:t>
            </a:r>
            <a:r>
              <a:rPr lang="en-US" sz="2000" dirty="0" smtClean="0"/>
              <a:t> flooring outside VEA</a:t>
            </a:r>
          </a:p>
          <a:p>
            <a:pPr lvl="1"/>
            <a:r>
              <a:rPr lang="en-US" sz="2000" dirty="0" smtClean="0"/>
              <a:t>Double buckets</a:t>
            </a:r>
          </a:p>
          <a:p>
            <a:pPr lvl="1"/>
            <a:r>
              <a:rPr lang="en-US" sz="2000" dirty="0" smtClean="0"/>
              <a:t>Nova Clean</a:t>
            </a:r>
          </a:p>
          <a:p>
            <a:pPr lvl="1"/>
            <a:endParaRPr lang="en-US" sz="2000" dirty="0"/>
          </a:p>
          <a:p>
            <a:r>
              <a:rPr lang="en-US" sz="2400" dirty="0" smtClean="0"/>
              <a:t>Future (all portable):</a:t>
            </a:r>
          </a:p>
          <a:p>
            <a:pPr lvl="1"/>
            <a:r>
              <a:rPr lang="en-US" sz="2000" dirty="0" err="1" smtClean="0"/>
              <a:t>Dycem</a:t>
            </a:r>
            <a:r>
              <a:rPr lang="en-US" sz="2000" dirty="0" smtClean="0"/>
              <a:t> flooring in VEA</a:t>
            </a:r>
          </a:p>
          <a:p>
            <a:pPr lvl="1"/>
            <a:r>
              <a:rPr lang="en-US" sz="2000" dirty="0" smtClean="0"/>
              <a:t>Air showers</a:t>
            </a:r>
          </a:p>
          <a:p>
            <a:pPr lvl="1"/>
            <a:r>
              <a:rPr lang="en-US" sz="2000" dirty="0" smtClean="0"/>
              <a:t>Cross-flow system with ionization</a:t>
            </a:r>
          </a:p>
          <a:p>
            <a:pPr lvl="1"/>
            <a:r>
              <a:rPr lang="en-US" sz="2000" dirty="0" smtClean="0"/>
              <a:t>Particulate monitoring system </a:t>
            </a:r>
          </a:p>
          <a:p>
            <a:pPr lvl="1"/>
            <a:endParaRPr lang="en-US" sz="2000" dirty="0" smtClean="0"/>
          </a:p>
        </p:txBody>
      </p:sp>
      <p:sp>
        <p:nvSpPr>
          <p:cNvPr id="8" name="Date Placeholder 7"/>
          <p:cNvSpPr>
            <a:spLocks noGrp="1"/>
          </p:cNvSpPr>
          <p:nvPr>
            <p:ph type="dt" sz="half" idx="10"/>
          </p:nvPr>
        </p:nvSpPr>
        <p:spPr/>
        <p:txBody>
          <a:bodyPr/>
          <a:lstStyle/>
          <a:p>
            <a:r>
              <a:rPr lang="en-US" smtClean="0"/>
              <a:t>LIGO-G1300995-v1</a:t>
            </a:r>
            <a:endParaRPr lang="en-US" dirty="0"/>
          </a:p>
        </p:txBody>
      </p:sp>
      <p:sp>
        <p:nvSpPr>
          <p:cNvPr id="9" name="Footer Placeholder 8"/>
          <p:cNvSpPr>
            <a:spLocks noGrp="1"/>
          </p:cNvSpPr>
          <p:nvPr>
            <p:ph type="ftr" sz="quarter" idx="11"/>
          </p:nvPr>
        </p:nvSpPr>
        <p:spPr/>
        <p:txBody>
          <a:bodyPr/>
          <a:lstStyle/>
          <a:p>
            <a:r>
              <a:rPr lang="en-US" smtClean="0"/>
              <a:t>Advanced LIGO</a:t>
            </a:r>
            <a:endParaRPr lang="en-US"/>
          </a:p>
        </p:txBody>
      </p:sp>
      <p:sp>
        <p:nvSpPr>
          <p:cNvPr id="10" name="Slide Number Placeholder 9"/>
          <p:cNvSpPr>
            <a:spLocks noGrp="1"/>
          </p:cNvSpPr>
          <p:nvPr>
            <p:ph type="sldNum" sz="quarter" idx="12"/>
          </p:nvPr>
        </p:nvSpPr>
        <p:spPr/>
        <p:txBody>
          <a:bodyPr/>
          <a:lstStyle/>
          <a:p>
            <a:fld id="{3FF8A0D9-104B-42E1-B207-922617A2DF27}" type="slidenum">
              <a:rPr lang="en-US" smtClean="0"/>
              <a:t>16</a:t>
            </a:fld>
            <a:endParaRPr lang="en-US"/>
          </a:p>
        </p:txBody>
      </p:sp>
      <p:pic>
        <p:nvPicPr>
          <p:cNvPr id="4" name="Picture 3" descr="double buckets 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4233446" y="1938754"/>
            <a:ext cx="5084064" cy="3797357"/>
          </a:xfrm>
          <a:prstGeom prst="rect">
            <a:avLst/>
          </a:prstGeom>
        </p:spPr>
      </p:pic>
      <p:sp>
        <p:nvSpPr>
          <p:cNvPr id="6" name="Rectangle 5"/>
          <p:cNvSpPr/>
          <p:nvPr/>
        </p:nvSpPr>
        <p:spPr>
          <a:xfrm>
            <a:off x="5867400" y="1295400"/>
            <a:ext cx="1447800" cy="2514600"/>
          </a:xfrm>
          <a:prstGeom prst="rect">
            <a:avLst/>
          </a:prstGeom>
          <a:noFill/>
          <a:ln w="38100" cmpd="sng">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Rectangle 20"/>
          <p:cNvSpPr/>
          <p:nvPr/>
        </p:nvSpPr>
        <p:spPr>
          <a:xfrm>
            <a:off x="7524044" y="1981200"/>
            <a:ext cx="609600" cy="533400"/>
          </a:xfrm>
          <a:prstGeom prst="rect">
            <a:avLst/>
          </a:prstGeom>
          <a:noFill/>
          <a:ln w="38100" cmpd="sng">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5" name="Rectangle 74"/>
          <p:cNvSpPr/>
          <p:nvPr/>
        </p:nvSpPr>
        <p:spPr>
          <a:xfrm>
            <a:off x="5029200" y="1856232"/>
            <a:ext cx="502920" cy="658368"/>
          </a:xfrm>
          <a:prstGeom prst="rect">
            <a:avLst/>
          </a:prstGeom>
          <a:noFill/>
          <a:ln w="38100" cmpd="sng">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80" name="Group 79"/>
          <p:cNvGrpSpPr/>
          <p:nvPr/>
        </p:nvGrpSpPr>
        <p:grpSpPr>
          <a:xfrm>
            <a:off x="5791200" y="4730279"/>
            <a:ext cx="2849880" cy="539228"/>
            <a:chOff x="5791200" y="4730279"/>
            <a:chExt cx="2849880" cy="539228"/>
          </a:xfrm>
        </p:grpSpPr>
        <p:cxnSp>
          <p:nvCxnSpPr>
            <p:cNvPr id="82" name="Straight Connector 81"/>
            <p:cNvCxnSpPr>
              <a:cxnSpLocks noChangeAspect="1"/>
            </p:cNvCxnSpPr>
            <p:nvPr/>
          </p:nvCxnSpPr>
          <p:spPr>
            <a:xfrm>
              <a:off x="5791200" y="4730279"/>
              <a:ext cx="1005840" cy="193425"/>
            </a:xfrm>
            <a:prstGeom prst="line">
              <a:avLst/>
            </a:prstGeom>
            <a:ln>
              <a:solidFill>
                <a:srgbClr val="FF0000"/>
              </a:solidFill>
              <a:prstDash val="dash"/>
            </a:ln>
          </p:spPr>
          <p:style>
            <a:lnRef idx="3">
              <a:schemeClr val="accent3"/>
            </a:lnRef>
            <a:fillRef idx="0">
              <a:schemeClr val="accent3"/>
            </a:fillRef>
            <a:effectRef idx="2">
              <a:schemeClr val="accent3"/>
            </a:effectRef>
            <a:fontRef idx="minor">
              <a:schemeClr val="tx1"/>
            </a:fontRef>
          </p:style>
        </p:cxnSp>
        <p:cxnSp>
          <p:nvCxnSpPr>
            <p:cNvPr id="83" name="Straight Connector 82"/>
            <p:cNvCxnSpPr>
              <a:cxnSpLocks noChangeAspect="1"/>
            </p:cNvCxnSpPr>
            <p:nvPr/>
          </p:nvCxnSpPr>
          <p:spPr>
            <a:xfrm>
              <a:off x="6995160" y="4952999"/>
              <a:ext cx="1645920" cy="316508"/>
            </a:xfrm>
            <a:prstGeom prst="line">
              <a:avLst/>
            </a:prstGeom>
            <a:ln>
              <a:solidFill>
                <a:srgbClr val="FF0000"/>
              </a:solidFill>
              <a:prstDash val="dash"/>
            </a:ln>
          </p:spPr>
          <p:style>
            <a:lnRef idx="3">
              <a:schemeClr val="accent3"/>
            </a:lnRef>
            <a:fillRef idx="0">
              <a:schemeClr val="accent3"/>
            </a:fillRef>
            <a:effectRef idx="2">
              <a:schemeClr val="accent3"/>
            </a:effectRef>
            <a:fontRef idx="minor">
              <a:schemeClr val="tx1"/>
            </a:fontRef>
          </p:style>
        </p:cxnSp>
      </p:grpSp>
      <p:sp>
        <p:nvSpPr>
          <p:cNvPr id="90" name="Rectangle 89"/>
          <p:cNvSpPr/>
          <p:nvPr/>
        </p:nvSpPr>
        <p:spPr>
          <a:xfrm>
            <a:off x="4953000" y="2819400"/>
            <a:ext cx="762000" cy="685800"/>
          </a:xfrm>
          <a:prstGeom prst="rect">
            <a:avLst/>
          </a:prstGeom>
          <a:noFill/>
          <a:ln w="38100" cmpd="sng">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accent2"/>
              </a:solidFill>
            </a:endParaRPr>
          </a:p>
        </p:txBody>
      </p:sp>
      <p:pic>
        <p:nvPicPr>
          <p:cNvPr id="25" name="Content Placeholder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48200" y="1981200"/>
            <a:ext cx="4267200" cy="2762236"/>
          </a:xfrm>
          <a:prstGeom prst="rect">
            <a:avLst/>
          </a:prstGeom>
        </p:spPr>
      </p:pic>
      <p:grpSp>
        <p:nvGrpSpPr>
          <p:cNvPr id="16" name="Group 15"/>
          <p:cNvGrpSpPr/>
          <p:nvPr/>
        </p:nvGrpSpPr>
        <p:grpSpPr>
          <a:xfrm>
            <a:off x="5867400" y="3581400"/>
            <a:ext cx="1846958" cy="1066800"/>
            <a:chOff x="9982200" y="3505200"/>
            <a:chExt cx="1846958" cy="1066800"/>
          </a:xfrm>
        </p:grpSpPr>
        <p:cxnSp>
          <p:nvCxnSpPr>
            <p:cNvPr id="20" name="Straight Connector 19"/>
            <p:cNvCxnSpPr>
              <a:cxnSpLocks/>
            </p:cNvCxnSpPr>
            <p:nvPr/>
          </p:nvCxnSpPr>
          <p:spPr>
            <a:xfrm flipH="1">
              <a:off x="9982200" y="4114800"/>
              <a:ext cx="475358" cy="304800"/>
            </a:xfrm>
            <a:prstGeom prst="line">
              <a:avLst/>
            </a:prstGeom>
            <a:ln w="57150" cmpd="sng">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cxnSpLocks/>
            </p:cNvCxnSpPr>
            <p:nvPr/>
          </p:nvCxnSpPr>
          <p:spPr>
            <a:xfrm flipH="1">
              <a:off x="10058400" y="3505200"/>
              <a:ext cx="475358" cy="304800"/>
            </a:xfrm>
            <a:prstGeom prst="line">
              <a:avLst/>
            </a:prstGeom>
            <a:ln w="57150" cmpd="sng">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cxnSpLocks/>
            </p:cNvCxnSpPr>
            <p:nvPr/>
          </p:nvCxnSpPr>
          <p:spPr>
            <a:xfrm flipH="1">
              <a:off x="11353800" y="4267200"/>
              <a:ext cx="475358" cy="304800"/>
            </a:xfrm>
            <a:prstGeom prst="line">
              <a:avLst/>
            </a:prstGeom>
            <a:ln w="57150" cmpd="sng">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05600" y="2971800"/>
            <a:ext cx="1161158" cy="1524000"/>
            <a:chOff x="10896600" y="2895600"/>
            <a:chExt cx="1161158" cy="1524000"/>
          </a:xfrm>
        </p:grpSpPr>
        <p:cxnSp>
          <p:nvCxnSpPr>
            <p:cNvPr id="33" name="Straight Connector 32"/>
            <p:cNvCxnSpPr>
              <a:cxnSpLocks/>
            </p:cNvCxnSpPr>
            <p:nvPr/>
          </p:nvCxnSpPr>
          <p:spPr>
            <a:xfrm>
              <a:off x="10896600" y="4038600"/>
              <a:ext cx="457200" cy="381000"/>
            </a:xfrm>
            <a:prstGeom prst="line">
              <a:avLst/>
            </a:prstGeom>
            <a:ln w="57150" cmpd="sng">
              <a:solidFill>
                <a:srgbClr val="008000"/>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p:cNvCxnSpPr>
            <p:nvPr/>
          </p:nvCxnSpPr>
          <p:spPr>
            <a:xfrm rot="10800000" flipH="1">
              <a:off x="11582400" y="2895600"/>
              <a:ext cx="475358" cy="304800"/>
            </a:xfrm>
            <a:prstGeom prst="line">
              <a:avLst/>
            </a:prstGeom>
            <a:ln w="57150" cmpd="sng">
              <a:solidFill>
                <a:srgbClr val="008000"/>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6324600" y="2971800"/>
            <a:ext cx="703958" cy="609600"/>
            <a:chOff x="10515600" y="2895600"/>
            <a:chExt cx="703958" cy="609600"/>
          </a:xfrm>
        </p:grpSpPr>
        <p:cxnSp>
          <p:nvCxnSpPr>
            <p:cNvPr id="37" name="Straight Connector 36"/>
            <p:cNvCxnSpPr>
              <a:cxnSpLocks/>
            </p:cNvCxnSpPr>
            <p:nvPr/>
          </p:nvCxnSpPr>
          <p:spPr>
            <a:xfrm flipH="1" flipV="1">
              <a:off x="10515600" y="3200400"/>
              <a:ext cx="304800" cy="304800"/>
            </a:xfrm>
            <a:prstGeom prst="line">
              <a:avLst/>
            </a:prstGeom>
            <a:ln w="57150" cmpd="sng">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cxnSpLocks/>
            </p:cNvCxnSpPr>
            <p:nvPr/>
          </p:nvCxnSpPr>
          <p:spPr>
            <a:xfrm flipH="1" flipV="1">
              <a:off x="10896600" y="2895600"/>
              <a:ext cx="322958" cy="304800"/>
            </a:xfrm>
            <a:prstGeom prst="line">
              <a:avLst/>
            </a:prstGeom>
            <a:ln w="57150" cmpd="sng">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grpSp>
      <p:pic>
        <p:nvPicPr>
          <p:cNvPr id="12" name="Picture 11"/>
          <p:cNvPicPr>
            <a:picLocks noChangeAspect="1"/>
          </p:cNvPicPr>
          <p:nvPr/>
        </p:nvPicPr>
        <p:blipFill>
          <a:blip r:embed="rId7"/>
          <a:stretch>
            <a:fillRect/>
          </a:stretch>
        </p:blipFill>
        <p:spPr>
          <a:xfrm>
            <a:off x="1447800" y="3429000"/>
            <a:ext cx="2727395" cy="3086100"/>
          </a:xfrm>
          <a:prstGeom prst="rect">
            <a:avLst/>
          </a:prstGeom>
        </p:spPr>
      </p:pic>
    </p:spTree>
    <p:extLst>
      <p:ext uri="{BB962C8B-B14F-4D97-AF65-F5344CB8AC3E}">
        <p14:creationId xmlns:p14="http://schemas.microsoft.com/office/powerpoint/2010/main" val="9589786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5"/>
                                        </p:tgtEl>
                                      </p:cBhvr>
                                    </p:animEffect>
                                    <p:set>
                                      <p:cBhvr>
                                        <p:cTn id="41" dur="1" fill="hold">
                                          <p:stCondLst>
                                            <p:cond delay="499"/>
                                          </p:stCondLst>
                                        </p:cTn>
                                        <p:tgtEl>
                                          <p:spTgt spid="7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0"/>
                                        </p:tgtEl>
                                      </p:cBhvr>
                                    </p:animEffect>
                                    <p:set>
                                      <p:cBhvr>
                                        <p:cTn id="44" dur="1" fill="hold">
                                          <p:stCondLst>
                                            <p:cond delay="499"/>
                                          </p:stCondLst>
                                        </p:cTn>
                                        <p:tgtEl>
                                          <p:spTgt spid="8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0"/>
                                        </p:tgtEl>
                                      </p:cBhvr>
                                    </p:animEffect>
                                    <p:set>
                                      <p:cBhvr>
                                        <p:cTn id="47" dur="1" fill="hold">
                                          <p:stCondLst>
                                            <p:cond delay="499"/>
                                          </p:stCondLst>
                                        </p:cTn>
                                        <p:tgtEl>
                                          <p:spTgt spid="90"/>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Effect transition="in" filter="fade">
                                      <p:cBhvr>
                                        <p:cTn id="53" dur="500"/>
                                        <p:tgtEl>
                                          <p:spTgt spid="3">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fade">
                                      <p:cBhvr>
                                        <p:cTn id="64" dur="500"/>
                                        <p:tgtEl>
                                          <p:spTgt spid="3">
                                            <p:txEl>
                                              <p:pRg st="3" end="3"/>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fade">
                                      <p:cBhvr>
                                        <p:cTn id="67" dur="500"/>
                                        <p:tgtEl>
                                          <p:spTgt spid="3">
                                            <p:txEl>
                                              <p:pRg st="4" end="4"/>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
                                            <p:txEl>
                                              <p:pRg st="6" end="6"/>
                                            </p:txEl>
                                          </p:spTgt>
                                        </p:tgtEl>
                                        <p:attrNameLst>
                                          <p:attrName>style.visibility</p:attrName>
                                        </p:attrNameLst>
                                      </p:cBhvr>
                                      <p:to>
                                        <p:strVal val="visible"/>
                                      </p:to>
                                    </p:set>
                                    <p:animEffect transition="in" filter="fade">
                                      <p:cBhvr>
                                        <p:cTn id="84" dur="500"/>
                                        <p:tgtEl>
                                          <p:spTgt spid="3">
                                            <p:txEl>
                                              <p:pRg st="6" end="6"/>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
                                            <p:txEl>
                                              <p:pRg st="7" end="7"/>
                                            </p:txEl>
                                          </p:spTgt>
                                        </p:tgtEl>
                                        <p:attrNameLst>
                                          <p:attrName>style.visibility</p:attrName>
                                        </p:attrNameLst>
                                      </p:cBhvr>
                                      <p:to>
                                        <p:strVal val="visible"/>
                                      </p:to>
                                    </p:set>
                                    <p:animEffect transition="in" filter="fade">
                                      <p:cBhvr>
                                        <p:cTn id="87" dur="500"/>
                                        <p:tgtEl>
                                          <p:spTgt spid="3">
                                            <p:txEl>
                                              <p:pRg st="7" end="7"/>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
                                            <p:txEl>
                                              <p:pRg st="8" end="8"/>
                                            </p:txEl>
                                          </p:spTgt>
                                        </p:tgtEl>
                                        <p:attrNameLst>
                                          <p:attrName>style.visibility</p:attrName>
                                        </p:attrNameLst>
                                      </p:cBhvr>
                                      <p:to>
                                        <p:strVal val="visible"/>
                                      </p:to>
                                    </p:set>
                                    <p:animEffect transition="in" filter="fade">
                                      <p:cBhvr>
                                        <p:cTn id="95" dur="500"/>
                                        <p:tgtEl>
                                          <p:spTgt spid="3">
                                            <p:txEl>
                                              <p:pRg st="8" end="8"/>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
                                            <p:txEl>
                                              <p:pRg st="9" end="9"/>
                                            </p:txEl>
                                          </p:spTgt>
                                        </p:tgtEl>
                                        <p:attrNameLst>
                                          <p:attrName>style.visibility</p:attrName>
                                        </p:attrNameLst>
                                      </p:cBhvr>
                                      <p:to>
                                        <p:strVal val="visible"/>
                                      </p:to>
                                    </p:set>
                                    <p:animEffect transition="in" filter="fade">
                                      <p:cBhvr>
                                        <p:cTn id="103" dur="500"/>
                                        <p:tgtEl>
                                          <p:spTgt spid="3">
                                            <p:txEl>
                                              <p:pRg st="9" end="9"/>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500"/>
                                        <p:tgtEl>
                                          <p:spTgt spid="3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
                                            <p:txEl>
                                              <p:pRg st="10" end="10"/>
                                            </p:txEl>
                                          </p:spTgt>
                                        </p:tgtEl>
                                        <p:attrNameLst>
                                          <p:attrName>style.visibility</p:attrName>
                                        </p:attrNameLst>
                                      </p:cBhvr>
                                      <p:to>
                                        <p:strVal val="visible"/>
                                      </p:to>
                                    </p:set>
                                    <p:animEffect transition="in" filter="fade">
                                      <p:cBhvr>
                                        <p:cTn id="11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6" grpId="1" animBg="1"/>
      <p:bldP spid="21" grpId="0" animBg="1"/>
      <p:bldP spid="21" grpId="1" animBg="1"/>
      <p:bldP spid="75" grpId="0" animBg="1"/>
      <p:bldP spid="75" grpId="1" animBg="1"/>
      <p:bldP spid="90" grpId="0" animBg="1"/>
      <p:bldP spid="9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ashlight array.jpg"/>
          <p:cNvPicPr>
            <a:picLocks noChangeAspect="1"/>
          </p:cNvPicPr>
          <p:nvPr/>
        </p:nvPicPr>
        <p:blipFill rotWithShape="1">
          <a:blip r:embed="rId7" cstate="print">
            <a:extLst>
              <a:ext uri="{28A0092B-C50C-407E-A947-70E740481C1C}">
                <a14:useLocalDpi xmlns:a14="http://schemas.microsoft.com/office/drawing/2010/main"/>
              </a:ext>
            </a:extLst>
          </a:blip>
          <a:srcRect b="-2914"/>
          <a:stretch/>
        </p:blipFill>
        <p:spPr>
          <a:xfrm>
            <a:off x="4902200" y="1314404"/>
            <a:ext cx="3810000" cy="2420468"/>
          </a:xfrm>
          <a:prstGeom prst="rect">
            <a:avLst/>
          </a:prstGeom>
        </p:spPr>
      </p:pic>
      <p:sp>
        <p:nvSpPr>
          <p:cNvPr id="2" name="Title 1"/>
          <p:cNvSpPr>
            <a:spLocks noGrp="1"/>
          </p:cNvSpPr>
          <p:nvPr>
            <p:ph type="title"/>
          </p:nvPr>
        </p:nvSpPr>
        <p:spPr/>
        <p:txBody>
          <a:bodyPr>
            <a:normAutofit/>
          </a:bodyPr>
          <a:lstStyle/>
          <a:p>
            <a:r>
              <a:rPr lang="en-US" sz="3600" dirty="0" smtClean="0"/>
              <a:t>Mitigation Tools and Methods</a:t>
            </a:r>
            <a:endParaRPr lang="en-US" sz="3600" dirty="0"/>
          </a:p>
        </p:txBody>
      </p:sp>
      <p:pic>
        <p:nvPicPr>
          <p:cNvPr id="7" name="Picture 6" descr="DSCF3778.JPG"/>
          <p:cNvPicPr>
            <a:picLocks noChangeAspect="1"/>
          </p:cNvPicPr>
          <p:nvPr/>
        </p:nvPicPr>
        <p:blipFill rotWithShape="1">
          <a:blip r:embed="rId8" cstate="print">
            <a:extLst>
              <a:ext uri="{28A0092B-C50C-407E-A947-70E740481C1C}">
                <a14:useLocalDpi xmlns:a14="http://schemas.microsoft.com/office/drawing/2010/main"/>
              </a:ext>
            </a:extLst>
          </a:blip>
          <a:srcRect l="-1"/>
          <a:stretch/>
        </p:blipFill>
        <p:spPr>
          <a:xfrm>
            <a:off x="5168900" y="1219200"/>
            <a:ext cx="3276600" cy="2077624"/>
          </a:xfrm>
          <a:prstGeom prst="rect">
            <a:avLst/>
          </a:prstGeom>
        </p:spPr>
      </p:pic>
      <p:sp>
        <p:nvSpPr>
          <p:cNvPr id="14" name="Date Placeholder 13"/>
          <p:cNvSpPr>
            <a:spLocks noGrp="1"/>
          </p:cNvSpPr>
          <p:nvPr>
            <p:ph type="dt" sz="half" idx="10"/>
          </p:nvPr>
        </p:nvSpPr>
        <p:spPr/>
        <p:txBody>
          <a:bodyPr/>
          <a:lstStyle/>
          <a:p>
            <a:r>
              <a:rPr lang="en-US" smtClean="0"/>
              <a:t>LIGO-G1300995-v1</a:t>
            </a:r>
            <a:endParaRPr lang="en-US" dirty="0"/>
          </a:p>
        </p:txBody>
      </p:sp>
      <p:sp>
        <p:nvSpPr>
          <p:cNvPr id="15" name="Footer Placeholder 14"/>
          <p:cNvSpPr>
            <a:spLocks noGrp="1"/>
          </p:cNvSpPr>
          <p:nvPr>
            <p:ph type="ftr" sz="quarter" idx="11"/>
          </p:nvPr>
        </p:nvSpPr>
        <p:spPr/>
        <p:txBody>
          <a:bodyPr/>
          <a:lstStyle/>
          <a:p>
            <a:r>
              <a:rPr lang="en-US" smtClean="0"/>
              <a:t>Advanced LIGO</a:t>
            </a:r>
            <a:endParaRPr lang="en-US"/>
          </a:p>
        </p:txBody>
      </p:sp>
      <p:sp>
        <p:nvSpPr>
          <p:cNvPr id="16" name="Slide Number Placeholder 15"/>
          <p:cNvSpPr>
            <a:spLocks noGrp="1"/>
          </p:cNvSpPr>
          <p:nvPr>
            <p:ph type="sldNum" sz="quarter" idx="12"/>
          </p:nvPr>
        </p:nvSpPr>
        <p:spPr/>
        <p:txBody>
          <a:bodyPr/>
          <a:lstStyle/>
          <a:p>
            <a:fld id="{3FF8A0D9-104B-42E1-B207-922617A2DF27}" type="slidenum">
              <a:rPr lang="en-US" smtClean="0"/>
              <a:t>17</a:t>
            </a:fld>
            <a:endParaRPr lang="en-US"/>
          </a:p>
        </p:txBody>
      </p:sp>
      <p:grpSp>
        <p:nvGrpSpPr>
          <p:cNvPr id="11" name="Group 10"/>
          <p:cNvGrpSpPr/>
          <p:nvPr/>
        </p:nvGrpSpPr>
        <p:grpSpPr>
          <a:xfrm>
            <a:off x="5026152" y="1295400"/>
            <a:ext cx="3813048" cy="4943447"/>
            <a:chOff x="4876800" y="1295400"/>
            <a:chExt cx="3813048" cy="4943447"/>
          </a:xfrm>
        </p:grpSpPr>
        <p:pic>
          <p:nvPicPr>
            <p:cNvPr id="9" name="Picture 8"/>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876800" y="1312515"/>
              <a:ext cx="3813048" cy="242128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876800" y="4114799"/>
              <a:ext cx="3813048" cy="2124048"/>
            </a:xfrm>
            <a:prstGeom prst="rect">
              <a:avLst/>
            </a:prstGeom>
          </p:spPr>
        </p:pic>
        <p:grpSp>
          <p:nvGrpSpPr>
            <p:cNvPr id="20" name="Group 19"/>
            <p:cNvGrpSpPr/>
            <p:nvPr/>
          </p:nvGrpSpPr>
          <p:grpSpPr>
            <a:xfrm>
              <a:off x="5526024" y="1295400"/>
              <a:ext cx="2514600" cy="2514600"/>
              <a:chOff x="5830824" y="1295400"/>
              <a:chExt cx="2514600" cy="2514600"/>
            </a:xfrm>
          </p:grpSpPr>
          <p:cxnSp>
            <p:nvCxnSpPr>
              <p:cNvPr id="5" name="Straight Connector 4"/>
              <p:cNvCxnSpPr>
                <a:stCxn id="12" idx="5"/>
                <a:endCxn id="12" idx="1"/>
              </p:cNvCxnSpPr>
              <p:nvPr/>
            </p:nvCxnSpPr>
            <p:spPr>
              <a:xfrm flipH="1" flipV="1">
                <a:off x="6199079" y="1663655"/>
                <a:ext cx="1778090" cy="177809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val 11"/>
              <p:cNvSpPr>
                <a:spLocks noChangeAspect="1"/>
              </p:cNvSpPr>
              <p:nvPr/>
            </p:nvSpPr>
            <p:spPr>
              <a:xfrm>
                <a:off x="5830824" y="1295400"/>
                <a:ext cx="2514600" cy="2514600"/>
              </a:xfrm>
              <a:prstGeom prst="ellipse">
                <a:avLst/>
              </a:prstGeom>
              <a:noFill/>
              <a:ln w="1524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pic>
        <p:nvPicPr>
          <p:cNvPr id="4" name="TMS UV light inspection - uv far short.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775200" y="3352800"/>
            <a:ext cx="4064000" cy="3048000"/>
          </a:xfrm>
          <a:prstGeom prst="rect">
            <a:avLst/>
          </a:prstGeom>
        </p:spPr>
      </p:pic>
      <p:pic>
        <p:nvPicPr>
          <p:cNvPr id="10" name="TMS UV light inspection - white far short.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31800" y="3352800"/>
            <a:ext cx="4064000" cy="3048000"/>
          </a:xfrm>
          <a:prstGeom prst="rect">
            <a:avLst/>
          </a:prstGeom>
        </p:spPr>
      </p:pic>
      <p:sp>
        <p:nvSpPr>
          <p:cNvPr id="3" name="Content Placeholder 2"/>
          <p:cNvSpPr>
            <a:spLocks noGrp="1"/>
          </p:cNvSpPr>
          <p:nvPr>
            <p:ph idx="1"/>
          </p:nvPr>
        </p:nvSpPr>
        <p:spPr/>
        <p:txBody>
          <a:bodyPr>
            <a:normAutofit/>
          </a:bodyPr>
          <a:lstStyle/>
          <a:p>
            <a:r>
              <a:rPr lang="en-US" sz="2300" dirty="0" smtClean="0"/>
              <a:t>Implemented:</a:t>
            </a:r>
          </a:p>
          <a:p>
            <a:pPr lvl="1"/>
            <a:r>
              <a:rPr lang="en-US" sz="2000" dirty="0" smtClean="0"/>
              <a:t>Cleaning on the go:</a:t>
            </a:r>
          </a:p>
          <a:p>
            <a:pPr lvl="2"/>
            <a:r>
              <a:rPr lang="en-US" sz="1800" dirty="0" smtClean="0"/>
              <a:t>Flashlight arrays</a:t>
            </a:r>
          </a:p>
          <a:p>
            <a:pPr lvl="2"/>
            <a:r>
              <a:rPr lang="en-US" sz="1800" dirty="0" smtClean="0"/>
              <a:t>UV-A </a:t>
            </a:r>
            <a:r>
              <a:rPr lang="en-US" sz="1800" dirty="0" err="1" smtClean="0"/>
              <a:t>blacklights</a:t>
            </a:r>
            <a:endParaRPr lang="en-US" sz="1800" dirty="0" smtClean="0"/>
          </a:p>
          <a:p>
            <a:pPr lvl="2"/>
            <a:r>
              <a:rPr lang="en-US" sz="1800" dirty="0" smtClean="0"/>
              <a:t>Custom vacuum cleaners</a:t>
            </a:r>
          </a:p>
          <a:p>
            <a:pPr lvl="2"/>
            <a:r>
              <a:rPr lang="en-US" sz="1800" dirty="0" smtClean="0"/>
              <a:t>Wet wipes</a:t>
            </a:r>
          </a:p>
          <a:p>
            <a:pPr lvl="1"/>
            <a:r>
              <a:rPr lang="en-US" sz="2000" dirty="0" smtClean="0"/>
              <a:t>Glove wash with IPA</a:t>
            </a:r>
          </a:p>
          <a:p>
            <a:pPr lvl="1"/>
            <a:endParaRPr lang="en-US" sz="2000" dirty="0" smtClean="0"/>
          </a:p>
          <a:p>
            <a:r>
              <a:rPr lang="en-US" sz="2300" dirty="0" smtClean="0"/>
              <a:t>Currently testing gloves &amp; wipes:</a:t>
            </a:r>
          </a:p>
          <a:p>
            <a:pPr lvl="1"/>
            <a:r>
              <a:rPr lang="en-US" sz="2000" dirty="0" smtClean="0"/>
              <a:t>Non-volatile residue</a:t>
            </a:r>
          </a:p>
          <a:p>
            <a:pPr lvl="1"/>
            <a:r>
              <a:rPr lang="en-US" sz="2000" dirty="0" smtClean="0"/>
              <a:t>Particles and fibers</a:t>
            </a:r>
          </a:p>
          <a:p>
            <a:pPr lvl="1"/>
            <a:r>
              <a:rPr lang="en-US" sz="2000" dirty="0" smtClean="0"/>
              <a:t>Particle removal efficiency</a:t>
            </a:r>
          </a:p>
          <a:p>
            <a:pPr lvl="1"/>
            <a:endParaRPr lang="en-US" sz="2000" dirty="0" smtClean="0"/>
          </a:p>
          <a:p>
            <a:pPr marL="0" indent="0">
              <a:buNone/>
            </a:pPr>
            <a:endParaRPr lang="en-US" sz="2400" dirty="0" smtClean="0"/>
          </a:p>
        </p:txBody>
      </p:sp>
    </p:spTree>
    <p:extLst>
      <p:ext uri="{BB962C8B-B14F-4D97-AF65-F5344CB8AC3E}">
        <p14:creationId xmlns:p14="http://schemas.microsoft.com/office/powerpoint/2010/main" val="23180595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4670" fill="hold"/>
                                        <p:tgtEl>
                                          <p:spTgt spid="10"/>
                                        </p:tgtEl>
                                      </p:cBhvr>
                                    </p:cmd>
                                  </p:childTnLst>
                                </p:cTn>
                              </p:par>
                              <p:par>
                                <p:cTn id="23" presetID="1" presetClass="mediacall" presetSubtype="0" fill="hold" nodeType="withEffect">
                                  <p:stCondLst>
                                    <p:cond delay="0"/>
                                  </p:stCondLst>
                                  <p:childTnLst>
                                    <p:cmd type="call" cmd="playFrom(0.0)">
                                      <p:cBhvr>
                                        <p:cTn id="24" dur="7340"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md type="call" cmd="stop">
                                      <p:cBhvr>
                                        <p:cTn id="33" dur="1">
                                          <p:stCondLst>
                                            <p:cond delay="499"/>
                                          </p:stCondLst>
                                        </p:cTn>
                                        <p:tgtEl>
                                          <p:spTgt spid="10"/>
                                        </p:tgtEl>
                                      </p:cBhvr>
                                    </p:cmd>
                                  </p:childTnLst>
                                </p:cTn>
                              </p:par>
                              <p:par>
                                <p:cTn id="34" presetID="10" presetClass="exit" presetSubtype="0" fill="hold"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md type="call" cmd="stop">
                                      <p:cBhvr>
                                        <p:cTn id="37" dur="1">
                                          <p:stCondLst>
                                            <p:cond delay="499"/>
                                          </p:stCondLst>
                                        </p:cTn>
                                        <p:tgtEl>
                                          <p:spTgt spid="4"/>
                                        </p:tgtEl>
                                      </p:cBhvr>
                                    </p:cmd>
                                  </p:childTnLst>
                                </p:cTn>
                              </p:par>
                              <p:par>
                                <p:cTn id="38" presetID="10" presetClass="entr" presetSubtype="0"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Effect transition="in" filter="fade">
                                      <p:cBhvr>
                                        <p:cTn id="6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4"/>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4"/>
                                        </p:tgtEl>
                                      </p:cBhvr>
                                    </p:cmd>
                                  </p:childTnLst>
                                </p:cTn>
                              </p:par>
                            </p:childTnLst>
                          </p:cTn>
                        </p:par>
                      </p:childTnLst>
                    </p:cTn>
                  </p:par>
                </p:childTnLst>
              </p:cTn>
              <p:nextCondLst>
                <p:cond evt="onClick" delay="0">
                  <p:tgtEl>
                    <p:spTgt spid="4"/>
                  </p:tgtEl>
                </p:cond>
              </p:nextCondLst>
            </p:seq>
            <p:video>
              <p:cMediaNode vol="80000" mute="1">
                <p:cTn id="71" repeatCount="indefinite" fill="hold" display="0">
                  <p:stCondLst>
                    <p:cond delay="indefinite"/>
                  </p:stCondLst>
                </p:cTn>
                <p:tgtEl>
                  <p:spTgt spid="4"/>
                </p:tgtEl>
              </p:cMediaNode>
            </p:video>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10"/>
                                        </p:tgtEl>
                                      </p:cBhvr>
                                    </p:cmd>
                                  </p:childTnLst>
                                </p:cTn>
                              </p:par>
                            </p:childTnLst>
                          </p:cTn>
                        </p:par>
                      </p:childTnLst>
                    </p:cTn>
                  </p:par>
                </p:childTnLst>
              </p:cTn>
              <p:nextCondLst>
                <p:cond evt="onClick" delay="0">
                  <p:tgtEl>
                    <p:spTgt spid="10"/>
                  </p:tgtEl>
                </p:cond>
              </p:nextCondLst>
            </p:seq>
            <p:video>
              <p:cMediaNode vol="80000" mute="1">
                <p:cTn id="77" repeatCount="indefinite" fill="hold" display="0">
                  <p:stCondLst>
                    <p:cond delay="indefinite"/>
                  </p:stCondLst>
                </p:cTn>
                <p:tgtEl>
                  <p:spTgt spid="10"/>
                </p:tgtEl>
              </p:cMediaNode>
            </p:vide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90600" y="1295400"/>
            <a:ext cx="7941331" cy="5068824"/>
            <a:chOff x="990600" y="1295400"/>
            <a:chExt cx="7941331" cy="5068824"/>
          </a:xfrm>
        </p:grpSpPr>
        <p:pic>
          <p:nvPicPr>
            <p:cNvPr id="11" name="Picture 10" descr="spray cone qua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0600" y="3886200"/>
              <a:ext cx="3687920" cy="2478024"/>
            </a:xfrm>
            <a:prstGeom prst="rect">
              <a:avLst/>
            </a:prstGeom>
          </p:spPr>
        </p:pic>
        <p:pic>
          <p:nvPicPr>
            <p:cNvPr id="21" name="Picture 20" descr="DSC_071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10932" y="1295400"/>
              <a:ext cx="3720999" cy="2474068"/>
            </a:xfrm>
            <a:prstGeom prst="rect">
              <a:avLst/>
            </a:prstGeom>
          </p:spPr>
        </p:pic>
      </p:grpSp>
      <p:grpSp>
        <p:nvGrpSpPr>
          <p:cNvPr id="24" name="Group 23"/>
          <p:cNvGrpSpPr/>
          <p:nvPr/>
        </p:nvGrpSpPr>
        <p:grpSpPr>
          <a:xfrm>
            <a:off x="1600200" y="1295400"/>
            <a:ext cx="7303008" cy="5086780"/>
            <a:chOff x="1600200" y="1295400"/>
            <a:chExt cx="7303008" cy="5086780"/>
          </a:xfrm>
        </p:grpSpPr>
        <p:pic>
          <p:nvPicPr>
            <p:cNvPr id="15" name="Picture 14" descr="DSC_025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81600" y="1295400"/>
              <a:ext cx="3721608" cy="2478024"/>
            </a:xfrm>
            <a:prstGeom prst="rect">
              <a:avLst/>
            </a:prstGeom>
          </p:spPr>
        </p:pic>
        <p:pic>
          <p:nvPicPr>
            <p:cNvPr id="8" name="Picture 7" descr="DSC_0925.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1575009" y="3689990"/>
              <a:ext cx="2717381" cy="2666999"/>
            </a:xfrm>
            <a:prstGeom prst="rect">
              <a:avLst/>
            </a:prstGeom>
          </p:spPr>
        </p:pic>
      </p:grpSp>
      <p:sp>
        <p:nvSpPr>
          <p:cNvPr id="2" name="Title 1"/>
          <p:cNvSpPr>
            <a:spLocks noGrp="1"/>
          </p:cNvSpPr>
          <p:nvPr>
            <p:ph type="title"/>
          </p:nvPr>
        </p:nvSpPr>
        <p:spPr>
          <a:xfrm>
            <a:off x="1219200" y="76201"/>
            <a:ext cx="7467600" cy="1030288"/>
          </a:xfrm>
        </p:spPr>
        <p:txBody>
          <a:bodyPr>
            <a:normAutofit/>
          </a:bodyPr>
          <a:lstStyle/>
          <a:p>
            <a:r>
              <a:rPr lang="en-US" sz="3000" dirty="0" smtClean="0"/>
              <a:t>Cleaning </a:t>
            </a:r>
            <a:r>
              <a:rPr lang="en-US" sz="3000" dirty="0"/>
              <a:t>&amp;</a:t>
            </a:r>
            <a:r>
              <a:rPr lang="en-US" sz="3000" dirty="0" smtClean="0"/>
              <a:t> Protecting Suspended Optics</a:t>
            </a:r>
            <a:endParaRPr lang="en-US" sz="3000" dirty="0"/>
          </a:p>
        </p:txBody>
      </p:sp>
      <p:sp>
        <p:nvSpPr>
          <p:cNvPr id="4" name="Date Placeholder 3"/>
          <p:cNvSpPr>
            <a:spLocks noGrp="1"/>
          </p:cNvSpPr>
          <p:nvPr>
            <p:ph type="dt" sz="half" idx="10"/>
          </p:nvPr>
        </p:nvSpPr>
        <p:spPr/>
        <p:txBody>
          <a:bodyPr/>
          <a:lstStyle/>
          <a:p>
            <a:r>
              <a:rPr lang="en-US" smtClean="0"/>
              <a:t>LIGO-G1300995-v1</a:t>
            </a:r>
            <a:endParaRPr lang="en-US" dirty="0"/>
          </a:p>
        </p:txBody>
      </p:sp>
      <p:sp>
        <p:nvSpPr>
          <p:cNvPr id="5" name="Footer Placeholder 4"/>
          <p:cNvSpPr>
            <a:spLocks noGrp="1"/>
          </p:cNvSpPr>
          <p:nvPr>
            <p:ph type="ftr" sz="quarter" idx="11"/>
          </p:nvPr>
        </p:nvSpPr>
        <p:spPr/>
        <p:txBody>
          <a:bodyPr/>
          <a:lstStyle/>
          <a:p>
            <a:r>
              <a:rPr lang="en-US" dirty="0" smtClean="0"/>
              <a:t>Advanced LIGO</a:t>
            </a:r>
            <a:endParaRPr lang="en-US" dirty="0"/>
          </a:p>
        </p:txBody>
      </p:sp>
      <p:sp>
        <p:nvSpPr>
          <p:cNvPr id="6" name="Slide Number Placeholder 5"/>
          <p:cNvSpPr>
            <a:spLocks noGrp="1"/>
          </p:cNvSpPr>
          <p:nvPr>
            <p:ph type="sldNum" sz="quarter" idx="12"/>
          </p:nvPr>
        </p:nvSpPr>
        <p:spPr/>
        <p:txBody>
          <a:bodyPr/>
          <a:lstStyle/>
          <a:p>
            <a:fld id="{3FF8A0D9-104B-42E1-B207-922617A2DF27}" type="slidenum">
              <a:rPr lang="en-US" smtClean="0"/>
              <a:t>18</a:t>
            </a:fld>
            <a:endParaRPr lang="en-US"/>
          </a:p>
        </p:txBody>
      </p:sp>
      <p:grpSp>
        <p:nvGrpSpPr>
          <p:cNvPr id="10" name="Group 9"/>
          <p:cNvGrpSpPr/>
          <p:nvPr/>
        </p:nvGrpSpPr>
        <p:grpSpPr>
          <a:xfrm>
            <a:off x="5458968" y="1295400"/>
            <a:ext cx="3304032" cy="5030736"/>
            <a:chOff x="-1606296" y="3657600"/>
            <a:chExt cx="3304032" cy="5030736"/>
          </a:xfrm>
        </p:grpSpPr>
        <p:pic>
          <p:nvPicPr>
            <p:cNvPr id="16" name="Picture 15" descr="ion gun FC pull.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06296" y="3657600"/>
              <a:ext cx="3304032" cy="2478024"/>
            </a:xfrm>
            <a:prstGeom prst="rect">
              <a:avLst/>
            </a:prstGeom>
          </p:spPr>
        </p:pic>
        <p:pic>
          <p:nvPicPr>
            <p:cNvPr id="9" name="Picture 8"/>
            <p:cNvPicPr>
              <a:picLocks noChangeAspect="1"/>
            </p:cNvPicPr>
            <p:nvPr/>
          </p:nvPicPr>
          <p:blipFill>
            <a:blip r:embed="rId8"/>
            <a:stretch>
              <a:fillRect/>
            </a:stretch>
          </p:blipFill>
          <p:spPr>
            <a:xfrm>
              <a:off x="-1197864" y="6248400"/>
              <a:ext cx="2520595" cy="2439936"/>
            </a:xfrm>
            <a:prstGeom prst="rect">
              <a:avLst/>
            </a:prstGeom>
          </p:spPr>
        </p:pic>
      </p:grpSp>
      <p:pic>
        <p:nvPicPr>
          <p:cNvPr id="23" name="Picture 22" descr="HSTS_FC_success.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12913" y="3887126"/>
            <a:ext cx="3717036" cy="2478024"/>
          </a:xfrm>
          <a:prstGeom prst="rect">
            <a:avLst/>
          </a:prstGeom>
        </p:spPr>
      </p:pic>
      <p:sp>
        <p:nvSpPr>
          <p:cNvPr id="3" name="Content Placeholder 2"/>
          <p:cNvSpPr>
            <a:spLocks noGrp="1"/>
          </p:cNvSpPr>
          <p:nvPr>
            <p:ph idx="1"/>
          </p:nvPr>
        </p:nvSpPr>
        <p:spPr>
          <a:xfrm>
            <a:off x="609600" y="1295400"/>
            <a:ext cx="4495800" cy="4648200"/>
          </a:xfrm>
        </p:spPr>
        <p:txBody>
          <a:bodyPr>
            <a:normAutofit/>
          </a:bodyPr>
          <a:lstStyle/>
          <a:p>
            <a:r>
              <a:rPr lang="en-US" sz="2000" dirty="0" smtClean="0"/>
              <a:t>No-contact cleaning approach aka cone of </a:t>
            </a:r>
            <a:r>
              <a:rPr lang="en-US" sz="2000" dirty="0"/>
              <a:t>s</a:t>
            </a:r>
            <a:r>
              <a:rPr lang="en-US" sz="2000" dirty="0" smtClean="0"/>
              <a:t>hame</a:t>
            </a:r>
          </a:p>
          <a:p>
            <a:pPr lvl="1"/>
            <a:r>
              <a:rPr lang="en-US" sz="1800" dirty="0"/>
              <a:t>P</a:t>
            </a:r>
            <a:r>
              <a:rPr lang="en-US" sz="1800" dirty="0" smtClean="0"/>
              <a:t>rotective device for spray application of First Contact</a:t>
            </a:r>
          </a:p>
          <a:p>
            <a:pPr lvl="1"/>
            <a:r>
              <a:rPr lang="en-US" sz="1800" dirty="0" smtClean="0"/>
              <a:t>Custom brushes</a:t>
            </a:r>
          </a:p>
          <a:p>
            <a:pPr lvl="1"/>
            <a:r>
              <a:rPr lang="en-US" sz="1800" dirty="0" smtClean="0"/>
              <a:t>Successful application to MC</a:t>
            </a:r>
          </a:p>
          <a:p>
            <a:endParaRPr lang="en-US" sz="2400" dirty="0" smtClean="0"/>
          </a:p>
          <a:p>
            <a:r>
              <a:rPr lang="en-US" sz="2000" dirty="0" smtClean="0"/>
              <a:t>Ionization gun aka Top Gun</a:t>
            </a:r>
          </a:p>
          <a:p>
            <a:pPr lvl="1"/>
            <a:r>
              <a:rPr lang="en-US" sz="1800" dirty="0" smtClean="0"/>
              <a:t>Efficient cleaning</a:t>
            </a:r>
          </a:p>
          <a:p>
            <a:pPr lvl="1"/>
            <a:r>
              <a:rPr lang="en-US" sz="1800" dirty="0" smtClean="0"/>
              <a:t>Rapid static discharge</a:t>
            </a:r>
          </a:p>
          <a:p>
            <a:endParaRPr lang="en-US" sz="2400" dirty="0"/>
          </a:p>
          <a:p>
            <a:endParaRPr lang="en-US" sz="2400" dirty="0" smtClean="0"/>
          </a:p>
          <a:p>
            <a:pPr lvl="1"/>
            <a:endParaRPr lang="en-US" sz="1800" dirty="0" smtClean="0"/>
          </a:p>
          <a:p>
            <a:endParaRPr lang="en-US" sz="2000" dirty="0"/>
          </a:p>
        </p:txBody>
      </p:sp>
    </p:spTree>
    <p:extLst>
      <p:ext uri="{BB962C8B-B14F-4D97-AF65-F5344CB8AC3E}">
        <p14:creationId xmlns:p14="http://schemas.microsoft.com/office/powerpoint/2010/main" val="33643841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xit" presetSubtype="0" fill="hold" nodeType="with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1"/>
            <a:ext cx="7467600" cy="1030288"/>
          </a:xfrm>
        </p:spPr>
        <p:txBody>
          <a:bodyPr>
            <a:normAutofit/>
          </a:bodyPr>
          <a:lstStyle/>
          <a:p>
            <a:r>
              <a:rPr lang="en-US" sz="3000" dirty="0" smtClean="0"/>
              <a:t>Cleaning </a:t>
            </a:r>
            <a:r>
              <a:rPr lang="en-US" sz="3000" dirty="0"/>
              <a:t>&amp;</a:t>
            </a:r>
            <a:r>
              <a:rPr lang="en-US" sz="3000" dirty="0" smtClean="0"/>
              <a:t> Protecting Suspended Optics</a:t>
            </a:r>
            <a:endParaRPr lang="en-US" sz="3000" dirty="0"/>
          </a:p>
        </p:txBody>
      </p:sp>
      <p:sp>
        <p:nvSpPr>
          <p:cNvPr id="4" name="Date Placeholder 3"/>
          <p:cNvSpPr>
            <a:spLocks noGrp="1"/>
          </p:cNvSpPr>
          <p:nvPr>
            <p:ph type="dt" sz="half" idx="10"/>
          </p:nvPr>
        </p:nvSpPr>
        <p:spPr/>
        <p:txBody>
          <a:bodyPr/>
          <a:lstStyle/>
          <a:p>
            <a:r>
              <a:rPr lang="en-US" smtClean="0"/>
              <a:t>LIGO-G1300995-v1</a:t>
            </a:r>
            <a:endParaRPr lang="en-US" dirty="0"/>
          </a:p>
        </p:txBody>
      </p:sp>
      <p:sp>
        <p:nvSpPr>
          <p:cNvPr id="5" name="Footer Placeholder 4"/>
          <p:cNvSpPr>
            <a:spLocks noGrp="1"/>
          </p:cNvSpPr>
          <p:nvPr>
            <p:ph type="ftr" sz="quarter" idx="11"/>
          </p:nvPr>
        </p:nvSpPr>
        <p:spPr/>
        <p:txBody>
          <a:bodyPr/>
          <a:lstStyle/>
          <a:p>
            <a:r>
              <a:rPr lang="en-US" dirty="0" smtClean="0"/>
              <a:t>Advanced LIGO</a:t>
            </a:r>
            <a:endParaRPr lang="en-US" dirty="0"/>
          </a:p>
        </p:txBody>
      </p:sp>
      <p:sp>
        <p:nvSpPr>
          <p:cNvPr id="6" name="Slide Number Placeholder 5"/>
          <p:cNvSpPr>
            <a:spLocks noGrp="1"/>
          </p:cNvSpPr>
          <p:nvPr>
            <p:ph type="sldNum" sz="quarter" idx="12"/>
          </p:nvPr>
        </p:nvSpPr>
        <p:spPr/>
        <p:txBody>
          <a:bodyPr/>
          <a:lstStyle/>
          <a:p>
            <a:fld id="{3FF8A0D9-104B-42E1-B207-922617A2DF27}" type="slidenum">
              <a:rPr lang="en-US" smtClean="0"/>
              <a:t>19</a:t>
            </a:fld>
            <a:endParaRPr lang="en-US"/>
          </a:p>
        </p:txBody>
      </p:sp>
      <p:sp>
        <p:nvSpPr>
          <p:cNvPr id="3" name="Content Placeholder 2"/>
          <p:cNvSpPr>
            <a:spLocks noGrp="1"/>
          </p:cNvSpPr>
          <p:nvPr>
            <p:ph idx="1"/>
          </p:nvPr>
        </p:nvSpPr>
        <p:spPr>
          <a:xfrm>
            <a:off x="609600" y="1295400"/>
            <a:ext cx="8153400" cy="4648200"/>
          </a:xfrm>
        </p:spPr>
        <p:txBody>
          <a:bodyPr>
            <a:normAutofit/>
          </a:bodyPr>
          <a:lstStyle/>
          <a:p>
            <a:r>
              <a:rPr lang="en-US" sz="2400" dirty="0" smtClean="0"/>
              <a:t>Currently researching:</a:t>
            </a:r>
          </a:p>
          <a:p>
            <a:pPr lvl="1"/>
            <a:r>
              <a:rPr lang="en-US" sz="2000" dirty="0" smtClean="0"/>
              <a:t>Ionized air knife system </a:t>
            </a:r>
          </a:p>
          <a:p>
            <a:pPr lvl="1"/>
            <a:r>
              <a:rPr lang="en-US" sz="2000" dirty="0" smtClean="0"/>
              <a:t>Delivers 1 sec pulses up to 250 psi</a:t>
            </a:r>
            <a:endParaRPr lang="en-US" sz="1400" dirty="0" smtClean="0"/>
          </a:p>
          <a:p>
            <a:endParaRPr lang="en-US" sz="2000" dirty="0"/>
          </a:p>
        </p:txBody>
      </p:sp>
      <p:grpSp>
        <p:nvGrpSpPr>
          <p:cNvPr id="26" name="Group 25"/>
          <p:cNvGrpSpPr/>
          <p:nvPr/>
        </p:nvGrpSpPr>
        <p:grpSpPr>
          <a:xfrm>
            <a:off x="228600" y="2726795"/>
            <a:ext cx="5715000" cy="3750205"/>
            <a:chOff x="2209800" y="2737213"/>
            <a:chExt cx="5715000" cy="3750205"/>
          </a:xfrm>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91730" y="2737213"/>
              <a:ext cx="4160541" cy="3701872"/>
            </a:xfrm>
            <a:prstGeom prst="rect">
              <a:avLst/>
            </a:prstGeom>
          </p:spPr>
        </p:pic>
        <p:cxnSp>
          <p:nvCxnSpPr>
            <p:cNvPr id="25" name="Straight Arrow Connector 24"/>
            <p:cNvCxnSpPr>
              <a:cxnSpLocks/>
            </p:cNvCxnSpPr>
            <p:nvPr/>
          </p:nvCxnSpPr>
          <p:spPr>
            <a:xfrm flipH="1">
              <a:off x="5992369" y="3105913"/>
              <a:ext cx="676655" cy="484631"/>
            </a:xfrm>
            <a:prstGeom prst="straightConnector1">
              <a:avLst/>
            </a:prstGeom>
            <a:ln w="57150" cmpd="sng">
              <a:solidFill>
                <a:schemeClr val="tx1"/>
              </a:solidFill>
              <a:tailEnd type="triangle" w="lg" len="med"/>
            </a:ln>
            <a:effectLst/>
          </p:spPr>
          <p:style>
            <a:lnRef idx="2">
              <a:schemeClr val="accent3"/>
            </a:lnRef>
            <a:fillRef idx="0">
              <a:schemeClr val="accent3"/>
            </a:fillRef>
            <a:effectRef idx="1">
              <a:schemeClr val="accent3"/>
            </a:effectRef>
            <a:fontRef idx="minor">
              <a:schemeClr val="tx1"/>
            </a:fontRef>
          </p:style>
        </p:cxnSp>
        <p:sp>
          <p:nvSpPr>
            <p:cNvPr id="22" name="TextBox 21"/>
            <p:cNvSpPr txBox="1"/>
            <p:nvPr/>
          </p:nvSpPr>
          <p:spPr>
            <a:xfrm>
              <a:off x="2209800" y="5410200"/>
              <a:ext cx="990600" cy="1077218"/>
            </a:xfrm>
            <a:prstGeom prst="rect">
              <a:avLst/>
            </a:prstGeom>
            <a:solidFill>
              <a:schemeClr val="bg1"/>
            </a:solidFill>
          </p:spPr>
          <p:txBody>
            <a:bodyPr wrap="square" rtlCol="0">
              <a:spAutoFit/>
            </a:bodyPr>
            <a:lstStyle/>
            <a:p>
              <a:pPr algn="ctr"/>
              <a:r>
                <a:rPr lang="en-US" sz="1600" dirty="0" smtClean="0"/>
                <a:t>Air knife with ionizing bar</a:t>
              </a:r>
              <a:endParaRPr lang="en-US" sz="1600" dirty="0"/>
            </a:p>
          </p:txBody>
        </p:sp>
        <p:sp>
          <p:nvSpPr>
            <p:cNvPr id="27" name="TextBox 26"/>
            <p:cNvSpPr txBox="1"/>
            <p:nvPr/>
          </p:nvSpPr>
          <p:spPr>
            <a:xfrm>
              <a:off x="6400800" y="2829818"/>
              <a:ext cx="1524000" cy="1323439"/>
            </a:xfrm>
            <a:prstGeom prst="rect">
              <a:avLst/>
            </a:prstGeom>
            <a:noFill/>
          </p:spPr>
          <p:txBody>
            <a:bodyPr wrap="square" rtlCol="0">
              <a:spAutoFit/>
            </a:bodyPr>
            <a:lstStyle/>
            <a:p>
              <a:pPr algn="ctr"/>
              <a:r>
                <a:rPr lang="en-US" sz="1600" dirty="0" smtClean="0"/>
                <a:t>Air knife</a:t>
              </a:r>
            </a:p>
            <a:p>
              <a:pPr algn="ctr"/>
              <a:r>
                <a:rPr lang="en-US" sz="1600" dirty="0" smtClean="0"/>
                <a:t> trolley assembly attached to Quad sleeve</a:t>
              </a:r>
              <a:endParaRPr lang="en-US" sz="1600" dirty="0"/>
            </a:p>
          </p:txBody>
        </p:sp>
        <p:cxnSp>
          <p:nvCxnSpPr>
            <p:cNvPr id="19" name="Straight Arrow Connector 18"/>
            <p:cNvCxnSpPr>
              <a:cxnSpLocks/>
            </p:cNvCxnSpPr>
            <p:nvPr/>
          </p:nvCxnSpPr>
          <p:spPr>
            <a:xfrm flipV="1">
              <a:off x="3160162" y="4587241"/>
              <a:ext cx="1335638" cy="944879"/>
            </a:xfrm>
            <a:prstGeom prst="straightConnector1">
              <a:avLst/>
            </a:prstGeom>
            <a:ln w="57150" cmpd="sng">
              <a:solidFill>
                <a:schemeClr val="tx1"/>
              </a:solidFill>
              <a:tailEnd type="triangle" w="lg" len="med"/>
            </a:ln>
            <a:effectLst/>
          </p:spPr>
          <p:style>
            <a:lnRef idx="2">
              <a:schemeClr val="accent3"/>
            </a:lnRef>
            <a:fillRef idx="0">
              <a:schemeClr val="accent3"/>
            </a:fillRef>
            <a:effectRef idx="1">
              <a:schemeClr val="accent3"/>
            </a:effectRef>
            <a:fontRef idx="minor">
              <a:schemeClr val="tx1"/>
            </a:fontRef>
          </p:style>
        </p:cxnSp>
      </p:grpSp>
      <p:pic>
        <p:nvPicPr>
          <p:cNvPr id="33" name="air knife vide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7831"/>
          <a:stretch/>
        </p:blipFill>
        <p:spPr>
          <a:xfrm>
            <a:off x="6172200" y="2286000"/>
            <a:ext cx="2763520" cy="4007224"/>
          </a:xfrm>
          <a:prstGeom prst="rect">
            <a:avLst/>
          </a:prstGeom>
        </p:spPr>
      </p:pic>
    </p:spTree>
    <p:extLst>
      <p:ext uri="{BB962C8B-B14F-4D97-AF65-F5344CB8AC3E}">
        <p14:creationId xmlns:p14="http://schemas.microsoft.com/office/powerpoint/2010/main" val="7013748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Why do we care about contamination?</a:t>
            </a:r>
          </a:p>
          <a:p>
            <a:endParaRPr lang="en-US" dirty="0" smtClean="0"/>
          </a:p>
          <a:p>
            <a:r>
              <a:rPr lang="en-US" dirty="0" smtClean="0"/>
              <a:t>Diagnostic Tools</a:t>
            </a:r>
          </a:p>
          <a:p>
            <a:pPr lvl="1"/>
            <a:r>
              <a:rPr lang="en-US" dirty="0" smtClean="0"/>
              <a:t>How bad is it? </a:t>
            </a:r>
            <a:endParaRPr lang="en-US" dirty="0"/>
          </a:p>
          <a:p>
            <a:pPr lvl="1"/>
            <a:r>
              <a:rPr lang="en-US" dirty="0" smtClean="0"/>
              <a:t>Where is it coming from?</a:t>
            </a:r>
          </a:p>
          <a:p>
            <a:pPr lvl="1"/>
            <a:endParaRPr lang="en-US" dirty="0" smtClean="0"/>
          </a:p>
          <a:p>
            <a:r>
              <a:rPr lang="en-US" dirty="0" smtClean="0"/>
              <a:t>Mitigation &amp; Protection</a:t>
            </a:r>
          </a:p>
        </p:txBody>
      </p:sp>
      <p:sp>
        <p:nvSpPr>
          <p:cNvPr id="7" name="Date Placeholder 6"/>
          <p:cNvSpPr>
            <a:spLocks noGrp="1"/>
          </p:cNvSpPr>
          <p:nvPr>
            <p:ph type="dt" sz="half" idx="10"/>
          </p:nvPr>
        </p:nvSpPr>
        <p:spPr/>
        <p:txBody>
          <a:bodyPr/>
          <a:lstStyle/>
          <a:p>
            <a:r>
              <a:rPr lang="en-US" smtClean="0"/>
              <a:t>LIGO-G1300995-v1</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2</a:t>
            </a:fld>
            <a:endParaRPr lang="en-US"/>
          </a:p>
        </p:txBody>
      </p:sp>
    </p:spTree>
    <p:extLst>
      <p:ext uri="{BB962C8B-B14F-4D97-AF65-F5344CB8AC3E}">
        <p14:creationId xmlns:p14="http://schemas.microsoft.com/office/powerpoint/2010/main" val="28414433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sz="2400" dirty="0" smtClean="0"/>
              <a:t>Contamination is a problem without an quick, easy solution.</a:t>
            </a:r>
          </a:p>
          <a:p>
            <a:endParaRPr lang="en-US" sz="2400" dirty="0"/>
          </a:p>
          <a:p>
            <a:r>
              <a:rPr lang="en-US" sz="2400" dirty="0" smtClean="0"/>
              <a:t>There are many sources and causes of contamination.</a:t>
            </a:r>
          </a:p>
          <a:p>
            <a:endParaRPr lang="en-US" sz="2400" dirty="0" smtClean="0"/>
          </a:p>
          <a:p>
            <a:r>
              <a:rPr lang="en-US" sz="2400" dirty="0" smtClean="0"/>
              <a:t>We should re-evaluate reasons for old practices and purchases.</a:t>
            </a:r>
            <a:endParaRPr lang="en-US" sz="2400" dirty="0"/>
          </a:p>
          <a:p>
            <a:endParaRPr lang="en-US" sz="2400" dirty="0" smtClean="0"/>
          </a:p>
          <a:p>
            <a:r>
              <a:rPr lang="en-US" sz="2400" dirty="0" smtClean="0"/>
              <a:t>A lot can be learned from industry.</a:t>
            </a:r>
          </a:p>
          <a:p>
            <a:pPr marL="0" indent="0">
              <a:buNone/>
            </a:pPr>
            <a:endParaRPr lang="en-US" sz="2400" dirty="0"/>
          </a:p>
          <a:p>
            <a:r>
              <a:rPr lang="en-US" sz="2400" dirty="0" smtClean="0"/>
              <a:t>We are taking steps in the right direction.</a:t>
            </a:r>
          </a:p>
        </p:txBody>
      </p:sp>
      <p:sp>
        <p:nvSpPr>
          <p:cNvPr id="7" name="Date Placeholder 6"/>
          <p:cNvSpPr>
            <a:spLocks noGrp="1"/>
          </p:cNvSpPr>
          <p:nvPr>
            <p:ph type="dt" sz="half" idx="10"/>
          </p:nvPr>
        </p:nvSpPr>
        <p:spPr/>
        <p:txBody>
          <a:bodyPr/>
          <a:lstStyle/>
          <a:p>
            <a:r>
              <a:rPr lang="en-US" smtClean="0"/>
              <a:t>LIGO-G1300995-v1</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20</a:t>
            </a:fld>
            <a:endParaRPr lang="en-US"/>
          </a:p>
        </p:txBody>
      </p:sp>
    </p:spTree>
    <p:extLst>
      <p:ext uri="{BB962C8B-B14F-4D97-AF65-F5344CB8AC3E}">
        <p14:creationId xmlns:p14="http://schemas.microsoft.com/office/powerpoint/2010/main" val="23507412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1"/>
            <a:ext cx="7391400" cy="1030288"/>
          </a:xfrm>
        </p:spPr>
        <p:txBody>
          <a:bodyPr>
            <a:normAutofit/>
          </a:bodyPr>
          <a:lstStyle/>
          <a:p>
            <a:r>
              <a:rPr lang="en-US" sz="3200" dirty="0" smtClean="0"/>
              <a:t>Contamination Control Working Group</a:t>
            </a:r>
            <a:endParaRPr lang="en-US" sz="3200" dirty="0"/>
          </a:p>
        </p:txBody>
      </p:sp>
      <p:sp>
        <p:nvSpPr>
          <p:cNvPr id="3" name="Content Placeholder 2"/>
          <p:cNvSpPr>
            <a:spLocks noGrp="1"/>
          </p:cNvSpPr>
          <p:nvPr>
            <p:ph idx="1"/>
          </p:nvPr>
        </p:nvSpPr>
        <p:spPr>
          <a:xfrm>
            <a:off x="457200" y="4114800"/>
            <a:ext cx="8229600" cy="2286000"/>
          </a:xfrm>
        </p:spPr>
        <p:txBody>
          <a:bodyPr>
            <a:normAutofit fontScale="62500" lnSpcReduction="20000"/>
          </a:bodyPr>
          <a:lstStyle/>
          <a:p>
            <a:pPr marL="0" indent="0">
              <a:buNone/>
            </a:pPr>
            <a:r>
              <a:rPr lang="en-US" dirty="0" smtClean="0"/>
              <a:t>Caltech – Calum </a:t>
            </a:r>
            <a:r>
              <a:rPr lang="en-US" dirty="0" err="1" smtClean="0"/>
              <a:t>Torrie</a:t>
            </a:r>
            <a:r>
              <a:rPr lang="en-US" dirty="0" smtClean="0"/>
              <a:t>, Margot Phelps, Kate Gushwa, and Jeff Lewis along with </a:t>
            </a:r>
            <a:r>
              <a:rPr lang="en-US" dirty="0" err="1" smtClean="0"/>
              <a:t>GariLynn</a:t>
            </a:r>
            <a:r>
              <a:rPr lang="en-US" dirty="0" smtClean="0"/>
              <a:t> Billingsley, </a:t>
            </a:r>
            <a:r>
              <a:rPr lang="en-US" dirty="0" err="1" smtClean="0"/>
              <a:t>Norna</a:t>
            </a:r>
            <a:r>
              <a:rPr lang="en-US" dirty="0" smtClean="0"/>
              <a:t> Robertson and Dennis Coyne</a:t>
            </a:r>
          </a:p>
          <a:p>
            <a:pPr marL="0" indent="0">
              <a:buNone/>
            </a:pPr>
            <a:endParaRPr lang="en-US" dirty="0"/>
          </a:p>
          <a:p>
            <a:pPr marL="0" indent="0">
              <a:buNone/>
            </a:pPr>
            <a:r>
              <a:rPr lang="en-US" dirty="0" smtClean="0"/>
              <a:t>LHO – Betsy Weaver, Cheryl </a:t>
            </a:r>
            <a:r>
              <a:rPr lang="en-US" dirty="0" err="1" smtClean="0"/>
              <a:t>Vorvik</a:t>
            </a:r>
            <a:r>
              <a:rPr lang="en-US" dirty="0" smtClean="0"/>
              <a:t>, Jodi </a:t>
            </a:r>
            <a:r>
              <a:rPr lang="en-US" dirty="0" err="1" smtClean="0"/>
              <a:t>Fauver</a:t>
            </a:r>
            <a:r>
              <a:rPr lang="en-US" dirty="0" smtClean="0"/>
              <a:t>, Mike Landry, and John Worden</a:t>
            </a:r>
          </a:p>
          <a:p>
            <a:pPr marL="0" indent="0">
              <a:buNone/>
            </a:pPr>
            <a:endParaRPr lang="en-US" dirty="0"/>
          </a:p>
          <a:p>
            <a:pPr marL="0" indent="0">
              <a:buNone/>
            </a:pPr>
            <a:r>
              <a:rPr lang="en-US" dirty="0" smtClean="0"/>
              <a:t>LLO – Bryan Smith, Danny Sellers, Gary Traylor, Matt </a:t>
            </a:r>
            <a:r>
              <a:rPr lang="en-US" dirty="0" err="1" smtClean="0"/>
              <a:t>Heintze</a:t>
            </a:r>
            <a:r>
              <a:rPr lang="en-US" dirty="0" smtClean="0"/>
              <a:t>, Brian O’Reilly, and Richard </a:t>
            </a:r>
            <a:r>
              <a:rPr lang="en-US" dirty="0" err="1" smtClean="0"/>
              <a:t>Oram</a:t>
            </a:r>
            <a:endParaRPr lang="en-US" dirty="0"/>
          </a:p>
        </p:txBody>
      </p:sp>
      <p:sp>
        <p:nvSpPr>
          <p:cNvPr id="4" name="Date Placeholder 3"/>
          <p:cNvSpPr>
            <a:spLocks noGrp="1"/>
          </p:cNvSpPr>
          <p:nvPr>
            <p:ph type="dt" sz="half" idx="10"/>
          </p:nvPr>
        </p:nvSpPr>
        <p:spPr/>
        <p:txBody>
          <a:bodyPr/>
          <a:lstStyle/>
          <a:p>
            <a:r>
              <a:rPr lang="en-US" smtClean="0"/>
              <a:t>LIGO-G1300995-v1</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21</a:t>
            </a:fld>
            <a:endParaRPr lang="en-US"/>
          </a:p>
        </p:txBody>
      </p:sp>
      <p:pic>
        <p:nvPicPr>
          <p:cNvPr id="7" name="Picture 4" descr="http://www.rodale.com/files/images/dust_bunn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95719" y="1295400"/>
            <a:ext cx="2952562" cy="267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7636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14400"/>
          </a:xfrm>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1800" b="1" dirty="0" smtClean="0">
                <a:hlinkClick r:id="rId2"/>
              </a:rPr>
              <a:t>LIGO</a:t>
            </a:r>
            <a:r>
              <a:rPr lang="en-US" sz="1800" b="1" dirty="0">
                <a:hlinkClick r:id="rId2"/>
              </a:rPr>
              <a:t>-T1300511-v1</a:t>
            </a:r>
            <a:r>
              <a:rPr lang="en-US" sz="1800" b="1" dirty="0"/>
              <a:t> Some thoughts regarding Particulate Contamination </a:t>
            </a:r>
            <a:r>
              <a:rPr lang="en-US" sz="1800" b="1" dirty="0" smtClean="0"/>
              <a:t>Requirements</a:t>
            </a:r>
            <a:endParaRPr lang="en-US" sz="1800" b="1" dirty="0" smtClean="0">
              <a:hlinkClick r:id="rId3"/>
            </a:endParaRPr>
          </a:p>
          <a:p>
            <a:r>
              <a:rPr lang="en-US" sz="1800" dirty="0" smtClean="0">
                <a:hlinkClick r:id="rId3"/>
              </a:rPr>
              <a:t>LIGO-T080067-v1</a:t>
            </a:r>
            <a:r>
              <a:rPr lang="en-US" sz="1800" dirty="0" smtClean="0"/>
              <a:t> Protecting Installed Optics from Particulates</a:t>
            </a:r>
          </a:p>
          <a:p>
            <a:r>
              <a:rPr lang="en-US" sz="1800" dirty="0" smtClean="0">
                <a:hlinkClick r:id="rId4"/>
              </a:rPr>
              <a:t>Contamination Control wiki</a:t>
            </a:r>
            <a:endParaRPr lang="en-US" sz="1800" dirty="0" smtClean="0"/>
          </a:p>
          <a:p>
            <a:r>
              <a:rPr lang="en-US" sz="1800" dirty="0" smtClean="0">
                <a:hlinkClick r:id="rId5"/>
              </a:rPr>
              <a:t>LIGO-E0900047</a:t>
            </a:r>
            <a:r>
              <a:rPr lang="en-US" sz="1800" dirty="0" smtClean="0"/>
              <a:t> aLIGO Contamination Control Plan</a:t>
            </a:r>
          </a:p>
          <a:p>
            <a:r>
              <a:rPr lang="en-US" sz="1800" dirty="0" smtClean="0">
                <a:hlinkClick r:id="rId6"/>
              </a:rPr>
              <a:t>LIGO-T1300093-v7 </a:t>
            </a:r>
            <a:r>
              <a:rPr lang="en-US" sz="1800" dirty="0" smtClean="0"/>
              <a:t>Prudential Body Box Results</a:t>
            </a:r>
          </a:p>
          <a:p>
            <a:r>
              <a:rPr lang="en-US" sz="1800" dirty="0" smtClean="0">
                <a:hlinkClick r:id="rId7"/>
              </a:rPr>
              <a:t>LIGO-G1300777-v2</a:t>
            </a:r>
            <a:r>
              <a:rPr lang="en-US" sz="1800" dirty="0" smtClean="0"/>
              <a:t> Contamination Control Requirements – Gloves, Cleaning on the Go and The Plan (past, present, and future)</a:t>
            </a:r>
          </a:p>
          <a:p>
            <a:r>
              <a:rPr lang="en-US" sz="1800" dirty="0" smtClean="0">
                <a:hlinkClick r:id="rId8"/>
              </a:rPr>
              <a:t>LIGO-G1300427-v3 </a:t>
            </a:r>
            <a:r>
              <a:rPr lang="en-US" sz="1800" dirty="0" smtClean="0"/>
              <a:t>Slides for Contamination Control</a:t>
            </a:r>
          </a:p>
          <a:p>
            <a:r>
              <a:rPr lang="en-US" sz="1800" dirty="0" smtClean="0">
                <a:hlinkClick r:id="rId9"/>
              </a:rPr>
              <a:t>LIGO-T1300493-v1</a:t>
            </a:r>
            <a:r>
              <a:rPr lang="en-US" sz="1800" dirty="0" smtClean="0"/>
              <a:t> “Known” Particulate Sample Poster</a:t>
            </a:r>
          </a:p>
          <a:p>
            <a:r>
              <a:rPr lang="en-US" sz="1800" dirty="0" smtClean="0">
                <a:hlinkClick r:id="rId10"/>
              </a:rPr>
              <a:t>LIGO-E1201096-v4 </a:t>
            </a:r>
            <a:r>
              <a:rPr lang="en-US" sz="1800" dirty="0" smtClean="0"/>
              <a:t>Contamination Sample Handling – How to receive, use, send, buy and store samples.</a:t>
            </a:r>
          </a:p>
          <a:p>
            <a:endParaRPr lang="en-US" sz="1800" dirty="0" smtClean="0"/>
          </a:p>
        </p:txBody>
      </p:sp>
      <p:sp>
        <p:nvSpPr>
          <p:cNvPr id="7" name="Date Placeholder 6"/>
          <p:cNvSpPr>
            <a:spLocks noGrp="1"/>
          </p:cNvSpPr>
          <p:nvPr>
            <p:ph type="dt" sz="half" idx="10"/>
          </p:nvPr>
        </p:nvSpPr>
        <p:spPr/>
        <p:txBody>
          <a:bodyPr/>
          <a:lstStyle/>
          <a:p>
            <a:r>
              <a:rPr lang="en-US" smtClean="0"/>
              <a:t>LIGO-G1300995-v1</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22</a:t>
            </a:fld>
            <a:endParaRPr lang="en-US"/>
          </a:p>
        </p:txBody>
      </p:sp>
    </p:spTree>
    <p:extLst>
      <p:ext uri="{BB962C8B-B14F-4D97-AF65-F5344CB8AC3E}">
        <p14:creationId xmlns:p14="http://schemas.microsoft.com/office/powerpoint/2010/main" val="5290422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3512925696"/>
              </p:ext>
            </p:extLst>
          </p:nvPr>
        </p:nvGraphicFramePr>
        <p:xfrm>
          <a:off x="215900" y="1905191"/>
          <a:ext cx="8712200" cy="44956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3400492009"/>
              </p:ext>
            </p:extLst>
          </p:nvPr>
        </p:nvGraphicFramePr>
        <p:xfrm>
          <a:off x="215900" y="1905191"/>
          <a:ext cx="8712200" cy="449560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normAutofit/>
          </a:bodyPr>
          <a:lstStyle/>
          <a:p>
            <a:r>
              <a:rPr lang="en-US" sz="3600" dirty="0" smtClean="0"/>
              <a:t>The Human Factor (alternate)</a:t>
            </a:r>
            <a:endParaRPr lang="en-US" sz="3600" dirty="0"/>
          </a:p>
        </p:txBody>
      </p:sp>
      <p:sp>
        <p:nvSpPr>
          <p:cNvPr id="9" name="Date Placeholder 8"/>
          <p:cNvSpPr>
            <a:spLocks noGrp="1"/>
          </p:cNvSpPr>
          <p:nvPr>
            <p:ph type="dt" sz="half" idx="10"/>
          </p:nvPr>
        </p:nvSpPr>
        <p:spPr/>
        <p:txBody>
          <a:bodyPr/>
          <a:lstStyle/>
          <a:p>
            <a:r>
              <a:rPr lang="en-US" smtClean="0"/>
              <a:t>LIGO-G1300995-v1</a:t>
            </a:r>
            <a:endParaRPr lang="en-US" dirty="0"/>
          </a:p>
        </p:txBody>
      </p:sp>
      <p:sp>
        <p:nvSpPr>
          <p:cNvPr id="11" name="Footer Placeholder 10"/>
          <p:cNvSpPr>
            <a:spLocks noGrp="1"/>
          </p:cNvSpPr>
          <p:nvPr>
            <p:ph type="ftr" sz="quarter" idx="11"/>
          </p:nvPr>
        </p:nvSpPr>
        <p:spPr/>
        <p:txBody>
          <a:bodyPr/>
          <a:lstStyle/>
          <a:p>
            <a:r>
              <a:rPr lang="en-US" smtClean="0"/>
              <a:t>Advanced LIGO</a:t>
            </a:r>
            <a:endParaRPr lang="en-US"/>
          </a:p>
        </p:txBody>
      </p:sp>
      <p:sp>
        <p:nvSpPr>
          <p:cNvPr id="12" name="Slide Number Placeholder 11"/>
          <p:cNvSpPr>
            <a:spLocks noGrp="1"/>
          </p:cNvSpPr>
          <p:nvPr>
            <p:ph type="sldNum" sz="quarter" idx="12"/>
          </p:nvPr>
        </p:nvSpPr>
        <p:spPr/>
        <p:txBody>
          <a:bodyPr/>
          <a:lstStyle/>
          <a:p>
            <a:fld id="{3FF8A0D9-104B-42E1-B207-922617A2DF27}" type="slidenum">
              <a:rPr lang="en-US" smtClean="0"/>
              <a:t>23</a:t>
            </a:fld>
            <a:endParaRPr lang="en-US"/>
          </a:p>
        </p:txBody>
      </p:sp>
    </p:spTree>
    <p:extLst>
      <p:ext uri="{BB962C8B-B14F-4D97-AF65-F5344CB8AC3E}">
        <p14:creationId xmlns:p14="http://schemas.microsoft.com/office/powerpoint/2010/main" val="33935077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About Optics</a:t>
            </a:r>
            <a:endParaRPr lang="en-US" dirty="0"/>
          </a:p>
        </p:txBody>
      </p:sp>
      <p:sp>
        <p:nvSpPr>
          <p:cNvPr id="3" name="Content Placeholder 2"/>
          <p:cNvSpPr>
            <a:spLocks noGrp="1"/>
          </p:cNvSpPr>
          <p:nvPr>
            <p:ph idx="1"/>
          </p:nvPr>
        </p:nvSpPr>
        <p:spPr/>
        <p:txBody>
          <a:bodyPr>
            <a:normAutofit/>
          </a:bodyPr>
          <a:lstStyle/>
          <a:p>
            <a:pPr>
              <a:lnSpc>
                <a:spcPct val="120000"/>
              </a:lnSpc>
            </a:pPr>
            <a:r>
              <a:rPr lang="en-US" sz="2400" dirty="0" smtClean="0"/>
              <a:t>Performance limited by core optics</a:t>
            </a:r>
          </a:p>
          <a:p>
            <a:pPr>
              <a:lnSpc>
                <a:spcPct val="120000"/>
              </a:lnSpc>
            </a:pPr>
            <a:r>
              <a:rPr lang="en-US" sz="2400" dirty="0" smtClean="0"/>
              <a:t>Cavity loss budget: </a:t>
            </a:r>
            <a:r>
              <a:rPr lang="en-US" sz="2400" b="1" dirty="0" smtClean="0"/>
              <a:t>70 ppm total</a:t>
            </a:r>
          </a:p>
          <a:p>
            <a:pPr>
              <a:lnSpc>
                <a:spcPct val="120000"/>
              </a:lnSpc>
            </a:pPr>
            <a:r>
              <a:rPr lang="en-US" sz="2400" dirty="0" smtClean="0"/>
              <a:t>If optics are dirty… </a:t>
            </a:r>
          </a:p>
          <a:p>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8800" y="3880623"/>
            <a:ext cx="3274218" cy="24556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8800" y="1278137"/>
            <a:ext cx="3274218" cy="2455663"/>
          </a:xfrm>
          <a:prstGeom prst="rect">
            <a:avLst/>
          </a:prstGeom>
        </p:spPr>
      </p:pic>
      <p:sp>
        <p:nvSpPr>
          <p:cNvPr id="9" name="Date Placeholder 8"/>
          <p:cNvSpPr>
            <a:spLocks noGrp="1"/>
          </p:cNvSpPr>
          <p:nvPr>
            <p:ph type="dt" sz="half" idx="10"/>
          </p:nvPr>
        </p:nvSpPr>
        <p:spPr/>
        <p:txBody>
          <a:bodyPr/>
          <a:lstStyle/>
          <a:p>
            <a:r>
              <a:rPr lang="en-US" smtClean="0"/>
              <a:t>LIGO-G1300995-v1</a:t>
            </a:r>
            <a:endParaRPr lang="en-US" dirty="0"/>
          </a:p>
        </p:txBody>
      </p:sp>
      <p:sp>
        <p:nvSpPr>
          <p:cNvPr id="11" name="Footer Placeholder 10"/>
          <p:cNvSpPr>
            <a:spLocks noGrp="1"/>
          </p:cNvSpPr>
          <p:nvPr>
            <p:ph type="ftr" sz="quarter" idx="11"/>
          </p:nvPr>
        </p:nvSpPr>
        <p:spPr/>
        <p:txBody>
          <a:bodyPr/>
          <a:lstStyle/>
          <a:p>
            <a:r>
              <a:rPr lang="en-US" smtClean="0"/>
              <a:t>Advanced LIGO</a:t>
            </a:r>
            <a:endParaRPr lang="en-US"/>
          </a:p>
        </p:txBody>
      </p:sp>
      <p:sp>
        <p:nvSpPr>
          <p:cNvPr id="12" name="Slide Number Placeholder 11"/>
          <p:cNvSpPr>
            <a:spLocks noGrp="1"/>
          </p:cNvSpPr>
          <p:nvPr>
            <p:ph type="sldNum" sz="quarter" idx="12"/>
          </p:nvPr>
        </p:nvSpPr>
        <p:spPr/>
        <p:txBody>
          <a:bodyPr/>
          <a:lstStyle/>
          <a:p>
            <a:fld id="{3FF8A0D9-104B-42E1-B207-922617A2DF27}" type="slidenum">
              <a:rPr lang="en-US" smtClean="0"/>
              <a:t>3</a:t>
            </a:fld>
            <a:endParaRPr lang="en-US"/>
          </a:p>
        </p:txBody>
      </p:sp>
      <p:pic>
        <p:nvPicPr>
          <p:cNvPr id="4" name="Picture 3" descr="DSC_0030.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6837" y="3352800"/>
            <a:ext cx="4487163" cy="2983486"/>
          </a:xfrm>
          <a:prstGeom prst="rect">
            <a:avLst/>
          </a:prstGeom>
        </p:spPr>
      </p:pic>
    </p:spTree>
    <p:extLst>
      <p:ext uri="{BB962C8B-B14F-4D97-AF65-F5344CB8AC3E}">
        <p14:creationId xmlns:p14="http://schemas.microsoft.com/office/powerpoint/2010/main" val="31892353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rty suspension top.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13498" y="3733800"/>
            <a:ext cx="3412804" cy="2569464"/>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1371600"/>
            <a:ext cx="8839200" cy="4972051"/>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1826" y="1369315"/>
            <a:ext cx="4419774" cy="4974336"/>
          </a:xfrm>
          <a:prstGeom prst="rect">
            <a:avLst/>
          </a:prstGeom>
        </p:spPr>
      </p:pic>
      <p:pic>
        <p:nvPicPr>
          <p:cNvPr id="3" name="Picture 2" descr="particle counter.jpg"/>
          <p:cNvPicPr>
            <a:picLocks noChangeAspect="1"/>
          </p:cNvPicPr>
          <p:nvPr/>
        </p:nvPicPr>
        <p:blipFill rotWithShape="1">
          <a:blip r:embed="rId6" cstate="print">
            <a:extLst>
              <a:ext uri="{28A0092B-C50C-407E-A947-70E740481C1C}">
                <a14:useLocalDpi xmlns:a14="http://schemas.microsoft.com/office/drawing/2010/main"/>
              </a:ext>
            </a:extLst>
          </a:blip>
          <a:srcRect t="-217" b="-1"/>
          <a:stretch/>
        </p:blipFill>
        <p:spPr>
          <a:xfrm>
            <a:off x="2298676" y="3733800"/>
            <a:ext cx="1587524" cy="2569217"/>
          </a:xfrm>
          <a:prstGeom prst="rect">
            <a:avLst/>
          </a:prstGeom>
        </p:spPr>
      </p:pic>
      <p:sp>
        <p:nvSpPr>
          <p:cNvPr id="8" name="Title 7"/>
          <p:cNvSpPr>
            <a:spLocks noGrp="1"/>
          </p:cNvSpPr>
          <p:nvPr>
            <p:ph type="title"/>
          </p:nvPr>
        </p:nvSpPr>
        <p:spPr/>
        <p:txBody>
          <a:bodyPr/>
          <a:lstStyle/>
          <a:p>
            <a:r>
              <a:rPr lang="en-US" dirty="0" smtClean="0"/>
              <a:t>Defining Clean</a:t>
            </a:r>
            <a:endParaRPr lang="en-US" dirty="0"/>
          </a:p>
        </p:txBody>
      </p:sp>
      <p:sp>
        <p:nvSpPr>
          <p:cNvPr id="14" name="Content Placeholder 12"/>
          <p:cNvSpPr txBox="1">
            <a:spLocks/>
          </p:cNvSpPr>
          <p:nvPr/>
        </p:nvSpPr>
        <p:spPr>
          <a:xfrm>
            <a:off x="152400" y="1447800"/>
            <a:ext cx="2133600" cy="269138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endParaRPr lang="en-US" sz="2200" dirty="0"/>
          </a:p>
          <a:p>
            <a:pPr marL="0" indent="0">
              <a:lnSpc>
                <a:spcPct val="110000"/>
              </a:lnSpc>
              <a:buNone/>
            </a:pPr>
            <a:r>
              <a:rPr lang="en-US" sz="2200" dirty="0" smtClean="0"/>
              <a:t>Particles per:</a:t>
            </a:r>
            <a:endParaRPr lang="en-US" sz="2200" dirty="0"/>
          </a:p>
          <a:p>
            <a:pPr marL="0" indent="0">
              <a:lnSpc>
                <a:spcPct val="110000"/>
              </a:lnSpc>
              <a:buNone/>
            </a:pPr>
            <a:r>
              <a:rPr lang="en-US" sz="2200" dirty="0" smtClean="0"/>
              <a:t>Requirement:</a:t>
            </a:r>
          </a:p>
          <a:p>
            <a:pPr marL="0" indent="0">
              <a:lnSpc>
                <a:spcPct val="110000"/>
              </a:lnSpc>
              <a:buNone/>
            </a:pPr>
            <a:r>
              <a:rPr lang="en-US" sz="2200" dirty="0" smtClean="0"/>
              <a:t>Standard:</a:t>
            </a:r>
            <a:endParaRPr lang="en-US" sz="2200" dirty="0"/>
          </a:p>
          <a:p>
            <a:pPr marL="0" indent="0">
              <a:lnSpc>
                <a:spcPct val="110000"/>
              </a:lnSpc>
              <a:buNone/>
            </a:pPr>
            <a:r>
              <a:rPr lang="en-US" sz="2200" dirty="0" smtClean="0"/>
              <a:t>Tool:</a:t>
            </a:r>
          </a:p>
        </p:txBody>
      </p:sp>
      <p:sp>
        <p:nvSpPr>
          <p:cNvPr id="16" name="Content Placeholder 12"/>
          <p:cNvSpPr txBox="1">
            <a:spLocks/>
          </p:cNvSpPr>
          <p:nvPr/>
        </p:nvSpPr>
        <p:spPr>
          <a:xfrm>
            <a:off x="2133600" y="1447800"/>
            <a:ext cx="2438400" cy="269138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200" b="1" dirty="0" smtClean="0"/>
              <a:t>Cleanroom Class</a:t>
            </a:r>
            <a:endParaRPr lang="en-US" sz="2200" dirty="0" smtClean="0"/>
          </a:p>
          <a:p>
            <a:pPr marL="0" indent="0">
              <a:lnSpc>
                <a:spcPct val="110000"/>
              </a:lnSpc>
              <a:buNone/>
            </a:pPr>
            <a:r>
              <a:rPr lang="en-US" sz="2200" dirty="0" smtClean="0"/>
              <a:t>Volume of air</a:t>
            </a:r>
            <a:endParaRPr lang="en-US" sz="2200" dirty="0"/>
          </a:p>
          <a:p>
            <a:pPr marL="0" indent="0">
              <a:lnSpc>
                <a:spcPct val="110000"/>
              </a:lnSpc>
              <a:buNone/>
            </a:pPr>
            <a:r>
              <a:rPr lang="en-US" sz="2200" dirty="0" smtClean="0"/>
              <a:t>ISO 5 (Class 100)</a:t>
            </a:r>
          </a:p>
          <a:p>
            <a:pPr marL="0" indent="0">
              <a:lnSpc>
                <a:spcPct val="110000"/>
              </a:lnSpc>
              <a:buNone/>
            </a:pPr>
            <a:r>
              <a:rPr lang="en-US" sz="2200" dirty="0" smtClean="0"/>
              <a:t>ISO 14644-1</a:t>
            </a:r>
            <a:endParaRPr lang="en-US" sz="2200" dirty="0"/>
          </a:p>
          <a:p>
            <a:pPr marL="0" indent="0">
              <a:lnSpc>
                <a:spcPct val="110000"/>
              </a:lnSpc>
              <a:buNone/>
            </a:pPr>
            <a:r>
              <a:rPr lang="en-US" sz="2200" dirty="0" smtClean="0"/>
              <a:t>Particle counter</a:t>
            </a:r>
          </a:p>
        </p:txBody>
      </p:sp>
      <p:sp>
        <p:nvSpPr>
          <p:cNvPr id="17" name="Content Placeholder 12"/>
          <p:cNvSpPr txBox="1">
            <a:spLocks noChangeAspect="1"/>
          </p:cNvSpPr>
          <p:nvPr/>
        </p:nvSpPr>
        <p:spPr>
          <a:xfrm>
            <a:off x="4572000" y="1447800"/>
            <a:ext cx="4495800" cy="269138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200" b="1" dirty="0" smtClean="0"/>
              <a:t>Particulate Cleanliness Level (PCL)</a:t>
            </a:r>
          </a:p>
          <a:p>
            <a:pPr marL="0" indent="0">
              <a:lnSpc>
                <a:spcPct val="110000"/>
              </a:lnSpc>
              <a:buNone/>
            </a:pPr>
            <a:r>
              <a:rPr lang="en-US" sz="2200" dirty="0" smtClean="0"/>
              <a:t>Area of surface</a:t>
            </a:r>
            <a:endParaRPr lang="en-US" sz="2200" dirty="0"/>
          </a:p>
          <a:p>
            <a:pPr marL="0" indent="0">
              <a:lnSpc>
                <a:spcPct val="110000"/>
              </a:lnSpc>
              <a:buNone/>
            </a:pPr>
            <a:r>
              <a:rPr lang="en-US" sz="2200" dirty="0" smtClean="0"/>
              <a:t>Level 65 (at full power)</a:t>
            </a:r>
          </a:p>
          <a:p>
            <a:pPr marL="0" indent="0">
              <a:lnSpc>
                <a:spcPct val="110000"/>
              </a:lnSpc>
              <a:buNone/>
            </a:pPr>
            <a:r>
              <a:rPr lang="en-US" sz="2200" dirty="0" smtClean="0"/>
              <a:t>IEST-STD-1246D</a:t>
            </a:r>
            <a:endParaRPr lang="en-US" sz="2200" dirty="0"/>
          </a:p>
          <a:p>
            <a:pPr marL="0" indent="0">
              <a:lnSpc>
                <a:spcPct val="110000"/>
              </a:lnSpc>
              <a:buNone/>
            </a:pPr>
            <a:r>
              <a:rPr lang="en-US" sz="2200" dirty="0" smtClean="0"/>
              <a:t>Not specified</a:t>
            </a:r>
          </a:p>
        </p:txBody>
      </p:sp>
      <p:sp>
        <p:nvSpPr>
          <p:cNvPr id="7" name="Date Placeholder 6"/>
          <p:cNvSpPr>
            <a:spLocks noGrp="1"/>
          </p:cNvSpPr>
          <p:nvPr>
            <p:ph type="dt" sz="half" idx="10"/>
          </p:nvPr>
        </p:nvSpPr>
        <p:spPr/>
        <p:txBody>
          <a:bodyPr/>
          <a:lstStyle/>
          <a:p>
            <a:r>
              <a:rPr lang="en-US" smtClean="0"/>
              <a:t>LIGO-G1300995-v1</a:t>
            </a:r>
            <a:endParaRPr lang="en-US" dirty="0"/>
          </a:p>
        </p:txBody>
      </p:sp>
      <p:sp>
        <p:nvSpPr>
          <p:cNvPr id="9" name="Footer Placeholder 8"/>
          <p:cNvSpPr>
            <a:spLocks noGrp="1"/>
          </p:cNvSpPr>
          <p:nvPr>
            <p:ph type="ftr" sz="quarter" idx="11"/>
          </p:nvPr>
        </p:nvSpPr>
        <p:spPr/>
        <p:txBody>
          <a:bodyPr/>
          <a:lstStyle/>
          <a:p>
            <a:r>
              <a:rPr lang="en-US" smtClean="0"/>
              <a:t>Advanced LIGO</a:t>
            </a:r>
            <a:endParaRPr lang="en-US"/>
          </a:p>
        </p:txBody>
      </p:sp>
      <p:sp>
        <p:nvSpPr>
          <p:cNvPr id="10" name="Slide Number Placeholder 9"/>
          <p:cNvSpPr>
            <a:spLocks noGrp="1"/>
          </p:cNvSpPr>
          <p:nvPr>
            <p:ph type="sldNum" sz="quarter" idx="12"/>
          </p:nvPr>
        </p:nvSpPr>
        <p:spPr/>
        <p:txBody>
          <a:bodyPr/>
          <a:lstStyle/>
          <a:p>
            <a:fld id="{3FF8A0D9-104B-42E1-B207-922617A2DF27}" type="slidenum">
              <a:rPr lang="en-US" smtClean="0"/>
              <a:t>4</a:t>
            </a:fld>
            <a:endParaRPr lang="en-US"/>
          </a:p>
        </p:txBody>
      </p:sp>
    </p:spTree>
    <p:extLst>
      <p:ext uri="{BB962C8B-B14F-4D97-AF65-F5344CB8AC3E}">
        <p14:creationId xmlns:p14="http://schemas.microsoft.com/office/powerpoint/2010/main" val="21290141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LIGO-G1300995-v1</a:t>
            </a:r>
            <a:endParaRPr lang="en-US"/>
          </a:p>
        </p:txBody>
      </p:sp>
      <p:sp>
        <p:nvSpPr>
          <p:cNvPr id="17" name="Footer Placeholder 16"/>
          <p:cNvSpPr>
            <a:spLocks noGrp="1"/>
          </p:cNvSpPr>
          <p:nvPr>
            <p:ph type="ftr" sz="quarter" idx="11"/>
          </p:nvPr>
        </p:nvSpPr>
        <p:spPr/>
        <p:txBody>
          <a:bodyPr/>
          <a:lstStyle/>
          <a:p>
            <a:r>
              <a:rPr lang="en-US" smtClean="0"/>
              <a:t>Advanced LIGO</a:t>
            </a:r>
            <a:endParaRPr lang="en-US"/>
          </a:p>
        </p:txBody>
      </p:sp>
      <p:sp>
        <p:nvSpPr>
          <p:cNvPr id="18" name="Slide Number Placeholder 17"/>
          <p:cNvSpPr>
            <a:spLocks noGrp="1"/>
          </p:cNvSpPr>
          <p:nvPr>
            <p:ph type="sldNum" sz="quarter" idx="12"/>
          </p:nvPr>
        </p:nvSpPr>
        <p:spPr/>
        <p:txBody>
          <a:bodyPr/>
          <a:lstStyle/>
          <a:p>
            <a:fld id="{3FF8A0D9-104B-42E1-B207-922617A2DF27}" type="slidenum">
              <a:rPr lang="en-US" smtClean="0"/>
              <a:t>5</a:t>
            </a:fld>
            <a:endParaRPr lang="en-US"/>
          </a:p>
        </p:txBody>
      </p:sp>
      <p:grpSp>
        <p:nvGrpSpPr>
          <p:cNvPr id="46" name="Group 45"/>
          <p:cNvGrpSpPr/>
          <p:nvPr/>
        </p:nvGrpSpPr>
        <p:grpSpPr>
          <a:xfrm>
            <a:off x="181566" y="322987"/>
            <a:ext cx="8581434" cy="400110"/>
            <a:chOff x="181566" y="322987"/>
            <a:chExt cx="8581434" cy="400110"/>
          </a:xfrm>
        </p:grpSpPr>
        <p:sp>
          <p:nvSpPr>
            <p:cNvPr id="22" name="TextBox 21"/>
            <p:cNvSpPr txBox="1"/>
            <p:nvPr/>
          </p:nvSpPr>
          <p:spPr>
            <a:xfrm>
              <a:off x="4419600" y="322987"/>
              <a:ext cx="1600200" cy="400110"/>
            </a:xfrm>
            <a:prstGeom prst="rect">
              <a:avLst/>
            </a:prstGeom>
            <a:noFill/>
            <a:ln>
              <a:noFill/>
            </a:ln>
          </p:spPr>
          <p:txBody>
            <a:bodyPr wrap="square" rtlCol="0">
              <a:spAutoFit/>
            </a:bodyPr>
            <a:lstStyle/>
            <a:p>
              <a:pPr algn="ctr"/>
              <a:r>
                <a:rPr lang="en-US" sz="2000" b="1" dirty="0" smtClean="0"/>
                <a:t>1” Optics</a:t>
              </a:r>
              <a:endParaRPr lang="en-US" sz="2000" b="1" dirty="0"/>
            </a:p>
          </p:txBody>
        </p:sp>
        <p:sp>
          <p:nvSpPr>
            <p:cNvPr id="24" name="TextBox 23"/>
            <p:cNvSpPr txBox="1"/>
            <p:nvPr/>
          </p:nvSpPr>
          <p:spPr>
            <a:xfrm>
              <a:off x="2057400" y="322987"/>
              <a:ext cx="2057400" cy="400110"/>
            </a:xfrm>
            <a:prstGeom prst="rect">
              <a:avLst/>
            </a:prstGeom>
            <a:noFill/>
            <a:ln>
              <a:noFill/>
            </a:ln>
          </p:spPr>
          <p:txBody>
            <a:bodyPr wrap="square" rtlCol="0">
              <a:spAutoFit/>
            </a:bodyPr>
            <a:lstStyle/>
            <a:p>
              <a:pPr algn="ctr"/>
              <a:r>
                <a:rPr lang="en-US" sz="2000" b="1" dirty="0" smtClean="0"/>
                <a:t>4” Wafers</a:t>
              </a:r>
              <a:endParaRPr lang="en-US" sz="2000" b="1" dirty="0"/>
            </a:p>
          </p:txBody>
        </p:sp>
        <p:sp>
          <p:nvSpPr>
            <p:cNvPr id="25" name="TextBox 24"/>
            <p:cNvSpPr txBox="1"/>
            <p:nvPr/>
          </p:nvSpPr>
          <p:spPr>
            <a:xfrm>
              <a:off x="181566" y="322987"/>
              <a:ext cx="1737360" cy="400110"/>
            </a:xfrm>
            <a:prstGeom prst="rect">
              <a:avLst/>
            </a:prstGeom>
            <a:noFill/>
            <a:ln>
              <a:noFill/>
            </a:ln>
          </p:spPr>
          <p:txBody>
            <a:bodyPr wrap="square" rtlCol="0">
              <a:spAutoFit/>
            </a:bodyPr>
            <a:lstStyle/>
            <a:p>
              <a:pPr algn="ctr"/>
              <a:r>
                <a:rPr lang="en-US" sz="2000" b="1" dirty="0" smtClean="0"/>
                <a:t>FBI Samples</a:t>
              </a:r>
              <a:endParaRPr lang="en-US" sz="2000" b="1" dirty="0"/>
            </a:p>
          </p:txBody>
        </p:sp>
        <p:sp>
          <p:nvSpPr>
            <p:cNvPr id="26" name="TextBox 25"/>
            <p:cNvSpPr txBox="1"/>
            <p:nvPr/>
          </p:nvSpPr>
          <p:spPr>
            <a:xfrm>
              <a:off x="6400800" y="322987"/>
              <a:ext cx="2362200" cy="400110"/>
            </a:xfrm>
            <a:prstGeom prst="rect">
              <a:avLst/>
            </a:prstGeom>
            <a:noFill/>
            <a:ln>
              <a:noFill/>
            </a:ln>
          </p:spPr>
          <p:txBody>
            <a:bodyPr wrap="square" rtlCol="0">
              <a:spAutoFit/>
            </a:bodyPr>
            <a:lstStyle/>
            <a:p>
              <a:pPr algn="ctr"/>
              <a:r>
                <a:rPr lang="en-US" sz="2000" b="1" dirty="0" smtClean="0"/>
                <a:t>Swipe Tool</a:t>
              </a:r>
              <a:endParaRPr lang="en-US" sz="2000" b="1" dirty="0"/>
            </a:p>
          </p:txBody>
        </p:sp>
      </p:grpSp>
      <p:grpSp>
        <p:nvGrpSpPr>
          <p:cNvPr id="49" name="Group 48"/>
          <p:cNvGrpSpPr/>
          <p:nvPr/>
        </p:nvGrpSpPr>
        <p:grpSpPr>
          <a:xfrm>
            <a:off x="152400" y="2818889"/>
            <a:ext cx="8839200" cy="3505711"/>
            <a:chOff x="152400" y="2818889"/>
            <a:chExt cx="8839200" cy="3505711"/>
          </a:xfrm>
        </p:grpSpPr>
        <p:grpSp>
          <p:nvGrpSpPr>
            <p:cNvPr id="47" name="Group 46"/>
            <p:cNvGrpSpPr/>
            <p:nvPr/>
          </p:nvGrpSpPr>
          <p:grpSpPr>
            <a:xfrm>
              <a:off x="152400" y="2818889"/>
              <a:ext cx="8839200" cy="3505711"/>
              <a:chOff x="152400" y="2818889"/>
              <a:chExt cx="8839200" cy="3505711"/>
            </a:xfrm>
          </p:grpSpPr>
          <p:sp>
            <p:nvSpPr>
              <p:cNvPr id="15" name="Rectangle 14"/>
              <p:cNvSpPr/>
              <p:nvPr/>
            </p:nvSpPr>
            <p:spPr>
              <a:xfrm>
                <a:off x="7315200" y="4447163"/>
                <a:ext cx="1676400" cy="1877437"/>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t">
                <a:spAutoFit/>
              </a:bodyPr>
              <a:lstStyle/>
              <a:p>
                <a:pPr algn="ctr"/>
                <a:r>
                  <a:rPr lang="en-US" b="1" dirty="0" err="1" smtClean="0"/>
                  <a:t>AmScope</a:t>
                </a:r>
                <a:r>
                  <a:rPr lang="en-US" b="1" dirty="0" smtClean="0"/>
                  <a:t> Digital Microscope</a:t>
                </a:r>
              </a:p>
              <a:p>
                <a:pPr algn="ctr"/>
                <a:r>
                  <a:rPr lang="en-US" dirty="0" smtClean="0"/>
                  <a:t>(Caltech, observatories)</a:t>
                </a:r>
              </a:p>
              <a:p>
                <a:pPr algn="ctr"/>
                <a:endParaRPr lang="en-US" sz="800" dirty="0"/>
              </a:p>
              <a:p>
                <a:pPr algn="ctr"/>
                <a:r>
                  <a:rPr lang="en-US" dirty="0" smtClean="0"/>
                  <a:t>PCL</a:t>
                </a:r>
              </a:p>
            </p:txBody>
          </p:sp>
          <p:sp>
            <p:nvSpPr>
              <p:cNvPr id="16" name="Rectangle 15"/>
              <p:cNvSpPr/>
              <p:nvPr/>
            </p:nvSpPr>
            <p:spPr>
              <a:xfrm>
                <a:off x="152400" y="4170164"/>
                <a:ext cx="1752600" cy="2154436"/>
              </a:xfrm>
              <a:prstGeom prst="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r>
                  <a:rPr lang="en-US" b="1" dirty="0" smtClean="0"/>
                  <a:t>Scanning Electron Microscope </a:t>
                </a:r>
              </a:p>
              <a:p>
                <a:pPr algn="ctr"/>
                <a:r>
                  <a:rPr lang="en-US" dirty="0" smtClean="0"/>
                  <a:t>(Caltech)</a:t>
                </a:r>
              </a:p>
              <a:p>
                <a:pPr algn="ctr"/>
                <a:endParaRPr lang="en-US" sz="800" dirty="0" smtClean="0"/>
              </a:p>
              <a:p>
                <a:pPr algn="ctr"/>
                <a:r>
                  <a:rPr lang="en-US" dirty="0" smtClean="0"/>
                  <a:t>Elemental analysis</a:t>
                </a:r>
              </a:p>
              <a:p>
                <a:pPr algn="ctr"/>
                <a:r>
                  <a:rPr lang="en-US" dirty="0" smtClean="0"/>
                  <a:t>High res images</a:t>
                </a:r>
              </a:p>
            </p:txBody>
          </p:sp>
          <p:sp>
            <p:nvSpPr>
              <p:cNvPr id="20" name="Rectangle 19"/>
              <p:cNvSpPr/>
              <p:nvPr/>
            </p:nvSpPr>
            <p:spPr>
              <a:xfrm>
                <a:off x="5638801" y="3352562"/>
                <a:ext cx="1600199" cy="1600438"/>
              </a:xfrm>
              <a:prstGeom prst="rect">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a:r>
                  <a:rPr lang="en-US" b="1" dirty="0" smtClean="0"/>
                  <a:t>Metrology Lab</a:t>
                </a:r>
              </a:p>
              <a:p>
                <a:pPr algn="ctr"/>
                <a:r>
                  <a:rPr lang="en-US" dirty="0" smtClean="0"/>
                  <a:t>(Caltech)</a:t>
                </a:r>
              </a:p>
              <a:p>
                <a:pPr algn="ctr"/>
                <a:endParaRPr lang="en-US" sz="800" dirty="0" smtClean="0"/>
              </a:p>
              <a:p>
                <a:pPr algn="ctr"/>
                <a:r>
                  <a:rPr lang="en-US" dirty="0" smtClean="0"/>
                  <a:t>Absorption measurements</a:t>
                </a:r>
              </a:p>
            </p:txBody>
          </p:sp>
          <p:grpSp>
            <p:nvGrpSpPr>
              <p:cNvPr id="21" name="Group 20"/>
              <p:cNvGrpSpPr/>
              <p:nvPr/>
            </p:nvGrpSpPr>
            <p:grpSpPr>
              <a:xfrm>
                <a:off x="2452117" y="5062728"/>
                <a:ext cx="4315968" cy="1261872"/>
                <a:chOff x="2898878" y="644007"/>
                <a:chExt cx="4015388" cy="1377521"/>
              </a:xfrm>
            </p:grpSpPr>
            <p:sp>
              <p:nvSpPr>
                <p:cNvPr id="23" name="Rectangle 22"/>
                <p:cNvSpPr/>
                <p:nvPr/>
              </p:nvSpPr>
              <p:spPr>
                <a:xfrm>
                  <a:off x="2898878" y="644007"/>
                  <a:ext cx="4015388" cy="1377521"/>
                </a:xfrm>
                <a:prstGeom prst="rect">
                  <a:avLst/>
                </a:prstGeom>
                <a:ln>
                  <a:solidFill>
                    <a:schemeClr val="accent3"/>
                  </a:solidFill>
                  <a:prstDash val="sysDash"/>
                </a:ln>
              </p:spPr>
              <p:style>
                <a:lnRef idx="2">
                  <a:schemeClr val="accent1"/>
                </a:lnRef>
                <a:fillRef idx="1">
                  <a:schemeClr val="lt1"/>
                </a:fillRef>
                <a:effectRef idx="0">
                  <a:schemeClr val="accent1"/>
                </a:effectRef>
                <a:fontRef idx="minor">
                  <a:schemeClr val="dk1"/>
                </a:fontRef>
              </p:style>
              <p:txBody>
                <a:bodyPr wrap="square" rtlCol="0" anchor="t">
                  <a:noAutofit/>
                </a:bodyPr>
                <a:lstStyle/>
                <a:p>
                  <a:pPr algn="ctr"/>
                  <a:endParaRPr lang="en-US" i="1" dirty="0"/>
                </a:p>
              </p:txBody>
            </p:sp>
            <p:sp>
              <p:nvSpPr>
                <p:cNvPr id="27" name="Rectangle 26"/>
                <p:cNvSpPr/>
                <p:nvPr/>
              </p:nvSpPr>
              <p:spPr>
                <a:xfrm>
                  <a:off x="2943880" y="694399"/>
                  <a:ext cx="3925382" cy="1276739"/>
                </a:xfrm>
                <a:prstGeom prst="rect">
                  <a:avLst/>
                </a:prstGeom>
                <a:ln>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en-US" b="1" dirty="0" smtClean="0"/>
                    <a:t>Jet Propulsion Laboratory</a:t>
                  </a:r>
                </a:p>
                <a:p>
                  <a:pPr algn="ctr"/>
                  <a:endParaRPr lang="en-US" sz="800" dirty="0"/>
                </a:p>
                <a:p>
                  <a:pPr algn="ctr"/>
                  <a:r>
                    <a:rPr lang="en-US" dirty="0" smtClean="0"/>
                    <a:t>Automated microscope → PCL</a:t>
                  </a:r>
                </a:p>
                <a:p>
                  <a:pPr algn="ctr"/>
                  <a:endParaRPr lang="en-US" sz="800" dirty="0" smtClean="0"/>
                </a:p>
                <a:p>
                  <a:pPr algn="ctr"/>
                  <a:r>
                    <a:rPr lang="en-US" dirty="0" smtClean="0"/>
                    <a:t>Spectroscopy → Chemical function group</a:t>
                  </a:r>
                </a:p>
              </p:txBody>
            </p:sp>
          </p:grpSp>
          <p:cxnSp>
            <p:nvCxnSpPr>
              <p:cNvPr id="28" name="Straight Arrow Connector 27"/>
              <p:cNvCxnSpPr>
                <a:stCxn id="31" idx="2"/>
                <a:endCxn id="16" idx="0"/>
              </p:cNvCxnSpPr>
              <p:nvPr/>
            </p:nvCxnSpPr>
            <p:spPr>
              <a:xfrm flipH="1">
                <a:off x="1028700" y="2818889"/>
                <a:ext cx="8897" cy="1351275"/>
              </a:xfrm>
              <a:prstGeom prst="straightConnector1">
                <a:avLst/>
              </a:prstGeom>
              <a:ln>
                <a:solidFill>
                  <a:schemeClr val="accent2"/>
                </a:solidFill>
                <a:tailEnd type="triangle" w="lg" len="med"/>
              </a:ln>
              <a:effectLst/>
            </p:spPr>
            <p:style>
              <a:lnRef idx="2">
                <a:schemeClr val="accent3"/>
              </a:lnRef>
              <a:fillRef idx="0">
                <a:schemeClr val="accent3"/>
              </a:fillRef>
              <a:effectRef idx="1">
                <a:schemeClr val="accent3"/>
              </a:effectRef>
              <a:fontRef idx="minor">
                <a:schemeClr val="tx1"/>
              </a:fontRef>
            </p:style>
          </p:cxnSp>
          <p:cxnSp>
            <p:nvCxnSpPr>
              <p:cNvPr id="29" name="Straight Arrow Connector 28"/>
              <p:cNvCxnSpPr>
                <a:stCxn id="33" idx="2"/>
                <a:endCxn id="19" idx="0"/>
              </p:cNvCxnSpPr>
              <p:nvPr/>
            </p:nvCxnSpPr>
            <p:spPr>
              <a:xfrm flipH="1">
                <a:off x="2705100" y="2819400"/>
                <a:ext cx="374419" cy="533162"/>
              </a:xfrm>
              <a:prstGeom prst="straightConnector1">
                <a:avLst/>
              </a:prstGeom>
              <a:ln>
                <a:solidFill>
                  <a:schemeClr val="accent1"/>
                </a:solidFill>
                <a:tailEnd type="triangle" w="lg" len="med"/>
              </a:ln>
              <a:effectLst/>
            </p:spPr>
            <p:style>
              <a:lnRef idx="2">
                <a:schemeClr val="accent3"/>
              </a:lnRef>
              <a:fillRef idx="0">
                <a:schemeClr val="accent3"/>
              </a:fillRef>
              <a:effectRef idx="1">
                <a:schemeClr val="accent3"/>
              </a:effectRef>
              <a:fontRef idx="minor">
                <a:schemeClr val="tx1"/>
              </a:fontRef>
            </p:style>
          </p:cxnSp>
          <p:cxnSp>
            <p:nvCxnSpPr>
              <p:cNvPr id="30" name="Straight Arrow Connector 29"/>
              <p:cNvCxnSpPr>
                <a:stCxn id="33" idx="2"/>
                <a:endCxn id="27" idx="0"/>
              </p:cNvCxnSpPr>
              <p:nvPr/>
            </p:nvCxnSpPr>
            <p:spPr>
              <a:xfrm>
                <a:off x="3079519" y="2819400"/>
                <a:ext cx="1530581" cy="2289489"/>
              </a:xfrm>
              <a:prstGeom prst="straightConnector1">
                <a:avLst/>
              </a:prstGeom>
              <a:ln>
                <a:solidFill>
                  <a:schemeClr val="accent1"/>
                </a:solidFill>
                <a:tailEnd type="triangle" w="lg" len="med"/>
              </a:ln>
              <a:effectLst/>
            </p:spPr>
            <p:style>
              <a:lnRef idx="2">
                <a:schemeClr val="accent3"/>
              </a:lnRef>
              <a:fillRef idx="0">
                <a:schemeClr val="accent3"/>
              </a:fillRef>
              <a:effectRef idx="1">
                <a:schemeClr val="accent3"/>
              </a:effectRef>
              <a:fontRef idx="minor">
                <a:schemeClr val="tx1"/>
              </a:fontRef>
            </p:style>
          </p:cxnSp>
          <p:sp>
            <p:nvSpPr>
              <p:cNvPr id="19" name="Rectangle 18"/>
              <p:cNvSpPr/>
              <p:nvPr/>
            </p:nvSpPr>
            <p:spPr>
              <a:xfrm>
                <a:off x="1981200" y="3352562"/>
                <a:ext cx="1447800" cy="160043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ctr"/>
                <a:r>
                  <a:rPr lang="en-US" b="1" dirty="0" smtClean="0"/>
                  <a:t>Nikon Counting Microscope</a:t>
                </a:r>
              </a:p>
              <a:p>
                <a:pPr algn="ctr"/>
                <a:r>
                  <a:rPr lang="en-US" dirty="0" smtClean="0"/>
                  <a:t>(Caltech)</a:t>
                </a:r>
              </a:p>
              <a:p>
                <a:pPr algn="ctr"/>
                <a:endParaRPr lang="en-US" sz="800" dirty="0"/>
              </a:p>
              <a:p>
                <a:pPr algn="ctr"/>
                <a:r>
                  <a:rPr lang="en-US" dirty="0" smtClean="0"/>
                  <a:t>PCL</a:t>
                </a:r>
                <a:endParaRPr lang="en-US" dirty="0"/>
              </a:p>
            </p:txBody>
          </p:sp>
          <p:cxnSp>
            <p:nvCxnSpPr>
              <p:cNvPr id="35" name="Straight Arrow Connector 34"/>
              <p:cNvCxnSpPr>
                <a:stCxn id="34" idx="2"/>
                <a:endCxn id="27" idx="0"/>
              </p:cNvCxnSpPr>
              <p:nvPr/>
            </p:nvCxnSpPr>
            <p:spPr>
              <a:xfrm flipH="1">
                <a:off x="4610100" y="2819400"/>
                <a:ext cx="625000" cy="2289489"/>
              </a:xfrm>
              <a:prstGeom prst="straightConnector1">
                <a:avLst/>
              </a:prstGeom>
              <a:ln>
                <a:solidFill>
                  <a:schemeClr val="accent3"/>
                </a:solidFill>
                <a:tailEnd type="triangle" w="lg" len="med"/>
              </a:ln>
              <a:effectLst/>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a:stCxn id="34" idx="2"/>
                <a:endCxn id="20" idx="0"/>
              </p:cNvCxnSpPr>
              <p:nvPr/>
            </p:nvCxnSpPr>
            <p:spPr>
              <a:xfrm>
                <a:off x="5235100" y="2819400"/>
                <a:ext cx="1203801" cy="533162"/>
              </a:xfrm>
              <a:prstGeom prst="straightConnector1">
                <a:avLst/>
              </a:prstGeom>
              <a:ln>
                <a:solidFill>
                  <a:schemeClr val="accent3"/>
                </a:solidFill>
                <a:tailEnd type="triangle" w="lg" len="med"/>
              </a:ln>
              <a:effectLst/>
            </p:spPr>
            <p:style>
              <a:lnRef idx="2">
                <a:schemeClr val="accent3"/>
              </a:lnRef>
              <a:fillRef idx="0">
                <a:schemeClr val="accent3"/>
              </a:fillRef>
              <a:effectRef idx="1">
                <a:schemeClr val="accent3"/>
              </a:effectRef>
              <a:fontRef idx="minor">
                <a:schemeClr val="tx1"/>
              </a:fontRef>
            </p:style>
          </p:cxnSp>
        </p:grpSp>
        <p:cxnSp>
          <p:nvCxnSpPr>
            <p:cNvPr id="38" name="Straight Arrow Connector 37"/>
            <p:cNvCxnSpPr>
              <a:stCxn id="32" idx="2"/>
              <a:endCxn id="15" idx="0"/>
            </p:cNvCxnSpPr>
            <p:nvPr/>
          </p:nvCxnSpPr>
          <p:spPr>
            <a:xfrm>
              <a:off x="7568415" y="2819400"/>
              <a:ext cx="584985" cy="1627763"/>
            </a:xfrm>
            <a:prstGeom prst="straightConnector1">
              <a:avLst/>
            </a:prstGeom>
            <a:ln>
              <a:solidFill>
                <a:schemeClr val="accent4"/>
              </a:solidFill>
              <a:tailEnd type="triangle" w="lg" len="med"/>
            </a:ln>
            <a:effectLst/>
          </p:spPr>
          <p:style>
            <a:lnRef idx="2">
              <a:schemeClr val="accent3"/>
            </a:lnRef>
            <a:fillRef idx="0">
              <a:schemeClr val="accent3"/>
            </a:fillRef>
            <a:effectRef idx="1">
              <a:schemeClr val="accent3"/>
            </a:effectRef>
            <a:fontRef idx="minor">
              <a:schemeClr val="tx1"/>
            </a:fontRef>
          </p:style>
        </p:cxnSp>
      </p:grpSp>
      <p:grpSp>
        <p:nvGrpSpPr>
          <p:cNvPr id="41" name="Group 40"/>
          <p:cNvGrpSpPr/>
          <p:nvPr/>
        </p:nvGrpSpPr>
        <p:grpSpPr>
          <a:xfrm>
            <a:off x="393526" y="837178"/>
            <a:ext cx="8356948" cy="1982222"/>
            <a:chOff x="393526" y="760978"/>
            <a:chExt cx="8356948" cy="1982222"/>
          </a:xfrm>
        </p:grpSpPr>
        <p:pic>
          <p:nvPicPr>
            <p:cNvPr id="31" name="Picture 30" descr="G:\DCIM\102CANON\IMG_006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93526" y="761489"/>
              <a:ext cx="1288141" cy="1981200"/>
            </a:xfrm>
            <a:prstGeom prst="rect">
              <a:avLst/>
            </a:prstGeom>
            <a:noFill/>
            <a:ln w="76200" cmpd="sng">
              <a:solidFill>
                <a:schemeClr val="accent2"/>
              </a:solidFill>
            </a:ln>
            <a:extLst>
              <a:ext uri="{53640926-AAD7-44d8-BBD7-CCE9431645EC}">
                <a14:shadowObscured xmlns:a14="http://schemas.microsoft.com/office/drawing/2010/main"/>
              </a:ext>
            </a:extLst>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86356" y="760978"/>
              <a:ext cx="2364118" cy="1982222"/>
            </a:xfrm>
            <a:prstGeom prst="rect">
              <a:avLst/>
            </a:prstGeom>
            <a:ln w="76200" cmpd="sng">
              <a:solidFill>
                <a:schemeClr val="accent4"/>
              </a:solidFill>
            </a:ln>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75193" y="760978"/>
              <a:ext cx="2008651" cy="1982222"/>
            </a:xfrm>
            <a:prstGeom prst="rect">
              <a:avLst/>
            </a:prstGeom>
            <a:ln w="76200" cmpd="sng">
              <a:solidFill>
                <a:schemeClr val="accent1"/>
              </a:solidFill>
            </a:ln>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77370" y="760978"/>
              <a:ext cx="1515460" cy="1982222"/>
            </a:xfrm>
            <a:prstGeom prst="rect">
              <a:avLst/>
            </a:prstGeom>
            <a:ln w="76200" cmpd="sng">
              <a:solidFill>
                <a:schemeClr val="accent3"/>
              </a:solidFill>
            </a:ln>
          </p:spPr>
        </p:pic>
      </p:grpSp>
      <p:sp>
        <p:nvSpPr>
          <p:cNvPr id="48" name="Title 1"/>
          <p:cNvSpPr txBox="1">
            <a:spLocks/>
          </p:cNvSpPr>
          <p:nvPr/>
        </p:nvSpPr>
        <p:spPr>
          <a:xfrm>
            <a:off x="722313" y="3962400"/>
            <a:ext cx="7772400" cy="1362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b="1" dirty="0" smtClean="0"/>
              <a:t>DIAGNOSTIC TOOLS</a:t>
            </a:r>
            <a:endParaRPr lang="en-US" b="1" dirty="0"/>
          </a:p>
        </p:txBody>
      </p:sp>
    </p:spTree>
    <p:extLst>
      <p:ext uri="{BB962C8B-B14F-4D97-AF65-F5344CB8AC3E}">
        <p14:creationId xmlns:p14="http://schemas.microsoft.com/office/powerpoint/2010/main" val="10235738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FBI Samples</a:t>
            </a:r>
            <a:endParaRPr lang="en-US" dirty="0"/>
          </a:p>
        </p:txBody>
      </p:sp>
      <p:sp>
        <p:nvSpPr>
          <p:cNvPr id="8" name="Content Placeholder 7"/>
          <p:cNvSpPr>
            <a:spLocks noGrp="1"/>
          </p:cNvSpPr>
          <p:nvPr>
            <p:ph idx="1"/>
          </p:nvPr>
        </p:nvSpPr>
        <p:spPr/>
        <p:txBody>
          <a:bodyPr>
            <a:normAutofit/>
          </a:bodyPr>
          <a:lstStyle/>
          <a:p>
            <a:pPr>
              <a:lnSpc>
                <a:spcPct val="120000"/>
              </a:lnSpc>
            </a:pPr>
            <a:r>
              <a:rPr lang="en-US" sz="2400" dirty="0" smtClean="0"/>
              <a:t>Sample small area of interest</a:t>
            </a:r>
          </a:p>
          <a:p>
            <a:pPr>
              <a:lnSpc>
                <a:spcPct val="120000"/>
              </a:lnSpc>
            </a:pPr>
            <a:r>
              <a:rPr lang="en-US" sz="2400" dirty="0" smtClean="0"/>
              <a:t>“Criminals”</a:t>
            </a:r>
          </a:p>
          <a:p>
            <a:pPr>
              <a:lnSpc>
                <a:spcPct val="120000"/>
              </a:lnSpc>
            </a:pPr>
            <a:r>
              <a:rPr lang="en-US" sz="2400" dirty="0" smtClean="0"/>
              <a:t>“Known Suspects”</a:t>
            </a:r>
            <a:endParaRPr lang="en-US" sz="2400" dirty="0"/>
          </a:p>
        </p:txBody>
      </p:sp>
      <p:grpSp>
        <p:nvGrpSpPr>
          <p:cNvPr id="9" name="Group 8"/>
          <p:cNvGrpSpPr/>
          <p:nvPr/>
        </p:nvGrpSpPr>
        <p:grpSpPr>
          <a:xfrm>
            <a:off x="5334000" y="1264920"/>
            <a:ext cx="3483864" cy="2468880"/>
            <a:chOff x="750486" y="1405472"/>
            <a:chExt cx="3483864" cy="2468880"/>
          </a:xfrm>
        </p:grpSpPr>
        <p:pic>
          <p:nvPicPr>
            <p:cNvPr id="10" name="Picture 9" descr="G:\DCIM\102CANON\IMG_006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750486" y="1405472"/>
              <a:ext cx="3483864" cy="2468880"/>
            </a:xfrm>
            <a:prstGeom prst="rect">
              <a:avLst/>
            </a:prstGeom>
            <a:noFill/>
            <a:ln>
              <a:noFill/>
            </a:ln>
            <a:extLst>
              <a:ext uri="{53640926-AAD7-44d8-BBD7-CCE9431645EC}">
                <a14:shadowObscured xmlns:a14="http://schemas.microsoft.com/office/drawing/2010/main"/>
              </a:ext>
            </a:extLst>
          </p:spPr>
        </p:pic>
        <p:cxnSp>
          <p:nvCxnSpPr>
            <p:cNvPr id="11" name="Straight Connector 10"/>
            <p:cNvCxnSpPr>
              <a:cxnSpLocks/>
              <a:endCxn id="18" idx="2"/>
            </p:cNvCxnSpPr>
            <p:nvPr/>
          </p:nvCxnSpPr>
          <p:spPr>
            <a:xfrm flipH="1" flipV="1">
              <a:off x="1189527" y="1950720"/>
              <a:ext cx="475359" cy="381000"/>
            </a:xfrm>
            <a:prstGeom prst="line">
              <a:avLst/>
            </a:prstGeom>
            <a:ln>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2" name="Text Box 20"/>
            <p:cNvSpPr txBox="1"/>
            <p:nvPr/>
          </p:nvSpPr>
          <p:spPr>
            <a:xfrm>
              <a:off x="3188886" y="1645920"/>
              <a:ext cx="990599" cy="7765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Carbon Adhesive Tab</a:t>
              </a:r>
              <a:endParaRPr lang="en-US" sz="1600" dirty="0">
                <a:effectLst/>
                <a:latin typeface="Times New Roman" panose="02020603050405020304" pitchFamily="18" charset="0"/>
                <a:ea typeface="MS Mincho" panose="02020609040205080304" pitchFamily="49" charset="-128"/>
              </a:endParaRPr>
            </a:p>
          </p:txBody>
        </p:sp>
        <p:cxnSp>
          <p:nvCxnSpPr>
            <p:cNvPr id="13" name="Straight Connector 12"/>
            <p:cNvCxnSpPr>
              <a:cxnSpLocks/>
            </p:cNvCxnSpPr>
            <p:nvPr/>
          </p:nvCxnSpPr>
          <p:spPr>
            <a:xfrm>
              <a:off x="2594964" y="3017520"/>
              <a:ext cx="517722" cy="0"/>
            </a:xfrm>
            <a:prstGeom prst="line">
              <a:avLst/>
            </a:prstGeom>
            <a:ln>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4" name="Text Box 22"/>
            <p:cNvSpPr txBox="1"/>
            <p:nvPr/>
          </p:nvSpPr>
          <p:spPr>
            <a:xfrm>
              <a:off x="3053904" y="2865120"/>
              <a:ext cx="1049382" cy="457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Specimen Mount</a:t>
              </a:r>
              <a:endParaRPr lang="en-US" sz="1600" dirty="0">
                <a:effectLst/>
                <a:latin typeface="Times New Roman" panose="02020603050405020304" pitchFamily="18" charset="0"/>
                <a:ea typeface="MS Mincho" panose="02020609040205080304" pitchFamily="49" charset="-128"/>
              </a:endParaRPr>
            </a:p>
          </p:txBody>
        </p:sp>
        <p:cxnSp>
          <p:nvCxnSpPr>
            <p:cNvPr id="15" name="Straight Connector 14"/>
            <p:cNvCxnSpPr>
              <a:cxnSpLocks/>
            </p:cNvCxnSpPr>
            <p:nvPr/>
          </p:nvCxnSpPr>
          <p:spPr>
            <a:xfrm flipH="1">
              <a:off x="1343576" y="3599021"/>
              <a:ext cx="626110" cy="0"/>
            </a:xfrm>
            <a:prstGeom prst="line">
              <a:avLst/>
            </a:prstGeom>
            <a:ln>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6" name="Text Box 24"/>
            <p:cNvSpPr txBox="1"/>
            <p:nvPr/>
          </p:nvSpPr>
          <p:spPr>
            <a:xfrm>
              <a:off x="758428" y="3316525"/>
              <a:ext cx="745088" cy="5391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Plug</a:t>
              </a:r>
              <a:endParaRPr lang="en-US" sz="1600" dirty="0">
                <a:effectLst/>
                <a:latin typeface="Times New Roman" panose="02020603050405020304" pitchFamily="18" charset="0"/>
                <a:ea typeface="MS Mincho" panose="02020609040205080304" pitchFamily="49" charset="-128"/>
              </a:endParaRPr>
            </a:p>
          </p:txBody>
        </p:sp>
        <p:cxnSp>
          <p:nvCxnSpPr>
            <p:cNvPr id="17" name="Straight Connector 16"/>
            <p:cNvCxnSpPr>
              <a:cxnSpLocks/>
              <a:endCxn id="12" idx="1"/>
            </p:cNvCxnSpPr>
            <p:nvPr/>
          </p:nvCxnSpPr>
          <p:spPr>
            <a:xfrm flipV="1">
              <a:off x="2579286" y="2034177"/>
              <a:ext cx="609600" cy="777240"/>
            </a:xfrm>
            <a:prstGeom prst="line">
              <a:avLst/>
            </a:prstGeom>
            <a:ln>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8" name="Text Box 30"/>
            <p:cNvSpPr txBox="1"/>
            <p:nvPr/>
          </p:nvSpPr>
          <p:spPr>
            <a:xfrm>
              <a:off x="866568" y="1493520"/>
              <a:ext cx="645918" cy="4572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Tube</a:t>
              </a:r>
              <a:endParaRPr lang="en-US" sz="1600" dirty="0">
                <a:effectLst/>
                <a:latin typeface="Times New Roman" panose="02020603050405020304" pitchFamily="18" charset="0"/>
                <a:ea typeface="MS Mincho" panose="02020609040205080304" pitchFamily="49" charset="-128"/>
              </a:endParaRPr>
            </a:p>
          </p:txBody>
        </p:sp>
      </p:grpSp>
      <p:grpSp>
        <p:nvGrpSpPr>
          <p:cNvPr id="4" name="Group 3"/>
          <p:cNvGrpSpPr/>
          <p:nvPr/>
        </p:nvGrpSpPr>
        <p:grpSpPr>
          <a:xfrm>
            <a:off x="457674" y="3810000"/>
            <a:ext cx="8357582" cy="2606326"/>
            <a:chOff x="457674" y="3810000"/>
            <a:chExt cx="8357582" cy="2606326"/>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6608" y="3810000"/>
              <a:ext cx="3478648" cy="2606326"/>
            </a:xfrm>
            <a:prstGeom prst="rect">
              <a:avLst/>
            </a:prstGeom>
          </p:spPr>
        </p:pic>
        <p:pic>
          <p:nvPicPr>
            <p:cNvPr id="23" name="Picture 22" descr="C:\Users\matt\Desktop\Oct vent\Input arm cleaning\10th-14th_Dec\DSCF102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617256" y="3810286"/>
              <a:ext cx="2422032" cy="2606040"/>
            </a:xfrm>
            <a:prstGeom prst="rect">
              <a:avLst/>
            </a:prstGeom>
            <a:noFill/>
            <a:ln w="9525">
              <a:noFill/>
              <a:miter lim="800000"/>
              <a:headEnd/>
              <a:tailEnd/>
            </a:ln>
          </p:spPr>
        </p:pic>
        <p:pic>
          <p:nvPicPr>
            <p:cNvPr id="26" name="Picture 25" descr="C:\Users\matt\Desktop\grill in LVEA.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457674" y="3810286"/>
              <a:ext cx="1855285" cy="2606040"/>
            </a:xfrm>
            <a:prstGeom prst="rect">
              <a:avLst/>
            </a:prstGeom>
            <a:noFill/>
            <a:ln w="9525">
              <a:noFill/>
              <a:miter lim="800000"/>
              <a:headEnd/>
              <a:tailEnd/>
            </a:ln>
          </p:spPr>
        </p:pic>
      </p:grpSp>
      <p:sp>
        <p:nvSpPr>
          <p:cNvPr id="2" name="Date Placeholder 1"/>
          <p:cNvSpPr>
            <a:spLocks noGrp="1"/>
          </p:cNvSpPr>
          <p:nvPr>
            <p:ph type="dt" sz="half" idx="10"/>
          </p:nvPr>
        </p:nvSpPr>
        <p:spPr/>
        <p:txBody>
          <a:bodyPr/>
          <a:lstStyle/>
          <a:p>
            <a:r>
              <a:rPr lang="en-US" smtClean="0"/>
              <a:t>LIGO-G1300995-v1</a:t>
            </a:r>
            <a:endParaRPr lang="en-US" dirty="0"/>
          </a:p>
        </p:txBody>
      </p:sp>
      <p:sp>
        <p:nvSpPr>
          <p:cNvPr id="3" name="Footer Placeholder 2"/>
          <p:cNvSpPr>
            <a:spLocks noGrp="1"/>
          </p:cNvSpPr>
          <p:nvPr>
            <p:ph type="ftr" sz="quarter" idx="11"/>
          </p:nvPr>
        </p:nvSpPr>
        <p:spPr/>
        <p:txBody>
          <a:bodyPr/>
          <a:lstStyle/>
          <a:p>
            <a:r>
              <a:rPr lang="en-US" smtClean="0"/>
              <a:t>Advanced LIGO</a:t>
            </a:r>
            <a:endParaRPr lang="en-US"/>
          </a:p>
        </p:txBody>
      </p:sp>
      <p:sp>
        <p:nvSpPr>
          <p:cNvPr id="28" name="Slide Number Placeholder 27"/>
          <p:cNvSpPr>
            <a:spLocks noGrp="1"/>
          </p:cNvSpPr>
          <p:nvPr>
            <p:ph type="sldNum" sz="quarter" idx="12"/>
          </p:nvPr>
        </p:nvSpPr>
        <p:spPr/>
        <p:txBody>
          <a:bodyPr/>
          <a:lstStyle/>
          <a:p>
            <a:fld id="{3FF8A0D9-104B-42E1-B207-922617A2DF27}" type="slidenum">
              <a:rPr lang="en-US" smtClean="0"/>
              <a:t>6</a:t>
            </a:fld>
            <a:endParaRPr lang="en-US"/>
          </a:p>
        </p:txBody>
      </p:sp>
    </p:spTree>
    <p:extLst>
      <p:ext uri="{BB962C8B-B14F-4D97-AF65-F5344CB8AC3E}">
        <p14:creationId xmlns:p14="http://schemas.microsoft.com/office/powerpoint/2010/main" val="42530293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7</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6142" t="1611" r="6741" b="1273"/>
          <a:stretch/>
        </p:blipFill>
        <p:spPr>
          <a:xfrm>
            <a:off x="-190499" y="-6245"/>
            <a:ext cx="9524998" cy="6870491"/>
          </a:xfrm>
          <a:prstGeom prst="rect">
            <a:avLst/>
          </a:prstGeom>
        </p:spPr>
      </p:pic>
      <p:sp>
        <p:nvSpPr>
          <p:cNvPr id="3" name="Date Placeholder 2"/>
          <p:cNvSpPr>
            <a:spLocks noGrp="1"/>
          </p:cNvSpPr>
          <p:nvPr>
            <p:ph type="dt" sz="half" idx="10"/>
          </p:nvPr>
        </p:nvSpPr>
        <p:spPr/>
        <p:txBody>
          <a:bodyPr/>
          <a:lstStyle/>
          <a:p>
            <a:r>
              <a:rPr lang="en-US" smtClean="0"/>
              <a:t>LIGO-G1300995-v1</a:t>
            </a:r>
            <a:endParaRPr lang="en-US" dirty="0"/>
          </a:p>
        </p:txBody>
      </p:sp>
    </p:spTree>
    <p:extLst>
      <p:ext uri="{BB962C8B-B14F-4D97-AF65-F5344CB8AC3E}">
        <p14:creationId xmlns:p14="http://schemas.microsoft.com/office/powerpoint/2010/main" val="3572708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6"/>
          <p:cNvSpPr txBox="1">
            <a:spLocks/>
          </p:cNvSpPr>
          <p:nvPr/>
        </p:nvSpPr>
        <p:spPr>
          <a:xfrm>
            <a:off x="735869" y="2277274"/>
            <a:ext cx="2490666" cy="914400"/>
          </a:xfrm>
          <a:prstGeom prst="rect">
            <a:avLst/>
          </a:prstGeom>
        </p:spPr>
        <p:txBody>
          <a:bodyPr vert="horz" lIns="91440" tIns="45720" rIns="91440" bIns="45720" rtlCol="0" anchor="t">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1600" dirty="0" smtClean="0">
                <a:latin typeface="+mn-lt"/>
              </a:rPr>
              <a:t>Location:	Top of MC1</a:t>
            </a:r>
          </a:p>
          <a:p>
            <a:pPr algn="l">
              <a:lnSpc>
                <a:spcPct val="150000"/>
              </a:lnSpc>
            </a:pPr>
            <a:r>
              <a:rPr lang="en-US" sz="1600" dirty="0" smtClean="0">
                <a:latin typeface="+mn-lt"/>
              </a:rPr>
              <a:t>Date:	Feb 2013</a:t>
            </a:r>
          </a:p>
          <a:p>
            <a:pPr algn="l">
              <a:lnSpc>
                <a:spcPct val="150000"/>
              </a:lnSpc>
            </a:pPr>
            <a:r>
              <a:rPr lang="en-US" sz="1600" dirty="0" smtClean="0">
                <a:latin typeface="+mn-lt"/>
              </a:rPr>
              <a:t>Guess:	C3</a:t>
            </a:r>
          </a:p>
        </p:txBody>
      </p:sp>
      <p:pic>
        <p:nvPicPr>
          <p:cNvPr id="52" name="Picture 51"/>
          <p:cNvPicPr>
            <a:picLocks noChangeAspect="1"/>
          </p:cNvPicPr>
          <p:nvPr/>
        </p:nvPicPr>
        <p:blipFill rotWithShape="1">
          <a:blip r:embed="rId2" cstate="print">
            <a:extLst>
              <a:ext uri="{28A0092B-C50C-407E-A947-70E740481C1C}">
                <a14:useLocalDpi xmlns:a14="http://schemas.microsoft.com/office/drawing/2010/main" val="0"/>
              </a:ext>
            </a:extLst>
          </a:blip>
          <a:srcRect l="18889" t="3778" r="2121" b="666"/>
          <a:stretch/>
        </p:blipFill>
        <p:spPr>
          <a:xfrm>
            <a:off x="76201" y="3124200"/>
            <a:ext cx="3521502" cy="3291840"/>
          </a:xfrm>
          <a:prstGeom prst="rect">
            <a:avLst/>
          </a:prstGeom>
        </p:spPr>
      </p:pic>
      <p:cxnSp>
        <p:nvCxnSpPr>
          <p:cNvPr id="32" name="Straight Connector 31"/>
          <p:cNvCxnSpPr>
            <a:endCxn id="52" idx="0"/>
          </p:cNvCxnSpPr>
          <p:nvPr/>
        </p:nvCxnSpPr>
        <p:spPr>
          <a:xfrm flipH="1" flipV="1">
            <a:off x="1836952" y="3124200"/>
            <a:ext cx="144250" cy="609602"/>
          </a:xfrm>
          <a:prstGeom prst="line">
            <a:avLst/>
          </a:prstGeom>
          <a:ln>
            <a:headEnd type="oval" w="med" len="med"/>
          </a:ln>
        </p:spPr>
        <p:style>
          <a:lnRef idx="2">
            <a:schemeClr val="dk1"/>
          </a:lnRef>
          <a:fillRef idx="0">
            <a:schemeClr val="dk1"/>
          </a:fillRef>
          <a:effectRef idx="1">
            <a:schemeClr val="dk1"/>
          </a:effectRef>
          <a:fontRef idx="minor">
            <a:schemeClr val="tx1"/>
          </a:fontRef>
        </p:style>
      </p:cxnSp>
      <p:grpSp>
        <p:nvGrpSpPr>
          <p:cNvPr id="7" name="Group 6"/>
          <p:cNvGrpSpPr/>
          <p:nvPr/>
        </p:nvGrpSpPr>
        <p:grpSpPr>
          <a:xfrm>
            <a:off x="2002100" y="2819400"/>
            <a:ext cx="692947" cy="337051"/>
            <a:chOff x="7025392" y="1853125"/>
            <a:chExt cx="692947" cy="337051"/>
          </a:xfrm>
        </p:grpSpPr>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392" y="1853125"/>
              <a:ext cx="337051" cy="337051"/>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1288" y="1853125"/>
              <a:ext cx="337051" cy="337051"/>
            </a:xfrm>
            <a:prstGeom prst="rect">
              <a:avLst/>
            </a:prstGeom>
          </p:spPr>
        </p:pic>
      </p:grpSp>
      <p:sp>
        <p:nvSpPr>
          <p:cNvPr id="2" name="Title 1"/>
          <p:cNvSpPr>
            <a:spLocks noGrp="1"/>
          </p:cNvSpPr>
          <p:nvPr>
            <p:ph type="title"/>
          </p:nvPr>
        </p:nvSpPr>
        <p:spPr/>
        <p:txBody>
          <a:bodyPr>
            <a:normAutofit/>
          </a:bodyPr>
          <a:lstStyle/>
          <a:p>
            <a:r>
              <a:rPr lang="en-US" dirty="0" smtClean="0"/>
              <a:t>LHAM2 – </a:t>
            </a:r>
            <a:r>
              <a:rPr lang="en-US" smtClean="0"/>
              <a:t>SEM Analysis</a:t>
            </a:r>
            <a:endParaRPr lang="en-US" dirty="0"/>
          </a:p>
        </p:txBody>
      </p:sp>
      <p:sp>
        <p:nvSpPr>
          <p:cNvPr id="4" name="Date Placeholder 3"/>
          <p:cNvSpPr>
            <a:spLocks noGrp="1"/>
          </p:cNvSpPr>
          <p:nvPr>
            <p:ph type="dt" sz="half" idx="10"/>
          </p:nvPr>
        </p:nvSpPr>
        <p:spPr/>
        <p:txBody>
          <a:bodyPr/>
          <a:lstStyle/>
          <a:p>
            <a:fld id="{EFB743CE-B48D-474D-BBFE-5900BE0E784C}" type="datetime4">
              <a:rPr lang="en-US" smtClean="0"/>
              <a:t>September 24, 2013</a:t>
            </a:fld>
            <a:endParaRPr lang="en-US" dirty="0"/>
          </a:p>
        </p:txBody>
      </p:sp>
      <p:sp>
        <p:nvSpPr>
          <p:cNvPr id="5" name="Footer Placeholder 4"/>
          <p:cNvSpPr>
            <a:spLocks noGrp="1"/>
          </p:cNvSpPr>
          <p:nvPr>
            <p:ph type="ftr" sz="quarter" idx="11"/>
          </p:nvPr>
        </p:nvSpPr>
        <p:spPr/>
        <p:txBody>
          <a:bodyPr/>
          <a:lstStyle/>
          <a:p>
            <a:r>
              <a:rPr lang="en-US" smtClean="0"/>
              <a:t>LIGO-G1300427-v2</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8</a:t>
            </a:fld>
            <a:endParaRPr lang="en-US"/>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8082" y="2163103"/>
            <a:ext cx="4145280" cy="3108960"/>
          </a:xfrm>
          <a:prstGeom prst="rect">
            <a:avLst/>
          </a:prstGeom>
        </p:spPr>
      </p:pic>
      <p:grpSp>
        <p:nvGrpSpPr>
          <p:cNvPr id="17" name="Group 16"/>
          <p:cNvGrpSpPr/>
          <p:nvPr/>
        </p:nvGrpSpPr>
        <p:grpSpPr>
          <a:xfrm>
            <a:off x="3733800" y="2266397"/>
            <a:ext cx="4998898" cy="1984248"/>
            <a:chOff x="3881498" y="3806952"/>
            <a:chExt cx="4998898" cy="1984248"/>
          </a:xfrm>
        </p:grpSpPr>
        <p:pic>
          <p:nvPicPr>
            <p:cNvPr id="28" name="Picture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81498" y="3806952"/>
              <a:ext cx="2489000" cy="1984248"/>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91396" y="3806952"/>
              <a:ext cx="2489000" cy="1984248"/>
            </a:xfrm>
            <a:prstGeom prst="rect">
              <a:avLst/>
            </a:prstGeom>
          </p:spPr>
        </p:pic>
      </p:grpSp>
      <p:grpSp>
        <p:nvGrpSpPr>
          <p:cNvPr id="35" name="Group 34"/>
          <p:cNvGrpSpPr>
            <a:grpSpLocks noChangeAspect="1"/>
          </p:cNvGrpSpPr>
          <p:nvPr/>
        </p:nvGrpSpPr>
        <p:grpSpPr>
          <a:xfrm>
            <a:off x="4521100" y="4285488"/>
            <a:ext cx="914400" cy="914400"/>
            <a:chOff x="3136900" y="1490856"/>
            <a:chExt cx="1828800" cy="1828800"/>
          </a:xfrm>
        </p:grpSpPr>
        <p:pic>
          <p:nvPicPr>
            <p:cNvPr id="36" name="Picture 35"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6900" y="1490856"/>
              <a:ext cx="1828800" cy="18288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7" name="Picture 36" descr="salt shaker.jpg"/>
            <p:cNvPicPr>
              <a:picLocks noChangeAspect="1"/>
            </p:cNvPicPr>
            <p:nvPr/>
          </p:nvPicPr>
          <p:blipFill rotWithShape="1">
            <a:blip r:embed="rId8" cstate="print">
              <a:extLst>
                <a:ext uri="{28A0092B-C50C-407E-A947-70E740481C1C}">
                  <a14:useLocalDpi xmlns:a14="http://schemas.microsoft.com/office/drawing/2010/main" val="0"/>
                </a:ext>
              </a:extLst>
            </a:blip>
            <a:srcRect l="26035" t="10417" r="22729" b="6521"/>
            <a:stretch/>
          </p:blipFill>
          <p:spPr>
            <a:xfrm>
              <a:off x="3657600" y="1645734"/>
              <a:ext cx="787400" cy="1519044"/>
            </a:xfrm>
            <a:prstGeom prst="rect">
              <a:avLst/>
            </a:prstGeom>
            <a:noFill/>
            <a:ln>
              <a:noFill/>
            </a:ln>
          </p:spPr>
        </p:pic>
      </p:grpSp>
      <p:pic>
        <p:nvPicPr>
          <p:cNvPr id="38" name="Picture 37"/>
          <p:cNvPicPr>
            <a:picLocks noChangeAspect="1"/>
          </p:cNvPicPr>
          <p:nvPr/>
        </p:nvPicPr>
        <p:blipFill rotWithShape="1">
          <a:blip r:embed="rId9"/>
          <a:srcRect t="28857" b="4571"/>
          <a:stretch/>
        </p:blipFill>
        <p:spPr>
          <a:xfrm>
            <a:off x="7030998" y="4285488"/>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20" name="Group 19"/>
          <p:cNvGrpSpPr/>
          <p:nvPr/>
        </p:nvGrpSpPr>
        <p:grpSpPr>
          <a:xfrm>
            <a:off x="3942197" y="3677276"/>
            <a:ext cx="4582103" cy="437524"/>
            <a:chOff x="4262148" y="3677276"/>
            <a:chExt cx="4582103" cy="437524"/>
          </a:xfrm>
        </p:grpSpPr>
        <p:sp>
          <p:nvSpPr>
            <p:cNvPr id="41" name="Title 6"/>
            <p:cNvSpPr txBox="1">
              <a:spLocks/>
            </p:cNvSpPr>
            <p:nvPr/>
          </p:nvSpPr>
          <p:spPr>
            <a:xfrm>
              <a:off x="4262148" y="3677276"/>
              <a:ext cx="2072205"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Unknown salt</a:t>
              </a:r>
            </a:p>
          </p:txBody>
        </p:sp>
        <p:sp>
          <p:nvSpPr>
            <p:cNvPr id="48" name="Title 6"/>
            <p:cNvSpPr txBox="1">
              <a:spLocks/>
            </p:cNvSpPr>
            <p:nvPr/>
          </p:nvSpPr>
          <p:spPr>
            <a:xfrm>
              <a:off x="6772046" y="3677276"/>
              <a:ext cx="2072205"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Sweat</a:t>
              </a:r>
            </a:p>
          </p:txBody>
        </p:sp>
      </p:grpSp>
      <p:grpSp>
        <p:nvGrpSpPr>
          <p:cNvPr id="68" name="Group 67"/>
          <p:cNvGrpSpPr>
            <a:grpSpLocks noChangeAspect="1"/>
          </p:cNvGrpSpPr>
          <p:nvPr/>
        </p:nvGrpSpPr>
        <p:grpSpPr>
          <a:xfrm>
            <a:off x="6934200" y="1219200"/>
            <a:ext cx="914400" cy="914400"/>
            <a:chOff x="3136900" y="1490856"/>
            <a:chExt cx="1828800" cy="1828800"/>
          </a:xfrm>
        </p:grpSpPr>
        <p:pic>
          <p:nvPicPr>
            <p:cNvPr id="69" name="Picture 68"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6900" y="1490856"/>
              <a:ext cx="1828800" cy="18288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0" name="Picture 69" descr="salt shaker.jpg"/>
            <p:cNvPicPr>
              <a:picLocks noChangeAspect="1"/>
            </p:cNvPicPr>
            <p:nvPr/>
          </p:nvPicPr>
          <p:blipFill rotWithShape="1">
            <a:blip r:embed="rId8" cstate="print">
              <a:extLst>
                <a:ext uri="{28A0092B-C50C-407E-A947-70E740481C1C}">
                  <a14:useLocalDpi xmlns:a14="http://schemas.microsoft.com/office/drawing/2010/main" val="0"/>
                </a:ext>
              </a:extLst>
            </a:blip>
            <a:srcRect l="26035" t="10417" r="22729" b="6521"/>
            <a:stretch/>
          </p:blipFill>
          <p:spPr>
            <a:xfrm>
              <a:off x="3657600" y="1645734"/>
              <a:ext cx="787400" cy="1519044"/>
            </a:xfrm>
            <a:prstGeom prst="rect">
              <a:avLst/>
            </a:prstGeom>
            <a:noFill/>
            <a:ln>
              <a:noFill/>
            </a:ln>
          </p:spPr>
        </p:pic>
      </p:grpSp>
      <p:grpSp>
        <p:nvGrpSpPr>
          <p:cNvPr id="72" name="Group 71"/>
          <p:cNvGrpSpPr>
            <a:grpSpLocks noChangeAspect="1"/>
          </p:cNvGrpSpPr>
          <p:nvPr/>
        </p:nvGrpSpPr>
        <p:grpSpPr>
          <a:xfrm>
            <a:off x="4765998" y="1219200"/>
            <a:ext cx="914400" cy="914400"/>
            <a:chOff x="3878410" y="2926621"/>
            <a:chExt cx="1828800" cy="1828800"/>
          </a:xfrm>
        </p:grpSpPr>
        <p:pic>
          <p:nvPicPr>
            <p:cNvPr id="73" name="Picture 72"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8410" y="2926621"/>
              <a:ext cx="1828800" cy="18288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4603" b="69721" l="0" r="96125">
                          <a14:foregroundMark x1="51875" y1="31854" x2="51875" y2="31854"/>
                          <a14:foregroundMark x1="54125" y1="38368" x2="54125" y2="38368"/>
                          <a14:foregroundMark x1="57500" y1="41374" x2="57500" y2="41374"/>
                          <a14:foregroundMark x1="58000" y1="41518" x2="58000" y2="41518"/>
                          <a14:foregroundMark x1="39375" y1="38797" x2="39375" y2="38797"/>
                          <a14:foregroundMark x1="38000" y1="40086" x2="38000" y2="40086"/>
                          <a14:foregroundMark x1="37250" y1="39728" x2="37250" y2="39728"/>
                          <a14:foregroundMark x1="50375" y1="24839" x2="50375" y2="24839"/>
                          <a14:foregroundMark x1="49125" y1="22548" x2="49125" y2="22548"/>
                          <a14:foregroundMark x1="48750" y1="20472" x2="48750" y2="20472"/>
                          <a14:foregroundMark x1="48500" y1="19828" x2="48500" y2="19828"/>
                          <a14:foregroundMark x1="37375" y1="56764" x2="37375" y2="56764"/>
                          <a14:foregroundMark x1="53500" y1="68218" x2="53500" y2="68218"/>
                          <a14:foregroundMark x1="37625" y1="65641" x2="37625" y2="65641"/>
                          <a14:foregroundMark x1="37625" y1="66643" x2="37625" y2="66643"/>
                          <a14:foregroundMark x1="37625" y1="64710" x2="37625" y2="64710"/>
                          <a14:foregroundMark x1="37625" y1="64137" x2="37625" y2="64137"/>
                          <a14:foregroundMark x1="47625" y1="16106" x2="47625" y2="16106"/>
                          <a14:backgroundMark x1="15500" y1="50823" x2="15500" y2="50823"/>
                          <a14:backgroundMark x1="21625" y1="50966" x2="21625" y2="50966"/>
                          <a14:backgroundMark x1="4375" y1="39943" x2="4375" y2="39943"/>
                          <a14:backgroundMark x1="7125" y1="48461" x2="7250" y2="48747"/>
                          <a14:backgroundMark x1="18875" y1="40587" x2="18875" y2="40587"/>
                          <a14:backgroundMark x1="27500" y1="41160" x2="27500" y2="41160"/>
                          <a14:backgroundMark x1="28375" y1="42734" x2="28375" y2="42734"/>
                          <a14:backgroundMark x1="32625" y1="48604" x2="32625" y2="48604"/>
                          <a14:backgroundMark x1="28625" y1="60415" x2="28625" y2="60415"/>
                          <a14:backgroundMark x1="36375" y1="60773" x2="36375" y2="60773"/>
                          <a14:backgroundMark x1="36375" y1="62849" x2="36375" y2="62849"/>
                          <a14:backgroundMark x1="36500" y1="65426" x2="36500" y2="65426"/>
                          <a14:backgroundMark x1="36500" y1="64209" x2="36500" y2="64209"/>
                          <a14:backgroundMark x1="66875" y1="38941" x2="66875" y2="38941"/>
                          <a14:backgroundMark x1="40125" y1="38511" x2="40125" y2="38511"/>
                          <a14:backgroundMark x1="36625" y1="67860" x2="36625" y2="67860"/>
                        </a14:backgroundRemoval>
                      </a14:imgEffect>
                    </a14:imgLayer>
                  </a14:imgProps>
                </a:ext>
              </a:extLst>
            </a:blip>
            <a:srcRect l="1105" t="15309" r="5761" b="31358"/>
            <a:stretch/>
          </p:blipFill>
          <p:spPr>
            <a:xfrm>
              <a:off x="3901270" y="2949481"/>
              <a:ext cx="1783080" cy="1783080"/>
            </a:xfrm>
            <a:prstGeom prst="ellipse">
              <a:avLst/>
            </a:prstGeom>
          </p:spPr>
        </p:pic>
      </p:grpSp>
      <p:sp>
        <p:nvSpPr>
          <p:cNvPr id="75" name="Title 6"/>
          <p:cNvSpPr txBox="1">
            <a:spLocks/>
          </p:cNvSpPr>
          <p:nvPr/>
        </p:nvSpPr>
        <p:spPr>
          <a:xfrm>
            <a:off x="1432178" y="1295400"/>
            <a:ext cx="2490666" cy="914400"/>
          </a:xfrm>
          <a:prstGeom prst="rect">
            <a:avLst/>
          </a:prstGeom>
        </p:spPr>
        <p:txBody>
          <a:bodyPr vert="horz" lIns="91440" tIns="45720" rIns="91440" bIns="45720" rtlCol="0" anchor="t">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1600" dirty="0" smtClean="0">
                <a:latin typeface="+mn-lt"/>
              </a:rPr>
              <a:t>Location:	</a:t>
            </a:r>
            <a:r>
              <a:rPr lang="en-US" sz="1600" dirty="0">
                <a:latin typeface="+mn-lt"/>
              </a:rPr>
              <a:t>C</a:t>
            </a:r>
            <a:r>
              <a:rPr lang="en-US" sz="1600" dirty="0" smtClean="0">
                <a:latin typeface="+mn-lt"/>
              </a:rPr>
              <a:t>eiling above MC3</a:t>
            </a:r>
          </a:p>
          <a:p>
            <a:pPr algn="l">
              <a:lnSpc>
                <a:spcPct val="150000"/>
              </a:lnSpc>
            </a:pPr>
            <a:r>
              <a:rPr lang="en-US" sz="1600" dirty="0" smtClean="0">
                <a:latin typeface="+mn-lt"/>
              </a:rPr>
              <a:t>Date:	Dec 2012</a:t>
            </a:r>
          </a:p>
          <a:p>
            <a:pPr algn="l">
              <a:lnSpc>
                <a:spcPct val="150000"/>
              </a:lnSpc>
            </a:pPr>
            <a:r>
              <a:rPr lang="en-US" sz="1600" dirty="0" smtClean="0">
                <a:latin typeface="+mn-lt"/>
              </a:rPr>
              <a:t>Guess:	Metal</a:t>
            </a:r>
          </a:p>
        </p:txBody>
      </p:sp>
      <p:pic>
        <p:nvPicPr>
          <p:cNvPr id="76" name="Picture 75" descr="C:\Users\matt\Desktop\Oct vent\Input arm cleaning\10th-14th_Dec\DSCF1021.JPG"/>
          <p:cNvPicPr>
            <a:picLocks noChangeAspect="1"/>
          </p:cNvPicPr>
          <p:nvPr/>
        </p:nvPicPr>
        <p:blipFill>
          <a:blip r:embed="rId12" cstate="print"/>
          <a:srcRect/>
          <a:stretch>
            <a:fillRect/>
          </a:stretch>
        </p:blipFill>
        <p:spPr bwMode="auto">
          <a:xfrm>
            <a:off x="4749719" y="1810359"/>
            <a:ext cx="3106476" cy="4142232"/>
          </a:xfrm>
          <a:prstGeom prst="rect">
            <a:avLst/>
          </a:prstGeom>
          <a:noFill/>
          <a:ln w="9525">
            <a:noFill/>
            <a:miter lim="800000"/>
            <a:headEnd/>
            <a:tailEnd/>
          </a:ln>
        </p:spPr>
      </p:pic>
      <p:cxnSp>
        <p:nvCxnSpPr>
          <p:cNvPr id="77" name="Straight Connector 76"/>
          <p:cNvCxnSpPr/>
          <p:nvPr/>
        </p:nvCxnSpPr>
        <p:spPr>
          <a:xfrm flipV="1">
            <a:off x="2398789" y="2133600"/>
            <a:ext cx="227634" cy="1335024"/>
          </a:xfrm>
          <a:prstGeom prst="line">
            <a:avLst/>
          </a:prstGeom>
          <a:ln>
            <a:headEnd type="oval" w="med" len="med"/>
          </a:ln>
        </p:spPr>
        <p:style>
          <a:lnRef idx="2">
            <a:schemeClr val="dk1"/>
          </a:lnRef>
          <a:fillRef idx="0">
            <a:schemeClr val="dk1"/>
          </a:fillRef>
          <a:effectRef idx="1">
            <a:schemeClr val="dk1"/>
          </a:effectRef>
          <a:fontRef idx="minor">
            <a:schemeClr val="tx1"/>
          </a:fontRef>
        </p:style>
      </p:cxnSp>
      <p:grpSp>
        <p:nvGrpSpPr>
          <p:cNvPr id="78" name="Group 77"/>
          <p:cNvGrpSpPr/>
          <p:nvPr/>
        </p:nvGrpSpPr>
        <p:grpSpPr>
          <a:xfrm>
            <a:off x="4167066" y="2209800"/>
            <a:ext cx="4259665" cy="3404624"/>
            <a:chOff x="-2287658" y="1864792"/>
            <a:chExt cx="4259665" cy="3404624"/>
          </a:xfrm>
        </p:grpSpPr>
        <p:grpSp>
          <p:nvGrpSpPr>
            <p:cNvPr id="79" name="Group 78"/>
            <p:cNvGrpSpPr/>
            <p:nvPr/>
          </p:nvGrpSpPr>
          <p:grpSpPr>
            <a:xfrm>
              <a:off x="-2287658" y="1864792"/>
              <a:ext cx="2112264" cy="1682496"/>
              <a:chOff x="6139654" y="1964497"/>
              <a:chExt cx="2112264" cy="1682496"/>
            </a:xfrm>
          </p:grpSpPr>
          <p:pic>
            <p:nvPicPr>
              <p:cNvPr id="86" name="Picture 85"/>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140542" y="1964497"/>
                <a:ext cx="2110488" cy="1682496"/>
              </a:xfrm>
              <a:prstGeom prst="rect">
                <a:avLst/>
              </a:prstGeom>
            </p:spPr>
          </p:pic>
          <p:sp>
            <p:nvSpPr>
              <p:cNvPr id="87" name="Title 6"/>
              <p:cNvSpPr txBox="1">
                <a:spLocks/>
              </p:cNvSpPr>
              <p:nvPr/>
            </p:nvSpPr>
            <p:spPr>
              <a:xfrm>
                <a:off x="6139654" y="3143876"/>
                <a:ext cx="2112264"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SSTL</a:t>
                </a:r>
              </a:p>
            </p:txBody>
          </p:sp>
        </p:grpSp>
        <p:grpSp>
          <p:nvGrpSpPr>
            <p:cNvPr id="80" name="Group 79"/>
            <p:cNvGrpSpPr/>
            <p:nvPr/>
          </p:nvGrpSpPr>
          <p:grpSpPr>
            <a:xfrm>
              <a:off x="-140257" y="1864792"/>
              <a:ext cx="2112264" cy="1682496"/>
              <a:chOff x="8297795" y="1964497"/>
              <a:chExt cx="2112264" cy="1682496"/>
            </a:xfrm>
          </p:grpSpPr>
          <p:pic>
            <p:nvPicPr>
              <p:cNvPr id="84" name="Picture 83"/>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298683" y="1964497"/>
                <a:ext cx="2110488" cy="1682496"/>
              </a:xfrm>
              <a:prstGeom prst="rect">
                <a:avLst/>
              </a:prstGeom>
            </p:spPr>
          </p:pic>
          <p:sp>
            <p:nvSpPr>
              <p:cNvPr id="85" name="Title 6"/>
              <p:cNvSpPr txBox="1">
                <a:spLocks/>
              </p:cNvSpPr>
              <p:nvPr/>
            </p:nvSpPr>
            <p:spPr>
              <a:xfrm>
                <a:off x="8297795" y="3143876"/>
                <a:ext cx="2112264"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Unknown salt</a:t>
                </a:r>
              </a:p>
            </p:txBody>
          </p:sp>
        </p:grpSp>
        <p:grpSp>
          <p:nvGrpSpPr>
            <p:cNvPr id="81" name="Group 80"/>
            <p:cNvGrpSpPr/>
            <p:nvPr/>
          </p:nvGrpSpPr>
          <p:grpSpPr>
            <a:xfrm>
              <a:off x="-1213958" y="3586920"/>
              <a:ext cx="2112264" cy="1682496"/>
              <a:chOff x="3978767" y="1964497"/>
              <a:chExt cx="2112264" cy="1682496"/>
            </a:xfrm>
          </p:grpSpPr>
          <p:pic>
            <p:nvPicPr>
              <p:cNvPr id="82" name="Picture 81"/>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979655" y="1964497"/>
                <a:ext cx="2110488" cy="1682496"/>
              </a:xfrm>
              <a:prstGeom prst="rect">
                <a:avLst/>
              </a:prstGeom>
            </p:spPr>
          </p:pic>
          <p:sp>
            <p:nvSpPr>
              <p:cNvPr id="83" name="Title 6"/>
              <p:cNvSpPr txBox="1">
                <a:spLocks/>
              </p:cNvSpPr>
              <p:nvPr/>
            </p:nvSpPr>
            <p:spPr>
              <a:xfrm>
                <a:off x="3978767" y="3143876"/>
                <a:ext cx="2112264"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C3 / Glove Liner</a:t>
                </a:r>
              </a:p>
            </p:txBody>
          </p:sp>
        </p:grpSp>
      </p:grpSp>
      <p:pic>
        <p:nvPicPr>
          <p:cNvPr id="88" name="Picture 87"/>
          <p:cNvPicPr>
            <a:picLocks noChangeAspect="1"/>
          </p:cNvPicPr>
          <p:nvPr/>
        </p:nvPicPr>
        <p:blipFill rotWithShape="1">
          <a:blip r:embed="rId16"/>
          <a:srcRect l="34799" t="23907" r="25800" b="16934"/>
          <a:stretch/>
        </p:blipFill>
        <p:spPr>
          <a:xfrm>
            <a:off x="5839698" y="5638800"/>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89" name="Group 88"/>
          <p:cNvGrpSpPr/>
          <p:nvPr/>
        </p:nvGrpSpPr>
        <p:grpSpPr>
          <a:xfrm>
            <a:off x="2933129" y="1820324"/>
            <a:ext cx="1040338" cy="337051"/>
            <a:chOff x="-1528207" y="3352800"/>
            <a:chExt cx="1040338" cy="337051"/>
          </a:xfrm>
        </p:grpSpPr>
        <p:grpSp>
          <p:nvGrpSpPr>
            <p:cNvPr id="90" name="Group 89"/>
            <p:cNvGrpSpPr/>
            <p:nvPr/>
          </p:nvGrpSpPr>
          <p:grpSpPr>
            <a:xfrm>
              <a:off x="-1528207" y="3352800"/>
              <a:ext cx="684442" cy="337051"/>
              <a:chOff x="-1210695" y="-93315"/>
              <a:chExt cx="684442" cy="337051"/>
            </a:xfrm>
          </p:grpSpPr>
          <p:pic>
            <p:nvPicPr>
              <p:cNvPr id="92" name="Picture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304" y="-93315"/>
                <a:ext cx="337051" cy="337051"/>
              </a:xfrm>
              <a:prstGeom prst="rect">
                <a:avLst/>
              </a:prstGeom>
            </p:spPr>
          </p:pic>
          <p:pic>
            <p:nvPicPr>
              <p:cNvPr id="93" name="Picture 2" descr="http://images.all-free-download.com/images/graphicmedium/green_globe_ok_tic_584.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703" t="2703" r="2703" b="2703"/>
              <a:stretch/>
            </p:blipFill>
            <p:spPr bwMode="auto">
              <a:xfrm>
                <a:off x="-1210695" y="-84810"/>
                <a:ext cx="320040" cy="320040"/>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920" y="3352800"/>
              <a:ext cx="337051" cy="337051"/>
            </a:xfrm>
            <a:prstGeom prst="rect">
              <a:avLst/>
            </a:prstGeom>
          </p:spPr>
        </p:pic>
      </p:grpSp>
      <p:sp>
        <p:nvSpPr>
          <p:cNvPr id="94" name="Title 6"/>
          <p:cNvSpPr txBox="1">
            <a:spLocks/>
          </p:cNvSpPr>
          <p:nvPr/>
        </p:nvSpPr>
        <p:spPr>
          <a:xfrm>
            <a:off x="3900338" y="1230222"/>
            <a:ext cx="2490666" cy="914400"/>
          </a:xfrm>
          <a:prstGeom prst="rect">
            <a:avLst/>
          </a:prstGeom>
        </p:spPr>
        <p:txBody>
          <a:bodyPr vert="horz" lIns="91440" tIns="45720" rIns="91440" bIns="45720" rtlCol="0" anchor="t">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1600" dirty="0" smtClean="0">
                <a:latin typeface="+mn-lt"/>
              </a:rPr>
              <a:t>Location:	MC3 tablecloth</a:t>
            </a:r>
          </a:p>
          <a:p>
            <a:pPr algn="l">
              <a:lnSpc>
                <a:spcPct val="150000"/>
              </a:lnSpc>
            </a:pPr>
            <a:r>
              <a:rPr lang="en-US" sz="1600" dirty="0" smtClean="0">
                <a:latin typeface="+mn-lt"/>
              </a:rPr>
              <a:t>Date:	Dec 2012</a:t>
            </a:r>
          </a:p>
          <a:p>
            <a:pPr algn="l">
              <a:lnSpc>
                <a:spcPct val="150000"/>
              </a:lnSpc>
            </a:pPr>
            <a:r>
              <a:rPr lang="en-US" sz="1600" dirty="0" smtClean="0">
                <a:latin typeface="+mn-lt"/>
              </a:rPr>
              <a:t>Guess:	Metal &amp; C3</a:t>
            </a:r>
          </a:p>
        </p:txBody>
      </p:sp>
      <p:cxnSp>
        <p:nvCxnSpPr>
          <p:cNvPr id="95" name="Straight Connector 94"/>
          <p:cNvCxnSpPr/>
          <p:nvPr/>
        </p:nvCxnSpPr>
        <p:spPr>
          <a:xfrm flipV="1">
            <a:off x="2276417" y="1680735"/>
            <a:ext cx="1637973" cy="2050684"/>
          </a:xfrm>
          <a:prstGeom prst="line">
            <a:avLst/>
          </a:prstGeom>
          <a:ln>
            <a:headEnd type="oval" w="med" len="med"/>
          </a:ln>
        </p:spPr>
        <p:style>
          <a:lnRef idx="2">
            <a:schemeClr val="dk1"/>
          </a:lnRef>
          <a:fillRef idx="0">
            <a:schemeClr val="dk1"/>
          </a:fillRef>
          <a:effectRef idx="1">
            <a:schemeClr val="dk1"/>
          </a:effectRef>
          <a:fontRef idx="minor">
            <a:schemeClr val="tx1"/>
          </a:fontRef>
        </p:style>
      </p:cxnSp>
      <p:grpSp>
        <p:nvGrpSpPr>
          <p:cNvPr id="96" name="Group 95"/>
          <p:cNvGrpSpPr/>
          <p:nvPr/>
        </p:nvGrpSpPr>
        <p:grpSpPr>
          <a:xfrm>
            <a:off x="5736040" y="1750182"/>
            <a:ext cx="675936" cy="337051"/>
            <a:chOff x="-1590336" y="3643887"/>
            <a:chExt cx="675936" cy="337051"/>
          </a:xfrm>
        </p:grpSpPr>
        <p:pic>
          <p:nvPicPr>
            <p:cNvPr id="97" name="Picture 2" descr="http://images.all-free-download.com/images/graphicmedium/green_globe_ok_tic_584.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703" t="2703" r="2703" b="2703"/>
            <a:stretch/>
          </p:blipFill>
          <p:spPr bwMode="auto">
            <a:xfrm>
              <a:off x="-1234440" y="3653031"/>
              <a:ext cx="320040" cy="32004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336" y="3643887"/>
              <a:ext cx="337051" cy="337051"/>
            </a:xfrm>
            <a:prstGeom prst="rect">
              <a:avLst/>
            </a:prstGeom>
          </p:spPr>
        </p:pic>
      </p:grpSp>
      <p:grpSp>
        <p:nvGrpSpPr>
          <p:cNvPr id="99" name="Group 98"/>
          <p:cNvGrpSpPr/>
          <p:nvPr/>
        </p:nvGrpSpPr>
        <p:grpSpPr>
          <a:xfrm>
            <a:off x="4400900" y="2082282"/>
            <a:ext cx="4285900" cy="3358896"/>
            <a:chOff x="4477100" y="2051304"/>
            <a:chExt cx="4285900" cy="3358896"/>
          </a:xfrm>
        </p:grpSpPr>
        <p:grpSp>
          <p:nvGrpSpPr>
            <p:cNvPr id="100" name="Group 99"/>
            <p:cNvGrpSpPr/>
            <p:nvPr/>
          </p:nvGrpSpPr>
          <p:grpSpPr>
            <a:xfrm>
              <a:off x="6643007" y="2051304"/>
              <a:ext cx="2110488" cy="1682496"/>
              <a:chOff x="6712507" y="2886965"/>
              <a:chExt cx="2110488" cy="1682496"/>
            </a:xfrm>
          </p:grpSpPr>
          <p:pic>
            <p:nvPicPr>
              <p:cNvPr id="113" name="Picture 112"/>
              <p:cNvPicPr>
                <a:picLocks noChangeAspect="1"/>
              </p:cNvPicPr>
              <p:nvPr/>
            </p:nvPicPr>
            <p:blipFill rotWithShape="1">
              <a:blip r:embed="rId18" cstate="print">
                <a:extLst>
                  <a:ext uri="{28A0092B-C50C-407E-A947-70E740481C1C}">
                    <a14:useLocalDpi xmlns:a14="http://schemas.microsoft.com/office/drawing/2010/main" val="0"/>
                  </a:ext>
                </a:extLst>
              </a:blip>
              <a:srcRect t="12001" b="9647"/>
              <a:stretch/>
            </p:blipFill>
            <p:spPr>
              <a:xfrm>
                <a:off x="6712507" y="2886965"/>
                <a:ext cx="2110488" cy="1682496"/>
              </a:xfrm>
              <a:prstGeom prst="rect">
                <a:avLst/>
              </a:prstGeom>
            </p:spPr>
          </p:pic>
          <p:sp>
            <p:nvSpPr>
              <p:cNvPr id="114" name="Title 6"/>
              <p:cNvSpPr txBox="1">
                <a:spLocks/>
              </p:cNvSpPr>
              <p:nvPr/>
            </p:nvSpPr>
            <p:spPr>
              <a:xfrm>
                <a:off x="6729380" y="3984776"/>
                <a:ext cx="2072205"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SSTL</a:t>
                </a:r>
              </a:p>
            </p:txBody>
          </p:sp>
        </p:grpSp>
        <p:grpSp>
          <p:nvGrpSpPr>
            <p:cNvPr id="101" name="Group 100"/>
            <p:cNvGrpSpPr/>
            <p:nvPr/>
          </p:nvGrpSpPr>
          <p:grpSpPr>
            <a:xfrm>
              <a:off x="6643007" y="3727704"/>
              <a:ext cx="2119993" cy="1682496"/>
              <a:chOff x="6712507" y="4580516"/>
              <a:chExt cx="2119993" cy="1682496"/>
            </a:xfrm>
          </p:grpSpPr>
          <p:grpSp>
            <p:nvGrpSpPr>
              <p:cNvPr id="108" name="Group 107"/>
              <p:cNvGrpSpPr/>
              <p:nvPr/>
            </p:nvGrpSpPr>
            <p:grpSpPr>
              <a:xfrm>
                <a:off x="6712507" y="4580516"/>
                <a:ext cx="2110488" cy="1682496"/>
                <a:chOff x="8726727" y="3864406"/>
                <a:chExt cx="2110488" cy="1682496"/>
              </a:xfrm>
            </p:grpSpPr>
            <p:pic>
              <p:nvPicPr>
                <p:cNvPr id="111" name="Picture 110"/>
                <p:cNvPicPr>
                  <a:picLocks noChangeAspect="1"/>
                </p:cNvPicPr>
                <p:nvPr/>
              </p:nvPicPr>
              <p:blipFill rotWithShape="1">
                <a:blip r:embed="rId19" cstate="print">
                  <a:extLst>
                    <a:ext uri="{28A0092B-C50C-407E-A947-70E740481C1C}">
                      <a14:useLocalDpi xmlns:a14="http://schemas.microsoft.com/office/drawing/2010/main" val="0"/>
                    </a:ext>
                  </a:extLst>
                </a:blip>
                <a:srcRect t="12001" b="9647"/>
                <a:stretch/>
              </p:blipFill>
              <p:spPr>
                <a:xfrm>
                  <a:off x="8726727" y="3864406"/>
                  <a:ext cx="2110488" cy="1682496"/>
                </a:xfrm>
                <a:prstGeom prst="rect">
                  <a:avLst/>
                </a:prstGeom>
              </p:spPr>
            </p:pic>
            <p:pic>
              <p:nvPicPr>
                <p:cNvPr id="112" name="Picture 111"/>
                <p:cNvPicPr>
                  <a:picLocks noChangeAspect="1"/>
                </p:cNvPicPr>
                <p:nvPr/>
              </p:nvPicPr>
              <p:blipFill rotWithShape="1">
                <a:blip r:embed="rId20" cstate="print">
                  <a:extLst>
                    <a:ext uri="{28A0092B-C50C-407E-A947-70E740481C1C}">
                      <a14:useLocalDpi xmlns:a14="http://schemas.microsoft.com/office/drawing/2010/main" val="0"/>
                    </a:ext>
                  </a:extLst>
                </a:blip>
                <a:srcRect t="54584" b="9647"/>
                <a:stretch/>
              </p:blipFill>
              <p:spPr>
                <a:xfrm>
                  <a:off x="8726727" y="4778806"/>
                  <a:ext cx="2110488" cy="768096"/>
                </a:xfrm>
                <a:prstGeom prst="rect">
                  <a:avLst/>
                </a:prstGeom>
              </p:spPr>
            </p:pic>
          </p:grpSp>
          <p:sp>
            <p:nvSpPr>
              <p:cNvPr id="109" name="Title 6"/>
              <p:cNvSpPr txBox="1">
                <a:spLocks/>
              </p:cNvSpPr>
              <p:nvPr/>
            </p:nvSpPr>
            <p:spPr>
              <a:xfrm>
                <a:off x="6719509" y="4580516"/>
                <a:ext cx="2103485" cy="301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Unknown</a:t>
                </a:r>
              </a:p>
            </p:txBody>
          </p:sp>
          <p:sp>
            <p:nvSpPr>
              <p:cNvPr id="110" name="Title 6"/>
              <p:cNvSpPr txBox="1">
                <a:spLocks/>
              </p:cNvSpPr>
              <p:nvPr/>
            </p:nvSpPr>
            <p:spPr>
              <a:xfrm>
                <a:off x="6729380" y="5853261"/>
                <a:ext cx="2103120" cy="304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Iron oxide</a:t>
                </a:r>
              </a:p>
            </p:txBody>
          </p:sp>
        </p:grpSp>
        <p:grpSp>
          <p:nvGrpSpPr>
            <p:cNvPr id="102" name="Group 101"/>
            <p:cNvGrpSpPr/>
            <p:nvPr/>
          </p:nvGrpSpPr>
          <p:grpSpPr>
            <a:xfrm>
              <a:off x="4477100" y="3727704"/>
              <a:ext cx="2110488" cy="1682496"/>
              <a:chOff x="4546600" y="2886965"/>
              <a:chExt cx="2110488" cy="1682496"/>
            </a:xfrm>
          </p:grpSpPr>
          <p:grpSp>
            <p:nvGrpSpPr>
              <p:cNvPr id="103" name="Group 102"/>
              <p:cNvGrpSpPr>
                <a:grpSpLocks noChangeAspect="1"/>
              </p:cNvGrpSpPr>
              <p:nvPr/>
            </p:nvGrpSpPr>
            <p:grpSpPr>
              <a:xfrm>
                <a:off x="4546600" y="2886965"/>
                <a:ext cx="2110488" cy="1682496"/>
                <a:chOff x="1849702" y="3011350"/>
                <a:chExt cx="3819526" cy="3044952"/>
              </a:xfrm>
            </p:grpSpPr>
            <p:pic>
              <p:nvPicPr>
                <p:cNvPr id="106" name="Picture 105"/>
                <p:cNvPicPr>
                  <a:picLocks noChangeAspect="1"/>
                </p:cNvPicPr>
                <p:nvPr/>
              </p:nvPicPr>
              <p:blipFill rotWithShape="1">
                <a:blip r:embed="rId21" cstate="print">
                  <a:extLst>
                    <a:ext uri="{28A0092B-C50C-407E-A947-70E740481C1C}">
                      <a14:useLocalDpi xmlns:a14="http://schemas.microsoft.com/office/drawing/2010/main" val="0"/>
                    </a:ext>
                  </a:extLst>
                </a:blip>
                <a:srcRect t="12000" b="9647"/>
                <a:stretch/>
              </p:blipFill>
              <p:spPr>
                <a:xfrm>
                  <a:off x="1849702" y="3011350"/>
                  <a:ext cx="3819526" cy="3044952"/>
                </a:xfrm>
                <a:prstGeom prst="rect">
                  <a:avLst/>
                </a:prstGeom>
              </p:spPr>
            </p:pic>
            <p:pic>
              <p:nvPicPr>
                <p:cNvPr id="107" name="Picture 106"/>
                <p:cNvPicPr>
                  <a:picLocks noChangeAspect="1"/>
                </p:cNvPicPr>
                <p:nvPr/>
              </p:nvPicPr>
              <p:blipFill rotWithShape="1">
                <a:blip r:embed="rId22" cstate="print">
                  <a:extLst>
                    <a:ext uri="{28A0092B-C50C-407E-A947-70E740481C1C}">
                      <a14:useLocalDpi xmlns:a14="http://schemas.microsoft.com/office/drawing/2010/main" val="0"/>
                    </a:ext>
                  </a:extLst>
                </a:blip>
                <a:srcRect l="30596" t="28941" r="30621" b="35059"/>
                <a:stretch/>
              </p:blipFill>
              <p:spPr>
                <a:xfrm>
                  <a:off x="3296386" y="4190999"/>
                  <a:ext cx="1549102" cy="1463040"/>
                </a:xfrm>
                <a:prstGeom prst="rect">
                  <a:avLst/>
                </a:prstGeom>
              </p:spPr>
            </p:pic>
          </p:grpSp>
          <p:sp>
            <p:nvSpPr>
              <p:cNvPr id="104" name="Title 6"/>
              <p:cNvSpPr txBox="1">
                <a:spLocks/>
              </p:cNvSpPr>
              <p:nvPr/>
            </p:nvSpPr>
            <p:spPr>
              <a:xfrm>
                <a:off x="4565742" y="2886965"/>
                <a:ext cx="2091346" cy="301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Zinc/ Nickel plating</a:t>
                </a:r>
              </a:p>
            </p:txBody>
          </p:sp>
          <p:sp>
            <p:nvSpPr>
              <p:cNvPr id="105" name="Title 6"/>
              <p:cNvSpPr txBox="1">
                <a:spLocks/>
              </p:cNvSpPr>
              <p:nvPr/>
            </p:nvSpPr>
            <p:spPr>
              <a:xfrm>
                <a:off x="4565742" y="4010005"/>
                <a:ext cx="867470"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Zinc oxide</a:t>
                </a:r>
              </a:p>
            </p:txBody>
          </p:sp>
        </p:grpSp>
      </p:grpSp>
      <p:grpSp>
        <p:nvGrpSpPr>
          <p:cNvPr id="115" name="Group 114"/>
          <p:cNvGrpSpPr>
            <a:grpSpLocks noChangeAspect="1"/>
          </p:cNvGrpSpPr>
          <p:nvPr/>
        </p:nvGrpSpPr>
        <p:grpSpPr>
          <a:xfrm>
            <a:off x="7772400" y="5486400"/>
            <a:ext cx="914400" cy="914400"/>
            <a:chOff x="1705440" y="2926621"/>
            <a:chExt cx="914400" cy="914400"/>
          </a:xfrm>
        </p:grpSpPr>
        <p:pic>
          <p:nvPicPr>
            <p:cNvPr id="116" name="Picture 115"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5440" y="2926621"/>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17" name="TextBox 116"/>
            <p:cNvSpPr txBox="1">
              <a:spLocks noChangeAspect="1"/>
            </p:cNvSpPr>
            <p:nvPr/>
          </p:nvSpPr>
          <p:spPr>
            <a:xfrm>
              <a:off x="1936052" y="2952934"/>
              <a:ext cx="453177" cy="861774"/>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000" b="1" dirty="0" smtClean="0">
                  <a:ln w="50800"/>
                  <a:latin typeface="Arial Rounded MT Bold"/>
                  <a:cs typeface="Arial Rounded MT Bold"/>
                </a:rPr>
                <a:t>?</a:t>
              </a:r>
              <a:endParaRPr lang="en-US" sz="5000" b="1" dirty="0">
                <a:ln w="50800"/>
                <a:latin typeface="Arial Rounded MT Bold"/>
                <a:cs typeface="Arial Rounded MT Bold"/>
              </a:endParaRPr>
            </a:p>
          </p:txBody>
        </p:sp>
      </p:grpSp>
      <p:grpSp>
        <p:nvGrpSpPr>
          <p:cNvPr id="118" name="Group 117"/>
          <p:cNvGrpSpPr>
            <a:grpSpLocks noChangeAspect="1"/>
          </p:cNvGrpSpPr>
          <p:nvPr/>
        </p:nvGrpSpPr>
        <p:grpSpPr>
          <a:xfrm>
            <a:off x="5562600" y="2409307"/>
            <a:ext cx="914400" cy="914400"/>
            <a:chOff x="3878410" y="2926621"/>
            <a:chExt cx="1828800" cy="1828800"/>
          </a:xfrm>
        </p:grpSpPr>
        <p:pic>
          <p:nvPicPr>
            <p:cNvPr id="119" name="Picture 118"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8410" y="2926621"/>
              <a:ext cx="1828800" cy="18288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0" name="Picture 119"/>
            <p:cNvPicPr>
              <a:picLocks noChangeAspect="1"/>
            </p:cNvPicPr>
            <p:nvPr/>
          </p:nvPicPr>
          <p:blipFill rotWithShape="1">
            <a:blip r:embed="rId10">
              <a:extLst>
                <a:ext uri="{BEBA8EAE-BF5A-486C-A8C5-ECC9F3942E4B}">
                  <a14:imgProps xmlns:a14="http://schemas.microsoft.com/office/drawing/2010/main">
                    <a14:imgLayer r:embed="rId11">
                      <a14:imgEffect>
                        <a14:backgroundRemoval t="14603" b="69721" l="0" r="96125">
                          <a14:foregroundMark x1="51875" y1="31854" x2="51875" y2="31854"/>
                          <a14:foregroundMark x1="54125" y1="38368" x2="54125" y2="38368"/>
                          <a14:foregroundMark x1="57500" y1="41374" x2="57500" y2="41374"/>
                          <a14:foregroundMark x1="58000" y1="41518" x2="58000" y2="41518"/>
                          <a14:foregroundMark x1="39375" y1="38797" x2="39375" y2="38797"/>
                          <a14:foregroundMark x1="38000" y1="40086" x2="38000" y2="40086"/>
                          <a14:foregroundMark x1="37250" y1="39728" x2="37250" y2="39728"/>
                          <a14:foregroundMark x1="50375" y1="24839" x2="50375" y2="24839"/>
                          <a14:foregroundMark x1="49125" y1="22548" x2="49125" y2="22548"/>
                          <a14:foregroundMark x1="48750" y1="20472" x2="48750" y2="20472"/>
                          <a14:foregroundMark x1="48500" y1="19828" x2="48500" y2="19828"/>
                          <a14:foregroundMark x1="37375" y1="56764" x2="37375" y2="56764"/>
                          <a14:foregroundMark x1="53500" y1="68218" x2="53500" y2="68218"/>
                          <a14:foregroundMark x1="37625" y1="65641" x2="37625" y2="65641"/>
                          <a14:foregroundMark x1="37625" y1="66643" x2="37625" y2="66643"/>
                          <a14:foregroundMark x1="37625" y1="64710" x2="37625" y2="64710"/>
                          <a14:foregroundMark x1="37625" y1="64137" x2="37625" y2="64137"/>
                          <a14:foregroundMark x1="47625" y1="16106" x2="47625" y2="16106"/>
                          <a14:backgroundMark x1="15500" y1="50823" x2="15500" y2="50823"/>
                          <a14:backgroundMark x1="21625" y1="50966" x2="21625" y2="50966"/>
                          <a14:backgroundMark x1="4375" y1="39943" x2="4375" y2="39943"/>
                          <a14:backgroundMark x1="7125" y1="48461" x2="7250" y2="48747"/>
                          <a14:backgroundMark x1="18875" y1="40587" x2="18875" y2="40587"/>
                          <a14:backgroundMark x1="27500" y1="41160" x2="27500" y2="41160"/>
                          <a14:backgroundMark x1="28375" y1="42734" x2="28375" y2="42734"/>
                          <a14:backgroundMark x1="32625" y1="48604" x2="32625" y2="48604"/>
                          <a14:backgroundMark x1="28625" y1="60415" x2="28625" y2="60415"/>
                          <a14:backgroundMark x1="36375" y1="60773" x2="36375" y2="60773"/>
                          <a14:backgroundMark x1="36375" y1="62849" x2="36375" y2="62849"/>
                          <a14:backgroundMark x1="36500" y1="65426" x2="36500" y2="65426"/>
                          <a14:backgroundMark x1="36500" y1="64209" x2="36500" y2="64209"/>
                          <a14:backgroundMark x1="66875" y1="38941" x2="66875" y2="38941"/>
                          <a14:backgroundMark x1="40125" y1="38511" x2="40125" y2="38511"/>
                          <a14:backgroundMark x1="36625" y1="67860" x2="36625" y2="67860"/>
                        </a14:backgroundRemoval>
                      </a14:imgEffect>
                    </a14:imgLayer>
                  </a14:imgProps>
                </a:ext>
              </a:extLst>
            </a:blip>
            <a:srcRect l="1105" t="15309" r="5761" b="31358"/>
            <a:stretch/>
          </p:blipFill>
          <p:spPr>
            <a:xfrm>
              <a:off x="3901270" y="2949481"/>
              <a:ext cx="1783080" cy="1783080"/>
            </a:xfrm>
            <a:prstGeom prst="ellipse">
              <a:avLst/>
            </a:prstGeom>
          </p:spPr>
        </p:pic>
      </p:grpSp>
      <p:pic>
        <p:nvPicPr>
          <p:cNvPr id="121" name="Picture 2" descr="http://www.rawelementsusa.com/wp-content/uploads/2012/05/nano.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25782" y="5491438"/>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22" name="Group 121"/>
          <p:cNvGrpSpPr>
            <a:grpSpLocks noChangeAspect="1"/>
          </p:cNvGrpSpPr>
          <p:nvPr/>
        </p:nvGrpSpPr>
        <p:grpSpPr>
          <a:xfrm>
            <a:off x="5598524" y="5491438"/>
            <a:ext cx="914400" cy="914400"/>
            <a:chOff x="3384973" y="1333014"/>
            <a:chExt cx="1828800" cy="1828800"/>
          </a:xfrm>
        </p:grpSpPr>
        <p:pic>
          <p:nvPicPr>
            <p:cNvPr id="123" name="Picture 122"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973" y="1333014"/>
              <a:ext cx="1828800" cy="18288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4" name="Picture 123"/>
            <p:cNvPicPr>
              <a:picLocks noChangeAspect="1"/>
            </p:cNvPicPr>
            <p:nvPr/>
          </p:nvPicPr>
          <p:blipFill rotWithShape="1">
            <a:blip r:embed="rId24"/>
            <a:srcRect r="-1233"/>
            <a:stretch/>
          </p:blipFill>
          <p:spPr>
            <a:xfrm>
              <a:off x="3522133" y="1470174"/>
              <a:ext cx="1554480" cy="1554480"/>
            </a:xfrm>
            <a:prstGeom prst="ellipse">
              <a:avLst/>
            </a:prstGeom>
          </p:spPr>
        </p:pic>
      </p:grpSp>
      <p:pic>
        <p:nvPicPr>
          <p:cNvPr id="125" name="Picture 2" descr="http://image.made-in-china.com/2f0j00lMrEJbDgLwoO/Steam-Iron-AS-YB-02-.jpg"/>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l="-15986" t="-17726" r="-7660" b="-31250"/>
          <a:stretch/>
        </p:blipFill>
        <p:spPr bwMode="auto">
          <a:xfrm>
            <a:off x="6799658" y="5486400"/>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6" name="Title 6"/>
          <p:cNvSpPr txBox="1">
            <a:spLocks/>
          </p:cNvSpPr>
          <p:nvPr/>
        </p:nvSpPr>
        <p:spPr>
          <a:xfrm>
            <a:off x="2919534" y="5410200"/>
            <a:ext cx="2490666" cy="914400"/>
          </a:xfrm>
          <a:prstGeom prst="rect">
            <a:avLst/>
          </a:prstGeom>
        </p:spPr>
        <p:txBody>
          <a:bodyPr vert="horz" lIns="91440" tIns="45720" rIns="91440" bIns="45720" rtlCol="0" anchor="t">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1600" dirty="0" smtClean="0">
                <a:latin typeface="+mn-lt"/>
              </a:rPr>
              <a:t>Location:	Ceiling</a:t>
            </a:r>
          </a:p>
          <a:p>
            <a:pPr algn="l">
              <a:lnSpc>
                <a:spcPct val="150000"/>
              </a:lnSpc>
            </a:pPr>
            <a:r>
              <a:rPr lang="en-US" sz="1600" dirty="0" smtClean="0">
                <a:latin typeface="+mn-lt"/>
              </a:rPr>
              <a:t>Date:	Feb 2013</a:t>
            </a:r>
          </a:p>
          <a:p>
            <a:pPr algn="l">
              <a:lnSpc>
                <a:spcPct val="150000"/>
              </a:lnSpc>
            </a:pPr>
            <a:r>
              <a:rPr lang="en-US" sz="1600" dirty="0" smtClean="0">
                <a:latin typeface="+mn-lt"/>
              </a:rPr>
              <a:t>Guess:	Metal</a:t>
            </a:r>
          </a:p>
        </p:txBody>
      </p:sp>
      <p:cxnSp>
        <p:nvCxnSpPr>
          <p:cNvPr id="127" name="Straight Connector 126"/>
          <p:cNvCxnSpPr/>
          <p:nvPr/>
        </p:nvCxnSpPr>
        <p:spPr>
          <a:xfrm>
            <a:off x="2133600" y="4255761"/>
            <a:ext cx="834595" cy="1349840"/>
          </a:xfrm>
          <a:prstGeom prst="line">
            <a:avLst/>
          </a:prstGeom>
          <a:ln>
            <a:headEnd type="oval" w="med" len="med"/>
          </a:ln>
        </p:spPr>
        <p:style>
          <a:lnRef idx="2">
            <a:schemeClr val="dk1"/>
          </a:lnRef>
          <a:fillRef idx="0">
            <a:schemeClr val="dk1"/>
          </a:fillRef>
          <a:effectRef idx="1">
            <a:schemeClr val="dk1"/>
          </a:effectRef>
          <a:fontRef idx="minor">
            <a:schemeClr val="tx1"/>
          </a:fontRef>
        </p:style>
      </p:cxnSp>
      <p:pic>
        <p:nvPicPr>
          <p:cNvPr id="128" name="Picture 12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545281" y="2370497"/>
            <a:ext cx="3901440" cy="2926080"/>
          </a:xfrm>
          <a:prstGeom prst="rect">
            <a:avLst/>
          </a:prstGeom>
        </p:spPr>
      </p:pic>
      <p:grpSp>
        <p:nvGrpSpPr>
          <p:cNvPr id="129" name="Group 128"/>
          <p:cNvGrpSpPr/>
          <p:nvPr/>
        </p:nvGrpSpPr>
        <p:grpSpPr>
          <a:xfrm>
            <a:off x="5963630" y="2361547"/>
            <a:ext cx="2494570" cy="3971290"/>
            <a:chOff x="5143500" y="1286510"/>
            <a:chExt cx="2494570" cy="3971290"/>
          </a:xfrm>
        </p:grpSpPr>
        <p:grpSp>
          <p:nvGrpSpPr>
            <p:cNvPr id="130" name="Group 129"/>
            <p:cNvGrpSpPr>
              <a:grpSpLocks noChangeAspect="1"/>
            </p:cNvGrpSpPr>
            <p:nvPr/>
          </p:nvGrpSpPr>
          <p:grpSpPr>
            <a:xfrm>
              <a:off x="5143500" y="1286510"/>
              <a:ext cx="2494570" cy="3971290"/>
              <a:chOff x="9144000" y="2362200"/>
              <a:chExt cx="2494570" cy="3971290"/>
            </a:xfrm>
          </p:grpSpPr>
          <p:pic>
            <p:nvPicPr>
              <p:cNvPr id="134" name="Picture 133"/>
              <p:cNvPicPr>
                <a:picLocks noChangeAspect="1"/>
              </p:cNvPicPr>
              <p:nvPr/>
            </p:nvPicPr>
            <p:blipFill rotWithShape="1">
              <a:blip r:embed="rId27" cstate="print">
                <a:extLst>
                  <a:ext uri="{28A0092B-C50C-407E-A947-70E740481C1C}">
                    <a14:useLocalDpi xmlns:a14="http://schemas.microsoft.com/office/drawing/2010/main" val="0"/>
                  </a:ext>
                </a:extLst>
              </a:blip>
              <a:srcRect l="-36" t="10785" r="-36" b="10785"/>
              <a:stretch/>
            </p:blipFill>
            <p:spPr>
              <a:xfrm>
                <a:off x="9150323" y="4349242"/>
                <a:ext cx="2488247" cy="1984248"/>
              </a:xfrm>
              <a:prstGeom prst="rect">
                <a:avLst/>
              </a:prstGeom>
            </p:spPr>
          </p:pic>
          <p:pic>
            <p:nvPicPr>
              <p:cNvPr id="135" name="Picture 134"/>
              <p:cNvPicPr>
                <a:picLocks noChangeAspect="1"/>
              </p:cNvPicPr>
              <p:nvPr/>
            </p:nvPicPr>
            <p:blipFill rotWithShape="1">
              <a:blip r:embed="rId28" cstate="print">
                <a:extLst>
                  <a:ext uri="{28A0092B-C50C-407E-A947-70E740481C1C}">
                    <a14:useLocalDpi xmlns:a14="http://schemas.microsoft.com/office/drawing/2010/main" val="0"/>
                  </a:ext>
                </a:extLst>
              </a:blip>
              <a:srcRect l="-35" t="10824" r="-35" b="10824"/>
              <a:stretch/>
            </p:blipFill>
            <p:spPr>
              <a:xfrm>
                <a:off x="9144000" y="2362200"/>
                <a:ext cx="2494570" cy="1987301"/>
              </a:xfrm>
              <a:prstGeom prst="rect">
                <a:avLst/>
              </a:prstGeom>
            </p:spPr>
          </p:pic>
        </p:grpSp>
        <p:grpSp>
          <p:nvGrpSpPr>
            <p:cNvPr id="131" name="Group 130"/>
            <p:cNvGrpSpPr/>
            <p:nvPr/>
          </p:nvGrpSpPr>
          <p:grpSpPr>
            <a:xfrm>
              <a:off x="5427073" y="2743200"/>
              <a:ext cx="2079825" cy="2418724"/>
              <a:chOff x="5872842" y="2743200"/>
              <a:chExt cx="2079825" cy="2418724"/>
            </a:xfrm>
          </p:grpSpPr>
          <p:sp>
            <p:nvSpPr>
              <p:cNvPr id="132" name="Title 6"/>
              <p:cNvSpPr txBox="1">
                <a:spLocks/>
              </p:cNvSpPr>
              <p:nvPr/>
            </p:nvSpPr>
            <p:spPr>
              <a:xfrm>
                <a:off x="5880462" y="2743200"/>
                <a:ext cx="2072205"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Unknown salt</a:t>
                </a:r>
              </a:p>
            </p:txBody>
          </p:sp>
          <p:sp>
            <p:nvSpPr>
              <p:cNvPr id="133" name="Title 6"/>
              <p:cNvSpPr txBox="1">
                <a:spLocks/>
              </p:cNvSpPr>
              <p:nvPr/>
            </p:nvSpPr>
            <p:spPr>
              <a:xfrm>
                <a:off x="5872842" y="4724400"/>
                <a:ext cx="2072205"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SSTL</a:t>
                </a:r>
              </a:p>
            </p:txBody>
          </p:sp>
        </p:grpSp>
      </p:grpSp>
      <p:grpSp>
        <p:nvGrpSpPr>
          <p:cNvPr id="136" name="Group 135"/>
          <p:cNvGrpSpPr/>
          <p:nvPr/>
        </p:nvGrpSpPr>
        <p:grpSpPr>
          <a:xfrm>
            <a:off x="4399018" y="5995169"/>
            <a:ext cx="675936" cy="337051"/>
            <a:chOff x="-1590336" y="3643887"/>
            <a:chExt cx="675936" cy="337051"/>
          </a:xfrm>
        </p:grpSpPr>
        <p:pic>
          <p:nvPicPr>
            <p:cNvPr id="137" name="Picture 2" descr="http://images.all-free-download.com/images/graphicmedium/green_globe_ok_tic_584.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703" t="2703" r="2703" b="2703"/>
            <a:stretch/>
          </p:blipFill>
          <p:spPr bwMode="auto">
            <a:xfrm>
              <a:off x="-1234440" y="3653031"/>
              <a:ext cx="32004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336" y="3643887"/>
              <a:ext cx="337051" cy="337051"/>
            </a:xfrm>
            <a:prstGeom prst="rect">
              <a:avLst/>
            </a:prstGeom>
          </p:spPr>
        </p:pic>
      </p:grpSp>
      <p:grpSp>
        <p:nvGrpSpPr>
          <p:cNvPr id="139" name="Group 138"/>
          <p:cNvGrpSpPr>
            <a:grpSpLocks noChangeAspect="1"/>
          </p:cNvGrpSpPr>
          <p:nvPr/>
        </p:nvGrpSpPr>
        <p:grpSpPr>
          <a:xfrm>
            <a:off x="4934930" y="4811888"/>
            <a:ext cx="914400" cy="914400"/>
            <a:chOff x="3878410" y="2926621"/>
            <a:chExt cx="1828800" cy="1828800"/>
          </a:xfrm>
        </p:grpSpPr>
        <p:pic>
          <p:nvPicPr>
            <p:cNvPr id="140" name="Picture 139"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8410" y="2926621"/>
              <a:ext cx="1828800" cy="18288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41" name="Picture 140"/>
            <p:cNvPicPr>
              <a:picLocks noChangeAspect="1"/>
            </p:cNvPicPr>
            <p:nvPr/>
          </p:nvPicPr>
          <p:blipFill rotWithShape="1">
            <a:blip r:embed="rId10">
              <a:extLst>
                <a:ext uri="{BEBA8EAE-BF5A-486C-A8C5-ECC9F3942E4B}">
                  <a14:imgProps xmlns:a14="http://schemas.microsoft.com/office/drawing/2010/main">
                    <a14:imgLayer r:embed="rId11">
                      <a14:imgEffect>
                        <a14:backgroundRemoval t="14603" b="69721" l="0" r="96125">
                          <a14:foregroundMark x1="51875" y1="31854" x2="51875" y2="31854"/>
                          <a14:foregroundMark x1="54125" y1="38368" x2="54125" y2="38368"/>
                          <a14:foregroundMark x1="57500" y1="41374" x2="57500" y2="41374"/>
                          <a14:foregroundMark x1="58000" y1="41518" x2="58000" y2="41518"/>
                          <a14:foregroundMark x1="39375" y1="38797" x2="39375" y2="38797"/>
                          <a14:foregroundMark x1="38000" y1="40086" x2="38000" y2="40086"/>
                          <a14:foregroundMark x1="37250" y1="39728" x2="37250" y2="39728"/>
                          <a14:foregroundMark x1="50375" y1="24839" x2="50375" y2="24839"/>
                          <a14:foregroundMark x1="49125" y1="22548" x2="49125" y2="22548"/>
                          <a14:foregroundMark x1="48750" y1="20472" x2="48750" y2="20472"/>
                          <a14:foregroundMark x1="48500" y1="19828" x2="48500" y2="19828"/>
                          <a14:foregroundMark x1="37375" y1="56764" x2="37375" y2="56764"/>
                          <a14:foregroundMark x1="53500" y1="68218" x2="53500" y2="68218"/>
                          <a14:foregroundMark x1="37625" y1="65641" x2="37625" y2="65641"/>
                          <a14:foregroundMark x1="37625" y1="66643" x2="37625" y2="66643"/>
                          <a14:foregroundMark x1="37625" y1="64710" x2="37625" y2="64710"/>
                          <a14:foregroundMark x1="37625" y1="64137" x2="37625" y2="64137"/>
                          <a14:foregroundMark x1="47625" y1="16106" x2="47625" y2="16106"/>
                          <a14:backgroundMark x1="15500" y1="50823" x2="15500" y2="50823"/>
                          <a14:backgroundMark x1="21625" y1="50966" x2="21625" y2="50966"/>
                          <a14:backgroundMark x1="4375" y1="39943" x2="4375" y2="39943"/>
                          <a14:backgroundMark x1="7125" y1="48461" x2="7250" y2="48747"/>
                          <a14:backgroundMark x1="18875" y1="40587" x2="18875" y2="40587"/>
                          <a14:backgroundMark x1="27500" y1="41160" x2="27500" y2="41160"/>
                          <a14:backgroundMark x1="28375" y1="42734" x2="28375" y2="42734"/>
                          <a14:backgroundMark x1="32625" y1="48604" x2="32625" y2="48604"/>
                          <a14:backgroundMark x1="28625" y1="60415" x2="28625" y2="60415"/>
                          <a14:backgroundMark x1="36375" y1="60773" x2="36375" y2="60773"/>
                          <a14:backgroundMark x1="36375" y1="62849" x2="36375" y2="62849"/>
                          <a14:backgroundMark x1="36500" y1="65426" x2="36500" y2="65426"/>
                          <a14:backgroundMark x1="36500" y1="64209" x2="36500" y2="64209"/>
                          <a14:backgroundMark x1="66875" y1="38941" x2="66875" y2="38941"/>
                          <a14:backgroundMark x1="40125" y1="38511" x2="40125" y2="38511"/>
                          <a14:backgroundMark x1="36625" y1="67860" x2="36625" y2="67860"/>
                        </a14:backgroundRemoval>
                      </a14:imgEffect>
                    </a14:imgLayer>
                  </a14:imgProps>
                </a:ext>
              </a:extLst>
            </a:blip>
            <a:srcRect l="1105" t="15309" r="5761" b="31358"/>
            <a:stretch/>
          </p:blipFill>
          <p:spPr>
            <a:xfrm>
              <a:off x="3901270" y="2949481"/>
              <a:ext cx="1783080" cy="1783080"/>
            </a:xfrm>
            <a:prstGeom prst="ellipse">
              <a:avLst/>
            </a:prstGeom>
          </p:spPr>
        </p:pic>
      </p:grpSp>
      <p:grpSp>
        <p:nvGrpSpPr>
          <p:cNvPr id="142" name="Group 141"/>
          <p:cNvGrpSpPr>
            <a:grpSpLocks noChangeAspect="1"/>
          </p:cNvGrpSpPr>
          <p:nvPr/>
        </p:nvGrpSpPr>
        <p:grpSpPr>
          <a:xfrm>
            <a:off x="4934930" y="2980037"/>
            <a:ext cx="914400" cy="914400"/>
            <a:chOff x="3136900" y="1490856"/>
            <a:chExt cx="1828800" cy="1828800"/>
          </a:xfrm>
        </p:grpSpPr>
        <p:pic>
          <p:nvPicPr>
            <p:cNvPr id="143" name="Picture 142"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6900" y="1490856"/>
              <a:ext cx="1828800" cy="18288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44" name="Picture 143" descr="salt shaker.jpg"/>
            <p:cNvPicPr>
              <a:picLocks noChangeAspect="1"/>
            </p:cNvPicPr>
            <p:nvPr/>
          </p:nvPicPr>
          <p:blipFill rotWithShape="1">
            <a:blip r:embed="rId8" cstate="print">
              <a:extLst>
                <a:ext uri="{28A0092B-C50C-407E-A947-70E740481C1C}">
                  <a14:useLocalDpi xmlns:a14="http://schemas.microsoft.com/office/drawing/2010/main" val="0"/>
                </a:ext>
              </a:extLst>
            </a:blip>
            <a:srcRect l="26035" t="10417" r="22729" b="6521"/>
            <a:stretch/>
          </p:blipFill>
          <p:spPr>
            <a:xfrm>
              <a:off x="3657600" y="1645734"/>
              <a:ext cx="787400" cy="1519044"/>
            </a:xfrm>
            <a:prstGeom prst="rect">
              <a:avLst/>
            </a:prstGeom>
            <a:noFill/>
            <a:ln>
              <a:noFill/>
            </a:ln>
          </p:spPr>
        </p:pic>
      </p:grpSp>
      <p:pic>
        <p:nvPicPr>
          <p:cNvPr id="145" name="Picture 144" descr="C:\Users\matt\Desktop\Oct vent\Input arm cleaning\10th-14th_Dec\DSCF0970.JPG"/>
          <p:cNvPicPr>
            <a:picLocks noChangeAspect="1"/>
          </p:cNvPicPr>
          <p:nvPr/>
        </p:nvPicPr>
        <p:blipFill>
          <a:blip r:embed="rId29" cstate="print"/>
          <a:srcRect/>
          <a:stretch>
            <a:fillRect/>
          </a:stretch>
        </p:blipFill>
        <p:spPr bwMode="auto">
          <a:xfrm>
            <a:off x="4922118" y="2209800"/>
            <a:ext cx="4145682" cy="3108960"/>
          </a:xfrm>
          <a:prstGeom prst="rect">
            <a:avLst/>
          </a:prstGeom>
          <a:noFill/>
          <a:ln w="9525">
            <a:noFill/>
            <a:miter lim="800000"/>
            <a:headEnd/>
            <a:tailEnd/>
          </a:ln>
        </p:spPr>
      </p:pic>
      <p:grpSp>
        <p:nvGrpSpPr>
          <p:cNvPr id="146" name="Group 145"/>
          <p:cNvGrpSpPr/>
          <p:nvPr/>
        </p:nvGrpSpPr>
        <p:grpSpPr>
          <a:xfrm>
            <a:off x="2667000" y="2209800"/>
            <a:ext cx="6400800" cy="1682496"/>
            <a:chOff x="2590800" y="2209800"/>
            <a:chExt cx="6400800" cy="1682496"/>
          </a:xfrm>
        </p:grpSpPr>
        <p:grpSp>
          <p:nvGrpSpPr>
            <p:cNvPr id="147" name="Group 146"/>
            <p:cNvGrpSpPr/>
            <p:nvPr/>
          </p:nvGrpSpPr>
          <p:grpSpPr>
            <a:xfrm>
              <a:off x="2590800" y="2209800"/>
              <a:ext cx="2129675" cy="1682496"/>
              <a:chOff x="6785725" y="1757072"/>
              <a:chExt cx="2129675" cy="1682496"/>
            </a:xfrm>
          </p:grpSpPr>
          <p:pic>
            <p:nvPicPr>
              <p:cNvPr id="157" name="Picture 156"/>
              <p:cNvPicPr>
                <a:picLocks noChangeAspect="1"/>
              </p:cNvPicPr>
              <p:nvPr/>
            </p:nvPicPr>
            <p:blipFill rotWithShape="1">
              <a:blip r:embed="rId30" cstate="print">
                <a:extLst>
                  <a:ext uri="{28A0092B-C50C-407E-A947-70E740481C1C}">
                    <a14:useLocalDpi xmlns:a14="http://schemas.microsoft.com/office/drawing/2010/main" val="0"/>
                  </a:ext>
                </a:extLst>
              </a:blip>
              <a:srcRect t="12353" b="10000"/>
              <a:stretch/>
            </p:blipFill>
            <p:spPr>
              <a:xfrm>
                <a:off x="6785725" y="1757072"/>
                <a:ext cx="2129675" cy="1682496"/>
              </a:xfrm>
              <a:prstGeom prst="rect">
                <a:avLst/>
              </a:prstGeom>
            </p:spPr>
          </p:pic>
          <p:sp>
            <p:nvSpPr>
              <p:cNvPr id="158" name="Title 6"/>
              <p:cNvSpPr txBox="1">
                <a:spLocks/>
              </p:cNvSpPr>
              <p:nvPr/>
            </p:nvSpPr>
            <p:spPr>
              <a:xfrm>
                <a:off x="6802598" y="1757072"/>
                <a:ext cx="2072205" cy="301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Aluminum</a:t>
                </a:r>
              </a:p>
            </p:txBody>
          </p:sp>
        </p:grpSp>
        <p:grpSp>
          <p:nvGrpSpPr>
            <p:cNvPr id="148" name="Group 147"/>
            <p:cNvGrpSpPr/>
            <p:nvPr/>
          </p:nvGrpSpPr>
          <p:grpSpPr>
            <a:xfrm>
              <a:off x="6861925" y="2209800"/>
              <a:ext cx="2129675" cy="1682496"/>
              <a:chOff x="6785725" y="3448844"/>
              <a:chExt cx="2129675" cy="1682496"/>
            </a:xfrm>
          </p:grpSpPr>
          <p:grpSp>
            <p:nvGrpSpPr>
              <p:cNvPr id="152" name="Group 151"/>
              <p:cNvGrpSpPr>
                <a:grpSpLocks noChangeAspect="1"/>
              </p:cNvGrpSpPr>
              <p:nvPr/>
            </p:nvGrpSpPr>
            <p:grpSpPr>
              <a:xfrm>
                <a:off x="6785725" y="3448844"/>
                <a:ext cx="2129675" cy="1682496"/>
                <a:chOff x="9613850" y="1179581"/>
                <a:chExt cx="2511627" cy="1984248"/>
              </a:xfrm>
            </p:grpSpPr>
            <p:pic>
              <p:nvPicPr>
                <p:cNvPr id="155" name="Picture 154"/>
                <p:cNvPicPr>
                  <a:picLocks noChangeAspect="1"/>
                </p:cNvPicPr>
                <p:nvPr/>
              </p:nvPicPr>
              <p:blipFill rotWithShape="1">
                <a:blip r:embed="rId31" cstate="print">
                  <a:extLst>
                    <a:ext uri="{28A0092B-C50C-407E-A947-70E740481C1C}">
                      <a14:useLocalDpi xmlns:a14="http://schemas.microsoft.com/office/drawing/2010/main" val="0"/>
                    </a:ext>
                  </a:extLst>
                </a:blip>
                <a:srcRect t="12353" b="10000"/>
                <a:stretch/>
              </p:blipFill>
              <p:spPr>
                <a:xfrm>
                  <a:off x="9613850" y="1179581"/>
                  <a:ext cx="2511627" cy="1984248"/>
                </a:xfrm>
                <a:prstGeom prst="rect">
                  <a:avLst/>
                </a:prstGeom>
              </p:spPr>
            </p:pic>
            <p:pic>
              <p:nvPicPr>
                <p:cNvPr id="156" name="Picture 155"/>
                <p:cNvPicPr>
                  <a:picLocks noChangeAspect="1"/>
                </p:cNvPicPr>
                <p:nvPr/>
              </p:nvPicPr>
              <p:blipFill rotWithShape="1">
                <a:blip r:embed="rId32" cstate="print">
                  <a:extLst>
                    <a:ext uri="{28A0092B-C50C-407E-A947-70E740481C1C}">
                      <a14:useLocalDpi xmlns:a14="http://schemas.microsoft.com/office/drawing/2010/main" val="0"/>
                    </a:ext>
                  </a:extLst>
                </a:blip>
                <a:srcRect t="12000" b="52147"/>
                <a:stretch/>
              </p:blipFill>
              <p:spPr>
                <a:xfrm>
                  <a:off x="9625163" y="1179581"/>
                  <a:ext cx="2489000" cy="907960"/>
                </a:xfrm>
                <a:prstGeom prst="rect">
                  <a:avLst/>
                </a:prstGeom>
              </p:spPr>
            </p:pic>
          </p:grpSp>
          <p:sp>
            <p:nvSpPr>
              <p:cNvPr id="153" name="Title 6"/>
              <p:cNvSpPr txBox="1">
                <a:spLocks/>
              </p:cNvSpPr>
              <p:nvPr/>
            </p:nvSpPr>
            <p:spPr>
              <a:xfrm>
                <a:off x="6792727" y="3448844"/>
                <a:ext cx="2103485" cy="301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Silver &amp; Copper</a:t>
                </a:r>
              </a:p>
            </p:txBody>
          </p:sp>
          <p:sp>
            <p:nvSpPr>
              <p:cNvPr id="154" name="Title 6"/>
              <p:cNvSpPr txBox="1">
                <a:spLocks/>
              </p:cNvSpPr>
              <p:nvPr/>
            </p:nvSpPr>
            <p:spPr>
              <a:xfrm>
                <a:off x="6802598" y="4709197"/>
                <a:ext cx="2103120" cy="304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C3</a:t>
                </a:r>
              </a:p>
            </p:txBody>
          </p:sp>
        </p:grpSp>
        <p:grpSp>
          <p:nvGrpSpPr>
            <p:cNvPr id="149" name="Group 148"/>
            <p:cNvGrpSpPr/>
            <p:nvPr/>
          </p:nvGrpSpPr>
          <p:grpSpPr>
            <a:xfrm>
              <a:off x="4731382" y="2209800"/>
              <a:ext cx="2110489" cy="1682496"/>
              <a:chOff x="3237301" y="5750048"/>
              <a:chExt cx="2110489" cy="1682496"/>
            </a:xfrm>
          </p:grpSpPr>
          <p:pic>
            <p:nvPicPr>
              <p:cNvPr id="150" name="Picture 149"/>
              <p:cNvPicPr>
                <a:picLocks noChangeAspect="1"/>
              </p:cNvPicPr>
              <p:nvPr/>
            </p:nvPicPr>
            <p:blipFill rotWithShape="1">
              <a:blip r:embed="rId33" cstate="print">
                <a:extLst>
                  <a:ext uri="{28A0092B-C50C-407E-A947-70E740481C1C}">
                    <a14:useLocalDpi xmlns:a14="http://schemas.microsoft.com/office/drawing/2010/main" val="0"/>
                  </a:ext>
                </a:extLst>
              </a:blip>
              <a:srcRect t="12000" b="9647"/>
              <a:stretch/>
            </p:blipFill>
            <p:spPr>
              <a:xfrm>
                <a:off x="3237301" y="5750048"/>
                <a:ext cx="2110489" cy="1682496"/>
              </a:xfrm>
              <a:prstGeom prst="rect">
                <a:avLst/>
              </a:prstGeom>
            </p:spPr>
          </p:pic>
          <p:sp>
            <p:nvSpPr>
              <p:cNvPr id="151" name="Title 6"/>
              <p:cNvSpPr txBox="1">
                <a:spLocks/>
              </p:cNvSpPr>
              <p:nvPr/>
            </p:nvSpPr>
            <p:spPr>
              <a:xfrm>
                <a:off x="3246872" y="7011924"/>
                <a:ext cx="2091346" cy="301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Gloves / Cable</a:t>
                </a:r>
              </a:p>
            </p:txBody>
          </p:sp>
        </p:grpSp>
      </p:grpSp>
      <p:sp>
        <p:nvSpPr>
          <p:cNvPr id="159" name="Title 6"/>
          <p:cNvSpPr txBox="1">
            <a:spLocks/>
          </p:cNvSpPr>
          <p:nvPr/>
        </p:nvSpPr>
        <p:spPr>
          <a:xfrm>
            <a:off x="5037633" y="5410200"/>
            <a:ext cx="4030167" cy="914400"/>
          </a:xfrm>
          <a:prstGeom prst="rect">
            <a:avLst/>
          </a:prstGeom>
        </p:spPr>
        <p:txBody>
          <a:bodyPr vert="horz" lIns="91440" tIns="45720" rIns="91440" bIns="45720" rtlCol="0" anchor="t">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1600" dirty="0" smtClean="0">
                <a:latin typeface="+mn-lt"/>
              </a:rPr>
              <a:t>Location:	Witness plate in front of MC1 &amp; MC3</a:t>
            </a:r>
          </a:p>
          <a:p>
            <a:pPr algn="l">
              <a:lnSpc>
                <a:spcPct val="150000"/>
              </a:lnSpc>
            </a:pPr>
            <a:r>
              <a:rPr lang="en-US" sz="1600" dirty="0" smtClean="0">
                <a:latin typeface="+mn-lt"/>
              </a:rPr>
              <a:t>Date:	Dec 2012</a:t>
            </a:r>
          </a:p>
          <a:p>
            <a:pPr algn="l">
              <a:lnSpc>
                <a:spcPct val="150000"/>
              </a:lnSpc>
            </a:pPr>
            <a:r>
              <a:rPr lang="en-US" sz="1600" dirty="0" smtClean="0">
                <a:latin typeface="+mn-lt"/>
              </a:rPr>
              <a:t>Guess:	Metal &amp; C3</a:t>
            </a:r>
          </a:p>
        </p:txBody>
      </p:sp>
      <p:cxnSp>
        <p:nvCxnSpPr>
          <p:cNvPr id="160" name="Straight Connector 159"/>
          <p:cNvCxnSpPr/>
          <p:nvPr/>
        </p:nvCxnSpPr>
        <p:spPr>
          <a:xfrm>
            <a:off x="2286000" y="4343400"/>
            <a:ext cx="2800911" cy="1261054"/>
          </a:xfrm>
          <a:prstGeom prst="line">
            <a:avLst/>
          </a:prstGeom>
          <a:ln>
            <a:headEnd type="oval" w="med" len="med"/>
          </a:ln>
        </p:spPr>
        <p:style>
          <a:lnRef idx="2">
            <a:schemeClr val="dk1"/>
          </a:lnRef>
          <a:fillRef idx="0">
            <a:schemeClr val="dk1"/>
          </a:fillRef>
          <a:effectRef idx="1">
            <a:schemeClr val="dk1"/>
          </a:effectRef>
          <a:fontRef idx="minor">
            <a:schemeClr val="tx1"/>
          </a:fontRef>
        </p:style>
      </p:cxnSp>
      <p:grpSp>
        <p:nvGrpSpPr>
          <p:cNvPr id="161" name="Group 160"/>
          <p:cNvGrpSpPr/>
          <p:nvPr/>
        </p:nvGrpSpPr>
        <p:grpSpPr>
          <a:xfrm>
            <a:off x="6904066" y="5928890"/>
            <a:ext cx="1383635" cy="337051"/>
            <a:chOff x="8979205" y="8197349"/>
            <a:chExt cx="1383635" cy="337051"/>
          </a:xfrm>
        </p:grpSpPr>
        <p:grpSp>
          <p:nvGrpSpPr>
            <p:cNvPr id="162" name="Group 161"/>
            <p:cNvGrpSpPr/>
            <p:nvPr/>
          </p:nvGrpSpPr>
          <p:grpSpPr>
            <a:xfrm>
              <a:off x="8979205" y="8197349"/>
              <a:ext cx="1023327" cy="337051"/>
              <a:chOff x="8979205" y="7103247"/>
              <a:chExt cx="1023327" cy="337051"/>
            </a:xfrm>
          </p:grpSpPr>
          <p:pic>
            <p:nvPicPr>
              <p:cNvPr id="164" name="Picture 1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596" y="7103247"/>
                <a:ext cx="337051" cy="337051"/>
              </a:xfrm>
              <a:prstGeom prst="rect">
                <a:avLst/>
              </a:prstGeom>
            </p:spPr>
          </p:pic>
          <p:pic>
            <p:nvPicPr>
              <p:cNvPr id="165" name="Picture 2" descr="http://images.all-free-download.com/images/graphicmedium/green_globe_ok_tic_584.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703" t="2703" r="2703" b="2703"/>
              <a:stretch/>
            </p:blipFill>
            <p:spPr bwMode="auto">
              <a:xfrm>
                <a:off x="8979205" y="7111752"/>
                <a:ext cx="32004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http://images.all-free-download.com/images/graphicmedium/green_globe_ok_tic_584.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703" t="2703" r="2703" b="2703"/>
              <a:stretch/>
            </p:blipFill>
            <p:spPr bwMode="auto">
              <a:xfrm>
                <a:off x="9682492" y="7111752"/>
                <a:ext cx="320040" cy="320040"/>
              </a:xfrm>
              <a:prstGeom prst="rect">
                <a:avLst/>
              </a:prstGeom>
              <a:noFill/>
              <a:extLst>
                <a:ext uri="{909E8E84-426E-40dd-AFC4-6F175D3DCCD1}">
                  <a14:hiddenFill xmlns:a14="http://schemas.microsoft.com/office/drawing/2010/main">
                    <a:solidFill>
                      <a:srgbClr val="FFFFFF"/>
                    </a:solidFill>
                  </a14:hiddenFill>
                </a:ext>
              </a:extLst>
            </p:spPr>
          </p:pic>
        </p:grpSp>
        <p:pic>
          <p:nvPicPr>
            <p:cNvPr id="163" name="Picture 2" descr="http://images.all-free-download.com/images/graphicmedium/green_globe_ok_tic_584.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703" t="2703" r="2703" b="2703"/>
            <a:stretch/>
          </p:blipFill>
          <p:spPr bwMode="auto">
            <a:xfrm>
              <a:off x="10042800" y="8205854"/>
              <a:ext cx="320040" cy="320040"/>
            </a:xfrm>
            <a:prstGeom prst="rect">
              <a:avLst/>
            </a:prstGeom>
            <a:noFill/>
            <a:extLst>
              <a:ext uri="{909E8E84-426E-40dd-AFC4-6F175D3DCCD1}">
                <a14:hiddenFill xmlns:a14="http://schemas.microsoft.com/office/drawing/2010/main">
                  <a:solidFill>
                    <a:srgbClr val="FFFFFF"/>
                  </a:solidFill>
                </a14:hiddenFill>
              </a:ext>
            </a:extLst>
          </p:spPr>
        </p:pic>
      </p:grpSp>
      <p:pic>
        <p:nvPicPr>
          <p:cNvPr id="167" name="Picture 166"/>
          <p:cNvPicPr>
            <a:picLocks noChangeAspect="1"/>
          </p:cNvPicPr>
          <p:nvPr/>
        </p:nvPicPr>
        <p:blipFill rotWithShape="1">
          <a:blip r:embed="rId16"/>
          <a:srcRect l="34799" t="23907" r="25800" b="16934"/>
          <a:stretch/>
        </p:blipFill>
        <p:spPr>
          <a:xfrm>
            <a:off x="8134212" y="3944962"/>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68" name="Group 167"/>
          <p:cNvGrpSpPr/>
          <p:nvPr/>
        </p:nvGrpSpPr>
        <p:grpSpPr>
          <a:xfrm>
            <a:off x="6946554" y="3944962"/>
            <a:ext cx="914400" cy="914400"/>
            <a:chOff x="8064500" y="4762618"/>
            <a:chExt cx="914400" cy="914400"/>
          </a:xfrm>
        </p:grpSpPr>
        <p:pic>
          <p:nvPicPr>
            <p:cNvPr id="169" name="Picture 168"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4500" y="4762618"/>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0" name="Picture 169"/>
            <p:cNvPicPr>
              <a:picLocks noChangeAspect="1"/>
            </p:cNvPicPr>
            <p:nvPr/>
          </p:nvPicPr>
          <p:blipFill>
            <a:blip r:embed="rId34"/>
            <a:stretch>
              <a:fillRect/>
            </a:stretch>
          </p:blipFill>
          <p:spPr>
            <a:xfrm>
              <a:off x="8087360" y="4785478"/>
              <a:ext cx="868680" cy="868680"/>
            </a:xfrm>
            <a:prstGeom prst="ellipse">
              <a:avLst/>
            </a:prstGeom>
          </p:spPr>
        </p:pic>
      </p:grpSp>
      <p:pic>
        <p:nvPicPr>
          <p:cNvPr id="171" name="Picture 4" descr="http://www.shubee.com/media/catalog/product/cache/1/image/700x700/17f82f742ffe127f42dca9de82fb58b1/l/a/latex_glove1.jp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20267" t="-14636" r="-11201" b="-16832"/>
          <a:stretch/>
        </p:blipFill>
        <p:spPr bwMode="auto">
          <a:xfrm>
            <a:off x="5408757" y="3944962"/>
            <a:ext cx="914400" cy="914400"/>
          </a:xfrm>
          <a:prstGeom prst="ellipse">
            <a:avLst/>
          </a:prstGeom>
          <a:solidFill>
            <a:schemeClr val="bg1"/>
          </a:solidFill>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72" name="Group 171"/>
          <p:cNvGrpSpPr/>
          <p:nvPr/>
        </p:nvGrpSpPr>
        <p:grpSpPr>
          <a:xfrm>
            <a:off x="3274637" y="3944962"/>
            <a:ext cx="914400" cy="914400"/>
            <a:chOff x="7056966" y="5778500"/>
            <a:chExt cx="914400" cy="914400"/>
          </a:xfrm>
        </p:grpSpPr>
        <p:pic>
          <p:nvPicPr>
            <p:cNvPr id="173" name="Picture 172"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6966" y="5778500"/>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4" name="Picture 173" descr="soda can.jpg"/>
            <p:cNvPicPr>
              <a:picLocks noChangeAspect="1"/>
            </p:cNvPicPr>
            <p:nvPr/>
          </p:nvPicPr>
          <p:blipFill rotWithShape="1">
            <a:blip r:embed="rId36" cstate="print">
              <a:extLst>
                <a:ext uri="{28A0092B-C50C-407E-A947-70E740481C1C}">
                  <a14:useLocalDpi xmlns:a14="http://schemas.microsoft.com/office/drawing/2010/main" val="0"/>
                </a:ext>
              </a:extLst>
            </a:blip>
            <a:srcRect l="7500" t="7500" r="7500" b="7500"/>
            <a:stretch/>
          </p:blipFill>
          <p:spPr>
            <a:xfrm>
              <a:off x="7125546" y="5847080"/>
              <a:ext cx="777240" cy="777240"/>
            </a:xfrm>
            <a:prstGeom prst="ellipse">
              <a:avLst/>
            </a:prstGeom>
            <a:noFill/>
            <a:ln>
              <a:noFill/>
            </a:ln>
          </p:spPr>
        </p:pic>
      </p:grpSp>
      <p:pic>
        <p:nvPicPr>
          <p:cNvPr id="175" name="Picture 174"/>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593681" y="2319651"/>
            <a:ext cx="3397920" cy="2548440"/>
          </a:xfrm>
          <a:prstGeom prst="rect">
            <a:avLst/>
          </a:prstGeom>
        </p:spPr>
      </p:pic>
      <p:sp>
        <p:nvSpPr>
          <p:cNvPr id="176" name="Title 6"/>
          <p:cNvSpPr txBox="1">
            <a:spLocks/>
          </p:cNvSpPr>
          <p:nvPr/>
        </p:nvSpPr>
        <p:spPr>
          <a:xfrm>
            <a:off x="3429000" y="3810000"/>
            <a:ext cx="2490666" cy="914400"/>
          </a:xfrm>
          <a:prstGeom prst="rect">
            <a:avLst/>
          </a:prstGeom>
        </p:spPr>
        <p:txBody>
          <a:bodyPr vert="horz" lIns="91440" tIns="45720" rIns="91440" bIns="45720" rtlCol="0" anchor="t">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1600" dirty="0" smtClean="0">
                <a:latin typeface="+mn-lt"/>
              </a:rPr>
              <a:t>Location:	MC1 tablecloth</a:t>
            </a:r>
          </a:p>
          <a:p>
            <a:pPr algn="l">
              <a:lnSpc>
                <a:spcPct val="150000"/>
              </a:lnSpc>
            </a:pPr>
            <a:r>
              <a:rPr lang="en-US" sz="1600" dirty="0" smtClean="0">
                <a:latin typeface="+mn-lt"/>
              </a:rPr>
              <a:t>Date:	Feb 2013</a:t>
            </a:r>
          </a:p>
          <a:p>
            <a:pPr algn="l">
              <a:lnSpc>
                <a:spcPct val="150000"/>
              </a:lnSpc>
            </a:pPr>
            <a:r>
              <a:rPr lang="en-US" sz="1600" dirty="0" smtClean="0">
                <a:latin typeface="+mn-lt"/>
              </a:rPr>
              <a:t>Guess:	C3</a:t>
            </a:r>
          </a:p>
        </p:txBody>
      </p:sp>
      <p:grpSp>
        <p:nvGrpSpPr>
          <p:cNvPr id="177" name="Group 176"/>
          <p:cNvGrpSpPr/>
          <p:nvPr/>
        </p:nvGrpSpPr>
        <p:grpSpPr>
          <a:xfrm>
            <a:off x="4143554" y="2324581"/>
            <a:ext cx="3867507" cy="3041127"/>
            <a:chOff x="4661533" y="-2201333"/>
            <a:chExt cx="3867507" cy="3041127"/>
          </a:xfrm>
        </p:grpSpPr>
        <p:grpSp>
          <p:nvGrpSpPr>
            <p:cNvPr id="178" name="Group 177"/>
            <p:cNvGrpSpPr/>
            <p:nvPr/>
          </p:nvGrpSpPr>
          <p:grpSpPr>
            <a:xfrm>
              <a:off x="4661533" y="-2201333"/>
              <a:ext cx="1921815" cy="1301613"/>
              <a:chOff x="4478985" y="-2209800"/>
              <a:chExt cx="1921815" cy="1301613"/>
            </a:xfrm>
          </p:grpSpPr>
          <p:pic>
            <p:nvPicPr>
              <p:cNvPr id="185" name="Picture 184"/>
              <p:cNvPicPr>
                <a:picLocks noChangeAspect="1"/>
              </p:cNvPicPr>
              <p:nvPr/>
            </p:nvPicPr>
            <p:blipFill rotWithShape="1">
              <a:blip r:embed="rId38" cstate="print">
                <a:extLst>
                  <a:ext uri="{28A0092B-C50C-407E-A947-70E740481C1C}">
                    <a14:useLocalDpi xmlns:a14="http://schemas.microsoft.com/office/drawing/2010/main" val="0"/>
                  </a:ext>
                </a:extLst>
              </a:blip>
              <a:srcRect t="29868" r="9136" b="9647"/>
              <a:stretch/>
            </p:blipFill>
            <p:spPr>
              <a:xfrm>
                <a:off x="4478985" y="-2209800"/>
                <a:ext cx="1921815" cy="1301613"/>
              </a:xfrm>
              <a:prstGeom prst="rect">
                <a:avLst/>
              </a:prstGeom>
            </p:spPr>
          </p:pic>
          <p:sp>
            <p:nvSpPr>
              <p:cNvPr id="186" name="Title 6"/>
              <p:cNvSpPr txBox="1">
                <a:spLocks/>
              </p:cNvSpPr>
              <p:nvPr/>
            </p:nvSpPr>
            <p:spPr>
              <a:xfrm>
                <a:off x="4500395" y="-1489889"/>
                <a:ext cx="1900405"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Contaminated </a:t>
                </a:r>
                <a:r>
                  <a:rPr lang="en-US" sz="1400" b="1" dirty="0">
                    <a:solidFill>
                      <a:schemeClr val="bg1">
                        <a:lumMod val="95000"/>
                      </a:schemeClr>
                    </a:solidFill>
                    <a:latin typeface="+mn-lt"/>
                  </a:rPr>
                  <a:t>g</a:t>
                </a:r>
                <a:r>
                  <a:rPr lang="en-US" sz="1400" b="1" dirty="0" smtClean="0">
                    <a:solidFill>
                      <a:schemeClr val="bg1">
                        <a:lumMod val="95000"/>
                      </a:schemeClr>
                    </a:solidFill>
                    <a:latin typeface="+mn-lt"/>
                  </a:rPr>
                  <a:t>love residue</a:t>
                </a:r>
              </a:p>
            </p:txBody>
          </p:sp>
        </p:grpSp>
        <p:grpSp>
          <p:nvGrpSpPr>
            <p:cNvPr id="179" name="Group 178"/>
            <p:cNvGrpSpPr/>
            <p:nvPr/>
          </p:nvGrpSpPr>
          <p:grpSpPr>
            <a:xfrm>
              <a:off x="6634995" y="-859970"/>
              <a:ext cx="1894045" cy="1699764"/>
              <a:chOff x="6640355" y="-914399"/>
              <a:chExt cx="1894045" cy="1699764"/>
            </a:xfrm>
          </p:grpSpPr>
          <p:pic>
            <p:nvPicPr>
              <p:cNvPr id="183" name="Picture 182"/>
              <p:cNvPicPr>
                <a:picLocks noChangeAspect="1"/>
              </p:cNvPicPr>
              <p:nvPr/>
            </p:nvPicPr>
            <p:blipFill rotWithShape="1">
              <a:blip r:embed="rId39" cstate="print">
                <a:extLst>
                  <a:ext uri="{28A0092B-C50C-407E-A947-70E740481C1C}">
                    <a14:useLocalDpi xmlns:a14="http://schemas.microsoft.com/office/drawing/2010/main" val="0"/>
                  </a:ext>
                </a:extLst>
              </a:blip>
              <a:srcRect t="11365" r="10448" b="9648"/>
              <a:stretch/>
            </p:blipFill>
            <p:spPr>
              <a:xfrm>
                <a:off x="6640355" y="-914399"/>
                <a:ext cx="1894045" cy="1699764"/>
              </a:xfrm>
              <a:prstGeom prst="rect">
                <a:avLst/>
              </a:prstGeom>
            </p:spPr>
          </p:pic>
          <p:sp>
            <p:nvSpPr>
              <p:cNvPr id="184" name="Title 6"/>
              <p:cNvSpPr txBox="1">
                <a:spLocks/>
              </p:cNvSpPr>
              <p:nvPr/>
            </p:nvSpPr>
            <p:spPr>
              <a:xfrm>
                <a:off x="6661765" y="203662"/>
                <a:ext cx="1872635"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Silver</a:t>
                </a:r>
              </a:p>
            </p:txBody>
          </p:sp>
        </p:grpSp>
        <p:grpSp>
          <p:nvGrpSpPr>
            <p:cNvPr id="180" name="Group 179"/>
            <p:cNvGrpSpPr/>
            <p:nvPr/>
          </p:nvGrpSpPr>
          <p:grpSpPr>
            <a:xfrm>
              <a:off x="6586847" y="-2201333"/>
              <a:ext cx="1920241" cy="1301613"/>
              <a:chOff x="6596685" y="-2209800"/>
              <a:chExt cx="1920241" cy="1301613"/>
            </a:xfrm>
          </p:grpSpPr>
          <p:pic>
            <p:nvPicPr>
              <p:cNvPr id="181" name="Picture 180"/>
              <p:cNvPicPr>
                <a:picLocks noChangeAspect="1"/>
              </p:cNvPicPr>
              <p:nvPr/>
            </p:nvPicPr>
            <p:blipFill rotWithShape="1">
              <a:blip r:embed="rId40" cstate="print">
                <a:extLst>
                  <a:ext uri="{28A0092B-C50C-407E-A947-70E740481C1C}">
                    <a14:useLocalDpi xmlns:a14="http://schemas.microsoft.com/office/drawing/2010/main" val="0"/>
                  </a:ext>
                </a:extLst>
              </a:blip>
              <a:srcRect l="-2063" t="29868" r="11272" b="9647"/>
              <a:stretch/>
            </p:blipFill>
            <p:spPr>
              <a:xfrm>
                <a:off x="6596685" y="-2209800"/>
                <a:ext cx="1920240" cy="1301613"/>
              </a:xfrm>
              <a:prstGeom prst="rect">
                <a:avLst/>
              </a:prstGeom>
            </p:spPr>
          </p:pic>
          <p:sp>
            <p:nvSpPr>
              <p:cNvPr id="182" name="Title 6"/>
              <p:cNvSpPr txBox="1">
                <a:spLocks/>
              </p:cNvSpPr>
              <p:nvPr/>
            </p:nvSpPr>
            <p:spPr>
              <a:xfrm>
                <a:off x="6661766" y="-1496489"/>
                <a:ext cx="1855160" cy="437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solidFill>
                      <a:schemeClr val="bg1">
                        <a:lumMod val="95000"/>
                      </a:schemeClr>
                    </a:solidFill>
                    <a:latin typeface="+mn-lt"/>
                  </a:rPr>
                  <a:t>Aluminum</a:t>
                </a:r>
              </a:p>
            </p:txBody>
          </p:sp>
        </p:grpSp>
      </p:grpSp>
      <p:grpSp>
        <p:nvGrpSpPr>
          <p:cNvPr id="187" name="Group 186"/>
          <p:cNvGrpSpPr/>
          <p:nvPr/>
        </p:nvGrpSpPr>
        <p:grpSpPr>
          <a:xfrm>
            <a:off x="4733734" y="4387349"/>
            <a:ext cx="1011153" cy="337051"/>
            <a:chOff x="6093532" y="5611658"/>
            <a:chExt cx="1011153" cy="337051"/>
          </a:xfrm>
        </p:grpSpPr>
        <p:pic>
          <p:nvPicPr>
            <p:cNvPr id="188" name="Picture 1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532" y="5611658"/>
              <a:ext cx="337051" cy="337051"/>
            </a:xfrm>
            <a:prstGeom prst="rect">
              <a:avLst/>
            </a:prstGeom>
          </p:spPr>
        </p:pic>
        <p:pic>
          <p:nvPicPr>
            <p:cNvPr id="189" name="Picture 1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0583" y="5611658"/>
              <a:ext cx="337051" cy="337051"/>
            </a:xfrm>
            <a:prstGeom prst="rect">
              <a:avLst/>
            </a:prstGeom>
          </p:spPr>
        </p:pic>
        <p:pic>
          <p:nvPicPr>
            <p:cNvPr id="190" name="Picture 1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634" y="5611658"/>
              <a:ext cx="337051" cy="337051"/>
            </a:xfrm>
            <a:prstGeom prst="rect">
              <a:avLst/>
            </a:prstGeom>
          </p:spPr>
        </p:pic>
      </p:grpSp>
      <p:cxnSp>
        <p:nvCxnSpPr>
          <p:cNvPr id="191" name="Straight Connector 190"/>
          <p:cNvCxnSpPr/>
          <p:nvPr/>
        </p:nvCxnSpPr>
        <p:spPr>
          <a:xfrm>
            <a:off x="1981200" y="3886200"/>
            <a:ext cx="1480153" cy="99789"/>
          </a:xfrm>
          <a:prstGeom prst="line">
            <a:avLst/>
          </a:prstGeom>
          <a:ln>
            <a:headEnd type="oval" w="med" len="med"/>
          </a:ln>
        </p:spPr>
        <p:style>
          <a:lnRef idx="2">
            <a:schemeClr val="dk1"/>
          </a:lnRef>
          <a:fillRef idx="0">
            <a:schemeClr val="dk1"/>
          </a:fillRef>
          <a:effectRef idx="1">
            <a:schemeClr val="dk1"/>
          </a:effectRef>
          <a:fontRef idx="minor">
            <a:schemeClr val="tx1"/>
          </a:fontRef>
        </p:style>
      </p:cxnSp>
      <p:pic>
        <p:nvPicPr>
          <p:cNvPr id="192" name="Picture 4" descr="http://www.shubee.com/media/catalog/product/cache/1/image/700x700/17f82f742ffe127f42dca9de82fb58b1/l/a/latex_glove1.jp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20267" t="-14636" r="-11201" b="-16832"/>
          <a:stretch/>
        </p:blipFill>
        <p:spPr bwMode="auto">
          <a:xfrm>
            <a:off x="3173812" y="2497343"/>
            <a:ext cx="914400" cy="914400"/>
          </a:xfrm>
          <a:prstGeom prst="ellipse">
            <a:avLst/>
          </a:prstGeom>
          <a:solidFill>
            <a:schemeClr val="bg1"/>
          </a:solidFill>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93" name="Group 192"/>
          <p:cNvGrpSpPr/>
          <p:nvPr/>
        </p:nvGrpSpPr>
        <p:grpSpPr>
          <a:xfrm>
            <a:off x="8066402" y="2497343"/>
            <a:ext cx="914400" cy="914400"/>
            <a:chOff x="7056966" y="5778500"/>
            <a:chExt cx="914400" cy="914400"/>
          </a:xfrm>
        </p:grpSpPr>
        <p:pic>
          <p:nvPicPr>
            <p:cNvPr id="194" name="Picture 193"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6966" y="5778500"/>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95" name="Picture 194" descr="soda can.jpg"/>
            <p:cNvPicPr>
              <a:picLocks noChangeAspect="1"/>
            </p:cNvPicPr>
            <p:nvPr/>
          </p:nvPicPr>
          <p:blipFill rotWithShape="1">
            <a:blip r:embed="rId36" cstate="print">
              <a:extLst>
                <a:ext uri="{28A0092B-C50C-407E-A947-70E740481C1C}">
                  <a14:useLocalDpi xmlns:a14="http://schemas.microsoft.com/office/drawing/2010/main" val="0"/>
                </a:ext>
              </a:extLst>
            </a:blip>
            <a:srcRect l="7500" t="7500" r="7500" b="7500"/>
            <a:stretch/>
          </p:blipFill>
          <p:spPr>
            <a:xfrm>
              <a:off x="7125546" y="5847080"/>
              <a:ext cx="777240" cy="777240"/>
            </a:xfrm>
            <a:prstGeom prst="ellipse">
              <a:avLst/>
            </a:prstGeom>
            <a:noFill/>
            <a:ln>
              <a:noFill/>
            </a:ln>
          </p:spPr>
        </p:pic>
      </p:grpSp>
      <p:grpSp>
        <p:nvGrpSpPr>
          <p:cNvPr id="196" name="Group 195"/>
          <p:cNvGrpSpPr/>
          <p:nvPr/>
        </p:nvGrpSpPr>
        <p:grpSpPr>
          <a:xfrm>
            <a:off x="8066402" y="4038633"/>
            <a:ext cx="914400" cy="914400"/>
            <a:chOff x="8064500" y="4762618"/>
            <a:chExt cx="914400" cy="914400"/>
          </a:xfrm>
        </p:grpSpPr>
        <p:pic>
          <p:nvPicPr>
            <p:cNvPr id="197" name="Picture 196" descr="squa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4500" y="4762618"/>
              <a:ext cx="914400" cy="914400"/>
            </a:xfrm>
            <a:prstGeom prst="ellipse">
              <a:avLst/>
            </a:prstGeom>
            <a:ln w="317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98" name="Picture 197"/>
            <p:cNvPicPr>
              <a:picLocks noChangeAspect="1"/>
            </p:cNvPicPr>
            <p:nvPr/>
          </p:nvPicPr>
          <p:blipFill>
            <a:blip r:embed="rId34"/>
            <a:stretch>
              <a:fillRect/>
            </a:stretch>
          </p:blipFill>
          <p:spPr>
            <a:xfrm>
              <a:off x="8087360" y="4785478"/>
              <a:ext cx="868680" cy="868680"/>
            </a:xfrm>
            <a:prstGeom prst="ellipse">
              <a:avLst/>
            </a:prstGeom>
          </p:spPr>
        </p:pic>
      </p:grpSp>
    </p:spTree>
    <p:extLst>
      <p:ext uri="{BB962C8B-B14F-4D97-AF65-F5344CB8AC3E}">
        <p14:creationId xmlns:p14="http://schemas.microsoft.com/office/powerpoint/2010/main" val="6501372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par>
                                <p:cTn id="12" presetID="10"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1"/>
                                        </p:tgtEl>
                                      </p:cBhvr>
                                    </p:animEffect>
                                    <p:set>
                                      <p:cBhvr>
                                        <p:cTn id="39" dur="1" fill="hold">
                                          <p:stCondLst>
                                            <p:cond delay="499"/>
                                          </p:stCondLst>
                                        </p:cTn>
                                        <p:tgtEl>
                                          <p:spTgt spid="7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par>
                                <p:cTn id="49" presetID="42" presetClass="path" presetSubtype="0" accel="50000" decel="50000" fill="hold" nodeType="withEffect">
                                  <p:stCondLst>
                                    <p:cond delay="0"/>
                                  </p:stCondLst>
                                  <p:childTnLst>
                                    <p:animMotion origin="layout" path="M -4.44444E-6 3.33333E-6 L -0.46302 -0.30278 " pathEditMode="relative" rAng="0" ptsTypes="AA">
                                      <p:cBhvr>
                                        <p:cTn id="50" dur="1000" fill="hold"/>
                                        <p:tgtEl>
                                          <p:spTgt spid="35"/>
                                        </p:tgtEl>
                                        <p:attrNameLst>
                                          <p:attrName>ppt_x</p:attrName>
                                          <p:attrName>ppt_y</p:attrName>
                                        </p:attrNameLst>
                                      </p:cBhvr>
                                      <p:rCtr x="-23160" y="-15139"/>
                                    </p:animMotion>
                                  </p:childTnLst>
                                </p:cTn>
                              </p:par>
                              <p:par>
                                <p:cTn id="51" presetID="42" presetClass="path" presetSubtype="0" accel="50000" decel="50000" fill="hold" nodeType="withEffect">
                                  <p:stCondLst>
                                    <p:cond delay="0"/>
                                  </p:stCondLst>
                                  <p:childTnLst>
                                    <p:animMotion origin="layout" path="M -3.61111E-6 3.33333E-6 L -0.62725 -0.30278 " pathEditMode="relative" rAng="0" ptsTypes="AA">
                                      <p:cBhvr>
                                        <p:cTn id="52" dur="1000" fill="hold"/>
                                        <p:tgtEl>
                                          <p:spTgt spid="38"/>
                                        </p:tgtEl>
                                        <p:attrNameLst>
                                          <p:attrName>ppt_x</p:attrName>
                                          <p:attrName>ppt_y</p:attrName>
                                        </p:attrNameLst>
                                      </p:cBhvr>
                                      <p:rCtr x="-31372" y="-15139"/>
                                    </p:animMotion>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wipe(down)">
                                      <p:cBhvr>
                                        <p:cTn id="56" dur="500"/>
                                        <p:tgtEl>
                                          <p:spTgt spid="77"/>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fade">
                                      <p:cBhvr>
                                        <p:cTn id="60" dur="500"/>
                                        <p:tgtEl>
                                          <p:spTgt spid="75"/>
                                        </p:tgtEl>
                                      </p:cBhvr>
                                    </p:animEffect>
                                  </p:childTnLst>
                                </p:cTn>
                              </p:par>
                              <p:par>
                                <p:cTn id="61" presetID="10" presetClass="entr" presetSubtype="0" fill="hold" nodeType="with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500"/>
                                        <p:tgtEl>
                                          <p:spTgt spid="7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76"/>
                                        </p:tgtEl>
                                      </p:cBhvr>
                                    </p:animEffect>
                                    <p:set>
                                      <p:cBhvr>
                                        <p:cTn id="68" dur="1" fill="hold">
                                          <p:stCondLst>
                                            <p:cond delay="499"/>
                                          </p:stCondLst>
                                        </p:cTn>
                                        <p:tgtEl>
                                          <p:spTgt spid="76"/>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10" presetClass="entr" presetSubtype="0" fill="hold" nodeType="with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500"/>
                                        <p:tgtEl>
                                          <p:spTgt spid="72"/>
                                        </p:tgtEl>
                                      </p:cBhvr>
                                    </p:animEffect>
                                  </p:childTnLst>
                                </p:cTn>
                              </p:par>
                              <p:par>
                                <p:cTn id="75" presetID="10" presetClass="entr" presetSubtype="0"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10" presetClass="entr" presetSubtype="0" fill="hold" nodeType="with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fade">
                                      <p:cBhvr>
                                        <p:cTn id="80" dur="500"/>
                                        <p:tgtEl>
                                          <p:spTgt spid="88"/>
                                        </p:tgtEl>
                                      </p:cBhvr>
                                    </p:animEffect>
                                  </p:childTnLst>
                                </p:cTn>
                              </p:par>
                              <p:par>
                                <p:cTn id="81" presetID="10" presetClass="entr" presetSubtype="0" fill="hold" nodeType="withEffect">
                                  <p:stCondLst>
                                    <p:cond delay="0"/>
                                  </p:stCondLst>
                                  <p:childTnLst>
                                    <p:set>
                                      <p:cBhvr>
                                        <p:cTn id="82" dur="1" fill="hold">
                                          <p:stCondLst>
                                            <p:cond delay="0"/>
                                          </p:stCondLst>
                                        </p:cTn>
                                        <p:tgtEl>
                                          <p:spTgt spid="89"/>
                                        </p:tgtEl>
                                        <p:attrNameLst>
                                          <p:attrName>style.visibility</p:attrName>
                                        </p:attrNameLst>
                                      </p:cBhvr>
                                      <p:to>
                                        <p:strVal val="visible"/>
                                      </p:to>
                                    </p:set>
                                    <p:animEffect transition="in" filter="fade">
                                      <p:cBhvr>
                                        <p:cTn id="83" dur="500"/>
                                        <p:tgtEl>
                                          <p:spTgt spid="8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75"/>
                                        </p:tgtEl>
                                      </p:cBhvr>
                                    </p:animEffect>
                                    <p:set>
                                      <p:cBhvr>
                                        <p:cTn id="88" dur="1" fill="hold">
                                          <p:stCondLst>
                                            <p:cond delay="499"/>
                                          </p:stCondLst>
                                        </p:cTn>
                                        <p:tgtEl>
                                          <p:spTgt spid="7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78"/>
                                        </p:tgtEl>
                                      </p:cBhvr>
                                    </p:animEffect>
                                    <p:set>
                                      <p:cBhvr>
                                        <p:cTn id="91" dur="1" fill="hold">
                                          <p:stCondLst>
                                            <p:cond delay="499"/>
                                          </p:stCondLst>
                                        </p:cTn>
                                        <p:tgtEl>
                                          <p:spTgt spid="7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9"/>
                                        </p:tgtEl>
                                      </p:cBhvr>
                                    </p:animEffect>
                                    <p:set>
                                      <p:cBhvr>
                                        <p:cTn id="94" dur="1" fill="hold">
                                          <p:stCondLst>
                                            <p:cond delay="499"/>
                                          </p:stCondLst>
                                        </p:cTn>
                                        <p:tgtEl>
                                          <p:spTgt spid="89"/>
                                        </p:tgtEl>
                                        <p:attrNameLst>
                                          <p:attrName>style.visibility</p:attrName>
                                        </p:attrNameLst>
                                      </p:cBhvr>
                                      <p:to>
                                        <p:strVal val="hidden"/>
                                      </p:to>
                                    </p:set>
                                  </p:childTnLst>
                                </p:cTn>
                              </p:par>
                              <p:par>
                                <p:cTn id="95" presetID="35" presetClass="path" presetSubtype="0" accel="50000" decel="50000" fill="hold" nodeType="withEffect">
                                  <p:stCondLst>
                                    <p:cond delay="0"/>
                                  </p:stCondLst>
                                  <p:childTnLst>
                                    <p:animMotion origin="layout" path="M -5.55556E-7 -4.44444E-6 L -0.50451 0.00139 " pathEditMode="relative" rAng="0" ptsTypes="AA">
                                      <p:cBhvr>
                                        <p:cTn id="96" dur="1000" fill="hold"/>
                                        <p:tgtEl>
                                          <p:spTgt spid="72"/>
                                        </p:tgtEl>
                                        <p:attrNameLst>
                                          <p:attrName>ppt_x</p:attrName>
                                          <p:attrName>ppt_y</p:attrName>
                                        </p:attrNameLst>
                                      </p:cBhvr>
                                      <p:rCtr x="-25226" y="69"/>
                                    </p:animMotion>
                                  </p:childTnLst>
                                </p:cTn>
                              </p:par>
                              <p:par>
                                <p:cTn id="97" presetID="35" presetClass="path" presetSubtype="0" accel="50000" decel="50000" fill="hold" nodeType="withEffect">
                                  <p:stCondLst>
                                    <p:cond delay="0"/>
                                  </p:stCondLst>
                                  <p:childTnLst>
                                    <p:animMotion origin="layout" path="M -3.33333E-6 -4.44444E-6 L -0.63142 -4.44444E-6 " pathEditMode="relative" rAng="0" ptsTypes="AA">
                                      <p:cBhvr>
                                        <p:cTn id="98" dur="1000" fill="hold"/>
                                        <p:tgtEl>
                                          <p:spTgt spid="68"/>
                                        </p:tgtEl>
                                        <p:attrNameLst>
                                          <p:attrName>ppt_x</p:attrName>
                                          <p:attrName>ppt_y</p:attrName>
                                        </p:attrNameLst>
                                      </p:cBhvr>
                                      <p:rCtr x="-31580" y="0"/>
                                    </p:animMotion>
                                  </p:childTnLst>
                                </p:cTn>
                              </p:par>
                              <p:par>
                                <p:cTn id="99" presetID="64" presetClass="path" presetSubtype="0" accel="50000" decel="50000" fill="hold" nodeType="withEffect">
                                  <p:stCondLst>
                                    <p:cond delay="0"/>
                                  </p:stCondLst>
                                  <p:childTnLst>
                                    <p:animMotion origin="layout" path="M 4.72222E-6 1.11111E-6 L -0.40157 -0.64445 " pathEditMode="relative" rAng="0" ptsTypes="AA">
                                      <p:cBhvr>
                                        <p:cTn id="100" dur="1000" fill="hold"/>
                                        <p:tgtEl>
                                          <p:spTgt spid="88"/>
                                        </p:tgtEl>
                                        <p:attrNameLst>
                                          <p:attrName>ppt_x</p:attrName>
                                          <p:attrName>ppt_y</p:attrName>
                                        </p:attrNameLst>
                                      </p:cBhvr>
                                      <p:rCtr x="-20087" y="-32222"/>
                                    </p:animMotion>
                                  </p:childTnLst>
                                </p:cTn>
                              </p:par>
                            </p:childTnLst>
                          </p:cTn>
                        </p:par>
                        <p:par>
                          <p:cTn id="101" fill="hold">
                            <p:stCondLst>
                              <p:cond delay="1000"/>
                            </p:stCondLst>
                            <p:childTnLst>
                              <p:par>
                                <p:cTn id="102" presetID="22" presetClass="entr" presetSubtype="4" fill="hold" nodeType="afterEffect">
                                  <p:stCondLst>
                                    <p:cond delay="0"/>
                                  </p:stCondLst>
                                  <p:childTnLst>
                                    <p:set>
                                      <p:cBhvr>
                                        <p:cTn id="103" dur="1" fill="hold">
                                          <p:stCondLst>
                                            <p:cond delay="0"/>
                                          </p:stCondLst>
                                        </p:cTn>
                                        <p:tgtEl>
                                          <p:spTgt spid="95"/>
                                        </p:tgtEl>
                                        <p:attrNameLst>
                                          <p:attrName>style.visibility</p:attrName>
                                        </p:attrNameLst>
                                      </p:cBhvr>
                                      <p:to>
                                        <p:strVal val="visible"/>
                                      </p:to>
                                    </p:set>
                                    <p:animEffect transition="in" filter="wipe(down)">
                                      <p:cBhvr>
                                        <p:cTn id="104" dur="500"/>
                                        <p:tgtEl>
                                          <p:spTgt spid="95"/>
                                        </p:tgtEl>
                                      </p:cBhvr>
                                    </p:animEffect>
                                  </p:childTnLst>
                                </p:cTn>
                              </p:par>
                            </p:childTnLst>
                          </p:cTn>
                        </p:par>
                        <p:par>
                          <p:cTn id="105" fill="hold">
                            <p:stCondLst>
                              <p:cond delay="1500"/>
                            </p:stCondLst>
                            <p:childTnLst>
                              <p:par>
                                <p:cTn id="106" presetID="10" presetClass="entr" presetSubtype="0" fill="hold" grpId="0" nodeType="afterEffect">
                                  <p:stCondLst>
                                    <p:cond delay="0"/>
                                  </p:stCondLst>
                                  <p:childTnLst>
                                    <p:set>
                                      <p:cBhvr>
                                        <p:cTn id="107" dur="1" fill="hold">
                                          <p:stCondLst>
                                            <p:cond delay="0"/>
                                          </p:stCondLst>
                                        </p:cTn>
                                        <p:tgtEl>
                                          <p:spTgt spid="94"/>
                                        </p:tgtEl>
                                        <p:attrNameLst>
                                          <p:attrName>style.visibility</p:attrName>
                                        </p:attrNameLst>
                                      </p:cBhvr>
                                      <p:to>
                                        <p:strVal val="visible"/>
                                      </p:to>
                                    </p:set>
                                    <p:animEffect transition="in" filter="fade">
                                      <p:cBhvr>
                                        <p:cTn id="108" dur="500"/>
                                        <p:tgtEl>
                                          <p:spTgt spid="9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96"/>
                                        </p:tgtEl>
                                        <p:attrNameLst>
                                          <p:attrName>style.visibility</p:attrName>
                                        </p:attrNameLst>
                                      </p:cBhvr>
                                      <p:to>
                                        <p:strVal val="visible"/>
                                      </p:to>
                                    </p:set>
                                    <p:animEffect transition="in" filter="fade">
                                      <p:cBhvr>
                                        <p:cTn id="113" dur="500"/>
                                        <p:tgtEl>
                                          <p:spTgt spid="96"/>
                                        </p:tgtEl>
                                      </p:cBhvr>
                                    </p:animEffect>
                                  </p:childTnLst>
                                </p:cTn>
                              </p:par>
                              <p:par>
                                <p:cTn id="114" presetID="10" presetClass="entr" presetSubtype="0" fill="hold" nodeType="withEffect">
                                  <p:stCondLst>
                                    <p:cond delay="0"/>
                                  </p:stCondLst>
                                  <p:childTnLst>
                                    <p:set>
                                      <p:cBhvr>
                                        <p:cTn id="115" dur="1" fill="hold">
                                          <p:stCondLst>
                                            <p:cond delay="0"/>
                                          </p:stCondLst>
                                        </p:cTn>
                                        <p:tgtEl>
                                          <p:spTgt spid="99"/>
                                        </p:tgtEl>
                                        <p:attrNameLst>
                                          <p:attrName>style.visibility</p:attrName>
                                        </p:attrNameLst>
                                      </p:cBhvr>
                                      <p:to>
                                        <p:strVal val="visible"/>
                                      </p:to>
                                    </p:set>
                                    <p:animEffect transition="in" filter="fade">
                                      <p:cBhvr>
                                        <p:cTn id="116" dur="500"/>
                                        <p:tgtEl>
                                          <p:spTgt spid="99"/>
                                        </p:tgtEl>
                                      </p:cBhvr>
                                    </p:animEffect>
                                  </p:childTnLst>
                                </p:cTn>
                              </p:par>
                              <p:par>
                                <p:cTn id="117" presetID="10" presetClass="entr" presetSubtype="0" fill="hold" nodeType="withEffect">
                                  <p:stCondLst>
                                    <p:cond delay="0"/>
                                  </p:stCondLst>
                                  <p:childTnLst>
                                    <p:set>
                                      <p:cBhvr>
                                        <p:cTn id="118" dur="1" fill="hold">
                                          <p:stCondLst>
                                            <p:cond delay="0"/>
                                          </p:stCondLst>
                                        </p:cTn>
                                        <p:tgtEl>
                                          <p:spTgt spid="115"/>
                                        </p:tgtEl>
                                        <p:attrNameLst>
                                          <p:attrName>style.visibility</p:attrName>
                                        </p:attrNameLst>
                                      </p:cBhvr>
                                      <p:to>
                                        <p:strVal val="visible"/>
                                      </p:to>
                                    </p:set>
                                    <p:animEffect transition="in" filter="fade">
                                      <p:cBhvr>
                                        <p:cTn id="119" dur="500"/>
                                        <p:tgtEl>
                                          <p:spTgt spid="115"/>
                                        </p:tgtEl>
                                      </p:cBhvr>
                                    </p:animEffect>
                                  </p:childTnLst>
                                </p:cTn>
                              </p:par>
                              <p:par>
                                <p:cTn id="120" presetID="10" presetClass="entr" presetSubtype="0" fill="hold" nodeType="withEffect">
                                  <p:stCondLst>
                                    <p:cond delay="0"/>
                                  </p:stCondLst>
                                  <p:childTnLst>
                                    <p:set>
                                      <p:cBhvr>
                                        <p:cTn id="121" dur="1" fill="hold">
                                          <p:stCondLst>
                                            <p:cond delay="0"/>
                                          </p:stCondLst>
                                        </p:cTn>
                                        <p:tgtEl>
                                          <p:spTgt spid="121"/>
                                        </p:tgtEl>
                                        <p:attrNameLst>
                                          <p:attrName>style.visibility</p:attrName>
                                        </p:attrNameLst>
                                      </p:cBhvr>
                                      <p:to>
                                        <p:strVal val="visible"/>
                                      </p:to>
                                    </p:set>
                                    <p:animEffect transition="in" filter="fade">
                                      <p:cBhvr>
                                        <p:cTn id="122" dur="500"/>
                                        <p:tgtEl>
                                          <p:spTgt spid="121"/>
                                        </p:tgtEl>
                                      </p:cBhvr>
                                    </p:animEffect>
                                  </p:childTnLst>
                                </p:cTn>
                              </p:par>
                              <p:par>
                                <p:cTn id="123" presetID="10" presetClass="entr" presetSubtype="0" fill="hold" nodeType="withEffect">
                                  <p:stCondLst>
                                    <p:cond delay="0"/>
                                  </p:stCondLst>
                                  <p:childTnLst>
                                    <p:set>
                                      <p:cBhvr>
                                        <p:cTn id="124" dur="1" fill="hold">
                                          <p:stCondLst>
                                            <p:cond delay="0"/>
                                          </p:stCondLst>
                                        </p:cTn>
                                        <p:tgtEl>
                                          <p:spTgt spid="118"/>
                                        </p:tgtEl>
                                        <p:attrNameLst>
                                          <p:attrName>style.visibility</p:attrName>
                                        </p:attrNameLst>
                                      </p:cBhvr>
                                      <p:to>
                                        <p:strVal val="visible"/>
                                      </p:to>
                                    </p:set>
                                    <p:animEffect transition="in" filter="fade">
                                      <p:cBhvr>
                                        <p:cTn id="125" dur="500"/>
                                        <p:tgtEl>
                                          <p:spTgt spid="118"/>
                                        </p:tgtEl>
                                      </p:cBhvr>
                                    </p:animEffect>
                                  </p:childTnLst>
                                </p:cTn>
                              </p:par>
                              <p:par>
                                <p:cTn id="126" presetID="10" presetClass="entr" presetSubtype="0" fill="hold" nodeType="withEffect">
                                  <p:stCondLst>
                                    <p:cond delay="0"/>
                                  </p:stCondLst>
                                  <p:childTnLst>
                                    <p:set>
                                      <p:cBhvr>
                                        <p:cTn id="127" dur="1" fill="hold">
                                          <p:stCondLst>
                                            <p:cond delay="0"/>
                                          </p:stCondLst>
                                        </p:cTn>
                                        <p:tgtEl>
                                          <p:spTgt spid="122"/>
                                        </p:tgtEl>
                                        <p:attrNameLst>
                                          <p:attrName>style.visibility</p:attrName>
                                        </p:attrNameLst>
                                      </p:cBhvr>
                                      <p:to>
                                        <p:strVal val="visible"/>
                                      </p:to>
                                    </p:set>
                                    <p:animEffect transition="in" filter="fade">
                                      <p:cBhvr>
                                        <p:cTn id="128" dur="500"/>
                                        <p:tgtEl>
                                          <p:spTgt spid="122"/>
                                        </p:tgtEl>
                                      </p:cBhvr>
                                    </p:animEffect>
                                  </p:childTnLst>
                                </p:cTn>
                              </p:par>
                              <p:par>
                                <p:cTn id="129" presetID="10" presetClass="entr" presetSubtype="0" fill="hold" nodeType="withEffect">
                                  <p:stCondLst>
                                    <p:cond delay="0"/>
                                  </p:stCondLst>
                                  <p:childTnLst>
                                    <p:set>
                                      <p:cBhvr>
                                        <p:cTn id="130" dur="1" fill="hold">
                                          <p:stCondLst>
                                            <p:cond delay="0"/>
                                          </p:stCondLst>
                                        </p:cTn>
                                        <p:tgtEl>
                                          <p:spTgt spid="125"/>
                                        </p:tgtEl>
                                        <p:attrNameLst>
                                          <p:attrName>style.visibility</p:attrName>
                                        </p:attrNameLst>
                                      </p:cBhvr>
                                      <p:to>
                                        <p:strVal val="visible"/>
                                      </p:to>
                                    </p:set>
                                    <p:animEffect transition="in" filter="fade">
                                      <p:cBhvr>
                                        <p:cTn id="131" dur="500"/>
                                        <p:tgtEl>
                                          <p:spTgt spid="125"/>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96"/>
                                        </p:tgtEl>
                                      </p:cBhvr>
                                    </p:animEffect>
                                    <p:set>
                                      <p:cBhvr>
                                        <p:cTn id="136" dur="1" fill="hold">
                                          <p:stCondLst>
                                            <p:cond delay="499"/>
                                          </p:stCondLst>
                                        </p:cTn>
                                        <p:tgtEl>
                                          <p:spTgt spid="96"/>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94"/>
                                        </p:tgtEl>
                                      </p:cBhvr>
                                    </p:animEffect>
                                    <p:set>
                                      <p:cBhvr>
                                        <p:cTn id="139" dur="1" fill="hold">
                                          <p:stCondLst>
                                            <p:cond delay="499"/>
                                          </p:stCondLst>
                                        </p:cTn>
                                        <p:tgtEl>
                                          <p:spTgt spid="94"/>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99"/>
                                        </p:tgtEl>
                                      </p:cBhvr>
                                    </p:animEffect>
                                    <p:set>
                                      <p:cBhvr>
                                        <p:cTn id="142" dur="1" fill="hold">
                                          <p:stCondLst>
                                            <p:cond delay="499"/>
                                          </p:stCondLst>
                                        </p:cTn>
                                        <p:tgtEl>
                                          <p:spTgt spid="99"/>
                                        </p:tgtEl>
                                        <p:attrNameLst>
                                          <p:attrName>style.visibility</p:attrName>
                                        </p:attrNameLst>
                                      </p:cBhvr>
                                      <p:to>
                                        <p:strVal val="hidden"/>
                                      </p:to>
                                    </p:set>
                                  </p:childTnLst>
                                </p:cTn>
                              </p:par>
                              <p:par>
                                <p:cTn id="143" presetID="42" presetClass="path" presetSubtype="0" accel="50000" decel="50000" fill="hold" nodeType="withEffect">
                                  <p:stCondLst>
                                    <p:cond delay="0"/>
                                  </p:stCondLst>
                                  <p:childTnLst>
                                    <p:animMotion origin="layout" path="M 0 3.33333E-6 L 0.01667 -0.62153 " pathEditMode="relative" rAng="0" ptsTypes="AA">
                                      <p:cBhvr>
                                        <p:cTn id="144" dur="1000" fill="hold"/>
                                        <p:tgtEl>
                                          <p:spTgt spid="115"/>
                                        </p:tgtEl>
                                        <p:attrNameLst>
                                          <p:attrName>ppt_x</p:attrName>
                                          <p:attrName>ppt_y</p:attrName>
                                        </p:attrNameLst>
                                      </p:cBhvr>
                                      <p:rCtr x="833" y="-31088"/>
                                    </p:animMotion>
                                  </p:childTnLst>
                                </p:cTn>
                              </p:par>
                              <p:par>
                                <p:cTn id="145" presetID="63" presetClass="path" presetSubtype="0" accel="50000" decel="50000" fill="hold" nodeType="withEffect">
                                  <p:stCondLst>
                                    <p:cond delay="0"/>
                                  </p:stCondLst>
                                  <p:childTnLst>
                                    <p:animMotion origin="layout" path="M -3.33333E-6 4.44444E-6 L -0.18333 -0.17292 " pathEditMode="relative" rAng="0" ptsTypes="AA">
                                      <p:cBhvr>
                                        <p:cTn id="146" dur="1000" fill="hold"/>
                                        <p:tgtEl>
                                          <p:spTgt spid="118"/>
                                        </p:tgtEl>
                                        <p:attrNameLst>
                                          <p:attrName>ppt_x</p:attrName>
                                          <p:attrName>ppt_y</p:attrName>
                                        </p:attrNameLst>
                                      </p:cBhvr>
                                      <p:rCtr x="-9167" y="-8657"/>
                                    </p:animMotion>
                                  </p:childTnLst>
                                </p:cTn>
                              </p:par>
                              <p:par>
                                <p:cTn id="147" presetID="42" presetClass="path" presetSubtype="0" accel="50000" decel="50000" fill="hold" nodeType="withEffect">
                                  <p:stCondLst>
                                    <p:cond delay="0"/>
                                  </p:stCondLst>
                                  <p:childTnLst>
                                    <p:animMotion origin="layout" path="M -2.77778E-6 -1.11111E-6 L 0.03038 -0.62199 " pathEditMode="relative" rAng="0" ptsTypes="AA">
                                      <p:cBhvr>
                                        <p:cTn id="148" dur="1000" fill="hold"/>
                                        <p:tgtEl>
                                          <p:spTgt spid="121"/>
                                        </p:tgtEl>
                                        <p:attrNameLst>
                                          <p:attrName>ppt_x</p:attrName>
                                          <p:attrName>ppt_y</p:attrName>
                                        </p:attrNameLst>
                                      </p:cBhvr>
                                      <p:rCtr x="1510" y="-31111"/>
                                    </p:animMotion>
                                  </p:childTnLst>
                                </p:cTn>
                              </p:par>
                              <p:par>
                                <p:cTn id="149" presetID="42" presetClass="path" presetSubtype="0" accel="50000" decel="50000" fill="hold" nodeType="withEffect">
                                  <p:stCondLst>
                                    <p:cond delay="0"/>
                                  </p:stCondLst>
                                  <p:childTnLst>
                                    <p:animMotion origin="layout" path="M 3.61111E-6 -1.11111E-6 L 0.03333 -0.62222 " pathEditMode="relative" rAng="0" ptsTypes="AA">
                                      <p:cBhvr>
                                        <p:cTn id="150" dur="1000" fill="hold"/>
                                        <p:tgtEl>
                                          <p:spTgt spid="122"/>
                                        </p:tgtEl>
                                        <p:attrNameLst>
                                          <p:attrName>ppt_x</p:attrName>
                                          <p:attrName>ppt_y</p:attrName>
                                        </p:attrNameLst>
                                      </p:cBhvr>
                                      <p:rCtr x="1667" y="-31111"/>
                                    </p:animMotion>
                                  </p:childTnLst>
                                </p:cTn>
                              </p:par>
                              <p:par>
                                <p:cTn id="151" presetID="42" presetClass="path" presetSubtype="0" accel="50000" decel="50000" fill="hold" nodeType="withEffect">
                                  <p:stCondLst>
                                    <p:cond delay="0"/>
                                  </p:stCondLst>
                                  <p:childTnLst>
                                    <p:animMotion origin="layout" path="M 3.61111E-6 3.33333E-6 L 0.01059 -0.62153 " pathEditMode="relative" rAng="0" ptsTypes="AA">
                                      <p:cBhvr>
                                        <p:cTn id="152" dur="1000" fill="hold"/>
                                        <p:tgtEl>
                                          <p:spTgt spid="125"/>
                                        </p:tgtEl>
                                        <p:attrNameLst>
                                          <p:attrName>ppt_x</p:attrName>
                                          <p:attrName>ppt_y</p:attrName>
                                        </p:attrNameLst>
                                      </p:cBhvr>
                                      <p:rCtr x="521" y="-31088"/>
                                    </p:animMotion>
                                  </p:childTnLst>
                                </p:cTn>
                              </p:par>
                            </p:childTnLst>
                          </p:cTn>
                        </p:par>
                        <p:par>
                          <p:cTn id="153" fill="hold">
                            <p:stCondLst>
                              <p:cond delay="1000"/>
                            </p:stCondLst>
                            <p:childTnLst>
                              <p:par>
                                <p:cTn id="154" presetID="22" presetClass="entr" presetSubtype="1" fill="hold" nodeType="afterEffect">
                                  <p:stCondLst>
                                    <p:cond delay="0"/>
                                  </p:stCondLst>
                                  <p:childTnLst>
                                    <p:set>
                                      <p:cBhvr>
                                        <p:cTn id="155" dur="1" fill="hold">
                                          <p:stCondLst>
                                            <p:cond delay="0"/>
                                          </p:stCondLst>
                                        </p:cTn>
                                        <p:tgtEl>
                                          <p:spTgt spid="127"/>
                                        </p:tgtEl>
                                        <p:attrNameLst>
                                          <p:attrName>style.visibility</p:attrName>
                                        </p:attrNameLst>
                                      </p:cBhvr>
                                      <p:to>
                                        <p:strVal val="visible"/>
                                      </p:to>
                                    </p:set>
                                    <p:animEffect transition="in" filter="wipe(up)">
                                      <p:cBhvr>
                                        <p:cTn id="156" dur="500"/>
                                        <p:tgtEl>
                                          <p:spTgt spid="127"/>
                                        </p:tgtEl>
                                      </p:cBhvr>
                                    </p:animEffect>
                                  </p:childTnLst>
                                </p:cTn>
                              </p:par>
                            </p:childTnLst>
                          </p:cTn>
                        </p:par>
                        <p:par>
                          <p:cTn id="157" fill="hold">
                            <p:stCondLst>
                              <p:cond delay="1500"/>
                            </p:stCondLst>
                            <p:childTnLst>
                              <p:par>
                                <p:cTn id="158" presetID="10" presetClass="entr" presetSubtype="0" fill="hold" grpId="0" nodeType="afterEffect">
                                  <p:stCondLst>
                                    <p:cond delay="0"/>
                                  </p:stCondLst>
                                  <p:childTnLst>
                                    <p:set>
                                      <p:cBhvr>
                                        <p:cTn id="159" dur="1" fill="hold">
                                          <p:stCondLst>
                                            <p:cond delay="0"/>
                                          </p:stCondLst>
                                        </p:cTn>
                                        <p:tgtEl>
                                          <p:spTgt spid="126"/>
                                        </p:tgtEl>
                                        <p:attrNameLst>
                                          <p:attrName>style.visibility</p:attrName>
                                        </p:attrNameLst>
                                      </p:cBhvr>
                                      <p:to>
                                        <p:strVal val="visible"/>
                                      </p:to>
                                    </p:set>
                                    <p:animEffect transition="in" filter="fade">
                                      <p:cBhvr>
                                        <p:cTn id="160" dur="500"/>
                                        <p:tgtEl>
                                          <p:spTgt spid="126"/>
                                        </p:tgtEl>
                                      </p:cBhvr>
                                    </p:animEffect>
                                  </p:childTnLst>
                                </p:cTn>
                              </p:par>
                              <p:par>
                                <p:cTn id="161" presetID="10" presetClass="entr" presetSubtype="0" fill="hold" nodeType="withEffect">
                                  <p:stCondLst>
                                    <p:cond delay="0"/>
                                  </p:stCondLst>
                                  <p:childTnLst>
                                    <p:set>
                                      <p:cBhvr>
                                        <p:cTn id="162" dur="1" fill="hold">
                                          <p:stCondLst>
                                            <p:cond delay="0"/>
                                          </p:stCondLst>
                                        </p:cTn>
                                        <p:tgtEl>
                                          <p:spTgt spid="128"/>
                                        </p:tgtEl>
                                        <p:attrNameLst>
                                          <p:attrName>style.visibility</p:attrName>
                                        </p:attrNameLst>
                                      </p:cBhvr>
                                      <p:to>
                                        <p:strVal val="visible"/>
                                      </p:to>
                                    </p:set>
                                    <p:animEffect transition="in" filter="fade">
                                      <p:cBhvr>
                                        <p:cTn id="163" dur="500"/>
                                        <p:tgtEl>
                                          <p:spTgt spid="128"/>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500"/>
                                        <p:tgtEl>
                                          <p:spTgt spid="128"/>
                                        </p:tgtEl>
                                      </p:cBhvr>
                                    </p:animEffect>
                                    <p:set>
                                      <p:cBhvr>
                                        <p:cTn id="168" dur="1" fill="hold">
                                          <p:stCondLst>
                                            <p:cond delay="499"/>
                                          </p:stCondLst>
                                        </p:cTn>
                                        <p:tgtEl>
                                          <p:spTgt spid="128"/>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129"/>
                                        </p:tgtEl>
                                        <p:attrNameLst>
                                          <p:attrName>style.visibility</p:attrName>
                                        </p:attrNameLst>
                                      </p:cBhvr>
                                      <p:to>
                                        <p:strVal val="visible"/>
                                      </p:to>
                                    </p:set>
                                    <p:animEffect transition="in" filter="fade">
                                      <p:cBhvr>
                                        <p:cTn id="171" dur="500"/>
                                        <p:tgtEl>
                                          <p:spTgt spid="129"/>
                                        </p:tgtEl>
                                      </p:cBhvr>
                                    </p:animEffect>
                                  </p:childTnLst>
                                </p:cTn>
                              </p:par>
                              <p:par>
                                <p:cTn id="172" presetID="10" presetClass="entr" presetSubtype="0" fill="hold" nodeType="withEffect">
                                  <p:stCondLst>
                                    <p:cond delay="0"/>
                                  </p:stCondLst>
                                  <p:childTnLst>
                                    <p:set>
                                      <p:cBhvr>
                                        <p:cTn id="173" dur="1" fill="hold">
                                          <p:stCondLst>
                                            <p:cond delay="0"/>
                                          </p:stCondLst>
                                        </p:cTn>
                                        <p:tgtEl>
                                          <p:spTgt spid="136"/>
                                        </p:tgtEl>
                                        <p:attrNameLst>
                                          <p:attrName>style.visibility</p:attrName>
                                        </p:attrNameLst>
                                      </p:cBhvr>
                                      <p:to>
                                        <p:strVal val="visible"/>
                                      </p:to>
                                    </p:set>
                                    <p:animEffect transition="in" filter="fade">
                                      <p:cBhvr>
                                        <p:cTn id="174" dur="500"/>
                                        <p:tgtEl>
                                          <p:spTgt spid="136"/>
                                        </p:tgtEl>
                                      </p:cBhvr>
                                    </p:animEffect>
                                  </p:childTnLst>
                                </p:cTn>
                              </p:par>
                              <p:par>
                                <p:cTn id="175" presetID="10" presetClass="entr" presetSubtype="0" fill="hold" nodeType="withEffect">
                                  <p:stCondLst>
                                    <p:cond delay="0"/>
                                  </p:stCondLst>
                                  <p:childTnLst>
                                    <p:set>
                                      <p:cBhvr>
                                        <p:cTn id="176" dur="1" fill="hold">
                                          <p:stCondLst>
                                            <p:cond delay="0"/>
                                          </p:stCondLst>
                                        </p:cTn>
                                        <p:tgtEl>
                                          <p:spTgt spid="139"/>
                                        </p:tgtEl>
                                        <p:attrNameLst>
                                          <p:attrName>style.visibility</p:attrName>
                                        </p:attrNameLst>
                                      </p:cBhvr>
                                      <p:to>
                                        <p:strVal val="visible"/>
                                      </p:to>
                                    </p:set>
                                    <p:animEffect transition="in" filter="fade">
                                      <p:cBhvr>
                                        <p:cTn id="177" dur="500"/>
                                        <p:tgtEl>
                                          <p:spTgt spid="139"/>
                                        </p:tgtEl>
                                      </p:cBhvr>
                                    </p:animEffect>
                                  </p:childTnLst>
                                </p:cTn>
                              </p:par>
                              <p:par>
                                <p:cTn id="178" presetID="10" presetClass="entr" presetSubtype="0" fill="hold" nodeType="withEffect">
                                  <p:stCondLst>
                                    <p:cond delay="0"/>
                                  </p:stCondLst>
                                  <p:childTnLst>
                                    <p:set>
                                      <p:cBhvr>
                                        <p:cTn id="179" dur="1" fill="hold">
                                          <p:stCondLst>
                                            <p:cond delay="0"/>
                                          </p:stCondLst>
                                        </p:cTn>
                                        <p:tgtEl>
                                          <p:spTgt spid="142"/>
                                        </p:tgtEl>
                                        <p:attrNameLst>
                                          <p:attrName>style.visibility</p:attrName>
                                        </p:attrNameLst>
                                      </p:cBhvr>
                                      <p:to>
                                        <p:strVal val="visible"/>
                                      </p:to>
                                    </p:set>
                                    <p:animEffect transition="in" filter="fade">
                                      <p:cBhvr>
                                        <p:cTn id="180" dur="500"/>
                                        <p:tgtEl>
                                          <p:spTgt spid="142"/>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nodeType="clickEffect">
                                  <p:stCondLst>
                                    <p:cond delay="0"/>
                                  </p:stCondLst>
                                  <p:childTnLst>
                                    <p:animEffect transition="out" filter="fade">
                                      <p:cBhvr>
                                        <p:cTn id="184" dur="500"/>
                                        <p:tgtEl>
                                          <p:spTgt spid="129"/>
                                        </p:tgtEl>
                                      </p:cBhvr>
                                    </p:animEffect>
                                    <p:set>
                                      <p:cBhvr>
                                        <p:cTn id="185" dur="1" fill="hold">
                                          <p:stCondLst>
                                            <p:cond delay="499"/>
                                          </p:stCondLst>
                                        </p:cTn>
                                        <p:tgtEl>
                                          <p:spTgt spid="129"/>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136"/>
                                        </p:tgtEl>
                                      </p:cBhvr>
                                    </p:animEffect>
                                    <p:set>
                                      <p:cBhvr>
                                        <p:cTn id="188" dur="1" fill="hold">
                                          <p:stCondLst>
                                            <p:cond delay="499"/>
                                          </p:stCondLst>
                                        </p:cTn>
                                        <p:tgtEl>
                                          <p:spTgt spid="136"/>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126"/>
                                        </p:tgtEl>
                                      </p:cBhvr>
                                    </p:animEffect>
                                    <p:set>
                                      <p:cBhvr>
                                        <p:cTn id="191" dur="1" fill="hold">
                                          <p:stCondLst>
                                            <p:cond delay="499"/>
                                          </p:stCondLst>
                                        </p:cTn>
                                        <p:tgtEl>
                                          <p:spTgt spid="126"/>
                                        </p:tgtEl>
                                        <p:attrNameLst>
                                          <p:attrName>style.visibility</p:attrName>
                                        </p:attrNameLst>
                                      </p:cBhvr>
                                      <p:to>
                                        <p:strVal val="hidden"/>
                                      </p:to>
                                    </p:set>
                                  </p:childTnLst>
                                </p:cTn>
                              </p:par>
                              <p:par>
                                <p:cTn id="192" presetID="63" presetClass="path" presetSubtype="0" accel="50000" decel="50000" fill="hold" nodeType="withEffect">
                                  <p:stCondLst>
                                    <p:cond delay="0"/>
                                  </p:stCondLst>
                                  <p:childTnLst>
                                    <p:animMotion origin="layout" path="M 3.05556E-6 2.96296E-6 L -0.23143 0.09838 " pathEditMode="relative" rAng="0" ptsTypes="AA">
                                      <p:cBhvr>
                                        <p:cTn id="193" dur="1000" fill="hold"/>
                                        <p:tgtEl>
                                          <p:spTgt spid="139"/>
                                        </p:tgtEl>
                                        <p:attrNameLst>
                                          <p:attrName>ppt_x</p:attrName>
                                          <p:attrName>ppt_y</p:attrName>
                                        </p:attrNameLst>
                                      </p:cBhvr>
                                      <p:rCtr x="-11580" y="4907"/>
                                    </p:animMotion>
                                  </p:childTnLst>
                                </p:cTn>
                              </p:par>
                              <p:par>
                                <p:cTn id="194" presetID="35" presetClass="path" presetSubtype="0" accel="50000" decel="50000" fill="hold" nodeType="withEffect">
                                  <p:stCondLst>
                                    <p:cond delay="0"/>
                                  </p:stCondLst>
                                  <p:childTnLst>
                                    <p:animMotion origin="layout" path="M 3.05556E-6 2.59259E-6 L -0.12309 0.36551 " pathEditMode="relative" rAng="0" ptsTypes="AA">
                                      <p:cBhvr>
                                        <p:cTn id="195" dur="1000" fill="hold"/>
                                        <p:tgtEl>
                                          <p:spTgt spid="142"/>
                                        </p:tgtEl>
                                        <p:attrNameLst>
                                          <p:attrName>ppt_x</p:attrName>
                                          <p:attrName>ppt_y</p:attrName>
                                        </p:attrNameLst>
                                      </p:cBhvr>
                                      <p:rCtr x="-6163" y="18264"/>
                                    </p:animMotion>
                                  </p:childTnLst>
                                </p:cTn>
                              </p:par>
                            </p:childTnLst>
                          </p:cTn>
                        </p:par>
                        <p:par>
                          <p:cTn id="196" fill="hold">
                            <p:stCondLst>
                              <p:cond delay="1000"/>
                            </p:stCondLst>
                            <p:childTnLst>
                              <p:par>
                                <p:cTn id="197" presetID="22" presetClass="entr" presetSubtype="1" fill="hold" nodeType="afterEffect">
                                  <p:stCondLst>
                                    <p:cond delay="0"/>
                                  </p:stCondLst>
                                  <p:childTnLst>
                                    <p:set>
                                      <p:cBhvr>
                                        <p:cTn id="198" dur="1" fill="hold">
                                          <p:stCondLst>
                                            <p:cond delay="0"/>
                                          </p:stCondLst>
                                        </p:cTn>
                                        <p:tgtEl>
                                          <p:spTgt spid="160"/>
                                        </p:tgtEl>
                                        <p:attrNameLst>
                                          <p:attrName>style.visibility</p:attrName>
                                        </p:attrNameLst>
                                      </p:cBhvr>
                                      <p:to>
                                        <p:strVal val="visible"/>
                                      </p:to>
                                    </p:set>
                                    <p:animEffect transition="in" filter="wipe(up)">
                                      <p:cBhvr>
                                        <p:cTn id="199" dur="500"/>
                                        <p:tgtEl>
                                          <p:spTgt spid="160"/>
                                        </p:tgtEl>
                                      </p:cBhvr>
                                    </p:animEffect>
                                  </p:childTnLst>
                                </p:cTn>
                              </p:par>
                            </p:childTnLst>
                          </p:cTn>
                        </p:par>
                        <p:par>
                          <p:cTn id="200" fill="hold">
                            <p:stCondLst>
                              <p:cond delay="1500"/>
                            </p:stCondLst>
                            <p:childTnLst>
                              <p:par>
                                <p:cTn id="201" presetID="10" presetClass="entr" presetSubtype="0" fill="hold" grpId="0" nodeType="afterEffect">
                                  <p:stCondLst>
                                    <p:cond delay="0"/>
                                  </p:stCondLst>
                                  <p:childTnLst>
                                    <p:set>
                                      <p:cBhvr>
                                        <p:cTn id="202" dur="1" fill="hold">
                                          <p:stCondLst>
                                            <p:cond delay="0"/>
                                          </p:stCondLst>
                                        </p:cTn>
                                        <p:tgtEl>
                                          <p:spTgt spid="159"/>
                                        </p:tgtEl>
                                        <p:attrNameLst>
                                          <p:attrName>style.visibility</p:attrName>
                                        </p:attrNameLst>
                                      </p:cBhvr>
                                      <p:to>
                                        <p:strVal val="visible"/>
                                      </p:to>
                                    </p:set>
                                    <p:animEffect transition="in" filter="fade">
                                      <p:cBhvr>
                                        <p:cTn id="203" dur="500"/>
                                        <p:tgtEl>
                                          <p:spTgt spid="159"/>
                                        </p:tgtEl>
                                      </p:cBhvr>
                                    </p:animEffect>
                                  </p:childTnLst>
                                </p:cTn>
                              </p:par>
                              <p:par>
                                <p:cTn id="204" presetID="10" presetClass="entr" presetSubtype="0" fill="hold" nodeType="withEffect">
                                  <p:stCondLst>
                                    <p:cond delay="0"/>
                                  </p:stCondLst>
                                  <p:childTnLst>
                                    <p:set>
                                      <p:cBhvr>
                                        <p:cTn id="205" dur="1" fill="hold">
                                          <p:stCondLst>
                                            <p:cond delay="0"/>
                                          </p:stCondLst>
                                        </p:cTn>
                                        <p:tgtEl>
                                          <p:spTgt spid="145"/>
                                        </p:tgtEl>
                                        <p:attrNameLst>
                                          <p:attrName>style.visibility</p:attrName>
                                        </p:attrNameLst>
                                      </p:cBhvr>
                                      <p:to>
                                        <p:strVal val="visible"/>
                                      </p:to>
                                    </p:set>
                                    <p:animEffect transition="in" filter="fade">
                                      <p:cBhvr>
                                        <p:cTn id="206" dur="500"/>
                                        <p:tgtEl>
                                          <p:spTgt spid="145"/>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500"/>
                                        <p:tgtEl>
                                          <p:spTgt spid="145"/>
                                        </p:tgtEl>
                                      </p:cBhvr>
                                    </p:animEffect>
                                    <p:set>
                                      <p:cBhvr>
                                        <p:cTn id="211" dur="1" fill="hold">
                                          <p:stCondLst>
                                            <p:cond delay="499"/>
                                          </p:stCondLst>
                                        </p:cTn>
                                        <p:tgtEl>
                                          <p:spTgt spid="145"/>
                                        </p:tgtEl>
                                        <p:attrNameLst>
                                          <p:attrName>style.visibility</p:attrName>
                                        </p:attrNameLst>
                                      </p:cBhvr>
                                      <p:to>
                                        <p:strVal val="hidden"/>
                                      </p:to>
                                    </p:set>
                                  </p:childTnLst>
                                </p:cTn>
                              </p:par>
                              <p:par>
                                <p:cTn id="212" presetID="10" presetClass="entr" presetSubtype="0" fill="hold" nodeType="withEffect">
                                  <p:stCondLst>
                                    <p:cond delay="0"/>
                                  </p:stCondLst>
                                  <p:childTnLst>
                                    <p:set>
                                      <p:cBhvr>
                                        <p:cTn id="213" dur="1" fill="hold">
                                          <p:stCondLst>
                                            <p:cond delay="0"/>
                                          </p:stCondLst>
                                        </p:cTn>
                                        <p:tgtEl>
                                          <p:spTgt spid="146"/>
                                        </p:tgtEl>
                                        <p:attrNameLst>
                                          <p:attrName>style.visibility</p:attrName>
                                        </p:attrNameLst>
                                      </p:cBhvr>
                                      <p:to>
                                        <p:strVal val="visible"/>
                                      </p:to>
                                    </p:set>
                                    <p:animEffect transition="in" filter="fade">
                                      <p:cBhvr>
                                        <p:cTn id="214" dur="500"/>
                                        <p:tgtEl>
                                          <p:spTgt spid="146"/>
                                        </p:tgtEl>
                                      </p:cBhvr>
                                    </p:animEffect>
                                  </p:childTnLst>
                                </p:cTn>
                              </p:par>
                              <p:par>
                                <p:cTn id="215" presetID="10" presetClass="entr" presetSubtype="0" fill="hold" nodeType="withEffect">
                                  <p:stCondLst>
                                    <p:cond delay="0"/>
                                  </p:stCondLst>
                                  <p:childTnLst>
                                    <p:set>
                                      <p:cBhvr>
                                        <p:cTn id="216" dur="1" fill="hold">
                                          <p:stCondLst>
                                            <p:cond delay="0"/>
                                          </p:stCondLst>
                                        </p:cTn>
                                        <p:tgtEl>
                                          <p:spTgt spid="161"/>
                                        </p:tgtEl>
                                        <p:attrNameLst>
                                          <p:attrName>style.visibility</p:attrName>
                                        </p:attrNameLst>
                                      </p:cBhvr>
                                      <p:to>
                                        <p:strVal val="visible"/>
                                      </p:to>
                                    </p:set>
                                    <p:animEffect transition="in" filter="fade">
                                      <p:cBhvr>
                                        <p:cTn id="217" dur="500"/>
                                        <p:tgtEl>
                                          <p:spTgt spid="161"/>
                                        </p:tgtEl>
                                      </p:cBhvr>
                                    </p:animEffect>
                                  </p:childTnLst>
                                </p:cTn>
                              </p:par>
                              <p:par>
                                <p:cTn id="218" presetID="10" presetClass="entr" presetSubtype="0" fill="hold" nodeType="withEffect">
                                  <p:stCondLst>
                                    <p:cond delay="0"/>
                                  </p:stCondLst>
                                  <p:childTnLst>
                                    <p:set>
                                      <p:cBhvr>
                                        <p:cTn id="219" dur="1" fill="hold">
                                          <p:stCondLst>
                                            <p:cond delay="0"/>
                                          </p:stCondLst>
                                        </p:cTn>
                                        <p:tgtEl>
                                          <p:spTgt spid="172"/>
                                        </p:tgtEl>
                                        <p:attrNameLst>
                                          <p:attrName>style.visibility</p:attrName>
                                        </p:attrNameLst>
                                      </p:cBhvr>
                                      <p:to>
                                        <p:strVal val="visible"/>
                                      </p:to>
                                    </p:set>
                                    <p:animEffect transition="in" filter="fade">
                                      <p:cBhvr>
                                        <p:cTn id="220" dur="500"/>
                                        <p:tgtEl>
                                          <p:spTgt spid="172"/>
                                        </p:tgtEl>
                                      </p:cBhvr>
                                    </p:animEffect>
                                  </p:childTnLst>
                                </p:cTn>
                              </p:par>
                              <p:par>
                                <p:cTn id="221" presetID="10" presetClass="entr" presetSubtype="0" fill="hold" nodeType="withEffect">
                                  <p:stCondLst>
                                    <p:cond delay="0"/>
                                  </p:stCondLst>
                                  <p:childTnLst>
                                    <p:set>
                                      <p:cBhvr>
                                        <p:cTn id="222" dur="1" fill="hold">
                                          <p:stCondLst>
                                            <p:cond delay="0"/>
                                          </p:stCondLst>
                                        </p:cTn>
                                        <p:tgtEl>
                                          <p:spTgt spid="168"/>
                                        </p:tgtEl>
                                        <p:attrNameLst>
                                          <p:attrName>style.visibility</p:attrName>
                                        </p:attrNameLst>
                                      </p:cBhvr>
                                      <p:to>
                                        <p:strVal val="visible"/>
                                      </p:to>
                                    </p:set>
                                    <p:animEffect transition="in" filter="fade">
                                      <p:cBhvr>
                                        <p:cTn id="223" dur="500"/>
                                        <p:tgtEl>
                                          <p:spTgt spid="168"/>
                                        </p:tgtEl>
                                      </p:cBhvr>
                                    </p:animEffect>
                                  </p:childTnLst>
                                </p:cTn>
                              </p:par>
                              <p:par>
                                <p:cTn id="224" presetID="10" presetClass="entr" presetSubtype="0" fill="hold" nodeType="withEffect">
                                  <p:stCondLst>
                                    <p:cond delay="0"/>
                                  </p:stCondLst>
                                  <p:childTnLst>
                                    <p:set>
                                      <p:cBhvr>
                                        <p:cTn id="225" dur="1" fill="hold">
                                          <p:stCondLst>
                                            <p:cond delay="0"/>
                                          </p:stCondLst>
                                        </p:cTn>
                                        <p:tgtEl>
                                          <p:spTgt spid="167"/>
                                        </p:tgtEl>
                                        <p:attrNameLst>
                                          <p:attrName>style.visibility</p:attrName>
                                        </p:attrNameLst>
                                      </p:cBhvr>
                                      <p:to>
                                        <p:strVal val="visible"/>
                                      </p:to>
                                    </p:set>
                                    <p:animEffect transition="in" filter="fade">
                                      <p:cBhvr>
                                        <p:cTn id="226" dur="500"/>
                                        <p:tgtEl>
                                          <p:spTgt spid="167"/>
                                        </p:tgtEl>
                                      </p:cBhvr>
                                    </p:animEffect>
                                  </p:childTnLst>
                                </p:cTn>
                              </p:par>
                              <p:par>
                                <p:cTn id="227" presetID="10" presetClass="entr" presetSubtype="0" fill="hold" nodeType="withEffect">
                                  <p:stCondLst>
                                    <p:cond delay="0"/>
                                  </p:stCondLst>
                                  <p:childTnLst>
                                    <p:set>
                                      <p:cBhvr>
                                        <p:cTn id="228" dur="1" fill="hold">
                                          <p:stCondLst>
                                            <p:cond delay="0"/>
                                          </p:stCondLst>
                                        </p:cTn>
                                        <p:tgtEl>
                                          <p:spTgt spid="171"/>
                                        </p:tgtEl>
                                        <p:attrNameLst>
                                          <p:attrName>style.visibility</p:attrName>
                                        </p:attrNameLst>
                                      </p:cBhvr>
                                      <p:to>
                                        <p:strVal val="visible"/>
                                      </p:to>
                                    </p:set>
                                    <p:animEffect transition="in" filter="fade">
                                      <p:cBhvr>
                                        <p:cTn id="229" dur="500"/>
                                        <p:tgtEl>
                                          <p:spTgt spid="171"/>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xit" presetSubtype="0" fill="hold" grpId="1" nodeType="clickEffect">
                                  <p:stCondLst>
                                    <p:cond delay="0"/>
                                  </p:stCondLst>
                                  <p:childTnLst>
                                    <p:animEffect transition="out" filter="fade">
                                      <p:cBhvr>
                                        <p:cTn id="233" dur="500"/>
                                        <p:tgtEl>
                                          <p:spTgt spid="159"/>
                                        </p:tgtEl>
                                      </p:cBhvr>
                                    </p:animEffect>
                                    <p:set>
                                      <p:cBhvr>
                                        <p:cTn id="234" dur="1" fill="hold">
                                          <p:stCondLst>
                                            <p:cond delay="499"/>
                                          </p:stCondLst>
                                        </p:cTn>
                                        <p:tgtEl>
                                          <p:spTgt spid="159"/>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146"/>
                                        </p:tgtEl>
                                      </p:cBhvr>
                                    </p:animEffect>
                                    <p:set>
                                      <p:cBhvr>
                                        <p:cTn id="237" dur="1" fill="hold">
                                          <p:stCondLst>
                                            <p:cond delay="499"/>
                                          </p:stCondLst>
                                        </p:cTn>
                                        <p:tgtEl>
                                          <p:spTgt spid="146"/>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161"/>
                                        </p:tgtEl>
                                      </p:cBhvr>
                                    </p:animEffect>
                                    <p:set>
                                      <p:cBhvr>
                                        <p:cTn id="240" dur="1" fill="hold">
                                          <p:stCondLst>
                                            <p:cond delay="499"/>
                                          </p:stCondLst>
                                        </p:cTn>
                                        <p:tgtEl>
                                          <p:spTgt spid="161"/>
                                        </p:tgtEl>
                                        <p:attrNameLst>
                                          <p:attrName>style.visibility</p:attrName>
                                        </p:attrNameLst>
                                      </p:cBhvr>
                                      <p:to>
                                        <p:strVal val="hidden"/>
                                      </p:to>
                                    </p:set>
                                  </p:childTnLst>
                                </p:cTn>
                              </p:par>
                              <p:par>
                                <p:cTn id="241" presetID="42" presetClass="path" presetSubtype="0" accel="50000" decel="50000" fill="hold" nodeType="withEffect">
                                  <p:stCondLst>
                                    <p:cond delay="0"/>
                                  </p:stCondLst>
                                  <p:childTnLst>
                                    <p:animMotion origin="layout" path="M 2.77778E-7 1.85185E-6 L 0.18333 0.22477 " pathEditMode="relative" rAng="0" ptsTypes="AA">
                                      <p:cBhvr>
                                        <p:cTn id="242" dur="1000" fill="hold"/>
                                        <p:tgtEl>
                                          <p:spTgt spid="172"/>
                                        </p:tgtEl>
                                        <p:attrNameLst>
                                          <p:attrName>ppt_x</p:attrName>
                                          <p:attrName>ppt_y</p:attrName>
                                        </p:attrNameLst>
                                      </p:cBhvr>
                                      <p:rCtr x="9167" y="11227"/>
                                    </p:animMotion>
                                  </p:childTnLst>
                                </p:cTn>
                              </p:par>
                              <p:par>
                                <p:cTn id="243" presetID="42" presetClass="path" presetSubtype="0" accel="50000" decel="50000" fill="hold" nodeType="withEffect">
                                  <p:stCondLst>
                                    <p:cond delay="0"/>
                                  </p:stCondLst>
                                  <p:childTnLst>
                                    <p:animMotion origin="layout" path="M -2.22222E-6 1.85185E-6 L 0.00243 0.22477 " pathEditMode="relative" rAng="0" ptsTypes="AA">
                                      <p:cBhvr>
                                        <p:cTn id="244" dur="1000" fill="hold"/>
                                        <p:tgtEl>
                                          <p:spTgt spid="168"/>
                                        </p:tgtEl>
                                        <p:attrNameLst>
                                          <p:attrName>ppt_x</p:attrName>
                                          <p:attrName>ppt_y</p:attrName>
                                        </p:attrNameLst>
                                      </p:cBhvr>
                                      <p:rCtr x="122" y="11227"/>
                                    </p:animMotion>
                                  </p:childTnLst>
                                </p:cTn>
                              </p:par>
                              <p:par>
                                <p:cTn id="245" presetID="42" presetClass="path" presetSubtype="0" accel="50000" decel="50000" fill="hold" nodeType="withEffect">
                                  <p:stCondLst>
                                    <p:cond delay="0"/>
                                  </p:stCondLst>
                                  <p:childTnLst>
                                    <p:animMotion origin="layout" path="M -3.05556E-6 1.85185E-6 L 0.06025 0.22477 " pathEditMode="relative" rAng="0" ptsTypes="AA">
                                      <p:cBhvr>
                                        <p:cTn id="246" dur="1000" fill="hold"/>
                                        <p:tgtEl>
                                          <p:spTgt spid="171"/>
                                        </p:tgtEl>
                                        <p:attrNameLst>
                                          <p:attrName>ppt_x</p:attrName>
                                          <p:attrName>ppt_y</p:attrName>
                                        </p:attrNameLst>
                                      </p:cBhvr>
                                      <p:rCtr x="3003" y="11227"/>
                                    </p:animMotion>
                                  </p:childTnLst>
                                </p:cTn>
                              </p:par>
                              <p:par>
                                <p:cTn id="247" presetID="42" presetClass="path" presetSubtype="0" accel="50000" decel="50000" fill="hold" nodeType="withEffect">
                                  <p:stCondLst>
                                    <p:cond delay="0"/>
                                  </p:stCondLst>
                                  <p:childTnLst>
                                    <p:animMotion origin="layout" path="M -3.33333E-6 1.85185E-6 L -0.01718 0.22477 " pathEditMode="relative" rAng="0" ptsTypes="AA">
                                      <p:cBhvr>
                                        <p:cTn id="248" dur="1000" fill="hold"/>
                                        <p:tgtEl>
                                          <p:spTgt spid="167"/>
                                        </p:tgtEl>
                                        <p:attrNameLst>
                                          <p:attrName>ppt_x</p:attrName>
                                          <p:attrName>ppt_y</p:attrName>
                                        </p:attrNameLst>
                                      </p:cBhvr>
                                      <p:rCtr x="-868" y="11227"/>
                                    </p:animMotion>
                                  </p:childTnLst>
                                </p:cTn>
                              </p:par>
                            </p:childTnLst>
                          </p:cTn>
                        </p:par>
                        <p:par>
                          <p:cTn id="249" fill="hold">
                            <p:stCondLst>
                              <p:cond delay="1000"/>
                            </p:stCondLst>
                            <p:childTnLst>
                              <p:par>
                                <p:cTn id="250" presetID="22" presetClass="entr" presetSubtype="1" fill="hold" nodeType="afterEffect">
                                  <p:stCondLst>
                                    <p:cond delay="0"/>
                                  </p:stCondLst>
                                  <p:childTnLst>
                                    <p:set>
                                      <p:cBhvr>
                                        <p:cTn id="251" dur="1" fill="hold">
                                          <p:stCondLst>
                                            <p:cond delay="0"/>
                                          </p:stCondLst>
                                        </p:cTn>
                                        <p:tgtEl>
                                          <p:spTgt spid="191"/>
                                        </p:tgtEl>
                                        <p:attrNameLst>
                                          <p:attrName>style.visibility</p:attrName>
                                        </p:attrNameLst>
                                      </p:cBhvr>
                                      <p:to>
                                        <p:strVal val="visible"/>
                                      </p:to>
                                    </p:set>
                                    <p:animEffect transition="in" filter="wipe(up)">
                                      <p:cBhvr>
                                        <p:cTn id="252" dur="500"/>
                                        <p:tgtEl>
                                          <p:spTgt spid="191"/>
                                        </p:tgtEl>
                                      </p:cBhvr>
                                    </p:animEffect>
                                  </p:childTnLst>
                                </p:cTn>
                              </p:par>
                            </p:childTnLst>
                          </p:cTn>
                        </p:par>
                        <p:par>
                          <p:cTn id="253" fill="hold">
                            <p:stCondLst>
                              <p:cond delay="1500"/>
                            </p:stCondLst>
                            <p:childTnLst>
                              <p:par>
                                <p:cTn id="254" presetID="10" presetClass="entr" presetSubtype="0" fill="hold" grpId="0" nodeType="afterEffect">
                                  <p:stCondLst>
                                    <p:cond delay="0"/>
                                  </p:stCondLst>
                                  <p:childTnLst>
                                    <p:set>
                                      <p:cBhvr>
                                        <p:cTn id="255" dur="1" fill="hold">
                                          <p:stCondLst>
                                            <p:cond delay="0"/>
                                          </p:stCondLst>
                                        </p:cTn>
                                        <p:tgtEl>
                                          <p:spTgt spid="176"/>
                                        </p:tgtEl>
                                        <p:attrNameLst>
                                          <p:attrName>style.visibility</p:attrName>
                                        </p:attrNameLst>
                                      </p:cBhvr>
                                      <p:to>
                                        <p:strVal val="visible"/>
                                      </p:to>
                                    </p:set>
                                    <p:animEffect transition="in" filter="fade">
                                      <p:cBhvr>
                                        <p:cTn id="256" dur="500"/>
                                        <p:tgtEl>
                                          <p:spTgt spid="176"/>
                                        </p:tgtEl>
                                      </p:cBhvr>
                                    </p:animEffect>
                                  </p:childTnLst>
                                </p:cTn>
                              </p:par>
                              <p:par>
                                <p:cTn id="257" presetID="10" presetClass="entr" presetSubtype="0" fill="hold" nodeType="withEffect">
                                  <p:stCondLst>
                                    <p:cond delay="0"/>
                                  </p:stCondLst>
                                  <p:childTnLst>
                                    <p:set>
                                      <p:cBhvr>
                                        <p:cTn id="258" dur="1" fill="hold">
                                          <p:stCondLst>
                                            <p:cond delay="0"/>
                                          </p:stCondLst>
                                        </p:cTn>
                                        <p:tgtEl>
                                          <p:spTgt spid="175"/>
                                        </p:tgtEl>
                                        <p:attrNameLst>
                                          <p:attrName>style.visibility</p:attrName>
                                        </p:attrNameLst>
                                      </p:cBhvr>
                                      <p:to>
                                        <p:strVal val="visible"/>
                                      </p:to>
                                    </p:set>
                                    <p:animEffect transition="in" filter="fade">
                                      <p:cBhvr>
                                        <p:cTn id="259" dur="500"/>
                                        <p:tgtEl>
                                          <p:spTgt spid="175"/>
                                        </p:tgtEl>
                                      </p:cBhvr>
                                    </p:animEffect>
                                  </p:childTnLst>
                                </p:cTn>
                              </p:par>
                            </p:childTnLst>
                          </p:cTn>
                        </p:par>
                      </p:childTnLst>
                    </p:cTn>
                  </p:par>
                  <p:par>
                    <p:cTn id="260" fill="hold">
                      <p:stCondLst>
                        <p:cond delay="indefinite"/>
                      </p:stCondLst>
                      <p:childTnLst>
                        <p:par>
                          <p:cTn id="261" fill="hold">
                            <p:stCondLst>
                              <p:cond delay="0"/>
                            </p:stCondLst>
                            <p:childTnLst>
                              <p:par>
                                <p:cTn id="262" presetID="10" presetClass="exit" presetSubtype="0" fill="hold" nodeType="clickEffect">
                                  <p:stCondLst>
                                    <p:cond delay="0"/>
                                  </p:stCondLst>
                                  <p:childTnLst>
                                    <p:animEffect transition="out" filter="fade">
                                      <p:cBhvr>
                                        <p:cTn id="263" dur="500"/>
                                        <p:tgtEl>
                                          <p:spTgt spid="175"/>
                                        </p:tgtEl>
                                      </p:cBhvr>
                                    </p:animEffect>
                                    <p:set>
                                      <p:cBhvr>
                                        <p:cTn id="264" dur="1" fill="hold">
                                          <p:stCondLst>
                                            <p:cond delay="499"/>
                                          </p:stCondLst>
                                        </p:cTn>
                                        <p:tgtEl>
                                          <p:spTgt spid="175"/>
                                        </p:tgtEl>
                                        <p:attrNameLst>
                                          <p:attrName>style.visibility</p:attrName>
                                        </p:attrNameLst>
                                      </p:cBhvr>
                                      <p:to>
                                        <p:strVal val="hidden"/>
                                      </p:to>
                                    </p:set>
                                  </p:childTnLst>
                                </p:cTn>
                              </p:par>
                              <p:par>
                                <p:cTn id="265" presetID="10" presetClass="entr" presetSubtype="0" fill="hold" nodeType="withEffect">
                                  <p:stCondLst>
                                    <p:cond delay="0"/>
                                  </p:stCondLst>
                                  <p:childTnLst>
                                    <p:set>
                                      <p:cBhvr>
                                        <p:cTn id="266" dur="1" fill="hold">
                                          <p:stCondLst>
                                            <p:cond delay="0"/>
                                          </p:stCondLst>
                                        </p:cTn>
                                        <p:tgtEl>
                                          <p:spTgt spid="177"/>
                                        </p:tgtEl>
                                        <p:attrNameLst>
                                          <p:attrName>style.visibility</p:attrName>
                                        </p:attrNameLst>
                                      </p:cBhvr>
                                      <p:to>
                                        <p:strVal val="visible"/>
                                      </p:to>
                                    </p:set>
                                    <p:animEffect transition="in" filter="fade">
                                      <p:cBhvr>
                                        <p:cTn id="267" dur="500"/>
                                        <p:tgtEl>
                                          <p:spTgt spid="177"/>
                                        </p:tgtEl>
                                      </p:cBhvr>
                                    </p:animEffect>
                                  </p:childTnLst>
                                </p:cTn>
                              </p:par>
                              <p:par>
                                <p:cTn id="268" presetID="10" presetClass="entr" presetSubtype="0" fill="hold" nodeType="withEffect">
                                  <p:stCondLst>
                                    <p:cond delay="0"/>
                                  </p:stCondLst>
                                  <p:childTnLst>
                                    <p:set>
                                      <p:cBhvr>
                                        <p:cTn id="269" dur="1" fill="hold">
                                          <p:stCondLst>
                                            <p:cond delay="0"/>
                                          </p:stCondLst>
                                        </p:cTn>
                                        <p:tgtEl>
                                          <p:spTgt spid="187"/>
                                        </p:tgtEl>
                                        <p:attrNameLst>
                                          <p:attrName>style.visibility</p:attrName>
                                        </p:attrNameLst>
                                      </p:cBhvr>
                                      <p:to>
                                        <p:strVal val="visible"/>
                                      </p:to>
                                    </p:set>
                                    <p:animEffect transition="in" filter="fade">
                                      <p:cBhvr>
                                        <p:cTn id="270" dur="500"/>
                                        <p:tgtEl>
                                          <p:spTgt spid="187"/>
                                        </p:tgtEl>
                                      </p:cBhvr>
                                    </p:animEffect>
                                  </p:childTnLst>
                                </p:cTn>
                              </p:par>
                              <p:par>
                                <p:cTn id="271" presetID="10" presetClass="entr" presetSubtype="0" fill="hold" nodeType="withEffect">
                                  <p:stCondLst>
                                    <p:cond delay="0"/>
                                  </p:stCondLst>
                                  <p:childTnLst>
                                    <p:set>
                                      <p:cBhvr>
                                        <p:cTn id="272" dur="1" fill="hold">
                                          <p:stCondLst>
                                            <p:cond delay="0"/>
                                          </p:stCondLst>
                                        </p:cTn>
                                        <p:tgtEl>
                                          <p:spTgt spid="192"/>
                                        </p:tgtEl>
                                        <p:attrNameLst>
                                          <p:attrName>style.visibility</p:attrName>
                                        </p:attrNameLst>
                                      </p:cBhvr>
                                      <p:to>
                                        <p:strVal val="visible"/>
                                      </p:to>
                                    </p:set>
                                    <p:animEffect transition="in" filter="fade">
                                      <p:cBhvr>
                                        <p:cTn id="273" dur="500"/>
                                        <p:tgtEl>
                                          <p:spTgt spid="192"/>
                                        </p:tgtEl>
                                      </p:cBhvr>
                                    </p:animEffect>
                                  </p:childTnLst>
                                </p:cTn>
                              </p:par>
                              <p:par>
                                <p:cTn id="274" presetID="10" presetClass="entr" presetSubtype="0" fill="hold" nodeType="withEffect">
                                  <p:stCondLst>
                                    <p:cond delay="0"/>
                                  </p:stCondLst>
                                  <p:childTnLst>
                                    <p:set>
                                      <p:cBhvr>
                                        <p:cTn id="275" dur="1" fill="hold">
                                          <p:stCondLst>
                                            <p:cond delay="0"/>
                                          </p:stCondLst>
                                        </p:cTn>
                                        <p:tgtEl>
                                          <p:spTgt spid="193"/>
                                        </p:tgtEl>
                                        <p:attrNameLst>
                                          <p:attrName>style.visibility</p:attrName>
                                        </p:attrNameLst>
                                      </p:cBhvr>
                                      <p:to>
                                        <p:strVal val="visible"/>
                                      </p:to>
                                    </p:set>
                                    <p:animEffect transition="in" filter="fade">
                                      <p:cBhvr>
                                        <p:cTn id="276" dur="500"/>
                                        <p:tgtEl>
                                          <p:spTgt spid="193"/>
                                        </p:tgtEl>
                                      </p:cBhvr>
                                    </p:animEffect>
                                  </p:childTnLst>
                                </p:cTn>
                              </p:par>
                              <p:par>
                                <p:cTn id="277" presetID="10" presetClass="entr" presetSubtype="0" fill="hold" nodeType="withEffect">
                                  <p:stCondLst>
                                    <p:cond delay="0"/>
                                  </p:stCondLst>
                                  <p:childTnLst>
                                    <p:set>
                                      <p:cBhvr>
                                        <p:cTn id="278" dur="1" fill="hold">
                                          <p:stCondLst>
                                            <p:cond delay="0"/>
                                          </p:stCondLst>
                                        </p:cTn>
                                        <p:tgtEl>
                                          <p:spTgt spid="196"/>
                                        </p:tgtEl>
                                        <p:attrNameLst>
                                          <p:attrName>style.visibility</p:attrName>
                                        </p:attrNameLst>
                                      </p:cBhvr>
                                      <p:to>
                                        <p:strVal val="visible"/>
                                      </p:to>
                                    </p:set>
                                    <p:animEffect transition="in" filter="fade">
                                      <p:cBhvr>
                                        <p:cTn id="279" dur="500"/>
                                        <p:tgtEl>
                                          <p:spTgt spid="196"/>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xit" presetSubtype="0" fill="hold" nodeType="clickEffect">
                                  <p:stCondLst>
                                    <p:cond delay="0"/>
                                  </p:stCondLst>
                                  <p:childTnLst>
                                    <p:animEffect transition="out" filter="fade">
                                      <p:cBhvr>
                                        <p:cTn id="283" dur="500"/>
                                        <p:tgtEl>
                                          <p:spTgt spid="177"/>
                                        </p:tgtEl>
                                      </p:cBhvr>
                                    </p:animEffect>
                                    <p:set>
                                      <p:cBhvr>
                                        <p:cTn id="284" dur="1" fill="hold">
                                          <p:stCondLst>
                                            <p:cond delay="499"/>
                                          </p:stCondLst>
                                        </p:cTn>
                                        <p:tgtEl>
                                          <p:spTgt spid="177"/>
                                        </p:tgtEl>
                                        <p:attrNameLst>
                                          <p:attrName>style.visibility</p:attrName>
                                        </p:attrNameLst>
                                      </p:cBhvr>
                                      <p:to>
                                        <p:strVal val="hidden"/>
                                      </p:to>
                                    </p:set>
                                  </p:childTnLst>
                                </p:cTn>
                              </p:par>
                              <p:par>
                                <p:cTn id="285" presetID="10" presetClass="exit" presetSubtype="0" fill="hold" nodeType="withEffect">
                                  <p:stCondLst>
                                    <p:cond delay="0"/>
                                  </p:stCondLst>
                                  <p:childTnLst>
                                    <p:animEffect transition="out" filter="fade">
                                      <p:cBhvr>
                                        <p:cTn id="286" dur="500"/>
                                        <p:tgtEl>
                                          <p:spTgt spid="187"/>
                                        </p:tgtEl>
                                      </p:cBhvr>
                                    </p:animEffect>
                                    <p:set>
                                      <p:cBhvr>
                                        <p:cTn id="287" dur="1" fill="hold">
                                          <p:stCondLst>
                                            <p:cond delay="499"/>
                                          </p:stCondLst>
                                        </p:cTn>
                                        <p:tgtEl>
                                          <p:spTgt spid="187"/>
                                        </p:tgtEl>
                                        <p:attrNameLst>
                                          <p:attrName>style.visibility</p:attrName>
                                        </p:attrNameLst>
                                      </p:cBhvr>
                                      <p:to>
                                        <p:strVal val="hidden"/>
                                      </p:to>
                                    </p:set>
                                  </p:childTnLst>
                                </p:cTn>
                              </p:par>
                              <p:par>
                                <p:cTn id="288" presetID="10" presetClass="exit" presetSubtype="0" fill="hold" grpId="1" nodeType="withEffect">
                                  <p:stCondLst>
                                    <p:cond delay="0"/>
                                  </p:stCondLst>
                                  <p:childTnLst>
                                    <p:animEffect transition="out" filter="fade">
                                      <p:cBhvr>
                                        <p:cTn id="289" dur="500"/>
                                        <p:tgtEl>
                                          <p:spTgt spid="176"/>
                                        </p:tgtEl>
                                      </p:cBhvr>
                                    </p:animEffect>
                                    <p:set>
                                      <p:cBhvr>
                                        <p:cTn id="290" dur="1" fill="hold">
                                          <p:stCondLst>
                                            <p:cond delay="499"/>
                                          </p:stCondLst>
                                        </p:cTn>
                                        <p:tgtEl>
                                          <p:spTgt spid="176"/>
                                        </p:tgtEl>
                                        <p:attrNameLst>
                                          <p:attrName>style.visibility</p:attrName>
                                        </p:attrNameLst>
                                      </p:cBhvr>
                                      <p:to>
                                        <p:strVal val="hidden"/>
                                      </p:to>
                                    </p:set>
                                  </p:childTnLst>
                                </p:cTn>
                              </p:par>
                              <p:par>
                                <p:cTn id="291" presetID="42" presetClass="path" presetSubtype="0" accel="50000" decel="50000" fill="hold" nodeType="withEffect">
                                  <p:stCondLst>
                                    <p:cond delay="0"/>
                                  </p:stCondLst>
                                  <p:childTnLst>
                                    <p:animMotion origin="layout" path="M 1.38889E-6 2.96296E-6 L 0.02795 0.1581 " pathEditMode="relative" rAng="0" ptsTypes="AA">
                                      <p:cBhvr>
                                        <p:cTn id="292" dur="1000" fill="hold"/>
                                        <p:tgtEl>
                                          <p:spTgt spid="192"/>
                                        </p:tgtEl>
                                        <p:attrNameLst>
                                          <p:attrName>ppt_x</p:attrName>
                                          <p:attrName>ppt_y</p:attrName>
                                        </p:attrNameLst>
                                      </p:cBhvr>
                                      <p:rCtr x="1389" y="7894"/>
                                    </p:animMotion>
                                  </p:childTnLst>
                                </p:cTn>
                              </p:par>
                              <p:par>
                                <p:cTn id="293" presetID="42" presetClass="path" presetSubtype="0" accel="50000" decel="50000" fill="hold" nodeType="withEffect">
                                  <p:stCondLst>
                                    <p:cond delay="0"/>
                                  </p:stCondLst>
                                  <p:childTnLst>
                                    <p:animMotion origin="layout" path="M 1.94444E-6 2.96296E-6 L -0.39879 0.1581 " pathEditMode="relative" rAng="0" ptsTypes="AA">
                                      <p:cBhvr>
                                        <p:cTn id="294" dur="1000" fill="hold"/>
                                        <p:tgtEl>
                                          <p:spTgt spid="193"/>
                                        </p:tgtEl>
                                        <p:attrNameLst>
                                          <p:attrName>ppt_x</p:attrName>
                                          <p:attrName>ppt_y</p:attrName>
                                        </p:attrNameLst>
                                      </p:cBhvr>
                                      <p:rCtr x="-19948" y="7894"/>
                                    </p:animMotion>
                                  </p:childTnLst>
                                </p:cTn>
                              </p:par>
                              <p:par>
                                <p:cTn id="295" presetID="42" presetClass="path" presetSubtype="0" accel="50000" decel="50000" fill="hold" nodeType="withEffect">
                                  <p:stCondLst>
                                    <p:cond delay="0"/>
                                  </p:stCondLst>
                                  <p:childTnLst>
                                    <p:animMotion origin="layout" path="M 1.94444E-6 4.44444E-6 L -0.29045 -0.06667 " pathEditMode="relative" rAng="0" ptsTypes="AA">
                                      <p:cBhvr>
                                        <p:cTn id="296" dur="1000" fill="hold"/>
                                        <p:tgtEl>
                                          <p:spTgt spid="196"/>
                                        </p:tgtEl>
                                        <p:attrNameLst>
                                          <p:attrName>ppt_x</p:attrName>
                                          <p:attrName>ppt_y</p:attrName>
                                        </p:attrNameLst>
                                      </p:cBhvr>
                                      <p:rCtr x="-14531"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1" grpId="1"/>
      <p:bldP spid="75" grpId="0"/>
      <p:bldP spid="75" grpId="1"/>
      <p:bldP spid="94" grpId="0"/>
      <p:bldP spid="94" grpId="1"/>
      <p:bldP spid="126" grpId="0"/>
      <p:bldP spid="126" grpId="1"/>
      <p:bldP spid="159" grpId="0"/>
      <p:bldP spid="159" grpId="1"/>
      <p:bldP spid="176" grpId="0"/>
      <p:bldP spid="17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924800" cy="1030288"/>
          </a:xfrm>
        </p:spPr>
        <p:txBody>
          <a:bodyPr>
            <a:normAutofit/>
          </a:bodyPr>
          <a:lstStyle/>
          <a:p>
            <a:r>
              <a:rPr lang="en-US" sz="3000" dirty="0" smtClean="0"/>
              <a:t>FBI Samples on Instrument Surfaces</a:t>
            </a:r>
            <a:endParaRPr lang="en-US" sz="3000" dirty="0"/>
          </a:p>
        </p:txBody>
      </p:sp>
      <p:graphicFrame>
        <p:nvGraphicFramePr>
          <p:cNvPr id="7" name="Table 6"/>
          <p:cNvGraphicFramePr>
            <a:graphicFrameLocks noGrp="1"/>
          </p:cNvGraphicFramePr>
          <p:nvPr>
            <p:extLst>
              <p:ext uri="{D42A27DB-BD31-4B8C-83A1-F6EECF244321}">
                <p14:modId xmlns:p14="http://schemas.microsoft.com/office/powerpoint/2010/main" val="1842275948"/>
              </p:ext>
            </p:extLst>
          </p:nvPr>
        </p:nvGraphicFramePr>
        <p:xfrm>
          <a:off x="4724400" y="2182368"/>
          <a:ext cx="4114799" cy="3901440"/>
        </p:xfrm>
        <a:graphic>
          <a:graphicData uri="http://schemas.openxmlformats.org/drawingml/2006/table">
            <a:tbl>
              <a:tblPr>
                <a:tableStyleId>{5C22544A-7EE6-4342-B048-85BDC9FD1C3A}</a:tableStyleId>
              </a:tblPr>
              <a:tblGrid>
                <a:gridCol w="914400"/>
                <a:gridCol w="1752600"/>
                <a:gridCol w="854675"/>
                <a:gridCol w="593124"/>
              </a:tblGrid>
              <a:tr h="349437">
                <a:tc>
                  <a:txBody>
                    <a:bodyPr/>
                    <a:lstStyle/>
                    <a:p>
                      <a:pPr algn="ctr" fontAlgn="b"/>
                      <a:r>
                        <a:rPr lang="en-US" sz="1400" b="1" u="none" strike="noStrike" dirty="0">
                          <a:effectLst/>
                        </a:rPr>
                        <a:t>Group</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effectLst/>
                        </a:rPr>
                        <a:t>Material</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smtClean="0">
                          <a:effectLst/>
                        </a:rPr>
                        <a:t>Specimen</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effectLst/>
                        </a:rPr>
                        <a:t>Total</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a:txBody>
                    <a:bodyPr/>
                    <a:lstStyle/>
                    <a:p>
                      <a:pPr algn="ctr" fontAlgn="ctr"/>
                      <a:r>
                        <a:rPr lang="en-US" sz="1400" b="1" u="none" strike="noStrike" dirty="0">
                          <a:effectLst/>
                        </a:rPr>
                        <a:t>Metals</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1">
                        <a:alpha val="75000"/>
                      </a:schemeClr>
                    </a:solidFill>
                  </a:tcPr>
                </a:tc>
                <a:tc>
                  <a:txBody>
                    <a:bodyPr/>
                    <a:lstStyle/>
                    <a:p>
                      <a:pPr algn="ctr" fontAlgn="ctr"/>
                      <a:r>
                        <a:rPr lang="en-US" sz="1400" u="none" strike="noStrike" dirty="0">
                          <a:effectLst/>
                        </a:rPr>
                        <a:t>Any Metal</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63</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63</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rowSpan="2">
                  <a:txBody>
                    <a:bodyPr/>
                    <a:lstStyle/>
                    <a:p>
                      <a:pPr algn="ctr" fontAlgn="ctr"/>
                      <a:r>
                        <a:rPr lang="en-US" sz="1400" b="1" u="none" strike="noStrike" dirty="0">
                          <a:effectLst/>
                        </a:rPr>
                        <a:t>Biological</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alpha val="75000"/>
                      </a:schemeClr>
                    </a:solidFill>
                  </a:tcPr>
                </a:tc>
                <a:tc>
                  <a:txBody>
                    <a:bodyPr/>
                    <a:lstStyle/>
                    <a:p>
                      <a:pPr algn="ctr" fontAlgn="ctr"/>
                      <a:r>
                        <a:rPr lang="en-US" sz="1400" u="none" strike="noStrike" dirty="0">
                          <a:effectLst/>
                        </a:rPr>
                        <a:t>Hair</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400" u="none" strike="noStrike" dirty="0">
                          <a:effectLst/>
                        </a:rPr>
                        <a:t>7</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vMerge="1">
                  <a:txBody>
                    <a:bodyPr/>
                    <a:lstStyle/>
                    <a:p>
                      <a:endParaRPr lang="en-US"/>
                    </a:p>
                  </a:txBody>
                  <a:tcPr/>
                </a:tc>
                <a:tc>
                  <a:txBody>
                    <a:bodyPr/>
                    <a:lstStyle/>
                    <a:p>
                      <a:pPr algn="ctr" fontAlgn="ctr"/>
                      <a:r>
                        <a:rPr lang="en-US" sz="1400" u="none" strike="noStrike" dirty="0">
                          <a:effectLst/>
                        </a:rPr>
                        <a:t>Skin, Sweat, Saliva</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6</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rowSpan="5">
                  <a:txBody>
                    <a:bodyPr/>
                    <a:lstStyle/>
                    <a:p>
                      <a:pPr algn="ctr" fontAlgn="ctr"/>
                      <a:r>
                        <a:rPr lang="en-US" sz="1400" b="1" u="none" strike="noStrike" dirty="0">
                          <a:effectLst/>
                        </a:rPr>
                        <a:t>Fibers</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3">
                        <a:alpha val="75000"/>
                      </a:schemeClr>
                    </a:solidFill>
                  </a:tcPr>
                </a:tc>
                <a:tc>
                  <a:txBody>
                    <a:bodyPr/>
                    <a:lstStyle/>
                    <a:p>
                      <a:pPr algn="ctr" fontAlgn="ctr"/>
                      <a:r>
                        <a:rPr lang="en-US" sz="1400" u="none" strike="noStrike" dirty="0">
                          <a:effectLst/>
                        </a:rPr>
                        <a:t>C3</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9</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algn="ctr" fontAlgn="ctr"/>
                      <a:r>
                        <a:rPr lang="en-US" sz="1400" u="none" strike="noStrike" dirty="0">
                          <a:effectLst/>
                        </a:rPr>
                        <a:t>28</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vMerge="1">
                  <a:txBody>
                    <a:bodyPr/>
                    <a:lstStyle/>
                    <a:p>
                      <a:endParaRPr lang="en-US"/>
                    </a:p>
                  </a:txBody>
                  <a:tcPr/>
                </a:tc>
                <a:tc>
                  <a:txBody>
                    <a:bodyPr/>
                    <a:lstStyle/>
                    <a:p>
                      <a:pPr algn="ctr" fontAlgn="ctr"/>
                      <a:r>
                        <a:rPr lang="en-US" sz="1400" u="none" strike="noStrike" dirty="0">
                          <a:effectLst/>
                        </a:rPr>
                        <a:t>Glove Liner</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Jeans</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Unknown Fiber</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4</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Wipe</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rowSpan="4">
                  <a:txBody>
                    <a:bodyPr/>
                    <a:lstStyle/>
                    <a:p>
                      <a:pPr algn="ctr" fontAlgn="ctr"/>
                      <a:r>
                        <a:rPr lang="en-US" sz="1400" b="1" u="none" strike="noStrike" dirty="0">
                          <a:effectLst/>
                        </a:rPr>
                        <a:t>Other</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4">
                        <a:alpha val="75000"/>
                      </a:schemeClr>
                    </a:solidFill>
                  </a:tcPr>
                </a:tc>
                <a:tc>
                  <a:txBody>
                    <a:bodyPr/>
                    <a:lstStyle/>
                    <a:p>
                      <a:pPr algn="ctr" fontAlgn="ctr"/>
                      <a:r>
                        <a:rPr lang="en-US" sz="1400" u="none" strike="noStrike" dirty="0">
                          <a:effectLst/>
                        </a:rPr>
                        <a:t>In-Vacuum Cable</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ctr"/>
                      <a:r>
                        <a:rPr lang="en-US" sz="1400" u="none" strike="noStrike" dirty="0">
                          <a:effectLst/>
                        </a:rPr>
                        <a:t>42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vMerge="1">
                  <a:txBody>
                    <a:bodyPr/>
                    <a:lstStyle/>
                    <a:p>
                      <a:endParaRPr lang="en-US"/>
                    </a:p>
                  </a:txBody>
                  <a:tcPr/>
                </a:tc>
                <a:tc>
                  <a:txBody>
                    <a:bodyPr/>
                    <a:lstStyle/>
                    <a:p>
                      <a:pPr algn="ctr" fontAlgn="ctr"/>
                      <a:r>
                        <a:rPr lang="en-US" sz="1400" u="none" strike="noStrike" dirty="0">
                          <a:effectLst/>
                        </a:rPr>
                        <a:t>Carbon</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21</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Fused Silica</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4</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Glove</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15</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a:txBody>
                    <a:bodyPr/>
                    <a:lstStyle/>
                    <a:p>
                      <a:pPr algn="ctr" fontAlgn="ctr"/>
                      <a:r>
                        <a:rPr lang="en-US" sz="1400" b="1" u="none" strike="noStrike" dirty="0">
                          <a:effectLst/>
                        </a:rPr>
                        <a:t>Unknown</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5">
                        <a:alpha val="75000"/>
                      </a:schemeClr>
                    </a:solidFill>
                  </a:tcPr>
                </a:tc>
                <a:tc>
                  <a:txBody>
                    <a:bodyPr/>
                    <a:lstStyle/>
                    <a:p>
                      <a:pPr algn="ctr" fontAlgn="ctr"/>
                      <a:r>
                        <a:rPr lang="en-US" sz="1400" u="none" strike="noStrike" dirty="0">
                          <a:effectLst/>
                        </a:rPr>
                        <a:t>Unknown</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25</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25</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7" name="Chart 16"/>
          <p:cNvGraphicFramePr>
            <a:graphicFrameLocks/>
          </p:cNvGraphicFramePr>
          <p:nvPr>
            <p:extLst>
              <p:ext uri="{D42A27DB-BD31-4B8C-83A1-F6EECF244321}">
                <p14:modId xmlns:p14="http://schemas.microsoft.com/office/powerpoint/2010/main" val="1798290030"/>
              </p:ext>
            </p:extLst>
          </p:nvPr>
        </p:nvGraphicFramePr>
        <p:xfrm>
          <a:off x="38100" y="1636776"/>
          <a:ext cx="4572000" cy="4992624"/>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r>
              <a:rPr lang="en-US" smtClean="0"/>
              <a:t>LIGO-G1300995-v1</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9</a:t>
            </a:fld>
            <a:endParaRPr lang="en-US"/>
          </a:p>
        </p:txBody>
      </p:sp>
      <p:sp>
        <p:nvSpPr>
          <p:cNvPr id="10" name="Content Placeholder 2"/>
          <p:cNvSpPr>
            <a:spLocks noGrp="1"/>
          </p:cNvSpPr>
          <p:nvPr>
            <p:ph idx="1"/>
          </p:nvPr>
        </p:nvSpPr>
        <p:spPr>
          <a:xfrm>
            <a:off x="457200" y="1401762"/>
            <a:ext cx="8229600" cy="4846638"/>
          </a:xfrm>
        </p:spPr>
        <p:txBody>
          <a:bodyPr>
            <a:normAutofit/>
          </a:bodyPr>
          <a:lstStyle/>
          <a:p>
            <a:pPr algn="ctr">
              <a:buFont typeface="Wingdings" charset="2"/>
              <a:buChar char="Ø"/>
            </a:pPr>
            <a:r>
              <a:rPr lang="en-US" sz="2400" i="1" dirty="0" smtClean="0"/>
              <a:t>Finding: no smoking gun</a:t>
            </a:r>
            <a:endParaRPr lang="en-US" sz="2400" i="1" dirty="0"/>
          </a:p>
        </p:txBody>
      </p:sp>
    </p:spTree>
    <p:extLst>
      <p:ext uri="{BB962C8B-B14F-4D97-AF65-F5344CB8AC3E}">
        <p14:creationId xmlns:p14="http://schemas.microsoft.com/office/powerpoint/2010/main" val="15742676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25253</TotalTime>
  <Words>2641</Words>
  <Application>Microsoft Macintosh PowerPoint</Application>
  <PresentationFormat>On-screen Show (4:3)</PresentationFormat>
  <Paragraphs>501</Paragraphs>
  <Slides>23</Slides>
  <Notes>20</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Photo Editor Photo</vt:lpstr>
      <vt:lpstr>aLIGO Contamination Control &amp; Analysis</vt:lpstr>
      <vt:lpstr>Outline</vt:lpstr>
      <vt:lpstr>It’s All About Optics</vt:lpstr>
      <vt:lpstr>Defining Clean</vt:lpstr>
      <vt:lpstr>PowerPoint Presentation</vt:lpstr>
      <vt:lpstr>FBI Samples</vt:lpstr>
      <vt:lpstr>PowerPoint Presentation</vt:lpstr>
      <vt:lpstr>LHAM2 – SEM Analysis</vt:lpstr>
      <vt:lpstr>FBI Samples on Instrument Surfaces</vt:lpstr>
      <vt:lpstr>4” Wafers &amp; 1” Optics</vt:lpstr>
      <vt:lpstr>Wafer PCLs – WHAM2 ISI Table</vt:lpstr>
      <vt:lpstr>Materials on Wafers and Optics</vt:lpstr>
      <vt:lpstr>Particle Cleanliness Validation System (PCVS) aka Swipe Tool</vt:lpstr>
      <vt:lpstr>MITIGATION &amp; PROTECTION</vt:lpstr>
      <vt:lpstr>The Human Factor</vt:lpstr>
      <vt:lpstr>Facilities</vt:lpstr>
      <vt:lpstr>Mitigation Tools and Methods</vt:lpstr>
      <vt:lpstr>Cleaning &amp; Protecting Suspended Optics</vt:lpstr>
      <vt:lpstr>Cleaning &amp; Protecting Suspended Optics</vt:lpstr>
      <vt:lpstr>Conclusions</vt:lpstr>
      <vt:lpstr>Contamination Control Working Group</vt:lpstr>
      <vt:lpstr>References</vt:lpstr>
      <vt:lpstr>The Human Factor (alternate)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Calum Torrie</dc:creator>
  <cp:lastModifiedBy>Kate Gushwa</cp:lastModifiedBy>
  <cp:revision>1431</cp:revision>
  <dcterms:created xsi:type="dcterms:W3CDTF">2013-04-23T15:58:15Z</dcterms:created>
  <dcterms:modified xsi:type="dcterms:W3CDTF">2013-09-24T00:59:23Z</dcterms:modified>
</cp:coreProperties>
</file>