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notesSlides/notesSlide10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61" r:id="rId2"/>
    <p:sldId id="592" r:id="rId3"/>
    <p:sldId id="605" r:id="rId4"/>
    <p:sldId id="593" r:id="rId5"/>
    <p:sldId id="594" r:id="rId6"/>
    <p:sldId id="595" r:id="rId7"/>
    <p:sldId id="575" r:id="rId8"/>
    <p:sldId id="598" r:id="rId9"/>
    <p:sldId id="599" r:id="rId10"/>
    <p:sldId id="566" r:id="rId11"/>
    <p:sldId id="567" r:id="rId12"/>
    <p:sldId id="568" r:id="rId13"/>
    <p:sldId id="600" r:id="rId14"/>
    <p:sldId id="533" r:id="rId15"/>
    <p:sldId id="561" r:id="rId16"/>
    <p:sldId id="589" r:id="rId17"/>
    <p:sldId id="588" r:id="rId18"/>
    <p:sldId id="539" r:id="rId19"/>
    <p:sldId id="557" r:id="rId20"/>
    <p:sldId id="550" r:id="rId21"/>
    <p:sldId id="553" r:id="rId22"/>
    <p:sldId id="554" r:id="rId23"/>
    <p:sldId id="604" r:id="rId24"/>
    <p:sldId id="601" r:id="rId25"/>
    <p:sldId id="602" r:id="rId26"/>
    <p:sldId id="562" r:id="rId27"/>
    <p:sldId id="590" r:id="rId28"/>
    <p:sldId id="569" r:id="rId29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99"/>
    <a:srgbClr val="FD150F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8" autoAdjust="0"/>
    <p:restoredTop sz="94928" autoAdjust="0"/>
  </p:normalViewPr>
  <p:slideViewPr>
    <p:cSldViewPr snapToGrid="0">
      <p:cViewPr varScale="1">
        <p:scale>
          <a:sx n="122" d="100"/>
          <a:sy n="122" d="100"/>
        </p:scale>
        <p:origin x="-9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876" y="207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Relationship Id="rId2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Lesson from iLIGO – short (months) runs interspersed with commissioning provides the best route to high sensitivity</a:t>
            </a: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Possible 1</a:t>
            </a:r>
            <a:r>
              <a:rPr lang="en-US" baseline="30000">
                <a:latin typeface="Times New Roman" charset="0"/>
              </a:rPr>
              <a:t>st</a:t>
            </a:r>
            <a:r>
              <a:rPr lang="en-US">
                <a:latin typeface="Times New Roman" charset="0"/>
              </a:rPr>
              <a:t> run – 2 months at 50 Mpc</a:t>
            </a:r>
          </a:p>
          <a:p>
            <a:r>
              <a:rPr lang="en-US">
                <a:latin typeface="Times New Roman" charset="0"/>
              </a:rPr>
              <a:t>Possible 2nd run – &gt;3 months at 100 Mpc</a:t>
            </a:r>
          </a:p>
          <a:p>
            <a:r>
              <a:rPr lang="en-US">
                <a:latin typeface="Times New Roman" charset="0"/>
              </a:rPr>
              <a:t>Possible </a:t>
            </a:r>
            <a:r>
              <a:rPr lang="en-US" baseline="30000">
                <a:latin typeface="Times New Roman" charset="0"/>
              </a:rPr>
              <a:t>3rd</a:t>
            </a:r>
            <a:r>
              <a:rPr lang="en-US">
                <a:latin typeface="Times New Roman" charset="0"/>
              </a:rPr>
              <a:t> run – 2 months at 160 Mpc</a:t>
            </a: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B40D775-F1DD-1145-ADDE-4BCC653CC021}" type="slidenum">
              <a:rPr lang="en-US" sz="1300"/>
              <a:pPr/>
              <a:t>26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305994FC-BE8A-164F-B699-665FE8443F70}" type="slidenum">
              <a:rPr lang="en-US" sz="1300">
                <a:latin typeface="Times New Roman" charset="0"/>
              </a:rPr>
              <a:pPr>
                <a:defRPr/>
              </a:pPr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BE474DF4-1057-624F-B5D9-081B0A4650D4}" type="slidenum">
              <a:rPr lang="en-US" sz="1300">
                <a:latin typeface="Times New Roman" charset="0"/>
              </a:rPr>
              <a:pPr>
                <a:defRPr/>
              </a:pPr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AC6605A-501C-B74D-94C7-08C496056D54}" type="slidenum">
              <a:rPr lang="en-US" sz="1300">
                <a:latin typeface="Times New Roman" charset="0"/>
              </a:rPr>
              <a:pPr>
                <a:defRPr/>
              </a:pPr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LIGO is actually two observatories.</a:t>
            </a:r>
          </a:p>
          <a:p>
            <a:r>
              <a:rPr lang="en-US" dirty="0">
                <a:latin typeface="Times New Roman" charset="0"/>
              </a:rPr>
              <a:t>Describe parameters</a:t>
            </a:r>
          </a:p>
          <a:p>
            <a:r>
              <a:rPr lang="en-US" dirty="0">
                <a:latin typeface="Times New Roman" charset="0"/>
              </a:rPr>
              <a:t>Emphasize that the arms are in ultra high vacuum. 8 km of steel 1.2 m </a:t>
            </a:r>
            <a:r>
              <a:rPr lang="en-US" dirty="0" err="1">
                <a:latin typeface="Times New Roman" charset="0"/>
              </a:rPr>
              <a:t>dia</a:t>
            </a:r>
            <a:r>
              <a:rPr lang="en-US" dirty="0">
                <a:latin typeface="Times New Roman" charset="0"/>
              </a:rPr>
              <a:t> beam tubes at each site </a:t>
            </a:r>
          </a:p>
          <a:p>
            <a:r>
              <a:rPr lang="en-US" dirty="0">
                <a:latin typeface="Times New Roman" charset="0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at 20 minutes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B53FE9-6BEC-8946-933F-8CC9A102478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Walk through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45D60A-F5A8-E24B-8545-1D67027D811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755CFD6-61D8-DA40-8508-D0622E6B3DE3}" type="slidenum">
              <a:rPr lang="en-US" sz="1300">
                <a:latin typeface="Times New Roman" charset="0"/>
              </a:rPr>
              <a:pPr>
                <a:defRPr/>
              </a:pPr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6486525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355725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3752850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E8AE-2E1B-A441-A451-602B6176A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7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629400"/>
            <a:ext cx="19669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>
                <a:latin typeface="Arial" charset="0"/>
                <a:cs typeface="Arial" charset="0"/>
              </a:rPr>
              <a:t>LIGO-G1300455-v2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6629400"/>
            <a:ext cx="19669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>
                <a:latin typeface="Arial" charset="0"/>
                <a:cs typeface="Arial" charset="0"/>
              </a:rPr>
              <a:t>LIGO-G1300751-v1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7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vmlDrawing" Target="../drawings/vmlDrawing1.vml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 dirty="0" smtClean="0">
                <a:latin typeface="Arial" charset="0"/>
                <a:cs typeface="Arial" charset="0"/>
              </a:rPr>
              <a:t>LIGO-G1301190-v3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4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hoto Editor Photo" r:id="rId17" imgW="4409524" imgH="3219899" progId="MSPhotoEd.3">
                  <p:embed/>
                </p:oleObj>
              </mc:Choice>
              <mc:Fallback>
                <p:oleObj name="Photo Editor Photo" r:id="rId17" imgW="4409524" imgH="3219899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5.wmf"/><Relationship Id="rId5" Type="http://schemas.openxmlformats.org/officeDocument/2006/relationships/image" Target="../media/image3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5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jpe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44.jpeg"/><Relationship Id="rId9" Type="http://schemas.openxmlformats.org/officeDocument/2006/relationships/image" Target="../media/image63.jpe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2085975"/>
            <a:ext cx="7772400" cy="1143000"/>
          </a:xfrm>
        </p:spPr>
        <p:txBody>
          <a:bodyPr/>
          <a:lstStyle/>
          <a:p>
            <a:r>
              <a:rPr lang="en-US">
                <a:latin typeface="Helvetica" charset="0"/>
              </a:rPr>
              <a:t>Advanced LIGO: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A second-generation gravitational-wave detector</a:t>
            </a: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82700" y="3629025"/>
            <a:ext cx="6400800" cy="684213"/>
          </a:xfrm>
        </p:spPr>
        <p:txBody>
          <a:bodyPr/>
          <a:lstStyle/>
          <a:p>
            <a:r>
              <a:rPr lang="en-US" sz="1600" dirty="0" smtClean="0">
                <a:latin typeface="Helvetica" charset="0"/>
              </a:rPr>
              <a:t>The Violent Universe – Institute of Physics </a:t>
            </a:r>
          </a:p>
          <a:p>
            <a:r>
              <a:rPr lang="en-US" sz="1600" dirty="0" smtClean="0">
                <a:latin typeface="Helvetica" charset="0"/>
              </a:rPr>
              <a:t>31 October 2013</a:t>
            </a:r>
            <a:endParaRPr lang="en-US" sz="1600" dirty="0">
              <a:latin typeface="Helvetica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2160588" y="4745038"/>
            <a:ext cx="46386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For the LIGO Scientific Collaboration</a:t>
            </a:r>
            <a:endParaRPr lang="en-US" sz="18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How to get there: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Addressing limits to performance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0" y="1355725"/>
            <a:ext cx="3835400" cy="4641850"/>
          </a:xfrm>
        </p:spPr>
        <p:txBody>
          <a:bodyPr/>
          <a:lstStyle/>
          <a:p>
            <a:endParaRPr lang="en-US" b="1">
              <a:solidFill>
                <a:schemeClr val="tx1"/>
              </a:solidFill>
              <a:latin typeface="Helvetica" charset="0"/>
            </a:endParaRPr>
          </a:p>
          <a:p>
            <a:r>
              <a:rPr lang="en-US" b="1">
                <a:solidFill>
                  <a:schemeClr val="tx1"/>
                </a:solidFill>
                <a:latin typeface="Helvetica" charset="0"/>
              </a:rPr>
              <a:t>Shot noise</a:t>
            </a:r>
            <a:r>
              <a:rPr lang="en-US" b="1">
                <a:latin typeface="Helvetica" charset="0"/>
              </a:rPr>
              <a:t> </a:t>
            </a:r>
            <a:r>
              <a:rPr lang="en-US">
                <a:latin typeface="Helvetica" charset="0"/>
              </a:rPr>
              <a:t>– ability to resolve a fringe shift due to a GW (counting statistics)</a:t>
            </a:r>
          </a:p>
          <a:p>
            <a:r>
              <a:rPr lang="en-US">
                <a:latin typeface="Helvetica" charset="0"/>
              </a:rPr>
              <a:t>Fringe Resolution at high frequencies improves as as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       (laser power)</a:t>
            </a:r>
            <a:r>
              <a:rPr lang="en-US" baseline="30000">
                <a:latin typeface="Helvetica" charset="0"/>
              </a:rPr>
              <a:t>1/2</a:t>
            </a:r>
            <a:endParaRPr lang="en-US">
              <a:latin typeface="Helvetica" charset="0"/>
            </a:endParaRPr>
          </a:p>
          <a:p>
            <a:r>
              <a:rPr lang="en-US">
                <a:latin typeface="Helvetica" charset="0"/>
              </a:rPr>
              <a:t>Point of diminishing returns when buffeting of test mass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by photons increases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low-frequency noise –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use heavy test masses!</a:t>
            </a:r>
          </a:p>
          <a:p>
            <a:r>
              <a:rPr lang="ja-JP" altLang="en-US">
                <a:latin typeface="Helvetica" charset="0"/>
              </a:rPr>
              <a:t>‘</a:t>
            </a:r>
            <a:r>
              <a:rPr lang="en-US" altLang="ja-JP">
                <a:latin typeface="Helvetica" charset="0"/>
              </a:rPr>
              <a:t>Standard Quantum Limit</a:t>
            </a:r>
            <a:r>
              <a:rPr lang="ja-JP" altLang="en-US">
                <a:latin typeface="Helvetica" charset="0"/>
              </a:rPr>
              <a:t>’</a:t>
            </a:r>
            <a:endParaRPr lang="en-US" altLang="ja-JP">
              <a:latin typeface="Helvetica" charset="0"/>
            </a:endParaRPr>
          </a:p>
          <a:p>
            <a:r>
              <a:rPr lang="en-US">
                <a:latin typeface="Helvetica" charset="0"/>
              </a:rPr>
              <a:t>Advanced LIGO reaches this limit with its </a:t>
            </a:r>
            <a:r>
              <a:rPr lang="en-US" b="1">
                <a:solidFill>
                  <a:srgbClr val="114FFB"/>
                </a:solidFill>
                <a:latin typeface="Helvetica" charset="0"/>
              </a:rPr>
              <a:t>200W laser,</a:t>
            </a:r>
            <a:br>
              <a:rPr lang="en-US" b="1">
                <a:solidFill>
                  <a:srgbClr val="114FFB"/>
                </a:solidFill>
                <a:latin typeface="Helvetica" charset="0"/>
              </a:rPr>
            </a:br>
            <a:r>
              <a:rPr lang="en-US" b="1">
                <a:solidFill>
                  <a:srgbClr val="114FFB"/>
                </a:solidFill>
                <a:latin typeface="Helvetica" charset="0"/>
              </a:rPr>
              <a:t>40 kg test masses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AB85E0A-803F-BC45-B9E6-011A1468E78A}" type="slidenum">
              <a:rPr lang="en-US" sz="1200">
                <a:latin typeface="Helvetica" charset="0"/>
              </a:rPr>
              <a:pPr/>
              <a:t>10</a:t>
            </a:fld>
            <a:endParaRPr lang="en-US" sz="1200">
              <a:latin typeface="Helvetica" charset="0"/>
            </a:endParaRPr>
          </a:p>
        </p:txBody>
      </p:sp>
      <p:pic>
        <p:nvPicPr>
          <p:cNvPr id="36868" name="Picture 4" descr="Se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79800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69" name="Straight Arrow Connector 6"/>
          <p:cNvCxnSpPr>
            <a:cxnSpLocks noChangeShapeType="1"/>
          </p:cNvCxnSpPr>
          <p:nvPr/>
        </p:nvCxnSpPr>
        <p:spPr bwMode="auto">
          <a:xfrm flipH="1">
            <a:off x="8574088" y="3033713"/>
            <a:ext cx="0" cy="974725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0" name="Straight Arrow Connector 8"/>
          <p:cNvCxnSpPr>
            <a:cxnSpLocks noChangeShapeType="1"/>
          </p:cNvCxnSpPr>
          <p:nvPr/>
        </p:nvCxnSpPr>
        <p:spPr bwMode="auto">
          <a:xfrm flipH="1">
            <a:off x="7812088" y="3630613"/>
            <a:ext cx="0" cy="973137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1" name="Straight Arrow Connector 9"/>
          <p:cNvCxnSpPr>
            <a:cxnSpLocks noChangeShapeType="1"/>
          </p:cNvCxnSpPr>
          <p:nvPr/>
        </p:nvCxnSpPr>
        <p:spPr bwMode="auto">
          <a:xfrm flipH="1">
            <a:off x="7027863" y="4105275"/>
            <a:ext cx="0" cy="9731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Straight Arrow Connector 10"/>
          <p:cNvCxnSpPr>
            <a:cxnSpLocks noChangeShapeType="1"/>
          </p:cNvCxnSpPr>
          <p:nvPr/>
        </p:nvCxnSpPr>
        <p:spPr bwMode="auto">
          <a:xfrm flipV="1">
            <a:off x="4257675" y="3935413"/>
            <a:ext cx="376238" cy="244475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3" name="Straight Arrow Connector 13"/>
          <p:cNvCxnSpPr>
            <a:cxnSpLocks noChangeShapeType="1"/>
          </p:cNvCxnSpPr>
          <p:nvPr/>
        </p:nvCxnSpPr>
        <p:spPr bwMode="auto">
          <a:xfrm flipV="1">
            <a:off x="4424363" y="4208463"/>
            <a:ext cx="374650" cy="24288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Straight Arrow Connector 14"/>
          <p:cNvCxnSpPr>
            <a:cxnSpLocks noChangeShapeType="1"/>
          </p:cNvCxnSpPr>
          <p:nvPr/>
        </p:nvCxnSpPr>
        <p:spPr bwMode="auto">
          <a:xfrm flipV="1">
            <a:off x="4633913" y="4484688"/>
            <a:ext cx="376237" cy="24288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7489825" y="31750"/>
            <a:ext cx="1509713" cy="1431925"/>
            <a:chOff x="5467407" y="1751992"/>
            <a:chExt cx="3371793" cy="3241590"/>
          </a:xfrm>
        </p:grpSpPr>
        <p:sp>
          <p:nvSpPr>
            <p:cNvPr id="13" name="Right Arrow 12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116"/>
            <p:cNvSpPr>
              <a:spLocks noChangeArrowheads="1"/>
            </p:cNvSpPr>
            <p:nvPr/>
          </p:nvSpPr>
          <p:spPr bwMode="auto">
            <a:xfrm rot="18900000">
              <a:off x="6835979" y="3789667"/>
              <a:ext cx="457374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0" name="Line 117"/>
            <p:cNvSpPr>
              <a:spLocks noChangeShapeType="1"/>
            </p:cNvSpPr>
            <p:nvPr/>
          </p:nvSpPr>
          <p:spPr bwMode="auto">
            <a:xfrm flipV="1">
              <a:off x="6857252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36896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38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9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7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36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7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8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34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5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9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32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3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5" name="Delay 24"/>
            <p:cNvSpPr/>
            <p:nvPr/>
          </p:nvSpPr>
          <p:spPr>
            <a:xfrm rot="5400000">
              <a:off x="6901294" y="4441901"/>
              <a:ext cx="305472" cy="258822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6901" name="Group 25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622734" y="3884560"/>
                <a:ext cx="668562" cy="10136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Snip Same Side Corner Rectangle 28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30261" y="3808415"/>
                <a:ext cx="462853" cy="71381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7" name="Text Box 115"/>
            <p:cNvSpPr txBox="1">
              <a:spLocks noChangeArrowheads="1"/>
            </p:cNvSpPr>
            <p:nvPr/>
          </p:nvSpPr>
          <p:spPr bwMode="auto">
            <a:xfrm>
              <a:off x="6492064" y="4688112"/>
              <a:ext cx="1060110" cy="30547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Helvetica" charset="0"/>
                  <a:cs typeface="+mn-cs"/>
                </a:rPr>
                <a:t>photodiode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Addressing limits to performance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0" y="1355725"/>
            <a:ext cx="4013200" cy="4641850"/>
          </a:xfrm>
        </p:spPr>
        <p:txBody>
          <a:bodyPr/>
          <a:lstStyle/>
          <a:p>
            <a:endParaRPr lang="en-US" b="1">
              <a:solidFill>
                <a:schemeClr val="tx1"/>
              </a:solidFill>
              <a:latin typeface="Helvetica" charset="0"/>
            </a:endParaRPr>
          </a:p>
          <a:p>
            <a:r>
              <a:rPr lang="en-US" b="1">
                <a:solidFill>
                  <a:schemeClr val="tx1"/>
                </a:solidFill>
                <a:latin typeface="Helvetica" charset="0"/>
              </a:rPr>
              <a:t>Thermal noise</a:t>
            </a:r>
            <a:r>
              <a:rPr lang="en-US">
                <a:latin typeface="Helvetica" charset="0"/>
              </a:rPr>
              <a:t> – </a:t>
            </a:r>
            <a:r>
              <a:rPr lang="en-US" sz="2000">
                <a:latin typeface="Times" charset="0"/>
                <a:cs typeface="Times" charset="0"/>
              </a:rPr>
              <a:t>kT</a:t>
            </a:r>
            <a:r>
              <a:rPr lang="en-US">
                <a:latin typeface="Times" charset="0"/>
                <a:cs typeface="Times" charset="0"/>
              </a:rPr>
              <a:t> </a:t>
            </a:r>
            <a:r>
              <a:rPr lang="en-US">
                <a:latin typeface="Helvetica" charset="0"/>
              </a:rPr>
              <a:t>of energy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per mechanical mode</a:t>
            </a:r>
          </a:p>
          <a:p>
            <a:r>
              <a:rPr lang="en-US">
                <a:latin typeface="Helvetica" charset="0"/>
              </a:rPr>
              <a:t>Wish to keep the motion of components due to thermal energy below the level which masks GW</a:t>
            </a:r>
          </a:p>
          <a:p>
            <a:r>
              <a:rPr lang="en-US">
                <a:latin typeface="Helvetica" charset="0"/>
              </a:rPr>
              <a:t>Low mechanical loss materials gather this motion into a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narrow peak at resonant frequencies of system</a:t>
            </a:r>
          </a:p>
          <a:p>
            <a:r>
              <a:rPr lang="en-US">
                <a:latin typeface="Helvetica" charset="0"/>
              </a:rPr>
              <a:t>Realized in aLIGO with an all </a:t>
            </a:r>
            <a:r>
              <a:rPr lang="en-US" b="1">
                <a:solidFill>
                  <a:srgbClr val="114FFB"/>
                </a:solidFill>
                <a:latin typeface="Helvetica" charset="0"/>
              </a:rPr>
              <a:t>fused-silica test mass </a:t>
            </a:r>
            <a:br>
              <a:rPr lang="en-US" b="1">
                <a:solidFill>
                  <a:srgbClr val="114FFB"/>
                </a:solidFill>
                <a:latin typeface="Helvetica" charset="0"/>
              </a:rPr>
            </a:br>
            <a:r>
              <a:rPr lang="en-US" b="1">
                <a:solidFill>
                  <a:srgbClr val="114FFB"/>
                </a:solidFill>
                <a:latin typeface="Helvetica" charset="0"/>
              </a:rPr>
              <a:t>suspension </a:t>
            </a:r>
            <a:r>
              <a:rPr lang="en-US">
                <a:latin typeface="Helvetica" charset="0"/>
              </a:rPr>
              <a:t>– </a:t>
            </a:r>
            <a:r>
              <a:rPr lang="en-US" i="1">
                <a:latin typeface="Helvetica" charset="0"/>
              </a:rPr>
              <a:t>Q</a:t>
            </a:r>
            <a:r>
              <a:rPr lang="en-US">
                <a:latin typeface="Helvetica" charset="0"/>
              </a:rPr>
              <a:t> of order 10</a:t>
            </a:r>
            <a:r>
              <a:rPr lang="en-US" baseline="30000">
                <a:latin typeface="Helvetica" charset="0"/>
              </a:rPr>
              <a:t>9</a:t>
            </a:r>
          </a:p>
          <a:p>
            <a:r>
              <a:rPr lang="en-US" b="1">
                <a:solidFill>
                  <a:srgbClr val="114FFB"/>
                </a:solidFill>
                <a:latin typeface="Helvetica" charset="0"/>
              </a:rPr>
              <a:t>Test mass internal modes, </a:t>
            </a:r>
            <a:br>
              <a:rPr lang="en-US" b="1">
                <a:solidFill>
                  <a:srgbClr val="114FFB"/>
                </a:solidFill>
                <a:latin typeface="Helvetica" charset="0"/>
              </a:rPr>
            </a:br>
            <a:r>
              <a:rPr lang="en-US" b="1">
                <a:solidFill>
                  <a:srgbClr val="114FFB"/>
                </a:solidFill>
                <a:latin typeface="Helvetica" charset="0"/>
              </a:rPr>
              <a:t>Mirror coatings engineered for </a:t>
            </a:r>
            <a:br>
              <a:rPr lang="en-US" b="1">
                <a:solidFill>
                  <a:srgbClr val="114FFB"/>
                </a:solidFill>
                <a:latin typeface="Helvetica" charset="0"/>
              </a:rPr>
            </a:br>
            <a:r>
              <a:rPr lang="en-US" b="1">
                <a:solidFill>
                  <a:srgbClr val="114FFB"/>
                </a:solidFill>
                <a:latin typeface="Helvetica" charset="0"/>
              </a:rPr>
              <a:t>low mechanical loss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64B4A8-3FF3-6A4A-A5FF-B429BCD8B52F}" type="slidenum">
              <a:rPr lang="en-US" sz="1200">
                <a:latin typeface="Helvetica" charset="0"/>
              </a:rPr>
              <a:pPr/>
              <a:t>11</a:t>
            </a:fld>
            <a:endParaRPr lang="en-US" sz="1200">
              <a:latin typeface="Helvetica" charset="0"/>
            </a:endParaRPr>
          </a:p>
        </p:txBody>
      </p:sp>
      <p:pic>
        <p:nvPicPr>
          <p:cNvPr id="37892" name="Picture 4" descr="Se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79800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3" name="Straight Arrow Connector 8"/>
          <p:cNvCxnSpPr>
            <a:cxnSpLocks noChangeShapeType="1"/>
          </p:cNvCxnSpPr>
          <p:nvPr/>
        </p:nvCxnSpPr>
        <p:spPr bwMode="auto">
          <a:xfrm flipH="1">
            <a:off x="6234113" y="4402138"/>
            <a:ext cx="0" cy="752475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4" name="Straight Arrow Connector 9"/>
          <p:cNvCxnSpPr>
            <a:cxnSpLocks noChangeShapeType="1"/>
          </p:cNvCxnSpPr>
          <p:nvPr/>
        </p:nvCxnSpPr>
        <p:spPr bwMode="auto">
          <a:xfrm flipH="1">
            <a:off x="4667250" y="3562350"/>
            <a:ext cx="781050" cy="487363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5" name="Straight Arrow Connector 10"/>
          <p:cNvCxnSpPr>
            <a:cxnSpLocks noChangeShapeType="1"/>
          </p:cNvCxnSpPr>
          <p:nvPr/>
        </p:nvCxnSpPr>
        <p:spPr bwMode="auto">
          <a:xfrm flipH="1">
            <a:off x="5057775" y="4157663"/>
            <a:ext cx="782638" cy="487362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Addressing limits to performance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1176338"/>
            <a:ext cx="3835400" cy="4641850"/>
          </a:xfrm>
        </p:spPr>
        <p:txBody>
          <a:bodyPr/>
          <a:lstStyle/>
          <a:p>
            <a:endParaRPr lang="en-US" b="1">
              <a:solidFill>
                <a:schemeClr val="tx1"/>
              </a:solidFill>
              <a:latin typeface="Helvetica" charset="0"/>
            </a:endParaRPr>
          </a:p>
          <a:p>
            <a:r>
              <a:rPr lang="en-US" b="1">
                <a:solidFill>
                  <a:schemeClr val="tx1"/>
                </a:solidFill>
                <a:latin typeface="Helvetica" charset="0"/>
              </a:rPr>
              <a:t>Seismic noise </a:t>
            </a:r>
            <a:r>
              <a:rPr lang="en-US">
                <a:latin typeface="Helvetica" charset="0"/>
              </a:rPr>
              <a:t>– must prevent masking of GWs, enable practical control systems</a:t>
            </a:r>
          </a:p>
          <a:p>
            <a:r>
              <a:rPr lang="en-US">
                <a:latin typeface="Helvetica" charset="0"/>
              </a:rPr>
              <a:t>Motion from waves on coasts…and people moving around</a:t>
            </a:r>
          </a:p>
          <a:p>
            <a:r>
              <a:rPr lang="en-US">
                <a:latin typeface="Helvetica" charset="0"/>
              </a:rPr>
              <a:t>GW band: 10 Hz and above – direct effect of masking</a:t>
            </a:r>
          </a:p>
          <a:p>
            <a:r>
              <a:rPr lang="en-US">
                <a:latin typeface="Helvetica" charset="0"/>
              </a:rPr>
              <a:t>Control Band: below 10 Hz – forces needed to hold optics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on resonance and aligned</a:t>
            </a:r>
          </a:p>
          <a:p>
            <a:r>
              <a:rPr lang="en-US">
                <a:latin typeface="Helvetica" charset="0"/>
              </a:rPr>
              <a:t>aLIGO uses </a:t>
            </a:r>
            <a:r>
              <a:rPr lang="en-US" b="1">
                <a:solidFill>
                  <a:srgbClr val="114FFB"/>
                </a:solidFill>
                <a:latin typeface="Helvetica" charset="0"/>
              </a:rPr>
              <a:t>active servo-controlled platforms, multiple pendulums</a:t>
            </a:r>
          </a:p>
          <a:p>
            <a:r>
              <a:rPr lang="en-US">
                <a:latin typeface="Helvetica" charset="0"/>
              </a:rPr>
              <a:t>Ultimate limit on the ground: Newtownian background – wandering net gravity vector; a limit in the 10-20 Hz band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1200">
                <a:latin typeface="Helvetica" charset="0"/>
              </a:rPr>
              <a:pPr/>
              <a:t>12</a:t>
            </a:fld>
            <a:endParaRPr lang="en-US" sz="1200">
              <a:latin typeface="Helvetica" charset="0"/>
            </a:endParaRPr>
          </a:p>
        </p:txBody>
      </p:sp>
      <p:pic>
        <p:nvPicPr>
          <p:cNvPr id="38916" name="Picture 4" descr="Se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84563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7" name="Straight Arrow Connector 9"/>
          <p:cNvCxnSpPr>
            <a:cxnSpLocks noChangeShapeType="1"/>
          </p:cNvCxnSpPr>
          <p:nvPr/>
        </p:nvCxnSpPr>
        <p:spPr bwMode="auto">
          <a:xfrm flipH="1">
            <a:off x="4097338" y="2125663"/>
            <a:ext cx="982662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8" name="Straight Arrow Connector 13"/>
          <p:cNvCxnSpPr>
            <a:cxnSpLocks noChangeShapeType="1"/>
          </p:cNvCxnSpPr>
          <p:nvPr/>
        </p:nvCxnSpPr>
        <p:spPr bwMode="auto">
          <a:xfrm flipH="1">
            <a:off x="4168775" y="2730500"/>
            <a:ext cx="982663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Arrow Connector 14"/>
          <p:cNvCxnSpPr>
            <a:cxnSpLocks noChangeShapeType="1"/>
          </p:cNvCxnSpPr>
          <p:nvPr/>
        </p:nvCxnSpPr>
        <p:spPr bwMode="auto">
          <a:xfrm flipH="1">
            <a:off x="4321175" y="3309938"/>
            <a:ext cx="982663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757FB-3FE4-594E-BCA3-AD06917CC2A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9154" name="Picture 35" descr="aLIGO_lisa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>
            <a:fillRect/>
          </a:stretch>
        </p:blipFill>
        <p:spPr bwMode="auto">
          <a:xfrm>
            <a:off x="2660285" y="1176401"/>
            <a:ext cx="4798410" cy="32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4973638" y="5886450"/>
            <a:ext cx="5114925" cy="700088"/>
          </a:xfrm>
        </p:spPr>
        <p:txBody>
          <a:bodyPr/>
          <a:lstStyle/>
          <a:p>
            <a:r>
              <a:rPr lang="en-US">
                <a:latin typeface="Helvetica" charset="0"/>
              </a:rPr>
              <a:t>The real instrument is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far more complex…</a:t>
            </a:r>
          </a:p>
        </p:txBody>
      </p:sp>
      <p:pic>
        <p:nvPicPr>
          <p:cNvPr id="49156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7" y="3053865"/>
            <a:ext cx="41751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34"/>
          <p:cNvGrpSpPr>
            <a:grpSpLocks/>
          </p:cNvGrpSpPr>
          <p:nvPr/>
        </p:nvGrpSpPr>
        <p:grpSpPr bwMode="auto">
          <a:xfrm>
            <a:off x="357188" y="5095875"/>
            <a:ext cx="1509712" cy="1431925"/>
            <a:chOff x="5467407" y="1751992"/>
            <a:chExt cx="3371793" cy="3241590"/>
          </a:xfrm>
        </p:grpSpPr>
        <p:sp>
          <p:nvSpPr>
            <p:cNvPr id="6" name="Right Arrow 5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6"/>
            <p:cNvSpPr>
              <a:spLocks noChangeArrowheads="1"/>
            </p:cNvSpPr>
            <p:nvPr/>
          </p:nvSpPr>
          <p:spPr bwMode="auto">
            <a:xfrm rot="18900000">
              <a:off x="6835980" y="3789667"/>
              <a:ext cx="457372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4" name="Line 117"/>
            <p:cNvSpPr>
              <a:spLocks noChangeShapeType="1"/>
            </p:cNvSpPr>
            <p:nvPr/>
          </p:nvSpPr>
          <p:spPr bwMode="auto">
            <a:xfrm flipV="1">
              <a:off x="6857253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49180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16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17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1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19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0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2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22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3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3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25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6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7" name="Delay 26"/>
            <p:cNvSpPr/>
            <p:nvPr/>
          </p:nvSpPr>
          <p:spPr>
            <a:xfrm rot="5400000">
              <a:off x="6901293" y="4441901"/>
              <a:ext cx="305472" cy="258824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9185" name="Group 27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22736" y="3884555"/>
                <a:ext cx="668562" cy="1013638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Snip Same Side Corner Rectangle 29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730265" y="3808414"/>
                <a:ext cx="462853" cy="71384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4" name="Text Box 115"/>
            <p:cNvSpPr txBox="1">
              <a:spLocks noChangeArrowheads="1"/>
            </p:cNvSpPr>
            <p:nvPr/>
          </p:nvSpPr>
          <p:spPr bwMode="auto">
            <a:xfrm>
              <a:off x="6492063" y="4688112"/>
              <a:ext cx="1060113" cy="30547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Helvetica" charset="0"/>
                  <a:cs typeface="+mn-cs"/>
                </a:rPr>
                <a:t>photodiode</a:t>
              </a:r>
            </a:p>
          </p:txBody>
        </p:sp>
      </p:grpSp>
      <p:cxnSp>
        <p:nvCxnSpPr>
          <p:cNvPr id="49158" name="Straight Arrow Connector 37"/>
          <p:cNvCxnSpPr>
            <a:cxnSpLocks noChangeShapeType="1"/>
          </p:cNvCxnSpPr>
          <p:nvPr/>
        </p:nvCxnSpPr>
        <p:spPr bwMode="auto">
          <a:xfrm flipV="1">
            <a:off x="4498975" y="3873500"/>
            <a:ext cx="3167063" cy="21796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9159" name="Title 1"/>
          <p:cNvSpPr txBox="1">
            <a:spLocks/>
          </p:cNvSpPr>
          <p:nvPr/>
        </p:nvSpPr>
        <p:spPr bwMode="auto">
          <a:xfrm rot="-2094844">
            <a:off x="5332413" y="4657725"/>
            <a:ext cx="177641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Reality axis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77" y="-1"/>
            <a:ext cx="3687624" cy="2217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The Design: Optical Configuration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BFAFAF-6FCB-D04B-A44A-DE30D235BFEA}" type="slidenum">
              <a:rPr lang="en-US" sz="1200">
                <a:latin typeface="Helvetica" charset="0"/>
              </a:rPr>
              <a:pPr/>
              <a:t>14</a:t>
            </a:fld>
            <a:endParaRPr lang="en-US" sz="1200">
              <a:latin typeface="Helvetica" charset="0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1213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1685925" y="227013"/>
            <a:ext cx="6602413" cy="700087"/>
          </a:xfrm>
        </p:spPr>
        <p:txBody>
          <a:bodyPr/>
          <a:lstStyle/>
          <a:p>
            <a:r>
              <a:rPr lang="en-US">
                <a:latin typeface="Helvetica" charset="0"/>
              </a:rPr>
              <a:t>Resulting flexibility in the instrument response</a:t>
            </a:r>
            <a:br>
              <a:rPr lang="en-US">
                <a:latin typeface="Helvetica" charset="0"/>
              </a:rPr>
            </a:br>
            <a:r>
              <a:rPr lang="en-US" sz="2000">
                <a:solidFill>
                  <a:srgbClr val="00B050"/>
                </a:solidFill>
                <a:latin typeface="Helvetica" charset="0"/>
              </a:rPr>
              <a:t>Initial</a:t>
            </a:r>
            <a:r>
              <a:rPr lang="en-US" sz="200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sz="2000">
                <a:solidFill>
                  <a:srgbClr val="FF0000"/>
                </a:solidFill>
                <a:latin typeface="Helvetica" charset="0"/>
              </a:rPr>
              <a:t>LIGO</a:t>
            </a:r>
            <a:r>
              <a:rPr lang="en-US" sz="2000">
                <a:solidFill>
                  <a:schemeClr val="tx2"/>
                </a:solidFill>
                <a:latin typeface="Helvetica" charset="0"/>
              </a:rPr>
              <a:t> curves for comparison</a:t>
            </a:r>
          </a:p>
        </p:txBody>
      </p:sp>
      <p:sp>
        <p:nvSpPr>
          <p:cNvPr id="481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CFE92F-277A-3947-9AB0-1403F6AB153D}" type="slidenum">
              <a:rPr lang="en-US" sz="1400" b="0">
                <a:latin typeface="Helvetica" charset="0"/>
              </a:rPr>
              <a:pPr/>
              <a:t>15</a:t>
            </a:fld>
            <a:endParaRPr lang="en-US" sz="1400" b="0">
              <a:latin typeface="Helvetica" charset="0"/>
            </a:endParaRPr>
          </a:p>
        </p:txBody>
      </p:sp>
      <p:pic>
        <p:nvPicPr>
          <p:cNvPr id="48131" name="Picture 10" descr="strai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62063"/>
            <a:ext cx="792638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2333625"/>
            <a:ext cx="276225" cy="1463675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</a:rPr>
              <a:t>4km Beam Tubes</a:t>
            </a:r>
          </a:p>
        </p:txBody>
      </p:sp>
      <p:pic>
        <p:nvPicPr>
          <p:cNvPr id="5017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33488"/>
            <a:ext cx="49371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 txBox="1">
            <a:spLocks noChangeArrowheads="1"/>
          </p:cNvSpPr>
          <p:nvPr/>
        </p:nvSpPr>
        <p:spPr bwMode="auto">
          <a:xfrm>
            <a:off x="717550" y="4691063"/>
            <a:ext cx="81930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Light must travel in an excellent vacuum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Just a few molecules traversing the optical path makes a detectable change in path length, masking GWs!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1.2 m diameter – avoid scattering against walls</a:t>
            </a:r>
          </a:p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Cover over the tube – 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stops hunters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’ bullets and the stray car</a:t>
            </a:r>
          </a:p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Tube is straight to a fraction of a cm…not like the earth’s curved surface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endParaRPr lang="en-US" sz="1800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500188"/>
            <a:ext cx="3271837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1DD34A69-39B8-E14C-BB43-347C50A1E6F9}" type="slidenum">
              <a:rPr lang="en-US" sz="800"/>
              <a:pPr>
                <a:defRPr/>
              </a:pPr>
              <a:t>17</a:t>
            </a:fld>
            <a:endParaRPr lang="en-US" sz="80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288" y="455613"/>
            <a:ext cx="6781800" cy="498475"/>
          </a:xfrm>
          <a:extLst>
            <a:ext uri="{909E8E84-426E-40dd-AFC4-6F175D3DCCD1}">
              <a14:hiddenFill xmlns:a14="http://schemas.microsoft.com/office/drawing/2010/main">
                <a:solidFill>
                  <a:srgbClr val="90F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Helvetica" charset="0"/>
              </a:rPr>
              <a:t>LIGO Vacuum Equipment –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designed for several generations of instruments</a:t>
            </a:r>
            <a:r>
              <a:rPr lang="en-US" b="1" i="1">
                <a:solidFill>
                  <a:srgbClr val="EB5621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pic>
        <p:nvPicPr>
          <p:cNvPr id="52227" name="Picture 3" descr="vacequip-liv pic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05000"/>
            <a:ext cx="6705600" cy="4953000"/>
          </a:xfrm>
          <a:noFill/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930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677082" y="294826"/>
            <a:ext cx="6419850" cy="700088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200W </a:t>
            </a:r>
            <a:r>
              <a:rPr lang="en-US" sz="2800" dirty="0" err="1">
                <a:latin typeface="Helvetica" charset="0"/>
              </a:rPr>
              <a:t>Nd:YAG</a:t>
            </a:r>
            <a:r>
              <a:rPr lang="en-US" sz="2800" dirty="0">
                <a:latin typeface="Helvetica" charset="0"/>
              </a:rPr>
              <a:t> </a:t>
            </a:r>
            <a:r>
              <a:rPr lang="en-US" sz="2800" dirty="0" smtClean="0">
                <a:latin typeface="Helvetica" charset="0"/>
              </a:rPr>
              <a:t>laser</a:t>
            </a:r>
            <a:r>
              <a:rPr lang="en-US" sz="2800" dirty="0">
                <a:latin typeface="Helvetica" charset="0"/>
              </a:rPr>
              <a:t/>
            </a:r>
            <a:br>
              <a:rPr lang="en-US" sz="2800" dirty="0">
                <a:latin typeface="Helvetica" charset="0"/>
              </a:rPr>
            </a:br>
            <a:r>
              <a:rPr lang="en-US" sz="1800" dirty="0" smtClean="0">
                <a:latin typeface="Helvetica" charset="0"/>
                <a:cs typeface="Helvetica" charset="0"/>
              </a:rPr>
              <a:t>Designed and contributed by </a:t>
            </a:r>
            <a:br>
              <a:rPr lang="en-US" sz="1800" dirty="0" smtClean="0">
                <a:latin typeface="Helvetica" charset="0"/>
                <a:cs typeface="Helvetica" charset="0"/>
              </a:rPr>
            </a:br>
            <a:r>
              <a:rPr lang="en-US" sz="1800" dirty="0" smtClean="0">
                <a:latin typeface="Helvetica" charset="0"/>
                <a:cs typeface="Helvetica" charset="0"/>
              </a:rPr>
              <a:t>Max Planck Albert Einstein Institute</a:t>
            </a:r>
            <a:endParaRPr lang="en-US" sz="1800" dirty="0">
              <a:latin typeface="Helvetica" charset="0"/>
              <a:cs typeface="Helvetica" charset="0"/>
            </a:endParaRP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0A8B3EC-B71D-D74A-A166-311FBC24FD49}" type="slidenum">
              <a:rPr lang="en-US" sz="1200">
                <a:latin typeface="Helvetica" charset="0"/>
              </a:rPr>
              <a:pPr/>
              <a:t>18</a:t>
            </a:fld>
            <a:endParaRPr lang="en-US" sz="1200">
              <a:latin typeface="Helvetica" charset="0"/>
            </a:endParaRPr>
          </a:p>
        </p:txBody>
      </p:sp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4381500" y="5183188"/>
            <a:ext cx="4613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Stabilized in power and frequency</a:t>
            </a:r>
            <a:endParaRPr lang="en-US" sz="1800" dirty="0">
              <a:solidFill>
                <a:schemeClr val="tx2"/>
              </a:solidFill>
              <a:latin typeface="Helvetica" charset="0"/>
              <a:cs typeface="Helvetica" charset="0"/>
            </a:endParaRPr>
          </a:p>
          <a:p>
            <a:pPr algn="l">
              <a:buFont typeface="Arial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  <a:cs typeface="Helvetica" charset="0"/>
              </a:rPr>
              <a:t>Uses a monolithic master oscillator followed by injection-locked rod amplifier </a:t>
            </a:r>
          </a:p>
        </p:txBody>
      </p:sp>
      <p:pic>
        <p:nvPicPr>
          <p:cNvPr id="54276" name="Picture 9" descr="PSl_after_cable_clean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179513"/>
            <a:ext cx="5265737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460500"/>
            <a:ext cx="3503612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</p:nvPr>
        </p:nvSpPr>
        <p:spPr>
          <a:xfrm>
            <a:off x="3965575" y="4775200"/>
            <a:ext cx="5140325" cy="20050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Both the physical test </a:t>
            </a:r>
            <a:r>
              <a:rPr lang="en-US" dirty="0" smtClean="0">
                <a:latin typeface="Helvetica" charset="0"/>
              </a:rPr>
              <a:t>mass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– a </a:t>
            </a:r>
            <a:r>
              <a:rPr lang="en-US" dirty="0">
                <a:latin typeface="Helvetica" charset="0"/>
              </a:rPr>
              <a:t>free point in space-</a:t>
            </a:r>
            <a:r>
              <a:rPr lang="en-US" dirty="0" smtClean="0">
                <a:latin typeface="Helvetica" charset="0"/>
              </a:rPr>
              <a:t>time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– and </a:t>
            </a:r>
            <a:r>
              <a:rPr lang="en-US" dirty="0">
                <a:latin typeface="Helvetica" charset="0"/>
              </a:rPr>
              <a:t>a crucial optical element</a:t>
            </a:r>
          </a:p>
          <a:p>
            <a:r>
              <a:rPr lang="en-US" dirty="0">
                <a:latin typeface="Helvetica" charset="0"/>
              </a:rPr>
              <a:t>Mechanical requirements: bulk and coating thermal noise, high resonant frequency</a:t>
            </a:r>
          </a:p>
          <a:p>
            <a:r>
              <a:rPr lang="en-US" dirty="0">
                <a:latin typeface="Helvetica" charset="0"/>
              </a:rPr>
              <a:t>Optical requirements: figure, scatter, homogeneity, bulk and coating absorption</a:t>
            </a:r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317625" y="1588"/>
            <a:ext cx="2405063" cy="541337"/>
          </a:xfrm>
        </p:spPr>
        <p:txBody>
          <a:bodyPr/>
          <a:lstStyle/>
          <a:p>
            <a:r>
              <a:rPr lang="en-US">
                <a:latin typeface="Helvetica" charset="0"/>
              </a:rPr>
              <a:t>Test Masses</a:t>
            </a: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6163" y="6486525"/>
            <a:ext cx="49053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220223-50BC-E640-A366-C85EBAFD74C1}" type="slidenum">
              <a:rPr lang="en-US" sz="1200">
                <a:latin typeface="Helvetica" charset="0"/>
              </a:rPr>
              <a:pPr/>
              <a:t>19</a:t>
            </a:fld>
            <a:endParaRPr lang="en-US" sz="1200">
              <a:latin typeface="Helvetica" charset="0"/>
            </a:endParaRPr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3872384" y="1589"/>
            <a:ext cx="5273204" cy="45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ttangolo 6"/>
          <p:cNvSpPr>
            <a:spLocks noChangeArrowheads="1"/>
          </p:cNvSpPr>
          <p:nvPr/>
        </p:nvSpPr>
        <p:spPr bwMode="auto">
          <a:xfrm>
            <a:off x="0" y="1198563"/>
            <a:ext cx="38567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Requires the state of the art in substrates and polishing</a:t>
            </a: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Pushes the art for coating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!</a:t>
            </a: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Sum-nm flatness over 300mm</a:t>
            </a:r>
            <a:endParaRPr lang="en-US" sz="2000" dirty="0">
              <a:solidFill>
                <a:schemeClr val="tx2"/>
              </a:solidFill>
              <a:latin typeface="+mj-lt"/>
              <a:ea typeface="+mn-ea"/>
              <a:cs typeface="Calibri" pitchFamily="34" charset="0"/>
            </a:endParaRPr>
          </a:p>
        </p:txBody>
      </p:sp>
      <p:grpSp>
        <p:nvGrpSpPr>
          <p:cNvPr id="55302" name="Group 2"/>
          <p:cNvGrpSpPr>
            <a:grpSpLocks/>
          </p:cNvGrpSpPr>
          <p:nvPr/>
        </p:nvGrpSpPr>
        <p:grpSpPr bwMode="auto">
          <a:xfrm>
            <a:off x="-39688" y="2673350"/>
            <a:ext cx="3732213" cy="4002088"/>
            <a:chOff x="1019587" y="26987"/>
            <a:chExt cx="4720813" cy="4106863"/>
          </a:xfrm>
        </p:grpSpPr>
        <p:grpSp>
          <p:nvGrpSpPr>
            <p:cNvPr id="55303" name="Group 7"/>
            <p:cNvGrpSpPr>
              <a:grpSpLocks/>
            </p:cNvGrpSpPr>
            <p:nvPr/>
          </p:nvGrpSpPr>
          <p:grpSpPr bwMode="auto">
            <a:xfrm>
              <a:off x="1189038" y="26987"/>
              <a:ext cx="4551362" cy="4106863"/>
              <a:chOff x="4262438" y="1312863"/>
              <a:chExt cx="4551362" cy="4106863"/>
            </a:xfrm>
          </p:grpSpPr>
          <p:sp>
            <p:nvSpPr>
              <p:cNvPr id="55305" name="Line 26"/>
              <p:cNvSpPr>
                <a:spLocks noChangeShapeType="1"/>
              </p:cNvSpPr>
              <p:nvPr/>
            </p:nvSpPr>
            <p:spPr bwMode="auto">
              <a:xfrm>
                <a:off x="5527674" y="4633914"/>
                <a:ext cx="23813" cy="785812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prstDash val="sysDot"/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Line 25"/>
              <p:cNvSpPr>
                <a:spLocks noChangeShapeType="1"/>
              </p:cNvSpPr>
              <p:nvPr/>
            </p:nvSpPr>
            <p:spPr bwMode="auto">
              <a:xfrm>
                <a:off x="5470525" y="3552825"/>
                <a:ext cx="0" cy="984250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Line 24"/>
              <p:cNvSpPr>
                <a:spLocks noChangeShapeType="1"/>
              </p:cNvSpPr>
              <p:nvPr/>
            </p:nvSpPr>
            <p:spPr bwMode="auto">
              <a:xfrm>
                <a:off x="4847431" y="4487068"/>
                <a:ext cx="1691482" cy="7145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Rectangle 20"/>
              <p:cNvSpPr>
                <a:spLocks noChangeArrowheads="1"/>
              </p:cNvSpPr>
              <p:nvPr/>
            </p:nvSpPr>
            <p:spPr bwMode="auto">
              <a:xfrm rot="5400000">
                <a:off x="7466013" y="3589337"/>
                <a:ext cx="374650" cy="18129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09" name="Rectangle 19"/>
              <p:cNvSpPr>
                <a:spLocks noChangeArrowheads="1"/>
              </p:cNvSpPr>
              <p:nvPr/>
            </p:nvSpPr>
            <p:spPr bwMode="auto">
              <a:xfrm>
                <a:off x="5276850" y="1662113"/>
                <a:ext cx="374650" cy="16986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0" name="Rectangle 4"/>
              <p:cNvSpPr>
                <a:spLocks noChangeArrowheads="1"/>
              </p:cNvSpPr>
              <p:nvPr/>
            </p:nvSpPr>
            <p:spPr bwMode="auto">
              <a:xfrm>
                <a:off x="5111750" y="1447800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1" name="Text Box 5"/>
              <p:cNvSpPr txBox="1">
                <a:spLocks noChangeArrowheads="1"/>
              </p:cNvSpPr>
              <p:nvPr/>
            </p:nvSpPr>
            <p:spPr bwMode="auto">
              <a:xfrm>
                <a:off x="5996783" y="1312863"/>
                <a:ext cx="125412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Test Masses:</a:t>
                </a:r>
              </a:p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9900CC"/>
                    </a:solidFill>
                    <a:latin typeface="Helvetica" charset="0"/>
                    <a:sym typeface="Symbol" charset="0"/>
                  </a:rPr>
                  <a:t> x 20cm</a:t>
                </a:r>
              </a:p>
            </p:txBody>
          </p:sp>
          <p:sp>
            <p:nvSpPr>
              <p:cNvPr id="55312" name="Text Box 6"/>
              <p:cNvSpPr txBox="1">
                <a:spLocks noChangeArrowheads="1"/>
              </p:cNvSpPr>
              <p:nvPr/>
            </p:nvSpPr>
            <p:spPr bwMode="auto">
              <a:xfrm>
                <a:off x="4546600" y="1457325"/>
                <a:ext cx="57308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3" name="Rectangle 7"/>
              <p:cNvSpPr>
                <a:spLocks noChangeArrowheads="1"/>
              </p:cNvSpPr>
              <p:nvPr/>
            </p:nvSpPr>
            <p:spPr bwMode="auto">
              <a:xfrm>
                <a:off x="5113338" y="3360738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Text Box 9"/>
              <p:cNvSpPr txBox="1">
                <a:spLocks noChangeArrowheads="1"/>
              </p:cNvSpPr>
              <p:nvPr/>
            </p:nvSpPr>
            <p:spPr bwMode="auto">
              <a:xfrm>
                <a:off x="4548188" y="3362325"/>
                <a:ext cx="57308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5" name="Rectangle 10"/>
              <p:cNvSpPr>
                <a:spLocks noChangeArrowheads="1"/>
              </p:cNvSpPr>
              <p:nvPr/>
            </p:nvSpPr>
            <p:spPr bwMode="auto">
              <a:xfrm rot="-5400000">
                <a:off x="6274594" y="4377531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6" name="Rectangle 11"/>
              <p:cNvSpPr>
                <a:spLocks noChangeArrowheads="1"/>
              </p:cNvSpPr>
              <p:nvPr/>
            </p:nvSpPr>
            <p:spPr bwMode="auto">
              <a:xfrm rot="-5400000">
                <a:off x="8347869" y="4379119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7" name="Rectangle 12"/>
              <p:cNvSpPr>
                <a:spLocks noChangeArrowheads="1"/>
              </p:cNvSpPr>
              <p:nvPr/>
            </p:nvSpPr>
            <p:spPr bwMode="auto">
              <a:xfrm rot="2700000">
                <a:off x="5442744" y="4112419"/>
                <a:ext cx="217488" cy="81915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8" name="Text Box 13"/>
              <p:cNvSpPr txBox="1">
                <a:spLocks noChangeArrowheads="1"/>
              </p:cNvSpPr>
              <p:nvPr/>
            </p:nvSpPr>
            <p:spPr bwMode="auto">
              <a:xfrm>
                <a:off x="4262438" y="4645025"/>
                <a:ext cx="1169987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BS: </a:t>
                </a:r>
              </a:p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37cm </a:t>
                </a:r>
                <a:r>
                  <a:rPr lang="en-US" sz="1200" b="1">
                    <a:solidFill>
                      <a:srgbClr val="FF9900"/>
                    </a:solidFill>
                    <a:latin typeface="Helvetica" charset="0"/>
                    <a:sym typeface="Symbol" charset="0"/>
                  </a:rPr>
                  <a:t> x 6cm</a:t>
                </a:r>
              </a:p>
            </p:txBody>
          </p:sp>
          <p:sp>
            <p:nvSpPr>
              <p:cNvPr id="55319" name="Text Box 21"/>
              <p:cNvSpPr txBox="1">
                <a:spLocks noChangeArrowheads="1"/>
              </p:cNvSpPr>
              <p:nvPr/>
            </p:nvSpPr>
            <p:spPr bwMode="auto">
              <a:xfrm>
                <a:off x="6224588" y="4857750"/>
                <a:ext cx="798512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ITM</a:t>
                </a:r>
              </a:p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T = 1.4%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20" name="AutoShape 31"/>
              <p:cNvSpPr>
                <a:spLocks noChangeArrowheads="1"/>
              </p:cNvSpPr>
              <p:nvPr/>
            </p:nvSpPr>
            <p:spPr bwMode="auto">
              <a:xfrm>
                <a:off x="6777038" y="4262438"/>
                <a:ext cx="1741487" cy="541337"/>
              </a:xfrm>
              <a:prstGeom prst="curvedRightArrow">
                <a:avLst>
                  <a:gd name="adj1" fmla="val 6981"/>
                  <a:gd name="adj2" fmla="val 26981"/>
                  <a:gd name="adj3" fmla="val 51025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1" name="Text Box 32"/>
              <p:cNvSpPr txBox="1">
                <a:spLocks noChangeArrowheads="1"/>
              </p:cNvSpPr>
              <p:nvPr/>
            </p:nvSpPr>
            <p:spPr bwMode="auto">
              <a:xfrm>
                <a:off x="5789613" y="2487470"/>
                <a:ext cx="17684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i="1">
                    <a:latin typeface="Helvetica" charset="0"/>
                  </a:rPr>
                  <a:t>Round-trip optical loss: 75 ppm max</a:t>
                </a:r>
              </a:p>
            </p:txBody>
          </p:sp>
          <p:sp>
            <p:nvSpPr>
              <p:cNvPr id="55322" name="Rectangle 34"/>
              <p:cNvSpPr>
                <a:spLocks noChangeArrowheads="1"/>
              </p:cNvSpPr>
              <p:nvPr/>
            </p:nvSpPr>
            <p:spPr bwMode="auto">
              <a:xfrm>
                <a:off x="5122863" y="3786188"/>
                <a:ext cx="687387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3" name="Rectangle 35"/>
              <p:cNvSpPr>
                <a:spLocks noChangeArrowheads="1"/>
              </p:cNvSpPr>
              <p:nvPr/>
            </p:nvSpPr>
            <p:spPr bwMode="auto">
              <a:xfrm rot="-5400000">
                <a:off x="5874544" y="4429919"/>
                <a:ext cx="687388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Text Box 36"/>
              <p:cNvSpPr txBox="1">
                <a:spLocks noChangeArrowheads="1"/>
              </p:cNvSpPr>
              <p:nvPr/>
            </p:nvSpPr>
            <p:spPr bwMode="auto">
              <a:xfrm>
                <a:off x="5996783" y="3587749"/>
                <a:ext cx="17764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Compensation plates:</a:t>
                </a:r>
              </a:p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33CC33"/>
                    </a:solidFill>
                    <a:latin typeface="Helvetica" charset="0"/>
                    <a:sym typeface="Symbol" charset="0"/>
                  </a:rPr>
                  <a:t> x 10cm</a:t>
                </a:r>
              </a:p>
            </p:txBody>
          </p:sp>
        </p:grpSp>
        <p:sp>
          <p:nvSpPr>
            <p:cNvPr id="55304" name="Line 24"/>
            <p:cNvSpPr>
              <a:spLocks noChangeShapeType="1"/>
            </p:cNvSpPr>
            <p:nvPr/>
          </p:nvSpPr>
          <p:spPr bwMode="auto">
            <a:xfrm>
              <a:off x="1019587" y="3205559"/>
              <a:ext cx="917576" cy="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792288" y="227013"/>
            <a:ext cx="4408487" cy="700087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The starting point for GW detection via Interferometry</a:t>
            </a:r>
            <a:endParaRPr lang="en-US" dirty="0">
              <a:latin typeface="Helvetica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077200" cy="4953000"/>
          </a:xfrm>
        </p:spPr>
        <p:txBody>
          <a:bodyPr/>
          <a:lstStyle/>
          <a:p>
            <a:r>
              <a:rPr lang="en-US" dirty="0" err="1">
                <a:latin typeface="Helvetica" charset="0"/>
              </a:rPr>
              <a:t>Rai</a:t>
            </a:r>
            <a:r>
              <a:rPr lang="en-US" dirty="0">
                <a:latin typeface="Helvetica" charset="0"/>
              </a:rPr>
              <a:t> Weiss of MIT was teaching a course on GR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in the late </a:t>
            </a:r>
            <a:r>
              <a:rPr lang="ja-JP" altLang="en-US" dirty="0">
                <a:latin typeface="Helvetica" charset="0"/>
              </a:rPr>
              <a:t>‘</a:t>
            </a:r>
            <a:r>
              <a:rPr lang="en-US" altLang="ja-JP" dirty="0">
                <a:latin typeface="Helvetica" charset="0"/>
              </a:rPr>
              <a:t>60s</a:t>
            </a:r>
          </a:p>
          <a:p>
            <a:r>
              <a:rPr lang="en-US" dirty="0">
                <a:latin typeface="Helvetica" charset="0"/>
              </a:rPr>
              <a:t>Wanted a good homework problem for the students</a:t>
            </a:r>
          </a:p>
          <a:p>
            <a:r>
              <a:rPr lang="en-US" dirty="0">
                <a:latin typeface="Helvetica" charset="0"/>
              </a:rPr>
              <a:t>Why not ask them to work out how to use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laser interferometry to detect gravitational waves?</a:t>
            </a:r>
          </a:p>
          <a:p>
            <a:r>
              <a:rPr lang="en-US" dirty="0">
                <a:latin typeface="Helvetica" charset="0"/>
              </a:rPr>
              <a:t>Weiss wrote the instruction book we have been following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ever since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B907C5B-6DAA-3C40-9CD4-318EC196725D}" type="slidenum">
              <a:rPr lang="en-US" sz="800"/>
              <a:pPr>
                <a:defRPr/>
              </a:pPr>
              <a:t>2</a:t>
            </a:fld>
            <a:endParaRPr lang="en-US" sz="800"/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9975"/>
            <a:ext cx="492918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7654" name="Group 1"/>
          <p:cNvGrpSpPr>
            <a:grpSpLocks/>
          </p:cNvGrpSpPr>
          <p:nvPr/>
        </p:nvGrpSpPr>
        <p:grpSpPr bwMode="auto">
          <a:xfrm>
            <a:off x="76200" y="4470400"/>
            <a:ext cx="5086350" cy="2209800"/>
            <a:chOff x="749256" y="4725627"/>
            <a:chExt cx="4061030" cy="1679936"/>
          </a:xfrm>
        </p:grpSpPr>
        <p:pic>
          <p:nvPicPr>
            <p:cNvPr id="410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118" y="4725627"/>
              <a:ext cx="1399306" cy="199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687" y="4924758"/>
              <a:ext cx="3346167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56" y="5431635"/>
              <a:ext cx="4061030" cy="973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10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549650"/>
            <a:ext cx="4057650" cy="315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 noGrp="1" noChangeArrowheads="1"/>
          </p:cNvSpPr>
          <p:nvPr>
            <p:ph type="title"/>
          </p:nvPr>
        </p:nvSpPr>
        <p:spPr>
          <a:xfrm>
            <a:off x="1153853" y="360637"/>
            <a:ext cx="4411719" cy="460375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Seismic Isolation: 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Multi</a:t>
            </a:r>
            <a:r>
              <a:rPr lang="en-US" dirty="0">
                <a:latin typeface="Helvetica" charset="0"/>
              </a:rPr>
              <a:t>-Stage Solution</a:t>
            </a:r>
          </a:p>
        </p:txBody>
      </p:sp>
      <p:sp>
        <p:nvSpPr>
          <p:cNvPr id="5939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5250" y="1270000"/>
            <a:ext cx="5527675" cy="69072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Objectives:</a:t>
            </a:r>
          </a:p>
          <a:p>
            <a:pPr lvl="1"/>
            <a:r>
              <a:rPr lang="en-US" dirty="0">
                <a:latin typeface="Helvetica" charset="0"/>
              </a:rPr>
              <a:t>Render seismic noise a negligible limitation to GW searches</a:t>
            </a:r>
          </a:p>
          <a:p>
            <a:pPr lvl="1"/>
            <a:r>
              <a:rPr lang="en-US" dirty="0">
                <a:latin typeface="Helvetica" charset="0"/>
              </a:rPr>
              <a:t>Reduce actuation forces on test masses</a:t>
            </a:r>
          </a:p>
          <a:p>
            <a:r>
              <a:rPr lang="en-US" dirty="0">
                <a:latin typeface="Helvetica" charset="0"/>
              </a:rPr>
              <a:t>Both suspension and seismic isolation  systems contribute to attenuation</a:t>
            </a:r>
          </a:p>
          <a:p>
            <a:r>
              <a:rPr lang="en-US" dirty="0">
                <a:latin typeface="Helvetica" charset="0"/>
              </a:rPr>
              <a:t>Choose an active isolation approach, 3 stages of 6 degrees-of-freedom :</a:t>
            </a:r>
          </a:p>
          <a:p>
            <a:pPr lvl="1"/>
            <a:r>
              <a:rPr lang="en-US" dirty="0">
                <a:latin typeface="Helvetica" charset="0"/>
              </a:rPr>
              <a:t>1) Hydraulic External Pre-Isolation</a:t>
            </a:r>
          </a:p>
          <a:p>
            <a:pPr lvl="1"/>
            <a:r>
              <a:rPr lang="en-US" dirty="0">
                <a:latin typeface="Helvetica" charset="0"/>
              </a:rPr>
              <a:t>2) Two Active Stages of Internal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     Seismic Isolation</a:t>
            </a:r>
          </a:p>
          <a:p>
            <a:r>
              <a:rPr lang="en-US" dirty="0">
                <a:solidFill>
                  <a:srgbClr val="114FFB"/>
                </a:solidFill>
                <a:latin typeface="Helvetica" charset="0"/>
              </a:rPr>
              <a:t>Low noise sensors (position, velocity, acceleration) are combined, passed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through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a servo amplifier, and delivered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to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the optimal actuator as a function of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frequency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to hold platform still in inertial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space </a:t>
            </a:r>
            <a:endParaRPr lang="en-US" dirty="0">
              <a:solidFill>
                <a:srgbClr val="114FFB"/>
              </a:solidFill>
              <a:latin typeface="Helvetica" charset="0"/>
            </a:endParaRPr>
          </a:p>
          <a:p>
            <a:pPr>
              <a:buFont typeface="Monotype Sorts" charset="0"/>
              <a:buNone/>
            </a:pPr>
            <a:endParaRPr lang="en-US" sz="2000" dirty="0">
              <a:latin typeface="Helvetica" charset="0"/>
            </a:endParaRPr>
          </a:p>
        </p:txBody>
      </p:sp>
      <p:graphicFrame>
        <p:nvGraphicFramePr>
          <p:cNvPr id="59395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11578084"/>
              </p:ext>
            </p:extLst>
          </p:nvPr>
        </p:nvGraphicFramePr>
        <p:xfrm>
          <a:off x="5792788" y="0"/>
          <a:ext cx="3351212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7" name="Document" r:id="rId3" imgW="3541776" imgH="3901440" progId="Word.Document.8">
                  <p:embed/>
                </p:oleObj>
              </mc:Choice>
              <mc:Fallback>
                <p:oleObj name="Document" r:id="rId3" imgW="3541776" imgH="3901440" progId="Word.Documen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0"/>
                        <a:ext cx="3351212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739AC0-BDD9-7E4F-A428-89929799BF18}" type="slidenum">
              <a:rPr lang="en-US" sz="1200">
                <a:latin typeface="Helvetica" charset="0"/>
              </a:rPr>
              <a:pPr/>
              <a:t>20</a:t>
            </a:fld>
            <a:endParaRPr lang="en-US" sz="1200"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110" y="3680333"/>
            <a:ext cx="4236889" cy="31776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59763" y="6507163"/>
            <a:ext cx="723900" cy="21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B82B19-D287-0B41-9D9E-940B559374F5}" type="slidenum">
              <a:rPr lang="en-US" sz="1200">
                <a:latin typeface="Helvetica" charset="0"/>
              </a:rPr>
              <a:pPr/>
              <a:t>21</a:t>
            </a:fld>
            <a:endParaRPr lang="en-US" sz="1200">
              <a:latin typeface="Helvetica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50975" y="188913"/>
            <a:ext cx="3997325" cy="731837"/>
          </a:xfrm>
        </p:spPr>
        <p:txBody>
          <a:bodyPr/>
          <a:lstStyle/>
          <a:p>
            <a:r>
              <a:rPr lang="en-US">
                <a:latin typeface="Helvetica" charset="0"/>
              </a:rPr>
              <a:t>Optics suspensions: Pendulums</a:t>
            </a:r>
            <a:endParaRPr lang="en-US" sz="1200">
              <a:latin typeface="Helvetica" charset="0"/>
            </a:endParaRPr>
          </a:p>
        </p:txBody>
      </p:sp>
      <p:pic>
        <p:nvPicPr>
          <p:cNvPr id="61443" name="Picture 3" descr="optical_layout_AdvLIGO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600200"/>
            <a:ext cx="70104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DSCF0020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357313"/>
            <a:ext cx="1697038" cy="226218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10" descr="OMC_on_HAM_table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5381625"/>
            <a:ext cx="1917700" cy="12763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Line 13"/>
          <p:cNvSpPr>
            <a:spLocks noChangeShapeType="1"/>
          </p:cNvSpPr>
          <p:nvPr/>
        </p:nvSpPr>
        <p:spPr bwMode="auto">
          <a:xfrm flipV="1">
            <a:off x="1627188" y="4191000"/>
            <a:ext cx="1203325" cy="515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7" name="Line 14"/>
          <p:cNvSpPr>
            <a:spLocks noChangeShapeType="1"/>
          </p:cNvSpPr>
          <p:nvPr/>
        </p:nvSpPr>
        <p:spPr bwMode="auto">
          <a:xfrm flipH="1">
            <a:off x="4848225" y="1752600"/>
            <a:ext cx="457200" cy="492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8" name="Line 15"/>
          <p:cNvSpPr>
            <a:spLocks noChangeShapeType="1"/>
          </p:cNvSpPr>
          <p:nvPr/>
        </p:nvSpPr>
        <p:spPr bwMode="auto">
          <a:xfrm flipH="1">
            <a:off x="4924425" y="2209800"/>
            <a:ext cx="336550" cy="11557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Line 16"/>
          <p:cNvSpPr>
            <a:spLocks noChangeShapeType="1"/>
          </p:cNvSpPr>
          <p:nvPr/>
        </p:nvSpPr>
        <p:spPr bwMode="auto">
          <a:xfrm>
            <a:off x="3862388" y="5638800"/>
            <a:ext cx="300037" cy="381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0" name="Line 18"/>
          <p:cNvSpPr>
            <a:spLocks noChangeShapeType="1"/>
          </p:cNvSpPr>
          <p:nvPr/>
        </p:nvSpPr>
        <p:spPr bwMode="auto">
          <a:xfrm flipH="1" flipV="1">
            <a:off x="4695825" y="4343400"/>
            <a:ext cx="2584450" cy="10382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1" name="Line 19"/>
          <p:cNvSpPr>
            <a:spLocks noChangeShapeType="1"/>
          </p:cNvSpPr>
          <p:nvPr/>
        </p:nvSpPr>
        <p:spPr bwMode="auto">
          <a:xfrm>
            <a:off x="2638425" y="3505200"/>
            <a:ext cx="228600" cy="228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2" name="Line 20"/>
          <p:cNvSpPr>
            <a:spLocks noChangeShapeType="1"/>
          </p:cNvSpPr>
          <p:nvPr/>
        </p:nvSpPr>
        <p:spPr bwMode="auto">
          <a:xfrm>
            <a:off x="3552825" y="3505200"/>
            <a:ext cx="381000" cy="2873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53" name="Picture 24" descr="BS_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402138"/>
            <a:ext cx="1831975" cy="241458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4" name="Picture 27" descr="HLT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573588"/>
            <a:ext cx="1412875" cy="2119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5" name="Picture 33" descr="monolithic_LAST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84138"/>
            <a:ext cx="2578100" cy="3435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6" name="Line 14"/>
          <p:cNvSpPr>
            <a:spLocks noChangeShapeType="1"/>
          </p:cNvSpPr>
          <p:nvPr/>
        </p:nvSpPr>
        <p:spPr bwMode="auto">
          <a:xfrm>
            <a:off x="1920875" y="2344738"/>
            <a:ext cx="146050" cy="327025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10"/>
          <p:cNvGrpSpPr>
            <a:grpSpLocks/>
          </p:cNvGrpSpPr>
          <p:nvPr/>
        </p:nvGrpSpPr>
        <p:grpSpPr bwMode="auto">
          <a:xfrm>
            <a:off x="7938" y="3275013"/>
            <a:ext cx="3502025" cy="3519487"/>
            <a:chOff x="101" y="2002"/>
            <a:chExt cx="2182" cy="2174"/>
          </a:xfrm>
        </p:grpSpPr>
        <p:pic>
          <p:nvPicPr>
            <p:cNvPr id="62476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Rectangle 212"/>
            <p:cNvSpPr>
              <a:spLocks noChangeArrowheads="1"/>
            </p:cNvSpPr>
            <p:nvPr/>
          </p:nvSpPr>
          <p:spPr bwMode="auto">
            <a:xfrm>
              <a:off x="101" y="2116"/>
              <a:ext cx="139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Optics Table Interface</a:t>
              </a:r>
            </a:p>
            <a:p>
              <a:pPr algn="l"/>
              <a:r>
                <a:rPr lang="en-GB" sz="1200" b="1">
                  <a:latin typeface="Tahoma" charset="0"/>
                </a:rPr>
                <a:t>(Seismic Isolation System)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8" name="Rectangle 213"/>
            <p:cNvSpPr>
              <a:spLocks noChangeArrowheads="1"/>
            </p:cNvSpPr>
            <p:nvPr/>
          </p:nvSpPr>
          <p:spPr bwMode="auto">
            <a:xfrm>
              <a:off x="118" y="2671"/>
              <a:ext cx="96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Damping 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9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71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Electrostatic</a:t>
              </a:r>
            </a:p>
            <a:p>
              <a:pPr algn="l"/>
              <a:r>
                <a:rPr lang="en-GB" sz="1200" b="1">
                  <a:latin typeface="Tahoma" charset="0"/>
                </a:rPr>
                <a:t>Actuation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0" name="Rectangle 215"/>
            <p:cNvSpPr>
              <a:spLocks noChangeArrowheads="1"/>
            </p:cNvSpPr>
            <p:nvPr/>
          </p:nvSpPr>
          <p:spPr bwMode="auto">
            <a:xfrm>
              <a:off x="118" y="3103"/>
              <a:ext cx="101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Hierarchical Global</a:t>
              </a:r>
            </a:p>
            <a:p>
              <a:pPr algn="l"/>
              <a:r>
                <a:rPr lang="en-GB" sz="1200" b="1">
                  <a:latin typeface="Tahoma" charset="0"/>
                </a:rPr>
                <a:t>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1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1925" y="229511"/>
            <a:ext cx="7508875" cy="763588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Test Mass Quadruple Pendulum suspension</a:t>
            </a:r>
            <a:br>
              <a:rPr lang="en-US" dirty="0">
                <a:latin typeface="Helvetica" charset="0"/>
              </a:rPr>
            </a:br>
            <a:r>
              <a:rPr lang="en-US" sz="1800" dirty="0"/>
              <a:t>designed jointly by the UK (led by Glasgow) </a:t>
            </a:r>
            <a:r>
              <a:rPr lang="en-US" sz="1800"/>
              <a:t>and </a:t>
            </a:r>
            <a:r>
              <a:rPr lang="en-US" sz="1800" smtClean="0"/>
              <a:t>LIGO </a:t>
            </a:r>
            <a:r>
              <a:rPr lang="en-US" sz="1800" dirty="0"/>
              <a:t>lab,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with </a:t>
            </a:r>
            <a:r>
              <a:rPr lang="en-US" sz="1800" dirty="0"/>
              <a:t>capital contribution funded by PPARC/STFC</a:t>
            </a:r>
            <a:endParaRPr lang="en-US" sz="180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2363"/>
            <a:ext cx="6021388" cy="1987550"/>
          </a:xfrm>
        </p:spPr>
        <p:txBody>
          <a:bodyPr/>
          <a:lstStyle/>
          <a:p>
            <a:r>
              <a:rPr lang="en-GB" dirty="0" smtClean="0">
                <a:latin typeface="Helvetica" charset="0"/>
              </a:rPr>
              <a:t>Quadruple </a:t>
            </a:r>
            <a:r>
              <a:rPr lang="en-GB" dirty="0">
                <a:latin typeface="Helvetica" charset="0"/>
              </a:rPr>
              <a:t>pendulum suspensions for the main optics; second ‘reaction’ mass to give quiet point from which to push</a:t>
            </a:r>
          </a:p>
          <a:p>
            <a:r>
              <a:rPr lang="en-GB" dirty="0">
                <a:latin typeface="Helvetica" charset="0"/>
              </a:rPr>
              <a:t>Create quasi-monolithic pendulums using </a:t>
            </a:r>
            <a:br>
              <a:rPr lang="en-GB" dirty="0">
                <a:latin typeface="Helvetica" charset="0"/>
              </a:rPr>
            </a:br>
            <a:r>
              <a:rPr lang="en-GB" dirty="0">
                <a:latin typeface="Helvetica" charset="0"/>
              </a:rPr>
              <a:t>fused silica </a:t>
            </a:r>
            <a:r>
              <a:rPr lang="en-GB" dirty="0" err="1">
                <a:latin typeface="Helvetica" charset="0"/>
              </a:rPr>
              <a:t>fibers</a:t>
            </a:r>
            <a:r>
              <a:rPr lang="en-GB" dirty="0">
                <a:latin typeface="Helvetica" charset="0"/>
              </a:rPr>
              <a:t> to suspend 40 kg test mass</a:t>
            </a:r>
          </a:p>
          <a:p>
            <a:pPr lvl="1"/>
            <a:r>
              <a:rPr lang="en-GB" dirty="0">
                <a:latin typeface="Helvetica" charset="0"/>
              </a:rPr>
              <a:t>VERY Low thermal noise!</a:t>
            </a:r>
          </a:p>
          <a:p>
            <a:r>
              <a:rPr lang="en-GB" dirty="0">
                <a:latin typeface="Helvetica" charset="0"/>
              </a:rPr>
              <a:t>Another element in hierarchical control system</a:t>
            </a:r>
          </a:p>
          <a:p>
            <a:pPr>
              <a:spcBef>
                <a:spcPct val="0"/>
              </a:spcBef>
              <a:buClrTx/>
              <a:buSzPct val="100000"/>
              <a:buFontTx/>
              <a:buChar char="•"/>
            </a:pPr>
            <a:endParaRPr lang="en-US" dirty="0">
              <a:latin typeface="Helvetica" charset="0"/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 flipH="1">
            <a:off x="6456363" y="3368675"/>
            <a:ext cx="18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latin typeface="Tahoma" charset="0"/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654800" y="2292350"/>
            <a:ext cx="14446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Slide Number Placeholder 2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78486C-91C7-EA4C-BFA0-644855742D9F}" type="slidenum">
              <a:rPr lang="en-US" sz="1200">
                <a:latin typeface="Helvetica" charset="0"/>
              </a:rPr>
              <a:pPr/>
              <a:t>22</a:t>
            </a:fld>
            <a:endParaRPr lang="en-US" sz="1200">
              <a:latin typeface="Helvetica" charset="0"/>
            </a:endParaRPr>
          </a:p>
        </p:txBody>
      </p:sp>
      <p:sp>
        <p:nvSpPr>
          <p:cNvPr id="62471" name="Rectangle 215"/>
          <p:cNvSpPr>
            <a:spLocks noChangeArrowheads="1"/>
          </p:cNvSpPr>
          <p:nvPr/>
        </p:nvSpPr>
        <p:spPr bwMode="auto">
          <a:xfrm>
            <a:off x="3709988" y="5503863"/>
            <a:ext cx="136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200" b="1">
                <a:latin typeface="Tahoma" charset="0"/>
              </a:rPr>
              <a:t>Final elements</a:t>
            </a:r>
          </a:p>
          <a:p>
            <a:pPr algn="l"/>
            <a:r>
              <a:rPr lang="en-GB" sz="1200" b="1">
                <a:latin typeface="Tahoma" charset="0"/>
              </a:rPr>
              <a:t>All Fused silica </a:t>
            </a:r>
          </a:p>
        </p:txBody>
      </p:sp>
      <p:sp>
        <p:nvSpPr>
          <p:cNvPr id="62472" name="Line 218"/>
          <p:cNvSpPr>
            <a:spLocks noChangeShapeType="1"/>
          </p:cNvSpPr>
          <p:nvPr/>
        </p:nvSpPr>
        <p:spPr bwMode="auto">
          <a:xfrm flipH="1" flipV="1">
            <a:off x="3330575" y="5364163"/>
            <a:ext cx="373063" cy="330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Line 219"/>
          <p:cNvSpPr>
            <a:spLocks noChangeShapeType="1"/>
          </p:cNvSpPr>
          <p:nvPr/>
        </p:nvSpPr>
        <p:spPr bwMode="auto">
          <a:xfrm flipH="1">
            <a:off x="3221038" y="5684838"/>
            <a:ext cx="4889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Line 221"/>
          <p:cNvSpPr>
            <a:spLocks noChangeShapeType="1"/>
          </p:cNvSpPr>
          <p:nvPr/>
        </p:nvSpPr>
        <p:spPr bwMode="auto">
          <a:xfrm flipH="1">
            <a:off x="3330575" y="5670550"/>
            <a:ext cx="379413" cy="3238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185863"/>
            <a:ext cx="3122612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55724"/>
            <a:ext cx="8980993" cy="5502275"/>
          </a:xfrm>
        </p:spPr>
        <p:txBody>
          <a:bodyPr/>
          <a:lstStyle/>
          <a:p>
            <a:r>
              <a:rPr lang="en-US" dirty="0"/>
              <a:t>The detector subsystems are 99.1% </a:t>
            </a:r>
            <a:r>
              <a:rPr lang="en-US" dirty="0" smtClean="0"/>
              <a:t>complete: </a:t>
            </a:r>
            <a:r>
              <a:rPr lang="en-US" dirty="0"/>
              <a:t>procurement, fabrication, cleaning, assembly, and stand-alone testing</a:t>
            </a:r>
          </a:p>
          <a:p>
            <a:r>
              <a:rPr lang="en-US" dirty="0"/>
              <a:t>Most of the hardware is now installed; almost every vacuum chamber has almost every component in it </a:t>
            </a:r>
          </a:p>
          <a:p>
            <a:r>
              <a:rPr lang="en-US" dirty="0"/>
              <a:t>At both observatories, installation is now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interleaved </a:t>
            </a:r>
            <a:r>
              <a:rPr lang="en-US" dirty="0"/>
              <a:t>with </a:t>
            </a:r>
            <a:r>
              <a:rPr lang="en-US" dirty="0">
                <a:solidFill>
                  <a:srgbClr val="114FFB"/>
                </a:solidFill>
              </a:rPr>
              <a:t>integrated test</a:t>
            </a:r>
            <a:r>
              <a:rPr lang="en-US" dirty="0"/>
              <a:t>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multiple </a:t>
            </a:r>
            <a:r>
              <a:rPr lang="en-US" dirty="0"/>
              <a:t>subsystems working together</a:t>
            </a:r>
          </a:p>
          <a:p>
            <a:r>
              <a:rPr lang="en-US" dirty="0" smtClean="0"/>
              <a:t>Believe </a:t>
            </a:r>
            <a:r>
              <a:rPr lang="en-US" dirty="0"/>
              <a:t>we can deliver instruments ready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commissioning </a:t>
            </a:r>
            <a:r>
              <a:rPr lang="en-US" dirty="0"/>
              <a:t>on time</a:t>
            </a:r>
          </a:p>
          <a:p>
            <a:pPr lvl="1"/>
            <a:r>
              <a:rPr lang="en-US" dirty="0"/>
              <a:t>Have used several months of schedule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 </a:t>
            </a:r>
            <a:r>
              <a:rPr lang="en-US" dirty="0"/>
              <a:t>last 6 months due to installation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hitches</a:t>
            </a:r>
            <a:r>
              <a:rPr lang="en-US" dirty="0"/>
              <a:t>, surprises, </a:t>
            </a:r>
            <a:r>
              <a:rPr lang="en-US" dirty="0" err="1"/>
              <a:t>etc</a:t>
            </a:r>
            <a:r>
              <a:rPr lang="en-US" dirty="0"/>
              <a:t>; getting close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end date…</a:t>
            </a:r>
          </a:p>
          <a:p>
            <a:pPr lvl="1"/>
            <a:r>
              <a:rPr lang="en-US" dirty="0"/>
              <a:t>Have some cost contingency remaining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handle problems</a:t>
            </a:r>
          </a:p>
          <a:p>
            <a:pPr lvl="1"/>
            <a:r>
              <a:rPr lang="en-US" dirty="0">
                <a:solidFill>
                  <a:srgbClr val="114FFB"/>
                </a:solidFill>
              </a:rPr>
              <a:t>so far integrated test schedule matches </a:t>
            </a:r>
            <a:r>
              <a:rPr lang="en-US" dirty="0" smtClean="0">
                <a:solidFill>
                  <a:srgbClr val="114FFB"/>
                </a:solidFill>
              </a:rPr>
              <a:t/>
            </a:r>
            <a:br>
              <a:rPr lang="en-US" dirty="0" smtClean="0">
                <a:solidFill>
                  <a:srgbClr val="114FFB"/>
                </a:solidFill>
              </a:rPr>
            </a:br>
            <a:r>
              <a:rPr lang="en-US" dirty="0" smtClean="0">
                <a:solidFill>
                  <a:srgbClr val="114FFB"/>
                </a:solidFill>
              </a:rPr>
              <a:t>planning</a:t>
            </a:r>
            <a:r>
              <a:rPr lang="en-US" dirty="0">
                <a:solidFill>
                  <a:srgbClr val="114FFB"/>
                </a:solidFill>
              </a:rPr>
              <a:t>, </a:t>
            </a:r>
            <a:r>
              <a:rPr lang="en-US" i="1" dirty="0">
                <a:solidFill>
                  <a:srgbClr val="114FFB"/>
                </a:solidFill>
              </a:rPr>
              <a:t>really</a:t>
            </a:r>
            <a:r>
              <a:rPr lang="en-US" dirty="0">
                <a:solidFill>
                  <a:srgbClr val="114FFB"/>
                </a:solidFill>
              </a:rPr>
              <a:t> good news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06951" y="2480675"/>
            <a:ext cx="3837049" cy="4377325"/>
            <a:chOff x="5306951" y="1825776"/>
            <a:chExt cx="3837049" cy="43773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6951" y="1825776"/>
              <a:ext cx="3837049" cy="43773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402691" y="3288664"/>
              <a:ext cx="646669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"/>
                  <a:cs typeface="Helvetica"/>
                </a:rPr>
                <a:t>89%</a:t>
              </a:r>
              <a:endParaRPr lang="en-US" sz="1800" dirty="0">
                <a:latin typeface="Helvetica"/>
                <a:cs typeface="Helvetica"/>
              </a:endParaRPr>
            </a:p>
          </p:txBody>
        </p:sp>
        <p:sp>
          <p:nvSpPr>
            <p:cNvPr id="7" name="Right Arrow 6"/>
            <p:cNvSpPr/>
            <p:nvPr/>
          </p:nvSpPr>
          <p:spPr bwMode="auto">
            <a:xfrm flipV="1">
              <a:off x="7121291" y="3445143"/>
              <a:ext cx="532963" cy="50291"/>
            </a:xfrm>
            <a:prstGeom prst="rightArrow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03556" y="4604131"/>
              <a:ext cx="543764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"/>
                  <a:cs typeface="Helvetica"/>
                </a:rPr>
                <a:t>Oct</a:t>
              </a:r>
            </a:p>
            <a:p>
              <a:r>
                <a:rPr lang="en-US" sz="1800" dirty="0" smtClean="0">
                  <a:latin typeface="Helvetica"/>
                  <a:cs typeface="Helvetica"/>
                </a:rPr>
                <a:t>‘13</a:t>
              </a:r>
            </a:p>
          </p:txBody>
        </p:sp>
        <p:sp>
          <p:nvSpPr>
            <p:cNvPr id="9" name="Up Arrow 8"/>
            <p:cNvSpPr/>
            <p:nvPr/>
          </p:nvSpPr>
          <p:spPr bwMode="auto">
            <a:xfrm>
              <a:off x="8050783" y="4161862"/>
              <a:ext cx="45719" cy="385568"/>
            </a:xfrm>
            <a:prstGeom prst="upArrow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89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597141" y="123364"/>
            <a:ext cx="8546859" cy="715814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/>
            </a:r>
            <a:br>
              <a:rPr lang="en-US" dirty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Post-Project commissioning</a:t>
            </a:r>
            <a:endParaRPr lang="en-US" dirty="0">
              <a:latin typeface="Helvetica" charset="0"/>
            </a:endParaRPr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358900" y="5722938"/>
            <a:ext cx="2890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Helvetica" charset="0"/>
                <a:cs typeface="Helvetica" charset="0"/>
              </a:rPr>
              <a:t>http://arxiv.org/abs/1304.0670</a:t>
            </a:r>
          </a:p>
        </p:txBody>
      </p:sp>
      <p:sp>
        <p:nvSpPr>
          <p:cNvPr id="73732" name="TextBox 7"/>
          <p:cNvSpPr txBox="1">
            <a:spLocks noChangeArrowheads="1"/>
          </p:cNvSpPr>
          <p:nvPr/>
        </p:nvSpPr>
        <p:spPr bwMode="auto">
          <a:xfrm>
            <a:off x="4960938" y="1795463"/>
            <a:ext cx="418306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Helvetica" charset="0"/>
              </a:rPr>
              <a:t>T</a:t>
            </a:r>
            <a:r>
              <a:rPr lang="en-US" sz="1800" dirty="0" smtClean="0">
                <a:latin typeface="Helvetica" charset="0"/>
              </a:rPr>
              <a:t>aking </a:t>
            </a:r>
            <a:r>
              <a:rPr lang="en-US" sz="1800" dirty="0">
                <a:latin typeface="Helvetica" charset="0"/>
              </a:rPr>
              <a:t>instrument from 2-hour lock to astrophysically interesting sensitivity</a:t>
            </a:r>
            <a:endParaRPr lang="en-US" sz="1800" b="1" dirty="0" smtClean="0">
              <a:latin typeface="Helvetica" charset="0"/>
              <a:cs typeface="Helvetica" charset="0"/>
            </a:endParaRPr>
          </a:p>
          <a:p>
            <a:endParaRPr lang="en-US" sz="1800" b="1" dirty="0" smtClean="0">
              <a:latin typeface="Helvetica" charset="0"/>
              <a:cs typeface="Helvetica" charset="0"/>
            </a:endParaRPr>
          </a:p>
          <a:p>
            <a:r>
              <a:rPr lang="en-US" sz="1800" b="1" dirty="0" smtClean="0">
                <a:latin typeface="Helvetica" charset="0"/>
                <a:cs typeface="Helvetica" charset="0"/>
              </a:rPr>
              <a:t>TENTATIVE</a:t>
            </a:r>
            <a:r>
              <a:rPr lang="en-US" sz="1800" dirty="0" smtClean="0">
                <a:latin typeface="Helvetica" charset="0"/>
                <a:cs typeface="Helvetica" charset="0"/>
              </a:rPr>
              <a:t> </a:t>
            </a:r>
            <a:r>
              <a:rPr lang="en-US" sz="1800" dirty="0">
                <a:latin typeface="Helvetica" charset="0"/>
                <a:cs typeface="Helvetica" charset="0"/>
              </a:rPr>
              <a:t>TIMELINE:</a:t>
            </a:r>
          </a:p>
          <a:p>
            <a:endParaRPr lang="en-US" sz="1800" dirty="0">
              <a:latin typeface="Helvetica" charset="0"/>
              <a:cs typeface="Helvetica" charset="0"/>
            </a:endParaRPr>
          </a:p>
          <a:p>
            <a:pPr>
              <a:buFont typeface="Wingdings" charset="0"/>
              <a:buChar char="v"/>
            </a:pPr>
            <a:r>
              <a:rPr lang="en-US" sz="1800" dirty="0">
                <a:latin typeface="Helvetica" charset="0"/>
                <a:cs typeface="Helvetica" charset="0"/>
              </a:rPr>
              <a:t> Complete integration by 2014  </a:t>
            </a:r>
          </a:p>
          <a:p>
            <a:r>
              <a:rPr lang="en-US" sz="1800" dirty="0">
                <a:latin typeface="Helvetica" charset="0"/>
                <a:cs typeface="Helvetica" charset="0"/>
              </a:rPr>
              <a:t>     (interferometer “locked”)</a:t>
            </a:r>
          </a:p>
          <a:p>
            <a:endParaRPr lang="en-US" sz="1800" dirty="0">
              <a:latin typeface="Helvetica" charset="0"/>
              <a:cs typeface="Helvetica" charset="0"/>
            </a:endParaRPr>
          </a:p>
          <a:p>
            <a:pPr>
              <a:buFont typeface="Wingdings" charset="0"/>
              <a:buChar char="v"/>
            </a:pPr>
            <a:r>
              <a:rPr lang="en-US" sz="1800" dirty="0">
                <a:latin typeface="Helvetica" charset="0"/>
                <a:cs typeface="Helvetica" charset="0"/>
              </a:rPr>
              <a:t> “Early” Science Run in 2015     </a:t>
            </a:r>
          </a:p>
          <a:p>
            <a:r>
              <a:rPr lang="en-US" sz="1800" dirty="0">
                <a:latin typeface="Helvetica" charset="0"/>
                <a:cs typeface="Helvetica" charset="0"/>
              </a:rPr>
              <a:t>  (~60 </a:t>
            </a:r>
            <a:r>
              <a:rPr lang="en-US" sz="1800" dirty="0" err="1">
                <a:latin typeface="Helvetica" charset="0"/>
                <a:cs typeface="Helvetica" charset="0"/>
              </a:rPr>
              <a:t>Mpc</a:t>
            </a:r>
            <a:r>
              <a:rPr lang="en-US" sz="1800" dirty="0">
                <a:latin typeface="Helvetica" charset="0"/>
                <a:cs typeface="Helvetica" charset="0"/>
              </a:rPr>
              <a:t>)</a:t>
            </a:r>
          </a:p>
          <a:p>
            <a:endParaRPr lang="en-US" sz="1800" dirty="0">
              <a:latin typeface="Helvetica" charset="0"/>
              <a:cs typeface="Helvetica" charset="0"/>
            </a:endParaRPr>
          </a:p>
          <a:p>
            <a:pPr>
              <a:buFont typeface="Wingdings" charset="0"/>
              <a:buChar char="v"/>
            </a:pPr>
            <a:r>
              <a:rPr lang="en-US" sz="1800" dirty="0">
                <a:latin typeface="Helvetica" charset="0"/>
                <a:cs typeface="Helvetica" charset="0"/>
              </a:rPr>
              <a:t>   Within a factor of 2 of design  	sensitivity by 2016 (~100 </a:t>
            </a:r>
            <a:r>
              <a:rPr lang="en-US" sz="1800" dirty="0" err="1">
                <a:latin typeface="Helvetica" charset="0"/>
                <a:cs typeface="Helvetica" charset="0"/>
              </a:rPr>
              <a:t>Mpc</a:t>
            </a:r>
            <a:r>
              <a:rPr lang="en-US" sz="1800" dirty="0">
                <a:latin typeface="Helvetica" charset="0"/>
                <a:cs typeface="Helvetica" charset="0"/>
              </a:rPr>
              <a:t>)</a:t>
            </a:r>
          </a:p>
          <a:p>
            <a:endParaRPr lang="en-US" sz="22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41135" y="6263516"/>
            <a:ext cx="5965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latin typeface="Helvetica" charset="0"/>
                <a:cs typeface="Helvetica" charset="0"/>
              </a:rPr>
              <a:t>Interesting to compare with Initial LIGO…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6" y="1573994"/>
            <a:ext cx="4978101" cy="411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49225"/>
            <a:ext cx="8229600" cy="8064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Initial LIGO: first lock in 2000 – </a:t>
            </a:r>
            <a:br>
              <a:rPr lang="en-US" dirty="0" smtClean="0"/>
            </a:br>
            <a:r>
              <a:rPr lang="en-US" dirty="0" smtClean="0"/>
              <a:t>7 years to reach goal</a:t>
            </a:r>
            <a:endParaRPr lang="en-US" dirty="0"/>
          </a:p>
        </p:txBody>
      </p:sp>
      <p:pic>
        <p:nvPicPr>
          <p:cNvPr id="74754" name="Picture 4" descr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200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Line 12"/>
          <p:cNvSpPr>
            <a:spLocks noChangeShapeType="1"/>
          </p:cNvSpPr>
          <p:nvPr/>
        </p:nvSpPr>
        <p:spPr bwMode="auto">
          <a:xfrm flipV="1">
            <a:off x="2438400" y="4648200"/>
            <a:ext cx="3048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TextBox 19"/>
          <p:cNvSpPr txBox="1">
            <a:spLocks noChangeArrowheads="1"/>
          </p:cNvSpPr>
          <p:nvPr/>
        </p:nvSpPr>
        <p:spPr bwMode="auto">
          <a:xfrm>
            <a:off x="8137525" y="3316288"/>
            <a:ext cx="100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  <a:latin typeface="Helvetica" charset="0"/>
                <a:cs typeface="Helvetica" charset="0"/>
              </a:rPr>
              <a:t>2002</a:t>
            </a:r>
          </a:p>
        </p:txBody>
      </p:sp>
      <p:sp>
        <p:nvSpPr>
          <p:cNvPr id="74757" name="TextBox 20"/>
          <p:cNvSpPr txBox="1">
            <a:spLocks noChangeArrowheads="1"/>
          </p:cNvSpPr>
          <p:nvPr/>
        </p:nvSpPr>
        <p:spPr bwMode="auto">
          <a:xfrm>
            <a:off x="8137525" y="3684588"/>
            <a:ext cx="100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2003</a:t>
            </a:r>
          </a:p>
        </p:txBody>
      </p:sp>
      <p:sp>
        <p:nvSpPr>
          <p:cNvPr id="74758" name="TextBox 21"/>
          <p:cNvSpPr txBox="1">
            <a:spLocks noChangeArrowheads="1"/>
          </p:cNvSpPr>
          <p:nvPr/>
        </p:nvSpPr>
        <p:spPr bwMode="auto">
          <a:xfrm>
            <a:off x="8137525" y="3957638"/>
            <a:ext cx="100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86337F"/>
                </a:solidFill>
                <a:latin typeface="Helvetica" charset="0"/>
                <a:cs typeface="Helvetica" charset="0"/>
              </a:rPr>
              <a:t>2004</a:t>
            </a:r>
          </a:p>
        </p:txBody>
      </p:sp>
      <p:sp>
        <p:nvSpPr>
          <p:cNvPr id="74759" name="TextBox 22"/>
          <p:cNvSpPr txBox="1">
            <a:spLocks noChangeArrowheads="1"/>
          </p:cNvSpPr>
          <p:nvPr/>
        </p:nvSpPr>
        <p:spPr bwMode="auto">
          <a:xfrm>
            <a:off x="8115300" y="4219575"/>
            <a:ext cx="100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3366FF"/>
                </a:solidFill>
                <a:latin typeface="Helvetica" charset="0"/>
                <a:cs typeface="Helvetica" charset="0"/>
              </a:rPr>
              <a:t>2005</a:t>
            </a:r>
          </a:p>
        </p:txBody>
      </p:sp>
      <p:sp>
        <p:nvSpPr>
          <p:cNvPr id="74760" name="TextBox 23"/>
          <p:cNvSpPr txBox="1">
            <a:spLocks noChangeArrowheads="1"/>
          </p:cNvSpPr>
          <p:nvPr/>
        </p:nvSpPr>
        <p:spPr bwMode="auto">
          <a:xfrm>
            <a:off x="8115300" y="4492625"/>
            <a:ext cx="100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D31FF"/>
                </a:solidFill>
                <a:latin typeface="Helvetica" charset="0"/>
                <a:cs typeface="Helvetica" charset="0"/>
              </a:rPr>
              <a:t>2007</a:t>
            </a:r>
          </a:p>
        </p:txBody>
      </p:sp>
      <p:sp>
        <p:nvSpPr>
          <p:cNvPr id="74761" name="TextBox 17"/>
          <p:cNvSpPr txBox="1">
            <a:spLocks noChangeArrowheads="1"/>
          </p:cNvSpPr>
          <p:nvPr/>
        </p:nvSpPr>
        <p:spPr bwMode="auto">
          <a:xfrm>
            <a:off x="1798638" y="5661025"/>
            <a:ext cx="1338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  <a:cs typeface="Helvetica" charset="0"/>
              </a:rPr>
              <a:t>Design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419225"/>
            <a:ext cx="683895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36CA791-52B6-564D-9EDD-971EFF493A4D}" type="slidenum">
              <a:rPr lang="en-US" sz="1400" b="0">
                <a:latin typeface="Helvetica" charset="0"/>
              </a:rPr>
              <a:pPr/>
              <a:t>26</a:t>
            </a:fld>
            <a:endParaRPr lang="en-US" sz="1400" b="0">
              <a:latin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227013"/>
            <a:ext cx="6342063" cy="7000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Detection Rate = (Sensitivity)</a:t>
            </a:r>
            <a:r>
              <a:rPr lang="en-US" baseline="30000" dirty="0" smtClean="0">
                <a:ea typeface="+mj-ea"/>
                <a:cs typeface="+mj-cs"/>
              </a:rPr>
              <a:t>3</a:t>
            </a:r>
            <a:r>
              <a:rPr lang="en-US" dirty="0" smtClean="0">
                <a:ea typeface="+mj-ea"/>
                <a:cs typeface="+mj-cs"/>
              </a:rPr>
              <a:t> × Time</a:t>
            </a:r>
            <a:endParaRPr lang="en-US" sz="3111" dirty="0">
              <a:ea typeface="+mj-ea"/>
              <a:cs typeface="+mj-cs"/>
            </a:endParaRPr>
          </a:p>
        </p:txBody>
      </p:sp>
      <p:sp>
        <p:nvSpPr>
          <p:cNvPr id="65541" name="Content Placeholder 6"/>
          <p:cNvSpPr>
            <a:spLocks noGrp="1"/>
          </p:cNvSpPr>
          <p:nvPr>
            <p:ph idx="1"/>
          </p:nvPr>
        </p:nvSpPr>
        <p:spPr>
          <a:xfrm>
            <a:off x="0" y="1460500"/>
            <a:ext cx="2928938" cy="4608513"/>
          </a:xfrm>
        </p:spPr>
        <p:txBody>
          <a:bodyPr/>
          <a:lstStyle/>
          <a:p>
            <a:pPr>
              <a:buFont typeface="Wingdings" charset="0"/>
              <a:buChar char="²"/>
            </a:pPr>
            <a:r>
              <a:rPr lang="en-US" dirty="0">
                <a:latin typeface="Helvetica" charset="0"/>
              </a:rPr>
              <a:t>Vertical scale is the number of binary </a:t>
            </a:r>
            <a:r>
              <a:rPr lang="en-US" dirty="0" err="1" smtClean="0">
                <a:latin typeface="Helvetica" charset="0"/>
              </a:rPr>
              <a:t>inspirals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detected</a:t>
            </a:r>
            <a:endParaRPr lang="en-US" dirty="0">
              <a:latin typeface="Helvetica" charset="0"/>
            </a:endParaRPr>
          </a:p>
          <a:p>
            <a:pPr>
              <a:buFont typeface="Wingdings" charset="0"/>
              <a:buChar char="²"/>
            </a:pPr>
            <a:r>
              <a:rPr lang="en-US" dirty="0">
                <a:latin typeface="Helvetica" charset="0"/>
              </a:rPr>
              <a:t>Rates based on population synthesis, realistic but uncertain</a:t>
            </a:r>
          </a:p>
          <a:p>
            <a:pPr>
              <a:buFont typeface="Wingdings" charset="0"/>
              <a:buChar char="²"/>
            </a:pPr>
            <a:r>
              <a:rPr lang="en-US" dirty="0">
                <a:solidFill>
                  <a:srgbClr val="114FFB"/>
                </a:solidFill>
                <a:latin typeface="Helvetica" charset="0"/>
              </a:rPr>
              <a:t>LIGO Scientific Collaboration (LSC) </a:t>
            </a:r>
            <a:r>
              <a:rPr lang="en-US" dirty="0">
                <a:latin typeface="Helvetica" charset="0"/>
              </a:rPr>
              <a:t>preparing for the data analysis challenge</a:t>
            </a:r>
          </a:p>
          <a:p>
            <a:pPr>
              <a:buFont typeface="Wingdings" charset="0"/>
              <a:buChar char="²"/>
            </a:pPr>
            <a:r>
              <a:rPr lang="en-US" dirty="0">
                <a:latin typeface="Helvetica" charset="0"/>
              </a:rPr>
              <a:t>Close collaboration with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Virgo</a:t>
            </a:r>
          </a:p>
          <a:p>
            <a:pPr>
              <a:buFont typeface="Wingdings" charset="0"/>
              <a:buChar char="²"/>
            </a:pPr>
            <a:r>
              <a:rPr lang="en-US" b="1" dirty="0">
                <a:solidFill>
                  <a:srgbClr val="114FFB"/>
                </a:solidFill>
                <a:latin typeface="Helvetica" charset="0"/>
              </a:rPr>
              <a:t>Early detection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</a:rPr>
              <a:t>looks feasible</a:t>
            </a:r>
          </a:p>
          <a:p>
            <a:pPr>
              <a:buFont typeface="Wingdings" charset="0"/>
              <a:buChar char="²"/>
            </a:pPr>
            <a:endParaRPr lang="en-US" dirty="0">
              <a:latin typeface="Helvetica" charset="0"/>
            </a:endParaRPr>
          </a:p>
          <a:p>
            <a:pPr>
              <a:buFont typeface="Wingdings" charset="0"/>
              <a:buChar char="²"/>
            </a:pPr>
            <a:r>
              <a:rPr lang="en-US" u="sng" dirty="0">
                <a:latin typeface="Helvetica" charset="0"/>
              </a:rPr>
              <a:t>arXiv:1304.0670, </a:t>
            </a:r>
            <a:br>
              <a:rPr lang="en-US" u="sng" dirty="0">
                <a:latin typeface="Helvetica" charset="0"/>
              </a:rPr>
            </a:br>
            <a:r>
              <a:rPr lang="en-US" u="sng" dirty="0">
                <a:latin typeface="Helvetica" charset="0"/>
              </a:rPr>
              <a:t>arXiv:1003.2480</a:t>
            </a:r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</a:endParaRPr>
          </a:p>
        </p:txBody>
      </p:sp>
      <p:sp>
        <p:nvSpPr>
          <p:cNvPr id="6758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</a:endParaRPr>
          </a:p>
        </p:txBody>
      </p:sp>
      <p:sp>
        <p:nvSpPr>
          <p:cNvPr id="6758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780AE2-8408-D14F-A51A-D640729438E1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691B52E4-A578-B64C-856B-2310864B2AD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7591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2050651-662F-DB46-A27C-00A7DDC878AE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7597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7598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2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8405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67601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7602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7603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7604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</a:t>
            </a:r>
          </a:p>
        </p:txBody>
      </p:sp>
      <p:sp>
        <p:nvSpPr>
          <p:cNvPr id="67605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8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2020</a:t>
            </a:r>
          </a:p>
        </p:txBody>
      </p:sp>
      <p:sp>
        <p:nvSpPr>
          <p:cNvPr id="67606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2018</a:t>
            </a:r>
          </a:p>
        </p:txBody>
      </p:sp>
      <p:graphicFrame>
        <p:nvGraphicFramePr>
          <p:cNvPr id="67607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3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Object 6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Group 9"/>
          <p:cNvGrpSpPr>
            <a:grpSpLocks/>
          </p:cNvGrpSpPr>
          <p:nvPr/>
        </p:nvGrpSpPr>
        <p:grpSpPr bwMode="auto">
          <a:xfrm>
            <a:off x="0" y="3730625"/>
            <a:ext cx="1579563" cy="1603375"/>
            <a:chOff x="3336966" y="2537363"/>
            <a:chExt cx="4081276" cy="4133916"/>
          </a:xfrm>
        </p:grpSpPr>
        <p:pic>
          <p:nvPicPr>
            <p:cNvPr id="3790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4" t="9352" r="29720" b="4684"/>
            <a:stretch>
              <a:fillRect/>
            </a:stretch>
          </p:blipFill>
          <p:spPr bwMode="auto">
            <a:xfrm>
              <a:off x="4030169" y="3245451"/>
              <a:ext cx="3388073" cy="3425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8622" name="Rectangle 15"/>
            <p:cNvSpPr>
              <a:spLocks noChangeArrowheads="1"/>
            </p:cNvSpPr>
            <p:nvPr/>
          </p:nvSpPr>
          <p:spPr bwMode="auto">
            <a:xfrm>
              <a:off x="3336966" y="2537363"/>
              <a:ext cx="2903516" cy="882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4673600" cy="700087"/>
          </a:xfrm>
        </p:spPr>
        <p:txBody>
          <a:bodyPr/>
          <a:lstStyle/>
          <a:p>
            <a:r>
              <a:rPr lang="en-US">
                <a:latin typeface="Helvetica" charset="0"/>
              </a:rPr>
              <a:t>The Last Page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945594" y="1208302"/>
            <a:ext cx="5373687" cy="4641850"/>
          </a:xfrm>
        </p:spPr>
        <p:txBody>
          <a:bodyPr/>
          <a:lstStyle/>
          <a:p>
            <a:r>
              <a:rPr lang="en-US" sz="2000" dirty="0">
                <a:latin typeface="Helvetica" charset="0"/>
              </a:rPr>
              <a:t>The next generation of gravitational-wave detectors will have the sensitivity to make frequent detections</a:t>
            </a:r>
          </a:p>
          <a:p>
            <a:r>
              <a:rPr lang="en-US" sz="2000" dirty="0">
                <a:latin typeface="Helvetica" charset="0"/>
              </a:rPr>
              <a:t>The Advanced LIGO detectors are coming along well, planned to complete in 2015</a:t>
            </a:r>
          </a:p>
          <a:p>
            <a:r>
              <a:rPr lang="en-US" sz="2000" dirty="0">
                <a:latin typeface="Helvetica" charset="0"/>
              </a:rPr>
              <a:t>The world-wide community is growing, and is working </a:t>
            </a:r>
            <a:r>
              <a:rPr lang="en-US" sz="2000" dirty="0">
                <a:solidFill>
                  <a:schemeClr val="tx1"/>
                </a:solidFill>
                <a:latin typeface="Helvetica" charset="0"/>
              </a:rPr>
              <a:t>together </a:t>
            </a:r>
            <a:r>
              <a:rPr lang="en-US" sz="2000" dirty="0">
                <a:latin typeface="Helvetica" charset="0"/>
              </a:rPr>
              <a:t>toward the goal of gravitational-wave astronomy</a:t>
            </a:r>
          </a:p>
          <a:p>
            <a:pPr algn="ctr">
              <a:buFont typeface="Monotype Sorts" charset="0"/>
              <a:buNone/>
            </a:pPr>
            <a:endParaRPr lang="en-US" sz="2000" b="1" dirty="0">
              <a:solidFill>
                <a:schemeClr val="tx1"/>
              </a:solidFill>
              <a:latin typeface="Helvetica" charset="0"/>
            </a:endParaRPr>
          </a:p>
          <a:p>
            <a:pPr algn="ctr">
              <a:buFont typeface="Monotype Sorts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Helvetica" charset="0"/>
              </a:rPr>
              <a:t>Goal: Direct Detection 100 years after Einstein’s </a:t>
            </a:r>
            <a:r>
              <a:rPr lang="en-US" sz="2000" b="1" dirty="0" smtClean="0">
                <a:solidFill>
                  <a:schemeClr val="tx1"/>
                </a:solidFill>
                <a:latin typeface="Helvetica" charset="0"/>
              </a:rPr>
              <a:t>1916 paper </a:t>
            </a:r>
            <a:r>
              <a:rPr lang="en-US" sz="2000" b="1" dirty="0">
                <a:solidFill>
                  <a:schemeClr val="tx1"/>
                </a:solidFill>
                <a:latin typeface="Helvetica" charset="0"/>
              </a:rPr>
              <a:t>on GWs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446812-A5D5-0143-BB7D-0889044E8D38}" type="slidenum">
              <a:rPr lang="en-US" sz="1200">
                <a:latin typeface="Helvetica" charset="0"/>
              </a:rPr>
              <a:pPr/>
              <a:t>28</a:t>
            </a:fld>
            <a:endParaRPr lang="en-US" sz="1200">
              <a:latin typeface="Helvetica" charset="0"/>
            </a:endParaRPr>
          </a:p>
        </p:txBody>
      </p:sp>
      <p:pic>
        <p:nvPicPr>
          <p:cNvPr id="68613" name="Picture 9" descr="PSl_after_cable_clean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19188"/>
            <a:ext cx="17510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0" y="2535238"/>
            <a:ext cx="17430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39" descr="MCA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5095875"/>
            <a:ext cx="23526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6" descr="https://alog.ligo-wa.caltech.edu/aLOG/uploads/2853_20120514194509_DSC19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5322888"/>
            <a:ext cx="2320926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5095875"/>
            <a:ext cx="21494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163763"/>
            <a:ext cx="158908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1" descr="RS11072_DSC00126-lp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0"/>
            <a:ext cx="15986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5095875"/>
            <a:ext cx="1598612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770063" y="274638"/>
            <a:ext cx="6492875" cy="700087"/>
          </a:xfrm>
        </p:spPr>
        <p:txBody>
          <a:bodyPr/>
          <a:lstStyle/>
          <a:p>
            <a:r>
              <a:rPr lang="en-US">
                <a:latin typeface="Helvetica" charset="0"/>
              </a:rPr>
              <a:t>Interferometric Gravitational-wave Detectors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0" y="1258670"/>
            <a:ext cx="3570288" cy="4525963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interferometers</a:t>
            </a:r>
          </a:p>
          <a:p>
            <a:pPr lvl="1"/>
            <a:r>
              <a:rPr lang="en-US" dirty="0">
                <a:latin typeface="Helvetica" charset="0"/>
              </a:rPr>
              <a:t>LIGO, Virgo, and GEO600 use variations </a:t>
            </a:r>
          </a:p>
          <a:p>
            <a:r>
              <a:rPr lang="en-US" dirty="0">
                <a:latin typeface="Helvetica" charset="0"/>
              </a:rPr>
              <a:t>Passing GWs modulate the distance between the end test mass and the beam splitter</a:t>
            </a:r>
          </a:p>
          <a:p>
            <a:r>
              <a:rPr lang="en-US" dirty="0">
                <a:latin typeface="Helvetica" charset="0"/>
              </a:rPr>
              <a:t>The interferometer acts as a transducer, turning GWs into photocurrent proportional to the strain amplitude </a:t>
            </a:r>
            <a:endParaRPr lang="en-US" b="1" dirty="0">
              <a:latin typeface="Helvetica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GW 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r>
              <a:rPr lang="en-US" dirty="0" smtClean="0">
                <a:latin typeface="Helvetica" charset="0"/>
                <a:sym typeface="Wingdings" charset="0"/>
              </a:rPr>
              <a:t>Arm length </a:t>
            </a:r>
            <a:r>
              <a:rPr lang="en-US" dirty="0">
                <a:latin typeface="Helvetica" charset="0"/>
                <a:sym typeface="Wingdings" charset="0"/>
              </a:rPr>
              <a:t>limited by </a:t>
            </a:r>
            <a:br>
              <a:rPr lang="en-US" dirty="0">
                <a:latin typeface="Helvetica" charset="0"/>
                <a:sym typeface="Wingdings" charset="0"/>
              </a:rPr>
            </a:br>
            <a:r>
              <a:rPr lang="en-US" dirty="0">
                <a:latin typeface="Helvetica" charset="0"/>
                <a:sym typeface="Wingdings" charset="0"/>
              </a:rPr>
              <a:t>taxpayer noise….</a:t>
            </a:r>
            <a:endParaRPr lang="en-US" dirty="0"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42263" y="61531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3</a:t>
            </a:fld>
            <a:endParaRPr lang="en-US" sz="1400" b="0"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48038" y="2890715"/>
            <a:ext cx="5865812" cy="3935413"/>
            <a:chOff x="3348038" y="1235075"/>
            <a:chExt cx="5865812" cy="3935413"/>
          </a:xfrm>
        </p:grpSpPr>
        <p:grpSp>
          <p:nvGrpSpPr>
            <p:cNvPr id="34817" name="Group 4"/>
            <p:cNvGrpSpPr>
              <a:grpSpLocks/>
            </p:cNvGrpSpPr>
            <p:nvPr/>
          </p:nvGrpSpPr>
          <p:grpSpPr bwMode="auto">
            <a:xfrm>
              <a:off x="3348038" y="1235075"/>
              <a:ext cx="5865812" cy="3935413"/>
              <a:chOff x="3318541" y="1234904"/>
              <a:chExt cx="5865812" cy="3935413"/>
            </a:xfrm>
          </p:grpSpPr>
          <p:grpSp>
            <p:nvGrpSpPr>
              <p:cNvPr id="34835" name="Group 38"/>
              <p:cNvGrpSpPr>
                <a:grpSpLocks/>
              </p:cNvGrpSpPr>
              <p:nvPr/>
            </p:nvGrpSpPr>
            <p:grpSpPr bwMode="auto">
              <a:xfrm>
                <a:off x="3318541" y="1234904"/>
                <a:ext cx="5865812" cy="3935413"/>
                <a:chOff x="1567" y="1536"/>
                <a:chExt cx="3695" cy="2479"/>
              </a:xfrm>
            </p:grpSpPr>
            <p:grpSp>
              <p:nvGrpSpPr>
                <p:cNvPr id="34837" name="Group 14"/>
                <p:cNvGrpSpPr>
                  <a:grpSpLocks/>
                </p:cNvGrpSpPr>
                <p:nvPr/>
              </p:nvGrpSpPr>
              <p:grpSpPr bwMode="auto">
                <a:xfrm>
                  <a:off x="1728" y="1536"/>
                  <a:ext cx="3534" cy="2479"/>
                  <a:chOff x="616" y="864"/>
                  <a:chExt cx="4527" cy="3088"/>
                </a:xfrm>
              </p:grpSpPr>
              <p:graphicFrame>
                <p:nvGraphicFramePr>
                  <p:cNvPr id="34839" name="Object 15"/>
                  <p:cNvGraphicFramePr>
                    <a:graphicFrameLocks noChangeAspect="1"/>
                  </p:cNvGraphicFramePr>
                  <p:nvPr/>
                </p:nvGraphicFramePr>
                <p:xfrm>
                  <a:off x="616" y="864"/>
                  <a:ext cx="4527" cy="30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99340" name="Image" r:id="rId3" imgW="7187302" imgH="4901587" progId="Photoshop.Image.7">
                          <p:embed/>
                        </p:oleObj>
                      </mc:Choice>
                      <mc:Fallback>
                        <p:oleObj name="Image" r:id="rId3" imgW="7187302" imgH="4901587" progId="Photoshop.Image.7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16" y="864"/>
                                <a:ext cx="4527" cy="3088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820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864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168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1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872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776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3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523" y="148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4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92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5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40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6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072" y="359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7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76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193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712" y="240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0" name="Rectangle 27"/>
                  <p:cNvSpPr>
                    <a:spLocks noChangeArrowheads="1"/>
                  </p:cNvSpPr>
                  <p:nvPr/>
                </p:nvSpPr>
                <p:spPr bwMode="auto">
                  <a:xfrm rot="3243870">
                    <a:off x="667" y="3305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1" name="Rectangle 28"/>
                  <p:cNvSpPr>
                    <a:spLocks noChangeArrowheads="1"/>
                  </p:cNvSpPr>
                  <p:nvPr/>
                </p:nvSpPr>
                <p:spPr bwMode="auto">
                  <a:xfrm rot="2811916">
                    <a:off x="1488" y="3198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2" name="Rectangle 29"/>
                  <p:cNvSpPr>
                    <a:spLocks noChangeArrowheads="1"/>
                  </p:cNvSpPr>
                  <p:nvPr/>
                </p:nvSpPr>
                <p:spPr bwMode="auto">
                  <a:xfrm rot="2415626">
                    <a:off x="2304" y="3073"/>
                    <a:ext cx="852" cy="9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3" name="Rectangle 30"/>
                  <p:cNvSpPr>
                    <a:spLocks noChangeArrowheads="1"/>
                  </p:cNvSpPr>
                  <p:nvPr/>
                </p:nvSpPr>
                <p:spPr bwMode="auto">
                  <a:xfrm rot="-491007">
                    <a:off x="1344" y="2870"/>
                    <a:ext cx="3715" cy="42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4" name="Rectangle 31"/>
                  <p:cNvSpPr>
                    <a:spLocks noChangeArrowheads="1"/>
                  </p:cNvSpPr>
                  <p:nvPr/>
                </p:nvSpPr>
                <p:spPr bwMode="auto">
                  <a:xfrm rot="-538358">
                    <a:off x="1624" y="287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8207" name="Rectangle 37"/>
                <p:cNvSpPr>
                  <a:spLocks noChangeArrowheads="1"/>
                </p:cNvSpPr>
                <p:nvPr/>
              </p:nvSpPr>
              <p:spPr bwMode="auto">
                <a:xfrm rot="2641849">
                  <a:off x="1567" y="2545"/>
                  <a:ext cx="1457" cy="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4836" name="Rectangle 2"/>
              <p:cNvSpPr>
                <a:spLocks noChangeArrowheads="1"/>
              </p:cNvSpPr>
              <p:nvPr/>
            </p:nvSpPr>
            <p:spPr bwMode="auto">
              <a:xfrm>
                <a:off x="3574128" y="2873998"/>
                <a:ext cx="1085610" cy="13327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9" name="Line 32"/>
            <p:cNvSpPr>
              <a:spLocks noChangeShapeType="1"/>
            </p:cNvSpPr>
            <p:nvPr/>
          </p:nvSpPr>
          <p:spPr bwMode="auto">
            <a:xfrm>
              <a:off x="5695950" y="3684588"/>
              <a:ext cx="544513" cy="522287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20951570">
              <a:off x="3443069" y="3740456"/>
              <a:ext cx="1148071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Laser </a:t>
              </a: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 pitchFamily="2" charset="2"/>
                </a:rPr>
                <a:t>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8791315">
              <a:off x="6192395" y="4202143"/>
              <a:ext cx="854922" cy="707886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Photo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diode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1054959">
              <a:off x="6975330" y="2832031"/>
              <a:ext cx="1171640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566844">
              <a:off x="4154442" y="1908664"/>
              <a:ext cx="1171640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73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4E18055B-A140-744D-9B07-A7E1E51F4077}" type="slidenum">
              <a:rPr lang="en-US" sz="800"/>
              <a:pPr>
                <a:defRPr/>
              </a:pPr>
              <a:t>4</a:t>
            </a:fld>
            <a:endParaRPr lang="en-US" sz="8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99263" y="187319"/>
            <a:ext cx="7082785" cy="8001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Weiss’ groundwork and a worldwide development effort led </a:t>
            </a:r>
            <a:r>
              <a:rPr lang="en-US" dirty="0">
                <a:latin typeface="Helvetica" charset="0"/>
              </a:rPr>
              <a:t>to </a:t>
            </a:r>
            <a:r>
              <a:rPr lang="en-US" dirty="0" smtClean="0">
                <a:latin typeface="Helvetica" charset="0"/>
              </a:rPr>
              <a:t>a 1989 </a:t>
            </a:r>
            <a:r>
              <a:rPr lang="en-US" dirty="0">
                <a:latin typeface="Helvetica" charset="0"/>
              </a:rPr>
              <a:t>Proposal to the US NSF</a:t>
            </a:r>
          </a:p>
        </p:txBody>
      </p:sp>
      <p:pic>
        <p:nvPicPr>
          <p:cNvPr id="28675" name="Picture 7" descr="frontispie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06763"/>
            <a:ext cx="54991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preface-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19200"/>
            <a:ext cx="72866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0E8C2DBE-4213-0942-9B50-CD37CE51524F}" type="slidenum">
              <a:rPr lang="en-US" sz="800"/>
              <a:pPr>
                <a:defRPr/>
              </a:pPr>
              <a:t>5</a:t>
            </a:fld>
            <a:endParaRPr lang="en-US" sz="8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66700"/>
            <a:ext cx="6172200" cy="800100"/>
          </a:xfrm>
        </p:spPr>
        <p:txBody>
          <a:bodyPr/>
          <a:lstStyle/>
          <a:p>
            <a:r>
              <a:rPr lang="en-US">
                <a:latin typeface="Helvetica" charset="0"/>
              </a:rPr>
              <a:t>LIGO: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Today, Washington state…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b="40785"/>
          <a:stretch>
            <a:fillRect/>
          </a:stretch>
        </p:blipFill>
        <p:spPr bwMode="auto">
          <a:xfrm>
            <a:off x="577850" y="1660525"/>
            <a:ext cx="7804150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6F75E7B-4BE1-C646-9ED7-04C7364BAA75}" type="slidenum">
              <a:rPr lang="en-US" sz="800"/>
              <a:pPr>
                <a:defRPr/>
              </a:pPr>
              <a:t>6</a:t>
            </a:fld>
            <a:endParaRPr lang="en-US" sz="80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"/>
            <a:ext cx="7467600" cy="533400"/>
          </a:xfrm>
        </p:spPr>
        <p:txBody>
          <a:bodyPr/>
          <a:lstStyle/>
          <a:p>
            <a:r>
              <a:rPr lang="en-US">
                <a:latin typeface="Helvetica" charset="0"/>
              </a:rPr>
              <a:t>…LIGO in Louisiana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Helvetica" charset="0"/>
            </a:endParaRPr>
          </a:p>
        </p:txBody>
      </p:sp>
      <p:pic>
        <p:nvPicPr>
          <p:cNvPr id="32772" name="Picture 4" descr="low8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0" y="1207860"/>
            <a:ext cx="715792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0" y="1090613"/>
            <a:ext cx="9196388" cy="5813425"/>
            <a:chOff x="1109671" y="385567"/>
            <a:chExt cx="9196444" cy="5812370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5" name="TextBox 5"/>
            <p:cNvSpPr txBox="1">
              <a:spLocks noChangeArrowheads="1"/>
            </p:cNvSpPr>
            <p:nvPr/>
          </p:nvSpPr>
          <p:spPr bwMode="auto">
            <a:xfrm>
              <a:off x="1109671" y="4536883"/>
              <a:ext cx="101850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466" name="TextBox 22"/>
            <p:cNvSpPr txBox="1">
              <a:spLocks noChangeArrowheads="1"/>
            </p:cNvSpPr>
            <p:nvPr/>
          </p:nvSpPr>
          <p:spPr bwMode="auto">
            <a:xfrm>
              <a:off x="7562538" y="3407068"/>
              <a:ext cx="582211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</a:p>
          </p:txBody>
        </p:sp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9" name="Oval 19"/>
            <p:cNvSpPr>
              <a:spLocks noChangeArrowheads="1"/>
            </p:cNvSpPr>
            <p:nvPr/>
          </p:nvSpPr>
          <p:spPr bwMode="auto">
            <a:xfrm>
              <a:off x="7051368" y="3319713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0" name="Oval 23"/>
            <p:cNvSpPr>
              <a:spLocks noChangeArrowheads="1"/>
            </p:cNvSpPr>
            <p:nvPr/>
          </p:nvSpPr>
          <p:spPr bwMode="auto">
            <a:xfrm>
              <a:off x="2258682" y="4474160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1" name="Rectangle 3"/>
            <p:cNvSpPr txBox="1">
              <a:spLocks noChangeArrowheads="1"/>
            </p:cNvSpPr>
            <p:nvPr/>
          </p:nvSpPr>
          <p:spPr bwMode="auto">
            <a:xfrm>
              <a:off x="5335058" y="385567"/>
              <a:ext cx="4971057" cy="417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>
                  <a:solidFill>
                    <a:schemeClr val="tx2"/>
                  </a:solidFill>
                  <a:latin typeface="Helvetica" charset="0"/>
                </a:rPr>
                <a:t>Mission: to develop gravitational-wave detectors, and to operate them as astrophysical observatories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>
                  <a:solidFill>
                    <a:srgbClr val="000000"/>
                  </a:solidFill>
                  <a:latin typeface="Helvetica" charset="0"/>
                </a:rPr>
                <a:t>Jointly managed by Caltech and MIT; responsible for operating LIGO Hanford </a:t>
              </a:r>
              <a:br>
                <a:rPr lang="en-US" sz="1800">
                  <a:solidFill>
                    <a:srgbClr val="000000"/>
                  </a:solidFill>
                  <a:latin typeface="Helvetica" charset="0"/>
                </a:rPr>
              </a:br>
              <a:r>
                <a:rPr lang="en-US" sz="1800">
                  <a:solidFill>
                    <a:srgbClr val="000000"/>
                  </a:solidFill>
                  <a:latin typeface="Helvetica" charset="0"/>
                </a:rPr>
                <a:t>and Livingston Observatories 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>
                  <a:solidFill>
                    <a:schemeClr val="tx2"/>
                  </a:solidFill>
                  <a:latin typeface="Helvetica" charset="0"/>
                </a:rPr>
                <a:t>Requires instrument science at the frontiers of physics fundamental limits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endParaRPr lang="en-US" sz="1800">
                <a:solidFill>
                  <a:schemeClr val="tx2"/>
                </a:solidFill>
                <a:latin typeface="Helvetica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5829300"/>
            <a:ext cx="1905000" cy="457200"/>
          </a:xfr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888" y="226557"/>
            <a:ext cx="7283450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LIGO Laboratory: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two Observatories and Caltech, MIT campuses</a:t>
            </a: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513388" y="5594350"/>
            <a:ext cx="2073275" cy="1109663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216025"/>
            <a:ext cx="2703513" cy="1557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First generation detectors</a:t>
            </a:r>
            <a:endParaRPr lang="en-US" dirty="0">
              <a:latin typeface="Helvetica" charset="0"/>
            </a:endParaRPr>
          </a:p>
        </p:txBody>
      </p:sp>
      <p:sp>
        <p:nvSpPr>
          <p:cNvPr id="71682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4013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/>
              <a:t>M. Evans</a:t>
            </a:r>
          </a:p>
        </p:txBody>
      </p:sp>
      <p:sp>
        <p:nvSpPr>
          <p:cNvPr id="71683" name="Content Placeholder 7"/>
          <p:cNvSpPr>
            <a:spLocks noGrp="1"/>
          </p:cNvSpPr>
          <p:nvPr>
            <p:ph idx="1"/>
          </p:nvPr>
        </p:nvSpPr>
        <p:spPr>
          <a:xfrm>
            <a:off x="134938" y="1174952"/>
            <a:ext cx="8891413" cy="2455862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First generation detectors </a:t>
            </a:r>
            <a:r>
              <a:rPr lang="en-US" dirty="0" smtClean="0">
                <a:latin typeface="Helvetica" charset="0"/>
              </a:rPr>
              <a:t>and infrastructure built from mid-’90s to mid-2000; commissioned to design sensitivity; and observed for several years</a:t>
            </a:r>
          </a:p>
          <a:p>
            <a:r>
              <a:rPr lang="en-US" dirty="0" smtClean="0">
                <a:latin typeface="Helvetica" charset="0"/>
              </a:rPr>
              <a:t>Sensitivity sufficient to reach </a:t>
            </a:r>
            <a:r>
              <a:rPr lang="en-US" dirty="0">
                <a:latin typeface="Helvetica" charset="0"/>
              </a:rPr>
              <a:t>about 100 </a:t>
            </a:r>
            <a:r>
              <a:rPr lang="en-US" dirty="0" smtClean="0">
                <a:latin typeface="Helvetica" charset="0"/>
              </a:rPr>
              <a:t>galaxies; however…</a:t>
            </a:r>
          </a:p>
          <a:p>
            <a:r>
              <a:rPr lang="en-US" dirty="0" smtClean="0">
                <a:latin typeface="Helvetica" charset="0"/>
              </a:rPr>
              <a:t>NS-NS coalescence events </a:t>
            </a:r>
            <a:r>
              <a:rPr lang="en-US" dirty="0">
                <a:latin typeface="Helvetica" charset="0"/>
              </a:rPr>
              <a:t>happen once every 10,000 years per galaxy…</a:t>
            </a:r>
          </a:p>
          <a:p>
            <a:pPr>
              <a:spcBef>
                <a:spcPts val="1000"/>
              </a:spcBef>
            </a:pPr>
            <a:r>
              <a:rPr lang="en-US" dirty="0">
                <a:latin typeface="Helvetica" charset="0"/>
              </a:rPr>
              <a:t>Need to reach more galaxies 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to </a:t>
            </a:r>
            <a:r>
              <a:rPr lang="en-US" dirty="0">
                <a:latin typeface="Helvetica" charset="0"/>
              </a:rPr>
              <a:t>see more than one signal per lifetime</a:t>
            </a:r>
          </a:p>
        </p:txBody>
      </p:sp>
      <p:grpSp>
        <p:nvGrpSpPr>
          <p:cNvPr id="71684" name="Group 25"/>
          <p:cNvGrpSpPr>
            <a:grpSpLocks/>
          </p:cNvGrpSpPr>
          <p:nvPr/>
        </p:nvGrpSpPr>
        <p:grpSpPr bwMode="auto">
          <a:xfrm>
            <a:off x="587375" y="2690813"/>
            <a:ext cx="8270875" cy="3716337"/>
            <a:chOff x="469955" y="2565265"/>
            <a:chExt cx="8271411" cy="3717675"/>
          </a:xfrm>
        </p:grpSpPr>
        <p:pic>
          <p:nvPicPr>
            <p:cNvPr id="71686" name="Content Placeholder 6" descr="Local_Universe_cu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541" y="3883199"/>
              <a:ext cx="2547104" cy="23997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87" name="Content Placeholder 6" descr="Local_Universe_c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396" y="2565265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88" name="Picture 44" descr="EarthBlueMarbleWestTer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55" y="4939915"/>
              <a:ext cx="1343025" cy="13430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 flipH="1" flipV="1">
              <a:off x="1812981" y="4939915"/>
              <a:ext cx="1497762" cy="653655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812981" y="5593570"/>
              <a:ext cx="1497762" cy="6893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574645" y="4419070"/>
              <a:ext cx="2193658" cy="1863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4574645" y="3883200"/>
              <a:ext cx="2077167" cy="535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517645" y="3347331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6" descr="Local_Superclu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727325"/>
            <a:ext cx="3944937" cy="36798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658938" y="227013"/>
            <a:ext cx="6827837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Advanced </a:t>
            </a:r>
            <a:r>
              <a:rPr lang="en-US" dirty="0" smtClean="0">
                <a:latin typeface="Helvetica" charset="0"/>
              </a:rPr>
              <a:t>LIGO Sensitivity: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a </a:t>
            </a:r>
            <a:r>
              <a:rPr lang="en-US" i="1" dirty="0">
                <a:latin typeface="Helvetica" charset="0"/>
              </a:rPr>
              <a:t>q</a:t>
            </a:r>
            <a:r>
              <a:rPr lang="en-US" i="1" dirty="0" smtClean="0">
                <a:latin typeface="Helvetica" charset="0"/>
              </a:rPr>
              <a:t>ualitative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difference</a:t>
            </a: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4013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/>
              <a:t>M. Evans</a:t>
            </a:r>
          </a:p>
        </p:txBody>
      </p:sp>
      <p:sp>
        <p:nvSpPr>
          <p:cNvPr id="72708" name="Content Placeholder 7"/>
          <p:cNvSpPr>
            <a:spLocks noGrp="1"/>
          </p:cNvSpPr>
          <p:nvPr>
            <p:ph idx="1"/>
          </p:nvPr>
        </p:nvSpPr>
        <p:spPr>
          <a:xfrm>
            <a:off x="121547" y="1208972"/>
            <a:ext cx="4335463" cy="2455862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While observing with initial detectors, parallel R&amp;D led to better concepts</a:t>
            </a:r>
          </a:p>
          <a:p>
            <a:r>
              <a:rPr lang="en-US" dirty="0" smtClean="0">
                <a:latin typeface="Helvetica" charset="0"/>
              </a:rPr>
              <a:t>‘Advanced detectors’ are ~10x more sensitive,  </a:t>
            </a:r>
            <a:r>
              <a:rPr lang="en-US" dirty="0">
                <a:latin typeface="Helvetica" charset="0"/>
              </a:rPr>
              <a:t>will reach about 100,000 galaxies</a:t>
            </a:r>
          </a:p>
          <a:p>
            <a:pPr>
              <a:spcBef>
                <a:spcPts val="1000"/>
              </a:spcBef>
            </a:pPr>
            <a:r>
              <a:rPr lang="en-US" dirty="0">
                <a:latin typeface="Helvetica" charset="0"/>
              </a:rPr>
              <a:t>Events happen once every 10,000 years per galaxy…</a:t>
            </a:r>
          </a:p>
          <a:p>
            <a:pPr>
              <a:spcBef>
                <a:spcPts val="1000"/>
              </a:spcBef>
            </a:pPr>
            <a:r>
              <a:rPr lang="en-US" dirty="0" smtClean="0">
                <a:latin typeface="Helvetica" charset="0"/>
              </a:rPr>
              <a:t>NS-NS detection rate order </a:t>
            </a:r>
            <a:r>
              <a:rPr lang="en-US" dirty="0">
                <a:latin typeface="Helvetica" charset="0"/>
              </a:rPr>
              <a:t>of 1 per </a:t>
            </a:r>
            <a:r>
              <a:rPr lang="en-US" dirty="0" smtClean="0">
                <a:latin typeface="Helvetica" charset="0"/>
              </a:rPr>
              <a:t>month...with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uncertainties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as noted </a:t>
            </a:r>
            <a:endParaRPr lang="en-US" dirty="0">
              <a:latin typeface="Helvetica" charset="0"/>
            </a:endParaRPr>
          </a:p>
        </p:txBody>
      </p:sp>
      <p:pic>
        <p:nvPicPr>
          <p:cNvPr id="72709" name="Content Placeholder 6" descr="Local_Universe_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064125"/>
            <a:ext cx="1425575" cy="1343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>
            <a:stCxn id="21" idx="4"/>
          </p:cNvCxnSpPr>
          <p:nvPr/>
        </p:nvCxnSpPr>
        <p:spPr>
          <a:xfrm flipH="1">
            <a:off x="4692101" y="4860297"/>
            <a:ext cx="2194935" cy="154744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1" idx="0"/>
          </p:cNvCxnSpPr>
          <p:nvPr/>
        </p:nvCxnSpPr>
        <p:spPr>
          <a:xfrm flipH="1" flipV="1">
            <a:off x="4692102" y="4007997"/>
            <a:ext cx="2194934" cy="6184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712" name="Group 2"/>
          <p:cNvGrpSpPr>
            <a:grpSpLocks/>
          </p:cNvGrpSpPr>
          <p:nvPr/>
        </p:nvGrpSpPr>
        <p:grpSpPr bwMode="auto">
          <a:xfrm>
            <a:off x="2144713" y="4008438"/>
            <a:ext cx="2547937" cy="2398712"/>
            <a:chOff x="4912852" y="2690062"/>
            <a:chExt cx="3945970" cy="3717675"/>
          </a:xfrm>
        </p:grpSpPr>
        <p:pic>
          <p:nvPicPr>
            <p:cNvPr id="72724" name="Content Placeholder 6" descr="Local_Universe_c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852" y="2690062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35101" y="3472128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5700205" y="3558725"/>
            <a:ext cx="2371108" cy="2371029"/>
          </a:xfrm>
          <a:prstGeom prst="ellipse">
            <a:avLst/>
          </a:prstGeom>
          <a:gradFill flip="none" rotWithShape="1">
            <a:gsLst>
              <a:gs pos="20000">
                <a:schemeClr val="accent6">
                  <a:lumMod val="75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69268" y="4626448"/>
            <a:ext cx="235536" cy="233849"/>
          </a:xfrm>
          <a:prstGeom prst="ellipse">
            <a:avLst/>
          </a:prstGeom>
          <a:gradFill flip="none" rotWithShape="1">
            <a:gsLst>
              <a:gs pos="15000">
                <a:schemeClr val="accent4">
                  <a:lumMod val="60000"/>
                  <a:lumOff val="40000"/>
                  <a:alpha val="30000"/>
                </a:schemeClr>
              </a:gs>
              <a:gs pos="90000">
                <a:schemeClr val="accent4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002791" y="5064712"/>
            <a:ext cx="1425408" cy="1503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02791" y="5215063"/>
            <a:ext cx="1425408" cy="1192675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21" name="TextBox 28"/>
          <p:cNvSpPr txBox="1">
            <a:spLocks noChangeArrowheads="1"/>
          </p:cNvSpPr>
          <p:nvPr/>
        </p:nvSpPr>
        <p:spPr bwMode="auto">
          <a:xfrm>
            <a:off x="2534380" y="6396335"/>
            <a:ext cx="1869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Initial</a:t>
            </a:r>
            <a:r>
              <a:rPr lang="en-US" dirty="0"/>
              <a:t>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722" name="TextBox 29"/>
          <p:cNvSpPr txBox="1">
            <a:spLocks noChangeArrowheads="1"/>
          </p:cNvSpPr>
          <p:nvPr/>
        </p:nvSpPr>
        <p:spPr bwMode="auto">
          <a:xfrm>
            <a:off x="5652647" y="6387638"/>
            <a:ext cx="2541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Advanced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723" name="Content Placeholder 7"/>
          <p:cNvSpPr txBox="1">
            <a:spLocks/>
          </p:cNvSpPr>
          <p:nvPr/>
        </p:nvSpPr>
        <p:spPr bwMode="auto">
          <a:xfrm>
            <a:off x="4808538" y="1209675"/>
            <a:ext cx="4335462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>
                <a:solidFill>
                  <a:schemeClr val="tx2"/>
                </a:solidFill>
                <a:latin typeface="Helvetica" charset="0"/>
              </a:rPr>
              <a:t>Advanced LIGO concept ~1999</a:t>
            </a:r>
          </a:p>
          <a:p>
            <a:pPr algn="l">
              <a:spcBef>
                <a:spcPts val="1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>
                <a:solidFill>
                  <a:schemeClr val="tx2"/>
                </a:solidFill>
                <a:latin typeface="Helvetica" charset="0"/>
              </a:rPr>
              <a:t>Project start 2008, $205M NSF</a:t>
            </a:r>
          </a:p>
          <a:p>
            <a:pPr algn="l">
              <a:spcBef>
                <a:spcPts val="1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>
                <a:solidFill>
                  <a:schemeClr val="tx2"/>
                </a:solidFill>
                <a:latin typeface="Helvetica" charset="0"/>
              </a:rPr>
              <a:t>Completion 2015, tuning follows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94187</TotalTime>
  <Words>1161</Words>
  <Application>Microsoft Macintosh PowerPoint</Application>
  <PresentationFormat>On-screen Show (4:3)</PresentationFormat>
  <Paragraphs>239</Paragraphs>
  <Slides>28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LIGO_lab</vt:lpstr>
      <vt:lpstr>Photo Editor Photo</vt:lpstr>
      <vt:lpstr>Image</vt:lpstr>
      <vt:lpstr>Document</vt:lpstr>
      <vt:lpstr>Advanced LIGO:  A second-generation gravitational-wave detector</vt:lpstr>
      <vt:lpstr>The starting point for GW detection via Interferometry</vt:lpstr>
      <vt:lpstr>Interferometric Gravitational-wave Detectors</vt:lpstr>
      <vt:lpstr>Weiss’ groundwork and a worldwide development effort led to a 1989 Proposal to the US NSF</vt:lpstr>
      <vt:lpstr>LIGO: Today, Washington state…</vt:lpstr>
      <vt:lpstr>…LIGO in Louisiana</vt:lpstr>
      <vt:lpstr>LIGO Laboratory:  two Observatories and Caltech, MIT campuses</vt:lpstr>
      <vt:lpstr>First generation detectors</vt:lpstr>
      <vt:lpstr>Advanced LIGO Sensitivity:  a qualitative difference</vt:lpstr>
      <vt:lpstr>How to get there: Addressing limits to performance</vt:lpstr>
      <vt:lpstr>Addressing limits to performance</vt:lpstr>
      <vt:lpstr>Addressing limits to performance</vt:lpstr>
      <vt:lpstr>The real instrument is  far more complex…</vt:lpstr>
      <vt:lpstr>The Design: Optical Configuration</vt:lpstr>
      <vt:lpstr>Resulting flexibility in the instrument response Initial LIGO curves for comparison</vt:lpstr>
      <vt:lpstr>4km Beam Tubes</vt:lpstr>
      <vt:lpstr>LIGO Vacuum Equipment –  designed for several generations of instruments </vt:lpstr>
      <vt:lpstr>200W Nd:YAG laser Designed and contributed by  Max Planck Albert Einstein Institute</vt:lpstr>
      <vt:lpstr>Test Masses</vt:lpstr>
      <vt:lpstr>Seismic Isolation:  Multi-Stage Solution</vt:lpstr>
      <vt:lpstr>Optics suspensions: Pendulums</vt:lpstr>
      <vt:lpstr>Test Mass Quadruple Pendulum suspension designed jointly by the UK (led by Glasgow) and LIGO lab,  with capital contribution funded by PPARC/STFC</vt:lpstr>
      <vt:lpstr>Where are we?</vt:lpstr>
      <vt:lpstr>  Post-Project commissioning</vt:lpstr>
      <vt:lpstr>Initial LIGO: first lock in 2000 –  7 years to reach goal</vt:lpstr>
      <vt:lpstr>Detection Rate = (Sensitivity)3 × Time</vt:lpstr>
      <vt:lpstr>PowerPoint Presentation</vt:lpstr>
      <vt:lpstr>The Last Page</vt:lpstr>
    </vt:vector>
  </TitlesOfParts>
  <Company>CALTECH.EDU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Shoemaker</cp:lastModifiedBy>
  <cp:revision>801</cp:revision>
  <cp:lastPrinted>2013-10-31T18:07:27Z</cp:lastPrinted>
  <dcterms:created xsi:type="dcterms:W3CDTF">2003-06-05T14:38:00Z</dcterms:created>
  <dcterms:modified xsi:type="dcterms:W3CDTF">2013-12-06T20:15:35Z</dcterms:modified>
</cp:coreProperties>
</file>