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4.emf"/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0C4F4-6AC6-424C-A90C-2AC5C2602D08}" type="datetimeFigureOut">
              <a:rPr lang="en-US"/>
              <a:pPr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D1EE-5076-D841-AF7B-1505EE86F4D2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67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5218-B1E5-FF42-984B-3CB06D2A0D87}" type="datetimeFigureOut">
              <a:rPr lang="en-US"/>
              <a:pPr/>
              <a:t>1/15/14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C2155-CF32-D14D-A5CE-70A28881064A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3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BAC18-3FE6-E842-965E-DA02288964F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3.e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ECD to </a:t>
            </a:r>
            <a:r>
              <a:rPr lang="en-US" dirty="0" err="1" smtClean="0"/>
              <a:t>Matlab/Mathematica</a:t>
            </a:r>
            <a:r>
              <a:rPr lang="en-US" dirty="0" smtClean="0"/>
              <a:t> SUS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M. Barton</a:t>
            </a:r>
          </a:p>
          <a:p>
            <a:endParaRPr lang="en-US" dirty="0"/>
          </a:p>
          <a:p>
            <a:r>
              <a:rPr lang="en-US" dirty="0" smtClean="0"/>
              <a:t>for SUS Testing Meeting 1/7/</a:t>
            </a:r>
            <a:r>
              <a:rPr lang="en-US" dirty="0" smtClean="0"/>
              <a:t>14,</a:t>
            </a:r>
          </a:p>
          <a:p>
            <a:r>
              <a:rPr lang="en-US" smtClean="0"/>
              <a:t>revised 1/15/15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en-US" dirty="0"/>
              <a:t>(P=</a:t>
            </a:r>
            <a:r>
              <a:rPr lang="en-US" dirty="0" smtClean="0"/>
              <a:t>pitch and Y</a:t>
            </a:r>
            <a:r>
              <a:rPr lang="en-US" dirty="0"/>
              <a:t>=yaw 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9120" y="1552931"/>
            <a:ext cx="225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good agreement!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7" r="-57"/>
          <a:stretch/>
        </p:blipFill>
        <p:spPr>
          <a:xfrm>
            <a:off x="0" y="1164080"/>
            <a:ext cx="6041572" cy="4525963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313" y="2527198"/>
            <a:ext cx="5760687" cy="43308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3510" y="5705522"/>
            <a:ext cx="289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Bug reported </a:t>
            </a:r>
            <a:r>
              <a:rPr lang="en-US" dirty="0" smtClean="0"/>
              <a:t>for P in </a:t>
            </a:r>
            <a:r>
              <a:rPr lang="en-US" dirty="0" smtClean="0"/>
              <a:t>–v1 </a:t>
            </a:r>
            <a:r>
              <a:rPr lang="en-US" dirty="0" smtClean="0"/>
              <a:t>turned </a:t>
            </a:r>
            <a:r>
              <a:rPr lang="en-US" dirty="0" smtClean="0"/>
              <a:t>out to be sign error in LP term of E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2315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92"/>
            <a:ext cx="8229600" cy="1143000"/>
          </a:xfrm>
        </p:spPr>
        <p:txBody>
          <a:bodyPr/>
          <a:lstStyle/>
          <a:p>
            <a:r>
              <a:rPr lang="en-US" dirty="0" smtClean="0"/>
              <a:t>Results </a:t>
            </a:r>
            <a:r>
              <a:rPr lang="en-US" dirty="0" smtClean="0"/>
              <a:t>(L as measured at OSEM)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2275" y="915654"/>
            <a:ext cx="694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outputs allow easy plotting of displacement as measured at OSEMs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39" r="-135"/>
          <a:stretch/>
        </p:blipFill>
        <p:spPr>
          <a:xfrm>
            <a:off x="1566682" y="1284986"/>
            <a:ext cx="6016430" cy="4525963"/>
          </a:xfrm>
        </p:spPr>
      </p:pic>
      <p:sp>
        <p:nvSpPr>
          <p:cNvPr id="11" name="TextBox 10"/>
          <p:cNvSpPr txBox="1"/>
          <p:nvPr/>
        </p:nvSpPr>
        <p:spPr>
          <a:xfrm>
            <a:off x="1738406" y="5781801"/>
            <a:ext cx="564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however, the OSEM coordinate outputs track the </a:t>
            </a:r>
            <a:r>
              <a:rPr lang="en-US" b="1" dirty="0" smtClean="0"/>
              <a:t>s</a:t>
            </a:r>
            <a:r>
              <a:rPr lang="en-US" dirty="0" smtClean="0"/>
              <a:t> input and ignore    - make sure they're consistent!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706679"/>
              </p:ext>
            </p:extLst>
          </p:nvPr>
        </p:nvGraphicFramePr>
        <p:xfrm>
          <a:off x="3395487" y="6151499"/>
          <a:ext cx="139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39700" imgH="190500" progId="Equation.DSMT4">
                  <p:embed/>
                </p:oleObj>
              </mc:Choice>
              <mc:Fallback>
                <p:oleObj name="Equation" r:id="rId4" imgW="1397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5487" y="6151499"/>
                        <a:ext cx="1397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560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Damping for HAUX/HTTS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There is a suite of </a:t>
            </a:r>
            <a:r>
              <a:rPr lang="en-AU" dirty="0" err="1" smtClean="0"/>
              <a:t>Matlab</a:t>
            </a:r>
            <a:r>
              <a:rPr lang="en-AU" dirty="0" smtClean="0"/>
              <a:t> models for different suspension types, including a single pendulum with blades for HAUX/HTTS.</a:t>
            </a:r>
          </a:p>
          <a:p>
            <a:r>
              <a:rPr lang="en-AU" dirty="0" smtClean="0"/>
              <a:t>None of these have built-in eddy current damping – any damping has been added by wrapping a control system around the model in </a:t>
            </a:r>
            <a:r>
              <a:rPr lang="en-AU" dirty="0" err="1" smtClean="0"/>
              <a:t>Simulink</a:t>
            </a:r>
            <a:r>
              <a:rPr lang="en-AU" dirty="0" smtClean="0"/>
              <a:t> or the like.</a:t>
            </a:r>
          </a:p>
          <a:p>
            <a:r>
              <a:rPr lang="en-AU" dirty="0" smtClean="0"/>
              <a:t>HAUX and HTTS have built-in ECD and it is inconvenient not having this as part of the model.</a:t>
            </a:r>
          </a:p>
          <a:p>
            <a:r>
              <a:rPr lang="en-AU" dirty="0" smtClean="0"/>
              <a:t>Partial support was added a few months ago by hacking the state space A matrix. This was enough to support standard SUS testing by giving valid optic force/torque to optic displacement TFs.</a:t>
            </a:r>
          </a:p>
          <a:p>
            <a:r>
              <a:rPr lang="en-AU" dirty="0" smtClean="0"/>
              <a:t>Rana et al. have requested support for structure displacement to optic displacement TFs. This was trickier, and required adding a set of new structure-velocity inputs and hacking the B matrix.</a:t>
            </a:r>
          </a:p>
          <a:p>
            <a:r>
              <a:rPr lang="en-AU" dirty="0" smtClean="0"/>
              <a:t>The changes have been implemented but there is an outstanding bug.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902" y="952469"/>
            <a:ext cx="8229600" cy="55404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</a:t>
            </a:r>
            <a:r>
              <a:rPr lang="en-US" sz="2400" dirty="0" err="1" smtClean="0"/>
              <a:t>Mathematica</a:t>
            </a:r>
            <a:r>
              <a:rPr lang="en-US" sz="2400" dirty="0" smtClean="0"/>
              <a:t> model exports symbolic matrix elements in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format, e.g., </a:t>
            </a:r>
            <a:r>
              <a:rPr lang="en-US" sz="2400" dirty="0" smtClean="0">
                <a:latin typeface="Courier"/>
              </a:rPr>
              <a:t>symbexport1bladesfull.m </a:t>
            </a:r>
            <a:r>
              <a:rPr lang="en-US" sz="2400" dirty="0" smtClean="0"/>
              <a:t>for single model with blades.</a:t>
            </a:r>
          </a:p>
          <a:p>
            <a:r>
              <a:rPr lang="en-US" sz="2400" dirty="0" smtClean="0"/>
              <a:t>Damping had not been exported due to incompatible representations.</a:t>
            </a:r>
          </a:p>
          <a:p>
            <a:pPr lvl="1"/>
            <a:r>
              <a:rPr lang="en-US" sz="2000" dirty="0" err="1" smtClean="0"/>
              <a:t>Mathematica</a:t>
            </a:r>
            <a:r>
              <a:rPr lang="en-US" sz="2000" dirty="0" smtClean="0"/>
              <a:t> uses frequency dependent complex matrixes acting on a state vector of (just) displacements.</a:t>
            </a:r>
          </a:p>
          <a:p>
            <a:pPr lvl="2"/>
            <a:r>
              <a:rPr lang="en-US" sz="1600" dirty="0" smtClean="0"/>
              <a:t>Can easily represent arbitrary frequency dependence, including structural, </a:t>
            </a:r>
            <a:r>
              <a:rPr lang="en-US" sz="1600" dirty="0" err="1" smtClean="0"/>
              <a:t>thermoelastic</a:t>
            </a:r>
            <a:r>
              <a:rPr lang="en-US" sz="1600" dirty="0" smtClean="0"/>
              <a:t> and velocity damping terms.</a:t>
            </a:r>
          </a:p>
          <a:p>
            <a:pPr lvl="2"/>
            <a:r>
              <a:rPr lang="en-US" sz="1600" dirty="0" smtClean="0"/>
              <a:t>Less convenient in time domain.</a:t>
            </a:r>
          </a:p>
          <a:p>
            <a:pPr lvl="1"/>
            <a:r>
              <a:rPr lang="en-US" sz="2000" dirty="0" err="1" smtClean="0"/>
              <a:t>Matlab</a:t>
            </a:r>
            <a:r>
              <a:rPr lang="en-US" sz="2000" dirty="0" smtClean="0"/>
              <a:t> uses state-space formalism</a:t>
            </a:r>
          </a:p>
          <a:p>
            <a:pPr lvl="2"/>
            <a:r>
              <a:rPr lang="en-US" sz="1600" dirty="0" smtClean="0"/>
              <a:t>Convenient for </a:t>
            </a:r>
            <a:r>
              <a:rPr lang="en-US" sz="1600" dirty="0" err="1" smtClean="0"/>
              <a:t>Matlab</a:t>
            </a:r>
            <a:r>
              <a:rPr lang="en-US" sz="1600" dirty="0" smtClean="0"/>
              <a:t> </a:t>
            </a:r>
            <a:r>
              <a:rPr lang="en-US" sz="1600" dirty="0" err="1" smtClean="0"/>
              <a:t>Simulink</a:t>
            </a:r>
            <a:r>
              <a:rPr lang="en-US" sz="1600" dirty="0" smtClean="0"/>
              <a:t> and linear analysis tools.</a:t>
            </a:r>
          </a:p>
          <a:p>
            <a:pPr lvl="2"/>
            <a:r>
              <a:rPr lang="en-US" sz="1600" dirty="0" smtClean="0"/>
              <a:t>Can only represent velocity damping.</a:t>
            </a:r>
          </a:p>
          <a:p>
            <a:pPr lvl="2"/>
            <a:r>
              <a:rPr lang="en-US" sz="1600" dirty="0" smtClean="0"/>
              <a:t>In principle, the velocity damping component of the total damping could be automatically exported from </a:t>
            </a:r>
            <a:r>
              <a:rPr lang="en-US" sz="1600" dirty="0" err="1" smtClean="0"/>
              <a:t>Mathematica</a:t>
            </a:r>
            <a:r>
              <a:rPr lang="en-US" sz="1600" dirty="0" smtClean="0"/>
              <a:t>, but historically hasn’t been.</a:t>
            </a:r>
          </a:p>
          <a:p>
            <a:pPr lvl="2"/>
            <a:r>
              <a:rPr lang="en-US" sz="1600" dirty="0" smtClean="0"/>
              <a:t>=&gt; Re-add from scratch.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6470" y="0"/>
            <a:ext cx="8229600" cy="95246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Status Quo Ante</a:t>
            </a:r>
            <a:r>
              <a:rPr lang="en-US" sz="3600" dirty="0"/>
              <a:t>	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Mathematica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430"/>
            <a:ext cx="8229600" cy="5361214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Equation of motion (T020205):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All matrices complex and/or frequency-dependent.</a:t>
            </a:r>
          </a:p>
          <a:p>
            <a:r>
              <a:rPr lang="en-AU" dirty="0" smtClean="0"/>
              <a:t>Solved numerically for individual values of f.</a:t>
            </a:r>
          </a:p>
          <a:p>
            <a:r>
              <a:rPr lang="en-AU" dirty="0" smtClean="0"/>
              <a:t>ECD can be added as a spring with damping factor 0+2πif</a:t>
            </a:r>
            <a:r>
              <a:rPr lang="en-AU" dirty="0" smtClean="0"/>
              <a:t>.</a:t>
            </a:r>
          </a:p>
          <a:p>
            <a:r>
              <a:rPr lang="en-AU" dirty="0" smtClean="0"/>
              <a:t>Curious sign of coupling matrix C</a:t>
            </a:r>
            <a:r>
              <a:rPr lang="en-AU" baseline="-25000" dirty="0" smtClean="0"/>
              <a:t>XS(eff)</a:t>
            </a:r>
            <a:r>
              <a:rPr lang="en-AU" dirty="0" smtClean="0"/>
              <a:t> is </a:t>
            </a:r>
            <a:r>
              <a:rPr lang="en-AU" dirty="0" err="1" smtClean="0"/>
              <a:t>artifact</a:t>
            </a:r>
            <a:r>
              <a:rPr lang="en-AU" dirty="0" smtClean="0"/>
              <a:t> of definition as </a:t>
            </a:r>
            <a:r>
              <a:rPr lang="en-AU" dirty="0" err="1" smtClean="0"/>
              <a:t>submatrix</a:t>
            </a:r>
            <a:r>
              <a:rPr lang="en-AU" dirty="0" smtClean="0"/>
              <a:t> of master stiffness matrix – main entries are typically negative (see T020205).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5063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03467"/>
              </p:ext>
            </p:extLst>
          </p:nvPr>
        </p:nvGraphicFramePr>
        <p:xfrm>
          <a:off x="1625600" y="1946275"/>
          <a:ext cx="4902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3" imgW="4902200" imgH="584200" progId="Equation.DSMT4">
                  <p:embed/>
                </p:oleObj>
              </mc:Choice>
              <mc:Fallback>
                <p:oleObj name="Equation" r:id="rId3" imgW="4902200" imgH="5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5600" y="1946275"/>
                        <a:ext cx="49022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791700"/>
              </p:ext>
            </p:extLst>
          </p:nvPr>
        </p:nvGraphicFramePr>
        <p:xfrm>
          <a:off x="1817688" y="2650668"/>
          <a:ext cx="3822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5" imgW="3822700" imgH="1181100" progId="Equation.DSMT4">
                  <p:embed/>
                </p:oleObj>
              </mc:Choice>
              <mc:Fallback>
                <p:oleObj name="Equation" r:id="rId5" imgW="3822700" imgH="1181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7688" y="2650668"/>
                        <a:ext cx="38227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(Old)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84535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Usual </a:t>
            </a:r>
            <a:r>
              <a:rPr lang="en-US" sz="1600" dirty="0" err="1" smtClean="0"/>
              <a:t>Matlab</a:t>
            </a:r>
            <a:r>
              <a:rPr lang="en-US" sz="1600" dirty="0" smtClean="0"/>
              <a:t> model uses a state-space formulation:</a:t>
            </a:r>
          </a:p>
          <a:p>
            <a:r>
              <a:rPr lang="en-US" sz="1600" dirty="0" smtClean="0"/>
              <a:t>State is optic displacements and velocities.</a:t>
            </a:r>
          </a:p>
          <a:p>
            <a:r>
              <a:rPr lang="en-US" sz="1600" dirty="0" smtClean="0"/>
              <a:t>Inputs are structure displacements and direct forces/torques.</a:t>
            </a:r>
          </a:p>
          <a:p>
            <a:r>
              <a:rPr lang="en-US" sz="1600" dirty="0" smtClean="0"/>
              <a:t>Outputs are pendulum displacements and (optionally) reaction force.</a:t>
            </a:r>
          </a:p>
          <a:p>
            <a:endParaRPr lang="en-US" sz="1600" dirty="0" smtClean="0"/>
          </a:p>
          <a:p>
            <a:r>
              <a:rPr lang="en-US" sz="1600" dirty="0" smtClean="0"/>
              <a:t>A/B equation becomes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C/D equation becomes</a:t>
            </a:r>
          </a:p>
          <a:p>
            <a:endParaRPr lang="en-US" sz="1600" dirty="0"/>
          </a:p>
          <a:p>
            <a:r>
              <a:rPr lang="en-US" sz="1600" dirty="0" smtClean="0"/>
              <a:t>Velocity damping should go here in A matrix.</a:t>
            </a:r>
          </a:p>
          <a:p>
            <a:endParaRPr lang="en-US" sz="1600" dirty="0"/>
          </a:p>
          <a:p>
            <a:r>
              <a:rPr lang="en-US" sz="1600" dirty="0" smtClean="0"/>
              <a:t>No     input, so no place to put in B matrix.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375941"/>
              </p:ext>
            </p:extLst>
          </p:nvPr>
        </p:nvGraphicFramePr>
        <p:xfrm>
          <a:off x="3263900" y="3340100"/>
          <a:ext cx="5422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3" imgW="5422900" imgH="850900" progId="Equation.DSMT4">
                  <p:embed/>
                </p:oleObj>
              </mc:Choice>
              <mc:Fallback>
                <p:oleObj name="Equation" r:id="rId3" imgW="5422900" imgH="850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3900" y="3340100"/>
                        <a:ext cx="54229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49458"/>
              </p:ext>
            </p:extLst>
          </p:nvPr>
        </p:nvGraphicFramePr>
        <p:xfrm>
          <a:off x="5827713" y="1231900"/>
          <a:ext cx="29210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5" imgW="2921000" imgH="1892300" progId="Equation.DSMT4">
                  <p:embed/>
                </p:oleObj>
              </mc:Choice>
              <mc:Fallback>
                <p:oleObj name="Equation" r:id="rId5" imgW="2921000" imgH="1892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7713" y="1231900"/>
                        <a:ext cx="2921000" cy="189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55865"/>
              </p:ext>
            </p:extLst>
          </p:nvPr>
        </p:nvGraphicFramePr>
        <p:xfrm>
          <a:off x="4621213" y="4323995"/>
          <a:ext cx="4127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7" imgW="4127500" imgH="838200" progId="Equation.DSMT4">
                  <p:embed/>
                </p:oleObj>
              </mc:Choice>
              <mc:Fallback>
                <p:oleObj name="Equation" r:id="rId7" imgW="4127500" imgH="83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1213" y="4323995"/>
                        <a:ext cx="4127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351551" y="4065633"/>
            <a:ext cx="1843352" cy="10230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907168"/>
              </p:ext>
            </p:extLst>
          </p:nvPr>
        </p:nvGraphicFramePr>
        <p:xfrm>
          <a:off x="1171575" y="5675137"/>
          <a:ext cx="139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tion" r:id="rId9" imgW="139700" imgH="190500" progId="Equation.DSMT4">
                  <p:embed/>
                </p:oleObj>
              </mc:Choice>
              <mc:Fallback>
                <p:oleObj name="Equation" r:id="rId9" imgW="1397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71575" y="5675137"/>
                        <a:ext cx="1397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04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2759520"/>
            <a:ext cx="8229600" cy="1445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New     input</a:t>
            </a:r>
            <a:r>
              <a:rPr lang="en-US" sz="2400" dirty="0"/>
              <a:t>, </a:t>
            </a:r>
            <a:r>
              <a:rPr lang="en-US" sz="2400" dirty="0" smtClean="0"/>
              <a:t>corresponding new </a:t>
            </a:r>
            <a:r>
              <a:rPr lang="en-US" sz="2400" dirty="0"/>
              <a:t>column in </a:t>
            </a:r>
            <a:r>
              <a:rPr lang="en-US" sz="2400" b="1" dirty="0" smtClean="0"/>
              <a:t>B</a:t>
            </a:r>
          </a:p>
          <a:p>
            <a:r>
              <a:rPr lang="en-US" sz="2400" b="1" dirty="0"/>
              <a:t>E</a:t>
            </a:r>
            <a:r>
              <a:rPr lang="en-US" sz="2400" dirty="0"/>
              <a:t> matrix maps relative velocities to damping forces/torques.</a:t>
            </a:r>
          </a:p>
          <a:p>
            <a:r>
              <a:rPr lang="en-US" sz="2400" b="1" dirty="0"/>
              <a:t>O</a:t>
            </a:r>
            <a:r>
              <a:rPr lang="en-US" sz="2400" dirty="0"/>
              <a:t> matrix maps velocities at structure origin to velocities near ECD.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(New – </a:t>
            </a:r>
            <a:r>
              <a:rPr lang="en-US" b="1" dirty="0" smtClean="0"/>
              <a:t>A</a:t>
            </a:r>
            <a:r>
              <a:rPr lang="en-US" dirty="0" smtClean="0"/>
              <a:t>&amp;</a:t>
            </a:r>
            <a:r>
              <a:rPr lang="en-US" b="1" dirty="0" smtClean="0"/>
              <a:t>B</a:t>
            </a:r>
            <a:r>
              <a:rPr lang="en-US" dirty="0" smtClean="0"/>
              <a:t> stuff)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716"/>
            <a:ext cx="8229600" cy="10512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Velocity damping corner now filled out in </a:t>
            </a:r>
            <a:r>
              <a:rPr lang="en-US" sz="2400" b="1" dirty="0" smtClean="0"/>
              <a:t>A</a:t>
            </a:r>
            <a:r>
              <a:rPr lang="en-US" sz="2400" dirty="0" smtClean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95186"/>
              </p:ext>
            </p:extLst>
          </p:nvPr>
        </p:nvGraphicFramePr>
        <p:xfrm>
          <a:off x="1499802" y="2847334"/>
          <a:ext cx="203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3" imgW="203200" imgH="292100" progId="Equation.DSMT4">
                  <p:embed/>
                </p:oleObj>
              </mc:Choice>
              <mc:Fallback>
                <p:oleObj name="Equation" r:id="rId3" imgW="2032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9802" y="2847334"/>
                        <a:ext cx="2032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7874"/>
              </p:ext>
            </p:extLst>
          </p:nvPr>
        </p:nvGraphicFramePr>
        <p:xfrm>
          <a:off x="469900" y="1727200"/>
          <a:ext cx="74803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5" imgW="7480300" imgH="1104900" progId="Equation.DSMT4">
                  <p:embed/>
                </p:oleObj>
              </mc:Choice>
              <mc:Fallback>
                <p:oleObj name="Equation" r:id="rId5" imgW="7480300" imgH="1104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900" y="1727200"/>
                        <a:ext cx="74803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042176"/>
              </p:ext>
            </p:extLst>
          </p:nvPr>
        </p:nvGraphicFramePr>
        <p:xfrm>
          <a:off x="1143882" y="4073546"/>
          <a:ext cx="24130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7" imgW="2413000" imgH="1574800" progId="Equation.DSMT4">
                  <p:embed/>
                </p:oleObj>
              </mc:Choice>
              <mc:Fallback>
                <p:oleObj name="Equation" r:id="rId7" imgW="2413000" imgH="157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882" y="4073546"/>
                        <a:ext cx="24130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66147"/>
              </p:ext>
            </p:extLst>
          </p:nvPr>
        </p:nvGraphicFramePr>
        <p:xfrm>
          <a:off x="4543598" y="4205034"/>
          <a:ext cx="23114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9" imgW="2311400" imgH="1358900" progId="Equation.DSMT4">
                  <p:embed/>
                </p:oleObj>
              </mc:Choice>
              <mc:Fallback>
                <p:oleObj name="Equation" r:id="rId9" imgW="2311400" imgH="1358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3598" y="4205034"/>
                        <a:ext cx="2311400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66866" y="5983724"/>
            <a:ext cx="8686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described in </a:t>
            </a:r>
            <a:r>
              <a:rPr lang="en-US" dirty="0"/>
              <a:t>–v1 of this presentation turned out to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sign </a:t>
            </a:r>
            <a:r>
              <a:rPr lang="en-US" dirty="0">
                <a:solidFill>
                  <a:srgbClr val="0000FF"/>
                </a:solidFill>
              </a:rPr>
              <a:t>error </a:t>
            </a:r>
            <a:r>
              <a:rPr lang="en-US" dirty="0"/>
              <a:t>in </a:t>
            </a:r>
            <a:r>
              <a:rPr lang="en-US" dirty="0" smtClean="0"/>
              <a:t>the LP </a:t>
            </a:r>
            <a:r>
              <a:rPr lang="en-US" dirty="0"/>
              <a:t>term of </a:t>
            </a:r>
            <a:r>
              <a:rPr lang="en-US" dirty="0" smtClean="0"/>
              <a:t>O.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74392" y="1655298"/>
            <a:ext cx="343001" cy="588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58054" y="2326936"/>
            <a:ext cx="574760" cy="538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109133" y="2577245"/>
            <a:ext cx="648921" cy="288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5611587"/>
            <a:ext cx="8229600" cy="488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 </a:t>
            </a:r>
            <a:r>
              <a:rPr lang="en-US" sz="1800" dirty="0"/>
              <a:t> </a:t>
            </a:r>
            <a:r>
              <a:rPr lang="en-US" sz="1800" dirty="0" smtClean="0"/>
              <a:t>   is the "true length" from the suspension point down to the COM of the optic.</a:t>
            </a:r>
            <a:endParaRPr lang="en-US" sz="18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717896"/>
              </p:ext>
            </p:extLst>
          </p:nvPr>
        </p:nvGraphicFramePr>
        <p:xfrm>
          <a:off x="768350" y="5734050"/>
          <a:ext cx="381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11" imgW="381000" imgH="292100" progId="Equation.DSMT4">
                  <p:embed/>
                </p:oleObj>
              </mc:Choice>
              <mc:Fallback>
                <p:oleObj name="Equation" r:id="rId11" imgW="3810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8350" y="5734050"/>
                        <a:ext cx="381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95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3070265"/>
            <a:ext cx="8414657" cy="33341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New column in </a:t>
            </a:r>
            <a:r>
              <a:rPr lang="en-US" sz="2000" b="1" dirty="0" smtClean="0"/>
              <a:t>D</a:t>
            </a:r>
            <a:r>
              <a:rPr lang="en-US" sz="2000" dirty="0" smtClean="0"/>
              <a:t> for new      input:</a:t>
            </a:r>
          </a:p>
          <a:p>
            <a:r>
              <a:rPr lang="en-US" sz="2000" dirty="0" smtClean="0"/>
              <a:t>As before with </a:t>
            </a:r>
            <a:r>
              <a:rPr lang="en-US" sz="2000" b="1" dirty="0" smtClean="0"/>
              <a:t>A</a:t>
            </a:r>
            <a:r>
              <a:rPr lang="en-US" sz="2000" dirty="0" smtClean="0"/>
              <a:t> and </a:t>
            </a:r>
            <a:r>
              <a:rPr lang="en-US" sz="2000" b="1" dirty="0" smtClean="0"/>
              <a:t>B</a:t>
            </a:r>
            <a:r>
              <a:rPr lang="en-US" sz="2000" dirty="0" smtClean="0"/>
              <a:t>,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maps structure origin position or velocity to the position/velocity near the optic, and         </a:t>
            </a:r>
            <a:r>
              <a:rPr lang="en-US" sz="2000" dirty="0"/>
              <a:t>is the "true length" from the suspension point down to the COM of the optic.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(New – </a:t>
            </a:r>
            <a:r>
              <a:rPr lang="en-US" b="1" dirty="0" smtClean="0"/>
              <a:t>C</a:t>
            </a:r>
            <a:r>
              <a:rPr lang="en-US" dirty="0" smtClean="0"/>
              <a:t>&amp;</a:t>
            </a:r>
            <a:r>
              <a:rPr lang="en-US" b="1" dirty="0" smtClean="0"/>
              <a:t>D</a:t>
            </a:r>
            <a:r>
              <a:rPr lang="en-US" dirty="0" smtClean="0"/>
              <a:t> stuff)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22070"/>
            <a:ext cx="8414657" cy="5285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New </a:t>
            </a:r>
            <a:r>
              <a:rPr lang="en-US" sz="2000" b="1" dirty="0" smtClean="0"/>
              <a:t>o</a:t>
            </a:r>
            <a:r>
              <a:rPr lang="en-US" sz="2000" dirty="0" smtClean="0"/>
              <a:t> (for OSEM/ECD position) output, corresponding rows in </a:t>
            </a:r>
            <a:r>
              <a:rPr lang="en-US" sz="2000" b="1" dirty="0" smtClean="0"/>
              <a:t>C</a:t>
            </a:r>
            <a:r>
              <a:rPr lang="en-US" sz="2000" dirty="0" smtClean="0"/>
              <a:t> and </a:t>
            </a:r>
            <a:r>
              <a:rPr lang="en-US" sz="2000" b="1" dirty="0" smtClean="0"/>
              <a:t>D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41191"/>
              </p:ext>
            </p:extLst>
          </p:nvPr>
        </p:nvGraphicFramePr>
        <p:xfrm>
          <a:off x="1638300" y="1883726"/>
          <a:ext cx="4419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3" imgW="4419600" imgH="1104900" progId="Equation.DSMT4">
                  <p:embed/>
                </p:oleObj>
              </mc:Choice>
              <mc:Fallback>
                <p:oleObj name="Equation" r:id="rId3" imgW="4419600" imgH="1104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8300" y="1883726"/>
                        <a:ext cx="44196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273550"/>
              </p:ext>
            </p:extLst>
          </p:nvPr>
        </p:nvGraphicFramePr>
        <p:xfrm>
          <a:off x="3501572" y="3598766"/>
          <a:ext cx="271780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5" imgW="2717800" imgH="1739900" progId="Equation.DSMT4">
                  <p:embed/>
                </p:oleObj>
              </mc:Choice>
              <mc:Fallback>
                <p:oleObj name="Equation" r:id="rId5" imgW="2717800" imgH="173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1572" y="3598766"/>
                        <a:ext cx="2717800" cy="173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3425373"/>
            <a:ext cx="8229600" cy="1473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429692"/>
              </p:ext>
            </p:extLst>
          </p:nvPr>
        </p:nvGraphicFramePr>
        <p:xfrm>
          <a:off x="1660070" y="5770334"/>
          <a:ext cx="381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7" imgW="381000" imgH="292100" progId="Equation.DSMT4">
                  <p:embed/>
                </p:oleObj>
              </mc:Choice>
              <mc:Fallback>
                <p:oleObj name="Equation" r:id="rId7" imgW="3810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60070" y="5770334"/>
                        <a:ext cx="381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533071" y="1660071"/>
            <a:ext cx="281215" cy="653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83643" y="1660071"/>
            <a:ext cx="2140857" cy="716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88643" y="1660071"/>
            <a:ext cx="235857" cy="653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683000" y="2848429"/>
            <a:ext cx="1179286" cy="221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68176"/>
              </p:ext>
            </p:extLst>
          </p:nvPr>
        </p:nvGraphicFramePr>
        <p:xfrm>
          <a:off x="3594100" y="3124880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9" imgW="177800" imgH="254000" progId="Equation.DSMT4">
                  <p:embed/>
                </p:oleObj>
              </mc:Choice>
              <mc:Fallback>
                <p:oleObj name="Equation" r:id="rId9" imgW="1778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4100" y="3124880"/>
                        <a:ext cx="177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99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(New – </a:t>
            </a:r>
            <a:r>
              <a:rPr lang="en-US" dirty="0"/>
              <a:t>o</a:t>
            </a:r>
            <a:r>
              <a:rPr lang="en-US" dirty="0" smtClean="0"/>
              <a:t>ther stuff)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944"/>
            <a:ext cx="8229600" cy="7765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fields in </a:t>
            </a:r>
            <a:r>
              <a:rPr lang="en-US" sz="2800" dirty="0" smtClean="0">
                <a:latin typeface="Courier"/>
                <a:cs typeface="Courier"/>
              </a:rPr>
              <a:t>pend</a:t>
            </a:r>
            <a:r>
              <a:rPr lang="en-US" sz="2800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structure in </a:t>
            </a:r>
            <a:r>
              <a:rPr lang="en-US" sz="2800" dirty="0" err="1">
                <a:latin typeface="Courier"/>
                <a:cs typeface="Courier"/>
              </a:rPr>
              <a:t>hauxopt_damp.m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2286" y="1684554"/>
            <a:ext cx="66947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pend.B0xx </a:t>
            </a:r>
            <a:r>
              <a:rPr lang="en-US" dirty="0"/>
              <a:t>= 0.5*pend.m0</a:t>
            </a:r>
            <a:r>
              <a:rPr lang="en-US" dirty="0" smtClean="0"/>
              <a:t>;                pend.B0yy </a:t>
            </a:r>
            <a:r>
              <a:rPr lang="en-US" dirty="0"/>
              <a:t>= 1.*pend.m0;</a:t>
            </a:r>
          </a:p>
          <a:p>
            <a:r>
              <a:rPr lang="en-US" dirty="0" smtClean="0"/>
              <a:t>pend.B0zz </a:t>
            </a:r>
            <a:r>
              <a:rPr lang="en-US" dirty="0"/>
              <a:t>= 1.*pend.m0</a:t>
            </a:r>
            <a:r>
              <a:rPr lang="en-US" dirty="0" smtClean="0"/>
              <a:t>;                   pend.B0yawyaw </a:t>
            </a:r>
            <a:r>
              <a:rPr lang="en-US" dirty="0"/>
              <a:t>= 0.05*pend.I0z;</a:t>
            </a:r>
          </a:p>
          <a:p>
            <a:r>
              <a:rPr lang="en-US" dirty="0" smtClean="0"/>
              <a:t>pend.B0pitchpitch </a:t>
            </a:r>
            <a:r>
              <a:rPr lang="en-US" dirty="0"/>
              <a:t>= 2.*pend.I0y</a:t>
            </a:r>
            <a:r>
              <a:rPr lang="en-US" dirty="0" smtClean="0"/>
              <a:t>;     pend.B0roll </a:t>
            </a:r>
            <a:r>
              <a:rPr lang="en-US" dirty="0"/>
              <a:t>= 1.*pend.I0x;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626083"/>
            <a:ext cx="8229600" cy="77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New </a:t>
            </a:r>
            <a:r>
              <a:rPr lang="en-US" dirty="0"/>
              <a:t>stuff in </a:t>
            </a:r>
            <a:r>
              <a:rPr lang="en-US" sz="2800" dirty="0">
                <a:latin typeface="Courier"/>
                <a:cs typeface="Courier"/>
              </a:rPr>
              <a:t>ssmake1MBf_damp.m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714" y="3149156"/>
            <a:ext cx="5634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dirty="0"/>
              <a:t>= </a:t>
            </a:r>
            <a:r>
              <a:rPr lang="en-US" dirty="0" err="1"/>
              <a:t>diag</a:t>
            </a:r>
            <a:r>
              <a:rPr lang="en-US" dirty="0"/>
              <a:t>([pend.B0xx,pend.B0yy,pend.B0zz</a:t>
            </a:r>
            <a:r>
              <a:rPr lang="en-US" dirty="0" smtClean="0"/>
              <a:t>,…</a:t>
            </a:r>
          </a:p>
          <a:p>
            <a:r>
              <a:rPr lang="en-US" dirty="0"/>
              <a:t> </a:t>
            </a:r>
            <a:r>
              <a:rPr lang="en-US" dirty="0" smtClean="0"/>
              <a:t>     pend.B0yawyaw</a:t>
            </a:r>
            <a:r>
              <a:rPr lang="en-US" dirty="0"/>
              <a:t>,pend.B0pitchpitch,pend.B0rollroll])</a:t>
            </a:r>
            <a:r>
              <a:rPr lang="en-US" dirty="0" smtClean="0"/>
              <a:t>;</a:t>
            </a:r>
          </a:p>
          <a:p>
            <a:r>
              <a:rPr lang="fr-FR" dirty="0" smtClean="0"/>
              <a:t>O = </a:t>
            </a:r>
            <a:r>
              <a:rPr lang="fr-FR" dirty="0"/>
              <a:t>[1 0 0 0 -pend.tl0 0; 0 1 0 0 0 pend.tl0; 0 0 1 0 0 0; </a:t>
            </a:r>
            <a:r>
              <a:rPr lang="fr-FR" dirty="0" smtClean="0"/>
              <a:t>…</a:t>
            </a:r>
          </a:p>
          <a:p>
            <a:r>
              <a:rPr lang="fr-FR" dirty="0"/>
              <a:t> </a:t>
            </a:r>
            <a:r>
              <a:rPr lang="fr-FR" dirty="0" smtClean="0"/>
              <a:t>         0 </a:t>
            </a:r>
            <a:r>
              <a:rPr lang="fr-FR" dirty="0"/>
              <a:t>0 0 1 0 0; 0 0 0 0 1 0; 0 0 0 0 0 1]</a:t>
            </a:r>
            <a:r>
              <a:rPr lang="fr-FR" dirty="0" smtClean="0"/>
              <a:t>;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357247"/>
            <a:ext cx="3692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mbsingleA</a:t>
            </a:r>
            <a:r>
              <a:rPr lang="tr-TR" dirty="0"/>
              <a:t> = [...</a:t>
            </a:r>
          </a:p>
          <a:p>
            <a:r>
              <a:rPr lang="tr-TR" dirty="0"/>
              <a:t>    </a:t>
            </a:r>
            <a:r>
              <a:rPr lang="tr-TR" dirty="0" err="1"/>
              <a:t>zeros</a:t>
            </a:r>
            <a:r>
              <a:rPr lang="tr-TR" dirty="0"/>
              <a:t>(6) </a:t>
            </a:r>
            <a:r>
              <a:rPr lang="tr-TR" dirty="0" err="1"/>
              <a:t>eye</a:t>
            </a:r>
            <a:r>
              <a:rPr lang="tr-TR" dirty="0"/>
              <a:t>(6)</a:t>
            </a:r>
          </a:p>
          <a:p>
            <a:r>
              <a:rPr lang="tr-TR" dirty="0"/>
              <a:t>    -km\(</a:t>
            </a:r>
            <a:r>
              <a:rPr lang="tr-TR" dirty="0" err="1"/>
              <a:t>xm-cqxm</a:t>
            </a:r>
            <a:r>
              <a:rPr lang="tr-TR" dirty="0"/>
              <a:t>'/</a:t>
            </a:r>
            <a:r>
              <a:rPr lang="tr-TR" dirty="0" err="1"/>
              <a:t>qm</a:t>
            </a:r>
            <a:r>
              <a:rPr lang="tr-TR" dirty="0"/>
              <a:t>*</a:t>
            </a:r>
            <a:r>
              <a:rPr lang="tr-TR" dirty="0" err="1"/>
              <a:t>cqxm</a:t>
            </a:r>
            <a:r>
              <a:rPr lang="tr-TR" dirty="0"/>
              <a:t>) </a:t>
            </a:r>
            <a:r>
              <a:rPr lang="tr-TR" dirty="0">
                <a:solidFill>
                  <a:srgbClr val="FF0000"/>
                </a:solidFill>
              </a:rPr>
              <a:t>-km\</a:t>
            </a:r>
            <a:r>
              <a:rPr lang="tr-TR" dirty="0" smtClean="0">
                <a:solidFill>
                  <a:srgbClr val="FF0000"/>
                </a:solidFill>
              </a:rPr>
              <a:t>E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]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12" name="TextBox 11"/>
          <p:cNvSpPr txBox="1"/>
          <p:nvPr/>
        </p:nvSpPr>
        <p:spPr>
          <a:xfrm>
            <a:off x="4557486" y="4357247"/>
            <a:ext cx="35767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bm1 = </a:t>
            </a:r>
            <a:r>
              <a:rPr lang="en-US" dirty="0" smtClean="0"/>
              <a:t>-km</a:t>
            </a:r>
            <a:r>
              <a:rPr lang="en-US" dirty="0"/>
              <a:t>\(</a:t>
            </a:r>
            <a:r>
              <a:rPr lang="en-US" dirty="0" err="1"/>
              <a:t>cxsm-cqxm</a:t>
            </a:r>
            <a:r>
              <a:rPr lang="en-US" dirty="0"/>
              <a:t>'/</a:t>
            </a:r>
            <a:r>
              <a:rPr lang="en-US" dirty="0" err="1"/>
              <a:t>qm</a:t>
            </a:r>
            <a:r>
              <a:rPr lang="en-US" dirty="0"/>
              <a:t>*</a:t>
            </a:r>
            <a:r>
              <a:rPr lang="en-US" dirty="0" err="1"/>
              <a:t>cqsm</a:t>
            </a:r>
            <a:r>
              <a:rPr lang="en-US" dirty="0"/>
              <a:t>); </a:t>
            </a:r>
          </a:p>
          <a:p>
            <a:r>
              <a:rPr lang="en-US" dirty="0">
                <a:solidFill>
                  <a:srgbClr val="FF0000"/>
                </a:solidFill>
              </a:rPr>
              <a:t>bm2 = </a:t>
            </a:r>
            <a:r>
              <a:rPr lang="en-US" dirty="0" smtClean="0">
                <a:solidFill>
                  <a:srgbClr val="FF0000"/>
                </a:solidFill>
              </a:rPr>
              <a:t>km\(E*O); </a:t>
            </a:r>
          </a:p>
          <a:p>
            <a:r>
              <a:rPr lang="en-US" dirty="0" smtClean="0"/>
              <a:t>bm3 </a:t>
            </a:r>
            <a:r>
              <a:rPr lang="en-US" dirty="0"/>
              <a:t>= km\eye(6); </a:t>
            </a:r>
          </a:p>
          <a:p>
            <a:r>
              <a:rPr lang="en-US" dirty="0" err="1"/>
              <a:t>mbsingleB</a:t>
            </a:r>
            <a:r>
              <a:rPr lang="en-US" dirty="0"/>
              <a:t> = [...</a:t>
            </a:r>
          </a:p>
          <a:p>
            <a:r>
              <a:rPr lang="en-US" dirty="0"/>
              <a:t>    zeros(6,18)</a:t>
            </a:r>
          </a:p>
          <a:p>
            <a:r>
              <a:rPr lang="en-US" dirty="0"/>
              <a:t>    bm1 </a:t>
            </a:r>
            <a:r>
              <a:rPr lang="en-US" dirty="0">
                <a:solidFill>
                  <a:srgbClr val="FF0000"/>
                </a:solidFill>
              </a:rPr>
              <a:t>bm2</a:t>
            </a:r>
            <a:r>
              <a:rPr lang="en-US" dirty="0"/>
              <a:t> bm3</a:t>
            </a:r>
          </a:p>
          <a:p>
            <a:r>
              <a:rPr lang="en-US" dirty="0"/>
              <a:t>];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76305" y="5465242"/>
            <a:ext cx="1741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mbsingleD</a:t>
            </a:r>
            <a:r>
              <a:rPr lang="tr-TR" dirty="0"/>
              <a:t> = [...</a:t>
            </a:r>
          </a:p>
          <a:p>
            <a:r>
              <a:rPr lang="tr-TR" dirty="0"/>
              <a:t>    </a:t>
            </a:r>
            <a:r>
              <a:rPr lang="tr-TR" dirty="0" err="1"/>
              <a:t>zeros</a:t>
            </a:r>
            <a:r>
              <a:rPr lang="tr-TR" dirty="0"/>
              <a:t>(6,18)</a:t>
            </a:r>
          </a:p>
          <a:p>
            <a:r>
              <a:rPr lang="tr-TR" dirty="0"/>
              <a:t>    </a:t>
            </a:r>
            <a:r>
              <a:rPr lang="tr-TR" dirty="0">
                <a:solidFill>
                  <a:srgbClr val="FF0000"/>
                </a:solidFill>
              </a:rPr>
              <a:t>O </a:t>
            </a:r>
            <a:r>
              <a:rPr lang="tr-TR" dirty="0" err="1">
                <a:solidFill>
                  <a:srgbClr val="FF0000"/>
                </a:solidFill>
              </a:rPr>
              <a:t>zeros</a:t>
            </a:r>
            <a:r>
              <a:rPr lang="tr-TR" dirty="0">
                <a:solidFill>
                  <a:srgbClr val="FF0000"/>
                </a:solidFill>
              </a:rPr>
              <a:t>(6,12)</a:t>
            </a:r>
          </a:p>
          <a:p>
            <a:r>
              <a:rPr lang="tr-TR" dirty="0"/>
              <a:t> ];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2833" y="5465242"/>
            <a:ext cx="2543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mbsingleC</a:t>
            </a:r>
            <a:r>
              <a:rPr lang="tr-TR" dirty="0"/>
              <a:t> = [...</a:t>
            </a:r>
          </a:p>
          <a:p>
            <a:r>
              <a:rPr lang="tr-TR" dirty="0"/>
              <a:t>    </a:t>
            </a:r>
            <a:r>
              <a:rPr lang="tr-TR" dirty="0" err="1"/>
              <a:t>eye</a:t>
            </a:r>
            <a:r>
              <a:rPr lang="tr-TR" dirty="0"/>
              <a:t>(6) </a:t>
            </a:r>
            <a:r>
              <a:rPr lang="tr-TR" dirty="0" err="1"/>
              <a:t>zeros</a:t>
            </a:r>
            <a:r>
              <a:rPr lang="tr-TR" dirty="0"/>
              <a:t>(6,6)</a:t>
            </a:r>
          </a:p>
          <a:p>
            <a:r>
              <a:rPr lang="tr-TR" dirty="0"/>
              <a:t>    </a:t>
            </a:r>
            <a:r>
              <a:rPr lang="tr-TR" dirty="0" err="1">
                <a:solidFill>
                  <a:srgbClr val="FF0000"/>
                </a:solidFill>
              </a:rPr>
              <a:t>zeros</a:t>
            </a:r>
            <a:r>
              <a:rPr lang="tr-TR" dirty="0">
                <a:solidFill>
                  <a:srgbClr val="FF0000"/>
                </a:solidFill>
              </a:rPr>
              <a:t>(6,12)</a:t>
            </a:r>
          </a:p>
          <a:p>
            <a:r>
              <a:rPr lang="tr-TR" dirty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64920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(L=x)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G1400012-v2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AC18-3FE6-E842-965E-DA02288964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5000" y="1214430"/>
            <a:ext cx="530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Perfect agreement between </a:t>
            </a:r>
            <a:r>
              <a:rPr lang="en-US" dirty="0" err="1" smtClean="0">
                <a:solidFill>
                  <a:srgbClr val="FF0000"/>
                </a:solidFill>
              </a:rPr>
              <a:t>Mathematica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00FF"/>
                </a:solidFill>
              </a:rPr>
              <a:t>Matlab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321" y="6240801"/>
            <a:ext cx="443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expected </a:t>
            </a:r>
            <a:r>
              <a:rPr lang="en-US" dirty="0" err="1" smtClean="0"/>
              <a:t>rolloff</a:t>
            </a:r>
            <a:r>
              <a:rPr lang="en-US" dirty="0" smtClean="0"/>
              <a:t> to 1/f at high frequency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028" y="1583762"/>
            <a:ext cx="6023742" cy="4528563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6201836" y="4820764"/>
            <a:ext cx="334566" cy="1672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82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3723</TotalTime>
  <Words>1021</Words>
  <Application>Microsoft Macintosh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MathType 6.0 Equation</vt:lpstr>
      <vt:lpstr>Equation</vt:lpstr>
      <vt:lpstr>Adding ECD to Matlab/Mathematica SUS models</vt:lpstr>
      <vt:lpstr>Damping for HAUX/HTTS</vt:lpstr>
      <vt:lpstr>Status Quo Ante </vt:lpstr>
      <vt:lpstr>Mathematica</vt:lpstr>
      <vt:lpstr>Matlab (Old)</vt:lpstr>
      <vt:lpstr>Matlab (New – A&amp;B stuff)</vt:lpstr>
      <vt:lpstr>Matlab (New – C&amp;D stuff)</vt:lpstr>
      <vt:lpstr>Matlab (New – other stuff)</vt:lpstr>
      <vt:lpstr>Results (L=x)</vt:lpstr>
      <vt:lpstr>Results (P=pitch and Y=yaw )</vt:lpstr>
      <vt:lpstr>Results (L as measured at OSEM)</vt:lpstr>
    </vt:vector>
  </TitlesOfParts>
  <Company>Louisiana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aLIGO Heirarchical Control Scheme</dc:title>
  <dc:creator>Jeff Kissel</dc:creator>
  <cp:lastModifiedBy>Mark Barton</cp:lastModifiedBy>
  <cp:revision>77</cp:revision>
  <dcterms:created xsi:type="dcterms:W3CDTF">2014-01-06T19:25:39Z</dcterms:created>
  <dcterms:modified xsi:type="dcterms:W3CDTF">2014-01-15T23:08:03Z</dcterms:modified>
</cp:coreProperties>
</file>