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62" r:id="rId3"/>
    <p:sldId id="294" r:id="rId4"/>
    <p:sldId id="279" r:id="rId5"/>
    <p:sldId id="304" r:id="rId6"/>
    <p:sldId id="305" r:id="rId7"/>
    <p:sldId id="295" r:id="rId8"/>
    <p:sldId id="258" r:id="rId9"/>
    <p:sldId id="260" r:id="rId10"/>
    <p:sldId id="264" r:id="rId11"/>
    <p:sldId id="278" r:id="rId12"/>
    <p:sldId id="270" r:id="rId13"/>
    <p:sldId id="269" r:id="rId14"/>
    <p:sldId id="281" r:id="rId15"/>
    <p:sldId id="271" r:id="rId16"/>
    <p:sldId id="306" r:id="rId17"/>
    <p:sldId id="307" r:id="rId18"/>
    <p:sldId id="308" r:id="rId19"/>
    <p:sldId id="309" r:id="rId20"/>
    <p:sldId id="275" r:id="rId21"/>
    <p:sldId id="310" r:id="rId22"/>
    <p:sldId id="311" r:id="rId23"/>
    <p:sldId id="312" r:id="rId24"/>
    <p:sldId id="272" r:id="rId25"/>
    <p:sldId id="313" r:id="rId26"/>
    <p:sldId id="288" r:id="rId27"/>
    <p:sldId id="286" r:id="rId28"/>
    <p:sldId id="282" r:id="rId29"/>
    <p:sldId id="292" r:id="rId30"/>
    <p:sldId id="291" r:id="rId31"/>
    <p:sldId id="266" r:id="rId32"/>
    <p:sldId id="303" r:id="rId33"/>
    <p:sldId id="267" r:id="rId34"/>
    <p:sldId id="280" r:id="rId35"/>
    <p:sldId id="277" r:id="rId36"/>
    <p:sldId id="296" r:id="rId37"/>
    <p:sldId id="261" r:id="rId38"/>
    <p:sldId id="283" r:id="rId39"/>
    <p:sldId id="284" r:id="rId40"/>
    <p:sldId id="285" r:id="rId41"/>
    <p:sldId id="287" r:id="rId42"/>
    <p:sldId id="289" r:id="rId43"/>
    <p:sldId id="290" r:id="rId44"/>
    <p:sldId id="293" r:id="rId45"/>
    <p:sldId id="276" r:id="rId46"/>
    <p:sldId id="314" r:id="rId47"/>
    <p:sldId id="298" r:id="rId48"/>
    <p:sldId id="301" r:id="rId49"/>
    <p:sldId id="299" r:id="rId50"/>
    <p:sldId id="265" r:id="rId51"/>
    <p:sldId id="315" r:id="rId52"/>
    <p:sldId id="316" r:id="rId53"/>
    <p:sldId id="297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07" autoAdjust="0"/>
  </p:normalViewPr>
  <p:slideViewPr>
    <p:cSldViewPr snapToGrid="0" snapToObjects="1">
      <p:cViewPr varScale="1">
        <p:scale>
          <a:sx n="103" d="100"/>
          <a:sy n="103" d="100"/>
        </p:scale>
        <p:origin x="-1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image" Target="../media/image21.emf"/><Relationship Id="rId2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image" Target="../media/image21.emf"/><Relationship Id="rId2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90F47-6AA7-E84A-9954-9DF152541D56}" type="datetimeFigureOut">
              <a:rPr lang="en-US" smtClean="0"/>
              <a:t>3/23/14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D3469-F12A-ED41-ABCD-8327E3FFE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35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D21F1-8BE8-E04A-82E5-8FDFF204C82F}" type="datetimeFigureOut">
              <a:rPr lang="en-US" smtClean="0"/>
              <a:t>3/23/14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0E9B7-F358-4144-8094-508884E6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14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hold onto the podium so much</a:t>
            </a:r>
          </a:p>
          <a:p>
            <a:r>
              <a:rPr lang="en-US" dirty="0" smtClean="0"/>
              <a:t>Look around</a:t>
            </a:r>
            <a:r>
              <a:rPr lang="en-US" baseline="0" dirty="0" smtClean="0"/>
              <a:t> the audience more, don’t just stare at one person</a:t>
            </a:r>
          </a:p>
          <a:p>
            <a:r>
              <a:rPr lang="en-US" baseline="0" dirty="0" smtClean="0"/>
              <a:t>Take a few more moments to explain plots. E.g. this is a plot of the temperature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time …. The goal is for the test mass to reach the dotted line at 124 </a:t>
            </a:r>
            <a:r>
              <a:rPr lang="en-US" baseline="0" dirty="0" err="1" smtClean="0"/>
              <a:t>Kas</a:t>
            </a:r>
            <a:r>
              <a:rPr lang="en-US" baseline="0" dirty="0" smtClean="0"/>
              <a:t> fast as possible</a:t>
            </a:r>
          </a:p>
          <a:p>
            <a:r>
              <a:rPr lang="en-US" baseline="0" dirty="0" smtClean="0"/>
              <a:t>Explain the steady state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rapid cooling operation </a:t>
            </a:r>
            <a:r>
              <a:rPr lang="en-US" baseline="0" smtClean="0"/>
              <a:t>more clearly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0E9B7-F358-4144-8094-508884E6B7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7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5D9AC-0430-48AB-A059-FCFA80399B4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47619-3562-3849-B9AB-C76191A9E7BB}" type="datetime1">
              <a:rPr lang="en-US" smtClean="0"/>
              <a:t>3/23/14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91F8-EC64-D240-B9FF-AD3682D62A48}" type="datetime1">
              <a:rPr lang="en-US" smtClean="0"/>
              <a:t>3/23/14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3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4EA9-6218-C34D-8B73-319BF7C9E1FA}" type="datetime1">
              <a:rPr lang="en-US" smtClean="0"/>
              <a:t>3/23/14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7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53D9-77C2-7F43-87C5-86BC76553F21}" type="datetime1">
              <a:rPr lang="en-US" smtClean="0"/>
              <a:t>3/23/14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84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4BDC-A6C1-7F48-9AAB-093A20F2BE26}" type="datetime1">
              <a:rPr lang="en-US" smtClean="0"/>
              <a:t>3/23/14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0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A296-EFD6-024C-86A3-9B74BBDEE88C}" type="datetime1">
              <a:rPr lang="en-US" smtClean="0"/>
              <a:t>3/23/14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563-E359-F647-8DE0-5DA6C3F6D013}" type="datetime1">
              <a:rPr lang="en-US" smtClean="0"/>
              <a:t>3/23/14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6699-761F-EC4D-AC9E-391371F1D692}" type="datetime1">
              <a:rPr lang="en-US" smtClean="0"/>
              <a:t>3/23/14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6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6A3D-819E-944A-AA1E-831C9CA831BE}" type="datetime1">
              <a:rPr lang="en-US" smtClean="0"/>
              <a:t>3/23/14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3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8653-8BC5-8042-B41F-597F8E4062FF}" type="datetime1">
              <a:rPr lang="en-US" smtClean="0"/>
              <a:t>3/23/14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5DCD9-65B7-5E41-A027-E1D2A8D0C006}" type="datetime1">
              <a:rPr lang="en-US" smtClean="0"/>
              <a:t>3/23/14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0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7095-8D67-1540-A7A9-F699E2A5ACF5}" type="datetime1">
              <a:rPr lang="en-US" smtClean="0"/>
              <a:t>3/23/14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BF39-0EDD-F045-A247-C9231CAEE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oleObject" Target="../embeddings/oleObject7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.jp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25.emf"/><Relationship Id="rId10" Type="http://schemas.openxmlformats.org/officeDocument/2006/relationships/oleObject" Target="../embeddings/oleObject1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19.emf"/><Relationship Id="rId13" Type="http://schemas.openxmlformats.org/officeDocument/2006/relationships/oleObject" Target="../embeddings/oleObject20.bin"/><Relationship Id="rId14" Type="http://schemas.openxmlformats.org/officeDocument/2006/relationships/image" Target="../media/image2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0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51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oleObject" Target="../embeddings/oleObject21.bin"/><Relationship Id="rId5" Type="http://schemas.openxmlformats.org/officeDocument/2006/relationships/image" Target="../media/image5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Progress on </a:t>
            </a:r>
            <a:r>
              <a:rPr lang="en-US" b="1" dirty="0" smtClean="0"/>
              <a:t>Cryogenic Test Masses </a:t>
            </a:r>
            <a:r>
              <a:rPr lang="en-US" b="1" dirty="0"/>
              <a:t>for aLIGO </a:t>
            </a:r>
            <a:r>
              <a:rPr lang="en-US" b="1" dirty="0" smtClean="0"/>
              <a:t>Upgrades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Brett Shapiro</a:t>
            </a:r>
          </a:p>
          <a:p>
            <a:r>
              <a:rPr lang="en-US" dirty="0" smtClean="0"/>
              <a:t>Stanford University</a:t>
            </a:r>
            <a:endParaRPr lang="en-US" dirty="0"/>
          </a:p>
        </p:txBody>
      </p:sp>
      <p:pic>
        <p:nvPicPr>
          <p:cNvPr id="5" name="Picture 4" descr="Stanford_University_seal_2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581912" y="-1581912"/>
            <a:ext cx="4248912" cy="3136392"/>
            <a:chOff x="-1581912" y="-1581912"/>
            <a:chExt cx="4248912" cy="3136392"/>
          </a:xfrm>
        </p:grpSpPr>
        <p:sp>
          <p:nvSpPr>
            <p:cNvPr id="7" name="Arc 6"/>
            <p:cNvSpPr/>
            <p:nvPr/>
          </p:nvSpPr>
          <p:spPr>
            <a:xfrm rot="5400000">
              <a:off x="-606552" y="-624840"/>
              <a:ext cx="1216152" cy="121615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5400000">
              <a:off x="-365760" y="-365760"/>
              <a:ext cx="731520" cy="73152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5400000">
              <a:off x="-853440" y="-850392"/>
              <a:ext cx="1691640" cy="169164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5400000">
              <a:off x="-1097280" y="-1097280"/>
              <a:ext cx="2176272" cy="217627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5400000">
              <a:off x="-1325880" y="-1325880"/>
              <a:ext cx="2651760" cy="265176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5400000">
              <a:off x="-1581912" y="-1581912"/>
              <a:ext cx="3136392" cy="313639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29587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Arial"/>
                  <a:cs typeface="Arial"/>
                </a:rPr>
                <a:t>LIGO</a:t>
              </a:r>
              <a:endParaRPr lang="en-US" sz="5400" b="1" dirty="0">
                <a:latin typeface="Arial"/>
                <a:cs typeface="Arial"/>
              </a:endParaRPr>
            </a:p>
          </p:txBody>
        </p:sp>
      </p:grp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G1400250 - 18 March 2014 – Nice, 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4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/>
          <p:cNvSpPr txBox="1"/>
          <p:nvPr/>
        </p:nvSpPr>
        <p:spPr>
          <a:xfrm>
            <a:off x="198236" y="2396238"/>
            <a:ext cx="11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79646"/>
                </a:solidFill>
              </a:rPr>
              <a:t>return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 Cool Down Cold Link – 2 Designs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23560" y="6497446"/>
            <a:ext cx="2133600" cy="365125"/>
          </a:xfrm>
        </p:spPr>
        <p:txBody>
          <a:bodyPr/>
          <a:lstStyle/>
          <a:p>
            <a:r>
              <a:rPr lang="en-US" dirty="0"/>
              <a:t>8/23</a:t>
            </a:r>
          </a:p>
        </p:txBody>
      </p:sp>
      <p:sp>
        <p:nvSpPr>
          <p:cNvPr id="6" name="Oval 5"/>
          <p:cNvSpPr/>
          <p:nvPr/>
        </p:nvSpPr>
        <p:spPr>
          <a:xfrm>
            <a:off x="961401" y="3577237"/>
            <a:ext cx="2743200" cy="27432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Test mass</a:t>
            </a:r>
            <a:endParaRPr lang="en-US" sz="3200" dirty="0"/>
          </a:p>
        </p:txBody>
      </p:sp>
      <p:sp>
        <p:nvSpPr>
          <p:cNvPr id="57" name="Rectangle 56"/>
          <p:cNvSpPr/>
          <p:nvPr/>
        </p:nvSpPr>
        <p:spPr>
          <a:xfrm>
            <a:off x="105830" y="1164061"/>
            <a:ext cx="8936750" cy="53852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stCxn id="57" idx="0"/>
            <a:endCxn id="57" idx="2"/>
          </p:cNvCxnSpPr>
          <p:nvPr/>
        </p:nvCxnSpPr>
        <p:spPr>
          <a:xfrm>
            <a:off x="4574205" y="1164061"/>
            <a:ext cx="0" cy="5385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5830" y="1813472"/>
            <a:ext cx="8936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5830" y="1298712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Conductive cooling, low pressure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</a:t>
            </a:r>
            <a:endParaRPr 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4574204" y="1297176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Pros and Cons</a:t>
            </a:r>
            <a:endParaRPr lang="en-US" sz="2000" dirty="0"/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1260116" y="3030154"/>
            <a:ext cx="846" cy="278995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1254227" y="2502255"/>
            <a:ext cx="846" cy="278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1039791" y="1881459"/>
            <a:ext cx="255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iquid N</a:t>
            </a:r>
            <a:r>
              <a:rPr lang="en-US" baseline="-25000" dirty="0" smtClean="0"/>
              <a:t>2</a:t>
            </a:r>
            <a:r>
              <a:rPr lang="en-US" dirty="0" smtClean="0"/>
              <a:t> pipe flexures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3339112" y="2392673"/>
            <a:ext cx="11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supply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107" name="Straight Arrow Connector 106"/>
          <p:cNvCxnSpPr>
            <a:endCxn id="3" idx="0"/>
          </p:cNvCxnSpPr>
          <p:nvPr/>
        </p:nvCxnSpPr>
        <p:spPr>
          <a:xfrm flipV="1">
            <a:off x="583143" y="4383850"/>
            <a:ext cx="386506" cy="15306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94" idx="2"/>
          </p:cNvCxnSpPr>
          <p:nvPr/>
        </p:nvCxnSpPr>
        <p:spPr>
          <a:xfrm flipH="1">
            <a:off x="1614800" y="2250791"/>
            <a:ext cx="704261" cy="46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Arc 2"/>
          <p:cNvSpPr>
            <a:spLocks noChangeAspect="1"/>
          </p:cNvSpPr>
          <p:nvPr/>
        </p:nvSpPr>
        <p:spPr>
          <a:xfrm>
            <a:off x="863501" y="3467920"/>
            <a:ext cx="2926080" cy="2926080"/>
          </a:xfrm>
          <a:prstGeom prst="arc">
            <a:avLst>
              <a:gd name="adj1" fmla="val 12117581"/>
              <a:gd name="adj2" fmla="val 20214937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1255073" y="3880258"/>
            <a:ext cx="137160" cy="13716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217630" y="3843038"/>
            <a:ext cx="137160" cy="13716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1039791" y="2734766"/>
            <a:ext cx="1191502" cy="235199"/>
          </a:xfrm>
          <a:custGeom>
            <a:avLst/>
            <a:gdLst>
              <a:gd name="connsiteX0" fmla="*/ 1191502 w 1191502"/>
              <a:gd name="connsiteY0" fmla="*/ 0 h 235199"/>
              <a:gd name="connsiteX1" fmla="*/ 533040 w 1191502"/>
              <a:gd name="connsiteY1" fmla="*/ 47040 h 235199"/>
              <a:gd name="connsiteX2" fmla="*/ 0 w 1191502"/>
              <a:gd name="connsiteY2" fmla="*/ 235199 h 23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502" h="235199">
                <a:moveTo>
                  <a:pt x="1191502" y="0"/>
                </a:moveTo>
                <a:cubicBezTo>
                  <a:pt x="961563" y="3920"/>
                  <a:pt x="731624" y="7840"/>
                  <a:pt x="533040" y="47040"/>
                </a:cubicBezTo>
                <a:cubicBezTo>
                  <a:pt x="334456" y="86240"/>
                  <a:pt x="0" y="235199"/>
                  <a:pt x="0" y="235199"/>
                </a:cubicBezTo>
              </a:path>
            </a:pathLst>
          </a:cu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1067355" y="2926934"/>
            <a:ext cx="0" cy="1090484"/>
          </a:xfrm>
          <a:prstGeom prst="line">
            <a:avLst/>
          </a:pr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3540050" y="2907245"/>
            <a:ext cx="0" cy="1090484"/>
          </a:xfrm>
          <a:prstGeom prst="line">
            <a:avLst/>
          </a:prstGeom>
          <a:ln w="1270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Arc 104"/>
          <p:cNvSpPr>
            <a:spLocks noChangeAspect="1"/>
          </p:cNvSpPr>
          <p:nvPr/>
        </p:nvSpPr>
        <p:spPr>
          <a:xfrm>
            <a:off x="805443" y="3394300"/>
            <a:ext cx="3017520" cy="3017520"/>
          </a:xfrm>
          <a:prstGeom prst="arc">
            <a:avLst>
              <a:gd name="adj1" fmla="val 12933898"/>
              <a:gd name="adj2" fmla="val 19461945"/>
            </a:avLst>
          </a:prstGeom>
          <a:ln w="127000">
            <a:gradFill flip="none" rotWithShape="1">
              <a:gsLst>
                <a:gs pos="0">
                  <a:schemeClr val="accent6"/>
                </a:gs>
                <a:gs pos="100000">
                  <a:srgbClr val="FFFFFF"/>
                </a:gs>
                <a:gs pos="100000">
                  <a:schemeClr val="accent4"/>
                </a:gs>
                <a:gs pos="99000">
                  <a:schemeClr val="accent4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2403353" y="2745473"/>
            <a:ext cx="1191502" cy="235199"/>
          </a:xfrm>
          <a:custGeom>
            <a:avLst/>
            <a:gdLst>
              <a:gd name="connsiteX0" fmla="*/ 1191502 w 1191502"/>
              <a:gd name="connsiteY0" fmla="*/ 0 h 235199"/>
              <a:gd name="connsiteX1" fmla="*/ 533040 w 1191502"/>
              <a:gd name="connsiteY1" fmla="*/ 47040 h 235199"/>
              <a:gd name="connsiteX2" fmla="*/ 0 w 1191502"/>
              <a:gd name="connsiteY2" fmla="*/ 235199 h 23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502" h="235199">
                <a:moveTo>
                  <a:pt x="1191502" y="0"/>
                </a:moveTo>
                <a:cubicBezTo>
                  <a:pt x="961563" y="3920"/>
                  <a:pt x="731624" y="7840"/>
                  <a:pt x="533040" y="47040"/>
                </a:cubicBezTo>
                <a:cubicBezTo>
                  <a:pt x="334456" y="86240"/>
                  <a:pt x="0" y="235199"/>
                  <a:pt x="0" y="235199"/>
                </a:cubicBezTo>
              </a:path>
            </a:pathLst>
          </a:custGeom>
          <a:ln w="127000">
            <a:solidFill>
              <a:schemeClr val="accent4"/>
            </a:solidFill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Arrow Connector 125"/>
          <p:cNvCxnSpPr>
            <a:stCxn id="94" idx="2"/>
          </p:cNvCxnSpPr>
          <p:nvPr/>
        </p:nvCxnSpPr>
        <p:spPr>
          <a:xfrm>
            <a:off x="2319061" y="2250791"/>
            <a:ext cx="644018" cy="46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135508" y="5914459"/>
            <a:ext cx="240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hermally conductive plate with variable gap</a:t>
            </a:r>
            <a:endParaRPr lang="en-US" dirty="0"/>
          </a:p>
        </p:txBody>
      </p:sp>
      <p:cxnSp>
        <p:nvCxnSpPr>
          <p:cNvPr id="131" name="Straight Connector 130"/>
          <p:cNvCxnSpPr/>
          <p:nvPr/>
        </p:nvCxnSpPr>
        <p:spPr>
          <a:xfrm>
            <a:off x="2184259" y="2431862"/>
            <a:ext cx="0" cy="362305"/>
          </a:xfrm>
          <a:prstGeom prst="line">
            <a:avLst/>
          </a:pr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2435395" y="2447542"/>
            <a:ext cx="0" cy="362305"/>
          </a:xfrm>
          <a:prstGeom prst="line">
            <a:avLst/>
          </a:prstGeom>
          <a:ln w="1270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3338266" y="3047953"/>
            <a:ext cx="846" cy="278995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V="1">
            <a:off x="3335390" y="2515172"/>
            <a:ext cx="846" cy="278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4590563" y="1897268"/>
            <a:ext cx="446837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Pros</a:t>
            </a:r>
            <a:endParaRPr lang="en-US" dirty="0" smtClean="0"/>
          </a:p>
          <a:p>
            <a:endParaRPr lang="en-US" b="1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Operates in partial vacuum.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Low heat transfer between cold and warm parts of vacuum system.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Fine temperature control – just back away when at desired temperature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Versatility, design permits both conductive and convective cooling.</a:t>
            </a:r>
          </a:p>
          <a:p>
            <a:endParaRPr lang="en-US" dirty="0"/>
          </a:p>
          <a:p>
            <a:r>
              <a:rPr lang="en-US" b="1" dirty="0" smtClean="0"/>
              <a:t>Cons</a:t>
            </a:r>
            <a:endParaRPr lang="en-US" dirty="0" smtClean="0"/>
          </a:p>
          <a:p>
            <a:endParaRPr lang="en-US" b="1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Requires moving parts: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flexible pipes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actuators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Physically contacts barrel of test mass</a:t>
            </a:r>
          </a:p>
        </p:txBody>
      </p:sp>
    </p:spTree>
    <p:extLst>
      <p:ext uri="{BB962C8B-B14F-4D97-AF65-F5344CB8AC3E}">
        <p14:creationId xmlns:p14="http://schemas.microsoft.com/office/powerpoint/2010/main" val="26188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 Cool </a:t>
            </a:r>
            <a:r>
              <a:rPr lang="en-US" dirty="0" smtClean="0"/>
              <a:t>Down Cold Link </a:t>
            </a:r>
            <a:r>
              <a:rPr lang="en-US" dirty="0"/>
              <a:t>– </a:t>
            </a:r>
            <a:r>
              <a:rPr lang="en-US" dirty="0" smtClean="0"/>
              <a:t>2 Designs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23560" y="6497446"/>
            <a:ext cx="2133600" cy="365125"/>
          </a:xfrm>
        </p:spPr>
        <p:txBody>
          <a:bodyPr/>
          <a:lstStyle/>
          <a:p>
            <a:r>
              <a:rPr lang="en-US" dirty="0"/>
              <a:t>9/23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5830" y="1164061"/>
            <a:ext cx="8936750" cy="53852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stCxn id="57" idx="0"/>
            <a:endCxn id="57" idx="2"/>
          </p:cNvCxnSpPr>
          <p:nvPr/>
        </p:nvCxnSpPr>
        <p:spPr>
          <a:xfrm>
            <a:off x="4574205" y="1164061"/>
            <a:ext cx="0" cy="5385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5830" y="1813472"/>
            <a:ext cx="8936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5830" y="1298712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Pros and Cons</a:t>
            </a:r>
            <a:endParaRPr 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4574204" y="1297176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Convective cooling, up to 1 </a:t>
            </a:r>
            <a:r>
              <a:rPr lang="en-US" sz="2000" dirty="0" err="1" smtClean="0"/>
              <a:t>atm</a:t>
            </a:r>
            <a:r>
              <a:rPr lang="en-US" sz="2000" dirty="0" smtClean="0"/>
              <a:t>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 </a:t>
            </a:r>
            <a:endParaRPr lang="en-US" sz="2000" dirty="0"/>
          </a:p>
        </p:txBody>
      </p:sp>
      <p:sp>
        <p:nvSpPr>
          <p:cNvPr id="130" name="Oval 129"/>
          <p:cNvSpPr/>
          <p:nvPr/>
        </p:nvSpPr>
        <p:spPr>
          <a:xfrm>
            <a:off x="5472193" y="3577237"/>
            <a:ext cx="2743200" cy="27432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Test mass</a:t>
            </a:r>
            <a:endParaRPr lang="en-US" sz="3200" dirty="0"/>
          </a:p>
        </p:txBody>
      </p:sp>
      <p:cxnSp>
        <p:nvCxnSpPr>
          <p:cNvPr id="136" name="Straight Connector 135"/>
          <p:cNvCxnSpPr/>
          <p:nvPr/>
        </p:nvCxnSpPr>
        <p:spPr>
          <a:xfrm>
            <a:off x="6020187" y="3166291"/>
            <a:ext cx="1536411" cy="0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6"/>
                </a:gs>
                <a:gs pos="100000">
                  <a:srgbClr val="FFFFFF"/>
                </a:gs>
                <a:gs pos="99000">
                  <a:schemeClr val="accent4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5503155" y="3238990"/>
            <a:ext cx="2602492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5985729" y="2123485"/>
            <a:ext cx="0" cy="1090484"/>
          </a:xfrm>
          <a:prstGeom prst="line">
            <a:avLst/>
          </a:pr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7596116" y="2132826"/>
            <a:ext cx="0" cy="1090484"/>
          </a:xfrm>
          <a:prstGeom prst="line">
            <a:avLst/>
          </a:prstGeom>
          <a:ln w="1270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6119631" y="2022467"/>
            <a:ext cx="1476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iquid N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pipes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4579007" y="5878386"/>
            <a:ext cx="340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hermally conductive plate with large fixed gap</a:t>
            </a:r>
            <a:endParaRPr lang="en-US" dirty="0"/>
          </a:p>
        </p:txBody>
      </p:sp>
      <p:cxnSp>
        <p:nvCxnSpPr>
          <p:cNvPr id="149" name="Straight Arrow Connector 148"/>
          <p:cNvCxnSpPr/>
          <p:nvPr/>
        </p:nvCxnSpPr>
        <p:spPr>
          <a:xfrm flipV="1">
            <a:off x="4898398" y="3238990"/>
            <a:ext cx="604757" cy="26393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4633624" y="1951725"/>
            <a:ext cx="11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79646"/>
                </a:solidFill>
              </a:rPr>
              <a:t>return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774500" y="1948160"/>
            <a:ext cx="11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supply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7274107" y="2447542"/>
            <a:ext cx="282491" cy="297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H="1">
            <a:off x="6020187" y="2482176"/>
            <a:ext cx="394966" cy="2327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Freeform 165"/>
          <p:cNvSpPr/>
          <p:nvPr/>
        </p:nvSpPr>
        <p:spPr>
          <a:xfrm>
            <a:off x="5283374" y="3402540"/>
            <a:ext cx="438975" cy="1238713"/>
          </a:xfrm>
          <a:custGeom>
            <a:avLst/>
            <a:gdLst>
              <a:gd name="connsiteX0" fmla="*/ 344909 w 438975"/>
              <a:gd name="connsiteY0" fmla="*/ 0 h 1238713"/>
              <a:gd name="connsiteX1" fmla="*/ 360587 w 438975"/>
              <a:gd name="connsiteY1" fmla="*/ 156799 h 1238713"/>
              <a:gd name="connsiteX2" fmla="*/ 376264 w 438975"/>
              <a:gd name="connsiteY2" fmla="*/ 203839 h 1238713"/>
              <a:gd name="connsiteX3" fmla="*/ 391942 w 438975"/>
              <a:gd name="connsiteY3" fmla="*/ 156799 h 1238713"/>
              <a:gd name="connsiteX4" fmla="*/ 344909 w 438975"/>
              <a:gd name="connsiteY4" fmla="*/ 125439 h 1238713"/>
              <a:gd name="connsiteX5" fmla="*/ 313554 w 438975"/>
              <a:gd name="connsiteY5" fmla="*/ 172479 h 1238713"/>
              <a:gd name="connsiteX6" fmla="*/ 360587 w 438975"/>
              <a:gd name="connsiteY6" fmla="*/ 282239 h 1238713"/>
              <a:gd name="connsiteX7" fmla="*/ 376264 w 438975"/>
              <a:gd name="connsiteY7" fmla="*/ 329278 h 1238713"/>
              <a:gd name="connsiteX8" fmla="*/ 360587 w 438975"/>
              <a:gd name="connsiteY8" fmla="*/ 376318 h 1238713"/>
              <a:gd name="connsiteX9" fmla="*/ 438975 w 438975"/>
              <a:gd name="connsiteY9" fmla="*/ 454718 h 1238713"/>
              <a:gd name="connsiteX10" fmla="*/ 360587 w 438975"/>
              <a:gd name="connsiteY10" fmla="*/ 376318 h 1238713"/>
              <a:gd name="connsiteX11" fmla="*/ 329231 w 438975"/>
              <a:gd name="connsiteY11" fmla="*/ 407678 h 1238713"/>
              <a:gd name="connsiteX12" fmla="*/ 344909 w 438975"/>
              <a:gd name="connsiteY12" fmla="*/ 564477 h 1238713"/>
              <a:gd name="connsiteX13" fmla="*/ 391942 w 438975"/>
              <a:gd name="connsiteY13" fmla="*/ 580157 h 1238713"/>
              <a:gd name="connsiteX14" fmla="*/ 344909 w 438975"/>
              <a:gd name="connsiteY14" fmla="*/ 595837 h 1238713"/>
              <a:gd name="connsiteX15" fmla="*/ 235165 w 438975"/>
              <a:gd name="connsiteY15" fmla="*/ 611517 h 1238713"/>
              <a:gd name="connsiteX16" fmla="*/ 313554 w 438975"/>
              <a:gd name="connsiteY16" fmla="*/ 674236 h 1238713"/>
              <a:gd name="connsiteX17" fmla="*/ 250843 w 438975"/>
              <a:gd name="connsiteY17" fmla="*/ 595837 h 1238713"/>
              <a:gd name="connsiteX18" fmla="*/ 188132 w 438975"/>
              <a:gd name="connsiteY18" fmla="*/ 611517 h 1238713"/>
              <a:gd name="connsiteX19" fmla="*/ 188132 w 438975"/>
              <a:gd name="connsiteY19" fmla="*/ 768316 h 1238713"/>
              <a:gd name="connsiteX20" fmla="*/ 203810 w 438975"/>
              <a:gd name="connsiteY20" fmla="*/ 815355 h 1238713"/>
              <a:gd name="connsiteX21" fmla="*/ 156777 w 438975"/>
              <a:gd name="connsiteY21" fmla="*/ 783996 h 1238713"/>
              <a:gd name="connsiteX22" fmla="*/ 141099 w 438975"/>
              <a:gd name="connsiteY22" fmla="*/ 831035 h 1238713"/>
              <a:gd name="connsiteX23" fmla="*/ 109744 w 438975"/>
              <a:gd name="connsiteY23" fmla="*/ 893755 h 1238713"/>
              <a:gd name="connsiteX24" fmla="*/ 94066 w 438975"/>
              <a:gd name="connsiteY24" fmla="*/ 987834 h 1238713"/>
              <a:gd name="connsiteX25" fmla="*/ 62711 w 438975"/>
              <a:gd name="connsiteY25" fmla="*/ 1081914 h 1238713"/>
              <a:gd name="connsiteX26" fmla="*/ 78389 w 438975"/>
              <a:gd name="connsiteY26" fmla="*/ 1128954 h 1238713"/>
              <a:gd name="connsiteX27" fmla="*/ 94066 w 438975"/>
              <a:gd name="connsiteY27" fmla="*/ 1081914 h 1238713"/>
              <a:gd name="connsiteX28" fmla="*/ 47033 w 438975"/>
              <a:gd name="connsiteY28" fmla="*/ 1050554 h 1238713"/>
              <a:gd name="connsiteX29" fmla="*/ 15678 w 438975"/>
              <a:gd name="connsiteY29" fmla="*/ 1175993 h 1238713"/>
              <a:gd name="connsiteX30" fmla="*/ 0 w 438975"/>
              <a:gd name="connsiteY30" fmla="*/ 1238713 h 123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38975" h="1238713">
                <a:moveTo>
                  <a:pt x="344909" y="0"/>
                </a:moveTo>
                <a:cubicBezTo>
                  <a:pt x="350135" y="52266"/>
                  <a:pt x="352601" y="104883"/>
                  <a:pt x="360587" y="156799"/>
                </a:cubicBezTo>
                <a:cubicBezTo>
                  <a:pt x="363100" y="173135"/>
                  <a:pt x="359736" y="203839"/>
                  <a:pt x="376264" y="203839"/>
                </a:cubicBezTo>
                <a:cubicBezTo>
                  <a:pt x="392792" y="203839"/>
                  <a:pt x="386716" y="172479"/>
                  <a:pt x="391942" y="156799"/>
                </a:cubicBezTo>
                <a:cubicBezTo>
                  <a:pt x="376264" y="146346"/>
                  <a:pt x="363386" y="121743"/>
                  <a:pt x="344909" y="125439"/>
                </a:cubicBezTo>
                <a:cubicBezTo>
                  <a:pt x="326431" y="129135"/>
                  <a:pt x="316219" y="153824"/>
                  <a:pt x="313554" y="172479"/>
                </a:cubicBezTo>
                <a:cubicBezTo>
                  <a:pt x="307599" y="214173"/>
                  <a:pt x="340191" y="251641"/>
                  <a:pt x="360587" y="282239"/>
                </a:cubicBezTo>
                <a:cubicBezTo>
                  <a:pt x="365813" y="297919"/>
                  <a:pt x="376264" y="312750"/>
                  <a:pt x="376264" y="329278"/>
                </a:cubicBezTo>
                <a:cubicBezTo>
                  <a:pt x="376264" y="345806"/>
                  <a:pt x="357870" y="360015"/>
                  <a:pt x="360587" y="376318"/>
                </a:cubicBezTo>
                <a:cubicBezTo>
                  <a:pt x="367119" y="415518"/>
                  <a:pt x="411535" y="436422"/>
                  <a:pt x="438975" y="454718"/>
                </a:cubicBezTo>
                <a:cubicBezTo>
                  <a:pt x="425042" y="433815"/>
                  <a:pt x="395427" y="376318"/>
                  <a:pt x="360587" y="376318"/>
                </a:cubicBezTo>
                <a:cubicBezTo>
                  <a:pt x="345805" y="376318"/>
                  <a:pt x="339683" y="397225"/>
                  <a:pt x="329231" y="407678"/>
                </a:cubicBezTo>
                <a:cubicBezTo>
                  <a:pt x="334457" y="459944"/>
                  <a:pt x="326960" y="515112"/>
                  <a:pt x="344909" y="564477"/>
                </a:cubicBezTo>
                <a:cubicBezTo>
                  <a:pt x="350556" y="580008"/>
                  <a:pt x="391942" y="563631"/>
                  <a:pt x="391942" y="580157"/>
                </a:cubicBezTo>
                <a:cubicBezTo>
                  <a:pt x="391942" y="596683"/>
                  <a:pt x="361114" y="592596"/>
                  <a:pt x="344909" y="595837"/>
                </a:cubicBezTo>
                <a:cubicBezTo>
                  <a:pt x="308674" y="603085"/>
                  <a:pt x="271746" y="606290"/>
                  <a:pt x="235165" y="611517"/>
                </a:cubicBezTo>
                <a:cubicBezTo>
                  <a:pt x="236212" y="613087"/>
                  <a:pt x="283264" y="704531"/>
                  <a:pt x="313554" y="674236"/>
                </a:cubicBezTo>
                <a:cubicBezTo>
                  <a:pt x="343844" y="643941"/>
                  <a:pt x="252429" y="596894"/>
                  <a:pt x="250843" y="595837"/>
                </a:cubicBezTo>
                <a:cubicBezTo>
                  <a:pt x="229939" y="601064"/>
                  <a:pt x="204957" y="598055"/>
                  <a:pt x="188132" y="611517"/>
                </a:cubicBezTo>
                <a:cubicBezTo>
                  <a:pt x="153169" y="639491"/>
                  <a:pt x="187115" y="763229"/>
                  <a:pt x="188132" y="768316"/>
                </a:cubicBezTo>
                <a:cubicBezTo>
                  <a:pt x="191373" y="784523"/>
                  <a:pt x="218592" y="807963"/>
                  <a:pt x="203810" y="815355"/>
                </a:cubicBezTo>
                <a:cubicBezTo>
                  <a:pt x="186957" y="823783"/>
                  <a:pt x="172455" y="794449"/>
                  <a:pt x="156777" y="783996"/>
                </a:cubicBezTo>
                <a:cubicBezTo>
                  <a:pt x="151551" y="799676"/>
                  <a:pt x="147609" y="815843"/>
                  <a:pt x="141099" y="831035"/>
                </a:cubicBezTo>
                <a:cubicBezTo>
                  <a:pt x="131893" y="852519"/>
                  <a:pt x="116459" y="871367"/>
                  <a:pt x="109744" y="893755"/>
                </a:cubicBezTo>
                <a:cubicBezTo>
                  <a:pt x="100610" y="924207"/>
                  <a:pt x="101776" y="956991"/>
                  <a:pt x="94066" y="987834"/>
                </a:cubicBezTo>
                <a:cubicBezTo>
                  <a:pt x="86050" y="1019903"/>
                  <a:pt x="62711" y="1081914"/>
                  <a:pt x="62711" y="1081914"/>
                </a:cubicBezTo>
                <a:cubicBezTo>
                  <a:pt x="67937" y="1097594"/>
                  <a:pt x="61861" y="1128954"/>
                  <a:pt x="78389" y="1128954"/>
                </a:cubicBezTo>
                <a:cubicBezTo>
                  <a:pt x="94917" y="1128954"/>
                  <a:pt x="100204" y="1097260"/>
                  <a:pt x="94066" y="1081914"/>
                </a:cubicBezTo>
                <a:cubicBezTo>
                  <a:pt x="87069" y="1064418"/>
                  <a:pt x="62711" y="1061007"/>
                  <a:pt x="47033" y="1050554"/>
                </a:cubicBezTo>
                <a:cubicBezTo>
                  <a:pt x="19018" y="1134614"/>
                  <a:pt x="40904" y="1062463"/>
                  <a:pt x="15678" y="1175993"/>
                </a:cubicBezTo>
                <a:cubicBezTo>
                  <a:pt x="11004" y="1197030"/>
                  <a:pt x="0" y="1238713"/>
                  <a:pt x="0" y="1238713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>
            <a:off x="5750177" y="3324141"/>
            <a:ext cx="270474" cy="627196"/>
          </a:xfrm>
          <a:custGeom>
            <a:avLst/>
            <a:gdLst>
              <a:gd name="connsiteX0" fmla="*/ 238692 w 270474"/>
              <a:gd name="connsiteY0" fmla="*/ 0 h 627196"/>
              <a:gd name="connsiteX1" fmla="*/ 254370 w 270474"/>
              <a:gd name="connsiteY1" fmla="*/ 235198 h 627196"/>
              <a:gd name="connsiteX2" fmla="*/ 270048 w 270474"/>
              <a:gd name="connsiteY2" fmla="*/ 188159 h 627196"/>
              <a:gd name="connsiteX3" fmla="*/ 238692 w 270474"/>
              <a:gd name="connsiteY3" fmla="*/ 156799 h 627196"/>
              <a:gd name="connsiteX4" fmla="*/ 191659 w 270474"/>
              <a:gd name="connsiteY4" fmla="*/ 266558 h 627196"/>
              <a:gd name="connsiteX5" fmla="*/ 223015 w 270474"/>
              <a:gd name="connsiteY5" fmla="*/ 297918 h 627196"/>
              <a:gd name="connsiteX6" fmla="*/ 191659 w 270474"/>
              <a:gd name="connsiteY6" fmla="*/ 329278 h 627196"/>
              <a:gd name="connsiteX7" fmla="*/ 128949 w 270474"/>
              <a:gd name="connsiteY7" fmla="*/ 423357 h 627196"/>
              <a:gd name="connsiteX8" fmla="*/ 97593 w 270474"/>
              <a:gd name="connsiteY8" fmla="*/ 454717 h 627196"/>
              <a:gd name="connsiteX9" fmla="*/ 34883 w 270474"/>
              <a:gd name="connsiteY9" fmla="*/ 486077 h 627196"/>
              <a:gd name="connsiteX10" fmla="*/ 3527 w 270474"/>
              <a:gd name="connsiteY10" fmla="*/ 517437 h 627196"/>
              <a:gd name="connsiteX11" fmla="*/ 3527 w 270474"/>
              <a:gd name="connsiteY11" fmla="*/ 627196 h 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0474" h="627196">
                <a:moveTo>
                  <a:pt x="238692" y="0"/>
                </a:moveTo>
                <a:cubicBezTo>
                  <a:pt x="243918" y="78399"/>
                  <a:pt x="241454" y="157693"/>
                  <a:pt x="254370" y="235198"/>
                </a:cubicBezTo>
                <a:cubicBezTo>
                  <a:pt x="257087" y="251501"/>
                  <a:pt x="273289" y="204366"/>
                  <a:pt x="270048" y="188159"/>
                </a:cubicBezTo>
                <a:cubicBezTo>
                  <a:pt x="267149" y="173664"/>
                  <a:pt x="249144" y="167252"/>
                  <a:pt x="238692" y="156799"/>
                </a:cubicBezTo>
                <a:cubicBezTo>
                  <a:pt x="218991" y="186354"/>
                  <a:pt x="184910" y="226058"/>
                  <a:pt x="191659" y="266558"/>
                </a:cubicBezTo>
                <a:cubicBezTo>
                  <a:pt x="194089" y="281139"/>
                  <a:pt x="212563" y="287465"/>
                  <a:pt x="223015" y="297918"/>
                </a:cubicBezTo>
                <a:cubicBezTo>
                  <a:pt x="212563" y="308371"/>
                  <a:pt x="200528" y="317452"/>
                  <a:pt x="191659" y="329278"/>
                </a:cubicBezTo>
                <a:cubicBezTo>
                  <a:pt x="169048" y="359430"/>
                  <a:pt x="155597" y="396706"/>
                  <a:pt x="128949" y="423357"/>
                </a:cubicBezTo>
                <a:lnTo>
                  <a:pt x="97593" y="454717"/>
                </a:lnTo>
                <a:cubicBezTo>
                  <a:pt x="97593" y="454717"/>
                  <a:pt x="54328" y="473112"/>
                  <a:pt x="34883" y="486077"/>
                </a:cubicBezTo>
                <a:cubicBezTo>
                  <a:pt x="22584" y="494278"/>
                  <a:pt x="6733" y="503007"/>
                  <a:pt x="3527" y="517437"/>
                </a:cubicBezTo>
                <a:cubicBezTo>
                  <a:pt x="-4409" y="553152"/>
                  <a:pt x="3527" y="590610"/>
                  <a:pt x="3527" y="62719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/>
          <p:cNvSpPr/>
          <p:nvPr/>
        </p:nvSpPr>
        <p:spPr>
          <a:xfrm>
            <a:off x="6000955" y="3308461"/>
            <a:ext cx="399000" cy="392088"/>
          </a:xfrm>
          <a:custGeom>
            <a:avLst/>
            <a:gdLst>
              <a:gd name="connsiteX0" fmla="*/ 332823 w 399000"/>
              <a:gd name="connsiteY0" fmla="*/ 0 h 392088"/>
              <a:gd name="connsiteX1" fmla="*/ 348501 w 399000"/>
              <a:gd name="connsiteY1" fmla="*/ 125439 h 392088"/>
              <a:gd name="connsiteX2" fmla="*/ 395534 w 399000"/>
              <a:gd name="connsiteY2" fmla="*/ 109759 h 392088"/>
              <a:gd name="connsiteX3" fmla="*/ 364178 w 399000"/>
              <a:gd name="connsiteY3" fmla="*/ 78399 h 392088"/>
              <a:gd name="connsiteX4" fmla="*/ 364178 w 399000"/>
              <a:gd name="connsiteY4" fmla="*/ 203839 h 392088"/>
              <a:gd name="connsiteX5" fmla="*/ 395534 w 399000"/>
              <a:gd name="connsiteY5" fmla="*/ 172479 h 392088"/>
              <a:gd name="connsiteX6" fmla="*/ 270112 w 399000"/>
              <a:gd name="connsiteY6" fmla="*/ 188159 h 392088"/>
              <a:gd name="connsiteX7" fmla="*/ 223079 w 399000"/>
              <a:gd name="connsiteY7" fmla="*/ 235198 h 392088"/>
              <a:gd name="connsiteX8" fmla="*/ 34947 w 399000"/>
              <a:gd name="connsiteY8" fmla="*/ 344958 h 392088"/>
              <a:gd name="connsiteX9" fmla="*/ 19270 w 399000"/>
              <a:gd name="connsiteY9" fmla="*/ 391997 h 3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9000" h="392088">
                <a:moveTo>
                  <a:pt x="332823" y="0"/>
                </a:moveTo>
                <a:cubicBezTo>
                  <a:pt x="338049" y="41813"/>
                  <a:pt x="327597" y="88851"/>
                  <a:pt x="348501" y="125439"/>
                </a:cubicBezTo>
                <a:cubicBezTo>
                  <a:pt x="356699" y="139788"/>
                  <a:pt x="390309" y="125437"/>
                  <a:pt x="395534" y="109759"/>
                </a:cubicBezTo>
                <a:cubicBezTo>
                  <a:pt x="400208" y="95735"/>
                  <a:pt x="374630" y="88852"/>
                  <a:pt x="364178" y="78399"/>
                </a:cubicBezTo>
                <a:cubicBezTo>
                  <a:pt x="351807" y="115519"/>
                  <a:pt x="326342" y="165997"/>
                  <a:pt x="364178" y="203839"/>
                </a:cubicBezTo>
                <a:cubicBezTo>
                  <a:pt x="374630" y="214292"/>
                  <a:pt x="410115" y="174910"/>
                  <a:pt x="395534" y="172479"/>
                </a:cubicBezTo>
                <a:cubicBezTo>
                  <a:pt x="353975" y="165551"/>
                  <a:pt x="311919" y="182932"/>
                  <a:pt x="270112" y="188159"/>
                </a:cubicBezTo>
                <a:cubicBezTo>
                  <a:pt x="254434" y="203839"/>
                  <a:pt x="227888" y="213553"/>
                  <a:pt x="223079" y="235198"/>
                </a:cubicBezTo>
                <a:cubicBezTo>
                  <a:pt x="186151" y="401397"/>
                  <a:pt x="407204" y="316319"/>
                  <a:pt x="34947" y="344958"/>
                </a:cubicBezTo>
                <a:cubicBezTo>
                  <a:pt x="693" y="396345"/>
                  <a:pt x="-15252" y="391997"/>
                  <a:pt x="19270" y="39199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/>
          <p:cNvGrpSpPr/>
          <p:nvPr/>
        </p:nvGrpSpPr>
        <p:grpSpPr>
          <a:xfrm>
            <a:off x="7190160" y="3310677"/>
            <a:ext cx="1116581" cy="1332792"/>
            <a:chOff x="5283374" y="3308461"/>
            <a:chExt cx="1116581" cy="13327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71" name="Freeform 170"/>
            <p:cNvSpPr/>
            <p:nvPr/>
          </p:nvSpPr>
          <p:spPr>
            <a:xfrm>
              <a:off x="5283374" y="3402540"/>
              <a:ext cx="438975" cy="1238713"/>
            </a:xfrm>
            <a:custGeom>
              <a:avLst/>
              <a:gdLst>
                <a:gd name="connsiteX0" fmla="*/ 344909 w 438975"/>
                <a:gd name="connsiteY0" fmla="*/ 0 h 1238713"/>
                <a:gd name="connsiteX1" fmla="*/ 360587 w 438975"/>
                <a:gd name="connsiteY1" fmla="*/ 156799 h 1238713"/>
                <a:gd name="connsiteX2" fmla="*/ 376264 w 438975"/>
                <a:gd name="connsiteY2" fmla="*/ 203839 h 1238713"/>
                <a:gd name="connsiteX3" fmla="*/ 391942 w 438975"/>
                <a:gd name="connsiteY3" fmla="*/ 156799 h 1238713"/>
                <a:gd name="connsiteX4" fmla="*/ 344909 w 438975"/>
                <a:gd name="connsiteY4" fmla="*/ 125439 h 1238713"/>
                <a:gd name="connsiteX5" fmla="*/ 313554 w 438975"/>
                <a:gd name="connsiteY5" fmla="*/ 172479 h 1238713"/>
                <a:gd name="connsiteX6" fmla="*/ 360587 w 438975"/>
                <a:gd name="connsiteY6" fmla="*/ 282239 h 1238713"/>
                <a:gd name="connsiteX7" fmla="*/ 376264 w 438975"/>
                <a:gd name="connsiteY7" fmla="*/ 329278 h 1238713"/>
                <a:gd name="connsiteX8" fmla="*/ 360587 w 438975"/>
                <a:gd name="connsiteY8" fmla="*/ 376318 h 1238713"/>
                <a:gd name="connsiteX9" fmla="*/ 438975 w 438975"/>
                <a:gd name="connsiteY9" fmla="*/ 454718 h 1238713"/>
                <a:gd name="connsiteX10" fmla="*/ 360587 w 438975"/>
                <a:gd name="connsiteY10" fmla="*/ 376318 h 1238713"/>
                <a:gd name="connsiteX11" fmla="*/ 329231 w 438975"/>
                <a:gd name="connsiteY11" fmla="*/ 407678 h 1238713"/>
                <a:gd name="connsiteX12" fmla="*/ 344909 w 438975"/>
                <a:gd name="connsiteY12" fmla="*/ 564477 h 1238713"/>
                <a:gd name="connsiteX13" fmla="*/ 391942 w 438975"/>
                <a:gd name="connsiteY13" fmla="*/ 580157 h 1238713"/>
                <a:gd name="connsiteX14" fmla="*/ 344909 w 438975"/>
                <a:gd name="connsiteY14" fmla="*/ 595837 h 1238713"/>
                <a:gd name="connsiteX15" fmla="*/ 235165 w 438975"/>
                <a:gd name="connsiteY15" fmla="*/ 611517 h 1238713"/>
                <a:gd name="connsiteX16" fmla="*/ 313554 w 438975"/>
                <a:gd name="connsiteY16" fmla="*/ 674236 h 1238713"/>
                <a:gd name="connsiteX17" fmla="*/ 250843 w 438975"/>
                <a:gd name="connsiteY17" fmla="*/ 595837 h 1238713"/>
                <a:gd name="connsiteX18" fmla="*/ 188132 w 438975"/>
                <a:gd name="connsiteY18" fmla="*/ 611517 h 1238713"/>
                <a:gd name="connsiteX19" fmla="*/ 188132 w 438975"/>
                <a:gd name="connsiteY19" fmla="*/ 768316 h 1238713"/>
                <a:gd name="connsiteX20" fmla="*/ 203810 w 438975"/>
                <a:gd name="connsiteY20" fmla="*/ 815355 h 1238713"/>
                <a:gd name="connsiteX21" fmla="*/ 156777 w 438975"/>
                <a:gd name="connsiteY21" fmla="*/ 783996 h 1238713"/>
                <a:gd name="connsiteX22" fmla="*/ 141099 w 438975"/>
                <a:gd name="connsiteY22" fmla="*/ 831035 h 1238713"/>
                <a:gd name="connsiteX23" fmla="*/ 109744 w 438975"/>
                <a:gd name="connsiteY23" fmla="*/ 893755 h 1238713"/>
                <a:gd name="connsiteX24" fmla="*/ 94066 w 438975"/>
                <a:gd name="connsiteY24" fmla="*/ 987834 h 1238713"/>
                <a:gd name="connsiteX25" fmla="*/ 62711 w 438975"/>
                <a:gd name="connsiteY25" fmla="*/ 1081914 h 1238713"/>
                <a:gd name="connsiteX26" fmla="*/ 78389 w 438975"/>
                <a:gd name="connsiteY26" fmla="*/ 1128954 h 1238713"/>
                <a:gd name="connsiteX27" fmla="*/ 94066 w 438975"/>
                <a:gd name="connsiteY27" fmla="*/ 1081914 h 1238713"/>
                <a:gd name="connsiteX28" fmla="*/ 47033 w 438975"/>
                <a:gd name="connsiteY28" fmla="*/ 1050554 h 1238713"/>
                <a:gd name="connsiteX29" fmla="*/ 15678 w 438975"/>
                <a:gd name="connsiteY29" fmla="*/ 1175993 h 1238713"/>
                <a:gd name="connsiteX30" fmla="*/ 0 w 438975"/>
                <a:gd name="connsiteY30" fmla="*/ 1238713 h 123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38975" h="1238713">
                  <a:moveTo>
                    <a:pt x="344909" y="0"/>
                  </a:moveTo>
                  <a:cubicBezTo>
                    <a:pt x="350135" y="52266"/>
                    <a:pt x="352601" y="104883"/>
                    <a:pt x="360587" y="156799"/>
                  </a:cubicBezTo>
                  <a:cubicBezTo>
                    <a:pt x="363100" y="173135"/>
                    <a:pt x="359736" y="203839"/>
                    <a:pt x="376264" y="203839"/>
                  </a:cubicBezTo>
                  <a:cubicBezTo>
                    <a:pt x="392792" y="203839"/>
                    <a:pt x="386716" y="172479"/>
                    <a:pt x="391942" y="156799"/>
                  </a:cubicBezTo>
                  <a:cubicBezTo>
                    <a:pt x="376264" y="146346"/>
                    <a:pt x="363386" y="121743"/>
                    <a:pt x="344909" y="125439"/>
                  </a:cubicBezTo>
                  <a:cubicBezTo>
                    <a:pt x="326431" y="129135"/>
                    <a:pt x="316219" y="153824"/>
                    <a:pt x="313554" y="172479"/>
                  </a:cubicBezTo>
                  <a:cubicBezTo>
                    <a:pt x="307599" y="214173"/>
                    <a:pt x="340191" y="251641"/>
                    <a:pt x="360587" y="282239"/>
                  </a:cubicBezTo>
                  <a:cubicBezTo>
                    <a:pt x="365813" y="297919"/>
                    <a:pt x="376264" y="312750"/>
                    <a:pt x="376264" y="329278"/>
                  </a:cubicBezTo>
                  <a:cubicBezTo>
                    <a:pt x="376264" y="345806"/>
                    <a:pt x="357870" y="360015"/>
                    <a:pt x="360587" y="376318"/>
                  </a:cubicBezTo>
                  <a:cubicBezTo>
                    <a:pt x="367119" y="415518"/>
                    <a:pt x="411535" y="436422"/>
                    <a:pt x="438975" y="454718"/>
                  </a:cubicBezTo>
                  <a:cubicBezTo>
                    <a:pt x="425042" y="433815"/>
                    <a:pt x="395427" y="376318"/>
                    <a:pt x="360587" y="376318"/>
                  </a:cubicBezTo>
                  <a:cubicBezTo>
                    <a:pt x="345805" y="376318"/>
                    <a:pt x="339683" y="397225"/>
                    <a:pt x="329231" y="407678"/>
                  </a:cubicBezTo>
                  <a:cubicBezTo>
                    <a:pt x="334457" y="459944"/>
                    <a:pt x="326960" y="515112"/>
                    <a:pt x="344909" y="564477"/>
                  </a:cubicBezTo>
                  <a:cubicBezTo>
                    <a:pt x="350556" y="580008"/>
                    <a:pt x="391942" y="563631"/>
                    <a:pt x="391942" y="580157"/>
                  </a:cubicBezTo>
                  <a:cubicBezTo>
                    <a:pt x="391942" y="596683"/>
                    <a:pt x="361114" y="592596"/>
                    <a:pt x="344909" y="595837"/>
                  </a:cubicBezTo>
                  <a:cubicBezTo>
                    <a:pt x="308674" y="603085"/>
                    <a:pt x="271746" y="606290"/>
                    <a:pt x="235165" y="611517"/>
                  </a:cubicBezTo>
                  <a:cubicBezTo>
                    <a:pt x="236212" y="613087"/>
                    <a:pt x="283264" y="704531"/>
                    <a:pt x="313554" y="674236"/>
                  </a:cubicBezTo>
                  <a:cubicBezTo>
                    <a:pt x="343844" y="643941"/>
                    <a:pt x="252429" y="596894"/>
                    <a:pt x="250843" y="595837"/>
                  </a:cubicBezTo>
                  <a:cubicBezTo>
                    <a:pt x="229939" y="601064"/>
                    <a:pt x="204957" y="598055"/>
                    <a:pt x="188132" y="611517"/>
                  </a:cubicBezTo>
                  <a:cubicBezTo>
                    <a:pt x="153169" y="639491"/>
                    <a:pt x="187115" y="763229"/>
                    <a:pt x="188132" y="768316"/>
                  </a:cubicBezTo>
                  <a:cubicBezTo>
                    <a:pt x="191373" y="784523"/>
                    <a:pt x="218592" y="807963"/>
                    <a:pt x="203810" y="815355"/>
                  </a:cubicBezTo>
                  <a:cubicBezTo>
                    <a:pt x="186957" y="823783"/>
                    <a:pt x="172455" y="794449"/>
                    <a:pt x="156777" y="783996"/>
                  </a:cubicBezTo>
                  <a:cubicBezTo>
                    <a:pt x="151551" y="799676"/>
                    <a:pt x="147609" y="815843"/>
                    <a:pt x="141099" y="831035"/>
                  </a:cubicBezTo>
                  <a:cubicBezTo>
                    <a:pt x="131893" y="852519"/>
                    <a:pt x="116459" y="871367"/>
                    <a:pt x="109744" y="893755"/>
                  </a:cubicBezTo>
                  <a:cubicBezTo>
                    <a:pt x="100610" y="924207"/>
                    <a:pt x="101776" y="956991"/>
                    <a:pt x="94066" y="987834"/>
                  </a:cubicBezTo>
                  <a:cubicBezTo>
                    <a:pt x="86050" y="1019903"/>
                    <a:pt x="62711" y="1081914"/>
                    <a:pt x="62711" y="1081914"/>
                  </a:cubicBezTo>
                  <a:cubicBezTo>
                    <a:pt x="67937" y="1097594"/>
                    <a:pt x="61861" y="1128954"/>
                    <a:pt x="78389" y="1128954"/>
                  </a:cubicBezTo>
                  <a:cubicBezTo>
                    <a:pt x="94917" y="1128954"/>
                    <a:pt x="100204" y="1097260"/>
                    <a:pt x="94066" y="1081914"/>
                  </a:cubicBezTo>
                  <a:cubicBezTo>
                    <a:pt x="87069" y="1064418"/>
                    <a:pt x="62711" y="1061007"/>
                    <a:pt x="47033" y="1050554"/>
                  </a:cubicBezTo>
                  <a:cubicBezTo>
                    <a:pt x="19018" y="1134614"/>
                    <a:pt x="40904" y="1062463"/>
                    <a:pt x="15678" y="1175993"/>
                  </a:cubicBezTo>
                  <a:cubicBezTo>
                    <a:pt x="11004" y="1197030"/>
                    <a:pt x="0" y="1238713"/>
                    <a:pt x="0" y="123871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5750177" y="3324141"/>
              <a:ext cx="270474" cy="627196"/>
            </a:xfrm>
            <a:custGeom>
              <a:avLst/>
              <a:gdLst>
                <a:gd name="connsiteX0" fmla="*/ 238692 w 270474"/>
                <a:gd name="connsiteY0" fmla="*/ 0 h 627196"/>
                <a:gd name="connsiteX1" fmla="*/ 254370 w 270474"/>
                <a:gd name="connsiteY1" fmla="*/ 235198 h 627196"/>
                <a:gd name="connsiteX2" fmla="*/ 270048 w 270474"/>
                <a:gd name="connsiteY2" fmla="*/ 188159 h 627196"/>
                <a:gd name="connsiteX3" fmla="*/ 238692 w 270474"/>
                <a:gd name="connsiteY3" fmla="*/ 156799 h 627196"/>
                <a:gd name="connsiteX4" fmla="*/ 191659 w 270474"/>
                <a:gd name="connsiteY4" fmla="*/ 266558 h 627196"/>
                <a:gd name="connsiteX5" fmla="*/ 223015 w 270474"/>
                <a:gd name="connsiteY5" fmla="*/ 297918 h 627196"/>
                <a:gd name="connsiteX6" fmla="*/ 191659 w 270474"/>
                <a:gd name="connsiteY6" fmla="*/ 329278 h 627196"/>
                <a:gd name="connsiteX7" fmla="*/ 128949 w 270474"/>
                <a:gd name="connsiteY7" fmla="*/ 423357 h 627196"/>
                <a:gd name="connsiteX8" fmla="*/ 97593 w 270474"/>
                <a:gd name="connsiteY8" fmla="*/ 454717 h 627196"/>
                <a:gd name="connsiteX9" fmla="*/ 34883 w 270474"/>
                <a:gd name="connsiteY9" fmla="*/ 486077 h 627196"/>
                <a:gd name="connsiteX10" fmla="*/ 3527 w 270474"/>
                <a:gd name="connsiteY10" fmla="*/ 517437 h 627196"/>
                <a:gd name="connsiteX11" fmla="*/ 3527 w 270474"/>
                <a:gd name="connsiteY11" fmla="*/ 627196 h 62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474" h="627196">
                  <a:moveTo>
                    <a:pt x="238692" y="0"/>
                  </a:moveTo>
                  <a:cubicBezTo>
                    <a:pt x="243918" y="78399"/>
                    <a:pt x="241454" y="157693"/>
                    <a:pt x="254370" y="235198"/>
                  </a:cubicBezTo>
                  <a:cubicBezTo>
                    <a:pt x="257087" y="251501"/>
                    <a:pt x="273289" y="204366"/>
                    <a:pt x="270048" y="188159"/>
                  </a:cubicBezTo>
                  <a:cubicBezTo>
                    <a:pt x="267149" y="173664"/>
                    <a:pt x="249144" y="167252"/>
                    <a:pt x="238692" y="156799"/>
                  </a:cubicBezTo>
                  <a:cubicBezTo>
                    <a:pt x="218991" y="186354"/>
                    <a:pt x="184910" y="226058"/>
                    <a:pt x="191659" y="266558"/>
                  </a:cubicBezTo>
                  <a:cubicBezTo>
                    <a:pt x="194089" y="281139"/>
                    <a:pt x="212563" y="287465"/>
                    <a:pt x="223015" y="297918"/>
                  </a:cubicBezTo>
                  <a:cubicBezTo>
                    <a:pt x="212563" y="308371"/>
                    <a:pt x="200528" y="317452"/>
                    <a:pt x="191659" y="329278"/>
                  </a:cubicBezTo>
                  <a:cubicBezTo>
                    <a:pt x="169048" y="359430"/>
                    <a:pt x="155597" y="396706"/>
                    <a:pt x="128949" y="423357"/>
                  </a:cubicBezTo>
                  <a:lnTo>
                    <a:pt x="97593" y="454717"/>
                  </a:lnTo>
                  <a:cubicBezTo>
                    <a:pt x="97593" y="454717"/>
                    <a:pt x="54328" y="473112"/>
                    <a:pt x="34883" y="486077"/>
                  </a:cubicBezTo>
                  <a:cubicBezTo>
                    <a:pt x="22584" y="494278"/>
                    <a:pt x="6733" y="503007"/>
                    <a:pt x="3527" y="517437"/>
                  </a:cubicBezTo>
                  <a:cubicBezTo>
                    <a:pt x="-4409" y="553152"/>
                    <a:pt x="3527" y="590610"/>
                    <a:pt x="3527" y="62719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6000955" y="3308461"/>
              <a:ext cx="399000" cy="392088"/>
            </a:xfrm>
            <a:custGeom>
              <a:avLst/>
              <a:gdLst>
                <a:gd name="connsiteX0" fmla="*/ 332823 w 399000"/>
                <a:gd name="connsiteY0" fmla="*/ 0 h 392088"/>
                <a:gd name="connsiteX1" fmla="*/ 348501 w 399000"/>
                <a:gd name="connsiteY1" fmla="*/ 125439 h 392088"/>
                <a:gd name="connsiteX2" fmla="*/ 395534 w 399000"/>
                <a:gd name="connsiteY2" fmla="*/ 109759 h 392088"/>
                <a:gd name="connsiteX3" fmla="*/ 364178 w 399000"/>
                <a:gd name="connsiteY3" fmla="*/ 78399 h 392088"/>
                <a:gd name="connsiteX4" fmla="*/ 364178 w 399000"/>
                <a:gd name="connsiteY4" fmla="*/ 203839 h 392088"/>
                <a:gd name="connsiteX5" fmla="*/ 395534 w 399000"/>
                <a:gd name="connsiteY5" fmla="*/ 172479 h 392088"/>
                <a:gd name="connsiteX6" fmla="*/ 270112 w 399000"/>
                <a:gd name="connsiteY6" fmla="*/ 188159 h 392088"/>
                <a:gd name="connsiteX7" fmla="*/ 223079 w 399000"/>
                <a:gd name="connsiteY7" fmla="*/ 235198 h 392088"/>
                <a:gd name="connsiteX8" fmla="*/ 34947 w 399000"/>
                <a:gd name="connsiteY8" fmla="*/ 344958 h 392088"/>
                <a:gd name="connsiteX9" fmla="*/ 19270 w 399000"/>
                <a:gd name="connsiteY9" fmla="*/ 391997 h 39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000" h="392088">
                  <a:moveTo>
                    <a:pt x="332823" y="0"/>
                  </a:moveTo>
                  <a:cubicBezTo>
                    <a:pt x="338049" y="41813"/>
                    <a:pt x="327597" y="88851"/>
                    <a:pt x="348501" y="125439"/>
                  </a:cubicBezTo>
                  <a:cubicBezTo>
                    <a:pt x="356699" y="139788"/>
                    <a:pt x="390309" y="125437"/>
                    <a:pt x="395534" y="109759"/>
                  </a:cubicBezTo>
                  <a:cubicBezTo>
                    <a:pt x="400208" y="95735"/>
                    <a:pt x="374630" y="88852"/>
                    <a:pt x="364178" y="78399"/>
                  </a:cubicBezTo>
                  <a:cubicBezTo>
                    <a:pt x="351807" y="115519"/>
                    <a:pt x="326342" y="165997"/>
                    <a:pt x="364178" y="203839"/>
                  </a:cubicBezTo>
                  <a:cubicBezTo>
                    <a:pt x="374630" y="214292"/>
                    <a:pt x="410115" y="174910"/>
                    <a:pt x="395534" y="172479"/>
                  </a:cubicBezTo>
                  <a:cubicBezTo>
                    <a:pt x="353975" y="165551"/>
                    <a:pt x="311919" y="182932"/>
                    <a:pt x="270112" y="188159"/>
                  </a:cubicBezTo>
                  <a:cubicBezTo>
                    <a:pt x="254434" y="203839"/>
                    <a:pt x="227888" y="213553"/>
                    <a:pt x="223079" y="235198"/>
                  </a:cubicBezTo>
                  <a:cubicBezTo>
                    <a:pt x="186151" y="401397"/>
                    <a:pt x="407204" y="316319"/>
                    <a:pt x="34947" y="344958"/>
                  </a:cubicBezTo>
                  <a:cubicBezTo>
                    <a:pt x="693" y="396345"/>
                    <a:pt x="-15252" y="391997"/>
                    <a:pt x="19270" y="39199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4" name="Freeform 173"/>
          <p:cNvSpPr/>
          <p:nvPr/>
        </p:nvSpPr>
        <p:spPr>
          <a:xfrm>
            <a:off x="6788430" y="3324141"/>
            <a:ext cx="48493" cy="172479"/>
          </a:xfrm>
          <a:custGeom>
            <a:avLst/>
            <a:gdLst>
              <a:gd name="connsiteX0" fmla="*/ 47033 w 48493"/>
              <a:gd name="connsiteY0" fmla="*/ 0 h 172479"/>
              <a:gd name="connsiteX1" fmla="*/ 31356 w 48493"/>
              <a:gd name="connsiteY1" fmla="*/ 78399 h 172479"/>
              <a:gd name="connsiteX2" fmla="*/ 47033 w 48493"/>
              <a:gd name="connsiteY2" fmla="*/ 125439 h 172479"/>
              <a:gd name="connsiteX3" fmla="*/ 0 w 48493"/>
              <a:gd name="connsiteY3" fmla="*/ 141119 h 172479"/>
              <a:gd name="connsiteX4" fmla="*/ 31356 w 48493"/>
              <a:gd name="connsiteY4" fmla="*/ 172479 h 17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93" h="172479">
                <a:moveTo>
                  <a:pt x="47033" y="0"/>
                </a:moveTo>
                <a:cubicBezTo>
                  <a:pt x="41807" y="26133"/>
                  <a:pt x="31356" y="51749"/>
                  <a:pt x="31356" y="78399"/>
                </a:cubicBezTo>
                <a:cubicBezTo>
                  <a:pt x="31356" y="94927"/>
                  <a:pt x="54424" y="110656"/>
                  <a:pt x="47033" y="125439"/>
                </a:cubicBezTo>
                <a:cubicBezTo>
                  <a:pt x="39643" y="140221"/>
                  <a:pt x="15678" y="135892"/>
                  <a:pt x="0" y="141119"/>
                </a:cubicBezTo>
                <a:lnTo>
                  <a:pt x="31356" y="17247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extBox 175"/>
          <p:cNvSpPr txBox="1"/>
          <p:nvPr/>
        </p:nvSpPr>
        <p:spPr>
          <a:xfrm>
            <a:off x="7821534" y="2497157"/>
            <a:ext cx="117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onvective N2 gas</a:t>
            </a:r>
            <a:endParaRPr lang="en-US" dirty="0"/>
          </a:p>
        </p:txBody>
      </p:sp>
      <p:cxnSp>
        <p:nvCxnSpPr>
          <p:cNvPr id="178" name="Straight Arrow Connector 177"/>
          <p:cNvCxnSpPr>
            <a:stCxn id="176" idx="2"/>
          </p:cNvCxnSpPr>
          <p:nvPr/>
        </p:nvCxnSpPr>
        <p:spPr>
          <a:xfrm flipH="1">
            <a:off x="8152682" y="3143488"/>
            <a:ext cx="257546" cy="557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0633" y="1832879"/>
            <a:ext cx="4468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Pros</a:t>
            </a:r>
            <a:endParaRPr lang="en-US" dirty="0" smtClean="0"/>
          </a:p>
          <a:p>
            <a:endParaRPr lang="en-US" b="1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No moving parts or actuators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No contact with test mass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Faster cooling than conduction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Cons</a:t>
            </a:r>
            <a:endParaRPr lang="en-US" dirty="0" smtClean="0"/>
          </a:p>
          <a:p>
            <a:endParaRPr lang="en-US" b="1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Convection between cold and warm parts of vacuum system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No fine temperature control – must return to vacuum to ‘turn off’ cold link.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Does not operate under vacuum</a:t>
            </a:r>
          </a:p>
        </p:txBody>
      </p:sp>
    </p:spTree>
    <p:extLst>
      <p:ext uri="{BB962C8B-B14F-4D97-AF65-F5344CB8AC3E}">
        <p14:creationId xmlns:p14="http://schemas.microsoft.com/office/powerpoint/2010/main" val="210929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tDewarSchematic-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92" y="1272233"/>
            <a:ext cx="3379167" cy="5586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6"/>
            <a:ext cx="8229600" cy="1143000"/>
          </a:xfrm>
        </p:spPr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7" name="Picture 6" descr="2013-08-06 14.32.30 cop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6693"/>
            <a:ext cx="4095980" cy="54613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16120" y="4235141"/>
            <a:ext cx="11415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</a:t>
            </a:r>
            <a:r>
              <a:rPr lang="en-US" dirty="0" err="1"/>
              <a:t>d</a:t>
            </a:r>
            <a:r>
              <a:rPr lang="en-US" dirty="0" err="1" smtClean="0"/>
              <a:t>ewar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2" idx="3"/>
          </p:cNvCxnSpPr>
          <p:nvPr/>
        </p:nvCxnSpPr>
        <p:spPr>
          <a:xfrm>
            <a:off x="5557686" y="4558307"/>
            <a:ext cx="3228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2013-08-06 14.32.3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1754" y="4235141"/>
            <a:ext cx="4094226" cy="262052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3146200" y="4542442"/>
            <a:ext cx="1269920" cy="158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16120" y="5463081"/>
            <a:ext cx="11415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 shield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979246" y="5629424"/>
            <a:ext cx="2436874" cy="111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548662" y="5463081"/>
            <a:ext cx="1498825" cy="277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46200" y="6492875"/>
            <a:ext cx="2133600" cy="365125"/>
          </a:xfrm>
        </p:spPr>
        <p:txBody>
          <a:bodyPr/>
          <a:lstStyle/>
          <a:p>
            <a:r>
              <a:rPr lang="en-US" dirty="0"/>
              <a:t>10/23</a:t>
            </a:r>
          </a:p>
        </p:txBody>
      </p:sp>
      <p:grpSp>
        <p:nvGrpSpPr>
          <p:cNvPr id="2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3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6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24" name="Picture 23" descr="Stanford_University_seal_20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7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014-01-31 00.12.0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43"/>
            <a:ext cx="5040944" cy="672125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11" descr="FatDewarSchematic-v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64" y="51832"/>
            <a:ext cx="4120261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up of cold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12/23</a:t>
            </a:r>
          </a:p>
        </p:txBody>
      </p:sp>
      <p:pic>
        <p:nvPicPr>
          <p:cNvPr id="5" name="Picture 4" descr="phot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7253816" cy="5440362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9" name="Picture 8" descr="Stanford_University_seal_20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7481" y="5456144"/>
            <a:ext cx="1192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Test</a:t>
            </a:r>
          </a:p>
          <a:p>
            <a:r>
              <a:rPr lang="en-US" sz="2400" dirty="0" smtClean="0"/>
              <a:t>mass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97481" y="1887078"/>
            <a:ext cx="1192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Cold link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76939" y="4143203"/>
            <a:ext cx="13387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Flexure ‘point’ contacts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>
            <a:off x="5650004" y="2302577"/>
            <a:ext cx="2047477" cy="21126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1"/>
          </p:cNvCxnSpPr>
          <p:nvPr/>
        </p:nvCxnSpPr>
        <p:spPr>
          <a:xfrm flipH="1" flipV="1">
            <a:off x="6453445" y="4068799"/>
            <a:ext cx="1123494" cy="67456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 flipV="1">
            <a:off x="6336816" y="5040647"/>
            <a:ext cx="1360665" cy="83099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76939" y="2903157"/>
            <a:ext cx="1312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Variable gap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4120874" y="3083994"/>
            <a:ext cx="3491027" cy="2521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939452" y="2903157"/>
            <a:ext cx="0" cy="284501"/>
          </a:xfrm>
          <a:prstGeom prst="straightConnector1">
            <a:avLst/>
          </a:prstGeom>
          <a:ln w="38100">
            <a:solidFill>
              <a:srgbClr val="0000FF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220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– cold link engaged</a:t>
            </a:r>
            <a:endParaRPr lang="en-US" dirty="0"/>
          </a:p>
        </p:txBody>
      </p:sp>
      <p:pic>
        <p:nvPicPr>
          <p:cNvPr id="5" name="Picture 4" descr="ResultsFig_24Feb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462"/>
            <a:ext cx="9144000" cy="508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4460" y="6356350"/>
            <a:ext cx="2133600" cy="365125"/>
          </a:xfrm>
        </p:spPr>
        <p:txBody>
          <a:bodyPr/>
          <a:lstStyle/>
          <a:p>
            <a:r>
              <a:rPr lang="en-US" dirty="0"/>
              <a:t>13/23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5193" y="4120631"/>
            <a:ext cx="156800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140 min time constant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4367090" y="4443797"/>
            <a:ext cx="618103" cy="20811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5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8" name="Picture 7" descr="ResultsModeling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143"/>
            <a:ext cx="9144000" cy="5104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 mass temperature modeling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14/23</a:t>
            </a:r>
          </a:p>
        </p:txBody>
      </p:sp>
    </p:spTree>
    <p:extLst>
      <p:ext uri="{BB962C8B-B14F-4D97-AF65-F5344CB8AC3E}">
        <p14:creationId xmlns:p14="http://schemas.microsoft.com/office/powerpoint/2010/main" val="15602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9" name="Picture 8" descr="ResultsModeli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143"/>
            <a:ext cx="9144000" cy="5104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 mass temperature modeling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14/23</a:t>
            </a:r>
          </a:p>
        </p:txBody>
      </p:sp>
    </p:spTree>
    <p:extLst>
      <p:ext uri="{BB962C8B-B14F-4D97-AF65-F5344CB8AC3E}">
        <p14:creationId xmlns:p14="http://schemas.microsoft.com/office/powerpoint/2010/main" val="15602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 mass temperature modeling</a:t>
            </a:r>
            <a:endParaRPr lang="en-US" dirty="0"/>
          </a:p>
        </p:txBody>
      </p:sp>
      <p:pic>
        <p:nvPicPr>
          <p:cNvPr id="5" name="Picture 4" descr="ResultsModel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792"/>
            <a:ext cx="9144000" cy="51048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6584" y="5558965"/>
            <a:ext cx="41208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 transfer goes through residual N</a:t>
            </a:r>
            <a:r>
              <a:rPr lang="en-US" baseline="-25000" dirty="0" smtClean="0"/>
              <a:t>2</a:t>
            </a:r>
            <a:r>
              <a:rPr lang="en-US" dirty="0" smtClean="0"/>
              <a:t> gas between test mass and cold link!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14/23</a:t>
            </a:r>
          </a:p>
        </p:txBody>
      </p:sp>
    </p:spTree>
    <p:extLst>
      <p:ext uri="{BB962C8B-B14F-4D97-AF65-F5344CB8AC3E}">
        <p14:creationId xmlns:p14="http://schemas.microsoft.com/office/powerpoint/2010/main" val="15602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 mass temperature modeling</a:t>
            </a:r>
            <a:endParaRPr lang="en-US" dirty="0"/>
          </a:p>
        </p:txBody>
      </p:sp>
      <p:pic>
        <p:nvPicPr>
          <p:cNvPr id="10" name="Picture 9" descr="ResultsModeling_withF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792"/>
            <a:ext cx="9144000" cy="5104815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49120" y="6356350"/>
            <a:ext cx="2133600" cy="365125"/>
          </a:xfrm>
        </p:spPr>
        <p:txBody>
          <a:bodyPr/>
          <a:lstStyle/>
          <a:p>
            <a:r>
              <a:rPr lang="en-US" dirty="0"/>
              <a:t>14/23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6584" y="5558965"/>
            <a:ext cx="41208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 transfer goes through residual N</a:t>
            </a:r>
            <a:r>
              <a:rPr lang="en-US" baseline="-25000" dirty="0" smtClean="0"/>
              <a:t>2</a:t>
            </a:r>
            <a:r>
              <a:rPr lang="en-US" dirty="0" smtClean="0"/>
              <a:t> gas between test mass and cold link!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47708" y="4644150"/>
            <a:ext cx="23035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perfect exponential decay…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488075" y="4081757"/>
            <a:ext cx="375803" cy="56239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5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1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from Advanced LIGO to LIGO III</a:t>
            </a:r>
          </a:p>
          <a:p>
            <a:r>
              <a:rPr lang="en-US" dirty="0" smtClean="0"/>
              <a:t>LIGO III cryogenic test mass suspensions</a:t>
            </a:r>
          </a:p>
          <a:p>
            <a:r>
              <a:rPr lang="en-US" dirty="0" smtClean="0"/>
              <a:t>Stanford experiment</a:t>
            </a:r>
          </a:p>
          <a:p>
            <a:r>
              <a:rPr lang="en-US" dirty="0" smtClean="0"/>
              <a:t>LIGO III simulation</a:t>
            </a:r>
          </a:p>
          <a:p>
            <a:r>
              <a:rPr lang="en-US" dirty="0" smtClean="0"/>
              <a:t>Lessons learned / changes made</a:t>
            </a:r>
          </a:p>
          <a:p>
            <a:r>
              <a:rPr lang="en-US" dirty="0" smtClean="0"/>
              <a:t>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6110" y="6356350"/>
            <a:ext cx="2133600" cy="365125"/>
          </a:xfrm>
        </p:spPr>
        <p:txBody>
          <a:bodyPr/>
          <a:lstStyle/>
          <a:p>
            <a:fld id="{BA55BF39-0EDD-F045-A247-C9231CAEE0BD}" type="slidenum">
              <a:rPr lang="en-US" smtClean="0"/>
              <a:t>2</a:t>
            </a:fld>
            <a:r>
              <a:rPr lang="en-US" dirty="0"/>
              <a:t>/23</a:t>
            </a:r>
          </a:p>
        </p:txBody>
      </p:sp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8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G1400250 - 18 March 2014 – Nice, 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2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9" name="TextBox 28"/>
          <p:cNvSpPr txBox="1"/>
          <p:nvPr/>
        </p:nvSpPr>
        <p:spPr>
          <a:xfrm>
            <a:off x="1593923" y="4105774"/>
            <a:ext cx="6297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These are both functions of temperature.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 general, the solution is not truly exponential since the time ‘constant’ changes.</a:t>
            </a:r>
            <a:endParaRPr lang="en-US" sz="20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047893"/>
              </p:ext>
            </p:extLst>
          </p:nvPr>
        </p:nvGraphicFramePr>
        <p:xfrm>
          <a:off x="2571750" y="2857203"/>
          <a:ext cx="4481513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9" name="Equation" r:id="rId5" imgW="2425700" imgH="444500" progId="Equation.3">
                  <p:embed/>
                </p:oleObj>
              </mc:Choice>
              <mc:Fallback>
                <p:oleObj name="Equation" r:id="rId5" imgW="2425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71750" y="2857203"/>
                        <a:ext cx="4481513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Temperature </a:t>
            </a:r>
            <a:r>
              <a:rPr lang="en-US" dirty="0"/>
              <a:t>D</a:t>
            </a:r>
            <a:r>
              <a:rPr lang="en-US" dirty="0" smtClean="0"/>
              <a:t>ecay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15/23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558952"/>
              </p:ext>
            </p:extLst>
          </p:nvPr>
        </p:nvGraphicFramePr>
        <p:xfrm>
          <a:off x="737937" y="1484481"/>
          <a:ext cx="2604534" cy="79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0" name="Equation" r:id="rId7" imgW="1409700" imgH="431800" progId="Equation.3">
                  <p:embed/>
                </p:oleObj>
              </mc:Choice>
              <mc:Fallback>
                <p:oleObj name="Equation" r:id="rId7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7937" y="1484481"/>
                        <a:ext cx="2604534" cy="79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120929"/>
              </p:ext>
            </p:extLst>
          </p:nvPr>
        </p:nvGraphicFramePr>
        <p:xfrm>
          <a:off x="5229726" y="1484481"/>
          <a:ext cx="2444274" cy="74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1" name="Equation" r:id="rId9" imgW="1219200" imgH="368300" progId="Equation.3">
                  <p:embed/>
                </p:oleObj>
              </mc:Choice>
              <mc:Fallback>
                <p:oleObj name="Equation" r:id="rId9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29726" y="1484481"/>
                        <a:ext cx="2444274" cy="74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3783263" y="1758155"/>
            <a:ext cx="895684" cy="233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3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Cp_to_N2K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2295144"/>
            <a:ext cx="82296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Temperature Decay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846721"/>
              </p:ext>
            </p:extLst>
          </p:nvPr>
        </p:nvGraphicFramePr>
        <p:xfrm>
          <a:off x="2710260" y="4896549"/>
          <a:ext cx="398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Equation" r:id="rId4" imgW="215900" imgH="215900" progId="Equation.3">
                  <p:embed/>
                </p:oleObj>
              </mc:Choice>
              <mc:Fallback>
                <p:oleObj name="Equation" r:id="rId4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0260" y="4896549"/>
                        <a:ext cx="398463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3108723" y="5065947"/>
            <a:ext cx="293766" cy="46609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636829"/>
              </p:ext>
            </p:extLst>
          </p:nvPr>
        </p:nvGraphicFramePr>
        <p:xfrm>
          <a:off x="737937" y="1484481"/>
          <a:ext cx="2604534" cy="79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Equation" r:id="rId6" imgW="1409700" imgH="431800" progId="Equation.3">
                  <p:embed/>
                </p:oleObj>
              </mc:Choice>
              <mc:Fallback>
                <p:oleObj name="Equation" r:id="rId6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7937" y="1484481"/>
                        <a:ext cx="2604534" cy="79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521123"/>
              </p:ext>
            </p:extLst>
          </p:nvPr>
        </p:nvGraphicFramePr>
        <p:xfrm>
          <a:off x="5229726" y="1484481"/>
          <a:ext cx="2444274" cy="74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Equation" r:id="rId8" imgW="1219200" imgH="368300" progId="Equation.3">
                  <p:embed/>
                </p:oleObj>
              </mc:Choice>
              <mc:Fallback>
                <p:oleObj name="Equation" r:id="rId8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29726" y="1484481"/>
                        <a:ext cx="2444274" cy="74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>
          <a:xfrm>
            <a:off x="3783263" y="1758155"/>
            <a:ext cx="895684" cy="233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16/23</a:t>
            </a:r>
          </a:p>
        </p:txBody>
      </p:sp>
    </p:spTree>
    <p:extLst>
      <p:ext uri="{BB962C8B-B14F-4D97-AF65-F5344CB8AC3E}">
        <p14:creationId xmlns:p14="http://schemas.microsoft.com/office/powerpoint/2010/main" val="304829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Cp_to_N2K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2295144"/>
            <a:ext cx="82296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Temperature Decay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846721"/>
              </p:ext>
            </p:extLst>
          </p:nvPr>
        </p:nvGraphicFramePr>
        <p:xfrm>
          <a:off x="2710260" y="4896549"/>
          <a:ext cx="398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" name="Equation" r:id="rId4" imgW="215900" imgH="215900" progId="Equation.3">
                  <p:embed/>
                </p:oleObj>
              </mc:Choice>
              <mc:Fallback>
                <p:oleObj name="Equation" r:id="rId4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0260" y="4896549"/>
                        <a:ext cx="398463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3108723" y="5065947"/>
            <a:ext cx="293766" cy="46609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334794"/>
              </p:ext>
            </p:extLst>
          </p:nvPr>
        </p:nvGraphicFramePr>
        <p:xfrm>
          <a:off x="1922782" y="4110190"/>
          <a:ext cx="493712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" name="Equation" r:id="rId6" imgW="266700" imgH="215900" progId="Equation.3">
                  <p:embed/>
                </p:oleObj>
              </mc:Choice>
              <mc:Fallback>
                <p:oleObj name="Equation" r:id="rId6" imgW="266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22782" y="4110190"/>
                        <a:ext cx="493712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2416494" y="3771395"/>
            <a:ext cx="293766" cy="33879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636829"/>
              </p:ext>
            </p:extLst>
          </p:nvPr>
        </p:nvGraphicFramePr>
        <p:xfrm>
          <a:off x="737937" y="1484481"/>
          <a:ext cx="2604534" cy="79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" name="Equation" r:id="rId8" imgW="1409700" imgH="431800" progId="Equation.3">
                  <p:embed/>
                </p:oleObj>
              </mc:Choice>
              <mc:Fallback>
                <p:oleObj name="Equation" r:id="rId8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7937" y="1484481"/>
                        <a:ext cx="2604534" cy="79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521123"/>
              </p:ext>
            </p:extLst>
          </p:nvPr>
        </p:nvGraphicFramePr>
        <p:xfrm>
          <a:off x="5229726" y="1484481"/>
          <a:ext cx="2444274" cy="74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" name="Equation" r:id="rId10" imgW="1219200" imgH="368300" progId="Equation.3">
                  <p:embed/>
                </p:oleObj>
              </mc:Choice>
              <mc:Fallback>
                <p:oleObj name="Equation" r:id="rId10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29726" y="1484481"/>
                        <a:ext cx="2444274" cy="74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>
          <a:xfrm>
            <a:off x="3783263" y="1758155"/>
            <a:ext cx="895684" cy="233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16/23</a:t>
            </a:r>
          </a:p>
        </p:txBody>
      </p:sp>
    </p:spTree>
    <p:extLst>
      <p:ext uri="{BB962C8B-B14F-4D97-AF65-F5344CB8AC3E}">
        <p14:creationId xmlns:p14="http://schemas.microsoft.com/office/powerpoint/2010/main" val="304829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iCp_to_N2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2295144"/>
            <a:ext cx="82296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Temperature Decay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16/23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846721"/>
              </p:ext>
            </p:extLst>
          </p:nvPr>
        </p:nvGraphicFramePr>
        <p:xfrm>
          <a:off x="2710260" y="4896549"/>
          <a:ext cx="3984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8" name="Equation" r:id="rId4" imgW="215900" imgH="215900" progId="Equation.3">
                  <p:embed/>
                </p:oleObj>
              </mc:Choice>
              <mc:Fallback>
                <p:oleObj name="Equation" r:id="rId4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0260" y="4896549"/>
                        <a:ext cx="398463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3108723" y="5065947"/>
            <a:ext cx="293766" cy="46609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334794"/>
              </p:ext>
            </p:extLst>
          </p:nvPr>
        </p:nvGraphicFramePr>
        <p:xfrm>
          <a:off x="1922782" y="4110190"/>
          <a:ext cx="493712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9" name="Equation" r:id="rId6" imgW="266700" imgH="215900" progId="Equation.3">
                  <p:embed/>
                </p:oleObj>
              </mc:Choice>
              <mc:Fallback>
                <p:oleObj name="Equation" r:id="rId6" imgW="266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22782" y="4110190"/>
                        <a:ext cx="493712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2416494" y="3771395"/>
            <a:ext cx="293766" cy="33879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719539"/>
              </p:ext>
            </p:extLst>
          </p:nvPr>
        </p:nvGraphicFramePr>
        <p:xfrm>
          <a:off x="6089794" y="2245463"/>
          <a:ext cx="5635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0" name="Equation" r:id="rId8" imgW="304800" imgH="431800" progId="Equation.3">
                  <p:embed/>
                </p:oleObj>
              </mc:Choice>
              <mc:Fallback>
                <p:oleObj name="Equation" r:id="rId8" imgW="304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89794" y="2245463"/>
                        <a:ext cx="563562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H="1">
            <a:off x="5689600" y="2599105"/>
            <a:ext cx="400194" cy="5483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636829"/>
              </p:ext>
            </p:extLst>
          </p:nvPr>
        </p:nvGraphicFramePr>
        <p:xfrm>
          <a:off x="737937" y="1484481"/>
          <a:ext cx="2604534" cy="79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1" name="Equation" r:id="rId10" imgW="1409700" imgH="431800" progId="Equation.3">
                  <p:embed/>
                </p:oleObj>
              </mc:Choice>
              <mc:Fallback>
                <p:oleObj name="Equation" r:id="rId10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7937" y="1484481"/>
                        <a:ext cx="2604534" cy="79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521123"/>
              </p:ext>
            </p:extLst>
          </p:nvPr>
        </p:nvGraphicFramePr>
        <p:xfrm>
          <a:off x="5229726" y="1484481"/>
          <a:ext cx="2444274" cy="74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2" name="Equation" r:id="rId12" imgW="1219200" imgH="368300" progId="Equation.3">
                  <p:embed/>
                </p:oleObj>
              </mc:Choice>
              <mc:Fallback>
                <p:oleObj name="Equation" r:id="rId12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29726" y="1484481"/>
                        <a:ext cx="2444274" cy="74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>
          <a:xfrm>
            <a:off x="3783263" y="1758155"/>
            <a:ext cx="895684" cy="233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– cold link disengaged</a:t>
            </a:r>
            <a:endParaRPr lang="en-US" dirty="0"/>
          </a:p>
        </p:txBody>
      </p:sp>
      <p:pic>
        <p:nvPicPr>
          <p:cNvPr id="4" name="Picture 3" descr="Comparison_24and27Feb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597"/>
            <a:ext cx="9144000" cy="5104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624" y="3504806"/>
            <a:ext cx="161984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160 min time constant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4589545" y="4151137"/>
            <a:ext cx="191818" cy="51444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17/23</a:t>
            </a:r>
          </a:p>
        </p:txBody>
      </p:sp>
    </p:spTree>
    <p:extLst>
      <p:ext uri="{BB962C8B-B14F-4D97-AF65-F5344CB8AC3E}">
        <p14:creationId xmlns:p14="http://schemas.microsoft.com/office/powerpoint/2010/main" val="163108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– cold link disengaged</a:t>
            </a:r>
            <a:endParaRPr lang="en-US" dirty="0"/>
          </a:p>
        </p:txBody>
      </p:sp>
      <p:pic>
        <p:nvPicPr>
          <p:cNvPr id="12" name="Picture 11" descr="Comparison_with_sim_24and27Feb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597"/>
            <a:ext cx="9144000" cy="5104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624" y="3504806"/>
            <a:ext cx="161984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160 min time constant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4589545" y="4151137"/>
            <a:ext cx="191818" cy="51444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17225" y="2413943"/>
            <a:ext cx="24037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assuming only N</a:t>
            </a:r>
            <a:r>
              <a:rPr lang="en-US" baseline="-25000" dirty="0" smtClean="0"/>
              <a:t>2</a:t>
            </a:r>
            <a:r>
              <a:rPr lang="en-US" dirty="0" smtClean="0"/>
              <a:t> gas conduction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46036" y="2413943"/>
            <a:ext cx="487438" cy="285383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76500" y="6356350"/>
            <a:ext cx="2133600" cy="365125"/>
          </a:xfrm>
        </p:spPr>
        <p:txBody>
          <a:bodyPr/>
          <a:lstStyle/>
          <a:p>
            <a:r>
              <a:rPr lang="en-US" dirty="0"/>
              <a:t>17/23</a:t>
            </a:r>
          </a:p>
        </p:txBody>
      </p:sp>
    </p:spTree>
    <p:extLst>
      <p:ext uri="{BB962C8B-B14F-4D97-AF65-F5344CB8AC3E}">
        <p14:creationId xmlns:p14="http://schemas.microsoft.com/office/powerpoint/2010/main" val="149661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7" name="Picture 6" descr="convection_vs_pressure_Page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475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Conductive </a:t>
            </a:r>
            <a:r>
              <a:rPr lang="en-US" dirty="0" err="1" smtClean="0"/>
              <a:t>vs</a:t>
            </a:r>
            <a:r>
              <a:rPr lang="en-US" dirty="0" smtClean="0"/>
              <a:t> Convective Regimes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6110" y="6356350"/>
            <a:ext cx="2133600" cy="365125"/>
          </a:xfrm>
        </p:spPr>
        <p:txBody>
          <a:bodyPr/>
          <a:lstStyle/>
          <a:p>
            <a:r>
              <a:rPr lang="en-US" dirty="0"/>
              <a:t>18/23</a:t>
            </a:r>
          </a:p>
        </p:txBody>
      </p:sp>
    </p:spTree>
    <p:extLst>
      <p:ext uri="{BB962C8B-B14F-4D97-AF65-F5344CB8AC3E}">
        <p14:creationId xmlns:p14="http://schemas.microsoft.com/office/powerpoint/2010/main" val="279490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Element Modeling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3780" y="6356350"/>
            <a:ext cx="2133600" cy="365125"/>
          </a:xfrm>
        </p:spPr>
        <p:txBody>
          <a:bodyPr/>
          <a:lstStyle/>
          <a:p>
            <a:r>
              <a:rPr lang="en-US" dirty="0"/>
              <a:t>19/23</a:t>
            </a:r>
          </a:p>
        </p:txBody>
      </p:sp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116631" y="6488668"/>
            <a:ext cx="3200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Images courtesy of Tim MacDonald 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" y="2260564"/>
            <a:ext cx="9107618" cy="3580930"/>
            <a:chOff x="1" y="2221690"/>
            <a:chExt cx="9107618" cy="3580930"/>
          </a:xfrm>
        </p:grpSpPr>
        <p:pic>
          <p:nvPicPr>
            <p:cNvPr id="7" name="Picture 6" descr="MaxTemp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3"/>
            <a:stretch/>
          </p:blipFill>
          <p:spPr>
            <a:xfrm>
              <a:off x="4393008" y="2451105"/>
              <a:ext cx="4714611" cy="2786507"/>
            </a:xfrm>
            <a:prstGeom prst="rect">
              <a:avLst/>
            </a:prstGeom>
          </p:spPr>
        </p:pic>
        <p:pic>
          <p:nvPicPr>
            <p:cNvPr id="5" name="Picture 4" descr="TempGrad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221690"/>
              <a:ext cx="4393007" cy="321159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" y="5433288"/>
              <a:ext cx="4393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≈ 43 min into cool down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17436" y="2279807"/>
              <a:ext cx="1195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Cold link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6659" y="4219099"/>
              <a:ext cx="1043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Test mass</a:t>
              </a:r>
              <a:endParaRPr 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5468" y="2235058"/>
              <a:ext cx="1043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2</a:t>
              </a:r>
              <a:r>
                <a:rPr lang="en-US" sz="2000" dirty="0" smtClean="0"/>
                <a:t> gas</a:t>
              </a:r>
              <a:endParaRPr lang="en-US" sz="2000" dirty="0"/>
            </a:p>
          </p:txBody>
        </p:sp>
        <p:cxnSp>
          <p:nvCxnSpPr>
            <p:cNvPr id="17" name="Straight Arrow Connector 16"/>
            <p:cNvCxnSpPr>
              <a:stCxn id="15" idx="2"/>
            </p:cNvCxnSpPr>
            <p:nvPr/>
          </p:nvCxnSpPr>
          <p:spPr>
            <a:xfrm>
              <a:off x="2187056" y="2635168"/>
              <a:ext cx="239603" cy="1662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3" idx="2"/>
            </p:cNvCxnSpPr>
            <p:nvPr/>
          </p:nvCxnSpPr>
          <p:spPr>
            <a:xfrm flipH="1">
              <a:off x="3469836" y="2679917"/>
              <a:ext cx="445388" cy="6496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9990" y="1246727"/>
            <a:ext cx="9134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Due to complexity, LIGO III designs must be verified with FEM 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Below: FEM of conduction through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 to cold link for </a:t>
            </a:r>
            <a:r>
              <a:rPr lang="en-US" sz="2000" dirty="0"/>
              <a:t>S</a:t>
            </a:r>
            <a:r>
              <a:rPr lang="en-US" sz="2000" dirty="0" smtClean="0"/>
              <a:t>tanford experiment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9992" y="5922228"/>
            <a:ext cx="8853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Convective FEM is proving to require large amounts of computing power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272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ld_link_143kg_testma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637"/>
            <a:ext cx="9144000" cy="5104815"/>
          </a:xfrm>
          <a:prstGeom prst="rect">
            <a:avLst/>
          </a:prstGeom>
        </p:spPr>
      </p:pic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link on a LIGO III test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61450" y="6356350"/>
            <a:ext cx="2133600" cy="365125"/>
          </a:xfrm>
        </p:spPr>
        <p:txBody>
          <a:bodyPr/>
          <a:lstStyle/>
          <a:p>
            <a:r>
              <a:rPr lang="en-US" dirty="0"/>
              <a:t>20/23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0646" y="2228769"/>
            <a:ext cx="32267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radius = 280 mm</a:t>
            </a:r>
          </a:p>
          <a:p>
            <a:r>
              <a:rPr lang="en-US" dirty="0" smtClean="0"/>
              <a:t>Test mass thickness = 250 mm</a:t>
            </a:r>
          </a:p>
          <a:p>
            <a:r>
              <a:rPr lang="en-US" dirty="0" smtClean="0"/>
              <a:t>Cold link covers 2/3 of top barrel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3697" y="2241727"/>
            <a:ext cx="24232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Conduction limit, no convection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5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Experimentation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Air dominates most heat flow across contacts</a:t>
            </a:r>
          </a:p>
          <a:p>
            <a:r>
              <a:rPr lang="en-US" dirty="0" smtClean="0"/>
              <a:t>Cold links should have </a:t>
            </a:r>
            <a:r>
              <a:rPr lang="en-US" smtClean="0"/>
              <a:t>distributed contacts</a:t>
            </a:r>
            <a:endParaRPr lang="en-US" dirty="0" smtClean="0"/>
          </a:p>
          <a:p>
            <a:r>
              <a:rPr lang="en-US" dirty="0" smtClean="0"/>
              <a:t>Solder is not leak tight against high pressure cryogenic fluids – welding is probably best</a:t>
            </a:r>
          </a:p>
          <a:p>
            <a:r>
              <a:rPr lang="en-US" dirty="0" smtClean="0"/>
              <a:t>Cryogenic fluid should have 1 flow path</a:t>
            </a:r>
          </a:p>
          <a:p>
            <a:r>
              <a:rPr lang="en-US" dirty="0" smtClean="0"/>
              <a:t>Send fluid from bottom up</a:t>
            </a:r>
          </a:p>
          <a:p>
            <a:r>
              <a:rPr lang="en-US" dirty="0" smtClean="0"/>
              <a:t>Use fatter pipes to minimize fluid pressure</a:t>
            </a:r>
          </a:p>
          <a:p>
            <a:r>
              <a:rPr lang="en-US" dirty="0" smtClean="0"/>
              <a:t>Minimize the number of materials in the plumbing – joining and contraction issues</a:t>
            </a:r>
          </a:p>
          <a:p>
            <a:r>
              <a:rPr lang="en-US" dirty="0" smtClean="0"/>
              <a:t>Leave room for differential contraction</a:t>
            </a:r>
          </a:p>
          <a:p>
            <a:r>
              <a:rPr lang="en-US" dirty="0" smtClean="0"/>
              <a:t>Silicon diode temperature sensors are great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21/23</a:t>
            </a:r>
          </a:p>
        </p:txBody>
      </p:sp>
    </p:spTree>
    <p:extLst>
      <p:ext uri="{BB962C8B-B14F-4D97-AF65-F5344CB8AC3E}">
        <p14:creationId xmlns:p14="http://schemas.microsoft.com/office/powerpoint/2010/main" val="391490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4"/>
            <a:ext cx="8229600" cy="1143000"/>
          </a:xfrm>
        </p:spPr>
        <p:txBody>
          <a:bodyPr/>
          <a:lstStyle/>
          <a:p>
            <a:r>
              <a:rPr lang="en-US" dirty="0" smtClean="0"/>
              <a:t>Advanced LIGO Timeline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6110" y="6356350"/>
            <a:ext cx="2133600" cy="365125"/>
          </a:xfrm>
        </p:spPr>
        <p:txBody>
          <a:bodyPr/>
          <a:lstStyle/>
          <a:p>
            <a:fld id="{BA55BF39-0EDD-F045-A247-C9231CAEE0BD}" type="slidenum">
              <a:rPr lang="en-US" smtClean="0"/>
              <a:t>3</a:t>
            </a:fld>
            <a:r>
              <a:rPr lang="en-US" dirty="0"/>
              <a:t>/23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" y="1786846"/>
            <a:ext cx="4494348" cy="301752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98051" y="5662628"/>
            <a:ext cx="8539799" cy="3369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5364" y="5507134"/>
            <a:ext cx="1231078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science run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90800"/>
            <a:ext cx="4572000" cy="30191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59" y="4809998"/>
            <a:ext cx="449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Livingston, LA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4820869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Hanford, WA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770983" y="6155030"/>
            <a:ext cx="163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Sept-Dec 2015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8026" y="5983824"/>
            <a:ext cx="2030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Last core optics</a:t>
            </a:r>
          </a:p>
          <a:p>
            <a:r>
              <a:rPr lang="en-US" dirty="0" smtClean="0"/>
              <a:t>March 2014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51604" y="5507134"/>
            <a:ext cx="0" cy="55711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181207" y="5510828"/>
            <a:ext cx="1231078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lock testing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06170" y="6132810"/>
            <a:ext cx="178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Aug-Sept 2014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799416" y="5507134"/>
            <a:ext cx="1697592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 LIGO III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403779" y="5507132"/>
            <a:ext cx="1266041" cy="62198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GW</a:t>
            </a:r>
          </a:p>
          <a:p>
            <a:pPr algn="ctr"/>
            <a:r>
              <a:rPr lang="en-US" dirty="0" smtClean="0"/>
              <a:t>astronomy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55616" y="6145768"/>
            <a:ext cx="121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Soon after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94599" y="6129116"/>
            <a:ext cx="121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Far after</a:t>
            </a:r>
            <a:endParaRPr lang="en-US" dirty="0"/>
          </a:p>
        </p:txBody>
      </p:sp>
      <p:grpSp>
        <p:nvGrpSpPr>
          <p:cNvPr id="2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5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3147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cold link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2014-01-26 23.29.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31743" r="32983" b="11573"/>
          <a:stretch/>
        </p:blipFill>
        <p:spPr>
          <a:xfrm>
            <a:off x="4553697" y="2850751"/>
            <a:ext cx="2371739" cy="3437099"/>
          </a:xfrm>
          <a:prstGeom prst="rect">
            <a:avLst/>
          </a:prstGeom>
        </p:spPr>
      </p:pic>
      <p:pic>
        <p:nvPicPr>
          <p:cNvPr id="6" name="Picture 5" descr="2014-01-31 00.12.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t="5858" r="18507" b="10060"/>
          <a:stretch/>
        </p:blipFill>
        <p:spPr>
          <a:xfrm>
            <a:off x="6990231" y="2341685"/>
            <a:ext cx="2153769" cy="4457538"/>
          </a:xfrm>
          <a:prstGeom prst="rect">
            <a:avLst/>
          </a:prstGeom>
        </p:spPr>
      </p:pic>
      <p:pic>
        <p:nvPicPr>
          <p:cNvPr id="7" name="Picture 6" descr="2013-08-29 14.14.5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3" t="10014" r="18370" b="15541"/>
          <a:stretch/>
        </p:blipFill>
        <p:spPr>
          <a:xfrm>
            <a:off x="2213719" y="2850751"/>
            <a:ext cx="2254972" cy="3948472"/>
          </a:xfrm>
          <a:prstGeom prst="rect">
            <a:avLst/>
          </a:prstGeom>
        </p:spPr>
      </p:pic>
      <p:pic>
        <p:nvPicPr>
          <p:cNvPr id="8" name="Picture 7" descr="2013-05-15_9am cop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9447" r="15240"/>
          <a:stretch/>
        </p:blipFill>
        <p:spPr>
          <a:xfrm>
            <a:off x="0" y="1703505"/>
            <a:ext cx="2084131" cy="509571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434017" y="1417638"/>
            <a:ext cx="4711717" cy="4664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7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5378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bigger pump to reduce pressure</a:t>
            </a:r>
          </a:p>
          <a:p>
            <a:r>
              <a:rPr lang="en-US" dirty="0" smtClean="0"/>
              <a:t>Better computing for FEM of convection</a:t>
            </a:r>
          </a:p>
          <a:p>
            <a:r>
              <a:rPr lang="en-US" dirty="0" smtClean="0"/>
              <a:t>Next generation experiment on the prototype aLIGO in-vacuum seismic isolation table.</a:t>
            </a:r>
          </a:p>
          <a:p>
            <a:pPr lvl="1"/>
            <a:r>
              <a:rPr lang="en-US" dirty="0" smtClean="0"/>
              <a:t>More realistic LIGO setup</a:t>
            </a:r>
          </a:p>
          <a:p>
            <a:pPr lvl="1"/>
            <a:r>
              <a:rPr lang="en-US" dirty="0" smtClean="0"/>
              <a:t>Measure temperature drifts on LIGO hardware</a:t>
            </a:r>
          </a:p>
          <a:p>
            <a:pPr lvl="1"/>
            <a:r>
              <a:rPr lang="en-US" dirty="0" smtClean="0"/>
              <a:t>Measure seismic noise of nitrogen delivery</a:t>
            </a:r>
          </a:p>
          <a:p>
            <a:pPr lvl="1"/>
            <a:r>
              <a:rPr lang="en-US" dirty="0" smtClean="0"/>
              <a:t>Use welded joints to prevent leaks.</a:t>
            </a:r>
          </a:p>
          <a:p>
            <a:endParaRPr lang="en-US" dirty="0"/>
          </a:p>
        </p:txBody>
      </p:sp>
      <p:pic>
        <p:nvPicPr>
          <p:cNvPr id="5" name="Picture 4" descr="Stanford_University_seal_2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581912" y="-1581912"/>
            <a:ext cx="4248912" cy="3136392"/>
            <a:chOff x="-1581912" y="-1581912"/>
            <a:chExt cx="4248912" cy="3136392"/>
          </a:xfrm>
        </p:grpSpPr>
        <p:sp>
          <p:nvSpPr>
            <p:cNvPr id="7" name="Arc 6"/>
            <p:cNvSpPr/>
            <p:nvPr/>
          </p:nvSpPr>
          <p:spPr>
            <a:xfrm rot="5400000">
              <a:off x="-606552" y="-624840"/>
              <a:ext cx="1216152" cy="121615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5400000">
              <a:off x="-365760" y="-365760"/>
              <a:ext cx="731520" cy="73152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5400000">
              <a:off x="-853440" y="-850392"/>
              <a:ext cx="1691640" cy="169164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5400000">
              <a:off x="-1097280" y="-1097280"/>
              <a:ext cx="2176272" cy="217627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5400000">
              <a:off x="-1325880" y="-1325880"/>
              <a:ext cx="2651760" cy="265176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5400000">
              <a:off x="-1581912" y="-1581912"/>
              <a:ext cx="3136392" cy="313639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29587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Arial"/>
                  <a:cs typeface="Arial"/>
                </a:rPr>
                <a:t>LIGO</a:t>
              </a:r>
              <a:endParaRPr lang="en-US" sz="5400" b="1" dirty="0">
                <a:latin typeface="Arial"/>
                <a:cs typeface="Arial"/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23/23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62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74625"/>
            <a:ext cx="7772400" cy="1470025"/>
          </a:xfrm>
        </p:spPr>
        <p:txBody>
          <a:bodyPr/>
          <a:lstStyle/>
          <a:p>
            <a:pPr>
              <a:tabLst>
                <a:tab pos="1485900" algn="l"/>
              </a:tabLst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LVC STANFORD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3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August 25-29 2014</a:t>
            </a:r>
            <a:endParaRPr lang="en-US" sz="3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52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Stanford_University_seal_2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581912" y="-1581912"/>
            <a:ext cx="4248912" cy="3136392"/>
            <a:chOff x="-1581912" y="-1581912"/>
            <a:chExt cx="4248912" cy="3136392"/>
          </a:xfrm>
        </p:grpSpPr>
        <p:sp>
          <p:nvSpPr>
            <p:cNvPr id="9" name="Arc 8"/>
            <p:cNvSpPr/>
            <p:nvPr/>
          </p:nvSpPr>
          <p:spPr>
            <a:xfrm rot="5400000">
              <a:off x="-606552" y="-624840"/>
              <a:ext cx="1216152" cy="121615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5400000">
              <a:off x="-365760" y="-365760"/>
              <a:ext cx="731520" cy="73152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5400000">
              <a:off x="-853440" y="-850392"/>
              <a:ext cx="1691640" cy="169164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5400000">
              <a:off x="-1097280" y="-1097280"/>
              <a:ext cx="2176272" cy="217627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5400000">
              <a:off x="-1325880" y="-1325880"/>
              <a:ext cx="2651760" cy="2651760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5400000">
              <a:off x="-1581912" y="-1581912"/>
              <a:ext cx="3136392" cy="3136392"/>
            </a:xfrm>
            <a:prstGeom prst="arc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" y="29587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Arial"/>
                  <a:cs typeface="Arial"/>
                </a:rPr>
                <a:t>LIGO</a:t>
              </a:r>
              <a:endParaRPr lang="en-US" sz="5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23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Advanced LIGO Layout</a:t>
            </a:r>
            <a:endParaRPr lang="en-US" sz="36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03824" y="1266497"/>
            <a:ext cx="7630623" cy="5429797"/>
            <a:chOff x="38100" y="1200239"/>
            <a:chExt cx="7630623" cy="5429797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100" y="1200239"/>
              <a:ext cx="7143206" cy="527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205"/>
            <p:cNvGrpSpPr>
              <a:grpSpLocks/>
            </p:cNvGrpSpPr>
            <p:nvPr/>
          </p:nvGrpSpPr>
          <p:grpSpPr bwMode="auto">
            <a:xfrm>
              <a:off x="225334" y="1311273"/>
              <a:ext cx="7104017" cy="5318763"/>
              <a:chOff x="182" y="1299"/>
              <a:chExt cx="3263" cy="2443"/>
            </a:xfrm>
          </p:grpSpPr>
          <p:sp>
            <p:nvSpPr>
              <p:cNvPr id="46" name="Line 5"/>
              <p:cNvSpPr>
                <a:spLocks noChangeShapeType="1"/>
              </p:cNvSpPr>
              <p:nvPr/>
            </p:nvSpPr>
            <p:spPr bwMode="auto">
              <a:xfrm>
                <a:off x="469" y="2363"/>
                <a:ext cx="31" cy="1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6"/>
              <p:cNvSpPr>
                <a:spLocks noChangeShapeType="1"/>
              </p:cNvSpPr>
              <p:nvPr/>
            </p:nvSpPr>
            <p:spPr bwMode="auto">
              <a:xfrm>
                <a:off x="385" y="2363"/>
                <a:ext cx="55" cy="1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7"/>
              <p:cNvSpPr>
                <a:spLocks/>
              </p:cNvSpPr>
              <p:nvPr/>
            </p:nvSpPr>
            <p:spPr bwMode="auto">
              <a:xfrm>
                <a:off x="440" y="2345"/>
                <a:ext cx="37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18"/>
                  </a:cxn>
                  <a:cxn ang="0">
                    <a:pos x="0" y="0"/>
                  </a:cxn>
                  <a:cxn ang="0">
                    <a:pos x="0" y="37"/>
                  </a:cxn>
                </a:cxnLst>
                <a:rect l="0" t="0" r="r" b="b"/>
                <a:pathLst>
                  <a:path w="37" h="37">
                    <a:moveTo>
                      <a:pt x="0" y="37"/>
                    </a:moveTo>
                    <a:lnTo>
                      <a:pt x="37" y="18"/>
                    </a:lnTo>
                    <a:lnTo>
                      <a:pt x="0" y="0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8"/>
              <p:cNvSpPr>
                <a:spLocks noEditPoints="1"/>
              </p:cNvSpPr>
              <p:nvPr/>
            </p:nvSpPr>
            <p:spPr bwMode="auto">
              <a:xfrm>
                <a:off x="2064" y="3393"/>
                <a:ext cx="227" cy="81"/>
              </a:xfrm>
              <a:custGeom>
                <a:avLst/>
                <a:gdLst/>
                <a:ahLst/>
                <a:cxnLst>
                  <a:cxn ang="0">
                    <a:pos x="4" y="388"/>
                  </a:cxn>
                  <a:cxn ang="0">
                    <a:pos x="49" y="268"/>
                  </a:cxn>
                  <a:cxn ang="0">
                    <a:pos x="77" y="256"/>
                  </a:cxn>
                  <a:cxn ang="0">
                    <a:pos x="89" y="283"/>
                  </a:cxn>
                  <a:cxn ang="0">
                    <a:pos x="44" y="403"/>
                  </a:cxn>
                  <a:cxn ang="0">
                    <a:pos x="17" y="415"/>
                  </a:cxn>
                  <a:cxn ang="0">
                    <a:pos x="4" y="388"/>
                  </a:cxn>
                  <a:cxn ang="0">
                    <a:pos x="96" y="145"/>
                  </a:cxn>
                  <a:cxn ang="0">
                    <a:pos x="126" y="92"/>
                  </a:cxn>
                  <a:cxn ang="0">
                    <a:pos x="130" y="87"/>
                  </a:cxn>
                  <a:cxn ang="0">
                    <a:pos x="176" y="44"/>
                  </a:cxn>
                  <a:cxn ang="0">
                    <a:pos x="181" y="40"/>
                  </a:cxn>
                  <a:cxn ang="0">
                    <a:pos x="185" y="39"/>
                  </a:cxn>
                  <a:cxn ang="0">
                    <a:pos x="213" y="49"/>
                  </a:cxn>
                  <a:cxn ang="0">
                    <a:pos x="203" y="77"/>
                  </a:cxn>
                  <a:cxn ang="0">
                    <a:pos x="200" y="79"/>
                  </a:cxn>
                  <a:cxn ang="0">
                    <a:pos x="205" y="75"/>
                  </a:cxn>
                  <a:cxn ang="0">
                    <a:pos x="159" y="118"/>
                  </a:cxn>
                  <a:cxn ang="0">
                    <a:pos x="163" y="113"/>
                  </a:cxn>
                  <a:cxn ang="0">
                    <a:pos x="133" y="166"/>
                  </a:cxn>
                  <a:cxn ang="0">
                    <a:pos x="104" y="174"/>
                  </a:cxn>
                  <a:cxn ang="0">
                    <a:pos x="96" y="145"/>
                  </a:cxn>
                  <a:cxn ang="0">
                    <a:pos x="315" y="0"/>
                  </a:cxn>
                  <a:cxn ang="0">
                    <a:pos x="443" y="0"/>
                  </a:cxn>
                  <a:cxn ang="0">
                    <a:pos x="464" y="21"/>
                  </a:cxn>
                  <a:cxn ang="0">
                    <a:pos x="443" y="43"/>
                  </a:cxn>
                  <a:cxn ang="0">
                    <a:pos x="315" y="43"/>
                  </a:cxn>
                  <a:cxn ang="0">
                    <a:pos x="294" y="21"/>
                  </a:cxn>
                  <a:cxn ang="0">
                    <a:pos x="315" y="0"/>
                  </a:cxn>
                  <a:cxn ang="0">
                    <a:pos x="571" y="0"/>
                  </a:cxn>
                  <a:cxn ang="0">
                    <a:pos x="699" y="0"/>
                  </a:cxn>
                  <a:cxn ang="0">
                    <a:pos x="720" y="21"/>
                  </a:cxn>
                  <a:cxn ang="0">
                    <a:pos x="699" y="43"/>
                  </a:cxn>
                  <a:cxn ang="0">
                    <a:pos x="571" y="43"/>
                  </a:cxn>
                  <a:cxn ang="0">
                    <a:pos x="550" y="21"/>
                  </a:cxn>
                  <a:cxn ang="0">
                    <a:pos x="571" y="0"/>
                  </a:cxn>
                  <a:cxn ang="0">
                    <a:pos x="827" y="0"/>
                  </a:cxn>
                  <a:cxn ang="0">
                    <a:pos x="955" y="0"/>
                  </a:cxn>
                  <a:cxn ang="0">
                    <a:pos x="976" y="21"/>
                  </a:cxn>
                  <a:cxn ang="0">
                    <a:pos x="955" y="43"/>
                  </a:cxn>
                  <a:cxn ang="0">
                    <a:pos x="827" y="43"/>
                  </a:cxn>
                  <a:cxn ang="0">
                    <a:pos x="806" y="21"/>
                  </a:cxn>
                  <a:cxn ang="0">
                    <a:pos x="827" y="0"/>
                  </a:cxn>
                  <a:cxn ang="0">
                    <a:pos x="1083" y="0"/>
                  </a:cxn>
                  <a:cxn ang="0">
                    <a:pos x="1170" y="0"/>
                  </a:cxn>
                  <a:cxn ang="0">
                    <a:pos x="1192" y="21"/>
                  </a:cxn>
                  <a:cxn ang="0">
                    <a:pos x="1170" y="43"/>
                  </a:cxn>
                  <a:cxn ang="0">
                    <a:pos x="1083" y="43"/>
                  </a:cxn>
                  <a:cxn ang="0">
                    <a:pos x="1062" y="21"/>
                  </a:cxn>
                  <a:cxn ang="0">
                    <a:pos x="1083" y="0"/>
                  </a:cxn>
                </a:cxnLst>
                <a:rect l="0" t="0" r="r" b="b"/>
                <a:pathLst>
                  <a:path w="1192" h="420">
                    <a:moveTo>
                      <a:pt x="4" y="388"/>
                    </a:moveTo>
                    <a:lnTo>
                      <a:pt x="49" y="268"/>
                    </a:lnTo>
                    <a:cubicBezTo>
                      <a:pt x="53" y="257"/>
                      <a:pt x="66" y="251"/>
                      <a:pt x="77" y="256"/>
                    </a:cubicBezTo>
                    <a:cubicBezTo>
                      <a:pt x="88" y="260"/>
                      <a:pt x="93" y="272"/>
                      <a:pt x="89" y="283"/>
                    </a:cubicBezTo>
                    <a:lnTo>
                      <a:pt x="44" y="403"/>
                    </a:lnTo>
                    <a:cubicBezTo>
                      <a:pt x="40" y="414"/>
                      <a:pt x="28" y="420"/>
                      <a:pt x="17" y="415"/>
                    </a:cubicBezTo>
                    <a:cubicBezTo>
                      <a:pt x="6" y="411"/>
                      <a:pt x="0" y="399"/>
                      <a:pt x="4" y="388"/>
                    </a:cubicBezTo>
                    <a:close/>
                    <a:moveTo>
                      <a:pt x="96" y="145"/>
                    </a:moveTo>
                    <a:lnTo>
                      <a:pt x="126" y="92"/>
                    </a:lnTo>
                    <a:cubicBezTo>
                      <a:pt x="127" y="90"/>
                      <a:pt x="128" y="88"/>
                      <a:pt x="130" y="87"/>
                    </a:cubicBezTo>
                    <a:lnTo>
                      <a:pt x="176" y="44"/>
                    </a:lnTo>
                    <a:cubicBezTo>
                      <a:pt x="177" y="42"/>
                      <a:pt x="179" y="41"/>
                      <a:pt x="181" y="40"/>
                    </a:cubicBezTo>
                    <a:lnTo>
                      <a:pt x="185" y="39"/>
                    </a:lnTo>
                    <a:cubicBezTo>
                      <a:pt x="195" y="33"/>
                      <a:pt x="208" y="38"/>
                      <a:pt x="213" y="49"/>
                    </a:cubicBezTo>
                    <a:cubicBezTo>
                      <a:pt x="218" y="59"/>
                      <a:pt x="214" y="72"/>
                      <a:pt x="203" y="77"/>
                    </a:cubicBezTo>
                    <a:lnTo>
                      <a:pt x="200" y="79"/>
                    </a:lnTo>
                    <a:lnTo>
                      <a:pt x="205" y="75"/>
                    </a:lnTo>
                    <a:lnTo>
                      <a:pt x="159" y="118"/>
                    </a:lnTo>
                    <a:lnTo>
                      <a:pt x="163" y="113"/>
                    </a:lnTo>
                    <a:lnTo>
                      <a:pt x="133" y="166"/>
                    </a:lnTo>
                    <a:cubicBezTo>
                      <a:pt x="127" y="177"/>
                      <a:pt x="114" y="180"/>
                      <a:pt x="104" y="174"/>
                    </a:cubicBezTo>
                    <a:cubicBezTo>
                      <a:pt x="94" y="169"/>
                      <a:pt x="90" y="156"/>
                      <a:pt x="96" y="145"/>
                    </a:cubicBezTo>
                    <a:close/>
                    <a:moveTo>
                      <a:pt x="315" y="0"/>
                    </a:moveTo>
                    <a:lnTo>
                      <a:pt x="443" y="0"/>
                    </a:lnTo>
                    <a:cubicBezTo>
                      <a:pt x="455" y="0"/>
                      <a:pt x="464" y="10"/>
                      <a:pt x="464" y="21"/>
                    </a:cubicBezTo>
                    <a:cubicBezTo>
                      <a:pt x="464" y="33"/>
                      <a:pt x="455" y="43"/>
                      <a:pt x="443" y="43"/>
                    </a:cubicBezTo>
                    <a:lnTo>
                      <a:pt x="315" y="43"/>
                    </a:lnTo>
                    <a:cubicBezTo>
                      <a:pt x="303" y="43"/>
                      <a:pt x="294" y="33"/>
                      <a:pt x="294" y="21"/>
                    </a:cubicBezTo>
                    <a:cubicBezTo>
                      <a:pt x="294" y="10"/>
                      <a:pt x="303" y="0"/>
                      <a:pt x="315" y="0"/>
                    </a:cubicBezTo>
                    <a:close/>
                    <a:moveTo>
                      <a:pt x="571" y="0"/>
                    </a:moveTo>
                    <a:lnTo>
                      <a:pt x="699" y="0"/>
                    </a:lnTo>
                    <a:cubicBezTo>
                      <a:pt x="711" y="0"/>
                      <a:pt x="720" y="10"/>
                      <a:pt x="720" y="21"/>
                    </a:cubicBezTo>
                    <a:cubicBezTo>
                      <a:pt x="720" y="33"/>
                      <a:pt x="711" y="43"/>
                      <a:pt x="699" y="43"/>
                    </a:cubicBezTo>
                    <a:lnTo>
                      <a:pt x="571" y="43"/>
                    </a:lnTo>
                    <a:cubicBezTo>
                      <a:pt x="559" y="43"/>
                      <a:pt x="550" y="33"/>
                      <a:pt x="550" y="21"/>
                    </a:cubicBezTo>
                    <a:cubicBezTo>
                      <a:pt x="550" y="10"/>
                      <a:pt x="559" y="0"/>
                      <a:pt x="571" y="0"/>
                    </a:cubicBezTo>
                    <a:close/>
                    <a:moveTo>
                      <a:pt x="827" y="0"/>
                    </a:moveTo>
                    <a:lnTo>
                      <a:pt x="955" y="0"/>
                    </a:lnTo>
                    <a:cubicBezTo>
                      <a:pt x="967" y="0"/>
                      <a:pt x="976" y="10"/>
                      <a:pt x="976" y="21"/>
                    </a:cubicBezTo>
                    <a:cubicBezTo>
                      <a:pt x="976" y="33"/>
                      <a:pt x="967" y="43"/>
                      <a:pt x="955" y="43"/>
                    </a:cubicBezTo>
                    <a:lnTo>
                      <a:pt x="827" y="43"/>
                    </a:lnTo>
                    <a:cubicBezTo>
                      <a:pt x="815" y="43"/>
                      <a:pt x="806" y="33"/>
                      <a:pt x="806" y="21"/>
                    </a:cubicBezTo>
                    <a:cubicBezTo>
                      <a:pt x="806" y="10"/>
                      <a:pt x="815" y="0"/>
                      <a:pt x="827" y="0"/>
                    </a:cubicBezTo>
                    <a:close/>
                    <a:moveTo>
                      <a:pt x="1083" y="0"/>
                    </a:moveTo>
                    <a:lnTo>
                      <a:pt x="1170" y="0"/>
                    </a:lnTo>
                    <a:cubicBezTo>
                      <a:pt x="1182" y="0"/>
                      <a:pt x="1192" y="10"/>
                      <a:pt x="1192" y="21"/>
                    </a:cubicBezTo>
                    <a:cubicBezTo>
                      <a:pt x="1192" y="33"/>
                      <a:pt x="1182" y="43"/>
                      <a:pt x="1170" y="43"/>
                    </a:cubicBezTo>
                    <a:lnTo>
                      <a:pt x="1083" y="43"/>
                    </a:lnTo>
                    <a:cubicBezTo>
                      <a:pt x="1071" y="43"/>
                      <a:pt x="1062" y="33"/>
                      <a:pt x="1062" y="21"/>
                    </a:cubicBezTo>
                    <a:cubicBezTo>
                      <a:pt x="1062" y="10"/>
                      <a:pt x="1071" y="0"/>
                      <a:pt x="108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4763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9"/>
              <p:cNvSpPr>
                <a:spLocks/>
              </p:cNvSpPr>
              <p:nvPr/>
            </p:nvSpPr>
            <p:spPr bwMode="auto">
              <a:xfrm>
                <a:off x="2287" y="3379"/>
                <a:ext cx="37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18"/>
                  </a:cxn>
                  <a:cxn ang="0">
                    <a:pos x="0" y="0"/>
                  </a:cxn>
                  <a:cxn ang="0">
                    <a:pos x="0" y="37"/>
                  </a:cxn>
                </a:cxnLst>
                <a:rect l="0" t="0" r="r" b="b"/>
                <a:pathLst>
                  <a:path w="37" h="37">
                    <a:moveTo>
                      <a:pt x="0" y="37"/>
                    </a:moveTo>
                    <a:lnTo>
                      <a:pt x="37" y="18"/>
                    </a:lnTo>
                    <a:lnTo>
                      <a:pt x="0" y="0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10"/>
              <p:cNvSpPr>
                <a:spLocks noChangeShapeType="1"/>
              </p:cNvSpPr>
              <p:nvPr/>
            </p:nvSpPr>
            <p:spPr bwMode="auto">
              <a:xfrm>
                <a:off x="1979" y="3423"/>
                <a:ext cx="1" cy="43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1"/>
              <p:cNvSpPr>
                <a:spLocks/>
              </p:cNvSpPr>
              <p:nvPr/>
            </p:nvSpPr>
            <p:spPr bwMode="auto">
              <a:xfrm>
                <a:off x="575" y="2343"/>
                <a:ext cx="141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0"/>
                  </a:cxn>
                  <a:cxn ang="0">
                    <a:pos x="141" y="0"/>
                  </a:cxn>
                </a:cxnLst>
                <a:rect l="0" t="0" r="r" b="b"/>
                <a:pathLst>
                  <a:path w="141" h="20">
                    <a:moveTo>
                      <a:pt x="0" y="20"/>
                    </a:moveTo>
                    <a:lnTo>
                      <a:pt x="0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2"/>
              <p:cNvSpPr>
                <a:spLocks/>
              </p:cNvSpPr>
              <p:nvPr/>
            </p:nvSpPr>
            <p:spPr bwMode="auto">
              <a:xfrm>
                <a:off x="857" y="2343"/>
                <a:ext cx="103" cy="20"/>
              </a:xfrm>
              <a:custGeom>
                <a:avLst/>
                <a:gdLst/>
                <a:ahLst/>
                <a:cxnLst>
                  <a:cxn ang="0">
                    <a:pos x="103" y="20"/>
                  </a:cxn>
                  <a:cxn ang="0">
                    <a:pos x="35" y="20"/>
                  </a:cxn>
                  <a:cxn ang="0">
                    <a:pos x="0" y="0"/>
                  </a:cxn>
                </a:cxnLst>
                <a:rect l="0" t="0" r="r" b="b"/>
                <a:pathLst>
                  <a:path w="103" h="20">
                    <a:moveTo>
                      <a:pt x="103" y="20"/>
                    </a:moveTo>
                    <a:lnTo>
                      <a:pt x="35" y="2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3"/>
              <p:cNvSpPr>
                <a:spLocks/>
              </p:cNvSpPr>
              <p:nvPr/>
            </p:nvSpPr>
            <p:spPr bwMode="auto">
              <a:xfrm>
                <a:off x="960" y="2345"/>
                <a:ext cx="37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18"/>
                  </a:cxn>
                  <a:cxn ang="0">
                    <a:pos x="0" y="0"/>
                  </a:cxn>
                  <a:cxn ang="0">
                    <a:pos x="0" y="37"/>
                  </a:cxn>
                </a:cxnLst>
                <a:rect l="0" t="0" r="r" b="b"/>
                <a:pathLst>
                  <a:path w="37" h="37">
                    <a:moveTo>
                      <a:pt x="0" y="37"/>
                    </a:moveTo>
                    <a:lnTo>
                      <a:pt x="37" y="18"/>
                    </a:lnTo>
                    <a:lnTo>
                      <a:pt x="0" y="0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18"/>
              <p:cNvSpPr>
                <a:spLocks noChangeShapeType="1"/>
              </p:cNvSpPr>
              <p:nvPr/>
            </p:nvSpPr>
            <p:spPr bwMode="auto">
              <a:xfrm>
                <a:off x="1978" y="3178"/>
                <a:ext cx="1" cy="222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9"/>
              <p:cNvSpPr>
                <a:spLocks/>
              </p:cNvSpPr>
              <p:nvPr/>
            </p:nvSpPr>
            <p:spPr bwMode="auto">
              <a:xfrm>
                <a:off x="1960" y="3400"/>
                <a:ext cx="37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37"/>
                  </a:cxn>
                  <a:cxn ang="0">
                    <a:pos x="37" y="0"/>
                  </a:cxn>
                  <a:cxn ang="0">
                    <a:pos x="0" y="0"/>
                  </a:cxn>
                </a:cxnLst>
                <a:rect l="0" t="0" r="r" b="b"/>
                <a:pathLst>
                  <a:path w="37" h="37">
                    <a:moveTo>
                      <a:pt x="0" y="0"/>
                    </a:moveTo>
                    <a:lnTo>
                      <a:pt x="18" y="37"/>
                    </a:lnTo>
                    <a:lnTo>
                      <a:pt x="3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20"/>
              <p:cNvSpPr>
                <a:spLocks noChangeShapeType="1"/>
              </p:cNvSpPr>
              <p:nvPr/>
            </p:nvSpPr>
            <p:spPr bwMode="auto">
              <a:xfrm>
                <a:off x="1300" y="2363"/>
                <a:ext cx="483" cy="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21"/>
              <p:cNvSpPr>
                <a:spLocks noChangeShapeType="1"/>
              </p:cNvSpPr>
              <p:nvPr/>
            </p:nvSpPr>
            <p:spPr bwMode="auto">
              <a:xfrm>
                <a:off x="1300" y="2363"/>
                <a:ext cx="483" cy="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22"/>
              <p:cNvSpPr>
                <a:spLocks noChangeShapeType="1"/>
              </p:cNvSpPr>
              <p:nvPr/>
            </p:nvSpPr>
            <p:spPr bwMode="auto">
              <a:xfrm flipV="1">
                <a:off x="1308" y="2367"/>
                <a:ext cx="475" cy="146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3"/>
              <p:cNvSpPr>
                <a:spLocks noChangeShapeType="1"/>
              </p:cNvSpPr>
              <p:nvPr/>
            </p:nvSpPr>
            <p:spPr bwMode="auto">
              <a:xfrm flipV="1">
                <a:off x="1308" y="2367"/>
                <a:ext cx="475" cy="146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24"/>
              <p:cNvSpPr>
                <a:spLocks noChangeShapeType="1"/>
              </p:cNvSpPr>
              <p:nvPr/>
            </p:nvSpPr>
            <p:spPr bwMode="auto">
              <a:xfrm flipH="1" flipV="1">
                <a:off x="1300" y="2522"/>
                <a:ext cx="1292" cy="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25"/>
              <p:cNvSpPr>
                <a:spLocks noChangeShapeType="1"/>
              </p:cNvSpPr>
              <p:nvPr/>
            </p:nvSpPr>
            <p:spPr bwMode="auto">
              <a:xfrm flipH="1" flipV="1">
                <a:off x="1300" y="2522"/>
                <a:ext cx="1292" cy="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6"/>
              <p:cNvSpPr>
                <a:spLocks/>
              </p:cNvSpPr>
              <p:nvPr/>
            </p:nvSpPr>
            <p:spPr bwMode="auto">
              <a:xfrm>
                <a:off x="1235" y="2445"/>
                <a:ext cx="79" cy="156"/>
              </a:xfrm>
              <a:custGeom>
                <a:avLst/>
                <a:gdLst/>
                <a:ahLst/>
                <a:cxnLst>
                  <a:cxn ang="0">
                    <a:pos x="21" y="28"/>
                  </a:cxn>
                  <a:cxn ang="0">
                    <a:pos x="326" y="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414" y="761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89" y="811"/>
                  </a:cxn>
                  <a:cxn ang="0">
                    <a:pos x="66" y="792"/>
                  </a:cxn>
                  <a:cxn ang="0">
                    <a:pos x="1" y="51"/>
                  </a:cxn>
                  <a:cxn ang="0">
                    <a:pos x="21" y="28"/>
                  </a:cxn>
                  <a:cxn ang="0">
                    <a:pos x="21" y="28"/>
                  </a:cxn>
                </a:cxnLst>
                <a:rect l="0" t="0" r="r" b="b"/>
                <a:pathLst>
                  <a:path w="415" h="812">
                    <a:moveTo>
                      <a:pt x="21" y="28"/>
                    </a:moveTo>
                    <a:lnTo>
                      <a:pt x="326" y="1"/>
                    </a:lnTo>
                    <a:cubicBezTo>
                      <a:pt x="337" y="0"/>
                      <a:pt x="348" y="9"/>
                      <a:pt x="349" y="21"/>
                    </a:cubicBezTo>
                    <a:lnTo>
                      <a:pt x="349" y="21"/>
                    </a:lnTo>
                    <a:lnTo>
                      <a:pt x="414" y="761"/>
                    </a:lnTo>
                    <a:cubicBezTo>
                      <a:pt x="415" y="773"/>
                      <a:pt x="406" y="784"/>
                      <a:pt x="394" y="785"/>
                    </a:cubicBezTo>
                    <a:cubicBezTo>
                      <a:pt x="394" y="785"/>
                      <a:pt x="394" y="785"/>
                      <a:pt x="394" y="785"/>
                    </a:cubicBezTo>
                    <a:lnTo>
                      <a:pt x="394" y="785"/>
                    </a:lnTo>
                    <a:lnTo>
                      <a:pt x="89" y="811"/>
                    </a:lnTo>
                    <a:cubicBezTo>
                      <a:pt x="78" y="812"/>
                      <a:pt x="67" y="804"/>
                      <a:pt x="66" y="792"/>
                    </a:cubicBezTo>
                    <a:lnTo>
                      <a:pt x="1" y="51"/>
                    </a:lnTo>
                    <a:cubicBezTo>
                      <a:pt x="0" y="39"/>
                      <a:pt x="9" y="29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7"/>
              <p:cNvSpPr>
                <a:spLocks/>
              </p:cNvSpPr>
              <p:nvPr/>
            </p:nvSpPr>
            <p:spPr bwMode="auto">
              <a:xfrm>
                <a:off x="1235" y="2445"/>
                <a:ext cx="79" cy="156"/>
              </a:xfrm>
              <a:custGeom>
                <a:avLst/>
                <a:gdLst/>
                <a:ahLst/>
                <a:cxnLst>
                  <a:cxn ang="0">
                    <a:pos x="21" y="28"/>
                  </a:cxn>
                  <a:cxn ang="0">
                    <a:pos x="326" y="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414" y="761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394" y="785"/>
                  </a:cxn>
                  <a:cxn ang="0">
                    <a:pos x="89" y="811"/>
                  </a:cxn>
                  <a:cxn ang="0">
                    <a:pos x="66" y="792"/>
                  </a:cxn>
                  <a:cxn ang="0">
                    <a:pos x="1" y="51"/>
                  </a:cxn>
                  <a:cxn ang="0">
                    <a:pos x="21" y="28"/>
                  </a:cxn>
                  <a:cxn ang="0">
                    <a:pos x="21" y="28"/>
                  </a:cxn>
                </a:cxnLst>
                <a:rect l="0" t="0" r="r" b="b"/>
                <a:pathLst>
                  <a:path w="415" h="812">
                    <a:moveTo>
                      <a:pt x="21" y="28"/>
                    </a:moveTo>
                    <a:lnTo>
                      <a:pt x="326" y="1"/>
                    </a:lnTo>
                    <a:cubicBezTo>
                      <a:pt x="337" y="0"/>
                      <a:pt x="348" y="9"/>
                      <a:pt x="349" y="21"/>
                    </a:cubicBezTo>
                    <a:lnTo>
                      <a:pt x="349" y="21"/>
                    </a:lnTo>
                    <a:lnTo>
                      <a:pt x="414" y="761"/>
                    </a:lnTo>
                    <a:cubicBezTo>
                      <a:pt x="415" y="773"/>
                      <a:pt x="406" y="784"/>
                      <a:pt x="394" y="785"/>
                    </a:cubicBezTo>
                    <a:cubicBezTo>
                      <a:pt x="394" y="785"/>
                      <a:pt x="394" y="785"/>
                      <a:pt x="394" y="785"/>
                    </a:cubicBezTo>
                    <a:lnTo>
                      <a:pt x="394" y="785"/>
                    </a:lnTo>
                    <a:lnTo>
                      <a:pt x="89" y="811"/>
                    </a:lnTo>
                    <a:cubicBezTo>
                      <a:pt x="78" y="812"/>
                      <a:pt x="67" y="804"/>
                      <a:pt x="66" y="792"/>
                    </a:cubicBezTo>
                    <a:lnTo>
                      <a:pt x="1" y="51"/>
                    </a:lnTo>
                    <a:cubicBezTo>
                      <a:pt x="0" y="39"/>
                      <a:pt x="9" y="29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8"/>
              <p:cNvSpPr>
                <a:spLocks noEditPoints="1"/>
              </p:cNvSpPr>
              <p:nvPr/>
            </p:nvSpPr>
            <p:spPr bwMode="auto">
              <a:xfrm>
                <a:off x="1241" y="2446"/>
                <a:ext cx="66" cy="1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3" y="154"/>
                  </a:cxn>
                  <a:cxn ang="0">
                    <a:pos x="66" y="150"/>
                  </a:cxn>
                  <a:cxn ang="0">
                    <a:pos x="53" y="0"/>
                  </a:cxn>
                </a:cxnLst>
                <a:rect l="0" t="0" r="r" b="b"/>
                <a:pathLst>
                  <a:path w="66" h="154">
                    <a:moveTo>
                      <a:pt x="0" y="4"/>
                    </a:moveTo>
                    <a:lnTo>
                      <a:pt x="13" y="154"/>
                    </a:lnTo>
                    <a:moveTo>
                      <a:pt x="66" y="150"/>
                    </a:moveTo>
                    <a:lnTo>
                      <a:pt x="53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29"/>
              <p:cNvSpPr>
                <a:spLocks noChangeShapeType="1"/>
              </p:cNvSpPr>
              <p:nvPr/>
            </p:nvSpPr>
            <p:spPr bwMode="auto">
              <a:xfrm>
                <a:off x="1298" y="2450"/>
                <a:ext cx="13" cy="14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30"/>
              <p:cNvSpPr>
                <a:spLocks noChangeShapeType="1"/>
              </p:cNvSpPr>
              <p:nvPr/>
            </p:nvSpPr>
            <p:spPr bwMode="auto">
              <a:xfrm flipV="1">
                <a:off x="2128" y="2151"/>
                <a:ext cx="1" cy="101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31"/>
              <p:cNvSpPr>
                <a:spLocks noChangeShapeType="1"/>
              </p:cNvSpPr>
              <p:nvPr/>
            </p:nvSpPr>
            <p:spPr bwMode="auto">
              <a:xfrm flipV="1">
                <a:off x="2128" y="2151"/>
                <a:ext cx="1" cy="1012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32"/>
              <p:cNvSpPr>
                <a:spLocks noChangeShapeType="1"/>
              </p:cNvSpPr>
              <p:nvPr/>
            </p:nvSpPr>
            <p:spPr bwMode="auto">
              <a:xfrm>
                <a:off x="2591" y="2522"/>
                <a:ext cx="734" cy="2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33"/>
              <p:cNvSpPr>
                <a:spLocks noChangeShapeType="1"/>
              </p:cNvSpPr>
              <p:nvPr/>
            </p:nvSpPr>
            <p:spPr bwMode="auto">
              <a:xfrm>
                <a:off x="2591" y="2522"/>
                <a:ext cx="734" cy="2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34"/>
              <p:cNvSpPr>
                <a:spLocks noChangeShapeType="1"/>
              </p:cNvSpPr>
              <p:nvPr/>
            </p:nvSpPr>
            <p:spPr bwMode="auto">
              <a:xfrm flipV="1">
                <a:off x="2128" y="1416"/>
                <a:ext cx="1" cy="718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35"/>
              <p:cNvSpPr>
                <a:spLocks noChangeShapeType="1"/>
              </p:cNvSpPr>
              <p:nvPr/>
            </p:nvSpPr>
            <p:spPr bwMode="auto">
              <a:xfrm flipV="1">
                <a:off x="2128" y="1416"/>
                <a:ext cx="1" cy="718"/>
              </a:xfrm>
              <a:prstGeom prst="line">
                <a:avLst/>
              </a:prstGeom>
              <a:noFill/>
              <a:ln w="65088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36"/>
              <p:cNvSpPr>
                <a:spLocks noChangeShapeType="1"/>
              </p:cNvSpPr>
              <p:nvPr/>
            </p:nvSpPr>
            <p:spPr bwMode="auto">
              <a:xfrm flipH="1" flipV="1">
                <a:off x="1976" y="2685"/>
                <a:ext cx="2" cy="48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37"/>
              <p:cNvSpPr>
                <a:spLocks noChangeShapeType="1"/>
              </p:cNvSpPr>
              <p:nvPr/>
            </p:nvSpPr>
            <p:spPr bwMode="auto">
              <a:xfrm flipH="1" flipV="1">
                <a:off x="1976" y="2685"/>
                <a:ext cx="2" cy="484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38"/>
              <p:cNvSpPr>
                <a:spLocks noChangeShapeType="1"/>
              </p:cNvSpPr>
              <p:nvPr/>
            </p:nvSpPr>
            <p:spPr bwMode="auto">
              <a:xfrm flipH="1" flipV="1">
                <a:off x="1980" y="2685"/>
                <a:ext cx="148" cy="478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39"/>
              <p:cNvSpPr>
                <a:spLocks noChangeShapeType="1"/>
              </p:cNvSpPr>
              <p:nvPr/>
            </p:nvSpPr>
            <p:spPr bwMode="auto">
              <a:xfrm flipH="1" flipV="1">
                <a:off x="1980" y="2685"/>
                <a:ext cx="148" cy="478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0"/>
              <p:cNvSpPr>
                <a:spLocks noChangeArrowheads="1"/>
              </p:cNvSpPr>
              <p:nvPr/>
            </p:nvSpPr>
            <p:spPr bwMode="auto">
              <a:xfrm>
                <a:off x="1929" y="3170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1"/>
              <p:cNvSpPr>
                <a:spLocks/>
              </p:cNvSpPr>
              <p:nvPr/>
            </p:nvSpPr>
            <p:spPr bwMode="auto">
              <a:xfrm>
                <a:off x="1932" y="3173"/>
                <a:ext cx="92" cy="46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1"/>
                  </a:cxn>
                  <a:cxn ang="0">
                    <a:pos x="484" y="220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0"/>
                  </a:cxn>
                </a:cxnLst>
                <a:rect l="0" t="0" r="r" b="b"/>
                <a:pathLst>
                  <a:path w="484" h="242">
                    <a:moveTo>
                      <a:pt x="0" y="220"/>
                    </a:move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9"/>
                      <a:pt x="484" y="21"/>
                    </a:cubicBezTo>
                    <a:lnTo>
                      <a:pt x="484" y="220"/>
                    </a:lnTo>
                    <a:cubicBezTo>
                      <a:pt x="484" y="232"/>
                      <a:pt x="474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2"/>
                      <a:pt x="0" y="2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2"/>
              <p:cNvSpPr>
                <a:spLocks noChangeArrowheads="1"/>
              </p:cNvSpPr>
              <p:nvPr/>
            </p:nvSpPr>
            <p:spPr bwMode="auto">
              <a:xfrm>
                <a:off x="1929" y="3170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43"/>
              <p:cNvSpPr>
                <a:spLocks/>
              </p:cNvSpPr>
              <p:nvPr/>
            </p:nvSpPr>
            <p:spPr bwMode="auto">
              <a:xfrm>
                <a:off x="1932" y="3173"/>
                <a:ext cx="92" cy="46"/>
              </a:xfrm>
              <a:custGeom>
                <a:avLst/>
                <a:gdLst/>
                <a:ahLst/>
                <a:cxnLst>
                  <a:cxn ang="0">
                    <a:pos x="0" y="220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1"/>
                  </a:cxn>
                  <a:cxn ang="0">
                    <a:pos x="484" y="220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0"/>
                  </a:cxn>
                </a:cxnLst>
                <a:rect l="0" t="0" r="r" b="b"/>
                <a:pathLst>
                  <a:path w="484" h="242">
                    <a:moveTo>
                      <a:pt x="0" y="220"/>
                    </a:move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9"/>
                      <a:pt x="484" y="21"/>
                    </a:cubicBezTo>
                    <a:lnTo>
                      <a:pt x="484" y="220"/>
                    </a:lnTo>
                    <a:cubicBezTo>
                      <a:pt x="484" y="232"/>
                      <a:pt x="474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2"/>
                      <a:pt x="0" y="22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4"/>
              <p:cNvSpPr>
                <a:spLocks noEditPoints="1"/>
              </p:cNvSpPr>
              <p:nvPr/>
            </p:nvSpPr>
            <p:spPr bwMode="auto">
              <a:xfrm>
                <a:off x="1932" y="3177"/>
                <a:ext cx="92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92" y="37"/>
                  </a:cxn>
                  <a:cxn ang="0">
                    <a:pos x="92" y="0"/>
                  </a:cxn>
                  <a:cxn ang="0">
                    <a:pos x="0" y="0"/>
                  </a:cxn>
                </a:cxnLst>
                <a:rect l="0" t="0" r="r" b="b"/>
                <a:pathLst>
                  <a:path w="92" h="37">
                    <a:moveTo>
                      <a:pt x="0" y="37"/>
                    </a:moveTo>
                    <a:lnTo>
                      <a:pt x="92" y="37"/>
                    </a:lnTo>
                    <a:moveTo>
                      <a:pt x="92" y="0"/>
                    </a:moveTo>
                    <a:lnTo>
                      <a:pt x="0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45"/>
              <p:cNvSpPr>
                <a:spLocks noChangeShapeType="1"/>
              </p:cNvSpPr>
              <p:nvPr/>
            </p:nvSpPr>
            <p:spPr bwMode="auto">
              <a:xfrm>
                <a:off x="1935" y="3175"/>
                <a:ext cx="86" cy="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46"/>
              <p:cNvSpPr>
                <a:spLocks/>
              </p:cNvSpPr>
              <p:nvPr/>
            </p:nvSpPr>
            <p:spPr bwMode="auto">
              <a:xfrm>
                <a:off x="1923" y="2632"/>
                <a:ext cx="96" cy="53"/>
              </a:xfrm>
              <a:custGeom>
                <a:avLst/>
                <a:gdLst/>
                <a:ahLst/>
                <a:cxnLst>
                  <a:cxn ang="0">
                    <a:pos x="18" y="261"/>
                  </a:cxn>
                  <a:cxn ang="0">
                    <a:pos x="1" y="62"/>
                  </a:cxn>
                  <a:cxn ang="0">
                    <a:pos x="20" y="39"/>
                  </a:cxn>
                  <a:cxn ang="0">
                    <a:pos x="20" y="39"/>
                  </a:cxn>
                  <a:cxn ang="0">
                    <a:pos x="459" y="1"/>
                  </a:cxn>
                  <a:cxn ang="0">
                    <a:pos x="483" y="20"/>
                  </a:cxn>
                  <a:cxn ang="0">
                    <a:pos x="500" y="219"/>
                  </a:cxn>
                  <a:cxn ang="0">
                    <a:pos x="480" y="242"/>
                  </a:cxn>
                  <a:cxn ang="0">
                    <a:pos x="480" y="242"/>
                  </a:cxn>
                  <a:cxn ang="0">
                    <a:pos x="41" y="280"/>
                  </a:cxn>
                  <a:cxn ang="0">
                    <a:pos x="18" y="261"/>
                  </a:cxn>
                </a:cxnLst>
                <a:rect l="0" t="0" r="r" b="b"/>
                <a:pathLst>
                  <a:path w="501" h="281">
                    <a:moveTo>
                      <a:pt x="18" y="261"/>
                    </a:moveTo>
                    <a:lnTo>
                      <a:pt x="1" y="62"/>
                    </a:lnTo>
                    <a:cubicBezTo>
                      <a:pt x="0" y="51"/>
                      <a:pt x="8" y="40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lnTo>
                      <a:pt x="459" y="1"/>
                    </a:lnTo>
                    <a:cubicBezTo>
                      <a:pt x="471" y="0"/>
                      <a:pt x="481" y="9"/>
                      <a:pt x="483" y="20"/>
                    </a:cubicBezTo>
                    <a:lnTo>
                      <a:pt x="500" y="219"/>
                    </a:lnTo>
                    <a:cubicBezTo>
                      <a:pt x="501" y="230"/>
                      <a:pt x="492" y="241"/>
                      <a:pt x="480" y="242"/>
                    </a:cubicBezTo>
                    <a:cubicBezTo>
                      <a:pt x="480" y="242"/>
                      <a:pt x="480" y="242"/>
                      <a:pt x="480" y="242"/>
                    </a:cubicBezTo>
                    <a:lnTo>
                      <a:pt x="41" y="280"/>
                    </a:lnTo>
                    <a:cubicBezTo>
                      <a:pt x="29" y="281"/>
                      <a:pt x="19" y="273"/>
                      <a:pt x="18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47"/>
              <p:cNvSpPr>
                <a:spLocks/>
              </p:cNvSpPr>
              <p:nvPr/>
            </p:nvSpPr>
            <p:spPr bwMode="auto">
              <a:xfrm>
                <a:off x="1923" y="2632"/>
                <a:ext cx="96" cy="53"/>
              </a:xfrm>
              <a:custGeom>
                <a:avLst/>
                <a:gdLst/>
                <a:ahLst/>
                <a:cxnLst>
                  <a:cxn ang="0">
                    <a:pos x="18" y="261"/>
                  </a:cxn>
                  <a:cxn ang="0">
                    <a:pos x="1" y="62"/>
                  </a:cxn>
                  <a:cxn ang="0">
                    <a:pos x="20" y="39"/>
                  </a:cxn>
                  <a:cxn ang="0">
                    <a:pos x="20" y="39"/>
                  </a:cxn>
                  <a:cxn ang="0">
                    <a:pos x="459" y="1"/>
                  </a:cxn>
                  <a:cxn ang="0">
                    <a:pos x="483" y="20"/>
                  </a:cxn>
                  <a:cxn ang="0">
                    <a:pos x="500" y="219"/>
                  </a:cxn>
                  <a:cxn ang="0">
                    <a:pos x="480" y="242"/>
                  </a:cxn>
                  <a:cxn ang="0">
                    <a:pos x="480" y="242"/>
                  </a:cxn>
                  <a:cxn ang="0">
                    <a:pos x="41" y="280"/>
                  </a:cxn>
                  <a:cxn ang="0">
                    <a:pos x="18" y="261"/>
                  </a:cxn>
                </a:cxnLst>
                <a:rect l="0" t="0" r="r" b="b"/>
                <a:pathLst>
                  <a:path w="501" h="281">
                    <a:moveTo>
                      <a:pt x="18" y="261"/>
                    </a:moveTo>
                    <a:lnTo>
                      <a:pt x="1" y="62"/>
                    </a:lnTo>
                    <a:cubicBezTo>
                      <a:pt x="0" y="51"/>
                      <a:pt x="8" y="40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lnTo>
                      <a:pt x="459" y="1"/>
                    </a:lnTo>
                    <a:cubicBezTo>
                      <a:pt x="471" y="0"/>
                      <a:pt x="481" y="9"/>
                      <a:pt x="483" y="20"/>
                    </a:cubicBezTo>
                    <a:lnTo>
                      <a:pt x="500" y="219"/>
                    </a:lnTo>
                    <a:cubicBezTo>
                      <a:pt x="501" y="230"/>
                      <a:pt x="492" y="241"/>
                      <a:pt x="480" y="242"/>
                    </a:cubicBezTo>
                    <a:cubicBezTo>
                      <a:pt x="480" y="242"/>
                      <a:pt x="480" y="242"/>
                      <a:pt x="480" y="242"/>
                    </a:cubicBezTo>
                    <a:lnTo>
                      <a:pt x="41" y="280"/>
                    </a:lnTo>
                    <a:cubicBezTo>
                      <a:pt x="29" y="281"/>
                      <a:pt x="19" y="273"/>
                      <a:pt x="18" y="26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48"/>
              <p:cNvSpPr>
                <a:spLocks noEditPoints="1"/>
              </p:cNvSpPr>
              <p:nvPr/>
            </p:nvSpPr>
            <p:spPr bwMode="auto">
              <a:xfrm>
                <a:off x="1924" y="2636"/>
                <a:ext cx="95" cy="45"/>
              </a:xfrm>
              <a:custGeom>
                <a:avLst/>
                <a:gdLst/>
                <a:ahLst/>
                <a:cxnLst>
                  <a:cxn ang="0">
                    <a:pos x="3" y="45"/>
                  </a:cxn>
                  <a:cxn ang="0">
                    <a:pos x="95" y="37"/>
                  </a:cxn>
                  <a:cxn ang="0">
                    <a:pos x="92" y="0"/>
                  </a:cxn>
                  <a:cxn ang="0">
                    <a:pos x="0" y="8"/>
                  </a:cxn>
                </a:cxnLst>
                <a:rect l="0" t="0" r="r" b="b"/>
                <a:pathLst>
                  <a:path w="95" h="45">
                    <a:moveTo>
                      <a:pt x="3" y="45"/>
                    </a:moveTo>
                    <a:lnTo>
                      <a:pt x="95" y="37"/>
                    </a:lnTo>
                    <a:moveTo>
                      <a:pt x="92" y="0"/>
                    </a:moveTo>
                    <a:lnTo>
                      <a:pt x="0" y="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49"/>
              <p:cNvSpPr>
                <a:spLocks noChangeShapeType="1"/>
              </p:cNvSpPr>
              <p:nvPr/>
            </p:nvSpPr>
            <p:spPr bwMode="auto">
              <a:xfrm flipV="1">
                <a:off x="1926" y="2634"/>
                <a:ext cx="87" cy="7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50"/>
              <p:cNvSpPr>
                <a:spLocks/>
              </p:cNvSpPr>
              <p:nvPr/>
            </p:nvSpPr>
            <p:spPr bwMode="auto">
              <a:xfrm>
                <a:off x="2057" y="3157"/>
                <a:ext cx="155" cy="79"/>
              </a:xfrm>
              <a:custGeom>
                <a:avLst/>
                <a:gdLst/>
                <a:ahLst/>
                <a:cxnLst>
                  <a:cxn ang="0">
                    <a:pos x="28" y="394"/>
                  </a:cxn>
                  <a:cxn ang="0">
                    <a:pos x="1" y="89"/>
                  </a:cxn>
                  <a:cxn ang="0">
                    <a:pos x="21" y="66"/>
                  </a:cxn>
                  <a:cxn ang="0">
                    <a:pos x="21" y="66"/>
                  </a:cxn>
                  <a:cxn ang="0">
                    <a:pos x="761" y="1"/>
                  </a:cxn>
                  <a:cxn ang="0">
                    <a:pos x="784" y="20"/>
                  </a:cxn>
                  <a:cxn ang="0">
                    <a:pos x="784" y="20"/>
                  </a:cxn>
                  <a:cxn ang="0">
                    <a:pos x="811" y="325"/>
                  </a:cxn>
                  <a:cxn ang="0">
                    <a:pos x="792" y="348"/>
                  </a:cxn>
                  <a:cxn ang="0">
                    <a:pos x="792" y="348"/>
                  </a:cxn>
                  <a:cxn ang="0">
                    <a:pos x="51" y="413"/>
                  </a:cxn>
                  <a:cxn ang="0">
                    <a:pos x="28" y="394"/>
                  </a:cxn>
                </a:cxnLst>
                <a:rect l="0" t="0" r="r" b="b"/>
                <a:pathLst>
                  <a:path w="812" h="414">
                    <a:moveTo>
                      <a:pt x="28" y="394"/>
                    </a:moveTo>
                    <a:lnTo>
                      <a:pt x="1" y="89"/>
                    </a:lnTo>
                    <a:cubicBezTo>
                      <a:pt x="0" y="77"/>
                      <a:pt x="9" y="67"/>
                      <a:pt x="21" y="66"/>
                    </a:cubicBezTo>
                    <a:cubicBezTo>
                      <a:pt x="21" y="66"/>
                      <a:pt x="21" y="66"/>
                      <a:pt x="21" y="66"/>
                    </a:cubicBezTo>
                    <a:lnTo>
                      <a:pt x="761" y="1"/>
                    </a:lnTo>
                    <a:cubicBezTo>
                      <a:pt x="773" y="0"/>
                      <a:pt x="783" y="9"/>
                      <a:pt x="784" y="20"/>
                    </a:cubicBezTo>
                    <a:cubicBezTo>
                      <a:pt x="784" y="20"/>
                      <a:pt x="784" y="20"/>
                      <a:pt x="784" y="20"/>
                    </a:cubicBezTo>
                    <a:lnTo>
                      <a:pt x="811" y="325"/>
                    </a:lnTo>
                    <a:cubicBezTo>
                      <a:pt x="812" y="337"/>
                      <a:pt x="803" y="347"/>
                      <a:pt x="792" y="348"/>
                    </a:cubicBezTo>
                    <a:lnTo>
                      <a:pt x="792" y="348"/>
                    </a:lnTo>
                    <a:lnTo>
                      <a:pt x="51" y="413"/>
                    </a:lnTo>
                    <a:cubicBezTo>
                      <a:pt x="39" y="414"/>
                      <a:pt x="29" y="406"/>
                      <a:pt x="28" y="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51"/>
              <p:cNvSpPr>
                <a:spLocks/>
              </p:cNvSpPr>
              <p:nvPr/>
            </p:nvSpPr>
            <p:spPr bwMode="auto">
              <a:xfrm>
                <a:off x="2057" y="3157"/>
                <a:ext cx="155" cy="79"/>
              </a:xfrm>
              <a:custGeom>
                <a:avLst/>
                <a:gdLst/>
                <a:ahLst/>
                <a:cxnLst>
                  <a:cxn ang="0">
                    <a:pos x="28" y="394"/>
                  </a:cxn>
                  <a:cxn ang="0">
                    <a:pos x="1" y="89"/>
                  </a:cxn>
                  <a:cxn ang="0">
                    <a:pos x="21" y="66"/>
                  </a:cxn>
                  <a:cxn ang="0">
                    <a:pos x="21" y="66"/>
                  </a:cxn>
                  <a:cxn ang="0">
                    <a:pos x="761" y="1"/>
                  </a:cxn>
                  <a:cxn ang="0">
                    <a:pos x="784" y="20"/>
                  </a:cxn>
                  <a:cxn ang="0">
                    <a:pos x="784" y="20"/>
                  </a:cxn>
                  <a:cxn ang="0">
                    <a:pos x="811" y="325"/>
                  </a:cxn>
                  <a:cxn ang="0">
                    <a:pos x="792" y="348"/>
                  </a:cxn>
                  <a:cxn ang="0">
                    <a:pos x="792" y="348"/>
                  </a:cxn>
                  <a:cxn ang="0">
                    <a:pos x="51" y="413"/>
                  </a:cxn>
                  <a:cxn ang="0">
                    <a:pos x="28" y="394"/>
                  </a:cxn>
                </a:cxnLst>
                <a:rect l="0" t="0" r="r" b="b"/>
                <a:pathLst>
                  <a:path w="812" h="414">
                    <a:moveTo>
                      <a:pt x="28" y="394"/>
                    </a:moveTo>
                    <a:lnTo>
                      <a:pt x="1" y="89"/>
                    </a:lnTo>
                    <a:cubicBezTo>
                      <a:pt x="0" y="77"/>
                      <a:pt x="9" y="67"/>
                      <a:pt x="21" y="66"/>
                    </a:cubicBezTo>
                    <a:cubicBezTo>
                      <a:pt x="21" y="66"/>
                      <a:pt x="21" y="66"/>
                      <a:pt x="21" y="66"/>
                    </a:cubicBezTo>
                    <a:lnTo>
                      <a:pt x="761" y="1"/>
                    </a:lnTo>
                    <a:cubicBezTo>
                      <a:pt x="773" y="0"/>
                      <a:pt x="783" y="9"/>
                      <a:pt x="784" y="20"/>
                    </a:cubicBezTo>
                    <a:cubicBezTo>
                      <a:pt x="784" y="20"/>
                      <a:pt x="784" y="20"/>
                      <a:pt x="784" y="20"/>
                    </a:cubicBezTo>
                    <a:lnTo>
                      <a:pt x="811" y="325"/>
                    </a:lnTo>
                    <a:cubicBezTo>
                      <a:pt x="812" y="337"/>
                      <a:pt x="803" y="347"/>
                      <a:pt x="792" y="348"/>
                    </a:cubicBezTo>
                    <a:lnTo>
                      <a:pt x="792" y="348"/>
                    </a:lnTo>
                    <a:lnTo>
                      <a:pt x="51" y="413"/>
                    </a:lnTo>
                    <a:cubicBezTo>
                      <a:pt x="39" y="414"/>
                      <a:pt x="29" y="406"/>
                      <a:pt x="28" y="394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52"/>
              <p:cNvSpPr>
                <a:spLocks noEditPoints="1"/>
              </p:cNvSpPr>
              <p:nvPr/>
            </p:nvSpPr>
            <p:spPr bwMode="auto">
              <a:xfrm>
                <a:off x="2057" y="3164"/>
                <a:ext cx="154" cy="66"/>
              </a:xfrm>
              <a:custGeom>
                <a:avLst/>
                <a:gdLst/>
                <a:ahLst/>
                <a:cxnLst>
                  <a:cxn ang="0">
                    <a:pos x="5" y="66"/>
                  </a:cxn>
                  <a:cxn ang="0">
                    <a:pos x="154" y="53"/>
                  </a:cxn>
                  <a:cxn ang="0">
                    <a:pos x="150" y="0"/>
                  </a:cxn>
                  <a:cxn ang="0">
                    <a:pos x="0" y="13"/>
                  </a:cxn>
                </a:cxnLst>
                <a:rect l="0" t="0" r="r" b="b"/>
                <a:pathLst>
                  <a:path w="154" h="66">
                    <a:moveTo>
                      <a:pt x="5" y="66"/>
                    </a:moveTo>
                    <a:lnTo>
                      <a:pt x="154" y="53"/>
                    </a:lnTo>
                    <a:moveTo>
                      <a:pt x="150" y="0"/>
                    </a:moveTo>
                    <a:lnTo>
                      <a:pt x="0" y="13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53"/>
              <p:cNvSpPr>
                <a:spLocks noChangeShapeType="1"/>
              </p:cNvSpPr>
              <p:nvPr/>
            </p:nvSpPr>
            <p:spPr bwMode="auto">
              <a:xfrm flipV="1">
                <a:off x="2062" y="3160"/>
                <a:ext cx="140" cy="13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54"/>
              <p:cNvSpPr>
                <a:spLocks noChangeShapeType="1"/>
              </p:cNvSpPr>
              <p:nvPr/>
            </p:nvSpPr>
            <p:spPr bwMode="auto">
              <a:xfrm>
                <a:off x="984" y="2363"/>
                <a:ext cx="315" cy="1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5"/>
              <p:cNvSpPr>
                <a:spLocks noChangeArrowheads="1"/>
              </p:cNvSpPr>
              <p:nvPr/>
            </p:nvSpPr>
            <p:spPr bwMode="auto">
              <a:xfrm>
                <a:off x="1014" y="2334"/>
                <a:ext cx="87" cy="5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6"/>
              <p:cNvSpPr>
                <a:spLocks noChangeArrowheads="1"/>
              </p:cNvSpPr>
              <p:nvPr/>
            </p:nvSpPr>
            <p:spPr bwMode="auto">
              <a:xfrm>
                <a:off x="1014" y="2334"/>
                <a:ext cx="87" cy="58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57"/>
              <p:cNvSpPr>
                <a:spLocks noChangeArrowheads="1"/>
              </p:cNvSpPr>
              <p:nvPr/>
            </p:nvSpPr>
            <p:spPr bwMode="auto">
              <a:xfrm>
                <a:off x="1037" y="2331"/>
                <a:ext cx="42" cy="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FI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Rectangle 69"/>
              <p:cNvSpPr>
                <a:spLocks noChangeArrowheads="1"/>
              </p:cNvSpPr>
              <p:nvPr/>
            </p:nvSpPr>
            <p:spPr bwMode="auto">
              <a:xfrm>
                <a:off x="2048" y="2441"/>
                <a:ext cx="190" cy="1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70"/>
              <p:cNvSpPr>
                <a:spLocks/>
              </p:cNvSpPr>
              <p:nvPr/>
            </p:nvSpPr>
            <p:spPr bwMode="auto">
              <a:xfrm>
                <a:off x="2050" y="2443"/>
                <a:ext cx="185" cy="186"/>
              </a:xfrm>
              <a:custGeom>
                <a:avLst/>
                <a:gdLst/>
                <a:ahLst/>
                <a:cxnLst>
                  <a:cxn ang="0">
                    <a:pos x="863" y="8"/>
                  </a:cxn>
                  <a:cxn ang="0">
                    <a:pos x="964" y="110"/>
                  </a:cxn>
                  <a:cxn ang="0">
                    <a:pos x="964" y="140"/>
                  </a:cxn>
                  <a:cxn ang="0">
                    <a:pos x="964" y="140"/>
                  </a:cxn>
                  <a:cxn ang="0">
                    <a:pos x="139" y="965"/>
                  </a:cxn>
                  <a:cxn ang="0">
                    <a:pos x="109" y="965"/>
                  </a:cxn>
                  <a:cxn ang="0">
                    <a:pos x="8" y="864"/>
                  </a:cxn>
                  <a:cxn ang="0">
                    <a:pos x="8" y="833"/>
                  </a:cxn>
                  <a:cxn ang="0">
                    <a:pos x="8" y="833"/>
                  </a:cxn>
                  <a:cxn ang="0">
                    <a:pos x="833" y="8"/>
                  </a:cxn>
                  <a:cxn ang="0">
                    <a:pos x="863" y="8"/>
                  </a:cxn>
                </a:cxnLst>
                <a:rect l="0" t="0" r="r" b="b"/>
                <a:pathLst>
                  <a:path w="973" h="973">
                    <a:moveTo>
                      <a:pt x="863" y="8"/>
                    </a:moveTo>
                    <a:lnTo>
                      <a:pt x="964" y="110"/>
                    </a:lnTo>
                    <a:cubicBezTo>
                      <a:pt x="973" y="118"/>
                      <a:pt x="973" y="132"/>
                      <a:pt x="964" y="140"/>
                    </a:cubicBezTo>
                    <a:cubicBezTo>
                      <a:pt x="964" y="140"/>
                      <a:pt x="964" y="140"/>
                      <a:pt x="964" y="140"/>
                    </a:cubicBezTo>
                    <a:lnTo>
                      <a:pt x="139" y="965"/>
                    </a:lnTo>
                    <a:cubicBezTo>
                      <a:pt x="131" y="973"/>
                      <a:pt x="118" y="973"/>
                      <a:pt x="109" y="965"/>
                    </a:cubicBezTo>
                    <a:lnTo>
                      <a:pt x="8" y="864"/>
                    </a:lnTo>
                    <a:cubicBezTo>
                      <a:pt x="0" y="855"/>
                      <a:pt x="0" y="842"/>
                      <a:pt x="8" y="833"/>
                    </a:cubicBezTo>
                    <a:cubicBezTo>
                      <a:pt x="8" y="833"/>
                      <a:pt x="8" y="833"/>
                      <a:pt x="8" y="833"/>
                    </a:cubicBezTo>
                    <a:lnTo>
                      <a:pt x="833" y="8"/>
                    </a:lnTo>
                    <a:cubicBezTo>
                      <a:pt x="841" y="0"/>
                      <a:pt x="855" y="0"/>
                      <a:pt x="863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1"/>
              <p:cNvSpPr>
                <a:spLocks noChangeArrowheads="1"/>
              </p:cNvSpPr>
              <p:nvPr/>
            </p:nvSpPr>
            <p:spPr bwMode="auto">
              <a:xfrm>
                <a:off x="2048" y="2441"/>
                <a:ext cx="190" cy="1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72"/>
              <p:cNvSpPr>
                <a:spLocks/>
              </p:cNvSpPr>
              <p:nvPr/>
            </p:nvSpPr>
            <p:spPr bwMode="auto">
              <a:xfrm>
                <a:off x="2050" y="2443"/>
                <a:ext cx="185" cy="186"/>
              </a:xfrm>
              <a:custGeom>
                <a:avLst/>
                <a:gdLst/>
                <a:ahLst/>
                <a:cxnLst>
                  <a:cxn ang="0">
                    <a:pos x="863" y="8"/>
                  </a:cxn>
                  <a:cxn ang="0">
                    <a:pos x="964" y="110"/>
                  </a:cxn>
                  <a:cxn ang="0">
                    <a:pos x="964" y="140"/>
                  </a:cxn>
                  <a:cxn ang="0">
                    <a:pos x="964" y="140"/>
                  </a:cxn>
                  <a:cxn ang="0">
                    <a:pos x="139" y="965"/>
                  </a:cxn>
                  <a:cxn ang="0">
                    <a:pos x="109" y="965"/>
                  </a:cxn>
                  <a:cxn ang="0">
                    <a:pos x="8" y="864"/>
                  </a:cxn>
                  <a:cxn ang="0">
                    <a:pos x="8" y="833"/>
                  </a:cxn>
                  <a:cxn ang="0">
                    <a:pos x="8" y="833"/>
                  </a:cxn>
                  <a:cxn ang="0">
                    <a:pos x="833" y="8"/>
                  </a:cxn>
                  <a:cxn ang="0">
                    <a:pos x="863" y="8"/>
                  </a:cxn>
                </a:cxnLst>
                <a:rect l="0" t="0" r="r" b="b"/>
                <a:pathLst>
                  <a:path w="973" h="973">
                    <a:moveTo>
                      <a:pt x="863" y="8"/>
                    </a:moveTo>
                    <a:lnTo>
                      <a:pt x="964" y="110"/>
                    </a:lnTo>
                    <a:cubicBezTo>
                      <a:pt x="973" y="118"/>
                      <a:pt x="973" y="132"/>
                      <a:pt x="964" y="140"/>
                    </a:cubicBezTo>
                    <a:cubicBezTo>
                      <a:pt x="964" y="140"/>
                      <a:pt x="964" y="140"/>
                      <a:pt x="964" y="140"/>
                    </a:cubicBezTo>
                    <a:lnTo>
                      <a:pt x="139" y="965"/>
                    </a:lnTo>
                    <a:cubicBezTo>
                      <a:pt x="131" y="973"/>
                      <a:pt x="118" y="973"/>
                      <a:pt x="109" y="965"/>
                    </a:cubicBezTo>
                    <a:lnTo>
                      <a:pt x="8" y="864"/>
                    </a:lnTo>
                    <a:cubicBezTo>
                      <a:pt x="0" y="855"/>
                      <a:pt x="0" y="842"/>
                      <a:pt x="8" y="833"/>
                    </a:cubicBezTo>
                    <a:cubicBezTo>
                      <a:pt x="8" y="833"/>
                      <a:pt x="8" y="833"/>
                      <a:pt x="8" y="833"/>
                    </a:cubicBezTo>
                    <a:lnTo>
                      <a:pt x="833" y="8"/>
                    </a:lnTo>
                    <a:cubicBezTo>
                      <a:pt x="841" y="0"/>
                      <a:pt x="855" y="0"/>
                      <a:pt x="863" y="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73"/>
              <p:cNvSpPr>
                <a:spLocks noEditPoints="1"/>
              </p:cNvSpPr>
              <p:nvPr/>
            </p:nvSpPr>
            <p:spPr bwMode="auto">
              <a:xfrm>
                <a:off x="2051" y="2444"/>
                <a:ext cx="183" cy="184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0" y="164"/>
                  </a:cxn>
                  <a:cxn ang="0">
                    <a:pos x="20" y="184"/>
                  </a:cxn>
                  <a:cxn ang="0">
                    <a:pos x="183" y="20"/>
                  </a:cxn>
                </a:cxnLst>
                <a:rect l="0" t="0" r="r" b="b"/>
                <a:pathLst>
                  <a:path w="183" h="184">
                    <a:moveTo>
                      <a:pt x="163" y="0"/>
                    </a:moveTo>
                    <a:lnTo>
                      <a:pt x="0" y="164"/>
                    </a:lnTo>
                    <a:moveTo>
                      <a:pt x="20" y="184"/>
                    </a:moveTo>
                    <a:lnTo>
                      <a:pt x="183" y="2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74"/>
              <p:cNvSpPr>
                <a:spLocks noChangeShapeType="1"/>
              </p:cNvSpPr>
              <p:nvPr/>
            </p:nvSpPr>
            <p:spPr bwMode="auto">
              <a:xfrm flipH="1">
                <a:off x="2077" y="2470"/>
                <a:ext cx="153" cy="154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75"/>
              <p:cNvSpPr>
                <a:spLocks noChangeArrowheads="1"/>
              </p:cNvSpPr>
              <p:nvPr/>
            </p:nvSpPr>
            <p:spPr bwMode="auto">
              <a:xfrm>
                <a:off x="1251" y="2316"/>
                <a:ext cx="52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6"/>
              <p:cNvSpPr>
                <a:spLocks/>
              </p:cNvSpPr>
              <p:nvPr/>
            </p:nvSpPr>
            <p:spPr bwMode="auto">
              <a:xfrm>
                <a:off x="1252" y="2317"/>
                <a:ext cx="47" cy="9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20" y="0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463"/>
                  </a:cxn>
                  <a:cxn ang="0">
                    <a:pos x="220" y="484"/>
                  </a:cxn>
                  <a:cxn ang="0">
                    <a:pos x="21" y="484"/>
                  </a:cxn>
                  <a:cxn ang="0">
                    <a:pos x="0" y="463"/>
                  </a:cxn>
                  <a:cxn ang="0">
                    <a:pos x="0" y="22"/>
                  </a:cxn>
                  <a:cxn ang="0">
                    <a:pos x="21" y="0"/>
                  </a:cxn>
                </a:cxnLst>
                <a:rect l="0" t="0" r="r" b="b"/>
                <a:pathLst>
                  <a:path w="242" h="484">
                    <a:moveTo>
                      <a:pt x="21" y="0"/>
                    </a:moveTo>
                    <a:lnTo>
                      <a:pt x="220" y="0"/>
                    </a:lnTo>
                    <a:cubicBezTo>
                      <a:pt x="232" y="0"/>
                      <a:pt x="242" y="10"/>
                      <a:pt x="242" y="22"/>
                    </a:cubicBezTo>
                    <a:cubicBezTo>
                      <a:pt x="242" y="22"/>
                      <a:pt x="242" y="22"/>
                      <a:pt x="242" y="22"/>
                    </a:cubicBezTo>
                    <a:lnTo>
                      <a:pt x="242" y="22"/>
                    </a:lnTo>
                    <a:lnTo>
                      <a:pt x="242" y="463"/>
                    </a:lnTo>
                    <a:cubicBezTo>
                      <a:pt x="242" y="475"/>
                      <a:pt x="232" y="484"/>
                      <a:pt x="220" y="484"/>
                    </a:cubicBezTo>
                    <a:lnTo>
                      <a:pt x="21" y="484"/>
                    </a:lnTo>
                    <a:cubicBezTo>
                      <a:pt x="9" y="484"/>
                      <a:pt x="0" y="475"/>
                      <a:pt x="0" y="463"/>
                    </a:cubicBezTo>
                    <a:lnTo>
                      <a:pt x="0" y="22"/>
                    </a:lnTo>
                    <a:cubicBezTo>
                      <a:pt x="0" y="10"/>
                      <a:pt x="9" y="0"/>
                      <a:pt x="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77"/>
              <p:cNvSpPr>
                <a:spLocks noChangeArrowheads="1"/>
              </p:cNvSpPr>
              <p:nvPr/>
            </p:nvSpPr>
            <p:spPr bwMode="auto">
              <a:xfrm>
                <a:off x="1251" y="2316"/>
                <a:ext cx="52" cy="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78"/>
              <p:cNvSpPr>
                <a:spLocks/>
              </p:cNvSpPr>
              <p:nvPr/>
            </p:nvSpPr>
            <p:spPr bwMode="auto">
              <a:xfrm>
                <a:off x="1252" y="2317"/>
                <a:ext cx="46" cy="9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20" y="0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22"/>
                  </a:cxn>
                  <a:cxn ang="0">
                    <a:pos x="242" y="463"/>
                  </a:cxn>
                  <a:cxn ang="0">
                    <a:pos x="220" y="484"/>
                  </a:cxn>
                  <a:cxn ang="0">
                    <a:pos x="21" y="484"/>
                  </a:cxn>
                  <a:cxn ang="0">
                    <a:pos x="0" y="463"/>
                  </a:cxn>
                  <a:cxn ang="0">
                    <a:pos x="0" y="22"/>
                  </a:cxn>
                  <a:cxn ang="0">
                    <a:pos x="21" y="0"/>
                  </a:cxn>
                </a:cxnLst>
                <a:rect l="0" t="0" r="r" b="b"/>
                <a:pathLst>
                  <a:path w="242" h="484">
                    <a:moveTo>
                      <a:pt x="21" y="0"/>
                    </a:moveTo>
                    <a:lnTo>
                      <a:pt x="220" y="0"/>
                    </a:lnTo>
                    <a:cubicBezTo>
                      <a:pt x="232" y="0"/>
                      <a:pt x="242" y="10"/>
                      <a:pt x="242" y="22"/>
                    </a:cubicBezTo>
                    <a:cubicBezTo>
                      <a:pt x="242" y="22"/>
                      <a:pt x="242" y="22"/>
                      <a:pt x="242" y="22"/>
                    </a:cubicBezTo>
                    <a:lnTo>
                      <a:pt x="242" y="22"/>
                    </a:lnTo>
                    <a:lnTo>
                      <a:pt x="242" y="463"/>
                    </a:lnTo>
                    <a:cubicBezTo>
                      <a:pt x="242" y="475"/>
                      <a:pt x="232" y="484"/>
                      <a:pt x="220" y="484"/>
                    </a:cubicBezTo>
                    <a:lnTo>
                      <a:pt x="21" y="484"/>
                    </a:lnTo>
                    <a:cubicBezTo>
                      <a:pt x="9" y="484"/>
                      <a:pt x="0" y="475"/>
                      <a:pt x="0" y="463"/>
                    </a:cubicBezTo>
                    <a:lnTo>
                      <a:pt x="0" y="22"/>
                    </a:lnTo>
                    <a:cubicBezTo>
                      <a:pt x="0" y="10"/>
                      <a:pt x="9" y="0"/>
                      <a:pt x="2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79"/>
              <p:cNvSpPr>
                <a:spLocks noEditPoints="1"/>
              </p:cNvSpPr>
              <p:nvPr/>
            </p:nvSpPr>
            <p:spPr bwMode="auto">
              <a:xfrm>
                <a:off x="1257" y="2317"/>
                <a:ext cx="37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3"/>
                  </a:cxn>
                  <a:cxn ang="0">
                    <a:pos x="37" y="93"/>
                  </a:cxn>
                  <a:cxn ang="0">
                    <a:pos x="37" y="0"/>
                  </a:cxn>
                </a:cxnLst>
                <a:rect l="0" t="0" r="r" b="b"/>
                <a:pathLst>
                  <a:path w="37" h="93">
                    <a:moveTo>
                      <a:pt x="0" y="0"/>
                    </a:moveTo>
                    <a:lnTo>
                      <a:pt x="0" y="93"/>
                    </a:lnTo>
                    <a:moveTo>
                      <a:pt x="37" y="93"/>
                    </a:moveTo>
                    <a:lnTo>
                      <a:pt x="37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80"/>
              <p:cNvSpPr>
                <a:spLocks noChangeShapeType="1"/>
              </p:cNvSpPr>
              <p:nvPr/>
            </p:nvSpPr>
            <p:spPr bwMode="auto">
              <a:xfrm>
                <a:off x="1296" y="2320"/>
                <a:ext cx="1" cy="87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Rectangle 81"/>
              <p:cNvSpPr>
                <a:spLocks noChangeArrowheads="1"/>
              </p:cNvSpPr>
              <p:nvPr/>
            </p:nvSpPr>
            <p:spPr bwMode="auto">
              <a:xfrm>
                <a:off x="2476" y="2420"/>
                <a:ext cx="11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82"/>
              <p:cNvSpPr>
                <a:spLocks/>
              </p:cNvSpPr>
              <p:nvPr/>
            </p:nvSpPr>
            <p:spPr bwMode="auto">
              <a:xfrm>
                <a:off x="2478" y="2420"/>
                <a:ext cx="114" cy="208"/>
              </a:xfrm>
              <a:custGeom>
                <a:avLst/>
                <a:gdLst/>
                <a:ahLst/>
                <a:cxnLst>
                  <a:cxn ang="0">
                    <a:pos x="21" y="1088"/>
                  </a:cxn>
                  <a:cxn ang="0">
                    <a:pos x="575" y="1088"/>
                  </a:cxn>
                  <a:cxn ang="0">
                    <a:pos x="597" y="1067"/>
                  </a:cxn>
                  <a:cxn ang="0">
                    <a:pos x="597" y="1067"/>
                  </a:cxn>
                  <a:cxn ang="0">
                    <a:pos x="597" y="21"/>
                  </a:cxn>
                  <a:cxn ang="0">
                    <a:pos x="575" y="0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1" y="1088"/>
                  </a:cxn>
                </a:cxnLst>
                <a:rect l="0" t="0" r="r" b="b"/>
                <a:pathLst>
                  <a:path w="597" h="1088">
                    <a:moveTo>
                      <a:pt x="21" y="1088"/>
                    </a:moveTo>
                    <a:lnTo>
                      <a:pt x="575" y="1088"/>
                    </a:lnTo>
                    <a:cubicBezTo>
                      <a:pt x="587" y="1088"/>
                      <a:pt x="597" y="1079"/>
                      <a:pt x="597" y="1067"/>
                    </a:cubicBezTo>
                    <a:cubicBezTo>
                      <a:pt x="597" y="1067"/>
                      <a:pt x="597" y="1067"/>
                      <a:pt x="597" y="1067"/>
                    </a:cubicBezTo>
                    <a:lnTo>
                      <a:pt x="597" y="21"/>
                    </a:lnTo>
                    <a:cubicBezTo>
                      <a:pt x="597" y="9"/>
                      <a:pt x="587" y="0"/>
                      <a:pt x="575" y="0"/>
                    </a:cubicBezTo>
                    <a:lnTo>
                      <a:pt x="21" y="0"/>
                    </a:lnTo>
                    <a:cubicBezTo>
                      <a:pt x="9" y="0"/>
                      <a:pt x="0" y="9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9" y="1088"/>
                      <a:pt x="21" y="1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Rectangle 83"/>
              <p:cNvSpPr>
                <a:spLocks noChangeArrowheads="1"/>
              </p:cNvSpPr>
              <p:nvPr/>
            </p:nvSpPr>
            <p:spPr bwMode="auto">
              <a:xfrm>
                <a:off x="2476" y="2420"/>
                <a:ext cx="11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84"/>
              <p:cNvSpPr>
                <a:spLocks/>
              </p:cNvSpPr>
              <p:nvPr/>
            </p:nvSpPr>
            <p:spPr bwMode="auto">
              <a:xfrm>
                <a:off x="2478" y="2420"/>
                <a:ext cx="114" cy="208"/>
              </a:xfrm>
              <a:custGeom>
                <a:avLst/>
                <a:gdLst/>
                <a:ahLst/>
                <a:cxnLst>
                  <a:cxn ang="0">
                    <a:pos x="21" y="1088"/>
                  </a:cxn>
                  <a:cxn ang="0">
                    <a:pos x="575" y="1088"/>
                  </a:cxn>
                  <a:cxn ang="0">
                    <a:pos x="597" y="1067"/>
                  </a:cxn>
                  <a:cxn ang="0">
                    <a:pos x="597" y="1067"/>
                  </a:cxn>
                  <a:cxn ang="0">
                    <a:pos x="597" y="21"/>
                  </a:cxn>
                  <a:cxn ang="0">
                    <a:pos x="575" y="0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1" y="1088"/>
                  </a:cxn>
                </a:cxnLst>
                <a:rect l="0" t="0" r="r" b="b"/>
                <a:pathLst>
                  <a:path w="597" h="1088">
                    <a:moveTo>
                      <a:pt x="21" y="1088"/>
                    </a:moveTo>
                    <a:lnTo>
                      <a:pt x="575" y="1088"/>
                    </a:lnTo>
                    <a:cubicBezTo>
                      <a:pt x="587" y="1088"/>
                      <a:pt x="597" y="1079"/>
                      <a:pt x="597" y="1067"/>
                    </a:cubicBezTo>
                    <a:cubicBezTo>
                      <a:pt x="597" y="1067"/>
                      <a:pt x="597" y="1067"/>
                      <a:pt x="597" y="1067"/>
                    </a:cubicBezTo>
                    <a:lnTo>
                      <a:pt x="597" y="21"/>
                    </a:lnTo>
                    <a:cubicBezTo>
                      <a:pt x="597" y="9"/>
                      <a:pt x="587" y="0"/>
                      <a:pt x="575" y="0"/>
                    </a:cubicBezTo>
                    <a:lnTo>
                      <a:pt x="21" y="0"/>
                    </a:lnTo>
                    <a:cubicBezTo>
                      <a:pt x="9" y="0"/>
                      <a:pt x="0" y="9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9" y="1088"/>
                      <a:pt x="21" y="108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85"/>
              <p:cNvSpPr>
                <a:spLocks noEditPoints="1"/>
              </p:cNvSpPr>
              <p:nvPr/>
            </p:nvSpPr>
            <p:spPr bwMode="auto">
              <a:xfrm>
                <a:off x="2489" y="2420"/>
                <a:ext cx="91" cy="208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91" y="208"/>
                  </a:cxn>
                </a:cxnLst>
                <a:rect l="0" t="0" r="r" b="b"/>
                <a:pathLst>
                  <a:path w="91" h="208">
                    <a:moveTo>
                      <a:pt x="0" y="208"/>
                    </a:moveTo>
                    <a:lnTo>
                      <a:pt x="0" y="0"/>
                    </a:lnTo>
                    <a:moveTo>
                      <a:pt x="91" y="0"/>
                    </a:moveTo>
                    <a:lnTo>
                      <a:pt x="91" y="20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86"/>
              <p:cNvSpPr>
                <a:spLocks noChangeShapeType="1"/>
              </p:cNvSpPr>
              <p:nvPr/>
            </p:nvSpPr>
            <p:spPr bwMode="auto">
              <a:xfrm flipV="1">
                <a:off x="2586" y="2426"/>
                <a:ext cx="1" cy="196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Rectangle 87"/>
              <p:cNvSpPr>
                <a:spLocks noChangeArrowheads="1"/>
              </p:cNvSpPr>
              <p:nvPr/>
            </p:nvSpPr>
            <p:spPr bwMode="auto">
              <a:xfrm>
                <a:off x="3326" y="2420"/>
                <a:ext cx="119" cy="2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88"/>
              <p:cNvSpPr>
                <a:spLocks/>
              </p:cNvSpPr>
              <p:nvPr/>
            </p:nvSpPr>
            <p:spPr bwMode="auto">
              <a:xfrm>
                <a:off x="3326" y="2420"/>
                <a:ext cx="114" cy="208"/>
              </a:xfrm>
              <a:custGeom>
                <a:avLst/>
                <a:gdLst/>
                <a:ahLst/>
                <a:cxnLst>
                  <a:cxn ang="0">
                    <a:pos x="575" y="1089"/>
                  </a:cxn>
                  <a:cxn ang="0">
                    <a:pos x="21" y="1089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22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575" y="0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1068"/>
                  </a:cxn>
                  <a:cxn ang="0">
                    <a:pos x="575" y="1089"/>
                  </a:cxn>
                </a:cxnLst>
                <a:rect l="0" t="0" r="r" b="b"/>
                <a:pathLst>
                  <a:path w="597" h="1089">
                    <a:moveTo>
                      <a:pt x="575" y="1089"/>
                    </a:moveTo>
                    <a:lnTo>
                      <a:pt x="21" y="1089"/>
                    </a:lnTo>
                    <a:cubicBezTo>
                      <a:pt x="10" y="1089"/>
                      <a:pt x="0" y="1079"/>
                      <a:pt x="0" y="1068"/>
                    </a:cubicBezTo>
                    <a:cubicBezTo>
                      <a:pt x="0" y="1068"/>
                      <a:pt x="0" y="1068"/>
                      <a:pt x="0" y="1068"/>
                    </a:cubicBezTo>
                    <a:lnTo>
                      <a:pt x="0" y="1068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1" y="0"/>
                    </a:cubicBezTo>
                    <a:lnTo>
                      <a:pt x="21" y="0"/>
                    </a:lnTo>
                    <a:lnTo>
                      <a:pt x="575" y="0"/>
                    </a:lnTo>
                    <a:cubicBezTo>
                      <a:pt x="587" y="0"/>
                      <a:pt x="597" y="10"/>
                      <a:pt x="597" y="22"/>
                    </a:cubicBezTo>
                    <a:cubicBezTo>
                      <a:pt x="597" y="22"/>
                      <a:pt x="597" y="22"/>
                      <a:pt x="597" y="22"/>
                    </a:cubicBezTo>
                    <a:lnTo>
                      <a:pt x="597" y="22"/>
                    </a:lnTo>
                    <a:lnTo>
                      <a:pt x="597" y="1068"/>
                    </a:lnTo>
                    <a:cubicBezTo>
                      <a:pt x="597" y="1079"/>
                      <a:pt x="587" y="1089"/>
                      <a:pt x="575" y="10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Rectangle 89"/>
              <p:cNvSpPr>
                <a:spLocks noChangeArrowheads="1"/>
              </p:cNvSpPr>
              <p:nvPr/>
            </p:nvSpPr>
            <p:spPr bwMode="auto">
              <a:xfrm>
                <a:off x="3326" y="2420"/>
                <a:ext cx="119" cy="2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90"/>
              <p:cNvSpPr>
                <a:spLocks/>
              </p:cNvSpPr>
              <p:nvPr/>
            </p:nvSpPr>
            <p:spPr bwMode="auto">
              <a:xfrm>
                <a:off x="3326" y="2420"/>
                <a:ext cx="114" cy="208"/>
              </a:xfrm>
              <a:custGeom>
                <a:avLst/>
                <a:gdLst/>
                <a:ahLst/>
                <a:cxnLst>
                  <a:cxn ang="0">
                    <a:pos x="575" y="1089"/>
                  </a:cxn>
                  <a:cxn ang="0">
                    <a:pos x="21" y="1089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1068"/>
                  </a:cxn>
                  <a:cxn ang="0">
                    <a:pos x="0" y="22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575" y="0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22"/>
                  </a:cxn>
                  <a:cxn ang="0">
                    <a:pos x="597" y="1068"/>
                  </a:cxn>
                  <a:cxn ang="0">
                    <a:pos x="575" y="1089"/>
                  </a:cxn>
                </a:cxnLst>
                <a:rect l="0" t="0" r="r" b="b"/>
                <a:pathLst>
                  <a:path w="597" h="1089">
                    <a:moveTo>
                      <a:pt x="575" y="1089"/>
                    </a:moveTo>
                    <a:lnTo>
                      <a:pt x="21" y="1089"/>
                    </a:lnTo>
                    <a:cubicBezTo>
                      <a:pt x="10" y="1089"/>
                      <a:pt x="0" y="1079"/>
                      <a:pt x="0" y="1068"/>
                    </a:cubicBezTo>
                    <a:cubicBezTo>
                      <a:pt x="0" y="1068"/>
                      <a:pt x="0" y="1068"/>
                      <a:pt x="0" y="1068"/>
                    </a:cubicBezTo>
                    <a:lnTo>
                      <a:pt x="0" y="1068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1" y="0"/>
                    </a:cubicBezTo>
                    <a:lnTo>
                      <a:pt x="21" y="0"/>
                    </a:lnTo>
                    <a:lnTo>
                      <a:pt x="575" y="0"/>
                    </a:lnTo>
                    <a:cubicBezTo>
                      <a:pt x="587" y="0"/>
                      <a:pt x="597" y="10"/>
                      <a:pt x="597" y="22"/>
                    </a:cubicBezTo>
                    <a:cubicBezTo>
                      <a:pt x="597" y="22"/>
                      <a:pt x="597" y="22"/>
                      <a:pt x="597" y="22"/>
                    </a:cubicBezTo>
                    <a:lnTo>
                      <a:pt x="597" y="22"/>
                    </a:lnTo>
                    <a:lnTo>
                      <a:pt x="597" y="1068"/>
                    </a:lnTo>
                    <a:cubicBezTo>
                      <a:pt x="597" y="1079"/>
                      <a:pt x="587" y="1089"/>
                      <a:pt x="575" y="108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91"/>
              <p:cNvSpPr>
                <a:spLocks noEditPoints="1"/>
              </p:cNvSpPr>
              <p:nvPr/>
            </p:nvSpPr>
            <p:spPr bwMode="auto">
              <a:xfrm>
                <a:off x="3338" y="2420"/>
                <a:ext cx="91" cy="208"/>
              </a:xfrm>
              <a:custGeom>
                <a:avLst/>
                <a:gdLst/>
                <a:ahLst/>
                <a:cxnLst>
                  <a:cxn ang="0">
                    <a:pos x="91" y="208"/>
                  </a:cxn>
                  <a:cxn ang="0">
                    <a:pos x="91" y="0"/>
                  </a:cxn>
                  <a:cxn ang="0">
                    <a:pos x="0" y="0"/>
                  </a:cxn>
                  <a:cxn ang="0">
                    <a:pos x="0" y="208"/>
                  </a:cxn>
                </a:cxnLst>
                <a:rect l="0" t="0" r="r" b="b"/>
                <a:pathLst>
                  <a:path w="91" h="208">
                    <a:moveTo>
                      <a:pt x="91" y="208"/>
                    </a:moveTo>
                    <a:lnTo>
                      <a:pt x="91" y="0"/>
                    </a:lnTo>
                    <a:moveTo>
                      <a:pt x="0" y="0"/>
                    </a:moveTo>
                    <a:lnTo>
                      <a:pt x="0" y="20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92"/>
              <p:cNvSpPr>
                <a:spLocks noChangeShapeType="1"/>
              </p:cNvSpPr>
              <p:nvPr/>
            </p:nvSpPr>
            <p:spPr bwMode="auto">
              <a:xfrm flipV="1">
                <a:off x="3332" y="2426"/>
                <a:ext cx="1" cy="196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Rectangle 93"/>
              <p:cNvSpPr>
                <a:spLocks noChangeArrowheads="1"/>
              </p:cNvSpPr>
              <p:nvPr/>
            </p:nvSpPr>
            <p:spPr bwMode="auto">
              <a:xfrm>
                <a:off x="2024" y="2135"/>
                <a:ext cx="211" cy="11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94"/>
              <p:cNvSpPr>
                <a:spLocks/>
              </p:cNvSpPr>
              <p:nvPr/>
            </p:nvSpPr>
            <p:spPr bwMode="auto">
              <a:xfrm>
                <a:off x="2025" y="2136"/>
                <a:ext cx="207" cy="115"/>
              </a:xfrm>
              <a:custGeom>
                <a:avLst/>
                <a:gdLst/>
                <a:ahLst/>
                <a:cxnLst>
                  <a:cxn ang="0">
                    <a:pos x="0" y="575"/>
                  </a:cxn>
                  <a:cxn ang="0">
                    <a:pos x="0" y="21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067" y="0"/>
                  </a:cxn>
                  <a:cxn ang="0">
                    <a:pos x="1088" y="21"/>
                  </a:cxn>
                  <a:cxn ang="0">
                    <a:pos x="1088" y="575"/>
                  </a:cxn>
                  <a:cxn ang="0">
                    <a:pos x="1067" y="597"/>
                  </a:cxn>
                  <a:cxn ang="0">
                    <a:pos x="21" y="597"/>
                  </a:cxn>
                  <a:cxn ang="0">
                    <a:pos x="0" y="575"/>
                  </a:cxn>
                </a:cxnLst>
                <a:rect l="0" t="0" r="r" b="b"/>
                <a:pathLst>
                  <a:path w="1088" h="597">
                    <a:moveTo>
                      <a:pt x="0" y="575"/>
                    </a:moveTo>
                    <a:lnTo>
                      <a:pt x="0" y="21"/>
                    </a:lnTo>
                    <a:cubicBezTo>
                      <a:pt x="0" y="10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21" y="0"/>
                    </a:lnTo>
                    <a:lnTo>
                      <a:pt x="1067" y="0"/>
                    </a:lnTo>
                    <a:cubicBezTo>
                      <a:pt x="1078" y="0"/>
                      <a:pt x="1088" y="10"/>
                      <a:pt x="1088" y="21"/>
                    </a:cubicBezTo>
                    <a:lnTo>
                      <a:pt x="1088" y="575"/>
                    </a:lnTo>
                    <a:cubicBezTo>
                      <a:pt x="1088" y="587"/>
                      <a:pt x="1078" y="597"/>
                      <a:pt x="1067" y="597"/>
                    </a:cubicBezTo>
                    <a:lnTo>
                      <a:pt x="21" y="597"/>
                    </a:lnTo>
                    <a:cubicBezTo>
                      <a:pt x="9" y="597"/>
                      <a:pt x="0" y="587"/>
                      <a:pt x="0" y="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95"/>
              <p:cNvSpPr>
                <a:spLocks noChangeArrowheads="1"/>
              </p:cNvSpPr>
              <p:nvPr/>
            </p:nvSpPr>
            <p:spPr bwMode="auto">
              <a:xfrm>
                <a:off x="2024" y="2135"/>
                <a:ext cx="211" cy="11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96"/>
              <p:cNvSpPr>
                <a:spLocks/>
              </p:cNvSpPr>
              <p:nvPr/>
            </p:nvSpPr>
            <p:spPr bwMode="auto">
              <a:xfrm>
                <a:off x="2024" y="2136"/>
                <a:ext cx="208" cy="115"/>
              </a:xfrm>
              <a:custGeom>
                <a:avLst/>
                <a:gdLst/>
                <a:ahLst/>
                <a:cxnLst>
                  <a:cxn ang="0">
                    <a:pos x="0" y="575"/>
                  </a:cxn>
                  <a:cxn ang="0">
                    <a:pos x="0" y="21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067" y="0"/>
                  </a:cxn>
                  <a:cxn ang="0">
                    <a:pos x="1088" y="21"/>
                  </a:cxn>
                  <a:cxn ang="0">
                    <a:pos x="1088" y="575"/>
                  </a:cxn>
                  <a:cxn ang="0">
                    <a:pos x="1067" y="597"/>
                  </a:cxn>
                  <a:cxn ang="0">
                    <a:pos x="21" y="597"/>
                  </a:cxn>
                  <a:cxn ang="0">
                    <a:pos x="0" y="575"/>
                  </a:cxn>
                </a:cxnLst>
                <a:rect l="0" t="0" r="r" b="b"/>
                <a:pathLst>
                  <a:path w="1088" h="597">
                    <a:moveTo>
                      <a:pt x="0" y="575"/>
                    </a:moveTo>
                    <a:lnTo>
                      <a:pt x="0" y="21"/>
                    </a:lnTo>
                    <a:cubicBezTo>
                      <a:pt x="0" y="10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21" y="0"/>
                    </a:lnTo>
                    <a:lnTo>
                      <a:pt x="1067" y="0"/>
                    </a:lnTo>
                    <a:cubicBezTo>
                      <a:pt x="1078" y="0"/>
                      <a:pt x="1088" y="10"/>
                      <a:pt x="1088" y="21"/>
                    </a:cubicBezTo>
                    <a:lnTo>
                      <a:pt x="1088" y="575"/>
                    </a:lnTo>
                    <a:cubicBezTo>
                      <a:pt x="1088" y="587"/>
                      <a:pt x="1078" y="597"/>
                      <a:pt x="1067" y="597"/>
                    </a:cubicBezTo>
                    <a:lnTo>
                      <a:pt x="21" y="597"/>
                    </a:lnTo>
                    <a:cubicBezTo>
                      <a:pt x="9" y="597"/>
                      <a:pt x="0" y="587"/>
                      <a:pt x="0" y="575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97"/>
              <p:cNvSpPr>
                <a:spLocks noEditPoints="1"/>
              </p:cNvSpPr>
              <p:nvPr/>
            </p:nvSpPr>
            <p:spPr bwMode="auto">
              <a:xfrm>
                <a:off x="2024" y="2148"/>
                <a:ext cx="208" cy="91"/>
              </a:xfrm>
              <a:custGeom>
                <a:avLst/>
                <a:gdLst/>
                <a:ahLst/>
                <a:cxnLst>
                  <a:cxn ang="0">
                    <a:pos x="0" y="91"/>
                  </a:cxn>
                  <a:cxn ang="0">
                    <a:pos x="208" y="91"/>
                  </a:cxn>
                  <a:cxn ang="0">
                    <a:pos x="208" y="0"/>
                  </a:cxn>
                  <a:cxn ang="0">
                    <a:pos x="0" y="0"/>
                  </a:cxn>
                </a:cxnLst>
                <a:rect l="0" t="0" r="r" b="b"/>
                <a:pathLst>
                  <a:path w="208" h="91">
                    <a:moveTo>
                      <a:pt x="0" y="91"/>
                    </a:moveTo>
                    <a:lnTo>
                      <a:pt x="208" y="91"/>
                    </a:lnTo>
                    <a:moveTo>
                      <a:pt x="208" y="0"/>
                    </a:moveTo>
                    <a:lnTo>
                      <a:pt x="0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98"/>
              <p:cNvSpPr>
                <a:spLocks noChangeShapeType="1"/>
              </p:cNvSpPr>
              <p:nvPr/>
            </p:nvSpPr>
            <p:spPr bwMode="auto">
              <a:xfrm>
                <a:off x="2031" y="2142"/>
                <a:ext cx="195" cy="1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99"/>
              <p:cNvSpPr>
                <a:spLocks noChangeArrowheads="1"/>
              </p:cNvSpPr>
              <p:nvPr/>
            </p:nvSpPr>
            <p:spPr bwMode="auto">
              <a:xfrm>
                <a:off x="2024" y="1299"/>
                <a:ext cx="214" cy="1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00"/>
              <p:cNvSpPr>
                <a:spLocks/>
              </p:cNvSpPr>
              <p:nvPr/>
            </p:nvSpPr>
            <p:spPr bwMode="auto">
              <a:xfrm>
                <a:off x="2024" y="1302"/>
                <a:ext cx="208" cy="114"/>
              </a:xfrm>
              <a:custGeom>
                <a:avLst/>
                <a:gdLst/>
                <a:ahLst/>
                <a:cxnLst>
                  <a:cxn ang="0">
                    <a:pos x="1089" y="21"/>
                  </a:cxn>
                  <a:cxn ang="0">
                    <a:pos x="1089" y="575"/>
                  </a:cxn>
                  <a:cxn ang="0">
                    <a:pos x="1067" y="596"/>
                  </a:cxn>
                  <a:cxn ang="0">
                    <a:pos x="1067" y="596"/>
                  </a:cxn>
                  <a:cxn ang="0">
                    <a:pos x="22" y="596"/>
                  </a:cxn>
                  <a:cxn ang="0">
                    <a:pos x="0" y="575"/>
                  </a:cxn>
                  <a:cxn ang="0">
                    <a:pos x="0" y="575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067" y="0"/>
                  </a:cxn>
                  <a:cxn ang="0">
                    <a:pos x="1089" y="21"/>
                  </a:cxn>
                </a:cxnLst>
                <a:rect l="0" t="0" r="r" b="b"/>
                <a:pathLst>
                  <a:path w="1089" h="596">
                    <a:moveTo>
                      <a:pt x="1089" y="21"/>
                    </a:moveTo>
                    <a:lnTo>
                      <a:pt x="1089" y="575"/>
                    </a:lnTo>
                    <a:cubicBezTo>
                      <a:pt x="1089" y="587"/>
                      <a:pt x="1079" y="596"/>
                      <a:pt x="1067" y="596"/>
                    </a:cubicBezTo>
                    <a:cubicBezTo>
                      <a:pt x="1067" y="596"/>
                      <a:pt x="1067" y="596"/>
                      <a:pt x="1067" y="596"/>
                    </a:cubicBezTo>
                    <a:lnTo>
                      <a:pt x="22" y="596"/>
                    </a:lnTo>
                    <a:cubicBezTo>
                      <a:pt x="10" y="596"/>
                      <a:pt x="0" y="587"/>
                      <a:pt x="0" y="575"/>
                    </a:cubicBezTo>
                    <a:lnTo>
                      <a:pt x="0" y="575"/>
                    </a:ln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1067" y="0"/>
                    </a:lnTo>
                    <a:cubicBezTo>
                      <a:pt x="1079" y="0"/>
                      <a:pt x="1089" y="9"/>
                      <a:pt x="1089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Rectangle 101"/>
              <p:cNvSpPr>
                <a:spLocks noChangeArrowheads="1"/>
              </p:cNvSpPr>
              <p:nvPr/>
            </p:nvSpPr>
            <p:spPr bwMode="auto">
              <a:xfrm>
                <a:off x="2024" y="1299"/>
                <a:ext cx="214" cy="1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02"/>
              <p:cNvSpPr>
                <a:spLocks/>
              </p:cNvSpPr>
              <p:nvPr/>
            </p:nvSpPr>
            <p:spPr bwMode="auto">
              <a:xfrm>
                <a:off x="2024" y="1302"/>
                <a:ext cx="208" cy="114"/>
              </a:xfrm>
              <a:custGeom>
                <a:avLst/>
                <a:gdLst/>
                <a:ahLst/>
                <a:cxnLst>
                  <a:cxn ang="0">
                    <a:pos x="1089" y="21"/>
                  </a:cxn>
                  <a:cxn ang="0">
                    <a:pos x="1089" y="575"/>
                  </a:cxn>
                  <a:cxn ang="0">
                    <a:pos x="1067" y="596"/>
                  </a:cxn>
                  <a:cxn ang="0">
                    <a:pos x="1067" y="596"/>
                  </a:cxn>
                  <a:cxn ang="0">
                    <a:pos x="22" y="596"/>
                  </a:cxn>
                  <a:cxn ang="0">
                    <a:pos x="0" y="575"/>
                  </a:cxn>
                  <a:cxn ang="0">
                    <a:pos x="0" y="575"/>
                  </a:cxn>
                  <a:cxn ang="0">
                    <a:pos x="0" y="2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067" y="0"/>
                  </a:cxn>
                  <a:cxn ang="0">
                    <a:pos x="1089" y="21"/>
                  </a:cxn>
                </a:cxnLst>
                <a:rect l="0" t="0" r="r" b="b"/>
                <a:pathLst>
                  <a:path w="1089" h="596">
                    <a:moveTo>
                      <a:pt x="1089" y="21"/>
                    </a:moveTo>
                    <a:lnTo>
                      <a:pt x="1089" y="575"/>
                    </a:lnTo>
                    <a:cubicBezTo>
                      <a:pt x="1089" y="587"/>
                      <a:pt x="1079" y="596"/>
                      <a:pt x="1067" y="596"/>
                    </a:cubicBezTo>
                    <a:cubicBezTo>
                      <a:pt x="1067" y="596"/>
                      <a:pt x="1067" y="596"/>
                      <a:pt x="1067" y="596"/>
                    </a:cubicBezTo>
                    <a:lnTo>
                      <a:pt x="22" y="596"/>
                    </a:lnTo>
                    <a:cubicBezTo>
                      <a:pt x="10" y="596"/>
                      <a:pt x="0" y="587"/>
                      <a:pt x="0" y="575"/>
                    </a:cubicBezTo>
                    <a:lnTo>
                      <a:pt x="0" y="575"/>
                    </a:lnTo>
                    <a:lnTo>
                      <a:pt x="0" y="21"/>
                    </a:lnTo>
                    <a:cubicBezTo>
                      <a:pt x="0" y="9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1067" y="0"/>
                    </a:lnTo>
                    <a:cubicBezTo>
                      <a:pt x="1079" y="0"/>
                      <a:pt x="1089" y="9"/>
                      <a:pt x="1089" y="2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03"/>
              <p:cNvSpPr>
                <a:spLocks noEditPoints="1"/>
              </p:cNvSpPr>
              <p:nvPr/>
            </p:nvSpPr>
            <p:spPr bwMode="auto">
              <a:xfrm>
                <a:off x="2024" y="1313"/>
                <a:ext cx="208" cy="92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0" y="0"/>
                  </a:cxn>
                  <a:cxn ang="0">
                    <a:pos x="0" y="92"/>
                  </a:cxn>
                  <a:cxn ang="0">
                    <a:pos x="208" y="92"/>
                  </a:cxn>
                </a:cxnLst>
                <a:rect l="0" t="0" r="r" b="b"/>
                <a:pathLst>
                  <a:path w="208" h="92">
                    <a:moveTo>
                      <a:pt x="208" y="0"/>
                    </a:moveTo>
                    <a:lnTo>
                      <a:pt x="0" y="0"/>
                    </a:lnTo>
                    <a:moveTo>
                      <a:pt x="0" y="92"/>
                    </a:moveTo>
                    <a:lnTo>
                      <a:pt x="208" y="92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104"/>
              <p:cNvSpPr>
                <a:spLocks noChangeShapeType="1"/>
              </p:cNvSpPr>
              <p:nvPr/>
            </p:nvSpPr>
            <p:spPr bwMode="auto">
              <a:xfrm flipH="1">
                <a:off x="2031" y="1410"/>
                <a:ext cx="195" cy="1"/>
              </a:xfrm>
              <a:prstGeom prst="line">
                <a:avLst/>
              </a:prstGeom>
              <a:noFill/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Rectangle 105"/>
              <p:cNvSpPr>
                <a:spLocks noChangeArrowheads="1"/>
              </p:cNvSpPr>
              <p:nvPr/>
            </p:nvSpPr>
            <p:spPr bwMode="auto">
              <a:xfrm>
                <a:off x="1563" y="2835"/>
                <a:ext cx="381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Signal Recycling</a:t>
                </a: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Cavity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" name="Rectangle 106"/>
              <p:cNvSpPr>
                <a:spLocks noChangeArrowheads="1"/>
              </p:cNvSpPr>
              <p:nvPr/>
            </p:nvSpPr>
            <p:spPr bwMode="auto">
              <a:xfrm>
                <a:off x="1779" y="2316"/>
                <a:ext cx="58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07"/>
              <p:cNvSpPr>
                <a:spLocks/>
              </p:cNvSpPr>
              <p:nvPr/>
            </p:nvSpPr>
            <p:spPr bwMode="auto">
              <a:xfrm>
                <a:off x="1782" y="2317"/>
                <a:ext cx="54" cy="96"/>
              </a:xfrm>
              <a:custGeom>
                <a:avLst/>
                <a:gdLst/>
                <a:ahLst/>
                <a:cxnLst>
                  <a:cxn ang="0">
                    <a:pos x="21" y="19"/>
                  </a:cxn>
                  <a:cxn ang="0">
                    <a:pos x="219" y="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81" y="460"/>
                  </a:cxn>
                  <a:cxn ang="0">
                    <a:pos x="261" y="483"/>
                  </a:cxn>
                  <a:cxn ang="0">
                    <a:pos x="261" y="483"/>
                  </a:cxn>
                  <a:cxn ang="0">
                    <a:pos x="63" y="501"/>
                  </a:cxn>
                  <a:cxn ang="0">
                    <a:pos x="40" y="481"/>
                  </a:cxn>
                  <a:cxn ang="0">
                    <a:pos x="40" y="481"/>
                  </a:cxn>
                  <a:cxn ang="0">
                    <a:pos x="1" y="42"/>
                  </a:cxn>
                  <a:cxn ang="0">
                    <a:pos x="21" y="19"/>
                  </a:cxn>
                  <a:cxn ang="0">
                    <a:pos x="21" y="19"/>
                  </a:cxn>
                </a:cxnLst>
                <a:rect l="0" t="0" r="r" b="b"/>
                <a:pathLst>
                  <a:path w="282" h="502">
                    <a:moveTo>
                      <a:pt x="21" y="19"/>
                    </a:moveTo>
                    <a:lnTo>
                      <a:pt x="219" y="1"/>
                    </a:lnTo>
                    <a:cubicBezTo>
                      <a:pt x="231" y="0"/>
                      <a:pt x="241" y="9"/>
                      <a:pt x="242" y="21"/>
                    </a:cubicBezTo>
                    <a:cubicBezTo>
                      <a:pt x="242" y="21"/>
                      <a:pt x="242" y="21"/>
                      <a:pt x="242" y="21"/>
                    </a:cubicBezTo>
                    <a:lnTo>
                      <a:pt x="242" y="21"/>
                    </a:lnTo>
                    <a:lnTo>
                      <a:pt x="281" y="460"/>
                    </a:lnTo>
                    <a:cubicBezTo>
                      <a:pt x="282" y="472"/>
                      <a:pt x="273" y="482"/>
                      <a:pt x="261" y="483"/>
                    </a:cubicBezTo>
                    <a:lnTo>
                      <a:pt x="261" y="483"/>
                    </a:lnTo>
                    <a:lnTo>
                      <a:pt x="63" y="501"/>
                    </a:lnTo>
                    <a:cubicBezTo>
                      <a:pt x="51" y="502"/>
                      <a:pt x="41" y="493"/>
                      <a:pt x="40" y="481"/>
                    </a:cubicBezTo>
                    <a:cubicBezTo>
                      <a:pt x="40" y="481"/>
                      <a:pt x="40" y="481"/>
                      <a:pt x="40" y="481"/>
                    </a:cubicBezTo>
                    <a:lnTo>
                      <a:pt x="1" y="42"/>
                    </a:lnTo>
                    <a:cubicBezTo>
                      <a:pt x="0" y="30"/>
                      <a:pt x="9" y="20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Rectangle 108"/>
              <p:cNvSpPr>
                <a:spLocks noChangeArrowheads="1"/>
              </p:cNvSpPr>
              <p:nvPr/>
            </p:nvSpPr>
            <p:spPr bwMode="auto">
              <a:xfrm>
                <a:off x="1779" y="2316"/>
                <a:ext cx="59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09"/>
              <p:cNvSpPr>
                <a:spLocks/>
              </p:cNvSpPr>
              <p:nvPr/>
            </p:nvSpPr>
            <p:spPr bwMode="auto">
              <a:xfrm>
                <a:off x="1782" y="2317"/>
                <a:ext cx="54" cy="96"/>
              </a:xfrm>
              <a:custGeom>
                <a:avLst/>
                <a:gdLst/>
                <a:ahLst/>
                <a:cxnLst>
                  <a:cxn ang="0">
                    <a:pos x="21" y="19"/>
                  </a:cxn>
                  <a:cxn ang="0">
                    <a:pos x="219" y="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42" y="21"/>
                  </a:cxn>
                  <a:cxn ang="0">
                    <a:pos x="281" y="460"/>
                  </a:cxn>
                  <a:cxn ang="0">
                    <a:pos x="261" y="483"/>
                  </a:cxn>
                  <a:cxn ang="0">
                    <a:pos x="261" y="483"/>
                  </a:cxn>
                  <a:cxn ang="0">
                    <a:pos x="63" y="501"/>
                  </a:cxn>
                  <a:cxn ang="0">
                    <a:pos x="40" y="481"/>
                  </a:cxn>
                  <a:cxn ang="0">
                    <a:pos x="40" y="481"/>
                  </a:cxn>
                  <a:cxn ang="0">
                    <a:pos x="1" y="42"/>
                  </a:cxn>
                  <a:cxn ang="0">
                    <a:pos x="21" y="19"/>
                  </a:cxn>
                  <a:cxn ang="0">
                    <a:pos x="21" y="19"/>
                  </a:cxn>
                </a:cxnLst>
                <a:rect l="0" t="0" r="r" b="b"/>
                <a:pathLst>
                  <a:path w="282" h="502">
                    <a:moveTo>
                      <a:pt x="21" y="19"/>
                    </a:moveTo>
                    <a:lnTo>
                      <a:pt x="219" y="1"/>
                    </a:lnTo>
                    <a:cubicBezTo>
                      <a:pt x="231" y="0"/>
                      <a:pt x="241" y="9"/>
                      <a:pt x="242" y="21"/>
                    </a:cubicBezTo>
                    <a:cubicBezTo>
                      <a:pt x="242" y="21"/>
                      <a:pt x="242" y="21"/>
                      <a:pt x="242" y="21"/>
                    </a:cubicBezTo>
                    <a:lnTo>
                      <a:pt x="242" y="21"/>
                    </a:lnTo>
                    <a:lnTo>
                      <a:pt x="281" y="460"/>
                    </a:lnTo>
                    <a:cubicBezTo>
                      <a:pt x="282" y="472"/>
                      <a:pt x="273" y="482"/>
                      <a:pt x="261" y="483"/>
                    </a:cubicBezTo>
                    <a:lnTo>
                      <a:pt x="261" y="483"/>
                    </a:lnTo>
                    <a:lnTo>
                      <a:pt x="63" y="501"/>
                    </a:lnTo>
                    <a:cubicBezTo>
                      <a:pt x="51" y="502"/>
                      <a:pt x="41" y="493"/>
                      <a:pt x="40" y="481"/>
                    </a:cubicBezTo>
                    <a:cubicBezTo>
                      <a:pt x="40" y="481"/>
                      <a:pt x="40" y="481"/>
                      <a:pt x="40" y="481"/>
                    </a:cubicBezTo>
                    <a:lnTo>
                      <a:pt x="1" y="42"/>
                    </a:lnTo>
                    <a:cubicBezTo>
                      <a:pt x="0" y="30"/>
                      <a:pt x="9" y="20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10"/>
              <p:cNvSpPr>
                <a:spLocks noEditPoints="1"/>
              </p:cNvSpPr>
              <p:nvPr/>
            </p:nvSpPr>
            <p:spPr bwMode="auto">
              <a:xfrm>
                <a:off x="1786" y="2318"/>
                <a:ext cx="45" cy="9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9" y="95"/>
                  </a:cxn>
                  <a:cxn ang="0">
                    <a:pos x="45" y="92"/>
                  </a:cxn>
                  <a:cxn ang="0">
                    <a:pos x="37" y="0"/>
                  </a:cxn>
                </a:cxnLst>
                <a:rect l="0" t="0" r="r" b="b"/>
                <a:pathLst>
                  <a:path w="45" h="95">
                    <a:moveTo>
                      <a:pt x="0" y="3"/>
                    </a:moveTo>
                    <a:lnTo>
                      <a:pt x="9" y="95"/>
                    </a:lnTo>
                    <a:moveTo>
                      <a:pt x="45" y="92"/>
                    </a:moveTo>
                    <a:lnTo>
                      <a:pt x="37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111"/>
              <p:cNvSpPr>
                <a:spLocks noChangeShapeType="1"/>
              </p:cNvSpPr>
              <p:nvPr/>
            </p:nvSpPr>
            <p:spPr bwMode="auto">
              <a:xfrm>
                <a:off x="1826" y="2320"/>
                <a:ext cx="7" cy="86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Rectangle 118"/>
              <p:cNvSpPr>
                <a:spLocks noChangeArrowheads="1"/>
              </p:cNvSpPr>
              <p:nvPr/>
            </p:nvSpPr>
            <p:spPr bwMode="auto">
              <a:xfrm>
                <a:off x="2278" y="2162"/>
                <a:ext cx="122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ITM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Freeform 119"/>
              <p:cNvSpPr>
                <a:spLocks noEditPoints="1"/>
              </p:cNvSpPr>
              <p:nvPr/>
            </p:nvSpPr>
            <p:spPr bwMode="auto">
              <a:xfrm>
                <a:off x="1996" y="1419"/>
                <a:ext cx="4" cy="715"/>
              </a:xfrm>
              <a:custGeom>
                <a:avLst/>
                <a:gdLst/>
                <a:ahLst/>
                <a:cxnLst>
                  <a:cxn ang="0">
                    <a:pos x="21" y="3662"/>
                  </a:cxn>
                  <a:cxn ang="0">
                    <a:pos x="0" y="3598"/>
                  </a:cxn>
                  <a:cxn ang="0">
                    <a:pos x="21" y="3598"/>
                  </a:cxn>
                  <a:cxn ang="0">
                    <a:pos x="0" y="3406"/>
                  </a:cxn>
                  <a:cxn ang="0">
                    <a:pos x="11" y="3480"/>
                  </a:cxn>
                  <a:cxn ang="0">
                    <a:pos x="11" y="3267"/>
                  </a:cxn>
                  <a:cxn ang="0">
                    <a:pos x="0" y="3342"/>
                  </a:cxn>
                  <a:cxn ang="0">
                    <a:pos x="21" y="3150"/>
                  </a:cxn>
                  <a:cxn ang="0">
                    <a:pos x="0" y="3086"/>
                  </a:cxn>
                  <a:cxn ang="0">
                    <a:pos x="21" y="3086"/>
                  </a:cxn>
                  <a:cxn ang="0">
                    <a:pos x="0" y="2894"/>
                  </a:cxn>
                  <a:cxn ang="0">
                    <a:pos x="11" y="2968"/>
                  </a:cxn>
                  <a:cxn ang="0">
                    <a:pos x="11" y="2755"/>
                  </a:cxn>
                  <a:cxn ang="0">
                    <a:pos x="0" y="2830"/>
                  </a:cxn>
                  <a:cxn ang="0">
                    <a:pos x="21" y="2638"/>
                  </a:cxn>
                  <a:cxn ang="0">
                    <a:pos x="0" y="2574"/>
                  </a:cxn>
                  <a:cxn ang="0">
                    <a:pos x="21" y="2574"/>
                  </a:cxn>
                  <a:cxn ang="0">
                    <a:pos x="0" y="2382"/>
                  </a:cxn>
                  <a:cxn ang="0">
                    <a:pos x="11" y="2456"/>
                  </a:cxn>
                  <a:cxn ang="0">
                    <a:pos x="11" y="2243"/>
                  </a:cxn>
                  <a:cxn ang="0">
                    <a:pos x="0" y="2318"/>
                  </a:cxn>
                  <a:cxn ang="0">
                    <a:pos x="21" y="2126"/>
                  </a:cxn>
                  <a:cxn ang="0">
                    <a:pos x="0" y="2062"/>
                  </a:cxn>
                  <a:cxn ang="0">
                    <a:pos x="21" y="2062"/>
                  </a:cxn>
                  <a:cxn ang="0">
                    <a:pos x="0" y="1870"/>
                  </a:cxn>
                  <a:cxn ang="0">
                    <a:pos x="11" y="1944"/>
                  </a:cxn>
                  <a:cxn ang="0">
                    <a:pos x="11" y="1731"/>
                  </a:cxn>
                  <a:cxn ang="0">
                    <a:pos x="0" y="1806"/>
                  </a:cxn>
                  <a:cxn ang="0">
                    <a:pos x="21" y="1614"/>
                  </a:cxn>
                  <a:cxn ang="0">
                    <a:pos x="0" y="1550"/>
                  </a:cxn>
                  <a:cxn ang="0">
                    <a:pos x="21" y="1550"/>
                  </a:cxn>
                  <a:cxn ang="0">
                    <a:pos x="0" y="1358"/>
                  </a:cxn>
                  <a:cxn ang="0">
                    <a:pos x="11" y="1432"/>
                  </a:cxn>
                  <a:cxn ang="0">
                    <a:pos x="11" y="1219"/>
                  </a:cxn>
                  <a:cxn ang="0">
                    <a:pos x="0" y="1294"/>
                  </a:cxn>
                  <a:cxn ang="0">
                    <a:pos x="21" y="1102"/>
                  </a:cxn>
                  <a:cxn ang="0">
                    <a:pos x="0" y="1038"/>
                  </a:cxn>
                  <a:cxn ang="0">
                    <a:pos x="21" y="1038"/>
                  </a:cxn>
                  <a:cxn ang="0">
                    <a:pos x="0" y="846"/>
                  </a:cxn>
                  <a:cxn ang="0">
                    <a:pos x="11" y="920"/>
                  </a:cxn>
                  <a:cxn ang="0">
                    <a:pos x="11" y="707"/>
                  </a:cxn>
                  <a:cxn ang="0">
                    <a:pos x="0" y="782"/>
                  </a:cxn>
                  <a:cxn ang="0">
                    <a:pos x="21" y="590"/>
                  </a:cxn>
                  <a:cxn ang="0">
                    <a:pos x="0" y="526"/>
                  </a:cxn>
                  <a:cxn ang="0">
                    <a:pos x="21" y="526"/>
                  </a:cxn>
                  <a:cxn ang="0">
                    <a:pos x="0" y="334"/>
                  </a:cxn>
                  <a:cxn ang="0">
                    <a:pos x="11" y="408"/>
                  </a:cxn>
                  <a:cxn ang="0">
                    <a:pos x="11" y="195"/>
                  </a:cxn>
                  <a:cxn ang="0">
                    <a:pos x="0" y="270"/>
                  </a:cxn>
                  <a:cxn ang="0">
                    <a:pos x="21" y="78"/>
                  </a:cxn>
                  <a:cxn ang="0">
                    <a:pos x="0" y="14"/>
                  </a:cxn>
                  <a:cxn ang="0">
                    <a:pos x="21" y="14"/>
                  </a:cxn>
                </a:cxnLst>
                <a:rect l="0" t="0" r="r" b="b"/>
                <a:pathLst>
                  <a:path w="21" h="3736">
                    <a:moveTo>
                      <a:pt x="0" y="3726"/>
                    </a:moveTo>
                    <a:lnTo>
                      <a:pt x="0" y="3662"/>
                    </a:lnTo>
                    <a:cubicBezTo>
                      <a:pt x="0" y="3656"/>
                      <a:pt x="5" y="3651"/>
                      <a:pt x="11" y="3651"/>
                    </a:cubicBezTo>
                    <a:cubicBezTo>
                      <a:pt x="16" y="3651"/>
                      <a:pt x="21" y="3656"/>
                      <a:pt x="21" y="3662"/>
                    </a:cubicBezTo>
                    <a:lnTo>
                      <a:pt x="21" y="3726"/>
                    </a:lnTo>
                    <a:cubicBezTo>
                      <a:pt x="21" y="3732"/>
                      <a:pt x="16" y="3736"/>
                      <a:pt x="11" y="3736"/>
                    </a:cubicBezTo>
                    <a:cubicBezTo>
                      <a:pt x="5" y="3736"/>
                      <a:pt x="0" y="3732"/>
                      <a:pt x="0" y="3726"/>
                    </a:cubicBezTo>
                    <a:close/>
                    <a:moveTo>
                      <a:pt x="0" y="3598"/>
                    </a:moveTo>
                    <a:lnTo>
                      <a:pt x="0" y="3534"/>
                    </a:lnTo>
                    <a:cubicBezTo>
                      <a:pt x="0" y="3528"/>
                      <a:pt x="5" y="3523"/>
                      <a:pt x="11" y="3523"/>
                    </a:cubicBezTo>
                    <a:cubicBezTo>
                      <a:pt x="16" y="3523"/>
                      <a:pt x="21" y="3528"/>
                      <a:pt x="21" y="3534"/>
                    </a:cubicBezTo>
                    <a:lnTo>
                      <a:pt x="21" y="3598"/>
                    </a:lnTo>
                    <a:cubicBezTo>
                      <a:pt x="21" y="3604"/>
                      <a:pt x="16" y="3608"/>
                      <a:pt x="11" y="3608"/>
                    </a:cubicBezTo>
                    <a:cubicBezTo>
                      <a:pt x="5" y="3608"/>
                      <a:pt x="0" y="3604"/>
                      <a:pt x="0" y="3598"/>
                    </a:cubicBezTo>
                    <a:close/>
                    <a:moveTo>
                      <a:pt x="0" y="3470"/>
                    </a:moveTo>
                    <a:lnTo>
                      <a:pt x="0" y="3406"/>
                    </a:lnTo>
                    <a:cubicBezTo>
                      <a:pt x="0" y="3400"/>
                      <a:pt x="5" y="3395"/>
                      <a:pt x="11" y="3395"/>
                    </a:cubicBezTo>
                    <a:cubicBezTo>
                      <a:pt x="16" y="3395"/>
                      <a:pt x="21" y="3400"/>
                      <a:pt x="21" y="3406"/>
                    </a:cubicBezTo>
                    <a:lnTo>
                      <a:pt x="21" y="3470"/>
                    </a:lnTo>
                    <a:cubicBezTo>
                      <a:pt x="21" y="3476"/>
                      <a:pt x="16" y="3480"/>
                      <a:pt x="11" y="3480"/>
                    </a:cubicBezTo>
                    <a:cubicBezTo>
                      <a:pt x="5" y="3480"/>
                      <a:pt x="0" y="3476"/>
                      <a:pt x="0" y="3470"/>
                    </a:cubicBezTo>
                    <a:close/>
                    <a:moveTo>
                      <a:pt x="0" y="3342"/>
                    </a:moveTo>
                    <a:lnTo>
                      <a:pt x="0" y="3278"/>
                    </a:lnTo>
                    <a:cubicBezTo>
                      <a:pt x="0" y="3272"/>
                      <a:pt x="5" y="3267"/>
                      <a:pt x="11" y="3267"/>
                    </a:cubicBezTo>
                    <a:cubicBezTo>
                      <a:pt x="16" y="3267"/>
                      <a:pt x="21" y="3272"/>
                      <a:pt x="21" y="3278"/>
                    </a:cubicBezTo>
                    <a:lnTo>
                      <a:pt x="21" y="3342"/>
                    </a:lnTo>
                    <a:cubicBezTo>
                      <a:pt x="21" y="3348"/>
                      <a:pt x="16" y="3352"/>
                      <a:pt x="11" y="3352"/>
                    </a:cubicBezTo>
                    <a:cubicBezTo>
                      <a:pt x="5" y="3352"/>
                      <a:pt x="0" y="3348"/>
                      <a:pt x="0" y="3342"/>
                    </a:cubicBezTo>
                    <a:close/>
                    <a:moveTo>
                      <a:pt x="0" y="3214"/>
                    </a:moveTo>
                    <a:lnTo>
                      <a:pt x="0" y="3150"/>
                    </a:lnTo>
                    <a:cubicBezTo>
                      <a:pt x="0" y="3144"/>
                      <a:pt x="5" y="3139"/>
                      <a:pt x="11" y="3139"/>
                    </a:cubicBezTo>
                    <a:cubicBezTo>
                      <a:pt x="16" y="3139"/>
                      <a:pt x="21" y="3144"/>
                      <a:pt x="21" y="3150"/>
                    </a:cubicBezTo>
                    <a:lnTo>
                      <a:pt x="21" y="3214"/>
                    </a:lnTo>
                    <a:cubicBezTo>
                      <a:pt x="21" y="3220"/>
                      <a:pt x="16" y="3224"/>
                      <a:pt x="11" y="3224"/>
                    </a:cubicBezTo>
                    <a:cubicBezTo>
                      <a:pt x="5" y="3224"/>
                      <a:pt x="0" y="3220"/>
                      <a:pt x="0" y="3214"/>
                    </a:cubicBezTo>
                    <a:close/>
                    <a:moveTo>
                      <a:pt x="0" y="3086"/>
                    </a:moveTo>
                    <a:lnTo>
                      <a:pt x="0" y="3022"/>
                    </a:lnTo>
                    <a:cubicBezTo>
                      <a:pt x="0" y="3016"/>
                      <a:pt x="5" y="3011"/>
                      <a:pt x="11" y="3011"/>
                    </a:cubicBezTo>
                    <a:cubicBezTo>
                      <a:pt x="16" y="3011"/>
                      <a:pt x="21" y="3016"/>
                      <a:pt x="21" y="3022"/>
                    </a:cubicBezTo>
                    <a:lnTo>
                      <a:pt x="21" y="3086"/>
                    </a:lnTo>
                    <a:cubicBezTo>
                      <a:pt x="21" y="3092"/>
                      <a:pt x="16" y="3096"/>
                      <a:pt x="11" y="3096"/>
                    </a:cubicBezTo>
                    <a:cubicBezTo>
                      <a:pt x="5" y="3096"/>
                      <a:pt x="0" y="3092"/>
                      <a:pt x="0" y="3086"/>
                    </a:cubicBezTo>
                    <a:close/>
                    <a:moveTo>
                      <a:pt x="0" y="2958"/>
                    </a:moveTo>
                    <a:lnTo>
                      <a:pt x="0" y="2894"/>
                    </a:lnTo>
                    <a:cubicBezTo>
                      <a:pt x="0" y="2888"/>
                      <a:pt x="5" y="2883"/>
                      <a:pt x="11" y="2883"/>
                    </a:cubicBezTo>
                    <a:cubicBezTo>
                      <a:pt x="16" y="2883"/>
                      <a:pt x="21" y="2888"/>
                      <a:pt x="21" y="2894"/>
                    </a:cubicBezTo>
                    <a:lnTo>
                      <a:pt x="21" y="2958"/>
                    </a:lnTo>
                    <a:cubicBezTo>
                      <a:pt x="21" y="2964"/>
                      <a:pt x="16" y="2968"/>
                      <a:pt x="11" y="2968"/>
                    </a:cubicBezTo>
                    <a:cubicBezTo>
                      <a:pt x="5" y="2968"/>
                      <a:pt x="0" y="2964"/>
                      <a:pt x="0" y="2958"/>
                    </a:cubicBezTo>
                    <a:close/>
                    <a:moveTo>
                      <a:pt x="0" y="2830"/>
                    </a:moveTo>
                    <a:lnTo>
                      <a:pt x="0" y="2766"/>
                    </a:lnTo>
                    <a:cubicBezTo>
                      <a:pt x="0" y="2760"/>
                      <a:pt x="5" y="2755"/>
                      <a:pt x="11" y="2755"/>
                    </a:cubicBezTo>
                    <a:cubicBezTo>
                      <a:pt x="16" y="2755"/>
                      <a:pt x="21" y="2760"/>
                      <a:pt x="21" y="2766"/>
                    </a:cubicBezTo>
                    <a:lnTo>
                      <a:pt x="21" y="2830"/>
                    </a:lnTo>
                    <a:cubicBezTo>
                      <a:pt x="21" y="2836"/>
                      <a:pt x="16" y="2840"/>
                      <a:pt x="11" y="2840"/>
                    </a:cubicBezTo>
                    <a:cubicBezTo>
                      <a:pt x="5" y="2840"/>
                      <a:pt x="0" y="2836"/>
                      <a:pt x="0" y="2830"/>
                    </a:cubicBezTo>
                    <a:close/>
                    <a:moveTo>
                      <a:pt x="0" y="2702"/>
                    </a:moveTo>
                    <a:lnTo>
                      <a:pt x="0" y="2638"/>
                    </a:lnTo>
                    <a:cubicBezTo>
                      <a:pt x="0" y="2632"/>
                      <a:pt x="5" y="2627"/>
                      <a:pt x="11" y="2627"/>
                    </a:cubicBezTo>
                    <a:cubicBezTo>
                      <a:pt x="16" y="2627"/>
                      <a:pt x="21" y="2632"/>
                      <a:pt x="21" y="2638"/>
                    </a:cubicBezTo>
                    <a:lnTo>
                      <a:pt x="21" y="2702"/>
                    </a:lnTo>
                    <a:cubicBezTo>
                      <a:pt x="21" y="2708"/>
                      <a:pt x="16" y="2712"/>
                      <a:pt x="11" y="2712"/>
                    </a:cubicBezTo>
                    <a:cubicBezTo>
                      <a:pt x="5" y="2712"/>
                      <a:pt x="0" y="2708"/>
                      <a:pt x="0" y="2702"/>
                    </a:cubicBezTo>
                    <a:close/>
                    <a:moveTo>
                      <a:pt x="0" y="2574"/>
                    </a:moveTo>
                    <a:lnTo>
                      <a:pt x="0" y="2510"/>
                    </a:lnTo>
                    <a:cubicBezTo>
                      <a:pt x="0" y="2504"/>
                      <a:pt x="5" y="2499"/>
                      <a:pt x="11" y="2499"/>
                    </a:cubicBezTo>
                    <a:cubicBezTo>
                      <a:pt x="16" y="2499"/>
                      <a:pt x="21" y="2504"/>
                      <a:pt x="21" y="2510"/>
                    </a:cubicBezTo>
                    <a:lnTo>
                      <a:pt x="21" y="2574"/>
                    </a:lnTo>
                    <a:cubicBezTo>
                      <a:pt x="21" y="2580"/>
                      <a:pt x="16" y="2584"/>
                      <a:pt x="11" y="2584"/>
                    </a:cubicBezTo>
                    <a:cubicBezTo>
                      <a:pt x="5" y="2584"/>
                      <a:pt x="0" y="2580"/>
                      <a:pt x="0" y="2574"/>
                    </a:cubicBezTo>
                    <a:close/>
                    <a:moveTo>
                      <a:pt x="0" y="2446"/>
                    </a:moveTo>
                    <a:lnTo>
                      <a:pt x="0" y="2382"/>
                    </a:lnTo>
                    <a:cubicBezTo>
                      <a:pt x="0" y="2376"/>
                      <a:pt x="5" y="2371"/>
                      <a:pt x="11" y="2371"/>
                    </a:cubicBezTo>
                    <a:cubicBezTo>
                      <a:pt x="16" y="2371"/>
                      <a:pt x="21" y="2376"/>
                      <a:pt x="21" y="2382"/>
                    </a:cubicBezTo>
                    <a:lnTo>
                      <a:pt x="21" y="2446"/>
                    </a:lnTo>
                    <a:cubicBezTo>
                      <a:pt x="21" y="2452"/>
                      <a:pt x="16" y="2456"/>
                      <a:pt x="11" y="2456"/>
                    </a:cubicBezTo>
                    <a:cubicBezTo>
                      <a:pt x="5" y="2456"/>
                      <a:pt x="0" y="2452"/>
                      <a:pt x="0" y="2446"/>
                    </a:cubicBezTo>
                    <a:close/>
                    <a:moveTo>
                      <a:pt x="0" y="2318"/>
                    </a:moveTo>
                    <a:lnTo>
                      <a:pt x="0" y="2254"/>
                    </a:lnTo>
                    <a:cubicBezTo>
                      <a:pt x="0" y="2248"/>
                      <a:pt x="5" y="2243"/>
                      <a:pt x="11" y="2243"/>
                    </a:cubicBezTo>
                    <a:cubicBezTo>
                      <a:pt x="16" y="2243"/>
                      <a:pt x="21" y="2248"/>
                      <a:pt x="21" y="2254"/>
                    </a:cubicBezTo>
                    <a:lnTo>
                      <a:pt x="21" y="2318"/>
                    </a:lnTo>
                    <a:cubicBezTo>
                      <a:pt x="21" y="2324"/>
                      <a:pt x="16" y="2328"/>
                      <a:pt x="11" y="2328"/>
                    </a:cubicBezTo>
                    <a:cubicBezTo>
                      <a:pt x="5" y="2328"/>
                      <a:pt x="0" y="2324"/>
                      <a:pt x="0" y="2318"/>
                    </a:cubicBezTo>
                    <a:close/>
                    <a:moveTo>
                      <a:pt x="0" y="2190"/>
                    </a:moveTo>
                    <a:lnTo>
                      <a:pt x="0" y="2126"/>
                    </a:lnTo>
                    <a:cubicBezTo>
                      <a:pt x="0" y="2120"/>
                      <a:pt x="5" y="2115"/>
                      <a:pt x="11" y="2115"/>
                    </a:cubicBezTo>
                    <a:cubicBezTo>
                      <a:pt x="16" y="2115"/>
                      <a:pt x="21" y="2120"/>
                      <a:pt x="21" y="2126"/>
                    </a:cubicBezTo>
                    <a:lnTo>
                      <a:pt x="21" y="2190"/>
                    </a:lnTo>
                    <a:cubicBezTo>
                      <a:pt x="21" y="2196"/>
                      <a:pt x="16" y="2200"/>
                      <a:pt x="11" y="2200"/>
                    </a:cubicBezTo>
                    <a:cubicBezTo>
                      <a:pt x="5" y="2200"/>
                      <a:pt x="0" y="2196"/>
                      <a:pt x="0" y="2190"/>
                    </a:cubicBezTo>
                    <a:close/>
                    <a:moveTo>
                      <a:pt x="0" y="2062"/>
                    </a:moveTo>
                    <a:lnTo>
                      <a:pt x="0" y="1998"/>
                    </a:lnTo>
                    <a:cubicBezTo>
                      <a:pt x="0" y="1992"/>
                      <a:pt x="5" y="1987"/>
                      <a:pt x="11" y="1987"/>
                    </a:cubicBezTo>
                    <a:cubicBezTo>
                      <a:pt x="16" y="1987"/>
                      <a:pt x="21" y="1992"/>
                      <a:pt x="21" y="1998"/>
                    </a:cubicBezTo>
                    <a:lnTo>
                      <a:pt x="21" y="2062"/>
                    </a:lnTo>
                    <a:cubicBezTo>
                      <a:pt x="21" y="2068"/>
                      <a:pt x="16" y="2072"/>
                      <a:pt x="11" y="2072"/>
                    </a:cubicBezTo>
                    <a:cubicBezTo>
                      <a:pt x="5" y="2072"/>
                      <a:pt x="0" y="2068"/>
                      <a:pt x="0" y="2062"/>
                    </a:cubicBezTo>
                    <a:close/>
                    <a:moveTo>
                      <a:pt x="0" y="1934"/>
                    </a:moveTo>
                    <a:lnTo>
                      <a:pt x="0" y="1870"/>
                    </a:lnTo>
                    <a:cubicBezTo>
                      <a:pt x="0" y="1864"/>
                      <a:pt x="5" y="1859"/>
                      <a:pt x="11" y="1859"/>
                    </a:cubicBezTo>
                    <a:cubicBezTo>
                      <a:pt x="16" y="1859"/>
                      <a:pt x="21" y="1864"/>
                      <a:pt x="21" y="1870"/>
                    </a:cubicBezTo>
                    <a:lnTo>
                      <a:pt x="21" y="1934"/>
                    </a:lnTo>
                    <a:cubicBezTo>
                      <a:pt x="21" y="1940"/>
                      <a:pt x="16" y="1944"/>
                      <a:pt x="11" y="1944"/>
                    </a:cubicBezTo>
                    <a:cubicBezTo>
                      <a:pt x="5" y="1944"/>
                      <a:pt x="0" y="1940"/>
                      <a:pt x="0" y="1934"/>
                    </a:cubicBezTo>
                    <a:close/>
                    <a:moveTo>
                      <a:pt x="0" y="1806"/>
                    </a:moveTo>
                    <a:lnTo>
                      <a:pt x="0" y="1742"/>
                    </a:lnTo>
                    <a:cubicBezTo>
                      <a:pt x="0" y="1736"/>
                      <a:pt x="5" y="1731"/>
                      <a:pt x="11" y="1731"/>
                    </a:cubicBezTo>
                    <a:cubicBezTo>
                      <a:pt x="16" y="1731"/>
                      <a:pt x="21" y="1736"/>
                      <a:pt x="21" y="1742"/>
                    </a:cubicBezTo>
                    <a:lnTo>
                      <a:pt x="21" y="1806"/>
                    </a:lnTo>
                    <a:cubicBezTo>
                      <a:pt x="21" y="1812"/>
                      <a:pt x="16" y="1816"/>
                      <a:pt x="11" y="1816"/>
                    </a:cubicBezTo>
                    <a:cubicBezTo>
                      <a:pt x="5" y="1816"/>
                      <a:pt x="0" y="1812"/>
                      <a:pt x="0" y="1806"/>
                    </a:cubicBezTo>
                    <a:close/>
                    <a:moveTo>
                      <a:pt x="0" y="1678"/>
                    </a:moveTo>
                    <a:lnTo>
                      <a:pt x="0" y="1614"/>
                    </a:lnTo>
                    <a:cubicBezTo>
                      <a:pt x="0" y="1608"/>
                      <a:pt x="5" y="1603"/>
                      <a:pt x="11" y="1603"/>
                    </a:cubicBezTo>
                    <a:cubicBezTo>
                      <a:pt x="16" y="1603"/>
                      <a:pt x="21" y="1608"/>
                      <a:pt x="21" y="1614"/>
                    </a:cubicBezTo>
                    <a:lnTo>
                      <a:pt x="21" y="1678"/>
                    </a:lnTo>
                    <a:cubicBezTo>
                      <a:pt x="21" y="1684"/>
                      <a:pt x="16" y="1688"/>
                      <a:pt x="11" y="1688"/>
                    </a:cubicBezTo>
                    <a:cubicBezTo>
                      <a:pt x="5" y="1688"/>
                      <a:pt x="0" y="1684"/>
                      <a:pt x="0" y="1678"/>
                    </a:cubicBezTo>
                    <a:close/>
                    <a:moveTo>
                      <a:pt x="0" y="1550"/>
                    </a:moveTo>
                    <a:lnTo>
                      <a:pt x="0" y="1486"/>
                    </a:lnTo>
                    <a:cubicBezTo>
                      <a:pt x="0" y="1480"/>
                      <a:pt x="5" y="1475"/>
                      <a:pt x="11" y="1475"/>
                    </a:cubicBezTo>
                    <a:cubicBezTo>
                      <a:pt x="16" y="1475"/>
                      <a:pt x="21" y="1480"/>
                      <a:pt x="21" y="1486"/>
                    </a:cubicBezTo>
                    <a:lnTo>
                      <a:pt x="21" y="1550"/>
                    </a:lnTo>
                    <a:cubicBezTo>
                      <a:pt x="21" y="1556"/>
                      <a:pt x="16" y="1560"/>
                      <a:pt x="11" y="1560"/>
                    </a:cubicBezTo>
                    <a:cubicBezTo>
                      <a:pt x="5" y="1560"/>
                      <a:pt x="0" y="1556"/>
                      <a:pt x="0" y="1550"/>
                    </a:cubicBezTo>
                    <a:close/>
                    <a:moveTo>
                      <a:pt x="0" y="1422"/>
                    </a:moveTo>
                    <a:lnTo>
                      <a:pt x="0" y="1358"/>
                    </a:lnTo>
                    <a:cubicBezTo>
                      <a:pt x="0" y="1352"/>
                      <a:pt x="5" y="1347"/>
                      <a:pt x="11" y="1347"/>
                    </a:cubicBezTo>
                    <a:cubicBezTo>
                      <a:pt x="16" y="1347"/>
                      <a:pt x="21" y="1352"/>
                      <a:pt x="21" y="1358"/>
                    </a:cubicBezTo>
                    <a:lnTo>
                      <a:pt x="21" y="1422"/>
                    </a:lnTo>
                    <a:cubicBezTo>
                      <a:pt x="21" y="1428"/>
                      <a:pt x="16" y="1432"/>
                      <a:pt x="11" y="1432"/>
                    </a:cubicBezTo>
                    <a:cubicBezTo>
                      <a:pt x="5" y="1432"/>
                      <a:pt x="0" y="1428"/>
                      <a:pt x="0" y="1422"/>
                    </a:cubicBezTo>
                    <a:close/>
                    <a:moveTo>
                      <a:pt x="0" y="1294"/>
                    </a:moveTo>
                    <a:lnTo>
                      <a:pt x="0" y="1230"/>
                    </a:lnTo>
                    <a:cubicBezTo>
                      <a:pt x="0" y="1224"/>
                      <a:pt x="5" y="1219"/>
                      <a:pt x="11" y="1219"/>
                    </a:cubicBezTo>
                    <a:cubicBezTo>
                      <a:pt x="16" y="1219"/>
                      <a:pt x="21" y="1224"/>
                      <a:pt x="21" y="1230"/>
                    </a:cubicBezTo>
                    <a:lnTo>
                      <a:pt x="21" y="1294"/>
                    </a:lnTo>
                    <a:cubicBezTo>
                      <a:pt x="21" y="1300"/>
                      <a:pt x="16" y="1304"/>
                      <a:pt x="11" y="1304"/>
                    </a:cubicBezTo>
                    <a:cubicBezTo>
                      <a:pt x="5" y="1304"/>
                      <a:pt x="0" y="1300"/>
                      <a:pt x="0" y="1294"/>
                    </a:cubicBezTo>
                    <a:close/>
                    <a:moveTo>
                      <a:pt x="0" y="1166"/>
                    </a:moveTo>
                    <a:lnTo>
                      <a:pt x="0" y="1102"/>
                    </a:lnTo>
                    <a:cubicBezTo>
                      <a:pt x="0" y="1096"/>
                      <a:pt x="5" y="1091"/>
                      <a:pt x="11" y="1091"/>
                    </a:cubicBezTo>
                    <a:cubicBezTo>
                      <a:pt x="16" y="1091"/>
                      <a:pt x="21" y="1096"/>
                      <a:pt x="21" y="1102"/>
                    </a:cubicBezTo>
                    <a:lnTo>
                      <a:pt x="21" y="1166"/>
                    </a:lnTo>
                    <a:cubicBezTo>
                      <a:pt x="21" y="1172"/>
                      <a:pt x="16" y="1176"/>
                      <a:pt x="11" y="1176"/>
                    </a:cubicBezTo>
                    <a:cubicBezTo>
                      <a:pt x="5" y="1176"/>
                      <a:pt x="0" y="1172"/>
                      <a:pt x="0" y="1166"/>
                    </a:cubicBezTo>
                    <a:close/>
                    <a:moveTo>
                      <a:pt x="0" y="1038"/>
                    </a:moveTo>
                    <a:lnTo>
                      <a:pt x="0" y="974"/>
                    </a:lnTo>
                    <a:cubicBezTo>
                      <a:pt x="0" y="968"/>
                      <a:pt x="5" y="963"/>
                      <a:pt x="11" y="963"/>
                    </a:cubicBezTo>
                    <a:cubicBezTo>
                      <a:pt x="16" y="963"/>
                      <a:pt x="21" y="968"/>
                      <a:pt x="21" y="974"/>
                    </a:cubicBezTo>
                    <a:lnTo>
                      <a:pt x="21" y="1038"/>
                    </a:lnTo>
                    <a:cubicBezTo>
                      <a:pt x="21" y="1044"/>
                      <a:pt x="16" y="1048"/>
                      <a:pt x="11" y="1048"/>
                    </a:cubicBezTo>
                    <a:cubicBezTo>
                      <a:pt x="5" y="1048"/>
                      <a:pt x="0" y="1044"/>
                      <a:pt x="0" y="1038"/>
                    </a:cubicBezTo>
                    <a:close/>
                    <a:moveTo>
                      <a:pt x="0" y="910"/>
                    </a:moveTo>
                    <a:lnTo>
                      <a:pt x="0" y="846"/>
                    </a:lnTo>
                    <a:cubicBezTo>
                      <a:pt x="0" y="840"/>
                      <a:pt x="5" y="835"/>
                      <a:pt x="11" y="835"/>
                    </a:cubicBezTo>
                    <a:cubicBezTo>
                      <a:pt x="16" y="835"/>
                      <a:pt x="21" y="840"/>
                      <a:pt x="21" y="846"/>
                    </a:cubicBezTo>
                    <a:lnTo>
                      <a:pt x="21" y="910"/>
                    </a:lnTo>
                    <a:cubicBezTo>
                      <a:pt x="21" y="916"/>
                      <a:pt x="16" y="920"/>
                      <a:pt x="11" y="920"/>
                    </a:cubicBezTo>
                    <a:cubicBezTo>
                      <a:pt x="5" y="920"/>
                      <a:pt x="0" y="916"/>
                      <a:pt x="0" y="910"/>
                    </a:cubicBezTo>
                    <a:close/>
                    <a:moveTo>
                      <a:pt x="0" y="782"/>
                    </a:moveTo>
                    <a:lnTo>
                      <a:pt x="0" y="718"/>
                    </a:lnTo>
                    <a:cubicBezTo>
                      <a:pt x="0" y="712"/>
                      <a:pt x="5" y="707"/>
                      <a:pt x="11" y="707"/>
                    </a:cubicBezTo>
                    <a:cubicBezTo>
                      <a:pt x="16" y="707"/>
                      <a:pt x="21" y="712"/>
                      <a:pt x="21" y="718"/>
                    </a:cubicBezTo>
                    <a:lnTo>
                      <a:pt x="21" y="782"/>
                    </a:lnTo>
                    <a:cubicBezTo>
                      <a:pt x="21" y="788"/>
                      <a:pt x="16" y="792"/>
                      <a:pt x="11" y="792"/>
                    </a:cubicBezTo>
                    <a:cubicBezTo>
                      <a:pt x="5" y="792"/>
                      <a:pt x="0" y="788"/>
                      <a:pt x="0" y="782"/>
                    </a:cubicBezTo>
                    <a:close/>
                    <a:moveTo>
                      <a:pt x="0" y="654"/>
                    </a:moveTo>
                    <a:lnTo>
                      <a:pt x="0" y="590"/>
                    </a:lnTo>
                    <a:cubicBezTo>
                      <a:pt x="0" y="584"/>
                      <a:pt x="5" y="579"/>
                      <a:pt x="11" y="579"/>
                    </a:cubicBezTo>
                    <a:cubicBezTo>
                      <a:pt x="16" y="579"/>
                      <a:pt x="21" y="584"/>
                      <a:pt x="21" y="590"/>
                    </a:cubicBezTo>
                    <a:lnTo>
                      <a:pt x="21" y="654"/>
                    </a:lnTo>
                    <a:cubicBezTo>
                      <a:pt x="21" y="660"/>
                      <a:pt x="16" y="664"/>
                      <a:pt x="11" y="664"/>
                    </a:cubicBezTo>
                    <a:cubicBezTo>
                      <a:pt x="5" y="664"/>
                      <a:pt x="0" y="660"/>
                      <a:pt x="0" y="654"/>
                    </a:cubicBezTo>
                    <a:close/>
                    <a:moveTo>
                      <a:pt x="0" y="526"/>
                    </a:moveTo>
                    <a:lnTo>
                      <a:pt x="0" y="462"/>
                    </a:lnTo>
                    <a:cubicBezTo>
                      <a:pt x="0" y="456"/>
                      <a:pt x="5" y="451"/>
                      <a:pt x="11" y="451"/>
                    </a:cubicBezTo>
                    <a:cubicBezTo>
                      <a:pt x="16" y="451"/>
                      <a:pt x="21" y="456"/>
                      <a:pt x="21" y="462"/>
                    </a:cubicBezTo>
                    <a:lnTo>
                      <a:pt x="21" y="526"/>
                    </a:lnTo>
                    <a:cubicBezTo>
                      <a:pt x="21" y="532"/>
                      <a:pt x="16" y="536"/>
                      <a:pt x="11" y="536"/>
                    </a:cubicBezTo>
                    <a:cubicBezTo>
                      <a:pt x="5" y="536"/>
                      <a:pt x="0" y="532"/>
                      <a:pt x="0" y="526"/>
                    </a:cubicBezTo>
                    <a:close/>
                    <a:moveTo>
                      <a:pt x="0" y="398"/>
                    </a:moveTo>
                    <a:lnTo>
                      <a:pt x="0" y="334"/>
                    </a:lnTo>
                    <a:cubicBezTo>
                      <a:pt x="0" y="328"/>
                      <a:pt x="5" y="323"/>
                      <a:pt x="11" y="323"/>
                    </a:cubicBezTo>
                    <a:cubicBezTo>
                      <a:pt x="16" y="323"/>
                      <a:pt x="21" y="328"/>
                      <a:pt x="21" y="334"/>
                    </a:cubicBezTo>
                    <a:lnTo>
                      <a:pt x="21" y="398"/>
                    </a:lnTo>
                    <a:cubicBezTo>
                      <a:pt x="21" y="404"/>
                      <a:pt x="16" y="408"/>
                      <a:pt x="11" y="408"/>
                    </a:cubicBezTo>
                    <a:cubicBezTo>
                      <a:pt x="5" y="408"/>
                      <a:pt x="0" y="404"/>
                      <a:pt x="0" y="398"/>
                    </a:cubicBezTo>
                    <a:close/>
                    <a:moveTo>
                      <a:pt x="0" y="270"/>
                    </a:moveTo>
                    <a:lnTo>
                      <a:pt x="0" y="206"/>
                    </a:lnTo>
                    <a:cubicBezTo>
                      <a:pt x="0" y="200"/>
                      <a:pt x="5" y="195"/>
                      <a:pt x="11" y="195"/>
                    </a:cubicBezTo>
                    <a:cubicBezTo>
                      <a:pt x="16" y="195"/>
                      <a:pt x="21" y="200"/>
                      <a:pt x="21" y="206"/>
                    </a:cubicBezTo>
                    <a:lnTo>
                      <a:pt x="21" y="270"/>
                    </a:lnTo>
                    <a:cubicBezTo>
                      <a:pt x="21" y="276"/>
                      <a:pt x="16" y="280"/>
                      <a:pt x="11" y="280"/>
                    </a:cubicBezTo>
                    <a:cubicBezTo>
                      <a:pt x="5" y="280"/>
                      <a:pt x="0" y="276"/>
                      <a:pt x="0" y="270"/>
                    </a:cubicBezTo>
                    <a:close/>
                    <a:moveTo>
                      <a:pt x="0" y="142"/>
                    </a:moveTo>
                    <a:lnTo>
                      <a:pt x="0" y="78"/>
                    </a:lnTo>
                    <a:cubicBezTo>
                      <a:pt x="0" y="72"/>
                      <a:pt x="5" y="67"/>
                      <a:pt x="11" y="67"/>
                    </a:cubicBezTo>
                    <a:cubicBezTo>
                      <a:pt x="16" y="67"/>
                      <a:pt x="21" y="72"/>
                      <a:pt x="21" y="78"/>
                    </a:cubicBezTo>
                    <a:lnTo>
                      <a:pt x="21" y="142"/>
                    </a:lnTo>
                    <a:cubicBezTo>
                      <a:pt x="21" y="148"/>
                      <a:pt x="16" y="152"/>
                      <a:pt x="11" y="152"/>
                    </a:cubicBezTo>
                    <a:cubicBezTo>
                      <a:pt x="5" y="152"/>
                      <a:pt x="0" y="148"/>
                      <a:pt x="0" y="142"/>
                    </a:cubicBezTo>
                    <a:close/>
                    <a:moveTo>
                      <a:pt x="0" y="14"/>
                    </a:moveTo>
                    <a:lnTo>
                      <a:pt x="0" y="11"/>
                    </a:lnTo>
                    <a:cubicBezTo>
                      <a:pt x="0" y="5"/>
                      <a:pt x="5" y="0"/>
                      <a:pt x="11" y="0"/>
                    </a:cubicBezTo>
                    <a:cubicBezTo>
                      <a:pt x="16" y="0"/>
                      <a:pt x="21" y="5"/>
                      <a:pt x="21" y="11"/>
                    </a:cubicBezTo>
                    <a:lnTo>
                      <a:pt x="21" y="14"/>
                    </a:lnTo>
                    <a:cubicBezTo>
                      <a:pt x="21" y="20"/>
                      <a:pt x="16" y="24"/>
                      <a:pt x="11" y="24"/>
                    </a:cubicBezTo>
                    <a:cubicBezTo>
                      <a:pt x="5" y="24"/>
                      <a:pt x="0" y="20"/>
                      <a:pt x="0" y="14"/>
                    </a:cubicBez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rgbClr val="333333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20"/>
              <p:cNvSpPr>
                <a:spLocks/>
              </p:cNvSpPr>
              <p:nvPr/>
            </p:nvSpPr>
            <p:spPr bwMode="auto">
              <a:xfrm>
                <a:off x="1983" y="2104"/>
                <a:ext cx="29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28"/>
                  </a:cxn>
                  <a:cxn ang="0">
                    <a:pos x="29" y="0"/>
                  </a:cxn>
                </a:cxnLst>
                <a:rect l="0" t="0" r="r" b="b"/>
                <a:pathLst>
                  <a:path w="29" h="28">
                    <a:moveTo>
                      <a:pt x="0" y="0"/>
                    </a:moveTo>
                    <a:lnTo>
                      <a:pt x="15" y="28"/>
                    </a:lnTo>
                    <a:lnTo>
                      <a:pt x="29" y="0"/>
                    </a:ln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21"/>
              <p:cNvSpPr>
                <a:spLocks/>
              </p:cNvSpPr>
              <p:nvPr/>
            </p:nvSpPr>
            <p:spPr bwMode="auto">
              <a:xfrm>
                <a:off x="1983" y="1421"/>
                <a:ext cx="29" cy="29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15" y="0"/>
                  </a:cxn>
                  <a:cxn ang="0">
                    <a:pos x="0" y="29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15" y="0"/>
                    </a:lnTo>
                    <a:lnTo>
                      <a:pt x="0" y="29"/>
                    </a:lnTo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Rectangle 122"/>
              <p:cNvSpPr>
                <a:spLocks noChangeArrowheads="1"/>
              </p:cNvSpPr>
              <p:nvPr/>
            </p:nvSpPr>
            <p:spPr bwMode="auto">
              <a:xfrm>
                <a:off x="2268" y="1313"/>
                <a:ext cx="149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ETM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" name="Line 123"/>
              <p:cNvSpPr>
                <a:spLocks noChangeShapeType="1"/>
              </p:cNvSpPr>
              <p:nvPr/>
            </p:nvSpPr>
            <p:spPr bwMode="auto">
              <a:xfrm>
                <a:off x="723" y="2340"/>
                <a:ext cx="131" cy="1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Line 124"/>
              <p:cNvSpPr>
                <a:spLocks noChangeShapeType="1"/>
              </p:cNvSpPr>
              <p:nvPr/>
            </p:nvSpPr>
            <p:spPr bwMode="auto">
              <a:xfrm>
                <a:off x="723" y="2340"/>
                <a:ext cx="131" cy="1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125"/>
              <p:cNvSpPr>
                <a:spLocks noChangeShapeType="1"/>
              </p:cNvSpPr>
              <p:nvPr/>
            </p:nvSpPr>
            <p:spPr bwMode="auto">
              <a:xfrm flipH="1">
                <a:off x="721" y="1846"/>
                <a:ext cx="63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126"/>
              <p:cNvSpPr>
                <a:spLocks noChangeShapeType="1"/>
              </p:cNvSpPr>
              <p:nvPr/>
            </p:nvSpPr>
            <p:spPr bwMode="auto">
              <a:xfrm flipH="1">
                <a:off x="721" y="1846"/>
                <a:ext cx="63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127"/>
              <p:cNvSpPr>
                <a:spLocks noChangeShapeType="1"/>
              </p:cNvSpPr>
              <p:nvPr/>
            </p:nvSpPr>
            <p:spPr bwMode="auto">
              <a:xfrm>
                <a:off x="790" y="1845"/>
                <a:ext cx="64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128"/>
              <p:cNvSpPr>
                <a:spLocks noChangeShapeType="1"/>
              </p:cNvSpPr>
              <p:nvPr/>
            </p:nvSpPr>
            <p:spPr bwMode="auto">
              <a:xfrm>
                <a:off x="790" y="1845"/>
                <a:ext cx="64" cy="495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129"/>
              <p:cNvSpPr>
                <a:spLocks noChangeArrowheads="1"/>
              </p:cNvSpPr>
              <p:nvPr/>
            </p:nvSpPr>
            <p:spPr bwMode="auto">
              <a:xfrm>
                <a:off x="652" y="2306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30"/>
              <p:cNvSpPr>
                <a:spLocks/>
              </p:cNvSpPr>
              <p:nvPr/>
            </p:nvSpPr>
            <p:spPr bwMode="auto">
              <a:xfrm>
                <a:off x="654" y="2307"/>
                <a:ext cx="96" cy="95"/>
              </a:xfrm>
              <a:custGeom>
                <a:avLst/>
                <a:gdLst/>
                <a:ahLst/>
                <a:cxnLst>
                  <a:cxn ang="0">
                    <a:pos x="9" y="149"/>
                  </a:cxn>
                  <a:cxn ang="0">
                    <a:pos x="150" y="8"/>
                  </a:cxn>
                  <a:cxn ang="0">
                    <a:pos x="180" y="8"/>
                  </a:cxn>
                  <a:cxn ang="0">
                    <a:pos x="180" y="8"/>
                  </a:cxn>
                  <a:cxn ang="0">
                    <a:pos x="492" y="320"/>
                  </a:cxn>
                  <a:cxn ang="0">
                    <a:pos x="492" y="350"/>
                  </a:cxn>
                  <a:cxn ang="0">
                    <a:pos x="492" y="350"/>
                  </a:cxn>
                  <a:cxn ang="0">
                    <a:pos x="351" y="491"/>
                  </a:cxn>
                  <a:cxn ang="0">
                    <a:pos x="321" y="491"/>
                  </a:cxn>
                  <a:cxn ang="0">
                    <a:pos x="9" y="179"/>
                  </a:cxn>
                  <a:cxn ang="0">
                    <a:pos x="9" y="149"/>
                  </a:cxn>
                </a:cxnLst>
                <a:rect l="0" t="0" r="r" b="b"/>
                <a:pathLst>
                  <a:path w="500" h="499">
                    <a:moveTo>
                      <a:pt x="9" y="149"/>
                    </a:moveTo>
                    <a:lnTo>
                      <a:pt x="150" y="8"/>
                    </a:lnTo>
                    <a:cubicBezTo>
                      <a:pt x="158" y="0"/>
                      <a:pt x="171" y="0"/>
                      <a:pt x="180" y="8"/>
                    </a:cubicBezTo>
                    <a:cubicBezTo>
                      <a:pt x="180" y="8"/>
                      <a:pt x="180" y="8"/>
                      <a:pt x="180" y="8"/>
                    </a:cubicBezTo>
                    <a:lnTo>
                      <a:pt x="492" y="320"/>
                    </a:lnTo>
                    <a:cubicBezTo>
                      <a:pt x="500" y="328"/>
                      <a:pt x="500" y="342"/>
                      <a:pt x="492" y="350"/>
                    </a:cubicBezTo>
                    <a:lnTo>
                      <a:pt x="492" y="350"/>
                    </a:lnTo>
                    <a:lnTo>
                      <a:pt x="351" y="491"/>
                    </a:lnTo>
                    <a:cubicBezTo>
                      <a:pt x="343" y="499"/>
                      <a:pt x="329" y="499"/>
                      <a:pt x="321" y="491"/>
                    </a:cubicBezTo>
                    <a:lnTo>
                      <a:pt x="9" y="179"/>
                    </a:lnTo>
                    <a:cubicBezTo>
                      <a:pt x="0" y="171"/>
                      <a:pt x="0" y="157"/>
                      <a:pt x="9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Rectangle 131"/>
              <p:cNvSpPr>
                <a:spLocks noChangeArrowheads="1"/>
              </p:cNvSpPr>
              <p:nvPr/>
            </p:nvSpPr>
            <p:spPr bwMode="auto">
              <a:xfrm>
                <a:off x="652" y="2306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32"/>
              <p:cNvSpPr>
                <a:spLocks/>
              </p:cNvSpPr>
              <p:nvPr/>
            </p:nvSpPr>
            <p:spPr bwMode="auto">
              <a:xfrm>
                <a:off x="654" y="2307"/>
                <a:ext cx="96" cy="95"/>
              </a:xfrm>
              <a:custGeom>
                <a:avLst/>
                <a:gdLst/>
                <a:ahLst/>
                <a:cxnLst>
                  <a:cxn ang="0">
                    <a:pos x="9" y="149"/>
                  </a:cxn>
                  <a:cxn ang="0">
                    <a:pos x="150" y="8"/>
                  </a:cxn>
                  <a:cxn ang="0">
                    <a:pos x="180" y="8"/>
                  </a:cxn>
                  <a:cxn ang="0">
                    <a:pos x="180" y="8"/>
                  </a:cxn>
                  <a:cxn ang="0">
                    <a:pos x="492" y="320"/>
                  </a:cxn>
                  <a:cxn ang="0">
                    <a:pos x="492" y="350"/>
                  </a:cxn>
                  <a:cxn ang="0">
                    <a:pos x="492" y="350"/>
                  </a:cxn>
                  <a:cxn ang="0">
                    <a:pos x="351" y="491"/>
                  </a:cxn>
                  <a:cxn ang="0">
                    <a:pos x="321" y="491"/>
                  </a:cxn>
                  <a:cxn ang="0">
                    <a:pos x="9" y="179"/>
                  </a:cxn>
                  <a:cxn ang="0">
                    <a:pos x="9" y="149"/>
                  </a:cxn>
                </a:cxnLst>
                <a:rect l="0" t="0" r="r" b="b"/>
                <a:pathLst>
                  <a:path w="500" h="499">
                    <a:moveTo>
                      <a:pt x="9" y="149"/>
                    </a:moveTo>
                    <a:lnTo>
                      <a:pt x="150" y="8"/>
                    </a:lnTo>
                    <a:cubicBezTo>
                      <a:pt x="158" y="0"/>
                      <a:pt x="171" y="0"/>
                      <a:pt x="180" y="8"/>
                    </a:cubicBezTo>
                    <a:cubicBezTo>
                      <a:pt x="180" y="8"/>
                      <a:pt x="180" y="8"/>
                      <a:pt x="180" y="8"/>
                    </a:cubicBezTo>
                    <a:lnTo>
                      <a:pt x="492" y="320"/>
                    </a:lnTo>
                    <a:cubicBezTo>
                      <a:pt x="500" y="328"/>
                      <a:pt x="500" y="342"/>
                      <a:pt x="492" y="350"/>
                    </a:cubicBezTo>
                    <a:lnTo>
                      <a:pt x="492" y="350"/>
                    </a:lnTo>
                    <a:lnTo>
                      <a:pt x="351" y="491"/>
                    </a:lnTo>
                    <a:cubicBezTo>
                      <a:pt x="343" y="499"/>
                      <a:pt x="329" y="499"/>
                      <a:pt x="321" y="491"/>
                    </a:cubicBezTo>
                    <a:lnTo>
                      <a:pt x="9" y="179"/>
                    </a:lnTo>
                    <a:cubicBezTo>
                      <a:pt x="0" y="171"/>
                      <a:pt x="0" y="157"/>
                      <a:pt x="9" y="14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33"/>
              <p:cNvSpPr>
                <a:spLocks noEditPoints="1"/>
              </p:cNvSpPr>
              <p:nvPr/>
            </p:nvSpPr>
            <p:spPr bwMode="auto">
              <a:xfrm>
                <a:off x="656" y="2309"/>
                <a:ext cx="92" cy="91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66" y="91"/>
                  </a:cxn>
                  <a:cxn ang="0">
                    <a:pos x="92" y="65"/>
                  </a:cxn>
                  <a:cxn ang="0">
                    <a:pos x="26" y="0"/>
                  </a:cxn>
                </a:cxnLst>
                <a:rect l="0" t="0" r="r" b="b"/>
                <a:pathLst>
                  <a:path w="92" h="91">
                    <a:moveTo>
                      <a:pt x="0" y="26"/>
                    </a:moveTo>
                    <a:lnTo>
                      <a:pt x="66" y="91"/>
                    </a:lnTo>
                    <a:moveTo>
                      <a:pt x="92" y="65"/>
                    </a:moveTo>
                    <a:lnTo>
                      <a:pt x="26" y="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Line 134"/>
              <p:cNvSpPr>
                <a:spLocks noChangeShapeType="1"/>
              </p:cNvSpPr>
              <p:nvPr/>
            </p:nvSpPr>
            <p:spPr bwMode="auto">
              <a:xfrm>
                <a:off x="686" y="2309"/>
                <a:ext cx="61" cy="6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135"/>
              <p:cNvSpPr>
                <a:spLocks noChangeArrowheads="1"/>
              </p:cNvSpPr>
              <p:nvPr/>
            </p:nvSpPr>
            <p:spPr bwMode="auto">
              <a:xfrm>
                <a:off x="826" y="2303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136"/>
              <p:cNvSpPr>
                <a:spLocks/>
              </p:cNvSpPr>
              <p:nvPr/>
            </p:nvSpPr>
            <p:spPr bwMode="auto">
              <a:xfrm>
                <a:off x="826" y="2306"/>
                <a:ext cx="96" cy="96"/>
              </a:xfrm>
              <a:custGeom>
                <a:avLst/>
                <a:gdLst/>
                <a:ahLst/>
                <a:cxnLst>
                  <a:cxn ang="0">
                    <a:pos x="351" y="8"/>
                  </a:cxn>
                  <a:cxn ang="0">
                    <a:pos x="492" y="14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180" y="491"/>
                  </a:cxn>
                  <a:cxn ang="0">
                    <a:pos x="150" y="491"/>
                  </a:cxn>
                  <a:cxn ang="0">
                    <a:pos x="150" y="491"/>
                  </a:cxn>
                  <a:cxn ang="0">
                    <a:pos x="9" y="350"/>
                  </a:cxn>
                  <a:cxn ang="0">
                    <a:pos x="9" y="320"/>
                  </a:cxn>
                  <a:cxn ang="0">
                    <a:pos x="9" y="320"/>
                  </a:cxn>
                  <a:cxn ang="0">
                    <a:pos x="321" y="8"/>
                  </a:cxn>
                  <a:cxn ang="0">
                    <a:pos x="351" y="8"/>
                  </a:cxn>
                </a:cxnLst>
                <a:rect l="0" t="0" r="r" b="b"/>
                <a:pathLst>
                  <a:path w="500" h="500">
                    <a:moveTo>
                      <a:pt x="351" y="8"/>
                    </a:moveTo>
                    <a:lnTo>
                      <a:pt x="492" y="149"/>
                    </a:lnTo>
                    <a:cubicBezTo>
                      <a:pt x="500" y="158"/>
                      <a:pt x="500" y="171"/>
                      <a:pt x="492" y="179"/>
                    </a:cubicBezTo>
                    <a:cubicBezTo>
                      <a:pt x="492" y="179"/>
                      <a:pt x="492" y="179"/>
                      <a:pt x="492" y="179"/>
                    </a:cubicBezTo>
                    <a:lnTo>
                      <a:pt x="492" y="179"/>
                    </a:lnTo>
                    <a:lnTo>
                      <a:pt x="180" y="491"/>
                    </a:lnTo>
                    <a:cubicBezTo>
                      <a:pt x="172" y="500"/>
                      <a:pt x="158" y="500"/>
                      <a:pt x="150" y="491"/>
                    </a:cubicBezTo>
                    <a:lnTo>
                      <a:pt x="150" y="491"/>
                    </a:lnTo>
                    <a:lnTo>
                      <a:pt x="9" y="350"/>
                    </a:lnTo>
                    <a:cubicBezTo>
                      <a:pt x="0" y="342"/>
                      <a:pt x="0" y="329"/>
                      <a:pt x="9" y="320"/>
                    </a:cubicBezTo>
                    <a:cubicBezTo>
                      <a:pt x="9" y="320"/>
                      <a:pt x="9" y="320"/>
                      <a:pt x="9" y="320"/>
                    </a:cubicBezTo>
                    <a:lnTo>
                      <a:pt x="321" y="8"/>
                    </a:lnTo>
                    <a:cubicBezTo>
                      <a:pt x="329" y="0"/>
                      <a:pt x="343" y="0"/>
                      <a:pt x="351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137"/>
              <p:cNvSpPr>
                <a:spLocks noChangeArrowheads="1"/>
              </p:cNvSpPr>
              <p:nvPr/>
            </p:nvSpPr>
            <p:spPr bwMode="auto">
              <a:xfrm>
                <a:off x="826" y="2303"/>
                <a:ext cx="10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38"/>
              <p:cNvSpPr>
                <a:spLocks/>
              </p:cNvSpPr>
              <p:nvPr/>
            </p:nvSpPr>
            <p:spPr bwMode="auto">
              <a:xfrm>
                <a:off x="826" y="2306"/>
                <a:ext cx="96" cy="96"/>
              </a:xfrm>
              <a:custGeom>
                <a:avLst/>
                <a:gdLst/>
                <a:ahLst/>
                <a:cxnLst>
                  <a:cxn ang="0">
                    <a:pos x="351" y="8"/>
                  </a:cxn>
                  <a:cxn ang="0">
                    <a:pos x="492" y="14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492" y="179"/>
                  </a:cxn>
                  <a:cxn ang="0">
                    <a:pos x="180" y="491"/>
                  </a:cxn>
                  <a:cxn ang="0">
                    <a:pos x="150" y="491"/>
                  </a:cxn>
                  <a:cxn ang="0">
                    <a:pos x="150" y="491"/>
                  </a:cxn>
                  <a:cxn ang="0">
                    <a:pos x="9" y="350"/>
                  </a:cxn>
                  <a:cxn ang="0">
                    <a:pos x="9" y="320"/>
                  </a:cxn>
                  <a:cxn ang="0">
                    <a:pos x="9" y="320"/>
                  </a:cxn>
                  <a:cxn ang="0">
                    <a:pos x="321" y="8"/>
                  </a:cxn>
                  <a:cxn ang="0">
                    <a:pos x="351" y="8"/>
                  </a:cxn>
                </a:cxnLst>
                <a:rect l="0" t="0" r="r" b="b"/>
                <a:pathLst>
                  <a:path w="500" h="500">
                    <a:moveTo>
                      <a:pt x="351" y="8"/>
                    </a:moveTo>
                    <a:lnTo>
                      <a:pt x="492" y="149"/>
                    </a:lnTo>
                    <a:cubicBezTo>
                      <a:pt x="500" y="158"/>
                      <a:pt x="500" y="171"/>
                      <a:pt x="492" y="179"/>
                    </a:cubicBezTo>
                    <a:cubicBezTo>
                      <a:pt x="492" y="179"/>
                      <a:pt x="492" y="179"/>
                      <a:pt x="492" y="179"/>
                    </a:cubicBezTo>
                    <a:lnTo>
                      <a:pt x="492" y="179"/>
                    </a:lnTo>
                    <a:lnTo>
                      <a:pt x="180" y="491"/>
                    </a:lnTo>
                    <a:cubicBezTo>
                      <a:pt x="172" y="500"/>
                      <a:pt x="158" y="500"/>
                      <a:pt x="150" y="491"/>
                    </a:cubicBezTo>
                    <a:lnTo>
                      <a:pt x="150" y="491"/>
                    </a:lnTo>
                    <a:lnTo>
                      <a:pt x="9" y="350"/>
                    </a:lnTo>
                    <a:cubicBezTo>
                      <a:pt x="0" y="342"/>
                      <a:pt x="0" y="329"/>
                      <a:pt x="9" y="320"/>
                    </a:cubicBezTo>
                    <a:cubicBezTo>
                      <a:pt x="9" y="320"/>
                      <a:pt x="9" y="320"/>
                      <a:pt x="9" y="320"/>
                    </a:cubicBezTo>
                    <a:lnTo>
                      <a:pt x="321" y="8"/>
                    </a:lnTo>
                    <a:cubicBezTo>
                      <a:pt x="329" y="0"/>
                      <a:pt x="343" y="0"/>
                      <a:pt x="351" y="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139"/>
              <p:cNvSpPr>
                <a:spLocks noEditPoints="1"/>
              </p:cNvSpPr>
              <p:nvPr/>
            </p:nvSpPr>
            <p:spPr bwMode="auto">
              <a:xfrm>
                <a:off x="828" y="2308"/>
                <a:ext cx="92" cy="92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0" y="66"/>
                  </a:cxn>
                  <a:cxn ang="0">
                    <a:pos x="26" y="92"/>
                  </a:cxn>
                  <a:cxn ang="0">
                    <a:pos x="92" y="26"/>
                  </a:cxn>
                </a:cxnLst>
                <a:rect l="0" t="0" r="r" b="b"/>
                <a:pathLst>
                  <a:path w="92" h="92">
                    <a:moveTo>
                      <a:pt x="66" y="0"/>
                    </a:moveTo>
                    <a:lnTo>
                      <a:pt x="0" y="66"/>
                    </a:lnTo>
                    <a:moveTo>
                      <a:pt x="26" y="92"/>
                    </a:moveTo>
                    <a:lnTo>
                      <a:pt x="92" y="26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140"/>
              <p:cNvSpPr>
                <a:spLocks noChangeShapeType="1"/>
              </p:cNvSpPr>
              <p:nvPr/>
            </p:nvSpPr>
            <p:spPr bwMode="auto">
              <a:xfrm flipH="1">
                <a:off x="858" y="2338"/>
                <a:ext cx="61" cy="62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Rectangle 141"/>
              <p:cNvSpPr>
                <a:spLocks noChangeArrowheads="1"/>
              </p:cNvSpPr>
              <p:nvPr/>
            </p:nvSpPr>
            <p:spPr bwMode="auto">
              <a:xfrm>
                <a:off x="737" y="1795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42"/>
              <p:cNvSpPr>
                <a:spLocks/>
              </p:cNvSpPr>
              <p:nvPr/>
            </p:nvSpPr>
            <p:spPr bwMode="auto">
              <a:xfrm>
                <a:off x="739" y="1796"/>
                <a:ext cx="93" cy="46"/>
              </a:xfrm>
              <a:custGeom>
                <a:avLst/>
                <a:gdLst/>
                <a:ahLst/>
                <a:cxnLst>
                  <a:cxn ang="0">
                    <a:pos x="484" y="22"/>
                  </a:cxn>
                  <a:cxn ang="0">
                    <a:pos x="484" y="221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1"/>
                  </a:cxn>
                  <a:cxn ang="0">
                    <a:pos x="0" y="221"/>
                  </a:cxn>
                  <a:cxn ang="0">
                    <a:pos x="0" y="22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2"/>
                  </a:cxn>
                </a:cxnLst>
                <a:rect l="0" t="0" r="r" b="b"/>
                <a:pathLst>
                  <a:path w="484" h="242">
                    <a:moveTo>
                      <a:pt x="484" y="22"/>
                    </a:moveTo>
                    <a:lnTo>
                      <a:pt x="484" y="221"/>
                    </a:lnTo>
                    <a:cubicBezTo>
                      <a:pt x="484" y="233"/>
                      <a:pt x="474" y="242"/>
                      <a:pt x="463" y="242"/>
                    </a:cubicBezTo>
                    <a:cubicBezTo>
                      <a:pt x="463" y="242"/>
                      <a:pt x="463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3"/>
                      <a:pt x="0" y="221"/>
                    </a:cubicBezTo>
                    <a:lnTo>
                      <a:pt x="0" y="221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10"/>
                      <a:pt x="484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Rectangle 143"/>
              <p:cNvSpPr>
                <a:spLocks noChangeArrowheads="1"/>
              </p:cNvSpPr>
              <p:nvPr/>
            </p:nvSpPr>
            <p:spPr bwMode="auto">
              <a:xfrm>
                <a:off x="737" y="1795"/>
                <a:ext cx="98" cy="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44"/>
              <p:cNvSpPr>
                <a:spLocks/>
              </p:cNvSpPr>
              <p:nvPr/>
            </p:nvSpPr>
            <p:spPr bwMode="auto">
              <a:xfrm>
                <a:off x="739" y="1796"/>
                <a:ext cx="93" cy="46"/>
              </a:xfrm>
              <a:custGeom>
                <a:avLst/>
                <a:gdLst/>
                <a:ahLst/>
                <a:cxnLst>
                  <a:cxn ang="0">
                    <a:pos x="484" y="22"/>
                  </a:cxn>
                  <a:cxn ang="0">
                    <a:pos x="484" y="221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463" y="242"/>
                  </a:cxn>
                  <a:cxn ang="0">
                    <a:pos x="22" y="242"/>
                  </a:cxn>
                  <a:cxn ang="0">
                    <a:pos x="0" y="221"/>
                  </a:cxn>
                  <a:cxn ang="0">
                    <a:pos x="0" y="221"/>
                  </a:cxn>
                  <a:cxn ang="0">
                    <a:pos x="0" y="22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463" y="0"/>
                  </a:cxn>
                  <a:cxn ang="0">
                    <a:pos x="484" y="22"/>
                  </a:cxn>
                </a:cxnLst>
                <a:rect l="0" t="0" r="r" b="b"/>
                <a:pathLst>
                  <a:path w="484" h="242">
                    <a:moveTo>
                      <a:pt x="484" y="22"/>
                    </a:moveTo>
                    <a:lnTo>
                      <a:pt x="484" y="221"/>
                    </a:lnTo>
                    <a:cubicBezTo>
                      <a:pt x="484" y="233"/>
                      <a:pt x="474" y="242"/>
                      <a:pt x="463" y="242"/>
                    </a:cubicBezTo>
                    <a:cubicBezTo>
                      <a:pt x="463" y="242"/>
                      <a:pt x="463" y="242"/>
                      <a:pt x="463" y="242"/>
                    </a:cubicBezTo>
                    <a:lnTo>
                      <a:pt x="463" y="242"/>
                    </a:lnTo>
                    <a:lnTo>
                      <a:pt x="22" y="242"/>
                    </a:lnTo>
                    <a:cubicBezTo>
                      <a:pt x="10" y="242"/>
                      <a:pt x="0" y="233"/>
                      <a:pt x="0" y="221"/>
                    </a:cubicBezTo>
                    <a:lnTo>
                      <a:pt x="0" y="221"/>
                    </a:lnTo>
                    <a:lnTo>
                      <a:pt x="0" y="22"/>
                    </a:lnTo>
                    <a:cubicBezTo>
                      <a:pt x="0" y="10"/>
                      <a:pt x="10" y="0"/>
                      <a:pt x="22" y="0"/>
                    </a:cubicBezTo>
                    <a:lnTo>
                      <a:pt x="22" y="0"/>
                    </a:lnTo>
                    <a:lnTo>
                      <a:pt x="463" y="0"/>
                    </a:lnTo>
                    <a:cubicBezTo>
                      <a:pt x="474" y="0"/>
                      <a:pt x="484" y="10"/>
                      <a:pt x="484" y="22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45"/>
              <p:cNvSpPr>
                <a:spLocks noEditPoints="1"/>
              </p:cNvSpPr>
              <p:nvPr/>
            </p:nvSpPr>
            <p:spPr bwMode="auto">
              <a:xfrm>
                <a:off x="739" y="1800"/>
                <a:ext cx="93" cy="37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93" y="37"/>
                  </a:cxn>
                </a:cxnLst>
                <a:rect l="0" t="0" r="r" b="b"/>
                <a:pathLst>
                  <a:path w="93" h="37">
                    <a:moveTo>
                      <a:pt x="93" y="0"/>
                    </a:moveTo>
                    <a:lnTo>
                      <a:pt x="0" y="0"/>
                    </a:lnTo>
                    <a:moveTo>
                      <a:pt x="0" y="37"/>
                    </a:moveTo>
                    <a:lnTo>
                      <a:pt x="93" y="37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146"/>
              <p:cNvSpPr>
                <a:spLocks noChangeShapeType="1"/>
              </p:cNvSpPr>
              <p:nvPr/>
            </p:nvSpPr>
            <p:spPr bwMode="auto">
              <a:xfrm flipH="1">
                <a:off x="742" y="1840"/>
                <a:ext cx="87" cy="1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147"/>
              <p:cNvSpPr>
                <a:spLocks noChangeArrowheads="1"/>
              </p:cNvSpPr>
              <p:nvPr/>
            </p:nvSpPr>
            <p:spPr bwMode="auto">
              <a:xfrm>
                <a:off x="854" y="1840"/>
                <a:ext cx="402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Input</a:t>
                </a:r>
                <a:endPara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Mode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Cleaner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3" name="Freeform 150"/>
              <p:cNvSpPr>
                <a:spLocks/>
              </p:cNvSpPr>
              <p:nvPr/>
            </p:nvSpPr>
            <p:spPr bwMode="auto">
              <a:xfrm>
                <a:off x="1979" y="3469"/>
                <a:ext cx="89" cy="216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216"/>
                  </a:cxn>
                  <a:cxn ang="0">
                    <a:pos x="0" y="0"/>
                  </a:cxn>
                  <a:cxn ang="0">
                    <a:pos x="0" y="216"/>
                  </a:cxn>
                </a:cxnLst>
                <a:rect l="0" t="0" r="r" b="b"/>
                <a:pathLst>
                  <a:path w="89" h="216">
                    <a:moveTo>
                      <a:pt x="89" y="0"/>
                    </a:moveTo>
                    <a:lnTo>
                      <a:pt x="89" y="216"/>
                    </a:lnTo>
                    <a:lnTo>
                      <a:pt x="0" y="0"/>
                    </a:lnTo>
                    <a:lnTo>
                      <a:pt x="0" y="216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51"/>
              <p:cNvSpPr>
                <a:spLocks/>
              </p:cNvSpPr>
              <p:nvPr/>
            </p:nvSpPr>
            <p:spPr bwMode="auto">
              <a:xfrm>
                <a:off x="1979" y="3469"/>
                <a:ext cx="89" cy="216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216"/>
                  </a:cxn>
                  <a:cxn ang="0">
                    <a:pos x="0" y="0"/>
                  </a:cxn>
                  <a:cxn ang="0">
                    <a:pos x="0" y="216"/>
                  </a:cxn>
                </a:cxnLst>
                <a:rect l="0" t="0" r="r" b="b"/>
                <a:pathLst>
                  <a:path w="89" h="216">
                    <a:moveTo>
                      <a:pt x="89" y="0"/>
                    </a:moveTo>
                    <a:lnTo>
                      <a:pt x="89" y="216"/>
                    </a:lnTo>
                    <a:lnTo>
                      <a:pt x="0" y="0"/>
                    </a:lnTo>
                    <a:lnTo>
                      <a:pt x="0" y="216"/>
                    </a:lnTo>
                  </a:path>
                </a:pathLst>
              </a:cu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152"/>
              <p:cNvSpPr>
                <a:spLocks noChangeShapeType="1"/>
              </p:cNvSpPr>
              <p:nvPr/>
            </p:nvSpPr>
            <p:spPr bwMode="auto">
              <a:xfrm flipV="1">
                <a:off x="1980" y="3469"/>
                <a:ext cx="88" cy="216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153"/>
              <p:cNvSpPr>
                <a:spLocks noChangeShapeType="1"/>
              </p:cNvSpPr>
              <p:nvPr/>
            </p:nvSpPr>
            <p:spPr bwMode="auto">
              <a:xfrm flipV="1">
                <a:off x="1980" y="3469"/>
                <a:ext cx="88" cy="216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Rectangle 154"/>
              <p:cNvSpPr>
                <a:spLocks noChangeArrowheads="1"/>
              </p:cNvSpPr>
              <p:nvPr/>
            </p:nvSpPr>
            <p:spPr bwMode="auto">
              <a:xfrm>
                <a:off x="2064" y="3479"/>
                <a:ext cx="9" cy="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55"/>
              <p:cNvSpPr>
                <a:spLocks/>
              </p:cNvSpPr>
              <p:nvPr/>
            </p:nvSpPr>
            <p:spPr bwMode="auto">
              <a:xfrm>
                <a:off x="2065" y="3482"/>
                <a:ext cx="5" cy="5"/>
              </a:xfrm>
              <a:custGeom>
                <a:avLst/>
                <a:gdLst/>
                <a:ahLst/>
                <a:cxnLst>
                  <a:cxn ang="0">
                    <a:pos x="10" y="24"/>
                  </a:cxn>
                  <a:cxn ang="0">
                    <a:pos x="6" y="21"/>
                  </a:cxn>
                  <a:cxn ang="0">
                    <a:pos x="3" y="7"/>
                  </a:cxn>
                  <a:cxn ang="0">
                    <a:pos x="18" y="4"/>
                  </a:cxn>
                  <a:cxn ang="0">
                    <a:pos x="22" y="6"/>
                  </a:cxn>
                  <a:cxn ang="0">
                    <a:pos x="25" y="21"/>
                  </a:cxn>
                  <a:cxn ang="0">
                    <a:pos x="10" y="24"/>
                  </a:cxn>
                </a:cxnLst>
                <a:rect l="0" t="0" r="r" b="b"/>
                <a:pathLst>
                  <a:path w="28" h="27">
                    <a:moveTo>
                      <a:pt x="10" y="24"/>
                    </a:moveTo>
                    <a:lnTo>
                      <a:pt x="6" y="21"/>
                    </a:lnTo>
                    <a:cubicBezTo>
                      <a:pt x="1" y="18"/>
                      <a:pt x="0" y="11"/>
                      <a:pt x="3" y="7"/>
                    </a:cubicBezTo>
                    <a:cubicBezTo>
                      <a:pt x="6" y="2"/>
                      <a:pt x="13" y="0"/>
                      <a:pt x="18" y="4"/>
                    </a:cubicBezTo>
                    <a:lnTo>
                      <a:pt x="22" y="6"/>
                    </a:lnTo>
                    <a:cubicBezTo>
                      <a:pt x="27" y="9"/>
                      <a:pt x="28" y="16"/>
                      <a:pt x="25" y="21"/>
                    </a:cubicBezTo>
                    <a:cubicBezTo>
                      <a:pt x="21" y="26"/>
                      <a:pt x="15" y="27"/>
                      <a:pt x="10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Rectangle 156"/>
              <p:cNvSpPr>
                <a:spLocks noChangeArrowheads="1"/>
              </p:cNvSpPr>
              <p:nvPr/>
            </p:nvSpPr>
            <p:spPr bwMode="auto">
              <a:xfrm>
                <a:off x="2064" y="3479"/>
                <a:ext cx="9" cy="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157"/>
              <p:cNvSpPr>
                <a:spLocks noChangeShapeType="1"/>
              </p:cNvSpPr>
              <p:nvPr/>
            </p:nvSpPr>
            <p:spPr bwMode="auto">
              <a:xfrm flipH="1" flipV="1">
                <a:off x="2067" y="3468"/>
                <a:ext cx="1" cy="1"/>
              </a:xfrm>
              <a:prstGeom prst="line">
                <a:avLst/>
              </a:prstGeom>
              <a:noFill/>
              <a:ln w="635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Rectangle 158"/>
              <p:cNvSpPr>
                <a:spLocks noChangeArrowheads="1"/>
              </p:cNvSpPr>
              <p:nvPr/>
            </p:nvSpPr>
            <p:spPr bwMode="auto">
              <a:xfrm>
                <a:off x="2039" y="3436"/>
                <a:ext cx="64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59"/>
              <p:cNvSpPr>
                <a:spLocks/>
              </p:cNvSpPr>
              <p:nvPr/>
            </p:nvSpPr>
            <p:spPr bwMode="auto">
              <a:xfrm>
                <a:off x="2041" y="3439"/>
                <a:ext cx="60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7" y="169"/>
                  </a:cxn>
                  <a:cxn ang="0">
                    <a:pos x="287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8" y="9"/>
                  </a:cxn>
                  <a:cxn ang="0">
                    <a:pos x="31" y="1"/>
                  </a:cxn>
                  <a:cxn ang="0">
                    <a:pos x="308" y="50"/>
                  </a:cxn>
                  <a:cxn ang="0">
                    <a:pos x="316" y="62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7" y="169"/>
                    </a:cubicBezTo>
                    <a:lnTo>
                      <a:pt x="287" y="169"/>
                    </a:ln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cubicBezTo>
                      <a:pt x="1" y="108"/>
                      <a:pt x="1" y="108"/>
                      <a:pt x="1" y="108"/>
                    </a:cubicBezTo>
                    <a:lnTo>
                      <a:pt x="1" y="108"/>
                    </a:lnTo>
                    <a:lnTo>
                      <a:pt x="18" y="9"/>
                    </a:lnTo>
                    <a:cubicBezTo>
                      <a:pt x="20" y="4"/>
                      <a:pt x="25" y="0"/>
                      <a:pt x="31" y="1"/>
                    </a:cubicBezTo>
                    <a:lnTo>
                      <a:pt x="308" y="50"/>
                    </a:lnTo>
                    <a:cubicBezTo>
                      <a:pt x="313" y="51"/>
                      <a:pt x="317" y="56"/>
                      <a:pt x="316" y="62"/>
                    </a:cubicBezTo>
                    <a:cubicBezTo>
                      <a:pt x="316" y="62"/>
                      <a:pt x="316" y="62"/>
                      <a:pt x="316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Rectangle 160"/>
              <p:cNvSpPr>
                <a:spLocks noChangeArrowheads="1"/>
              </p:cNvSpPr>
              <p:nvPr/>
            </p:nvSpPr>
            <p:spPr bwMode="auto">
              <a:xfrm>
                <a:off x="2039" y="3436"/>
                <a:ext cx="64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61"/>
              <p:cNvSpPr>
                <a:spLocks/>
              </p:cNvSpPr>
              <p:nvPr/>
            </p:nvSpPr>
            <p:spPr bwMode="auto">
              <a:xfrm>
                <a:off x="2041" y="3439"/>
                <a:ext cx="60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7" y="169"/>
                  </a:cxn>
                  <a:cxn ang="0">
                    <a:pos x="287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" y="108"/>
                  </a:cxn>
                  <a:cxn ang="0">
                    <a:pos x="18" y="9"/>
                  </a:cxn>
                  <a:cxn ang="0">
                    <a:pos x="31" y="1"/>
                  </a:cxn>
                  <a:cxn ang="0">
                    <a:pos x="308" y="50"/>
                  </a:cxn>
                  <a:cxn ang="0">
                    <a:pos x="316" y="62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7" y="169"/>
                    </a:cubicBezTo>
                    <a:lnTo>
                      <a:pt x="287" y="169"/>
                    </a:ln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cubicBezTo>
                      <a:pt x="1" y="108"/>
                      <a:pt x="1" y="108"/>
                      <a:pt x="1" y="108"/>
                    </a:cubicBezTo>
                    <a:lnTo>
                      <a:pt x="1" y="108"/>
                    </a:lnTo>
                    <a:lnTo>
                      <a:pt x="18" y="9"/>
                    </a:lnTo>
                    <a:cubicBezTo>
                      <a:pt x="20" y="4"/>
                      <a:pt x="25" y="0"/>
                      <a:pt x="31" y="1"/>
                    </a:cubicBezTo>
                    <a:lnTo>
                      <a:pt x="308" y="50"/>
                    </a:lnTo>
                    <a:cubicBezTo>
                      <a:pt x="313" y="51"/>
                      <a:pt x="317" y="56"/>
                      <a:pt x="316" y="62"/>
                    </a:cubicBezTo>
                    <a:cubicBezTo>
                      <a:pt x="316" y="62"/>
                      <a:pt x="316" y="62"/>
                      <a:pt x="316" y="62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162"/>
              <p:cNvSpPr>
                <a:spLocks noChangeShapeType="1"/>
              </p:cNvSpPr>
              <p:nvPr/>
            </p:nvSpPr>
            <p:spPr bwMode="auto">
              <a:xfrm flipH="1" flipV="1">
                <a:off x="2044" y="3460"/>
                <a:ext cx="51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Rectangle 163"/>
              <p:cNvSpPr>
                <a:spLocks noChangeArrowheads="1"/>
              </p:cNvSpPr>
              <p:nvPr/>
            </p:nvSpPr>
            <p:spPr bwMode="auto">
              <a:xfrm>
                <a:off x="1944" y="3436"/>
                <a:ext cx="65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64"/>
              <p:cNvSpPr>
                <a:spLocks/>
              </p:cNvSpPr>
              <p:nvPr/>
            </p:nvSpPr>
            <p:spPr bwMode="auto">
              <a:xfrm>
                <a:off x="1946" y="3439"/>
                <a:ext cx="61" cy="33"/>
              </a:xfrm>
              <a:custGeom>
                <a:avLst/>
                <a:gdLst/>
                <a:ahLst/>
                <a:cxnLst>
                  <a:cxn ang="0">
                    <a:pos x="298" y="10"/>
                  </a:cxn>
                  <a:cxn ang="0">
                    <a:pos x="316" y="108"/>
                  </a:cxn>
                  <a:cxn ang="0">
                    <a:pos x="307" y="121"/>
                  </a:cxn>
                  <a:cxn ang="0">
                    <a:pos x="307" y="121"/>
                  </a:cxn>
                  <a:cxn ang="0">
                    <a:pos x="30" y="169"/>
                  </a:cxn>
                  <a:cxn ang="0">
                    <a:pos x="18" y="161"/>
                  </a:cxn>
                  <a:cxn ang="0">
                    <a:pos x="18" y="161"/>
                  </a:cxn>
                  <a:cxn ang="0">
                    <a:pos x="1" y="63"/>
                  </a:cxn>
                  <a:cxn ang="0">
                    <a:pos x="9" y="50"/>
                  </a:cxn>
                  <a:cxn ang="0">
                    <a:pos x="9" y="50"/>
                  </a:cxn>
                  <a:cxn ang="0">
                    <a:pos x="286" y="1"/>
                  </a:cxn>
                  <a:cxn ang="0">
                    <a:pos x="298" y="10"/>
                  </a:cxn>
                  <a:cxn ang="0">
                    <a:pos x="298" y="10"/>
                  </a:cxn>
                </a:cxnLst>
                <a:rect l="0" t="0" r="r" b="b"/>
                <a:pathLst>
                  <a:path w="317" h="170">
                    <a:moveTo>
                      <a:pt x="298" y="10"/>
                    </a:moveTo>
                    <a:lnTo>
                      <a:pt x="316" y="108"/>
                    </a:lnTo>
                    <a:cubicBezTo>
                      <a:pt x="317" y="114"/>
                      <a:pt x="313" y="120"/>
                      <a:pt x="307" y="121"/>
                    </a:cubicBezTo>
                    <a:cubicBezTo>
                      <a:pt x="307" y="121"/>
                      <a:pt x="307" y="121"/>
                      <a:pt x="307" y="121"/>
                    </a:cubicBezTo>
                    <a:lnTo>
                      <a:pt x="30" y="169"/>
                    </a:lnTo>
                    <a:cubicBezTo>
                      <a:pt x="24" y="170"/>
                      <a:pt x="19" y="167"/>
                      <a:pt x="18" y="161"/>
                    </a:cubicBezTo>
                    <a:lnTo>
                      <a:pt x="18" y="161"/>
                    </a:lnTo>
                    <a:lnTo>
                      <a:pt x="1" y="63"/>
                    </a:lnTo>
                    <a:cubicBezTo>
                      <a:pt x="0" y="57"/>
                      <a:pt x="3" y="51"/>
                      <a:pt x="9" y="50"/>
                    </a:cubicBezTo>
                    <a:lnTo>
                      <a:pt x="9" y="50"/>
                    </a:lnTo>
                    <a:lnTo>
                      <a:pt x="286" y="1"/>
                    </a:lnTo>
                    <a:cubicBezTo>
                      <a:pt x="292" y="0"/>
                      <a:pt x="297" y="4"/>
                      <a:pt x="298" y="10"/>
                    </a:cubicBezTo>
                    <a:cubicBezTo>
                      <a:pt x="298" y="10"/>
                      <a:pt x="298" y="10"/>
                      <a:pt x="298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Rectangle 165"/>
              <p:cNvSpPr>
                <a:spLocks noChangeArrowheads="1"/>
              </p:cNvSpPr>
              <p:nvPr/>
            </p:nvSpPr>
            <p:spPr bwMode="auto">
              <a:xfrm>
                <a:off x="1944" y="3436"/>
                <a:ext cx="65" cy="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66"/>
              <p:cNvSpPr>
                <a:spLocks/>
              </p:cNvSpPr>
              <p:nvPr/>
            </p:nvSpPr>
            <p:spPr bwMode="auto">
              <a:xfrm>
                <a:off x="1946" y="3439"/>
                <a:ext cx="61" cy="33"/>
              </a:xfrm>
              <a:custGeom>
                <a:avLst/>
                <a:gdLst/>
                <a:ahLst/>
                <a:cxnLst>
                  <a:cxn ang="0">
                    <a:pos x="298" y="10"/>
                  </a:cxn>
                  <a:cxn ang="0">
                    <a:pos x="316" y="108"/>
                  </a:cxn>
                  <a:cxn ang="0">
                    <a:pos x="307" y="121"/>
                  </a:cxn>
                  <a:cxn ang="0">
                    <a:pos x="307" y="121"/>
                  </a:cxn>
                  <a:cxn ang="0">
                    <a:pos x="30" y="169"/>
                  </a:cxn>
                  <a:cxn ang="0">
                    <a:pos x="18" y="161"/>
                  </a:cxn>
                  <a:cxn ang="0">
                    <a:pos x="18" y="161"/>
                  </a:cxn>
                  <a:cxn ang="0">
                    <a:pos x="1" y="63"/>
                  </a:cxn>
                  <a:cxn ang="0">
                    <a:pos x="9" y="50"/>
                  </a:cxn>
                  <a:cxn ang="0">
                    <a:pos x="9" y="50"/>
                  </a:cxn>
                  <a:cxn ang="0">
                    <a:pos x="286" y="1"/>
                  </a:cxn>
                  <a:cxn ang="0">
                    <a:pos x="298" y="10"/>
                  </a:cxn>
                  <a:cxn ang="0">
                    <a:pos x="298" y="10"/>
                  </a:cxn>
                </a:cxnLst>
                <a:rect l="0" t="0" r="r" b="b"/>
                <a:pathLst>
                  <a:path w="317" h="170">
                    <a:moveTo>
                      <a:pt x="298" y="10"/>
                    </a:moveTo>
                    <a:lnTo>
                      <a:pt x="316" y="108"/>
                    </a:lnTo>
                    <a:cubicBezTo>
                      <a:pt x="317" y="114"/>
                      <a:pt x="313" y="120"/>
                      <a:pt x="307" y="121"/>
                    </a:cubicBezTo>
                    <a:cubicBezTo>
                      <a:pt x="307" y="121"/>
                      <a:pt x="307" y="121"/>
                      <a:pt x="307" y="121"/>
                    </a:cubicBezTo>
                    <a:lnTo>
                      <a:pt x="30" y="169"/>
                    </a:lnTo>
                    <a:cubicBezTo>
                      <a:pt x="24" y="170"/>
                      <a:pt x="19" y="167"/>
                      <a:pt x="18" y="161"/>
                    </a:cubicBezTo>
                    <a:lnTo>
                      <a:pt x="18" y="161"/>
                    </a:lnTo>
                    <a:lnTo>
                      <a:pt x="1" y="63"/>
                    </a:lnTo>
                    <a:cubicBezTo>
                      <a:pt x="0" y="57"/>
                      <a:pt x="3" y="51"/>
                      <a:pt x="9" y="50"/>
                    </a:cubicBezTo>
                    <a:lnTo>
                      <a:pt x="9" y="50"/>
                    </a:lnTo>
                    <a:lnTo>
                      <a:pt x="286" y="1"/>
                    </a:lnTo>
                    <a:cubicBezTo>
                      <a:pt x="292" y="0"/>
                      <a:pt x="297" y="4"/>
                      <a:pt x="298" y="10"/>
                    </a:cubicBezTo>
                    <a:cubicBezTo>
                      <a:pt x="298" y="10"/>
                      <a:pt x="298" y="10"/>
                      <a:pt x="298" y="1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167"/>
              <p:cNvSpPr>
                <a:spLocks noChangeShapeType="1"/>
              </p:cNvSpPr>
              <p:nvPr/>
            </p:nvSpPr>
            <p:spPr bwMode="auto">
              <a:xfrm flipH="1">
                <a:off x="1952" y="3460"/>
                <a:ext cx="52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68"/>
              <p:cNvSpPr>
                <a:spLocks/>
              </p:cNvSpPr>
              <p:nvPr/>
            </p:nvSpPr>
            <p:spPr bwMode="auto">
              <a:xfrm>
                <a:off x="1947" y="3682"/>
                <a:ext cx="61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6" y="169"/>
                  </a:cxn>
                  <a:cxn ang="0">
                    <a:pos x="286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8" y="10"/>
                  </a:cxn>
                  <a:cxn ang="0">
                    <a:pos x="31" y="1"/>
                  </a:cxn>
                  <a:cxn ang="0">
                    <a:pos x="31" y="1"/>
                  </a:cxn>
                  <a:cxn ang="0">
                    <a:pos x="307" y="50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6" y="169"/>
                    </a:cubicBezTo>
                    <a:cubicBezTo>
                      <a:pt x="286" y="169"/>
                      <a:pt x="286" y="169"/>
                      <a:pt x="286" y="169"/>
                    </a:cubicBez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lnTo>
                      <a:pt x="18" y="10"/>
                    </a:lnTo>
                    <a:cubicBezTo>
                      <a:pt x="19" y="4"/>
                      <a:pt x="25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lnTo>
                      <a:pt x="307" y="50"/>
                    </a:lnTo>
                    <a:cubicBezTo>
                      <a:pt x="313" y="51"/>
                      <a:pt x="317" y="56"/>
                      <a:pt x="316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69"/>
              <p:cNvSpPr>
                <a:spLocks/>
              </p:cNvSpPr>
              <p:nvPr/>
            </p:nvSpPr>
            <p:spPr bwMode="auto">
              <a:xfrm>
                <a:off x="1947" y="3682"/>
                <a:ext cx="60" cy="33"/>
              </a:xfrm>
              <a:custGeom>
                <a:avLst/>
                <a:gdLst/>
                <a:ahLst/>
                <a:cxnLst>
                  <a:cxn ang="0">
                    <a:pos x="316" y="62"/>
                  </a:cxn>
                  <a:cxn ang="0">
                    <a:pos x="299" y="160"/>
                  </a:cxn>
                  <a:cxn ang="0">
                    <a:pos x="286" y="169"/>
                  </a:cxn>
                  <a:cxn ang="0">
                    <a:pos x="286" y="169"/>
                  </a:cxn>
                  <a:cxn ang="0">
                    <a:pos x="10" y="120"/>
                  </a:cxn>
                  <a:cxn ang="0">
                    <a:pos x="1" y="108"/>
                  </a:cxn>
                  <a:cxn ang="0">
                    <a:pos x="18" y="10"/>
                  </a:cxn>
                  <a:cxn ang="0">
                    <a:pos x="31" y="1"/>
                  </a:cxn>
                  <a:cxn ang="0">
                    <a:pos x="31" y="1"/>
                  </a:cxn>
                  <a:cxn ang="0">
                    <a:pos x="307" y="50"/>
                  </a:cxn>
                  <a:cxn ang="0">
                    <a:pos x="316" y="62"/>
                  </a:cxn>
                </a:cxnLst>
                <a:rect l="0" t="0" r="r" b="b"/>
                <a:pathLst>
                  <a:path w="317" h="170">
                    <a:moveTo>
                      <a:pt x="316" y="62"/>
                    </a:moveTo>
                    <a:lnTo>
                      <a:pt x="299" y="160"/>
                    </a:lnTo>
                    <a:cubicBezTo>
                      <a:pt x="298" y="166"/>
                      <a:pt x="292" y="170"/>
                      <a:pt x="286" y="169"/>
                    </a:cubicBezTo>
                    <a:cubicBezTo>
                      <a:pt x="286" y="169"/>
                      <a:pt x="286" y="169"/>
                      <a:pt x="286" y="169"/>
                    </a:cubicBezTo>
                    <a:lnTo>
                      <a:pt x="10" y="120"/>
                    </a:lnTo>
                    <a:cubicBezTo>
                      <a:pt x="4" y="119"/>
                      <a:pt x="0" y="113"/>
                      <a:pt x="1" y="108"/>
                    </a:cubicBezTo>
                    <a:lnTo>
                      <a:pt x="18" y="10"/>
                    </a:lnTo>
                    <a:cubicBezTo>
                      <a:pt x="19" y="4"/>
                      <a:pt x="25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lnTo>
                      <a:pt x="307" y="50"/>
                    </a:lnTo>
                    <a:cubicBezTo>
                      <a:pt x="313" y="51"/>
                      <a:pt x="317" y="56"/>
                      <a:pt x="316" y="62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170"/>
              <p:cNvSpPr>
                <a:spLocks noChangeShapeType="1"/>
              </p:cNvSpPr>
              <p:nvPr/>
            </p:nvSpPr>
            <p:spPr bwMode="auto">
              <a:xfrm flipH="1" flipV="1">
                <a:off x="1950" y="3703"/>
                <a:ext cx="52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71"/>
              <p:cNvSpPr>
                <a:spLocks/>
              </p:cNvSpPr>
              <p:nvPr/>
            </p:nvSpPr>
            <p:spPr bwMode="auto">
              <a:xfrm>
                <a:off x="2042" y="3682"/>
                <a:ext cx="61" cy="32"/>
              </a:xfrm>
              <a:custGeom>
                <a:avLst/>
                <a:gdLst/>
                <a:ahLst/>
                <a:cxnLst>
                  <a:cxn ang="0">
                    <a:pos x="299" y="10"/>
                  </a:cxn>
                  <a:cxn ang="0">
                    <a:pos x="317" y="108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1" y="169"/>
                  </a:cxn>
                  <a:cxn ang="0">
                    <a:pos x="19" y="160"/>
                  </a:cxn>
                  <a:cxn ang="0">
                    <a:pos x="19" y="160"/>
                  </a:cxn>
                  <a:cxn ang="0">
                    <a:pos x="1" y="62"/>
                  </a:cxn>
                  <a:cxn ang="0">
                    <a:pos x="10" y="50"/>
                  </a:cxn>
                  <a:cxn ang="0">
                    <a:pos x="10" y="50"/>
                  </a:cxn>
                  <a:cxn ang="0">
                    <a:pos x="287" y="1"/>
                  </a:cxn>
                  <a:cxn ang="0">
                    <a:pos x="299" y="10"/>
                  </a:cxn>
                </a:cxnLst>
                <a:rect l="0" t="0" r="r" b="b"/>
                <a:pathLst>
                  <a:path w="318" h="170">
                    <a:moveTo>
                      <a:pt x="299" y="10"/>
                    </a:moveTo>
                    <a:lnTo>
                      <a:pt x="317" y="108"/>
                    </a:lnTo>
                    <a:cubicBezTo>
                      <a:pt x="318" y="113"/>
                      <a:pt x="314" y="119"/>
                      <a:pt x="308" y="120"/>
                    </a:cubicBezTo>
                    <a:cubicBezTo>
                      <a:pt x="308" y="120"/>
                      <a:pt x="308" y="120"/>
                      <a:pt x="308" y="120"/>
                    </a:cubicBezTo>
                    <a:lnTo>
                      <a:pt x="308" y="120"/>
                    </a:lnTo>
                    <a:lnTo>
                      <a:pt x="31" y="169"/>
                    </a:lnTo>
                    <a:cubicBezTo>
                      <a:pt x="25" y="170"/>
                      <a:pt x="20" y="166"/>
                      <a:pt x="19" y="160"/>
                    </a:cubicBezTo>
                    <a:lnTo>
                      <a:pt x="19" y="160"/>
                    </a:lnTo>
                    <a:lnTo>
                      <a:pt x="1" y="62"/>
                    </a:lnTo>
                    <a:cubicBezTo>
                      <a:pt x="0" y="56"/>
                      <a:pt x="4" y="51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lnTo>
                      <a:pt x="287" y="1"/>
                    </a:lnTo>
                    <a:cubicBezTo>
                      <a:pt x="293" y="0"/>
                      <a:pt x="298" y="4"/>
                      <a:pt x="299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72"/>
              <p:cNvSpPr>
                <a:spLocks/>
              </p:cNvSpPr>
              <p:nvPr/>
            </p:nvSpPr>
            <p:spPr bwMode="auto">
              <a:xfrm>
                <a:off x="2042" y="3682"/>
                <a:ext cx="61" cy="32"/>
              </a:xfrm>
              <a:custGeom>
                <a:avLst/>
                <a:gdLst/>
                <a:ahLst/>
                <a:cxnLst>
                  <a:cxn ang="0">
                    <a:pos x="299" y="10"/>
                  </a:cxn>
                  <a:cxn ang="0">
                    <a:pos x="317" y="108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08" y="120"/>
                  </a:cxn>
                  <a:cxn ang="0">
                    <a:pos x="31" y="169"/>
                  </a:cxn>
                  <a:cxn ang="0">
                    <a:pos x="19" y="160"/>
                  </a:cxn>
                  <a:cxn ang="0">
                    <a:pos x="19" y="160"/>
                  </a:cxn>
                  <a:cxn ang="0">
                    <a:pos x="1" y="62"/>
                  </a:cxn>
                  <a:cxn ang="0">
                    <a:pos x="10" y="50"/>
                  </a:cxn>
                  <a:cxn ang="0">
                    <a:pos x="10" y="50"/>
                  </a:cxn>
                  <a:cxn ang="0">
                    <a:pos x="287" y="1"/>
                  </a:cxn>
                  <a:cxn ang="0">
                    <a:pos x="299" y="10"/>
                  </a:cxn>
                </a:cxnLst>
                <a:rect l="0" t="0" r="r" b="b"/>
                <a:pathLst>
                  <a:path w="318" h="170">
                    <a:moveTo>
                      <a:pt x="299" y="10"/>
                    </a:moveTo>
                    <a:lnTo>
                      <a:pt x="317" y="108"/>
                    </a:lnTo>
                    <a:cubicBezTo>
                      <a:pt x="318" y="113"/>
                      <a:pt x="314" y="119"/>
                      <a:pt x="308" y="120"/>
                    </a:cubicBezTo>
                    <a:cubicBezTo>
                      <a:pt x="308" y="120"/>
                      <a:pt x="308" y="120"/>
                      <a:pt x="308" y="120"/>
                    </a:cubicBezTo>
                    <a:lnTo>
                      <a:pt x="308" y="120"/>
                    </a:lnTo>
                    <a:lnTo>
                      <a:pt x="31" y="169"/>
                    </a:lnTo>
                    <a:cubicBezTo>
                      <a:pt x="25" y="170"/>
                      <a:pt x="20" y="166"/>
                      <a:pt x="19" y="160"/>
                    </a:cubicBezTo>
                    <a:lnTo>
                      <a:pt x="19" y="160"/>
                    </a:lnTo>
                    <a:lnTo>
                      <a:pt x="1" y="62"/>
                    </a:lnTo>
                    <a:cubicBezTo>
                      <a:pt x="0" y="56"/>
                      <a:pt x="4" y="51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lnTo>
                      <a:pt x="287" y="1"/>
                    </a:lnTo>
                    <a:cubicBezTo>
                      <a:pt x="293" y="0"/>
                      <a:pt x="298" y="4"/>
                      <a:pt x="299" y="1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173"/>
              <p:cNvSpPr>
                <a:spLocks noChangeShapeType="1"/>
              </p:cNvSpPr>
              <p:nvPr/>
            </p:nvSpPr>
            <p:spPr bwMode="auto">
              <a:xfrm flipH="1">
                <a:off x="2048" y="3703"/>
                <a:ext cx="52" cy="9"/>
              </a:xfrm>
              <a:prstGeom prst="line">
                <a:avLst/>
              </a:prstGeom>
              <a:noFill/>
              <a:ln w="63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Rectangle 174"/>
              <p:cNvSpPr>
                <a:spLocks noChangeArrowheads="1"/>
              </p:cNvSpPr>
              <p:nvPr/>
            </p:nvSpPr>
            <p:spPr bwMode="auto">
              <a:xfrm>
                <a:off x="2134" y="3488"/>
                <a:ext cx="248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Output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Mode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Cleaner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8" name="Rectangle 177"/>
              <p:cNvSpPr>
                <a:spLocks noChangeArrowheads="1"/>
              </p:cNvSpPr>
              <p:nvPr/>
            </p:nvSpPr>
            <p:spPr bwMode="auto">
              <a:xfrm>
                <a:off x="1266" y="2208"/>
                <a:ext cx="526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Power Recycling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" name="Rectangle 178"/>
              <p:cNvSpPr>
                <a:spLocks noChangeArrowheads="1"/>
              </p:cNvSpPr>
              <p:nvPr/>
            </p:nvSpPr>
            <p:spPr bwMode="auto">
              <a:xfrm>
                <a:off x="2187" y="2551"/>
                <a:ext cx="94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BS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0" name="Rectangle 179"/>
              <p:cNvSpPr>
                <a:spLocks noChangeArrowheads="1"/>
              </p:cNvSpPr>
              <p:nvPr/>
            </p:nvSpPr>
            <p:spPr bwMode="auto">
              <a:xfrm>
                <a:off x="2391" y="2420"/>
                <a:ext cx="7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80"/>
              <p:cNvSpPr>
                <a:spLocks/>
              </p:cNvSpPr>
              <p:nvPr/>
            </p:nvSpPr>
            <p:spPr bwMode="auto">
              <a:xfrm>
                <a:off x="2391" y="2420"/>
                <a:ext cx="75" cy="208"/>
              </a:xfrm>
              <a:custGeom>
                <a:avLst/>
                <a:gdLst/>
                <a:ahLst/>
                <a:cxnLst>
                  <a:cxn ang="0">
                    <a:pos x="22" y="1088"/>
                  </a:cxn>
                  <a:cxn ang="0">
                    <a:pos x="372" y="1088"/>
                  </a:cxn>
                  <a:cxn ang="0">
                    <a:pos x="393" y="1067"/>
                  </a:cxn>
                  <a:cxn ang="0">
                    <a:pos x="393" y="1067"/>
                  </a:cxn>
                  <a:cxn ang="0">
                    <a:pos x="393" y="21"/>
                  </a:cxn>
                  <a:cxn ang="0">
                    <a:pos x="372" y="0"/>
                  </a:cxn>
                  <a:cxn ang="0">
                    <a:pos x="22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2" y="1088"/>
                  </a:cxn>
                </a:cxnLst>
                <a:rect l="0" t="0" r="r" b="b"/>
                <a:pathLst>
                  <a:path w="393" h="1088">
                    <a:moveTo>
                      <a:pt x="22" y="1088"/>
                    </a:moveTo>
                    <a:lnTo>
                      <a:pt x="372" y="1088"/>
                    </a:lnTo>
                    <a:cubicBezTo>
                      <a:pt x="384" y="1088"/>
                      <a:pt x="393" y="1079"/>
                      <a:pt x="393" y="1067"/>
                    </a:cubicBezTo>
                    <a:cubicBezTo>
                      <a:pt x="393" y="1067"/>
                      <a:pt x="393" y="1067"/>
                      <a:pt x="393" y="1067"/>
                    </a:cubicBezTo>
                    <a:lnTo>
                      <a:pt x="393" y="21"/>
                    </a:lnTo>
                    <a:cubicBezTo>
                      <a:pt x="393" y="10"/>
                      <a:pt x="384" y="0"/>
                      <a:pt x="372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10" y="1088"/>
                      <a:pt x="22" y="1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Rectangle 181"/>
              <p:cNvSpPr>
                <a:spLocks noChangeArrowheads="1"/>
              </p:cNvSpPr>
              <p:nvPr/>
            </p:nvSpPr>
            <p:spPr bwMode="auto">
              <a:xfrm>
                <a:off x="2391" y="2420"/>
                <a:ext cx="79" cy="2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82"/>
              <p:cNvSpPr>
                <a:spLocks/>
              </p:cNvSpPr>
              <p:nvPr/>
            </p:nvSpPr>
            <p:spPr bwMode="auto">
              <a:xfrm>
                <a:off x="2391" y="2420"/>
                <a:ext cx="75" cy="208"/>
              </a:xfrm>
              <a:custGeom>
                <a:avLst/>
                <a:gdLst/>
                <a:ahLst/>
                <a:cxnLst>
                  <a:cxn ang="0">
                    <a:pos x="22" y="1088"/>
                  </a:cxn>
                  <a:cxn ang="0">
                    <a:pos x="372" y="1088"/>
                  </a:cxn>
                  <a:cxn ang="0">
                    <a:pos x="393" y="1067"/>
                  </a:cxn>
                  <a:cxn ang="0">
                    <a:pos x="393" y="1067"/>
                  </a:cxn>
                  <a:cxn ang="0">
                    <a:pos x="393" y="21"/>
                  </a:cxn>
                  <a:cxn ang="0">
                    <a:pos x="372" y="0"/>
                  </a:cxn>
                  <a:cxn ang="0">
                    <a:pos x="22" y="0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067"/>
                  </a:cxn>
                  <a:cxn ang="0">
                    <a:pos x="22" y="1088"/>
                  </a:cxn>
                </a:cxnLst>
                <a:rect l="0" t="0" r="r" b="b"/>
                <a:pathLst>
                  <a:path w="393" h="1088">
                    <a:moveTo>
                      <a:pt x="22" y="1088"/>
                    </a:moveTo>
                    <a:lnTo>
                      <a:pt x="372" y="1088"/>
                    </a:lnTo>
                    <a:cubicBezTo>
                      <a:pt x="384" y="1088"/>
                      <a:pt x="393" y="1079"/>
                      <a:pt x="393" y="1067"/>
                    </a:cubicBezTo>
                    <a:cubicBezTo>
                      <a:pt x="393" y="1067"/>
                      <a:pt x="393" y="1067"/>
                      <a:pt x="393" y="1067"/>
                    </a:cubicBezTo>
                    <a:lnTo>
                      <a:pt x="393" y="21"/>
                    </a:lnTo>
                    <a:cubicBezTo>
                      <a:pt x="393" y="10"/>
                      <a:pt x="384" y="0"/>
                      <a:pt x="372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1"/>
                    </a:cubicBezTo>
                    <a:lnTo>
                      <a:pt x="0" y="21"/>
                    </a:lnTo>
                    <a:lnTo>
                      <a:pt x="0" y="1067"/>
                    </a:lnTo>
                    <a:cubicBezTo>
                      <a:pt x="0" y="1079"/>
                      <a:pt x="10" y="1088"/>
                      <a:pt x="22" y="108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83"/>
              <p:cNvSpPr>
                <a:spLocks noEditPoints="1"/>
              </p:cNvSpPr>
              <p:nvPr/>
            </p:nvSpPr>
            <p:spPr bwMode="auto">
              <a:xfrm>
                <a:off x="2398" y="2420"/>
                <a:ext cx="60" cy="208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08"/>
                  </a:cxn>
                </a:cxnLst>
                <a:rect l="0" t="0" r="r" b="b"/>
                <a:pathLst>
                  <a:path w="60" h="208">
                    <a:moveTo>
                      <a:pt x="0" y="208"/>
                    </a:moveTo>
                    <a:lnTo>
                      <a:pt x="0" y="0"/>
                    </a:lnTo>
                    <a:moveTo>
                      <a:pt x="60" y="0"/>
                    </a:moveTo>
                    <a:lnTo>
                      <a:pt x="60" y="208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Rectangle 184"/>
              <p:cNvSpPr>
                <a:spLocks noChangeArrowheads="1"/>
              </p:cNvSpPr>
              <p:nvPr/>
            </p:nvSpPr>
            <p:spPr bwMode="auto">
              <a:xfrm>
                <a:off x="2024" y="2261"/>
                <a:ext cx="214" cy="7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85"/>
              <p:cNvSpPr>
                <a:spLocks/>
              </p:cNvSpPr>
              <p:nvPr/>
            </p:nvSpPr>
            <p:spPr bwMode="auto">
              <a:xfrm>
                <a:off x="2024" y="2261"/>
                <a:ext cx="208" cy="75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0" y="371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1067" y="393"/>
                  </a:cxn>
                  <a:cxn ang="0">
                    <a:pos x="1089" y="371"/>
                  </a:cxn>
                  <a:cxn ang="0">
                    <a:pos x="1089" y="21"/>
                  </a:cxn>
                  <a:cxn ang="0">
                    <a:pos x="1067" y="0"/>
                  </a:cxn>
                  <a:cxn ang="0">
                    <a:pos x="21" y="0"/>
                  </a:cxn>
                  <a:cxn ang="0">
                    <a:pos x="0" y="21"/>
                  </a:cxn>
                </a:cxnLst>
                <a:rect l="0" t="0" r="r" b="b"/>
                <a:pathLst>
                  <a:path w="1089" h="393">
                    <a:moveTo>
                      <a:pt x="0" y="21"/>
                    </a:moveTo>
                    <a:lnTo>
                      <a:pt x="0" y="371"/>
                    </a:lnTo>
                    <a:cubicBezTo>
                      <a:pt x="0" y="383"/>
                      <a:pt x="10" y="393"/>
                      <a:pt x="21" y="393"/>
                    </a:cubicBezTo>
                    <a:cubicBezTo>
                      <a:pt x="21" y="393"/>
                      <a:pt x="21" y="393"/>
                      <a:pt x="21" y="393"/>
                    </a:cubicBezTo>
                    <a:lnTo>
                      <a:pt x="21" y="393"/>
                    </a:lnTo>
                    <a:lnTo>
                      <a:pt x="1067" y="393"/>
                    </a:lnTo>
                    <a:cubicBezTo>
                      <a:pt x="1079" y="393"/>
                      <a:pt x="1089" y="383"/>
                      <a:pt x="1089" y="371"/>
                    </a:cubicBezTo>
                    <a:lnTo>
                      <a:pt x="1089" y="21"/>
                    </a:lnTo>
                    <a:cubicBezTo>
                      <a:pt x="1089" y="9"/>
                      <a:pt x="1079" y="0"/>
                      <a:pt x="1067" y="0"/>
                    </a:cubicBezTo>
                    <a:lnTo>
                      <a:pt x="21" y="0"/>
                    </a:lnTo>
                    <a:cubicBezTo>
                      <a:pt x="10" y="0"/>
                      <a:pt x="0" y="9"/>
                      <a:pt x="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Rectangle 186"/>
              <p:cNvSpPr>
                <a:spLocks noChangeArrowheads="1"/>
              </p:cNvSpPr>
              <p:nvPr/>
            </p:nvSpPr>
            <p:spPr bwMode="auto">
              <a:xfrm>
                <a:off x="2024" y="2261"/>
                <a:ext cx="214" cy="7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87"/>
              <p:cNvSpPr>
                <a:spLocks/>
              </p:cNvSpPr>
              <p:nvPr/>
            </p:nvSpPr>
            <p:spPr bwMode="auto">
              <a:xfrm>
                <a:off x="2024" y="2261"/>
                <a:ext cx="208" cy="75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0" y="371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21" y="393"/>
                  </a:cxn>
                  <a:cxn ang="0">
                    <a:pos x="1067" y="393"/>
                  </a:cxn>
                  <a:cxn ang="0">
                    <a:pos x="1089" y="371"/>
                  </a:cxn>
                  <a:cxn ang="0">
                    <a:pos x="1089" y="21"/>
                  </a:cxn>
                  <a:cxn ang="0">
                    <a:pos x="1067" y="0"/>
                  </a:cxn>
                  <a:cxn ang="0">
                    <a:pos x="21" y="0"/>
                  </a:cxn>
                  <a:cxn ang="0">
                    <a:pos x="0" y="21"/>
                  </a:cxn>
                </a:cxnLst>
                <a:rect l="0" t="0" r="r" b="b"/>
                <a:pathLst>
                  <a:path w="1089" h="393">
                    <a:moveTo>
                      <a:pt x="0" y="21"/>
                    </a:moveTo>
                    <a:lnTo>
                      <a:pt x="0" y="371"/>
                    </a:lnTo>
                    <a:cubicBezTo>
                      <a:pt x="0" y="383"/>
                      <a:pt x="10" y="393"/>
                      <a:pt x="21" y="393"/>
                    </a:cubicBezTo>
                    <a:cubicBezTo>
                      <a:pt x="21" y="393"/>
                      <a:pt x="21" y="393"/>
                      <a:pt x="21" y="393"/>
                    </a:cubicBezTo>
                    <a:lnTo>
                      <a:pt x="21" y="393"/>
                    </a:lnTo>
                    <a:lnTo>
                      <a:pt x="1067" y="393"/>
                    </a:lnTo>
                    <a:cubicBezTo>
                      <a:pt x="1079" y="393"/>
                      <a:pt x="1089" y="383"/>
                      <a:pt x="1089" y="371"/>
                    </a:cubicBezTo>
                    <a:lnTo>
                      <a:pt x="1089" y="21"/>
                    </a:lnTo>
                    <a:cubicBezTo>
                      <a:pt x="1089" y="9"/>
                      <a:pt x="1079" y="0"/>
                      <a:pt x="1067" y="0"/>
                    </a:cubicBezTo>
                    <a:lnTo>
                      <a:pt x="21" y="0"/>
                    </a:lnTo>
                    <a:cubicBezTo>
                      <a:pt x="10" y="0"/>
                      <a:pt x="0" y="9"/>
                      <a:pt x="0" y="2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88"/>
              <p:cNvSpPr>
                <a:spLocks noEditPoints="1"/>
              </p:cNvSpPr>
              <p:nvPr/>
            </p:nvSpPr>
            <p:spPr bwMode="auto">
              <a:xfrm>
                <a:off x="2024" y="2269"/>
                <a:ext cx="208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8" y="0"/>
                  </a:cxn>
                  <a:cxn ang="0">
                    <a:pos x="208" y="60"/>
                  </a:cxn>
                  <a:cxn ang="0">
                    <a:pos x="0" y="60"/>
                  </a:cxn>
                </a:cxnLst>
                <a:rect l="0" t="0" r="r" b="b"/>
                <a:pathLst>
                  <a:path w="208" h="60">
                    <a:moveTo>
                      <a:pt x="0" y="0"/>
                    </a:moveTo>
                    <a:lnTo>
                      <a:pt x="208" y="0"/>
                    </a:lnTo>
                    <a:moveTo>
                      <a:pt x="208" y="60"/>
                    </a:moveTo>
                    <a:lnTo>
                      <a:pt x="0" y="60"/>
                    </a:lnTo>
                  </a:path>
                </a:pathLst>
              </a:custGeom>
              <a:noFill/>
              <a:ln w="31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Rectangle 189"/>
              <p:cNvSpPr>
                <a:spLocks noChangeArrowheads="1"/>
              </p:cNvSpPr>
              <p:nvPr/>
            </p:nvSpPr>
            <p:spPr bwMode="auto">
              <a:xfrm>
                <a:off x="1793" y="1743"/>
                <a:ext cx="153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km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" name="Rectangle 199"/>
              <p:cNvSpPr>
                <a:spLocks noChangeArrowheads="1"/>
              </p:cNvSpPr>
              <p:nvPr/>
            </p:nvSpPr>
            <p:spPr bwMode="auto">
              <a:xfrm>
                <a:off x="182" y="2326"/>
                <a:ext cx="199" cy="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Rectangle 200"/>
              <p:cNvSpPr>
                <a:spLocks noChangeArrowheads="1"/>
              </p:cNvSpPr>
              <p:nvPr/>
            </p:nvSpPr>
            <p:spPr bwMode="auto">
              <a:xfrm>
                <a:off x="182" y="2326"/>
                <a:ext cx="199" cy="7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Rectangle 201"/>
              <p:cNvSpPr>
                <a:spLocks noChangeArrowheads="1"/>
              </p:cNvSpPr>
              <p:nvPr/>
            </p:nvSpPr>
            <p:spPr bwMode="auto">
              <a:xfrm>
                <a:off x="196" y="2411"/>
                <a:ext cx="177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Laser</a:t>
                </a:r>
                <a:endPara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5" name="Rectangle 202"/>
              <p:cNvSpPr>
                <a:spLocks noChangeArrowheads="1"/>
              </p:cNvSpPr>
              <p:nvPr/>
            </p:nvSpPr>
            <p:spPr bwMode="auto">
              <a:xfrm>
                <a:off x="506" y="2326"/>
                <a:ext cx="92" cy="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Rectangle 203"/>
              <p:cNvSpPr>
                <a:spLocks noChangeArrowheads="1"/>
              </p:cNvSpPr>
              <p:nvPr/>
            </p:nvSpPr>
            <p:spPr bwMode="auto">
              <a:xfrm>
                <a:off x="506" y="2326"/>
                <a:ext cx="92" cy="7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Rectangle 204"/>
              <p:cNvSpPr>
                <a:spLocks noChangeArrowheads="1"/>
              </p:cNvSpPr>
              <p:nvPr/>
            </p:nvSpPr>
            <p:spPr bwMode="auto">
              <a:xfrm>
                <a:off x="514" y="2319"/>
                <a:ext cx="38" cy="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 Unicode MS" pitchFamily="34" charset="-128"/>
                    <a:cs typeface="Arial" pitchFamily="34" charset="0"/>
                  </a:rPr>
                  <a:t>Φ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9" name="Rectangle 206"/>
            <p:cNvSpPr>
              <a:spLocks noChangeArrowheads="1"/>
            </p:cNvSpPr>
            <p:nvPr/>
          </p:nvSpPr>
          <p:spPr bwMode="auto">
            <a:xfrm>
              <a:off x="1035231" y="3597274"/>
              <a:ext cx="113211" cy="119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7"/>
            <p:cNvSpPr>
              <a:spLocks noChangeArrowheads="1"/>
            </p:cNvSpPr>
            <p:nvPr/>
          </p:nvSpPr>
          <p:spPr bwMode="auto">
            <a:xfrm>
              <a:off x="4921431" y="5844087"/>
              <a:ext cx="145869" cy="14586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4921431" y="5846264"/>
              <a:ext cx="137160" cy="137160"/>
            </a:xfrm>
            <a:custGeom>
              <a:avLst/>
              <a:gdLst/>
              <a:ahLst/>
              <a:cxnLst>
                <a:cxn ang="0">
                  <a:pos x="270" y="58"/>
                </a:cxn>
                <a:cxn ang="0">
                  <a:pos x="270" y="269"/>
                </a:cxn>
                <a:cxn ang="0">
                  <a:pos x="58" y="269"/>
                </a:cxn>
                <a:cxn ang="0">
                  <a:pos x="58" y="58"/>
                </a:cxn>
                <a:cxn ang="0">
                  <a:pos x="270" y="58"/>
                </a:cxn>
              </a:cxnLst>
              <a:rect l="0" t="0" r="r" b="b"/>
              <a:pathLst>
                <a:path w="328" h="327">
                  <a:moveTo>
                    <a:pt x="270" y="58"/>
                  </a:moveTo>
                  <a:cubicBezTo>
                    <a:pt x="328" y="116"/>
                    <a:pt x="328" y="211"/>
                    <a:pt x="270" y="269"/>
                  </a:cubicBezTo>
                  <a:cubicBezTo>
                    <a:pt x="211" y="327"/>
                    <a:pt x="117" y="327"/>
                    <a:pt x="58" y="269"/>
                  </a:cubicBezTo>
                  <a:cubicBezTo>
                    <a:pt x="0" y="211"/>
                    <a:pt x="0" y="116"/>
                    <a:pt x="58" y="58"/>
                  </a:cubicBezTo>
                  <a:cubicBezTo>
                    <a:pt x="117" y="0"/>
                    <a:pt x="211" y="0"/>
                    <a:pt x="270" y="58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09"/>
            <p:cNvSpPr>
              <a:spLocks noChangeArrowheads="1"/>
            </p:cNvSpPr>
            <p:nvPr/>
          </p:nvSpPr>
          <p:spPr bwMode="auto">
            <a:xfrm>
              <a:off x="4921431" y="5844087"/>
              <a:ext cx="145869" cy="14586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10"/>
            <p:cNvSpPr>
              <a:spLocks noChangeArrowheads="1"/>
            </p:cNvSpPr>
            <p:nvPr/>
          </p:nvSpPr>
          <p:spPr bwMode="auto">
            <a:xfrm>
              <a:off x="4914900" y="5837555"/>
              <a:ext cx="158931" cy="1611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1"/>
            <p:cNvSpPr>
              <a:spLocks noEditPoints="1"/>
            </p:cNvSpPr>
            <p:nvPr/>
          </p:nvSpPr>
          <p:spPr bwMode="auto">
            <a:xfrm>
              <a:off x="4914900" y="5839732"/>
              <a:ext cx="152400" cy="150223"/>
            </a:xfrm>
            <a:custGeom>
              <a:avLst/>
              <a:gdLst/>
              <a:ahLst/>
              <a:cxnLst>
                <a:cxn ang="0">
                  <a:pos x="314" y="58"/>
                </a:cxn>
                <a:cxn ang="0">
                  <a:pos x="352" y="118"/>
                </a:cxn>
                <a:cxn ang="0">
                  <a:pos x="363" y="188"/>
                </a:cxn>
                <a:cxn ang="0">
                  <a:pos x="347" y="255"/>
                </a:cxn>
                <a:cxn ang="0">
                  <a:pos x="305" y="313"/>
                </a:cxn>
                <a:cxn ang="0">
                  <a:pos x="244" y="351"/>
                </a:cxn>
                <a:cxn ang="0">
                  <a:pos x="175" y="362"/>
                </a:cxn>
                <a:cxn ang="0">
                  <a:pos x="108" y="346"/>
                </a:cxn>
                <a:cxn ang="0">
                  <a:pos x="49" y="304"/>
                </a:cxn>
                <a:cxn ang="0">
                  <a:pos x="11" y="243"/>
                </a:cxn>
                <a:cxn ang="0">
                  <a:pos x="1" y="176"/>
                </a:cxn>
                <a:cxn ang="0">
                  <a:pos x="16" y="107"/>
                </a:cxn>
                <a:cxn ang="0">
                  <a:pos x="58" y="49"/>
                </a:cxn>
                <a:cxn ang="0">
                  <a:pos x="120" y="11"/>
                </a:cxn>
                <a:cxn ang="0">
                  <a:pos x="187" y="1"/>
                </a:cxn>
                <a:cxn ang="0">
                  <a:pos x="255" y="16"/>
                </a:cxn>
                <a:cxn ang="0">
                  <a:pos x="220" y="69"/>
                </a:cxn>
                <a:cxn ang="0">
                  <a:pos x="176" y="64"/>
                </a:cxn>
                <a:cxn ang="0">
                  <a:pos x="131" y="74"/>
                </a:cxn>
                <a:cxn ang="0">
                  <a:pos x="93" y="102"/>
                </a:cxn>
                <a:cxn ang="0">
                  <a:pos x="69" y="142"/>
                </a:cxn>
                <a:cxn ang="0">
                  <a:pos x="64" y="187"/>
                </a:cxn>
                <a:cxn ang="0">
                  <a:pos x="74" y="232"/>
                </a:cxn>
                <a:cxn ang="0">
                  <a:pos x="102" y="269"/>
                </a:cxn>
                <a:cxn ang="0">
                  <a:pos x="143" y="293"/>
                </a:cxn>
                <a:cxn ang="0">
                  <a:pos x="188" y="299"/>
                </a:cxn>
                <a:cxn ang="0">
                  <a:pos x="231" y="288"/>
                </a:cxn>
                <a:cxn ang="0">
                  <a:pos x="270" y="260"/>
                </a:cxn>
                <a:cxn ang="0">
                  <a:pos x="294" y="220"/>
                </a:cxn>
                <a:cxn ang="0">
                  <a:pos x="300" y="175"/>
                </a:cxn>
                <a:cxn ang="0">
                  <a:pos x="289" y="131"/>
                </a:cxn>
                <a:cxn ang="0">
                  <a:pos x="261" y="93"/>
                </a:cxn>
                <a:cxn ang="0">
                  <a:pos x="220" y="69"/>
                </a:cxn>
              </a:cxnLst>
              <a:rect l="0" t="0" r="r" b="b"/>
              <a:pathLst>
                <a:path w="364" h="363">
                  <a:moveTo>
                    <a:pt x="305" y="49"/>
                  </a:moveTo>
                  <a:cubicBezTo>
                    <a:pt x="309" y="51"/>
                    <a:pt x="312" y="54"/>
                    <a:pt x="314" y="58"/>
                  </a:cubicBezTo>
                  <a:lnTo>
                    <a:pt x="347" y="107"/>
                  </a:lnTo>
                  <a:cubicBezTo>
                    <a:pt x="349" y="110"/>
                    <a:pt x="351" y="114"/>
                    <a:pt x="352" y="118"/>
                  </a:cubicBezTo>
                  <a:lnTo>
                    <a:pt x="363" y="175"/>
                  </a:lnTo>
                  <a:cubicBezTo>
                    <a:pt x="364" y="179"/>
                    <a:pt x="364" y="184"/>
                    <a:pt x="363" y="188"/>
                  </a:cubicBezTo>
                  <a:lnTo>
                    <a:pt x="352" y="244"/>
                  </a:lnTo>
                  <a:cubicBezTo>
                    <a:pt x="351" y="248"/>
                    <a:pt x="349" y="252"/>
                    <a:pt x="347" y="255"/>
                  </a:cubicBezTo>
                  <a:lnTo>
                    <a:pt x="314" y="304"/>
                  </a:lnTo>
                  <a:cubicBezTo>
                    <a:pt x="312" y="308"/>
                    <a:pt x="309" y="311"/>
                    <a:pt x="305" y="313"/>
                  </a:cubicBezTo>
                  <a:lnTo>
                    <a:pt x="255" y="346"/>
                  </a:lnTo>
                  <a:cubicBezTo>
                    <a:pt x="252" y="348"/>
                    <a:pt x="248" y="350"/>
                    <a:pt x="244" y="351"/>
                  </a:cubicBezTo>
                  <a:lnTo>
                    <a:pt x="188" y="362"/>
                  </a:lnTo>
                  <a:cubicBezTo>
                    <a:pt x="184" y="363"/>
                    <a:pt x="179" y="363"/>
                    <a:pt x="175" y="362"/>
                  </a:cubicBezTo>
                  <a:lnTo>
                    <a:pt x="119" y="351"/>
                  </a:lnTo>
                  <a:cubicBezTo>
                    <a:pt x="115" y="350"/>
                    <a:pt x="111" y="348"/>
                    <a:pt x="108" y="346"/>
                  </a:cubicBezTo>
                  <a:lnTo>
                    <a:pt x="58" y="313"/>
                  </a:lnTo>
                  <a:cubicBezTo>
                    <a:pt x="54" y="311"/>
                    <a:pt x="51" y="308"/>
                    <a:pt x="49" y="304"/>
                  </a:cubicBezTo>
                  <a:lnTo>
                    <a:pt x="16" y="255"/>
                  </a:lnTo>
                  <a:cubicBezTo>
                    <a:pt x="13" y="252"/>
                    <a:pt x="12" y="247"/>
                    <a:pt x="11" y="243"/>
                  </a:cubicBezTo>
                  <a:lnTo>
                    <a:pt x="1" y="187"/>
                  </a:lnTo>
                  <a:cubicBezTo>
                    <a:pt x="0" y="183"/>
                    <a:pt x="0" y="180"/>
                    <a:pt x="1" y="176"/>
                  </a:cubicBezTo>
                  <a:lnTo>
                    <a:pt x="11" y="119"/>
                  </a:lnTo>
                  <a:cubicBezTo>
                    <a:pt x="12" y="115"/>
                    <a:pt x="13" y="110"/>
                    <a:pt x="16" y="107"/>
                  </a:cubicBezTo>
                  <a:lnTo>
                    <a:pt x="49" y="58"/>
                  </a:lnTo>
                  <a:cubicBezTo>
                    <a:pt x="51" y="54"/>
                    <a:pt x="54" y="51"/>
                    <a:pt x="58" y="49"/>
                  </a:cubicBezTo>
                  <a:lnTo>
                    <a:pt x="108" y="16"/>
                  </a:lnTo>
                  <a:cubicBezTo>
                    <a:pt x="111" y="13"/>
                    <a:pt x="116" y="12"/>
                    <a:pt x="120" y="11"/>
                  </a:cubicBezTo>
                  <a:lnTo>
                    <a:pt x="176" y="1"/>
                  </a:lnTo>
                  <a:cubicBezTo>
                    <a:pt x="180" y="0"/>
                    <a:pt x="183" y="0"/>
                    <a:pt x="187" y="1"/>
                  </a:cubicBezTo>
                  <a:lnTo>
                    <a:pt x="243" y="11"/>
                  </a:lnTo>
                  <a:cubicBezTo>
                    <a:pt x="247" y="12"/>
                    <a:pt x="251" y="13"/>
                    <a:pt x="255" y="16"/>
                  </a:cubicBezTo>
                  <a:lnTo>
                    <a:pt x="305" y="49"/>
                  </a:lnTo>
                  <a:close/>
                  <a:moveTo>
                    <a:pt x="220" y="69"/>
                  </a:moveTo>
                  <a:lnTo>
                    <a:pt x="232" y="74"/>
                  </a:lnTo>
                  <a:lnTo>
                    <a:pt x="176" y="64"/>
                  </a:lnTo>
                  <a:lnTo>
                    <a:pt x="187" y="64"/>
                  </a:lnTo>
                  <a:lnTo>
                    <a:pt x="131" y="74"/>
                  </a:lnTo>
                  <a:lnTo>
                    <a:pt x="143" y="69"/>
                  </a:lnTo>
                  <a:lnTo>
                    <a:pt x="93" y="102"/>
                  </a:lnTo>
                  <a:lnTo>
                    <a:pt x="102" y="93"/>
                  </a:lnTo>
                  <a:lnTo>
                    <a:pt x="69" y="142"/>
                  </a:lnTo>
                  <a:lnTo>
                    <a:pt x="74" y="130"/>
                  </a:lnTo>
                  <a:lnTo>
                    <a:pt x="64" y="187"/>
                  </a:lnTo>
                  <a:lnTo>
                    <a:pt x="64" y="176"/>
                  </a:lnTo>
                  <a:lnTo>
                    <a:pt x="74" y="232"/>
                  </a:lnTo>
                  <a:lnTo>
                    <a:pt x="69" y="220"/>
                  </a:lnTo>
                  <a:lnTo>
                    <a:pt x="102" y="269"/>
                  </a:lnTo>
                  <a:lnTo>
                    <a:pt x="93" y="260"/>
                  </a:lnTo>
                  <a:lnTo>
                    <a:pt x="143" y="293"/>
                  </a:lnTo>
                  <a:lnTo>
                    <a:pt x="132" y="288"/>
                  </a:lnTo>
                  <a:lnTo>
                    <a:pt x="188" y="299"/>
                  </a:lnTo>
                  <a:lnTo>
                    <a:pt x="175" y="299"/>
                  </a:lnTo>
                  <a:lnTo>
                    <a:pt x="231" y="288"/>
                  </a:lnTo>
                  <a:lnTo>
                    <a:pt x="220" y="293"/>
                  </a:lnTo>
                  <a:lnTo>
                    <a:pt x="270" y="260"/>
                  </a:lnTo>
                  <a:lnTo>
                    <a:pt x="261" y="269"/>
                  </a:lnTo>
                  <a:lnTo>
                    <a:pt x="294" y="220"/>
                  </a:lnTo>
                  <a:lnTo>
                    <a:pt x="289" y="231"/>
                  </a:lnTo>
                  <a:lnTo>
                    <a:pt x="300" y="175"/>
                  </a:lnTo>
                  <a:lnTo>
                    <a:pt x="300" y="188"/>
                  </a:lnTo>
                  <a:lnTo>
                    <a:pt x="289" y="131"/>
                  </a:lnTo>
                  <a:lnTo>
                    <a:pt x="294" y="142"/>
                  </a:lnTo>
                  <a:lnTo>
                    <a:pt x="261" y="93"/>
                  </a:lnTo>
                  <a:lnTo>
                    <a:pt x="270" y="102"/>
                  </a:lnTo>
                  <a:lnTo>
                    <a:pt x="220" y="6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12"/>
            <p:cNvSpPr>
              <a:spLocks noChangeArrowheads="1"/>
            </p:cNvSpPr>
            <p:nvPr/>
          </p:nvSpPr>
          <p:spPr bwMode="auto">
            <a:xfrm>
              <a:off x="4914900" y="5837555"/>
              <a:ext cx="158931" cy="1611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4921431" y="5811430"/>
              <a:ext cx="137160" cy="134983"/>
            </a:xfrm>
            <a:custGeom>
              <a:avLst/>
              <a:gdLst/>
              <a:ahLst/>
              <a:cxnLst>
                <a:cxn ang="0">
                  <a:pos x="270" y="59"/>
                </a:cxn>
                <a:cxn ang="0">
                  <a:pos x="270" y="270"/>
                </a:cxn>
                <a:cxn ang="0">
                  <a:pos x="58" y="270"/>
                </a:cxn>
                <a:cxn ang="0">
                  <a:pos x="58" y="59"/>
                </a:cxn>
                <a:cxn ang="0">
                  <a:pos x="270" y="59"/>
                </a:cxn>
              </a:cxnLst>
              <a:rect l="0" t="0" r="r" b="b"/>
              <a:pathLst>
                <a:path w="328" h="328">
                  <a:moveTo>
                    <a:pt x="270" y="59"/>
                  </a:moveTo>
                  <a:cubicBezTo>
                    <a:pt x="328" y="117"/>
                    <a:pt x="328" y="211"/>
                    <a:pt x="270" y="270"/>
                  </a:cubicBezTo>
                  <a:cubicBezTo>
                    <a:pt x="211" y="328"/>
                    <a:pt x="117" y="328"/>
                    <a:pt x="58" y="270"/>
                  </a:cubicBezTo>
                  <a:cubicBezTo>
                    <a:pt x="0" y="211"/>
                    <a:pt x="0" y="117"/>
                    <a:pt x="58" y="59"/>
                  </a:cubicBezTo>
                  <a:cubicBezTo>
                    <a:pt x="117" y="0"/>
                    <a:pt x="211" y="0"/>
                    <a:pt x="270" y="59"/>
                  </a:cubicBezTo>
                </a:path>
              </a:pathLst>
            </a:custGeom>
            <a:solidFill>
              <a:srgbClr val="66FF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4921431" y="5811430"/>
              <a:ext cx="137160" cy="134983"/>
            </a:xfrm>
            <a:custGeom>
              <a:avLst/>
              <a:gdLst/>
              <a:ahLst/>
              <a:cxnLst>
                <a:cxn ang="0">
                  <a:pos x="52" y="11"/>
                </a:cxn>
                <a:cxn ang="0">
                  <a:pos x="52" y="51"/>
                </a:cxn>
                <a:cxn ang="0">
                  <a:pos x="11" y="51"/>
                </a:cxn>
                <a:cxn ang="0">
                  <a:pos x="11" y="11"/>
                </a:cxn>
                <a:cxn ang="0">
                  <a:pos x="52" y="11"/>
                </a:cxn>
              </a:cxnLst>
              <a:rect l="0" t="0" r="r" b="b"/>
              <a:pathLst>
                <a:path w="63" h="62">
                  <a:moveTo>
                    <a:pt x="52" y="11"/>
                  </a:moveTo>
                  <a:cubicBezTo>
                    <a:pt x="63" y="22"/>
                    <a:pt x="63" y="40"/>
                    <a:pt x="52" y="51"/>
                  </a:cubicBezTo>
                  <a:cubicBezTo>
                    <a:pt x="41" y="62"/>
                    <a:pt x="23" y="62"/>
                    <a:pt x="11" y="51"/>
                  </a:cubicBezTo>
                  <a:cubicBezTo>
                    <a:pt x="0" y="40"/>
                    <a:pt x="0" y="22"/>
                    <a:pt x="11" y="11"/>
                  </a:cubicBezTo>
                  <a:cubicBezTo>
                    <a:pt x="23" y="0"/>
                    <a:pt x="41" y="0"/>
                    <a:pt x="52" y="1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15"/>
            <p:cNvSpPr>
              <a:spLocks noChangeArrowheads="1"/>
            </p:cNvSpPr>
            <p:nvPr/>
          </p:nvSpPr>
          <p:spPr bwMode="auto">
            <a:xfrm>
              <a:off x="4960620" y="5589361"/>
              <a:ext cx="2137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PD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216"/>
            <p:cNvSpPr>
              <a:spLocks noChangeShapeType="1"/>
            </p:cNvSpPr>
            <p:nvPr/>
          </p:nvSpPr>
          <p:spPr bwMode="auto">
            <a:xfrm>
              <a:off x="5065123" y="5878921"/>
              <a:ext cx="646611" cy="2177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7"/>
            <p:cNvSpPr>
              <a:spLocks noEditPoints="1"/>
            </p:cNvSpPr>
            <p:nvPr/>
          </p:nvSpPr>
          <p:spPr bwMode="auto">
            <a:xfrm>
              <a:off x="5703026" y="5848441"/>
              <a:ext cx="124097" cy="60960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0" y="0"/>
                </a:cxn>
                <a:cxn ang="0">
                  <a:pos x="0" y="28"/>
                </a:cxn>
                <a:cxn ang="0">
                  <a:pos x="29" y="14"/>
                </a:cxn>
                <a:cxn ang="0">
                  <a:pos x="57" y="14"/>
                </a:cxn>
                <a:cxn ang="0">
                  <a:pos x="29" y="0"/>
                </a:cxn>
                <a:cxn ang="0">
                  <a:pos x="29" y="28"/>
                </a:cxn>
                <a:cxn ang="0">
                  <a:pos x="57" y="14"/>
                </a:cxn>
              </a:cxnLst>
              <a:rect l="0" t="0" r="r" b="b"/>
              <a:pathLst>
                <a:path w="57" h="28">
                  <a:moveTo>
                    <a:pt x="29" y="14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29" y="14"/>
                  </a:lnTo>
                  <a:close/>
                  <a:moveTo>
                    <a:pt x="57" y="14"/>
                  </a:moveTo>
                  <a:lnTo>
                    <a:pt x="29" y="0"/>
                  </a:lnTo>
                  <a:lnTo>
                    <a:pt x="29" y="28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18"/>
            <p:cNvSpPr>
              <a:spLocks noChangeArrowheads="1"/>
            </p:cNvSpPr>
            <p:nvPr/>
          </p:nvSpPr>
          <p:spPr bwMode="auto">
            <a:xfrm>
              <a:off x="5905500" y="5811430"/>
              <a:ext cx="82962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GW readout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219"/>
            <p:cNvSpPr>
              <a:spLocks noChangeArrowheads="1"/>
            </p:cNvSpPr>
            <p:nvPr/>
          </p:nvSpPr>
          <p:spPr bwMode="auto">
            <a:xfrm>
              <a:off x="4041866" y="5619841"/>
              <a:ext cx="189411" cy="12627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20"/>
            <p:cNvSpPr>
              <a:spLocks noChangeArrowheads="1"/>
            </p:cNvSpPr>
            <p:nvPr/>
          </p:nvSpPr>
          <p:spPr bwMode="auto">
            <a:xfrm>
              <a:off x="4041866" y="5619841"/>
              <a:ext cx="189411" cy="126274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21"/>
            <p:cNvSpPr>
              <a:spLocks noChangeArrowheads="1"/>
            </p:cNvSpPr>
            <p:nvPr/>
          </p:nvSpPr>
          <p:spPr bwMode="auto">
            <a:xfrm>
              <a:off x="4089763" y="5617664"/>
              <a:ext cx="158931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222"/>
            <p:cNvSpPr>
              <a:spLocks noChangeArrowheads="1"/>
            </p:cNvSpPr>
            <p:nvPr/>
          </p:nvSpPr>
          <p:spPr bwMode="auto">
            <a:xfrm>
              <a:off x="5287191" y="3499303"/>
              <a:ext cx="26494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ITM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223"/>
            <p:cNvSpPr>
              <a:spLocks noChangeArrowheads="1"/>
            </p:cNvSpPr>
            <p:nvPr/>
          </p:nvSpPr>
          <p:spPr bwMode="auto">
            <a:xfrm>
              <a:off x="7343889" y="3873523"/>
              <a:ext cx="32483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ETM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224"/>
            <p:cNvSpPr>
              <a:spLocks noChangeArrowheads="1"/>
            </p:cNvSpPr>
            <p:nvPr/>
          </p:nvSpPr>
          <p:spPr bwMode="auto">
            <a:xfrm>
              <a:off x="1919151" y="3706132"/>
              <a:ext cx="48751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Arial" pitchFamily="34" charset="0"/>
                  <a:cs typeface="Arial" pitchFamily="34" charset="0"/>
                </a:rPr>
                <a:t>125  W</a:t>
              </a:r>
              <a:endPara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227"/>
            <p:cNvSpPr>
              <a:spLocks noChangeArrowheads="1"/>
            </p:cNvSpPr>
            <p:nvPr/>
          </p:nvSpPr>
          <p:spPr bwMode="auto">
            <a:xfrm>
              <a:off x="3173186" y="4019640"/>
              <a:ext cx="47887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80"/>
                  </a:solidFill>
                  <a:latin typeface="Arial" pitchFamily="34" charset="0"/>
                  <a:cs typeface="Arial" pitchFamily="34" charset="0"/>
                </a:rPr>
                <a:t>5.7 kW</a:t>
              </a:r>
              <a:endPara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230"/>
            <p:cNvSpPr>
              <a:spLocks noChangeArrowheads="1"/>
            </p:cNvSpPr>
            <p:nvPr/>
          </p:nvSpPr>
          <p:spPr bwMode="auto">
            <a:xfrm>
              <a:off x="5968637" y="3997432"/>
              <a:ext cx="52170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Arial" pitchFamily="34" charset="0"/>
                  <a:cs typeface="Arial" pitchFamily="34" charset="0"/>
                </a:rPr>
                <a:t>815 kW </a:t>
              </a:r>
              <a:endPara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 232"/>
            <p:cNvSpPr>
              <a:spLocks noEditPoints="1"/>
            </p:cNvSpPr>
            <p:nvPr/>
          </p:nvSpPr>
          <p:spPr bwMode="auto">
            <a:xfrm>
              <a:off x="4708071" y="3479709"/>
              <a:ext cx="381000" cy="25254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16"/>
                </a:cxn>
                <a:cxn ang="0">
                  <a:pos x="0" y="8"/>
                </a:cxn>
                <a:cxn ang="0">
                  <a:pos x="104" y="0"/>
                </a:cxn>
                <a:cxn ang="0">
                  <a:pos x="160" y="8"/>
                </a:cxn>
                <a:cxn ang="0">
                  <a:pos x="104" y="16"/>
                </a:cxn>
                <a:cxn ang="0">
                  <a:pos x="104" y="0"/>
                </a:cxn>
                <a:cxn ang="0">
                  <a:pos x="248" y="0"/>
                </a:cxn>
                <a:cxn ang="0">
                  <a:pos x="248" y="16"/>
                </a:cxn>
                <a:cxn ang="0">
                  <a:pos x="192" y="8"/>
                </a:cxn>
                <a:cxn ang="0">
                  <a:pos x="296" y="0"/>
                </a:cxn>
                <a:cxn ang="0">
                  <a:pos x="326" y="8"/>
                </a:cxn>
                <a:cxn ang="0">
                  <a:pos x="318" y="42"/>
                </a:cxn>
                <a:cxn ang="0">
                  <a:pos x="310" y="8"/>
                </a:cxn>
                <a:cxn ang="0">
                  <a:pos x="296" y="16"/>
                </a:cxn>
                <a:cxn ang="0">
                  <a:pos x="296" y="0"/>
                </a:cxn>
                <a:cxn ang="0">
                  <a:pos x="326" y="130"/>
                </a:cxn>
                <a:cxn ang="0">
                  <a:pos x="310" y="130"/>
                </a:cxn>
                <a:cxn ang="0">
                  <a:pos x="318" y="74"/>
                </a:cxn>
                <a:cxn ang="0">
                  <a:pos x="326" y="178"/>
                </a:cxn>
                <a:cxn ang="0">
                  <a:pos x="318" y="234"/>
                </a:cxn>
                <a:cxn ang="0">
                  <a:pos x="310" y="178"/>
                </a:cxn>
                <a:cxn ang="0">
                  <a:pos x="326" y="178"/>
                </a:cxn>
                <a:cxn ang="0">
                  <a:pos x="326" y="322"/>
                </a:cxn>
                <a:cxn ang="0">
                  <a:pos x="310" y="322"/>
                </a:cxn>
                <a:cxn ang="0">
                  <a:pos x="318" y="266"/>
                </a:cxn>
                <a:cxn ang="0">
                  <a:pos x="326" y="370"/>
                </a:cxn>
                <a:cxn ang="0">
                  <a:pos x="318" y="426"/>
                </a:cxn>
                <a:cxn ang="0">
                  <a:pos x="310" y="370"/>
                </a:cxn>
                <a:cxn ang="0">
                  <a:pos x="326" y="370"/>
                </a:cxn>
                <a:cxn ang="0">
                  <a:pos x="326" y="507"/>
                </a:cxn>
                <a:cxn ang="0">
                  <a:pos x="325" y="499"/>
                </a:cxn>
                <a:cxn ang="0">
                  <a:pos x="325" y="515"/>
                </a:cxn>
                <a:cxn ang="0">
                  <a:pos x="310" y="507"/>
                </a:cxn>
                <a:cxn ang="0">
                  <a:pos x="318" y="458"/>
                </a:cxn>
                <a:cxn ang="0">
                  <a:pos x="373" y="499"/>
                </a:cxn>
                <a:cxn ang="0">
                  <a:pos x="429" y="507"/>
                </a:cxn>
                <a:cxn ang="0">
                  <a:pos x="373" y="515"/>
                </a:cxn>
                <a:cxn ang="0">
                  <a:pos x="373" y="499"/>
                </a:cxn>
                <a:cxn ang="0">
                  <a:pos x="517" y="499"/>
                </a:cxn>
                <a:cxn ang="0">
                  <a:pos x="517" y="515"/>
                </a:cxn>
                <a:cxn ang="0">
                  <a:pos x="461" y="507"/>
                </a:cxn>
                <a:cxn ang="0">
                  <a:pos x="565" y="499"/>
                </a:cxn>
                <a:cxn ang="0">
                  <a:pos x="621" y="507"/>
                </a:cxn>
                <a:cxn ang="0">
                  <a:pos x="565" y="515"/>
                </a:cxn>
                <a:cxn ang="0">
                  <a:pos x="565" y="499"/>
                </a:cxn>
                <a:cxn ang="0">
                  <a:pos x="709" y="499"/>
                </a:cxn>
                <a:cxn ang="0">
                  <a:pos x="709" y="515"/>
                </a:cxn>
                <a:cxn ang="0">
                  <a:pos x="653" y="507"/>
                </a:cxn>
                <a:cxn ang="0">
                  <a:pos x="757" y="499"/>
                </a:cxn>
                <a:cxn ang="0">
                  <a:pos x="813" y="507"/>
                </a:cxn>
                <a:cxn ang="0">
                  <a:pos x="757" y="515"/>
                </a:cxn>
                <a:cxn ang="0">
                  <a:pos x="757" y="499"/>
                </a:cxn>
                <a:cxn ang="0">
                  <a:pos x="901" y="499"/>
                </a:cxn>
                <a:cxn ang="0">
                  <a:pos x="901" y="515"/>
                </a:cxn>
                <a:cxn ang="0">
                  <a:pos x="845" y="507"/>
                </a:cxn>
                <a:cxn ang="0">
                  <a:pos x="912" y="552"/>
                </a:cxn>
                <a:cxn ang="0">
                  <a:pos x="904" y="608"/>
                </a:cxn>
                <a:cxn ang="0">
                  <a:pos x="896" y="552"/>
                </a:cxn>
                <a:cxn ang="0">
                  <a:pos x="912" y="552"/>
                </a:cxn>
              </a:cxnLst>
              <a:rect l="0" t="0" r="r" b="b"/>
              <a:pathLst>
                <a:path w="912" h="608">
                  <a:moveTo>
                    <a:pt x="8" y="0"/>
                  </a:moveTo>
                  <a:lnTo>
                    <a:pt x="56" y="0"/>
                  </a:lnTo>
                  <a:cubicBezTo>
                    <a:pt x="61" y="0"/>
                    <a:pt x="64" y="3"/>
                    <a:pt x="64" y="8"/>
                  </a:cubicBezTo>
                  <a:cubicBezTo>
                    <a:pt x="64" y="12"/>
                    <a:pt x="61" y="16"/>
                    <a:pt x="56" y="16"/>
                  </a:cubicBezTo>
                  <a:lnTo>
                    <a:pt x="8" y="16"/>
                  </a:ln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lose/>
                  <a:moveTo>
                    <a:pt x="104" y="0"/>
                  </a:moveTo>
                  <a:lnTo>
                    <a:pt x="152" y="0"/>
                  </a:lnTo>
                  <a:cubicBezTo>
                    <a:pt x="157" y="0"/>
                    <a:pt x="160" y="3"/>
                    <a:pt x="160" y="8"/>
                  </a:cubicBezTo>
                  <a:cubicBezTo>
                    <a:pt x="160" y="12"/>
                    <a:pt x="157" y="16"/>
                    <a:pt x="152" y="16"/>
                  </a:cubicBezTo>
                  <a:lnTo>
                    <a:pt x="104" y="16"/>
                  </a:lnTo>
                  <a:cubicBezTo>
                    <a:pt x="100" y="16"/>
                    <a:pt x="96" y="12"/>
                    <a:pt x="96" y="8"/>
                  </a:cubicBezTo>
                  <a:cubicBezTo>
                    <a:pt x="96" y="3"/>
                    <a:pt x="100" y="0"/>
                    <a:pt x="104" y="0"/>
                  </a:cubicBezTo>
                  <a:close/>
                  <a:moveTo>
                    <a:pt x="200" y="0"/>
                  </a:moveTo>
                  <a:lnTo>
                    <a:pt x="248" y="0"/>
                  </a:lnTo>
                  <a:cubicBezTo>
                    <a:pt x="253" y="0"/>
                    <a:pt x="256" y="3"/>
                    <a:pt x="256" y="8"/>
                  </a:cubicBezTo>
                  <a:cubicBezTo>
                    <a:pt x="256" y="12"/>
                    <a:pt x="253" y="16"/>
                    <a:pt x="248" y="16"/>
                  </a:cubicBezTo>
                  <a:lnTo>
                    <a:pt x="200" y="16"/>
                  </a:lnTo>
                  <a:cubicBezTo>
                    <a:pt x="196" y="16"/>
                    <a:pt x="192" y="12"/>
                    <a:pt x="192" y="8"/>
                  </a:cubicBezTo>
                  <a:cubicBezTo>
                    <a:pt x="192" y="3"/>
                    <a:pt x="196" y="0"/>
                    <a:pt x="200" y="0"/>
                  </a:cubicBezTo>
                  <a:close/>
                  <a:moveTo>
                    <a:pt x="296" y="0"/>
                  </a:moveTo>
                  <a:lnTo>
                    <a:pt x="318" y="0"/>
                  </a:lnTo>
                  <a:cubicBezTo>
                    <a:pt x="323" y="0"/>
                    <a:pt x="326" y="3"/>
                    <a:pt x="326" y="8"/>
                  </a:cubicBezTo>
                  <a:lnTo>
                    <a:pt x="326" y="34"/>
                  </a:lnTo>
                  <a:cubicBezTo>
                    <a:pt x="326" y="38"/>
                    <a:pt x="323" y="42"/>
                    <a:pt x="318" y="42"/>
                  </a:cubicBezTo>
                  <a:cubicBezTo>
                    <a:pt x="314" y="42"/>
                    <a:pt x="310" y="38"/>
                    <a:pt x="310" y="34"/>
                  </a:cubicBezTo>
                  <a:lnTo>
                    <a:pt x="310" y="8"/>
                  </a:lnTo>
                  <a:lnTo>
                    <a:pt x="318" y="16"/>
                  </a:lnTo>
                  <a:lnTo>
                    <a:pt x="296" y="16"/>
                  </a:lnTo>
                  <a:cubicBezTo>
                    <a:pt x="292" y="16"/>
                    <a:pt x="288" y="12"/>
                    <a:pt x="288" y="8"/>
                  </a:cubicBezTo>
                  <a:cubicBezTo>
                    <a:pt x="288" y="3"/>
                    <a:pt x="292" y="0"/>
                    <a:pt x="296" y="0"/>
                  </a:cubicBezTo>
                  <a:close/>
                  <a:moveTo>
                    <a:pt x="326" y="82"/>
                  </a:moveTo>
                  <a:lnTo>
                    <a:pt x="326" y="130"/>
                  </a:lnTo>
                  <a:cubicBezTo>
                    <a:pt x="326" y="134"/>
                    <a:pt x="323" y="138"/>
                    <a:pt x="318" y="138"/>
                  </a:cubicBezTo>
                  <a:cubicBezTo>
                    <a:pt x="314" y="138"/>
                    <a:pt x="310" y="134"/>
                    <a:pt x="310" y="130"/>
                  </a:cubicBezTo>
                  <a:lnTo>
                    <a:pt x="310" y="82"/>
                  </a:lnTo>
                  <a:cubicBezTo>
                    <a:pt x="310" y="77"/>
                    <a:pt x="314" y="74"/>
                    <a:pt x="318" y="74"/>
                  </a:cubicBezTo>
                  <a:cubicBezTo>
                    <a:pt x="323" y="74"/>
                    <a:pt x="326" y="77"/>
                    <a:pt x="326" y="82"/>
                  </a:cubicBezTo>
                  <a:close/>
                  <a:moveTo>
                    <a:pt x="326" y="178"/>
                  </a:moveTo>
                  <a:lnTo>
                    <a:pt x="326" y="226"/>
                  </a:lnTo>
                  <a:cubicBezTo>
                    <a:pt x="326" y="230"/>
                    <a:pt x="323" y="234"/>
                    <a:pt x="318" y="234"/>
                  </a:cubicBezTo>
                  <a:cubicBezTo>
                    <a:pt x="314" y="234"/>
                    <a:pt x="310" y="230"/>
                    <a:pt x="310" y="226"/>
                  </a:cubicBezTo>
                  <a:lnTo>
                    <a:pt x="310" y="178"/>
                  </a:lnTo>
                  <a:cubicBezTo>
                    <a:pt x="310" y="173"/>
                    <a:pt x="314" y="170"/>
                    <a:pt x="318" y="170"/>
                  </a:cubicBezTo>
                  <a:cubicBezTo>
                    <a:pt x="323" y="170"/>
                    <a:pt x="326" y="173"/>
                    <a:pt x="326" y="178"/>
                  </a:cubicBezTo>
                  <a:close/>
                  <a:moveTo>
                    <a:pt x="326" y="274"/>
                  </a:moveTo>
                  <a:lnTo>
                    <a:pt x="326" y="322"/>
                  </a:lnTo>
                  <a:cubicBezTo>
                    <a:pt x="326" y="326"/>
                    <a:pt x="323" y="330"/>
                    <a:pt x="318" y="330"/>
                  </a:cubicBezTo>
                  <a:cubicBezTo>
                    <a:pt x="314" y="330"/>
                    <a:pt x="310" y="326"/>
                    <a:pt x="310" y="322"/>
                  </a:cubicBezTo>
                  <a:lnTo>
                    <a:pt x="310" y="274"/>
                  </a:lnTo>
                  <a:cubicBezTo>
                    <a:pt x="310" y="269"/>
                    <a:pt x="314" y="266"/>
                    <a:pt x="318" y="266"/>
                  </a:cubicBezTo>
                  <a:cubicBezTo>
                    <a:pt x="323" y="266"/>
                    <a:pt x="326" y="269"/>
                    <a:pt x="326" y="274"/>
                  </a:cubicBezTo>
                  <a:close/>
                  <a:moveTo>
                    <a:pt x="326" y="370"/>
                  </a:moveTo>
                  <a:lnTo>
                    <a:pt x="326" y="418"/>
                  </a:lnTo>
                  <a:cubicBezTo>
                    <a:pt x="326" y="422"/>
                    <a:pt x="323" y="426"/>
                    <a:pt x="318" y="426"/>
                  </a:cubicBezTo>
                  <a:cubicBezTo>
                    <a:pt x="314" y="426"/>
                    <a:pt x="310" y="422"/>
                    <a:pt x="310" y="418"/>
                  </a:cubicBezTo>
                  <a:lnTo>
                    <a:pt x="310" y="370"/>
                  </a:lnTo>
                  <a:cubicBezTo>
                    <a:pt x="310" y="365"/>
                    <a:pt x="314" y="362"/>
                    <a:pt x="318" y="362"/>
                  </a:cubicBezTo>
                  <a:cubicBezTo>
                    <a:pt x="323" y="362"/>
                    <a:pt x="326" y="365"/>
                    <a:pt x="326" y="370"/>
                  </a:cubicBezTo>
                  <a:close/>
                  <a:moveTo>
                    <a:pt x="326" y="466"/>
                  </a:moveTo>
                  <a:lnTo>
                    <a:pt x="326" y="507"/>
                  </a:lnTo>
                  <a:lnTo>
                    <a:pt x="318" y="499"/>
                  </a:lnTo>
                  <a:lnTo>
                    <a:pt x="325" y="499"/>
                  </a:lnTo>
                  <a:cubicBezTo>
                    <a:pt x="329" y="499"/>
                    <a:pt x="333" y="502"/>
                    <a:pt x="333" y="507"/>
                  </a:cubicBezTo>
                  <a:cubicBezTo>
                    <a:pt x="333" y="511"/>
                    <a:pt x="329" y="515"/>
                    <a:pt x="325" y="515"/>
                  </a:cubicBezTo>
                  <a:lnTo>
                    <a:pt x="318" y="515"/>
                  </a:lnTo>
                  <a:cubicBezTo>
                    <a:pt x="314" y="515"/>
                    <a:pt x="310" y="511"/>
                    <a:pt x="310" y="507"/>
                  </a:cubicBezTo>
                  <a:lnTo>
                    <a:pt x="310" y="466"/>
                  </a:lnTo>
                  <a:cubicBezTo>
                    <a:pt x="310" y="461"/>
                    <a:pt x="314" y="458"/>
                    <a:pt x="318" y="458"/>
                  </a:cubicBezTo>
                  <a:cubicBezTo>
                    <a:pt x="323" y="458"/>
                    <a:pt x="326" y="461"/>
                    <a:pt x="326" y="466"/>
                  </a:cubicBezTo>
                  <a:close/>
                  <a:moveTo>
                    <a:pt x="373" y="499"/>
                  </a:moveTo>
                  <a:lnTo>
                    <a:pt x="421" y="499"/>
                  </a:lnTo>
                  <a:cubicBezTo>
                    <a:pt x="425" y="499"/>
                    <a:pt x="429" y="502"/>
                    <a:pt x="429" y="507"/>
                  </a:cubicBezTo>
                  <a:cubicBezTo>
                    <a:pt x="429" y="511"/>
                    <a:pt x="425" y="515"/>
                    <a:pt x="421" y="515"/>
                  </a:cubicBezTo>
                  <a:lnTo>
                    <a:pt x="373" y="515"/>
                  </a:lnTo>
                  <a:cubicBezTo>
                    <a:pt x="369" y="515"/>
                    <a:pt x="365" y="511"/>
                    <a:pt x="365" y="507"/>
                  </a:cubicBezTo>
                  <a:cubicBezTo>
                    <a:pt x="365" y="502"/>
                    <a:pt x="369" y="499"/>
                    <a:pt x="373" y="499"/>
                  </a:cubicBezTo>
                  <a:close/>
                  <a:moveTo>
                    <a:pt x="469" y="499"/>
                  </a:moveTo>
                  <a:lnTo>
                    <a:pt x="517" y="499"/>
                  </a:lnTo>
                  <a:cubicBezTo>
                    <a:pt x="521" y="499"/>
                    <a:pt x="525" y="502"/>
                    <a:pt x="525" y="507"/>
                  </a:cubicBezTo>
                  <a:cubicBezTo>
                    <a:pt x="525" y="511"/>
                    <a:pt x="521" y="515"/>
                    <a:pt x="517" y="515"/>
                  </a:cubicBezTo>
                  <a:lnTo>
                    <a:pt x="469" y="515"/>
                  </a:lnTo>
                  <a:cubicBezTo>
                    <a:pt x="465" y="515"/>
                    <a:pt x="461" y="511"/>
                    <a:pt x="461" y="507"/>
                  </a:cubicBezTo>
                  <a:cubicBezTo>
                    <a:pt x="461" y="502"/>
                    <a:pt x="465" y="499"/>
                    <a:pt x="469" y="499"/>
                  </a:cubicBezTo>
                  <a:close/>
                  <a:moveTo>
                    <a:pt x="565" y="499"/>
                  </a:moveTo>
                  <a:lnTo>
                    <a:pt x="613" y="499"/>
                  </a:lnTo>
                  <a:cubicBezTo>
                    <a:pt x="617" y="499"/>
                    <a:pt x="621" y="502"/>
                    <a:pt x="621" y="507"/>
                  </a:cubicBezTo>
                  <a:cubicBezTo>
                    <a:pt x="621" y="511"/>
                    <a:pt x="617" y="515"/>
                    <a:pt x="613" y="515"/>
                  </a:cubicBezTo>
                  <a:lnTo>
                    <a:pt x="565" y="515"/>
                  </a:lnTo>
                  <a:cubicBezTo>
                    <a:pt x="561" y="515"/>
                    <a:pt x="557" y="511"/>
                    <a:pt x="557" y="507"/>
                  </a:cubicBezTo>
                  <a:cubicBezTo>
                    <a:pt x="557" y="502"/>
                    <a:pt x="561" y="499"/>
                    <a:pt x="565" y="499"/>
                  </a:cubicBezTo>
                  <a:close/>
                  <a:moveTo>
                    <a:pt x="661" y="499"/>
                  </a:moveTo>
                  <a:lnTo>
                    <a:pt x="709" y="499"/>
                  </a:lnTo>
                  <a:cubicBezTo>
                    <a:pt x="713" y="499"/>
                    <a:pt x="717" y="502"/>
                    <a:pt x="717" y="507"/>
                  </a:cubicBezTo>
                  <a:cubicBezTo>
                    <a:pt x="717" y="511"/>
                    <a:pt x="713" y="515"/>
                    <a:pt x="709" y="515"/>
                  </a:cubicBezTo>
                  <a:lnTo>
                    <a:pt x="661" y="515"/>
                  </a:lnTo>
                  <a:cubicBezTo>
                    <a:pt x="657" y="515"/>
                    <a:pt x="653" y="511"/>
                    <a:pt x="653" y="507"/>
                  </a:cubicBezTo>
                  <a:cubicBezTo>
                    <a:pt x="653" y="502"/>
                    <a:pt x="657" y="499"/>
                    <a:pt x="661" y="499"/>
                  </a:cubicBezTo>
                  <a:close/>
                  <a:moveTo>
                    <a:pt x="757" y="499"/>
                  </a:moveTo>
                  <a:lnTo>
                    <a:pt x="805" y="499"/>
                  </a:lnTo>
                  <a:cubicBezTo>
                    <a:pt x="809" y="499"/>
                    <a:pt x="813" y="502"/>
                    <a:pt x="813" y="507"/>
                  </a:cubicBezTo>
                  <a:cubicBezTo>
                    <a:pt x="813" y="511"/>
                    <a:pt x="809" y="515"/>
                    <a:pt x="805" y="515"/>
                  </a:cubicBezTo>
                  <a:lnTo>
                    <a:pt x="757" y="515"/>
                  </a:lnTo>
                  <a:cubicBezTo>
                    <a:pt x="753" y="515"/>
                    <a:pt x="749" y="511"/>
                    <a:pt x="749" y="507"/>
                  </a:cubicBezTo>
                  <a:cubicBezTo>
                    <a:pt x="749" y="502"/>
                    <a:pt x="753" y="499"/>
                    <a:pt x="757" y="499"/>
                  </a:cubicBezTo>
                  <a:close/>
                  <a:moveTo>
                    <a:pt x="853" y="499"/>
                  </a:moveTo>
                  <a:lnTo>
                    <a:pt x="901" y="499"/>
                  </a:lnTo>
                  <a:cubicBezTo>
                    <a:pt x="905" y="499"/>
                    <a:pt x="909" y="502"/>
                    <a:pt x="909" y="507"/>
                  </a:cubicBezTo>
                  <a:cubicBezTo>
                    <a:pt x="909" y="511"/>
                    <a:pt x="905" y="515"/>
                    <a:pt x="901" y="515"/>
                  </a:cubicBezTo>
                  <a:lnTo>
                    <a:pt x="853" y="515"/>
                  </a:lnTo>
                  <a:cubicBezTo>
                    <a:pt x="849" y="515"/>
                    <a:pt x="845" y="511"/>
                    <a:pt x="845" y="507"/>
                  </a:cubicBezTo>
                  <a:cubicBezTo>
                    <a:pt x="845" y="502"/>
                    <a:pt x="849" y="499"/>
                    <a:pt x="853" y="499"/>
                  </a:cubicBezTo>
                  <a:close/>
                  <a:moveTo>
                    <a:pt x="912" y="552"/>
                  </a:moveTo>
                  <a:lnTo>
                    <a:pt x="912" y="600"/>
                  </a:lnTo>
                  <a:cubicBezTo>
                    <a:pt x="912" y="604"/>
                    <a:pt x="909" y="608"/>
                    <a:pt x="904" y="608"/>
                  </a:cubicBezTo>
                  <a:cubicBezTo>
                    <a:pt x="900" y="608"/>
                    <a:pt x="896" y="604"/>
                    <a:pt x="896" y="600"/>
                  </a:cubicBezTo>
                  <a:lnTo>
                    <a:pt x="896" y="552"/>
                  </a:lnTo>
                  <a:cubicBezTo>
                    <a:pt x="896" y="547"/>
                    <a:pt x="900" y="544"/>
                    <a:pt x="904" y="544"/>
                  </a:cubicBezTo>
                  <a:cubicBezTo>
                    <a:pt x="909" y="544"/>
                    <a:pt x="912" y="547"/>
                    <a:pt x="912" y="552"/>
                  </a:cubicBez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3"/>
            <p:cNvSpPr>
              <a:spLocks/>
            </p:cNvSpPr>
            <p:nvPr/>
          </p:nvSpPr>
          <p:spPr bwMode="auto">
            <a:xfrm>
              <a:off x="4712426" y="3464469"/>
              <a:ext cx="34834" cy="3483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8"/>
                </a:cxn>
                <a:cxn ang="0">
                  <a:pos x="16" y="16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8"/>
                  </a:lnTo>
                  <a:lnTo>
                    <a:pt x="16" y="16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34"/>
            <p:cNvSpPr>
              <a:spLocks/>
            </p:cNvSpPr>
            <p:nvPr/>
          </p:nvSpPr>
          <p:spPr bwMode="auto">
            <a:xfrm>
              <a:off x="5067300" y="3703954"/>
              <a:ext cx="34834" cy="348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16"/>
                </a:cxn>
                <a:cxn ang="0">
                  <a:pos x="16" y="0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8" y="16"/>
                  </a:lnTo>
                  <a:lnTo>
                    <a:pt x="16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35"/>
            <p:cNvSpPr>
              <a:spLocks noChangeArrowheads="1"/>
            </p:cNvSpPr>
            <p:nvPr/>
          </p:nvSpPr>
          <p:spPr bwMode="auto">
            <a:xfrm>
              <a:off x="4899660" y="3503657"/>
              <a:ext cx="54429" cy="1066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36"/>
            <p:cNvSpPr>
              <a:spLocks noChangeArrowheads="1"/>
            </p:cNvSpPr>
            <p:nvPr/>
          </p:nvSpPr>
          <p:spPr bwMode="auto">
            <a:xfrm>
              <a:off x="4871357" y="3457937"/>
              <a:ext cx="21377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CP</a:t>
              </a: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0" name="Picture 229"/>
          <p:cNvPicPr>
            <a:picLocks noChangeAspect="1" noChangeArrowheads="1"/>
          </p:cNvPicPr>
          <p:nvPr/>
        </p:nvPicPr>
        <p:blipFill>
          <a:blip r:embed="rId4" cstate="print"/>
          <a:srcRect l="12990" r="9484"/>
          <a:stretch>
            <a:fillRect/>
          </a:stretch>
        </p:blipFill>
        <p:spPr bwMode="auto">
          <a:xfrm>
            <a:off x="6519180" y="1307494"/>
            <a:ext cx="2369476" cy="22689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>
            <a:stCxn id="230" idx="1"/>
          </p:cNvCxnSpPr>
          <p:nvPr/>
        </p:nvCxnSpPr>
        <p:spPr>
          <a:xfrm flipH="1" flipV="1">
            <a:off x="4760732" y="1662737"/>
            <a:ext cx="1758448" cy="779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30" idx="1"/>
          </p:cNvCxnSpPr>
          <p:nvPr/>
        </p:nvCxnSpPr>
        <p:spPr>
          <a:xfrm flipH="1">
            <a:off x="4812984" y="2441970"/>
            <a:ext cx="1706196" cy="749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30" idx="2"/>
            <a:endCxn id="127" idx="1"/>
          </p:cNvCxnSpPr>
          <p:nvPr/>
        </p:nvCxnSpPr>
        <p:spPr>
          <a:xfrm flipH="1">
            <a:off x="5527086" y="3576446"/>
            <a:ext cx="2176832" cy="2547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30" idx="2"/>
            <a:endCxn id="128" idx="0"/>
          </p:cNvCxnSpPr>
          <p:nvPr/>
        </p:nvCxnSpPr>
        <p:spPr>
          <a:xfrm flipH="1">
            <a:off x="7265535" y="3576446"/>
            <a:ext cx="438383" cy="241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0" name="Picture 249" descr="Stanford_University_seal_20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1219200" cy="1219200"/>
          </a:xfrm>
          <a:prstGeom prst="rect">
            <a:avLst/>
          </a:prstGeom>
        </p:spPr>
      </p:pic>
      <p:sp>
        <p:nvSpPr>
          <p:cNvPr id="256" name="TextBox 255"/>
          <p:cNvSpPr txBox="1"/>
          <p:nvPr/>
        </p:nvSpPr>
        <p:spPr>
          <a:xfrm>
            <a:off x="201074" y="5986545"/>
            <a:ext cx="3423909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Installation complete in 2014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Observing GWs in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57200" y="159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Possible LIGO III Mechanical Upgrades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8118" y="2447542"/>
            <a:ext cx="1773237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474194" y="3185052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kg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20194" y="3259744"/>
            <a:ext cx="254000" cy="10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220194" y="3361344"/>
            <a:ext cx="254000" cy="193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33087" y="383335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 kg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098274" y="4011584"/>
            <a:ext cx="375920" cy="63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98274" y="4074600"/>
            <a:ext cx="375920" cy="912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76434" y="2524652"/>
            <a:ext cx="80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Main</a:t>
            </a:r>
          </a:p>
          <a:p>
            <a:pPr algn="ctr"/>
            <a:r>
              <a:rPr lang="en-US" dirty="0" smtClean="0"/>
              <a:t>chain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79074" y="1966326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Reaction</a:t>
            </a:r>
          </a:p>
          <a:p>
            <a:pPr algn="ctr"/>
            <a:r>
              <a:rPr lang="en-US" dirty="0" smtClean="0"/>
              <a:t>chain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22993" y="5314127"/>
            <a:ext cx="78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143 kg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323" y="2764842"/>
            <a:ext cx="1940560" cy="315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47803" y="2538643"/>
            <a:ext cx="80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Main</a:t>
            </a:r>
          </a:p>
          <a:p>
            <a:pPr algn="ctr"/>
            <a:r>
              <a:rPr lang="en-US" dirty="0" smtClean="0"/>
              <a:t>chain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150443" y="2215477"/>
            <a:ext cx="10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Reaction</a:t>
            </a:r>
          </a:p>
          <a:p>
            <a:pPr algn="ctr"/>
            <a:r>
              <a:rPr lang="en-US" dirty="0" smtClean="0"/>
              <a:t>chain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5830" y="1298712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Advanced LIGO quad pendulum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574204" y="1297176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Preliminary LIGO III quad pendulum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105830" y="1164061"/>
            <a:ext cx="8936750" cy="53852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16" idx="0"/>
            <a:endCxn id="16" idx="2"/>
          </p:cNvCxnSpPr>
          <p:nvPr/>
        </p:nvCxnSpPr>
        <p:spPr>
          <a:xfrm>
            <a:off x="4574205" y="1164061"/>
            <a:ext cx="0" cy="5385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5830" y="1813472"/>
            <a:ext cx="8936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185394" y="2863434"/>
            <a:ext cx="87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2.14 m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551182" y="3048100"/>
            <a:ext cx="101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1.626 m</a:t>
            </a:r>
            <a:endParaRPr lang="en-US" dirty="0"/>
          </a:p>
        </p:txBody>
      </p:sp>
      <p:cxnSp>
        <p:nvCxnSpPr>
          <p:cNvPr id="2053" name="Straight Connector 2052"/>
          <p:cNvCxnSpPr/>
          <p:nvPr/>
        </p:nvCxnSpPr>
        <p:spPr>
          <a:xfrm flipV="1">
            <a:off x="5653949" y="4074600"/>
            <a:ext cx="2730133" cy="15964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/>
          <p:cNvCxnSpPr/>
          <p:nvPr/>
        </p:nvCxnSpPr>
        <p:spPr>
          <a:xfrm flipV="1">
            <a:off x="7098274" y="1956816"/>
            <a:ext cx="1087120" cy="5943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Arrow Connector 2057"/>
          <p:cNvCxnSpPr/>
          <p:nvPr/>
        </p:nvCxnSpPr>
        <p:spPr>
          <a:xfrm flipV="1">
            <a:off x="8185394" y="2003834"/>
            <a:ext cx="0" cy="1638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Arrow Connector 2059"/>
          <p:cNvCxnSpPr/>
          <p:nvPr/>
        </p:nvCxnSpPr>
        <p:spPr>
          <a:xfrm>
            <a:off x="8185394" y="3642252"/>
            <a:ext cx="0" cy="5539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464062" y="2286000"/>
            <a:ext cx="1087120" cy="5943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150443" y="4086963"/>
            <a:ext cx="2730133" cy="15964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Arrow Connector 2064"/>
          <p:cNvCxnSpPr/>
          <p:nvPr/>
        </p:nvCxnSpPr>
        <p:spPr>
          <a:xfrm>
            <a:off x="3488262" y="2329962"/>
            <a:ext cx="0" cy="19500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20423" y="498694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40 kg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20423" y="3927256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</a:t>
            </a:r>
            <a:r>
              <a:rPr lang="en-US" dirty="0" smtClean="0"/>
              <a:t>0 kg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730026" y="4046005"/>
            <a:ext cx="78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kg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694749" y="3303783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 kg</a:t>
            </a:r>
            <a:endParaRPr lang="en-US" dirty="0"/>
          </a:p>
        </p:txBody>
      </p:sp>
      <p:cxnSp>
        <p:nvCxnSpPr>
          <p:cNvPr id="2067" name="Straight Arrow Connector 2066"/>
          <p:cNvCxnSpPr>
            <a:stCxn id="57" idx="3"/>
          </p:cNvCxnSpPr>
          <p:nvPr/>
        </p:nvCxnSpPr>
        <p:spPr>
          <a:xfrm flipV="1">
            <a:off x="931623" y="3927256"/>
            <a:ext cx="218820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Arrow Connector 2068"/>
          <p:cNvCxnSpPr/>
          <p:nvPr/>
        </p:nvCxnSpPr>
        <p:spPr>
          <a:xfrm>
            <a:off x="931623" y="4111922"/>
            <a:ext cx="218820" cy="907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Arrow Connector 2070"/>
          <p:cNvCxnSpPr>
            <a:stCxn id="55" idx="3"/>
          </p:cNvCxnSpPr>
          <p:nvPr/>
        </p:nvCxnSpPr>
        <p:spPr>
          <a:xfrm flipV="1">
            <a:off x="931623" y="4856158"/>
            <a:ext cx="218820" cy="315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Arrow Connector 2072"/>
          <p:cNvCxnSpPr/>
          <p:nvPr/>
        </p:nvCxnSpPr>
        <p:spPr>
          <a:xfrm>
            <a:off x="931623" y="5171610"/>
            <a:ext cx="218820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5" name="Straight Arrow Connector 2074"/>
          <p:cNvCxnSpPr>
            <a:stCxn id="59" idx="1"/>
          </p:cNvCxnSpPr>
          <p:nvPr/>
        </p:nvCxnSpPr>
        <p:spPr>
          <a:xfrm flipH="1">
            <a:off x="2464063" y="3488449"/>
            <a:ext cx="230686" cy="2603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Straight Arrow Connector 2077"/>
          <p:cNvCxnSpPr>
            <a:stCxn id="59" idx="1"/>
          </p:cNvCxnSpPr>
          <p:nvPr/>
        </p:nvCxnSpPr>
        <p:spPr>
          <a:xfrm flipH="1">
            <a:off x="2464063" y="3488449"/>
            <a:ext cx="230686" cy="523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8" idx="1"/>
          </p:cNvCxnSpPr>
          <p:nvPr/>
        </p:nvCxnSpPr>
        <p:spPr>
          <a:xfrm flipH="1">
            <a:off x="2464062" y="4230671"/>
            <a:ext cx="265964" cy="659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8" idx="1"/>
          </p:cNvCxnSpPr>
          <p:nvPr/>
        </p:nvCxnSpPr>
        <p:spPr>
          <a:xfrm flipH="1">
            <a:off x="2363535" y="4230671"/>
            <a:ext cx="366491" cy="625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7803" y="6015070"/>
            <a:ext cx="201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Fused silica, 295 K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821547" y="6018174"/>
            <a:ext cx="153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Silicon, 120 K</a:t>
            </a:r>
            <a:endParaRPr lang="en-US" dirty="0"/>
          </a:p>
        </p:txBody>
      </p:sp>
      <p:cxnSp>
        <p:nvCxnSpPr>
          <p:cNvPr id="8" name="Straight Arrow Connector 7"/>
          <p:cNvCxnSpPr>
            <a:stCxn id="3" idx="0"/>
          </p:cNvCxnSpPr>
          <p:nvPr/>
        </p:nvCxnSpPr>
        <p:spPr>
          <a:xfrm flipV="1">
            <a:off x="1355669" y="5801054"/>
            <a:ext cx="0" cy="21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0" idx="0"/>
          </p:cNvCxnSpPr>
          <p:nvPr/>
        </p:nvCxnSpPr>
        <p:spPr>
          <a:xfrm flipV="1">
            <a:off x="5591295" y="5778170"/>
            <a:ext cx="208080" cy="240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21547" y="4202690"/>
            <a:ext cx="68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kg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800106" y="3742590"/>
            <a:ext cx="68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kg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821547" y="3411859"/>
            <a:ext cx="68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kg</a:t>
            </a:r>
            <a:endParaRPr lang="en-US" dirty="0"/>
          </a:p>
        </p:txBody>
      </p:sp>
      <p:sp>
        <p:nvSpPr>
          <p:cNvPr id="5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3517" y="6492875"/>
            <a:ext cx="5855557" cy="365125"/>
          </a:xfrm>
        </p:spPr>
        <p:txBody>
          <a:bodyPr/>
          <a:lstStyle/>
          <a:p>
            <a:r>
              <a:rPr lang="en-US" dirty="0"/>
              <a:t>Adapted from G1200828, courtesy of Madeleine Waller, </a:t>
            </a:r>
            <a:r>
              <a:rPr lang="en-US" dirty="0" err="1"/>
              <a:t>Norna</a:t>
            </a:r>
            <a:r>
              <a:rPr lang="en-US" dirty="0"/>
              <a:t> Robertson, </a:t>
            </a:r>
            <a:r>
              <a:rPr lang="en-US" dirty="0" err="1"/>
              <a:t>Calum</a:t>
            </a:r>
            <a:r>
              <a:rPr lang="en-US" dirty="0"/>
              <a:t> </a:t>
            </a:r>
            <a:r>
              <a:rPr lang="en-US" dirty="0" err="1"/>
              <a:t>Torrie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2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59" y="2003898"/>
            <a:ext cx="8294313" cy="4489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Quad Conceptual Designs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12290"/>
            <a:ext cx="2895600" cy="365125"/>
          </a:xfrm>
        </p:spPr>
        <p:txBody>
          <a:bodyPr/>
          <a:lstStyle/>
          <a:p>
            <a:r>
              <a:rPr lang="is-IS" smtClean="0"/>
              <a:t>LVC Sept 2013 Hannover - G1300966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409" y="1657700"/>
            <a:ext cx="146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T1300786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98778" y="1383093"/>
            <a:ext cx="971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Higher payload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52452" y="1379497"/>
            <a:ext cx="119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Lighter</a:t>
            </a:r>
          </a:p>
          <a:p>
            <a:r>
              <a:rPr lang="en-US" b="1" dirty="0" smtClean="0"/>
              <a:t>Test mass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3411" y="1383093"/>
            <a:ext cx="189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Ideal masses with PUM springs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4946950" y="3545277"/>
            <a:ext cx="992763" cy="299207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68533" y="4846002"/>
            <a:ext cx="2492839" cy="691886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98778" y="2496275"/>
            <a:ext cx="992763" cy="299207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1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055510" y="2963454"/>
            <a:ext cx="137379" cy="574693"/>
            <a:chOff x="1044772" y="5159833"/>
            <a:chExt cx="137379" cy="57469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a LN2 Hose to ST2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2505777"/>
            <a:ext cx="8329277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0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200723" y="2995182"/>
            <a:ext cx="137379" cy="574693"/>
            <a:chOff x="1044772" y="5159833"/>
            <a:chExt cx="137379" cy="57469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240105" y="2990694"/>
            <a:ext cx="137379" cy="574693"/>
            <a:chOff x="1044772" y="5159833"/>
            <a:chExt cx="137379" cy="57469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995193" y="2963680"/>
            <a:ext cx="137379" cy="574693"/>
            <a:chOff x="1044772" y="5159833"/>
            <a:chExt cx="137379" cy="57469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070531" y="3933193"/>
            <a:ext cx="137379" cy="574693"/>
            <a:chOff x="1044772" y="5159833"/>
            <a:chExt cx="137379" cy="57469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216761" y="3939673"/>
            <a:ext cx="137379" cy="574693"/>
            <a:chOff x="1044772" y="5159833"/>
            <a:chExt cx="137379" cy="574693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2665685" y="3481996"/>
            <a:ext cx="5045360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5685" y="4481100"/>
            <a:ext cx="5045360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44772" y="3481996"/>
            <a:ext cx="1312017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A</a:t>
            </a:r>
            <a:endParaRPr lang="en-US" dirty="0"/>
          </a:p>
        </p:txBody>
      </p:sp>
      <p:sp>
        <p:nvSpPr>
          <p:cNvPr id="52" name="Freeform 51"/>
          <p:cNvSpPr/>
          <p:nvPr/>
        </p:nvSpPr>
        <p:spPr>
          <a:xfrm>
            <a:off x="274577" y="2070984"/>
            <a:ext cx="3386455" cy="2312693"/>
          </a:xfrm>
          <a:custGeom>
            <a:avLst/>
            <a:gdLst>
              <a:gd name="connsiteX0" fmla="*/ 0 w 3386455"/>
              <a:gd name="connsiteY0" fmla="*/ 0 h 2312693"/>
              <a:gd name="connsiteX1" fmla="*/ 114408 w 3386455"/>
              <a:gd name="connsiteY1" fmla="*/ 11442 h 2312693"/>
              <a:gd name="connsiteX2" fmla="*/ 286019 w 3386455"/>
              <a:gd name="connsiteY2" fmla="*/ 22884 h 2312693"/>
              <a:gd name="connsiteX3" fmla="*/ 446189 w 3386455"/>
              <a:gd name="connsiteY3" fmla="*/ 45768 h 2312693"/>
              <a:gd name="connsiteX4" fmla="*/ 526274 w 3386455"/>
              <a:gd name="connsiteY4" fmla="*/ 57210 h 2312693"/>
              <a:gd name="connsiteX5" fmla="*/ 1144073 w 3386455"/>
              <a:gd name="connsiteY5" fmla="*/ 68652 h 2312693"/>
              <a:gd name="connsiteX6" fmla="*/ 1212717 w 3386455"/>
              <a:gd name="connsiteY6" fmla="*/ 91535 h 2312693"/>
              <a:gd name="connsiteX7" fmla="*/ 1269921 w 3386455"/>
              <a:gd name="connsiteY7" fmla="*/ 137303 h 2312693"/>
              <a:gd name="connsiteX8" fmla="*/ 1292802 w 3386455"/>
              <a:gd name="connsiteY8" fmla="*/ 171629 h 2312693"/>
              <a:gd name="connsiteX9" fmla="*/ 1315684 w 3386455"/>
              <a:gd name="connsiteY9" fmla="*/ 194513 h 2312693"/>
              <a:gd name="connsiteX10" fmla="*/ 1327125 w 3386455"/>
              <a:gd name="connsiteY10" fmla="*/ 228838 h 2312693"/>
              <a:gd name="connsiteX11" fmla="*/ 1350006 w 3386455"/>
              <a:gd name="connsiteY11" fmla="*/ 263164 h 2312693"/>
              <a:gd name="connsiteX12" fmla="*/ 1372887 w 3386455"/>
              <a:gd name="connsiteY12" fmla="*/ 343258 h 2312693"/>
              <a:gd name="connsiteX13" fmla="*/ 1384328 w 3386455"/>
              <a:gd name="connsiteY13" fmla="*/ 377583 h 2312693"/>
              <a:gd name="connsiteX14" fmla="*/ 1395769 w 3386455"/>
              <a:gd name="connsiteY14" fmla="*/ 503445 h 2312693"/>
              <a:gd name="connsiteX15" fmla="*/ 1407210 w 3386455"/>
              <a:gd name="connsiteY15" fmla="*/ 549212 h 2312693"/>
              <a:gd name="connsiteX16" fmla="*/ 1430091 w 3386455"/>
              <a:gd name="connsiteY16" fmla="*/ 858144 h 2312693"/>
              <a:gd name="connsiteX17" fmla="*/ 1418650 w 3386455"/>
              <a:gd name="connsiteY17" fmla="*/ 1086982 h 2312693"/>
              <a:gd name="connsiteX18" fmla="*/ 1407210 w 3386455"/>
              <a:gd name="connsiteY18" fmla="*/ 1121308 h 2312693"/>
              <a:gd name="connsiteX19" fmla="*/ 1338565 w 3386455"/>
              <a:gd name="connsiteY19" fmla="*/ 1178518 h 2312693"/>
              <a:gd name="connsiteX20" fmla="*/ 1269921 w 3386455"/>
              <a:gd name="connsiteY20" fmla="*/ 1201402 h 2312693"/>
              <a:gd name="connsiteX21" fmla="*/ 1075429 w 3386455"/>
              <a:gd name="connsiteY21" fmla="*/ 1189960 h 2312693"/>
              <a:gd name="connsiteX22" fmla="*/ 1063988 w 3386455"/>
              <a:gd name="connsiteY22" fmla="*/ 1155634 h 2312693"/>
              <a:gd name="connsiteX23" fmla="*/ 1075429 w 3386455"/>
              <a:gd name="connsiteY23" fmla="*/ 1075540 h 2312693"/>
              <a:gd name="connsiteX24" fmla="*/ 1155514 w 3386455"/>
              <a:gd name="connsiteY24" fmla="*/ 1041215 h 2312693"/>
              <a:gd name="connsiteX25" fmla="*/ 1269921 w 3386455"/>
              <a:gd name="connsiteY25" fmla="*/ 1006889 h 2312693"/>
              <a:gd name="connsiteX26" fmla="*/ 1361447 w 3386455"/>
              <a:gd name="connsiteY26" fmla="*/ 1018331 h 2312693"/>
              <a:gd name="connsiteX27" fmla="*/ 1407210 w 3386455"/>
              <a:gd name="connsiteY27" fmla="*/ 1098424 h 2312693"/>
              <a:gd name="connsiteX28" fmla="*/ 1475854 w 3386455"/>
              <a:gd name="connsiteY28" fmla="*/ 1132750 h 2312693"/>
              <a:gd name="connsiteX29" fmla="*/ 1487295 w 3386455"/>
              <a:gd name="connsiteY29" fmla="*/ 1212843 h 2312693"/>
              <a:gd name="connsiteX30" fmla="*/ 1498735 w 3386455"/>
              <a:gd name="connsiteY30" fmla="*/ 1258611 h 2312693"/>
              <a:gd name="connsiteX31" fmla="*/ 1555939 w 3386455"/>
              <a:gd name="connsiteY31" fmla="*/ 1338705 h 2312693"/>
              <a:gd name="connsiteX32" fmla="*/ 1761872 w 3386455"/>
              <a:gd name="connsiteY32" fmla="*/ 1350147 h 2312693"/>
              <a:gd name="connsiteX33" fmla="*/ 1853398 w 3386455"/>
              <a:gd name="connsiteY33" fmla="*/ 1373030 h 2312693"/>
              <a:gd name="connsiteX34" fmla="*/ 1933483 w 3386455"/>
              <a:gd name="connsiteY34" fmla="*/ 1384472 h 2312693"/>
              <a:gd name="connsiteX35" fmla="*/ 2025009 w 3386455"/>
              <a:gd name="connsiteY35" fmla="*/ 1407356 h 2312693"/>
              <a:gd name="connsiteX36" fmla="*/ 2059331 w 3386455"/>
              <a:gd name="connsiteY36" fmla="*/ 1453124 h 2312693"/>
              <a:gd name="connsiteX37" fmla="*/ 2082212 w 3386455"/>
              <a:gd name="connsiteY37" fmla="*/ 1544659 h 2312693"/>
              <a:gd name="connsiteX38" fmla="*/ 2093653 w 3386455"/>
              <a:gd name="connsiteY38" fmla="*/ 1578985 h 2312693"/>
              <a:gd name="connsiteX39" fmla="*/ 2105094 w 3386455"/>
              <a:gd name="connsiteY39" fmla="*/ 2070987 h 2312693"/>
              <a:gd name="connsiteX40" fmla="*/ 2196620 w 3386455"/>
              <a:gd name="connsiteY40" fmla="*/ 2128197 h 2312693"/>
              <a:gd name="connsiteX41" fmla="*/ 2230942 w 3386455"/>
              <a:gd name="connsiteY41" fmla="*/ 2139639 h 2312693"/>
              <a:gd name="connsiteX42" fmla="*/ 2311027 w 3386455"/>
              <a:gd name="connsiteY42" fmla="*/ 2128197 h 2312693"/>
              <a:gd name="connsiteX43" fmla="*/ 2333908 w 3386455"/>
              <a:gd name="connsiteY43" fmla="*/ 2093871 h 2312693"/>
              <a:gd name="connsiteX44" fmla="*/ 2288146 w 3386455"/>
              <a:gd name="connsiteY44" fmla="*/ 1933684 h 2312693"/>
              <a:gd name="connsiteX45" fmla="*/ 2253823 w 3386455"/>
              <a:gd name="connsiteY45" fmla="*/ 1910801 h 2312693"/>
              <a:gd name="connsiteX46" fmla="*/ 2196620 w 3386455"/>
              <a:gd name="connsiteY46" fmla="*/ 1922242 h 2312693"/>
              <a:gd name="connsiteX47" fmla="*/ 2150857 w 3386455"/>
              <a:gd name="connsiteY47" fmla="*/ 1990894 h 2312693"/>
              <a:gd name="connsiteX48" fmla="*/ 2139416 w 3386455"/>
              <a:gd name="connsiteY48" fmla="*/ 2036662 h 2312693"/>
              <a:gd name="connsiteX49" fmla="*/ 2139416 w 3386455"/>
              <a:gd name="connsiteY49" fmla="*/ 2151081 h 2312693"/>
              <a:gd name="connsiteX50" fmla="*/ 2173738 w 3386455"/>
              <a:gd name="connsiteY50" fmla="*/ 2162523 h 2312693"/>
              <a:gd name="connsiteX51" fmla="*/ 2219501 w 3386455"/>
              <a:gd name="connsiteY51" fmla="*/ 2173965 h 2312693"/>
              <a:gd name="connsiteX52" fmla="*/ 2539842 w 3386455"/>
              <a:gd name="connsiteY52" fmla="*/ 2185407 h 2312693"/>
              <a:gd name="connsiteX53" fmla="*/ 2642808 w 3386455"/>
              <a:gd name="connsiteY53" fmla="*/ 2219732 h 2312693"/>
              <a:gd name="connsiteX54" fmla="*/ 2677130 w 3386455"/>
              <a:gd name="connsiteY54" fmla="*/ 2231174 h 2312693"/>
              <a:gd name="connsiteX55" fmla="*/ 3100437 w 3386455"/>
              <a:gd name="connsiteY55" fmla="*/ 2265500 h 2312693"/>
              <a:gd name="connsiteX56" fmla="*/ 3203404 w 3386455"/>
              <a:gd name="connsiteY56" fmla="*/ 2311268 h 2312693"/>
              <a:gd name="connsiteX57" fmla="*/ 3386455 w 3386455"/>
              <a:gd name="connsiteY57" fmla="*/ 2311268 h 231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386455" h="2312693">
                <a:moveTo>
                  <a:pt x="0" y="0"/>
                </a:moveTo>
                <a:cubicBezTo>
                  <a:pt x="38136" y="3814"/>
                  <a:pt x="76204" y="8385"/>
                  <a:pt x="114408" y="11442"/>
                </a:cubicBezTo>
                <a:cubicBezTo>
                  <a:pt x="171556" y="16014"/>
                  <a:pt x="228993" y="16984"/>
                  <a:pt x="286019" y="22884"/>
                </a:cubicBezTo>
                <a:cubicBezTo>
                  <a:pt x="339665" y="28434"/>
                  <a:pt x="392799" y="38140"/>
                  <a:pt x="446189" y="45768"/>
                </a:cubicBezTo>
                <a:cubicBezTo>
                  <a:pt x="472884" y="49582"/>
                  <a:pt x="499313" y="56711"/>
                  <a:pt x="526274" y="57210"/>
                </a:cubicBezTo>
                <a:lnTo>
                  <a:pt x="1144073" y="68652"/>
                </a:lnTo>
                <a:cubicBezTo>
                  <a:pt x="1166954" y="76280"/>
                  <a:pt x="1195663" y="74479"/>
                  <a:pt x="1212717" y="91535"/>
                </a:cubicBezTo>
                <a:cubicBezTo>
                  <a:pt x="1245322" y="124142"/>
                  <a:pt x="1226624" y="108435"/>
                  <a:pt x="1269921" y="137303"/>
                </a:cubicBezTo>
                <a:cubicBezTo>
                  <a:pt x="1277548" y="148745"/>
                  <a:pt x="1284212" y="160891"/>
                  <a:pt x="1292802" y="171629"/>
                </a:cubicBezTo>
                <a:cubicBezTo>
                  <a:pt x="1299540" y="180053"/>
                  <a:pt x="1310134" y="185263"/>
                  <a:pt x="1315684" y="194513"/>
                </a:cubicBezTo>
                <a:cubicBezTo>
                  <a:pt x="1321889" y="204855"/>
                  <a:pt x="1321732" y="218051"/>
                  <a:pt x="1327125" y="228838"/>
                </a:cubicBezTo>
                <a:cubicBezTo>
                  <a:pt x="1333274" y="241138"/>
                  <a:pt x="1343857" y="250864"/>
                  <a:pt x="1350006" y="263164"/>
                </a:cubicBezTo>
                <a:cubicBezTo>
                  <a:pt x="1359152" y="281459"/>
                  <a:pt x="1367998" y="326143"/>
                  <a:pt x="1372887" y="343258"/>
                </a:cubicBezTo>
                <a:cubicBezTo>
                  <a:pt x="1376200" y="354855"/>
                  <a:pt x="1380514" y="366141"/>
                  <a:pt x="1384328" y="377583"/>
                </a:cubicBezTo>
                <a:cubicBezTo>
                  <a:pt x="1388142" y="419537"/>
                  <a:pt x="1390202" y="461688"/>
                  <a:pt x="1395769" y="503445"/>
                </a:cubicBezTo>
                <a:cubicBezTo>
                  <a:pt x="1397847" y="519032"/>
                  <a:pt x="1405695" y="533560"/>
                  <a:pt x="1407210" y="549212"/>
                </a:cubicBezTo>
                <a:cubicBezTo>
                  <a:pt x="1417155" y="651991"/>
                  <a:pt x="1430091" y="858144"/>
                  <a:pt x="1430091" y="858144"/>
                </a:cubicBezTo>
                <a:cubicBezTo>
                  <a:pt x="1426277" y="934423"/>
                  <a:pt x="1425265" y="1010894"/>
                  <a:pt x="1418650" y="1086982"/>
                </a:cubicBezTo>
                <a:cubicBezTo>
                  <a:pt x="1417605" y="1098997"/>
                  <a:pt x="1412603" y="1110520"/>
                  <a:pt x="1407210" y="1121308"/>
                </a:cubicBezTo>
                <a:cubicBezTo>
                  <a:pt x="1387902" y="1159929"/>
                  <a:pt x="1380462" y="1161757"/>
                  <a:pt x="1338565" y="1178518"/>
                </a:cubicBezTo>
                <a:cubicBezTo>
                  <a:pt x="1316171" y="1187477"/>
                  <a:pt x="1269921" y="1201402"/>
                  <a:pt x="1269921" y="1201402"/>
                </a:cubicBezTo>
                <a:cubicBezTo>
                  <a:pt x="1205090" y="1197588"/>
                  <a:pt x="1138825" y="1204050"/>
                  <a:pt x="1075429" y="1189960"/>
                </a:cubicBezTo>
                <a:cubicBezTo>
                  <a:pt x="1063655" y="1187343"/>
                  <a:pt x="1063988" y="1167695"/>
                  <a:pt x="1063988" y="1155634"/>
                </a:cubicBezTo>
                <a:cubicBezTo>
                  <a:pt x="1063988" y="1128665"/>
                  <a:pt x="1064477" y="1100185"/>
                  <a:pt x="1075429" y="1075540"/>
                </a:cubicBezTo>
                <a:cubicBezTo>
                  <a:pt x="1085667" y="1052501"/>
                  <a:pt x="1138912" y="1046196"/>
                  <a:pt x="1155514" y="1041215"/>
                </a:cubicBezTo>
                <a:cubicBezTo>
                  <a:pt x="1294782" y="999430"/>
                  <a:pt x="1164442" y="1033262"/>
                  <a:pt x="1269921" y="1006889"/>
                </a:cubicBezTo>
                <a:cubicBezTo>
                  <a:pt x="1300430" y="1010703"/>
                  <a:pt x="1333457" y="1005607"/>
                  <a:pt x="1361447" y="1018331"/>
                </a:cubicBezTo>
                <a:cubicBezTo>
                  <a:pt x="1417861" y="1043977"/>
                  <a:pt x="1380343" y="1064837"/>
                  <a:pt x="1407210" y="1098424"/>
                </a:cubicBezTo>
                <a:cubicBezTo>
                  <a:pt x="1423340" y="1118588"/>
                  <a:pt x="1453242" y="1125212"/>
                  <a:pt x="1475854" y="1132750"/>
                </a:cubicBezTo>
                <a:cubicBezTo>
                  <a:pt x="1479668" y="1159448"/>
                  <a:pt x="1482471" y="1186309"/>
                  <a:pt x="1487295" y="1212843"/>
                </a:cubicBezTo>
                <a:cubicBezTo>
                  <a:pt x="1490108" y="1228315"/>
                  <a:pt x="1494217" y="1243549"/>
                  <a:pt x="1498735" y="1258611"/>
                </a:cubicBezTo>
                <a:cubicBezTo>
                  <a:pt x="1514268" y="1310394"/>
                  <a:pt x="1504314" y="1333788"/>
                  <a:pt x="1555939" y="1338705"/>
                </a:cubicBezTo>
                <a:cubicBezTo>
                  <a:pt x="1624379" y="1345224"/>
                  <a:pt x="1693228" y="1346333"/>
                  <a:pt x="1761872" y="1350147"/>
                </a:cubicBezTo>
                <a:cubicBezTo>
                  <a:pt x="1806079" y="1364883"/>
                  <a:pt x="1798176" y="1363825"/>
                  <a:pt x="1853398" y="1373030"/>
                </a:cubicBezTo>
                <a:cubicBezTo>
                  <a:pt x="1879997" y="1377464"/>
                  <a:pt x="1907041" y="1379183"/>
                  <a:pt x="1933483" y="1384472"/>
                </a:cubicBezTo>
                <a:cubicBezTo>
                  <a:pt x="1964320" y="1390640"/>
                  <a:pt x="2025009" y="1407356"/>
                  <a:pt x="2025009" y="1407356"/>
                </a:cubicBezTo>
                <a:cubicBezTo>
                  <a:pt x="2036450" y="1422612"/>
                  <a:pt x="2049871" y="1436567"/>
                  <a:pt x="2059331" y="1453124"/>
                </a:cubicBezTo>
                <a:cubicBezTo>
                  <a:pt x="2070955" y="1473469"/>
                  <a:pt x="2078027" y="1527915"/>
                  <a:pt x="2082212" y="1544659"/>
                </a:cubicBezTo>
                <a:cubicBezTo>
                  <a:pt x="2085137" y="1556360"/>
                  <a:pt x="2089839" y="1567543"/>
                  <a:pt x="2093653" y="1578985"/>
                </a:cubicBezTo>
                <a:cubicBezTo>
                  <a:pt x="2097467" y="1742986"/>
                  <a:pt x="2094419" y="1907290"/>
                  <a:pt x="2105094" y="2070987"/>
                </a:cubicBezTo>
                <a:cubicBezTo>
                  <a:pt x="2107914" y="2114235"/>
                  <a:pt x="2173582" y="2120517"/>
                  <a:pt x="2196620" y="2128197"/>
                </a:cubicBezTo>
                <a:lnTo>
                  <a:pt x="2230942" y="2139639"/>
                </a:lnTo>
                <a:cubicBezTo>
                  <a:pt x="2257637" y="2135825"/>
                  <a:pt x="2286386" y="2139150"/>
                  <a:pt x="2311027" y="2128197"/>
                </a:cubicBezTo>
                <a:cubicBezTo>
                  <a:pt x="2323593" y="2122612"/>
                  <a:pt x="2333908" y="2107622"/>
                  <a:pt x="2333908" y="2093871"/>
                </a:cubicBezTo>
                <a:cubicBezTo>
                  <a:pt x="2333908" y="2051986"/>
                  <a:pt x="2326506" y="1972047"/>
                  <a:pt x="2288146" y="1933684"/>
                </a:cubicBezTo>
                <a:cubicBezTo>
                  <a:pt x="2278423" y="1923960"/>
                  <a:pt x="2265264" y="1918429"/>
                  <a:pt x="2253823" y="1910801"/>
                </a:cubicBezTo>
                <a:cubicBezTo>
                  <a:pt x="2234755" y="1914615"/>
                  <a:pt x="2211969" y="1910303"/>
                  <a:pt x="2196620" y="1922242"/>
                </a:cubicBezTo>
                <a:cubicBezTo>
                  <a:pt x="2174912" y="1939128"/>
                  <a:pt x="2150857" y="1990894"/>
                  <a:pt x="2150857" y="1990894"/>
                </a:cubicBezTo>
                <a:cubicBezTo>
                  <a:pt x="2147043" y="2006150"/>
                  <a:pt x="2143736" y="2021542"/>
                  <a:pt x="2139416" y="2036662"/>
                </a:cubicBezTo>
                <a:cubicBezTo>
                  <a:pt x="2126607" y="2081496"/>
                  <a:pt x="2110259" y="2092760"/>
                  <a:pt x="2139416" y="2151081"/>
                </a:cubicBezTo>
                <a:cubicBezTo>
                  <a:pt x="2144809" y="2161868"/>
                  <a:pt x="2162142" y="2159210"/>
                  <a:pt x="2173738" y="2162523"/>
                </a:cubicBezTo>
                <a:cubicBezTo>
                  <a:pt x="2188857" y="2166843"/>
                  <a:pt x="2203808" y="2172984"/>
                  <a:pt x="2219501" y="2173965"/>
                </a:cubicBezTo>
                <a:cubicBezTo>
                  <a:pt x="2326141" y="2180631"/>
                  <a:pt x="2433062" y="2181593"/>
                  <a:pt x="2539842" y="2185407"/>
                </a:cubicBezTo>
                <a:lnTo>
                  <a:pt x="2642808" y="2219732"/>
                </a:lnTo>
                <a:lnTo>
                  <a:pt x="2677130" y="2231174"/>
                </a:lnTo>
                <a:cubicBezTo>
                  <a:pt x="2795271" y="2349325"/>
                  <a:pt x="2678786" y="2243305"/>
                  <a:pt x="3100437" y="2265500"/>
                </a:cubicBezTo>
                <a:cubicBezTo>
                  <a:pt x="3141233" y="2267647"/>
                  <a:pt x="3162607" y="2309121"/>
                  <a:pt x="3203404" y="2311268"/>
                </a:cubicBezTo>
                <a:cubicBezTo>
                  <a:pt x="3264337" y="2314475"/>
                  <a:pt x="3325438" y="2311268"/>
                  <a:pt x="3386455" y="2311268"/>
                </a:cubicBezTo>
              </a:path>
            </a:pathLst>
          </a:cu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672524" y="1877448"/>
            <a:ext cx="351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hoses: </a:t>
            </a:r>
            <a:r>
              <a:rPr lang="en-US" dirty="0" smtClean="0">
                <a:solidFill>
                  <a:schemeClr val="accent4"/>
                </a:solidFill>
              </a:rPr>
              <a:t>Supply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6"/>
                </a:solidFill>
              </a:rPr>
              <a:t>return</a:t>
            </a:r>
          </a:p>
          <a:p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101977" y="2995182"/>
            <a:ext cx="0" cy="4186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144013" y="3984979"/>
            <a:ext cx="0" cy="4186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899160" y="4460825"/>
            <a:ext cx="6521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-31115" y="3024318"/>
            <a:ext cx="12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Actuators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0279" y="4010460"/>
            <a:ext cx="12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83052" y="5469238"/>
            <a:ext cx="874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 stage, A, in parallel with stage 1 carries hose. Stage A is actuated to follow stage 2 so the hose has does not short seismic isolation. Stage A sensor noise is set by the stage 2 isolation requirement (so it follows stage 2 and not the sensor noise).</a:t>
            </a:r>
            <a:endParaRPr lang="en-US" dirty="0"/>
          </a:p>
        </p:txBody>
      </p:sp>
      <p:sp>
        <p:nvSpPr>
          <p:cNvPr id="63" name="Freeform 62"/>
          <p:cNvSpPr/>
          <p:nvPr/>
        </p:nvSpPr>
        <p:spPr>
          <a:xfrm>
            <a:off x="3649591" y="4382255"/>
            <a:ext cx="515072" cy="617863"/>
          </a:xfrm>
          <a:custGeom>
            <a:avLst/>
            <a:gdLst>
              <a:gd name="connsiteX0" fmla="*/ 0 w 515072"/>
              <a:gd name="connsiteY0" fmla="*/ 0 h 617863"/>
              <a:gd name="connsiteX1" fmla="*/ 57204 w 515072"/>
              <a:gd name="connsiteY1" fmla="*/ 22884 h 617863"/>
              <a:gd name="connsiteX2" fmla="*/ 80086 w 515072"/>
              <a:gd name="connsiteY2" fmla="*/ 45768 h 617863"/>
              <a:gd name="connsiteX3" fmla="*/ 125848 w 515072"/>
              <a:gd name="connsiteY3" fmla="*/ 80093 h 617863"/>
              <a:gd name="connsiteX4" fmla="*/ 148730 w 515072"/>
              <a:gd name="connsiteY4" fmla="*/ 102977 h 617863"/>
              <a:gd name="connsiteX5" fmla="*/ 183052 w 515072"/>
              <a:gd name="connsiteY5" fmla="*/ 114419 h 617863"/>
              <a:gd name="connsiteX6" fmla="*/ 205934 w 515072"/>
              <a:gd name="connsiteY6" fmla="*/ 137303 h 617863"/>
              <a:gd name="connsiteX7" fmla="*/ 228815 w 515072"/>
              <a:gd name="connsiteY7" fmla="*/ 183071 h 617863"/>
              <a:gd name="connsiteX8" fmla="*/ 286019 w 515072"/>
              <a:gd name="connsiteY8" fmla="*/ 228838 h 617863"/>
              <a:gd name="connsiteX9" fmla="*/ 308900 w 515072"/>
              <a:gd name="connsiteY9" fmla="*/ 274606 h 617863"/>
              <a:gd name="connsiteX10" fmla="*/ 343222 w 515072"/>
              <a:gd name="connsiteY10" fmla="*/ 286048 h 617863"/>
              <a:gd name="connsiteX11" fmla="*/ 388985 w 515072"/>
              <a:gd name="connsiteY11" fmla="*/ 354699 h 617863"/>
              <a:gd name="connsiteX12" fmla="*/ 411867 w 515072"/>
              <a:gd name="connsiteY12" fmla="*/ 389025 h 617863"/>
              <a:gd name="connsiteX13" fmla="*/ 434748 w 515072"/>
              <a:gd name="connsiteY13" fmla="*/ 434793 h 617863"/>
              <a:gd name="connsiteX14" fmla="*/ 457630 w 515072"/>
              <a:gd name="connsiteY14" fmla="*/ 457677 h 617863"/>
              <a:gd name="connsiteX15" fmla="*/ 480511 w 515072"/>
              <a:gd name="connsiteY15" fmla="*/ 526328 h 617863"/>
              <a:gd name="connsiteX16" fmla="*/ 491952 w 515072"/>
              <a:gd name="connsiteY16" fmla="*/ 560654 h 617863"/>
              <a:gd name="connsiteX17" fmla="*/ 514833 w 515072"/>
              <a:gd name="connsiteY17" fmla="*/ 617863 h 61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072" h="617863">
                <a:moveTo>
                  <a:pt x="0" y="0"/>
                </a:moveTo>
                <a:cubicBezTo>
                  <a:pt x="19068" y="7628"/>
                  <a:pt x="39373" y="12694"/>
                  <a:pt x="57204" y="22884"/>
                </a:cubicBezTo>
                <a:cubicBezTo>
                  <a:pt x="66570" y="28236"/>
                  <a:pt x="71799" y="38862"/>
                  <a:pt x="80086" y="45768"/>
                </a:cubicBezTo>
                <a:cubicBezTo>
                  <a:pt x="94734" y="57976"/>
                  <a:pt x="111200" y="67885"/>
                  <a:pt x="125848" y="80093"/>
                </a:cubicBezTo>
                <a:cubicBezTo>
                  <a:pt x="134135" y="86999"/>
                  <a:pt x="139480" y="97427"/>
                  <a:pt x="148730" y="102977"/>
                </a:cubicBezTo>
                <a:cubicBezTo>
                  <a:pt x="159071" y="109182"/>
                  <a:pt x="171611" y="110605"/>
                  <a:pt x="183052" y="114419"/>
                </a:cubicBezTo>
                <a:cubicBezTo>
                  <a:pt x="190679" y="122047"/>
                  <a:pt x="199951" y="128327"/>
                  <a:pt x="205934" y="137303"/>
                </a:cubicBezTo>
                <a:cubicBezTo>
                  <a:pt x="215394" y="151495"/>
                  <a:pt x="217584" y="170234"/>
                  <a:pt x="228815" y="183071"/>
                </a:cubicBezTo>
                <a:cubicBezTo>
                  <a:pt x="244895" y="201450"/>
                  <a:pt x="266951" y="213582"/>
                  <a:pt x="286019" y="228838"/>
                </a:cubicBezTo>
                <a:cubicBezTo>
                  <a:pt x="293646" y="244094"/>
                  <a:pt x="296840" y="262545"/>
                  <a:pt x="308900" y="274606"/>
                </a:cubicBezTo>
                <a:cubicBezTo>
                  <a:pt x="317427" y="283134"/>
                  <a:pt x="334695" y="277520"/>
                  <a:pt x="343222" y="286048"/>
                </a:cubicBezTo>
                <a:cubicBezTo>
                  <a:pt x="362668" y="305496"/>
                  <a:pt x="373731" y="331815"/>
                  <a:pt x="388985" y="354699"/>
                </a:cubicBezTo>
                <a:cubicBezTo>
                  <a:pt x="396612" y="366141"/>
                  <a:pt x="405718" y="376725"/>
                  <a:pt x="411867" y="389025"/>
                </a:cubicBezTo>
                <a:cubicBezTo>
                  <a:pt x="419494" y="404281"/>
                  <a:pt x="425288" y="420601"/>
                  <a:pt x="434748" y="434793"/>
                </a:cubicBezTo>
                <a:cubicBezTo>
                  <a:pt x="440731" y="443769"/>
                  <a:pt x="450003" y="450049"/>
                  <a:pt x="457630" y="457677"/>
                </a:cubicBezTo>
                <a:lnTo>
                  <a:pt x="480511" y="526328"/>
                </a:lnTo>
                <a:cubicBezTo>
                  <a:pt x="484325" y="537770"/>
                  <a:pt x="485262" y="550618"/>
                  <a:pt x="491952" y="560654"/>
                </a:cubicBezTo>
                <a:cubicBezTo>
                  <a:pt x="519064" y="601327"/>
                  <a:pt x="514833" y="581229"/>
                  <a:pt x="514833" y="617863"/>
                </a:cubicBezTo>
              </a:path>
            </a:pathLst>
          </a:cu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71462" y="1585060"/>
            <a:ext cx="45719" cy="8490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6" name="TextBox 55"/>
          <p:cNvSpPr txBox="1"/>
          <p:nvPr/>
        </p:nvSpPr>
        <p:spPr>
          <a:xfrm>
            <a:off x="902612" y="1449472"/>
            <a:ext cx="2292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flange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6" idx="1"/>
            <a:endCxn id="54" idx="1"/>
          </p:cNvCxnSpPr>
          <p:nvPr/>
        </p:nvCxnSpPr>
        <p:spPr>
          <a:xfrm flipH="1">
            <a:off x="271462" y="1634138"/>
            <a:ext cx="631150" cy="3754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Freeform 63"/>
          <p:cNvSpPr/>
          <p:nvPr/>
        </p:nvSpPr>
        <p:spPr>
          <a:xfrm>
            <a:off x="332909" y="1941144"/>
            <a:ext cx="3386455" cy="2312693"/>
          </a:xfrm>
          <a:custGeom>
            <a:avLst/>
            <a:gdLst>
              <a:gd name="connsiteX0" fmla="*/ 0 w 3386455"/>
              <a:gd name="connsiteY0" fmla="*/ 0 h 2312693"/>
              <a:gd name="connsiteX1" fmla="*/ 114408 w 3386455"/>
              <a:gd name="connsiteY1" fmla="*/ 11442 h 2312693"/>
              <a:gd name="connsiteX2" fmla="*/ 286019 w 3386455"/>
              <a:gd name="connsiteY2" fmla="*/ 22884 h 2312693"/>
              <a:gd name="connsiteX3" fmla="*/ 446189 w 3386455"/>
              <a:gd name="connsiteY3" fmla="*/ 45768 h 2312693"/>
              <a:gd name="connsiteX4" fmla="*/ 526274 w 3386455"/>
              <a:gd name="connsiteY4" fmla="*/ 57210 h 2312693"/>
              <a:gd name="connsiteX5" fmla="*/ 1144073 w 3386455"/>
              <a:gd name="connsiteY5" fmla="*/ 68652 h 2312693"/>
              <a:gd name="connsiteX6" fmla="*/ 1212717 w 3386455"/>
              <a:gd name="connsiteY6" fmla="*/ 91535 h 2312693"/>
              <a:gd name="connsiteX7" fmla="*/ 1269921 w 3386455"/>
              <a:gd name="connsiteY7" fmla="*/ 137303 h 2312693"/>
              <a:gd name="connsiteX8" fmla="*/ 1292802 w 3386455"/>
              <a:gd name="connsiteY8" fmla="*/ 171629 h 2312693"/>
              <a:gd name="connsiteX9" fmla="*/ 1315684 w 3386455"/>
              <a:gd name="connsiteY9" fmla="*/ 194513 h 2312693"/>
              <a:gd name="connsiteX10" fmla="*/ 1327125 w 3386455"/>
              <a:gd name="connsiteY10" fmla="*/ 228838 h 2312693"/>
              <a:gd name="connsiteX11" fmla="*/ 1350006 w 3386455"/>
              <a:gd name="connsiteY11" fmla="*/ 263164 h 2312693"/>
              <a:gd name="connsiteX12" fmla="*/ 1372887 w 3386455"/>
              <a:gd name="connsiteY12" fmla="*/ 343258 h 2312693"/>
              <a:gd name="connsiteX13" fmla="*/ 1384328 w 3386455"/>
              <a:gd name="connsiteY13" fmla="*/ 377583 h 2312693"/>
              <a:gd name="connsiteX14" fmla="*/ 1395769 w 3386455"/>
              <a:gd name="connsiteY14" fmla="*/ 503445 h 2312693"/>
              <a:gd name="connsiteX15" fmla="*/ 1407210 w 3386455"/>
              <a:gd name="connsiteY15" fmla="*/ 549212 h 2312693"/>
              <a:gd name="connsiteX16" fmla="*/ 1430091 w 3386455"/>
              <a:gd name="connsiteY16" fmla="*/ 858144 h 2312693"/>
              <a:gd name="connsiteX17" fmla="*/ 1418650 w 3386455"/>
              <a:gd name="connsiteY17" fmla="*/ 1086982 h 2312693"/>
              <a:gd name="connsiteX18" fmla="*/ 1407210 w 3386455"/>
              <a:gd name="connsiteY18" fmla="*/ 1121308 h 2312693"/>
              <a:gd name="connsiteX19" fmla="*/ 1338565 w 3386455"/>
              <a:gd name="connsiteY19" fmla="*/ 1178518 h 2312693"/>
              <a:gd name="connsiteX20" fmla="*/ 1269921 w 3386455"/>
              <a:gd name="connsiteY20" fmla="*/ 1201402 h 2312693"/>
              <a:gd name="connsiteX21" fmla="*/ 1075429 w 3386455"/>
              <a:gd name="connsiteY21" fmla="*/ 1189960 h 2312693"/>
              <a:gd name="connsiteX22" fmla="*/ 1063988 w 3386455"/>
              <a:gd name="connsiteY22" fmla="*/ 1155634 h 2312693"/>
              <a:gd name="connsiteX23" fmla="*/ 1075429 w 3386455"/>
              <a:gd name="connsiteY23" fmla="*/ 1075540 h 2312693"/>
              <a:gd name="connsiteX24" fmla="*/ 1155514 w 3386455"/>
              <a:gd name="connsiteY24" fmla="*/ 1041215 h 2312693"/>
              <a:gd name="connsiteX25" fmla="*/ 1269921 w 3386455"/>
              <a:gd name="connsiteY25" fmla="*/ 1006889 h 2312693"/>
              <a:gd name="connsiteX26" fmla="*/ 1361447 w 3386455"/>
              <a:gd name="connsiteY26" fmla="*/ 1018331 h 2312693"/>
              <a:gd name="connsiteX27" fmla="*/ 1407210 w 3386455"/>
              <a:gd name="connsiteY27" fmla="*/ 1098424 h 2312693"/>
              <a:gd name="connsiteX28" fmla="*/ 1475854 w 3386455"/>
              <a:gd name="connsiteY28" fmla="*/ 1132750 h 2312693"/>
              <a:gd name="connsiteX29" fmla="*/ 1487295 w 3386455"/>
              <a:gd name="connsiteY29" fmla="*/ 1212843 h 2312693"/>
              <a:gd name="connsiteX30" fmla="*/ 1498735 w 3386455"/>
              <a:gd name="connsiteY30" fmla="*/ 1258611 h 2312693"/>
              <a:gd name="connsiteX31" fmla="*/ 1555939 w 3386455"/>
              <a:gd name="connsiteY31" fmla="*/ 1338705 h 2312693"/>
              <a:gd name="connsiteX32" fmla="*/ 1761872 w 3386455"/>
              <a:gd name="connsiteY32" fmla="*/ 1350147 h 2312693"/>
              <a:gd name="connsiteX33" fmla="*/ 1853398 w 3386455"/>
              <a:gd name="connsiteY33" fmla="*/ 1373030 h 2312693"/>
              <a:gd name="connsiteX34" fmla="*/ 1933483 w 3386455"/>
              <a:gd name="connsiteY34" fmla="*/ 1384472 h 2312693"/>
              <a:gd name="connsiteX35" fmla="*/ 2025009 w 3386455"/>
              <a:gd name="connsiteY35" fmla="*/ 1407356 h 2312693"/>
              <a:gd name="connsiteX36" fmla="*/ 2059331 w 3386455"/>
              <a:gd name="connsiteY36" fmla="*/ 1453124 h 2312693"/>
              <a:gd name="connsiteX37" fmla="*/ 2082212 w 3386455"/>
              <a:gd name="connsiteY37" fmla="*/ 1544659 h 2312693"/>
              <a:gd name="connsiteX38" fmla="*/ 2093653 w 3386455"/>
              <a:gd name="connsiteY38" fmla="*/ 1578985 h 2312693"/>
              <a:gd name="connsiteX39" fmla="*/ 2105094 w 3386455"/>
              <a:gd name="connsiteY39" fmla="*/ 2070987 h 2312693"/>
              <a:gd name="connsiteX40" fmla="*/ 2196620 w 3386455"/>
              <a:gd name="connsiteY40" fmla="*/ 2128197 h 2312693"/>
              <a:gd name="connsiteX41" fmla="*/ 2230942 w 3386455"/>
              <a:gd name="connsiteY41" fmla="*/ 2139639 h 2312693"/>
              <a:gd name="connsiteX42" fmla="*/ 2311027 w 3386455"/>
              <a:gd name="connsiteY42" fmla="*/ 2128197 h 2312693"/>
              <a:gd name="connsiteX43" fmla="*/ 2333908 w 3386455"/>
              <a:gd name="connsiteY43" fmla="*/ 2093871 h 2312693"/>
              <a:gd name="connsiteX44" fmla="*/ 2288146 w 3386455"/>
              <a:gd name="connsiteY44" fmla="*/ 1933684 h 2312693"/>
              <a:gd name="connsiteX45" fmla="*/ 2253823 w 3386455"/>
              <a:gd name="connsiteY45" fmla="*/ 1910801 h 2312693"/>
              <a:gd name="connsiteX46" fmla="*/ 2196620 w 3386455"/>
              <a:gd name="connsiteY46" fmla="*/ 1922242 h 2312693"/>
              <a:gd name="connsiteX47" fmla="*/ 2150857 w 3386455"/>
              <a:gd name="connsiteY47" fmla="*/ 1990894 h 2312693"/>
              <a:gd name="connsiteX48" fmla="*/ 2139416 w 3386455"/>
              <a:gd name="connsiteY48" fmla="*/ 2036662 h 2312693"/>
              <a:gd name="connsiteX49" fmla="*/ 2139416 w 3386455"/>
              <a:gd name="connsiteY49" fmla="*/ 2151081 h 2312693"/>
              <a:gd name="connsiteX50" fmla="*/ 2173738 w 3386455"/>
              <a:gd name="connsiteY50" fmla="*/ 2162523 h 2312693"/>
              <a:gd name="connsiteX51" fmla="*/ 2219501 w 3386455"/>
              <a:gd name="connsiteY51" fmla="*/ 2173965 h 2312693"/>
              <a:gd name="connsiteX52" fmla="*/ 2539842 w 3386455"/>
              <a:gd name="connsiteY52" fmla="*/ 2185407 h 2312693"/>
              <a:gd name="connsiteX53" fmla="*/ 2642808 w 3386455"/>
              <a:gd name="connsiteY53" fmla="*/ 2219732 h 2312693"/>
              <a:gd name="connsiteX54" fmla="*/ 2677130 w 3386455"/>
              <a:gd name="connsiteY54" fmla="*/ 2231174 h 2312693"/>
              <a:gd name="connsiteX55" fmla="*/ 3100437 w 3386455"/>
              <a:gd name="connsiteY55" fmla="*/ 2265500 h 2312693"/>
              <a:gd name="connsiteX56" fmla="*/ 3203404 w 3386455"/>
              <a:gd name="connsiteY56" fmla="*/ 2311268 h 2312693"/>
              <a:gd name="connsiteX57" fmla="*/ 3386455 w 3386455"/>
              <a:gd name="connsiteY57" fmla="*/ 2311268 h 231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386455" h="2312693">
                <a:moveTo>
                  <a:pt x="0" y="0"/>
                </a:moveTo>
                <a:cubicBezTo>
                  <a:pt x="38136" y="3814"/>
                  <a:pt x="76204" y="8385"/>
                  <a:pt x="114408" y="11442"/>
                </a:cubicBezTo>
                <a:cubicBezTo>
                  <a:pt x="171556" y="16014"/>
                  <a:pt x="228993" y="16984"/>
                  <a:pt x="286019" y="22884"/>
                </a:cubicBezTo>
                <a:cubicBezTo>
                  <a:pt x="339665" y="28434"/>
                  <a:pt x="392799" y="38140"/>
                  <a:pt x="446189" y="45768"/>
                </a:cubicBezTo>
                <a:cubicBezTo>
                  <a:pt x="472884" y="49582"/>
                  <a:pt x="499313" y="56711"/>
                  <a:pt x="526274" y="57210"/>
                </a:cubicBezTo>
                <a:lnTo>
                  <a:pt x="1144073" y="68652"/>
                </a:lnTo>
                <a:cubicBezTo>
                  <a:pt x="1166954" y="76280"/>
                  <a:pt x="1195663" y="74479"/>
                  <a:pt x="1212717" y="91535"/>
                </a:cubicBezTo>
                <a:cubicBezTo>
                  <a:pt x="1245322" y="124142"/>
                  <a:pt x="1226624" y="108435"/>
                  <a:pt x="1269921" y="137303"/>
                </a:cubicBezTo>
                <a:cubicBezTo>
                  <a:pt x="1277548" y="148745"/>
                  <a:pt x="1284212" y="160891"/>
                  <a:pt x="1292802" y="171629"/>
                </a:cubicBezTo>
                <a:cubicBezTo>
                  <a:pt x="1299540" y="180053"/>
                  <a:pt x="1310134" y="185263"/>
                  <a:pt x="1315684" y="194513"/>
                </a:cubicBezTo>
                <a:cubicBezTo>
                  <a:pt x="1321889" y="204855"/>
                  <a:pt x="1321732" y="218051"/>
                  <a:pt x="1327125" y="228838"/>
                </a:cubicBezTo>
                <a:cubicBezTo>
                  <a:pt x="1333274" y="241138"/>
                  <a:pt x="1343857" y="250864"/>
                  <a:pt x="1350006" y="263164"/>
                </a:cubicBezTo>
                <a:cubicBezTo>
                  <a:pt x="1359152" y="281459"/>
                  <a:pt x="1367998" y="326143"/>
                  <a:pt x="1372887" y="343258"/>
                </a:cubicBezTo>
                <a:cubicBezTo>
                  <a:pt x="1376200" y="354855"/>
                  <a:pt x="1380514" y="366141"/>
                  <a:pt x="1384328" y="377583"/>
                </a:cubicBezTo>
                <a:cubicBezTo>
                  <a:pt x="1388142" y="419537"/>
                  <a:pt x="1390202" y="461688"/>
                  <a:pt x="1395769" y="503445"/>
                </a:cubicBezTo>
                <a:cubicBezTo>
                  <a:pt x="1397847" y="519032"/>
                  <a:pt x="1405695" y="533560"/>
                  <a:pt x="1407210" y="549212"/>
                </a:cubicBezTo>
                <a:cubicBezTo>
                  <a:pt x="1417155" y="651991"/>
                  <a:pt x="1430091" y="858144"/>
                  <a:pt x="1430091" y="858144"/>
                </a:cubicBezTo>
                <a:cubicBezTo>
                  <a:pt x="1426277" y="934423"/>
                  <a:pt x="1425265" y="1010894"/>
                  <a:pt x="1418650" y="1086982"/>
                </a:cubicBezTo>
                <a:cubicBezTo>
                  <a:pt x="1417605" y="1098997"/>
                  <a:pt x="1412603" y="1110520"/>
                  <a:pt x="1407210" y="1121308"/>
                </a:cubicBezTo>
                <a:cubicBezTo>
                  <a:pt x="1387902" y="1159929"/>
                  <a:pt x="1380462" y="1161757"/>
                  <a:pt x="1338565" y="1178518"/>
                </a:cubicBezTo>
                <a:cubicBezTo>
                  <a:pt x="1316171" y="1187477"/>
                  <a:pt x="1269921" y="1201402"/>
                  <a:pt x="1269921" y="1201402"/>
                </a:cubicBezTo>
                <a:cubicBezTo>
                  <a:pt x="1205090" y="1197588"/>
                  <a:pt x="1138825" y="1204050"/>
                  <a:pt x="1075429" y="1189960"/>
                </a:cubicBezTo>
                <a:cubicBezTo>
                  <a:pt x="1063655" y="1187343"/>
                  <a:pt x="1063988" y="1167695"/>
                  <a:pt x="1063988" y="1155634"/>
                </a:cubicBezTo>
                <a:cubicBezTo>
                  <a:pt x="1063988" y="1128665"/>
                  <a:pt x="1064477" y="1100185"/>
                  <a:pt x="1075429" y="1075540"/>
                </a:cubicBezTo>
                <a:cubicBezTo>
                  <a:pt x="1085667" y="1052501"/>
                  <a:pt x="1138912" y="1046196"/>
                  <a:pt x="1155514" y="1041215"/>
                </a:cubicBezTo>
                <a:cubicBezTo>
                  <a:pt x="1294782" y="999430"/>
                  <a:pt x="1164442" y="1033262"/>
                  <a:pt x="1269921" y="1006889"/>
                </a:cubicBezTo>
                <a:cubicBezTo>
                  <a:pt x="1300430" y="1010703"/>
                  <a:pt x="1333457" y="1005607"/>
                  <a:pt x="1361447" y="1018331"/>
                </a:cubicBezTo>
                <a:cubicBezTo>
                  <a:pt x="1417861" y="1043977"/>
                  <a:pt x="1380343" y="1064837"/>
                  <a:pt x="1407210" y="1098424"/>
                </a:cubicBezTo>
                <a:cubicBezTo>
                  <a:pt x="1423340" y="1118588"/>
                  <a:pt x="1453242" y="1125212"/>
                  <a:pt x="1475854" y="1132750"/>
                </a:cubicBezTo>
                <a:cubicBezTo>
                  <a:pt x="1479668" y="1159448"/>
                  <a:pt x="1482471" y="1186309"/>
                  <a:pt x="1487295" y="1212843"/>
                </a:cubicBezTo>
                <a:cubicBezTo>
                  <a:pt x="1490108" y="1228315"/>
                  <a:pt x="1494217" y="1243549"/>
                  <a:pt x="1498735" y="1258611"/>
                </a:cubicBezTo>
                <a:cubicBezTo>
                  <a:pt x="1514268" y="1310394"/>
                  <a:pt x="1504314" y="1333788"/>
                  <a:pt x="1555939" y="1338705"/>
                </a:cubicBezTo>
                <a:cubicBezTo>
                  <a:pt x="1624379" y="1345224"/>
                  <a:pt x="1693228" y="1346333"/>
                  <a:pt x="1761872" y="1350147"/>
                </a:cubicBezTo>
                <a:cubicBezTo>
                  <a:pt x="1806079" y="1364883"/>
                  <a:pt x="1798176" y="1363825"/>
                  <a:pt x="1853398" y="1373030"/>
                </a:cubicBezTo>
                <a:cubicBezTo>
                  <a:pt x="1879997" y="1377464"/>
                  <a:pt x="1907041" y="1379183"/>
                  <a:pt x="1933483" y="1384472"/>
                </a:cubicBezTo>
                <a:cubicBezTo>
                  <a:pt x="1964320" y="1390640"/>
                  <a:pt x="2025009" y="1407356"/>
                  <a:pt x="2025009" y="1407356"/>
                </a:cubicBezTo>
                <a:cubicBezTo>
                  <a:pt x="2036450" y="1422612"/>
                  <a:pt x="2049871" y="1436567"/>
                  <a:pt x="2059331" y="1453124"/>
                </a:cubicBezTo>
                <a:cubicBezTo>
                  <a:pt x="2070955" y="1473469"/>
                  <a:pt x="2078027" y="1527915"/>
                  <a:pt x="2082212" y="1544659"/>
                </a:cubicBezTo>
                <a:cubicBezTo>
                  <a:pt x="2085137" y="1556360"/>
                  <a:pt x="2089839" y="1567543"/>
                  <a:pt x="2093653" y="1578985"/>
                </a:cubicBezTo>
                <a:cubicBezTo>
                  <a:pt x="2097467" y="1742986"/>
                  <a:pt x="2094419" y="1907290"/>
                  <a:pt x="2105094" y="2070987"/>
                </a:cubicBezTo>
                <a:cubicBezTo>
                  <a:pt x="2107914" y="2114235"/>
                  <a:pt x="2173582" y="2120517"/>
                  <a:pt x="2196620" y="2128197"/>
                </a:cubicBezTo>
                <a:lnTo>
                  <a:pt x="2230942" y="2139639"/>
                </a:lnTo>
                <a:cubicBezTo>
                  <a:pt x="2257637" y="2135825"/>
                  <a:pt x="2286386" y="2139150"/>
                  <a:pt x="2311027" y="2128197"/>
                </a:cubicBezTo>
                <a:cubicBezTo>
                  <a:pt x="2323593" y="2122612"/>
                  <a:pt x="2333908" y="2107622"/>
                  <a:pt x="2333908" y="2093871"/>
                </a:cubicBezTo>
                <a:cubicBezTo>
                  <a:pt x="2333908" y="2051986"/>
                  <a:pt x="2326506" y="1972047"/>
                  <a:pt x="2288146" y="1933684"/>
                </a:cubicBezTo>
                <a:cubicBezTo>
                  <a:pt x="2278423" y="1923960"/>
                  <a:pt x="2265264" y="1918429"/>
                  <a:pt x="2253823" y="1910801"/>
                </a:cubicBezTo>
                <a:cubicBezTo>
                  <a:pt x="2234755" y="1914615"/>
                  <a:pt x="2211969" y="1910303"/>
                  <a:pt x="2196620" y="1922242"/>
                </a:cubicBezTo>
                <a:cubicBezTo>
                  <a:pt x="2174912" y="1939128"/>
                  <a:pt x="2150857" y="1990894"/>
                  <a:pt x="2150857" y="1990894"/>
                </a:cubicBezTo>
                <a:cubicBezTo>
                  <a:pt x="2147043" y="2006150"/>
                  <a:pt x="2143736" y="2021542"/>
                  <a:pt x="2139416" y="2036662"/>
                </a:cubicBezTo>
                <a:cubicBezTo>
                  <a:pt x="2126607" y="2081496"/>
                  <a:pt x="2110259" y="2092760"/>
                  <a:pt x="2139416" y="2151081"/>
                </a:cubicBezTo>
                <a:cubicBezTo>
                  <a:pt x="2144809" y="2161868"/>
                  <a:pt x="2162142" y="2159210"/>
                  <a:pt x="2173738" y="2162523"/>
                </a:cubicBezTo>
                <a:cubicBezTo>
                  <a:pt x="2188857" y="2166843"/>
                  <a:pt x="2203808" y="2172984"/>
                  <a:pt x="2219501" y="2173965"/>
                </a:cubicBezTo>
                <a:cubicBezTo>
                  <a:pt x="2326141" y="2180631"/>
                  <a:pt x="2433062" y="2181593"/>
                  <a:pt x="2539842" y="2185407"/>
                </a:cubicBezTo>
                <a:lnTo>
                  <a:pt x="2642808" y="2219732"/>
                </a:lnTo>
                <a:lnTo>
                  <a:pt x="2677130" y="2231174"/>
                </a:lnTo>
                <a:cubicBezTo>
                  <a:pt x="2795271" y="2349325"/>
                  <a:pt x="2678786" y="2243305"/>
                  <a:pt x="3100437" y="2265500"/>
                </a:cubicBezTo>
                <a:cubicBezTo>
                  <a:pt x="3141233" y="2267647"/>
                  <a:pt x="3162607" y="2309121"/>
                  <a:pt x="3203404" y="2311268"/>
                </a:cubicBezTo>
                <a:cubicBezTo>
                  <a:pt x="3264337" y="2314475"/>
                  <a:pt x="3325438" y="2311268"/>
                  <a:pt x="3386455" y="2311268"/>
                </a:cubicBezTo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3723601" y="4252415"/>
            <a:ext cx="515072" cy="617863"/>
          </a:xfrm>
          <a:custGeom>
            <a:avLst/>
            <a:gdLst>
              <a:gd name="connsiteX0" fmla="*/ 0 w 515072"/>
              <a:gd name="connsiteY0" fmla="*/ 0 h 617863"/>
              <a:gd name="connsiteX1" fmla="*/ 57204 w 515072"/>
              <a:gd name="connsiteY1" fmla="*/ 22884 h 617863"/>
              <a:gd name="connsiteX2" fmla="*/ 80086 w 515072"/>
              <a:gd name="connsiteY2" fmla="*/ 45768 h 617863"/>
              <a:gd name="connsiteX3" fmla="*/ 125848 w 515072"/>
              <a:gd name="connsiteY3" fmla="*/ 80093 h 617863"/>
              <a:gd name="connsiteX4" fmla="*/ 148730 w 515072"/>
              <a:gd name="connsiteY4" fmla="*/ 102977 h 617863"/>
              <a:gd name="connsiteX5" fmla="*/ 183052 w 515072"/>
              <a:gd name="connsiteY5" fmla="*/ 114419 h 617863"/>
              <a:gd name="connsiteX6" fmla="*/ 205934 w 515072"/>
              <a:gd name="connsiteY6" fmla="*/ 137303 h 617863"/>
              <a:gd name="connsiteX7" fmla="*/ 228815 w 515072"/>
              <a:gd name="connsiteY7" fmla="*/ 183071 h 617863"/>
              <a:gd name="connsiteX8" fmla="*/ 286019 w 515072"/>
              <a:gd name="connsiteY8" fmla="*/ 228838 h 617863"/>
              <a:gd name="connsiteX9" fmla="*/ 308900 w 515072"/>
              <a:gd name="connsiteY9" fmla="*/ 274606 h 617863"/>
              <a:gd name="connsiteX10" fmla="*/ 343222 w 515072"/>
              <a:gd name="connsiteY10" fmla="*/ 286048 h 617863"/>
              <a:gd name="connsiteX11" fmla="*/ 388985 w 515072"/>
              <a:gd name="connsiteY11" fmla="*/ 354699 h 617863"/>
              <a:gd name="connsiteX12" fmla="*/ 411867 w 515072"/>
              <a:gd name="connsiteY12" fmla="*/ 389025 h 617863"/>
              <a:gd name="connsiteX13" fmla="*/ 434748 w 515072"/>
              <a:gd name="connsiteY13" fmla="*/ 434793 h 617863"/>
              <a:gd name="connsiteX14" fmla="*/ 457630 w 515072"/>
              <a:gd name="connsiteY14" fmla="*/ 457677 h 617863"/>
              <a:gd name="connsiteX15" fmla="*/ 480511 w 515072"/>
              <a:gd name="connsiteY15" fmla="*/ 526328 h 617863"/>
              <a:gd name="connsiteX16" fmla="*/ 491952 w 515072"/>
              <a:gd name="connsiteY16" fmla="*/ 560654 h 617863"/>
              <a:gd name="connsiteX17" fmla="*/ 514833 w 515072"/>
              <a:gd name="connsiteY17" fmla="*/ 617863 h 61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072" h="617863">
                <a:moveTo>
                  <a:pt x="0" y="0"/>
                </a:moveTo>
                <a:cubicBezTo>
                  <a:pt x="19068" y="7628"/>
                  <a:pt x="39373" y="12694"/>
                  <a:pt x="57204" y="22884"/>
                </a:cubicBezTo>
                <a:cubicBezTo>
                  <a:pt x="66570" y="28236"/>
                  <a:pt x="71799" y="38862"/>
                  <a:pt x="80086" y="45768"/>
                </a:cubicBezTo>
                <a:cubicBezTo>
                  <a:pt x="94734" y="57976"/>
                  <a:pt x="111200" y="67885"/>
                  <a:pt x="125848" y="80093"/>
                </a:cubicBezTo>
                <a:cubicBezTo>
                  <a:pt x="134135" y="86999"/>
                  <a:pt x="139480" y="97427"/>
                  <a:pt x="148730" y="102977"/>
                </a:cubicBezTo>
                <a:cubicBezTo>
                  <a:pt x="159071" y="109182"/>
                  <a:pt x="171611" y="110605"/>
                  <a:pt x="183052" y="114419"/>
                </a:cubicBezTo>
                <a:cubicBezTo>
                  <a:pt x="190679" y="122047"/>
                  <a:pt x="199951" y="128327"/>
                  <a:pt x="205934" y="137303"/>
                </a:cubicBezTo>
                <a:cubicBezTo>
                  <a:pt x="215394" y="151495"/>
                  <a:pt x="217584" y="170234"/>
                  <a:pt x="228815" y="183071"/>
                </a:cubicBezTo>
                <a:cubicBezTo>
                  <a:pt x="244895" y="201450"/>
                  <a:pt x="266951" y="213582"/>
                  <a:pt x="286019" y="228838"/>
                </a:cubicBezTo>
                <a:cubicBezTo>
                  <a:pt x="293646" y="244094"/>
                  <a:pt x="296840" y="262545"/>
                  <a:pt x="308900" y="274606"/>
                </a:cubicBezTo>
                <a:cubicBezTo>
                  <a:pt x="317427" y="283134"/>
                  <a:pt x="334695" y="277520"/>
                  <a:pt x="343222" y="286048"/>
                </a:cubicBezTo>
                <a:cubicBezTo>
                  <a:pt x="362668" y="305496"/>
                  <a:pt x="373731" y="331815"/>
                  <a:pt x="388985" y="354699"/>
                </a:cubicBezTo>
                <a:cubicBezTo>
                  <a:pt x="396612" y="366141"/>
                  <a:pt x="405718" y="376725"/>
                  <a:pt x="411867" y="389025"/>
                </a:cubicBezTo>
                <a:cubicBezTo>
                  <a:pt x="419494" y="404281"/>
                  <a:pt x="425288" y="420601"/>
                  <a:pt x="434748" y="434793"/>
                </a:cubicBezTo>
                <a:cubicBezTo>
                  <a:pt x="440731" y="443769"/>
                  <a:pt x="450003" y="450049"/>
                  <a:pt x="457630" y="457677"/>
                </a:cubicBezTo>
                <a:lnTo>
                  <a:pt x="480511" y="526328"/>
                </a:lnTo>
                <a:cubicBezTo>
                  <a:pt x="484325" y="537770"/>
                  <a:pt x="485262" y="550618"/>
                  <a:pt x="491952" y="560654"/>
                </a:cubicBezTo>
                <a:cubicBezTo>
                  <a:pt x="519064" y="601327"/>
                  <a:pt x="514833" y="581229"/>
                  <a:pt x="514833" y="617863"/>
                </a:cubicBezTo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034941" y="3309126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TextBox 66"/>
          <p:cNvSpPr txBox="1"/>
          <p:nvPr/>
        </p:nvSpPr>
        <p:spPr>
          <a:xfrm>
            <a:off x="1253214" y="4769500"/>
            <a:ext cx="91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clamps</a:t>
            </a:r>
            <a:endParaRPr lang="en-US" dirty="0"/>
          </a:p>
        </p:txBody>
      </p:sp>
      <p:cxnSp>
        <p:nvCxnSpPr>
          <p:cNvPr id="68" name="Straight Arrow Connector 67"/>
          <p:cNvCxnSpPr>
            <a:stCxn id="67" idx="0"/>
            <a:endCxn id="69" idx="1"/>
          </p:cNvCxnSpPr>
          <p:nvPr/>
        </p:nvCxnSpPr>
        <p:spPr>
          <a:xfrm flipV="1">
            <a:off x="1710106" y="4722460"/>
            <a:ext cx="2227536" cy="47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3937642" y="4633184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70" name="Straight Arrow Connector 69"/>
          <p:cNvCxnSpPr>
            <a:stCxn id="67" idx="0"/>
            <a:endCxn id="66" idx="2"/>
          </p:cNvCxnSpPr>
          <p:nvPr/>
        </p:nvCxnSpPr>
        <p:spPr>
          <a:xfrm flipV="1">
            <a:off x="1710106" y="3487678"/>
            <a:ext cx="493598" cy="12818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541343" y="2338101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73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5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8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8" name="Picture 7" descr="RadiationCoolDow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592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Mass Radiation Simulation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19939" y="1750614"/>
            <a:ext cx="2898461" cy="2031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Ideal radiation shield: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Fully encloses test mass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77 K (liquid N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Shield emissivity = 1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Test mass barrel emissivity = 0.5</a:t>
            </a:r>
          </a:p>
          <a:p>
            <a:pPr marL="285750" indent="-285750">
              <a:buFontTx/>
              <a:buChar char="•"/>
            </a:pPr>
            <a:r>
              <a:rPr lang="en-US" dirty="0"/>
              <a:t>Laser power = 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97914" y="5318898"/>
            <a:ext cx="346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α (Temperature)^4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2928846" y="5503564"/>
            <a:ext cx="469068" cy="10297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9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Lot of Heat to Remove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925" y="1444332"/>
            <a:ext cx="1968666" cy="20835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4769" y="2208289"/>
            <a:ext cx="72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60 W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232457" y="2964703"/>
            <a:ext cx="3199761" cy="319976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143 kg Test Mass:</a:t>
            </a:r>
          </a:p>
          <a:p>
            <a:pPr algn="ctr"/>
            <a:r>
              <a:rPr lang="en-US" sz="3200" dirty="0" smtClean="0"/>
              <a:t>14 MJ to get cold (warm)</a:t>
            </a:r>
            <a:endParaRPr lang="en-US" sz="3200" dirty="0"/>
          </a:p>
        </p:txBody>
      </p:sp>
      <p:sp>
        <p:nvSpPr>
          <p:cNvPr id="11" name="Right Arrow 10"/>
          <p:cNvSpPr/>
          <p:nvPr/>
        </p:nvSpPr>
        <p:spPr>
          <a:xfrm rot="19720003">
            <a:off x="3903252" y="3363922"/>
            <a:ext cx="1510175" cy="6865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59598" y="1876605"/>
            <a:ext cx="2972610" cy="138499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2.7 days to 120 K (295 K) at a constant 60 W</a:t>
            </a:r>
            <a:endParaRPr lang="en-US" sz="2800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6750025" y="3615647"/>
            <a:ext cx="755088" cy="5492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66036" y="4507453"/>
            <a:ext cx="3718222" cy="138499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Maybe there is another way to cool the test mass quickly</a:t>
            </a:r>
            <a:endParaRPr lang="en-US" sz="2800" dirty="0"/>
          </a:p>
        </p:txBody>
      </p:sp>
      <p:grpSp>
        <p:nvGrpSpPr>
          <p:cNvPr id="13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8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Predicted Advanced LIGO Sensitivity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88866"/>
            <a:ext cx="2895600" cy="365125"/>
          </a:xfrm>
        </p:spPr>
        <p:txBody>
          <a:bodyPr/>
          <a:lstStyle/>
          <a:p>
            <a:r>
              <a:rPr lang="en-US" dirty="0" smtClean="0"/>
              <a:t>Byer-</a:t>
            </a:r>
            <a:r>
              <a:rPr lang="en-US" dirty="0" err="1" smtClean="0"/>
              <a:t>Fejer</a:t>
            </a:r>
            <a:r>
              <a:rPr lang="en-US" dirty="0" smtClean="0"/>
              <a:t> Talk - 15 March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4576" y="6356350"/>
            <a:ext cx="2133600" cy="365125"/>
          </a:xfrm>
        </p:spPr>
        <p:txBody>
          <a:bodyPr/>
          <a:lstStyle/>
          <a:p>
            <a:fld id="{2CCA248F-67E1-474F-803E-77EDC1F06E08}" type="slidenum">
              <a:rPr lang="en-US" smtClean="0"/>
              <a:t>4</a:t>
            </a:fld>
            <a:r>
              <a:rPr lang="en-US" dirty="0"/>
              <a:t>/23</a:t>
            </a:r>
          </a:p>
        </p:txBody>
      </p:sp>
      <p:pic>
        <p:nvPicPr>
          <p:cNvPr id="6" name="Picture 5" descr="gwinc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096"/>
            <a:ext cx="91440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3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5" name="Picture 4" descr="PressureCompare_24Feb6Marc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462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Dewar pressure during measurements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6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5" name="Picture 4" descr="Comparison_27Feband6March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013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pressure on test mass temp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5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vection_vs_pressure_Pag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2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5" name="Picture 4" descr="Exchange_Gas_Gap_H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253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 </a:t>
            </a:r>
            <a:r>
              <a:rPr lang="en-US" dirty="0" smtClean="0"/>
              <a:t>gas therm. cond. </a:t>
            </a:r>
            <a:r>
              <a:rPr lang="en-US" dirty="0" err="1" smtClean="0"/>
              <a:t>vs</a:t>
            </a:r>
            <a:r>
              <a:rPr lang="en-US" dirty="0" smtClean="0"/>
              <a:t> pressure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9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Sensor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 descr="CryoPics_labels_31Jan2014_Page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1371600"/>
            <a:ext cx="4239491" cy="5486400"/>
          </a:xfrm>
          <a:prstGeom prst="rect">
            <a:avLst/>
          </a:prstGeom>
        </p:spPr>
      </p:pic>
      <p:pic>
        <p:nvPicPr>
          <p:cNvPr id="6" name="Picture 5" descr="CryoPics_labels_31Jan2014_Page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541"/>
            <a:ext cx="42394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1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Mass Temperature Equations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098196"/>
              </p:ext>
            </p:extLst>
          </p:nvPr>
        </p:nvGraphicFramePr>
        <p:xfrm>
          <a:off x="733680" y="2004517"/>
          <a:ext cx="1322387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" name="Equation" r:id="rId5" imgW="800100" imgH="241300" progId="Equation.3">
                  <p:embed/>
                </p:oleObj>
              </mc:Choice>
              <mc:Fallback>
                <p:oleObj name="Equation" r:id="rId5" imgW="800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3680" y="2004517"/>
                        <a:ext cx="1322387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259326"/>
              </p:ext>
            </p:extLst>
          </p:nvPr>
        </p:nvGraphicFramePr>
        <p:xfrm>
          <a:off x="733680" y="2639537"/>
          <a:ext cx="925513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1" name="Equation" r:id="rId7" imgW="558800" imgH="444500" progId="Equation.3">
                  <p:embed/>
                </p:oleObj>
              </mc:Choice>
              <mc:Fallback>
                <p:oleObj name="Equation" r:id="rId7" imgW="558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3680" y="2639537"/>
                        <a:ext cx="925513" cy="73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249484"/>
              </p:ext>
            </p:extLst>
          </p:nvPr>
        </p:nvGraphicFramePr>
        <p:xfrm>
          <a:off x="628905" y="3377724"/>
          <a:ext cx="20605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2" name="Equation" r:id="rId9" imgW="1244600" imgH="431800" progId="Equation.3">
                  <p:embed/>
                </p:oleObj>
              </mc:Choice>
              <mc:Fallback>
                <p:oleObj name="Equation" r:id="rId9" imgW="1244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8905" y="3377724"/>
                        <a:ext cx="2060575" cy="71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919838"/>
              </p:ext>
            </p:extLst>
          </p:nvPr>
        </p:nvGraphicFramePr>
        <p:xfrm>
          <a:off x="457200" y="4514136"/>
          <a:ext cx="3027475" cy="928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3" name="Equation" r:id="rId11" imgW="1409700" imgH="431800" progId="Equation.3">
                  <p:embed/>
                </p:oleObj>
              </mc:Choice>
              <mc:Fallback>
                <p:oleObj name="Equation" r:id="rId11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00" y="4514136"/>
                        <a:ext cx="3027475" cy="928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725208"/>
              </p:ext>
            </p:extLst>
          </p:nvPr>
        </p:nvGraphicFramePr>
        <p:xfrm>
          <a:off x="457200" y="5468143"/>
          <a:ext cx="2929244" cy="888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4" name="Equation" r:id="rId13" imgW="1219200" imgH="368300" progId="Equation.3">
                  <p:embed/>
                </p:oleObj>
              </mc:Choice>
              <mc:Fallback>
                <p:oleObj name="Equation" r:id="rId13" imgW="1219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7200" y="5468143"/>
                        <a:ext cx="2929244" cy="888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3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233"/>
            <a:ext cx="9144000" cy="5222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622" y="6053534"/>
            <a:ext cx="8860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ref: </a:t>
            </a:r>
            <a:r>
              <a:rPr lang="en-US" sz="1600" dirty="0" smtClean="0"/>
              <a:t>Harry, </a:t>
            </a:r>
            <a:r>
              <a:rPr lang="en-US" sz="1600" dirty="0" err="1" smtClean="0"/>
              <a:t>Bodiya</a:t>
            </a:r>
            <a:r>
              <a:rPr lang="en-US" sz="1600" dirty="0" smtClean="0"/>
              <a:t>, </a:t>
            </a:r>
            <a:r>
              <a:rPr lang="en-US" sz="1600" dirty="0" err="1" smtClean="0"/>
              <a:t>Desalvo</a:t>
            </a:r>
            <a:r>
              <a:rPr lang="en-US" sz="1600" dirty="0" smtClean="0"/>
              <a:t>. Optical </a:t>
            </a:r>
            <a:r>
              <a:rPr lang="en-US" sz="1600" dirty="0"/>
              <a:t>Coatings and Thermal Noise in Precision </a:t>
            </a:r>
            <a:r>
              <a:rPr lang="en-US" sz="1600" dirty="0" smtClean="0"/>
              <a:t>Measurement. 2012. </a:t>
            </a:r>
            <a:r>
              <a:rPr lang="en-US" sz="1600" dirty="0" err="1" smtClean="0"/>
              <a:t>pg</a:t>
            </a:r>
            <a:r>
              <a:rPr lang="en-US" sz="1600" dirty="0" smtClean="0"/>
              <a:t> 113.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3069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CTE </a:t>
            </a:r>
            <a:r>
              <a:rPr lang="en-US" dirty="0" err="1" smtClean="0"/>
              <a:t>vs</a:t>
            </a:r>
            <a:r>
              <a:rPr lang="en-US" dirty="0" smtClean="0"/>
              <a:t> Temperature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060" y="6291560"/>
            <a:ext cx="7619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Thermoelastic</a:t>
            </a:r>
            <a:r>
              <a:rPr lang="en-US" sz="2000" dirty="0" smtClean="0"/>
              <a:t> component of thermal noise goes to zero with CTE.</a:t>
            </a:r>
            <a:endParaRPr lang="en-US" sz="2000" dirty="0"/>
          </a:p>
        </p:txBody>
      </p:sp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pic>
        <p:nvPicPr>
          <p:cNvPr id="11" name="Picture 10" descr="Si_C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981"/>
            <a:ext cx="9144000" cy="51048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4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055"/>
            <a:ext cx="9144000" cy="5080000"/>
          </a:xfrm>
          <a:prstGeom prst="rect">
            <a:avLst/>
          </a:prstGeom>
        </p:spPr>
      </p:pic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 Thermal Conductivity </a:t>
            </a:r>
            <a:r>
              <a:rPr lang="en-US" dirty="0" err="1" smtClean="0"/>
              <a:t>vs</a:t>
            </a:r>
            <a:r>
              <a:rPr lang="en-US" dirty="0" smtClean="0"/>
              <a:t> Temp.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5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_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001"/>
            <a:ext cx="9144000" cy="5080000"/>
          </a:xfrm>
          <a:prstGeom prst="rect">
            <a:avLst/>
          </a:prstGeom>
        </p:spPr>
      </p:pic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Specific Heat </a:t>
            </a:r>
            <a:r>
              <a:rPr lang="en-US" dirty="0" err="1" smtClean="0"/>
              <a:t>vs</a:t>
            </a:r>
            <a:r>
              <a:rPr lang="en-US" dirty="0" smtClean="0"/>
              <a:t> Temperature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Predicted Advanced LIGO Sensitivity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88866"/>
            <a:ext cx="2895600" cy="365125"/>
          </a:xfrm>
        </p:spPr>
        <p:txBody>
          <a:bodyPr/>
          <a:lstStyle/>
          <a:p>
            <a:r>
              <a:rPr lang="en-US" dirty="0" smtClean="0"/>
              <a:t>Byer-</a:t>
            </a:r>
            <a:r>
              <a:rPr lang="en-US" dirty="0" err="1" smtClean="0"/>
              <a:t>Fejer</a:t>
            </a:r>
            <a:r>
              <a:rPr lang="en-US" dirty="0" smtClean="0"/>
              <a:t> Talk - 15 March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4576" y="6356350"/>
            <a:ext cx="2133600" cy="365125"/>
          </a:xfrm>
        </p:spPr>
        <p:txBody>
          <a:bodyPr/>
          <a:lstStyle/>
          <a:p>
            <a:r>
              <a:rPr lang="en-US" dirty="0" smtClean="0"/>
              <a:t>4</a:t>
            </a:r>
            <a:r>
              <a:rPr lang="en-US" dirty="0"/>
              <a:t>/23</a:t>
            </a:r>
          </a:p>
        </p:txBody>
      </p:sp>
      <p:pic>
        <p:nvPicPr>
          <p:cNvPr id="6" name="Picture 5" descr="gwinc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096"/>
            <a:ext cx="9144000" cy="5186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1" y="1766957"/>
            <a:ext cx="233017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LIGO III aims to do better by a factor of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1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ermalConductivity_Cu_Al_N2_S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014"/>
            <a:ext cx="9144000" cy="5104815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4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Conductivity of Materials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1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>
            <a:off x="609600" y="2263377"/>
            <a:ext cx="3505200" cy="3429000"/>
          </a:xfrm>
          <a:prstGeom prst="arc">
            <a:avLst>
              <a:gd name="adj1" fmla="val 896886"/>
              <a:gd name="adj2" fmla="val 2068405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4050332" y="3517141"/>
            <a:ext cx="3798268" cy="776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0"/>
          </p:cNvCxnSpPr>
          <p:nvPr/>
        </p:nvCxnSpPr>
        <p:spPr>
          <a:xfrm>
            <a:off x="4052966" y="4429275"/>
            <a:ext cx="3795634" cy="100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734300" y="3524910"/>
            <a:ext cx="2286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33599" y="3660979"/>
            <a:ext cx="321039" cy="642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247899" y="3665212"/>
            <a:ext cx="321039" cy="6420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391400" y="2915310"/>
            <a:ext cx="457200" cy="6018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72199" y="2250269"/>
            <a:ext cx="2351141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tube</a:t>
            </a:r>
          </a:p>
          <a:p>
            <a:pPr algn="ctr"/>
            <a:r>
              <a:rPr lang="en-US" dirty="0" smtClean="0"/>
              <a:t>Blackbody disc model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077200" y="3524910"/>
            <a:ext cx="0" cy="45296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77200" y="3524910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01000" y="3524910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001000" y="3977877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077200" y="3977877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981200" y="375351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981200" y="3753510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905000" y="3753510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905000" y="3982110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981200" y="3982110"/>
            <a:ext cx="762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2362200" y="2000910"/>
            <a:ext cx="738237" cy="2624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200400" y="1619910"/>
            <a:ext cx="12954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Heat Shield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59686" y="3676093"/>
            <a:ext cx="122063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r</a:t>
            </a:r>
            <a:r>
              <a:rPr lang="en-US" baseline="-25000" dirty="0" err="1"/>
              <a:t>j</a:t>
            </a:r>
            <a:r>
              <a:rPr lang="en-US" dirty="0" smtClean="0"/>
              <a:t> = 0.28m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8103969" y="3588179"/>
            <a:ext cx="1037173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 </a:t>
            </a:r>
            <a:r>
              <a:rPr lang="en-US" dirty="0" smtClean="0"/>
              <a:t>= 0.6225m</a:t>
            </a:r>
            <a:endParaRPr lang="en-US" dirty="0"/>
          </a:p>
        </p:txBody>
      </p:sp>
      <p:cxnSp>
        <p:nvCxnSpPr>
          <p:cNvPr id="83" name="Straight Arrow Connector 82"/>
          <p:cNvCxnSpPr>
            <a:endCxn id="2" idx="0"/>
          </p:cNvCxnSpPr>
          <p:nvPr/>
        </p:nvCxnSpPr>
        <p:spPr>
          <a:xfrm>
            <a:off x="1284617" y="1792690"/>
            <a:ext cx="1123802" cy="18725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22461" y="1395204"/>
            <a:ext cx="1594567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</a:t>
            </a:r>
            <a:endParaRPr lang="en-US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2362200" y="4553610"/>
            <a:ext cx="0" cy="381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362200" y="4744110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848600" y="4553610"/>
            <a:ext cx="0" cy="381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114800" y="4780721"/>
            <a:ext cx="3276600" cy="92333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L (m)</a:t>
            </a:r>
          </a:p>
          <a:p>
            <a:r>
              <a:rPr lang="en-US" dirty="0" smtClean="0"/>
              <a:t>What is the optimal heat shield length in the beam tube?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2381516" y="4218077"/>
            <a:ext cx="114300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j</a:t>
            </a:r>
            <a:r>
              <a:rPr lang="en-US" dirty="0" smtClean="0"/>
              <a:t> = 120 K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6544095" y="4064288"/>
            <a:ext cx="117115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</a:t>
            </a:r>
            <a:r>
              <a:rPr lang="en-US" baseline="-25000" dirty="0" smtClean="0"/>
              <a:t>i</a:t>
            </a:r>
            <a:r>
              <a:rPr lang="en-US" dirty="0" smtClean="0"/>
              <a:t> = 295 K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3367501" y="1974082"/>
            <a:ext cx="11282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T = 77 K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53375" y="4245833"/>
            <a:ext cx="8382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l-GR" dirty="0" smtClean="0"/>
              <a:t>Ε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08056" y="4216135"/>
            <a:ext cx="808973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l-GR" dirty="0" smtClean="0"/>
              <a:t>Ε</a:t>
            </a:r>
            <a:r>
              <a:rPr lang="en-US" dirty="0" smtClean="0"/>
              <a:t> = 0.1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9" idx="2"/>
          </p:cNvCxnSpPr>
          <p:nvPr/>
        </p:nvCxnSpPr>
        <p:spPr>
          <a:xfrm flipH="1" flipV="1">
            <a:off x="6172200" y="3977877"/>
            <a:ext cx="1562100" cy="423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" idx="6"/>
          </p:cNvCxnSpPr>
          <p:nvPr/>
        </p:nvCxnSpPr>
        <p:spPr>
          <a:xfrm>
            <a:off x="2568938" y="3986251"/>
            <a:ext cx="631462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5770" y="6430358"/>
            <a:ext cx="185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/>
              <a:t>T1300556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Tube Heat Shield Length</a:t>
            </a:r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LVC Sept 2013 Hannover - G1300966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2727-EA6A-3541-AF52-8FC800C2404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8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shield length in beam tube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LVC Sept 2013 Hannover - G1300966</a:t>
            </a:r>
            <a:endParaRPr lang="en-US"/>
          </a:p>
        </p:txBody>
      </p:sp>
      <p:pic>
        <p:nvPicPr>
          <p:cNvPr id="5" name="Picture 4" descr="Pij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8760"/>
            <a:ext cx="9144000" cy="4270996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2139418" y="3754168"/>
            <a:ext cx="1354670" cy="10983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34768" y="5700764"/>
            <a:ext cx="3136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tube shield length </a:t>
            </a:r>
            <a:r>
              <a:rPr lang="en-US" i="1" dirty="0" smtClean="0"/>
              <a:t>L</a:t>
            </a:r>
            <a:r>
              <a:rPr lang="en-US" dirty="0" smtClean="0"/>
              <a:t> (m)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48314" y="2917689"/>
            <a:ext cx="558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Black body power from beam tube arriving at test mass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1117" y="4233337"/>
            <a:ext cx="331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≈1/3 drop for every factor of 2 </a:t>
            </a:r>
            <a:r>
              <a:rPr lang="en-US" i="1" dirty="0" smtClean="0">
                <a:solidFill>
                  <a:srgbClr val="008000"/>
                </a:solidFill>
              </a:rPr>
              <a:t>L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70" y="6430358"/>
            <a:ext cx="185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/>
              <a:t>T1300556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71194" y="3344231"/>
            <a:ext cx="1825849" cy="946316"/>
          </a:xfrm>
          <a:prstGeom prst="rect">
            <a:avLst/>
          </a:prstGeom>
          <a:solidFill>
            <a:schemeClr val="bg1"/>
          </a:solidFill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472260"/>
              </p:ext>
            </p:extLst>
          </p:nvPr>
        </p:nvGraphicFramePr>
        <p:xfrm>
          <a:off x="3494088" y="3289031"/>
          <a:ext cx="1722437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4" imgW="1079500" imgH="584200" progId="Equation.3">
                  <p:embed/>
                </p:oleObj>
              </mc:Choice>
              <mc:Fallback>
                <p:oleObj name="Equation" r:id="rId4" imgW="10795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4088" y="3289031"/>
                        <a:ext cx="1722437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05274" y="5024598"/>
            <a:ext cx="2645168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emissivity = 0.1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448314" y="4602669"/>
            <a:ext cx="0" cy="421929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2727-EA6A-3541-AF52-8FC800C2404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Problems To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</a:t>
            </a:r>
            <a:r>
              <a:rPr lang="en-US" dirty="0" smtClean="0"/>
              <a:t>iquid N</a:t>
            </a:r>
            <a:r>
              <a:rPr lang="en-US" baseline="-25000" dirty="0" smtClean="0"/>
              <a:t>2 </a:t>
            </a:r>
            <a:r>
              <a:rPr lang="en-US" dirty="0" smtClean="0"/>
              <a:t>hoses flexible enough for ISI under vacuum</a:t>
            </a:r>
          </a:p>
          <a:p>
            <a:r>
              <a:rPr lang="en-US" dirty="0" smtClean="0"/>
              <a:t>Temperature/height control of blade springs</a:t>
            </a:r>
          </a:p>
          <a:p>
            <a:r>
              <a:rPr lang="en-US" dirty="0" smtClean="0"/>
              <a:t>Test mass temperature control</a:t>
            </a:r>
          </a:p>
          <a:p>
            <a:r>
              <a:rPr lang="en-US" dirty="0" smtClean="0"/>
              <a:t>How to measure temperature?</a:t>
            </a:r>
          </a:p>
          <a:p>
            <a:pPr lvl="1"/>
            <a:r>
              <a:rPr lang="en-US" dirty="0" smtClean="0"/>
              <a:t>Measure acoustic modes – Young’s modulus is temp. dependent</a:t>
            </a:r>
          </a:p>
          <a:p>
            <a:pPr lvl="1"/>
            <a:r>
              <a:rPr lang="en-US" dirty="0" smtClean="0"/>
              <a:t>Infrared camera</a:t>
            </a:r>
          </a:p>
          <a:p>
            <a:r>
              <a:rPr lang="en-US" dirty="0" smtClean="0"/>
              <a:t>Emissivity of optical coatings</a:t>
            </a:r>
          </a:p>
          <a:p>
            <a:r>
              <a:rPr lang="en-US" dirty="0" err="1" smtClean="0"/>
              <a:t>Lossiness</a:t>
            </a:r>
            <a:r>
              <a:rPr lang="en-US" dirty="0" smtClean="0"/>
              <a:t> of emissive coatings</a:t>
            </a:r>
          </a:p>
          <a:p>
            <a:r>
              <a:rPr lang="en-US" dirty="0" smtClean="0"/>
              <a:t>Good emissivity estimates/measurements of Si?</a:t>
            </a:r>
          </a:p>
          <a:p>
            <a:r>
              <a:rPr lang="en-US" dirty="0" smtClean="0"/>
              <a:t>Power absorption in Si (ppm, W, </a:t>
            </a:r>
            <a:r>
              <a:rPr lang="en-US" dirty="0" err="1" smtClean="0"/>
              <a:t>etc</a:t>
            </a:r>
            <a:r>
              <a:rPr lang="en-US" dirty="0" smtClean="0"/>
              <a:t>)?</a:t>
            </a:r>
          </a:p>
          <a:p>
            <a:r>
              <a:rPr lang="en-US" dirty="0" smtClean="0"/>
              <a:t>How noisy is bubbling nitrogen: seismic, Newtonian? Do boiling chips help?</a:t>
            </a:r>
          </a:p>
          <a:p>
            <a:r>
              <a:rPr lang="en-US" dirty="0" smtClean="0"/>
              <a:t>Optical coating thermal noise at 120 K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Predicted Advanced LIGO Sensitivity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88866"/>
            <a:ext cx="2895600" cy="365125"/>
          </a:xfrm>
        </p:spPr>
        <p:txBody>
          <a:bodyPr/>
          <a:lstStyle/>
          <a:p>
            <a:r>
              <a:rPr lang="en-US" dirty="0" smtClean="0"/>
              <a:t>Byer-</a:t>
            </a:r>
            <a:r>
              <a:rPr lang="en-US" dirty="0" err="1" smtClean="0"/>
              <a:t>Fejer</a:t>
            </a:r>
            <a:r>
              <a:rPr lang="en-US" dirty="0" smtClean="0"/>
              <a:t> Talk - 15 March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8440" y="6356350"/>
            <a:ext cx="2133600" cy="365125"/>
          </a:xfrm>
        </p:spPr>
        <p:txBody>
          <a:bodyPr/>
          <a:lstStyle/>
          <a:p>
            <a:r>
              <a:rPr lang="en-US" dirty="0" smtClean="0"/>
              <a:t>4</a:t>
            </a:r>
            <a:r>
              <a:rPr lang="en-US" dirty="0"/>
              <a:t>/23</a:t>
            </a:r>
          </a:p>
        </p:txBody>
      </p:sp>
      <p:pic>
        <p:nvPicPr>
          <p:cNvPr id="6" name="Picture 5" descr="gwinc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096"/>
            <a:ext cx="9144000" cy="5186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1" y="1766957"/>
            <a:ext cx="233017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LIGO III aims to do better by a factor of 3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284981" y="5118394"/>
            <a:ext cx="2241860" cy="8940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66392" y="5118394"/>
            <a:ext cx="2241860" cy="8940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82512" y="1741041"/>
            <a:ext cx="3365771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cryogenics to push thermal noise down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351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26"/>
            <a:ext cx="8229600" cy="1143000"/>
          </a:xfrm>
        </p:spPr>
        <p:txBody>
          <a:bodyPr/>
          <a:lstStyle/>
          <a:p>
            <a:r>
              <a:rPr lang="en-US" dirty="0" smtClean="0"/>
              <a:t>LIGO III </a:t>
            </a:r>
            <a:r>
              <a:rPr lang="en-US" dirty="0" err="1"/>
              <a:t>c</a:t>
            </a:r>
            <a:r>
              <a:rPr lang="en-US" dirty="0" err="1" smtClean="0"/>
              <a:t>ryo</a:t>
            </a:r>
            <a:r>
              <a:rPr lang="en-US" dirty="0" smtClean="0"/>
              <a:t> work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61450" y="6356350"/>
            <a:ext cx="2133600" cy="365125"/>
          </a:xfrm>
        </p:spPr>
        <p:txBody>
          <a:bodyPr/>
          <a:lstStyle/>
          <a:p>
            <a:r>
              <a:rPr lang="en-US" dirty="0"/>
              <a:t>5/23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51543"/>
            <a:ext cx="3948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Nicolas </a:t>
            </a:r>
            <a:r>
              <a:rPr lang="en-US" sz="1400" dirty="0"/>
              <a:t>Smith-Lefebvre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9312" y="4828298"/>
            <a:ext cx="74253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Caltech - cryogenic reference cavities; direct thermal noise measurements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Jena/Glasgow/Moscow - mechanical loss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MIT – high emissivity coatings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KAGRA – 20 K sapphire </a:t>
            </a:r>
            <a:r>
              <a:rPr lang="en-US" dirty="0" smtClean="0"/>
              <a:t>suspensions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INPE Brazil – Cryogenic multi-nested pendulum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Stanford – optical coatings (</a:t>
            </a:r>
            <a:r>
              <a:rPr lang="en-US" dirty="0"/>
              <a:t>Riccardo </a:t>
            </a:r>
            <a:r>
              <a:rPr lang="en-US" dirty="0" err="1" smtClean="0"/>
              <a:t>Bassiri’s</a:t>
            </a:r>
            <a:r>
              <a:rPr lang="en-US" dirty="0" smtClean="0"/>
              <a:t> talk); cryogenic technology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143018" y="1140301"/>
            <a:ext cx="7056228" cy="3687997"/>
            <a:chOff x="856660" y="1140300"/>
            <a:chExt cx="7512180" cy="3926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660" y="1140300"/>
              <a:ext cx="7512180" cy="39263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6383" t="22455" r="39985" b="70439"/>
            <a:stretch/>
          </p:blipFill>
          <p:spPr>
            <a:xfrm>
              <a:off x="3124069" y="4125882"/>
              <a:ext cx="272895" cy="279008"/>
            </a:xfrm>
            <a:prstGeom prst="snip2SameRect">
              <a:avLst>
                <a:gd name="adj1" fmla="val 22848"/>
                <a:gd name="adj2" fmla="val 36053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592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Cyro</a:t>
            </a:r>
            <a:r>
              <a:rPr lang="en-US" dirty="0" smtClean="0"/>
              <a:t> Test Mass 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891"/>
            <a:ext cx="8229600" cy="50230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* For LIGO III, reduce suspension and coating thermal noise by cooling the </a:t>
            </a:r>
            <a:r>
              <a:rPr lang="en-US" dirty="0"/>
              <a:t>lower quad </a:t>
            </a:r>
            <a:r>
              <a:rPr lang="en-US" dirty="0" smtClean="0"/>
              <a:t>to 124 K (-149.15 C)</a:t>
            </a:r>
          </a:p>
          <a:p>
            <a:pPr lvl="1"/>
            <a:r>
              <a:rPr lang="en-US" dirty="0" smtClean="0"/>
              <a:t>Si test masses (blue </a:t>
            </a:r>
            <a:r>
              <a:rPr lang="en-US" dirty="0"/>
              <a:t>t</a:t>
            </a:r>
            <a:r>
              <a:rPr lang="en-US" dirty="0" smtClean="0"/>
              <a:t>eam in LIGO-T1200031)</a:t>
            </a:r>
          </a:p>
          <a:p>
            <a:pPr lvl="1"/>
            <a:r>
              <a:rPr lang="en-US" b="1" dirty="0" smtClean="0"/>
              <a:t>Get to 124 K in a timely manner</a:t>
            </a:r>
            <a:r>
              <a:rPr lang="en-US" dirty="0" smtClean="0"/>
              <a:t> &lt;- Stanford experiment</a:t>
            </a:r>
            <a:endParaRPr lang="en-US" b="1" dirty="0" smtClean="0"/>
          </a:p>
          <a:p>
            <a:pPr lvl="1"/>
            <a:r>
              <a:rPr lang="en-US" b="1" dirty="0" smtClean="0"/>
              <a:t>Then maintain 124 K</a:t>
            </a:r>
          </a:p>
          <a:p>
            <a:r>
              <a:rPr lang="en-US" dirty="0"/>
              <a:t>Include a warm-up scheme (don’t forget!</a:t>
            </a:r>
            <a:r>
              <a:rPr lang="en-US" dirty="0" smtClean="0"/>
              <a:t>)</a:t>
            </a:r>
          </a:p>
          <a:p>
            <a:r>
              <a:rPr lang="en-US" dirty="0"/>
              <a:t>Do not increase the test mass </a:t>
            </a:r>
            <a:r>
              <a:rPr lang="en-US" dirty="0" err="1"/>
              <a:t>lossiness</a:t>
            </a:r>
            <a:endParaRPr lang="en-US" dirty="0"/>
          </a:p>
          <a:p>
            <a:pPr lvl="1"/>
            <a:r>
              <a:rPr lang="en-US" dirty="0"/>
              <a:t>Emissive coatings, heat links, thick </a:t>
            </a:r>
            <a:r>
              <a:rPr lang="en-US" dirty="0" err="1"/>
              <a:t>sus</a:t>
            </a:r>
            <a:r>
              <a:rPr lang="en-US" dirty="0"/>
              <a:t> fibers, </a:t>
            </a:r>
            <a:r>
              <a:rPr lang="en-US" dirty="0" smtClean="0"/>
              <a:t>optical coatings, substrate, suspension fiber bonding, </a:t>
            </a:r>
            <a:r>
              <a:rPr lang="en-US" dirty="0" err="1" smtClean="0"/>
              <a:t>etc</a:t>
            </a:r>
            <a:endParaRPr lang="en-US" dirty="0"/>
          </a:p>
          <a:p>
            <a:r>
              <a:rPr lang="en-US" dirty="0"/>
              <a:t>Do not compromise passive seismic isolation</a:t>
            </a:r>
          </a:p>
          <a:p>
            <a:pPr lvl="1"/>
            <a:r>
              <a:rPr lang="en-US" dirty="0"/>
              <a:t>Cables, hoses, links,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The same seismic isolation platforms (ISIs, HEPIs)</a:t>
            </a:r>
          </a:p>
          <a:p>
            <a:pPr lvl="1"/>
            <a:r>
              <a:rPr lang="en-US" dirty="0"/>
              <a:t>Limit the amount of extra weight on </a:t>
            </a:r>
            <a:r>
              <a:rPr lang="en-US" dirty="0" smtClean="0"/>
              <a:t>these </a:t>
            </a:r>
            <a:r>
              <a:rPr lang="en-US" dirty="0" err="1" smtClean="0"/>
              <a:t>plaforms</a:t>
            </a:r>
            <a:endParaRPr lang="en-US" dirty="0" smtClean="0"/>
          </a:p>
          <a:p>
            <a:pPr lvl="1"/>
            <a:r>
              <a:rPr lang="en-US" dirty="0"/>
              <a:t>Leave the rest of the </a:t>
            </a:r>
            <a:r>
              <a:rPr lang="en-US" dirty="0" smtClean="0"/>
              <a:t>vacuum chamber warm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3780" y="6356350"/>
            <a:ext cx="2133600" cy="365125"/>
          </a:xfrm>
        </p:spPr>
        <p:txBody>
          <a:bodyPr/>
          <a:lstStyle/>
          <a:p>
            <a:r>
              <a:rPr lang="en-US" dirty="0" smtClean="0"/>
              <a:t>6</a:t>
            </a:r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91831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0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LIGO III Steady State Cooling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11439" y="6583299"/>
            <a:ext cx="233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See also G1200246-v1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99421" y="6421140"/>
            <a:ext cx="2133600" cy="365125"/>
          </a:xfrm>
        </p:spPr>
        <p:txBody>
          <a:bodyPr/>
          <a:lstStyle/>
          <a:p>
            <a:r>
              <a:rPr lang="en-US" dirty="0" smtClean="0"/>
              <a:t>7</a:t>
            </a:r>
            <a:r>
              <a:rPr lang="en-US" dirty="0"/>
              <a:t>/23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94590" y="1463535"/>
            <a:ext cx="8785805" cy="5167085"/>
            <a:chOff x="194590" y="1463535"/>
            <a:chExt cx="8785805" cy="5167085"/>
          </a:xfrm>
        </p:grpSpPr>
        <p:sp>
          <p:nvSpPr>
            <p:cNvPr id="80" name="Rectangle 79"/>
            <p:cNvSpPr/>
            <p:nvPr/>
          </p:nvSpPr>
          <p:spPr>
            <a:xfrm>
              <a:off x="5327253" y="1795582"/>
              <a:ext cx="91440" cy="16270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4632238" y="5380210"/>
              <a:ext cx="1828800" cy="2622"/>
              <a:chOff x="429981" y="3527476"/>
              <a:chExt cx="2560319" cy="2622"/>
            </a:xfrm>
            <a:scene3d>
              <a:camera prst="orthographicFront">
                <a:rot lat="0" lon="0" rev="10800000"/>
              </a:camera>
              <a:lightRig rig="threePt" dir="t"/>
            </a:scene3d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429981" y="3528384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520080" y="3527930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612861" y="3527930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704301" y="3528384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795741" y="3528384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87181" y="3527476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978621" y="3528384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070061" y="3527930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161500" y="3530098"/>
                <a:ext cx="18288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1435991" y="5362918"/>
              <a:ext cx="2560319" cy="2622"/>
              <a:chOff x="429981" y="3527476"/>
              <a:chExt cx="2560319" cy="262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429981" y="3528384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20080" y="3527930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612861" y="3527930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04301" y="3528384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95741" y="3528384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87181" y="3527476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978621" y="3528384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070061" y="3527930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161500" y="3530098"/>
                <a:ext cx="1828800" cy="0"/>
              </a:xfrm>
              <a:prstGeom prst="line">
                <a:avLst/>
              </a:prstGeom>
              <a:ln w="3175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/>
            <p:cNvSpPr/>
            <p:nvPr/>
          </p:nvSpPr>
          <p:spPr>
            <a:xfrm>
              <a:off x="4006706" y="4851154"/>
              <a:ext cx="610823" cy="10514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5986" y="4982591"/>
              <a:ext cx="371439" cy="8272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30417" y="3550993"/>
              <a:ext cx="360994" cy="10514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25679" y="3674700"/>
              <a:ext cx="371439" cy="8272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29950" y="2880317"/>
              <a:ext cx="360994" cy="388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34515" y="2292404"/>
              <a:ext cx="360994" cy="388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25679" y="2879863"/>
              <a:ext cx="360994" cy="388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30244" y="2291950"/>
              <a:ext cx="360994" cy="388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233197" y="4080113"/>
              <a:ext cx="0" cy="1269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85597" y="4079659"/>
              <a:ext cx="0" cy="1269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26511" y="4079659"/>
              <a:ext cx="0" cy="1269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78911" y="4079205"/>
              <a:ext cx="0" cy="1269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233197" y="3115936"/>
              <a:ext cx="0" cy="6697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385597" y="3115936"/>
              <a:ext cx="0" cy="6693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233197" y="2515815"/>
              <a:ext cx="0" cy="4820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385597" y="2515815"/>
              <a:ext cx="0" cy="4816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926511" y="2491845"/>
              <a:ext cx="0" cy="4820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078911" y="2491845"/>
              <a:ext cx="0" cy="4816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913821" y="3116390"/>
              <a:ext cx="0" cy="775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066221" y="3116390"/>
              <a:ext cx="0" cy="775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3822192" y="3421651"/>
              <a:ext cx="1610968" cy="261033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84631" y="5029623"/>
              <a:ext cx="1837005" cy="67697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432604" y="5029623"/>
              <a:ext cx="457200" cy="67697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19800" y="4058610"/>
              <a:ext cx="1759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124 K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3" idx="1"/>
            </p:cNvCxnSpPr>
            <p:nvPr/>
          </p:nvCxnSpPr>
          <p:spPr>
            <a:xfrm flipH="1" flipV="1">
              <a:off x="4490944" y="4058613"/>
              <a:ext cx="1528856" cy="1846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" idx="1"/>
            </p:cNvCxnSpPr>
            <p:nvPr/>
          </p:nvCxnSpPr>
          <p:spPr>
            <a:xfrm flipH="1">
              <a:off x="4617530" y="4243276"/>
              <a:ext cx="1402270" cy="6078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" idx="1"/>
            </p:cNvCxnSpPr>
            <p:nvPr/>
          </p:nvCxnSpPr>
          <p:spPr>
            <a:xfrm flipH="1" flipV="1">
              <a:off x="5197426" y="3891985"/>
              <a:ext cx="822374" cy="3512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" idx="1"/>
            </p:cNvCxnSpPr>
            <p:nvPr/>
          </p:nvCxnSpPr>
          <p:spPr>
            <a:xfrm flipH="1">
              <a:off x="5197426" y="4243276"/>
              <a:ext cx="822374" cy="7863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889804" y="2484899"/>
              <a:ext cx="1759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295 K</a:t>
              </a:r>
              <a:endParaRPr lang="en-US" dirty="0"/>
            </a:p>
          </p:txBody>
        </p:sp>
        <p:cxnSp>
          <p:nvCxnSpPr>
            <p:cNvPr id="71" name="Straight Arrow Connector 70"/>
            <p:cNvCxnSpPr>
              <a:stCxn id="58" idx="1"/>
              <a:endCxn id="12" idx="3"/>
            </p:cNvCxnSpPr>
            <p:nvPr/>
          </p:nvCxnSpPr>
          <p:spPr>
            <a:xfrm flipH="1" flipV="1">
              <a:off x="4495509" y="2486644"/>
              <a:ext cx="1394295" cy="1829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58" idx="1"/>
              <a:endCxn id="11" idx="3"/>
            </p:cNvCxnSpPr>
            <p:nvPr/>
          </p:nvCxnSpPr>
          <p:spPr>
            <a:xfrm flipH="1">
              <a:off x="4490944" y="2669565"/>
              <a:ext cx="1398860" cy="4049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58" idx="1"/>
            </p:cNvCxnSpPr>
            <p:nvPr/>
          </p:nvCxnSpPr>
          <p:spPr>
            <a:xfrm flipH="1" flipV="1">
              <a:off x="5197426" y="2318274"/>
              <a:ext cx="692378" cy="3512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58" idx="1"/>
              <a:endCxn id="13" idx="3"/>
            </p:cNvCxnSpPr>
            <p:nvPr/>
          </p:nvCxnSpPr>
          <p:spPr>
            <a:xfrm flipH="1">
              <a:off x="5186673" y="2669565"/>
              <a:ext cx="703131" cy="404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6275808" y="5613921"/>
              <a:ext cx="27045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Heat shield at </a:t>
              </a:r>
            </a:p>
            <a:p>
              <a:pPr algn="ctr"/>
              <a:r>
                <a:rPr lang="en-US" dirty="0" smtClean="0"/>
                <a:t>80 K maintains 124 K through </a:t>
              </a:r>
              <a:r>
                <a:rPr lang="en-US" dirty="0" err="1" smtClean="0"/>
                <a:t>radiative</a:t>
              </a:r>
              <a:r>
                <a:rPr lang="en-US" dirty="0" smtClean="0"/>
                <a:t> coupling</a:t>
              </a:r>
              <a:endParaRPr lang="en-US" dirty="0"/>
            </a:p>
          </p:txBody>
        </p:sp>
        <p:cxnSp>
          <p:nvCxnSpPr>
            <p:cNvPr id="76" name="Straight Arrow Connector 75"/>
            <p:cNvCxnSpPr>
              <a:stCxn id="75" idx="1"/>
            </p:cNvCxnSpPr>
            <p:nvPr/>
          </p:nvCxnSpPr>
          <p:spPr>
            <a:xfrm flipH="1" flipV="1">
              <a:off x="5889808" y="5613932"/>
              <a:ext cx="386000" cy="461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75" idx="1"/>
            </p:cNvCxnSpPr>
            <p:nvPr/>
          </p:nvCxnSpPr>
          <p:spPr>
            <a:xfrm flipH="1" flipV="1">
              <a:off x="5497360" y="5902654"/>
              <a:ext cx="778448" cy="1729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1954395" y="1463535"/>
              <a:ext cx="5374577" cy="31120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Active Seismic Isolation Table</a:t>
              </a:r>
              <a:endParaRPr lang="en-US" sz="1600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4309092" y="1796172"/>
              <a:ext cx="0" cy="4820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997027" y="1795582"/>
              <a:ext cx="0" cy="4820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3828365" y="1796172"/>
              <a:ext cx="91440" cy="16270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50868" y="2597796"/>
              <a:ext cx="1241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ISI stage 2</a:t>
              </a:r>
              <a:endParaRPr lang="en-US" dirty="0"/>
            </a:p>
          </p:txBody>
        </p:sp>
        <p:cxnSp>
          <p:nvCxnSpPr>
            <p:cNvPr id="82" name="Straight Arrow Connector 81"/>
            <p:cNvCxnSpPr>
              <a:stCxn id="81" idx="0"/>
            </p:cNvCxnSpPr>
            <p:nvPr/>
          </p:nvCxnSpPr>
          <p:spPr>
            <a:xfrm flipH="1" flipV="1">
              <a:off x="6585051" y="1774740"/>
              <a:ext cx="886518" cy="823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Freeform 90"/>
            <p:cNvSpPr/>
            <p:nvPr/>
          </p:nvSpPr>
          <p:spPr>
            <a:xfrm>
              <a:off x="1071040" y="1835940"/>
              <a:ext cx="2723500" cy="1637046"/>
            </a:xfrm>
            <a:custGeom>
              <a:avLst/>
              <a:gdLst>
                <a:gd name="connsiteX0" fmla="*/ 0 w 2723500"/>
                <a:gd name="connsiteY0" fmla="*/ 458985 h 1637046"/>
                <a:gd name="connsiteX1" fmla="*/ 504918 w 2723500"/>
                <a:gd name="connsiteY1" fmla="*/ 443685 h 1637046"/>
                <a:gd name="connsiteX2" fmla="*/ 581421 w 2723500"/>
                <a:gd name="connsiteY2" fmla="*/ 428386 h 1637046"/>
                <a:gd name="connsiteX3" fmla="*/ 688525 w 2723500"/>
                <a:gd name="connsiteY3" fmla="*/ 397787 h 1637046"/>
                <a:gd name="connsiteX4" fmla="*/ 749727 w 2723500"/>
                <a:gd name="connsiteY4" fmla="*/ 367188 h 1637046"/>
                <a:gd name="connsiteX5" fmla="*/ 841531 w 2723500"/>
                <a:gd name="connsiteY5" fmla="*/ 305990 h 1637046"/>
                <a:gd name="connsiteX6" fmla="*/ 887432 w 2723500"/>
                <a:gd name="connsiteY6" fmla="*/ 275391 h 1637046"/>
                <a:gd name="connsiteX7" fmla="*/ 948635 w 2723500"/>
                <a:gd name="connsiteY7" fmla="*/ 244792 h 1637046"/>
                <a:gd name="connsiteX8" fmla="*/ 963935 w 2723500"/>
                <a:gd name="connsiteY8" fmla="*/ 198893 h 1637046"/>
                <a:gd name="connsiteX9" fmla="*/ 1025137 w 2723500"/>
                <a:gd name="connsiteY9" fmla="*/ 183594 h 1637046"/>
                <a:gd name="connsiteX10" fmla="*/ 1071039 w 2723500"/>
                <a:gd name="connsiteY10" fmla="*/ 168294 h 1637046"/>
                <a:gd name="connsiteX11" fmla="*/ 1116941 w 2723500"/>
                <a:gd name="connsiteY11" fmla="*/ 137695 h 1637046"/>
                <a:gd name="connsiteX12" fmla="*/ 1178143 w 2723500"/>
                <a:gd name="connsiteY12" fmla="*/ 122396 h 1637046"/>
                <a:gd name="connsiteX13" fmla="*/ 1269946 w 2723500"/>
                <a:gd name="connsiteY13" fmla="*/ 91797 h 1637046"/>
                <a:gd name="connsiteX14" fmla="*/ 1315848 w 2723500"/>
                <a:gd name="connsiteY14" fmla="*/ 76497 h 1637046"/>
                <a:gd name="connsiteX15" fmla="*/ 1453553 w 2723500"/>
                <a:gd name="connsiteY15" fmla="*/ 15299 h 1637046"/>
                <a:gd name="connsiteX16" fmla="*/ 1667761 w 2723500"/>
                <a:gd name="connsiteY16" fmla="*/ 0 h 1637046"/>
                <a:gd name="connsiteX17" fmla="*/ 1989073 w 2723500"/>
                <a:gd name="connsiteY17" fmla="*/ 15299 h 1637046"/>
                <a:gd name="connsiteX18" fmla="*/ 2325685 w 2723500"/>
                <a:gd name="connsiteY18" fmla="*/ 45898 h 1637046"/>
                <a:gd name="connsiteX19" fmla="*/ 2371587 w 2723500"/>
                <a:gd name="connsiteY19" fmla="*/ 76497 h 1637046"/>
                <a:gd name="connsiteX20" fmla="*/ 2463390 w 2723500"/>
                <a:gd name="connsiteY20" fmla="*/ 107096 h 1637046"/>
                <a:gd name="connsiteX21" fmla="*/ 2493992 w 2723500"/>
                <a:gd name="connsiteY21" fmla="*/ 152995 h 1637046"/>
                <a:gd name="connsiteX22" fmla="*/ 2524593 w 2723500"/>
                <a:gd name="connsiteY22" fmla="*/ 244792 h 1637046"/>
                <a:gd name="connsiteX23" fmla="*/ 2555194 w 2723500"/>
                <a:gd name="connsiteY23" fmla="*/ 474284 h 1637046"/>
                <a:gd name="connsiteX24" fmla="*/ 2585795 w 2723500"/>
                <a:gd name="connsiteY24" fmla="*/ 1254559 h 1637046"/>
                <a:gd name="connsiteX25" fmla="*/ 2631697 w 2723500"/>
                <a:gd name="connsiteY25" fmla="*/ 1545249 h 1637046"/>
                <a:gd name="connsiteX26" fmla="*/ 2662298 w 2723500"/>
                <a:gd name="connsiteY26" fmla="*/ 1591148 h 1637046"/>
                <a:gd name="connsiteX27" fmla="*/ 2708199 w 2723500"/>
                <a:gd name="connsiteY27" fmla="*/ 1621747 h 1637046"/>
                <a:gd name="connsiteX28" fmla="*/ 2723500 w 2723500"/>
                <a:gd name="connsiteY28" fmla="*/ 1637046 h 163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23500" h="1637046">
                  <a:moveTo>
                    <a:pt x="0" y="458985"/>
                  </a:moveTo>
                  <a:cubicBezTo>
                    <a:pt x="168306" y="453885"/>
                    <a:pt x="336767" y="452534"/>
                    <a:pt x="504918" y="443685"/>
                  </a:cubicBezTo>
                  <a:cubicBezTo>
                    <a:pt x="530888" y="442318"/>
                    <a:pt x="556034" y="434027"/>
                    <a:pt x="581421" y="428386"/>
                  </a:cubicBezTo>
                  <a:cubicBezTo>
                    <a:pt x="608289" y="422416"/>
                    <a:pt x="661007" y="409580"/>
                    <a:pt x="688525" y="397787"/>
                  </a:cubicBezTo>
                  <a:cubicBezTo>
                    <a:pt x="709489" y="388803"/>
                    <a:pt x="730169" y="378922"/>
                    <a:pt x="749727" y="367188"/>
                  </a:cubicBezTo>
                  <a:cubicBezTo>
                    <a:pt x="781264" y="348267"/>
                    <a:pt x="810930" y="326389"/>
                    <a:pt x="841531" y="305990"/>
                  </a:cubicBezTo>
                  <a:cubicBezTo>
                    <a:pt x="856831" y="295790"/>
                    <a:pt x="870985" y="283614"/>
                    <a:pt x="887432" y="275391"/>
                  </a:cubicBezTo>
                  <a:lnTo>
                    <a:pt x="948635" y="244792"/>
                  </a:lnTo>
                  <a:cubicBezTo>
                    <a:pt x="953735" y="229492"/>
                    <a:pt x="951341" y="208967"/>
                    <a:pt x="963935" y="198893"/>
                  </a:cubicBezTo>
                  <a:cubicBezTo>
                    <a:pt x="980356" y="185757"/>
                    <a:pt x="1004918" y="189371"/>
                    <a:pt x="1025137" y="183594"/>
                  </a:cubicBezTo>
                  <a:cubicBezTo>
                    <a:pt x="1040645" y="179164"/>
                    <a:pt x="1056613" y="175506"/>
                    <a:pt x="1071039" y="168294"/>
                  </a:cubicBezTo>
                  <a:cubicBezTo>
                    <a:pt x="1087487" y="160071"/>
                    <a:pt x="1100039" y="144938"/>
                    <a:pt x="1116941" y="137695"/>
                  </a:cubicBezTo>
                  <a:cubicBezTo>
                    <a:pt x="1136269" y="129412"/>
                    <a:pt x="1158001" y="128438"/>
                    <a:pt x="1178143" y="122396"/>
                  </a:cubicBezTo>
                  <a:cubicBezTo>
                    <a:pt x="1209039" y="113128"/>
                    <a:pt x="1239345" y="101997"/>
                    <a:pt x="1269946" y="91797"/>
                  </a:cubicBezTo>
                  <a:cubicBezTo>
                    <a:pt x="1285247" y="86697"/>
                    <a:pt x="1302428" y="85443"/>
                    <a:pt x="1315848" y="76497"/>
                  </a:cubicBezTo>
                  <a:cubicBezTo>
                    <a:pt x="1361185" y="46274"/>
                    <a:pt x="1392375" y="19668"/>
                    <a:pt x="1453553" y="15299"/>
                  </a:cubicBezTo>
                  <a:lnTo>
                    <a:pt x="1667761" y="0"/>
                  </a:lnTo>
                  <a:lnTo>
                    <a:pt x="1989073" y="15299"/>
                  </a:lnTo>
                  <a:cubicBezTo>
                    <a:pt x="2279102" y="30171"/>
                    <a:pt x="2176741" y="8666"/>
                    <a:pt x="2325685" y="45898"/>
                  </a:cubicBezTo>
                  <a:cubicBezTo>
                    <a:pt x="2340986" y="56098"/>
                    <a:pt x="2354783" y="69029"/>
                    <a:pt x="2371587" y="76497"/>
                  </a:cubicBezTo>
                  <a:cubicBezTo>
                    <a:pt x="2401063" y="89597"/>
                    <a:pt x="2463390" y="107096"/>
                    <a:pt x="2463390" y="107096"/>
                  </a:cubicBezTo>
                  <a:cubicBezTo>
                    <a:pt x="2473591" y="122396"/>
                    <a:pt x="2486523" y="136192"/>
                    <a:pt x="2493992" y="152995"/>
                  </a:cubicBezTo>
                  <a:cubicBezTo>
                    <a:pt x="2507093" y="182469"/>
                    <a:pt x="2524593" y="244792"/>
                    <a:pt x="2524593" y="244792"/>
                  </a:cubicBezTo>
                  <a:cubicBezTo>
                    <a:pt x="2529190" y="276972"/>
                    <a:pt x="2554253" y="447932"/>
                    <a:pt x="2555194" y="474284"/>
                  </a:cubicBezTo>
                  <a:cubicBezTo>
                    <a:pt x="2583340" y="1262310"/>
                    <a:pt x="2492237" y="973910"/>
                    <a:pt x="2585795" y="1254559"/>
                  </a:cubicBezTo>
                  <a:cubicBezTo>
                    <a:pt x="2589687" y="1305146"/>
                    <a:pt x="2586802" y="1477910"/>
                    <a:pt x="2631697" y="1545249"/>
                  </a:cubicBezTo>
                  <a:cubicBezTo>
                    <a:pt x="2641897" y="1560549"/>
                    <a:pt x="2649295" y="1578146"/>
                    <a:pt x="2662298" y="1591148"/>
                  </a:cubicBezTo>
                  <a:cubicBezTo>
                    <a:pt x="2675301" y="1604150"/>
                    <a:pt x="2693488" y="1610714"/>
                    <a:pt x="2708199" y="1621747"/>
                  </a:cubicBezTo>
                  <a:cubicBezTo>
                    <a:pt x="2713969" y="1626074"/>
                    <a:pt x="2718400" y="1631946"/>
                    <a:pt x="2723500" y="1637046"/>
                  </a:cubicBezTo>
                </a:path>
              </a:pathLst>
            </a:custGeom>
            <a:ln w="635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071040" y="1835940"/>
              <a:ext cx="45719" cy="8490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4590" y="2843748"/>
              <a:ext cx="1241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Vacuum flange</a:t>
              </a:r>
              <a:endParaRPr lang="en-US" dirty="0"/>
            </a:p>
          </p:txBody>
        </p:sp>
        <p:cxnSp>
          <p:nvCxnSpPr>
            <p:cNvPr id="94" name="Straight Arrow Connector 93"/>
            <p:cNvCxnSpPr>
              <a:stCxn id="93" idx="0"/>
              <a:endCxn id="92" idx="1"/>
            </p:cNvCxnSpPr>
            <p:nvPr/>
          </p:nvCxnSpPr>
          <p:spPr>
            <a:xfrm flipV="1">
              <a:off x="815291" y="2260447"/>
              <a:ext cx="255749" cy="5833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1277367" y="3105885"/>
              <a:ext cx="19184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Flexible liquid nitrogen hoses:</a:t>
              </a:r>
            </a:p>
            <a:p>
              <a:r>
                <a:rPr lang="en-US" dirty="0" smtClean="0">
                  <a:solidFill>
                    <a:schemeClr val="accent4"/>
                  </a:solidFill>
                </a:rPr>
                <a:t>Supply</a:t>
              </a:r>
              <a:r>
                <a:rPr lang="en-US" dirty="0" smtClean="0"/>
                <a:t> and </a:t>
              </a:r>
              <a:r>
                <a:rPr lang="en-US" dirty="0" smtClean="0">
                  <a:solidFill>
                    <a:schemeClr val="accent6"/>
                  </a:solidFill>
                </a:rPr>
                <a:t>return</a:t>
              </a:r>
            </a:p>
          </p:txBody>
        </p:sp>
        <p:cxnSp>
          <p:nvCxnSpPr>
            <p:cNvPr id="98" name="Straight Arrow Connector 97"/>
            <p:cNvCxnSpPr>
              <a:stCxn id="97" idx="0"/>
              <a:endCxn id="91" idx="5"/>
            </p:cNvCxnSpPr>
            <p:nvPr/>
          </p:nvCxnSpPr>
          <p:spPr>
            <a:xfrm flipH="1" flipV="1">
              <a:off x="1912571" y="2141930"/>
              <a:ext cx="324011" cy="9639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2524593" y="2476328"/>
              <a:ext cx="913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clamp</a:t>
              </a:r>
              <a:endParaRPr lang="en-US" dirty="0"/>
            </a:p>
          </p:txBody>
        </p:sp>
        <p:cxnSp>
          <p:nvCxnSpPr>
            <p:cNvPr id="118" name="Straight Arrow Connector 117"/>
            <p:cNvCxnSpPr>
              <a:stCxn id="117" idx="0"/>
            </p:cNvCxnSpPr>
            <p:nvPr/>
          </p:nvCxnSpPr>
          <p:spPr>
            <a:xfrm flipH="1" flipV="1">
              <a:off x="2959575" y="1938682"/>
              <a:ext cx="21910" cy="5376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1071040" y="5875531"/>
              <a:ext cx="1169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1560 nm MW laser</a:t>
              </a:r>
              <a:endParaRPr lang="en-US" dirty="0"/>
            </a:p>
          </p:txBody>
        </p:sp>
        <p:cxnSp>
          <p:nvCxnSpPr>
            <p:cNvPr id="123" name="Straight Arrow Connector 122"/>
            <p:cNvCxnSpPr>
              <a:stCxn id="121" idx="0"/>
            </p:cNvCxnSpPr>
            <p:nvPr/>
          </p:nvCxnSpPr>
          <p:spPr>
            <a:xfrm flipV="1">
              <a:off x="1655731" y="5488011"/>
              <a:ext cx="472557" cy="3875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6738537" y="4564681"/>
              <a:ext cx="1518883" cy="92333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≈ 3 W absorption at 124 K</a:t>
              </a:r>
              <a:endParaRPr lang="en-US" dirty="0"/>
            </a:p>
          </p:txBody>
        </p:sp>
        <p:cxnSp>
          <p:nvCxnSpPr>
            <p:cNvPr id="126" name="Straight Arrow Connector 125"/>
            <p:cNvCxnSpPr>
              <a:stCxn id="125" idx="1"/>
            </p:cNvCxnSpPr>
            <p:nvPr/>
          </p:nvCxnSpPr>
          <p:spPr>
            <a:xfrm flipH="1">
              <a:off x="4617529" y="5026346"/>
              <a:ext cx="2121008" cy="2554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240421" y="4511083"/>
              <a:ext cx="130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≤ 10 </a:t>
              </a:r>
              <a:r>
                <a:rPr lang="en-US" dirty="0"/>
                <a:t>m</a:t>
              </a:r>
              <a:endParaRPr lang="en-US" dirty="0" smtClean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H="1" flipV="1">
              <a:off x="2004730" y="4458720"/>
              <a:ext cx="0" cy="5376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305729" y="4702408"/>
              <a:ext cx="443067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2074760" y="4702409"/>
              <a:ext cx="443067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629134" y="6261288"/>
              <a:ext cx="2133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143 kg Si test mass</a:t>
              </a:r>
              <a:endParaRPr lang="en-US" dirty="0"/>
            </a:p>
          </p:txBody>
        </p:sp>
        <p:cxnSp>
          <p:nvCxnSpPr>
            <p:cNvPr id="89" name="Straight Arrow Connector 88"/>
            <p:cNvCxnSpPr>
              <a:stCxn id="87" idx="0"/>
            </p:cNvCxnSpPr>
            <p:nvPr/>
          </p:nvCxnSpPr>
          <p:spPr>
            <a:xfrm flipV="1">
              <a:off x="3696001" y="5706598"/>
              <a:ext cx="613091" cy="5546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reeform 3"/>
          <p:cNvSpPr/>
          <p:nvPr/>
        </p:nvSpPr>
        <p:spPr>
          <a:xfrm>
            <a:off x="1128792" y="1881589"/>
            <a:ext cx="2713000" cy="3998377"/>
          </a:xfrm>
          <a:custGeom>
            <a:avLst/>
            <a:gdLst>
              <a:gd name="connsiteX0" fmla="*/ 0 w 2713000"/>
              <a:gd name="connsiteY0" fmla="*/ 595837 h 3998377"/>
              <a:gd name="connsiteX1" fmla="*/ 313553 w 2713000"/>
              <a:gd name="connsiteY1" fmla="*/ 595837 h 3998377"/>
              <a:gd name="connsiteX2" fmla="*/ 407619 w 2713000"/>
              <a:gd name="connsiteY2" fmla="*/ 564477 h 3998377"/>
              <a:gd name="connsiteX3" fmla="*/ 533041 w 2713000"/>
              <a:gd name="connsiteY3" fmla="*/ 548797 h 3998377"/>
              <a:gd name="connsiteX4" fmla="*/ 627107 w 2713000"/>
              <a:gd name="connsiteY4" fmla="*/ 501757 h 3998377"/>
              <a:gd name="connsiteX5" fmla="*/ 674140 w 2713000"/>
              <a:gd name="connsiteY5" fmla="*/ 470397 h 3998377"/>
              <a:gd name="connsiteX6" fmla="*/ 783884 w 2713000"/>
              <a:gd name="connsiteY6" fmla="*/ 423358 h 3998377"/>
              <a:gd name="connsiteX7" fmla="*/ 956338 w 2713000"/>
              <a:gd name="connsiteY7" fmla="*/ 313598 h 3998377"/>
              <a:gd name="connsiteX8" fmla="*/ 987693 w 2713000"/>
              <a:gd name="connsiteY8" fmla="*/ 266558 h 3998377"/>
              <a:gd name="connsiteX9" fmla="*/ 1034726 w 2713000"/>
              <a:gd name="connsiteY9" fmla="*/ 250879 h 3998377"/>
              <a:gd name="connsiteX10" fmla="*/ 1113115 w 2713000"/>
              <a:gd name="connsiteY10" fmla="*/ 219519 h 3998377"/>
              <a:gd name="connsiteX11" fmla="*/ 1160148 w 2713000"/>
              <a:gd name="connsiteY11" fmla="*/ 188159 h 3998377"/>
              <a:gd name="connsiteX12" fmla="*/ 1285569 w 2713000"/>
              <a:gd name="connsiteY12" fmla="*/ 156799 h 3998377"/>
              <a:gd name="connsiteX13" fmla="*/ 1332602 w 2713000"/>
              <a:gd name="connsiteY13" fmla="*/ 141119 h 3998377"/>
              <a:gd name="connsiteX14" fmla="*/ 1442346 w 2713000"/>
              <a:gd name="connsiteY14" fmla="*/ 78400 h 3998377"/>
              <a:gd name="connsiteX15" fmla="*/ 1599122 w 2713000"/>
              <a:gd name="connsiteY15" fmla="*/ 31360 h 3998377"/>
              <a:gd name="connsiteX16" fmla="*/ 1693188 w 2713000"/>
              <a:gd name="connsiteY16" fmla="*/ 0 h 3998377"/>
              <a:gd name="connsiteX17" fmla="*/ 2038097 w 2713000"/>
              <a:gd name="connsiteY17" fmla="*/ 47040 h 3998377"/>
              <a:gd name="connsiteX18" fmla="*/ 2085130 w 2713000"/>
              <a:gd name="connsiteY18" fmla="*/ 78400 h 3998377"/>
              <a:gd name="connsiteX19" fmla="*/ 2116485 w 2713000"/>
              <a:gd name="connsiteY19" fmla="*/ 125439 h 3998377"/>
              <a:gd name="connsiteX20" fmla="*/ 2179196 w 2713000"/>
              <a:gd name="connsiteY20" fmla="*/ 203839 h 3998377"/>
              <a:gd name="connsiteX21" fmla="*/ 2241907 w 2713000"/>
              <a:gd name="connsiteY21" fmla="*/ 329278 h 3998377"/>
              <a:gd name="connsiteX22" fmla="*/ 2273262 w 2713000"/>
              <a:gd name="connsiteY22" fmla="*/ 611516 h 3998377"/>
              <a:gd name="connsiteX23" fmla="*/ 2288940 w 2713000"/>
              <a:gd name="connsiteY23" fmla="*/ 1207353 h 3998377"/>
              <a:gd name="connsiteX24" fmla="*/ 2304617 w 2713000"/>
              <a:gd name="connsiteY24" fmla="*/ 1254393 h 3998377"/>
              <a:gd name="connsiteX25" fmla="*/ 2335973 w 2713000"/>
              <a:gd name="connsiteY25" fmla="*/ 1285753 h 3998377"/>
              <a:gd name="connsiteX26" fmla="*/ 2398683 w 2713000"/>
              <a:gd name="connsiteY26" fmla="*/ 1426872 h 3998377"/>
              <a:gd name="connsiteX27" fmla="*/ 2414361 w 2713000"/>
              <a:gd name="connsiteY27" fmla="*/ 1473911 h 3998377"/>
              <a:gd name="connsiteX28" fmla="*/ 2508427 w 2713000"/>
              <a:gd name="connsiteY28" fmla="*/ 1520951 h 3998377"/>
              <a:gd name="connsiteX29" fmla="*/ 2571138 w 2713000"/>
              <a:gd name="connsiteY29" fmla="*/ 1662070 h 3998377"/>
              <a:gd name="connsiteX30" fmla="*/ 2586815 w 2713000"/>
              <a:gd name="connsiteY30" fmla="*/ 1709110 h 3998377"/>
              <a:gd name="connsiteX31" fmla="*/ 2618171 w 2713000"/>
              <a:gd name="connsiteY31" fmla="*/ 2038388 h 3998377"/>
              <a:gd name="connsiteX32" fmla="*/ 2633848 w 2713000"/>
              <a:gd name="connsiteY32" fmla="*/ 2226547 h 3998377"/>
              <a:gd name="connsiteX33" fmla="*/ 2618171 w 2713000"/>
              <a:gd name="connsiteY33" fmla="*/ 2947823 h 3998377"/>
              <a:gd name="connsiteX34" fmla="*/ 2586815 w 2713000"/>
              <a:gd name="connsiteY34" fmla="*/ 3088942 h 3998377"/>
              <a:gd name="connsiteX35" fmla="*/ 2602493 w 2713000"/>
              <a:gd name="connsiteY35" fmla="*/ 3418220 h 3998377"/>
              <a:gd name="connsiteX36" fmla="*/ 2618171 w 2713000"/>
              <a:gd name="connsiteY36" fmla="*/ 3480940 h 3998377"/>
              <a:gd name="connsiteX37" fmla="*/ 2633848 w 2713000"/>
              <a:gd name="connsiteY37" fmla="*/ 3575019 h 3998377"/>
              <a:gd name="connsiteX38" fmla="*/ 2649526 w 2713000"/>
              <a:gd name="connsiteY38" fmla="*/ 3731818 h 3998377"/>
              <a:gd name="connsiteX39" fmla="*/ 2665204 w 2713000"/>
              <a:gd name="connsiteY39" fmla="*/ 3810218 h 3998377"/>
              <a:gd name="connsiteX40" fmla="*/ 2712237 w 2713000"/>
              <a:gd name="connsiteY40" fmla="*/ 3967017 h 3998377"/>
              <a:gd name="connsiteX41" fmla="*/ 2712237 w 2713000"/>
              <a:gd name="connsiteY41" fmla="*/ 3998377 h 399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713000" h="3998377">
                <a:moveTo>
                  <a:pt x="0" y="595837"/>
                </a:moveTo>
                <a:cubicBezTo>
                  <a:pt x="145412" y="610379"/>
                  <a:pt x="168141" y="623105"/>
                  <a:pt x="313553" y="595837"/>
                </a:cubicBezTo>
                <a:cubicBezTo>
                  <a:pt x="346039" y="589745"/>
                  <a:pt x="374822" y="568577"/>
                  <a:pt x="407619" y="564477"/>
                </a:cubicBezTo>
                <a:lnTo>
                  <a:pt x="533041" y="548797"/>
                </a:lnTo>
                <a:cubicBezTo>
                  <a:pt x="667834" y="458922"/>
                  <a:pt x="497289" y="566676"/>
                  <a:pt x="627107" y="501757"/>
                </a:cubicBezTo>
                <a:cubicBezTo>
                  <a:pt x="643960" y="493329"/>
                  <a:pt x="657780" y="479747"/>
                  <a:pt x="674140" y="470397"/>
                </a:cubicBezTo>
                <a:cubicBezTo>
                  <a:pt x="728386" y="439395"/>
                  <a:pt x="731116" y="440949"/>
                  <a:pt x="783884" y="423358"/>
                </a:cubicBezTo>
                <a:cubicBezTo>
                  <a:pt x="925283" y="334970"/>
                  <a:pt x="868284" y="372309"/>
                  <a:pt x="956338" y="313598"/>
                </a:cubicBezTo>
                <a:cubicBezTo>
                  <a:pt x="966790" y="297918"/>
                  <a:pt x="972979" y="278331"/>
                  <a:pt x="987693" y="266558"/>
                </a:cubicBezTo>
                <a:cubicBezTo>
                  <a:pt x="1000597" y="256234"/>
                  <a:pt x="1019253" y="256682"/>
                  <a:pt x="1034726" y="250879"/>
                </a:cubicBezTo>
                <a:cubicBezTo>
                  <a:pt x="1061077" y="240996"/>
                  <a:pt x="1087944" y="232106"/>
                  <a:pt x="1113115" y="219519"/>
                </a:cubicBezTo>
                <a:cubicBezTo>
                  <a:pt x="1129968" y="211091"/>
                  <a:pt x="1142440" y="194599"/>
                  <a:pt x="1160148" y="188159"/>
                </a:cubicBezTo>
                <a:cubicBezTo>
                  <a:pt x="1200647" y="173430"/>
                  <a:pt x="1244687" y="170428"/>
                  <a:pt x="1285569" y="156799"/>
                </a:cubicBezTo>
                <a:cubicBezTo>
                  <a:pt x="1301247" y="151572"/>
                  <a:pt x="1317821" y="148511"/>
                  <a:pt x="1332602" y="141119"/>
                </a:cubicBezTo>
                <a:cubicBezTo>
                  <a:pt x="1445734" y="84545"/>
                  <a:pt x="1304916" y="133379"/>
                  <a:pt x="1442346" y="78400"/>
                </a:cubicBezTo>
                <a:cubicBezTo>
                  <a:pt x="1553211" y="34048"/>
                  <a:pt x="1506721" y="59084"/>
                  <a:pt x="1599122" y="31360"/>
                </a:cubicBezTo>
                <a:cubicBezTo>
                  <a:pt x="1630780" y="21861"/>
                  <a:pt x="1693188" y="0"/>
                  <a:pt x="1693188" y="0"/>
                </a:cubicBezTo>
                <a:cubicBezTo>
                  <a:pt x="1734324" y="2571"/>
                  <a:pt x="1960302" y="-4831"/>
                  <a:pt x="2038097" y="47040"/>
                </a:cubicBezTo>
                <a:lnTo>
                  <a:pt x="2085130" y="78400"/>
                </a:lnTo>
                <a:cubicBezTo>
                  <a:pt x="2095582" y="94080"/>
                  <a:pt x="2104714" y="110724"/>
                  <a:pt x="2116485" y="125439"/>
                </a:cubicBezTo>
                <a:cubicBezTo>
                  <a:pt x="2149064" y="166169"/>
                  <a:pt x="2155068" y="149542"/>
                  <a:pt x="2179196" y="203839"/>
                </a:cubicBezTo>
                <a:cubicBezTo>
                  <a:pt x="2236842" y="333561"/>
                  <a:pt x="2177512" y="264875"/>
                  <a:pt x="2241907" y="329278"/>
                </a:cubicBezTo>
                <a:cubicBezTo>
                  <a:pt x="2280700" y="445679"/>
                  <a:pt x="2264695" y="384462"/>
                  <a:pt x="2273262" y="611516"/>
                </a:cubicBezTo>
                <a:cubicBezTo>
                  <a:pt x="2280753" y="810056"/>
                  <a:pt x="2279261" y="1008908"/>
                  <a:pt x="2288940" y="1207353"/>
                </a:cubicBezTo>
                <a:cubicBezTo>
                  <a:pt x="2289745" y="1223861"/>
                  <a:pt x="2296114" y="1240220"/>
                  <a:pt x="2304617" y="1254393"/>
                </a:cubicBezTo>
                <a:cubicBezTo>
                  <a:pt x="2312222" y="1267069"/>
                  <a:pt x="2326739" y="1274209"/>
                  <a:pt x="2335973" y="1285753"/>
                </a:cubicBezTo>
                <a:cubicBezTo>
                  <a:pt x="2378564" y="1338999"/>
                  <a:pt x="2373821" y="1352276"/>
                  <a:pt x="2398683" y="1426872"/>
                </a:cubicBezTo>
                <a:cubicBezTo>
                  <a:pt x="2403909" y="1442552"/>
                  <a:pt x="2398682" y="1468684"/>
                  <a:pt x="2414361" y="1473911"/>
                </a:cubicBezTo>
                <a:cubicBezTo>
                  <a:pt x="2479270" y="1495551"/>
                  <a:pt x="2447644" y="1480423"/>
                  <a:pt x="2508427" y="1520951"/>
                </a:cubicBezTo>
                <a:cubicBezTo>
                  <a:pt x="2545740" y="1632908"/>
                  <a:pt x="2521447" y="1587526"/>
                  <a:pt x="2571138" y="1662070"/>
                </a:cubicBezTo>
                <a:cubicBezTo>
                  <a:pt x="2576364" y="1677750"/>
                  <a:pt x="2582807" y="1693075"/>
                  <a:pt x="2586815" y="1709110"/>
                </a:cubicBezTo>
                <a:cubicBezTo>
                  <a:pt x="2616816" y="1829132"/>
                  <a:pt x="2607457" y="1888368"/>
                  <a:pt x="2618171" y="2038388"/>
                </a:cubicBezTo>
                <a:cubicBezTo>
                  <a:pt x="2622654" y="2101165"/>
                  <a:pt x="2628622" y="2163827"/>
                  <a:pt x="2633848" y="2226547"/>
                </a:cubicBezTo>
                <a:cubicBezTo>
                  <a:pt x="2628622" y="2466972"/>
                  <a:pt x="2627593" y="2707526"/>
                  <a:pt x="2618171" y="2947823"/>
                </a:cubicBezTo>
                <a:cubicBezTo>
                  <a:pt x="2617245" y="2971431"/>
                  <a:pt x="2593610" y="3061759"/>
                  <a:pt x="2586815" y="3088942"/>
                </a:cubicBezTo>
                <a:cubicBezTo>
                  <a:pt x="2592041" y="3198701"/>
                  <a:pt x="2593731" y="3308686"/>
                  <a:pt x="2602493" y="3418220"/>
                </a:cubicBezTo>
                <a:cubicBezTo>
                  <a:pt x="2604211" y="3439701"/>
                  <a:pt x="2613945" y="3459808"/>
                  <a:pt x="2618171" y="3480940"/>
                </a:cubicBezTo>
                <a:cubicBezTo>
                  <a:pt x="2624405" y="3512115"/>
                  <a:pt x="2629905" y="3543472"/>
                  <a:pt x="2633848" y="3575019"/>
                </a:cubicBezTo>
                <a:cubicBezTo>
                  <a:pt x="2640362" y="3627140"/>
                  <a:pt x="2642585" y="3679752"/>
                  <a:pt x="2649526" y="3731818"/>
                </a:cubicBezTo>
                <a:cubicBezTo>
                  <a:pt x="2653048" y="3758235"/>
                  <a:pt x="2658193" y="3784506"/>
                  <a:pt x="2665204" y="3810218"/>
                </a:cubicBezTo>
                <a:cubicBezTo>
                  <a:pt x="2683125" y="3875938"/>
                  <a:pt x="2701743" y="3904045"/>
                  <a:pt x="2712237" y="3967017"/>
                </a:cubicBezTo>
                <a:cubicBezTo>
                  <a:pt x="2713955" y="3977328"/>
                  <a:pt x="2712237" y="3987924"/>
                  <a:pt x="2712237" y="3998377"/>
                </a:cubicBezTo>
              </a:path>
            </a:pathLst>
          </a:custGeom>
          <a:ln w="635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251967" y="1916964"/>
            <a:ext cx="4456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95" name="TextBox 94"/>
          <p:cNvSpPr txBox="1"/>
          <p:nvPr/>
        </p:nvSpPr>
        <p:spPr>
          <a:xfrm rot="10800000">
            <a:off x="1263265" y="2335924"/>
            <a:ext cx="4456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96" name="Rectangle 95"/>
          <p:cNvSpPr/>
          <p:nvPr/>
        </p:nvSpPr>
        <p:spPr>
          <a:xfrm>
            <a:off x="2770754" y="1787090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1150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8130</TotalTime>
  <Words>1716</Words>
  <Application>Microsoft Macintosh PowerPoint</Application>
  <PresentationFormat>On-screen Show (4:3)</PresentationFormat>
  <Paragraphs>376</Paragraphs>
  <Slides>53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Equation</vt:lpstr>
      <vt:lpstr>Progress on Cryogenic Test Masses for aLIGO Upgrades</vt:lpstr>
      <vt:lpstr>Summary</vt:lpstr>
      <vt:lpstr>Advanced LIGO Timeline</vt:lpstr>
      <vt:lpstr>Predicted Advanced LIGO Sensitivity</vt:lpstr>
      <vt:lpstr>Predicted Advanced LIGO Sensitivity</vt:lpstr>
      <vt:lpstr>Predicted Advanced LIGO Sensitivity</vt:lpstr>
      <vt:lpstr>LIGO III cryo work distribution</vt:lpstr>
      <vt:lpstr>Cyro Test Mass Problem Statement</vt:lpstr>
      <vt:lpstr>LIGO III Steady State Cooling</vt:lpstr>
      <vt:lpstr>Initial Cool Down Cold Link – 2 Designs</vt:lpstr>
      <vt:lpstr>Initial Cool Down Cold Link – 2 Designs</vt:lpstr>
      <vt:lpstr>Experimental Setup</vt:lpstr>
      <vt:lpstr>PowerPoint Presentation</vt:lpstr>
      <vt:lpstr>Close up of cold link</vt:lpstr>
      <vt:lpstr>Measurement – cold link engaged</vt:lpstr>
      <vt:lpstr>Test mass temperature modeling</vt:lpstr>
      <vt:lpstr>Test mass temperature modeling</vt:lpstr>
      <vt:lpstr>Test mass temperature modeling</vt:lpstr>
      <vt:lpstr>Test mass temperature modeling</vt:lpstr>
      <vt:lpstr>Exponential Temperature Decay</vt:lpstr>
      <vt:lpstr>Exponential Temperature Decay</vt:lpstr>
      <vt:lpstr>Exponential Temperature Decay</vt:lpstr>
      <vt:lpstr>Exponential Temperature Decay</vt:lpstr>
      <vt:lpstr>Measurement – cold link disengaged</vt:lpstr>
      <vt:lpstr>Measurement – cold link disengaged</vt:lpstr>
      <vt:lpstr>Conductive vs Convective Regimes</vt:lpstr>
      <vt:lpstr>Finite Element Modeling</vt:lpstr>
      <vt:lpstr>Cold link on a LIGO III test mass</vt:lpstr>
      <vt:lpstr>Experimentation lessons learned</vt:lpstr>
      <vt:lpstr>Flexible cold link evolution</vt:lpstr>
      <vt:lpstr>Future work</vt:lpstr>
      <vt:lpstr>LVC STANFORD August 25-29 2014</vt:lpstr>
      <vt:lpstr>Backups</vt:lpstr>
      <vt:lpstr>Advanced LIGO Layout</vt:lpstr>
      <vt:lpstr>Possible LIGO III Mechanical Upgrades</vt:lpstr>
      <vt:lpstr>3 Quad Conceptual Designs</vt:lpstr>
      <vt:lpstr>How to get a LN2 Hose to ST2</vt:lpstr>
      <vt:lpstr>Test Mass Radiation Simulation</vt:lpstr>
      <vt:lpstr>A Lot of Heat to Remove</vt:lpstr>
      <vt:lpstr>Dewar pressure during measurements</vt:lpstr>
      <vt:lpstr>Effect of pressure on test mass temp</vt:lpstr>
      <vt:lpstr>PowerPoint Presentation</vt:lpstr>
      <vt:lpstr>N2 gas therm. cond. vs pressure</vt:lpstr>
      <vt:lpstr>Temperature Sensor Locations</vt:lpstr>
      <vt:lpstr>Test Mass Temperature Equations</vt:lpstr>
      <vt:lpstr>PowerPoint Presentation</vt:lpstr>
      <vt:lpstr>Si CTE vs Temperature</vt:lpstr>
      <vt:lpstr>Si Thermal Conductivity vs Temp.</vt:lpstr>
      <vt:lpstr>Si Specific Heat vs Temperature</vt:lpstr>
      <vt:lpstr>Thermal Conductivity of Materials</vt:lpstr>
      <vt:lpstr>Beam Tube Heat Shield Length</vt:lpstr>
      <vt:lpstr>Heat shield length in beam tube</vt:lpstr>
      <vt:lpstr>Other Problems To Solve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on Cryogenics for aLIGO upgrades</dc:title>
  <dc:creator>Brett Shapiro</dc:creator>
  <cp:lastModifiedBy>Brett Shapiro</cp:lastModifiedBy>
  <cp:revision>404</cp:revision>
  <dcterms:created xsi:type="dcterms:W3CDTF">2014-03-09T23:55:57Z</dcterms:created>
  <dcterms:modified xsi:type="dcterms:W3CDTF">2014-03-24T01:43:59Z</dcterms:modified>
</cp:coreProperties>
</file>