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62" r:id="rId5"/>
    <p:sldId id="264" r:id="rId6"/>
    <p:sldId id="260" r:id="rId7"/>
    <p:sldId id="261" r:id="rId8"/>
    <p:sldId id="270" r:id="rId9"/>
    <p:sldId id="263" r:id="rId10"/>
    <p:sldId id="265" r:id="rId11"/>
    <p:sldId id="266" r:id="rId12"/>
    <p:sldId id="267" r:id="rId13"/>
    <p:sldId id="268" r:id="rId14"/>
    <p:sldId id="271" r:id="rId15"/>
    <p:sldId id="273" r:id="rId16"/>
    <p:sldId id="272" r:id="rId17"/>
    <p:sldId id="274" r:id="rId18"/>
    <p:sldId id="275" r:id="rId19"/>
    <p:sldId id="276" r:id="rId20"/>
    <p:sldId id="284" r:id="rId21"/>
    <p:sldId id="285" r:id="rId22"/>
    <p:sldId id="286" r:id="rId23"/>
    <p:sldId id="277" r:id="rId24"/>
    <p:sldId id="278" r:id="rId25"/>
    <p:sldId id="279" r:id="rId26"/>
    <p:sldId id="280" r:id="rId27"/>
    <p:sldId id="281" r:id="rId28"/>
    <p:sldId id="282" r:id="rId29"/>
    <p:sldId id="283" r:id="rId30"/>
    <p:sldId id="269" r:id="rId31"/>
    <p:sldId id="287" r:id="rId32"/>
    <p:sldId id="288" r:id="rId33"/>
    <p:sldId id="25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p:restoredTop sz="94652"/>
  </p:normalViewPr>
  <p:slideViewPr>
    <p:cSldViewPr snapToGrid="0" snapToObjects="1">
      <p:cViewPr>
        <p:scale>
          <a:sx n="100" d="100"/>
          <a:sy n="100" d="100"/>
        </p:scale>
        <p:origin x="40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7" Type="http://schemas.openxmlformats.org/officeDocument/2006/relationships/image" Target="../media/image46.emf"/><Relationship Id="rId1" Type="http://schemas.openxmlformats.org/officeDocument/2006/relationships/image" Target="../media/image17.emf"/><Relationship Id="rId2"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46D602-764C-DC46-B477-6490B5C32BCA}" type="datetimeFigureOut">
              <a:rPr lang="en-US" smtClean="0"/>
              <a:t>8/31/18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FDE803-B8DC-1E4F-9263-A292F9F2DF7C}" type="slidenum">
              <a:rPr lang="en-US" smtClean="0"/>
              <a:t>‹#›</a:t>
            </a:fld>
            <a:endParaRPr lang="en-US"/>
          </a:p>
        </p:txBody>
      </p:sp>
    </p:spTree>
    <p:extLst>
      <p:ext uri="{BB962C8B-B14F-4D97-AF65-F5344CB8AC3E}">
        <p14:creationId xmlns:p14="http://schemas.microsoft.com/office/powerpoint/2010/main" val="4273010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C4B55-AD72-CC4C-A323-A668BDD6DC1A}" type="datetimeFigureOut">
              <a:rPr lang="en-US" smtClean="0"/>
              <a:t>8/31/18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33D2A-5994-0547-8F67-3095815E2630}" type="slidenum">
              <a:rPr lang="en-US" smtClean="0"/>
              <a:t>‹#›</a:t>
            </a:fld>
            <a:endParaRPr lang="en-US"/>
          </a:p>
        </p:txBody>
      </p:sp>
    </p:spTree>
    <p:extLst>
      <p:ext uri="{BB962C8B-B14F-4D97-AF65-F5344CB8AC3E}">
        <p14:creationId xmlns:p14="http://schemas.microsoft.com/office/powerpoint/2010/main" val="21158106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33D2A-5994-0547-8F67-3095815E2630}" type="slidenum">
              <a:rPr lang="en-US" smtClean="0"/>
              <a:t>1</a:t>
            </a:fld>
            <a:endParaRPr lang="en-US"/>
          </a:p>
        </p:txBody>
      </p:sp>
    </p:spTree>
    <p:extLst>
      <p:ext uri="{BB962C8B-B14F-4D97-AF65-F5344CB8AC3E}">
        <p14:creationId xmlns:p14="http://schemas.microsoft.com/office/powerpoint/2010/main" val="48081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equals “≈“ mac keystroke is simultaneous “option/</a:t>
            </a:r>
            <a:r>
              <a:rPr lang="en-US" baseline="0" dirty="0" err="1" smtClean="0"/>
              <a:t>alt”+”x</a:t>
            </a:r>
            <a:r>
              <a:rPr lang="en-US" baseline="0" dirty="0" smtClean="0"/>
              <a:t>”</a:t>
            </a:r>
          </a:p>
        </p:txBody>
      </p:sp>
      <p:sp>
        <p:nvSpPr>
          <p:cNvPr id="4" name="Slide Number Placeholder 3"/>
          <p:cNvSpPr>
            <a:spLocks noGrp="1"/>
          </p:cNvSpPr>
          <p:nvPr>
            <p:ph type="sldNum" sz="quarter" idx="10"/>
          </p:nvPr>
        </p:nvSpPr>
        <p:spPr/>
        <p:txBody>
          <a:bodyPr/>
          <a:lstStyle/>
          <a:p>
            <a:fld id="{8A533D2A-5994-0547-8F67-3095815E2630}" type="slidenum">
              <a:rPr lang="en-US" smtClean="0"/>
              <a:t>6</a:t>
            </a:fld>
            <a:endParaRPr lang="en-US"/>
          </a:p>
        </p:txBody>
      </p:sp>
    </p:spTree>
    <p:extLst>
      <p:ext uri="{BB962C8B-B14F-4D97-AF65-F5344CB8AC3E}">
        <p14:creationId xmlns:p14="http://schemas.microsoft.com/office/powerpoint/2010/main" val="394166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81322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206236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74329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64838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51223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G1400519-v2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400966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G1400519-v2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111558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G1400519-v2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118741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G1400519-v2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38881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G1400519-v2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272142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G1400519-v2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400433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41"/>
            <a:ext cx="8229600" cy="61176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G1400519-v2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DF6C7-9612-5742-AA70-BC4A0162558F}" type="slidenum">
              <a:rPr lang="en-US" smtClean="0"/>
              <a:t>‹#›</a:t>
            </a:fld>
            <a:endParaRPr lang="en-US"/>
          </a:p>
        </p:txBody>
      </p:sp>
    </p:spTree>
    <p:extLst>
      <p:ext uri="{BB962C8B-B14F-4D97-AF65-F5344CB8AC3E}">
        <p14:creationId xmlns:p14="http://schemas.microsoft.com/office/powerpoint/2010/main" val="36941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oleObject" Target="../embeddings/oleObject3.bin"/><Relationship Id="rId5"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jpg"/><Relationship Id="rId7"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hyperlink" Target="https://dcc.ligo.org/LIGO-P1600295" TargetMode="External"/><Relationship Id="rId4" Type="http://schemas.openxmlformats.org/officeDocument/2006/relationships/hyperlink" Target="https://dcc.ligo.org/LIGO-T1400733" TargetMode="External"/><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hyperlink" Target="https://dcc.ligo.org/LIGO-P1600295" TargetMode="External"/><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44.emf"/><Relationship Id="rId13" Type="http://schemas.openxmlformats.org/officeDocument/2006/relationships/oleObject" Target="../embeddings/oleObject9.bin"/><Relationship Id="rId14" Type="http://schemas.openxmlformats.org/officeDocument/2006/relationships/image" Target="../media/image45.emf"/><Relationship Id="rId15" Type="http://schemas.openxmlformats.org/officeDocument/2006/relationships/oleObject" Target="../embeddings/oleObject10.bin"/><Relationship Id="rId16" Type="http://schemas.openxmlformats.org/officeDocument/2006/relationships/image" Target="../media/image46.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7.emf"/><Relationship Id="rId5" Type="http://schemas.openxmlformats.org/officeDocument/2006/relationships/oleObject" Target="../embeddings/oleObject5.bin"/><Relationship Id="rId6" Type="http://schemas.openxmlformats.org/officeDocument/2006/relationships/image" Target="../media/image7.emf"/><Relationship Id="rId7" Type="http://schemas.openxmlformats.org/officeDocument/2006/relationships/oleObject" Target="../embeddings/oleObject6.bin"/><Relationship Id="rId8" Type="http://schemas.openxmlformats.org/officeDocument/2006/relationships/image" Target="../media/image42.emf"/><Relationship Id="rId9" Type="http://schemas.openxmlformats.org/officeDocument/2006/relationships/oleObject" Target="../embeddings/oleObject7.bin"/><Relationship Id="rId10" Type="http://schemas.openxmlformats.org/officeDocument/2006/relationships/image" Target="../media/image4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oleObject" Target="../embeddings/oleObject2.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Impressions of CARM/ALS</a:t>
            </a:r>
            <a:endParaRPr lang="en-US" dirty="0"/>
          </a:p>
        </p:txBody>
      </p:sp>
      <p:sp>
        <p:nvSpPr>
          <p:cNvPr id="3" name="Subtitle 2"/>
          <p:cNvSpPr>
            <a:spLocks noGrp="1"/>
          </p:cNvSpPr>
          <p:nvPr>
            <p:ph type="subTitle" idx="1"/>
          </p:nvPr>
        </p:nvSpPr>
        <p:spPr/>
        <p:txBody>
          <a:bodyPr/>
          <a:lstStyle/>
          <a:p>
            <a:r>
              <a:rPr lang="en-US" dirty="0" smtClean="0"/>
              <a:t>J. Kissel, for the people way smarter than me.</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a:t>
            </a:fld>
            <a:endParaRPr lang="en-US"/>
          </a:p>
        </p:txBody>
      </p:sp>
    </p:spTree>
    <p:extLst>
      <p:ext uri="{BB962C8B-B14F-4D97-AF65-F5344CB8AC3E}">
        <p14:creationId xmlns:p14="http://schemas.microsoft.com/office/powerpoint/2010/main" val="261768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2_IMCPD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90" y="-2444023"/>
            <a:ext cx="15272116" cy="9399942"/>
          </a:xfrm>
          <a:prstGeom prst="rect">
            <a:avLst/>
          </a:prstGeom>
        </p:spPr>
      </p:pic>
      <p:sp>
        <p:nvSpPr>
          <p:cNvPr id="2" name="Title 1"/>
          <p:cNvSpPr>
            <a:spLocks noGrp="1"/>
          </p:cNvSpPr>
          <p:nvPr>
            <p:ph type="title"/>
          </p:nvPr>
        </p:nvSpPr>
        <p:spPr/>
        <p:txBody>
          <a:bodyPr>
            <a:normAutofit fontScale="90000"/>
          </a:bodyPr>
          <a:lstStyle/>
          <a:p>
            <a:r>
              <a:rPr lang="en-US" dirty="0" smtClean="0"/>
              <a:t>Input Mode Cleaner PDH</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10</a:t>
            </a:fld>
            <a:endParaRPr lang="en-US"/>
          </a:p>
        </p:txBody>
      </p:sp>
      <p:sp>
        <p:nvSpPr>
          <p:cNvPr id="11" name="TextBox 10"/>
          <p:cNvSpPr txBox="1"/>
          <p:nvPr/>
        </p:nvSpPr>
        <p:spPr>
          <a:xfrm>
            <a:off x="2890508" y="591567"/>
            <a:ext cx="3452988" cy="830997"/>
          </a:xfrm>
          <a:prstGeom prst="rect">
            <a:avLst/>
          </a:prstGeom>
          <a:noFill/>
        </p:spPr>
        <p:txBody>
          <a:bodyPr wrap="none" rtlCol="0">
            <a:spAutoFit/>
          </a:bodyPr>
          <a:lstStyle/>
          <a:p>
            <a:pPr algn="ctr"/>
            <a:r>
              <a:rPr lang="en-US" sz="2400" b="1" dirty="0" smtClean="0"/>
              <a:t>Just a fancy PDH loop!</a:t>
            </a:r>
          </a:p>
          <a:p>
            <a:pPr algn="ctr"/>
            <a:r>
              <a:rPr lang="en-US" sz="2400" dirty="0" smtClean="0"/>
              <a:t>(but now nested with FSS)</a:t>
            </a:r>
            <a:endParaRPr lang="en-US" sz="2400" dirty="0"/>
          </a:p>
        </p:txBody>
      </p:sp>
      <p:sp>
        <p:nvSpPr>
          <p:cNvPr id="12" name="TextBox 11"/>
          <p:cNvSpPr txBox="1"/>
          <p:nvPr/>
        </p:nvSpPr>
        <p:spPr>
          <a:xfrm>
            <a:off x="1499639" y="2801740"/>
            <a:ext cx="2167117" cy="923330"/>
          </a:xfrm>
          <a:prstGeom prst="rect">
            <a:avLst/>
          </a:prstGeom>
          <a:noFill/>
        </p:spPr>
        <p:txBody>
          <a:bodyPr wrap="square" rtlCol="0">
            <a:spAutoFit/>
          </a:bodyPr>
          <a:lstStyle/>
          <a:p>
            <a:r>
              <a:rPr lang="en-US" dirty="0" smtClean="0"/>
              <a:t>EOM for IMC oscillator is set at 24 [MHz]</a:t>
            </a:r>
            <a:endParaRPr lang="en-US" dirty="0"/>
          </a:p>
        </p:txBody>
      </p:sp>
      <p:sp>
        <p:nvSpPr>
          <p:cNvPr id="13" name="TextBox 12"/>
          <p:cNvSpPr txBox="1"/>
          <p:nvPr/>
        </p:nvSpPr>
        <p:spPr>
          <a:xfrm>
            <a:off x="1485684" y="1692664"/>
            <a:ext cx="3510199" cy="923330"/>
          </a:xfrm>
          <a:prstGeom prst="rect">
            <a:avLst/>
          </a:prstGeom>
          <a:noFill/>
        </p:spPr>
        <p:txBody>
          <a:bodyPr wrap="square" rtlCol="0">
            <a:spAutoFit/>
          </a:bodyPr>
          <a:lstStyle/>
          <a:p>
            <a:r>
              <a:rPr lang="en-US" dirty="0" smtClean="0"/>
              <a:t>Now 16 [m], suspended </a:t>
            </a:r>
            <a:r>
              <a:rPr lang="en-US" b="1" dirty="0" smtClean="0"/>
              <a:t>input mode cleaner </a:t>
            </a:r>
            <a:r>
              <a:rPr lang="en-US" dirty="0" smtClean="0"/>
              <a:t>cavity serves as frequency reference</a:t>
            </a:r>
          </a:p>
        </p:txBody>
      </p:sp>
      <p:sp>
        <p:nvSpPr>
          <p:cNvPr id="6" name="Rectangle 5"/>
          <p:cNvSpPr/>
          <p:nvPr/>
        </p:nvSpPr>
        <p:spPr>
          <a:xfrm>
            <a:off x="3778396" y="4765392"/>
            <a:ext cx="5365604" cy="2031325"/>
          </a:xfrm>
          <a:prstGeom prst="rect">
            <a:avLst/>
          </a:prstGeom>
        </p:spPr>
        <p:txBody>
          <a:bodyPr wrap="square">
            <a:spAutoFit/>
          </a:bodyPr>
          <a:lstStyle/>
          <a:p>
            <a:pPr marL="285750" indent="-285750">
              <a:buFontTx/>
              <a:buChar char="-"/>
            </a:pPr>
            <a:r>
              <a:rPr lang="en-US" b="1" dirty="0"/>
              <a:t>Fast</a:t>
            </a:r>
            <a:r>
              <a:rPr lang="en-US" dirty="0"/>
              <a:t> control sent as control input PSL VCO (remember the +/- 1 [MHz]?</a:t>
            </a:r>
            <a:r>
              <a:rPr lang="en-US" dirty="0" smtClean="0"/>
              <a:t>), </a:t>
            </a:r>
            <a:r>
              <a:rPr lang="en-US" b="1" dirty="0" smtClean="0"/>
              <a:t>adjusting the carrier frequency to follow the IMC’s stable reference</a:t>
            </a:r>
          </a:p>
          <a:p>
            <a:pPr marL="285750" indent="-285750">
              <a:buFontTx/>
              <a:buChar char="-"/>
            </a:pPr>
            <a:endParaRPr lang="en-US" dirty="0"/>
          </a:p>
          <a:p>
            <a:pPr marL="285750" indent="-285750">
              <a:buFontTx/>
              <a:buChar char="-"/>
            </a:pPr>
            <a:r>
              <a:rPr lang="en-US" b="1" dirty="0"/>
              <a:t>Slow</a:t>
            </a:r>
            <a:r>
              <a:rPr lang="en-US" dirty="0"/>
              <a:t> control sent to IMC cavity </a:t>
            </a:r>
            <a:r>
              <a:rPr lang="en-US" dirty="0" smtClean="0"/>
              <a:t>length (because VCO doesn’t have the low-frequency range for HAM2-HAM3 differential motion)</a:t>
            </a:r>
            <a:endParaRPr lang="en-US" dirty="0"/>
          </a:p>
        </p:txBody>
      </p:sp>
      <p:sp>
        <p:nvSpPr>
          <p:cNvPr id="14" name="Rectangle 13"/>
          <p:cNvSpPr/>
          <p:nvPr/>
        </p:nvSpPr>
        <p:spPr>
          <a:xfrm>
            <a:off x="-1" y="0"/>
            <a:ext cx="1646689" cy="1384995"/>
          </a:xfrm>
          <a:prstGeom prst="rect">
            <a:avLst/>
          </a:prstGeom>
        </p:spPr>
        <p:txBody>
          <a:bodyPr wrap="square">
            <a:spAutoFit/>
          </a:bodyPr>
          <a:lstStyle/>
          <a:p>
            <a:r>
              <a:rPr lang="en-US" sz="1400" dirty="0" smtClean="0"/>
              <a:t>FSS</a:t>
            </a:r>
          </a:p>
          <a:p>
            <a:r>
              <a:rPr lang="en-US" sz="1400" b="1" dirty="0" smtClean="0"/>
              <a:t>IMC PDH</a:t>
            </a:r>
          </a:p>
          <a:p>
            <a:r>
              <a:rPr lang="en-US" sz="1400" dirty="0" smtClean="0"/>
              <a:t>Fiber PLL</a:t>
            </a:r>
          </a:p>
          <a:p>
            <a:r>
              <a:rPr lang="en-US" sz="1400" dirty="0" smtClean="0"/>
              <a:t>ALS PDH</a:t>
            </a:r>
          </a:p>
          <a:p>
            <a:r>
              <a:rPr lang="en-US" sz="1400" dirty="0" smtClean="0"/>
              <a:t>ALS COMM</a:t>
            </a:r>
          </a:p>
          <a:p>
            <a:r>
              <a:rPr lang="en-US" sz="1400" dirty="0" smtClean="0"/>
              <a:t>ALS DIFF</a:t>
            </a:r>
          </a:p>
        </p:txBody>
      </p:sp>
    </p:spTree>
    <p:extLst>
      <p:ext uri="{BB962C8B-B14F-4D97-AF65-F5344CB8AC3E}">
        <p14:creationId xmlns:p14="http://schemas.microsoft.com/office/powerpoint/2010/main" val="113016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3_FiberPL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18" name="Rectangle 17"/>
          <p:cNvSpPr/>
          <p:nvPr/>
        </p:nvSpPr>
        <p:spPr>
          <a:xfrm>
            <a:off x="0" y="0"/>
            <a:ext cx="4270223" cy="48204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60642" y="791041"/>
            <a:ext cx="4270223" cy="48204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36811"/>
            <a:ext cx="8229600" cy="611760"/>
          </a:xfrm>
        </p:spPr>
        <p:txBody>
          <a:bodyPr>
            <a:normAutofit fontScale="90000"/>
          </a:bodyPr>
          <a:lstStyle/>
          <a:p>
            <a:r>
              <a:rPr lang="en-US" dirty="0" smtClean="0"/>
              <a:t>PSL / End-Station </a:t>
            </a:r>
            <a:br>
              <a:rPr lang="en-US" dirty="0" smtClean="0"/>
            </a:br>
            <a:r>
              <a:rPr lang="en-US" dirty="0" smtClean="0"/>
              <a:t>Laser Phase-Locking Loop</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11</a:t>
            </a:fld>
            <a:endParaRPr lang="en-US"/>
          </a:p>
        </p:txBody>
      </p:sp>
      <p:sp>
        <p:nvSpPr>
          <p:cNvPr id="12" name="TextBox 11"/>
          <p:cNvSpPr txBox="1"/>
          <p:nvPr/>
        </p:nvSpPr>
        <p:spPr>
          <a:xfrm>
            <a:off x="1455736" y="1070145"/>
            <a:ext cx="6331143" cy="369332"/>
          </a:xfrm>
          <a:prstGeom prst="rect">
            <a:avLst/>
          </a:prstGeom>
          <a:noFill/>
        </p:spPr>
        <p:txBody>
          <a:bodyPr wrap="none" rtlCol="0">
            <a:spAutoFit/>
          </a:bodyPr>
          <a:lstStyle/>
          <a:p>
            <a:r>
              <a:rPr lang="en-US" dirty="0" smtClean="0"/>
              <a:t>MEANWHILE!!! Begin to prep the arms for merging with the red…</a:t>
            </a:r>
            <a:endParaRPr lang="en-US" dirty="0"/>
          </a:p>
        </p:txBody>
      </p:sp>
      <p:sp>
        <p:nvSpPr>
          <p:cNvPr id="13" name="TextBox 12"/>
          <p:cNvSpPr txBox="1"/>
          <p:nvPr/>
        </p:nvSpPr>
        <p:spPr>
          <a:xfrm>
            <a:off x="1446373" y="1525150"/>
            <a:ext cx="6225303" cy="3970318"/>
          </a:xfrm>
          <a:prstGeom prst="rect">
            <a:avLst/>
          </a:prstGeom>
          <a:noFill/>
        </p:spPr>
        <p:txBody>
          <a:bodyPr wrap="square" rtlCol="0">
            <a:spAutoFit/>
          </a:bodyPr>
          <a:lstStyle/>
          <a:p>
            <a:pPr marL="285750" indent="-285750">
              <a:buFont typeface="Arial"/>
              <a:buChar char="•"/>
            </a:pPr>
            <a:r>
              <a:rPr lang="en-US" dirty="0" smtClean="0"/>
              <a:t>Take the *transmitted* light from Reference Cavity, </a:t>
            </a:r>
          </a:p>
          <a:p>
            <a:pPr marL="285750" indent="-285750">
              <a:buFont typeface="Arial"/>
              <a:buChar char="•"/>
            </a:pPr>
            <a:r>
              <a:rPr lang="en-US" dirty="0" smtClean="0"/>
              <a:t>feed it into a optical fiber (on the PSL), </a:t>
            </a:r>
          </a:p>
          <a:p>
            <a:pPr marL="285750" indent="-285750">
              <a:buFont typeface="Arial"/>
              <a:buChar char="•"/>
            </a:pPr>
            <a:r>
              <a:rPr lang="en-US" dirty="0" smtClean="0"/>
              <a:t>down-shift back to </a:t>
            </a:r>
            <a:r>
              <a:rPr lang="en-US" dirty="0"/>
              <a:t>0</a:t>
            </a:r>
            <a:r>
              <a:rPr lang="en-US" dirty="0" smtClean="0"/>
              <a:t> [MHz] with fiber AOM (in the PSL racks)</a:t>
            </a:r>
            <a:endParaRPr lang="en-US" dirty="0"/>
          </a:p>
          <a:p>
            <a:pPr marL="285750" indent="-285750">
              <a:buFont typeface="Arial"/>
              <a:buChar char="•"/>
            </a:pPr>
            <a:r>
              <a:rPr lang="en-US" dirty="0" smtClean="0"/>
              <a:t>Ship to end stations (via optical fiber), </a:t>
            </a:r>
            <a:endParaRPr lang="en-US" dirty="0"/>
          </a:p>
          <a:p>
            <a:pPr marL="285750" indent="-285750">
              <a:buFont typeface="Arial"/>
              <a:buChar char="•"/>
            </a:pPr>
            <a:r>
              <a:rPr lang="en-US" dirty="0"/>
              <a:t>P</a:t>
            </a:r>
            <a:r>
              <a:rPr lang="en-US" dirty="0" smtClean="0"/>
              <a:t>hase lock the carrier of an independent, RED / GREEN auxiliary laser to PSL fiber transmission</a:t>
            </a:r>
          </a:p>
          <a:p>
            <a:pPr marL="742950" lvl="1" indent="-285750">
              <a:buFont typeface="Arial"/>
              <a:buChar char="•"/>
            </a:pPr>
            <a:r>
              <a:rPr lang="en-US" dirty="0"/>
              <a:t>Catch </a:t>
            </a:r>
            <a:r>
              <a:rPr lang="en-US" dirty="0" smtClean="0"/>
              <a:t>PSL / Aux RED beat </a:t>
            </a:r>
            <a:r>
              <a:rPr lang="en-US" dirty="0"/>
              <a:t>note on PD, a send to a phase-frequency detector as the mixer, demodulate at ~40 [Hz] with VCO </a:t>
            </a:r>
          </a:p>
          <a:p>
            <a:pPr marL="742950" lvl="1" indent="-285750">
              <a:buFont typeface="Arial"/>
              <a:buChar char="•"/>
            </a:pPr>
            <a:r>
              <a:rPr lang="en-US" dirty="0" smtClean="0"/>
              <a:t>Laser / PLL forces aux laser to </a:t>
            </a:r>
            <a:r>
              <a:rPr lang="en-US" dirty="0"/>
              <a:t>have a RED, 1064nm carrier +/-40 [MHz], therefore GREEN, 532nm carrier +/- 80 [MHz] in </a:t>
            </a:r>
            <a:r>
              <a:rPr lang="en-US" dirty="0" smtClean="0"/>
              <a:t>GREEN</a:t>
            </a:r>
          </a:p>
          <a:p>
            <a:pPr marL="742950" lvl="1" indent="-285750">
              <a:buFont typeface="Arial"/>
              <a:buChar char="•"/>
            </a:pPr>
            <a:r>
              <a:rPr lang="en-US" dirty="0" smtClean="0"/>
              <a:t>- for X arm, + for Y arm</a:t>
            </a:r>
          </a:p>
          <a:p>
            <a:pPr lvl="1"/>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073277876"/>
              </p:ext>
            </p:extLst>
          </p:nvPr>
        </p:nvGraphicFramePr>
        <p:xfrm>
          <a:off x="7296019" y="5792928"/>
          <a:ext cx="1715336" cy="949814"/>
        </p:xfrm>
        <a:graphic>
          <a:graphicData uri="http://schemas.openxmlformats.org/presentationml/2006/ole">
            <mc:AlternateContent xmlns:mc="http://schemas.openxmlformats.org/markup-compatibility/2006">
              <mc:Choice xmlns:v="urn:schemas-microsoft-com:vml" Requires="v">
                <p:oleObj spid="_x0000_s8237" name="Equation" r:id="rId4" imgW="711200" imgH="393700" progId="Equation.3">
                  <p:embed/>
                </p:oleObj>
              </mc:Choice>
              <mc:Fallback>
                <p:oleObj name="Equation" r:id="rId4" imgW="711200" imgH="393700" progId="Equation.3">
                  <p:embed/>
                  <p:pic>
                    <p:nvPicPr>
                      <p:cNvPr id="0" name=""/>
                      <p:cNvPicPr/>
                      <p:nvPr/>
                    </p:nvPicPr>
                    <p:blipFill>
                      <a:blip r:embed="rId5"/>
                      <a:stretch>
                        <a:fillRect/>
                      </a:stretch>
                    </p:blipFill>
                    <p:spPr>
                      <a:xfrm>
                        <a:off x="7296019" y="5792928"/>
                        <a:ext cx="1715336" cy="949814"/>
                      </a:xfrm>
                      <a:prstGeom prst="rect">
                        <a:avLst/>
                      </a:prstGeom>
                    </p:spPr>
                  </p:pic>
                </p:oleObj>
              </mc:Fallback>
            </mc:AlternateContent>
          </a:graphicData>
        </a:graphic>
      </p:graphicFrame>
      <p:sp>
        <p:nvSpPr>
          <p:cNvPr id="16" name="TextBox 15"/>
          <p:cNvSpPr txBox="1"/>
          <p:nvPr/>
        </p:nvSpPr>
        <p:spPr>
          <a:xfrm>
            <a:off x="3039180" y="6492875"/>
            <a:ext cx="2569934" cy="369332"/>
          </a:xfrm>
          <a:prstGeom prst="rect">
            <a:avLst/>
          </a:prstGeom>
          <a:noFill/>
        </p:spPr>
        <p:txBody>
          <a:bodyPr wrap="none" rtlCol="0">
            <a:spAutoFit/>
          </a:bodyPr>
          <a:lstStyle/>
          <a:p>
            <a:r>
              <a:rPr lang="en-US" dirty="0" smtClean="0"/>
              <a:t>Phase-Locking Loop = PLL</a:t>
            </a:r>
            <a:endParaRPr lang="en-US" dirty="0"/>
          </a:p>
        </p:txBody>
      </p:sp>
      <p:sp>
        <p:nvSpPr>
          <p:cNvPr id="17" name="Rectangle 16"/>
          <p:cNvSpPr/>
          <p:nvPr/>
        </p:nvSpPr>
        <p:spPr>
          <a:xfrm>
            <a:off x="-1" y="0"/>
            <a:ext cx="1646689" cy="1384995"/>
          </a:xfrm>
          <a:prstGeom prst="rect">
            <a:avLst/>
          </a:prstGeom>
        </p:spPr>
        <p:txBody>
          <a:bodyPr wrap="square">
            <a:spAutoFit/>
          </a:bodyPr>
          <a:lstStyle/>
          <a:p>
            <a:r>
              <a:rPr lang="en-US" sz="1400" dirty="0" smtClean="0"/>
              <a:t>FSS</a:t>
            </a:r>
          </a:p>
          <a:p>
            <a:r>
              <a:rPr lang="en-US" sz="1400" dirty="0" smtClean="0"/>
              <a:t>IMC PDH</a:t>
            </a:r>
          </a:p>
          <a:p>
            <a:r>
              <a:rPr lang="en-US" sz="1400" b="1" dirty="0" smtClean="0"/>
              <a:t>Fiber PLL</a:t>
            </a:r>
          </a:p>
          <a:p>
            <a:r>
              <a:rPr lang="en-US" sz="1400" dirty="0" smtClean="0"/>
              <a:t>ALS PDH</a:t>
            </a:r>
          </a:p>
          <a:p>
            <a:r>
              <a:rPr lang="en-US" sz="1400" dirty="0" smtClean="0"/>
              <a:t>ALS COMM</a:t>
            </a:r>
          </a:p>
          <a:p>
            <a:r>
              <a:rPr lang="en-US" sz="1400" dirty="0" smtClean="0"/>
              <a:t>ALS DIFF</a:t>
            </a:r>
          </a:p>
        </p:txBody>
      </p:sp>
    </p:spTree>
    <p:extLst>
      <p:ext uri="{BB962C8B-B14F-4D97-AF65-F5344CB8AC3E}">
        <p14:creationId xmlns:p14="http://schemas.microsoft.com/office/powerpoint/2010/main" val="425787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4_ARMPD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32"/>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Arm Length Stabilization PDH</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12</a:t>
            </a:fld>
            <a:endParaRPr lang="en-US"/>
          </a:p>
        </p:txBody>
      </p:sp>
      <p:sp>
        <p:nvSpPr>
          <p:cNvPr id="9" name="TextBox 8"/>
          <p:cNvSpPr txBox="1"/>
          <p:nvPr/>
        </p:nvSpPr>
        <p:spPr>
          <a:xfrm>
            <a:off x="6108961" y="1611531"/>
            <a:ext cx="2752450" cy="646331"/>
          </a:xfrm>
          <a:prstGeom prst="rect">
            <a:avLst/>
          </a:prstGeom>
          <a:noFill/>
        </p:spPr>
        <p:txBody>
          <a:bodyPr wrap="square" rtlCol="0">
            <a:spAutoFit/>
          </a:bodyPr>
          <a:lstStyle/>
          <a:p>
            <a:r>
              <a:rPr lang="en-US" dirty="0" smtClean="0"/>
              <a:t>Now back to standard PDH locking of arm with green </a:t>
            </a:r>
          </a:p>
        </p:txBody>
      </p:sp>
      <p:sp>
        <p:nvSpPr>
          <p:cNvPr id="10" name="Rectangle 9"/>
          <p:cNvSpPr/>
          <p:nvPr/>
        </p:nvSpPr>
        <p:spPr>
          <a:xfrm>
            <a:off x="5865433" y="621801"/>
            <a:ext cx="3106765" cy="707886"/>
          </a:xfrm>
          <a:prstGeom prst="rect">
            <a:avLst/>
          </a:prstGeom>
        </p:spPr>
        <p:txBody>
          <a:bodyPr wrap="none">
            <a:spAutoFit/>
          </a:bodyPr>
          <a:lstStyle/>
          <a:p>
            <a:pPr algn="ctr"/>
            <a:r>
              <a:rPr lang="en-US" sz="2000" b="1" dirty="0" smtClean="0"/>
              <a:t>Just a fancy PDH loop!</a:t>
            </a:r>
          </a:p>
          <a:p>
            <a:pPr algn="ctr"/>
            <a:r>
              <a:rPr lang="en-US" sz="2000" dirty="0" smtClean="0"/>
              <a:t>(Now nested with Fiber PLL)</a:t>
            </a:r>
          </a:p>
        </p:txBody>
      </p:sp>
      <p:sp>
        <p:nvSpPr>
          <p:cNvPr id="6" name="TextBox 5"/>
          <p:cNvSpPr txBox="1"/>
          <p:nvPr/>
        </p:nvSpPr>
        <p:spPr>
          <a:xfrm>
            <a:off x="5317458" y="5554788"/>
            <a:ext cx="1595258" cy="369332"/>
          </a:xfrm>
          <a:prstGeom prst="rect">
            <a:avLst/>
          </a:prstGeom>
          <a:noFill/>
        </p:spPr>
        <p:txBody>
          <a:bodyPr wrap="none" rtlCol="0">
            <a:spAutoFit/>
          </a:bodyPr>
          <a:lstStyle/>
          <a:p>
            <a:r>
              <a:rPr lang="is-IS" i="1" dirty="0" smtClean="0"/>
              <a:t>… </a:t>
            </a:r>
            <a:r>
              <a:rPr lang="en-US" i="1" dirty="0" smtClean="0"/>
              <a:t>just like IMC</a:t>
            </a:r>
            <a:endParaRPr lang="en-US" i="1" dirty="0"/>
          </a:p>
        </p:txBody>
      </p:sp>
      <p:sp>
        <p:nvSpPr>
          <p:cNvPr id="11" name="TextBox 10"/>
          <p:cNvSpPr txBox="1"/>
          <p:nvPr/>
        </p:nvSpPr>
        <p:spPr>
          <a:xfrm>
            <a:off x="5335296" y="6252381"/>
            <a:ext cx="1595258" cy="369332"/>
          </a:xfrm>
          <a:prstGeom prst="rect">
            <a:avLst/>
          </a:prstGeom>
          <a:noFill/>
        </p:spPr>
        <p:txBody>
          <a:bodyPr wrap="none" rtlCol="0">
            <a:spAutoFit/>
          </a:bodyPr>
          <a:lstStyle/>
          <a:p>
            <a:r>
              <a:rPr lang="is-IS" i="1" dirty="0" smtClean="0"/>
              <a:t>… </a:t>
            </a:r>
            <a:r>
              <a:rPr lang="en-US" i="1" dirty="0" smtClean="0"/>
              <a:t>just like IMC</a:t>
            </a:r>
            <a:endParaRPr lang="en-US" i="1" dirty="0"/>
          </a:p>
        </p:txBody>
      </p:sp>
      <p:sp>
        <p:nvSpPr>
          <p:cNvPr id="13" name="Rectangle 12"/>
          <p:cNvSpPr/>
          <p:nvPr/>
        </p:nvSpPr>
        <p:spPr>
          <a:xfrm>
            <a:off x="-1" y="0"/>
            <a:ext cx="1646689" cy="1384995"/>
          </a:xfrm>
          <a:prstGeom prst="rect">
            <a:avLst/>
          </a:prstGeom>
        </p:spPr>
        <p:txBody>
          <a:bodyPr wrap="square">
            <a:spAutoFit/>
          </a:bodyPr>
          <a:lstStyle/>
          <a:p>
            <a:r>
              <a:rPr lang="en-US" sz="1400" dirty="0" smtClean="0"/>
              <a:t>IMC PDH</a:t>
            </a:r>
          </a:p>
          <a:p>
            <a:r>
              <a:rPr lang="en-US" sz="1400" dirty="0" smtClean="0"/>
              <a:t>Fiber PLL</a:t>
            </a:r>
          </a:p>
          <a:p>
            <a:r>
              <a:rPr lang="en-US" sz="1400" b="1" dirty="0" smtClean="0"/>
              <a:t>ALS PDH</a:t>
            </a:r>
          </a:p>
          <a:p>
            <a:r>
              <a:rPr lang="en-US" sz="1400" dirty="0" smtClean="0"/>
              <a:t>ALS COMM</a:t>
            </a:r>
          </a:p>
          <a:p>
            <a:r>
              <a:rPr lang="en-US" sz="1400" dirty="0" smtClean="0"/>
              <a:t>ALS DIFF</a:t>
            </a:r>
          </a:p>
          <a:p>
            <a:r>
              <a:rPr lang="en-US" sz="1400" dirty="0" smtClean="0"/>
              <a:t>FIND IR</a:t>
            </a:r>
          </a:p>
        </p:txBody>
      </p:sp>
      <p:sp>
        <p:nvSpPr>
          <p:cNvPr id="14" name="Rectangle 13"/>
          <p:cNvSpPr/>
          <p:nvPr/>
        </p:nvSpPr>
        <p:spPr>
          <a:xfrm>
            <a:off x="4756730" y="5270200"/>
            <a:ext cx="4572000" cy="923330"/>
          </a:xfrm>
          <a:prstGeom prst="rect">
            <a:avLst/>
          </a:prstGeom>
        </p:spPr>
        <p:txBody>
          <a:bodyPr>
            <a:spAutoFit/>
          </a:bodyPr>
          <a:lstStyle/>
          <a:p>
            <a:r>
              <a:rPr lang="en-US" dirty="0"/>
              <a:t>Send </a:t>
            </a:r>
            <a:r>
              <a:rPr lang="en-US" b="1" dirty="0"/>
              <a:t>fast</a:t>
            </a:r>
            <a:r>
              <a:rPr lang="en-US" dirty="0"/>
              <a:t> feed back to end-VCO</a:t>
            </a:r>
          </a:p>
          <a:p>
            <a:endParaRPr lang="en-US" dirty="0"/>
          </a:p>
          <a:p>
            <a:r>
              <a:rPr lang="en-US" dirty="0"/>
              <a:t>Send </a:t>
            </a:r>
            <a:r>
              <a:rPr lang="en-US" b="1" dirty="0"/>
              <a:t>slow</a:t>
            </a:r>
            <a:r>
              <a:rPr lang="en-US" dirty="0"/>
              <a:t> feed back to arm cavity length</a:t>
            </a:r>
          </a:p>
        </p:txBody>
      </p:sp>
    </p:spTree>
    <p:extLst>
      <p:ext uri="{BB962C8B-B14F-4D97-AF65-F5344CB8AC3E}">
        <p14:creationId xmlns:p14="http://schemas.microsoft.com/office/powerpoint/2010/main" val="369325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5_ALSCOM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9" name="Rectangle 8"/>
          <p:cNvSpPr/>
          <p:nvPr/>
        </p:nvSpPr>
        <p:spPr>
          <a:xfrm>
            <a:off x="1255948" y="791041"/>
            <a:ext cx="5023793" cy="205613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PSL / Common Arm Stabilization</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13</a:t>
            </a:fld>
            <a:endParaRPr lang="en-US"/>
          </a:p>
        </p:txBody>
      </p:sp>
      <p:sp>
        <p:nvSpPr>
          <p:cNvPr id="7" name="TextBox 6"/>
          <p:cNvSpPr txBox="1"/>
          <p:nvPr/>
        </p:nvSpPr>
        <p:spPr>
          <a:xfrm>
            <a:off x="1255948" y="648246"/>
            <a:ext cx="6516976" cy="646331"/>
          </a:xfrm>
          <a:prstGeom prst="rect">
            <a:avLst/>
          </a:prstGeom>
          <a:noFill/>
        </p:spPr>
        <p:txBody>
          <a:bodyPr wrap="square" rtlCol="0">
            <a:spAutoFit/>
          </a:bodyPr>
          <a:lstStyle/>
          <a:p>
            <a:r>
              <a:rPr lang="en-US" dirty="0" smtClean="0"/>
              <a:t>Now we nest the green and red frequency, starting to sync the PSL to the arms.</a:t>
            </a:r>
          </a:p>
        </p:txBody>
      </p:sp>
      <p:sp>
        <p:nvSpPr>
          <p:cNvPr id="10" name="TextBox 9"/>
          <p:cNvSpPr txBox="1"/>
          <p:nvPr/>
        </p:nvSpPr>
        <p:spPr>
          <a:xfrm>
            <a:off x="1255948" y="1277444"/>
            <a:ext cx="6628615" cy="2062103"/>
          </a:xfrm>
          <a:prstGeom prst="rect">
            <a:avLst/>
          </a:prstGeom>
          <a:noFill/>
        </p:spPr>
        <p:txBody>
          <a:bodyPr wrap="square" rtlCol="0">
            <a:spAutoFit/>
          </a:bodyPr>
          <a:lstStyle/>
          <a:p>
            <a:pPr marL="285750" indent="-285750">
              <a:buFont typeface="Arial"/>
              <a:buChar char="•"/>
            </a:pPr>
            <a:r>
              <a:rPr lang="en-US" sz="1600" dirty="0"/>
              <a:t>Transmitted green from X arm is steered to combine </a:t>
            </a:r>
            <a:r>
              <a:rPr lang="en-US" sz="1600" dirty="0" smtClean="0"/>
              <a:t>with a </a:t>
            </a:r>
            <a:r>
              <a:rPr lang="en-US" sz="1600" dirty="0"/>
              <a:t>pick-off of the </a:t>
            </a:r>
            <a:r>
              <a:rPr lang="en-US" sz="1600" dirty="0" smtClean="0"/>
              <a:t>PSL, frequency-doubled (turning RED to GREEN) via second harmonic generator (SHG).</a:t>
            </a:r>
          </a:p>
          <a:p>
            <a:pPr marL="285750" indent="-285750">
              <a:buFont typeface="Arial"/>
              <a:buChar char="•"/>
            </a:pPr>
            <a:r>
              <a:rPr lang="en-US" sz="1600" dirty="0" smtClean="0"/>
              <a:t>That beat note (-80 [MHz]), is fed into another PLL / VCO combination</a:t>
            </a:r>
          </a:p>
          <a:p>
            <a:pPr marL="285750" indent="-285750">
              <a:buFont typeface="Arial"/>
              <a:buChar char="•"/>
            </a:pPr>
            <a:r>
              <a:rPr lang="en-US" sz="1600" dirty="0" smtClean="0"/>
              <a:t>The control signal is fed into a summing node, which cascades down to the IMC, then to the PSL (or IMC)</a:t>
            </a:r>
          </a:p>
          <a:p>
            <a:pPr marL="285750" indent="-285750">
              <a:buFont typeface="Arial"/>
              <a:buChar char="•"/>
            </a:pPr>
            <a:endParaRPr lang="en-US" sz="1600" dirty="0"/>
          </a:p>
          <a:p>
            <a:pPr marL="285750" indent="-285750">
              <a:buFont typeface="Arial"/>
              <a:buChar char="•"/>
            </a:pPr>
            <a:endParaRPr lang="en-US" sz="1600" dirty="0"/>
          </a:p>
        </p:txBody>
      </p:sp>
      <p:sp>
        <p:nvSpPr>
          <p:cNvPr id="11" name="TextBox 10"/>
          <p:cNvSpPr txBox="1"/>
          <p:nvPr/>
        </p:nvSpPr>
        <p:spPr>
          <a:xfrm>
            <a:off x="2623536" y="5408931"/>
            <a:ext cx="6377426" cy="830997"/>
          </a:xfrm>
          <a:prstGeom prst="rect">
            <a:avLst/>
          </a:prstGeom>
          <a:noFill/>
        </p:spPr>
        <p:txBody>
          <a:bodyPr wrap="square" rtlCol="0">
            <a:spAutoFit/>
          </a:bodyPr>
          <a:lstStyle/>
          <a:p>
            <a:r>
              <a:rPr lang="en-US" sz="1600" i="1" dirty="0" smtClean="0">
                <a:solidFill>
                  <a:srgbClr val="7F7F7F"/>
                </a:solidFill>
              </a:rPr>
              <a:t>This is sometimes called an “additive offset” because you’re adding the ARM offset to the laser frequency to the IMC control, which is already offsetting the carrier </a:t>
            </a:r>
            <a:endParaRPr lang="en-US" sz="1600" i="1" dirty="0">
              <a:solidFill>
                <a:srgbClr val="7F7F7F"/>
              </a:solidFill>
            </a:endParaRPr>
          </a:p>
        </p:txBody>
      </p:sp>
      <p:sp>
        <p:nvSpPr>
          <p:cNvPr id="13" name="Rectangle 12"/>
          <p:cNvSpPr/>
          <p:nvPr/>
        </p:nvSpPr>
        <p:spPr>
          <a:xfrm>
            <a:off x="-1" y="0"/>
            <a:ext cx="1646689" cy="1384995"/>
          </a:xfrm>
          <a:prstGeom prst="rect">
            <a:avLst/>
          </a:prstGeom>
        </p:spPr>
        <p:txBody>
          <a:bodyPr wrap="square">
            <a:spAutoFit/>
          </a:bodyPr>
          <a:lstStyle/>
          <a:p>
            <a:r>
              <a:rPr lang="en-US" sz="1400" dirty="0" smtClean="0"/>
              <a:t>Fiber PLL</a:t>
            </a:r>
          </a:p>
          <a:p>
            <a:r>
              <a:rPr lang="en-US" sz="1400" dirty="0" smtClean="0"/>
              <a:t>ALS PDH</a:t>
            </a:r>
          </a:p>
          <a:p>
            <a:r>
              <a:rPr lang="en-US" sz="1400" b="1" dirty="0" smtClean="0"/>
              <a:t>ALS COMM</a:t>
            </a:r>
          </a:p>
          <a:p>
            <a:r>
              <a:rPr lang="en-US" sz="1400" dirty="0" smtClean="0"/>
              <a:t>ALS DIFF</a:t>
            </a:r>
          </a:p>
          <a:p>
            <a:r>
              <a:rPr lang="en-US" sz="1400" dirty="0" smtClean="0"/>
              <a:t>FIND IR</a:t>
            </a:r>
          </a:p>
          <a:p>
            <a:r>
              <a:rPr lang="en-US" sz="1400" dirty="0" smtClean="0"/>
              <a:t>IR FOUND</a:t>
            </a:r>
          </a:p>
        </p:txBody>
      </p:sp>
    </p:spTree>
    <p:extLst>
      <p:ext uri="{BB962C8B-B14F-4D97-AF65-F5344CB8AC3E}">
        <p14:creationId xmlns:p14="http://schemas.microsoft.com/office/powerpoint/2010/main" val="196280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Arm Length Stabilization</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14</a:t>
            </a:fld>
            <a:endParaRPr lang="en-US"/>
          </a:p>
        </p:txBody>
      </p:sp>
      <p:pic>
        <p:nvPicPr>
          <p:cNvPr id="6" name="Picture 5" descr="G1500456-v4_ALS_ElectroOptical_ControlSchematic_06_ALSDIF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9" name="TextBox 8"/>
          <p:cNvSpPr txBox="1"/>
          <p:nvPr/>
        </p:nvSpPr>
        <p:spPr>
          <a:xfrm>
            <a:off x="5965610" y="784830"/>
            <a:ext cx="3164435" cy="1477328"/>
          </a:xfrm>
          <a:prstGeom prst="rect">
            <a:avLst/>
          </a:prstGeom>
          <a:noFill/>
        </p:spPr>
        <p:txBody>
          <a:bodyPr wrap="square" rtlCol="0">
            <a:spAutoFit/>
          </a:bodyPr>
          <a:lstStyle/>
          <a:p>
            <a:r>
              <a:rPr lang="en-US" dirty="0" smtClean="0"/>
              <a:t>Now compare the X arm transmitted green light against the Y arm, using the beat note (160 [MHz]) as the first sensitive measure of DARM</a:t>
            </a:r>
            <a:endParaRPr lang="en-US" dirty="0"/>
          </a:p>
        </p:txBody>
      </p:sp>
      <p:sp>
        <p:nvSpPr>
          <p:cNvPr id="10" name="TextBox 9"/>
          <p:cNvSpPr txBox="1"/>
          <p:nvPr/>
        </p:nvSpPr>
        <p:spPr>
          <a:xfrm>
            <a:off x="3251511" y="5819967"/>
            <a:ext cx="5019085" cy="369332"/>
          </a:xfrm>
          <a:prstGeom prst="rect">
            <a:avLst/>
          </a:prstGeom>
          <a:noFill/>
        </p:spPr>
        <p:txBody>
          <a:bodyPr wrap="none" rtlCol="0">
            <a:spAutoFit/>
          </a:bodyPr>
          <a:lstStyle/>
          <a:p>
            <a:r>
              <a:rPr lang="en-US" i="1" dirty="0" smtClean="0">
                <a:solidFill>
                  <a:srgbClr val="7F7F7F"/>
                </a:solidFill>
              </a:rPr>
              <a:t>We usually control DIFF by just pushing on one arm</a:t>
            </a:r>
            <a:endParaRPr lang="en-US" i="1" dirty="0">
              <a:solidFill>
                <a:srgbClr val="7F7F7F"/>
              </a:solidFill>
            </a:endParaRPr>
          </a:p>
        </p:txBody>
      </p:sp>
      <p:sp>
        <p:nvSpPr>
          <p:cNvPr id="11" name="TextBox 10"/>
          <p:cNvSpPr txBox="1"/>
          <p:nvPr/>
        </p:nvSpPr>
        <p:spPr>
          <a:xfrm>
            <a:off x="3265465" y="5275650"/>
            <a:ext cx="5065657" cy="646331"/>
          </a:xfrm>
          <a:prstGeom prst="rect">
            <a:avLst/>
          </a:prstGeom>
          <a:noFill/>
        </p:spPr>
        <p:txBody>
          <a:bodyPr wrap="square" rtlCol="0">
            <a:spAutoFit/>
          </a:bodyPr>
          <a:lstStyle/>
          <a:p>
            <a:r>
              <a:rPr lang="en-US" dirty="0" smtClean="0"/>
              <a:t>Unlike COMM, DIFF is digitized and send to ETMs for control</a:t>
            </a:r>
            <a:endParaRPr lang="en-US" dirty="0"/>
          </a:p>
        </p:txBody>
      </p:sp>
      <p:sp>
        <p:nvSpPr>
          <p:cNvPr id="8" name="Rectangle 7"/>
          <p:cNvSpPr/>
          <p:nvPr/>
        </p:nvSpPr>
        <p:spPr>
          <a:xfrm>
            <a:off x="-1" y="0"/>
            <a:ext cx="1646689" cy="1384995"/>
          </a:xfrm>
          <a:prstGeom prst="rect">
            <a:avLst/>
          </a:prstGeom>
        </p:spPr>
        <p:txBody>
          <a:bodyPr wrap="square">
            <a:spAutoFit/>
          </a:bodyPr>
          <a:lstStyle/>
          <a:p>
            <a:r>
              <a:rPr lang="en-US" sz="1400" dirty="0" smtClean="0"/>
              <a:t>ALS PDH</a:t>
            </a:r>
          </a:p>
          <a:p>
            <a:r>
              <a:rPr lang="en-US" sz="1400" dirty="0" smtClean="0"/>
              <a:t>ALS COMM</a:t>
            </a:r>
          </a:p>
          <a:p>
            <a:r>
              <a:rPr lang="en-US" sz="1400" b="1" dirty="0" smtClean="0"/>
              <a:t>ALS DIFF</a:t>
            </a:r>
          </a:p>
          <a:p>
            <a:r>
              <a:rPr lang="en-US" sz="1400" dirty="0" smtClean="0"/>
              <a:t>FIND IR</a:t>
            </a:r>
          </a:p>
          <a:p>
            <a:r>
              <a:rPr lang="en-US" sz="1400" dirty="0" smtClean="0"/>
              <a:t>IR FOUND</a:t>
            </a:r>
          </a:p>
          <a:p>
            <a:r>
              <a:rPr lang="en-US" sz="1400" dirty="0" smtClean="0"/>
              <a:t>ARMS OFF REZ</a:t>
            </a:r>
          </a:p>
        </p:txBody>
      </p:sp>
    </p:spTree>
    <p:extLst>
      <p:ext uri="{BB962C8B-B14F-4D97-AF65-F5344CB8AC3E}">
        <p14:creationId xmlns:p14="http://schemas.microsoft.com/office/powerpoint/2010/main" val="85907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213241"/>
            <a:ext cx="5842000" cy="611760"/>
          </a:xfrm>
        </p:spPr>
        <p:txBody>
          <a:bodyPr>
            <a:normAutofit fontScale="90000"/>
          </a:bodyPr>
          <a:lstStyle/>
          <a:p>
            <a:r>
              <a:rPr lang="en-US" dirty="0" smtClean="0"/>
              <a:t>The Rest of the Lock Acquisition Sequence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From here, we have the arms controlled, but at this point the frequency control is no where near good enough, and we don’t have DRMI locked.</a:t>
            </a:r>
          </a:p>
          <a:p>
            <a:r>
              <a:rPr lang="en-US" dirty="0" smtClean="0"/>
              <a:t>The next MANY steps are all in place such that we can lock DRMI independently, then slowly bring the arms into resonance </a:t>
            </a:r>
            <a:r>
              <a:rPr lang="en-US" i="1" dirty="0" smtClean="0"/>
              <a:t>with </a:t>
            </a:r>
            <a:r>
              <a:rPr lang="en-US" dirty="0" smtClean="0"/>
              <a:t>DRMI.</a:t>
            </a:r>
          </a:p>
          <a:p>
            <a:r>
              <a:rPr lang="en-US" dirty="0" smtClean="0"/>
              <a:t>It’s a convoluted process that involves slowly/carefully switching between equivalent sensors and actuators, but going from high noise / high range to low noise / low range.</a:t>
            </a:r>
          </a:p>
          <a:p>
            <a:endParaRPr lang="en-US" dirty="0" smtClean="0"/>
          </a:p>
          <a:p>
            <a:pPr marL="0" indent="0" algn="ctr">
              <a:buNone/>
            </a:pPr>
            <a:r>
              <a:rPr lang="en-US" dirty="0" smtClean="0"/>
              <a:t>Let’s go!</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15</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ALS PDH</a:t>
            </a:r>
          </a:p>
          <a:p>
            <a:r>
              <a:rPr lang="en-US" sz="1400" dirty="0" smtClean="0"/>
              <a:t>ALS COMM</a:t>
            </a:r>
          </a:p>
          <a:p>
            <a:r>
              <a:rPr lang="en-US" sz="1400" b="1" dirty="0" smtClean="0"/>
              <a:t>ALS DIFF</a:t>
            </a:r>
          </a:p>
          <a:p>
            <a:r>
              <a:rPr lang="en-US" sz="1400" dirty="0" smtClean="0"/>
              <a:t>FIND IR</a:t>
            </a:r>
          </a:p>
          <a:p>
            <a:r>
              <a:rPr lang="en-US" sz="1400" dirty="0" smtClean="0"/>
              <a:t>IR FOUND</a:t>
            </a:r>
          </a:p>
          <a:p>
            <a:r>
              <a:rPr lang="en-US" sz="1400" dirty="0" smtClean="0"/>
              <a:t>ARMS OFF REZ</a:t>
            </a:r>
          </a:p>
        </p:txBody>
      </p:sp>
    </p:spTree>
    <p:extLst>
      <p:ext uri="{BB962C8B-B14F-4D97-AF65-F5344CB8AC3E}">
        <p14:creationId xmlns:p14="http://schemas.microsoft.com/office/powerpoint/2010/main" val="235287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IR</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16</a:t>
            </a:fld>
            <a:endParaRPr lang="en-US"/>
          </a:p>
        </p:txBody>
      </p:sp>
      <p:pic>
        <p:nvPicPr>
          <p:cNvPr id="7" name="Picture 6" descr="G1500456-v4_ALS_ElectroOptical_ControlSchematic_07_FINDI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ALS COMM</a:t>
            </a:r>
          </a:p>
          <a:p>
            <a:r>
              <a:rPr lang="en-US" sz="1400" dirty="0" smtClean="0"/>
              <a:t>ALS DIFF</a:t>
            </a:r>
          </a:p>
          <a:p>
            <a:r>
              <a:rPr lang="en-US" sz="1400" b="1" dirty="0" smtClean="0"/>
              <a:t>FIND IR</a:t>
            </a:r>
          </a:p>
          <a:p>
            <a:r>
              <a:rPr lang="en-US" sz="1400" dirty="0" smtClean="0"/>
              <a:t>IR FOUND</a:t>
            </a:r>
          </a:p>
          <a:p>
            <a:r>
              <a:rPr lang="en-US" sz="1400" dirty="0" smtClean="0"/>
              <a:t>ARMS OFF REZ</a:t>
            </a:r>
          </a:p>
          <a:p>
            <a:r>
              <a:rPr lang="en-US" sz="1400" dirty="0" smtClean="0"/>
              <a:t>DRMI</a:t>
            </a:r>
          </a:p>
        </p:txBody>
      </p:sp>
      <p:sp>
        <p:nvSpPr>
          <p:cNvPr id="8" name="TextBox 7"/>
          <p:cNvSpPr txBox="1"/>
          <p:nvPr/>
        </p:nvSpPr>
        <p:spPr>
          <a:xfrm>
            <a:off x="247875" y="1552477"/>
            <a:ext cx="2925081" cy="1384995"/>
          </a:xfrm>
          <a:prstGeom prst="rect">
            <a:avLst/>
          </a:prstGeom>
          <a:noFill/>
        </p:spPr>
        <p:txBody>
          <a:bodyPr wrap="square" rtlCol="0">
            <a:spAutoFit/>
          </a:bodyPr>
          <a:lstStyle/>
          <a:p>
            <a:r>
              <a:rPr lang="en-US" sz="1400" dirty="0" smtClean="0"/>
              <a:t>Steer around COMM then DIFF frequency control (via slow digital control of COMM then DIFF VCO frequencies, which in turn pushes around the PSL frequency), to find what frequency resonates in the arms</a:t>
            </a:r>
            <a:endParaRPr lang="en-US" sz="1400" dirty="0"/>
          </a:p>
        </p:txBody>
      </p:sp>
      <p:sp>
        <p:nvSpPr>
          <p:cNvPr id="9" name="TextBox 8"/>
          <p:cNvSpPr txBox="1"/>
          <p:nvPr/>
        </p:nvSpPr>
        <p:spPr>
          <a:xfrm>
            <a:off x="2804952" y="5498962"/>
            <a:ext cx="5386622" cy="646331"/>
          </a:xfrm>
          <a:prstGeom prst="rect">
            <a:avLst/>
          </a:prstGeom>
          <a:noFill/>
        </p:spPr>
        <p:txBody>
          <a:bodyPr wrap="square" rtlCol="0">
            <a:spAutoFit/>
          </a:bodyPr>
          <a:lstStyle/>
          <a:p>
            <a:r>
              <a:rPr lang="en-US" dirty="0" smtClean="0"/>
              <a:t>Whether arms are resonant or not is measured by the RED transmitted power on the </a:t>
            </a:r>
            <a:r>
              <a:rPr lang="en-US" dirty="0" err="1" smtClean="0"/>
              <a:t>transmon</a:t>
            </a:r>
            <a:r>
              <a:rPr lang="en-US" dirty="0" smtClean="0"/>
              <a:t> platform </a:t>
            </a:r>
            <a:endParaRPr lang="en-US" dirty="0"/>
          </a:p>
        </p:txBody>
      </p:sp>
    </p:spTree>
    <p:extLst>
      <p:ext uri="{BB962C8B-B14F-4D97-AF65-F5344CB8AC3E}">
        <p14:creationId xmlns:p14="http://schemas.microsoft.com/office/powerpoint/2010/main" val="324290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500456-v4_ALS_ElectroOptical_ControlSchematic_08_IRFOU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IR FOUND</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17</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ALS DIFF</a:t>
            </a:r>
          </a:p>
          <a:p>
            <a:r>
              <a:rPr lang="en-US" sz="1400" dirty="0" smtClean="0"/>
              <a:t>FIND IR</a:t>
            </a:r>
          </a:p>
          <a:p>
            <a:r>
              <a:rPr lang="en-US" sz="1400" b="1" dirty="0" smtClean="0"/>
              <a:t>IR FOUND</a:t>
            </a:r>
          </a:p>
          <a:p>
            <a:r>
              <a:rPr lang="en-US" sz="1400" dirty="0" smtClean="0"/>
              <a:t>ARMS OFF REZ</a:t>
            </a:r>
          </a:p>
          <a:p>
            <a:r>
              <a:rPr lang="en-US" sz="1400" dirty="0" smtClean="0"/>
              <a:t>DRMI</a:t>
            </a:r>
          </a:p>
          <a:p>
            <a:r>
              <a:rPr lang="en-US" sz="1400" dirty="0" smtClean="0"/>
              <a:t>CARM ON TR</a:t>
            </a:r>
          </a:p>
        </p:txBody>
      </p:sp>
      <p:sp>
        <p:nvSpPr>
          <p:cNvPr id="8" name="TextBox 7"/>
          <p:cNvSpPr txBox="1"/>
          <p:nvPr/>
        </p:nvSpPr>
        <p:spPr>
          <a:xfrm>
            <a:off x="6057264" y="621801"/>
            <a:ext cx="2908935" cy="1754326"/>
          </a:xfrm>
          <a:prstGeom prst="rect">
            <a:avLst/>
          </a:prstGeom>
          <a:noFill/>
        </p:spPr>
        <p:txBody>
          <a:bodyPr wrap="square" rtlCol="0">
            <a:spAutoFit/>
          </a:bodyPr>
          <a:lstStyle/>
          <a:p>
            <a:r>
              <a:rPr lang="en-US" dirty="0" smtClean="0"/>
              <a:t>Congrats!</a:t>
            </a:r>
          </a:p>
          <a:p>
            <a:endParaRPr lang="en-US" dirty="0"/>
          </a:p>
          <a:p>
            <a:r>
              <a:rPr lang="en-US" dirty="0" smtClean="0"/>
              <a:t>Now we know at what carrier frequency we should operate the </a:t>
            </a:r>
            <a:r>
              <a:rPr lang="en-US" dirty="0" smtClean="0"/>
              <a:t>PSL such that IR will resonate in the arms.</a:t>
            </a:r>
            <a:endParaRPr lang="en-US" dirty="0"/>
          </a:p>
        </p:txBody>
      </p:sp>
    </p:spTree>
    <p:extLst>
      <p:ext uri="{BB962C8B-B14F-4D97-AF65-F5344CB8AC3E}">
        <p14:creationId xmlns:p14="http://schemas.microsoft.com/office/powerpoint/2010/main" val="150965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ARMS OFF RESONANCE</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18</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FIND IR</a:t>
            </a:r>
          </a:p>
          <a:p>
            <a:r>
              <a:rPr lang="en-US" sz="1400" dirty="0" smtClean="0"/>
              <a:t>IR FOUND</a:t>
            </a:r>
          </a:p>
          <a:p>
            <a:r>
              <a:rPr lang="en-US" sz="1400" b="1" dirty="0" smtClean="0"/>
              <a:t>ARMS OFF REZ</a:t>
            </a:r>
          </a:p>
          <a:p>
            <a:r>
              <a:rPr lang="en-US" sz="1400" dirty="0" smtClean="0"/>
              <a:t>DRMI</a:t>
            </a:r>
          </a:p>
          <a:p>
            <a:r>
              <a:rPr lang="en-US" sz="1400" dirty="0" smtClean="0"/>
              <a:t>CARM ON TR</a:t>
            </a:r>
          </a:p>
          <a:p>
            <a:r>
              <a:rPr lang="en-US" sz="1400" dirty="0" smtClean="0"/>
              <a:t>DARM TO RF</a:t>
            </a:r>
          </a:p>
        </p:txBody>
      </p:sp>
      <p:pic>
        <p:nvPicPr>
          <p:cNvPr id="7" name="Picture 6" descr="G1500456-v4_ALS_ElectroOptical_ControlSchematic_09_ARMSOFFREZ.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8" name="TextBox 7"/>
          <p:cNvSpPr txBox="1"/>
          <p:nvPr/>
        </p:nvSpPr>
        <p:spPr>
          <a:xfrm>
            <a:off x="5993764" y="621801"/>
            <a:ext cx="2934335" cy="1754326"/>
          </a:xfrm>
          <a:prstGeom prst="rect">
            <a:avLst/>
          </a:prstGeom>
          <a:noFill/>
        </p:spPr>
        <p:txBody>
          <a:bodyPr wrap="square" rtlCol="0">
            <a:spAutoFit/>
          </a:bodyPr>
          <a:lstStyle/>
          <a:p>
            <a:r>
              <a:rPr lang="en-US" dirty="0" smtClean="0"/>
              <a:t>Here, we then intentionally add an </a:t>
            </a:r>
            <a:r>
              <a:rPr lang="en-US" b="1" dirty="0" smtClean="0">
                <a:solidFill>
                  <a:srgbClr val="0240FF"/>
                </a:solidFill>
              </a:rPr>
              <a:t>OFFSET</a:t>
            </a:r>
            <a:r>
              <a:rPr lang="en-US" dirty="0" smtClean="0"/>
              <a:t> to the ALS DIFF and COMM loops to push the arms off resonance, so we can lock DRMI without the interference of the arms</a:t>
            </a:r>
            <a:endParaRPr lang="en-US" dirty="0"/>
          </a:p>
        </p:txBody>
      </p:sp>
    </p:spTree>
    <p:extLst>
      <p:ext uri="{BB962C8B-B14F-4D97-AF65-F5344CB8AC3E}">
        <p14:creationId xmlns:p14="http://schemas.microsoft.com/office/powerpoint/2010/main" val="356259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500456-v4_ALS_ElectroOptical_ControlSchematic_10_DRM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DRMI (1F, 3F)</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19</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
        <p:nvSpPr>
          <p:cNvPr id="8" name="TextBox 7"/>
          <p:cNvSpPr txBox="1"/>
          <p:nvPr/>
        </p:nvSpPr>
        <p:spPr>
          <a:xfrm>
            <a:off x="5880100" y="253501"/>
            <a:ext cx="3263900" cy="2308324"/>
          </a:xfrm>
          <a:prstGeom prst="rect">
            <a:avLst/>
          </a:prstGeom>
          <a:noFill/>
        </p:spPr>
        <p:txBody>
          <a:bodyPr wrap="square" rtlCol="0">
            <a:spAutoFit/>
          </a:bodyPr>
          <a:lstStyle/>
          <a:p>
            <a:r>
              <a:rPr lang="en-US" sz="1600" dirty="0" smtClean="0"/>
              <a:t>In this step, we use the temporary sensors, REFL AIR (shown) and AS AIR (not shown) to lock PRCL, MICH, and SCRL (</a:t>
            </a:r>
            <a:r>
              <a:rPr lang="en-US" sz="1600" dirty="0" err="1" smtClean="0"/>
              <a:t>a.k.a</a:t>
            </a:r>
            <a:r>
              <a:rPr lang="en-US" sz="1600" dirty="0" smtClean="0"/>
              <a:t> DRMI) on first on “1f” (9 and 45 MHz), then temporarily switch to an harmonic of the modulation frequency (“3f”) that won’t be confused when the arms come back into resonance</a:t>
            </a:r>
            <a:endParaRPr lang="en-US" sz="1600" dirty="0"/>
          </a:p>
        </p:txBody>
      </p:sp>
    </p:spTree>
    <p:extLst>
      <p:ext uri="{BB962C8B-B14F-4D97-AF65-F5344CB8AC3E}">
        <p14:creationId xmlns:p14="http://schemas.microsoft.com/office/powerpoint/2010/main" val="9674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Primer</a:t>
            </a:r>
            <a:endParaRPr lang="en-US" dirty="0"/>
          </a:p>
        </p:txBody>
      </p:sp>
      <p:sp>
        <p:nvSpPr>
          <p:cNvPr id="3" name="Content Placeholder 2"/>
          <p:cNvSpPr>
            <a:spLocks noGrp="1"/>
          </p:cNvSpPr>
          <p:nvPr>
            <p:ph idx="1"/>
          </p:nvPr>
        </p:nvSpPr>
        <p:spPr>
          <a:xfrm>
            <a:off x="93515" y="2085563"/>
            <a:ext cx="5126185" cy="3809445"/>
          </a:xfrm>
        </p:spPr>
        <p:txBody>
          <a:bodyPr>
            <a:normAutofit fontScale="85000" lnSpcReduction="10000"/>
          </a:bodyPr>
          <a:lstStyle/>
          <a:p>
            <a:pPr>
              <a:lnSpc>
                <a:spcPct val="110000"/>
              </a:lnSpc>
            </a:pPr>
            <a:r>
              <a:rPr lang="en-US" sz="2400" dirty="0" smtClean="0"/>
              <a:t>I’m </a:t>
            </a:r>
            <a:r>
              <a:rPr lang="en-US" sz="2400" dirty="0" smtClean="0"/>
              <a:t>still getting to know the subsystem</a:t>
            </a:r>
          </a:p>
          <a:p>
            <a:pPr>
              <a:lnSpc>
                <a:spcPct val="110000"/>
              </a:lnSpc>
            </a:pPr>
            <a:endParaRPr lang="en-US" sz="2400" dirty="0" smtClean="0"/>
          </a:p>
          <a:p>
            <a:pPr>
              <a:lnSpc>
                <a:spcPct val="110000"/>
              </a:lnSpc>
            </a:pPr>
            <a:r>
              <a:rPr lang="en-US" sz="2400" dirty="0" smtClean="0"/>
              <a:t>This </a:t>
            </a:r>
            <a:r>
              <a:rPr lang="en-US" sz="2400" dirty="0" smtClean="0"/>
              <a:t>presentation will not </a:t>
            </a:r>
            <a:r>
              <a:rPr lang="en-US" sz="2400" dirty="0" smtClean="0"/>
              <a:t>be perfect</a:t>
            </a:r>
          </a:p>
          <a:p>
            <a:pPr>
              <a:lnSpc>
                <a:spcPct val="110000"/>
              </a:lnSpc>
            </a:pPr>
            <a:endParaRPr lang="en-US" sz="2400" dirty="0" smtClean="0"/>
          </a:p>
          <a:p>
            <a:pPr>
              <a:lnSpc>
                <a:spcPct val="110000"/>
              </a:lnSpc>
            </a:pPr>
            <a:r>
              <a:rPr lang="en-US" sz="2400" dirty="0" smtClean="0"/>
              <a:t>Go to </a:t>
            </a:r>
            <a:r>
              <a:rPr lang="en-US" sz="2400" dirty="0" smtClean="0"/>
              <a:t>references (Related Documents on DCC file card) </a:t>
            </a:r>
            <a:r>
              <a:rPr lang="en-US" sz="2400" dirty="0" smtClean="0"/>
              <a:t>for guidance, they’ve done a better job</a:t>
            </a:r>
            <a:r>
              <a:rPr lang="en-US" sz="2400" dirty="0" smtClean="0"/>
              <a:t>.</a:t>
            </a:r>
          </a:p>
          <a:p>
            <a:pPr>
              <a:lnSpc>
                <a:spcPct val="110000"/>
              </a:lnSpc>
            </a:pPr>
            <a:endParaRPr lang="en-US" sz="2400" dirty="0"/>
          </a:p>
          <a:p>
            <a:pPr>
              <a:lnSpc>
                <a:spcPct val="110000"/>
              </a:lnSpc>
            </a:pPr>
            <a:r>
              <a:rPr lang="en-US" sz="2400" dirty="0" smtClean="0"/>
              <a:t>This is now a “course” meant to be taught over a few days, so forgive its length</a:t>
            </a:r>
            <a:endParaRPr lang="en-US" sz="2400" dirty="0" smtClean="0"/>
          </a:p>
        </p:txBody>
      </p:sp>
      <p:pic>
        <p:nvPicPr>
          <p:cNvPr id="4" name="Picture 3" descr="White_primer_buc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820" y="1851156"/>
            <a:ext cx="3201680" cy="4115912"/>
          </a:xfrm>
          <a:prstGeom prst="rect">
            <a:avLst/>
          </a:prstGeom>
        </p:spPr>
      </p:pic>
      <p:sp>
        <p:nvSpPr>
          <p:cNvPr id="5" name="Date Placeholder 4"/>
          <p:cNvSpPr>
            <a:spLocks noGrp="1"/>
          </p:cNvSpPr>
          <p:nvPr>
            <p:ph type="dt" sz="half" idx="10"/>
          </p:nvPr>
        </p:nvSpPr>
        <p:spPr/>
        <p:txBody>
          <a:bodyPr/>
          <a:lstStyle/>
          <a:p>
            <a:r>
              <a:rPr lang="en-US" smtClean="0"/>
              <a:t>G1400519-v2</a:t>
            </a:r>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2</a:t>
            </a:fld>
            <a:endParaRPr lang="en-US"/>
          </a:p>
        </p:txBody>
      </p:sp>
      <p:sp>
        <p:nvSpPr>
          <p:cNvPr id="7" name="Rectangle 6"/>
          <p:cNvSpPr/>
          <p:nvPr/>
        </p:nvSpPr>
        <p:spPr>
          <a:xfrm>
            <a:off x="352996" y="604883"/>
            <a:ext cx="8796422" cy="923330"/>
          </a:xfrm>
          <a:prstGeom prst="rect">
            <a:avLst/>
          </a:prstGeom>
        </p:spPr>
        <p:txBody>
          <a:bodyPr wrap="square">
            <a:spAutoFit/>
          </a:bodyPr>
          <a:lstStyle/>
          <a:p>
            <a:pPr algn="ctr"/>
            <a:r>
              <a:rPr lang="en-US" dirty="0" smtClean="0"/>
              <a:t>The development of CARM/ALS spans many decades, many people, and many subsystems, so documentation </a:t>
            </a:r>
            <a:r>
              <a:rPr lang="en-US" dirty="0" err="1" smtClean="0"/>
              <a:t>isn</a:t>
            </a:r>
            <a:r>
              <a:rPr lang="fr-FR" dirty="0" smtClean="0"/>
              <a:t>’</a:t>
            </a:r>
            <a:r>
              <a:rPr lang="en-US" dirty="0" smtClean="0"/>
              <a:t>t always consistent and it’s tough to find the big picture with everything included in one place. This is my attempt. </a:t>
            </a:r>
          </a:p>
        </p:txBody>
      </p:sp>
      <p:sp>
        <p:nvSpPr>
          <p:cNvPr id="8" name="Rectangle 7"/>
          <p:cNvSpPr/>
          <p:nvPr/>
        </p:nvSpPr>
        <p:spPr>
          <a:xfrm>
            <a:off x="3059105" y="6002414"/>
            <a:ext cx="3365074" cy="769441"/>
          </a:xfrm>
          <a:prstGeom prst="rect">
            <a:avLst/>
          </a:prstGeom>
        </p:spPr>
        <p:txBody>
          <a:bodyPr wrap="none">
            <a:spAutoFit/>
          </a:bodyPr>
          <a:lstStyle/>
          <a:p>
            <a:pPr>
              <a:lnSpc>
                <a:spcPct val="200000"/>
              </a:lnSpc>
            </a:pPr>
            <a:r>
              <a:rPr lang="en-US" sz="2400" dirty="0" smtClean="0"/>
              <a:t>Thanks for your patience.</a:t>
            </a:r>
            <a:endParaRPr lang="en-US" sz="2400" dirty="0"/>
          </a:p>
        </p:txBody>
      </p:sp>
    </p:spTree>
    <p:extLst>
      <p:ext uri="{BB962C8B-B14F-4D97-AF65-F5344CB8AC3E}">
        <p14:creationId xmlns:p14="http://schemas.microsoft.com/office/powerpoint/2010/main" val="293765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043" y="3693477"/>
            <a:ext cx="4221457" cy="2613283"/>
          </a:xfrm>
          <a:prstGeom prst="rect">
            <a:avLst/>
          </a:prstGeom>
        </p:spPr>
      </p:pic>
      <p:sp>
        <p:nvSpPr>
          <p:cNvPr id="2" name="Title 1"/>
          <p:cNvSpPr>
            <a:spLocks noGrp="1"/>
          </p:cNvSpPr>
          <p:nvPr>
            <p:ph type="title"/>
          </p:nvPr>
        </p:nvSpPr>
        <p:spPr/>
        <p:txBody>
          <a:bodyPr>
            <a:normAutofit fontScale="90000"/>
          </a:bodyPr>
          <a:lstStyle/>
          <a:p>
            <a:r>
              <a:rPr lang="en-US" dirty="0" smtClean="0"/>
              <a:t>An aside: Why 1f vs </a:t>
            </a:r>
            <a:r>
              <a:rPr lang="en-US" smtClean="0"/>
              <a:t>3f DRMI?</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20</a:t>
            </a:fld>
            <a:endParaRPr lang="en-US"/>
          </a:p>
        </p:txBody>
      </p:sp>
      <p:grpSp>
        <p:nvGrpSpPr>
          <p:cNvPr id="6" name="Group 5"/>
          <p:cNvGrpSpPr/>
          <p:nvPr/>
        </p:nvGrpSpPr>
        <p:grpSpPr>
          <a:xfrm>
            <a:off x="5458008" y="507755"/>
            <a:ext cx="2657292" cy="1636419"/>
            <a:chOff x="5545708" y="4550636"/>
            <a:chExt cx="2917809" cy="1810213"/>
          </a:xfrm>
        </p:grpSpPr>
        <p:sp>
          <p:nvSpPr>
            <p:cNvPr id="7" name="Rectangle 6"/>
            <p:cNvSpPr/>
            <p:nvPr/>
          </p:nvSpPr>
          <p:spPr>
            <a:xfrm>
              <a:off x="6681384" y="5641388"/>
              <a:ext cx="675003" cy="575285"/>
            </a:xfrm>
            <a:prstGeom prst="rect">
              <a:avLst/>
            </a:prstGeom>
            <a:solidFill>
              <a:schemeClr val="accent1">
                <a:lumMod val="20000"/>
                <a:lumOff val="8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681384" y="553788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681384" y="630820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hasemodulation_output_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746" y="5641388"/>
              <a:ext cx="1031771" cy="627924"/>
            </a:xfrm>
            <a:prstGeom prst="rect">
              <a:avLst/>
            </a:prstGeom>
          </p:spPr>
        </p:pic>
        <p:pic>
          <p:nvPicPr>
            <p:cNvPr id="11" name="Picture 10" descr="phasemodulation_carrier_croppe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708" y="5537889"/>
              <a:ext cx="1030016" cy="822960"/>
            </a:xfrm>
            <a:prstGeom prst="rect">
              <a:avLst/>
            </a:prstGeom>
          </p:spPr>
        </p:pic>
        <p:pic>
          <p:nvPicPr>
            <p:cNvPr id="12" name="Picture 11" descr="phasemodulation_sideband_croppe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295" y="4550636"/>
              <a:ext cx="514131" cy="822960"/>
            </a:xfrm>
            <a:prstGeom prst="rect">
              <a:avLst/>
            </a:prstGeom>
          </p:spPr>
        </p:pic>
        <p:pic>
          <p:nvPicPr>
            <p:cNvPr id="13" name="Picture 12" descr="localoscillat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514" y="4724430"/>
              <a:ext cx="495300" cy="790575"/>
            </a:xfrm>
            <a:prstGeom prst="rect">
              <a:avLst/>
            </a:prstGeom>
          </p:spPr>
        </p:pic>
      </p:gr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652" y="4896973"/>
            <a:ext cx="3411248" cy="2077527"/>
          </a:xfrm>
          <a:prstGeom prst="rect">
            <a:avLst/>
          </a:prstGeom>
        </p:spPr>
      </p:pic>
      <p:sp>
        <p:nvSpPr>
          <p:cNvPr id="16" name="Rectangle 15"/>
          <p:cNvSpPr/>
          <p:nvPr/>
        </p:nvSpPr>
        <p:spPr>
          <a:xfrm>
            <a:off x="101600" y="2721037"/>
            <a:ext cx="5537200" cy="1846659"/>
          </a:xfrm>
          <a:prstGeom prst="rect">
            <a:avLst/>
          </a:prstGeom>
        </p:spPr>
        <p:txBody>
          <a:bodyPr wrap="square">
            <a:spAutoFit/>
          </a:bodyPr>
          <a:lstStyle/>
          <a:p>
            <a:r>
              <a:rPr lang="en-US" sz="1600" dirty="0"/>
              <a:t>A </a:t>
            </a:r>
            <a:r>
              <a:rPr lang="en-US" sz="1600" dirty="0" err="1"/>
              <a:t>e</a:t>
            </a:r>
            <a:r>
              <a:rPr lang="en-US" sz="1600" baseline="30000" dirty="0" err="1"/>
              <a:t>iwt</a:t>
            </a:r>
            <a:r>
              <a:rPr lang="en-US" sz="1600" baseline="30000" dirty="0"/>
              <a:t> </a:t>
            </a:r>
            <a:r>
              <a:rPr lang="en-US" sz="1600" dirty="0"/>
              <a:t>-&gt; A </a:t>
            </a:r>
            <a:r>
              <a:rPr lang="en-US" sz="1600" dirty="0" err="1" smtClean="0"/>
              <a:t>e</a:t>
            </a:r>
            <a:r>
              <a:rPr lang="en-US" sz="1600" baseline="30000" dirty="0" err="1" smtClean="0"/>
              <a:t>iwt+i</a:t>
            </a:r>
            <a:r>
              <a:rPr lang="en-US" sz="1600" baseline="30000" dirty="0" smtClean="0"/>
              <a:t> </a:t>
            </a:r>
            <a:r>
              <a:rPr lang="en-US" sz="1600" baseline="30000" dirty="0" smtClean="0">
                <a:latin typeface="Symbol" charset="2"/>
                <a:ea typeface="Symbol" charset="2"/>
                <a:cs typeface="Symbol" charset="2"/>
              </a:rPr>
              <a:t>G </a:t>
            </a:r>
            <a:r>
              <a:rPr lang="en-US" sz="1600" baseline="30000" dirty="0" smtClean="0"/>
              <a:t>sin(</a:t>
            </a:r>
            <a:r>
              <a:rPr lang="en-US" sz="1600" baseline="30000" dirty="0" err="1" smtClean="0"/>
              <a:t>Wt</a:t>
            </a:r>
            <a:r>
              <a:rPr lang="en-US" sz="1600" baseline="30000" dirty="0" smtClean="0"/>
              <a:t>)</a:t>
            </a:r>
          </a:p>
          <a:p>
            <a:r>
              <a:rPr lang="en-US" sz="1600" dirty="0"/>
              <a:t> </a:t>
            </a:r>
            <a:r>
              <a:rPr lang="en-US" sz="1600" dirty="0" smtClean="0"/>
              <a:t>           = A </a:t>
            </a:r>
            <a:r>
              <a:rPr lang="en-US" sz="1600" dirty="0" err="1" smtClean="0"/>
              <a:t>e</a:t>
            </a:r>
            <a:r>
              <a:rPr lang="en-US" sz="1600" baseline="30000" dirty="0" err="1" smtClean="0"/>
              <a:t>iwt</a:t>
            </a:r>
            <a:r>
              <a:rPr lang="en-US" sz="1600" baseline="30000" dirty="0" smtClean="0"/>
              <a:t>  </a:t>
            </a:r>
            <a:r>
              <a:rPr lang="en-US" sz="1600" dirty="0" err="1" smtClean="0">
                <a:latin typeface="Symbol" charset="2"/>
                <a:ea typeface="Symbol" charset="2"/>
                <a:cs typeface="Symbol" charset="2"/>
              </a:rPr>
              <a:t>S</a:t>
            </a:r>
            <a:r>
              <a:rPr lang="en-US" sz="1600" baseline="-25000" dirty="0" err="1" smtClean="0">
                <a:ea typeface="Symbol" charset="2"/>
                <a:cs typeface="Symbol" charset="2"/>
              </a:rPr>
              <a:t>k</a:t>
            </a:r>
            <a:r>
              <a:rPr lang="en-US" sz="1600" baseline="-25000" dirty="0" smtClean="0">
                <a:ea typeface="Symbol" charset="2"/>
                <a:cs typeface="Symbol" charset="2"/>
              </a:rPr>
              <a:t> </a:t>
            </a:r>
            <a:r>
              <a:rPr lang="en-US" sz="1600" dirty="0" smtClean="0">
                <a:ea typeface="Symbol" charset="2"/>
                <a:cs typeface="Symbol" charset="2"/>
              </a:rPr>
              <a:t>[ </a:t>
            </a:r>
            <a:r>
              <a:rPr lang="en-US" sz="1600" dirty="0" err="1" smtClean="0">
                <a:ea typeface="Symbol" charset="2"/>
                <a:cs typeface="Symbol" charset="2"/>
              </a:rPr>
              <a:t>J</a:t>
            </a:r>
            <a:r>
              <a:rPr lang="en-US" sz="1600" baseline="-25000" dirty="0" err="1" smtClean="0">
                <a:ea typeface="Symbol" charset="2"/>
                <a:cs typeface="Symbol" charset="2"/>
              </a:rPr>
              <a:t>k</a:t>
            </a:r>
            <a:r>
              <a:rPr lang="en-US" sz="1600" dirty="0" smtClean="0">
                <a:ea typeface="Symbol" charset="2"/>
                <a:cs typeface="Symbol" charset="2"/>
              </a:rPr>
              <a:t>(</a:t>
            </a:r>
            <a:r>
              <a:rPr lang="en-US" sz="1600" dirty="0" smtClean="0">
                <a:latin typeface="Symbol" charset="2"/>
                <a:ea typeface="Symbol" charset="2"/>
                <a:cs typeface="Symbol" charset="2"/>
              </a:rPr>
              <a:t>G</a:t>
            </a:r>
            <a:r>
              <a:rPr lang="en-US" sz="1600" dirty="0" smtClean="0">
                <a:ea typeface="Symbol" charset="2"/>
                <a:cs typeface="Symbol" charset="2"/>
              </a:rPr>
              <a:t>) </a:t>
            </a:r>
            <a:r>
              <a:rPr lang="en-US" sz="1600" dirty="0" err="1" smtClean="0">
                <a:ea typeface="Symbol" charset="2"/>
                <a:cs typeface="Symbol" charset="2"/>
              </a:rPr>
              <a:t>e</a:t>
            </a:r>
            <a:r>
              <a:rPr lang="en-US" sz="1600" baseline="30000" dirty="0" err="1" smtClean="0">
                <a:ea typeface="Symbol" charset="2"/>
                <a:cs typeface="Symbol" charset="2"/>
              </a:rPr>
              <a:t>ikWt</a:t>
            </a:r>
            <a:r>
              <a:rPr lang="en-US" sz="1600" dirty="0">
                <a:ea typeface="Symbol" charset="2"/>
                <a:cs typeface="Symbol" charset="2"/>
              </a:rPr>
              <a:t> </a:t>
            </a:r>
            <a:r>
              <a:rPr lang="en-US" sz="1600" dirty="0" smtClean="0">
                <a:ea typeface="Symbol" charset="2"/>
                <a:cs typeface="Symbol" charset="2"/>
              </a:rPr>
              <a:t>]</a:t>
            </a:r>
            <a:endParaRPr lang="en-US" sz="1600" dirty="0">
              <a:latin typeface="Symbol" charset="2"/>
              <a:ea typeface="Symbol" charset="2"/>
              <a:cs typeface="Symbol" charset="2"/>
            </a:endParaRPr>
          </a:p>
          <a:p>
            <a:r>
              <a:rPr lang="en-US" sz="1600" dirty="0" smtClean="0"/>
              <a:t>                    </a:t>
            </a:r>
            <a:r>
              <a:rPr lang="en-US" sz="1600" dirty="0" err="1" smtClean="0">
                <a:solidFill>
                  <a:schemeClr val="bg1">
                    <a:lumMod val="65000"/>
                  </a:schemeClr>
                </a:solidFill>
                <a:ea typeface="Symbol" charset="2"/>
                <a:cs typeface="Symbol" charset="2"/>
              </a:rPr>
              <a:t>J</a:t>
            </a:r>
            <a:r>
              <a:rPr lang="en-US" sz="1600" baseline="-25000" dirty="0" err="1" smtClean="0">
                <a:solidFill>
                  <a:schemeClr val="bg1">
                    <a:lumMod val="65000"/>
                  </a:schemeClr>
                </a:solidFill>
                <a:ea typeface="Symbol" charset="2"/>
                <a:cs typeface="Symbol" charset="2"/>
              </a:rPr>
              <a:t>k</a:t>
            </a:r>
            <a:r>
              <a:rPr lang="en-US" sz="1600" dirty="0" smtClean="0">
                <a:solidFill>
                  <a:schemeClr val="bg1">
                    <a:lumMod val="65000"/>
                  </a:schemeClr>
                </a:solidFill>
                <a:ea typeface="Symbol" charset="2"/>
                <a:cs typeface="Symbol" charset="2"/>
              </a:rPr>
              <a:t>(</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ea typeface="Symbol" charset="2"/>
                <a:cs typeface="Symbol" charset="2"/>
              </a:rPr>
              <a:t>) ~ 1/k! (</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ea typeface="Symbol" charset="2"/>
                <a:cs typeface="Symbol" charset="2"/>
              </a:rPr>
              <a:t>/2)</a:t>
            </a:r>
            <a:r>
              <a:rPr lang="en-US" sz="1600" baseline="30000" dirty="0" smtClean="0">
                <a:solidFill>
                  <a:schemeClr val="bg1">
                    <a:lumMod val="65000"/>
                  </a:schemeClr>
                </a:solidFill>
                <a:ea typeface="Symbol" charset="2"/>
                <a:cs typeface="Symbol" charset="2"/>
              </a:rPr>
              <a:t>k</a:t>
            </a:r>
            <a:r>
              <a:rPr lang="en-US" sz="1600" dirty="0" smtClean="0">
                <a:solidFill>
                  <a:schemeClr val="bg1">
                    <a:lumMod val="65000"/>
                  </a:schemeClr>
                </a:solidFill>
                <a:ea typeface="Symbol" charset="2"/>
                <a:cs typeface="Symbol" charset="2"/>
              </a:rPr>
              <a:t>    </a:t>
            </a:r>
            <a:r>
              <a:rPr lang="en-US" sz="1600" dirty="0" smtClean="0">
                <a:solidFill>
                  <a:schemeClr val="bg1">
                    <a:lumMod val="65000"/>
                  </a:schemeClr>
                </a:solidFill>
              </a:rPr>
              <a:t>(for </a:t>
            </a:r>
            <a:r>
              <a:rPr lang="en-US" sz="1600" dirty="0">
                <a:solidFill>
                  <a:schemeClr val="bg1">
                    <a:lumMod val="65000"/>
                  </a:schemeClr>
                </a:solidFill>
              </a:rPr>
              <a:t>small </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rPr>
              <a:t>)</a:t>
            </a:r>
          </a:p>
          <a:p>
            <a:r>
              <a:rPr lang="en-US" sz="1600" dirty="0" smtClean="0">
                <a:solidFill>
                  <a:schemeClr val="bg1">
                    <a:lumMod val="65000"/>
                  </a:schemeClr>
                </a:solidFill>
              </a:rPr>
              <a:t>                    J</a:t>
            </a:r>
            <a:r>
              <a:rPr lang="en-US" sz="1600" baseline="-25000" dirty="0" smtClean="0">
                <a:solidFill>
                  <a:schemeClr val="bg1">
                    <a:lumMod val="65000"/>
                  </a:schemeClr>
                </a:solidFill>
              </a:rPr>
              <a:t>-k</a:t>
            </a:r>
            <a:r>
              <a:rPr lang="en-US" sz="1600" dirty="0" smtClean="0">
                <a:solidFill>
                  <a:schemeClr val="bg1">
                    <a:lumMod val="65000"/>
                  </a:schemeClr>
                </a:solidFill>
              </a:rPr>
              <a:t>(</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rPr>
              <a:t>) = - </a:t>
            </a:r>
            <a:r>
              <a:rPr lang="en-US" sz="1600" dirty="0" err="1" smtClean="0">
                <a:solidFill>
                  <a:schemeClr val="bg1">
                    <a:lumMod val="65000"/>
                  </a:schemeClr>
                </a:solidFill>
              </a:rPr>
              <a:t>J</a:t>
            </a:r>
            <a:r>
              <a:rPr lang="en-US" sz="1600" baseline="-25000" dirty="0" err="1" smtClean="0">
                <a:solidFill>
                  <a:schemeClr val="bg1">
                    <a:lumMod val="65000"/>
                  </a:schemeClr>
                </a:solidFill>
              </a:rPr>
              <a:t>k</a:t>
            </a:r>
            <a:r>
              <a:rPr lang="en-US" sz="1600" dirty="0" smtClean="0">
                <a:solidFill>
                  <a:schemeClr val="bg1">
                    <a:lumMod val="65000"/>
                  </a:schemeClr>
                </a:solidFill>
              </a:rPr>
              <a:t>(</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rPr>
              <a:t>)</a:t>
            </a:r>
          </a:p>
          <a:p>
            <a:r>
              <a:rPr lang="en-US" sz="1600" dirty="0"/>
              <a:t>	 </a:t>
            </a:r>
            <a:r>
              <a:rPr lang="en-US" sz="1600" dirty="0" smtClean="0"/>
              <a:t>  = </a:t>
            </a:r>
            <a:r>
              <a:rPr lang="en-US" sz="1600" dirty="0"/>
              <a:t>A </a:t>
            </a:r>
            <a:r>
              <a:rPr lang="en-US" sz="1600" dirty="0" err="1"/>
              <a:t>e</a:t>
            </a:r>
            <a:r>
              <a:rPr lang="en-US" sz="1600" baseline="30000" dirty="0" err="1"/>
              <a:t>iwt</a:t>
            </a:r>
            <a:r>
              <a:rPr lang="en-US" sz="1600" baseline="30000" dirty="0"/>
              <a:t> </a:t>
            </a:r>
            <a:r>
              <a:rPr lang="en-US" sz="1600" dirty="0" smtClean="0"/>
              <a:t>(</a:t>
            </a:r>
            <a:r>
              <a:rPr lang="is-IS" sz="1600" dirty="0" smtClean="0"/>
              <a:t>… </a:t>
            </a:r>
            <a:r>
              <a:rPr lang="is-IS" sz="1600" dirty="0"/>
              <a:t>- </a:t>
            </a:r>
            <a:r>
              <a:rPr lang="is-IS" sz="1600" dirty="0" smtClean="0">
                <a:latin typeface="Symbol" charset="2"/>
                <a:ea typeface="Symbol" charset="2"/>
                <a:cs typeface="Symbol" charset="2"/>
              </a:rPr>
              <a:t>G</a:t>
            </a:r>
            <a:r>
              <a:rPr lang="is-IS" sz="1600" dirty="0" smtClean="0"/>
              <a:t>/6 </a:t>
            </a:r>
            <a:r>
              <a:rPr lang="en-US" sz="1600" dirty="0" smtClean="0">
                <a:ea typeface="Symbol" charset="2"/>
                <a:cs typeface="Symbol" charset="2"/>
              </a:rPr>
              <a:t>e</a:t>
            </a:r>
            <a:r>
              <a:rPr lang="en-US" sz="1600" baseline="30000" dirty="0" smtClean="0">
                <a:ea typeface="Symbol" charset="2"/>
                <a:cs typeface="Symbol" charset="2"/>
              </a:rPr>
              <a:t>-i3Wt</a:t>
            </a:r>
            <a:r>
              <a:rPr lang="is-IS" sz="1600" dirty="0" smtClean="0"/>
              <a:t> - </a:t>
            </a:r>
            <a:r>
              <a:rPr lang="is-IS" sz="1600" dirty="0" smtClean="0">
                <a:latin typeface="Symbol" charset="2"/>
                <a:ea typeface="Symbol" charset="2"/>
                <a:cs typeface="Symbol" charset="2"/>
              </a:rPr>
              <a:t>G</a:t>
            </a:r>
            <a:r>
              <a:rPr lang="is-IS" sz="1600" dirty="0" smtClean="0"/>
              <a:t>/4 </a:t>
            </a:r>
            <a:r>
              <a:rPr lang="en-US" sz="1600" dirty="0" smtClean="0">
                <a:ea typeface="Symbol" charset="2"/>
                <a:cs typeface="Symbol" charset="2"/>
              </a:rPr>
              <a:t>e</a:t>
            </a:r>
            <a:r>
              <a:rPr lang="en-US" sz="1600" baseline="30000" dirty="0" smtClean="0">
                <a:ea typeface="Symbol" charset="2"/>
                <a:cs typeface="Symbol" charset="2"/>
              </a:rPr>
              <a:t>-i2Wt</a:t>
            </a:r>
            <a:r>
              <a:rPr lang="en-US" sz="1600" dirty="0" smtClean="0">
                <a:ea typeface="Symbol" charset="2"/>
                <a:cs typeface="Symbol" charset="2"/>
              </a:rPr>
              <a:t> - </a:t>
            </a:r>
            <a:r>
              <a:rPr lang="is-IS" sz="1600" dirty="0" smtClean="0">
                <a:latin typeface="Symbol" charset="2"/>
                <a:ea typeface="Symbol" charset="2"/>
                <a:cs typeface="Symbol" charset="2"/>
              </a:rPr>
              <a:t>G</a:t>
            </a:r>
            <a:r>
              <a:rPr lang="is-IS" sz="1600" dirty="0" smtClean="0"/>
              <a:t>/2 </a:t>
            </a:r>
            <a:r>
              <a:rPr lang="en-US" sz="1600" dirty="0" smtClean="0">
                <a:ea typeface="Symbol" charset="2"/>
                <a:cs typeface="Symbol" charset="2"/>
              </a:rPr>
              <a:t>e</a:t>
            </a:r>
            <a:r>
              <a:rPr lang="en-US" sz="1600" baseline="30000" dirty="0" smtClean="0">
                <a:ea typeface="Symbol" charset="2"/>
                <a:cs typeface="Symbol" charset="2"/>
              </a:rPr>
              <a:t>-</a:t>
            </a:r>
            <a:r>
              <a:rPr lang="en-US" sz="1600" baseline="30000" dirty="0" err="1" smtClean="0">
                <a:ea typeface="Symbol" charset="2"/>
                <a:cs typeface="Symbol" charset="2"/>
              </a:rPr>
              <a:t>iWt</a:t>
            </a:r>
            <a:endParaRPr lang="en-US" sz="1600" dirty="0" smtClean="0">
              <a:ea typeface="Symbol" charset="2"/>
              <a:cs typeface="Symbol" charset="2"/>
            </a:endParaRPr>
          </a:p>
          <a:p>
            <a:r>
              <a:rPr lang="en-US" sz="1600" dirty="0">
                <a:ea typeface="Symbol" charset="2"/>
                <a:cs typeface="Symbol" charset="2"/>
              </a:rPr>
              <a:t> </a:t>
            </a:r>
            <a:r>
              <a:rPr lang="en-US" sz="1600" dirty="0" smtClean="0">
                <a:ea typeface="Symbol" charset="2"/>
                <a:cs typeface="Symbol" charset="2"/>
              </a:rPr>
              <a:t>                              + 1 </a:t>
            </a:r>
          </a:p>
          <a:p>
            <a:r>
              <a:rPr lang="en-US" sz="1600" dirty="0">
                <a:ea typeface="Symbol" charset="2"/>
                <a:cs typeface="Symbol" charset="2"/>
              </a:rPr>
              <a:t> </a:t>
            </a:r>
            <a:r>
              <a:rPr lang="en-US" sz="1600" dirty="0" smtClean="0">
                <a:ea typeface="Symbol" charset="2"/>
                <a:cs typeface="Symbol" charset="2"/>
              </a:rPr>
              <a:t>                              + </a:t>
            </a:r>
            <a:r>
              <a:rPr lang="is-IS" sz="1600" dirty="0">
                <a:latin typeface="Symbol" charset="2"/>
                <a:ea typeface="Symbol" charset="2"/>
                <a:cs typeface="Symbol" charset="2"/>
              </a:rPr>
              <a:t>G</a:t>
            </a:r>
            <a:r>
              <a:rPr lang="is-IS" sz="1600" dirty="0"/>
              <a:t>/2 </a:t>
            </a:r>
            <a:r>
              <a:rPr lang="en-US" sz="1600" dirty="0" err="1" smtClean="0">
                <a:ea typeface="Symbol" charset="2"/>
                <a:cs typeface="Symbol" charset="2"/>
              </a:rPr>
              <a:t>e</a:t>
            </a:r>
            <a:r>
              <a:rPr lang="en-US" sz="1600" baseline="30000" dirty="0" err="1" smtClean="0">
                <a:ea typeface="Symbol" charset="2"/>
                <a:cs typeface="Symbol" charset="2"/>
              </a:rPr>
              <a:t>+iWt</a:t>
            </a:r>
            <a:r>
              <a:rPr lang="en-US" sz="1600" dirty="0" smtClean="0">
                <a:ea typeface="Symbol" charset="2"/>
                <a:cs typeface="Symbol" charset="2"/>
              </a:rPr>
              <a:t> + </a:t>
            </a:r>
            <a:r>
              <a:rPr lang="is-IS" sz="1600" dirty="0">
                <a:latin typeface="Symbol" charset="2"/>
                <a:ea typeface="Symbol" charset="2"/>
                <a:cs typeface="Symbol" charset="2"/>
              </a:rPr>
              <a:t>G</a:t>
            </a:r>
            <a:r>
              <a:rPr lang="is-IS" sz="1600" dirty="0"/>
              <a:t>/4 </a:t>
            </a:r>
            <a:r>
              <a:rPr lang="en-US" sz="1600" dirty="0">
                <a:ea typeface="Symbol" charset="2"/>
                <a:cs typeface="Symbol" charset="2"/>
              </a:rPr>
              <a:t>e</a:t>
            </a:r>
            <a:r>
              <a:rPr lang="en-US" sz="1600" baseline="30000" dirty="0">
                <a:ea typeface="Symbol" charset="2"/>
                <a:cs typeface="Symbol" charset="2"/>
              </a:rPr>
              <a:t>-i2Wt</a:t>
            </a:r>
            <a:r>
              <a:rPr lang="en-US" sz="1600" dirty="0">
                <a:ea typeface="Symbol" charset="2"/>
                <a:cs typeface="Symbol" charset="2"/>
              </a:rPr>
              <a:t> </a:t>
            </a:r>
            <a:r>
              <a:rPr lang="en-US" sz="1600" dirty="0" smtClean="0">
                <a:ea typeface="Symbol" charset="2"/>
                <a:cs typeface="Symbol" charset="2"/>
              </a:rPr>
              <a:t>+ </a:t>
            </a:r>
            <a:r>
              <a:rPr lang="is-IS" sz="1600" dirty="0" smtClean="0">
                <a:latin typeface="Symbol" charset="2"/>
                <a:ea typeface="Symbol" charset="2"/>
                <a:cs typeface="Symbol" charset="2"/>
              </a:rPr>
              <a:t>G</a:t>
            </a:r>
            <a:r>
              <a:rPr lang="is-IS" sz="1600" dirty="0" smtClean="0"/>
              <a:t>/6 </a:t>
            </a:r>
            <a:r>
              <a:rPr lang="en-US" sz="1600" dirty="0" smtClean="0">
                <a:ea typeface="Symbol" charset="2"/>
                <a:cs typeface="Symbol" charset="2"/>
              </a:rPr>
              <a:t>e</a:t>
            </a:r>
            <a:r>
              <a:rPr lang="en-US" sz="1600" baseline="30000" dirty="0" smtClean="0">
                <a:ea typeface="Symbol" charset="2"/>
                <a:cs typeface="Symbol" charset="2"/>
              </a:rPr>
              <a:t>-i3Wt</a:t>
            </a:r>
            <a:r>
              <a:rPr lang="en-US" sz="1600" dirty="0" smtClean="0">
                <a:ea typeface="Symbol" charset="2"/>
                <a:cs typeface="Symbol" charset="2"/>
              </a:rPr>
              <a:t> + </a:t>
            </a:r>
            <a:r>
              <a:rPr lang="is-IS" sz="1600" dirty="0" smtClean="0">
                <a:ea typeface="Symbol" charset="2"/>
                <a:cs typeface="Symbol" charset="2"/>
              </a:rPr>
              <a:t>… </a:t>
            </a:r>
            <a:r>
              <a:rPr lang="en-US" sz="1600" dirty="0" smtClean="0"/>
              <a:t>)</a:t>
            </a:r>
            <a:endParaRPr lang="en-US" sz="1600" dirty="0"/>
          </a:p>
        </p:txBody>
      </p:sp>
      <p:sp>
        <p:nvSpPr>
          <p:cNvPr id="17" name="Rectangle 16"/>
          <p:cNvSpPr/>
          <p:nvPr/>
        </p:nvSpPr>
        <p:spPr>
          <a:xfrm>
            <a:off x="1390373" y="968115"/>
            <a:ext cx="4572000" cy="1354217"/>
          </a:xfrm>
          <a:prstGeom prst="rect">
            <a:avLst/>
          </a:prstGeom>
        </p:spPr>
        <p:txBody>
          <a:bodyPr>
            <a:spAutoFit/>
          </a:bodyPr>
          <a:lstStyle/>
          <a:p>
            <a:r>
              <a:rPr lang="en-US" sz="1600" dirty="0"/>
              <a:t>A </a:t>
            </a:r>
            <a:r>
              <a:rPr lang="en-US" sz="1600" dirty="0" err="1"/>
              <a:t>e</a:t>
            </a:r>
            <a:r>
              <a:rPr lang="en-US" sz="1600" baseline="30000" dirty="0" err="1"/>
              <a:t>iwt</a:t>
            </a:r>
            <a:r>
              <a:rPr lang="en-US" sz="1600" baseline="30000" dirty="0"/>
              <a:t> </a:t>
            </a:r>
            <a:r>
              <a:rPr lang="en-US" sz="1600" dirty="0"/>
              <a:t>-&gt; A </a:t>
            </a:r>
            <a:r>
              <a:rPr lang="en-US" sz="1600" dirty="0" err="1" smtClean="0"/>
              <a:t>e</a:t>
            </a:r>
            <a:r>
              <a:rPr lang="en-US" sz="1600" baseline="30000" dirty="0" err="1" smtClean="0"/>
              <a:t>iwt+i</a:t>
            </a:r>
            <a:r>
              <a:rPr lang="en-US" sz="1600" baseline="30000" dirty="0" smtClean="0"/>
              <a:t> </a:t>
            </a:r>
            <a:r>
              <a:rPr lang="en-US" sz="1600" baseline="30000" dirty="0" smtClean="0">
                <a:latin typeface="Symbol" charset="2"/>
                <a:ea typeface="Symbol" charset="2"/>
                <a:cs typeface="Symbol" charset="2"/>
              </a:rPr>
              <a:t>G </a:t>
            </a:r>
            <a:r>
              <a:rPr lang="en-US" sz="1600" baseline="30000" dirty="0" smtClean="0"/>
              <a:t>sin(</a:t>
            </a:r>
            <a:r>
              <a:rPr lang="en-US" sz="1600" baseline="30000" dirty="0" err="1" smtClean="0"/>
              <a:t>Wt</a:t>
            </a:r>
            <a:r>
              <a:rPr lang="en-US" sz="1600" baseline="30000" dirty="0"/>
              <a:t>)</a:t>
            </a:r>
          </a:p>
          <a:p>
            <a:r>
              <a:rPr lang="en-US" sz="1600" baseline="30000" dirty="0"/>
              <a:t> </a:t>
            </a:r>
            <a:r>
              <a:rPr lang="en-US" sz="1600" dirty="0"/>
              <a:t>          ~A </a:t>
            </a:r>
            <a:r>
              <a:rPr lang="en-US" sz="1600" dirty="0" err="1"/>
              <a:t>e</a:t>
            </a:r>
            <a:r>
              <a:rPr lang="en-US" sz="1600" baseline="30000" dirty="0" err="1"/>
              <a:t>iwt</a:t>
            </a:r>
            <a:r>
              <a:rPr lang="en-US" sz="1600" dirty="0"/>
              <a:t> (1 + </a:t>
            </a:r>
            <a:r>
              <a:rPr lang="en-US" sz="1600" dirty="0" err="1" smtClean="0"/>
              <a:t>i</a:t>
            </a:r>
            <a:r>
              <a:rPr lang="en-US" sz="1600" dirty="0" smtClean="0"/>
              <a:t> </a:t>
            </a:r>
            <a:r>
              <a:rPr lang="en-US" sz="1600" dirty="0" smtClean="0">
                <a:latin typeface="Symbol" charset="2"/>
                <a:ea typeface="Symbol" charset="2"/>
                <a:cs typeface="Symbol" charset="2"/>
              </a:rPr>
              <a:t>G</a:t>
            </a:r>
            <a:r>
              <a:rPr lang="en-US" sz="1600" dirty="0" smtClean="0"/>
              <a:t> sin(</a:t>
            </a:r>
            <a:r>
              <a:rPr lang="en-US" sz="1600" dirty="0" err="1" smtClean="0"/>
              <a:t>Wt</a:t>
            </a:r>
            <a:r>
              <a:rPr lang="en-US" sz="1600" dirty="0" smtClean="0"/>
              <a:t>) + </a:t>
            </a:r>
            <a:r>
              <a:rPr lang="is-IS" sz="1600" dirty="0" smtClean="0"/>
              <a:t>…</a:t>
            </a:r>
            <a:r>
              <a:rPr lang="en-US" sz="1600" dirty="0" smtClean="0"/>
              <a:t>) </a:t>
            </a:r>
            <a:r>
              <a:rPr lang="en-US" sz="1600" dirty="0"/>
              <a:t>(for small </a:t>
            </a:r>
            <a:r>
              <a:rPr lang="en-US" sz="1600" dirty="0" smtClean="0">
                <a:latin typeface="Symbol" charset="2"/>
                <a:ea typeface="Symbol" charset="2"/>
                <a:cs typeface="Symbol" charset="2"/>
              </a:rPr>
              <a:t>G</a:t>
            </a:r>
            <a:r>
              <a:rPr lang="en-US" sz="1600" dirty="0" smtClean="0"/>
              <a:t>)</a:t>
            </a:r>
          </a:p>
          <a:p>
            <a:r>
              <a:rPr lang="en-US" sz="1600" dirty="0" smtClean="0"/>
              <a:t>		     </a:t>
            </a:r>
            <a:r>
              <a:rPr lang="en-US" sz="1600" dirty="0" smtClean="0">
                <a:solidFill>
                  <a:schemeClr val="bg1">
                    <a:lumMod val="65000"/>
                  </a:schemeClr>
                </a:solidFill>
              </a:rPr>
              <a:t>sin(x</a:t>
            </a:r>
            <a:r>
              <a:rPr lang="en-US" sz="1600" dirty="0">
                <a:solidFill>
                  <a:schemeClr val="bg1">
                    <a:lumMod val="65000"/>
                  </a:schemeClr>
                </a:solidFill>
              </a:rPr>
              <a:t>) = (1/2i) </a:t>
            </a:r>
            <a:r>
              <a:rPr lang="en-US" sz="1600" dirty="0" err="1">
                <a:solidFill>
                  <a:schemeClr val="bg1">
                    <a:lumMod val="65000"/>
                  </a:schemeClr>
                </a:solidFill>
              </a:rPr>
              <a:t>e</a:t>
            </a:r>
            <a:r>
              <a:rPr lang="en-US" sz="1600" baseline="30000" dirty="0" err="1">
                <a:solidFill>
                  <a:schemeClr val="bg1">
                    <a:lumMod val="65000"/>
                  </a:schemeClr>
                </a:solidFill>
              </a:rPr>
              <a:t>+ix</a:t>
            </a:r>
            <a:r>
              <a:rPr lang="en-US" sz="1600" dirty="0">
                <a:solidFill>
                  <a:schemeClr val="bg1">
                    <a:lumMod val="65000"/>
                  </a:schemeClr>
                </a:solidFill>
              </a:rPr>
              <a:t> –e</a:t>
            </a:r>
            <a:r>
              <a:rPr lang="en-US" sz="1600" baseline="30000" dirty="0">
                <a:solidFill>
                  <a:schemeClr val="bg1">
                    <a:lumMod val="65000"/>
                  </a:schemeClr>
                </a:solidFill>
              </a:rPr>
              <a:t>-ix</a:t>
            </a:r>
            <a:r>
              <a:rPr lang="en-US" sz="1600" dirty="0" smtClean="0"/>
              <a:t> </a:t>
            </a:r>
            <a:endParaRPr lang="en-US" sz="1600" dirty="0"/>
          </a:p>
          <a:p>
            <a:r>
              <a:rPr lang="en-US" sz="1600" dirty="0"/>
              <a:t>           = A </a:t>
            </a:r>
            <a:r>
              <a:rPr lang="en-US" sz="1600" dirty="0" err="1"/>
              <a:t>e</a:t>
            </a:r>
            <a:r>
              <a:rPr lang="en-US" sz="1600" baseline="30000" dirty="0" err="1"/>
              <a:t>iwt</a:t>
            </a:r>
            <a:r>
              <a:rPr lang="en-US" sz="1600" dirty="0"/>
              <a:t> (1 + </a:t>
            </a:r>
            <a:r>
              <a:rPr lang="en-US" sz="1600" dirty="0" smtClean="0">
                <a:latin typeface="Symbol" charset="2"/>
                <a:ea typeface="Symbol" charset="2"/>
                <a:cs typeface="Symbol" charset="2"/>
              </a:rPr>
              <a:t>G</a:t>
            </a:r>
            <a:r>
              <a:rPr lang="en-US" sz="1600" dirty="0" smtClean="0"/>
              <a:t>/2 </a:t>
            </a:r>
            <a:r>
              <a:rPr lang="en-US" sz="1600" dirty="0" err="1" smtClean="0"/>
              <a:t>e</a:t>
            </a:r>
            <a:r>
              <a:rPr lang="en-US" sz="1600" baseline="30000" dirty="0" err="1"/>
              <a:t>+</a:t>
            </a:r>
            <a:r>
              <a:rPr lang="en-US" sz="1600" baseline="30000" dirty="0" err="1" smtClean="0"/>
              <a:t>iWt</a:t>
            </a:r>
            <a:r>
              <a:rPr lang="en-US" sz="1600" baseline="30000" dirty="0" smtClean="0"/>
              <a:t> </a:t>
            </a:r>
            <a:r>
              <a:rPr lang="en-US" sz="1600" dirty="0"/>
              <a:t>- </a:t>
            </a:r>
            <a:r>
              <a:rPr lang="en-US" sz="1600" dirty="0" smtClean="0">
                <a:latin typeface="Symbol" charset="2"/>
                <a:ea typeface="Symbol" charset="2"/>
                <a:cs typeface="Symbol" charset="2"/>
              </a:rPr>
              <a:t>G</a:t>
            </a:r>
            <a:r>
              <a:rPr lang="en-US" sz="1600" dirty="0" smtClean="0"/>
              <a:t>/2 e</a:t>
            </a:r>
            <a:r>
              <a:rPr lang="en-US" sz="1600" baseline="30000" dirty="0"/>
              <a:t>-</a:t>
            </a:r>
            <a:r>
              <a:rPr lang="en-US" sz="1600" baseline="30000" dirty="0" err="1" smtClean="0"/>
              <a:t>iWt</a:t>
            </a:r>
            <a:r>
              <a:rPr lang="en-US" sz="1600" dirty="0"/>
              <a:t>)</a:t>
            </a:r>
          </a:p>
          <a:p>
            <a:r>
              <a:rPr lang="en-US" sz="1600" dirty="0"/>
              <a:t>           = A (</a:t>
            </a:r>
            <a:r>
              <a:rPr lang="en-US" sz="1600" dirty="0" err="1"/>
              <a:t>e</a:t>
            </a:r>
            <a:r>
              <a:rPr lang="en-US" sz="1600" baseline="30000" dirty="0" err="1"/>
              <a:t>iwt</a:t>
            </a:r>
            <a:r>
              <a:rPr lang="en-US" sz="1600" dirty="0"/>
              <a:t>  + </a:t>
            </a:r>
            <a:r>
              <a:rPr lang="en-US" sz="1600" dirty="0">
                <a:latin typeface="Symbol" charset="2"/>
                <a:ea typeface="Symbol" charset="2"/>
                <a:cs typeface="Symbol" charset="2"/>
              </a:rPr>
              <a:t>G</a:t>
            </a:r>
            <a:r>
              <a:rPr lang="en-US" sz="1600" dirty="0" smtClean="0"/>
              <a:t>/2 </a:t>
            </a:r>
            <a:r>
              <a:rPr lang="en-US" sz="1600" dirty="0" err="1" smtClean="0"/>
              <a:t>e</a:t>
            </a:r>
            <a:r>
              <a:rPr lang="en-US" sz="1600" baseline="30000" dirty="0" err="1"/>
              <a:t>+</a:t>
            </a:r>
            <a:r>
              <a:rPr lang="en-US" sz="1600" baseline="30000" dirty="0" err="1" smtClean="0"/>
              <a:t>i</a:t>
            </a:r>
            <a:r>
              <a:rPr lang="en-US" sz="1600" baseline="30000" dirty="0" smtClean="0"/>
              <a:t>(</a:t>
            </a:r>
            <a:r>
              <a:rPr lang="en-US" sz="1600" baseline="30000" dirty="0" err="1" smtClean="0"/>
              <a:t>w+W</a:t>
            </a:r>
            <a:r>
              <a:rPr lang="en-US" sz="1600" baseline="30000" dirty="0" smtClean="0"/>
              <a:t>)t </a:t>
            </a:r>
            <a:r>
              <a:rPr lang="en-US" sz="1600" dirty="0"/>
              <a:t>- </a:t>
            </a:r>
            <a:r>
              <a:rPr lang="en-US" sz="1600" dirty="0" smtClean="0">
                <a:latin typeface="Symbol" charset="2"/>
                <a:ea typeface="Symbol" charset="2"/>
                <a:cs typeface="Symbol" charset="2"/>
              </a:rPr>
              <a:t>G</a:t>
            </a:r>
            <a:r>
              <a:rPr lang="en-US" sz="1600" dirty="0" smtClean="0"/>
              <a:t>/2 </a:t>
            </a:r>
            <a:r>
              <a:rPr lang="en-US" sz="1600" dirty="0" err="1"/>
              <a:t>e</a:t>
            </a:r>
            <a:r>
              <a:rPr lang="en-US" sz="1600" baseline="30000" dirty="0" err="1"/>
              <a:t>+i</a:t>
            </a:r>
            <a:r>
              <a:rPr lang="en-US" sz="1600" baseline="30000" dirty="0"/>
              <a:t>(w-W)t</a:t>
            </a:r>
            <a:r>
              <a:rPr lang="en-US" sz="1600" dirty="0"/>
              <a:t>)</a:t>
            </a:r>
          </a:p>
        </p:txBody>
      </p:sp>
      <p:sp>
        <p:nvSpPr>
          <p:cNvPr id="18" name="TextBox 17"/>
          <p:cNvSpPr txBox="1"/>
          <p:nvPr/>
        </p:nvSpPr>
        <p:spPr>
          <a:xfrm>
            <a:off x="1390373" y="651174"/>
            <a:ext cx="3822072" cy="369332"/>
          </a:xfrm>
          <a:prstGeom prst="rect">
            <a:avLst/>
          </a:prstGeom>
          <a:noFill/>
        </p:spPr>
        <p:txBody>
          <a:bodyPr wrap="none" rtlCol="0">
            <a:spAutoFit/>
          </a:bodyPr>
          <a:lstStyle/>
          <a:p>
            <a:r>
              <a:rPr lang="en-US" dirty="0" smtClean="0"/>
              <a:t>I lied to you a bit on slide 8 when I said</a:t>
            </a:r>
            <a:endParaRPr lang="en-US" dirty="0"/>
          </a:p>
        </p:txBody>
      </p:sp>
      <p:sp>
        <p:nvSpPr>
          <p:cNvPr id="19" name="TextBox 18"/>
          <p:cNvSpPr txBox="1"/>
          <p:nvPr/>
        </p:nvSpPr>
        <p:spPr>
          <a:xfrm>
            <a:off x="-12700" y="2389415"/>
            <a:ext cx="2347309" cy="369332"/>
          </a:xfrm>
          <a:prstGeom prst="rect">
            <a:avLst/>
          </a:prstGeom>
          <a:noFill/>
        </p:spPr>
        <p:txBody>
          <a:bodyPr wrap="none" rtlCol="0">
            <a:spAutoFit/>
          </a:bodyPr>
          <a:lstStyle/>
          <a:p>
            <a:r>
              <a:rPr lang="en-US" dirty="0" smtClean="0"/>
              <a:t>To be more complete</a:t>
            </a:r>
            <a:r>
              <a:rPr lang="is-IS" dirty="0" smtClean="0"/>
              <a:t>…</a:t>
            </a:r>
            <a:endParaRPr lang="en-US" dirty="0"/>
          </a:p>
        </p:txBody>
      </p:sp>
      <p:sp>
        <p:nvSpPr>
          <p:cNvPr id="21" name="TextBox 20"/>
          <p:cNvSpPr txBox="1"/>
          <p:nvPr/>
        </p:nvSpPr>
        <p:spPr>
          <a:xfrm>
            <a:off x="4569471" y="2393657"/>
            <a:ext cx="4412698" cy="1200329"/>
          </a:xfrm>
          <a:prstGeom prst="rect">
            <a:avLst/>
          </a:prstGeom>
          <a:noFill/>
        </p:spPr>
        <p:txBody>
          <a:bodyPr wrap="square" rtlCol="0">
            <a:spAutoFit/>
          </a:bodyPr>
          <a:lstStyle/>
          <a:p>
            <a:r>
              <a:rPr lang="en-US" dirty="0" smtClean="0"/>
              <a:t>And that’s the electric </a:t>
            </a:r>
            <a:r>
              <a:rPr lang="en-US" i="1" dirty="0" smtClean="0"/>
              <a:t>field</a:t>
            </a:r>
            <a:r>
              <a:rPr lang="en-US" dirty="0" smtClean="0"/>
              <a:t>. </a:t>
            </a:r>
          </a:p>
          <a:p>
            <a:r>
              <a:rPr lang="en-US" dirty="0" smtClean="0"/>
              <a:t>Photodetectors measure </a:t>
            </a:r>
            <a:r>
              <a:rPr lang="en-US" i="1" dirty="0" smtClean="0"/>
              <a:t>power</a:t>
            </a:r>
            <a:r>
              <a:rPr lang="en-US" dirty="0" smtClean="0"/>
              <a:t> (=|field|</a:t>
            </a:r>
            <a:r>
              <a:rPr lang="en-US" baseline="30000" dirty="0" smtClean="0"/>
              <a:t>2</a:t>
            </a:r>
            <a:r>
              <a:rPr lang="en-US" dirty="0" smtClean="0"/>
              <a:t>), so there will be cross-terms as well</a:t>
            </a:r>
            <a:r>
              <a:rPr lang="is-IS" dirty="0" smtClean="0"/>
              <a:t>…</a:t>
            </a:r>
            <a:r>
              <a:rPr lang="en-US" dirty="0" smtClean="0"/>
              <a:t> </a:t>
            </a:r>
          </a:p>
          <a:p>
            <a:r>
              <a:rPr lang="en-US" dirty="0" smtClean="0"/>
              <a:t>	</a:t>
            </a:r>
            <a:r>
              <a:rPr lang="en-US" sz="1400" dirty="0" smtClean="0">
                <a:solidFill>
                  <a:schemeClr val="bg1">
                    <a:lumMod val="65000"/>
                  </a:schemeClr>
                </a:solidFill>
              </a:rPr>
              <a:t>9, (2*9)=18, (2*9-45) = 27, (9-45)=36, 45, etc.</a:t>
            </a:r>
            <a:endParaRPr lang="en-US" sz="1600" dirty="0">
              <a:solidFill>
                <a:schemeClr val="bg1">
                  <a:lumMod val="65000"/>
                </a:schemeClr>
              </a:solidFill>
            </a:endParaRPr>
          </a:p>
        </p:txBody>
      </p:sp>
      <p:sp>
        <p:nvSpPr>
          <p:cNvPr id="22" name="Rectangle 21"/>
          <p:cNvSpPr/>
          <p:nvPr/>
        </p:nvSpPr>
        <p:spPr>
          <a:xfrm>
            <a:off x="4850520" y="6280015"/>
            <a:ext cx="4218159" cy="369332"/>
          </a:xfrm>
          <a:prstGeom prst="rect">
            <a:avLst/>
          </a:prstGeom>
        </p:spPr>
        <p:txBody>
          <a:bodyPr wrap="square">
            <a:spAutoFit/>
          </a:bodyPr>
          <a:lstStyle/>
          <a:p>
            <a:r>
              <a:rPr lang="en-US"/>
              <a:t>T</a:t>
            </a:r>
            <a:r>
              <a:rPr lang="en-US" smtClean="0"/>
              <a:t>he </a:t>
            </a:r>
            <a:r>
              <a:rPr lang="en-US" dirty="0" smtClean="0"/>
              <a:t>RF response of our LSC photodetectors</a:t>
            </a:r>
            <a:endParaRPr lang="en-US" dirty="0"/>
          </a:p>
        </p:txBody>
      </p:sp>
      <p:sp>
        <p:nvSpPr>
          <p:cNvPr id="24" name="TextBox 23"/>
          <p:cNvSpPr txBox="1"/>
          <p:nvPr/>
        </p:nvSpPr>
        <p:spPr>
          <a:xfrm>
            <a:off x="43152" y="4499260"/>
            <a:ext cx="4719348" cy="646331"/>
          </a:xfrm>
          <a:prstGeom prst="rect">
            <a:avLst/>
          </a:prstGeom>
          <a:noFill/>
        </p:spPr>
        <p:txBody>
          <a:bodyPr wrap="square" rtlCol="0">
            <a:spAutoFit/>
          </a:bodyPr>
          <a:lstStyle/>
          <a:p>
            <a:r>
              <a:rPr lang="is-IS" dirty="0" smtClean="0"/>
              <a:t>… </a:t>
            </a:r>
            <a:r>
              <a:rPr lang="en-US" dirty="0"/>
              <a:t>o</a:t>
            </a:r>
            <a:r>
              <a:rPr lang="en-US" dirty="0" smtClean="0"/>
              <a:t>ne modulation frequency yields lots of harmonics:</a:t>
            </a:r>
            <a:endParaRPr lang="en-US" dirty="0"/>
          </a:p>
        </p:txBody>
      </p:sp>
      <p:sp>
        <p:nvSpPr>
          <p:cNvPr id="25" name="Rectangle 24"/>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Tree>
    <p:extLst>
      <p:ext uri="{BB962C8B-B14F-4D97-AF65-F5344CB8AC3E}">
        <p14:creationId xmlns:p14="http://schemas.microsoft.com/office/powerpoint/2010/main" val="68338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583701"/>
            <a:ext cx="6273800" cy="4059518"/>
          </a:xfrm>
          <a:prstGeom prst="rect">
            <a:avLst/>
          </a:prstGeom>
        </p:spPr>
      </p:pic>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21</a:t>
            </a:fld>
            <a:endParaRPr lang="en-US"/>
          </a:p>
        </p:txBody>
      </p:sp>
      <p:sp>
        <p:nvSpPr>
          <p:cNvPr id="6" name="TextBox 5"/>
          <p:cNvSpPr txBox="1"/>
          <p:nvPr/>
        </p:nvSpPr>
        <p:spPr>
          <a:xfrm>
            <a:off x="4286881" y="588823"/>
            <a:ext cx="4915641" cy="369332"/>
          </a:xfrm>
          <a:prstGeom prst="rect">
            <a:avLst/>
          </a:prstGeom>
          <a:noFill/>
        </p:spPr>
        <p:txBody>
          <a:bodyPr wrap="none" rtlCol="0">
            <a:spAutoFit/>
          </a:bodyPr>
          <a:lstStyle/>
          <a:p>
            <a:r>
              <a:rPr lang="en-US" dirty="0">
                <a:solidFill>
                  <a:srgbClr val="0240FF"/>
                </a:solidFill>
              </a:rPr>
              <a:t>Arai, Koji, et al.  </a:t>
            </a:r>
            <a:r>
              <a:rPr lang="en-US" i="1" dirty="0" smtClean="0">
                <a:solidFill>
                  <a:srgbClr val="0240FF"/>
                </a:solidFill>
              </a:rPr>
              <a:t>Phys. Lett </a:t>
            </a:r>
            <a:r>
              <a:rPr lang="en-US" i="1" dirty="0">
                <a:solidFill>
                  <a:srgbClr val="0240FF"/>
                </a:solidFill>
              </a:rPr>
              <a:t>A</a:t>
            </a:r>
            <a:r>
              <a:rPr lang="en-US" dirty="0">
                <a:solidFill>
                  <a:srgbClr val="0240FF"/>
                </a:solidFill>
              </a:rPr>
              <a:t> 273.1-2 (2000): 15-24.</a:t>
            </a:r>
            <a:endParaRPr lang="en-US" dirty="0">
              <a:solidFill>
                <a:srgbClr val="0240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620" y="3200400"/>
            <a:ext cx="4983214" cy="3665537"/>
          </a:xfrm>
          <a:prstGeom prst="rect">
            <a:avLst/>
          </a:prstGeom>
        </p:spPr>
      </p:pic>
      <p:sp>
        <p:nvSpPr>
          <p:cNvPr id="9" name="TextBox 8"/>
          <p:cNvSpPr txBox="1"/>
          <p:nvPr/>
        </p:nvSpPr>
        <p:spPr>
          <a:xfrm>
            <a:off x="4286881" y="1223463"/>
            <a:ext cx="4241800" cy="923330"/>
          </a:xfrm>
          <a:prstGeom prst="rect">
            <a:avLst/>
          </a:prstGeom>
          <a:noFill/>
        </p:spPr>
        <p:txBody>
          <a:bodyPr wrap="square" rtlCol="0">
            <a:spAutoFit/>
          </a:bodyPr>
          <a:lstStyle/>
          <a:p>
            <a:r>
              <a:rPr lang="en-US" dirty="0" smtClean="0"/>
              <a:t>3f signals are inherently better than 1f signals at distinguishing </a:t>
            </a:r>
            <a:r>
              <a:rPr lang="en-US" dirty="0" err="1" smtClean="0">
                <a:latin typeface="Symbol" charset="2"/>
                <a:ea typeface="Symbol" charset="2"/>
                <a:cs typeface="Symbol" charset="2"/>
              </a:rPr>
              <a:t>d</a:t>
            </a:r>
            <a:r>
              <a:rPr lang="en-US" dirty="0" err="1" smtClean="0"/>
              <a:t>L</a:t>
            </a:r>
            <a:r>
              <a:rPr lang="en-US" baseline="-25000" dirty="0" smtClean="0"/>
              <a:t>+</a:t>
            </a:r>
            <a:r>
              <a:rPr lang="en-US" dirty="0" smtClean="0"/>
              <a:t> (CARM) from </a:t>
            </a:r>
            <a:r>
              <a:rPr lang="en-US" dirty="0" smtClean="0">
                <a:latin typeface="Symbol" charset="2"/>
                <a:ea typeface="Symbol" charset="2"/>
                <a:cs typeface="Symbol" charset="2"/>
              </a:rPr>
              <a:t>d</a:t>
            </a:r>
            <a:r>
              <a:rPr lang="en-US" dirty="0" smtClean="0"/>
              <a:t>l</a:t>
            </a:r>
            <a:r>
              <a:rPr lang="en-US" baseline="-25000" dirty="0" smtClean="0"/>
              <a:t>+</a:t>
            </a:r>
            <a:r>
              <a:rPr lang="en-US" dirty="0" smtClean="0"/>
              <a:t> (PRCL)</a:t>
            </a:r>
            <a:endParaRPr lang="en-US" dirty="0"/>
          </a:p>
        </p:txBody>
      </p:sp>
      <p:sp>
        <p:nvSpPr>
          <p:cNvPr id="10" name="TextBox 9"/>
          <p:cNvSpPr txBox="1"/>
          <p:nvPr/>
        </p:nvSpPr>
        <p:spPr>
          <a:xfrm>
            <a:off x="45081" y="4908527"/>
            <a:ext cx="4241800" cy="1200329"/>
          </a:xfrm>
          <a:prstGeom prst="rect">
            <a:avLst/>
          </a:prstGeom>
          <a:noFill/>
        </p:spPr>
        <p:txBody>
          <a:bodyPr wrap="square" rtlCol="0">
            <a:spAutoFit/>
          </a:bodyPr>
          <a:lstStyle/>
          <a:p>
            <a:r>
              <a:rPr lang="en-US" dirty="0" smtClean="0"/>
              <a:t>As we reduce the CARM offset (bring the arms into resonance), 3f signals are much less effected, and don’t flip sign, unlike 1f signals!</a:t>
            </a:r>
            <a:endParaRPr lang="en-US" dirty="0"/>
          </a:p>
        </p:txBody>
      </p:sp>
      <p:cxnSp>
        <p:nvCxnSpPr>
          <p:cNvPr id="12" name="Straight Connector 11"/>
          <p:cNvCxnSpPr>
            <a:endCxn id="13" idx="1"/>
          </p:cNvCxnSpPr>
          <p:nvPr/>
        </p:nvCxnSpPr>
        <p:spPr>
          <a:xfrm flipV="1">
            <a:off x="5511800" y="3206234"/>
            <a:ext cx="0" cy="297882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11800" y="3021568"/>
            <a:ext cx="2735429" cy="369332"/>
          </a:xfrm>
          <a:prstGeom prst="rect">
            <a:avLst/>
          </a:prstGeom>
          <a:noFill/>
        </p:spPr>
        <p:txBody>
          <a:bodyPr wrap="none" rtlCol="0">
            <a:spAutoFit/>
          </a:bodyPr>
          <a:lstStyle/>
          <a:p>
            <a:r>
              <a:rPr lang="en-US" dirty="0" smtClean="0">
                <a:solidFill>
                  <a:schemeClr val="tx2">
                    <a:lumMod val="60000"/>
                    <a:lumOff val="40000"/>
                  </a:schemeClr>
                </a:solidFill>
              </a:rPr>
              <a:t>aLIGO </a:t>
            </a:r>
            <a:r>
              <a:rPr lang="en-US" dirty="0" err="1" smtClean="0">
                <a:solidFill>
                  <a:schemeClr val="tx2">
                    <a:lumMod val="60000"/>
                    <a:lumOff val="40000"/>
                  </a:schemeClr>
                </a:solidFill>
              </a:rPr>
              <a:t>Schnupp</a:t>
            </a:r>
            <a:r>
              <a:rPr lang="en-US" dirty="0" smtClean="0">
                <a:solidFill>
                  <a:schemeClr val="tx2">
                    <a:lumMod val="60000"/>
                    <a:lumOff val="40000"/>
                  </a:schemeClr>
                </a:solidFill>
              </a:rPr>
              <a:t> Asymmetry</a:t>
            </a:r>
            <a:endParaRPr lang="en-US" dirty="0">
              <a:solidFill>
                <a:schemeClr val="tx2">
                  <a:lumMod val="60000"/>
                  <a:lumOff val="40000"/>
                </a:schemeClr>
              </a:solidFill>
            </a:endParaRPr>
          </a:p>
        </p:txBody>
      </p:sp>
      <p:sp>
        <p:nvSpPr>
          <p:cNvPr id="17" name="Title 1"/>
          <p:cNvSpPr>
            <a:spLocks noGrp="1"/>
          </p:cNvSpPr>
          <p:nvPr>
            <p:ph type="title"/>
          </p:nvPr>
        </p:nvSpPr>
        <p:spPr>
          <a:xfrm>
            <a:off x="457200" y="10041"/>
            <a:ext cx="8229600" cy="611760"/>
          </a:xfrm>
        </p:spPr>
        <p:txBody>
          <a:bodyPr>
            <a:normAutofit fontScale="90000"/>
          </a:bodyPr>
          <a:lstStyle/>
          <a:p>
            <a:r>
              <a:rPr lang="en-US" dirty="0" smtClean="0"/>
              <a:t>An aside: Why 1f vs </a:t>
            </a:r>
            <a:r>
              <a:rPr lang="en-US" smtClean="0"/>
              <a:t>3f DRMI?</a:t>
            </a:r>
            <a:endParaRPr lang="en-US" dirty="0"/>
          </a:p>
        </p:txBody>
      </p:sp>
      <p:sp>
        <p:nvSpPr>
          <p:cNvPr id="18" name="Rectangle 17"/>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Tree>
    <p:extLst>
      <p:ext uri="{BB962C8B-B14F-4D97-AF65-F5344CB8AC3E}">
        <p14:creationId xmlns:p14="http://schemas.microsoft.com/office/powerpoint/2010/main" val="153026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500456-v4_ALS_ElectroOptical_ControlSchematic_10_DRM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DRMI (1F, 3F)</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22</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
        <p:nvSpPr>
          <p:cNvPr id="3" name="TextBox 2"/>
          <p:cNvSpPr txBox="1"/>
          <p:nvPr/>
        </p:nvSpPr>
        <p:spPr>
          <a:xfrm>
            <a:off x="5626100" y="721538"/>
            <a:ext cx="3517900" cy="1200329"/>
          </a:xfrm>
          <a:prstGeom prst="rect">
            <a:avLst/>
          </a:prstGeom>
          <a:noFill/>
        </p:spPr>
        <p:txBody>
          <a:bodyPr wrap="square" rtlCol="0">
            <a:spAutoFit/>
          </a:bodyPr>
          <a:lstStyle/>
          <a:p>
            <a:r>
              <a:rPr lang="en-US" dirty="0" smtClean="0"/>
              <a:t>Back to the acquisition sequence</a:t>
            </a:r>
            <a:r>
              <a:rPr lang="is-IS" dirty="0" smtClean="0"/>
              <a:t>…</a:t>
            </a:r>
          </a:p>
          <a:p>
            <a:r>
              <a:rPr lang="en-US" dirty="0" smtClean="0"/>
              <a:t>We leave this slide with DRMI on 3f, and CARM held off resonance with ALS COMM </a:t>
            </a:r>
            <a:endParaRPr lang="en-US" dirty="0"/>
          </a:p>
        </p:txBody>
      </p:sp>
    </p:spTree>
    <p:extLst>
      <p:ext uri="{BB962C8B-B14F-4D97-AF65-F5344CB8AC3E}">
        <p14:creationId xmlns:p14="http://schemas.microsoft.com/office/powerpoint/2010/main" val="117920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 ON TRANSMISSION</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23</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ARMS OFF REZ</a:t>
            </a:r>
          </a:p>
          <a:p>
            <a:r>
              <a:rPr lang="en-US" sz="1400" dirty="0" smtClean="0"/>
              <a:t>DRMI</a:t>
            </a:r>
          </a:p>
          <a:p>
            <a:r>
              <a:rPr lang="en-US" sz="1400" b="1" dirty="0" smtClean="0"/>
              <a:t>CARM </a:t>
            </a:r>
            <a:r>
              <a:rPr lang="en-US" sz="1400" b="1" dirty="0" smtClean="0"/>
              <a:t>ON </a:t>
            </a:r>
            <a:r>
              <a:rPr lang="en-US" sz="1400" b="1" dirty="0" smtClean="0"/>
              <a:t>TR</a:t>
            </a:r>
          </a:p>
          <a:p>
            <a:r>
              <a:rPr lang="en-US" sz="1400" dirty="0" smtClean="0"/>
              <a:t>DARM TO RF</a:t>
            </a:r>
          </a:p>
          <a:p>
            <a:r>
              <a:rPr lang="en-US" sz="1400" dirty="0" smtClean="0"/>
              <a:t>CARM TO REFL</a:t>
            </a:r>
          </a:p>
          <a:p>
            <a:r>
              <a:rPr lang="en-US" sz="1400" dirty="0" smtClean="0"/>
              <a:t>RESONANCE</a:t>
            </a:r>
          </a:p>
        </p:txBody>
      </p:sp>
      <p:pic>
        <p:nvPicPr>
          <p:cNvPr id="7" name="Picture 6" descr="G1500456-v4_ALS_ElectroOptical_ControlSchematic_11_CARMONT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3" name="TextBox 2"/>
          <p:cNvSpPr txBox="1"/>
          <p:nvPr/>
        </p:nvSpPr>
        <p:spPr>
          <a:xfrm>
            <a:off x="5740400" y="717312"/>
            <a:ext cx="3263900" cy="1077218"/>
          </a:xfrm>
          <a:prstGeom prst="rect">
            <a:avLst/>
          </a:prstGeom>
          <a:noFill/>
        </p:spPr>
        <p:txBody>
          <a:bodyPr wrap="square" rtlCol="0">
            <a:spAutoFit/>
          </a:bodyPr>
          <a:lstStyle/>
          <a:p>
            <a:r>
              <a:rPr lang="en-US" sz="1600" dirty="0" smtClean="0"/>
              <a:t>OK, so we’ve got DRMI on 3f so it’s ”insensitive” to CARM, so let’s reduce the offset (and improve the sensor as we go) </a:t>
            </a:r>
            <a:r>
              <a:rPr lang="is-IS" sz="1600" dirty="0" smtClean="0"/>
              <a:t>…</a:t>
            </a:r>
          </a:p>
        </p:txBody>
      </p:sp>
      <p:sp>
        <p:nvSpPr>
          <p:cNvPr id="8" name="Rectangle 7"/>
          <p:cNvSpPr/>
          <p:nvPr/>
        </p:nvSpPr>
        <p:spPr>
          <a:xfrm>
            <a:off x="6007100" y="2089326"/>
            <a:ext cx="1270000" cy="2554545"/>
          </a:xfrm>
          <a:prstGeom prst="rect">
            <a:avLst/>
          </a:prstGeom>
        </p:spPr>
        <p:txBody>
          <a:bodyPr wrap="square">
            <a:spAutoFit/>
          </a:bodyPr>
          <a:lstStyle/>
          <a:p>
            <a:r>
              <a:rPr lang="is-IS" sz="1600" dirty="0"/>
              <a:t>First, bring the arms in a bit, and use the transmitted light from the arms as our first better sensor</a:t>
            </a:r>
            <a:endParaRPr lang="en-US" sz="1600" dirty="0"/>
          </a:p>
        </p:txBody>
      </p:sp>
      <p:sp>
        <p:nvSpPr>
          <p:cNvPr id="9" name="TextBox 8"/>
          <p:cNvSpPr txBox="1"/>
          <p:nvPr/>
        </p:nvSpPr>
        <p:spPr>
          <a:xfrm>
            <a:off x="3810000" y="5816600"/>
            <a:ext cx="2730171" cy="369332"/>
          </a:xfrm>
          <a:prstGeom prst="rect">
            <a:avLst/>
          </a:prstGeom>
          <a:noFill/>
        </p:spPr>
        <p:txBody>
          <a:bodyPr wrap="none" rtlCol="0">
            <a:spAutoFit/>
          </a:bodyPr>
          <a:lstStyle/>
          <a:p>
            <a:r>
              <a:rPr lang="en-US" dirty="0" smtClean="0"/>
              <a:t>CARM_150_PICOMETERS</a:t>
            </a:r>
            <a:r>
              <a:rPr lang="is-IS" dirty="0" smtClean="0"/>
              <a:t>…</a:t>
            </a:r>
            <a:endParaRPr lang="en-US" dirty="0"/>
          </a:p>
        </p:txBody>
      </p:sp>
    </p:spTree>
    <p:extLst>
      <p:ext uri="{BB962C8B-B14F-4D97-AF65-F5344CB8AC3E}">
        <p14:creationId xmlns:p14="http://schemas.microsoft.com/office/powerpoint/2010/main" val="19922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DARM to RF</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DRMI</a:t>
            </a:r>
            <a:endParaRPr lang="en-US" sz="1400" dirty="0" smtClean="0"/>
          </a:p>
          <a:p>
            <a:r>
              <a:rPr lang="en-US" sz="1400" dirty="0" smtClean="0"/>
              <a:t>CARM </a:t>
            </a:r>
            <a:r>
              <a:rPr lang="en-US" sz="1400" dirty="0" smtClean="0"/>
              <a:t>ON </a:t>
            </a:r>
            <a:r>
              <a:rPr lang="en-US" sz="1400" dirty="0" smtClean="0"/>
              <a:t>TR</a:t>
            </a:r>
          </a:p>
          <a:p>
            <a:r>
              <a:rPr lang="en-US" sz="1400" b="1" dirty="0" smtClean="0"/>
              <a:t>DARM TO RF</a:t>
            </a:r>
          </a:p>
          <a:p>
            <a:r>
              <a:rPr lang="en-US" sz="1400" dirty="0" smtClean="0"/>
              <a:t>CARM TO REFL</a:t>
            </a:r>
          </a:p>
          <a:p>
            <a:r>
              <a:rPr lang="en-US" sz="1400" dirty="0" smtClean="0"/>
              <a:t>RESONANCE</a:t>
            </a:r>
          </a:p>
          <a:p>
            <a:r>
              <a:rPr lang="en-US" sz="1400" dirty="0" smtClean="0"/>
              <a:t>DRMI ON POP</a:t>
            </a:r>
            <a:endParaRPr lang="en-US" sz="1400" dirty="0" smtClean="0"/>
          </a:p>
        </p:txBody>
      </p:sp>
      <p:sp>
        <p:nvSpPr>
          <p:cNvPr id="8" name="TextBox 7"/>
          <p:cNvSpPr txBox="1"/>
          <p:nvPr/>
        </p:nvSpPr>
        <p:spPr>
          <a:xfrm>
            <a:off x="5892800" y="545601"/>
            <a:ext cx="3149600" cy="2062103"/>
          </a:xfrm>
          <a:prstGeom prst="rect">
            <a:avLst/>
          </a:prstGeom>
          <a:noFill/>
        </p:spPr>
        <p:txBody>
          <a:bodyPr wrap="square" rtlCol="0">
            <a:spAutoFit/>
          </a:bodyPr>
          <a:lstStyle/>
          <a:p>
            <a:r>
              <a:rPr lang="en-US" sz="1600" dirty="0" smtClean="0"/>
              <a:t>OK, this talk admittedly ignores the anti-symmetric port (DARM, MICH, and SRCL) but there’s an in-air RFPD there (AS AIR) that can be used to measure DARM </a:t>
            </a:r>
            <a:r>
              <a:rPr lang="en-US" sz="1600" smtClean="0"/>
              <a:t>with IR, digitized </a:t>
            </a:r>
            <a:r>
              <a:rPr lang="en-US" sz="1600" dirty="0" smtClean="0"/>
              <a:t>PDH scheme that’s more sensitive, so we switch from DIFF to RF DARM here.</a:t>
            </a:r>
            <a:endParaRPr lang="en-US" sz="1600" dirty="0"/>
          </a:p>
        </p:txBody>
      </p:sp>
      <p:sp>
        <p:nvSpPr>
          <p:cNvPr id="9" name="TextBox 8"/>
          <p:cNvSpPr txBox="1"/>
          <p:nvPr/>
        </p:nvSpPr>
        <p:spPr>
          <a:xfrm>
            <a:off x="3810000" y="5816600"/>
            <a:ext cx="2481705" cy="369332"/>
          </a:xfrm>
          <a:prstGeom prst="rect">
            <a:avLst/>
          </a:prstGeom>
          <a:noFill/>
        </p:spPr>
        <p:txBody>
          <a:bodyPr wrap="none" rtlCol="0">
            <a:spAutoFit/>
          </a:bodyPr>
          <a:lstStyle/>
          <a:p>
            <a:r>
              <a:rPr lang="en-US" dirty="0" smtClean="0"/>
              <a:t>CARM_5_PICOMETERS</a:t>
            </a:r>
            <a:r>
              <a:rPr lang="is-IS" dirty="0" smtClean="0"/>
              <a:t>…</a:t>
            </a:r>
            <a:endParaRPr lang="en-US" dirty="0"/>
          </a:p>
        </p:txBody>
      </p:sp>
    </p:spTree>
    <p:extLst>
      <p:ext uri="{BB962C8B-B14F-4D97-AF65-F5344CB8AC3E}">
        <p14:creationId xmlns:p14="http://schemas.microsoft.com/office/powerpoint/2010/main" val="193657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 to REFL</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25</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CARM ON </a:t>
            </a:r>
            <a:r>
              <a:rPr lang="en-US" sz="1400" dirty="0" smtClean="0"/>
              <a:t>TR</a:t>
            </a:r>
          </a:p>
          <a:p>
            <a:r>
              <a:rPr lang="en-US" sz="1400" dirty="0" smtClean="0"/>
              <a:t>DARM TO RF</a:t>
            </a:r>
          </a:p>
          <a:p>
            <a:r>
              <a:rPr lang="en-US" sz="1400" b="1" dirty="0" smtClean="0"/>
              <a:t>CARM TO REFL</a:t>
            </a:r>
          </a:p>
          <a:p>
            <a:r>
              <a:rPr lang="en-US" sz="1400" dirty="0" smtClean="0"/>
              <a:t>RESONANCE</a:t>
            </a:r>
          </a:p>
          <a:p>
            <a:r>
              <a:rPr lang="en-US" sz="1400" dirty="0" smtClean="0"/>
              <a:t>DRMI ON POP</a:t>
            </a:r>
          </a:p>
          <a:p>
            <a:r>
              <a:rPr lang="en-US" sz="1400" dirty="0" smtClean="0"/>
              <a:t>PARK ALS VCO</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9" name="TextBox 8"/>
          <p:cNvSpPr txBox="1"/>
          <p:nvPr/>
        </p:nvSpPr>
        <p:spPr>
          <a:xfrm>
            <a:off x="5740401" y="911242"/>
            <a:ext cx="3441699" cy="1754326"/>
          </a:xfrm>
          <a:prstGeom prst="rect">
            <a:avLst/>
          </a:prstGeom>
          <a:noFill/>
        </p:spPr>
        <p:txBody>
          <a:bodyPr wrap="square" rtlCol="0">
            <a:spAutoFit/>
          </a:bodyPr>
          <a:lstStyle/>
          <a:p>
            <a:r>
              <a:rPr lang="en-US" dirty="0"/>
              <a:t>W</a:t>
            </a:r>
            <a:r>
              <a:rPr lang="en-US" dirty="0" smtClean="0"/>
              <a:t>hile we continue to reduce the CARM offset, we switch CARM control from the combo of arm transmissions to a digitized RF PDH scheme with an in-air RFPD at the REFL port</a:t>
            </a:r>
          </a:p>
        </p:txBody>
      </p:sp>
      <p:sp>
        <p:nvSpPr>
          <p:cNvPr id="10" name="Rectangle 9"/>
          <p:cNvSpPr/>
          <p:nvPr/>
        </p:nvSpPr>
        <p:spPr>
          <a:xfrm>
            <a:off x="3393348" y="5900192"/>
            <a:ext cx="4694106" cy="369332"/>
          </a:xfrm>
          <a:prstGeom prst="rect">
            <a:avLst/>
          </a:prstGeom>
        </p:spPr>
        <p:txBody>
          <a:bodyPr wrap="none">
            <a:spAutoFit/>
          </a:bodyPr>
          <a:lstStyle/>
          <a:p>
            <a:r>
              <a:rPr lang="en-US" i="1" dirty="0"/>
              <a:t>still not good </a:t>
            </a:r>
            <a:r>
              <a:rPr lang="en-US" i="1" dirty="0" smtClean="0"/>
              <a:t>enough frequency noise, though</a:t>
            </a:r>
            <a:r>
              <a:rPr lang="is-IS" i="1" dirty="0" smtClean="0"/>
              <a:t>…</a:t>
            </a:r>
            <a:endParaRPr lang="en-US" i="1" dirty="0"/>
          </a:p>
        </p:txBody>
      </p:sp>
    </p:spTree>
    <p:extLst>
      <p:ext uri="{BB962C8B-B14F-4D97-AF65-F5344CB8AC3E}">
        <p14:creationId xmlns:p14="http://schemas.microsoft.com/office/powerpoint/2010/main" val="71653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RESONANCE</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smtClean="0"/>
              <a:t>DARM </a:t>
            </a:r>
            <a:r>
              <a:rPr lang="en-US" sz="1400" dirty="0" smtClean="0"/>
              <a:t>TO RF</a:t>
            </a:r>
          </a:p>
          <a:p>
            <a:r>
              <a:rPr lang="en-US" sz="1400" dirty="0" smtClean="0"/>
              <a:t>CARM TO REFL</a:t>
            </a:r>
          </a:p>
          <a:p>
            <a:r>
              <a:rPr lang="en-US" sz="1400" b="1" dirty="0" smtClean="0"/>
              <a:t>RESONANCE</a:t>
            </a:r>
          </a:p>
          <a:p>
            <a:r>
              <a:rPr lang="en-US" sz="1400" dirty="0" smtClean="0"/>
              <a:t>DRMI ON POP</a:t>
            </a:r>
          </a:p>
          <a:p>
            <a:r>
              <a:rPr lang="en-US" sz="1400" dirty="0" smtClean="0"/>
              <a:t>PARK ALS VCO</a:t>
            </a:r>
          </a:p>
          <a:p>
            <a:r>
              <a:rPr lang="en-US" sz="1400" dirty="0" smtClean="0"/>
              <a:t>SHUTTER ALS</a:t>
            </a:r>
            <a:endParaRPr lang="en-US" sz="1400" dirty="0" smtClean="0"/>
          </a:p>
        </p:txBody>
      </p:sp>
      <p:sp>
        <p:nvSpPr>
          <p:cNvPr id="8" name="TextBox 7"/>
          <p:cNvSpPr txBox="1"/>
          <p:nvPr/>
        </p:nvSpPr>
        <p:spPr>
          <a:xfrm>
            <a:off x="5918201" y="692497"/>
            <a:ext cx="2933700" cy="1200329"/>
          </a:xfrm>
          <a:prstGeom prst="rect">
            <a:avLst/>
          </a:prstGeom>
          <a:noFill/>
        </p:spPr>
        <p:txBody>
          <a:bodyPr wrap="square" rtlCol="0">
            <a:spAutoFit/>
          </a:bodyPr>
          <a:lstStyle/>
          <a:p>
            <a:r>
              <a:rPr lang="en-US" dirty="0" smtClean="0"/>
              <a:t>Huzzah! The CARM DOF is now completely resonant, no longer detuned by our intentional offset!</a:t>
            </a:r>
            <a:endParaRPr lang="en-US" dirty="0"/>
          </a:p>
        </p:txBody>
      </p:sp>
      <p:sp>
        <p:nvSpPr>
          <p:cNvPr id="9" name="TextBox 8"/>
          <p:cNvSpPr txBox="1"/>
          <p:nvPr/>
        </p:nvSpPr>
        <p:spPr>
          <a:xfrm>
            <a:off x="2704859" y="5960070"/>
            <a:ext cx="5080241" cy="923330"/>
          </a:xfrm>
          <a:prstGeom prst="rect">
            <a:avLst/>
          </a:prstGeom>
          <a:noFill/>
        </p:spPr>
        <p:txBody>
          <a:bodyPr wrap="square" rtlCol="0">
            <a:spAutoFit/>
          </a:bodyPr>
          <a:lstStyle/>
          <a:p>
            <a:r>
              <a:rPr lang="en-US" dirty="0" smtClean="0"/>
              <a:t>We also switch to our control of CARM to completely analog, such that we can </a:t>
            </a:r>
            <a:r>
              <a:rPr lang="en-US" smtClean="0"/>
              <a:t>increase the bandwidth of our loop to ~20 kHz</a:t>
            </a:r>
            <a:endParaRPr lang="en-US" dirty="0"/>
          </a:p>
        </p:txBody>
      </p:sp>
    </p:spTree>
    <p:extLst>
      <p:ext uri="{BB962C8B-B14F-4D97-AF65-F5344CB8AC3E}">
        <p14:creationId xmlns:p14="http://schemas.microsoft.com/office/powerpoint/2010/main" val="2141901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DRMI ON POP</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DARM </a:t>
            </a:r>
            <a:r>
              <a:rPr lang="en-US" sz="1400" dirty="0" smtClean="0"/>
              <a:t>TO RF</a:t>
            </a:r>
          </a:p>
          <a:p>
            <a:r>
              <a:rPr lang="en-US" sz="1400" dirty="0" smtClean="0"/>
              <a:t>CARM TO REFL</a:t>
            </a:r>
          </a:p>
          <a:p>
            <a:r>
              <a:rPr lang="en-US" sz="1400" dirty="0" smtClean="0"/>
              <a:t>RESONANCE</a:t>
            </a:r>
          </a:p>
          <a:p>
            <a:r>
              <a:rPr lang="en-US" sz="1400" b="1" dirty="0" smtClean="0"/>
              <a:t>DRMI ON POP</a:t>
            </a:r>
          </a:p>
          <a:p>
            <a:r>
              <a:rPr lang="en-US" sz="1400" dirty="0" smtClean="0"/>
              <a:t>PARK ALS VCO</a:t>
            </a:r>
          </a:p>
          <a:p>
            <a:r>
              <a:rPr lang="en-US" sz="1400" dirty="0" smtClean="0"/>
              <a:t>SHUTTER ALS</a:t>
            </a:r>
            <a:endParaRPr lang="en-US" sz="1400" dirty="0" smtClean="0"/>
          </a:p>
        </p:txBody>
      </p:sp>
      <p:sp>
        <p:nvSpPr>
          <p:cNvPr id="8" name="TextBox 7"/>
          <p:cNvSpPr txBox="1"/>
          <p:nvPr/>
        </p:nvSpPr>
        <p:spPr>
          <a:xfrm>
            <a:off x="5918201" y="692497"/>
            <a:ext cx="2933700" cy="1754326"/>
          </a:xfrm>
          <a:prstGeom prst="rect">
            <a:avLst/>
          </a:prstGeom>
          <a:noFill/>
        </p:spPr>
        <p:txBody>
          <a:bodyPr wrap="square" rtlCol="0">
            <a:spAutoFit/>
          </a:bodyPr>
          <a:lstStyle/>
          <a:p>
            <a:r>
              <a:rPr lang="en-US" dirty="0" smtClean="0"/>
              <a:t>Lastly, but not </a:t>
            </a:r>
            <a:r>
              <a:rPr lang="en-US" dirty="0" err="1" smtClean="0"/>
              <a:t>leastly</a:t>
            </a:r>
            <a:r>
              <a:rPr lang="en-US" dirty="0" smtClean="0"/>
              <a:t>, we switch control of DRMI to the in-</a:t>
            </a:r>
            <a:r>
              <a:rPr lang="en-US" dirty="0" err="1" smtClean="0"/>
              <a:t>vac</a:t>
            </a:r>
            <a:r>
              <a:rPr lang="en-US" dirty="0" smtClean="0"/>
              <a:t> RFPD called POP (</a:t>
            </a:r>
            <a:r>
              <a:rPr lang="en-US" u="sng" dirty="0" smtClean="0"/>
              <a:t>P</a:t>
            </a:r>
            <a:r>
              <a:rPr lang="en-US" dirty="0" smtClean="0"/>
              <a:t>ick-</a:t>
            </a:r>
            <a:r>
              <a:rPr lang="en-US" u="sng" dirty="0" smtClean="0"/>
              <a:t>O</a:t>
            </a:r>
            <a:r>
              <a:rPr lang="en-US" dirty="0" smtClean="0"/>
              <a:t>ff port of the </a:t>
            </a:r>
            <a:r>
              <a:rPr lang="en-US" u="sng" dirty="0" smtClean="0"/>
              <a:t>P</a:t>
            </a:r>
            <a:r>
              <a:rPr lang="en-US" dirty="0" smtClean="0"/>
              <a:t>ower recycling cavity) for further improved DRMI noise</a:t>
            </a:r>
            <a:endParaRPr lang="en-US" dirty="0"/>
          </a:p>
        </p:txBody>
      </p:sp>
      <p:sp>
        <p:nvSpPr>
          <p:cNvPr id="9" name="TextBox 8"/>
          <p:cNvSpPr txBox="1"/>
          <p:nvPr/>
        </p:nvSpPr>
        <p:spPr>
          <a:xfrm>
            <a:off x="431800" y="1985158"/>
            <a:ext cx="2425700" cy="923330"/>
          </a:xfrm>
          <a:prstGeom prst="rect">
            <a:avLst/>
          </a:prstGeom>
          <a:noFill/>
        </p:spPr>
        <p:txBody>
          <a:bodyPr wrap="square" rtlCol="0">
            <a:spAutoFit/>
          </a:bodyPr>
          <a:lstStyle/>
          <a:p>
            <a:r>
              <a:rPr lang="en-US" dirty="0" smtClean="0"/>
              <a:t>(and we’re also beginning to shut off the </a:t>
            </a:r>
            <a:r>
              <a:rPr lang="en-US" smtClean="0"/>
              <a:t>ALS system)</a:t>
            </a:r>
            <a:endParaRPr lang="en-US"/>
          </a:p>
        </p:txBody>
      </p:sp>
    </p:spTree>
    <p:extLst>
      <p:ext uri="{BB962C8B-B14F-4D97-AF65-F5344CB8AC3E}">
        <p14:creationId xmlns:p14="http://schemas.microsoft.com/office/powerpoint/2010/main" val="179691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PARK ALS VCO</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DARM </a:t>
            </a:r>
            <a:r>
              <a:rPr lang="en-US" sz="1400" dirty="0" smtClean="0"/>
              <a:t>TO RF</a:t>
            </a:r>
          </a:p>
          <a:p>
            <a:r>
              <a:rPr lang="en-US" sz="1400" dirty="0" smtClean="0"/>
              <a:t>CARM TO REFL</a:t>
            </a:r>
          </a:p>
          <a:p>
            <a:r>
              <a:rPr lang="en-US" sz="1400" dirty="0" smtClean="0"/>
              <a:t>RESONANCE</a:t>
            </a:r>
          </a:p>
          <a:p>
            <a:r>
              <a:rPr lang="en-US" sz="1400" dirty="0" smtClean="0"/>
              <a:t>DRMI ON POP</a:t>
            </a:r>
          </a:p>
          <a:p>
            <a:r>
              <a:rPr lang="en-US" sz="1400" b="1" dirty="0" smtClean="0"/>
              <a:t>PARK ALS VCO</a:t>
            </a:r>
          </a:p>
          <a:p>
            <a:r>
              <a:rPr lang="en-US" sz="1400" dirty="0" smtClean="0"/>
              <a:t>SHUTTER ALS</a:t>
            </a:r>
            <a:endParaRPr lang="en-US" sz="1400" dirty="0" smtClean="0"/>
          </a:p>
        </p:txBody>
      </p:sp>
      <p:sp>
        <p:nvSpPr>
          <p:cNvPr id="8" name="TextBox 7"/>
          <p:cNvSpPr txBox="1"/>
          <p:nvPr/>
        </p:nvSpPr>
        <p:spPr>
          <a:xfrm>
            <a:off x="5740400" y="507832"/>
            <a:ext cx="3403600" cy="2031325"/>
          </a:xfrm>
          <a:prstGeom prst="rect">
            <a:avLst/>
          </a:prstGeom>
          <a:noFill/>
        </p:spPr>
        <p:txBody>
          <a:bodyPr wrap="square" rtlCol="0">
            <a:spAutoFit/>
          </a:bodyPr>
          <a:lstStyle/>
          <a:p>
            <a:r>
              <a:rPr lang="en-US" dirty="0" smtClean="0"/>
              <a:t>Now, since we’re no longer using them, we drive a hard offset into the ALS VCOs to “park” them at a frequency so they don’t wander around and interfere with the IMC’s IR VCO (&gt;&gt; CARM &gt;&gt; DARM)</a:t>
            </a:r>
          </a:p>
          <a:p>
            <a:endParaRPr lang="en-US" i="1" dirty="0"/>
          </a:p>
        </p:txBody>
      </p:sp>
      <p:sp>
        <p:nvSpPr>
          <p:cNvPr id="9" name="TextBox 8"/>
          <p:cNvSpPr txBox="1"/>
          <p:nvPr/>
        </p:nvSpPr>
        <p:spPr>
          <a:xfrm flipH="1">
            <a:off x="2794000" y="5834381"/>
            <a:ext cx="4254500" cy="923330"/>
          </a:xfrm>
          <a:prstGeom prst="rect">
            <a:avLst/>
          </a:prstGeom>
          <a:noFill/>
        </p:spPr>
        <p:txBody>
          <a:bodyPr wrap="square" rtlCol="0">
            <a:spAutoFit/>
          </a:bodyPr>
          <a:lstStyle/>
          <a:p>
            <a:r>
              <a:rPr lang="en-US" i="1" dirty="0" smtClean="0"/>
              <a:t>Whistle glitches anyone? </a:t>
            </a:r>
          </a:p>
          <a:p>
            <a:endParaRPr lang="en-US" i="1" dirty="0"/>
          </a:p>
          <a:p>
            <a:r>
              <a:rPr lang="en-US" i="1" dirty="0" smtClean="0"/>
              <a:t>No thank you!</a:t>
            </a:r>
            <a:endParaRPr lang="en-US" i="1" dirty="0"/>
          </a:p>
        </p:txBody>
      </p:sp>
    </p:spTree>
    <p:extLst>
      <p:ext uri="{BB962C8B-B14F-4D97-AF65-F5344CB8AC3E}">
        <p14:creationId xmlns:p14="http://schemas.microsoft.com/office/powerpoint/2010/main" val="174241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SHUTTER ALS</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DARM </a:t>
            </a:r>
            <a:r>
              <a:rPr lang="en-US" sz="1400" dirty="0" smtClean="0"/>
              <a:t>TO RF</a:t>
            </a:r>
          </a:p>
          <a:p>
            <a:r>
              <a:rPr lang="en-US" sz="1400" dirty="0" smtClean="0"/>
              <a:t>CARM TO REFL</a:t>
            </a:r>
          </a:p>
          <a:p>
            <a:r>
              <a:rPr lang="en-US" sz="1400" dirty="0" smtClean="0"/>
              <a:t>RESONANCE</a:t>
            </a:r>
          </a:p>
          <a:p>
            <a:r>
              <a:rPr lang="en-US" sz="1400" dirty="0" smtClean="0"/>
              <a:t>DRMI ON POP</a:t>
            </a:r>
          </a:p>
          <a:p>
            <a:r>
              <a:rPr lang="en-US" sz="1400" dirty="0" smtClean="0"/>
              <a:t>PARK ALS VCO</a:t>
            </a:r>
          </a:p>
          <a:p>
            <a:r>
              <a:rPr lang="en-US" sz="1400" b="1" dirty="0" smtClean="0"/>
              <a:t>SHUTTER ALS</a:t>
            </a:r>
            <a:endParaRPr lang="en-US" sz="1400" b="1" dirty="0" smtClean="0"/>
          </a:p>
        </p:txBody>
      </p:sp>
      <p:sp>
        <p:nvSpPr>
          <p:cNvPr id="8" name="TextBox 7"/>
          <p:cNvSpPr txBox="1"/>
          <p:nvPr/>
        </p:nvSpPr>
        <p:spPr>
          <a:xfrm>
            <a:off x="5981700" y="621801"/>
            <a:ext cx="2984500" cy="2031325"/>
          </a:xfrm>
          <a:prstGeom prst="rect">
            <a:avLst/>
          </a:prstGeom>
          <a:noFill/>
        </p:spPr>
        <p:txBody>
          <a:bodyPr wrap="square" rtlCol="0">
            <a:spAutoFit/>
          </a:bodyPr>
          <a:lstStyle/>
          <a:p>
            <a:r>
              <a:rPr lang="en-US" dirty="0" smtClean="0"/>
              <a:t>And here, at the final stages of the CARM portion of the lock acquisition sequence, we use remote mirror / dump flippers to completely block green light from entering into the arms. </a:t>
            </a:r>
            <a:endParaRPr lang="en-US" dirty="0"/>
          </a:p>
        </p:txBody>
      </p:sp>
      <p:sp>
        <p:nvSpPr>
          <p:cNvPr id="9" name="TextBox 8"/>
          <p:cNvSpPr txBox="1"/>
          <p:nvPr/>
        </p:nvSpPr>
        <p:spPr>
          <a:xfrm>
            <a:off x="3098800" y="5900192"/>
            <a:ext cx="3261983" cy="369332"/>
          </a:xfrm>
          <a:prstGeom prst="rect">
            <a:avLst/>
          </a:prstGeom>
          <a:noFill/>
        </p:spPr>
        <p:txBody>
          <a:bodyPr wrap="none" rtlCol="0">
            <a:spAutoFit/>
          </a:bodyPr>
          <a:lstStyle/>
          <a:p>
            <a:r>
              <a:rPr lang="en-US" i="1" dirty="0" smtClean="0"/>
              <a:t>Goodnight moo</a:t>
            </a:r>
            <a:r>
              <a:rPr lang="is-IS" i="1" dirty="0" smtClean="0"/>
              <a:t>… *AHEM* </a:t>
            </a:r>
            <a:r>
              <a:rPr lang="en-US" i="1" dirty="0"/>
              <a:t>g</a:t>
            </a:r>
            <a:r>
              <a:rPr lang="en-US" i="1" dirty="0" smtClean="0"/>
              <a:t>reen</a:t>
            </a:r>
            <a:endParaRPr lang="en-US" i="1" dirty="0"/>
          </a:p>
        </p:txBody>
      </p:sp>
    </p:spTree>
    <p:extLst>
      <p:ext uri="{BB962C8B-B14F-4D97-AF65-F5344CB8AC3E}">
        <p14:creationId xmlns:p14="http://schemas.microsoft.com/office/powerpoint/2010/main" val="178997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Cavity “Locking”</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a:t>
            </a:fld>
            <a:endParaRPr lang="en-US"/>
          </a:p>
        </p:txBody>
      </p:sp>
      <p:pic>
        <p:nvPicPr>
          <p:cNvPr id="15" name="Picture 14" descr="PDH_Locking_NoContro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70" y="1175583"/>
            <a:ext cx="7874000" cy="1765300"/>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3672046608"/>
              </p:ext>
            </p:extLst>
          </p:nvPr>
        </p:nvGraphicFramePr>
        <p:xfrm>
          <a:off x="6184900" y="3575736"/>
          <a:ext cx="1651000" cy="503237"/>
        </p:xfrm>
        <a:graphic>
          <a:graphicData uri="http://schemas.openxmlformats.org/presentationml/2006/ole">
            <mc:AlternateContent xmlns:mc="http://schemas.openxmlformats.org/markup-compatibility/2006">
              <mc:Choice xmlns:v="urn:schemas-microsoft-com:vml" Requires="v">
                <p:oleObj spid="_x0000_s1110" name="Equation" r:id="rId4" imgW="584200" imgH="177800" progId="Equation.3">
                  <p:embed/>
                </p:oleObj>
              </mc:Choice>
              <mc:Fallback>
                <p:oleObj name="Equation" r:id="rId4" imgW="584200" imgH="177800" progId="Equation.3">
                  <p:embed/>
                  <p:pic>
                    <p:nvPicPr>
                      <p:cNvPr id="0" name=""/>
                      <p:cNvPicPr/>
                      <p:nvPr/>
                    </p:nvPicPr>
                    <p:blipFill>
                      <a:blip r:embed="rId5"/>
                      <a:stretch>
                        <a:fillRect/>
                      </a:stretch>
                    </p:blipFill>
                    <p:spPr>
                      <a:xfrm>
                        <a:off x="6184900" y="3575736"/>
                        <a:ext cx="1651000" cy="503237"/>
                      </a:xfrm>
                      <a:prstGeom prst="rect">
                        <a:avLst/>
                      </a:prstGeom>
                    </p:spPr>
                  </p:pic>
                </p:oleObj>
              </mc:Fallback>
            </mc:AlternateContent>
          </a:graphicData>
        </a:graphic>
      </p:graphicFrame>
      <p:sp>
        <p:nvSpPr>
          <p:cNvPr id="19" name="TextBox 18"/>
          <p:cNvSpPr txBox="1"/>
          <p:nvPr/>
        </p:nvSpPr>
        <p:spPr>
          <a:xfrm>
            <a:off x="4623613" y="4846534"/>
            <a:ext cx="4412724" cy="1015663"/>
          </a:xfrm>
          <a:prstGeom prst="rect">
            <a:avLst/>
          </a:prstGeom>
          <a:noFill/>
        </p:spPr>
        <p:txBody>
          <a:bodyPr wrap="square" rtlCol="0">
            <a:spAutoFit/>
          </a:bodyPr>
          <a:lstStyle/>
          <a:p>
            <a:pPr algn="r"/>
            <a:r>
              <a:rPr lang="en-US" sz="2000" dirty="0" smtClean="0"/>
              <a:t>Equivalent noise sources to this system: </a:t>
            </a:r>
          </a:p>
          <a:p>
            <a:pPr algn="r"/>
            <a:r>
              <a:rPr lang="en-US" sz="2000" dirty="0"/>
              <a:t>	</a:t>
            </a:r>
            <a:r>
              <a:rPr lang="en-US" sz="2000" dirty="0" smtClean="0"/>
              <a:t>		cavity length changes or </a:t>
            </a:r>
          </a:p>
          <a:p>
            <a:pPr algn="r"/>
            <a:r>
              <a:rPr lang="en-US" sz="2000" dirty="0" smtClean="0"/>
              <a:t>laser frequency/wavelength changes</a:t>
            </a:r>
            <a:endParaRPr lang="en-US" sz="2000" dirty="0"/>
          </a:p>
        </p:txBody>
      </p:sp>
      <p:sp>
        <p:nvSpPr>
          <p:cNvPr id="20" name="TextBox 19"/>
          <p:cNvSpPr txBox="1"/>
          <p:nvPr/>
        </p:nvSpPr>
        <p:spPr>
          <a:xfrm>
            <a:off x="875896" y="1392055"/>
            <a:ext cx="677890" cy="369332"/>
          </a:xfrm>
          <a:prstGeom prst="rect">
            <a:avLst/>
          </a:prstGeom>
          <a:noFill/>
        </p:spPr>
        <p:txBody>
          <a:bodyPr wrap="none" rtlCol="0">
            <a:spAutoFit/>
          </a:bodyPr>
          <a:lstStyle/>
          <a:p>
            <a:r>
              <a:rPr lang="en-US" dirty="0"/>
              <a:t>L</a:t>
            </a:r>
            <a:r>
              <a:rPr lang="en-US" dirty="0" smtClean="0"/>
              <a:t>aser</a:t>
            </a:r>
            <a:endParaRPr lang="en-US" dirty="0"/>
          </a:p>
        </p:txBody>
      </p:sp>
      <p:sp>
        <p:nvSpPr>
          <p:cNvPr id="21" name="TextBox 20"/>
          <p:cNvSpPr txBox="1"/>
          <p:nvPr/>
        </p:nvSpPr>
        <p:spPr>
          <a:xfrm>
            <a:off x="4981272" y="719942"/>
            <a:ext cx="897902" cy="646331"/>
          </a:xfrm>
          <a:prstGeom prst="rect">
            <a:avLst/>
          </a:prstGeom>
          <a:noFill/>
        </p:spPr>
        <p:txBody>
          <a:bodyPr wrap="none" rtlCol="0">
            <a:spAutoFit/>
          </a:bodyPr>
          <a:lstStyle/>
          <a:p>
            <a:r>
              <a:rPr lang="en-US" dirty="0" smtClean="0"/>
              <a:t>Optical </a:t>
            </a:r>
          </a:p>
          <a:p>
            <a:r>
              <a:rPr lang="en-US" dirty="0" smtClean="0"/>
              <a:t>Isolator</a:t>
            </a:r>
            <a:endParaRPr lang="en-US" dirty="0"/>
          </a:p>
        </p:txBody>
      </p:sp>
      <p:pic>
        <p:nvPicPr>
          <p:cNvPr id="22" name="Picture 21" descr="fabry_perot_reflec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0" y="2222379"/>
            <a:ext cx="4823420" cy="4387690"/>
          </a:xfrm>
          <a:prstGeom prst="rect">
            <a:avLst/>
          </a:prstGeom>
        </p:spPr>
      </p:pic>
      <p:sp>
        <p:nvSpPr>
          <p:cNvPr id="17" name="TextBox 16"/>
          <p:cNvSpPr txBox="1"/>
          <p:nvPr/>
        </p:nvSpPr>
        <p:spPr>
          <a:xfrm>
            <a:off x="4473786" y="2929405"/>
            <a:ext cx="4651451" cy="646331"/>
          </a:xfrm>
          <a:prstGeom prst="rect">
            <a:avLst/>
          </a:prstGeom>
          <a:noFill/>
        </p:spPr>
        <p:txBody>
          <a:bodyPr wrap="square" rtlCol="0">
            <a:spAutoFit/>
          </a:bodyPr>
          <a:lstStyle/>
          <a:p>
            <a:pPr algn="r"/>
            <a:r>
              <a:rPr lang="en-US" dirty="0" smtClean="0"/>
              <a:t>Resonant cavity resonates, when cavity length is an integer number of laser wavelengths</a:t>
            </a:r>
            <a:endParaRPr lang="en-US" dirty="0"/>
          </a:p>
        </p:txBody>
      </p:sp>
      <p:sp>
        <p:nvSpPr>
          <p:cNvPr id="23" name="TextBox 22"/>
          <p:cNvSpPr txBox="1"/>
          <p:nvPr/>
        </p:nvSpPr>
        <p:spPr>
          <a:xfrm>
            <a:off x="5260246" y="4200203"/>
            <a:ext cx="3289924" cy="646331"/>
          </a:xfrm>
          <a:prstGeom prst="rect">
            <a:avLst/>
          </a:prstGeom>
          <a:noFill/>
        </p:spPr>
        <p:txBody>
          <a:bodyPr wrap="square" rtlCol="0">
            <a:spAutoFit/>
          </a:bodyPr>
          <a:lstStyle/>
          <a:p>
            <a:pPr algn="ctr"/>
            <a:r>
              <a:rPr lang="en-US" dirty="0" smtClean="0"/>
              <a:t>More reflective mirrors </a:t>
            </a:r>
          </a:p>
          <a:p>
            <a:pPr algn="ctr"/>
            <a:r>
              <a:rPr lang="en-US" dirty="0" smtClean="0"/>
              <a:t>= Tighter resonance condition </a:t>
            </a:r>
            <a:endParaRPr lang="en-US" dirty="0"/>
          </a:p>
        </p:txBody>
      </p:sp>
      <p:grpSp>
        <p:nvGrpSpPr>
          <p:cNvPr id="9" name="Group 8"/>
          <p:cNvGrpSpPr/>
          <p:nvPr/>
        </p:nvGrpSpPr>
        <p:grpSpPr>
          <a:xfrm>
            <a:off x="5962775" y="5831656"/>
            <a:ext cx="1788567" cy="897231"/>
            <a:chOff x="5962775" y="5831656"/>
            <a:chExt cx="1788567" cy="897231"/>
          </a:xfrm>
        </p:grpSpPr>
        <p:sp>
          <p:nvSpPr>
            <p:cNvPr id="3" name="TextBox 2"/>
            <p:cNvSpPr txBox="1"/>
            <p:nvPr/>
          </p:nvSpPr>
          <p:spPr>
            <a:xfrm>
              <a:off x="5962775" y="6022918"/>
              <a:ext cx="1788567" cy="461665"/>
            </a:xfrm>
            <a:prstGeom prst="rect">
              <a:avLst/>
            </a:prstGeom>
            <a:noFill/>
          </p:spPr>
          <p:txBody>
            <a:bodyPr wrap="none" rtlCol="0">
              <a:spAutoFit/>
            </a:bodyPr>
            <a:lstStyle/>
            <a:p>
              <a:r>
                <a:rPr lang="en-US" sz="2400" dirty="0" smtClean="0">
                  <a:latin typeface="Symbol" charset="2"/>
                  <a:ea typeface="Symbol" charset="2"/>
                  <a:cs typeface="Symbol" charset="2"/>
                </a:rPr>
                <a:t>D</a:t>
              </a:r>
              <a:r>
                <a:rPr lang="en-US" sz="2400" i="1" dirty="0" smtClean="0">
                  <a:latin typeface="Times New Roman" charset="0"/>
                  <a:ea typeface="Times New Roman" charset="0"/>
                  <a:cs typeface="Times New Roman" charset="0"/>
                </a:rPr>
                <a:t>L =         </a:t>
              </a:r>
              <a:r>
                <a:rPr lang="en-US" sz="2400" dirty="0" smtClean="0">
                  <a:latin typeface="Symbol" charset="2"/>
                  <a:ea typeface="Symbol" charset="2"/>
                  <a:cs typeface="Symbol" charset="2"/>
                </a:rPr>
                <a:t>D</a:t>
              </a:r>
              <a:r>
                <a:rPr lang="en-US" sz="2400" i="1" dirty="0" smtClean="0">
                  <a:latin typeface="Times New Roman" charset="0"/>
                  <a:ea typeface="Times New Roman" charset="0"/>
                  <a:cs typeface="Times New Roman" charset="0"/>
                </a:rPr>
                <a:t>f</a:t>
              </a:r>
              <a:endParaRPr lang="en-US" sz="2400" i="1" dirty="0">
                <a:latin typeface="Times New Roman" charset="0"/>
                <a:ea typeface="Times New Roman" charset="0"/>
                <a:cs typeface="Times New Roman" charset="0"/>
              </a:endParaRPr>
            </a:p>
          </p:txBody>
        </p:sp>
        <p:sp>
          <p:nvSpPr>
            <p:cNvPr id="6" name="Rectangle 5"/>
            <p:cNvSpPr/>
            <p:nvPr/>
          </p:nvSpPr>
          <p:spPr>
            <a:xfrm>
              <a:off x="6725706" y="5831656"/>
              <a:ext cx="569387" cy="461665"/>
            </a:xfrm>
            <a:prstGeom prst="rect">
              <a:avLst/>
            </a:prstGeom>
          </p:spPr>
          <p:txBody>
            <a:bodyPr wrap="none">
              <a:spAutoFit/>
            </a:bodyPr>
            <a:lstStyle/>
            <a:p>
              <a:r>
                <a:rPr lang="en-US" sz="2400" i="1" smtClean="0">
                  <a:latin typeface="Times New Roman" charset="0"/>
                  <a:ea typeface="Times New Roman" charset="0"/>
                  <a:cs typeface="Times New Roman" charset="0"/>
                </a:rPr>
                <a:t>c L</a:t>
              </a:r>
              <a:endParaRPr lang="en-US" sz="2400"/>
            </a:p>
          </p:txBody>
        </p:sp>
        <p:sp>
          <p:nvSpPr>
            <p:cNvPr id="7" name="TextBox 6"/>
            <p:cNvSpPr txBox="1"/>
            <p:nvPr/>
          </p:nvSpPr>
          <p:spPr>
            <a:xfrm>
              <a:off x="6829975" y="6267222"/>
              <a:ext cx="332825" cy="461665"/>
            </a:xfrm>
            <a:prstGeom prst="rect">
              <a:avLst/>
            </a:prstGeom>
            <a:noFill/>
          </p:spPr>
          <p:txBody>
            <a:bodyPr wrap="square" rtlCol="0">
              <a:spAutoFit/>
            </a:bodyPr>
            <a:lstStyle/>
            <a:p>
              <a:r>
                <a:rPr lang="en-US" sz="2400" i="1" dirty="0" smtClean="0">
                  <a:latin typeface="Symbol" charset="2"/>
                  <a:ea typeface="Symbol" charset="2"/>
                  <a:cs typeface="Symbol" charset="2"/>
                </a:rPr>
                <a:t>l</a:t>
              </a:r>
              <a:endParaRPr lang="en-US" sz="2400" i="1" dirty="0">
                <a:latin typeface="Symbol" charset="2"/>
                <a:ea typeface="Symbol" charset="2"/>
                <a:cs typeface="Symbol" charset="2"/>
              </a:endParaRPr>
            </a:p>
          </p:txBody>
        </p:sp>
        <p:sp>
          <p:nvSpPr>
            <p:cNvPr id="8" name="Rectangle 7"/>
            <p:cNvSpPr/>
            <p:nvPr/>
          </p:nvSpPr>
          <p:spPr>
            <a:xfrm>
              <a:off x="6688083" y="5884333"/>
              <a:ext cx="646331" cy="461665"/>
            </a:xfrm>
            <a:prstGeom prst="rect">
              <a:avLst/>
            </a:prstGeom>
          </p:spPr>
          <p:txBody>
            <a:bodyPr wrap="none">
              <a:spAutoFit/>
            </a:bodyPr>
            <a:lstStyle/>
            <a:p>
              <a:r>
                <a:rPr lang="en-US" sz="2400" i="1" smtClean="0">
                  <a:latin typeface="Times New Roman" charset="0"/>
                  <a:ea typeface="Times New Roman" charset="0"/>
                  <a:cs typeface="Times New Roman" charset="0"/>
                </a:rPr>
                <a:t>___</a:t>
              </a:r>
              <a:endParaRPr lang="en-US" sz="2400" dirty="0"/>
            </a:p>
          </p:txBody>
        </p:sp>
      </p:grpSp>
      <p:sp>
        <p:nvSpPr>
          <p:cNvPr id="10" name="TextBox 9"/>
          <p:cNvSpPr txBox="1"/>
          <p:nvPr/>
        </p:nvSpPr>
        <p:spPr>
          <a:xfrm rot="16200000">
            <a:off x="-745861" y="4248420"/>
            <a:ext cx="1714700" cy="369332"/>
          </a:xfrm>
          <a:prstGeom prst="rect">
            <a:avLst/>
          </a:prstGeom>
          <a:solidFill>
            <a:schemeClr val="bg1"/>
          </a:solidFill>
        </p:spPr>
        <p:txBody>
          <a:bodyPr wrap="none" rtlCol="0">
            <a:spAutoFit/>
          </a:bodyPr>
          <a:lstStyle/>
          <a:p>
            <a:r>
              <a:rPr lang="en-US" smtClean="0"/>
              <a:t>Reflected Power</a:t>
            </a:r>
            <a:endParaRPr lang="en-US"/>
          </a:p>
        </p:txBody>
      </p:sp>
      <p:sp>
        <p:nvSpPr>
          <p:cNvPr id="11" name="TextBox 10"/>
          <p:cNvSpPr txBox="1"/>
          <p:nvPr/>
        </p:nvSpPr>
        <p:spPr>
          <a:xfrm>
            <a:off x="1639839" y="6524538"/>
            <a:ext cx="1527278" cy="369332"/>
          </a:xfrm>
          <a:prstGeom prst="rect">
            <a:avLst/>
          </a:prstGeom>
          <a:noFill/>
        </p:spPr>
        <p:txBody>
          <a:bodyPr wrap="none" rtlCol="0">
            <a:spAutoFit/>
          </a:bodyPr>
          <a:lstStyle/>
          <a:p>
            <a:r>
              <a:rPr lang="en-US" smtClean="0"/>
              <a:t>On Resonance</a:t>
            </a:r>
            <a:endParaRPr lang="en-US"/>
          </a:p>
        </p:txBody>
      </p:sp>
      <p:sp>
        <p:nvSpPr>
          <p:cNvPr id="24" name="TextBox 23"/>
          <p:cNvSpPr txBox="1"/>
          <p:nvPr/>
        </p:nvSpPr>
        <p:spPr>
          <a:xfrm>
            <a:off x="3675244" y="6359555"/>
            <a:ext cx="2115917" cy="369332"/>
          </a:xfrm>
          <a:prstGeom prst="rect">
            <a:avLst/>
          </a:prstGeom>
          <a:noFill/>
        </p:spPr>
        <p:txBody>
          <a:bodyPr wrap="square" rtlCol="0">
            <a:spAutoFit/>
          </a:bodyPr>
          <a:lstStyle/>
          <a:p>
            <a:r>
              <a:rPr lang="en-US" smtClean="0"/>
              <a:t>Free Spectral </a:t>
            </a:r>
            <a:r>
              <a:rPr lang="en-US" dirty="0" smtClean="0"/>
              <a:t>Range</a:t>
            </a:r>
            <a:endParaRPr lang="en-US" dirty="0"/>
          </a:p>
        </p:txBody>
      </p:sp>
      <p:sp>
        <p:nvSpPr>
          <p:cNvPr id="12" name="TextBox 11"/>
          <p:cNvSpPr txBox="1"/>
          <p:nvPr/>
        </p:nvSpPr>
        <p:spPr>
          <a:xfrm>
            <a:off x="1087762" y="3252570"/>
            <a:ext cx="875561" cy="646331"/>
          </a:xfrm>
          <a:prstGeom prst="rect">
            <a:avLst/>
          </a:prstGeom>
          <a:noFill/>
        </p:spPr>
        <p:txBody>
          <a:bodyPr wrap="none" rtlCol="0">
            <a:spAutoFit/>
          </a:bodyPr>
          <a:lstStyle/>
          <a:p>
            <a:pPr algn="ctr"/>
            <a:r>
              <a:rPr lang="en-US" smtClean="0">
                <a:solidFill>
                  <a:schemeClr val="bg1">
                    <a:lumMod val="50000"/>
                  </a:schemeClr>
                </a:solidFill>
              </a:rPr>
              <a:t>Low </a:t>
            </a:r>
          </a:p>
          <a:p>
            <a:pPr algn="ctr"/>
            <a:r>
              <a:rPr lang="en-US" dirty="0" smtClean="0">
                <a:solidFill>
                  <a:schemeClr val="bg1">
                    <a:lumMod val="50000"/>
                  </a:schemeClr>
                </a:solidFill>
              </a:rPr>
              <a:t>Finesse</a:t>
            </a:r>
            <a:endParaRPr lang="en-US" dirty="0">
              <a:solidFill>
                <a:schemeClr val="bg1">
                  <a:lumMod val="50000"/>
                </a:schemeClr>
              </a:solidFill>
            </a:endParaRPr>
          </a:p>
        </p:txBody>
      </p:sp>
      <p:sp>
        <p:nvSpPr>
          <p:cNvPr id="25" name="TextBox 24"/>
          <p:cNvSpPr txBox="1"/>
          <p:nvPr/>
        </p:nvSpPr>
        <p:spPr>
          <a:xfrm>
            <a:off x="1087762" y="1951222"/>
            <a:ext cx="875561" cy="646331"/>
          </a:xfrm>
          <a:prstGeom prst="rect">
            <a:avLst/>
          </a:prstGeom>
          <a:noFill/>
        </p:spPr>
        <p:txBody>
          <a:bodyPr wrap="none" rtlCol="0">
            <a:spAutoFit/>
          </a:bodyPr>
          <a:lstStyle/>
          <a:p>
            <a:pPr algn="ctr"/>
            <a:r>
              <a:rPr lang="en-US" smtClean="0">
                <a:solidFill>
                  <a:schemeClr val="bg1">
                    <a:lumMod val="50000"/>
                  </a:schemeClr>
                </a:solidFill>
              </a:rPr>
              <a:t>High </a:t>
            </a:r>
          </a:p>
          <a:p>
            <a:pPr algn="ctr"/>
            <a:r>
              <a:rPr lang="en-US" dirty="0" smtClean="0">
                <a:solidFill>
                  <a:schemeClr val="bg1">
                    <a:lumMod val="50000"/>
                  </a:schemeClr>
                </a:solidFill>
              </a:rPr>
              <a:t>Finesse</a:t>
            </a:r>
            <a:endParaRPr lang="en-US" dirty="0">
              <a:solidFill>
                <a:schemeClr val="bg1">
                  <a:lumMod val="50000"/>
                </a:schemeClr>
              </a:solidFill>
            </a:endParaRPr>
          </a:p>
        </p:txBody>
      </p:sp>
    </p:spTree>
    <p:extLst>
      <p:ext uri="{BB962C8B-B14F-4D97-AF65-F5344CB8AC3E}">
        <p14:creationId xmlns:p14="http://schemas.microsoft.com/office/powerpoint/2010/main" val="427872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You Understand this Diagram</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8" name="TextBox 7"/>
          <p:cNvSpPr txBox="1"/>
          <p:nvPr/>
        </p:nvSpPr>
        <p:spPr>
          <a:xfrm>
            <a:off x="2952375" y="5719010"/>
            <a:ext cx="2959849" cy="584775"/>
          </a:xfrm>
          <a:prstGeom prst="rect">
            <a:avLst/>
          </a:prstGeom>
          <a:noFill/>
        </p:spPr>
        <p:txBody>
          <a:bodyPr wrap="none" rtlCol="0">
            <a:spAutoFit/>
          </a:bodyPr>
          <a:lstStyle/>
          <a:p>
            <a:r>
              <a:rPr lang="en-US" sz="3200" smtClean="0"/>
              <a:t>Congratulations!</a:t>
            </a:r>
            <a:endParaRPr lang="en-US" sz="3200"/>
          </a:p>
        </p:txBody>
      </p:sp>
    </p:spTree>
    <p:extLst>
      <p:ext uri="{BB962C8B-B14F-4D97-AF65-F5344CB8AC3E}">
        <p14:creationId xmlns:p14="http://schemas.microsoft.com/office/powerpoint/2010/main" val="371464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93"/>
            <a:ext cx="9144000" cy="611760"/>
          </a:xfrm>
        </p:spPr>
        <p:txBody>
          <a:bodyPr>
            <a:normAutofit fontScale="90000"/>
          </a:bodyPr>
          <a:lstStyle/>
          <a:p>
            <a:r>
              <a:rPr lang="en-US" dirty="0" smtClean="0"/>
              <a:t>The Nested Loop Topology </a:t>
            </a:r>
            <a:r>
              <a:rPr lang="en-US" smtClean="0"/>
              <a:t>for Frequency Stabilization</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5" y="2248739"/>
            <a:ext cx="8041585" cy="3708400"/>
          </a:xfrm>
          <a:prstGeom prst="rect">
            <a:avLst/>
          </a:prstGeom>
        </p:spPr>
      </p:pic>
      <p:sp>
        <p:nvSpPr>
          <p:cNvPr id="7" name="TextBox 6"/>
          <p:cNvSpPr txBox="1"/>
          <p:nvPr/>
        </p:nvSpPr>
        <p:spPr>
          <a:xfrm>
            <a:off x="2959100" y="1216383"/>
            <a:ext cx="2417590" cy="984885"/>
          </a:xfrm>
          <a:prstGeom prst="rect">
            <a:avLst/>
          </a:prstGeom>
          <a:noFill/>
        </p:spPr>
        <p:txBody>
          <a:bodyPr wrap="square" rtlCol="0">
            <a:spAutoFit/>
          </a:bodyPr>
          <a:lstStyle/>
          <a:p>
            <a:r>
              <a:rPr lang="en-US" sz="1400" i="1" smtClean="0">
                <a:latin typeface="Times New Roman" charset="0"/>
              </a:rPr>
              <a:t>A</a:t>
            </a:r>
            <a:r>
              <a:rPr lang="en-US" sz="1400" smtClean="0">
                <a:latin typeface="Times New Roman" charset="0"/>
                <a:ea typeface="Times New Roman" charset="0"/>
                <a:cs typeface="Times New Roman" charset="0"/>
              </a:rPr>
              <a:t>(</a:t>
            </a:r>
            <a:r>
              <a:rPr lang="en-US" sz="1400" i="1" smtClean="0">
                <a:latin typeface="Times New Roman" charset="0"/>
              </a:rPr>
              <a:t>f</a:t>
            </a:r>
            <a:r>
              <a:rPr lang="en-US" sz="1400">
                <a:latin typeface="Times New Roman" charset="0"/>
                <a:ea typeface="Times New Roman" charset="0"/>
                <a:cs typeface="Times New Roman" charset="0"/>
              </a:rPr>
              <a:t>)</a:t>
            </a:r>
            <a:r>
              <a:rPr lang="en-US" sz="1400"/>
              <a:t> = </a:t>
            </a:r>
            <a:r>
              <a:rPr lang="en-US" sz="1400" smtClean="0"/>
              <a:t>The </a:t>
            </a:r>
            <a:r>
              <a:rPr lang="en-US" sz="1400" dirty="0" smtClean="0"/>
              <a:t>IMC </a:t>
            </a:r>
            <a:r>
              <a:rPr lang="en-US" sz="1400" smtClean="0"/>
              <a:t>PDH control </a:t>
            </a:r>
            <a:r>
              <a:rPr lang="en-US" sz="1400" dirty="0" smtClean="0"/>
              <a:t>filter and requested voltage control to the AOM frequency before the reference cavity </a:t>
            </a:r>
            <a:endParaRPr lang="en-US" sz="1400" dirty="0"/>
          </a:p>
        </p:txBody>
      </p:sp>
      <p:sp>
        <p:nvSpPr>
          <p:cNvPr id="8" name="TextBox 7"/>
          <p:cNvSpPr txBox="1"/>
          <p:nvPr/>
        </p:nvSpPr>
        <p:spPr>
          <a:xfrm>
            <a:off x="3091206" y="4478632"/>
            <a:ext cx="1349373" cy="954107"/>
          </a:xfrm>
          <a:prstGeom prst="rect">
            <a:avLst/>
          </a:prstGeom>
          <a:noFill/>
        </p:spPr>
        <p:txBody>
          <a:bodyPr wrap="square" rtlCol="0">
            <a:spAutoFit/>
          </a:bodyPr>
          <a:lstStyle/>
          <a:p>
            <a:r>
              <a:rPr lang="en-US" sz="1400" i="1" dirty="0" smtClean="0">
                <a:solidFill>
                  <a:schemeClr val="bg1">
                    <a:lumMod val="50000"/>
                  </a:schemeClr>
                </a:solidFill>
                <a:latin typeface="Times New Roman" charset="0"/>
              </a:rPr>
              <a:t>T</a:t>
            </a:r>
            <a:r>
              <a:rPr lang="en-US" sz="1400" smtClean="0">
                <a:solidFill>
                  <a:schemeClr val="bg1">
                    <a:lumMod val="50000"/>
                  </a:schemeClr>
                </a:solidFill>
                <a:latin typeface="Times New Roman" charset="0"/>
                <a:ea typeface="Times New Roman" charset="0"/>
                <a:cs typeface="Times New Roman" charset="0"/>
              </a:rPr>
              <a:t>(</a:t>
            </a:r>
            <a:r>
              <a:rPr lang="en-US" sz="1400" i="1" smtClean="0">
                <a:solidFill>
                  <a:schemeClr val="bg1">
                    <a:lumMod val="50000"/>
                  </a:schemeClr>
                </a:solidFill>
                <a:latin typeface="Times New Roman" charset="0"/>
              </a:rPr>
              <a:t>f</a:t>
            </a:r>
            <a:r>
              <a:rPr lang="en-US" sz="1400" dirty="0">
                <a:solidFill>
                  <a:schemeClr val="bg1">
                    <a:lumMod val="50000"/>
                  </a:schemeClr>
                </a:solidFill>
                <a:latin typeface="Times New Roman" charset="0"/>
                <a:ea typeface="Times New Roman" charset="0"/>
                <a:cs typeface="Times New Roman" charset="0"/>
              </a:rPr>
              <a:t>)</a:t>
            </a:r>
            <a:r>
              <a:rPr lang="en-US" sz="1400" dirty="0">
                <a:solidFill>
                  <a:schemeClr val="bg1">
                    <a:lumMod val="50000"/>
                  </a:schemeClr>
                </a:solidFill>
              </a:rPr>
              <a:t> = </a:t>
            </a:r>
            <a:r>
              <a:rPr lang="en-US" sz="1400" dirty="0" smtClean="0">
                <a:solidFill>
                  <a:schemeClr val="bg1">
                    <a:lumMod val="50000"/>
                  </a:schemeClr>
                </a:solidFill>
              </a:rPr>
              <a:t>Very slow Tidal control</a:t>
            </a:r>
          </a:p>
          <a:p>
            <a:r>
              <a:rPr lang="en-US" sz="1400" dirty="0" smtClean="0">
                <a:solidFill>
                  <a:schemeClr val="bg1">
                    <a:lumMod val="50000"/>
                  </a:schemeClr>
                </a:solidFill>
              </a:rPr>
              <a:t>fed directly to the ETMs ***</a:t>
            </a:r>
            <a:endParaRPr lang="en-US" sz="1400" dirty="0">
              <a:solidFill>
                <a:schemeClr val="bg1">
                  <a:lumMod val="50000"/>
                </a:schemeClr>
              </a:solidFill>
            </a:endParaRPr>
          </a:p>
        </p:txBody>
      </p:sp>
      <p:sp>
        <p:nvSpPr>
          <p:cNvPr id="9" name="TextBox 8"/>
          <p:cNvSpPr txBox="1"/>
          <p:nvPr/>
        </p:nvSpPr>
        <p:spPr>
          <a:xfrm>
            <a:off x="12700" y="2064073"/>
            <a:ext cx="1602685" cy="954107"/>
          </a:xfrm>
          <a:prstGeom prst="rect">
            <a:avLst/>
          </a:prstGeom>
          <a:noFill/>
        </p:spPr>
        <p:txBody>
          <a:bodyPr wrap="square" rtlCol="0">
            <a:spAutoFit/>
          </a:bodyPr>
          <a:lstStyle/>
          <a:p>
            <a:r>
              <a:rPr lang="en-US" sz="1400" i="1" dirty="0" smtClean="0">
                <a:latin typeface="Times New Roman" charset="0"/>
              </a:rPr>
              <a:t>G</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Reference cavity control over PSL frequency, </a:t>
            </a:r>
            <a:r>
              <a:rPr lang="en-US" sz="1400" dirty="0" err="1" smtClean="0"/>
              <a:t>a.k.a</a:t>
            </a:r>
            <a:r>
              <a:rPr lang="en-US" sz="1400" dirty="0" smtClean="0"/>
              <a:t> the FSS</a:t>
            </a:r>
            <a:endParaRPr lang="en-US" sz="1400" dirty="0"/>
          </a:p>
        </p:txBody>
      </p:sp>
      <p:sp>
        <p:nvSpPr>
          <p:cNvPr id="10" name="TextBox 9"/>
          <p:cNvSpPr txBox="1"/>
          <p:nvPr/>
        </p:nvSpPr>
        <p:spPr>
          <a:xfrm>
            <a:off x="3606800" y="3230447"/>
            <a:ext cx="1718501" cy="1200329"/>
          </a:xfrm>
          <a:prstGeom prst="rect">
            <a:avLst/>
          </a:prstGeom>
          <a:noFill/>
        </p:spPr>
        <p:txBody>
          <a:bodyPr wrap="square" rtlCol="0">
            <a:spAutoFit/>
          </a:bodyPr>
          <a:lstStyle/>
          <a:p>
            <a:r>
              <a:rPr lang="en-US" sz="1400" i="1" dirty="0" smtClean="0">
                <a:latin typeface="Times New Roman" charset="0"/>
                <a:ea typeface="Times New Roman" charset="0"/>
                <a:cs typeface="Times New Roman" charset="0"/>
              </a:rPr>
              <a:t>K</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The IMC (and MC REFL PD) Response to Frequency/Length</a:t>
            </a:r>
          </a:p>
          <a:p>
            <a:r>
              <a:rPr lang="en-US" sz="1400" dirty="0" smtClean="0"/>
              <a:t>changes</a:t>
            </a:r>
            <a:endParaRPr lang="en-US" sz="1400" dirty="0"/>
          </a:p>
        </p:txBody>
      </p:sp>
      <p:sp>
        <p:nvSpPr>
          <p:cNvPr id="11" name="TextBox 10"/>
          <p:cNvSpPr txBox="1"/>
          <p:nvPr/>
        </p:nvSpPr>
        <p:spPr>
          <a:xfrm>
            <a:off x="6499224" y="1339804"/>
            <a:ext cx="2035176" cy="954107"/>
          </a:xfrm>
          <a:prstGeom prst="rect">
            <a:avLst/>
          </a:prstGeom>
          <a:noFill/>
        </p:spPr>
        <p:txBody>
          <a:bodyPr wrap="square" rtlCol="0">
            <a:spAutoFit/>
          </a:bodyPr>
          <a:lstStyle/>
          <a:p>
            <a:r>
              <a:rPr lang="en-US" sz="1400" i="1" dirty="0" smtClean="0">
                <a:latin typeface="Times New Roman" charset="0"/>
              </a:rPr>
              <a:t>F</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smtClean="0">
                <a:latin typeface="Times New Roman" charset="0"/>
                <a:ea typeface="Times New Roman" charset="0"/>
                <a:cs typeface="Times New Roman" charset="0"/>
              </a:rPr>
              <a:t>)</a:t>
            </a:r>
            <a:r>
              <a:rPr lang="en-US" sz="1400" dirty="0" smtClean="0"/>
              <a:t> = The “Fast” CARM path to PDH control </a:t>
            </a:r>
            <a:r>
              <a:rPr lang="en-US" sz="1400" smtClean="0"/>
              <a:t>a.k.a. </a:t>
            </a:r>
            <a:r>
              <a:rPr lang="en-US" sz="1400" dirty="0" smtClean="0"/>
              <a:t>“Additive offset” path</a:t>
            </a:r>
            <a:endParaRPr lang="en-US" sz="1400" dirty="0"/>
          </a:p>
        </p:txBody>
      </p:sp>
      <p:sp>
        <p:nvSpPr>
          <p:cNvPr id="12" name="TextBox 11"/>
          <p:cNvSpPr txBox="1"/>
          <p:nvPr/>
        </p:nvSpPr>
        <p:spPr>
          <a:xfrm>
            <a:off x="6199116" y="3268547"/>
            <a:ext cx="2174876" cy="984885"/>
          </a:xfrm>
          <a:prstGeom prst="rect">
            <a:avLst/>
          </a:prstGeom>
          <a:noFill/>
        </p:spPr>
        <p:txBody>
          <a:bodyPr wrap="square" rtlCol="0">
            <a:spAutoFit/>
          </a:bodyPr>
          <a:lstStyle/>
          <a:p>
            <a:r>
              <a:rPr lang="en-US" sz="1400" i="1" dirty="0" smtClean="0">
                <a:latin typeface="Times New Roman" charset="0"/>
              </a:rPr>
              <a:t>M</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The “Slow” CARM path to Control IMC Length and the corresponding frequency change</a:t>
            </a:r>
            <a:endParaRPr lang="en-US" sz="1400" dirty="0"/>
          </a:p>
        </p:txBody>
      </p:sp>
      <p:sp>
        <p:nvSpPr>
          <p:cNvPr id="13" name="Rectangle 12"/>
          <p:cNvSpPr/>
          <p:nvPr/>
        </p:nvSpPr>
        <p:spPr>
          <a:xfrm>
            <a:off x="5892800" y="5809509"/>
            <a:ext cx="3134415" cy="984885"/>
          </a:xfrm>
          <a:prstGeom prst="rect">
            <a:avLst/>
          </a:prstGeom>
        </p:spPr>
        <p:txBody>
          <a:bodyPr wrap="square">
            <a:spAutoFit/>
          </a:bodyPr>
          <a:lstStyle/>
          <a:p>
            <a:r>
              <a:rPr lang="en-US" sz="1400" i="1" dirty="0" smtClean="0">
                <a:latin typeface="Times New Roman" charset="0"/>
              </a:rPr>
              <a:t>P</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The interferometer’s CARM degree of freedom (and the REFL PD that measures it) Response to Frequency/ Length changes</a:t>
            </a:r>
            <a:endParaRPr lang="en-US" sz="1400" dirty="0"/>
          </a:p>
        </p:txBody>
      </p:sp>
      <p:sp>
        <p:nvSpPr>
          <p:cNvPr id="14" name="TextBox 13"/>
          <p:cNvSpPr txBox="1"/>
          <p:nvPr/>
        </p:nvSpPr>
        <p:spPr>
          <a:xfrm>
            <a:off x="5776660" y="669487"/>
            <a:ext cx="3338671" cy="369332"/>
          </a:xfrm>
          <a:prstGeom prst="rect">
            <a:avLst/>
          </a:prstGeom>
          <a:noFill/>
        </p:spPr>
        <p:txBody>
          <a:bodyPr wrap="none" rtlCol="0">
            <a:spAutoFit/>
          </a:bodyPr>
          <a:lstStyle/>
          <a:p>
            <a:r>
              <a:rPr lang="fi-FI" dirty="0" smtClean="0"/>
              <a:t>From Evan Hall’s Thesis </a:t>
            </a:r>
            <a:r>
              <a:rPr lang="fi-FI" dirty="0" smtClean="0">
                <a:hlinkClick r:id="rId3"/>
              </a:rPr>
              <a:t>P1600295</a:t>
            </a:r>
            <a:endParaRPr lang="en-US" dirty="0"/>
          </a:p>
        </p:txBody>
      </p:sp>
      <p:sp>
        <p:nvSpPr>
          <p:cNvPr id="15" name="TextBox 14"/>
          <p:cNvSpPr txBox="1"/>
          <p:nvPr/>
        </p:nvSpPr>
        <p:spPr>
          <a:xfrm>
            <a:off x="127342" y="6077377"/>
            <a:ext cx="3913059" cy="338554"/>
          </a:xfrm>
          <a:prstGeom prst="rect">
            <a:avLst/>
          </a:prstGeom>
          <a:noFill/>
        </p:spPr>
        <p:txBody>
          <a:bodyPr wrap="none" rtlCol="0">
            <a:spAutoFit/>
          </a:bodyPr>
          <a:lstStyle/>
          <a:p>
            <a:r>
              <a:rPr lang="en-US" sz="1600" dirty="0" smtClean="0">
                <a:solidFill>
                  <a:schemeClr val="bg1">
                    <a:lumMod val="50000"/>
                  </a:schemeClr>
                </a:solidFill>
              </a:rPr>
              <a:t>*** We didn’t talk about this. See </a:t>
            </a:r>
            <a:r>
              <a:rPr lang="is-IS" sz="1600" dirty="0" smtClean="0">
                <a:solidFill>
                  <a:schemeClr val="bg1">
                    <a:lumMod val="50000"/>
                  </a:schemeClr>
                </a:solidFill>
                <a:hlinkClick r:id="rId4"/>
              </a:rPr>
              <a:t>T1400733</a:t>
            </a:r>
            <a:r>
              <a:rPr lang="is-IS" sz="1600" dirty="0" smtClean="0">
                <a:solidFill>
                  <a:schemeClr val="bg1">
                    <a:lumMod val="50000"/>
                  </a:schemeClr>
                </a:solidFill>
              </a:rPr>
              <a:t>.</a:t>
            </a:r>
            <a:endParaRPr lang="en-US" sz="1600" dirty="0">
              <a:solidFill>
                <a:schemeClr val="bg1">
                  <a:lumMod val="50000"/>
                </a:schemeClr>
              </a:solidFill>
            </a:endParaRPr>
          </a:p>
        </p:txBody>
      </p:sp>
    </p:spTree>
    <p:extLst>
      <p:ext uri="{BB962C8B-B14F-4D97-AF65-F5344CB8AC3E}">
        <p14:creationId xmlns:p14="http://schemas.microsoft.com/office/powerpoint/2010/main" val="131812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Nested Loop Open Loop Gain TFs</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32</a:t>
            </a:fld>
            <a:endParaRPr lang="en-US"/>
          </a:p>
        </p:txBody>
      </p:sp>
      <p:pic>
        <p:nvPicPr>
          <p:cNvPr id="6" name="Picture 5"/>
          <p:cNvPicPr>
            <a:picLocks noChangeAspect="1"/>
          </p:cNvPicPr>
          <p:nvPr/>
        </p:nvPicPr>
        <p:blipFill>
          <a:blip r:embed="rId2"/>
          <a:stretch>
            <a:fillRect/>
          </a:stretch>
        </p:blipFill>
        <p:spPr>
          <a:xfrm>
            <a:off x="6197600" y="2011906"/>
            <a:ext cx="2917731" cy="2907565"/>
          </a:xfrm>
          <a:prstGeom prst="rect">
            <a:avLst/>
          </a:prstGeom>
        </p:spPr>
      </p:pic>
      <p:sp>
        <p:nvSpPr>
          <p:cNvPr id="7" name="TextBox 6"/>
          <p:cNvSpPr txBox="1"/>
          <p:nvPr/>
        </p:nvSpPr>
        <p:spPr>
          <a:xfrm>
            <a:off x="5776660" y="669487"/>
            <a:ext cx="3338671" cy="369332"/>
          </a:xfrm>
          <a:prstGeom prst="rect">
            <a:avLst/>
          </a:prstGeom>
          <a:noFill/>
        </p:spPr>
        <p:txBody>
          <a:bodyPr wrap="none" rtlCol="0">
            <a:spAutoFit/>
          </a:bodyPr>
          <a:lstStyle/>
          <a:p>
            <a:r>
              <a:rPr lang="fi-FI" dirty="0" smtClean="0"/>
              <a:t>From Evan Hall’s Thesis </a:t>
            </a:r>
            <a:r>
              <a:rPr lang="fi-FI" dirty="0" smtClean="0">
                <a:hlinkClick r:id="rId3"/>
              </a:rPr>
              <a:t>P1600295</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418" y="1985841"/>
            <a:ext cx="2985093" cy="298509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2" y="1973141"/>
            <a:ext cx="2908446" cy="2898277"/>
          </a:xfrm>
          <a:prstGeom prst="rect">
            <a:avLst/>
          </a:prstGeom>
        </p:spPr>
      </p:pic>
      <p:sp>
        <p:nvSpPr>
          <p:cNvPr id="11" name="TextBox 10"/>
          <p:cNvSpPr txBox="1"/>
          <p:nvPr/>
        </p:nvSpPr>
        <p:spPr>
          <a:xfrm>
            <a:off x="7445995" y="2008127"/>
            <a:ext cx="1685077" cy="369332"/>
          </a:xfrm>
          <a:prstGeom prst="rect">
            <a:avLst/>
          </a:prstGeom>
          <a:noFill/>
        </p:spPr>
        <p:txBody>
          <a:bodyPr wrap="none" rtlCol="0">
            <a:spAutoFit/>
          </a:bodyPr>
          <a:lstStyle/>
          <a:p>
            <a:r>
              <a:rPr lang="en-US" dirty="0" smtClean="0"/>
              <a:t>300,000 Hz UGF</a:t>
            </a:r>
            <a:endParaRPr lang="en-US" dirty="0"/>
          </a:p>
        </p:txBody>
      </p:sp>
      <p:sp>
        <p:nvSpPr>
          <p:cNvPr id="12" name="TextBox 11"/>
          <p:cNvSpPr txBox="1"/>
          <p:nvPr/>
        </p:nvSpPr>
        <p:spPr>
          <a:xfrm>
            <a:off x="4386402" y="1982727"/>
            <a:ext cx="1568058" cy="369332"/>
          </a:xfrm>
          <a:prstGeom prst="rect">
            <a:avLst/>
          </a:prstGeom>
          <a:noFill/>
        </p:spPr>
        <p:txBody>
          <a:bodyPr wrap="none" rtlCol="0">
            <a:spAutoFit/>
          </a:bodyPr>
          <a:lstStyle/>
          <a:p>
            <a:r>
              <a:rPr lang="en-US" dirty="0" smtClean="0"/>
              <a:t>30,000 Hz UGF</a:t>
            </a:r>
            <a:endParaRPr lang="en-US" dirty="0"/>
          </a:p>
        </p:txBody>
      </p:sp>
      <p:sp>
        <p:nvSpPr>
          <p:cNvPr id="13" name="TextBox 12"/>
          <p:cNvSpPr txBox="1"/>
          <p:nvPr/>
        </p:nvSpPr>
        <p:spPr>
          <a:xfrm>
            <a:off x="1317642" y="1954408"/>
            <a:ext cx="1568058" cy="369332"/>
          </a:xfrm>
          <a:prstGeom prst="rect">
            <a:avLst/>
          </a:prstGeom>
          <a:noFill/>
        </p:spPr>
        <p:txBody>
          <a:bodyPr wrap="none" rtlCol="0">
            <a:spAutoFit/>
          </a:bodyPr>
          <a:lstStyle/>
          <a:p>
            <a:r>
              <a:rPr lang="en-US" dirty="0" smtClean="0"/>
              <a:t>15,000 Hz UGF</a:t>
            </a:r>
            <a:endParaRPr lang="en-US" dirty="0"/>
          </a:p>
        </p:txBody>
      </p:sp>
      <p:sp>
        <p:nvSpPr>
          <p:cNvPr id="15" name="TextBox 14"/>
          <p:cNvSpPr txBox="1"/>
          <p:nvPr/>
        </p:nvSpPr>
        <p:spPr>
          <a:xfrm>
            <a:off x="607183" y="1315071"/>
            <a:ext cx="1935723" cy="461665"/>
          </a:xfrm>
          <a:prstGeom prst="rect">
            <a:avLst/>
          </a:prstGeom>
          <a:noFill/>
        </p:spPr>
        <p:txBody>
          <a:bodyPr wrap="none" rtlCol="0">
            <a:spAutoFit/>
          </a:bodyPr>
          <a:lstStyle/>
          <a:p>
            <a:r>
              <a:rPr lang="en-US" sz="2400" b="1" smtClean="0">
                <a:solidFill>
                  <a:srgbClr val="FFC000"/>
                </a:solidFill>
              </a:rPr>
              <a:t>CARM OLG TF</a:t>
            </a:r>
            <a:endParaRPr lang="en-US" sz="2400" b="1">
              <a:solidFill>
                <a:srgbClr val="FFC000"/>
              </a:solidFill>
            </a:endParaRPr>
          </a:p>
        </p:txBody>
      </p:sp>
      <p:sp>
        <p:nvSpPr>
          <p:cNvPr id="16" name="TextBox 15"/>
          <p:cNvSpPr txBox="1"/>
          <p:nvPr/>
        </p:nvSpPr>
        <p:spPr>
          <a:xfrm>
            <a:off x="3742798" y="1334876"/>
            <a:ext cx="1658403" cy="461665"/>
          </a:xfrm>
          <a:prstGeom prst="rect">
            <a:avLst/>
          </a:prstGeom>
          <a:noFill/>
        </p:spPr>
        <p:txBody>
          <a:bodyPr wrap="none" rtlCol="0">
            <a:spAutoFit/>
          </a:bodyPr>
          <a:lstStyle/>
          <a:p>
            <a:r>
              <a:rPr lang="en-US" sz="2400" b="1" smtClean="0">
                <a:solidFill>
                  <a:schemeClr val="accent4">
                    <a:lumMod val="60000"/>
                    <a:lumOff val="40000"/>
                  </a:schemeClr>
                </a:solidFill>
              </a:rPr>
              <a:t>IMC OLG TF</a:t>
            </a:r>
            <a:endParaRPr lang="en-US" sz="2400" b="1">
              <a:solidFill>
                <a:schemeClr val="accent4">
                  <a:lumMod val="60000"/>
                  <a:lumOff val="40000"/>
                </a:schemeClr>
              </a:solidFill>
            </a:endParaRPr>
          </a:p>
        </p:txBody>
      </p:sp>
      <p:sp>
        <p:nvSpPr>
          <p:cNvPr id="17" name="TextBox 16"/>
          <p:cNvSpPr txBox="1"/>
          <p:nvPr/>
        </p:nvSpPr>
        <p:spPr>
          <a:xfrm>
            <a:off x="7010400" y="1315071"/>
            <a:ext cx="1572675" cy="461665"/>
          </a:xfrm>
          <a:prstGeom prst="rect">
            <a:avLst/>
          </a:prstGeom>
          <a:noFill/>
        </p:spPr>
        <p:txBody>
          <a:bodyPr wrap="none" rtlCol="0">
            <a:spAutoFit/>
          </a:bodyPr>
          <a:lstStyle/>
          <a:p>
            <a:r>
              <a:rPr lang="en-US" sz="2400" b="1" dirty="0" smtClean="0">
                <a:solidFill>
                  <a:schemeClr val="accent2">
                    <a:lumMod val="60000"/>
                    <a:lumOff val="40000"/>
                  </a:schemeClr>
                </a:solidFill>
              </a:rPr>
              <a:t>FSS OLG TF</a:t>
            </a:r>
            <a:endParaRPr lang="en-US" sz="2400" b="1" dirty="0">
              <a:solidFill>
                <a:schemeClr val="accent2">
                  <a:lumMod val="60000"/>
                  <a:lumOff val="40000"/>
                </a:schemeClr>
              </a:solidFill>
            </a:endParaRPr>
          </a:p>
        </p:txBody>
      </p:sp>
      <p:sp>
        <p:nvSpPr>
          <p:cNvPr id="19" name="TextBox 18"/>
          <p:cNvSpPr txBox="1"/>
          <p:nvPr/>
        </p:nvSpPr>
        <p:spPr>
          <a:xfrm>
            <a:off x="6975655" y="5124150"/>
            <a:ext cx="1564403" cy="369332"/>
          </a:xfrm>
          <a:prstGeom prst="rect">
            <a:avLst/>
          </a:prstGeom>
          <a:noFill/>
        </p:spPr>
        <p:txBody>
          <a:bodyPr wrap="none" rtlCol="0">
            <a:spAutoFit/>
          </a:bodyPr>
          <a:lstStyle/>
          <a:p>
            <a:r>
              <a:rPr lang="en-US" dirty="0" smtClean="0"/>
              <a:t>x1e3 at 100 Hz</a:t>
            </a:r>
            <a:endParaRPr lang="en-US" dirty="0"/>
          </a:p>
        </p:txBody>
      </p:sp>
      <p:sp>
        <p:nvSpPr>
          <p:cNvPr id="20" name="TextBox 19"/>
          <p:cNvSpPr txBox="1"/>
          <p:nvPr/>
        </p:nvSpPr>
        <p:spPr>
          <a:xfrm>
            <a:off x="3930089" y="5140306"/>
            <a:ext cx="1564403" cy="369332"/>
          </a:xfrm>
          <a:prstGeom prst="rect">
            <a:avLst/>
          </a:prstGeom>
          <a:noFill/>
        </p:spPr>
        <p:txBody>
          <a:bodyPr wrap="none" rtlCol="0">
            <a:spAutoFit/>
          </a:bodyPr>
          <a:lstStyle/>
          <a:p>
            <a:r>
              <a:rPr lang="en-US" dirty="0" smtClean="0"/>
              <a:t>x1e4 at 100 Hz</a:t>
            </a:r>
            <a:endParaRPr lang="en-US" dirty="0"/>
          </a:p>
        </p:txBody>
      </p:sp>
      <p:sp>
        <p:nvSpPr>
          <p:cNvPr id="21" name="TextBox 20"/>
          <p:cNvSpPr txBox="1"/>
          <p:nvPr/>
        </p:nvSpPr>
        <p:spPr>
          <a:xfrm>
            <a:off x="123463" y="5082908"/>
            <a:ext cx="1564403" cy="369332"/>
          </a:xfrm>
          <a:prstGeom prst="rect">
            <a:avLst/>
          </a:prstGeom>
          <a:noFill/>
        </p:spPr>
        <p:txBody>
          <a:bodyPr wrap="none" rtlCol="0">
            <a:spAutoFit/>
          </a:bodyPr>
          <a:lstStyle/>
          <a:p>
            <a:r>
              <a:rPr lang="en-US" dirty="0" smtClean="0"/>
              <a:t>x1e3 at 100 Hz</a:t>
            </a:r>
            <a:endParaRPr lang="en-US" dirty="0"/>
          </a:p>
        </p:txBody>
      </p:sp>
      <p:sp>
        <p:nvSpPr>
          <p:cNvPr id="22" name="TextBox 21"/>
          <p:cNvSpPr txBox="1"/>
          <p:nvPr/>
        </p:nvSpPr>
        <p:spPr>
          <a:xfrm>
            <a:off x="2508055" y="5679010"/>
            <a:ext cx="4467600" cy="461665"/>
          </a:xfrm>
          <a:prstGeom prst="rect">
            <a:avLst/>
          </a:prstGeom>
          <a:noFill/>
        </p:spPr>
        <p:txBody>
          <a:bodyPr wrap="square" rtlCol="0">
            <a:spAutoFit/>
          </a:bodyPr>
          <a:lstStyle/>
          <a:p>
            <a:r>
              <a:rPr lang="en-US" sz="2400" dirty="0" smtClean="0"/>
              <a:t>= 10 orders of magnitude 100 Hz</a:t>
            </a:r>
            <a:endParaRPr lang="en-US" sz="2400"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4262" y="6053149"/>
            <a:ext cx="736169" cy="767166"/>
          </a:xfrm>
          <a:prstGeom prst="rect">
            <a:avLst/>
          </a:prstGeom>
        </p:spPr>
      </p:pic>
    </p:spTree>
    <p:extLst>
      <p:ext uri="{BB962C8B-B14F-4D97-AF65-F5344CB8AC3E}">
        <p14:creationId xmlns:p14="http://schemas.microsoft.com/office/powerpoint/2010/main" val="99913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30"/>
            <a:ext cx="8229600" cy="611760"/>
          </a:xfrm>
        </p:spPr>
        <p:txBody>
          <a:bodyPr>
            <a:normAutofit fontScale="90000"/>
          </a:bodyPr>
          <a:lstStyle/>
          <a:p>
            <a:r>
              <a:rPr lang="en-US" dirty="0" smtClean="0"/>
              <a:t>Appendix to PDH</a:t>
            </a:r>
            <a:br>
              <a:rPr lang="en-US" dirty="0" smtClean="0"/>
            </a:br>
            <a:r>
              <a:rPr lang="en-US" dirty="0" smtClean="0"/>
              <a:t>(Essential Cavity Equations)</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78167225"/>
              </p:ext>
            </p:extLst>
          </p:nvPr>
        </p:nvGraphicFramePr>
        <p:xfrm>
          <a:off x="6577893" y="1739298"/>
          <a:ext cx="2012233" cy="1114211"/>
        </p:xfrm>
        <a:graphic>
          <a:graphicData uri="http://schemas.openxmlformats.org/presentationml/2006/ole">
            <mc:AlternateContent xmlns:mc="http://schemas.openxmlformats.org/markup-compatibility/2006">
              <mc:Choice xmlns:v="urn:schemas-microsoft-com:vml" Requires="v">
                <p:oleObj spid="_x0000_s2413" name="Equation" r:id="rId3" imgW="711200" imgH="393700" progId="Equation.3">
                  <p:embed/>
                </p:oleObj>
              </mc:Choice>
              <mc:Fallback>
                <p:oleObj name="Equation" r:id="rId3" imgW="711200" imgH="393700" progId="Equation.3">
                  <p:embed/>
                  <p:pic>
                    <p:nvPicPr>
                      <p:cNvPr id="0" name=""/>
                      <p:cNvPicPr/>
                      <p:nvPr/>
                    </p:nvPicPr>
                    <p:blipFill>
                      <a:blip r:embed="rId4"/>
                      <a:stretch>
                        <a:fillRect/>
                      </a:stretch>
                    </p:blipFill>
                    <p:spPr>
                      <a:xfrm>
                        <a:off x="6577893" y="1739298"/>
                        <a:ext cx="2012233" cy="111421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32183374"/>
              </p:ext>
            </p:extLst>
          </p:nvPr>
        </p:nvGraphicFramePr>
        <p:xfrm>
          <a:off x="6924743" y="2967908"/>
          <a:ext cx="1452984" cy="1073945"/>
        </p:xfrm>
        <a:graphic>
          <a:graphicData uri="http://schemas.openxmlformats.org/presentationml/2006/ole">
            <mc:AlternateContent xmlns:mc="http://schemas.openxmlformats.org/markup-compatibility/2006">
              <mc:Choice xmlns:v="urn:schemas-microsoft-com:vml" Requires="v">
                <p:oleObj spid="_x0000_s2414" name="Equation" r:id="rId5" imgW="584200" imgH="431800" progId="Equation.3">
                  <p:embed/>
                </p:oleObj>
              </mc:Choice>
              <mc:Fallback>
                <p:oleObj name="Equation" r:id="rId5" imgW="584200" imgH="431800" progId="Equation.3">
                  <p:embed/>
                  <p:pic>
                    <p:nvPicPr>
                      <p:cNvPr id="0" name=""/>
                      <p:cNvPicPr/>
                      <p:nvPr/>
                    </p:nvPicPr>
                    <p:blipFill>
                      <a:blip r:embed="rId6"/>
                      <a:stretch>
                        <a:fillRect/>
                      </a:stretch>
                    </p:blipFill>
                    <p:spPr>
                      <a:xfrm>
                        <a:off x="6924743" y="2967908"/>
                        <a:ext cx="1452984" cy="107394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82633823"/>
              </p:ext>
            </p:extLst>
          </p:nvPr>
        </p:nvGraphicFramePr>
        <p:xfrm>
          <a:off x="6690574" y="4162985"/>
          <a:ext cx="1899552" cy="981057"/>
        </p:xfrm>
        <a:graphic>
          <a:graphicData uri="http://schemas.openxmlformats.org/presentationml/2006/ole">
            <mc:AlternateContent xmlns:mc="http://schemas.openxmlformats.org/markup-compatibility/2006">
              <mc:Choice xmlns:v="urn:schemas-microsoft-com:vml" Requires="v">
                <p:oleObj spid="_x0000_s2415" name="Equation" r:id="rId7" imgW="762000" imgH="393700" progId="Equation.3">
                  <p:embed/>
                </p:oleObj>
              </mc:Choice>
              <mc:Fallback>
                <p:oleObj name="Equation" r:id="rId7" imgW="762000" imgH="393700" progId="Equation.3">
                  <p:embed/>
                  <p:pic>
                    <p:nvPicPr>
                      <p:cNvPr id="0" name=""/>
                      <p:cNvPicPr/>
                      <p:nvPr/>
                    </p:nvPicPr>
                    <p:blipFill>
                      <a:blip r:embed="rId8"/>
                      <a:stretch>
                        <a:fillRect/>
                      </a:stretch>
                    </p:blipFill>
                    <p:spPr>
                      <a:xfrm>
                        <a:off x="6690574" y="4162985"/>
                        <a:ext cx="1899552" cy="98105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55539098"/>
              </p:ext>
            </p:extLst>
          </p:nvPr>
        </p:nvGraphicFramePr>
        <p:xfrm>
          <a:off x="1254125" y="2235280"/>
          <a:ext cx="1758950" cy="503238"/>
        </p:xfrm>
        <a:graphic>
          <a:graphicData uri="http://schemas.openxmlformats.org/presentationml/2006/ole">
            <mc:AlternateContent xmlns:mc="http://schemas.openxmlformats.org/markup-compatibility/2006">
              <mc:Choice xmlns:v="urn:schemas-microsoft-com:vml" Requires="v">
                <p:oleObj spid="_x0000_s2416" name="Equation" r:id="rId9" imgW="622300" imgH="177800" progId="Equation.3">
                  <p:embed/>
                </p:oleObj>
              </mc:Choice>
              <mc:Fallback>
                <p:oleObj name="Equation" r:id="rId9" imgW="622300" imgH="177800" progId="Equation.3">
                  <p:embed/>
                  <p:pic>
                    <p:nvPicPr>
                      <p:cNvPr id="0" name=""/>
                      <p:cNvPicPr/>
                      <p:nvPr/>
                    </p:nvPicPr>
                    <p:blipFill>
                      <a:blip r:embed="rId10"/>
                      <a:stretch>
                        <a:fillRect/>
                      </a:stretch>
                    </p:blipFill>
                    <p:spPr>
                      <a:xfrm>
                        <a:off x="1254125" y="2235280"/>
                        <a:ext cx="1758950" cy="503238"/>
                      </a:xfrm>
                      <a:prstGeom prst="rect">
                        <a:avLst/>
                      </a:prstGeom>
                    </p:spPr>
                  </p:pic>
                </p:oleObj>
              </mc:Fallback>
            </mc:AlternateContent>
          </a:graphicData>
        </a:graphic>
      </p:graphicFrame>
      <p:sp>
        <p:nvSpPr>
          <p:cNvPr id="10" name="TextBox 9"/>
          <p:cNvSpPr txBox="1"/>
          <p:nvPr/>
        </p:nvSpPr>
        <p:spPr>
          <a:xfrm>
            <a:off x="58392" y="1034951"/>
            <a:ext cx="2934256" cy="1200329"/>
          </a:xfrm>
          <a:prstGeom prst="rect">
            <a:avLst/>
          </a:prstGeom>
          <a:noFill/>
        </p:spPr>
        <p:txBody>
          <a:bodyPr wrap="square" rtlCol="0">
            <a:spAutoFit/>
          </a:bodyPr>
          <a:lstStyle/>
          <a:p>
            <a:r>
              <a:rPr lang="en-US" dirty="0" smtClean="0"/>
              <a:t>Cavity Resonance Condition</a:t>
            </a:r>
          </a:p>
          <a:p>
            <a:r>
              <a:rPr lang="en-US" dirty="0" smtClean="0"/>
              <a:t>Integer Number of Wavelengths fit inside length of the cavity</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4039148272"/>
              </p:ext>
            </p:extLst>
          </p:nvPr>
        </p:nvGraphicFramePr>
        <p:xfrm>
          <a:off x="817502" y="3257815"/>
          <a:ext cx="3463350" cy="746705"/>
        </p:xfrm>
        <a:graphic>
          <a:graphicData uri="http://schemas.openxmlformats.org/presentationml/2006/ole">
            <mc:AlternateContent xmlns:mc="http://schemas.openxmlformats.org/markup-compatibility/2006">
              <mc:Choice xmlns:v="urn:schemas-microsoft-com:vml" Requires="v">
                <p:oleObj spid="_x0000_s2417" name="Equation" r:id="rId11" imgW="1828800" imgH="393700" progId="Equation.3">
                  <p:embed/>
                </p:oleObj>
              </mc:Choice>
              <mc:Fallback>
                <p:oleObj name="Equation" r:id="rId11" imgW="1828800" imgH="393700" progId="Equation.3">
                  <p:embed/>
                  <p:pic>
                    <p:nvPicPr>
                      <p:cNvPr id="0" name=""/>
                      <p:cNvPicPr/>
                      <p:nvPr/>
                    </p:nvPicPr>
                    <p:blipFill>
                      <a:blip r:embed="rId12"/>
                      <a:stretch>
                        <a:fillRect/>
                      </a:stretch>
                    </p:blipFill>
                    <p:spPr>
                      <a:xfrm>
                        <a:off x="817502" y="3257815"/>
                        <a:ext cx="3463350" cy="746705"/>
                      </a:xfrm>
                      <a:prstGeom prst="rect">
                        <a:avLst/>
                      </a:prstGeom>
                    </p:spPr>
                  </p:pic>
                </p:oleObj>
              </mc:Fallback>
            </mc:AlternateContent>
          </a:graphicData>
        </a:graphic>
      </p:graphicFrame>
      <p:sp>
        <p:nvSpPr>
          <p:cNvPr id="12" name="TextBox 11"/>
          <p:cNvSpPr txBox="1"/>
          <p:nvPr/>
        </p:nvSpPr>
        <p:spPr>
          <a:xfrm>
            <a:off x="86495" y="2888483"/>
            <a:ext cx="2047105" cy="369332"/>
          </a:xfrm>
          <a:prstGeom prst="rect">
            <a:avLst/>
          </a:prstGeom>
          <a:noFill/>
        </p:spPr>
        <p:txBody>
          <a:bodyPr wrap="none" rtlCol="0">
            <a:spAutoFit/>
          </a:bodyPr>
          <a:lstStyle/>
          <a:p>
            <a:r>
              <a:rPr lang="en-US" dirty="0" smtClean="0"/>
              <a:t>Free Spectral Range</a:t>
            </a:r>
            <a:endParaRPr lang="en-US" dirty="0"/>
          </a:p>
        </p:txBody>
      </p:sp>
      <p:sp>
        <p:nvSpPr>
          <p:cNvPr id="13" name="TextBox 12"/>
          <p:cNvSpPr txBox="1"/>
          <p:nvPr/>
        </p:nvSpPr>
        <p:spPr>
          <a:xfrm>
            <a:off x="92915" y="4062447"/>
            <a:ext cx="5864970" cy="369332"/>
          </a:xfrm>
          <a:prstGeom prst="rect">
            <a:avLst/>
          </a:prstGeom>
          <a:noFill/>
        </p:spPr>
        <p:txBody>
          <a:bodyPr wrap="none" rtlCol="0">
            <a:spAutoFit/>
          </a:bodyPr>
          <a:lstStyle/>
          <a:p>
            <a:r>
              <a:rPr lang="en-US" dirty="0" smtClean="0"/>
              <a:t>Cavity </a:t>
            </a:r>
            <a:r>
              <a:rPr lang="en-US" dirty="0" err="1" smtClean="0"/>
              <a:t>Linewidth</a:t>
            </a:r>
            <a:r>
              <a:rPr lang="en-US" dirty="0"/>
              <a:t> </a:t>
            </a:r>
            <a:r>
              <a:rPr lang="en-US" dirty="0" smtClean="0"/>
              <a:t>= Full-width Half Maximum = 2* Cavity Pole</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4069444225"/>
              </p:ext>
            </p:extLst>
          </p:nvPr>
        </p:nvGraphicFramePr>
        <p:xfrm>
          <a:off x="557056" y="4454646"/>
          <a:ext cx="4376738" cy="962025"/>
        </p:xfrm>
        <a:graphic>
          <a:graphicData uri="http://schemas.openxmlformats.org/presentationml/2006/ole">
            <mc:AlternateContent xmlns:mc="http://schemas.openxmlformats.org/markup-compatibility/2006">
              <mc:Choice xmlns:v="urn:schemas-microsoft-com:vml" Requires="v">
                <p:oleObj spid="_x0000_s2418" name="Equation" r:id="rId13" imgW="2311400" imgH="508000" progId="Equation.3">
                  <p:embed/>
                </p:oleObj>
              </mc:Choice>
              <mc:Fallback>
                <p:oleObj name="Equation" r:id="rId13" imgW="2311400" imgH="508000" progId="Equation.3">
                  <p:embed/>
                  <p:pic>
                    <p:nvPicPr>
                      <p:cNvPr id="0" name=""/>
                      <p:cNvPicPr/>
                      <p:nvPr/>
                    </p:nvPicPr>
                    <p:blipFill>
                      <a:blip r:embed="rId14"/>
                      <a:stretch>
                        <a:fillRect/>
                      </a:stretch>
                    </p:blipFill>
                    <p:spPr>
                      <a:xfrm>
                        <a:off x="557056" y="4454646"/>
                        <a:ext cx="4376738" cy="962025"/>
                      </a:xfrm>
                      <a:prstGeom prst="rect">
                        <a:avLst/>
                      </a:prstGeom>
                    </p:spPr>
                  </p:pic>
                </p:oleObj>
              </mc:Fallback>
            </mc:AlternateContent>
          </a:graphicData>
        </a:graphic>
      </p:graphicFrame>
      <p:sp>
        <p:nvSpPr>
          <p:cNvPr id="15" name="TextBox 14"/>
          <p:cNvSpPr txBox="1"/>
          <p:nvPr/>
        </p:nvSpPr>
        <p:spPr>
          <a:xfrm>
            <a:off x="136495" y="5376556"/>
            <a:ext cx="7000647" cy="369332"/>
          </a:xfrm>
          <a:prstGeom prst="rect">
            <a:avLst/>
          </a:prstGeom>
          <a:noFill/>
        </p:spPr>
        <p:txBody>
          <a:bodyPr wrap="none" rtlCol="0">
            <a:spAutoFit/>
          </a:bodyPr>
          <a:lstStyle/>
          <a:p>
            <a:r>
              <a:rPr lang="en-US" dirty="0" smtClean="0"/>
              <a:t>Mirror </a:t>
            </a:r>
            <a:r>
              <a:rPr lang="en-US" dirty="0" err="1" smtClean="0"/>
              <a:t>reflectivities</a:t>
            </a:r>
            <a:r>
              <a:rPr lang="en-US" dirty="0" smtClean="0"/>
              <a:t> go up, cavity Finesse goes up, </a:t>
            </a:r>
            <a:r>
              <a:rPr lang="en-US" dirty="0" err="1" smtClean="0"/>
              <a:t>Linewidth</a:t>
            </a:r>
            <a:r>
              <a:rPr lang="en-US" dirty="0" smtClean="0"/>
              <a:t> gets smaller</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022841688"/>
              </p:ext>
            </p:extLst>
          </p:nvPr>
        </p:nvGraphicFramePr>
        <p:xfrm>
          <a:off x="620467" y="5745888"/>
          <a:ext cx="4623401" cy="1113653"/>
        </p:xfrm>
        <a:graphic>
          <a:graphicData uri="http://schemas.openxmlformats.org/presentationml/2006/ole">
            <mc:AlternateContent xmlns:mc="http://schemas.openxmlformats.org/markup-compatibility/2006">
              <mc:Choice xmlns:v="urn:schemas-microsoft-com:vml" Requires="v">
                <p:oleObj spid="_x0000_s2419" name="Equation" r:id="rId15" imgW="3060700" imgH="736600" progId="Equation.3">
                  <p:embed/>
                </p:oleObj>
              </mc:Choice>
              <mc:Fallback>
                <p:oleObj name="Equation" r:id="rId15" imgW="3060700" imgH="736600" progId="Equation.3">
                  <p:embed/>
                  <p:pic>
                    <p:nvPicPr>
                      <p:cNvPr id="0" name=""/>
                      <p:cNvPicPr/>
                      <p:nvPr/>
                    </p:nvPicPr>
                    <p:blipFill>
                      <a:blip r:embed="rId16"/>
                      <a:stretch>
                        <a:fillRect/>
                      </a:stretch>
                    </p:blipFill>
                    <p:spPr>
                      <a:xfrm>
                        <a:off x="620467" y="5745888"/>
                        <a:ext cx="4623401" cy="1113653"/>
                      </a:xfrm>
                      <a:prstGeom prst="rect">
                        <a:avLst/>
                      </a:prstGeom>
                    </p:spPr>
                  </p:pic>
                </p:oleObj>
              </mc:Fallback>
            </mc:AlternateContent>
          </a:graphicData>
        </a:graphic>
      </p:graphicFrame>
      <p:sp>
        <p:nvSpPr>
          <p:cNvPr id="17" name="TextBox 16"/>
          <p:cNvSpPr txBox="1"/>
          <p:nvPr/>
        </p:nvSpPr>
        <p:spPr>
          <a:xfrm>
            <a:off x="5957885" y="1296591"/>
            <a:ext cx="3173427" cy="369332"/>
          </a:xfrm>
          <a:prstGeom prst="rect">
            <a:avLst/>
          </a:prstGeom>
          <a:noFill/>
        </p:spPr>
        <p:txBody>
          <a:bodyPr wrap="none" rtlCol="0">
            <a:spAutoFit/>
          </a:bodyPr>
          <a:lstStyle/>
          <a:p>
            <a:r>
              <a:rPr lang="en-US" dirty="0" smtClean="0"/>
              <a:t>Phase &lt;-&gt; Length &lt;-&gt; Frequency</a:t>
            </a:r>
            <a:endParaRPr lang="en-US" dirty="0"/>
          </a:p>
        </p:txBody>
      </p:sp>
      <p:sp>
        <p:nvSpPr>
          <p:cNvPr id="3" name="TextBox 2"/>
          <p:cNvSpPr txBox="1"/>
          <p:nvPr/>
        </p:nvSpPr>
        <p:spPr>
          <a:xfrm>
            <a:off x="7419886" y="5200213"/>
            <a:ext cx="1711426" cy="1200329"/>
          </a:xfrm>
          <a:prstGeom prst="rect">
            <a:avLst/>
          </a:prstGeom>
          <a:noFill/>
        </p:spPr>
        <p:txBody>
          <a:bodyPr wrap="square" rtlCol="0">
            <a:spAutoFit/>
          </a:bodyPr>
          <a:lstStyle/>
          <a:p>
            <a:r>
              <a:rPr lang="en-US" dirty="0" smtClean="0"/>
              <a:t>** Check out P010013 for why this is an approximation</a:t>
            </a:r>
            <a:endParaRPr lang="en-US" dirty="0"/>
          </a:p>
        </p:txBody>
      </p:sp>
      <p:sp>
        <p:nvSpPr>
          <p:cNvPr id="18" name="TextBox 17"/>
          <p:cNvSpPr txBox="1"/>
          <p:nvPr/>
        </p:nvSpPr>
        <p:spPr>
          <a:xfrm>
            <a:off x="8376836" y="3073149"/>
            <a:ext cx="714475"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26181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PDH</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4</a:t>
            </a:fld>
            <a:endParaRPr lang="en-US"/>
          </a:p>
        </p:txBody>
      </p:sp>
      <p:sp>
        <p:nvSpPr>
          <p:cNvPr id="6" name="TextBox 5"/>
          <p:cNvSpPr txBox="1"/>
          <p:nvPr/>
        </p:nvSpPr>
        <p:spPr>
          <a:xfrm>
            <a:off x="58392" y="56733"/>
            <a:ext cx="1899128" cy="1015663"/>
          </a:xfrm>
          <a:prstGeom prst="rect">
            <a:avLst/>
          </a:prstGeom>
          <a:noFill/>
        </p:spPr>
        <p:txBody>
          <a:bodyPr wrap="none" rtlCol="0">
            <a:spAutoFit/>
          </a:bodyPr>
          <a:lstStyle/>
          <a:p>
            <a:r>
              <a:rPr lang="en-US" sz="2000" dirty="0" smtClean="0"/>
              <a:t>Robert V. </a:t>
            </a:r>
            <a:r>
              <a:rPr lang="en-US" sz="2000" b="1" dirty="0" smtClean="0"/>
              <a:t>P</a:t>
            </a:r>
            <a:r>
              <a:rPr lang="en-US" sz="2000" dirty="0" smtClean="0"/>
              <a:t>ound</a:t>
            </a:r>
          </a:p>
          <a:p>
            <a:r>
              <a:rPr lang="en-US" sz="2000" dirty="0" smtClean="0"/>
              <a:t>Ron W P </a:t>
            </a:r>
            <a:r>
              <a:rPr lang="en-US" sz="2000" b="1" dirty="0" err="1" smtClean="0"/>
              <a:t>D</a:t>
            </a:r>
            <a:r>
              <a:rPr lang="en-US" sz="2000" dirty="0" err="1" smtClean="0"/>
              <a:t>rever</a:t>
            </a:r>
            <a:endParaRPr lang="en-US" sz="2000" dirty="0"/>
          </a:p>
          <a:p>
            <a:r>
              <a:rPr lang="en-US" sz="2000" dirty="0" smtClean="0"/>
              <a:t>John L </a:t>
            </a:r>
            <a:r>
              <a:rPr lang="en-US" sz="2000" b="1" dirty="0" smtClean="0"/>
              <a:t>H</a:t>
            </a:r>
            <a:r>
              <a:rPr lang="en-US" sz="2000" dirty="0" smtClean="0"/>
              <a:t>all</a:t>
            </a:r>
            <a:endParaRPr lang="en-US" sz="2000" dirty="0"/>
          </a:p>
        </p:txBody>
      </p:sp>
      <p:grpSp>
        <p:nvGrpSpPr>
          <p:cNvPr id="24" name="Group 23"/>
          <p:cNvGrpSpPr/>
          <p:nvPr/>
        </p:nvGrpSpPr>
        <p:grpSpPr>
          <a:xfrm>
            <a:off x="54558" y="440054"/>
            <a:ext cx="8498236" cy="4789318"/>
            <a:chOff x="54558" y="440054"/>
            <a:chExt cx="8498236" cy="4789318"/>
          </a:xfrm>
        </p:grpSpPr>
        <p:pic>
          <p:nvPicPr>
            <p:cNvPr id="7" name="Picture 6" descr="PDH_Lock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94" y="1181933"/>
              <a:ext cx="7874000" cy="3517900"/>
            </a:xfrm>
            <a:prstGeom prst="rect">
              <a:avLst/>
            </a:prstGeom>
          </p:spPr>
        </p:pic>
        <p:sp>
          <p:nvSpPr>
            <p:cNvPr id="8" name="TextBox 7"/>
            <p:cNvSpPr txBox="1"/>
            <p:nvPr/>
          </p:nvSpPr>
          <p:spPr>
            <a:xfrm>
              <a:off x="2191992" y="664624"/>
              <a:ext cx="928672" cy="646331"/>
            </a:xfrm>
            <a:prstGeom prst="rect">
              <a:avLst/>
            </a:prstGeom>
            <a:noFill/>
          </p:spPr>
          <p:txBody>
            <a:bodyPr wrap="none" rtlCol="0">
              <a:spAutoFit/>
            </a:bodyPr>
            <a:lstStyle/>
            <a:p>
              <a:r>
                <a:rPr lang="en-US" dirty="0" smtClean="0"/>
                <a:t>Faraday </a:t>
              </a:r>
            </a:p>
            <a:p>
              <a:r>
                <a:rPr lang="en-US" dirty="0" smtClean="0"/>
                <a:t>Isolator</a:t>
              </a:r>
              <a:endParaRPr lang="en-US" dirty="0"/>
            </a:p>
          </p:txBody>
        </p:sp>
        <p:sp>
          <p:nvSpPr>
            <p:cNvPr id="9" name="TextBox 8"/>
            <p:cNvSpPr txBox="1"/>
            <p:nvPr/>
          </p:nvSpPr>
          <p:spPr>
            <a:xfrm>
              <a:off x="875896" y="1392055"/>
              <a:ext cx="677890" cy="369332"/>
            </a:xfrm>
            <a:prstGeom prst="rect">
              <a:avLst/>
            </a:prstGeom>
            <a:noFill/>
          </p:spPr>
          <p:txBody>
            <a:bodyPr wrap="none" rtlCol="0">
              <a:spAutoFit/>
            </a:bodyPr>
            <a:lstStyle/>
            <a:p>
              <a:r>
                <a:rPr lang="en-US" dirty="0"/>
                <a:t>L</a:t>
              </a:r>
              <a:r>
                <a:rPr lang="en-US" dirty="0" smtClean="0"/>
                <a:t>aser</a:t>
              </a:r>
              <a:endParaRPr lang="en-US" dirty="0"/>
            </a:p>
          </p:txBody>
        </p:sp>
        <p:sp>
          <p:nvSpPr>
            <p:cNvPr id="10" name="TextBox 9"/>
            <p:cNvSpPr txBox="1"/>
            <p:nvPr/>
          </p:nvSpPr>
          <p:spPr>
            <a:xfrm>
              <a:off x="4981272" y="719942"/>
              <a:ext cx="897902" cy="646331"/>
            </a:xfrm>
            <a:prstGeom prst="rect">
              <a:avLst/>
            </a:prstGeom>
            <a:noFill/>
          </p:spPr>
          <p:txBody>
            <a:bodyPr wrap="none" rtlCol="0">
              <a:spAutoFit/>
            </a:bodyPr>
            <a:lstStyle/>
            <a:p>
              <a:r>
                <a:rPr lang="en-US" dirty="0" smtClean="0"/>
                <a:t>Optical </a:t>
              </a:r>
            </a:p>
            <a:p>
              <a:r>
                <a:rPr lang="en-US" dirty="0" smtClean="0"/>
                <a:t>Isolator</a:t>
              </a:r>
              <a:endParaRPr lang="en-US" dirty="0"/>
            </a:p>
          </p:txBody>
        </p:sp>
        <p:sp>
          <p:nvSpPr>
            <p:cNvPr id="11" name="TextBox 10"/>
            <p:cNvSpPr txBox="1"/>
            <p:nvPr/>
          </p:nvSpPr>
          <p:spPr>
            <a:xfrm>
              <a:off x="2119002" y="4583041"/>
              <a:ext cx="1049499" cy="646331"/>
            </a:xfrm>
            <a:prstGeom prst="rect">
              <a:avLst/>
            </a:prstGeom>
            <a:noFill/>
          </p:spPr>
          <p:txBody>
            <a:bodyPr wrap="none" rtlCol="0">
              <a:spAutoFit/>
            </a:bodyPr>
            <a:lstStyle/>
            <a:p>
              <a:pPr algn="ctr"/>
              <a:r>
                <a:rPr lang="en-US" dirty="0" smtClean="0"/>
                <a:t>Low-Pass </a:t>
              </a:r>
            </a:p>
            <a:p>
              <a:pPr algn="ctr"/>
              <a:r>
                <a:rPr lang="en-US" dirty="0" smtClean="0"/>
                <a:t>Filter</a:t>
              </a:r>
            </a:p>
          </p:txBody>
        </p:sp>
        <p:sp>
          <p:nvSpPr>
            <p:cNvPr id="12" name="TextBox 11"/>
            <p:cNvSpPr txBox="1"/>
            <p:nvPr/>
          </p:nvSpPr>
          <p:spPr>
            <a:xfrm>
              <a:off x="3013434" y="4565758"/>
              <a:ext cx="1622409" cy="646331"/>
            </a:xfrm>
            <a:prstGeom prst="rect">
              <a:avLst/>
            </a:prstGeom>
            <a:noFill/>
          </p:spPr>
          <p:txBody>
            <a:bodyPr wrap="none" rtlCol="0">
              <a:spAutoFit/>
            </a:bodyPr>
            <a:lstStyle/>
            <a:p>
              <a:pPr algn="ctr"/>
              <a:r>
                <a:rPr lang="en-US" dirty="0" smtClean="0"/>
                <a:t>Mixer/</a:t>
              </a:r>
            </a:p>
            <a:p>
              <a:pPr algn="ctr"/>
              <a:r>
                <a:rPr lang="en-US" dirty="0" smtClean="0"/>
                <a:t>“Demodulator”</a:t>
              </a:r>
            </a:p>
          </p:txBody>
        </p:sp>
        <p:sp>
          <p:nvSpPr>
            <p:cNvPr id="13" name="TextBox 12"/>
            <p:cNvSpPr txBox="1"/>
            <p:nvPr/>
          </p:nvSpPr>
          <p:spPr>
            <a:xfrm>
              <a:off x="2754260" y="3088756"/>
              <a:ext cx="740895" cy="646331"/>
            </a:xfrm>
            <a:prstGeom prst="rect">
              <a:avLst/>
            </a:prstGeom>
            <a:noFill/>
          </p:spPr>
          <p:txBody>
            <a:bodyPr wrap="none" rtlCol="0">
              <a:spAutoFit/>
            </a:bodyPr>
            <a:lstStyle/>
            <a:p>
              <a:pPr algn="ctr"/>
              <a:r>
                <a:rPr lang="en-US" dirty="0" smtClean="0"/>
                <a:t>Phase </a:t>
              </a:r>
            </a:p>
            <a:p>
              <a:pPr algn="ctr"/>
              <a:r>
                <a:rPr lang="en-US" dirty="0" smtClean="0"/>
                <a:t>Delay</a:t>
              </a:r>
            </a:p>
          </p:txBody>
        </p:sp>
        <p:sp>
          <p:nvSpPr>
            <p:cNvPr id="14" name="TextBox 13"/>
            <p:cNvSpPr txBox="1"/>
            <p:nvPr/>
          </p:nvSpPr>
          <p:spPr>
            <a:xfrm>
              <a:off x="2583460" y="2034035"/>
              <a:ext cx="1074408" cy="923330"/>
            </a:xfrm>
            <a:prstGeom prst="rect">
              <a:avLst/>
            </a:prstGeom>
            <a:noFill/>
          </p:spPr>
          <p:txBody>
            <a:bodyPr wrap="none" rtlCol="0">
              <a:spAutoFit/>
            </a:bodyPr>
            <a:lstStyle/>
            <a:p>
              <a:pPr algn="ctr"/>
              <a:r>
                <a:rPr lang="en-US" dirty="0" smtClean="0"/>
                <a:t>Local</a:t>
              </a:r>
            </a:p>
            <a:p>
              <a:pPr algn="ctr"/>
              <a:r>
                <a:rPr lang="en-US" dirty="0" smtClean="0"/>
                <a:t>Oscillator</a:t>
              </a:r>
            </a:p>
            <a:p>
              <a:pPr algn="ctr"/>
              <a:r>
                <a:rPr lang="en-US" dirty="0" smtClean="0"/>
                <a:t>(LO)</a:t>
              </a:r>
            </a:p>
          </p:txBody>
        </p:sp>
        <p:sp>
          <p:nvSpPr>
            <p:cNvPr id="15" name="TextBox 14"/>
            <p:cNvSpPr txBox="1"/>
            <p:nvPr/>
          </p:nvSpPr>
          <p:spPr>
            <a:xfrm>
              <a:off x="3329016" y="440054"/>
              <a:ext cx="1189373" cy="923330"/>
            </a:xfrm>
            <a:prstGeom prst="rect">
              <a:avLst/>
            </a:prstGeom>
            <a:noFill/>
          </p:spPr>
          <p:txBody>
            <a:bodyPr wrap="none" rtlCol="0">
              <a:spAutoFit/>
            </a:bodyPr>
            <a:lstStyle/>
            <a:p>
              <a:pPr algn="ctr"/>
              <a:r>
                <a:rPr lang="en-US" dirty="0" smtClean="0"/>
                <a:t>Phase / </a:t>
              </a:r>
            </a:p>
            <a:p>
              <a:pPr algn="ctr"/>
              <a:r>
                <a:rPr lang="en-US" dirty="0" smtClean="0"/>
                <a:t>Frequency</a:t>
              </a:r>
            </a:p>
            <a:p>
              <a:pPr algn="ctr"/>
              <a:r>
                <a:rPr lang="en-US" dirty="0" smtClean="0"/>
                <a:t>Modulator</a:t>
              </a:r>
            </a:p>
          </p:txBody>
        </p:sp>
        <p:sp>
          <p:nvSpPr>
            <p:cNvPr id="16" name="TextBox 15"/>
            <p:cNvSpPr txBox="1"/>
            <p:nvPr/>
          </p:nvSpPr>
          <p:spPr>
            <a:xfrm>
              <a:off x="54558" y="2765590"/>
              <a:ext cx="901171" cy="923330"/>
            </a:xfrm>
            <a:prstGeom prst="rect">
              <a:avLst/>
            </a:prstGeom>
            <a:noFill/>
          </p:spPr>
          <p:txBody>
            <a:bodyPr wrap="none" rtlCol="0">
              <a:spAutoFit/>
            </a:bodyPr>
            <a:lstStyle/>
            <a:p>
              <a:pPr algn="ctr"/>
              <a:r>
                <a:rPr lang="en-US" dirty="0" smtClean="0"/>
                <a:t>Control</a:t>
              </a:r>
            </a:p>
            <a:p>
              <a:pPr algn="ctr"/>
              <a:r>
                <a:rPr lang="en-US" dirty="0" smtClean="0"/>
                <a:t>Filter</a:t>
              </a:r>
            </a:p>
            <a:p>
              <a:pPr algn="ctr"/>
              <a:r>
                <a:rPr lang="en-US" dirty="0" smtClean="0"/>
                <a:t>“Servo”</a:t>
              </a:r>
            </a:p>
          </p:txBody>
        </p:sp>
      </p:grpSp>
      <p:pic>
        <p:nvPicPr>
          <p:cNvPr id="17" name="Picture 16" descr="400px-Simulated_PDH_rea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288" y="2244406"/>
            <a:ext cx="3523712" cy="3805609"/>
          </a:xfrm>
          <a:prstGeom prst="rect">
            <a:avLst/>
          </a:prstGeom>
        </p:spPr>
      </p:pic>
      <p:sp>
        <p:nvSpPr>
          <p:cNvPr id="18" name="TextBox 17"/>
          <p:cNvSpPr txBox="1"/>
          <p:nvPr/>
        </p:nvSpPr>
        <p:spPr>
          <a:xfrm>
            <a:off x="6460034" y="2880013"/>
            <a:ext cx="2226766" cy="369332"/>
          </a:xfrm>
          <a:prstGeom prst="rect">
            <a:avLst/>
          </a:prstGeom>
          <a:noFill/>
        </p:spPr>
        <p:txBody>
          <a:bodyPr wrap="none" rtlCol="0">
            <a:spAutoFit/>
          </a:bodyPr>
          <a:lstStyle/>
          <a:p>
            <a:pPr algn="ctr"/>
            <a:r>
              <a:rPr lang="en-US" dirty="0" smtClean="0"/>
              <a:t>Reflected Field Power</a:t>
            </a:r>
          </a:p>
        </p:txBody>
      </p:sp>
      <p:sp>
        <p:nvSpPr>
          <p:cNvPr id="19" name="TextBox 18"/>
          <p:cNvSpPr txBox="1"/>
          <p:nvPr/>
        </p:nvSpPr>
        <p:spPr>
          <a:xfrm>
            <a:off x="6482578" y="4244151"/>
            <a:ext cx="2181682" cy="369332"/>
          </a:xfrm>
          <a:prstGeom prst="rect">
            <a:avLst/>
          </a:prstGeom>
          <a:noFill/>
        </p:spPr>
        <p:txBody>
          <a:bodyPr wrap="none" rtlCol="0">
            <a:spAutoFit/>
          </a:bodyPr>
          <a:lstStyle/>
          <a:p>
            <a:pPr algn="ctr"/>
            <a:r>
              <a:rPr lang="en-US" dirty="0" smtClean="0"/>
              <a:t>Reflected Field Phase</a:t>
            </a:r>
          </a:p>
        </p:txBody>
      </p:sp>
      <p:sp>
        <p:nvSpPr>
          <p:cNvPr id="20" name="TextBox 19"/>
          <p:cNvSpPr txBox="1"/>
          <p:nvPr/>
        </p:nvSpPr>
        <p:spPr>
          <a:xfrm>
            <a:off x="5969510" y="6147817"/>
            <a:ext cx="3218284" cy="646331"/>
          </a:xfrm>
          <a:prstGeom prst="rect">
            <a:avLst/>
          </a:prstGeom>
          <a:noFill/>
        </p:spPr>
        <p:txBody>
          <a:bodyPr wrap="square" rtlCol="0">
            <a:spAutoFit/>
          </a:bodyPr>
          <a:lstStyle/>
          <a:p>
            <a:pPr algn="ctr"/>
            <a:r>
              <a:rPr lang="en-US" dirty="0" smtClean="0"/>
              <a:t>Non-linear in regions outside cavity </a:t>
            </a:r>
            <a:r>
              <a:rPr lang="en-US" dirty="0" err="1" smtClean="0"/>
              <a:t>linewidth</a:t>
            </a:r>
            <a:endParaRPr lang="en-US" dirty="0" smtClean="0"/>
          </a:p>
        </p:txBody>
      </p:sp>
      <p:sp>
        <p:nvSpPr>
          <p:cNvPr id="21" name="TextBox 20"/>
          <p:cNvSpPr txBox="1"/>
          <p:nvPr/>
        </p:nvSpPr>
        <p:spPr>
          <a:xfrm>
            <a:off x="58392" y="5187080"/>
            <a:ext cx="5678734" cy="1477328"/>
          </a:xfrm>
          <a:prstGeom prst="rect">
            <a:avLst/>
          </a:prstGeom>
          <a:noFill/>
        </p:spPr>
        <p:txBody>
          <a:bodyPr wrap="square" rtlCol="0">
            <a:spAutoFit/>
          </a:bodyPr>
          <a:lstStyle/>
          <a:p>
            <a:r>
              <a:rPr lang="en-US" dirty="0" smtClean="0"/>
              <a:t>“Lock acquisition” or “catch (and hold) lock”</a:t>
            </a:r>
          </a:p>
          <a:p>
            <a:r>
              <a:rPr lang="en-US" dirty="0" smtClean="0"/>
              <a:t> = Length changes slower than the control bandwidth</a:t>
            </a:r>
          </a:p>
          <a:p>
            <a:endParaRPr lang="en-US" dirty="0" smtClean="0"/>
          </a:p>
          <a:p>
            <a:r>
              <a:rPr lang="en-US" dirty="0" smtClean="0"/>
              <a:t>Control servo holds the laser frequency within linear operating regime</a:t>
            </a:r>
            <a:endParaRPr lang="en-US" dirty="0"/>
          </a:p>
        </p:txBody>
      </p:sp>
      <p:sp>
        <p:nvSpPr>
          <p:cNvPr id="22" name="Rectangle 21"/>
          <p:cNvSpPr/>
          <p:nvPr/>
        </p:nvSpPr>
        <p:spPr>
          <a:xfrm>
            <a:off x="6362127" y="20653"/>
            <a:ext cx="2869461" cy="1200329"/>
          </a:xfrm>
          <a:prstGeom prst="rect">
            <a:avLst/>
          </a:prstGeom>
        </p:spPr>
        <p:txBody>
          <a:bodyPr wrap="square">
            <a:spAutoFit/>
          </a:bodyPr>
          <a:lstStyle/>
          <a:p>
            <a:r>
              <a:rPr lang="en-US" dirty="0" smtClean="0"/>
              <a:t>Locks laser frequency to resonant cavity, following the length of the cavity as it changes</a:t>
            </a:r>
          </a:p>
        </p:txBody>
      </p:sp>
      <p:sp>
        <p:nvSpPr>
          <p:cNvPr id="23" name="Rectangle 22"/>
          <p:cNvSpPr/>
          <p:nvPr/>
        </p:nvSpPr>
        <p:spPr>
          <a:xfrm>
            <a:off x="6728109" y="5873473"/>
            <a:ext cx="1722497" cy="369332"/>
          </a:xfrm>
          <a:prstGeom prst="rect">
            <a:avLst/>
          </a:prstGeom>
        </p:spPr>
        <p:txBody>
          <a:bodyPr wrap="none">
            <a:spAutoFit/>
          </a:bodyPr>
          <a:lstStyle/>
          <a:p>
            <a:pPr algn="ctr"/>
            <a:r>
              <a:rPr lang="en-US" dirty="0" smtClean="0"/>
              <a:t>PDH Error Signal</a:t>
            </a:r>
          </a:p>
        </p:txBody>
      </p:sp>
    </p:spTree>
    <p:extLst>
      <p:ext uri="{BB962C8B-B14F-4D97-AF65-F5344CB8AC3E}">
        <p14:creationId xmlns:p14="http://schemas.microsoft.com/office/powerpoint/2010/main" val="414711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PDH</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5</a:t>
            </a:fld>
            <a:endParaRPr lang="en-US"/>
          </a:p>
        </p:txBody>
      </p:sp>
      <p:grpSp>
        <p:nvGrpSpPr>
          <p:cNvPr id="7" name="Group 6"/>
          <p:cNvGrpSpPr/>
          <p:nvPr/>
        </p:nvGrpSpPr>
        <p:grpSpPr>
          <a:xfrm>
            <a:off x="54558" y="440054"/>
            <a:ext cx="8498236" cy="4789318"/>
            <a:chOff x="54558" y="440054"/>
            <a:chExt cx="8498236" cy="4789318"/>
          </a:xfrm>
        </p:grpSpPr>
        <p:pic>
          <p:nvPicPr>
            <p:cNvPr id="8" name="Picture 7" descr="PDH_Lock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94" y="1181933"/>
              <a:ext cx="7874000" cy="3517900"/>
            </a:xfrm>
            <a:prstGeom prst="rect">
              <a:avLst/>
            </a:prstGeom>
          </p:spPr>
        </p:pic>
        <p:sp>
          <p:nvSpPr>
            <p:cNvPr id="9" name="TextBox 8"/>
            <p:cNvSpPr txBox="1"/>
            <p:nvPr/>
          </p:nvSpPr>
          <p:spPr>
            <a:xfrm>
              <a:off x="2191992" y="664624"/>
              <a:ext cx="928672" cy="646331"/>
            </a:xfrm>
            <a:prstGeom prst="rect">
              <a:avLst/>
            </a:prstGeom>
            <a:noFill/>
          </p:spPr>
          <p:txBody>
            <a:bodyPr wrap="none" rtlCol="0">
              <a:spAutoFit/>
            </a:bodyPr>
            <a:lstStyle/>
            <a:p>
              <a:r>
                <a:rPr lang="en-US" dirty="0" smtClean="0"/>
                <a:t>Faraday </a:t>
              </a:r>
            </a:p>
            <a:p>
              <a:r>
                <a:rPr lang="en-US" dirty="0" smtClean="0"/>
                <a:t>Isolator</a:t>
              </a:r>
              <a:endParaRPr lang="en-US" dirty="0"/>
            </a:p>
          </p:txBody>
        </p:sp>
        <p:sp>
          <p:nvSpPr>
            <p:cNvPr id="10" name="TextBox 9"/>
            <p:cNvSpPr txBox="1"/>
            <p:nvPr/>
          </p:nvSpPr>
          <p:spPr>
            <a:xfrm>
              <a:off x="875896" y="1392055"/>
              <a:ext cx="677890" cy="369332"/>
            </a:xfrm>
            <a:prstGeom prst="rect">
              <a:avLst/>
            </a:prstGeom>
            <a:noFill/>
          </p:spPr>
          <p:txBody>
            <a:bodyPr wrap="none" rtlCol="0">
              <a:spAutoFit/>
            </a:bodyPr>
            <a:lstStyle/>
            <a:p>
              <a:r>
                <a:rPr lang="en-US" dirty="0"/>
                <a:t>L</a:t>
              </a:r>
              <a:r>
                <a:rPr lang="en-US" dirty="0" smtClean="0"/>
                <a:t>aser</a:t>
              </a:r>
              <a:endParaRPr lang="en-US" dirty="0"/>
            </a:p>
          </p:txBody>
        </p:sp>
        <p:sp>
          <p:nvSpPr>
            <p:cNvPr id="11" name="TextBox 10"/>
            <p:cNvSpPr txBox="1"/>
            <p:nvPr/>
          </p:nvSpPr>
          <p:spPr>
            <a:xfrm>
              <a:off x="4981272" y="719942"/>
              <a:ext cx="897902" cy="646331"/>
            </a:xfrm>
            <a:prstGeom prst="rect">
              <a:avLst/>
            </a:prstGeom>
            <a:noFill/>
          </p:spPr>
          <p:txBody>
            <a:bodyPr wrap="none" rtlCol="0">
              <a:spAutoFit/>
            </a:bodyPr>
            <a:lstStyle/>
            <a:p>
              <a:r>
                <a:rPr lang="en-US" dirty="0" smtClean="0"/>
                <a:t>Optical </a:t>
              </a:r>
            </a:p>
            <a:p>
              <a:r>
                <a:rPr lang="en-US" dirty="0" smtClean="0"/>
                <a:t>Isolator</a:t>
              </a:r>
              <a:endParaRPr lang="en-US" dirty="0"/>
            </a:p>
          </p:txBody>
        </p:sp>
        <p:sp>
          <p:nvSpPr>
            <p:cNvPr id="12" name="TextBox 11"/>
            <p:cNvSpPr txBox="1"/>
            <p:nvPr/>
          </p:nvSpPr>
          <p:spPr>
            <a:xfrm>
              <a:off x="2119002" y="4583041"/>
              <a:ext cx="1049499" cy="646331"/>
            </a:xfrm>
            <a:prstGeom prst="rect">
              <a:avLst/>
            </a:prstGeom>
            <a:noFill/>
          </p:spPr>
          <p:txBody>
            <a:bodyPr wrap="none" rtlCol="0">
              <a:spAutoFit/>
            </a:bodyPr>
            <a:lstStyle/>
            <a:p>
              <a:pPr algn="ctr"/>
              <a:r>
                <a:rPr lang="en-US" dirty="0" smtClean="0"/>
                <a:t>Low-Pass </a:t>
              </a:r>
            </a:p>
            <a:p>
              <a:pPr algn="ctr"/>
              <a:r>
                <a:rPr lang="en-US" dirty="0" smtClean="0"/>
                <a:t>Filter</a:t>
              </a:r>
            </a:p>
          </p:txBody>
        </p:sp>
        <p:sp>
          <p:nvSpPr>
            <p:cNvPr id="13" name="TextBox 12"/>
            <p:cNvSpPr txBox="1"/>
            <p:nvPr/>
          </p:nvSpPr>
          <p:spPr>
            <a:xfrm>
              <a:off x="3459486" y="4611112"/>
              <a:ext cx="730301" cy="369332"/>
            </a:xfrm>
            <a:prstGeom prst="rect">
              <a:avLst/>
            </a:prstGeom>
            <a:noFill/>
          </p:spPr>
          <p:txBody>
            <a:bodyPr wrap="none" rtlCol="0">
              <a:spAutoFit/>
            </a:bodyPr>
            <a:lstStyle/>
            <a:p>
              <a:pPr algn="ctr"/>
              <a:r>
                <a:rPr lang="en-US" dirty="0" smtClean="0"/>
                <a:t>Mixer</a:t>
              </a:r>
            </a:p>
          </p:txBody>
        </p:sp>
        <p:sp>
          <p:nvSpPr>
            <p:cNvPr id="14" name="TextBox 13"/>
            <p:cNvSpPr txBox="1"/>
            <p:nvPr/>
          </p:nvSpPr>
          <p:spPr>
            <a:xfrm>
              <a:off x="2754260" y="3088756"/>
              <a:ext cx="740895" cy="646331"/>
            </a:xfrm>
            <a:prstGeom prst="rect">
              <a:avLst/>
            </a:prstGeom>
            <a:noFill/>
          </p:spPr>
          <p:txBody>
            <a:bodyPr wrap="none" rtlCol="0">
              <a:spAutoFit/>
            </a:bodyPr>
            <a:lstStyle/>
            <a:p>
              <a:pPr algn="ctr"/>
              <a:r>
                <a:rPr lang="en-US" dirty="0" smtClean="0"/>
                <a:t>Phase </a:t>
              </a:r>
            </a:p>
            <a:p>
              <a:pPr algn="ctr"/>
              <a:r>
                <a:rPr lang="en-US" dirty="0" smtClean="0"/>
                <a:t>Delay</a:t>
              </a:r>
            </a:p>
          </p:txBody>
        </p:sp>
        <p:sp>
          <p:nvSpPr>
            <p:cNvPr id="15" name="TextBox 14"/>
            <p:cNvSpPr txBox="1"/>
            <p:nvPr/>
          </p:nvSpPr>
          <p:spPr>
            <a:xfrm>
              <a:off x="2583460" y="2034035"/>
              <a:ext cx="1074408" cy="923330"/>
            </a:xfrm>
            <a:prstGeom prst="rect">
              <a:avLst/>
            </a:prstGeom>
            <a:noFill/>
          </p:spPr>
          <p:txBody>
            <a:bodyPr wrap="none" rtlCol="0">
              <a:spAutoFit/>
            </a:bodyPr>
            <a:lstStyle/>
            <a:p>
              <a:pPr algn="ctr"/>
              <a:r>
                <a:rPr lang="en-US" dirty="0" smtClean="0"/>
                <a:t>Local</a:t>
              </a:r>
            </a:p>
            <a:p>
              <a:pPr algn="ctr"/>
              <a:r>
                <a:rPr lang="en-US" dirty="0" smtClean="0"/>
                <a:t>Oscillator</a:t>
              </a:r>
            </a:p>
            <a:p>
              <a:pPr algn="ctr"/>
              <a:r>
                <a:rPr lang="en-US" dirty="0" smtClean="0"/>
                <a:t>(LO)</a:t>
              </a:r>
            </a:p>
          </p:txBody>
        </p:sp>
        <p:sp>
          <p:nvSpPr>
            <p:cNvPr id="16" name="TextBox 15"/>
            <p:cNvSpPr txBox="1"/>
            <p:nvPr/>
          </p:nvSpPr>
          <p:spPr>
            <a:xfrm>
              <a:off x="3329016" y="440054"/>
              <a:ext cx="1189373" cy="923330"/>
            </a:xfrm>
            <a:prstGeom prst="rect">
              <a:avLst/>
            </a:prstGeom>
            <a:noFill/>
          </p:spPr>
          <p:txBody>
            <a:bodyPr wrap="none" rtlCol="0">
              <a:spAutoFit/>
            </a:bodyPr>
            <a:lstStyle/>
            <a:p>
              <a:pPr algn="ctr"/>
              <a:r>
                <a:rPr lang="en-US" dirty="0" smtClean="0"/>
                <a:t>Phase / </a:t>
              </a:r>
            </a:p>
            <a:p>
              <a:pPr algn="ctr"/>
              <a:r>
                <a:rPr lang="en-US" dirty="0" smtClean="0"/>
                <a:t>Frequency</a:t>
              </a:r>
            </a:p>
            <a:p>
              <a:pPr algn="ctr"/>
              <a:r>
                <a:rPr lang="en-US" dirty="0" smtClean="0"/>
                <a:t>Modulator</a:t>
              </a:r>
            </a:p>
          </p:txBody>
        </p:sp>
        <p:sp>
          <p:nvSpPr>
            <p:cNvPr id="17" name="TextBox 16"/>
            <p:cNvSpPr txBox="1"/>
            <p:nvPr/>
          </p:nvSpPr>
          <p:spPr>
            <a:xfrm>
              <a:off x="54558" y="2765590"/>
              <a:ext cx="901171" cy="923330"/>
            </a:xfrm>
            <a:prstGeom prst="rect">
              <a:avLst/>
            </a:prstGeom>
            <a:noFill/>
          </p:spPr>
          <p:txBody>
            <a:bodyPr wrap="none" rtlCol="0">
              <a:spAutoFit/>
            </a:bodyPr>
            <a:lstStyle/>
            <a:p>
              <a:pPr algn="ctr"/>
              <a:r>
                <a:rPr lang="en-US" dirty="0" smtClean="0"/>
                <a:t>Control</a:t>
              </a:r>
            </a:p>
            <a:p>
              <a:pPr algn="ctr"/>
              <a:r>
                <a:rPr lang="en-US" dirty="0" smtClean="0"/>
                <a:t>Filter</a:t>
              </a:r>
            </a:p>
            <a:p>
              <a:pPr algn="ctr"/>
              <a:r>
                <a:rPr lang="en-US" dirty="0" smtClean="0"/>
                <a:t>“Servo”</a:t>
              </a:r>
            </a:p>
          </p:txBody>
        </p:sp>
      </p:grpSp>
      <p:sp>
        <p:nvSpPr>
          <p:cNvPr id="19" name="TextBox 18"/>
          <p:cNvSpPr txBox="1"/>
          <p:nvPr/>
        </p:nvSpPr>
        <p:spPr>
          <a:xfrm>
            <a:off x="5879174" y="2375137"/>
            <a:ext cx="3102194" cy="1754327"/>
          </a:xfrm>
          <a:prstGeom prst="rect">
            <a:avLst/>
          </a:prstGeom>
          <a:noFill/>
        </p:spPr>
        <p:txBody>
          <a:bodyPr wrap="none" rtlCol="0">
            <a:spAutoFit/>
          </a:bodyPr>
          <a:lstStyle/>
          <a:p>
            <a:r>
              <a:rPr lang="en-US" dirty="0" smtClean="0"/>
              <a:t>PDH locking the Laser to </a:t>
            </a:r>
          </a:p>
          <a:p>
            <a:r>
              <a:rPr lang="en-US" dirty="0" smtClean="0"/>
              <a:t>Cavity reduces frequency noise</a:t>
            </a:r>
          </a:p>
          <a:p>
            <a:endParaRPr lang="en-US" dirty="0" smtClean="0"/>
          </a:p>
          <a:p>
            <a:endParaRPr lang="en-US" dirty="0"/>
          </a:p>
          <a:p>
            <a:r>
              <a:rPr lang="en-US" dirty="0" smtClean="0"/>
              <a:t>Cavity treated as </a:t>
            </a:r>
          </a:p>
          <a:p>
            <a:r>
              <a:rPr lang="en-US" dirty="0" smtClean="0"/>
              <a:t>“frequency reference” </a:t>
            </a:r>
          </a:p>
        </p:txBody>
      </p:sp>
      <p:sp>
        <p:nvSpPr>
          <p:cNvPr id="20" name="TextBox 19"/>
          <p:cNvSpPr txBox="1"/>
          <p:nvPr/>
        </p:nvSpPr>
        <p:spPr>
          <a:xfrm>
            <a:off x="4659683" y="5229372"/>
            <a:ext cx="3893111" cy="1323439"/>
          </a:xfrm>
          <a:prstGeom prst="rect">
            <a:avLst/>
          </a:prstGeom>
          <a:noFill/>
        </p:spPr>
        <p:txBody>
          <a:bodyPr wrap="square" rtlCol="0">
            <a:spAutoFit/>
          </a:bodyPr>
          <a:lstStyle/>
          <a:p>
            <a:r>
              <a:rPr lang="en-US" sz="2000" dirty="0" smtClean="0"/>
              <a:t>The LONGER the cavity, and/or</a:t>
            </a:r>
          </a:p>
          <a:p>
            <a:r>
              <a:rPr lang="en-US" sz="2000" dirty="0"/>
              <a:t>t</a:t>
            </a:r>
            <a:r>
              <a:rPr lang="en-US" sz="2000" dirty="0" smtClean="0"/>
              <a:t>he SMALLER the length changes,</a:t>
            </a:r>
          </a:p>
          <a:p>
            <a:r>
              <a:rPr lang="en-US" sz="2000" dirty="0" smtClean="0"/>
              <a:t>the better the frequency reference,</a:t>
            </a:r>
          </a:p>
          <a:p>
            <a:r>
              <a:rPr lang="en-US" sz="2000" dirty="0"/>
              <a:t>t</a:t>
            </a:r>
            <a:r>
              <a:rPr lang="en-US" sz="2000" dirty="0" smtClean="0"/>
              <a:t>he lower the frequency noise</a:t>
            </a:r>
          </a:p>
        </p:txBody>
      </p:sp>
      <p:graphicFrame>
        <p:nvGraphicFramePr>
          <p:cNvPr id="21" name="Object 20"/>
          <p:cNvGraphicFramePr>
            <a:graphicFrameLocks noChangeAspect="1"/>
          </p:cNvGraphicFramePr>
          <p:nvPr>
            <p:extLst>
              <p:ext uri="{D42A27DB-BD31-4B8C-83A1-F6EECF244321}">
                <p14:modId xmlns:p14="http://schemas.microsoft.com/office/powerpoint/2010/main" val="455025627"/>
              </p:ext>
            </p:extLst>
          </p:nvPr>
        </p:nvGraphicFramePr>
        <p:xfrm>
          <a:off x="2869544" y="5227760"/>
          <a:ext cx="1452984" cy="1073945"/>
        </p:xfrm>
        <a:graphic>
          <a:graphicData uri="http://schemas.openxmlformats.org/presentationml/2006/ole">
            <mc:AlternateContent xmlns:mc="http://schemas.openxmlformats.org/markup-compatibility/2006">
              <mc:Choice xmlns:v="urn:schemas-microsoft-com:vml" Requires="v">
                <p:oleObj spid="_x0000_s7233" name="Equation" r:id="rId4" imgW="584200" imgH="431800" progId="Equation.3">
                  <p:embed/>
                </p:oleObj>
              </mc:Choice>
              <mc:Fallback>
                <p:oleObj name="Equation" r:id="rId4" imgW="584200" imgH="431800" progId="Equation.3">
                  <p:embed/>
                  <p:pic>
                    <p:nvPicPr>
                      <p:cNvPr id="0" name=""/>
                      <p:cNvPicPr/>
                      <p:nvPr/>
                    </p:nvPicPr>
                    <p:blipFill>
                      <a:blip r:embed="rId5"/>
                      <a:stretch>
                        <a:fillRect/>
                      </a:stretch>
                    </p:blipFill>
                    <p:spPr>
                      <a:xfrm>
                        <a:off x="2869544" y="5227760"/>
                        <a:ext cx="1452984" cy="1073945"/>
                      </a:xfrm>
                      <a:prstGeom prst="rect">
                        <a:avLst/>
                      </a:prstGeom>
                    </p:spPr>
                  </p:pic>
                </p:oleObj>
              </mc:Fallback>
            </mc:AlternateContent>
          </a:graphicData>
        </a:graphic>
      </p:graphicFrame>
      <p:sp>
        <p:nvSpPr>
          <p:cNvPr id="3" name="TextBox 2"/>
          <p:cNvSpPr txBox="1"/>
          <p:nvPr/>
        </p:nvSpPr>
        <p:spPr>
          <a:xfrm>
            <a:off x="162074" y="6274395"/>
            <a:ext cx="4456644" cy="369332"/>
          </a:xfrm>
          <a:prstGeom prst="rect">
            <a:avLst/>
          </a:prstGeom>
          <a:noFill/>
        </p:spPr>
        <p:txBody>
          <a:bodyPr wrap="none" rtlCol="0">
            <a:spAutoFit/>
          </a:bodyPr>
          <a:lstStyle/>
          <a:p>
            <a:r>
              <a:rPr lang="en-US" dirty="0" smtClean="0">
                <a:solidFill>
                  <a:schemeClr val="tx1">
                    <a:lumMod val="50000"/>
                    <a:lumOff val="50000"/>
                  </a:schemeClr>
                </a:solidFill>
              </a:rPr>
              <a:t>See Appendix A for more Essential Cavity </a:t>
            </a:r>
            <a:r>
              <a:rPr lang="en-US" dirty="0" err="1" smtClean="0">
                <a:solidFill>
                  <a:schemeClr val="tx1">
                    <a:lumMod val="50000"/>
                    <a:lumOff val="50000"/>
                  </a:schemeClr>
                </a:solidFill>
              </a:rPr>
              <a:t>Eqs</a:t>
            </a:r>
            <a:r>
              <a:rPr lang="en-US" dirty="0" smtClean="0">
                <a:solidFill>
                  <a:schemeClr val="tx1">
                    <a:lumMod val="50000"/>
                    <a:lumOff val="50000"/>
                  </a:schemeClr>
                </a:solidFill>
              </a:rPr>
              <a:t>.</a:t>
            </a:r>
            <a:endParaRPr lang="en-US" dirty="0">
              <a:solidFill>
                <a:schemeClr val="tx1">
                  <a:lumMod val="50000"/>
                  <a:lumOff val="50000"/>
                </a:schemeClr>
              </a:solidFill>
            </a:endParaRPr>
          </a:p>
        </p:txBody>
      </p:sp>
      <p:grpSp>
        <p:nvGrpSpPr>
          <p:cNvPr id="23" name="Group 22"/>
          <p:cNvGrpSpPr/>
          <p:nvPr/>
        </p:nvGrpSpPr>
        <p:grpSpPr>
          <a:xfrm>
            <a:off x="403425" y="5216310"/>
            <a:ext cx="2063385" cy="1065097"/>
            <a:chOff x="5962775" y="5782650"/>
            <a:chExt cx="2063385" cy="1065097"/>
          </a:xfrm>
        </p:grpSpPr>
        <p:sp>
          <p:nvSpPr>
            <p:cNvPr id="24" name="TextBox 23"/>
            <p:cNvSpPr txBox="1"/>
            <p:nvPr/>
          </p:nvSpPr>
          <p:spPr>
            <a:xfrm>
              <a:off x="5962775" y="6022918"/>
              <a:ext cx="2063385" cy="523220"/>
            </a:xfrm>
            <a:prstGeom prst="rect">
              <a:avLst/>
            </a:prstGeom>
            <a:noFill/>
          </p:spPr>
          <p:txBody>
            <a:bodyPr wrap="none" rtlCol="0">
              <a:spAutoFit/>
            </a:bodyPr>
            <a:lstStyle/>
            <a:p>
              <a:r>
                <a:rPr lang="en-US" sz="2800" dirty="0" smtClean="0">
                  <a:latin typeface="Symbol" charset="2"/>
                  <a:ea typeface="Symbol" charset="2"/>
                  <a:cs typeface="Symbol" charset="2"/>
                </a:rPr>
                <a:t>D</a:t>
              </a:r>
              <a:r>
                <a:rPr lang="en-US" sz="2800" i="1" dirty="0">
                  <a:latin typeface="Times New Roman" charset="0"/>
                  <a:ea typeface="Times New Roman" charset="0"/>
                  <a:cs typeface="Times New Roman" charset="0"/>
                </a:rPr>
                <a:t>f</a:t>
              </a:r>
              <a:r>
                <a:rPr lang="en-US" sz="2800" i="1" dirty="0" smtClean="0">
                  <a:latin typeface="Times New Roman" charset="0"/>
                  <a:ea typeface="Times New Roman" charset="0"/>
                  <a:cs typeface="Times New Roman" charset="0"/>
                </a:rPr>
                <a:t> =         </a:t>
              </a:r>
              <a:r>
                <a:rPr lang="en-US" sz="2800" dirty="0" smtClean="0">
                  <a:latin typeface="Symbol" charset="2"/>
                  <a:ea typeface="Symbol" charset="2"/>
                  <a:cs typeface="Symbol" charset="2"/>
                </a:rPr>
                <a:t>D</a:t>
              </a:r>
              <a:r>
                <a:rPr lang="en-US" sz="2800" i="1" dirty="0">
                  <a:latin typeface="Times New Roman" charset="0"/>
                  <a:ea typeface="Times New Roman" charset="0"/>
                  <a:cs typeface="Times New Roman" charset="0"/>
                </a:rPr>
                <a:t>L</a:t>
              </a:r>
            </a:p>
          </p:txBody>
        </p:sp>
        <p:sp>
          <p:nvSpPr>
            <p:cNvPr id="25" name="Rectangle 24"/>
            <p:cNvSpPr/>
            <p:nvPr/>
          </p:nvSpPr>
          <p:spPr>
            <a:xfrm>
              <a:off x="6834566" y="6324527"/>
              <a:ext cx="633507" cy="523220"/>
            </a:xfrm>
            <a:prstGeom prst="rect">
              <a:avLst/>
            </a:prstGeom>
          </p:spPr>
          <p:txBody>
            <a:bodyPr wrap="none">
              <a:spAutoFit/>
            </a:bodyPr>
            <a:lstStyle/>
            <a:p>
              <a:r>
                <a:rPr lang="en-US" sz="2800" i="1" smtClean="0">
                  <a:latin typeface="Times New Roman" charset="0"/>
                  <a:ea typeface="Times New Roman" charset="0"/>
                  <a:cs typeface="Times New Roman" charset="0"/>
                </a:rPr>
                <a:t>c L</a:t>
              </a:r>
              <a:endParaRPr lang="en-US" sz="2800"/>
            </a:p>
          </p:txBody>
        </p:sp>
        <p:sp>
          <p:nvSpPr>
            <p:cNvPr id="26" name="TextBox 25"/>
            <p:cNvSpPr txBox="1"/>
            <p:nvPr/>
          </p:nvSpPr>
          <p:spPr>
            <a:xfrm>
              <a:off x="6966663" y="5782650"/>
              <a:ext cx="332825" cy="523220"/>
            </a:xfrm>
            <a:prstGeom prst="rect">
              <a:avLst/>
            </a:prstGeom>
            <a:noFill/>
          </p:spPr>
          <p:txBody>
            <a:bodyPr wrap="square" rtlCol="0">
              <a:spAutoFit/>
            </a:bodyPr>
            <a:lstStyle/>
            <a:p>
              <a:r>
                <a:rPr lang="en-US" sz="2800" i="1" dirty="0" smtClean="0">
                  <a:latin typeface="Symbol" charset="2"/>
                  <a:ea typeface="Symbol" charset="2"/>
                  <a:cs typeface="Symbol" charset="2"/>
                </a:rPr>
                <a:t>l</a:t>
              </a:r>
              <a:endParaRPr lang="en-US" sz="2800" i="1" dirty="0">
                <a:latin typeface="Symbol" charset="2"/>
                <a:ea typeface="Symbol" charset="2"/>
                <a:cs typeface="Symbol" charset="2"/>
              </a:endParaRPr>
            </a:p>
          </p:txBody>
        </p:sp>
        <p:sp>
          <p:nvSpPr>
            <p:cNvPr id="27" name="Rectangle 26"/>
            <p:cNvSpPr/>
            <p:nvPr/>
          </p:nvSpPr>
          <p:spPr>
            <a:xfrm>
              <a:off x="6789683" y="5884333"/>
              <a:ext cx="723275" cy="523220"/>
            </a:xfrm>
            <a:prstGeom prst="rect">
              <a:avLst/>
            </a:prstGeom>
          </p:spPr>
          <p:txBody>
            <a:bodyPr wrap="none">
              <a:spAutoFit/>
            </a:bodyPr>
            <a:lstStyle/>
            <a:p>
              <a:r>
                <a:rPr lang="en-US" sz="2800" i="1" dirty="0" smtClean="0">
                  <a:latin typeface="Times New Roman" charset="0"/>
                  <a:ea typeface="Times New Roman" charset="0"/>
                  <a:cs typeface="Times New Roman" charset="0"/>
                </a:rPr>
                <a:t>___</a:t>
              </a:r>
              <a:endParaRPr lang="en-US" sz="2800" dirty="0"/>
            </a:p>
          </p:txBody>
        </p:sp>
      </p:grpSp>
    </p:spTree>
    <p:extLst>
      <p:ext uri="{BB962C8B-B14F-4D97-AF65-F5344CB8AC3E}">
        <p14:creationId xmlns:p14="http://schemas.microsoft.com/office/powerpoint/2010/main" val="424079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LIGO Arm Cavity Problem</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6</a:t>
            </a:fld>
            <a:endParaRPr lang="en-US"/>
          </a:p>
        </p:txBody>
      </p:sp>
      <p:pic>
        <p:nvPicPr>
          <p:cNvPr id="10" name="Picture 9" descr="aLIGOopticallayout_SimpleNoLabe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76" y="857723"/>
            <a:ext cx="6669908" cy="5478072"/>
          </a:xfrm>
          <a:prstGeom prst="rect">
            <a:avLst/>
          </a:prstGeom>
        </p:spPr>
      </p:pic>
      <p:sp>
        <p:nvSpPr>
          <p:cNvPr id="11" name="TextBox 10"/>
          <p:cNvSpPr txBox="1"/>
          <p:nvPr/>
        </p:nvSpPr>
        <p:spPr>
          <a:xfrm>
            <a:off x="5196326" y="1283219"/>
            <a:ext cx="3947674" cy="3970318"/>
          </a:xfrm>
          <a:prstGeom prst="rect">
            <a:avLst/>
          </a:prstGeom>
          <a:noFill/>
        </p:spPr>
        <p:txBody>
          <a:bodyPr wrap="square" rtlCol="0">
            <a:spAutoFit/>
          </a:bodyPr>
          <a:lstStyle/>
          <a:p>
            <a:r>
              <a:rPr lang="en-US" dirty="0" smtClean="0"/>
              <a:t>Highly reflective mirrors</a:t>
            </a:r>
          </a:p>
          <a:p>
            <a:r>
              <a:rPr lang="en-US" dirty="0" smtClean="0"/>
              <a:t>Long light storage </a:t>
            </a:r>
            <a:r>
              <a:rPr lang="en-US" dirty="0" smtClean="0"/>
              <a:t>time</a:t>
            </a:r>
          </a:p>
          <a:p>
            <a:r>
              <a:rPr lang="en-US" dirty="0" smtClean="0"/>
              <a:t>High finesse</a:t>
            </a:r>
            <a:endParaRPr lang="en-US" dirty="0" smtClean="0"/>
          </a:p>
          <a:p>
            <a:endParaRPr lang="en-US" dirty="0"/>
          </a:p>
          <a:p>
            <a:r>
              <a:rPr lang="en-US" dirty="0" smtClean="0"/>
              <a:t>Great for gravitational wave detection</a:t>
            </a:r>
          </a:p>
          <a:p>
            <a:endParaRPr lang="en-US" dirty="0" smtClean="0"/>
          </a:p>
          <a:p>
            <a:endParaRPr lang="en-US" dirty="0"/>
          </a:p>
          <a:p>
            <a:endParaRPr lang="en-US" dirty="0" smtClean="0"/>
          </a:p>
          <a:p>
            <a:endParaRPr lang="en-US" dirty="0" smtClean="0"/>
          </a:p>
          <a:p>
            <a:r>
              <a:rPr lang="en-US" dirty="0" smtClean="0"/>
              <a:t>Highly reflective mirrors</a:t>
            </a:r>
          </a:p>
          <a:p>
            <a:r>
              <a:rPr lang="en-US" dirty="0" smtClean="0"/>
              <a:t>Very small / tight cavity line width:</a:t>
            </a:r>
          </a:p>
          <a:p>
            <a:r>
              <a:rPr lang="en-US" dirty="0" smtClean="0"/>
              <a:t>        FWHM ≈ 100 [Hz] ≈ 1 [nm]</a:t>
            </a:r>
          </a:p>
          <a:p>
            <a:endParaRPr lang="en-US" dirty="0"/>
          </a:p>
          <a:p>
            <a:r>
              <a:rPr lang="en-US" dirty="0" smtClean="0"/>
              <a:t>Difficult to catch a resonance condition</a:t>
            </a:r>
          </a:p>
        </p:txBody>
      </p:sp>
      <p:sp>
        <p:nvSpPr>
          <p:cNvPr id="12" name="Rectangle 11"/>
          <p:cNvSpPr/>
          <p:nvPr/>
        </p:nvSpPr>
        <p:spPr>
          <a:xfrm>
            <a:off x="0" y="3596759"/>
            <a:ext cx="3999930" cy="2862322"/>
          </a:xfrm>
          <a:prstGeom prst="rect">
            <a:avLst/>
          </a:prstGeom>
        </p:spPr>
        <p:txBody>
          <a:bodyPr wrap="square">
            <a:spAutoFit/>
          </a:bodyPr>
          <a:lstStyle/>
          <a:p>
            <a:r>
              <a:rPr lang="en-US" dirty="0" smtClean="0"/>
              <a:t>aLIGO Needs frequency stabilization </a:t>
            </a:r>
            <a:r>
              <a:rPr lang="en-US" dirty="0" smtClean="0"/>
              <a:t>at ~10-100 Hz =</a:t>
            </a:r>
            <a:r>
              <a:rPr lang="en-US" dirty="0" smtClean="0"/>
              <a:t> </a:t>
            </a:r>
            <a:r>
              <a:rPr lang="en-US" dirty="0"/>
              <a:t>1</a:t>
            </a:r>
            <a:r>
              <a:rPr lang="en-US" dirty="0" smtClean="0"/>
              <a:t>e-6 </a:t>
            </a:r>
            <a:r>
              <a:rPr lang="en-US" dirty="0" smtClean="0"/>
              <a:t>[Hz/</a:t>
            </a:r>
            <a:r>
              <a:rPr lang="en-US" dirty="0" err="1" smtClean="0"/>
              <a:t>rtHz</a:t>
            </a:r>
            <a:r>
              <a:rPr lang="en-US" dirty="0" smtClean="0"/>
              <a:t>] level! </a:t>
            </a:r>
            <a:endParaRPr lang="en-US" dirty="0" smtClean="0"/>
          </a:p>
          <a:p>
            <a:r>
              <a:rPr lang="en-US" dirty="0" smtClean="0"/>
              <a:t>(in loop)</a:t>
            </a:r>
          </a:p>
          <a:p>
            <a:endParaRPr lang="en-US" dirty="0" smtClean="0"/>
          </a:p>
          <a:p>
            <a:endParaRPr lang="en-US" dirty="0" smtClean="0"/>
          </a:p>
          <a:p>
            <a:r>
              <a:rPr lang="en-US" sz="2400" b="1" dirty="0" smtClean="0"/>
              <a:t>Needs 10 orders of magnitude of frequency noise suppression!</a:t>
            </a:r>
            <a:endParaRPr lang="en-US" sz="2400" b="1" dirty="0"/>
          </a:p>
          <a:p>
            <a:endParaRPr lang="en-US" dirty="0" smtClean="0"/>
          </a:p>
        </p:txBody>
      </p:sp>
      <p:sp>
        <p:nvSpPr>
          <p:cNvPr id="13" name="Rectangle 12"/>
          <p:cNvSpPr/>
          <p:nvPr/>
        </p:nvSpPr>
        <p:spPr>
          <a:xfrm>
            <a:off x="38100" y="768823"/>
            <a:ext cx="3847530" cy="923330"/>
          </a:xfrm>
          <a:prstGeom prst="rect">
            <a:avLst/>
          </a:prstGeom>
        </p:spPr>
        <p:txBody>
          <a:bodyPr wrap="square">
            <a:spAutoFit/>
          </a:bodyPr>
          <a:lstStyle/>
          <a:p>
            <a:r>
              <a:rPr lang="en-US" dirty="0" smtClean="0"/>
              <a:t>Laser frequency = 3 [THz] = 3e14 [Hz</a:t>
            </a:r>
            <a:r>
              <a:rPr lang="en-US" dirty="0" smtClean="0"/>
              <a:t>]</a:t>
            </a:r>
          </a:p>
          <a:p>
            <a:r>
              <a:rPr lang="en-US" dirty="0" smtClean="0"/>
              <a:t>Standard </a:t>
            </a:r>
            <a:r>
              <a:rPr lang="en-US" dirty="0" err="1" smtClean="0"/>
              <a:t>Nd:YAG</a:t>
            </a:r>
            <a:r>
              <a:rPr lang="en-US" dirty="0" smtClean="0"/>
              <a:t> laser frequency noise at ~10-100 Hz = 1e4 [Hz/</a:t>
            </a:r>
            <a:r>
              <a:rPr lang="en-US" dirty="0" err="1" smtClean="0"/>
              <a:t>rtHz</a:t>
            </a:r>
            <a:r>
              <a:rPr lang="en-US" dirty="0" smtClean="0"/>
              <a:t>]</a:t>
            </a:r>
            <a:endParaRPr lang="en-US" dirty="0" smtClean="0"/>
          </a:p>
        </p:txBody>
      </p:sp>
      <p:sp>
        <p:nvSpPr>
          <p:cNvPr id="14" name="TextBox 13"/>
          <p:cNvSpPr txBox="1"/>
          <p:nvPr/>
        </p:nvSpPr>
        <p:spPr>
          <a:xfrm>
            <a:off x="797148" y="6260937"/>
            <a:ext cx="7609740" cy="646331"/>
          </a:xfrm>
          <a:prstGeom prst="rect">
            <a:avLst/>
          </a:prstGeom>
          <a:noFill/>
        </p:spPr>
        <p:txBody>
          <a:bodyPr wrap="square" rtlCol="0">
            <a:spAutoFit/>
          </a:bodyPr>
          <a:lstStyle/>
          <a:p>
            <a:pPr algn="ctr"/>
            <a:r>
              <a:rPr lang="en-US" dirty="0" smtClean="0"/>
              <a:t>In order to merge corner station with arms during lock acquisition, while building up frequency stability, we need *LOTS* of loops.</a:t>
            </a:r>
            <a:endParaRPr lang="en-US" dirty="0"/>
          </a:p>
        </p:txBody>
      </p:sp>
    </p:spTree>
    <p:extLst>
      <p:ext uri="{BB962C8B-B14F-4D97-AF65-F5344CB8AC3E}">
        <p14:creationId xmlns:p14="http://schemas.microsoft.com/office/powerpoint/2010/main" val="344932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7</a:t>
            </a:fld>
            <a:endParaRPr lang="en-US"/>
          </a:p>
        </p:txBody>
      </p:sp>
      <p:sp>
        <p:nvSpPr>
          <p:cNvPr id="6" name="Title 1"/>
          <p:cNvSpPr>
            <a:spLocks noGrp="1"/>
          </p:cNvSpPr>
          <p:nvPr>
            <p:ph type="title"/>
          </p:nvPr>
        </p:nvSpPr>
        <p:spPr/>
        <p:txBody>
          <a:bodyPr>
            <a:normAutofit fontScale="90000"/>
          </a:bodyPr>
          <a:lstStyle/>
          <a:p>
            <a:r>
              <a:rPr lang="en-US" dirty="0" smtClean="0"/>
              <a:t>LIGO = PDH to the MAX</a:t>
            </a:r>
            <a:endParaRPr lang="en-US" dirty="0"/>
          </a:p>
        </p:txBody>
      </p:sp>
      <p:sp>
        <p:nvSpPr>
          <p:cNvPr id="7" name="Rectangle 6"/>
          <p:cNvSpPr/>
          <p:nvPr/>
        </p:nvSpPr>
        <p:spPr>
          <a:xfrm>
            <a:off x="6281486" y="609600"/>
            <a:ext cx="2690115" cy="15614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33692" y="2171074"/>
            <a:ext cx="2089276" cy="17750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6108700" y="634002"/>
            <a:ext cx="2463800" cy="1931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34888" y="634002"/>
            <a:ext cx="3434109" cy="2585323"/>
          </a:xfrm>
          <a:prstGeom prst="rect">
            <a:avLst/>
          </a:prstGeom>
          <a:noFill/>
        </p:spPr>
        <p:txBody>
          <a:bodyPr wrap="square" rtlCol="0">
            <a:spAutoFit/>
          </a:bodyPr>
          <a:lstStyle/>
          <a:p>
            <a:r>
              <a:rPr lang="en-US" b="1" dirty="0" smtClean="0"/>
              <a:t>SIX</a:t>
            </a:r>
            <a:r>
              <a:rPr lang="en-US" dirty="0" smtClean="0"/>
              <a:t> nested / interconnected PDH loops to control the laser frequency:</a:t>
            </a:r>
          </a:p>
          <a:p>
            <a:r>
              <a:rPr lang="en-US" b="1" dirty="0" smtClean="0"/>
              <a:t>FSS</a:t>
            </a:r>
          </a:p>
          <a:p>
            <a:r>
              <a:rPr lang="en-US" b="1" dirty="0" smtClean="0"/>
              <a:t>IMC PDH</a:t>
            </a:r>
          </a:p>
          <a:p>
            <a:r>
              <a:rPr lang="en-US" b="1" dirty="0" smtClean="0"/>
              <a:t>Fiber PLL</a:t>
            </a:r>
          </a:p>
          <a:p>
            <a:r>
              <a:rPr lang="en-US" b="1" dirty="0" smtClean="0"/>
              <a:t>ALS PDH</a:t>
            </a:r>
          </a:p>
          <a:p>
            <a:r>
              <a:rPr lang="en-US" b="1" dirty="0" smtClean="0"/>
              <a:t>ALS COMM</a:t>
            </a:r>
          </a:p>
          <a:p>
            <a:r>
              <a:rPr lang="en-US" b="1" dirty="0" smtClean="0"/>
              <a:t>CARM</a:t>
            </a:r>
          </a:p>
        </p:txBody>
      </p:sp>
    </p:spTree>
    <p:extLst>
      <p:ext uri="{BB962C8B-B14F-4D97-AF65-F5344CB8AC3E}">
        <p14:creationId xmlns:p14="http://schemas.microsoft.com/office/powerpoint/2010/main" val="42443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32" y="247269"/>
            <a:ext cx="8229600" cy="611760"/>
          </a:xfrm>
        </p:spPr>
        <p:txBody>
          <a:bodyPr>
            <a:normAutofit fontScale="90000"/>
          </a:bodyPr>
          <a:lstStyle/>
          <a:p>
            <a:r>
              <a:rPr lang="en-US" dirty="0" smtClean="0"/>
              <a:t>Frequency Actuators on Light</a:t>
            </a:r>
            <a:br>
              <a:rPr lang="en-US" dirty="0" smtClean="0"/>
            </a:br>
            <a:r>
              <a:rPr lang="en-US" dirty="0" smtClean="0"/>
              <a:t>AOMs vs. EOMs</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8</a:t>
            </a:fld>
            <a:endParaRPr lang="en-US"/>
          </a:p>
        </p:txBody>
      </p:sp>
      <p:sp>
        <p:nvSpPr>
          <p:cNvPr id="7" name="TextBox 6"/>
          <p:cNvSpPr txBox="1"/>
          <p:nvPr/>
        </p:nvSpPr>
        <p:spPr>
          <a:xfrm>
            <a:off x="251697" y="1106011"/>
            <a:ext cx="3500862" cy="2585323"/>
          </a:xfrm>
          <a:prstGeom prst="rect">
            <a:avLst/>
          </a:prstGeom>
          <a:noFill/>
        </p:spPr>
        <p:txBody>
          <a:bodyPr wrap="square" rtlCol="0">
            <a:spAutoFit/>
          </a:bodyPr>
          <a:lstStyle/>
          <a:p>
            <a:r>
              <a:rPr lang="en-US" dirty="0" smtClean="0"/>
              <a:t>Acousto-</a:t>
            </a:r>
            <a:r>
              <a:rPr lang="en-US" dirty="0"/>
              <a:t>O</a:t>
            </a:r>
            <a:r>
              <a:rPr lang="en-US" dirty="0" smtClean="0"/>
              <a:t>ptic Modulator</a:t>
            </a:r>
          </a:p>
          <a:p>
            <a:pPr marL="285750" indent="-285750">
              <a:buFont typeface="Arial"/>
              <a:buChar char="•"/>
            </a:pPr>
            <a:r>
              <a:rPr lang="en-US" dirty="0" smtClean="0"/>
              <a:t>Bragg Crystal acoustically excited by PZT</a:t>
            </a:r>
          </a:p>
          <a:p>
            <a:pPr marL="285750" indent="-285750">
              <a:buFont typeface="Arial"/>
              <a:buChar char="•"/>
            </a:pPr>
            <a:r>
              <a:rPr lang="en-US" dirty="0"/>
              <a:t>D</a:t>
            </a:r>
            <a:r>
              <a:rPr lang="en-US" dirty="0" smtClean="0"/>
              <a:t>iffraction light frequency is Doppler shifted to </a:t>
            </a:r>
          </a:p>
          <a:p>
            <a:pPr lvl="1"/>
            <a:r>
              <a:rPr lang="en-US" dirty="0" smtClean="0"/>
              <a:t>     f -&gt; f + m F</a:t>
            </a:r>
          </a:p>
          <a:p>
            <a:pPr lvl="1"/>
            <a:r>
              <a:rPr lang="en-US" dirty="0" smtClean="0"/>
              <a:t>where m is the diffraction order and F is excitation frequency</a:t>
            </a:r>
          </a:p>
        </p:txBody>
      </p:sp>
      <p:sp>
        <p:nvSpPr>
          <p:cNvPr id="9" name="TextBox 8"/>
          <p:cNvSpPr txBox="1"/>
          <p:nvPr/>
        </p:nvSpPr>
        <p:spPr>
          <a:xfrm>
            <a:off x="4561191" y="1094364"/>
            <a:ext cx="4172192" cy="3693319"/>
          </a:xfrm>
          <a:prstGeom prst="rect">
            <a:avLst/>
          </a:prstGeom>
          <a:noFill/>
        </p:spPr>
        <p:txBody>
          <a:bodyPr wrap="square" rtlCol="0">
            <a:spAutoFit/>
          </a:bodyPr>
          <a:lstStyle/>
          <a:p>
            <a:r>
              <a:rPr lang="en-US" dirty="0" smtClean="0"/>
              <a:t>Electro-Optic Modulator</a:t>
            </a:r>
          </a:p>
          <a:p>
            <a:pPr marL="285750" indent="-285750">
              <a:buFont typeface="Arial"/>
              <a:buChar char="•"/>
            </a:pPr>
            <a:r>
              <a:rPr lang="en-US" dirty="0" smtClean="0"/>
              <a:t>Creates sidebands via phase modulation via </a:t>
            </a:r>
            <a:r>
              <a:rPr lang="en-US" dirty="0" err="1" smtClean="0"/>
              <a:t>Pockels</a:t>
            </a:r>
            <a:r>
              <a:rPr lang="en-US" dirty="0" smtClean="0"/>
              <a:t> effect</a:t>
            </a:r>
          </a:p>
          <a:p>
            <a:pPr marL="742950" lvl="1" indent="-285750">
              <a:buFont typeface="Arial"/>
              <a:buChar char="•"/>
            </a:pPr>
            <a:r>
              <a:rPr lang="en-US" dirty="0" smtClean="0"/>
              <a:t>Refractive index is a function of the electric field</a:t>
            </a:r>
          </a:p>
          <a:p>
            <a:pPr marL="742950" lvl="1" indent="-285750">
              <a:buFont typeface="Arial"/>
              <a:buChar char="•"/>
            </a:pPr>
            <a:r>
              <a:rPr lang="en-US" dirty="0" smtClean="0"/>
              <a:t>Output phase proportional to how much time in crystal</a:t>
            </a:r>
          </a:p>
          <a:p>
            <a:pPr marL="742950" lvl="1" indent="-285750">
              <a:buFont typeface="Arial"/>
              <a:buChar char="•"/>
            </a:pPr>
            <a:r>
              <a:rPr lang="en-US" dirty="0" smtClean="0"/>
              <a:t>Change electric field, change refractive index, change the phase of light.</a:t>
            </a:r>
          </a:p>
          <a:p>
            <a:pPr marL="742950" lvl="1" indent="-285750">
              <a:buFont typeface="Arial"/>
              <a:buChar char="•"/>
            </a:pPr>
            <a:endParaRPr lang="en-US" dirty="0" smtClean="0"/>
          </a:p>
          <a:p>
            <a:pPr marL="285750" indent="-285750">
              <a:buFont typeface="Arial"/>
              <a:buChar char="•"/>
            </a:pPr>
            <a:endParaRPr lang="en-US" dirty="0" smtClean="0"/>
          </a:p>
          <a:p>
            <a:endParaRPr lang="en-US" dirty="0" smtClean="0"/>
          </a:p>
        </p:txBody>
      </p:sp>
      <p:pic>
        <p:nvPicPr>
          <p:cNvPr id="10" name="Picture 9" descr="Acousto-optic_Modulat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68" y="4083882"/>
            <a:ext cx="1923202" cy="2613929"/>
          </a:xfrm>
          <a:prstGeom prst="rect">
            <a:avLst/>
          </a:prstGeom>
        </p:spPr>
      </p:pic>
      <p:sp>
        <p:nvSpPr>
          <p:cNvPr id="11" name="TextBox 10"/>
          <p:cNvSpPr txBox="1"/>
          <p:nvPr/>
        </p:nvSpPr>
        <p:spPr>
          <a:xfrm>
            <a:off x="2762552" y="5743842"/>
            <a:ext cx="671691" cy="369332"/>
          </a:xfrm>
          <a:prstGeom prst="rect">
            <a:avLst/>
          </a:prstGeom>
          <a:noFill/>
        </p:spPr>
        <p:txBody>
          <a:bodyPr wrap="none" rtlCol="0">
            <a:spAutoFit/>
          </a:bodyPr>
          <a:lstStyle/>
          <a:p>
            <a:r>
              <a:rPr lang="en-US" dirty="0" smtClean="0"/>
              <a:t>m=-1</a:t>
            </a:r>
            <a:endParaRPr lang="en-US" dirty="0"/>
          </a:p>
        </p:txBody>
      </p:sp>
      <p:sp>
        <p:nvSpPr>
          <p:cNvPr id="12" name="TextBox 11"/>
          <p:cNvSpPr txBox="1"/>
          <p:nvPr/>
        </p:nvSpPr>
        <p:spPr>
          <a:xfrm>
            <a:off x="2762552" y="6262441"/>
            <a:ext cx="671691" cy="369332"/>
          </a:xfrm>
          <a:prstGeom prst="rect">
            <a:avLst/>
          </a:prstGeom>
          <a:noFill/>
        </p:spPr>
        <p:txBody>
          <a:bodyPr wrap="none" rtlCol="0">
            <a:spAutoFit/>
          </a:bodyPr>
          <a:lstStyle/>
          <a:p>
            <a:r>
              <a:rPr lang="en-US" dirty="0" smtClean="0"/>
              <a:t>m=-2</a:t>
            </a:r>
            <a:endParaRPr lang="en-US" dirty="0"/>
          </a:p>
        </p:txBody>
      </p:sp>
      <p:sp>
        <p:nvSpPr>
          <p:cNvPr id="13" name="TextBox 12"/>
          <p:cNvSpPr txBox="1"/>
          <p:nvPr/>
        </p:nvSpPr>
        <p:spPr>
          <a:xfrm>
            <a:off x="2762552" y="5049540"/>
            <a:ext cx="601021" cy="369332"/>
          </a:xfrm>
          <a:prstGeom prst="rect">
            <a:avLst/>
          </a:prstGeom>
          <a:noFill/>
        </p:spPr>
        <p:txBody>
          <a:bodyPr wrap="none" rtlCol="0">
            <a:spAutoFit/>
          </a:bodyPr>
          <a:lstStyle/>
          <a:p>
            <a:r>
              <a:rPr lang="en-US" dirty="0" smtClean="0"/>
              <a:t>m=0</a:t>
            </a:r>
            <a:endParaRPr lang="en-US" dirty="0"/>
          </a:p>
        </p:txBody>
      </p:sp>
      <p:sp>
        <p:nvSpPr>
          <p:cNvPr id="14" name="TextBox 13"/>
          <p:cNvSpPr txBox="1"/>
          <p:nvPr/>
        </p:nvSpPr>
        <p:spPr>
          <a:xfrm>
            <a:off x="2833222" y="4481099"/>
            <a:ext cx="715986" cy="369332"/>
          </a:xfrm>
          <a:prstGeom prst="rect">
            <a:avLst/>
          </a:prstGeom>
          <a:noFill/>
        </p:spPr>
        <p:txBody>
          <a:bodyPr wrap="none" rtlCol="0">
            <a:spAutoFit/>
          </a:bodyPr>
          <a:lstStyle/>
          <a:p>
            <a:r>
              <a:rPr lang="en-US" dirty="0" smtClean="0"/>
              <a:t>m=+1</a:t>
            </a:r>
            <a:endParaRPr lang="en-US" dirty="0"/>
          </a:p>
        </p:txBody>
      </p:sp>
      <p:sp>
        <p:nvSpPr>
          <p:cNvPr id="15" name="TextBox 14"/>
          <p:cNvSpPr txBox="1"/>
          <p:nvPr/>
        </p:nvSpPr>
        <p:spPr>
          <a:xfrm>
            <a:off x="2718257" y="3879523"/>
            <a:ext cx="715986" cy="369332"/>
          </a:xfrm>
          <a:prstGeom prst="rect">
            <a:avLst/>
          </a:prstGeom>
          <a:noFill/>
        </p:spPr>
        <p:txBody>
          <a:bodyPr wrap="none" rtlCol="0">
            <a:spAutoFit/>
          </a:bodyPr>
          <a:lstStyle/>
          <a:p>
            <a:r>
              <a:rPr lang="en-US" dirty="0" smtClean="0"/>
              <a:t>m=+2</a:t>
            </a:r>
            <a:endParaRPr lang="en-US" dirty="0"/>
          </a:p>
        </p:txBody>
      </p:sp>
      <p:grpSp>
        <p:nvGrpSpPr>
          <p:cNvPr id="32" name="Group 31"/>
          <p:cNvGrpSpPr/>
          <p:nvPr/>
        </p:nvGrpSpPr>
        <p:grpSpPr>
          <a:xfrm>
            <a:off x="5477294" y="3589952"/>
            <a:ext cx="2657292" cy="1636419"/>
            <a:chOff x="5545708" y="4550636"/>
            <a:chExt cx="2917809" cy="1810213"/>
          </a:xfrm>
        </p:grpSpPr>
        <p:sp>
          <p:nvSpPr>
            <p:cNvPr id="23" name="Rectangle 22"/>
            <p:cNvSpPr/>
            <p:nvPr/>
          </p:nvSpPr>
          <p:spPr>
            <a:xfrm>
              <a:off x="6681384" y="5641388"/>
              <a:ext cx="675003" cy="575285"/>
            </a:xfrm>
            <a:prstGeom prst="rect">
              <a:avLst/>
            </a:prstGeom>
            <a:solidFill>
              <a:schemeClr val="accent1">
                <a:lumMod val="20000"/>
                <a:lumOff val="8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6681384" y="553788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681384" y="630820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phasemodulation_output_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746" y="5641388"/>
              <a:ext cx="1031771" cy="627924"/>
            </a:xfrm>
            <a:prstGeom prst="rect">
              <a:avLst/>
            </a:prstGeom>
          </p:spPr>
        </p:pic>
        <p:pic>
          <p:nvPicPr>
            <p:cNvPr id="28" name="Picture 27" descr="phasemodulation_carrier_croppe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708" y="5537889"/>
              <a:ext cx="1030016" cy="822960"/>
            </a:xfrm>
            <a:prstGeom prst="rect">
              <a:avLst/>
            </a:prstGeom>
          </p:spPr>
        </p:pic>
        <p:pic>
          <p:nvPicPr>
            <p:cNvPr id="29" name="Picture 28" descr="phasemodulation_sideband_croppe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295" y="4550636"/>
              <a:ext cx="514131" cy="822960"/>
            </a:xfrm>
            <a:prstGeom prst="rect">
              <a:avLst/>
            </a:prstGeom>
          </p:spPr>
        </p:pic>
        <p:pic>
          <p:nvPicPr>
            <p:cNvPr id="30" name="Picture 29" descr="localoscillat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514" y="4724430"/>
              <a:ext cx="495300" cy="790575"/>
            </a:xfrm>
            <a:prstGeom prst="rect">
              <a:avLst/>
            </a:prstGeom>
          </p:spPr>
        </p:pic>
      </p:grpSp>
      <p:sp>
        <p:nvSpPr>
          <p:cNvPr id="31" name="Rectangle 30"/>
          <p:cNvSpPr/>
          <p:nvPr/>
        </p:nvSpPr>
        <p:spPr>
          <a:xfrm>
            <a:off x="4501787" y="5265934"/>
            <a:ext cx="4572000" cy="1477328"/>
          </a:xfrm>
          <a:prstGeom prst="rect">
            <a:avLst/>
          </a:prstGeom>
        </p:spPr>
        <p:txBody>
          <a:bodyPr>
            <a:spAutoFit/>
          </a:bodyPr>
          <a:lstStyle/>
          <a:p>
            <a:r>
              <a:rPr lang="en-US" dirty="0"/>
              <a:t>A </a:t>
            </a:r>
            <a:r>
              <a:rPr lang="en-US" dirty="0" err="1"/>
              <a:t>e</a:t>
            </a:r>
            <a:r>
              <a:rPr lang="en-US" baseline="30000" dirty="0" err="1"/>
              <a:t>iwt</a:t>
            </a:r>
            <a:r>
              <a:rPr lang="en-US" baseline="30000" dirty="0"/>
              <a:t> </a:t>
            </a:r>
            <a:r>
              <a:rPr lang="en-US" dirty="0"/>
              <a:t>-&gt; A </a:t>
            </a:r>
            <a:r>
              <a:rPr lang="en-US" dirty="0" err="1" smtClean="0"/>
              <a:t>e</a:t>
            </a:r>
            <a:r>
              <a:rPr lang="en-US" baseline="30000" dirty="0" err="1" smtClean="0"/>
              <a:t>iwt+i</a:t>
            </a:r>
            <a:r>
              <a:rPr lang="en-US" baseline="30000" dirty="0" smtClean="0"/>
              <a:t> </a:t>
            </a:r>
            <a:r>
              <a:rPr lang="en-US" baseline="30000" dirty="0" smtClean="0">
                <a:latin typeface="Symbol" charset="2"/>
                <a:ea typeface="Symbol" charset="2"/>
                <a:cs typeface="Symbol" charset="2"/>
              </a:rPr>
              <a:t>G </a:t>
            </a:r>
            <a:r>
              <a:rPr lang="en-US" baseline="30000" dirty="0" smtClean="0"/>
              <a:t>sin(</a:t>
            </a:r>
            <a:r>
              <a:rPr lang="en-US" baseline="30000" dirty="0" err="1" smtClean="0"/>
              <a:t>Wt</a:t>
            </a:r>
            <a:r>
              <a:rPr lang="en-US" baseline="30000" dirty="0"/>
              <a:t>)</a:t>
            </a:r>
          </a:p>
          <a:p>
            <a:r>
              <a:rPr lang="en-US" baseline="30000" dirty="0"/>
              <a:t> </a:t>
            </a:r>
            <a:r>
              <a:rPr lang="en-US" dirty="0"/>
              <a:t>          ~A </a:t>
            </a:r>
            <a:r>
              <a:rPr lang="en-US" dirty="0" err="1"/>
              <a:t>e</a:t>
            </a:r>
            <a:r>
              <a:rPr lang="en-US" baseline="30000" dirty="0" err="1"/>
              <a:t>iwt</a:t>
            </a:r>
            <a:r>
              <a:rPr lang="en-US" dirty="0"/>
              <a:t> (1 + </a:t>
            </a:r>
            <a:r>
              <a:rPr lang="en-US" dirty="0" err="1" smtClean="0"/>
              <a:t>i</a:t>
            </a:r>
            <a:r>
              <a:rPr lang="en-US" dirty="0" smtClean="0"/>
              <a:t> </a:t>
            </a:r>
            <a:r>
              <a:rPr lang="en-US" dirty="0" smtClean="0">
                <a:latin typeface="Symbol" charset="2"/>
                <a:ea typeface="Symbol" charset="2"/>
                <a:cs typeface="Symbol" charset="2"/>
              </a:rPr>
              <a:t>G</a:t>
            </a:r>
            <a:r>
              <a:rPr lang="en-US" dirty="0" smtClean="0"/>
              <a:t> sin(</a:t>
            </a:r>
            <a:r>
              <a:rPr lang="en-US" dirty="0" err="1" smtClean="0"/>
              <a:t>Wt</a:t>
            </a:r>
            <a:r>
              <a:rPr lang="en-US" dirty="0" smtClean="0"/>
              <a:t>) + </a:t>
            </a:r>
            <a:r>
              <a:rPr lang="is-IS" dirty="0" smtClean="0"/>
              <a:t>…</a:t>
            </a:r>
            <a:r>
              <a:rPr lang="en-US" dirty="0" smtClean="0"/>
              <a:t>) </a:t>
            </a:r>
            <a:r>
              <a:rPr lang="en-US" dirty="0"/>
              <a:t>(for small </a:t>
            </a:r>
            <a:r>
              <a:rPr lang="en-US" dirty="0" smtClean="0">
                <a:latin typeface="Symbol" charset="2"/>
                <a:ea typeface="Symbol" charset="2"/>
                <a:cs typeface="Symbol" charset="2"/>
              </a:rPr>
              <a:t>G</a:t>
            </a:r>
            <a:r>
              <a:rPr lang="en-US" dirty="0" smtClean="0"/>
              <a:t>)</a:t>
            </a:r>
          </a:p>
          <a:p>
            <a:r>
              <a:rPr lang="en-US" dirty="0" smtClean="0"/>
              <a:t>		     </a:t>
            </a:r>
            <a:r>
              <a:rPr lang="en-US" dirty="0" smtClean="0">
                <a:solidFill>
                  <a:schemeClr val="bg1">
                    <a:lumMod val="65000"/>
                  </a:schemeClr>
                </a:solidFill>
              </a:rPr>
              <a:t>sin(x</a:t>
            </a:r>
            <a:r>
              <a:rPr lang="en-US" dirty="0">
                <a:solidFill>
                  <a:schemeClr val="bg1">
                    <a:lumMod val="65000"/>
                  </a:schemeClr>
                </a:solidFill>
              </a:rPr>
              <a:t>) = (1/2i) </a:t>
            </a:r>
            <a:r>
              <a:rPr lang="en-US" dirty="0" err="1">
                <a:solidFill>
                  <a:schemeClr val="bg1">
                    <a:lumMod val="65000"/>
                  </a:schemeClr>
                </a:solidFill>
              </a:rPr>
              <a:t>e</a:t>
            </a:r>
            <a:r>
              <a:rPr lang="en-US" baseline="30000" dirty="0" err="1">
                <a:solidFill>
                  <a:schemeClr val="bg1">
                    <a:lumMod val="65000"/>
                  </a:schemeClr>
                </a:solidFill>
              </a:rPr>
              <a:t>+ix</a:t>
            </a:r>
            <a:r>
              <a:rPr lang="en-US" dirty="0">
                <a:solidFill>
                  <a:schemeClr val="bg1">
                    <a:lumMod val="65000"/>
                  </a:schemeClr>
                </a:solidFill>
              </a:rPr>
              <a:t> –e</a:t>
            </a:r>
            <a:r>
              <a:rPr lang="en-US" baseline="30000" dirty="0">
                <a:solidFill>
                  <a:schemeClr val="bg1">
                    <a:lumMod val="65000"/>
                  </a:schemeClr>
                </a:solidFill>
              </a:rPr>
              <a:t>-ix</a:t>
            </a:r>
            <a:r>
              <a:rPr lang="en-US" dirty="0" smtClean="0"/>
              <a:t> </a:t>
            </a:r>
            <a:endParaRPr lang="en-US" dirty="0"/>
          </a:p>
          <a:p>
            <a:r>
              <a:rPr lang="en-US" dirty="0"/>
              <a:t>           = A </a:t>
            </a:r>
            <a:r>
              <a:rPr lang="en-US" dirty="0" err="1"/>
              <a:t>e</a:t>
            </a:r>
            <a:r>
              <a:rPr lang="en-US" baseline="30000" dirty="0" err="1"/>
              <a:t>iwt</a:t>
            </a:r>
            <a:r>
              <a:rPr lang="en-US" dirty="0"/>
              <a:t> (1 + </a:t>
            </a:r>
            <a:r>
              <a:rPr lang="en-US" dirty="0" smtClean="0">
                <a:latin typeface="Symbol" charset="2"/>
                <a:ea typeface="Symbol" charset="2"/>
                <a:cs typeface="Symbol" charset="2"/>
              </a:rPr>
              <a:t>G</a:t>
            </a:r>
            <a:r>
              <a:rPr lang="en-US" dirty="0" smtClean="0"/>
              <a:t>/2 </a:t>
            </a:r>
            <a:r>
              <a:rPr lang="en-US" dirty="0" err="1" smtClean="0"/>
              <a:t>e</a:t>
            </a:r>
            <a:r>
              <a:rPr lang="en-US" baseline="30000" dirty="0" err="1"/>
              <a:t>+</a:t>
            </a:r>
            <a:r>
              <a:rPr lang="en-US" baseline="30000" dirty="0" err="1" smtClean="0"/>
              <a:t>iWt</a:t>
            </a:r>
            <a:r>
              <a:rPr lang="en-US" baseline="30000" dirty="0" smtClean="0"/>
              <a:t> </a:t>
            </a:r>
            <a:r>
              <a:rPr lang="en-US" dirty="0"/>
              <a:t>- </a:t>
            </a:r>
            <a:r>
              <a:rPr lang="en-US" dirty="0" smtClean="0">
                <a:latin typeface="Symbol" charset="2"/>
                <a:ea typeface="Symbol" charset="2"/>
                <a:cs typeface="Symbol" charset="2"/>
              </a:rPr>
              <a:t>G</a:t>
            </a:r>
            <a:r>
              <a:rPr lang="en-US" dirty="0" smtClean="0"/>
              <a:t>/2 e</a:t>
            </a:r>
            <a:r>
              <a:rPr lang="en-US" baseline="30000" dirty="0" smtClean="0"/>
              <a:t>-</a:t>
            </a:r>
            <a:r>
              <a:rPr lang="en-US" baseline="30000" dirty="0" err="1" smtClean="0"/>
              <a:t>iWt</a:t>
            </a:r>
            <a:r>
              <a:rPr lang="en-US" baseline="30000" dirty="0" smtClean="0"/>
              <a:t> </a:t>
            </a:r>
            <a:r>
              <a:rPr lang="en-US" dirty="0" smtClean="0"/>
              <a:t>+ </a:t>
            </a:r>
            <a:r>
              <a:rPr lang="is-IS" dirty="0" smtClean="0"/>
              <a:t>…</a:t>
            </a:r>
            <a:r>
              <a:rPr lang="en-US" dirty="0" smtClean="0"/>
              <a:t>)</a:t>
            </a:r>
            <a:endParaRPr lang="en-US" dirty="0"/>
          </a:p>
          <a:p>
            <a:r>
              <a:rPr lang="en-US" dirty="0"/>
              <a:t>           = A (</a:t>
            </a:r>
            <a:r>
              <a:rPr lang="en-US" dirty="0" err="1"/>
              <a:t>e</a:t>
            </a:r>
            <a:r>
              <a:rPr lang="en-US" baseline="30000" dirty="0" err="1"/>
              <a:t>iwt</a:t>
            </a:r>
            <a:r>
              <a:rPr lang="en-US" dirty="0"/>
              <a:t>  + </a:t>
            </a:r>
            <a:r>
              <a:rPr lang="en-US" dirty="0">
                <a:latin typeface="Symbol" charset="2"/>
                <a:ea typeface="Symbol" charset="2"/>
                <a:cs typeface="Symbol" charset="2"/>
              </a:rPr>
              <a:t>G</a:t>
            </a:r>
            <a:r>
              <a:rPr lang="en-US" dirty="0" smtClean="0"/>
              <a:t>/2 </a:t>
            </a:r>
            <a:r>
              <a:rPr lang="en-US" dirty="0" err="1" smtClean="0"/>
              <a:t>e</a:t>
            </a:r>
            <a:r>
              <a:rPr lang="en-US" baseline="30000" dirty="0" err="1"/>
              <a:t>+</a:t>
            </a:r>
            <a:r>
              <a:rPr lang="en-US" baseline="30000" dirty="0" err="1" smtClean="0"/>
              <a:t>i</a:t>
            </a:r>
            <a:r>
              <a:rPr lang="en-US" baseline="30000" dirty="0" smtClean="0"/>
              <a:t>(</a:t>
            </a:r>
            <a:r>
              <a:rPr lang="en-US" baseline="30000" dirty="0" err="1" smtClean="0"/>
              <a:t>w+W</a:t>
            </a:r>
            <a:r>
              <a:rPr lang="en-US" baseline="30000" dirty="0" smtClean="0"/>
              <a:t>)t </a:t>
            </a:r>
            <a:r>
              <a:rPr lang="en-US" dirty="0"/>
              <a:t>- </a:t>
            </a:r>
            <a:r>
              <a:rPr lang="en-US" dirty="0" smtClean="0">
                <a:latin typeface="Symbol" charset="2"/>
                <a:ea typeface="Symbol" charset="2"/>
                <a:cs typeface="Symbol" charset="2"/>
              </a:rPr>
              <a:t>G</a:t>
            </a:r>
            <a:r>
              <a:rPr lang="en-US" dirty="0" smtClean="0"/>
              <a:t>/2 </a:t>
            </a:r>
            <a:r>
              <a:rPr lang="en-US" dirty="0" err="1" smtClean="0"/>
              <a:t>e</a:t>
            </a:r>
            <a:r>
              <a:rPr lang="en-US" baseline="30000" dirty="0" err="1" smtClean="0"/>
              <a:t>+i</a:t>
            </a:r>
            <a:r>
              <a:rPr lang="en-US" baseline="30000" dirty="0" smtClean="0"/>
              <a:t>(w-W)t</a:t>
            </a:r>
            <a:r>
              <a:rPr lang="en-US" dirty="0" smtClean="0"/>
              <a:t> + </a:t>
            </a:r>
            <a:r>
              <a:rPr lang="is-IS" dirty="0" smtClean="0"/>
              <a:t>…</a:t>
            </a:r>
            <a:r>
              <a:rPr lang="en-US" dirty="0" smtClean="0"/>
              <a:t>)</a:t>
            </a:r>
            <a:endParaRPr lang="en-US" dirty="0"/>
          </a:p>
        </p:txBody>
      </p:sp>
    </p:spTree>
    <p:extLst>
      <p:ext uri="{BB962C8B-B14F-4D97-AF65-F5344CB8AC3E}">
        <p14:creationId xmlns:p14="http://schemas.microsoft.com/office/powerpoint/2010/main" val="70461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1_FS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973" y="-5428164"/>
            <a:ext cx="18274886" cy="11248139"/>
          </a:xfrm>
          <a:prstGeom prst="rect">
            <a:avLst/>
          </a:prstGeom>
        </p:spPr>
      </p:pic>
      <p:sp>
        <p:nvSpPr>
          <p:cNvPr id="2" name="Title 1"/>
          <p:cNvSpPr>
            <a:spLocks noGrp="1"/>
          </p:cNvSpPr>
          <p:nvPr>
            <p:ph type="title"/>
          </p:nvPr>
        </p:nvSpPr>
        <p:spPr/>
        <p:txBody>
          <a:bodyPr>
            <a:normAutofit fontScale="90000"/>
          </a:bodyPr>
          <a:lstStyle/>
          <a:p>
            <a:r>
              <a:rPr lang="en-US" dirty="0" smtClean="0"/>
              <a:t>Frequency Stabilization Servo</a:t>
            </a:r>
            <a:endParaRPr lang="en-US" dirty="0"/>
          </a:p>
        </p:txBody>
      </p:sp>
      <p:sp>
        <p:nvSpPr>
          <p:cNvPr id="4" name="Date Placeholder 3"/>
          <p:cNvSpPr>
            <a:spLocks noGrp="1"/>
          </p:cNvSpPr>
          <p:nvPr>
            <p:ph type="dt" sz="half" idx="10"/>
          </p:nvPr>
        </p:nvSpPr>
        <p:spPr/>
        <p:txBody>
          <a:bodyPr/>
          <a:lstStyle/>
          <a:p>
            <a:r>
              <a:rPr lang="en-US" smtClean="0"/>
              <a:t>G1400519-v2</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9</a:t>
            </a:fld>
            <a:endParaRPr lang="en-US"/>
          </a:p>
        </p:txBody>
      </p:sp>
      <p:sp>
        <p:nvSpPr>
          <p:cNvPr id="7" name="Rectangle 6"/>
          <p:cNvSpPr/>
          <p:nvPr/>
        </p:nvSpPr>
        <p:spPr>
          <a:xfrm>
            <a:off x="-1" y="0"/>
            <a:ext cx="1646689" cy="1384995"/>
          </a:xfrm>
          <a:prstGeom prst="rect">
            <a:avLst/>
          </a:prstGeom>
          <a:ln w="25400">
            <a:solidFill>
              <a:schemeClr val="accent1">
                <a:shade val="95000"/>
                <a:satMod val="105000"/>
              </a:schemeClr>
            </a:solidFill>
          </a:ln>
        </p:spPr>
        <p:txBody>
          <a:bodyPr wrap="square">
            <a:spAutoFit/>
          </a:bodyPr>
          <a:lstStyle/>
          <a:p>
            <a:r>
              <a:rPr lang="en-US" sz="1400" b="1" dirty="0" smtClean="0"/>
              <a:t>FSS</a:t>
            </a:r>
          </a:p>
          <a:p>
            <a:r>
              <a:rPr lang="en-US" sz="1400" dirty="0" smtClean="0"/>
              <a:t>IMC PDH</a:t>
            </a:r>
          </a:p>
          <a:p>
            <a:r>
              <a:rPr lang="en-US" sz="1400" dirty="0" smtClean="0"/>
              <a:t>Fiber PLL</a:t>
            </a:r>
          </a:p>
          <a:p>
            <a:r>
              <a:rPr lang="en-US" sz="1400" dirty="0" smtClean="0"/>
              <a:t>ALS PDH</a:t>
            </a:r>
          </a:p>
          <a:p>
            <a:r>
              <a:rPr lang="en-US" sz="1400" dirty="0" smtClean="0"/>
              <a:t>ALS COMM</a:t>
            </a:r>
          </a:p>
          <a:p>
            <a:r>
              <a:rPr lang="en-US" sz="1400" dirty="0" smtClean="0"/>
              <a:t>ALS DIFF</a:t>
            </a:r>
          </a:p>
        </p:txBody>
      </p:sp>
      <p:sp>
        <p:nvSpPr>
          <p:cNvPr id="12" name="TextBox 11"/>
          <p:cNvSpPr txBox="1"/>
          <p:nvPr/>
        </p:nvSpPr>
        <p:spPr>
          <a:xfrm>
            <a:off x="2887653" y="682275"/>
            <a:ext cx="3024386" cy="461665"/>
          </a:xfrm>
          <a:prstGeom prst="rect">
            <a:avLst/>
          </a:prstGeom>
          <a:noFill/>
        </p:spPr>
        <p:txBody>
          <a:bodyPr wrap="none" rtlCol="0">
            <a:spAutoFit/>
          </a:bodyPr>
          <a:lstStyle/>
          <a:p>
            <a:r>
              <a:rPr lang="en-US" sz="2400" b="1" dirty="0" smtClean="0"/>
              <a:t>Just a fancy PDH loop!</a:t>
            </a:r>
            <a:endParaRPr lang="en-US" sz="2400" b="1" dirty="0"/>
          </a:p>
        </p:txBody>
      </p:sp>
      <p:sp>
        <p:nvSpPr>
          <p:cNvPr id="14" name="TextBox 13"/>
          <p:cNvSpPr txBox="1"/>
          <p:nvPr/>
        </p:nvSpPr>
        <p:spPr>
          <a:xfrm>
            <a:off x="5692074" y="1271089"/>
            <a:ext cx="3537961" cy="7017307"/>
          </a:xfrm>
          <a:prstGeom prst="rect">
            <a:avLst/>
          </a:prstGeom>
          <a:noFill/>
        </p:spPr>
        <p:txBody>
          <a:bodyPr wrap="square" rtlCol="0">
            <a:spAutoFit/>
          </a:bodyPr>
          <a:lstStyle/>
          <a:p>
            <a:pPr marL="285750" indent="-285750">
              <a:buFont typeface="Arial"/>
              <a:buChar char="•"/>
            </a:pPr>
            <a:r>
              <a:rPr lang="en-US" b="1" dirty="0"/>
              <a:t>EOM</a:t>
            </a:r>
            <a:r>
              <a:rPr lang="en-US" dirty="0"/>
              <a:t> adds 21.5 MHz sidebands for PDH locking the laser to the reference cavity</a:t>
            </a:r>
          </a:p>
          <a:p>
            <a:pPr marL="285750" indent="-285750">
              <a:buFont typeface="Arial"/>
              <a:buChar char="•"/>
            </a:pPr>
            <a:endParaRPr lang="en-US" b="1" dirty="0" smtClean="0"/>
          </a:p>
          <a:p>
            <a:pPr marL="285750" indent="-285750">
              <a:buFont typeface="Arial"/>
              <a:buChar char="•"/>
            </a:pPr>
            <a:endParaRPr lang="en-US" b="1" dirty="0" smtClean="0"/>
          </a:p>
          <a:p>
            <a:pPr marL="285750" indent="-285750">
              <a:buFont typeface="Arial"/>
              <a:buChar char="•"/>
            </a:pPr>
            <a:r>
              <a:rPr lang="en-US" b="1" dirty="0" smtClean="0"/>
              <a:t>AOM</a:t>
            </a:r>
            <a:r>
              <a:rPr lang="en-US" dirty="0" smtClean="0"/>
              <a:t> </a:t>
            </a:r>
            <a:r>
              <a:rPr lang="en-US" dirty="0"/>
              <a:t>s</a:t>
            </a:r>
            <a:r>
              <a:rPr lang="en-US" dirty="0" smtClean="0"/>
              <a:t>hifts the picked-off laser frequency up by +80 upon first pass and then another +80 upon second</a:t>
            </a:r>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endParaRPr lang="en-US" dirty="0" smtClean="0"/>
          </a:p>
          <a:p>
            <a:pPr marL="285750" indent="-285750">
              <a:buFont typeface="Arial"/>
              <a:buChar char="•"/>
            </a:pPr>
            <a:r>
              <a:rPr lang="en-US" dirty="0"/>
              <a:t>Voltage-Controlled </a:t>
            </a:r>
            <a:r>
              <a:rPr lang="en-US" dirty="0" smtClean="0"/>
              <a:t>Oscillator (</a:t>
            </a:r>
            <a:r>
              <a:rPr lang="en-US" b="1" dirty="0"/>
              <a:t>VCO</a:t>
            </a:r>
            <a:r>
              <a:rPr lang="en-US" dirty="0"/>
              <a:t>) </a:t>
            </a:r>
            <a:r>
              <a:rPr lang="en-US" dirty="0" smtClean="0"/>
              <a:t>provides adjustable </a:t>
            </a:r>
            <a:r>
              <a:rPr lang="en-US" dirty="0"/>
              <a:t>local oscillator (</a:t>
            </a:r>
            <a:r>
              <a:rPr lang="en-US" b="1" dirty="0"/>
              <a:t>LO</a:t>
            </a:r>
            <a:r>
              <a:rPr lang="en-US" dirty="0"/>
              <a:t>) frequency at </a:t>
            </a:r>
            <a:r>
              <a:rPr lang="en-US" dirty="0" smtClean="0"/>
              <a:t>80 +/- 1 </a:t>
            </a:r>
            <a:r>
              <a:rPr lang="en-US" dirty="0"/>
              <a:t>[MHz</a:t>
            </a:r>
            <a:r>
              <a:rPr lang="en-US" dirty="0" smtClean="0"/>
              <a:t>], so </a:t>
            </a:r>
            <a:r>
              <a:rPr lang="en-US" b="1" dirty="0" smtClean="0"/>
              <a:t>we can adjust the main PSL carrier frequency.</a:t>
            </a:r>
            <a:endParaRPr lang="en-US" dirty="0" smtClean="0"/>
          </a:p>
          <a:p>
            <a:endParaRPr lang="en-US" dirty="0"/>
          </a:p>
          <a:p>
            <a:endParaRPr lang="en-US" dirty="0"/>
          </a:p>
          <a:p>
            <a:endParaRPr lang="en-US" dirty="0" smtClean="0"/>
          </a:p>
          <a:p>
            <a:endParaRPr lang="en-US" dirty="0"/>
          </a:p>
          <a:p>
            <a:endParaRPr lang="en-US" dirty="0" smtClean="0"/>
          </a:p>
          <a:p>
            <a:pPr marL="285750" indent="-285750">
              <a:buFontTx/>
              <a:buChar char="-"/>
            </a:pPr>
            <a:endParaRPr lang="en-US" dirty="0"/>
          </a:p>
        </p:txBody>
      </p:sp>
      <p:sp>
        <p:nvSpPr>
          <p:cNvPr id="15" name="TextBox 14"/>
          <p:cNvSpPr txBox="1"/>
          <p:nvPr/>
        </p:nvSpPr>
        <p:spPr>
          <a:xfrm>
            <a:off x="1819611" y="1271089"/>
            <a:ext cx="3329775" cy="1477328"/>
          </a:xfrm>
          <a:prstGeom prst="rect">
            <a:avLst/>
          </a:prstGeom>
          <a:noFill/>
        </p:spPr>
        <p:txBody>
          <a:bodyPr wrap="square" rtlCol="0">
            <a:spAutoFit/>
          </a:bodyPr>
          <a:lstStyle/>
          <a:p>
            <a:r>
              <a:rPr lang="en-US" dirty="0" smtClean="0"/>
              <a:t>Light sent into </a:t>
            </a:r>
            <a:r>
              <a:rPr lang="en-US" b="1" dirty="0" smtClean="0"/>
              <a:t>Reference Cavity </a:t>
            </a:r>
            <a:r>
              <a:rPr lang="en-US" dirty="0" smtClean="0"/>
              <a:t>serving as an external frequency reference</a:t>
            </a:r>
          </a:p>
          <a:p>
            <a:pPr marL="285750" indent="-285750">
              <a:buFontTx/>
              <a:buChar char="-"/>
            </a:pPr>
            <a:r>
              <a:rPr lang="en-US" dirty="0" smtClean="0"/>
              <a:t>L ≈ 0.5 [m]</a:t>
            </a:r>
          </a:p>
          <a:p>
            <a:pPr marL="285750" indent="-285750">
              <a:buFontTx/>
              <a:buChar char="-"/>
            </a:pPr>
            <a:r>
              <a:rPr lang="en-US" dirty="0" smtClean="0"/>
              <a:t>In a vacuum can on the PSL</a:t>
            </a:r>
            <a:endParaRPr lang="en-US" dirty="0"/>
          </a:p>
        </p:txBody>
      </p:sp>
      <p:sp>
        <p:nvSpPr>
          <p:cNvPr id="16" name="TextBox 15"/>
          <p:cNvSpPr txBox="1"/>
          <p:nvPr/>
        </p:nvSpPr>
        <p:spPr>
          <a:xfrm>
            <a:off x="1002722" y="4386669"/>
            <a:ext cx="3028230" cy="2308324"/>
          </a:xfrm>
          <a:prstGeom prst="rect">
            <a:avLst/>
          </a:prstGeom>
          <a:noFill/>
        </p:spPr>
        <p:txBody>
          <a:bodyPr wrap="square" rtlCol="0">
            <a:spAutoFit/>
          </a:bodyPr>
          <a:lstStyle/>
          <a:p>
            <a:r>
              <a:rPr lang="en-US" dirty="0" smtClean="0"/>
              <a:t>Photo-diode demodulated at 21.5 [MHz], low passed, and control filtered, and sent to laser</a:t>
            </a:r>
          </a:p>
          <a:p>
            <a:r>
              <a:rPr lang="en-US" dirty="0" smtClean="0"/>
              <a:t>Low Frequency = “</a:t>
            </a:r>
            <a:r>
              <a:rPr lang="en-US" b="1" dirty="0" smtClean="0"/>
              <a:t>Slow”</a:t>
            </a:r>
            <a:r>
              <a:rPr lang="en-US" dirty="0" smtClean="0"/>
              <a:t> = laser temperature</a:t>
            </a:r>
          </a:p>
          <a:p>
            <a:r>
              <a:rPr lang="en-US" dirty="0" smtClean="0"/>
              <a:t>High Frequency = </a:t>
            </a:r>
            <a:r>
              <a:rPr lang="en-US" b="1" dirty="0" smtClean="0"/>
              <a:t>“Fast”</a:t>
            </a:r>
            <a:r>
              <a:rPr lang="en-US" dirty="0" smtClean="0"/>
              <a:t> = Laser cavity length</a:t>
            </a:r>
            <a:endParaRPr lang="en-US" dirty="0"/>
          </a:p>
        </p:txBody>
      </p:sp>
    </p:spTree>
    <p:extLst>
      <p:ext uri="{BB962C8B-B14F-4D97-AF65-F5344CB8AC3E}">
        <p14:creationId xmlns:p14="http://schemas.microsoft.com/office/powerpoint/2010/main" val="372490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8520</TotalTime>
  <Words>2725</Words>
  <Application>Microsoft Macintosh PowerPoint</Application>
  <PresentationFormat>On-screen Show (4:3)</PresentationFormat>
  <Paragraphs>513</Paragraphs>
  <Slides>33</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Calibri</vt:lpstr>
      <vt:lpstr>Symbol</vt:lpstr>
      <vt:lpstr>Times New Roman</vt:lpstr>
      <vt:lpstr>Arial</vt:lpstr>
      <vt:lpstr>Office Theme</vt:lpstr>
      <vt:lpstr>Equation</vt:lpstr>
      <vt:lpstr>Impressions of CARM/ALS</vt:lpstr>
      <vt:lpstr>Primer</vt:lpstr>
      <vt:lpstr>Intro to Cavity “Locking”</vt:lpstr>
      <vt:lpstr>Intro to PDH</vt:lpstr>
      <vt:lpstr>Intro to PDH</vt:lpstr>
      <vt:lpstr>The LIGO Arm Cavity Problem</vt:lpstr>
      <vt:lpstr>LIGO = PDH to the MAX</vt:lpstr>
      <vt:lpstr>Frequency Actuators on Light AOMs vs. EOMs</vt:lpstr>
      <vt:lpstr>Frequency Stabilization Servo</vt:lpstr>
      <vt:lpstr>Input Mode Cleaner PDH</vt:lpstr>
      <vt:lpstr>PSL / End-Station  Laser Phase-Locking Loop</vt:lpstr>
      <vt:lpstr>Arm Length Stabilization PDH</vt:lpstr>
      <vt:lpstr>PSL / Common Arm Stabilization</vt:lpstr>
      <vt:lpstr>Differential Arm Length Stabilization</vt:lpstr>
      <vt:lpstr>The Rest of the Lock Acquisition Sequence</vt:lpstr>
      <vt:lpstr>FIND IR</vt:lpstr>
      <vt:lpstr>IR FOUND</vt:lpstr>
      <vt:lpstr>ARMS OFF RESONANCE</vt:lpstr>
      <vt:lpstr>DRMI (1F, 3F)</vt:lpstr>
      <vt:lpstr>An aside: Why 1f vs 3f DRMI?</vt:lpstr>
      <vt:lpstr>An aside: Why 1f vs 3f DRMI?</vt:lpstr>
      <vt:lpstr>DRMI (1F, 3F)</vt:lpstr>
      <vt:lpstr>CARM ON TRANSMISSION</vt:lpstr>
      <vt:lpstr>DARM to RF</vt:lpstr>
      <vt:lpstr>CARM to REFL</vt:lpstr>
      <vt:lpstr>RESONANCE</vt:lpstr>
      <vt:lpstr>DRMI ON POP</vt:lpstr>
      <vt:lpstr>PARK ALS VCO</vt:lpstr>
      <vt:lpstr>SHUTTER ALS</vt:lpstr>
      <vt:lpstr>Now You Understand this Diagram</vt:lpstr>
      <vt:lpstr>The Nested Loop Topology for Frequency Stabilization</vt:lpstr>
      <vt:lpstr>The Nested Loop Open Loop Gain TFs</vt:lpstr>
      <vt:lpstr>Appendix to PDH (Essential Cavity Equations)</vt:lpstr>
    </vt:vector>
  </TitlesOfParts>
  <Company>Louisiana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Impressions of CARM/ALS</dc:title>
  <dc:creator>Jeff Kissel</dc:creator>
  <cp:lastModifiedBy>Kissel, Jeffrey S. (Jeff)</cp:lastModifiedBy>
  <cp:revision>90</cp:revision>
  <cp:lastPrinted>2018-09-01T01:25:36Z</cp:lastPrinted>
  <dcterms:created xsi:type="dcterms:W3CDTF">2014-05-08T00:45:02Z</dcterms:created>
  <dcterms:modified xsi:type="dcterms:W3CDTF">2018-09-05T22:22:23Z</dcterms:modified>
</cp:coreProperties>
</file>