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 id="2147483666" r:id="rId2"/>
  </p:sldMasterIdLst>
  <p:notesMasterIdLst>
    <p:notesMasterId r:id="rId17"/>
  </p:notesMasterIdLst>
  <p:handoutMasterIdLst>
    <p:handoutMasterId r:id="rId18"/>
  </p:handoutMasterIdLst>
  <p:sldIdLst>
    <p:sldId id="1159" r:id="rId3"/>
    <p:sldId id="1160" r:id="rId4"/>
    <p:sldId id="1161" r:id="rId5"/>
    <p:sldId id="1170" r:id="rId6"/>
    <p:sldId id="1162" r:id="rId7"/>
    <p:sldId id="1166" r:id="rId8"/>
    <p:sldId id="1163" r:id="rId9"/>
    <p:sldId id="1164" r:id="rId10"/>
    <p:sldId id="1165" r:id="rId11"/>
    <p:sldId id="1167" r:id="rId12"/>
    <p:sldId id="1168" r:id="rId13"/>
    <p:sldId id="1169" r:id="rId14"/>
    <p:sldId id="1171" r:id="rId15"/>
    <p:sldId id="1172" r:id="rId16"/>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1pPr>
    <a:lvl2pPr marL="4572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2pPr>
    <a:lvl3pPr marL="9144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3pPr>
    <a:lvl4pPr marL="13716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4pPr>
    <a:lvl5pPr marL="18288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5pPr>
    <a:lvl6pPr marL="2286000" algn="l" defTabSz="914400" rtl="0" eaLnBrk="1" latinLnBrk="0" hangingPunct="1">
      <a:defRPr sz="2400" kern="1200">
        <a:solidFill>
          <a:schemeClr val="tx1"/>
        </a:solidFill>
        <a:latin typeface="Times New Roman" pitchFamily="-105" charset="0"/>
        <a:ea typeface="ＭＳ Ｐゴシック" pitchFamily="-105" charset="-128"/>
        <a:cs typeface="+mn-cs"/>
      </a:defRPr>
    </a:lvl6pPr>
    <a:lvl7pPr marL="2743200" algn="l" defTabSz="914400" rtl="0" eaLnBrk="1" latinLnBrk="0" hangingPunct="1">
      <a:defRPr sz="2400" kern="1200">
        <a:solidFill>
          <a:schemeClr val="tx1"/>
        </a:solidFill>
        <a:latin typeface="Times New Roman" pitchFamily="-105" charset="0"/>
        <a:ea typeface="ＭＳ Ｐゴシック" pitchFamily="-105" charset="-128"/>
        <a:cs typeface="+mn-cs"/>
      </a:defRPr>
    </a:lvl7pPr>
    <a:lvl8pPr marL="3200400" algn="l" defTabSz="914400" rtl="0" eaLnBrk="1" latinLnBrk="0" hangingPunct="1">
      <a:defRPr sz="2400" kern="1200">
        <a:solidFill>
          <a:schemeClr val="tx1"/>
        </a:solidFill>
        <a:latin typeface="Times New Roman" pitchFamily="-105" charset="0"/>
        <a:ea typeface="ＭＳ Ｐゴシック" pitchFamily="-105" charset="-128"/>
        <a:cs typeface="+mn-cs"/>
      </a:defRPr>
    </a:lvl8pPr>
    <a:lvl9pPr marL="3657600" algn="l" defTabSz="914400" rtl="0" eaLnBrk="1" latinLnBrk="0" hangingPunct="1">
      <a:defRPr sz="2400" kern="1200">
        <a:solidFill>
          <a:schemeClr val="tx1"/>
        </a:solidFill>
        <a:latin typeface="Times New Roman" pitchFamily="-105"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4DE4"/>
    <a:srgbClr val="D48512"/>
    <a:srgbClr val="E6AF00"/>
    <a:srgbClr val="3333FF"/>
    <a:srgbClr val="FFFF99"/>
    <a:srgbClr val="66FF33"/>
    <a:srgbClr val="00FFFF"/>
    <a:srgbClr val="990099"/>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39" d="100"/>
          <a:sy n="139" d="100"/>
        </p:scale>
        <p:origin x="-840" y="-72"/>
      </p:cViewPr>
      <p:guideLst>
        <p:guide orient="horz" pos="2160"/>
        <p:guide pos="50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9" d="100"/>
        <a:sy n="11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8082" name="Rectangle 2"/>
          <p:cNvSpPr>
            <a:spLocks noGrp="1" noChangeArrowheads="1"/>
          </p:cNvSpPr>
          <p:nvPr>
            <p:ph type="hdr" sz="quarter"/>
          </p:nvPr>
        </p:nvSpPr>
        <p:spPr bwMode="auto">
          <a:xfrm>
            <a:off x="1" y="0"/>
            <a:ext cx="3139440" cy="486728"/>
          </a:xfrm>
          <a:prstGeom prst="rect">
            <a:avLst/>
          </a:prstGeom>
          <a:noFill/>
          <a:ln w="9525">
            <a:noFill/>
            <a:miter lim="800000"/>
            <a:headEnd/>
            <a:tailEnd/>
          </a:ln>
          <a:effectLst/>
        </p:spPr>
        <p:txBody>
          <a:bodyPr vert="horz" wrap="square" lIns="96430" tIns="48214" rIns="96430" bIns="48214" numCol="1" anchor="t" anchorCtr="0" compatLnSpc="1">
            <a:prstTxWarp prst="textNoShape">
              <a:avLst/>
            </a:prstTxWarp>
          </a:bodyPr>
          <a:lstStyle>
            <a:lvl1pPr defTabSz="964935">
              <a:defRPr sz="1300">
                <a:cs typeface="ＭＳ Ｐゴシック" pitchFamily="-105" charset="-128"/>
              </a:defRPr>
            </a:lvl1pPr>
          </a:lstStyle>
          <a:p>
            <a:pPr>
              <a:defRPr/>
            </a:pPr>
            <a:endParaRPr lang="en-US"/>
          </a:p>
        </p:txBody>
      </p:sp>
      <p:sp>
        <p:nvSpPr>
          <p:cNvPr id="558083" name="Rectangle 3"/>
          <p:cNvSpPr>
            <a:spLocks noGrp="1" noChangeArrowheads="1"/>
          </p:cNvSpPr>
          <p:nvPr>
            <p:ph type="dt" sz="quarter" idx="1"/>
          </p:nvPr>
        </p:nvSpPr>
        <p:spPr bwMode="auto">
          <a:xfrm>
            <a:off x="4158827" y="0"/>
            <a:ext cx="3139440" cy="486728"/>
          </a:xfrm>
          <a:prstGeom prst="rect">
            <a:avLst/>
          </a:prstGeom>
          <a:noFill/>
          <a:ln w="9525">
            <a:noFill/>
            <a:miter lim="800000"/>
            <a:headEnd/>
            <a:tailEnd/>
          </a:ln>
          <a:effectLst/>
        </p:spPr>
        <p:txBody>
          <a:bodyPr vert="horz" wrap="square" lIns="96430" tIns="48214" rIns="96430" bIns="48214" numCol="1" anchor="t" anchorCtr="0" compatLnSpc="1">
            <a:prstTxWarp prst="textNoShape">
              <a:avLst/>
            </a:prstTxWarp>
          </a:bodyPr>
          <a:lstStyle>
            <a:lvl1pPr algn="r" defTabSz="964935">
              <a:defRPr sz="1300">
                <a:cs typeface="ＭＳ Ｐゴシック" pitchFamily="-105" charset="-128"/>
              </a:defRPr>
            </a:lvl1pPr>
          </a:lstStyle>
          <a:p>
            <a:pPr>
              <a:defRPr/>
            </a:pPr>
            <a:endParaRPr lang="en-US"/>
          </a:p>
        </p:txBody>
      </p:sp>
      <p:sp>
        <p:nvSpPr>
          <p:cNvPr id="558084" name="Rectangle 4"/>
          <p:cNvSpPr>
            <a:spLocks noGrp="1" noChangeArrowheads="1"/>
          </p:cNvSpPr>
          <p:nvPr>
            <p:ph type="ftr" sz="quarter" idx="2"/>
          </p:nvPr>
        </p:nvSpPr>
        <p:spPr bwMode="auto">
          <a:xfrm>
            <a:off x="1" y="9114472"/>
            <a:ext cx="3139440" cy="486728"/>
          </a:xfrm>
          <a:prstGeom prst="rect">
            <a:avLst/>
          </a:prstGeom>
          <a:noFill/>
          <a:ln w="9525">
            <a:noFill/>
            <a:miter lim="800000"/>
            <a:headEnd/>
            <a:tailEnd/>
          </a:ln>
          <a:effectLst/>
        </p:spPr>
        <p:txBody>
          <a:bodyPr vert="horz" wrap="square" lIns="96430" tIns="48214" rIns="96430" bIns="48214" numCol="1" anchor="b" anchorCtr="0" compatLnSpc="1">
            <a:prstTxWarp prst="textNoShape">
              <a:avLst/>
            </a:prstTxWarp>
          </a:bodyPr>
          <a:lstStyle>
            <a:lvl1pPr defTabSz="964935">
              <a:defRPr sz="1300">
                <a:cs typeface="ＭＳ Ｐゴシック" pitchFamily="-105" charset="-128"/>
              </a:defRPr>
            </a:lvl1pPr>
          </a:lstStyle>
          <a:p>
            <a:pPr>
              <a:defRPr/>
            </a:pPr>
            <a:endParaRPr lang="en-US"/>
          </a:p>
        </p:txBody>
      </p:sp>
      <p:sp>
        <p:nvSpPr>
          <p:cNvPr id="558085" name="Rectangle 5"/>
          <p:cNvSpPr>
            <a:spLocks noGrp="1" noChangeArrowheads="1"/>
          </p:cNvSpPr>
          <p:nvPr>
            <p:ph type="sldNum" sz="quarter" idx="3"/>
          </p:nvPr>
        </p:nvSpPr>
        <p:spPr bwMode="auto">
          <a:xfrm>
            <a:off x="4158827" y="9114472"/>
            <a:ext cx="3139440" cy="486728"/>
          </a:xfrm>
          <a:prstGeom prst="rect">
            <a:avLst/>
          </a:prstGeom>
          <a:noFill/>
          <a:ln w="9525">
            <a:noFill/>
            <a:miter lim="800000"/>
            <a:headEnd/>
            <a:tailEnd/>
          </a:ln>
          <a:effectLst/>
        </p:spPr>
        <p:txBody>
          <a:bodyPr vert="horz" wrap="square" lIns="96430" tIns="48214" rIns="96430" bIns="48214" numCol="1" anchor="b" anchorCtr="0" compatLnSpc="1">
            <a:prstTxWarp prst="textNoShape">
              <a:avLst/>
            </a:prstTxWarp>
          </a:bodyPr>
          <a:lstStyle>
            <a:lvl1pPr algn="r" defTabSz="964935">
              <a:defRPr sz="1300"/>
            </a:lvl1pPr>
          </a:lstStyle>
          <a:p>
            <a:fld id="{F5648C5B-E6E0-46DA-BD5E-114B1C5507DE}" type="slidenum">
              <a:rPr lang="en-US"/>
              <a:pPr/>
              <a:t>‹#›</a:t>
            </a:fld>
            <a:endParaRPr lang="en-US"/>
          </a:p>
        </p:txBody>
      </p:sp>
    </p:spTree>
    <p:extLst>
      <p:ext uri="{BB962C8B-B14F-4D97-AF65-F5344CB8AC3E}">
        <p14:creationId xmlns:p14="http://schemas.microsoft.com/office/powerpoint/2010/main" val="11010731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9920" cy="478394"/>
          </a:xfrm>
          <a:prstGeom prst="rect">
            <a:avLst/>
          </a:prstGeom>
          <a:noFill/>
          <a:ln w="12700">
            <a:noFill/>
            <a:miter lim="800000"/>
            <a:headEnd type="none" w="sm" len="sm"/>
            <a:tailEnd type="none" w="sm" len="sm"/>
          </a:ln>
          <a:effectLst/>
        </p:spPr>
        <p:txBody>
          <a:bodyPr vert="horz" wrap="square" lIns="96430" tIns="48214" rIns="96430" bIns="48214" numCol="1" anchor="t" anchorCtr="0" compatLnSpc="1">
            <a:prstTxWarp prst="textNoShape">
              <a:avLst/>
            </a:prstTxWarp>
          </a:bodyPr>
          <a:lstStyle>
            <a:lvl1pPr defTabSz="964935">
              <a:defRPr sz="1300">
                <a:cs typeface="ＭＳ Ｐゴシック" pitchFamily="-105" charset="-128"/>
              </a:defRPr>
            </a:lvl1pPr>
          </a:lstStyle>
          <a:p>
            <a:pPr>
              <a:defRPr/>
            </a:pPr>
            <a:endParaRPr lang="en-US"/>
          </a:p>
        </p:txBody>
      </p:sp>
      <p:sp>
        <p:nvSpPr>
          <p:cNvPr id="4099" name="Rectangle 3"/>
          <p:cNvSpPr>
            <a:spLocks noGrp="1" noChangeArrowheads="1"/>
          </p:cNvSpPr>
          <p:nvPr>
            <p:ph type="dt" idx="1"/>
          </p:nvPr>
        </p:nvSpPr>
        <p:spPr bwMode="auto">
          <a:xfrm>
            <a:off x="4145280" y="0"/>
            <a:ext cx="3169920" cy="478394"/>
          </a:xfrm>
          <a:prstGeom prst="rect">
            <a:avLst/>
          </a:prstGeom>
          <a:noFill/>
          <a:ln w="12700">
            <a:noFill/>
            <a:miter lim="800000"/>
            <a:headEnd type="none" w="sm" len="sm"/>
            <a:tailEnd type="none" w="sm" len="sm"/>
          </a:ln>
          <a:effectLst/>
        </p:spPr>
        <p:txBody>
          <a:bodyPr vert="horz" wrap="square" lIns="96430" tIns="48214" rIns="96430" bIns="48214" numCol="1" anchor="t" anchorCtr="0" compatLnSpc="1">
            <a:prstTxWarp prst="textNoShape">
              <a:avLst/>
            </a:prstTxWarp>
          </a:bodyPr>
          <a:lstStyle>
            <a:lvl1pPr algn="r" defTabSz="964935">
              <a:defRPr sz="1300">
                <a:cs typeface="ＭＳ Ｐゴシック" pitchFamily="-105" charset="-128"/>
              </a:defRPr>
            </a:lvl1pPr>
          </a:lstStyle>
          <a:p>
            <a:pPr>
              <a:defRPr/>
            </a:pPr>
            <a:endParaRPr lang="en-US"/>
          </a:p>
        </p:txBody>
      </p:sp>
      <p:sp>
        <p:nvSpPr>
          <p:cNvPr id="19460" name="Rectangle 4"/>
          <p:cNvSpPr>
            <a:spLocks noGrp="1" noRot="1" noChangeAspect="1" noChangeArrowheads="1" noTextEdit="1"/>
          </p:cNvSpPr>
          <p:nvPr>
            <p:ph type="sldImg" idx="2"/>
          </p:nvPr>
        </p:nvSpPr>
        <p:spPr bwMode="auto">
          <a:xfrm>
            <a:off x="1257300" y="720725"/>
            <a:ext cx="4802188" cy="3602038"/>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75360" y="4558904"/>
            <a:ext cx="5364480" cy="4322206"/>
          </a:xfrm>
          <a:prstGeom prst="rect">
            <a:avLst/>
          </a:prstGeom>
          <a:noFill/>
          <a:ln w="12700">
            <a:noFill/>
            <a:miter lim="800000"/>
            <a:headEnd type="none" w="sm" len="sm"/>
            <a:tailEnd type="none" w="sm" len="sm"/>
          </a:ln>
          <a:effectLst/>
        </p:spPr>
        <p:txBody>
          <a:bodyPr vert="horz" wrap="square" lIns="96430" tIns="48214" rIns="96430" bIns="482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9122807"/>
            <a:ext cx="3169920" cy="478393"/>
          </a:xfrm>
          <a:prstGeom prst="rect">
            <a:avLst/>
          </a:prstGeom>
          <a:noFill/>
          <a:ln w="12700">
            <a:noFill/>
            <a:miter lim="800000"/>
            <a:headEnd type="none" w="sm" len="sm"/>
            <a:tailEnd type="none" w="sm" len="sm"/>
          </a:ln>
          <a:effectLst/>
        </p:spPr>
        <p:txBody>
          <a:bodyPr vert="horz" wrap="square" lIns="96430" tIns="48214" rIns="96430" bIns="48214" numCol="1" anchor="b" anchorCtr="0" compatLnSpc="1">
            <a:prstTxWarp prst="textNoShape">
              <a:avLst/>
            </a:prstTxWarp>
          </a:bodyPr>
          <a:lstStyle>
            <a:lvl1pPr defTabSz="964935">
              <a:defRPr sz="1300">
                <a:cs typeface="ＭＳ Ｐゴシック" pitchFamily="-105" charset="-128"/>
              </a:defRPr>
            </a:lvl1pPr>
          </a:lstStyle>
          <a:p>
            <a:pPr>
              <a:defRPr/>
            </a:pPr>
            <a:endParaRPr lang="en-US"/>
          </a:p>
        </p:txBody>
      </p:sp>
      <p:sp>
        <p:nvSpPr>
          <p:cNvPr id="4103" name="Rectangle 7"/>
          <p:cNvSpPr>
            <a:spLocks noGrp="1" noChangeArrowheads="1"/>
          </p:cNvSpPr>
          <p:nvPr>
            <p:ph type="sldNum" sz="quarter" idx="5"/>
          </p:nvPr>
        </p:nvSpPr>
        <p:spPr bwMode="auto">
          <a:xfrm>
            <a:off x="4145280" y="9122807"/>
            <a:ext cx="3169920" cy="478393"/>
          </a:xfrm>
          <a:prstGeom prst="rect">
            <a:avLst/>
          </a:prstGeom>
          <a:noFill/>
          <a:ln w="12700">
            <a:noFill/>
            <a:miter lim="800000"/>
            <a:headEnd type="none" w="sm" len="sm"/>
            <a:tailEnd type="none" w="sm" len="sm"/>
          </a:ln>
          <a:effectLst/>
        </p:spPr>
        <p:txBody>
          <a:bodyPr vert="horz" wrap="square" lIns="96430" tIns="48214" rIns="96430" bIns="48214" numCol="1" anchor="b" anchorCtr="0" compatLnSpc="1">
            <a:prstTxWarp prst="textNoShape">
              <a:avLst/>
            </a:prstTxWarp>
          </a:bodyPr>
          <a:lstStyle>
            <a:lvl1pPr algn="r" defTabSz="964935">
              <a:defRPr sz="1300"/>
            </a:lvl1pPr>
          </a:lstStyle>
          <a:p>
            <a:fld id="{4A9F2192-7BE0-46EA-B0EF-D1EAF2EE0B14}" type="slidenum">
              <a:rPr lang="en-US"/>
              <a:pPr/>
              <a:t>‹#›</a:t>
            </a:fld>
            <a:endParaRPr lang="en-US"/>
          </a:p>
        </p:txBody>
      </p:sp>
    </p:spTree>
    <p:extLst>
      <p:ext uri="{BB962C8B-B14F-4D97-AF65-F5344CB8AC3E}">
        <p14:creationId xmlns:p14="http://schemas.microsoft.com/office/powerpoint/2010/main" val="234359516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9F2192-7BE0-46EA-B0EF-D1EAF2EE0B14}" type="slidenum">
              <a:rPr lang="en-US" smtClean="0"/>
              <a:pPr/>
              <a:t>1</a:t>
            </a:fld>
            <a:endParaRPr lang="en-US"/>
          </a:p>
        </p:txBody>
      </p:sp>
    </p:spTree>
    <p:extLst>
      <p:ext uri="{BB962C8B-B14F-4D97-AF65-F5344CB8AC3E}">
        <p14:creationId xmlns:p14="http://schemas.microsoft.com/office/powerpoint/2010/main" val="3275702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6" name="Rectangle 4"/>
          <p:cNvSpPr>
            <a:spLocks noGrp="1" noChangeArrowheads="1"/>
          </p:cNvSpPr>
          <p:nvPr>
            <p:ph type="sldNum" sz="quarter" idx="12"/>
          </p:nvPr>
        </p:nvSpPr>
        <p:spPr>
          <a:ln/>
        </p:spPr>
        <p:txBody>
          <a:bodyPr/>
          <a:lstStyle>
            <a:lvl1pPr>
              <a:defRPr/>
            </a:lvl1pPr>
          </a:lstStyle>
          <a:p>
            <a:fld id="{481BC4C5-390B-488B-B7DC-A1C8BF7DF08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6" name="Rectangle 4"/>
          <p:cNvSpPr>
            <a:spLocks noGrp="1" noChangeArrowheads="1"/>
          </p:cNvSpPr>
          <p:nvPr>
            <p:ph type="sldNum" sz="quarter" idx="12"/>
          </p:nvPr>
        </p:nvSpPr>
        <p:spPr>
          <a:ln/>
        </p:spPr>
        <p:txBody>
          <a:bodyPr/>
          <a:lstStyle>
            <a:lvl1pPr>
              <a:defRPr/>
            </a:lvl1pPr>
          </a:lstStyle>
          <a:p>
            <a:fld id="{B0F16578-B1E8-4E22-9951-F089384C7EF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228600"/>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6" name="Rectangle 4"/>
          <p:cNvSpPr>
            <a:spLocks noGrp="1" noChangeArrowheads="1"/>
          </p:cNvSpPr>
          <p:nvPr>
            <p:ph type="sldNum" sz="quarter" idx="12"/>
          </p:nvPr>
        </p:nvSpPr>
        <p:spPr>
          <a:ln/>
        </p:spPr>
        <p:txBody>
          <a:bodyPr/>
          <a:lstStyle>
            <a:lvl1pPr>
              <a:defRPr/>
            </a:lvl1pPr>
          </a:lstStyle>
          <a:p>
            <a:fld id="{53E53602-01C1-4AB5-AE0C-813C360A1229}"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00200" y="228600"/>
            <a:ext cx="7239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9" name="Rectangle 4"/>
          <p:cNvSpPr>
            <a:spLocks noGrp="1" noChangeArrowheads="1"/>
          </p:cNvSpPr>
          <p:nvPr>
            <p:ph type="sldNum" sz="quarter" idx="12"/>
          </p:nvPr>
        </p:nvSpPr>
        <p:spPr>
          <a:ln/>
        </p:spPr>
        <p:txBody>
          <a:bodyPr/>
          <a:lstStyle>
            <a:lvl1pPr>
              <a:defRPr/>
            </a:lvl1pPr>
          </a:lstStyle>
          <a:p>
            <a:fld id="{2C928EB7-91EE-41A1-8DA5-F4E38E3766A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7" name="Rectangle 4"/>
          <p:cNvSpPr>
            <a:spLocks noGrp="1" noChangeArrowheads="1"/>
          </p:cNvSpPr>
          <p:nvPr>
            <p:ph type="sldNum" sz="quarter" idx="12"/>
          </p:nvPr>
        </p:nvSpPr>
        <p:spPr>
          <a:ln/>
        </p:spPr>
        <p:txBody>
          <a:bodyPr/>
          <a:lstStyle>
            <a:lvl1pPr>
              <a:defRPr/>
            </a:lvl1pPr>
          </a:lstStyle>
          <a:p>
            <a:fld id="{1309DD73-E77F-42CB-B8DD-16DB1F9F308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dt" sz="half" idx="10"/>
          </p:nvPr>
        </p:nvSpPr>
        <p:spPr>
          <a:ln/>
        </p:spPr>
        <p:txBody>
          <a:bodyPr/>
          <a:lstStyle>
            <a:lvl1pPr>
              <a:defRPr/>
            </a:lvl1pPr>
          </a:lstStyle>
          <a:p>
            <a:pPr>
              <a:defRPr/>
            </a:pPr>
            <a:endParaRPr lang="en-US"/>
          </a:p>
        </p:txBody>
      </p:sp>
      <p:sp>
        <p:nvSpPr>
          <p:cNvPr id="7"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8" name="Rectangle 4"/>
          <p:cNvSpPr>
            <a:spLocks noGrp="1" noChangeArrowheads="1"/>
          </p:cNvSpPr>
          <p:nvPr>
            <p:ph type="sldNum" sz="quarter" idx="12"/>
          </p:nvPr>
        </p:nvSpPr>
        <p:spPr>
          <a:ln/>
        </p:spPr>
        <p:txBody>
          <a:bodyPr/>
          <a:lstStyle>
            <a:lvl1pPr>
              <a:defRPr/>
            </a:lvl1pPr>
          </a:lstStyle>
          <a:p>
            <a:fld id="{EE8B36EF-E094-4CD5-90A9-B5083913B237}"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7" name="Rectangle 4"/>
          <p:cNvSpPr>
            <a:spLocks noGrp="1" noChangeArrowheads="1"/>
          </p:cNvSpPr>
          <p:nvPr>
            <p:ph type="sldNum" sz="quarter" idx="12"/>
          </p:nvPr>
        </p:nvSpPr>
        <p:spPr>
          <a:ln/>
        </p:spPr>
        <p:txBody>
          <a:bodyPr/>
          <a:lstStyle>
            <a:lvl1pPr>
              <a:defRPr/>
            </a:lvl1pPr>
          </a:lstStyle>
          <a:p>
            <a:fld id="{341E7DD4-B07C-489D-B144-1026C7FC8A6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00200" y="228600"/>
            <a:ext cx="7239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7" name="Rectangle 4"/>
          <p:cNvSpPr>
            <a:spLocks noGrp="1" noChangeArrowheads="1"/>
          </p:cNvSpPr>
          <p:nvPr>
            <p:ph type="sldNum" sz="quarter" idx="12"/>
          </p:nvPr>
        </p:nvSpPr>
        <p:spPr>
          <a:ln/>
        </p:spPr>
        <p:txBody>
          <a:bodyPr/>
          <a:lstStyle>
            <a:lvl1pPr>
              <a:defRPr/>
            </a:lvl1pPr>
          </a:lstStyle>
          <a:p>
            <a:fld id="{C6B10900-13B0-42B6-A446-B03B645353F3}"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1B2E24-CE06-49B0-9027-F13D6A761076}"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6031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B2E24-CE06-49B0-9027-F13D6A761076}"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14335757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01B2E24-CE06-49B0-9027-F13D6A761076}"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1993984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dirty="0" smtClean="0"/>
              <a:t>G1400xxx</a:t>
            </a:r>
            <a:endParaRPr lang="en-US" dirty="0"/>
          </a:p>
        </p:txBody>
      </p:sp>
      <p:sp>
        <p:nvSpPr>
          <p:cNvPr id="6" name="Rectangle 4"/>
          <p:cNvSpPr>
            <a:spLocks noGrp="1" noChangeArrowheads="1"/>
          </p:cNvSpPr>
          <p:nvPr>
            <p:ph type="sldNum" sz="quarter" idx="12"/>
          </p:nvPr>
        </p:nvSpPr>
        <p:spPr>
          <a:ln/>
        </p:spPr>
        <p:txBody>
          <a:bodyPr/>
          <a:lstStyle>
            <a:lvl1pPr>
              <a:defRPr/>
            </a:lvl1pPr>
          </a:lstStyle>
          <a:p>
            <a:fld id="{C837318B-8F11-48A5-B67C-3424A5280D69}" type="slidenum">
              <a:rPr lang="en-US"/>
              <a:pPr/>
              <a:t>‹#›</a:t>
            </a:fld>
            <a:endParaRPr lang="en-US"/>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1B2E24-CE06-49B0-9027-F13D6A761076}"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1293457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01B2E24-CE06-49B0-9027-F13D6A761076}" type="datetimeFigureOut">
              <a:rPr lang="en-US" smtClean="0"/>
              <a:t>5/19/2014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39400318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01B2E24-CE06-49B0-9027-F13D6A761076}" type="datetimeFigureOut">
              <a:rPr lang="en-US" smtClean="0"/>
              <a:t>5/19/2014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245482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B2E24-CE06-49B0-9027-F13D6A761076}" type="datetimeFigureOut">
              <a:rPr lang="en-US" smtClean="0"/>
              <a:t>5/19/2014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10011033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B2E24-CE06-49B0-9027-F13D6A761076}"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3193462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01B2E24-CE06-49B0-9027-F13D6A761076}" type="datetimeFigureOut">
              <a:rPr lang="en-US" smtClean="0"/>
              <a:t>5/19/2014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24560772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B2E24-CE06-49B0-9027-F13D6A761076}"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5280434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01B2E24-CE06-49B0-9027-F13D6A761076}" type="datetimeFigureOut">
              <a:rPr lang="en-US" smtClean="0"/>
              <a:t>5/19/2014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FCCD1C-56EC-4449-9352-C8D86C047195}" type="slidenum">
              <a:rPr lang="en-US" smtClean="0"/>
              <a:t>‹#›</a:t>
            </a:fld>
            <a:endParaRPr lang="en-US"/>
          </a:p>
        </p:txBody>
      </p:sp>
    </p:spTree>
    <p:extLst>
      <p:ext uri="{BB962C8B-B14F-4D97-AF65-F5344CB8AC3E}">
        <p14:creationId xmlns:p14="http://schemas.microsoft.com/office/powerpoint/2010/main" val="837421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6" name="Rectangle 4"/>
          <p:cNvSpPr>
            <a:spLocks noGrp="1" noChangeArrowheads="1"/>
          </p:cNvSpPr>
          <p:nvPr>
            <p:ph type="sldNum" sz="quarter" idx="12"/>
          </p:nvPr>
        </p:nvSpPr>
        <p:spPr>
          <a:ln/>
        </p:spPr>
        <p:txBody>
          <a:bodyPr/>
          <a:lstStyle>
            <a:lvl1pPr>
              <a:defRPr/>
            </a:lvl1pPr>
          </a:lstStyle>
          <a:p>
            <a:fld id="{8095DD69-23DE-4324-AD06-DE4CF824620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7" name="Rectangle 4"/>
          <p:cNvSpPr>
            <a:spLocks noGrp="1" noChangeArrowheads="1"/>
          </p:cNvSpPr>
          <p:nvPr>
            <p:ph type="sldNum" sz="quarter" idx="12"/>
          </p:nvPr>
        </p:nvSpPr>
        <p:spPr>
          <a:ln/>
        </p:spPr>
        <p:txBody>
          <a:bodyPr/>
          <a:lstStyle>
            <a:lvl1pPr>
              <a:defRPr/>
            </a:lvl1pPr>
          </a:lstStyle>
          <a:p>
            <a:fld id="{611CB850-C38F-4B9E-94D8-0FA010800F1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9" name="Rectangle 4"/>
          <p:cNvSpPr>
            <a:spLocks noGrp="1" noChangeArrowheads="1"/>
          </p:cNvSpPr>
          <p:nvPr>
            <p:ph type="sldNum" sz="quarter" idx="12"/>
          </p:nvPr>
        </p:nvSpPr>
        <p:spPr>
          <a:ln/>
        </p:spPr>
        <p:txBody>
          <a:bodyPr/>
          <a:lstStyle>
            <a:lvl1pPr>
              <a:defRPr/>
            </a:lvl1pPr>
          </a:lstStyle>
          <a:p>
            <a:fld id="{3E4A4662-3FBC-4FF8-946D-17CCABB20E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5" name="Rectangle 4"/>
          <p:cNvSpPr>
            <a:spLocks noGrp="1" noChangeArrowheads="1"/>
          </p:cNvSpPr>
          <p:nvPr>
            <p:ph type="sldNum" sz="quarter" idx="12"/>
          </p:nvPr>
        </p:nvSpPr>
        <p:spPr>
          <a:ln/>
        </p:spPr>
        <p:txBody>
          <a:bodyPr/>
          <a:lstStyle>
            <a:lvl1pPr>
              <a:defRPr/>
            </a:lvl1pPr>
          </a:lstStyle>
          <a:p>
            <a:fld id="{C785F388-28D0-48F1-B73B-5E897662999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4" name="Rectangle 4"/>
          <p:cNvSpPr>
            <a:spLocks noGrp="1" noChangeArrowheads="1"/>
          </p:cNvSpPr>
          <p:nvPr>
            <p:ph type="sldNum" sz="quarter" idx="12"/>
          </p:nvPr>
        </p:nvSpPr>
        <p:spPr>
          <a:ln/>
        </p:spPr>
        <p:txBody>
          <a:bodyPr/>
          <a:lstStyle>
            <a:lvl1pPr>
              <a:defRPr/>
            </a:lvl1pPr>
          </a:lstStyle>
          <a:p>
            <a:fld id="{132726B1-5056-485E-A8C9-BFF14282DAE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7" name="Rectangle 4"/>
          <p:cNvSpPr>
            <a:spLocks noGrp="1" noChangeArrowheads="1"/>
          </p:cNvSpPr>
          <p:nvPr>
            <p:ph type="sldNum" sz="quarter" idx="12"/>
          </p:nvPr>
        </p:nvSpPr>
        <p:spPr>
          <a:ln/>
        </p:spPr>
        <p:txBody>
          <a:bodyPr/>
          <a:lstStyle>
            <a:lvl1pPr>
              <a:defRPr/>
            </a:lvl1pPr>
          </a:lstStyle>
          <a:p>
            <a:fld id="{BB3CB5E3-728D-4B8D-B354-B23D3721A72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ftr" sz="quarter" idx="11"/>
          </p:nvPr>
        </p:nvSpPr>
        <p:spPr>
          <a:ln/>
        </p:spPr>
        <p:txBody>
          <a:bodyPr/>
          <a:lstStyle>
            <a:lvl1pPr>
              <a:defRPr/>
            </a:lvl1pPr>
          </a:lstStyle>
          <a:p>
            <a:pPr>
              <a:defRPr/>
            </a:pPr>
            <a:r>
              <a:rPr lang="en-US" smtClean="0"/>
              <a:t>G1400512 - LOSC for DASWG</a:t>
            </a:r>
            <a:endParaRPr lang="en-US"/>
          </a:p>
        </p:txBody>
      </p:sp>
      <p:sp>
        <p:nvSpPr>
          <p:cNvPr id="7" name="Rectangle 4"/>
          <p:cNvSpPr>
            <a:spLocks noGrp="1" noChangeArrowheads="1"/>
          </p:cNvSpPr>
          <p:nvPr>
            <p:ph type="sldNum" sz="quarter" idx="12"/>
          </p:nvPr>
        </p:nvSpPr>
        <p:spPr>
          <a:ln/>
        </p:spPr>
        <p:txBody>
          <a:bodyPr/>
          <a:lstStyle>
            <a:lvl1pPr>
              <a:defRPr/>
            </a:lvl1pPr>
          </a:lstStyle>
          <a:p>
            <a:fld id="{8BA56608-6980-44DC-B0F9-A8BF8D20718F}"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dt" sz="half" idx="2"/>
          </p:nvPr>
        </p:nvSpPr>
        <p:spPr bwMode="auto">
          <a:xfrm>
            <a:off x="685800" y="6489700"/>
            <a:ext cx="1905000" cy="2746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200">
                <a:latin typeface="Helvetica" pitchFamily="-105" charset="0"/>
                <a:cs typeface="ＭＳ Ｐゴシック" pitchFamily="-105" charset="-128"/>
              </a:defRPr>
            </a:lvl1pPr>
          </a:lstStyle>
          <a:p>
            <a:pPr>
              <a:defRPr/>
            </a:pPr>
            <a:endParaRPr lang="en-US"/>
          </a:p>
        </p:txBody>
      </p:sp>
      <p:sp>
        <p:nvSpPr>
          <p:cNvPr id="3075" name="Rectangle 3"/>
          <p:cNvSpPr>
            <a:spLocks noGrp="1" noChangeArrowheads="1"/>
          </p:cNvSpPr>
          <p:nvPr>
            <p:ph type="ftr" sz="quarter" idx="3"/>
          </p:nvPr>
        </p:nvSpPr>
        <p:spPr bwMode="auto">
          <a:xfrm>
            <a:off x="3124200" y="6489700"/>
            <a:ext cx="2895600" cy="2746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200" b="1" i="1">
                <a:latin typeface="Helvetica" pitchFamily="-105" charset="0"/>
                <a:cs typeface="ＭＳ Ｐゴシック" pitchFamily="-105" charset="-128"/>
              </a:defRPr>
            </a:lvl1pPr>
          </a:lstStyle>
          <a:p>
            <a:pPr>
              <a:defRPr/>
            </a:pPr>
            <a:r>
              <a:rPr lang="en-US" dirty="0" smtClean="0"/>
              <a:t>G1400xxx</a:t>
            </a:r>
            <a:endParaRPr lang="en-US" dirty="0"/>
          </a:p>
        </p:txBody>
      </p:sp>
      <p:sp>
        <p:nvSpPr>
          <p:cNvPr id="3076" name="Rectangle 4"/>
          <p:cNvSpPr>
            <a:spLocks noGrp="1" noChangeArrowheads="1"/>
          </p:cNvSpPr>
          <p:nvPr>
            <p:ph type="sldNum" sz="quarter" idx="4"/>
          </p:nvPr>
        </p:nvSpPr>
        <p:spPr bwMode="auto">
          <a:xfrm>
            <a:off x="6553200" y="6489700"/>
            <a:ext cx="1905000" cy="269875"/>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200">
                <a:latin typeface="Helvetica" pitchFamily="-105" charset="0"/>
              </a:defRPr>
            </a:lvl1pPr>
          </a:lstStyle>
          <a:p>
            <a:fld id="{F33BA4A4-2536-4D83-9DB0-A6EB118A0A34}" type="slidenum">
              <a:rPr lang="en-US"/>
              <a:pPr/>
              <a:t>‹#›</a:t>
            </a:fld>
            <a:endParaRPr lang="en-US"/>
          </a:p>
        </p:txBody>
      </p:sp>
      <p:sp>
        <p:nvSpPr>
          <p:cNvPr id="1030" name="Rectangle 5"/>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1" name="Rectangle 6"/>
          <p:cNvSpPr>
            <a:spLocks noGrp="1" noChangeArrowheads="1"/>
          </p:cNvSpPr>
          <p:nvPr>
            <p:ph type="title"/>
          </p:nvPr>
        </p:nvSpPr>
        <p:spPr bwMode="auto">
          <a:xfrm>
            <a:off x="1600200" y="228600"/>
            <a:ext cx="7239000" cy="1143000"/>
          </a:xfrm>
          <a:prstGeom prst="rect">
            <a:avLst/>
          </a:prstGeom>
          <a:noFill/>
          <a:ln w="9525">
            <a:noFill/>
            <a:miter lim="800000"/>
            <a:headEnd/>
            <a:tailEnd/>
          </a:ln>
        </p:spPr>
        <p:txBody>
          <a:bodyPr vert="horz" wrap="square" lIns="92075" tIns="46038" rIns="92075" bIns="46038" numCol="1" anchor="b" anchorCtr="0" compatLnSpc="1">
            <a:prstTxWarp prst="textNoShape">
              <a:avLst/>
            </a:prstTxWarp>
          </a:bodyPr>
          <a:lstStyle/>
          <a:p>
            <a:pPr lvl="0"/>
            <a:r>
              <a:rPr lang="en-US" smtClean="0"/>
              <a:t>Click to edit Master title style</a:t>
            </a:r>
          </a:p>
        </p:txBody>
      </p:sp>
      <p:sp>
        <p:nvSpPr>
          <p:cNvPr id="3080" name="Rectangle 8"/>
          <p:cNvSpPr>
            <a:spLocks noChangeArrowheads="1"/>
          </p:cNvSpPr>
          <p:nvPr/>
        </p:nvSpPr>
        <p:spPr bwMode="auto">
          <a:xfrm>
            <a:off x="4430713" y="6484938"/>
            <a:ext cx="282575" cy="304800"/>
          </a:xfrm>
          <a:prstGeom prst="rect">
            <a:avLst/>
          </a:prstGeom>
          <a:noFill/>
          <a:ln w="9525">
            <a:noFill/>
            <a:miter lim="800000"/>
            <a:headEnd/>
            <a:tailEnd/>
          </a:ln>
          <a:effectLst/>
        </p:spPr>
        <p:txBody>
          <a:bodyPr wrap="none" anchor="ctr"/>
          <a:lstStyle/>
          <a:p>
            <a:pPr>
              <a:defRPr/>
            </a:pPr>
            <a:endParaRPr lang="en-US">
              <a:cs typeface="ＭＳ Ｐゴシック" pitchFamily="-105" charset="-128"/>
            </a:endParaRPr>
          </a:p>
        </p:txBody>
      </p:sp>
      <p:sp>
        <p:nvSpPr>
          <p:cNvPr id="3081" name="Rectangle 9"/>
          <p:cNvSpPr>
            <a:spLocks noChangeArrowheads="1"/>
          </p:cNvSpPr>
          <p:nvPr/>
        </p:nvSpPr>
        <p:spPr bwMode="auto">
          <a:xfrm>
            <a:off x="4479925" y="3189288"/>
            <a:ext cx="354013" cy="457200"/>
          </a:xfrm>
          <a:prstGeom prst="rect">
            <a:avLst/>
          </a:prstGeom>
          <a:noFill/>
          <a:ln w="9525">
            <a:noFill/>
            <a:miter lim="800000"/>
            <a:headEnd/>
            <a:tailEnd/>
          </a:ln>
          <a:effectLst/>
        </p:spPr>
        <p:txBody>
          <a:bodyPr wrap="none" anchor="ctr"/>
          <a:lstStyle/>
          <a:p>
            <a:pPr>
              <a:defRPr/>
            </a:pPr>
            <a:endParaRPr lang="en-US">
              <a:cs typeface="ＭＳ Ｐゴシック" pitchFamily="-105" charset="-128"/>
            </a:endParaRPr>
          </a:p>
        </p:txBody>
      </p:sp>
      <p:sp>
        <p:nvSpPr>
          <p:cNvPr id="3082" name="Rectangle 10"/>
          <p:cNvSpPr>
            <a:spLocks noChangeArrowheads="1"/>
          </p:cNvSpPr>
          <p:nvPr/>
        </p:nvSpPr>
        <p:spPr bwMode="auto">
          <a:xfrm>
            <a:off x="4479925" y="3108325"/>
            <a:ext cx="523875" cy="457200"/>
          </a:xfrm>
          <a:prstGeom prst="rect">
            <a:avLst/>
          </a:prstGeom>
          <a:noFill/>
          <a:ln w="9525">
            <a:noFill/>
            <a:miter lim="800000"/>
            <a:headEnd/>
            <a:tailEnd/>
          </a:ln>
          <a:effectLst/>
        </p:spPr>
        <p:txBody>
          <a:bodyPr wrap="none" anchor="ctr"/>
          <a:lstStyle/>
          <a:p>
            <a:pPr>
              <a:defRPr/>
            </a:pPr>
            <a:endParaRPr lang="en-US">
              <a:cs typeface="ＭＳ Ｐゴシック" pitchFamily="-105" charset="-128"/>
            </a:endParaRPr>
          </a:p>
        </p:txBody>
      </p:sp>
      <p:sp>
        <p:nvSpPr>
          <p:cNvPr id="3083" name="Rectangle 11"/>
          <p:cNvSpPr>
            <a:spLocks noChangeArrowheads="1"/>
          </p:cNvSpPr>
          <p:nvPr/>
        </p:nvSpPr>
        <p:spPr bwMode="auto">
          <a:xfrm>
            <a:off x="0" y="1543050"/>
            <a:ext cx="9132888" cy="38100"/>
          </a:xfrm>
          <a:prstGeom prst="rect">
            <a:avLst/>
          </a:prstGeom>
          <a:solidFill>
            <a:srgbClr val="DC0081"/>
          </a:solidFill>
          <a:ln w="9525">
            <a:solidFill>
              <a:schemeClr val="accent1"/>
            </a:solidFill>
            <a:miter lim="800000"/>
            <a:headEnd/>
            <a:tailEnd/>
          </a:ln>
          <a:effectLst/>
        </p:spPr>
        <p:txBody>
          <a:bodyPr wrap="none" anchor="ctr"/>
          <a:lstStyle/>
          <a:p>
            <a:pPr>
              <a:defRPr/>
            </a:pPr>
            <a:endParaRPr lang="en-US">
              <a:cs typeface="ＭＳ Ｐゴシック" pitchFamily="-105" charset="-128"/>
            </a:endParaRPr>
          </a:p>
        </p:txBody>
      </p:sp>
      <p:graphicFrame>
        <p:nvGraphicFramePr>
          <p:cNvPr id="1026" name="Object 2"/>
          <p:cNvGraphicFramePr>
            <a:graphicFrameLocks noChangeAspect="1"/>
          </p:cNvGraphicFramePr>
          <p:nvPr/>
        </p:nvGraphicFramePr>
        <p:xfrm>
          <a:off x="0" y="0"/>
          <a:ext cx="1366838" cy="998538"/>
        </p:xfrm>
        <a:graphic>
          <a:graphicData uri="http://schemas.openxmlformats.org/presentationml/2006/ole">
            <mc:AlternateContent xmlns:mc="http://schemas.openxmlformats.org/markup-compatibility/2006">
              <mc:Choice xmlns:v="urn:schemas-microsoft-com:vml" Requires="v">
                <p:oleObj spid="_x0000_s1143" name="Photo Editor Photo" r:id="rId19" imgW="4409524" imgH="3219899" progId="">
                  <p:embed/>
                </p:oleObj>
              </mc:Choice>
              <mc:Fallback>
                <p:oleObj name="Photo Editor Photo" r:id="rId19" imgW="4409524" imgH="3219899" progId="">
                  <p:embed/>
                  <p:pic>
                    <p:nvPicPr>
                      <p:cNvPr id="0" name="Picture 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0" y="0"/>
                        <a:ext cx="1366838" cy="998538"/>
                      </a:xfrm>
                      <a:prstGeom prst="rect">
                        <a:avLst/>
                      </a:prstGeom>
                      <a:noFill/>
                      <a:ln>
                        <a:noFill/>
                      </a:ln>
                      <a:effectLst/>
                      <a:extLst>
                        <a:ext uri="{909E8E84-426E-40DD-AFC4-6F175D3DCCD1}">
                          <a14:hiddenFill xmlns:a14="http://schemas.microsoft.com/office/drawing/2010/main">
                            <a:solidFill>
                              <a:srgbClr val="D49FFF"/>
                            </a:solidFill>
                          </a14:hiddenFill>
                        </a:ext>
                        <a:ext uri="{91240B29-F687-4F45-9708-019B960494DF}">
                          <a14:hiddenLine xmlns:a14="http://schemas.microsoft.com/office/drawing/2010/main" w="12700">
                            <a:solidFill>
                              <a:srgbClr val="114FFB"/>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rgbClr val="CECECE">
                                  <a:alpha val="74998"/>
                                </a:srgbClr>
                              </a:outerShdw>
                            </a:effectLst>
                          </a14:hiddenEffects>
                        </a:ext>
                      </a:extLst>
                    </p:spPr>
                  </p:pic>
                </p:oleObj>
              </mc:Fallback>
            </mc:AlternateContent>
          </a:graphicData>
        </a:graphic>
      </p:graphicFrame>
      <p:pic>
        <p:nvPicPr>
          <p:cNvPr id="1036" name="Picture 15" descr="lsclogo"/>
          <p:cNvPicPr>
            <a:picLocks noChangeAspect="1" noChangeArrowheads="1"/>
          </p:cNvPicPr>
          <p:nvPr userDrawn="1"/>
        </p:nvPicPr>
        <p:blipFill>
          <a:blip r:embed="rId21"/>
          <a:srcRect/>
          <a:stretch>
            <a:fillRect/>
          </a:stretch>
        </p:blipFill>
        <p:spPr bwMode="auto">
          <a:xfrm>
            <a:off x="7810500" y="0"/>
            <a:ext cx="1333500" cy="5667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Lst>
  <p:timing>
    <p:tnLst>
      <p:par>
        <p:cTn id="1" dur="indefinite" restart="never" nodeType="tmRoot"/>
      </p:par>
    </p:tnLst>
  </p:timing>
  <p:hf hdr="0" dt="0"/>
  <p:txStyles>
    <p:titleStyle>
      <a:lvl1pPr algn="ctr" rtl="0" eaLnBrk="0" fontAlgn="base" hangingPunct="0">
        <a:spcBef>
          <a:spcPct val="0"/>
        </a:spcBef>
        <a:spcAft>
          <a:spcPct val="0"/>
        </a:spcAft>
        <a:defRPr sz="36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2pPr>
      <a:lvl3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3pPr>
      <a:lvl4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4pPr>
      <a:lvl5pPr algn="ctr" rtl="0" eaLnBrk="0" fontAlgn="base" hangingPunct="0">
        <a:spcBef>
          <a:spcPct val="0"/>
        </a:spcBef>
        <a:spcAft>
          <a:spcPct val="0"/>
        </a:spcAft>
        <a:defRPr sz="3600">
          <a:solidFill>
            <a:schemeClr val="tx2"/>
          </a:solidFill>
          <a:latin typeface="Helvetica" charset="0"/>
          <a:ea typeface="ＭＳ Ｐゴシック" charset="-128"/>
          <a:cs typeface="ＭＳ Ｐゴシック" charset="-128"/>
        </a:defRPr>
      </a:lvl5pPr>
      <a:lvl6pPr marL="457200" algn="ctr" rtl="0" eaLnBrk="0" fontAlgn="base" hangingPunct="0">
        <a:spcBef>
          <a:spcPct val="0"/>
        </a:spcBef>
        <a:spcAft>
          <a:spcPct val="0"/>
        </a:spcAft>
        <a:defRPr sz="3600">
          <a:solidFill>
            <a:schemeClr val="tx2"/>
          </a:solidFill>
          <a:latin typeface="Helvetica" charset="0"/>
        </a:defRPr>
      </a:lvl6pPr>
      <a:lvl7pPr marL="914400" algn="ctr" rtl="0" eaLnBrk="0" fontAlgn="base" hangingPunct="0">
        <a:spcBef>
          <a:spcPct val="0"/>
        </a:spcBef>
        <a:spcAft>
          <a:spcPct val="0"/>
        </a:spcAft>
        <a:defRPr sz="3600">
          <a:solidFill>
            <a:schemeClr val="tx2"/>
          </a:solidFill>
          <a:latin typeface="Helvetica" charset="0"/>
        </a:defRPr>
      </a:lvl7pPr>
      <a:lvl8pPr marL="1371600" algn="ctr" rtl="0" eaLnBrk="0" fontAlgn="base" hangingPunct="0">
        <a:spcBef>
          <a:spcPct val="0"/>
        </a:spcBef>
        <a:spcAft>
          <a:spcPct val="0"/>
        </a:spcAft>
        <a:defRPr sz="3600">
          <a:solidFill>
            <a:schemeClr val="tx2"/>
          </a:solidFill>
          <a:latin typeface="Helvetica" charset="0"/>
        </a:defRPr>
      </a:lvl8pPr>
      <a:lvl9pPr marL="1828800" algn="ctr" rtl="0" eaLnBrk="0" fontAlgn="base" hangingPunct="0">
        <a:spcBef>
          <a:spcPct val="0"/>
        </a:spcBef>
        <a:spcAft>
          <a:spcPct val="0"/>
        </a:spcAft>
        <a:defRPr sz="3600">
          <a:solidFill>
            <a:schemeClr val="tx2"/>
          </a:solidFill>
          <a:latin typeface="Helvetica" charset="0"/>
        </a:defRPr>
      </a:lvl9pPr>
    </p:titleStyle>
    <p:bodyStyle>
      <a:lvl1pPr marL="342900" indent="-342900" algn="l" rtl="0" eaLnBrk="0" fontAlgn="base" hangingPunct="0">
        <a:spcBef>
          <a:spcPct val="20000"/>
        </a:spcBef>
        <a:spcAft>
          <a:spcPct val="0"/>
        </a:spcAft>
        <a:buClr>
          <a:schemeClr val="tx1"/>
        </a:buClr>
        <a:buFont typeface="Wingdings" pitchFamily="-105" charset="2"/>
        <a:buChar char="§"/>
        <a:defRPr sz="24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65000"/>
        <a:buFont typeface="Monotype Sorts" pitchFamily="-105" charset="2"/>
        <a:buChar char="l"/>
        <a:defRPr sz="16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1B2E24-CE06-49B0-9027-F13D6A761076}" type="datetimeFigureOut">
              <a:rPr lang="en-US" smtClean="0"/>
              <a:t>5/19/2014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FCCD1C-56EC-4449-9352-C8D86C047195}" type="slidenum">
              <a:rPr lang="en-US" smtClean="0"/>
              <a:t>‹#›</a:t>
            </a:fld>
            <a:endParaRPr lang="en-US"/>
          </a:p>
        </p:txBody>
      </p:sp>
    </p:spTree>
    <p:extLst>
      <p:ext uri="{BB962C8B-B14F-4D97-AF65-F5344CB8AC3E}">
        <p14:creationId xmlns:p14="http://schemas.microsoft.com/office/powerpoint/2010/main" val="244338261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alog.ligo-la.caltech.edu/aLOG/index.php?callRep=10106" TargetMode="External"/><Relationship Id="rId2" Type="http://schemas.openxmlformats.org/officeDocument/2006/relationships/hyperlink" Target="https://alog.ligo-la.caltech.edu/aLOG/index.php?callRep=10089"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alog.ligo-la.caltech.edu/aLOG/index.php?callRep=10106" TargetMode="External"/><Relationship Id="rId2" Type="http://schemas.openxmlformats.org/officeDocument/2006/relationships/hyperlink" Target="https://alog.ligo-la.caltech.edu/aLOG/index.php?callRep=10629" TargetMode="External"/><Relationship Id="rId1" Type="http://schemas.openxmlformats.org/officeDocument/2006/relationships/slideLayout" Target="../slideLayouts/slideLayout2.xml"/><Relationship Id="rId5" Type="http://schemas.openxmlformats.org/officeDocument/2006/relationships/hyperlink" Target="https://alog.ligo-la.caltech.edu/aLOG/index.php?callRep=10584" TargetMode="External"/><Relationship Id="rId4" Type="http://schemas.openxmlformats.org/officeDocument/2006/relationships/hyperlink" Target="https://dcc.ligo.org/LIGO-D0900351"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 Proposed Capacitive Position Sensor Timing Synchronization and Distribution Solution</a:t>
            </a:r>
            <a:endParaRPr lang="en-US" dirty="0"/>
          </a:p>
        </p:txBody>
      </p:sp>
      <p:sp>
        <p:nvSpPr>
          <p:cNvPr id="5" name="Subtitle 4"/>
          <p:cNvSpPr>
            <a:spLocks noGrp="1"/>
          </p:cNvSpPr>
          <p:nvPr>
            <p:ph type="subTitle" idx="1"/>
          </p:nvPr>
        </p:nvSpPr>
        <p:spPr/>
        <p:txBody>
          <a:bodyPr/>
          <a:lstStyle/>
          <a:p>
            <a:r>
              <a:rPr lang="en-US" dirty="0" smtClean="0"/>
              <a:t>Ben Abbott</a:t>
            </a:r>
          </a:p>
          <a:p>
            <a:r>
              <a:rPr lang="en-US" dirty="0" smtClean="0"/>
              <a:t>May 9, 2014</a:t>
            </a:r>
          </a:p>
          <a:p>
            <a:r>
              <a:rPr lang="en-US" b="1" dirty="0" smtClean="0"/>
              <a:t>G1400522-v1</a:t>
            </a:r>
            <a:endParaRPr lang="en-US" b="1" dirty="0"/>
          </a:p>
          <a:p>
            <a:endParaRPr lang="en-US" dirty="0"/>
          </a:p>
        </p:txBody>
      </p:sp>
    </p:spTree>
    <p:extLst>
      <p:ext uri="{BB962C8B-B14F-4D97-AF65-F5344CB8AC3E}">
        <p14:creationId xmlns:p14="http://schemas.microsoft.com/office/powerpoint/2010/main" val="33045163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The </a:t>
            </a:r>
            <a:r>
              <a:rPr lang="en-US" sz="3200" dirty="0" err="1" smtClean="0"/>
              <a:t>PSoC</a:t>
            </a:r>
            <a:r>
              <a:rPr lang="en-US" sz="3200" dirty="0" smtClean="0"/>
              <a:t> Frequency Divider</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10</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1906397"/>
            <a:ext cx="48958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7841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Estimated Cost at the Vertex</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p>
        </p:txBody>
      </p:sp>
      <p:sp>
        <p:nvSpPr>
          <p:cNvPr id="5" name="Slide Number Placeholder 4"/>
          <p:cNvSpPr>
            <a:spLocks noGrp="1"/>
          </p:cNvSpPr>
          <p:nvPr>
            <p:ph type="sldNum" sz="quarter" idx="12"/>
          </p:nvPr>
        </p:nvSpPr>
        <p:spPr/>
        <p:txBody>
          <a:bodyPr/>
          <a:lstStyle/>
          <a:p>
            <a:fld id="{C837318B-8F11-48A5-B67C-3424A5280D69}" type="slidenum">
              <a:rPr lang="en-US" smtClean="0"/>
              <a:pPr/>
              <a:t>11</a:t>
            </a:fld>
            <a:endParaRPr lang="en-US"/>
          </a:p>
        </p:txBody>
      </p:sp>
      <p:sp>
        <p:nvSpPr>
          <p:cNvPr id="7" name="TextBox 6"/>
          <p:cNvSpPr txBox="1"/>
          <p:nvPr/>
        </p:nvSpPr>
        <p:spPr>
          <a:xfrm>
            <a:off x="721894" y="2378815"/>
            <a:ext cx="7858340" cy="3139321"/>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To fix the Vertex BSC Chambers only:</a:t>
            </a:r>
          </a:p>
          <a:p>
            <a:pPr marL="342900" indent="-342900">
              <a:buFont typeface="Arial" panose="020B0604020202020204" pitchFamily="34" charset="0"/>
              <a:buChar char="•"/>
            </a:pPr>
            <a:r>
              <a:rPr lang="en-US" sz="1800" dirty="0" smtClean="0"/>
              <a:t>Stanford DS345 (1 ea.) $1,500</a:t>
            </a:r>
          </a:p>
          <a:p>
            <a:pPr marL="342900" indent="-342900">
              <a:buFont typeface="Arial" panose="020B0604020202020204" pitchFamily="34" charset="0"/>
              <a:buChar char="•"/>
            </a:pPr>
            <a:r>
              <a:rPr lang="en-US" sz="1800" dirty="0" smtClean="0"/>
              <a:t>CDS Electronics $1,000</a:t>
            </a:r>
          </a:p>
          <a:p>
            <a:pPr marL="342900" indent="-342900">
              <a:buFont typeface="Arial" panose="020B0604020202020204" pitchFamily="34" charset="0"/>
              <a:buChar char="•"/>
            </a:pPr>
            <a:r>
              <a:rPr lang="en-US" sz="1800" dirty="0" smtClean="0"/>
              <a:t>Cables $750</a:t>
            </a:r>
          </a:p>
          <a:p>
            <a:pPr marL="342900" indent="-342900">
              <a:buFont typeface="Arial" panose="020B0604020202020204" pitchFamily="34" charset="0"/>
              <a:buChar char="•"/>
            </a:pPr>
            <a:r>
              <a:rPr lang="en-US" sz="1800" dirty="0" smtClean="0"/>
              <a:t>Total = $3,250 per IFO</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r>
              <a:rPr lang="en-US" sz="1800" dirty="0" smtClean="0"/>
              <a:t>To Add HAMS:</a:t>
            </a:r>
          </a:p>
          <a:p>
            <a:pPr marL="342900" indent="-342900">
              <a:buFont typeface="Arial" panose="020B0604020202020204" pitchFamily="34" charset="0"/>
              <a:buChar char="•"/>
            </a:pPr>
            <a:r>
              <a:rPr lang="en-US" sz="1800" dirty="0" smtClean="0"/>
              <a:t>CDS Electronics $1,000</a:t>
            </a:r>
          </a:p>
          <a:p>
            <a:pPr marL="342900" indent="-342900">
              <a:buFont typeface="Arial" panose="020B0604020202020204" pitchFamily="34" charset="0"/>
              <a:buChar char="•"/>
            </a:pPr>
            <a:r>
              <a:rPr lang="en-US" sz="1800" dirty="0" smtClean="0"/>
              <a:t>Cables $700</a:t>
            </a:r>
          </a:p>
          <a:p>
            <a:pPr marL="342900" indent="-342900">
              <a:buFont typeface="Arial" panose="020B0604020202020204" pitchFamily="34" charset="0"/>
              <a:buChar char="•"/>
            </a:pPr>
            <a:r>
              <a:rPr lang="en-US" sz="1800" dirty="0" smtClean="0"/>
              <a:t>Total = $1,700 additional per IFO</a:t>
            </a:r>
          </a:p>
          <a:p>
            <a:pPr marL="342900" indent="-342900">
              <a:buFont typeface="Arial" panose="020B0604020202020204" pitchFamily="34" charset="0"/>
              <a:buChar char="•"/>
            </a:pPr>
            <a:endParaRPr lang="en-US" sz="1800" dirty="0"/>
          </a:p>
        </p:txBody>
      </p:sp>
      <p:sp>
        <p:nvSpPr>
          <p:cNvPr id="8" name="TextBox 7"/>
          <p:cNvSpPr txBox="1"/>
          <p:nvPr/>
        </p:nvSpPr>
        <p:spPr>
          <a:xfrm>
            <a:off x="639392" y="1698171"/>
            <a:ext cx="7500831" cy="461665"/>
          </a:xfrm>
          <a:prstGeom prst="rect">
            <a:avLst/>
          </a:prstGeom>
          <a:noFill/>
        </p:spPr>
        <p:txBody>
          <a:bodyPr wrap="square" rtlCol="0">
            <a:spAutoFit/>
          </a:bodyPr>
          <a:lstStyle/>
          <a:p>
            <a:r>
              <a:rPr lang="en-US" dirty="0" smtClean="0">
                <a:solidFill>
                  <a:schemeClr val="tx2"/>
                </a:solidFill>
              </a:rPr>
              <a:t>(These numbers are raw, and contain no contingency)</a:t>
            </a:r>
            <a:endParaRPr lang="en-US" dirty="0">
              <a:solidFill>
                <a:schemeClr val="tx2"/>
              </a:solidFill>
            </a:endParaRPr>
          </a:p>
        </p:txBody>
      </p:sp>
    </p:spTree>
    <p:extLst>
      <p:ext uri="{BB962C8B-B14F-4D97-AF65-F5344CB8AC3E}">
        <p14:creationId xmlns:p14="http://schemas.microsoft.com/office/powerpoint/2010/main" val="15845295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Estimated Cost at the Ends</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12</a:t>
            </a:fld>
            <a:endParaRPr lang="en-US"/>
          </a:p>
        </p:txBody>
      </p:sp>
      <p:sp>
        <p:nvSpPr>
          <p:cNvPr id="7" name="TextBox 6"/>
          <p:cNvSpPr txBox="1"/>
          <p:nvPr/>
        </p:nvSpPr>
        <p:spPr>
          <a:xfrm>
            <a:off x="776896" y="1849426"/>
            <a:ext cx="7858340" cy="2585323"/>
          </a:xfrm>
          <a:prstGeom prst="rect">
            <a:avLst/>
          </a:prstGeom>
          <a:noFill/>
        </p:spPr>
        <p:txBody>
          <a:bodyPr wrap="square" rtlCol="0">
            <a:spAutoFit/>
          </a:bodyPr>
          <a:lstStyle/>
          <a:p>
            <a:pPr marL="342900" indent="-342900">
              <a:buFont typeface="Arial" panose="020B0604020202020204" pitchFamily="34" charset="0"/>
              <a:buChar char="•"/>
            </a:pPr>
            <a:r>
              <a:rPr lang="en-US" sz="1800" dirty="0" smtClean="0"/>
              <a:t>To fix both End BSC Chambers:</a:t>
            </a:r>
          </a:p>
          <a:p>
            <a:pPr marL="342900" indent="-342900">
              <a:buFont typeface="Arial" panose="020B0604020202020204" pitchFamily="34" charset="0"/>
              <a:buChar char="•"/>
            </a:pPr>
            <a:r>
              <a:rPr lang="en-US" sz="1800" dirty="0" smtClean="0"/>
              <a:t>Stanford DS345 (2 ea.) $3,000</a:t>
            </a:r>
          </a:p>
          <a:p>
            <a:pPr marL="342900" indent="-342900">
              <a:buFont typeface="Arial" panose="020B0604020202020204" pitchFamily="34" charset="0"/>
              <a:buChar char="•"/>
            </a:pPr>
            <a:r>
              <a:rPr lang="en-US" sz="1800" dirty="0" smtClean="0"/>
              <a:t>CDS Electronics $2,000</a:t>
            </a:r>
          </a:p>
          <a:p>
            <a:pPr marL="342900" indent="-342900">
              <a:buFont typeface="Arial" panose="020B0604020202020204" pitchFamily="34" charset="0"/>
              <a:buChar char="•"/>
            </a:pPr>
            <a:r>
              <a:rPr lang="en-US" sz="1800" dirty="0" smtClean="0"/>
              <a:t>Cables $700</a:t>
            </a:r>
          </a:p>
          <a:p>
            <a:pPr marL="342900" indent="-342900">
              <a:buFont typeface="Arial" panose="020B0604020202020204" pitchFamily="34" charset="0"/>
              <a:buChar char="•"/>
            </a:pPr>
            <a:r>
              <a:rPr lang="en-US" sz="1800" dirty="0" smtClean="0"/>
              <a:t>Total = $5,700 per IFO</a:t>
            </a:r>
          </a:p>
          <a:p>
            <a:pPr marL="342900" indent="-342900">
              <a:buFont typeface="Arial" panose="020B0604020202020204" pitchFamily="34" charset="0"/>
              <a:buChar char="•"/>
            </a:pPr>
            <a:r>
              <a:rPr lang="en-US" sz="1800" dirty="0" smtClean="0"/>
              <a:t>There is currently no 10MHz clock at the End Station, so another timing synch solution would have to be thought up.  $?</a:t>
            </a:r>
          </a:p>
          <a:p>
            <a:pPr marL="342900" indent="-342900">
              <a:buFont typeface="Arial" panose="020B0604020202020204" pitchFamily="34" charset="0"/>
              <a:buChar char="•"/>
            </a:pPr>
            <a:endParaRPr lang="en-US" sz="1800" dirty="0"/>
          </a:p>
          <a:p>
            <a:pPr marL="342900" indent="-342900">
              <a:buFont typeface="Arial" panose="020B0604020202020204" pitchFamily="34" charset="0"/>
              <a:buChar char="•"/>
            </a:pPr>
            <a:endParaRPr lang="en-US" sz="1800" dirty="0"/>
          </a:p>
        </p:txBody>
      </p:sp>
      <p:sp>
        <p:nvSpPr>
          <p:cNvPr id="3" name="TextBox 2"/>
          <p:cNvSpPr txBox="1"/>
          <p:nvPr/>
        </p:nvSpPr>
        <p:spPr>
          <a:xfrm>
            <a:off x="859398" y="4193864"/>
            <a:ext cx="7184572" cy="1384995"/>
          </a:xfrm>
          <a:prstGeom prst="rect">
            <a:avLst/>
          </a:prstGeom>
          <a:noFill/>
        </p:spPr>
        <p:txBody>
          <a:bodyPr wrap="square" rtlCol="0">
            <a:spAutoFit/>
          </a:bodyPr>
          <a:lstStyle/>
          <a:p>
            <a:r>
              <a:rPr lang="en-US" sz="2000" dirty="0">
                <a:solidFill>
                  <a:schemeClr val="tx2"/>
                </a:solidFill>
              </a:rPr>
              <a:t>As there is no crosstalk at the end stations, being that there is only one chamber, the only impetus to make this change would be to synch the CPS synch pulse to the site clock.</a:t>
            </a:r>
          </a:p>
          <a:p>
            <a:endParaRPr lang="en-US" dirty="0"/>
          </a:p>
        </p:txBody>
      </p:sp>
    </p:spTree>
    <p:extLst>
      <p:ext uri="{BB962C8B-B14F-4D97-AF65-F5344CB8AC3E}">
        <p14:creationId xmlns:p14="http://schemas.microsoft.com/office/powerpoint/2010/main" val="2170318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LLO </a:t>
            </a:r>
            <a:r>
              <a:rPr lang="en-US" sz="3200" dirty="0" err="1" smtClean="0"/>
              <a:t>aLog</a:t>
            </a:r>
            <a:r>
              <a:rPr lang="en-US" sz="3200" dirty="0" smtClean="0"/>
              <a:t> Text (10089 &amp; 10106)</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13</a:t>
            </a:fld>
            <a:endParaRPr lang="en-US"/>
          </a:p>
        </p:txBody>
      </p:sp>
      <p:sp>
        <p:nvSpPr>
          <p:cNvPr id="7" name="TextBox 6"/>
          <p:cNvSpPr txBox="1"/>
          <p:nvPr/>
        </p:nvSpPr>
        <p:spPr>
          <a:xfrm>
            <a:off x="776896" y="1650046"/>
            <a:ext cx="7858340" cy="4555093"/>
          </a:xfrm>
          <a:prstGeom prst="rect">
            <a:avLst/>
          </a:prstGeom>
          <a:noFill/>
        </p:spPr>
        <p:txBody>
          <a:bodyPr wrap="square" rtlCol="0">
            <a:spAutoFit/>
          </a:bodyPr>
          <a:lstStyle/>
          <a:p>
            <a:r>
              <a:rPr lang="en-US" sz="1000" dirty="0"/>
              <a:t>L1 SEI </a:t>
            </a:r>
          </a:p>
          <a:p>
            <a:r>
              <a:rPr lang="en-US" sz="1000" dirty="0">
                <a:hlinkClick r:id="rId2"/>
              </a:rPr>
              <a:t>Link</a:t>
            </a:r>
            <a:r>
              <a:rPr lang="en-US" sz="1000" dirty="0"/>
              <a:t> </a:t>
            </a:r>
          </a:p>
          <a:p>
            <a:r>
              <a:rPr lang="en-US" sz="1000" dirty="0"/>
              <a:t>celine.ramet@LIGO.ORG - posted 13:46, Wednesday 11 December 2013 - last comment - 21:25, Wednesday 11 December 2013(10089) </a:t>
            </a:r>
          </a:p>
          <a:p>
            <a:r>
              <a:rPr lang="en-US" sz="1000" b="1" dirty="0"/>
              <a:t>CPS Comb: ITMX measurements with ITMY+BS CPS powered off</a:t>
            </a:r>
            <a:r>
              <a:rPr lang="en-US" sz="1000" dirty="0"/>
              <a:t> </a:t>
            </a:r>
          </a:p>
          <a:p>
            <a:r>
              <a:rPr lang="en-US" sz="1000" dirty="0"/>
              <a:t>[Rich M, Marissa, Ryan, Celine]</a:t>
            </a:r>
          </a:p>
          <a:p>
            <a:r>
              <a:rPr lang="en-US" sz="1000" dirty="0"/>
              <a:t>Yesterday, we confirmed that the "comb" issue was visible on all 3 BSC-ISIs  CPSs, and that it affected much more some individual CPSs than others. We were able to change which were the CPS most affected, but not to understand why or how. We did notice though that ITMY and ITMX comb seemed to start at different frequencies, while the BS one looked like a combination of the 2.</a:t>
            </a:r>
          </a:p>
          <a:p>
            <a:r>
              <a:rPr lang="en-US" sz="1000" dirty="0"/>
              <a:t>Suspecting interaction between chambers, this morning we shut down all CPSs of ITMY and BS (from 9:40 am to 10:35 am) and compared ITMX St2 CPS spectra with the other chambers CPSs powered on (ref in orange on the attached spectra) and off (in blue).</a:t>
            </a:r>
            <a:r>
              <a:rPr lang="en-US" sz="1000" u="sng" dirty="0"/>
              <a:t> Shutting down the other chambers CPSs resulted on having ITMX comb disappear from ITMX St2 CPS spectra.</a:t>
            </a:r>
            <a:endParaRPr lang="en-US" sz="1000" dirty="0"/>
          </a:p>
          <a:p>
            <a:r>
              <a:rPr lang="en-US" sz="1000" dirty="0"/>
              <a:t>We are now trying to understand the interaction  between chambers in order to mitigate the issue in an effective way.</a:t>
            </a:r>
          </a:p>
          <a:p>
            <a:endParaRPr lang="en-US" sz="1000" b="1" dirty="0" smtClean="0"/>
          </a:p>
          <a:p>
            <a:r>
              <a:rPr lang="en-US" sz="1000" b="1" dirty="0" smtClean="0"/>
              <a:t>Comments </a:t>
            </a:r>
            <a:r>
              <a:rPr lang="en-US" sz="1000" b="1" dirty="0"/>
              <a:t>related to this report</a:t>
            </a:r>
            <a:r>
              <a:rPr lang="en-US" sz="1000" dirty="0"/>
              <a:t> </a:t>
            </a:r>
          </a:p>
          <a:p>
            <a:r>
              <a:rPr lang="en-US" sz="1000" b="1" dirty="0"/>
              <a:t>richard.mittleman@LIGO.ORG</a:t>
            </a:r>
            <a:r>
              <a:rPr lang="en-US" sz="1000" dirty="0"/>
              <a:t> - 21:25, Wednesday 11 December 2013 (10106)</a:t>
            </a:r>
            <a:r>
              <a:rPr lang="en-US" sz="1000" dirty="0">
                <a:hlinkClick r:id="rId3"/>
              </a:rPr>
              <a:t>Link</a:t>
            </a:r>
            <a:r>
              <a:rPr lang="en-US" sz="1000" dirty="0"/>
              <a:t> </a:t>
            </a:r>
          </a:p>
          <a:p>
            <a:r>
              <a:rPr lang="en-US" sz="1000" dirty="0"/>
              <a:t> We are now fairly convinced that the problem (a frequency comb in the CPS spectra) is due to having multiple master oscillators in close proximity (what close means is still to be determined</a:t>
            </a:r>
            <a:r>
              <a:rPr lang="en-US" sz="1000" dirty="0" smtClean="0"/>
              <a:t>).</a:t>
            </a:r>
            <a:r>
              <a:rPr lang="en-US" sz="1000" dirty="0"/>
              <a:t> </a:t>
            </a:r>
          </a:p>
          <a:p>
            <a:r>
              <a:rPr lang="en-US" sz="1000" dirty="0"/>
              <a:t>  We measured the frequencies of the sync pulses on the three BSC chambers (~25.733Khz) and found that the differences between the frequencies was about the same as the observed comb frequencies. We then powered down the ITMY ISI and eliminated the master oscillator on the ITMX ISI. We then added a cable to bring the sync signal from the BS chamber to the ITMX ISI. After doing this the ITMX ISI ran well and the CPS spectra showed no signs of a frequency comb. Unfortunately this loaded down the BS sync sufficiently so that it did not run well. the major problem was in the Stage 1 V1 CPS sensor (which is the master). So we restored everything to the way it was before and everything is running as it was previously.</a:t>
            </a:r>
            <a:br>
              <a:rPr lang="en-US" sz="1000" dirty="0"/>
            </a:br>
            <a:r>
              <a:rPr lang="en-US" sz="1000" dirty="0"/>
              <a:t>   It looks like the solution is going to be running </a:t>
            </a:r>
            <a:r>
              <a:rPr lang="en-US" sz="1000" dirty="0" err="1"/>
              <a:t>neighbouring</a:t>
            </a:r>
            <a:r>
              <a:rPr lang="en-US" sz="1000" dirty="0"/>
              <a:t> chambers off of the same master and installing a buffer amplifier so that more slaves can be driven then we currently can</a:t>
            </a:r>
          </a:p>
          <a:p>
            <a:r>
              <a:rPr lang="en-US" sz="1000" dirty="0"/>
              <a:t> </a:t>
            </a:r>
          </a:p>
          <a:p>
            <a:r>
              <a:rPr lang="en-US" sz="1000" dirty="0"/>
              <a:t>Rich A. has suggested that we replace all of the local master/sync signals with a </a:t>
            </a:r>
            <a:r>
              <a:rPr lang="en-US" sz="1000" dirty="0" err="1"/>
              <a:t>gps</a:t>
            </a:r>
            <a:r>
              <a:rPr lang="en-US" sz="1000" dirty="0"/>
              <a:t> generated signal, then all of the chambers would be running at the same frequency</a:t>
            </a:r>
          </a:p>
          <a:p>
            <a:endParaRPr lang="en-US" sz="1000" dirty="0"/>
          </a:p>
          <a:p>
            <a:pPr marL="342900" indent="-342900">
              <a:buFont typeface="Arial" panose="020B0604020202020204" pitchFamily="34" charset="0"/>
              <a:buChar char="•"/>
            </a:pPr>
            <a:endParaRPr lang="en-US" sz="1000" dirty="0"/>
          </a:p>
        </p:txBody>
      </p:sp>
    </p:spTree>
    <p:extLst>
      <p:ext uri="{BB962C8B-B14F-4D97-AF65-F5344CB8AC3E}">
        <p14:creationId xmlns:p14="http://schemas.microsoft.com/office/powerpoint/2010/main" val="3926769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LLO </a:t>
            </a:r>
            <a:r>
              <a:rPr lang="en-US" sz="3200" dirty="0" err="1" smtClean="0"/>
              <a:t>aLog</a:t>
            </a:r>
            <a:r>
              <a:rPr lang="en-US" sz="3200" dirty="0" smtClean="0"/>
              <a:t> Text (10629)</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14</a:t>
            </a:fld>
            <a:endParaRPr lang="en-US"/>
          </a:p>
        </p:txBody>
      </p:sp>
      <p:sp>
        <p:nvSpPr>
          <p:cNvPr id="7" name="TextBox 6"/>
          <p:cNvSpPr txBox="1"/>
          <p:nvPr/>
        </p:nvSpPr>
        <p:spPr>
          <a:xfrm>
            <a:off x="776896" y="1650046"/>
            <a:ext cx="7858340" cy="3785652"/>
          </a:xfrm>
          <a:prstGeom prst="rect">
            <a:avLst/>
          </a:prstGeom>
          <a:noFill/>
        </p:spPr>
        <p:txBody>
          <a:bodyPr wrap="square" rtlCol="0">
            <a:spAutoFit/>
          </a:bodyPr>
          <a:lstStyle/>
          <a:p>
            <a:r>
              <a:rPr lang="en-US" sz="1000" dirty="0"/>
              <a:t>L1 SEI </a:t>
            </a:r>
          </a:p>
          <a:p>
            <a:r>
              <a:rPr lang="en-US" sz="1000" dirty="0">
                <a:hlinkClick r:id="rId2"/>
              </a:rPr>
              <a:t>Link</a:t>
            </a:r>
            <a:r>
              <a:rPr lang="en-US" sz="1000" dirty="0"/>
              <a:t> </a:t>
            </a:r>
          </a:p>
          <a:p>
            <a:r>
              <a:rPr lang="en-US" sz="1000" dirty="0"/>
              <a:t>celine.ramet@LIGO.ORG - posted 11:37, Tuesday 28 January 2014 (10629) </a:t>
            </a:r>
          </a:p>
          <a:p>
            <a:r>
              <a:rPr lang="en-US" sz="1000" b="1" dirty="0"/>
              <a:t>All corner station BSC-ISI CPSs running from 1 Master</a:t>
            </a:r>
            <a:r>
              <a:rPr lang="en-US" sz="1000" dirty="0"/>
              <a:t> </a:t>
            </a:r>
          </a:p>
          <a:p>
            <a:r>
              <a:rPr lang="en-US" sz="1000" dirty="0"/>
              <a:t>[Ryan, Celine]</a:t>
            </a:r>
          </a:p>
          <a:p>
            <a:r>
              <a:rPr lang="en-US" sz="1000" dirty="0"/>
              <a:t>Since the comb observed on the CPS signals was observed to be linked to the beating of the 3 different BSC-ISI Master CPSs against each other (</a:t>
            </a:r>
            <a:r>
              <a:rPr lang="en-US" sz="1000" dirty="0" err="1">
                <a:hlinkClick r:id="rId3"/>
              </a:rPr>
              <a:t>alog</a:t>
            </a:r>
            <a:r>
              <a:rPr lang="en-US" sz="1000" dirty="0">
                <a:hlinkClick r:id="rId3"/>
              </a:rPr>
              <a:t> 10106</a:t>
            </a:r>
            <a:r>
              <a:rPr lang="en-US" sz="1000" dirty="0"/>
              <a:t>), we have tried to have all BSC chambers from the corner station running from one master. Using one STS distribution box (</a:t>
            </a:r>
            <a:r>
              <a:rPr lang="en-US" sz="1000" dirty="0">
                <a:hlinkClick r:id="rId4"/>
              </a:rPr>
              <a:t>D0900351</a:t>
            </a:r>
            <a:r>
              <a:rPr lang="en-US" sz="1000" dirty="0"/>
              <a:t>) installed in the LVEA in the rack located at the -X/+Y corner of the BS, we have had the BS and ITMY running from the BS St1-H1 sensor used as Master since last Thursday (</a:t>
            </a:r>
            <a:r>
              <a:rPr lang="en-US" sz="1000" dirty="0" err="1">
                <a:hlinkClick r:id="rId5"/>
              </a:rPr>
              <a:t>alog</a:t>
            </a:r>
            <a:r>
              <a:rPr lang="en-US" sz="1000" dirty="0">
                <a:hlinkClick r:id="rId5"/>
              </a:rPr>
              <a:t> 10584</a:t>
            </a:r>
            <a:r>
              <a:rPr lang="en-US" sz="1000" dirty="0"/>
              <a:t>). Yesterday, we connected ITMX to the same STS distribution interface and now all 3 BSC-ISI have only 1 CPS Master: BS St1-H1.</a:t>
            </a:r>
          </a:p>
          <a:p>
            <a:r>
              <a:rPr lang="en-US" sz="1000" dirty="0"/>
              <a:t>You can find attached sample spectra for the CPS sensors of all 3 BSC ISIs. In </a:t>
            </a:r>
            <a:r>
              <a:rPr lang="en-US" sz="1000" b="1" dirty="0">
                <a:solidFill>
                  <a:srgbClr val="FFC000"/>
                </a:solidFill>
              </a:rPr>
              <a:t>orange</a:t>
            </a:r>
            <a:r>
              <a:rPr lang="en-US" sz="1000" b="1" dirty="0"/>
              <a:t> </a:t>
            </a:r>
            <a:r>
              <a:rPr lang="en-US" sz="1000" dirty="0"/>
              <a:t>are the measurements from last Wednesday night when all 3 ISIs had different masters ("</a:t>
            </a:r>
            <a:r>
              <a:rPr lang="en-US" sz="1000" i="1" dirty="0"/>
              <a:t>comb reference</a:t>
            </a:r>
            <a:r>
              <a:rPr lang="en-US" sz="1000" dirty="0"/>
              <a:t>"), in </a:t>
            </a:r>
            <a:r>
              <a:rPr lang="en-US" sz="1000" b="1" dirty="0">
                <a:solidFill>
                  <a:schemeClr val="tx2"/>
                </a:solidFill>
              </a:rPr>
              <a:t>black</a:t>
            </a:r>
            <a:r>
              <a:rPr lang="en-US" sz="1000" b="1" dirty="0"/>
              <a:t> </a:t>
            </a:r>
            <a:r>
              <a:rPr lang="en-US" sz="1000" dirty="0"/>
              <a:t>are the measurements from Sunday night with </a:t>
            </a:r>
            <a:r>
              <a:rPr lang="en-US" sz="1000" i="1" dirty="0"/>
              <a:t>both ITMY and BS on the same master and ITMX still running</a:t>
            </a:r>
            <a:r>
              <a:rPr lang="en-US" sz="1000" dirty="0"/>
              <a:t>, and in any other colors are the measurements from last night. In all cases, those measurements were taken with St1 ISI isolated, St 2 only damped. One can see that</a:t>
            </a:r>
            <a:r>
              <a:rPr lang="en-US" sz="1000" b="1" u="sng" dirty="0"/>
              <a:t> there is no more comb visible on those spectra</a:t>
            </a:r>
            <a:r>
              <a:rPr lang="en-US" sz="1000" dirty="0"/>
              <a:t> (all other variations are likely due to variations in ground motion when those measurements were taken). Also, it is to be noted that high frequency noise (&gt;30 Hz) has not gotten any worse with all those changes (we were worried about our grounding configuration).</a:t>
            </a:r>
          </a:p>
          <a:p>
            <a:r>
              <a:rPr lang="en-US" sz="1000" dirty="0"/>
              <a:t>Note that despite this success, this is </a:t>
            </a:r>
            <a:r>
              <a:rPr lang="en-US" sz="1000" u="sng" dirty="0"/>
              <a:t>only a temporary setup.</a:t>
            </a:r>
            <a:r>
              <a:rPr lang="en-US" sz="1000" dirty="0"/>
              <a:t> We believe that the filtering in the STS distribution slows down the sync signal sent to the slave CPSs, and we're not sure how this might affect the ISI performances. Also, I have noticed that the system is very sensitive to any new connection made to that interface box, and that the BS sync signals need to be connected last and carefully to avoid issues. We believe that this is linked to some grounding problem. However, since it does not seem to affect ISI performances at this point, we haven't done (yet) any further investigation.</a:t>
            </a:r>
          </a:p>
          <a:p>
            <a:r>
              <a:rPr lang="en-US" sz="1000" b="1" dirty="0"/>
              <a:t>All in all, this success gives us a proof of concept that we will be able to run with only 1 Master for all 36 BSC-ISI CPSs from the corner station, resulting in getting rid of the comb </a:t>
            </a:r>
            <a:r>
              <a:rPr lang="en-US" sz="1000" b="1" dirty="0" err="1"/>
              <a:t>plegging</a:t>
            </a:r>
            <a:r>
              <a:rPr lang="en-US" sz="1000" b="1" dirty="0"/>
              <a:t> our spectra.</a:t>
            </a:r>
            <a:endParaRPr lang="en-US" sz="1000" dirty="0"/>
          </a:p>
          <a:p>
            <a:r>
              <a:rPr lang="en-US" sz="1000" i="1" dirty="0"/>
              <a:t>Even though we can not explain this at this time, we do not a see any signs of beating between HAM-ISI Master CPS.</a:t>
            </a:r>
            <a:endParaRPr lang="en-US" sz="1000" dirty="0"/>
          </a:p>
        </p:txBody>
      </p:sp>
    </p:spTree>
    <p:extLst>
      <p:ext uri="{BB962C8B-B14F-4D97-AF65-F5344CB8AC3E}">
        <p14:creationId xmlns:p14="http://schemas.microsoft.com/office/powerpoint/2010/main" val="596985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dirty="0" smtClean="0"/>
              <a:t>The Problem </a:t>
            </a:r>
            <a:endParaRPr lang="en-US"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2</a:t>
            </a:fld>
            <a:endParaRPr lang="en-US"/>
          </a:p>
        </p:txBody>
      </p:sp>
      <p:pic>
        <p:nvPicPr>
          <p:cNvPr id="2050" name="Picture 2" descr="https://alog.ligo-la.caltech.edu/aLOG/uploads/10089_20131211134514_ITMX_CPS_Comb_2013121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9405" y="1661588"/>
            <a:ext cx="6477669" cy="3645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00650" y="5382443"/>
            <a:ext cx="6950815" cy="1015663"/>
          </a:xfrm>
          <a:prstGeom prst="rect">
            <a:avLst/>
          </a:prstGeom>
          <a:noFill/>
        </p:spPr>
        <p:txBody>
          <a:bodyPr wrap="square" rtlCol="0">
            <a:spAutoFit/>
          </a:bodyPr>
          <a:lstStyle/>
          <a:p>
            <a:r>
              <a:rPr lang="en-US" sz="2000" dirty="0" smtClean="0">
                <a:solidFill>
                  <a:schemeClr val="tx2"/>
                </a:solidFill>
              </a:rPr>
              <a:t>From </a:t>
            </a:r>
            <a:r>
              <a:rPr lang="en-US" sz="2000" dirty="0" err="1" smtClean="0">
                <a:solidFill>
                  <a:schemeClr val="tx2"/>
                </a:solidFill>
              </a:rPr>
              <a:t>aLIGO</a:t>
            </a:r>
            <a:r>
              <a:rPr lang="en-US" sz="2000" dirty="0" smtClean="0">
                <a:solidFill>
                  <a:schemeClr val="tx2"/>
                </a:solidFill>
              </a:rPr>
              <a:t> LLO Logbook report 10089. </a:t>
            </a:r>
            <a:r>
              <a:rPr lang="en-US" sz="2000" dirty="0" smtClean="0">
                <a:solidFill>
                  <a:srgbClr val="D48512"/>
                </a:solidFill>
              </a:rPr>
              <a:t>Orange</a:t>
            </a:r>
            <a:r>
              <a:rPr lang="en-US" sz="2000" dirty="0" smtClean="0">
                <a:solidFill>
                  <a:schemeClr val="tx2"/>
                </a:solidFill>
              </a:rPr>
              <a:t> trace is ITMX with all 3 chambers’ CPSs on, </a:t>
            </a:r>
            <a:r>
              <a:rPr lang="en-US" sz="2000" dirty="0" smtClean="0">
                <a:solidFill>
                  <a:schemeClr val="tx1">
                    <a:lumMod val="75000"/>
                  </a:schemeClr>
                </a:solidFill>
              </a:rPr>
              <a:t>Blue</a:t>
            </a:r>
            <a:r>
              <a:rPr lang="en-US" sz="2000" dirty="0" smtClean="0">
                <a:solidFill>
                  <a:schemeClr val="tx2"/>
                </a:solidFill>
              </a:rPr>
              <a:t> trace is ITMX with the other two chambers turned off.</a:t>
            </a:r>
            <a:endParaRPr lang="en-US" sz="2000" dirty="0">
              <a:solidFill>
                <a:schemeClr val="tx2"/>
              </a:solidFill>
            </a:endParaRPr>
          </a:p>
        </p:txBody>
      </p:sp>
    </p:spTree>
    <p:extLst>
      <p:ext uri="{BB962C8B-B14F-4D97-AF65-F5344CB8AC3E}">
        <p14:creationId xmlns:p14="http://schemas.microsoft.com/office/powerpoint/2010/main" val="35486704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dirty="0" smtClean="0"/>
              <a:t>The Temporary Solution </a:t>
            </a:r>
            <a:endParaRPr lang="en-US"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3</a:t>
            </a:fld>
            <a:endParaRPr lang="en-US"/>
          </a:p>
        </p:txBody>
      </p:sp>
      <p:sp>
        <p:nvSpPr>
          <p:cNvPr id="6" name="TextBox 5"/>
          <p:cNvSpPr txBox="1"/>
          <p:nvPr/>
        </p:nvSpPr>
        <p:spPr>
          <a:xfrm>
            <a:off x="893773" y="5853889"/>
            <a:ext cx="3540723" cy="461665"/>
          </a:xfrm>
          <a:prstGeom prst="rect">
            <a:avLst/>
          </a:prstGeom>
          <a:noFill/>
        </p:spPr>
        <p:txBody>
          <a:bodyPr wrap="square" rtlCol="0">
            <a:spAutoFit/>
          </a:bodyPr>
          <a:lstStyle/>
          <a:p>
            <a:r>
              <a:rPr lang="en-US" dirty="0" smtClean="0"/>
              <a:t>STS-2 Distribution Chassis</a:t>
            </a:r>
            <a:endParaRPr lang="en-US" dirty="0"/>
          </a:p>
        </p:txBody>
      </p:sp>
      <p:pic>
        <p:nvPicPr>
          <p:cNvPr id="3080"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2" y="1636294"/>
            <a:ext cx="5003870" cy="4217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6432" y="1636294"/>
            <a:ext cx="3854035" cy="224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5343087" y="3984983"/>
            <a:ext cx="3540723" cy="830997"/>
          </a:xfrm>
          <a:prstGeom prst="rect">
            <a:avLst/>
          </a:prstGeom>
          <a:noFill/>
        </p:spPr>
        <p:txBody>
          <a:bodyPr wrap="square" rtlCol="0">
            <a:spAutoFit/>
          </a:bodyPr>
          <a:lstStyle/>
          <a:p>
            <a:r>
              <a:rPr lang="en-US" dirty="0" smtClean="0"/>
              <a:t>Distribution Channels AD8672s</a:t>
            </a:r>
            <a:endParaRPr lang="en-US" dirty="0"/>
          </a:p>
        </p:txBody>
      </p:sp>
    </p:spTree>
    <p:extLst>
      <p:ext uri="{BB962C8B-B14F-4D97-AF65-F5344CB8AC3E}">
        <p14:creationId xmlns:p14="http://schemas.microsoft.com/office/powerpoint/2010/main" val="32937005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dirty="0" smtClean="0"/>
              <a:t>The Temporary Solution </a:t>
            </a:r>
            <a:endParaRPr lang="en-US"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4</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78" y="1728673"/>
            <a:ext cx="8898399" cy="448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0383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dirty="0" smtClean="0"/>
              <a:t>Preliminary Results</a:t>
            </a:r>
            <a:endParaRPr lang="en-US"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5</a:t>
            </a:fld>
            <a:endParaRPr lang="en-US"/>
          </a:p>
        </p:txBody>
      </p:sp>
      <p:sp>
        <p:nvSpPr>
          <p:cNvPr id="6" name="TextBox 5"/>
          <p:cNvSpPr txBox="1"/>
          <p:nvPr/>
        </p:nvSpPr>
        <p:spPr>
          <a:xfrm>
            <a:off x="1753171" y="6069962"/>
            <a:ext cx="5452023" cy="461665"/>
          </a:xfrm>
          <a:prstGeom prst="rect">
            <a:avLst/>
          </a:prstGeom>
          <a:noFill/>
        </p:spPr>
        <p:txBody>
          <a:bodyPr wrap="square" rtlCol="0">
            <a:spAutoFit/>
          </a:bodyPr>
          <a:lstStyle/>
          <a:p>
            <a:r>
              <a:rPr lang="en-US" dirty="0" smtClean="0"/>
              <a:t>From </a:t>
            </a:r>
            <a:r>
              <a:rPr lang="en-US" dirty="0" err="1" smtClean="0"/>
              <a:t>aLIGO</a:t>
            </a:r>
            <a:r>
              <a:rPr lang="en-US" dirty="0" smtClean="0"/>
              <a:t> LLO Logbook Report 10629</a:t>
            </a:r>
            <a:endParaRPr lang="en-US" dirty="0"/>
          </a:p>
        </p:txBody>
      </p:sp>
      <p:sp>
        <p:nvSpPr>
          <p:cNvPr id="3" name="TextBox 2"/>
          <p:cNvSpPr txBox="1"/>
          <p:nvPr/>
        </p:nvSpPr>
        <p:spPr>
          <a:xfrm>
            <a:off x="199380" y="1725672"/>
            <a:ext cx="8635237" cy="830997"/>
          </a:xfrm>
          <a:prstGeom prst="rect">
            <a:avLst/>
          </a:prstGeom>
          <a:noFill/>
        </p:spPr>
        <p:txBody>
          <a:bodyPr wrap="square" rtlCol="0">
            <a:spAutoFit/>
          </a:bodyPr>
          <a:lstStyle/>
          <a:p>
            <a:r>
              <a:rPr lang="en-US" sz="1200" dirty="0"/>
              <a:t>You can find attached sample spectra for the CPS sensors of all 3 BSC ISIs. In </a:t>
            </a:r>
            <a:r>
              <a:rPr lang="en-US" sz="1200" b="1" dirty="0">
                <a:solidFill>
                  <a:srgbClr val="FF8C00"/>
                </a:solidFill>
              </a:rPr>
              <a:t>orange </a:t>
            </a:r>
            <a:r>
              <a:rPr lang="en-US" sz="1200" dirty="0"/>
              <a:t>are the measurements from last Wednesday night when all 3 ISIs had different masters ("</a:t>
            </a:r>
            <a:r>
              <a:rPr lang="en-US" sz="1200" i="1" dirty="0"/>
              <a:t>comb reference</a:t>
            </a:r>
            <a:r>
              <a:rPr lang="en-US" sz="1200" dirty="0"/>
              <a:t>"), in </a:t>
            </a:r>
            <a:r>
              <a:rPr lang="en-US" sz="1200" b="1" dirty="0"/>
              <a:t>black </a:t>
            </a:r>
            <a:r>
              <a:rPr lang="en-US" sz="1200" dirty="0"/>
              <a:t>are the measurements from Sunday night with </a:t>
            </a:r>
            <a:r>
              <a:rPr lang="en-US" sz="1200" b="1" i="1" dirty="0">
                <a:solidFill>
                  <a:schemeClr val="tx2"/>
                </a:solidFill>
              </a:rPr>
              <a:t>both ITMY and BS on the same master and ITMX still running</a:t>
            </a:r>
            <a:r>
              <a:rPr lang="en-US" sz="1200" dirty="0"/>
              <a:t>, and in any </a:t>
            </a:r>
            <a:r>
              <a:rPr lang="en-US" sz="1200" b="1" dirty="0">
                <a:solidFill>
                  <a:srgbClr val="FD4DE4"/>
                </a:solidFill>
              </a:rPr>
              <a:t>other colors</a:t>
            </a:r>
            <a:r>
              <a:rPr lang="en-US" sz="1200" dirty="0"/>
              <a:t> are the measurements from last night. In all cases, those measurements were taken with St1 ISI isolated, St 2 only damped. One can see that</a:t>
            </a:r>
            <a:r>
              <a:rPr lang="en-US" sz="1200" b="1" u="sng" dirty="0">
                <a:solidFill>
                  <a:srgbClr val="FD4DE4"/>
                </a:solidFill>
              </a:rPr>
              <a:t> there is no more comb visible on those </a:t>
            </a:r>
            <a:r>
              <a:rPr lang="en-US" sz="1200" b="1" u="sng" dirty="0" smtClean="0">
                <a:solidFill>
                  <a:srgbClr val="FD4DE4"/>
                </a:solidFill>
              </a:rPr>
              <a:t>spectra!</a:t>
            </a:r>
            <a:r>
              <a:rPr lang="en-US" sz="1200" dirty="0" smtClean="0">
                <a:solidFill>
                  <a:srgbClr val="FD4DE4"/>
                </a:solidFill>
              </a:rPr>
              <a:t> </a:t>
            </a:r>
            <a:endParaRPr lang="en-US" sz="1200" dirty="0">
              <a:solidFill>
                <a:srgbClr val="FD4DE4"/>
              </a:solidFill>
            </a:endParaRPr>
          </a:p>
        </p:txBody>
      </p:sp>
      <p:pic>
        <p:nvPicPr>
          <p:cNvPr id="4098" name="Picture 2" descr="https://alog.ligo-la.caltech.edu/aLOG/uploads/10629_20140128113612_BS_st2_20140128.png"/>
          <p:cNvPicPr>
            <a:picLocks noChangeAspect="1" noChangeArrowheads="1"/>
          </p:cNvPicPr>
          <p:nvPr/>
        </p:nvPicPr>
        <p:blipFill rotWithShape="1">
          <a:blip r:embed="rId2">
            <a:extLst>
              <a:ext uri="{28A0092B-C50C-407E-A947-70E740481C1C}">
                <a14:useLocalDpi xmlns:a14="http://schemas.microsoft.com/office/drawing/2010/main" val="0"/>
              </a:ext>
            </a:extLst>
          </a:blip>
          <a:srcRect l="3833" t="10112" r="2439" b="10311"/>
          <a:stretch/>
        </p:blipFill>
        <p:spPr bwMode="auto">
          <a:xfrm>
            <a:off x="199380" y="2882839"/>
            <a:ext cx="4360267" cy="302335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alog.ligo-la.caltech.edu/aLOG/uploads/10629_20140128113651_ITMY_st2_20140128.png"/>
          <p:cNvPicPr>
            <a:picLocks noChangeAspect="1" noChangeArrowheads="1"/>
          </p:cNvPicPr>
          <p:nvPr/>
        </p:nvPicPr>
        <p:blipFill rotWithShape="1">
          <a:blip r:embed="rId3">
            <a:extLst>
              <a:ext uri="{28A0092B-C50C-407E-A947-70E740481C1C}">
                <a14:useLocalDpi xmlns:a14="http://schemas.microsoft.com/office/drawing/2010/main" val="0"/>
              </a:ext>
            </a:extLst>
          </a:blip>
          <a:srcRect l="3685" t="10070" r="2596" b="10461"/>
          <a:stretch/>
        </p:blipFill>
        <p:spPr bwMode="auto">
          <a:xfrm>
            <a:off x="4559647" y="2882839"/>
            <a:ext cx="4365744" cy="3023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705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2800" dirty="0" smtClean="0"/>
              <a:t>Problems with the STS-2 Dist. Approach</a:t>
            </a:r>
            <a:endParaRPr lang="en-US" sz="28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6</a:t>
            </a:fld>
            <a:endParaRPr lang="en-US"/>
          </a:p>
        </p:txBody>
      </p:sp>
      <p:sp>
        <p:nvSpPr>
          <p:cNvPr id="7" name="TextBox 6"/>
          <p:cNvSpPr txBox="1"/>
          <p:nvPr/>
        </p:nvSpPr>
        <p:spPr>
          <a:xfrm>
            <a:off x="605017" y="1808174"/>
            <a:ext cx="8071470" cy="2308324"/>
          </a:xfrm>
          <a:prstGeom prst="rect">
            <a:avLst/>
          </a:prstGeom>
          <a:noFill/>
        </p:spPr>
        <p:txBody>
          <a:bodyPr wrap="square" rtlCol="0">
            <a:spAutoFit/>
          </a:bodyPr>
          <a:lstStyle/>
          <a:p>
            <a:pPr marL="342900" indent="-342900">
              <a:buFont typeface="Arial" panose="020B0604020202020204" pitchFamily="34" charset="0"/>
              <a:buChar char="•"/>
            </a:pPr>
            <a:r>
              <a:rPr lang="en-US" dirty="0" smtClean="0"/>
              <a:t>AD8672s are analog </a:t>
            </a:r>
            <a:r>
              <a:rPr lang="en-US" dirty="0" err="1" smtClean="0"/>
              <a:t>OpAmps</a:t>
            </a:r>
            <a:r>
              <a:rPr lang="en-US" dirty="0" smtClean="0"/>
              <a:t>, and are not fast enough to recreate there high-frequency square pulses.</a:t>
            </a:r>
          </a:p>
          <a:p>
            <a:pPr marL="342900" indent="-342900">
              <a:buFont typeface="Arial" panose="020B0604020202020204" pitchFamily="34" charset="0"/>
              <a:buChar char="•"/>
            </a:pPr>
            <a:r>
              <a:rPr lang="en-US" dirty="0" smtClean="0"/>
              <a:t>The waveforms produced are ugly, sine-</a:t>
            </a:r>
            <a:r>
              <a:rPr lang="en-US" dirty="0" err="1" smtClean="0"/>
              <a:t>ish</a:t>
            </a:r>
            <a:r>
              <a:rPr lang="en-US" dirty="0" smtClean="0"/>
              <a:t> lumps, and are easily perturbed by people touching the system in any way.</a:t>
            </a:r>
          </a:p>
          <a:p>
            <a:pPr marL="342900" indent="-342900">
              <a:buFont typeface="Arial" panose="020B0604020202020204" pitchFamily="34" charset="0"/>
              <a:buChar char="•"/>
            </a:pPr>
            <a:r>
              <a:rPr lang="en-US" dirty="0" smtClean="0"/>
              <a:t>There is no synchronization to the site clock.</a:t>
            </a:r>
          </a:p>
          <a:p>
            <a:pPr marL="342900" indent="-342900">
              <a:buFont typeface="Arial" panose="020B0604020202020204" pitchFamily="34" charset="0"/>
              <a:buChar char="•"/>
            </a:pPr>
            <a:r>
              <a:rPr lang="en-US" dirty="0" smtClean="0"/>
              <a:t>We’re going to need that STS-2 Distribution Chassis back.</a:t>
            </a:r>
            <a:endParaRPr lang="en-US" dirty="0"/>
          </a:p>
        </p:txBody>
      </p:sp>
    </p:spTree>
    <p:extLst>
      <p:ext uri="{BB962C8B-B14F-4D97-AF65-F5344CB8AC3E}">
        <p14:creationId xmlns:p14="http://schemas.microsoft.com/office/powerpoint/2010/main" val="31981515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The Proposed Distribution Scheme</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7</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889" y="1620812"/>
            <a:ext cx="8092095" cy="4822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79879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The CPS Synch Board Schematic</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029" y="1731658"/>
            <a:ext cx="6502679" cy="4718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08196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2687" y="249225"/>
            <a:ext cx="7239000" cy="1143000"/>
          </a:xfrm>
        </p:spPr>
        <p:txBody>
          <a:bodyPr/>
          <a:lstStyle/>
          <a:p>
            <a:r>
              <a:rPr lang="en-US" sz="3200" dirty="0" smtClean="0"/>
              <a:t>The </a:t>
            </a:r>
            <a:r>
              <a:rPr lang="en-US" sz="3200" dirty="0" err="1" smtClean="0"/>
              <a:t>PSoC</a:t>
            </a:r>
            <a:r>
              <a:rPr lang="en-US" sz="3200" dirty="0" smtClean="0"/>
              <a:t> Program</a:t>
            </a:r>
            <a:endParaRPr lang="en-US" sz="3200" dirty="0"/>
          </a:p>
        </p:txBody>
      </p:sp>
      <p:sp>
        <p:nvSpPr>
          <p:cNvPr id="4" name="Footer Placeholder 3"/>
          <p:cNvSpPr>
            <a:spLocks noGrp="1"/>
          </p:cNvSpPr>
          <p:nvPr>
            <p:ph type="ftr" sz="quarter" idx="11"/>
          </p:nvPr>
        </p:nvSpPr>
        <p:spPr/>
        <p:txBody>
          <a:bodyPr/>
          <a:lstStyle/>
          <a:p>
            <a:pPr>
              <a:defRPr/>
            </a:pPr>
            <a:r>
              <a:rPr lang="en-US" dirty="0" smtClean="0"/>
              <a:t>G1400522</a:t>
            </a:r>
            <a:endParaRPr lang="en-US" dirty="0"/>
          </a:p>
        </p:txBody>
      </p:sp>
      <p:sp>
        <p:nvSpPr>
          <p:cNvPr id="5" name="Slide Number Placeholder 4"/>
          <p:cNvSpPr>
            <a:spLocks noGrp="1"/>
          </p:cNvSpPr>
          <p:nvPr>
            <p:ph type="sldNum" sz="quarter" idx="12"/>
          </p:nvPr>
        </p:nvSpPr>
        <p:spPr/>
        <p:txBody>
          <a:bodyPr/>
          <a:lstStyle/>
          <a:p>
            <a:fld id="{C837318B-8F11-48A5-B67C-3424A5280D69}" type="slidenum">
              <a:rPr lang="en-US" smtClean="0"/>
              <a:pPr/>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7338" y="1672508"/>
            <a:ext cx="6029325"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73254290"/>
      </p:ext>
    </p:extLst>
  </p:cSld>
  <p:clrMapOvr>
    <a:masterClrMapping/>
  </p:clrMapOvr>
  <p:timing>
    <p:tnLst>
      <p:par>
        <p:cTn id="1" dur="indefinite" restart="never" nodeType="tmRoot"/>
      </p:par>
    </p:tnLst>
  </p:timing>
</p:sld>
</file>

<file path=ppt/theme/theme1.xml><?xml version="1.0" encoding="utf-8"?>
<a:theme xmlns:a="http://schemas.openxmlformats.org/drawingml/2006/main" name="LIGO_II">
  <a:themeElements>
    <a:clrScheme name="">
      <a:dk1>
        <a:srgbClr val="114FFB"/>
      </a:dk1>
      <a:lt1>
        <a:srgbClr val="FFFFFF"/>
      </a:lt1>
      <a:dk2>
        <a:srgbClr val="000000"/>
      </a:dk2>
      <a:lt2>
        <a:srgbClr val="CECECE"/>
      </a:lt2>
      <a:accent1>
        <a:srgbClr val="D49FFF"/>
      </a:accent1>
      <a:accent2>
        <a:srgbClr val="618FFD"/>
      </a:accent2>
      <a:accent3>
        <a:srgbClr val="FFFFFF"/>
      </a:accent3>
      <a:accent4>
        <a:srgbClr val="0D42D6"/>
      </a:accent4>
      <a:accent5>
        <a:srgbClr val="E6CDFF"/>
      </a:accent5>
      <a:accent6>
        <a:srgbClr val="5781E5"/>
      </a:accent6>
      <a:hlink>
        <a:srgbClr val="009688"/>
      </a:hlink>
      <a:folHlink>
        <a:srgbClr val="DADADA"/>
      </a:folHlink>
    </a:clrScheme>
    <a:fontScheme name="LIGO_II">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LIGO_II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IGO_II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LIGO_II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IGO_II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IGO_II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IGO_II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LIGO_II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files\qualcomm\eudora mail\attach\LIGO_II.pot</Template>
  <TotalTime>36638</TotalTime>
  <Words>1002</Words>
  <Application>Microsoft Office PowerPoint</Application>
  <PresentationFormat>On-screen Show (4:3)</PresentationFormat>
  <Paragraphs>96</Paragraphs>
  <Slides>14</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17" baseType="lpstr">
      <vt:lpstr>LIGO_II</vt:lpstr>
      <vt:lpstr>Custom Design</vt:lpstr>
      <vt:lpstr>Photo Editor Photo</vt:lpstr>
      <vt:lpstr>A Proposed Capacitive Position Sensor Timing Synchronization and Distribution Solution</vt:lpstr>
      <vt:lpstr>The Problem </vt:lpstr>
      <vt:lpstr>The Temporary Solution </vt:lpstr>
      <vt:lpstr>The Temporary Solution </vt:lpstr>
      <vt:lpstr>Preliminary Results</vt:lpstr>
      <vt:lpstr>Problems with the STS-2 Dist. Approach</vt:lpstr>
      <vt:lpstr>The Proposed Distribution Scheme</vt:lpstr>
      <vt:lpstr>The CPS Synch Board Schematic</vt:lpstr>
      <vt:lpstr>The PSoC Program</vt:lpstr>
      <vt:lpstr>The PSoC Frequency Divider</vt:lpstr>
      <vt:lpstr>Estimated Cost at the Vertex</vt:lpstr>
      <vt:lpstr>Estimated Cost at the Ends</vt:lpstr>
      <vt:lpstr>LLO aLog Text (10089 &amp; 10106)</vt:lpstr>
      <vt:lpstr>LLO aLog Text (10629)</vt:lpstr>
    </vt:vector>
  </TitlesOfParts>
  <Company>Caltech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LIGO SURF 2006 Lecture 1</dc:title>
  <dc:creator>Alan Weinstein</dc:creator>
  <cp:lastModifiedBy>Ben Abbott</cp:lastModifiedBy>
  <cp:revision>477</cp:revision>
  <cp:lastPrinted>2014-05-01T22:51:56Z</cp:lastPrinted>
  <dcterms:created xsi:type="dcterms:W3CDTF">2011-10-20T18:20:14Z</dcterms:created>
  <dcterms:modified xsi:type="dcterms:W3CDTF">2014-05-19T17:56:35Z</dcterms:modified>
</cp:coreProperties>
</file>