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ppt/embeddings/Microsoft_Equation41.bin" ContentType="application/vnd.openxmlformats-officedocument.oleObject"/>
  <Override PartName="/ppt/embeddings/Microsoft_Equation42.bin" ContentType="application/vnd.openxmlformats-officedocument.oleObject"/>
  <Override PartName="/ppt/embeddings/Microsoft_Equation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3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17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" Type="http://schemas.openxmlformats.org/officeDocument/2006/relationships/image" Target="../media/image21.emf"/><Relationship Id="rId2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6C1-231D-1841-9FEF-6A8BD7E83BB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FA9C-073C-5248-A362-D89DF0AC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4.bin"/><Relationship Id="rId20" Type="http://schemas.openxmlformats.org/officeDocument/2006/relationships/image" Target="../media/image9.emf"/><Relationship Id="rId21" Type="http://schemas.openxmlformats.org/officeDocument/2006/relationships/oleObject" Target="../embeddings/Microsoft_Equation10.bin"/><Relationship Id="rId22" Type="http://schemas.openxmlformats.org/officeDocument/2006/relationships/image" Target="../media/image10.emf"/><Relationship Id="rId10" Type="http://schemas.openxmlformats.org/officeDocument/2006/relationships/image" Target="../media/image4.emf"/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5.emf"/><Relationship Id="rId13" Type="http://schemas.openxmlformats.org/officeDocument/2006/relationships/oleObject" Target="../embeddings/Microsoft_Equation6.bin"/><Relationship Id="rId14" Type="http://schemas.openxmlformats.org/officeDocument/2006/relationships/image" Target="../media/image6.emf"/><Relationship Id="rId15" Type="http://schemas.openxmlformats.org/officeDocument/2006/relationships/oleObject" Target="../embeddings/Microsoft_Equation7.bin"/><Relationship Id="rId16" Type="http://schemas.openxmlformats.org/officeDocument/2006/relationships/image" Target="../media/image7.emf"/><Relationship Id="rId17" Type="http://schemas.openxmlformats.org/officeDocument/2006/relationships/oleObject" Target="../embeddings/Microsoft_Equation8.bin"/><Relationship Id="rId18" Type="http://schemas.openxmlformats.org/officeDocument/2006/relationships/image" Target="../media/image8.emf"/><Relationship Id="rId19" Type="http://schemas.openxmlformats.org/officeDocument/2006/relationships/oleObject" Target="../embeddings/Microsoft_Equation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5.bin"/><Relationship Id="rId12" Type="http://schemas.openxmlformats.org/officeDocument/2006/relationships/image" Target="../media/image14.emf"/><Relationship Id="rId13" Type="http://schemas.openxmlformats.org/officeDocument/2006/relationships/oleObject" Target="../embeddings/Microsoft_Equation16.bin"/><Relationship Id="rId14" Type="http://schemas.openxmlformats.org/officeDocument/2006/relationships/image" Target="../media/image15.emf"/><Relationship Id="rId15" Type="http://schemas.openxmlformats.org/officeDocument/2006/relationships/oleObject" Target="../embeddings/Microsoft_Equation17.bin"/><Relationship Id="rId16" Type="http://schemas.openxmlformats.org/officeDocument/2006/relationships/image" Target="../media/image16.emf"/><Relationship Id="rId17" Type="http://schemas.openxmlformats.org/officeDocument/2006/relationships/oleObject" Target="../embeddings/Microsoft_Equation18.bin"/><Relationship Id="rId18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1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12.emf"/><Relationship Id="rId9" Type="http://schemas.openxmlformats.org/officeDocument/2006/relationships/oleObject" Target="../embeddings/Microsoft_Equation14.bin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3.bin"/><Relationship Id="rId12" Type="http://schemas.openxmlformats.org/officeDocument/2006/relationships/image" Target="../media/image22.emf"/><Relationship Id="rId13" Type="http://schemas.openxmlformats.org/officeDocument/2006/relationships/oleObject" Target="../embeddings/Microsoft_Equation24.bin"/><Relationship Id="rId14" Type="http://schemas.openxmlformats.org/officeDocument/2006/relationships/image" Target="../media/image23.emf"/><Relationship Id="rId15" Type="http://schemas.openxmlformats.org/officeDocument/2006/relationships/oleObject" Target="../embeddings/Microsoft_Equation25.bin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18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19.emf"/><Relationship Id="rId7" Type="http://schemas.openxmlformats.org/officeDocument/2006/relationships/oleObject" Target="../embeddings/Microsoft_Equation21.bin"/><Relationship Id="rId8" Type="http://schemas.openxmlformats.org/officeDocument/2006/relationships/image" Target="../media/image20.emf"/><Relationship Id="rId9" Type="http://schemas.openxmlformats.org/officeDocument/2006/relationships/oleObject" Target="../embeddings/Microsoft_Equation22.bin"/><Relationship Id="rId10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0.bin"/><Relationship Id="rId12" Type="http://schemas.openxmlformats.org/officeDocument/2006/relationships/oleObject" Target="../embeddings/Microsoft_Equation31.bin"/><Relationship Id="rId13" Type="http://schemas.openxmlformats.org/officeDocument/2006/relationships/image" Target="../media/image29.emf"/><Relationship Id="rId14" Type="http://schemas.openxmlformats.org/officeDocument/2006/relationships/oleObject" Target="../embeddings/Microsoft_Equation32.bin"/><Relationship Id="rId15" Type="http://schemas.openxmlformats.org/officeDocument/2006/relationships/image" Target="../media/image30.emf"/><Relationship Id="rId16" Type="http://schemas.openxmlformats.org/officeDocument/2006/relationships/oleObject" Target="../embeddings/Microsoft_Equation33.bin"/><Relationship Id="rId17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6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27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28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29.bin"/><Relationship Id="rId1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37.bin"/><Relationship Id="rId20" Type="http://schemas.openxmlformats.org/officeDocument/2006/relationships/image" Target="../media/image38.emf"/><Relationship Id="rId21" Type="http://schemas.openxmlformats.org/officeDocument/2006/relationships/oleObject" Target="../embeddings/Microsoft_Equation43.bin"/><Relationship Id="rId22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Microsoft_Equation38.bin"/><Relationship Id="rId12" Type="http://schemas.openxmlformats.org/officeDocument/2006/relationships/image" Target="../media/image35.emf"/><Relationship Id="rId13" Type="http://schemas.openxmlformats.org/officeDocument/2006/relationships/oleObject" Target="../embeddings/Microsoft_Equation39.bin"/><Relationship Id="rId14" Type="http://schemas.openxmlformats.org/officeDocument/2006/relationships/image" Target="../media/image17.emf"/><Relationship Id="rId15" Type="http://schemas.openxmlformats.org/officeDocument/2006/relationships/oleObject" Target="../embeddings/Microsoft_Equation40.bin"/><Relationship Id="rId16" Type="http://schemas.openxmlformats.org/officeDocument/2006/relationships/image" Target="../media/image36.emf"/><Relationship Id="rId17" Type="http://schemas.openxmlformats.org/officeDocument/2006/relationships/oleObject" Target="../embeddings/Microsoft_Equation41.bin"/><Relationship Id="rId18" Type="http://schemas.openxmlformats.org/officeDocument/2006/relationships/image" Target="../media/image37.emf"/><Relationship Id="rId19" Type="http://schemas.openxmlformats.org/officeDocument/2006/relationships/oleObject" Target="../embeddings/Microsoft_Equation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4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35.bin"/><Relationship Id="rId6" Type="http://schemas.openxmlformats.org/officeDocument/2006/relationships/image" Target="../media/image32.emf"/><Relationship Id="rId7" Type="http://schemas.openxmlformats.org/officeDocument/2006/relationships/oleObject" Target="../embeddings/Microsoft_Equation36.bin"/><Relationship Id="rId8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ESD Force Noise and Range for Various </a:t>
            </a:r>
            <a:r>
              <a:rPr lang="en-US" dirty="0"/>
              <a:t>M</a:t>
            </a:r>
            <a:r>
              <a:rPr lang="en-US" dirty="0" smtClean="0"/>
              <a:t>odes of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G1400537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 – Following T1200479-v2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channel is low passed, so has negligible noise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Control channel voltage noise is independent of drive amplitude</a:t>
            </a:r>
          </a:p>
          <a:p>
            <a:endParaRPr lang="en-US" dirty="0"/>
          </a:p>
          <a:p>
            <a:r>
              <a:rPr lang="en-US" dirty="0" smtClean="0"/>
              <a:t>All ESD quadrants have the same force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Possible 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Maximum range – </a:t>
            </a:r>
            <a:r>
              <a:rPr lang="en-US" dirty="0" smtClean="0"/>
              <a:t>Bias voltage at maximum. </a:t>
            </a:r>
            <a:r>
              <a:rPr lang="en-US" dirty="0"/>
              <a:t>U</a:t>
            </a:r>
            <a:r>
              <a:rPr lang="en-US" dirty="0" smtClean="0"/>
              <a:t>se an offset on the control voltage to get symmetric bipolar force range.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Reduced bias – same as max range mode, but with a smaller bias to reduce noise.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control voltage offset – the control voltage offset is turned off to reduce noise. Bias is at maximum.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Range Mode - range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35294"/>
              </p:ext>
            </p:extLst>
          </p:nvPr>
        </p:nvGraphicFramePr>
        <p:xfrm>
          <a:off x="365377" y="1426417"/>
          <a:ext cx="1533440" cy="44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3" imgW="952500" imgH="279400" progId="Equation.3">
                  <p:embed/>
                </p:oleObj>
              </mc:Choice>
              <mc:Fallback>
                <p:oleObj name="Equation" r:id="rId3" imgW="952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377" y="1426417"/>
                        <a:ext cx="1533440" cy="44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534082"/>
              </p:ext>
            </p:extLst>
          </p:nvPr>
        </p:nvGraphicFramePr>
        <p:xfrm>
          <a:off x="365377" y="2014612"/>
          <a:ext cx="10652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5" imgW="660400" imgH="215900" progId="Equation.3">
                  <p:embed/>
                </p:oleObj>
              </mc:Choice>
              <mc:Fallback>
                <p:oleObj name="Equation" r:id="rId5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377" y="2014612"/>
                        <a:ext cx="10652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915187"/>
              </p:ext>
            </p:extLst>
          </p:nvPr>
        </p:nvGraphicFramePr>
        <p:xfrm>
          <a:off x="365125" y="3132138"/>
          <a:ext cx="12461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7" imgW="774700" imgH="241300" progId="Equation.3">
                  <p:embed/>
                </p:oleObj>
              </mc:Choice>
              <mc:Fallback>
                <p:oleObj name="Equation" r:id="rId7" imgW="77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125" y="3132138"/>
                        <a:ext cx="12461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91113"/>
              </p:ext>
            </p:extLst>
          </p:nvPr>
        </p:nvGraphicFramePr>
        <p:xfrm>
          <a:off x="343071" y="2540000"/>
          <a:ext cx="17795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9" imgW="1104900" imgH="279400" progId="Equation.3">
                  <p:embed/>
                </p:oleObj>
              </mc:Choice>
              <mc:Fallback>
                <p:oleObj name="Equation" r:id="rId9" imgW="1104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3071" y="2540000"/>
                        <a:ext cx="177958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21544"/>
              </p:ext>
            </p:extLst>
          </p:nvPr>
        </p:nvGraphicFramePr>
        <p:xfrm>
          <a:off x="299426" y="5198019"/>
          <a:ext cx="202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1" imgW="1257300" imgH="393700" progId="Equation.3">
                  <p:embed/>
                </p:oleObj>
              </mc:Choice>
              <mc:Fallback>
                <p:oleObj name="Equation" r:id="rId11" imgW="1257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9426" y="5198019"/>
                        <a:ext cx="2024062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426" y="3693736"/>
            <a:ext cx="81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bipolar actuation, we typically set DC force of half the maximum range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57450"/>
              </p:ext>
            </p:extLst>
          </p:nvPr>
        </p:nvGraphicFramePr>
        <p:xfrm>
          <a:off x="365377" y="4220011"/>
          <a:ext cx="12461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3" imgW="774700" imgH="215900" progId="Equation.3">
                  <p:embed/>
                </p:oleObj>
              </mc:Choice>
              <mc:Fallback>
                <p:oleObj name="Equation" r:id="rId1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377" y="4220011"/>
                        <a:ext cx="12461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977505"/>
              </p:ext>
            </p:extLst>
          </p:nvPr>
        </p:nvGraphicFramePr>
        <p:xfrm>
          <a:off x="346992" y="4566086"/>
          <a:ext cx="19415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15" imgW="1206500" imgH="393700" progId="Equation.3">
                  <p:embed/>
                </p:oleObj>
              </mc:Choice>
              <mc:Fallback>
                <p:oleObj name="Equation" r:id="rId15" imgW="1206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6992" y="4566086"/>
                        <a:ext cx="1941512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94985"/>
              </p:ext>
            </p:extLst>
          </p:nvPr>
        </p:nvGraphicFramePr>
        <p:xfrm>
          <a:off x="5300684" y="4672421"/>
          <a:ext cx="1679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17" imgW="1041400" imgH="317500" progId="Equation.3">
                  <p:embed/>
                </p:oleObj>
              </mc:Choice>
              <mc:Fallback>
                <p:oleObj name="Equation" r:id="rId17" imgW="1041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00684" y="4672421"/>
                        <a:ext cx="16795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44965" y="1466656"/>
            <a:ext cx="15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ESD force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707271" y="4661281"/>
            <a:ext cx="2283911" cy="514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realized with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33359" y="5929433"/>
            <a:ext cx="2283911" cy="6318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74443"/>
              </p:ext>
            </p:extLst>
          </p:nvPr>
        </p:nvGraphicFramePr>
        <p:xfrm>
          <a:off x="381251" y="6145757"/>
          <a:ext cx="12303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19" imgW="762000" imgH="215900" progId="Equation.3">
                  <p:embed/>
                </p:oleObj>
              </mc:Choice>
              <mc:Fallback>
                <p:oleObj name="Equation" r:id="rId19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1251" y="6145757"/>
                        <a:ext cx="12303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77933"/>
              </p:ext>
            </p:extLst>
          </p:nvPr>
        </p:nvGraphicFramePr>
        <p:xfrm>
          <a:off x="4367783" y="5897042"/>
          <a:ext cx="2249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21" imgW="1397000" imgH="393700" progId="Equation.3">
                  <p:embed/>
                </p:oleObj>
              </mc:Choice>
              <mc:Fallback>
                <p:oleObj name="Equation" r:id="rId21" imgW="1397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67783" y="5897042"/>
                        <a:ext cx="2249487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1887676" y="6036797"/>
            <a:ext cx="2283911" cy="514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5860" y="5336011"/>
            <a:ext cx="157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force range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5457" y="2619931"/>
            <a:ext cx="427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force for a voltage limit of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98817" y="4175451"/>
            <a:ext cx="517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Splitting the force into  DC an AC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Range Mode - noise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03560"/>
              </p:ext>
            </p:extLst>
          </p:nvPr>
        </p:nvGraphicFramePr>
        <p:xfrm>
          <a:off x="544513" y="3500115"/>
          <a:ext cx="1104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3" imgW="685800" imgH="215900" progId="Equation.3">
                  <p:embed/>
                </p:oleObj>
              </mc:Choice>
              <mc:Fallback>
                <p:oleObj name="Equation" r:id="rId3" imgW="68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3" y="3500115"/>
                        <a:ext cx="11049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1066"/>
              </p:ext>
            </p:extLst>
          </p:nvPr>
        </p:nvGraphicFramePr>
        <p:xfrm>
          <a:off x="457200" y="1655910"/>
          <a:ext cx="1533440" cy="44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tion" r:id="rId5" imgW="952500" imgH="279400" progId="Equation.3">
                  <p:embed/>
                </p:oleObj>
              </mc:Choice>
              <mc:Fallback>
                <p:oleObj name="Equation" r:id="rId5" imgW="952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655910"/>
                        <a:ext cx="1533440" cy="44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44888"/>
              </p:ext>
            </p:extLst>
          </p:nvPr>
        </p:nvGraphicFramePr>
        <p:xfrm>
          <a:off x="533400" y="2649215"/>
          <a:ext cx="2311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7" imgW="1435100" imgH="279400" progId="Equation.3">
                  <p:embed/>
                </p:oleObj>
              </mc:Choice>
              <mc:Fallback>
                <p:oleObj name="Equation" r:id="rId7" imgW="143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2649215"/>
                        <a:ext cx="23114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79324"/>
              </p:ext>
            </p:extLst>
          </p:nvPr>
        </p:nvGraphicFramePr>
        <p:xfrm>
          <a:off x="457200" y="4152172"/>
          <a:ext cx="42560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9" imgW="2641600" imgH="304800" progId="Equation.3">
                  <p:embed/>
                </p:oleObj>
              </mc:Choice>
              <mc:Fallback>
                <p:oleObj name="Equation" r:id="rId9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4152172"/>
                        <a:ext cx="425608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08445"/>
              </p:ext>
            </p:extLst>
          </p:nvPr>
        </p:nvGraphicFramePr>
        <p:xfrm>
          <a:off x="457200" y="4921698"/>
          <a:ext cx="4213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11" imgW="2616200" imgH="279400" progId="Equation.3">
                  <p:embed/>
                </p:oleObj>
              </mc:Choice>
              <mc:Fallback>
                <p:oleObj name="Equation" r:id="rId11" imgW="2616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4921698"/>
                        <a:ext cx="42132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24046"/>
              </p:ext>
            </p:extLst>
          </p:nvPr>
        </p:nvGraphicFramePr>
        <p:xfrm>
          <a:off x="729005" y="5386388"/>
          <a:ext cx="1454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Equation" r:id="rId13" imgW="901700" imgH="241300" progId="Equation.3">
                  <p:embed/>
                </p:oleObj>
              </mc:Choice>
              <mc:Fallback>
                <p:oleObj name="Equation" r:id="rId13" imgW="901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9005" y="5386388"/>
                        <a:ext cx="14541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5286"/>
              </p:ext>
            </p:extLst>
          </p:nvPr>
        </p:nvGraphicFramePr>
        <p:xfrm>
          <a:off x="432228" y="5797998"/>
          <a:ext cx="38655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15" imgW="2400300" imgH="292100" progId="Equation.3">
                  <p:embed/>
                </p:oleObj>
              </mc:Choice>
              <mc:Fallback>
                <p:oleObj name="Equation" r:id="rId15" imgW="2400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2228" y="5797998"/>
                        <a:ext cx="386556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69134"/>
              </p:ext>
            </p:extLst>
          </p:nvPr>
        </p:nvGraphicFramePr>
        <p:xfrm>
          <a:off x="403789" y="6324254"/>
          <a:ext cx="18621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17" imgW="1155700" imgH="241300" progId="Equation.3">
                  <p:embed/>
                </p:oleObj>
              </mc:Choice>
              <mc:Fallback>
                <p:oleObj name="Equation" r:id="rId17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3789" y="6324254"/>
                        <a:ext cx="1862138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1244112"/>
            <a:ext cx="88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1811" y="1736387"/>
            <a:ext cx="15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ESD force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1170" y="2150279"/>
            <a:ext cx="206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786" y="3097984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Splitting the signal voltage into a control part and noise part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3827085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Plugging this back 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786" y="4574646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simplifying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9488" y="6324254"/>
            <a:ext cx="500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</a:t>
            </a:r>
            <a:r>
              <a:rPr lang="en-US" dirty="0"/>
              <a:t>g</a:t>
            </a:r>
            <a:r>
              <a:rPr lang="en-US" dirty="0" smtClean="0"/>
              <a:t>eneral solution for force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7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Range Mode - noise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6702"/>
              </p:ext>
            </p:extLst>
          </p:nvPr>
        </p:nvGraphicFramePr>
        <p:xfrm>
          <a:off x="277813" y="2172681"/>
          <a:ext cx="17002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" name="Equation" r:id="rId3" imgW="1054100" imgH="317500" progId="Equation.3">
                  <p:embed/>
                </p:oleObj>
              </mc:Choice>
              <mc:Fallback>
                <p:oleObj name="Equation" r:id="rId3" imgW="1054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13" y="2172681"/>
                        <a:ext cx="170021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51075"/>
              </p:ext>
            </p:extLst>
          </p:nvPr>
        </p:nvGraphicFramePr>
        <p:xfrm>
          <a:off x="206318" y="3121025"/>
          <a:ext cx="34988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" name="Equation" r:id="rId5" imgW="2171700" imgH="241300" progId="Equation.3">
                  <p:embed/>
                </p:oleObj>
              </mc:Choice>
              <mc:Fallback>
                <p:oleObj name="Equation" r:id="rId5" imgW="2171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18" y="3121025"/>
                        <a:ext cx="34988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12863"/>
              </p:ext>
            </p:extLst>
          </p:nvPr>
        </p:nvGraphicFramePr>
        <p:xfrm>
          <a:off x="155917" y="4171950"/>
          <a:ext cx="20272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" name="Equation" r:id="rId7" imgW="1257300" imgH="254000" progId="Equation.3">
                  <p:embed/>
                </p:oleObj>
              </mc:Choice>
              <mc:Fallback>
                <p:oleObj name="Equation" r:id="rId7" imgW="1257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917" y="4171950"/>
                        <a:ext cx="20272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73791"/>
              </p:ext>
            </p:extLst>
          </p:nvPr>
        </p:nvGraphicFramePr>
        <p:xfrm>
          <a:off x="277813" y="1747040"/>
          <a:ext cx="1473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" name="Equation" r:id="rId9" imgW="914400" imgH="215900" progId="Equation.3">
                  <p:embed/>
                </p:oleObj>
              </mc:Choice>
              <mc:Fallback>
                <p:oleObj name="Equation" r:id="rId9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813" y="1747040"/>
                        <a:ext cx="147320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813" y="1232972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Splitting the control voltage into a DC part and AC part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50488" y="2217241"/>
            <a:ext cx="441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before, for the half max force offset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7813" y="2642273"/>
            <a:ext cx="88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475" y="4172533"/>
            <a:ext cx="2022679" cy="4095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01113" y="4061134"/>
            <a:ext cx="62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Note, this is a factor root 2 greater than in T1200479-v2, due to the inclusion of the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c</a:t>
            </a:r>
            <a:r>
              <a:rPr lang="en-US" dirty="0" smtClean="0"/>
              <a:t> term.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27433"/>
              </p:ext>
            </p:extLst>
          </p:nvPr>
        </p:nvGraphicFramePr>
        <p:xfrm>
          <a:off x="5615805" y="5285881"/>
          <a:ext cx="11461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" name="Equation" r:id="rId11" imgW="711200" imgH="215900" progId="Equation.3">
                  <p:embed/>
                </p:oleObj>
              </mc:Choice>
              <mc:Fallback>
                <p:oleObj name="Equation" r:id="rId11" imgW="71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15805" y="5285881"/>
                        <a:ext cx="114617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35033"/>
              </p:ext>
            </p:extLst>
          </p:nvPr>
        </p:nvGraphicFramePr>
        <p:xfrm>
          <a:off x="276654" y="5791778"/>
          <a:ext cx="17795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" name="Equation" r:id="rId13" imgW="1104900" imgH="215900" progId="Equation.3">
                  <p:embed/>
                </p:oleObj>
              </mc:Choice>
              <mc:Fallback>
                <p:oleObj name="Equation" r:id="rId13" imgW="1104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6654" y="5791778"/>
                        <a:ext cx="1779587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0476" y="3647242"/>
            <a:ext cx="898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force noise amplitude is found setting</a:t>
            </a:r>
            <a:endParaRPr lang="en-US" i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90115"/>
              </p:ext>
            </p:extLst>
          </p:nvPr>
        </p:nvGraphicFramePr>
        <p:xfrm>
          <a:off x="5147883" y="3678464"/>
          <a:ext cx="8191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" name="Equation" r:id="rId15" imgW="508000" imgH="215900" progId="Equation.3">
                  <p:embed/>
                </p:oleObj>
              </mc:Choice>
              <mc:Fallback>
                <p:oleObj name="Equation" r:id="rId15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7883" y="3678464"/>
                        <a:ext cx="8191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564" y="5226029"/>
            <a:ext cx="580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not, the maximum force noise amplitude is found setting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648" y="4801296"/>
            <a:ext cx="791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expected noise if the AC voltage is much less than the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9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Bias Mode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4872" y="1801588"/>
            <a:ext cx="705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assumes we enforce symmetric saturation (control could go to max, even if bias doesn’t, but we assume the control stays within the bias).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94624"/>
              </p:ext>
            </p:extLst>
          </p:nvPr>
        </p:nvGraphicFramePr>
        <p:xfrm>
          <a:off x="406703" y="1914525"/>
          <a:ext cx="1206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" name="Equation" r:id="rId3" imgW="749300" imgH="254000" progId="Equation.3">
                  <p:embed/>
                </p:oleObj>
              </mc:Choice>
              <mc:Fallback>
                <p:oleObj name="Equation" r:id="rId3" imgW="749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03" y="1914525"/>
                        <a:ext cx="1206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3043"/>
              </p:ext>
            </p:extLst>
          </p:nvPr>
        </p:nvGraphicFramePr>
        <p:xfrm>
          <a:off x="621620" y="2843130"/>
          <a:ext cx="2311401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" name="Equation" r:id="rId5" imgW="1435100" imgH="419100" progId="Equation.3">
                  <p:embed/>
                </p:oleObj>
              </mc:Choice>
              <mc:Fallback>
                <p:oleObj name="Equation" r:id="rId5" imgW="1435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620" y="2843130"/>
                        <a:ext cx="2311401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862" y="1392367"/>
            <a:ext cx="85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Reuse the range equation from the full range mode, but with smaller bias voltage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8619" y="2462141"/>
            <a:ext cx="54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example,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16308"/>
              </p:ext>
            </p:extLst>
          </p:nvPr>
        </p:nvGraphicFramePr>
        <p:xfrm>
          <a:off x="907737" y="3514725"/>
          <a:ext cx="13096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" name="Equation" r:id="rId7" imgW="812800" imgH="254000" progId="Equation.3">
                  <p:embed/>
                </p:oleObj>
              </mc:Choice>
              <mc:Fallback>
                <p:oleObj name="Equation" r:id="rId7" imgW="812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737" y="3514725"/>
                        <a:ext cx="1309687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33021" y="3521135"/>
            <a:ext cx="471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half the range of the full range mode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30300"/>
              </p:ext>
            </p:extLst>
          </p:nvPr>
        </p:nvGraphicFramePr>
        <p:xfrm>
          <a:off x="298450" y="4848885"/>
          <a:ext cx="1741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" name="Equation" r:id="rId9" imgW="1079500" imgH="254000" progId="Equation.3">
                  <p:embed/>
                </p:oleObj>
              </mc:Choice>
              <mc:Fallback>
                <p:oleObj name="Equation" r:id="rId9" imgW="107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450" y="4848885"/>
                        <a:ext cx="17414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22" y="4412029"/>
            <a:ext cx="815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Reuse the noise equation from the full range mode, but reduce the bias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413431"/>
              </p:ext>
            </p:extLst>
          </p:nvPr>
        </p:nvGraphicFramePr>
        <p:xfrm>
          <a:off x="649148" y="5676173"/>
          <a:ext cx="2311401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" name="Equation" r:id="rId11" imgW="1435100" imgH="419100" progId="Equation.3">
                  <p:embed/>
                </p:oleObj>
              </mc:Choice>
              <mc:Fallback>
                <p:oleObj name="Equation" r:id="rId11" imgW="1435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148" y="5676173"/>
                        <a:ext cx="2311401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8450" y="5384821"/>
            <a:ext cx="54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example,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42670"/>
              </p:ext>
            </p:extLst>
          </p:nvPr>
        </p:nvGraphicFramePr>
        <p:xfrm>
          <a:off x="673670" y="6377675"/>
          <a:ext cx="17414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" name="Equation" r:id="rId12" imgW="1079500" imgH="215900" progId="Equation.3">
                  <p:embed/>
                </p:oleObj>
              </mc:Choice>
              <mc:Fallback>
                <p:oleObj name="Equation" r:id="rId12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670" y="6377675"/>
                        <a:ext cx="174148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62699" y="6152873"/>
            <a:ext cx="320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root 2 less than the full range mode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8731" y="1869570"/>
            <a:ext cx="1274472" cy="4529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2341" y="4848885"/>
            <a:ext cx="1855596" cy="4095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99746"/>
              </p:ext>
            </p:extLst>
          </p:nvPr>
        </p:nvGraphicFramePr>
        <p:xfrm>
          <a:off x="3450122" y="4897761"/>
          <a:ext cx="14938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" name="Equation" r:id="rId14" imgW="927100" imgH="215900" progId="Equation.3">
                  <p:embed/>
                </p:oleObj>
              </mc:Choice>
              <mc:Fallback>
                <p:oleObj name="Equation" r:id="rId14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50122" y="4897761"/>
                        <a:ext cx="1493838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591997" y="4876091"/>
            <a:ext cx="68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796452"/>
              </p:ext>
            </p:extLst>
          </p:nvPr>
        </p:nvGraphicFramePr>
        <p:xfrm>
          <a:off x="3450122" y="6315763"/>
          <a:ext cx="2085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" name="Equation" r:id="rId16" imgW="1295400" imgH="254000" progId="Equation.3">
                  <p:embed/>
                </p:oleObj>
              </mc:Choice>
              <mc:Fallback>
                <p:oleObj name="Equation" r:id="rId16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50122" y="6315763"/>
                        <a:ext cx="20859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646284" y="6385312"/>
            <a:ext cx="68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5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Control </a:t>
            </a:r>
            <a:r>
              <a:rPr lang="en-US" dirty="0"/>
              <a:t>V</a:t>
            </a:r>
            <a:r>
              <a:rPr lang="en-US" dirty="0" smtClean="0"/>
              <a:t>oltage </a:t>
            </a:r>
            <a:r>
              <a:rPr lang="en-US" dirty="0"/>
              <a:t>O</a:t>
            </a:r>
            <a:r>
              <a:rPr lang="en-US" dirty="0" smtClean="0"/>
              <a:t>ffset Mode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05879"/>
              </p:ext>
            </p:extLst>
          </p:nvPr>
        </p:nvGraphicFramePr>
        <p:xfrm>
          <a:off x="215732" y="1774098"/>
          <a:ext cx="1473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3" imgW="914400" imgH="215900" progId="Equation.3">
                  <p:embed/>
                </p:oleObj>
              </mc:Choice>
              <mc:Fallback>
                <p:oleObj name="Equation" r:id="rId3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32" y="1774098"/>
                        <a:ext cx="147320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02389"/>
              </p:ext>
            </p:extLst>
          </p:nvPr>
        </p:nvGraphicFramePr>
        <p:xfrm>
          <a:off x="215732" y="2539877"/>
          <a:ext cx="819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5" imgW="508000" imgH="215900" progId="Equation.3">
                  <p:embed/>
                </p:oleObj>
              </mc:Choice>
              <mc:Fallback>
                <p:oleObj name="Equation" r:id="rId5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732" y="2539877"/>
                        <a:ext cx="8191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09630"/>
              </p:ext>
            </p:extLst>
          </p:nvPr>
        </p:nvGraphicFramePr>
        <p:xfrm>
          <a:off x="130175" y="3005138"/>
          <a:ext cx="12271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7" imgW="762000" imgH="241300" progId="Equation.3">
                  <p:embed/>
                </p:oleObj>
              </mc:Choice>
              <mc:Fallback>
                <p:oleObj name="Equation" r:id="rId7" imgW="762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175" y="3005138"/>
                        <a:ext cx="12271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1849"/>
              </p:ext>
            </p:extLst>
          </p:nvPr>
        </p:nvGraphicFramePr>
        <p:xfrm>
          <a:off x="103188" y="4027488"/>
          <a:ext cx="2370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9" imgW="1473200" imgH="241300" progId="Equation.3">
                  <p:embed/>
                </p:oleObj>
              </mc:Choice>
              <mc:Fallback>
                <p:oleObj name="Equation" r:id="rId9" imgW="147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188" y="4027488"/>
                        <a:ext cx="237013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57960"/>
              </p:ext>
            </p:extLst>
          </p:nvPr>
        </p:nvGraphicFramePr>
        <p:xfrm>
          <a:off x="209864" y="5875770"/>
          <a:ext cx="17399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1" imgW="1079500" imgH="215900" progId="Equation.3">
                  <p:embed/>
                </p:oleObj>
              </mc:Choice>
              <mc:Fallback>
                <p:oleObj name="Equation" r:id="rId11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864" y="5875770"/>
                        <a:ext cx="1739900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584720" y="3964625"/>
            <a:ext cx="2774116" cy="582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symmetric saturation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39647" y="1748261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before, split the control voltage into a DC part and AC part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531" y="2120606"/>
            <a:ext cx="63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the DC part to 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2086" y="3000657"/>
            <a:ext cx="745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DC force is now half what it was in max range mode, assuming max bias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0308" y="3964625"/>
            <a:ext cx="1399681" cy="4502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74386" y="4602181"/>
            <a:ext cx="60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symmetric range is half the max range mode, and the same as dropping the bias by root 2 in reduced bias mode.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89" y="1314508"/>
            <a:ext cx="589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142" y="4887107"/>
            <a:ext cx="123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Noise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61671"/>
              </p:ext>
            </p:extLst>
          </p:nvPr>
        </p:nvGraphicFramePr>
        <p:xfrm>
          <a:off x="172869" y="5312139"/>
          <a:ext cx="18621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13" imgW="1155700" imgH="241300" progId="Equation.3">
                  <p:embed/>
                </p:oleObj>
              </mc:Choice>
              <mc:Fallback>
                <p:oleObj name="Equation" r:id="rId1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869" y="5312139"/>
                        <a:ext cx="1862138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62032" y="5312139"/>
            <a:ext cx="500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the general solution for force noise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15731" y="5815805"/>
            <a:ext cx="1723915" cy="4095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71842" y="5687822"/>
            <a:ext cx="657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noise is root 2 less than the max range mode, and the same as dropping the bias by root 2 in reduced bias mode.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0221" y="3539592"/>
            <a:ext cx="745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 range is then  (since the total force can go from 0 to              )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64262"/>
              </p:ext>
            </p:extLst>
          </p:nvPr>
        </p:nvGraphicFramePr>
        <p:xfrm>
          <a:off x="5665788" y="4006850"/>
          <a:ext cx="13096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15" imgW="812800" imgH="254000" progId="Equation.3">
                  <p:embed/>
                </p:oleObj>
              </mc:Choice>
              <mc:Fallback>
                <p:oleObj name="Equation" r:id="rId15" imgW="812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65788" y="4006850"/>
                        <a:ext cx="1309687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25436"/>
              </p:ext>
            </p:extLst>
          </p:nvPr>
        </p:nvGraphicFramePr>
        <p:xfrm>
          <a:off x="5804477" y="3550732"/>
          <a:ext cx="612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17" imgW="381000" imgH="241300" progId="Equation.3">
                  <p:embed/>
                </p:oleObj>
              </mc:Choice>
              <mc:Fallback>
                <p:oleObj name="Equation" r:id="rId17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04477" y="3550732"/>
                        <a:ext cx="612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03141"/>
              </p:ext>
            </p:extLst>
          </p:nvPr>
        </p:nvGraphicFramePr>
        <p:xfrm>
          <a:off x="172869" y="6345238"/>
          <a:ext cx="20875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19" imgW="1295400" imgH="254000" progId="Equation.3">
                  <p:embed/>
                </p:oleObj>
              </mc:Choice>
              <mc:Fallback>
                <p:oleObj name="Equation" r:id="rId19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2869" y="6345238"/>
                        <a:ext cx="208756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460905" y="6383893"/>
            <a:ext cx="500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symmetric range, where max force comes from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12555"/>
              </p:ext>
            </p:extLst>
          </p:nvPr>
        </p:nvGraphicFramePr>
        <p:xfrm>
          <a:off x="7396382" y="6323013"/>
          <a:ext cx="15113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21" imgW="939800" imgH="317500" progId="Equation.3">
                  <p:embed/>
                </p:oleObj>
              </mc:Choice>
              <mc:Fallback>
                <p:oleObj name="Equation" r:id="rId21" imgW="939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96382" y="6323013"/>
                        <a:ext cx="15113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1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reduce the noise of the ESD by operating it out of the typical full range mode, at the expense of reduced force range.</a:t>
            </a:r>
          </a:p>
          <a:p>
            <a:r>
              <a:rPr lang="en-US" dirty="0" smtClean="0"/>
              <a:t>The mode where the DC control voltage is set to zero is equivalent to reducing the bias voltage by </a:t>
            </a:r>
            <a:r>
              <a:rPr lang="en-US" dirty="0" err="1" smtClean="0"/>
              <a:t>sqrt</a:t>
            </a:r>
            <a:r>
              <a:rPr lang="en-US" dirty="0" smtClean="0"/>
              <a:t>(2) in the reduced bias mode.</a:t>
            </a:r>
          </a:p>
          <a:p>
            <a:r>
              <a:rPr lang="en-US" dirty="0" smtClean="0"/>
              <a:t>According to this modeling, adding extra infrastructure to the ESD </a:t>
            </a:r>
            <a:r>
              <a:rPr lang="en-US" dirty="0" err="1" smtClean="0"/>
              <a:t>simulink</a:t>
            </a:r>
            <a:r>
              <a:rPr lang="en-US" dirty="0" smtClean="0"/>
              <a:t> diagram to remove the DC control voltage is not needed. Just reduce the bias voltage instead.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7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580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Equation</vt:lpstr>
      <vt:lpstr>ESD Force Noise and Range for Various Modes of Operation</vt:lpstr>
      <vt:lpstr>Assumptions – Following T1200479-v2</vt:lpstr>
      <vt:lpstr>3 Possible Modes of Operation</vt:lpstr>
      <vt:lpstr>Maximum Range Mode - range</vt:lpstr>
      <vt:lpstr>Maximum Range Mode - noise</vt:lpstr>
      <vt:lpstr>Maximum Range Mode - noise</vt:lpstr>
      <vt:lpstr>Reduced Bias Mode</vt:lpstr>
      <vt:lpstr>No Control Voltage Offset Mode </vt:lpstr>
      <vt:lpstr>Conclusions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Shapiro</dc:creator>
  <cp:lastModifiedBy>Brett Shapiro</cp:lastModifiedBy>
  <cp:revision>145</cp:revision>
  <dcterms:created xsi:type="dcterms:W3CDTF">2014-05-14T17:08:58Z</dcterms:created>
  <dcterms:modified xsi:type="dcterms:W3CDTF">2014-05-14T23:05:47Z</dcterms:modified>
</cp:coreProperties>
</file>