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82" r:id="rId5"/>
    <p:sldId id="283" r:id="rId6"/>
    <p:sldId id="284" r:id="rId7"/>
    <p:sldId id="289" r:id="rId8"/>
    <p:sldId id="286" r:id="rId9"/>
    <p:sldId id="285" r:id="rId10"/>
    <p:sldId id="291" r:id="rId11"/>
    <p:sldId id="287" r:id="rId12"/>
    <p:sldId id="292" r:id="rId13"/>
    <p:sldId id="288" r:id="rId14"/>
    <p:sldId id="29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FA2DF-7B69-46DF-9D29-517ADA3DC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94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F9D71-CA5C-4A6E-BE32-FAAE9E9C61F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001"/>
            <a:ext cx="137160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6310-5E3A-4C92-9FB7-6FB25282459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001"/>
            <a:ext cx="137160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C324A-2D3D-4AA3-90D2-5248580DE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45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6879-150D-4F04-8A50-E6BA3FCCC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7CD8-31DD-41F5-870D-6C2041139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405E7-9E45-40CA-95AB-7E3C9E0C2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6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3DF1D-B3A7-43BE-A7D4-EB55BE036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8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1D59-65E5-4518-A70E-76599387DC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AutoShape 2" descr="data:image/jpeg;base64,/9j/4AAQSkZJRgABAQAAAQABAAD/2wCEAAkGBxQSEhUUEhQWFRUXGBwYGBcWGBQfGBgbFxwcGhsYHRsdHSggGBolGxUdIzEiJSkrLi4uFx80ODMsNygtLisBCgoKDg0OGxAQGy8mICY0LDYsLDQ0LCw0NDQsLCw0NCwsLCwsLCwsLCwsLDQsLCwsLCwsLCwsLCwsLCwsLCwsLP/AABEIANMA7wMBEQACEQEDEQH/xAAcAAEAAwEAAwEAAAAAAAAAAAAABQYHBAECAwj/xABSEAABAgMDBggHCwkIAgMAAAABAgMABBEFEiEGBzFBUWETIjJxgYKRoRQXM3KSsdIjQlJTVGJzk6KywRUWJERVg8LR0zQ1Q2OUs8Pwo/ElNuH/xAAbAQEAAgMBAQAAAAAAAAAAAAAAAwQBAgUGB//EAEERAAEDAgEHCgMGBQQDAQAAAAEAAgMEETEFEhMhQVFxFDJhgZGhscHR8BVCUiIzgqKy4QYjNDVTFiRiknLS8UP/2gAMAwEAAhEDEQA/ANxgiQRIIkESCJBEgi+cwwlxJStIUkihBFQeiMgkG4RZDnFyGMskzMqpZZHlG7yyWwffpNalG0HRzaL8VQ6RuYDZ2w2GvoK0jbFHIHStzmbRci3SLHuVAvn4SvSV/OKBrpwbE9w9F69uQ6BzQ5rTY/8AJ3qvqmVdIqEukHQRwpB6dcOXz7+4ei1ORcnA2I/MfVe3gb3wHux2Mcvn39w9E+DZN3fmPqvXwB34t30XIz8QqN/cPRPg2Td35j6p4A78W76LkPiFRv7h6J8Gybu/MfVePyc58W76LkPiFR9XcPRPg2Td35j/AOyfk5z4t30XP5Q+IVH1dw9E+DZM3D/sf/ZfFcvdNCCDsNQeww+IVH1dw9FuMhZPOsM/M7/2U5kZkiu0HSkEoZQRwrn8Ca4FZHQNJ1A346iVkefKbk4CwHWdS8zlKGjEuhpm2tznXcde4XJHE9XHeLGsdmUbDTCAhA2aSfhKOlSt5ik+RzznOKrNaGiwXfGi2SCJBEgiQRIIkESCJBEgiQRIIkESCJBEgiQRIIkEXzfZStKkKFUqBSQdBBwI7DGQba0X5kfY4Na261uLUiu26op/CMV4/nX3gHuXrcgvLqJoOwkd/wC60zJe2JhixHXmym8y4bnCAlJRVN5NKjWpVMdMZo2B7g12C4uX7MnLm42BPvgq742Z/ZL/AFa/bjscgi6ffUvO8penjZn9kv8AVr/qQ5BF0++pZ5S9PGzP7Jf6tf8AUhyCLp99Sxyl6eNmf2S/1a/bhyCLp99Szyl6s2b3Lecn5vgneBDaW1OKuoUFGhCQASs0xWDo0CK9VTRxMzhe/voUkUznusVmttTC1vPLcqVlayqu0E4dFKdEceJodK0O2keK+hSu0NE50Wxpt1D2VvGQEmhqz5YN0oppLiiPfLcAUo9ppuoBqi9UuJldfevBxD7IVhiBSJBEgiQRIIkESCJBEgiQRIIkESCJBEgiQRIIkESCJBFCZZW0JOUde98E3WxtWrBI7TXmBiWCPSPDe3gtHus3Uvz5Iyq3VobRxlrUEjepR0npNYq1EullLh1L3VFA2ipA13yi7uOJV+znTaJOTl7NZOoLcOshJqK71OVV1d8dXJ0OvP3LwmUap00hccTr9AsvjrLmpBEgiQRTGSNtGTm2n/epVRY2oVgrsGI3pEQzxaRhat435rgVas6djhmaD6PJzAvgjRfHK7QQrpMeXkGa5fQcjVGlg0bsW+Bw9FZMzNt3mnJRZ4zRvt/RqOIHmrP2xHQlOkY2YbdR4j1Xlqmn5NUOh2DW3gcOzBaVFdRJBEgiQRIIkESCJBEgiQRIIkESCJBEgiQRIIkESCJBFjWeC2+FmUSyTxGBeXvcUMB1UH7ZidztFATtdqHDauhkmm5RVBx5rNfXs9epe+aqy0hTs89g2wlQSTorSq1dVGHWMUoWFztS6+XavMYIRt1nh78FQcoLWVNzLr69LiqgfBSMEp6EgDnrHqIoxGwNGxeEe7OcSo+JFqp/IWxPDJ1poiqAb7nmIxIPOaJ60QVMujjLtuxSRMznAL0y1sQyU46zTiVvt70LxHZinqwp5dJGHdqxKzNdZQcTrRIItUsNX5TsZbBxmJSlzaQkEo7UXkc6Y4WUIM11xt1rvZFrNDK0k6sDwO3qVKybtgyk0zMDQlVFga21YLG80xG8CIaJ2dnQn5sOIXc/iGmvG2oaNbceB9D4lfo9twKAUk1BFQRoIOIMaLza9oIkESCJBEgiQRIIkESCJBEgiQRIIkESCJBEgiQRRuUdrplJZ19ehCagfCUcEp6VEDpjeKMyPDRtWr3ZouvzqgOPu41W68up+ctw/wAzEVXKJJPs4DUOpezyXTCjpQX4n7TvfQNS0DONMpkJBizmjxlgKdI0lINST57nckiOhk6DXnHZ4+/JeMylVGaQuO3w3LK47C5aQRaLk034DZD82cHpo8E1tCMRUfbV1UxxcpzXOYNniV3ch0mmnbfDE8B6lfbKlv8AKNlMzgxflfc3qaSnAKJ+yvcFKjGTZrHNO3xWMs0ehmIGGI4H08lmkdtcNIIrTm2t3wSebKjRt33JzYLxF1XQqmOwqitVxaSM7xrUsL81y6s4dieCzjiQPc3PdEbKKJvJ6FVw2ER5o3Y+4X0TJ8raukzX6/lPZ5jvWh5o7b4aU4BR48uQjeWzi2egAp6kdCos4iVuDtfXtXjXxOgkdC7Fpt1bD1hXqK6wkESCJBEgiQRIIkESCJBEgiQRIIkESCJBEgiQRZBnjt3hHkSiDxWqOO71kcRPQk3usNkT30MBftdqHDaVdyZS8pqgDzWaz5Dt18AvjmoshKnXJx2gblwaE6L5FVK6qMesNkUYmXK7mXKrMjEQxdrPAep8FScqLZVOTTr5rRRogH3qE4JHZid5Meohj0bA1eCe/OcSoqJVquyxrNVMvtMI5TigmuwaVK6EgnojSR4Y0uOxZa3ONleM6U8nhmpRrBqVbCaDReUBhvogJHSqPKzPLnXK+gZDptHAZPqw4D9/JM1lppTMLlncWplJSQdF4A0HWSVD0YROzXLOW6bSQaQYt8D78VTcpLHVJzLsuqvEVxSffIOKVdKSOmsepikEjA4L5+9ua4hRsSLVCILC1W0l/lOxkTGl+UqHNpCQAuvOi650R52ugzHm3EcF6nINZmyhpwdq69np1qrZC234HOtuE0bX7k5sCVkUV1VUPNWFI7SRuiOOI8wrf8QU2a5tSP8Axd5Hy7F+hIjXCSCJBEgiQRIIkESCJBEgiQRIIkESCJBEgiQRR+UFqolJd19ehtJNPhHQlI3lRA6Y3jjMjw0bVq9waLlfnNTjj7pUqq3XV1NNa1nQOkgCIquUPks3Aah76V7LJNLyWlvJzj9p3p1DvutDy8fFnWazINn3R0VdI1p0uHrLN0bgdkXsnQXdnHZ4rx+VKszSOdvw4LKI7S5KQRaTmlkUsombRdHEaQUI3kC8sjfS6kecoRzMoy2AZ1lXqCAyyADE6gqVNzKnXFuLNVrUVKO9RqeiOBe6+lsY2NoY3AagvRl1SFJWg0UkhSTsKTUHtEFlzQ4FpwKv+cuVTOSUvaTQxCQh0DUCaY+a5VPXjt5Om15h2r5xlKlMMhadnhsKy+OuuYkEV5zR20GZssOeSmRcodF8cntBUnfVMUq6LPjzt3grFM/NeojKyxfBZl1g8kGqDtQrFPPQYc6THn2PMMgcNi+hsLcoUdnfMLHoO/t1rZM2tu+FySCo1ca9yc2kpAorrJIPPWL1QwB924HWOteIAc0lj8QbHiFaogWyQRIIkESCJBEgiQRIIkESCJBEgiQRIIkEWQ547e4R1Emg8VujjtNayOIk8yTe6w2RPnaGEv2u1DzKuZMpeVVQB5rNZ8h29y5c1Fihx9Uy5QNy4qCdF8jT1U1PSmKETbld/LdVo4tEMXY8B6+qqGWFuGdm3X/ek3WxsbTgnmryjvUY9RBFo2BvavAyPz3XUNEy0Xs00paglIqpRCUgaSSaAdJMYJA1lMVquX12Rs+Ws9s4qF5wjXcN5R6zpr1THmKqUyOJ3r2P8P0v2zIcG6hxP7eKzaKq9WkEWiZrJ1DzcxZ72KHUqUkc4uuAb9ChzExPBIWu1LzmXqXOAmHA+Szi17OXLPOMOcptRSd9NCuYgg9MeoY8PaHDavDuaWmxXJG6wvZpwpUFJNFJIUkjSCDUHoIjBAOopey1PLhIn7Pl7RbAvpAQ6BqBNFDmS5o3LJjzNXDo3kbvBex/h+r+0Yj82HEevkobNdbfg06EKNG5ijZ2BYxbPSSU9YRNAdLAWbW6xwOKiy7TaKoE4wfqPEYdo8FukRLkpBEgiQRIIkESCJBEgiQRIIkESCJBEgijsobWRKS7j69CEk0+ErQlI3lRA6Y3jjMjg0LVzg0ElfnN11x5xS11U66sqNNJUs6B0mgERVcofJZuA1D30r2eSKTktMC/nO1u9Ooea0bLFwWZZTckgjhnwQ4RsOLp5jUIG47ou5Pgu652eK8jlWsM8jnb8OCyaO2uMkEVtzYolxOh6adbaQyLyeEUlN5ZwTSummJ3EJirV5+jzWC91NBm51yVbcqLOkZ2YU+q1mE1ASlHuZupSNFeEFcanrRxXUcpN809i9LR5ajpohGGg7zfHuUT+aNn/tdjsb/qxryKXcexWv8AUjfoH/b9l4/NGQ/bEv2N/wBWHIpfpPYs/wCpGfR+b9l2WPYMlLPtvItiXvNqCqUbxGgp8roKSR0xkUcoN7HsUM+X4ponRuYNf/L9ti4c7i5V5xuZln2XFEcG6ltaScMULoDsqknzY61FntBY4Ebl5eozSQQVn0X1XSCLRs0VpJXw9nvYtvpUpI+dS6sDeU0PUMc3KEOc0P6irtFO6N4IxGsKoWvZ65d5xlRIW0si8MMQapWOcUI5441PLoZQ49fBe9qom19GQ35hcdBH76it+yNtsTko0974i64Ni04KG7HEbiItTR6N5bs2cF4ljrjWpuIlskESCJBEgiQRIIkESCJBEgiQRIIkEWP54be4R5Eog8Rqi3Ka3COKnqpNesNkT52hhL9rtQ4bSruS6TlVUL81ms8dg8+AXHmrsTh5rh1j3OX42OguHk9gqrcQmKEbblegyzVaKHRg63eG307VWcubd8NnHHQfcxxGvMTWh6xJV1o9PTxaOMDbtXgJX5zrqBidRpBEgiQRIIkESCJBEgiQRdNmzy2HW3m+W2oLG+h0HcRgdxMavaHtLTtWWuzTdaNnPlEPNy9oM8h5CUr3EiqCd9KpPmgR5aojLHEFe4yBVBzTEeI8/XtXzzP23wUyuWUeI+LyNziBiOsgfYEXGnS04O1uo8NnouZlem5PVlw5r9fXt9etbLEC56QRIIkESCJBEgiQRIIkESCJBEgiisqLaTJyzj6sbo4qfhLOCU9J7qxJFGZHhoWr3Zouvzq44txSlrJU4tRUo61KUanvMQVUwlk+zgNQ4fvivbZKo+S04a7nHW7j+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+VJ9F32Yckm+lNPHvTxh2d8qT6Lvsw5JN9KaePenjCs75Un0XfZhySb6U08e9PGHZvypPou+zDkk30pp4966bOyzkphxLTL4cWrQlKHa7zycANpwjV1PIwXcNSy2VjtQKn4hUiQRIIkESCJBFiOdPKTwqYDDZqzLk1I0Ld0E8yRxRvKonkdoIbfM7uH7rpZHo+U1GkdzGd7tnZj2L1zX2F4RNB1Y9zYos10FfvB0UvdUbY58bbld7LFVoYMwYu8NvooLOBb/hs4taTVpHubWwpSTVXWVU12XdkenpotHGAcdq+eyvz3X2KuRYUaQRazknLIkLPYcVLomJicdTcQq6MFDiC8oG6Lovc644ddUHSWbs1Ls5NoxMCXGwAuTa6sPCTf7HY+vY9iKmll9lXeS0X+b8pThJv9jsfXsexDSy+ynJaL/N+Upwk3+x2Pr2PYjGll9lOS0X+b8pThJv9jsfXsexDSy+ynJaL/N+Upwk3+x2Pr2PYhpZfZTktF/m/KU4Sb/Y7H17HsRnSy+ynJaL/N+UqGyglRPys0yZVEtNyt10IRdVeTdrgpKRevJvCm27FmkqS2X7XWquUKFrI2vjdnNOBtbWMRZY8DHeXDSCKUyYtgyc00+K0QrjAe+QcFj0SabwIimj0jC1bMdmuBV5zi5PlybZel6KTOAXTUBJcphicBfTQjaax5eVhDrL3mSK5vJy155ngfRRXi7tD4gfWNe1GM16s/FaL6u4+ieLy0PiB9Y17UM16z8Uovq7j6J4vLQ+IH1jXtQzXp8Uovq7j6J4vLR+IH1jXtQzXp8Uovq7j6LktTI+blmy6+2lCBrLjWJ2ABVSdwjBDhipYa6mmfmRm54H0UJLMLdWltpJW4s3UpGkn8ANJOoRPTwmU3Js0Yn3tUWUq+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/Dpb9sdA8125D5XqmU+BzLq0OEUZfQQFn5qiQQVjUSDe146dYpbHXrWuVslhgM0WG0bukdHRs4KtZUW5asjMKYcm3DTjIWAii0HQocXDQQRqIMd2GKCVucG+K8lI+RjrEqJ/Pq0flbnY37MS8lh+nxWmmfvT8+rR+Vudjfsw5LD9PimmfvQZdWj8rc7EezDksP0+KaZ+9alJTzlnSwmLTmXHXljisi7QGlboAAvKAOKiaDVv41TLHezG2HiuvQ0c1Q7NHXuCiciso1z1qqdUhKAZdSLqanipWkgqJ5SqqpWg0xTa677rvV9G2mogwG/2ge0HBZTaKEpedCOSHFhPMFEDuj1bDdouvDnErnjZYSCLTs3toonpVdmTCiFp48uv3wu8YUPwkHEfNJGgRyMoU9/tjr47108nVjoJARs2bxuUDbWUtqyrymXZlxKkmmhFDsIN3FJGIMbUehlbmub9oY+qmynA6FwmhN43YdB+k8NnQuH8+rR+Vudjfsxd5LD9PiuVpn70/Pq0flbnY37MOSw/T4ppn71fshX5xxlU9PTjqZZFSlHEF8JwKiQmt2uAAxJGzTz6swx/Za0X2lXKWOWZwA13wCpOV+Uzk89fVUIBo00NQO7Ws6+yOZHG6eQNH/zpXtQ2HJdMXu1nb0ncPfStPzbZHeBt8M8P0lwY/wCUk48GN/wjtw1Rcle2wjj5o7+kryMksk8hml5x7huCu8QLCQRIIkESCKpZfZZJkG7qKLmFjiI1JGjhF7EjUNZw2kTxRBwL36mjE+Q6Ua18jxFELuOA8z0LDlrW6sqUVOOuKqonFS1K/wC0AipUVBmduAwHvava5PoGUUVr3cdbne9g2LZchclBJMqdVcVNLToUrio2N3gDTHlEA90I2AayuBlOvdUuzWc0YdPT6Kq2tm3npl5bz0zLKWs1PGcoNiQLmCQMAI7DK6Fjc1oNl551NI43K5PFJNfHy3pOexG3xGPcVjkj08Uk18fLek57EPiMe4pyR6eKSa+PlvSc9iHxGPcU5I9XCRyPeXZxkppxpVw1YcQVEopWgUFJGAqRh71VMKVjnVTmSnObtXTydPJSSB2Ow9I3eiyW0JJ2WdLbgKHEHVqIxCknWNYMc4ghe6ikZMwObrB92KvedQCZs+RnKcY0CqbHUXiOhTfeY7eTX3JG8L51lKHRSFu4kLLI665qQRWLN5JB60ZZKhUBZWf3aSsd6RFeqdmwuI93UkIu8KWzmWip6fdBPFao2gbKAFXSVE9g2R5h5u5fRckwiOlaRi7WffBWvJDJd9iTdW2ptubmE3UlxRHAtnmBN/XTVxa6KGemDWuzn4Lh5ZqzUO0cWA27zv6tirgzSzPyiW9Jz2I7HxGPcV5zkb158Usz8olvSc9iHxGPce5ORvTxSzPyiW9Jz2IfEY9x7k5HIvpLZrpxtaXG5qXStBCkqC3KgjQeRGDXxEWIPcsikkBuFdsp8lvD5ZHDqZTNoTgtsm4o60moBunT80nCuvluOa/OjNrYLrUk5Y0xzNzmO5w8xuIWHWjILYcU24kpUk0INMOzA840x2qWqbOLYOGI9Ohc+vyc6mIe050Z5rvI7j74cyGyohKdKiAOc4Dvi1e2srnLWM60yGGZaRawQEhSgNaW6JQO0E86RHlqh5cde1e2yBTj7Up2ah5++lR+aTJ8PzCplwVQwQEA6C6RWvVFOlQOqLbBoYBbF+s8NnauflipM9UWfKzUOO0+S2eIFz0giQRIIkEVOy+y7as9NxJSuZUOKgnBAPv17BsGk9pFqmpXSm+z3gopZczisMmrT4VanXXL7izVSjpJ/ADQANEKimqpSAGWaMBceuK9Bk2syZRs+8u84nNd2D7OC+fhSPhCK3w6p+nvHqun8eyf/k/K70Xr4Q3tEY+G1H0d49U+P0H+Tud6LyHkbuyHw6o+nvHqn+oKD/J3O9F54VP/AEQ+HVH0949Vn/UFB/k7nei8hxJ/9QOT6gC5b3j1WWZeoXuDWyaz0O9F9Lo2RTXXuUujZBLleRBYWj5Wf/XpXna9So62TeeOBXz7LX38n/ksqjuLiJBFcc0g/wDk2vNc+4YqVv3J6lNT/eBc2Wp/T5r6VUeadiV9LyeP9rHwUJdGwRpqVzWl0bBDUmtLo2CFglyl0bBCwWLlXLJKxmHbPtB1xtKnGm1ltRrxSGlKB000iuMWaaNr3gOG0Lz2XK2enLdE62oqhXz/ANA/lHe5BTfR4+q8x8br/wDKeweiFw7e4Rs2igabtbY8T6rSTK9ZI0sfJcHEEN9F1WKP0hj6Zv76Ynk5h4Fc9vOCvOeA/p43MI+8uPJyc5fQ8h/034j4BWzMu3SScPwphZ7EoH4R0aj5B/xC8nKbzyn/AJO8Vf4rrVIIkESCLhnrZl2fLPtN+etA7iY3bG93NBKwXAYlV+czk2c3gHy4djaHFd9LvfEwpJbXItxIC0ErXGzdZ6Nag53O8yK8DLOr89SEDuvHujBijbz5B1a1bjo6uTmRO69XjZQk3nYm1eTZYb86+s+tI7o00lK3a49VvFXGZErX45reu/gFBzeXdouE1mikbG0Npp03b3fGOVRYMjvxJPcrTf4eI1yzdgA7yfJQk5azrleGmHV7lurI7CqkStkqnfdx2/D6rBoskxfeS3/F5NXzk5JbnkmnHPMbWr1AwdHWHnvt1geCw2qyLF93HnfhJ/UpiXyPn18iUd69xH31CIjSg8+Ud5Unx6Jg/lQH8rfC6lZbNpaC9KGm/PdB+4FQ5PTDF5PAeqhd/EFQebG0cST4WUi1mnmKVcmWEcyVq9ZTGQymHyuPX6Ku7LVcdrRwHqSni7lW/L2o2NwDSfvOGJQ2P5Ye8lV3ZUrTzpuwNHkul+zLLLaWnrXdcaTSjYeaKBTRRKUHRWJ2GZvMiA6iudK5shJkfclcJksnUaZh5f8AqD3pbAiTOrDsHcorQb/FL2Tg968r/V/zEZ/3nR3LP8j3deFTOTnxDx6Zr8XIAVm8dyxeD3dBM5OfEPDpmv6kLVm8dyx/t93ivcOZOH3ryemc/mYxar22/Kt2viGBI7V7CXyeXofeR/qh3qQRGhZU7WA/9VKKgDB7h1lefzasRfItFSfOda/jREZbJthB6vRTNrZW82Z3/Y+a9/F5KOeQtRB5+BX91aYjIj+aHxCsNylWDmzHsafEKTkMhZ1hh9mXmpdbb6Sld9tYNFJKaghRoaHfGI3U7HBwaR138VFVVNRUgaRwNhbC3gqlM5qrQTyQy55rmP20pjoCuhO9c00z1EzOQ1oN8qUc6txf3FGJRVQn5loYXjYo+WlXJd9pT7bjSUuoUouIWmgCgTpGwRIXBzSGm+pagFpF1Zs5VrsTM4HGHEuI4FAqnaFLqMca4jtjzc1NM03LT2L3WRayBsGYXgG51EgblwWDlXNyaShh0BsqKrikIIqdJrgrVtiblcZAEjNYAF77uhQTZAe9zpIpRrJNiN5viD5K0SWduYT5aXac3trWg9igoRsHUzsHEcRfwVCTI9dHg0O4H1srFI52JNXlUPM7yi8ntQSe6NxT53McD1qhLHLF96xzeI1duCs1m5Uycx5KZaUT728Ar0VUPdEb4JGc5pUbZGuwKmIiW6/KzCQE1oNeoRaq5Jn1JiY47La7bAu9kuCkjye2pljBIvc2udTiFYZDJCeeALcq5Q63LqBTbxyDToiDkjf/ANJB1XK2d/EDGi0MR67N8LqwSeaqbVi66w0N19ZHckd8bCOmb9R7lTky5WO5ua3qJ8dXcvucibNY/tVpgkaUoUyg+jxlROxv+OEdYJ8Vz5coVL9Ukx6rN8F6GayeY0IcmFDaHzX0ylBiwGVZ1ah2eSovkiJu4knpufFeRnGkmP7JZqBvIaR08VKjGeRyu57/ABK107BzWrlms702fJssNjeFqP3gO6Nm5Pj2klampdsCh5rONaK/1i4NiG2h3lJPfEraOEbFoZ3naomZylnHOXNPn96sDsBAiUQxjBo7FoZHnEqLdcKzVais7VEk98SAWwWt7r3Yk1q5DaleahR9QgXAYlM0nYu9nJ2bXyZWYP7l2nbdpGhmjGLh2rbRu3LzaOTs1Lo4R9hbaCQm8sAYmpApWuoxhk0bzZpuUMbmi5C6LGyRm5tvhJdoOIqUkhxoUI1EFQIOIOjWIxJURxmzjbtWWxucLhd4zb2l8m/8rHtxHyyH6u4rbQSblx2pkXPS6C47LqCE4lSShQA2m4okDfojdlTE82Dtaw6J7RchRdl2Y7MuBthF9ZBISCkEgaaXiK4aoke9rBdx1LRrS42C6LWyemZUAzDKmgo0BUU4nTQUJrGrJmP1NN1lzHNxCjIlWq6l2U8BeLDoG0tOU7aRppG7x2rOYdy52HSg1QopPzSQe6NiAcVgFSctlNON8iafG7hFkdhJERmGM4tC2EjxgVLyuci0UfrF8bFttHvCQe+IjRwnZ4rcTvG1TMrnfmh5RlhzmvpPrUO6Ijk+PYSFuKl20LoOcSQf/tVmpJ2pDK+9QSY15HK3mP8AELbTsPOagdyef1OSyj9On1XkCNXMqra7OHUVuySNpuwlp6Lheycg5F/+x2mkn4Kyys9gKSIrva3/APSHsuFfiyjVM5kx67O8VyT2a6dRi2pl4blKSo9ChT7UQGGmdgSO9dGPL1W3nNa7tafMdyrdqZMTbIJflXUpAxUEhaQBrKkVAG+JGQytP8mUcMO4rZ2VKGb+pgt02B7xYrklLZmJcDgH3WxsStV2nmk07onpZHTSujmAJF9m4jaquVqKngpmVFMSA4jbqsQTt17FwDyZ5j+MRP8A7gOI/SFep/7EeDv1latnQyhmZVMomXeU0FtEquhNSU3AMSKjSdBET0cLH5xcL+yvMTvc0CxWWTtovPeWecc+kWtXrMdNrGt5osqhcTiV4k7OddwaZcc+jbWr7oMHPa3nGyBpOAXtaNnOy6gh9tTaikKCVChumoBpqxB7Iwx7Xi7TdC0t1FebJlEvPNtLc4MLUE37t4JKjQVFRhU6a4Qe4taSBdGi5stSZzONgceaWVUwuoQkd5UaVjmnKJ2NVsUo3rJ5uWU0tbbgotCilQ2FJofVHTa4OFxgqZBBsVsuQOTEoJCXdmZdpbjp5TiAom+s3BQ4cmkcmpnk0pDSQAr0UbcwEhVrPPKhp+WDSUto4NRSlCQkBQVicNdLvZFigOc119aiqRYiy0Bm3HEWOmbFFuplkuG9WhUEi9WhB1GKJiBnzNl1YDzo87oWeeM603PJtN9Rl1X8Ri/yKAYnvCrcokOxR2UOWs68yuWnWkUWAoXm1tuJINUrFToqNYxFYkipo2uD2HzWr5XkZrgrlmLP6PM/Sj7giplHnt4KalwKq1sZR2smYfS25M3A64E3Wqi6FkJobmIpSLMcNPmAkDAbf3UbpJM42Wk5uZ2belFKn0qCr5CS4gIUpugxUmg1lQrQVA6Tz6psbX2jVmEuLftLLcg20G2m+CpwYdeKKaLgS5dpupSOlUk8nN8bDyVSL73V0qaz4LKpmWQKkhtRA3rXTtN2Icn6mOK3qecArVZFjStiyZmHkhTwSL66ArUtWhtuugVw1aKmKz5H1Mma3DZ6lTNa2JtyqwvPG9fqJVu5sLir3pUp3RY+HNtzlFyo3wUbl7llLzzDYZYCHiqrqlIRfSE6EpWBiFE11cnEYxJTUz4nkuOrYtZZWvGoKhxeVda3ZGbGW8GZ8MW43MOGnEWkcZVVBuigQVBIx5jHLkrX55zNYHu6uNp25ozsVS84GS6bPfQ2hS1oWi+FLu1rUgjAAYYelFumnMrbnFQTR5hsFBWXIKmHUMoKQtZupvEgE6hWhpXREz3hjS47FG1ucbBTM/kLaDIJVLLIGNUFCxz8Uk90RNqonYOW5heNirZAMWFEu6Qth9mnAvutjYhxYHYDSNHRtdzgFsHuGBWp5I22/NWTaCphwuKQh1KSQkEDga0wAridJjmzRMjnYGi2Hircby6N11kjvJT0eqI6P+sk/F+oLv5V/tFP+D9BXkeTPMfxjR/9wHEfpCsU/wDYjwd+srQs836j9Cr/AI4t0Hz8fVeVqflWbx0VWW22bOGyrDadpVwhK7qtZfWFXd1EK7o4726epI96grzTo4rr3ywshu2JBEzLYupSVt6Lx+GyrfUdChsJjEEjqeUsfht9UkaJWXCxALKTUYFJrzEf/ojsWvqVHBb/AJaW4ZVMnNjFvhQh2nxTyCSegoSrnSI4dPFpC5m22riF0JH5oDlSM8lg0cbnGRVL1EKu6CunEV1kinVG2LlBLqMbtigqY9ecFYstZwSabKlkmgS80T5jN1BruPCV6Igp26TSPO496lkOZmgLhz6y3ucq5sWtHpgK/wCMxvk463DgtaoagVYchZ4psVp0AKLbTlEnAEtKWKV1cmIKhv8AuCOkd6kiP8oKkvZ5JgjiS7KfOUtXquxcGTm7XFQGqOwKmlEzaUwtxKFOuuKqopBuJwoKnQhIAAxOgCLd2QsAOoBQ2dIbrS8xfkZrX7qnEaDxY5+Uec3grNLgVxzOdh5madbcYbW026tHEKguiFFNakkE0Gig6I2FA1zAQdZCwakhxBCs2WUu5aNn8LIvropF8ITQB5OtCsLwVgRStKggjZWgIhltIP2UsgL2XaVmuaNFbTa3IcP2SPxjo1p/knqVWn56ms6kwlNsSqlmiUIYUrcA+sq7hENGLwOt0+CknNpBdWXPRKrXIJUgEpbeStdNSbq03uYFY7Yr0DgJbHaFLUAlmpYfHZVBKwRaLmiyU4d3wt1PuTR9zB0LcHvt4R96mwxQrp81uYMTjw/dWKeO5zivlnEypdM+2tKXEtSiwW7yVJC1JIvqxAqDS6N2OuFLA3REHFyzNIc8dCsueWTS9JMzSMQ2oG9/lvACvpBEV6BxbIWHb5KSpF2hyoWbKU4W05cUwQVOHqJJH2rsXqt2bCVXgF5AtrlbbC59+TNOI02sDbeKr45gCj0o5BitGH9JV4PGcWrEG7JUxayJZOBRNISnzCsEV2jgyKjZWOwZA+AvO733qhm2kt0q1552mGSw2ywyhbl5a1pbQF0TQJFQNZJ9GKtAXOuSTYKapsLABec3P9z2nzO/7AhVf1EfV4pD9273sWau8lPR6ogo/wCsk/F+oL0OVv7TT/g/QUHkzzH8Y0f/AHDrH6QrFP8A2I8HfrK0LPN+o/Qq/wCOLdB8/H1XlanYqHY0gZiYZZH+I4lB3AnjHoTU9EXpH5jS7cq7W5xAW85dZLLn2WmG3EsoQu+SUlXJSUpAAI+EdeoRxKacROLiLroSx54suTJOymLJCm3J9Cg4ocRxTaAF6KpBVWpwGnUI3me+o1hmCxG0R6rql53ck+Bc8LZT7k6aOgDBDh99uSv73nRboajOGY7EYcP2UFRHY5wVht9lUxk60oAqUhllZ2+53Qo+iFGIIyGVZ4lSPBdD2L5ZsbWbm5JUpNEHwcoKSogAoCgps1OtKkU5gnbGauMxyZ7dvspA4OZmnYqtnZtMP2glLbiSltCEpUFAoClEqKqjUKivmxZomZsVyMVDUOu9T+cvKmRnJTgmn7zqFhxFG3bpIBSReu0FQo480QUkEsb7kaupSTSMc2wK5Mkc4MpJSLcs4286oXyq6hu57opSinjLBI41NGMbzUkkkheCAsRzta2y905yJBvyNmpHVYR91JjHI5Tzn+KcoYMGrntTOwpxlxpuVS2FoUi8HcU3gRUAIAqKxsygAcHF3d+6wam4sAoHJLLlyz2lNsstKvKvKUsrqTSgGBAAAHriaalErruJUccxYLAKAtee4d5x4oSguKK1JTW7eOJIrUipx6YnY3NaG3wUbjc3VjyazhTEiwGGm2lJBUqqw4TVRqdCgAIrzUjJXZxJUrJ3MFgvlZGWfATbk2JZrhHAQUpUtKBeNVKAJVxlUFcaacMYy+mz4wzONgsNms7OsuTLLKT8oPJeLIaWEXDRZUFAEkGhSKHjHbXCN6eHQtzb3WJJM83srPkjnPUw0GJttTzaRdStNL93RdUFEBYphWoO2umK09CHHOYbKWOosLO1qRVbuT6jeMsAdnAqA7Em7Eeiqxqv3rbPgOu3cq/ldaEjOvyrcspEtLoSoLVwRQEXlAmiUpxJCRTVU4xPA2WNri7WVHI5jyANQV1t3LOXkpFtNmuS7hSpKAi9W6mhJUpAUFGpFK7V1ipHTPkkJlBCndK1jfsKCls8Tuh2VbVtuLUnuKVeuJjk5uxyjFUdoV0l5tFr2Y7cbLfCJWgINOKtHJIIwpeAMVC008wucLKcESMVFzHSd6afdI8m0E46i4qvb7kYu5QdZgG/35qvSj7RK5lW/wAFlCt6vEL/AAK9l26GewFIV1Y20WdShvRfzWM+011dbXsCtuSkwBxS2tSvOZTdB/8AKj0Ypsl/2zm9I7//AIp3M/mhyoWeKcv2iU/FNIR0mqz3LEXaFtor7yq9QbvUzm6/ue0+Z3/YERVX9RH1eK3h+7d72LNXeSno9UQUf9ZJ+L9QXosq/wBpp/wfoKf4Z5j+MaP/ALh1j9IU9P8A2I8HfrK0LPN+o/Qq/wCOLdB8/H1Xlan5VBZtZqXYm/CJpxLaWkG7UKKlLWLoolIJNElXaInq2vczNYMVHCWh13Lozk5Tom5hKpZ90tcGElHuiE3gSb100rUKGNPexrSQGNtngX6iszSBx+yVS7oi5dQWVttHOJPPNloqbS2U3ClLaTVNKUN+9XCKraSJpvrv73KZ07yLKFcygmikI8JeCEgJCEuLSgACgF1JApTdEohjBvmhaZ7t6iyQcMIl1rRSEtYsy55OXeV5rThHaBEZlYMXDtC2DHHAKVl8hLRXolHOsW0/eUIjNVCPmW4hk3KSYzW2grShpHnOD+EGIzXQjethTvXezmgmzynmE8xcV/AI0OUI9gK2FK7eukZoFDlzraf3ZPrcEa/EBsae39ltybpXkZrZccu0kei2PW4Yxy52xnvsTkw+pefFtIjTaSe1j2octl+jxTk7Pq8E8W0kdFpJ7WPahy2X6PFOTt+rwQ5rJdXItFB6rZ9Tghy54xZ77E5MPqXqc0CjyJ1tX7oj1OGM/ERtb3/snJulcz2aCbHIeYVzlxP8JjYZQj3FamldvXA/mttBOhDS/NcH8QEbiuhO9YNO9RkxkJaKNMo4fNLavuqMSCqhPzLQwv3KLmbGmG/KS7yPOacA7SIkEjDgQtSxw2LgvDbEi0UtZmUs3LpCWZh1CRoSFVSK4miTUDE7IifBG/W5q3bI5uBUpYWX01KFZbDKuEWVrKmwCpR0klBTEUlJG+176lu2dzVX7UmuGdcdu3eEWpZSCSAVmpoTjSpMWGNzWgblG43N1sdhZ0JJTbQmC4h1KAlSi2SCqgvEFN40JFY5MlFICc3BXW1DLC6ynKyfExOzDqTeStxV044pHFScfmpEdOFubGGlVJHZziVes3X9z2lzPf7AilVf1EfV4qeH7t3vYs1d5Kej1RBR/wBZJ+L9QXosq/2mn/B+goPJnmP4xo/+4DiPAKen/sR4O/WVoGeQ/wBg+hV/xxcofn4+q8tU7FT5DJice8lKvKG0oKU+kqg74tunjbi4KARvOAVhkc1c+ul5LTXnuVPYgKHfFd1dEMLn30qQU7zipdOaltrGan0NjWAlKftLX/DEXLy7Uxi35MBiV4Ni2Ax5SaW+diVqVX6lH4xnSVbsG299KBkINr399C8/nBYjODMgp2mgqbBHa6snuiFzpfnlA6/RW46OR/Mhceo+JXuM6Ibwl5BpsaiVgfZQgeuK7nQfNITwB81eZkmudhGBxI8rrhmM6U8rkhhA3IWo9pXTujTTUo2OPYFZZkGrdznNHafIKMfy7tFemaIGxCGR/DWMcriHNj7SVZb/AA47F83Y0DzKj38oZxfKm5g8zqwOxJEYNaRgxo6lMz+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+I4ErAqXrvGdZp3CZs9CxrIUlX2Vo/GI+QEc1/vqW3KQcWr3ZtmxJmoVIuNkCpuNEUG2rKqgb6Rgx1TMH36/VZDoXbPfUvUZP2E/5KcUydinLvc8mvfGdLVNxbfq9FjMhdgffWvDuaQLF6WnUODUFIH3kKPqgMoW1OahptxULPZr7Qb5KG3fo3E17F3YmbXRHbb31rQ07wq7P5PzTFeFl3kAayhV30gCO+J2zRuwIURjcMQr9m4NbGtKmx3/YEU6r+oj6vFWIfu3e9izV3kp6PVFej/rJPxfqC9FlX+00/4P0FeUCqDzGI5CBlC53jwCsUwLsh2AubO/WVqTmdVCUoDMopakpCb7qkppQAGgAUSMNojDmxAnOkHVrXJiyfWS2zYjxNh461DT+c6fcqEFpkariLyh0rJHdEenpm4NJ46l0I8gVTue9reF3eigJ3KKce8rNPKGwLKU9iKCMCsJ1Rxjsv77FbGQKeMZ00h7Q0e+tQxKK6iSeck+uJRy+QbQOpvotLZEp8c0nrf6qXkrAmnfJSr6ht4NQT6SqCIzSPP3kg7brb47Sx6oYj2Bo99Sm5LNvaLmlttr6RxJ7kXocnp24vJ4C3iqz/AOIKh3MjA4knwspuVzQvGnCTaE7QhpSu9Sh6o2HJm4MJ4n0VSTK1c/5wOAHndS8tmjlh5R99fMUJHcmvfG2maOaxo6rqq+oqX86V3bbwUk1mxs4cpla/Oee/BQjIrJRhYdQVd0TX87XxJVCzn5MNyTrK5dFxlxJSQCogLQa1qSTilX2TCZzp4Dnay036l08iytp6sNwDxbrxHp1r7ZprcDEyWVmiHwAK6A4mt30gSOe7HOjdY2Xey1TGSESNxb4H09VAZxcnTJTagBRl0lbR1UPKR1SacxTHpaWbSR9IxXgZmZrlV4sqJIIvvIzrjCw4ytTa06FJNDzbxuOBjVzQ4WcNSyCQbhX+zM7bwSEzTDb41qBuE7ymhSTzUii/J7DzTbvVllU4Yru8YFlqxXZxr9FLHvKhFc5MdvHvqVtuVJQNT3dp9V7HOlKND9GkCDv4JvvQFRs3Jp2kKKSvc/nEniVV8pM4k5NgovBls4FDVaqGxSziRzUBi3FRxx68Sqr53O1YKoxbUKQRIItZyKlxZdmuzzwo68BwaTppjwaesSVHdTZHEyhUAusMB4rr5LozNIGb8egLNVkrVjValEk4ElROJNBp1mKNNHM8kRm1umy9nXzUdOxunaCDqAtf2Avi0tIVVJuqGtJKVDsoYtl1dGNYJHUVyhHkSo5pAPEs7jYKcksqp5ryc29zLIWOxYMRcsF/5kY8Fs7+H4nC8Mp7nDyVgkc6U6jBxLLw3pUhR6UmndGRLTOxu3v/AHVSTIVWzmOa7tB8x3qRnM5rL0tMNLlVtLdacTVBQtJUpBSCo8U6SMaGJ4mRl7S2QGxGOrxXNno6qNpz4j1a/C6y93kp/wC6o2o/6yT8X6gullYEZJpwf+H6Cpiy8mpx4e5yryt5TdT6S6CNaqma+YvLwAbdOwblrk7LLaakbEIySL7gNZJ89yssjmunl04Qssj5yipQ6Ein2oh0NM3Eud2D91tJl6rfzGtb2k+Q7lYJDNC2PLzTi9zaUIHNU3jGwkibzIx161RkrayTnynq+z4KwyWbiz28eA4Q7XVLV9km73Rk1ctrA24WCpmJpN3az061YZKzGWRRpptsfMQlPqEQue52Jutw0DBdcarKQRIIkESCKDyysAT0qtmtFcptXwVp5J5joO5RiWGTRvvs28Fq4EjVjs4hfnxaFoWUrBQ4hVFDQpKkn+euK1TBon2GBwK9vk2ubWQ5x5w1OHT6FanYtqsWzK+BzhuzCRVK8AVEDBxGq9TlJ146tElNUOY64x8V57K2StES9o+we73sKzXKfJeYkHLryaoJ4jqeQvmPvVfNOPOMY9BDOyUXb2LzD43MOtQsTLRIIkESCJBEgiQRIItDyOyGCU+GWlRphHGDa8CvYVjSE7E6VbKaedVVoaC1h17/AEVylpHyvAtcnAKMy3yqVPO1FUsIqG0HvWr5x7hhtrw7OlcGtHBe8pKaLJ8BfIdfzHyHvWVc80+SZQPDX00UoUZSdKUnS4dhUNGwV2xfkzYmaFv4jvO7gF5Oqqn1cxmdqHyjcPU7VoE/ZLD4o8y2556Eq9YiFr3N5psoC0HFVyezaWe5UhpTROtpa0/ZJKR2RPyuS1na+IBWrWBhuy4PQSPBV6ezQj/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+2JhoihVRJVT5yTxV8+B540ZMWm6p1mQ2Sa4dXQcP294LpcyMsue40jM8Cs48GcQP3ayFjoNI6UWUnfNr7ivM1OSpYec0jpxHaoS0M1M83Xg+CeGq6u6rsWAB2mLra6I43C55pnjBQr+RNoI0yjvVCVfdJiYVMJ+YLQwvGxcasm5wfqkz9Q97MbaaP6h2ha5jtxXu3ktOq0Skx0tOD1gQM8Q+YdqCN52FSErm9tFzRLKSNq1Np9aq90RmrhHzeK3EEh2Kfks0zoF6bmWmUDTdqo03qVdSnviu/KLBzR26lLHSPcbeGtdzU/ZNmYyyDNzA0OEggHbfpdT1ATHOmrnv1X6gu9SZAlcbuGaN5x7P/iqGUuUz86q8+rig8RtNbiScMBpKt5qYrRxyTus0L0FqTJkWc426cSegemG9XHIHN2pZTMTyKJFChhWk7FODUPmduw3QWU4zYzd213kPVeWra6Wtdd+pgwb5nefBa1FdVkgiQRIIkESCJBEgiQRIIkESCJBEgiQRIIkESCKGyjyXlp1NH26qHJcTg4nmVs3Go3RLHM+PDs2LUtB17VmVt5rJlqpllpfRqSqiHOb4Cueo5oy5lPLiM09Gsdi6dPlirg1Os8dOo9vrdUu0bOeYNJhlxqmtaFBJ5lUunoMRmgkOuMh3A6+wrsQ/xBSu+8BYekXHaL+S6pDKSaa8lMugbL5KfRJI7ogdDNHi0hWg7J9TgWHsv5FTLGcW0E6Xkq85tv8AACI9I4I7JFI7BvYT+66k50Z7/JP7tXtw0jlH8Dpv+Xb+y9XM508dbI5m/wCajDSOQZEpRv7f2UfNZdz69MypI2IS2nvCa98M9x2qZuS6OPXmDrJ9VAzc+t5Q4Vxbqq4XlKWa7gSTEzKSd+vNPE6vFaPylQUosHN4N1n8vmp+w8hJ2aoQ1wKPhvVThuRyj2Ab4sNpoo/vHXO4eq5FRl+R+qnZbpd5D1K1HJXIGWkiHCOGfH+IsDi+YnQjnxO+MvnJbmtFm7h571xHF0j9JIS528+9StsQokESCJBEgiQRIIkESCJBEgiQRIIkESCJBEgiQRIIkESCLwpIOBxgih53JOSeJLkqySdKuDSFekADErZ5G4OK0MbTiFVLeyEkGwShi6dzj1Oy/SJ2VMjtRN+oei0zQzm6uBIWc21ZrbZNwEdZZ9Zi6xrXYtHYPRYdUztwkd/2PquKyZRK1AKBOPwlfgY2fFG3Bo7AsNqqgnXI7/s71Wo5M5DyLgCnGLx+c48R2X6RQfUSN1NNuoei2zc8/b18SSrvZtiy8v5BhprehCQTzkCpis+R7+cSVIGgYBd8aLZIIkESCJBEgiQRIIkEX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WFRUXGBwYGBcWGBQfGBgbFxwcGhsYHRsdHSggGBolGxUdIzEiJSkrLi4uFx80ODMsNygtLisBCgoKDg0OGxAQGy8mICY0LDYsLDQ0LCw0NDQsLCw0NCwsLCwsLCwsLCwsLDQsLCwsLCwsLCwsLCwsLCwsLCwsLP/AABEIANMA7wMBEQACEQEDEQH/xAAcAAEAAwEAAwEAAAAAAAAAAAAABQYHBAECAwj/xABSEAABAgMDBggHCwkIAgMAAAABAgMABBEFEiEGBzFBUWETIjJxgYKRoRQXM3KSsdIjQlJTVGJzk6KywRUWJERVg8LR0zQ1Q2OUs8Pwo/ElNuH/xAAbAQEAAgMBAQAAAAAAAAAAAAAAAwQBAgUGB//EAEERAAEDAgEHCgMGBQQDAQAAAAEAAgMEETEFEhMhQVFxFDJhgZGhscHR8BVCUiIzgqKy4QYjNDVTFiRiknLS8UP/2gAMAwEAAhEDEQA/ANxgiQRIIkESCJBEgi+cwwlxJStIUkihBFQeiMgkG4RZDnFyGMskzMqpZZHlG7yyWwffpNalG0HRzaL8VQ6RuYDZ2w2GvoK0jbFHIHStzmbRci3SLHuVAvn4SvSV/OKBrpwbE9w9F69uQ6BzQ5rTY/8AJ3qvqmVdIqEukHQRwpB6dcOXz7+4ei1ORcnA2I/MfVe3gb3wHux2Mcvn39w9E+DZN3fmPqvXwB34t30XIz8QqN/cPRPg2Td35j6p4A78W76LkPiFRv7h6J8Gybu/MfVePyc58W76LkPiFR9XcPRPg2Td35j/AOyfk5z4t30XP5Q+IVH1dw9E+DZM3D/sf/ZfFcvdNCCDsNQeww+IVH1dw9FuMhZPOsM/M7/2U5kZkiu0HSkEoZQRwrn8Ca4FZHQNJ1A346iVkefKbk4CwHWdS8zlKGjEuhpm2tznXcde4XJHE9XHeLGsdmUbDTCAhA2aSfhKOlSt5ik+RzznOKrNaGiwXfGi2SCJBEgiQRIIkESCJBEgiQRIIkESCJBEgiQRIIkEXzfZStKkKFUqBSQdBBwI7DGQba0X5kfY4Na261uLUiu26op/CMV4/nX3gHuXrcgvLqJoOwkd/wC60zJe2JhixHXmym8y4bnCAlJRVN5NKjWpVMdMZo2B7g12C4uX7MnLm42BPvgq742Z/ZL/AFa/bjscgi6ffUvO8penjZn9kv8AVr/qQ5BF0++pZ5S9PGzP7Jf6tf8AUhyCLp99Sxyl6eNmf2S/1a/bhyCLp99Szyl6s2b3Lecn5vgneBDaW1OKuoUFGhCQASs0xWDo0CK9VTRxMzhe/voUkUznusVmttTC1vPLcqVlayqu0E4dFKdEceJodK0O2keK+hSu0NE50Wxpt1D2VvGQEmhqz5YN0oppLiiPfLcAUo9ppuoBqi9UuJldfevBxD7IVhiBSJBEgiQRIIkESCJBEgiQRIIkESCJBEgiQRIIkESCJBFCZZW0JOUde98E3WxtWrBI7TXmBiWCPSPDe3gtHus3Uvz5Iyq3VobRxlrUEjepR0npNYq1EullLh1L3VFA2ipA13yi7uOJV+znTaJOTl7NZOoLcOshJqK71OVV1d8dXJ0OvP3LwmUap00hccTr9AsvjrLmpBEgiQRTGSNtGTm2n/epVRY2oVgrsGI3pEQzxaRhat435rgVas6djhmaD6PJzAvgjRfHK7QQrpMeXkGa5fQcjVGlg0bsW+Bw9FZMzNt3mnJRZ4zRvt/RqOIHmrP2xHQlOkY2YbdR4j1Xlqmn5NUOh2DW3gcOzBaVFdRJBEgiQRIIkESCJBEgiQRIIkESCJBEgiQRIIkESCJBFjWeC2+FmUSyTxGBeXvcUMB1UH7ZidztFATtdqHDauhkmm5RVBx5rNfXs9epe+aqy0hTs89g2wlQSTorSq1dVGHWMUoWFztS6+XavMYIRt1nh78FQcoLWVNzLr69LiqgfBSMEp6EgDnrHqIoxGwNGxeEe7OcSo+JFqp/IWxPDJ1poiqAb7nmIxIPOaJ60QVMujjLtuxSRMznAL0y1sQyU46zTiVvt70LxHZinqwp5dJGHdqxKzNdZQcTrRIItUsNX5TsZbBxmJSlzaQkEo7UXkc6Y4WUIM11xt1rvZFrNDK0k6sDwO3qVKybtgyk0zMDQlVFga21YLG80xG8CIaJ2dnQn5sOIXc/iGmvG2oaNbceB9D4lfo9twKAUk1BFQRoIOIMaLza9oIkESCJBEgiQRIIkESCJBEgiQRIIkESCJBEgiQRRuUdrplJZ19ehCagfCUcEp6VEDpjeKMyPDRtWr3ZouvzqgOPu41W68up+ctw/wAzEVXKJJPs4DUOpezyXTCjpQX4n7TvfQNS0DONMpkJBizmjxlgKdI0lINST57nckiOhk6DXnHZ4+/JeMylVGaQuO3w3LK47C5aQRaLk034DZD82cHpo8E1tCMRUfbV1UxxcpzXOYNniV3ch0mmnbfDE8B6lfbKlv8AKNlMzgxflfc3qaSnAKJ+yvcFKjGTZrHNO3xWMs0ehmIGGI4H08lmkdtcNIIrTm2t3wSebKjRt33JzYLxF1XQqmOwqitVxaSM7xrUsL81y6s4dieCzjiQPc3PdEbKKJvJ6FVw2ER5o3Y+4X0TJ8raukzX6/lPZ5jvWh5o7b4aU4BR48uQjeWzi2egAp6kdCos4iVuDtfXtXjXxOgkdC7Fpt1bD1hXqK6wkESCJBEgiQRIIkESCJBEgiQRIIkESCJBEgiQRZBnjt3hHkSiDxWqOO71kcRPQk3usNkT30MBftdqHDaVdyZS8pqgDzWaz5Dt18AvjmoshKnXJx2gblwaE6L5FVK6qMesNkUYmXK7mXKrMjEQxdrPAep8FScqLZVOTTr5rRRogH3qE4JHZid5Meohj0bA1eCe/OcSoqJVquyxrNVMvtMI5TigmuwaVK6EgnojSR4Y0uOxZa3ONleM6U8nhmpRrBqVbCaDReUBhvogJHSqPKzPLnXK+gZDptHAZPqw4D9/JM1lppTMLlncWplJSQdF4A0HWSVD0YROzXLOW6bSQaQYt8D78VTcpLHVJzLsuqvEVxSffIOKVdKSOmsepikEjA4L5+9ua4hRsSLVCILC1W0l/lOxkTGl+UqHNpCQAuvOi650R52ugzHm3EcF6nINZmyhpwdq69np1qrZC234HOtuE0bX7k5sCVkUV1VUPNWFI7SRuiOOI8wrf8QU2a5tSP8Axd5Hy7F+hIjXCSCJBEgiQRIIkESCJBEgiQRIIkESCJBEgiQRR+UFqolJd19ehtJNPhHQlI3lRA6Y3jjMjw0bVq9waLlfnNTjj7pUqq3XV1NNa1nQOkgCIquUPks3Aah76V7LJNLyWlvJzj9p3p1DvutDy8fFnWazINn3R0VdI1p0uHrLN0bgdkXsnQXdnHZ4rx+VKszSOdvw4LKI7S5KQRaTmlkUsombRdHEaQUI3kC8sjfS6kecoRzMoy2AZ1lXqCAyyADE6gqVNzKnXFuLNVrUVKO9RqeiOBe6+lsY2NoY3AagvRl1SFJWg0UkhSTsKTUHtEFlzQ4FpwKv+cuVTOSUvaTQxCQh0DUCaY+a5VPXjt5Om15h2r5xlKlMMhadnhsKy+OuuYkEV5zR20GZssOeSmRcodF8cntBUnfVMUq6LPjzt3grFM/NeojKyxfBZl1g8kGqDtQrFPPQYc6THn2PMMgcNi+hsLcoUdnfMLHoO/t1rZM2tu+FySCo1ca9yc2kpAorrJIPPWL1QwB924HWOteIAc0lj8QbHiFaogWyQRIIkESCJBEgiQRIIkESCJBEgiQRIIkEWQ547e4R1Emg8VujjtNayOIk8yTe6w2RPnaGEv2u1DzKuZMpeVVQB5rNZ8h29y5c1Fihx9Uy5QNy4qCdF8jT1U1PSmKETbld/LdVo4tEMXY8B6+qqGWFuGdm3X/ek3WxsbTgnmryjvUY9RBFo2BvavAyPz3XUNEy0Xs00paglIqpRCUgaSSaAdJMYJA1lMVquX12Rs+Ws9s4qF5wjXcN5R6zpr1THmKqUyOJ3r2P8P0v2zIcG6hxP7eKzaKq9WkEWiZrJ1DzcxZ72KHUqUkc4uuAb9ChzExPBIWu1LzmXqXOAmHA+Szi17OXLPOMOcptRSd9NCuYgg9MeoY8PaHDavDuaWmxXJG6wvZpwpUFJNFJIUkjSCDUHoIjBAOopey1PLhIn7Pl7RbAvpAQ6BqBNFDmS5o3LJjzNXDo3kbvBex/h+r+0Yj82HEevkobNdbfg06EKNG5ijZ2BYxbPSSU9YRNAdLAWbW6xwOKiy7TaKoE4wfqPEYdo8FukRLkpBEgiQRIIkESCJBEgiQRIIkESCJBEgijsobWRKS7j69CEk0+ErQlI3lRA6Y3jjMjg0LVzg0ElfnN11x5xS11U66sqNNJUs6B0mgERVcofJZuA1D30r2eSKTktMC/nO1u9Ooea0bLFwWZZTckgjhnwQ4RsOLp5jUIG47ou5Pgu652eK8jlWsM8jnb8OCyaO2uMkEVtzYolxOh6adbaQyLyeEUlN5ZwTSummJ3EJirV5+jzWC91NBm51yVbcqLOkZ2YU+q1mE1ASlHuZupSNFeEFcanrRxXUcpN809i9LR5ajpohGGg7zfHuUT+aNn/tdjsb/qxryKXcexWv8AUjfoH/b9l4/NGQ/bEv2N/wBWHIpfpPYs/wCpGfR+b9l2WPYMlLPtvItiXvNqCqUbxGgp8roKSR0xkUcoN7HsUM+X4ponRuYNf/L9ti4c7i5V5xuZln2XFEcG6ltaScMULoDsqknzY61FntBY4Ebl5eozSQQVn0X1XSCLRs0VpJXw9nvYtvpUpI+dS6sDeU0PUMc3KEOc0P6irtFO6N4IxGsKoWvZ65d5xlRIW0si8MMQapWOcUI5441PLoZQ49fBe9qom19GQ35hcdBH76it+yNtsTko0974i64Ni04KG7HEbiItTR6N5bs2cF4ljrjWpuIlskESCJBEgiQRIIkESCJBEgiQRIIkEWP54be4R5Eog8Rqi3Ka3COKnqpNesNkT52hhL9rtQ4bSruS6TlVUL81ms8dg8+AXHmrsTh5rh1j3OX42OguHk9gqrcQmKEbblegyzVaKHRg63eG307VWcubd8NnHHQfcxxGvMTWh6xJV1o9PTxaOMDbtXgJX5zrqBidRpBEgiQRIIkESCJBEgiQRdNmzy2HW3m+W2oLG+h0HcRgdxMavaHtLTtWWuzTdaNnPlEPNy9oM8h5CUr3EiqCd9KpPmgR5aojLHEFe4yBVBzTEeI8/XtXzzP23wUyuWUeI+LyNziBiOsgfYEXGnS04O1uo8NnouZlem5PVlw5r9fXt9etbLEC56QRIIkESCJBEgiQRIIkESCJBEgiisqLaTJyzj6sbo4qfhLOCU9J7qxJFGZHhoWr3Zouvzq44txSlrJU4tRUo61KUanvMQVUwlk+zgNQ4fvivbZKo+S04a7nHW7j+w1LSspHPyVZCJZJpMTNQsjSLwHCnmCaIB3iLmT4M59zgNa8jlat00rnDgOA9361kkd1cNIIvBMFhLw2wS6Xhtgl0vDaIJdLw2wRLw2iCJeG0QS6AwReYLKQRafm0mEzknM2a6caFbROoKOrzXKK68cjKMPzjaunk2qMMgcNnhtColXGHQRxXWV1G5bZ0dopHOo5AyWzsDqPWvZ5WphVUmczWR9pvvpC26Tzj2eptClvhCikEoKXKpJGKTRNDQ4RbNHMDay8SKiMjFfbxh2d8qT6Lvsxjkk30rOnj3p4wrO+VJ9F32Yckm+lNPHvTxh2d8qT6Lvsw5JN9KaePenjCs75Un0XfZhySb6U08e9PGHZvypPou+zDkk30pp4966bOyzkphxLTL4cWrQlKHa7zycANpwjV1PIwXcNSy2VjtQKn4hUiQRIIkESCJBFiOdPKTwqYDDZqzLk1I0Ld0E8yRxRvKonkdoIbfM7uH7rpZHo+U1GkdzGd7tnZj2L1zX2F4RNB1Y9zYos10FfvB0UvdUbY58bbld7LFVoYMwYu8NvooLOBb/hs4taTVpHubWwpSTVXWVU12XdkenpotHGAcdq+eyvz3X2KuRYUaQRazknLIkLPYcVLomJicdTcQq6MFDiC8oG6Lovc644ddUHSWbs1Ls5NoxMCXGwAuTa6sPCTf7HY+vY9iKmll9lXeS0X+b8pThJv9jsfXsexDSy+ynJaL/N+Upwk3+x2Pr2PYjGll9lOS0X+b8pThJv9jsfXsexDSy+ynJaL/N+Upwk3+x2Pr2PYhpZfZTktF/m/KU4Sb/Y7H17HsRnSy+ynJaL/N+UqGyglRPys0yZVEtNyt10IRdVeTdrgpKRevJvCm27FmkqS2X7XWquUKFrI2vjdnNOBtbWMRZY8DHeXDSCKUyYtgyc00+K0QrjAe+QcFj0SabwIimj0jC1bMdmuBV5zi5PlybZel6KTOAXTUBJcphicBfTQjaax5eVhDrL3mSK5vJy155ngfRRXi7tD4gfWNe1GM16s/FaL6u4+ieLy0PiB9Y17UM16z8Uovq7j6J4vLQ+IH1jXtQzXp8Uovq7j6J4vLR+IH1jXtQzXp8Uovq7j6LktTI+blmy6+2lCBrLjWJ2ABVSdwjBDhipYa6mmfmRm54H0UJLMLdWltpJW4s3UpGkn8ANJOoRPTwmU3Js0Yn3tUWUq+OjjwBeeaPM9AW7ZDZIIkGsaLfWBwjn8CdiB36dgFiWXPs1upowHvavGfac4vebuOJVoiFZSCJBEgiQRUHOdlj4MjwZhX6Q4MSP8JB99551duys8TWtbpZMB3nct4YJKiUQx4nE7hvWRWbILecQy0m8tZupH4nYAMSdxihLI6V5ccSvcRRw0VPmjU1o99ZK0fLCbRZNnpkWFVfeB4RQwNFYOObQTS6nYB82OnQU2c7OOA8V4bKVc6aQvO3AbgsjjtrjpBF4VBYK1HOQKyVmKR5PgqCm0ttlPck9keXqr55vvK9v/Dpb9sdA8125D5XqmU+BzLq0OEUZfQQFn5qiQQVjUSDe146dYpbHXrWuVslhgM0WG0bukdHRs4KtZUW5asjMKYcm3DTjIWAii0HQocXDQQRqIMd2GKCVucG+K8lI+RjrEqJ/Pq0flbnY37MS8lh+nxWmmfvT8+rR+Vudjfsw5LD9PimmfvQZdWj8rc7EezDksP0+KaZ+9alJTzlnSwmLTmXHXljisi7QGlboAAvKAOKiaDVv41TLHezG2HiuvQ0c1Q7NHXuCiciso1z1qqdUhKAZdSLqanipWkgqJ5SqqpWg0xTa677rvV9G2mogwG/2ge0HBZTaKEpedCOSHFhPMFEDuj1bDdouvDnErnjZYSCLTs3toonpVdmTCiFp48uv3wu8YUPwkHEfNJGgRyMoU9/tjr47108nVjoJARs2bxuUDbWUtqyrymXZlxKkmmhFDsIN3FJGIMbUehlbmub9oY+qmynA6FwmhN43YdB+k8NnQuH8+rR+Vudjfsxd5LD9PiuVpn70/Pq0flbnY37MOSw/T4ppn71fshX5xxlU9PTjqZZFSlHEF8JwKiQmt2uAAxJGzTz6swx/Za0X2lXKWOWZwA13wCpOV+Uzk89fVUIBo00NQO7Ws6+yOZHG6eQNH/zpXtQ2HJdMXu1nb0ncPfStPzbZHeBt8M8P0lwY/wCUk48GN/wjtw1Rcle2wjj5o7+kryMksk8hml5x7huCu8QLCQRIIkESCKpZfZZJkG7qKLmFjiI1JGjhF7EjUNZw2kTxRBwL36mjE+Q6Ua18jxFELuOA8z0LDlrW6sqUVOOuKqonFS1K/wC0AipUVBmduAwHvava5PoGUUVr3cdbne9g2LZchclBJMqdVcVNLToUrio2N3gDTHlEA90I2AayuBlOvdUuzWc0YdPT6Kq2tm3npl5bz0zLKWs1PGcoNiQLmCQMAI7DK6Fjc1oNl551NI43K5PFJNfHy3pOexG3xGPcVjkj08Uk18fLek57EPiMe4pyR6eKSa+PlvSc9iHxGPcU5I9XCRyPeXZxkppxpVw1YcQVEopWgUFJGAqRh71VMKVjnVTmSnObtXTydPJSSB2Ow9I3eiyW0JJ2WdLbgKHEHVqIxCknWNYMc4ghe6ikZMwObrB92KvedQCZs+RnKcY0CqbHUXiOhTfeY7eTX3JG8L51lKHRSFu4kLLI665qQRWLN5JB60ZZKhUBZWf3aSsd6RFeqdmwuI93UkIu8KWzmWip6fdBPFao2gbKAFXSVE9g2R5h5u5fRckwiOlaRi7WffBWvJDJd9iTdW2ptubmE3UlxRHAtnmBN/XTVxa6KGemDWuzn4Lh5ZqzUO0cWA27zv6tirgzSzPyiW9Jz2I7HxGPcV5zkb158Usz8olvSc9iHxGPce5ORvTxSzPyiW9Jz2IfEY9x7k5HIvpLZrpxtaXG5qXStBCkqC3KgjQeRGDXxEWIPcsikkBuFdsp8lvD5ZHDqZTNoTgtsm4o60moBunT80nCuvluOa/OjNrYLrUk5Y0xzNzmO5w8xuIWHWjILYcU24kpUk0INMOzA840x2qWqbOLYOGI9Ohc+vyc6mIe050Z5rvI7j74cyGyohKdKiAOc4Dvi1e2srnLWM60yGGZaRawQEhSgNaW6JQO0E86RHlqh5cde1e2yBTj7Up2ah5++lR+aTJ8PzCplwVQwQEA6C6RWvVFOlQOqLbBoYBbF+s8NnauflipM9UWfKzUOO0+S2eIFz0giQRIIkEVOy+y7as9NxJSuZUOKgnBAPv17BsGk9pFqmpXSm+z3gopZczisMmrT4VanXXL7izVSjpJ/ADQANEKimqpSAGWaMBceuK9Bk2syZRs+8u84nNd2D7OC+fhSPhCK3w6p+nvHqun8eyf/k/K70Xr4Q3tEY+G1H0d49U+P0H+Tud6LyHkbuyHw6o+nvHqn+oKD/J3O9F54VP/AEQ+HVH0949Vn/UFB/k7nei8hxJ/9QOT6gC5b3j1WWZeoXuDWyaz0O9F9Lo2RTXXuUujZBLleRBYWj5Wf/XpXna9So62TeeOBXz7LX38n/ksqjuLiJBFcc0g/wDk2vNc+4YqVv3J6lNT/eBc2Wp/T5r6VUeadiV9LyeP9rHwUJdGwRpqVzWl0bBDUmtLo2CFglyl0bBCwWLlXLJKxmHbPtB1xtKnGm1ltRrxSGlKB000iuMWaaNr3gOG0Lz2XK2enLdE62oqhXz/ANA/lHe5BTfR4+q8x8br/wDKeweiFw7e4Rs2igabtbY8T6rSTK9ZI0sfJcHEEN9F1WKP0hj6Zv76Ynk5h4Fc9vOCvOeA/p43MI+8uPJyc5fQ8h/034j4BWzMu3SScPwphZ7EoH4R0aj5B/xC8nKbzyn/AJO8Vf4rrVIIkESCLhnrZl2fLPtN+etA7iY3bG93NBKwXAYlV+czk2c3gHy4djaHFd9LvfEwpJbXItxIC0ErXGzdZ6Nag53O8yK8DLOr89SEDuvHujBijbz5B1a1bjo6uTmRO69XjZQk3nYm1eTZYb86+s+tI7o00lK3a49VvFXGZErX45reu/gFBzeXdouE1mikbG0Npp03b3fGOVRYMjvxJPcrTf4eI1yzdgA7yfJQk5azrleGmHV7lurI7CqkStkqnfdx2/D6rBoskxfeS3/F5NXzk5JbnkmnHPMbWr1AwdHWHnvt1geCw2qyLF93HnfhJ/UpiXyPn18iUd69xH31CIjSg8+Ud5Unx6Jg/lQH8rfC6lZbNpaC9KGm/PdB+4FQ5PTDF5PAeqhd/EFQebG0cST4WUi1mnmKVcmWEcyVq9ZTGQymHyuPX6Ku7LVcdrRwHqSni7lW/L2o2NwDSfvOGJQ2P5Ye8lV3ZUrTzpuwNHkul+zLLLaWnrXdcaTSjYeaKBTRRKUHRWJ2GZvMiA6iudK5shJkfclcJksnUaZh5f8AqD3pbAiTOrDsHcorQb/FL2Tg968r/V/zEZ/3nR3LP8j3deFTOTnxDx6Zr8XIAVm8dyxeD3dBM5OfEPDpmv6kLVm8dyx/t93ivcOZOH3ryemc/mYxar22/Kt2viGBI7V7CXyeXofeR/qh3qQRGhZU7WA/9VKKgDB7h1lefzasRfItFSfOda/jREZbJthB6vRTNrZW82Z3/Y+a9/F5KOeQtRB5+BX91aYjIj+aHxCsNylWDmzHsafEKTkMhZ1hh9mXmpdbb6Sld9tYNFJKaghRoaHfGI3U7HBwaR138VFVVNRUgaRwNhbC3gqlM5qrQTyQy55rmP20pjoCuhO9c00z1EzOQ1oN8qUc6txf3FGJRVQn5loYXjYo+WlXJd9pT7bjSUuoUouIWmgCgTpGwRIXBzSGm+pagFpF1Zs5VrsTM4HGHEuI4FAqnaFLqMca4jtjzc1NM03LT2L3WRayBsGYXgG51EgblwWDlXNyaShh0BsqKrikIIqdJrgrVtiblcZAEjNYAF77uhQTZAe9zpIpRrJNiN5viD5K0SWduYT5aXac3trWg9igoRsHUzsHEcRfwVCTI9dHg0O4H1srFI52JNXlUPM7yi8ntQSe6NxT53McD1qhLHLF96xzeI1duCs1m5Uycx5KZaUT728Ar0VUPdEb4JGc5pUbZGuwKmIiW6/KzCQE1oNeoRaq5Jn1JiY47La7bAu9kuCkjye2pljBIvc2udTiFYZDJCeeALcq5Q63LqBTbxyDToiDkjf/ANJB1XK2d/EDGi0MR67N8LqwSeaqbVi66w0N19ZHckd8bCOmb9R7lTky5WO5ua3qJ8dXcvucibNY/tVpgkaUoUyg+jxlROxv+OEdYJ8Vz5coVL9Ukx6rN8F6GayeY0IcmFDaHzX0ylBiwGVZ1ah2eSovkiJu4knpufFeRnGkmP7JZqBvIaR08VKjGeRyu57/ABK107BzWrlms702fJssNjeFqP3gO6Nm5Pj2klampdsCh5rONaK/1i4NiG2h3lJPfEraOEbFoZ3naomZylnHOXNPn96sDsBAiUQxjBo7FoZHnEqLdcKzVais7VEk98SAWwWt7r3Yk1q5DaleahR9QgXAYlM0nYu9nJ2bXyZWYP7l2nbdpGhmjGLh2rbRu3LzaOTs1Lo4R9hbaCQm8sAYmpApWuoxhk0bzZpuUMbmi5C6LGyRm5tvhJdoOIqUkhxoUI1EFQIOIOjWIxJURxmzjbtWWxucLhd4zb2l8m/8rHtxHyyH6u4rbQSblx2pkXPS6C47LqCE4lSShQA2m4okDfojdlTE82Dtaw6J7RchRdl2Y7MuBthF9ZBISCkEgaaXiK4aoke9rBdx1LRrS42C6LWyemZUAzDKmgo0BUU4nTQUJrGrJmP1NN1lzHNxCjIlWq6l2U8BeLDoG0tOU7aRppG7x2rOYdy52HSg1QopPzSQe6NiAcVgFSctlNON8iafG7hFkdhJERmGM4tC2EjxgVLyuci0UfrF8bFttHvCQe+IjRwnZ4rcTvG1TMrnfmh5RlhzmvpPrUO6Ijk+PYSFuKl20LoOcSQf/tVmpJ2pDK+9QSY15HK3mP8AELbTsPOagdyef1OSyj9On1XkCNXMqra7OHUVuySNpuwlp6Lheycg5F/+x2mkn4Kyys9gKSIrva3/APSHsuFfiyjVM5kx67O8VyT2a6dRi2pl4blKSo9ChT7UQGGmdgSO9dGPL1W3nNa7tafMdyrdqZMTbIJflXUpAxUEhaQBrKkVAG+JGQytP8mUcMO4rZ2VKGb+pgt02B7xYrklLZmJcDgH3WxsStV2nmk07onpZHTSujmAJF9m4jaquVqKngpmVFMSA4jbqsQTt17FwDyZ5j+MRP8A7gOI/SFep/7EeDv1latnQyhmZVMomXeU0FtEquhNSU3AMSKjSdBET0cLH5xcL+yvMTvc0CxWWTtovPeWecc+kWtXrMdNrGt5osqhcTiV4k7OddwaZcc+jbWr7oMHPa3nGyBpOAXtaNnOy6gh9tTaikKCVChumoBpqxB7Iwx7Xi7TdC0t1FebJlEvPNtLc4MLUE37t4JKjQVFRhU6a4Qe4taSBdGi5stSZzONgceaWVUwuoQkd5UaVjmnKJ2NVsUo3rJ5uWU0tbbgotCilQ2FJofVHTa4OFxgqZBBsVsuQOTEoJCXdmZdpbjp5TiAom+s3BQ4cmkcmpnk0pDSQAr0UbcwEhVrPPKhp+WDSUto4NRSlCQkBQVicNdLvZFigOc119aiqRYiy0Bm3HEWOmbFFuplkuG9WhUEi9WhB1GKJiBnzNl1YDzo87oWeeM603PJtN9Rl1X8Ri/yKAYnvCrcokOxR2UOWs68yuWnWkUWAoXm1tuJINUrFToqNYxFYkipo2uD2HzWr5XkZrgrlmLP6PM/Sj7giplHnt4KalwKq1sZR2smYfS25M3A64E3Wqi6FkJobmIpSLMcNPmAkDAbf3UbpJM42Wk5uZ2belFKn0qCr5CS4gIUpugxUmg1lQrQVA6Tz6psbX2jVmEuLftLLcg20G2m+CpwYdeKKaLgS5dpupSOlUk8nN8bDyVSL73V0qaz4LKpmWQKkhtRA3rXTtN2Icn6mOK3qecArVZFjStiyZmHkhTwSL66ArUtWhtuugVw1aKmKz5H1Mma3DZ6lTNa2JtyqwvPG9fqJVu5sLir3pUp3RY+HNtzlFyo3wUbl7llLzzDYZYCHiqrqlIRfSE6EpWBiFE11cnEYxJTUz4nkuOrYtZZWvGoKhxeVda3ZGbGW8GZ8MW43MOGnEWkcZVVBuigQVBIx5jHLkrX55zNYHu6uNp25ozsVS84GS6bPfQ2hS1oWi+FLu1rUgjAAYYelFumnMrbnFQTR5hsFBWXIKmHUMoKQtZupvEgE6hWhpXREz3hjS47FG1ucbBTM/kLaDIJVLLIGNUFCxz8Uk90RNqonYOW5heNirZAMWFEu6Qth9mnAvutjYhxYHYDSNHRtdzgFsHuGBWp5I22/NWTaCphwuKQh1KSQkEDga0wAridJjmzRMjnYGi2Hircby6N11kjvJT0eqI6P+sk/F+oLv5V/tFP+D9BXkeTPMfxjR/9wHEfpCsU/wDYjwd+srQs836j9Cr/AI4t0Hz8fVeVqflWbx0VWW22bOGyrDadpVwhK7qtZfWFXd1EK7o4726epI96grzTo4rr3ywshu2JBEzLYupSVt6Lx+GyrfUdChsJjEEjqeUsfht9UkaJWXCxALKTUYFJrzEf/ojsWvqVHBb/AJaW4ZVMnNjFvhQh2nxTyCSegoSrnSI4dPFpC5m22riF0JH5oDlSM8lg0cbnGRVL1EKu6CunEV1kinVG2LlBLqMbtigqY9ecFYstZwSabKlkmgS80T5jN1BruPCV6Igp26TSPO496lkOZmgLhz6y3ucq5sWtHpgK/wCMxvk463DgtaoagVYchZ4psVp0AKLbTlEnAEtKWKV1cmIKhv8AuCOkd6kiP8oKkvZ5JgjiS7KfOUtXquxcGTm7XFQGqOwKmlEzaUwtxKFOuuKqopBuJwoKnQhIAAxOgCLd2QsAOoBQ2dIbrS8xfkZrX7qnEaDxY5+Uec3grNLgVxzOdh5madbcYbW026tHEKguiFFNakkE0Gig6I2FA1zAQdZCwakhxBCs2WUu5aNn8LIvropF8ITQB5OtCsLwVgRStKggjZWgIhltIP2UsgL2XaVmuaNFbTa3IcP2SPxjo1p/knqVWn56ms6kwlNsSqlmiUIYUrcA+sq7hENGLwOt0+CknNpBdWXPRKrXIJUgEpbeStdNSbq03uYFY7Yr0DgJbHaFLUAlmpYfHZVBKwRaLmiyU4d3wt1PuTR9zB0LcHvt4R96mwxQrp81uYMTjw/dWKeO5zivlnEypdM+2tKXEtSiwW7yVJC1JIvqxAqDS6N2OuFLA3REHFyzNIc8dCsueWTS9JMzSMQ2oG9/lvACvpBEV6BxbIWHb5KSpF2hyoWbKU4W05cUwQVOHqJJH2rsXqt2bCVXgF5AtrlbbC59+TNOI02sDbeKr45gCj0o5BitGH9JV4PGcWrEG7JUxayJZOBRNISnzCsEV2jgyKjZWOwZA+AvO733qhm2kt0q1552mGSw2ywyhbl5a1pbQF0TQJFQNZJ9GKtAXOuSTYKapsLABec3P9z2nzO/7AhVf1EfV4pD9273sWau8lPR6ogo/wCsk/F+oL0OVv7TT/g/QUHkzzH8Y0f/AHDrH6QrFP8A2I8HfrK0LPN+o/Qq/wCOLdB8/H1XlanYqHY0gZiYZZH+I4lB3AnjHoTU9EXpH5jS7cq7W5xAW85dZLLn2WmG3EsoQu+SUlXJSUpAAI+EdeoRxKacROLiLroSx54suTJOymLJCm3J9Cg4ocRxTaAF6KpBVWpwGnUI3me+o1hmCxG0R6rql53ck+Bc8LZT7k6aOgDBDh99uSv73nRboajOGY7EYcP2UFRHY5wVht9lUxk60oAqUhllZ2+53Qo+iFGIIyGVZ4lSPBdD2L5ZsbWbm5JUpNEHwcoKSogAoCgps1OtKkU5gnbGauMxyZ7dvspA4OZmnYqtnZtMP2glLbiSltCEpUFAoClEqKqjUKivmxZomZsVyMVDUOu9T+cvKmRnJTgmn7zqFhxFG3bpIBSReu0FQo480QUkEsb7kaupSTSMc2wK5Mkc4MpJSLcs4286oXyq6hu57opSinjLBI41NGMbzUkkkheCAsRzta2y905yJBvyNmpHVYR91JjHI5Tzn+KcoYMGrntTOwpxlxpuVS2FoUi8HcU3gRUAIAqKxsygAcHF3d+6wam4sAoHJLLlyz2lNsstKvKvKUsrqTSgGBAAAHriaalErruJUccxYLAKAtee4d5x4oSguKK1JTW7eOJIrUipx6YnY3NaG3wUbjc3VjyazhTEiwGGm2lJBUqqw4TVRqdCgAIrzUjJXZxJUrJ3MFgvlZGWfATbk2JZrhHAQUpUtKBeNVKAJVxlUFcaacMYy+mz4wzONgsNms7OsuTLLKT8oPJeLIaWEXDRZUFAEkGhSKHjHbXCN6eHQtzb3WJJM83srPkjnPUw0GJttTzaRdStNL93RdUFEBYphWoO2umK09CHHOYbKWOosLO1qRVbuT6jeMsAdnAqA7Em7Eeiqxqv3rbPgOu3cq/ldaEjOvyrcspEtLoSoLVwRQEXlAmiUpxJCRTVU4xPA2WNri7WVHI5jyANQV1t3LOXkpFtNmuS7hSpKAi9W6mhJUpAUFGpFK7V1ipHTPkkJlBCndK1jfsKCls8Tuh2VbVtuLUnuKVeuJjk5uxyjFUdoV0l5tFr2Y7cbLfCJWgINOKtHJIIwpeAMVC008wucLKcESMVFzHSd6afdI8m0E46i4qvb7kYu5QdZgG/35qvSj7RK5lW/wAFlCt6vEL/AAK9l26GewFIV1Y20WdShvRfzWM+011dbXsCtuSkwBxS2tSvOZTdB/8AKj0Ypsl/2zm9I7//AIp3M/mhyoWeKcv2iU/FNIR0mqz3LEXaFtor7yq9QbvUzm6/ue0+Z3/YERVX9RH1eK3h+7d72LNXeSno9UQUf9ZJ+L9QXosq/wBpp/wfoKf4Z5j+MaP/ALh1j9IU9P8A2I8HfrK0LPN+o/Qq/wCOLdB8/H1Xlan5VBZtZqXYm/CJpxLaWkG7UKKlLWLoolIJNElXaInq2vczNYMVHCWh13Lozk5Tom5hKpZ90tcGElHuiE3gSb100rUKGNPexrSQGNtngX6iszSBx+yVS7oi5dQWVttHOJPPNloqbS2U3ClLaTVNKUN+9XCKraSJpvrv73KZ07yLKFcygmikI8JeCEgJCEuLSgACgF1JApTdEohjBvmhaZ7t6iyQcMIl1rRSEtYsy55OXeV5rThHaBEZlYMXDtC2DHHAKVl8hLRXolHOsW0/eUIjNVCPmW4hk3KSYzW2grShpHnOD+EGIzXQjethTvXezmgmzynmE8xcV/AI0OUI9gK2FK7eukZoFDlzraf3ZPrcEa/EBsae39ltybpXkZrZccu0kei2PW4Yxy52xnvsTkw+pefFtIjTaSe1j2octl+jxTk7Pq8E8W0kdFpJ7WPahy2X6PFOTt+rwQ5rJdXItFB6rZ9Tghy54xZ77E5MPqXqc0CjyJ1tX7oj1OGM/ERtb3/snJulcz2aCbHIeYVzlxP8JjYZQj3FamldvXA/mttBOhDS/NcH8QEbiuhO9YNO9RkxkJaKNMo4fNLavuqMSCqhPzLQwv3KLmbGmG/KS7yPOacA7SIkEjDgQtSxw2LgvDbEi0UtZmUs3LpCWZh1CRoSFVSK4miTUDE7IifBG/W5q3bI5uBUpYWX01KFZbDKuEWVrKmwCpR0klBTEUlJG+176lu2dzVX7UmuGdcdu3eEWpZSCSAVmpoTjSpMWGNzWgblG43N1sdhZ0JJTbQmC4h1KAlSi2SCqgvEFN40JFY5MlFICc3BXW1DLC6ynKyfExOzDqTeStxV044pHFScfmpEdOFubGGlVJHZziVes3X9z2lzPf7AilVf1EfV4qeH7t3vYs1d5Kej1RBR/wBZJ+L9QXosq/2mn/B+goPJnmP4xo/+4DiPAKen/sR4O/WVoGeQ/wBg+hV/xxcofn4+q8tU7FT5DJice8lKvKG0oKU+kqg74tunjbi4KARvOAVhkc1c+ul5LTXnuVPYgKHfFd1dEMLn30qQU7zipdOaltrGan0NjWAlKftLX/DEXLy7Uxi35MBiV4Ni2Ax5SaW+diVqVX6lH4xnSVbsG299KBkINr399C8/nBYjODMgp2mgqbBHa6snuiFzpfnlA6/RW46OR/Mhceo+JXuM6Ibwl5BpsaiVgfZQgeuK7nQfNITwB81eZkmudhGBxI8rrhmM6U8rkhhA3IWo9pXTujTTUo2OPYFZZkGrdznNHafIKMfy7tFemaIGxCGR/DWMcriHNj7SVZb/AA47F83Y0DzKj38oZxfKm5g8zqwOxJEYNaRgxo6lMz+H6fbI49Y9FbrAydbnrMedKnlzSA4AVPOkXki8jilVMQQInp615cM61r67ALh5VyeynkLGXta4ufe1ZfQHGO6vPrzdGwQuiXYJZapJWJJ2vJgyzbMvONDjoSlKUqO8AchVKhWNMRtjiVWnjdYPNtmtdvJ09O1382MOG3UNXSFRLWsN2WVdfZLZ0cZIunmVoV0GKRrKhuLyvWQ0OTZxeNjTw9MVwhlOoDojYV9QPm8PRZdkOhOMfeR5rpYm3EYIdcTsCXHB6jGeXy7bHqCjOQKO2oEdZ81eskbFtV9QUqZmmGdanFrKjuShdSec0HPoiRtU53OY3ssuJW0VFACI5HF264I6zbwXHlDlrNykwWpefMylGClLaYpe1pBA41NZwx5o6UVNHI3Ocy3WVwHyua6zTdesrncnU8tDCx5q0ntC6d0Zdk+I4ErAqXrvGdZp3CZs9CxrIUlX2Vo/GI+QEc1/vqW3KQcWr3ZtmxJmoVIuNkCpuNEUG2rKqgb6Rgx1TMH36/VZDoXbPfUvUZP2E/5KcUydinLvc8mvfGdLVNxbfq9FjMhdgffWvDuaQLF6WnUODUFIH3kKPqgMoW1OahptxULPZr7Qb5KG3fo3E17F3YmbXRHbb31rQ07wq7P5PzTFeFl3kAayhV30gCO+J2zRuwIURjcMQr9m4NbGtKmx3/YEU6r+oj6vFWIfu3e9izV3kp6PVFej/rJPxfqC9FlX+00/4P0FeUCqDzGI5CBlC53jwCsUwLsh2AubO/WVqTmdVCUoDMopakpCb7qkppQAGgAUSMNojDmxAnOkHVrXJiyfWS2zYjxNh461DT+c6fcqEFpkariLyh0rJHdEenpm4NJ46l0I8gVTue9reF3eigJ3KKce8rNPKGwLKU9iKCMCsJ1Rxjsv77FbGQKeMZ00h7Q0e+tQxKK6iSeck+uJRy+QbQOpvotLZEp8c0nrf6qXkrAmnfJSr6ht4NQT6SqCIzSPP3kg7brb47Sx6oYj2Bo99Sm5LNvaLmlttr6RxJ7kXocnp24vJ4C3iqz/AOIKh3MjA4knwspuVzQvGnCTaE7QhpSu9Sh6o2HJm4MJ4n0VSTK1c/5wOAHndS8tmjlh5R99fMUJHcmvfG2maOaxo6rqq+oqX86V3bbwUk1mxs4cpla/Oee/BQjIrJRhYdQVd0TX87XxJVCzn5MNyTrK5dFxlxJSQCogLQa1qSTilX2TCZzp4Dnay036l08iytp6sNwDxbrxHp1r7ZprcDEyWVmiHwAK6A4mt30gSOe7HOjdY2Xey1TGSESNxb4H09VAZxcnTJTagBRl0lbR1UPKR1SacxTHpaWbSR9IxXgZmZrlV4sqJIIvvIzrjCw4ytTa06FJNDzbxuOBjVzQ4WcNSyCQbhX+zM7bwSEzTDb41qBuE7ymhSTzUii/J7DzTbvVllU4Yru8YFlqxXZxr9FLHvKhFc5MdvHvqVtuVJQNT3dp9V7HOlKND9GkCDv4JvvQFRs3Jp2kKKSvc/nEniVV8pM4k5NgovBls4FDVaqGxSziRzUBi3FRxx68Sqr53O1YKoxbUKQRIItZyKlxZdmuzzwo68BwaTppjwaesSVHdTZHEyhUAusMB4rr5LozNIGb8egLNVkrVjValEk4ElROJNBp1mKNNHM8kRm1umy9nXzUdOxunaCDqAtf2Avi0tIVVJuqGtJKVDsoYtl1dGNYJHUVyhHkSo5pAPEs7jYKcksqp5ryc29zLIWOxYMRcsF/5kY8Fs7+H4nC8Mp7nDyVgkc6U6jBxLLw3pUhR6UmndGRLTOxu3v/AHVSTIVWzmOa7tB8x3qRnM5rL0tMNLlVtLdacTVBQtJUpBSCo8U6SMaGJ4mRl7S2QGxGOrxXNno6qNpz4j1a/C6y93kp/wC6o2o/6yT8X6gullYEZJpwf+H6Cpiy8mpx4e5yryt5TdT6S6CNaqma+YvLwAbdOwblrk7LLaakbEIySL7gNZJ89yssjmunl04Qssj5yipQ6Ein2oh0NM3Eud2D91tJl6rfzGtb2k+Q7lYJDNC2PLzTi9zaUIHNU3jGwkibzIx161RkrayTnynq+z4KwyWbiz28eA4Q7XVLV9km73Rk1ctrA24WCpmJpN3az061YZKzGWRRpptsfMQlPqEQue52Jutw0DBdcarKQRIIkESCKDyysAT0qtmtFcptXwVp5J5joO5RiWGTRvvs28Fq4EjVjs4hfnxaFoWUrBQ4hVFDQpKkn+euK1TBon2GBwK9vk2ubWQ5x5w1OHT6FanYtqsWzK+BzhuzCRVK8AVEDBxGq9TlJ146tElNUOY64x8V57K2StES9o+we73sKzXKfJeYkHLryaoJ4jqeQvmPvVfNOPOMY9BDOyUXb2LzD43MOtQsTLRIIkESCJBEgiQRIItDyOyGCU+GWlRphHGDa8CvYVjSE7E6VbKaedVVoaC1h17/AEVylpHyvAtcnAKMy3yqVPO1FUsIqG0HvWr5x7hhtrw7OlcGtHBe8pKaLJ8BfIdfzHyHvWVc80+SZQPDX00UoUZSdKUnS4dhUNGwV2xfkzYmaFv4jvO7gF5Oqqn1cxmdqHyjcPU7VoE/ZLD4o8y2556Eq9YiFr3N5psoC0HFVyezaWe5UhpTROtpa0/ZJKR2RPyuS1na+IBWrWBhuy4PQSPBV6ezQj/AmlDc6hKq9ZJT6o1L4Xc6MdWpXY8oVsfNlJ42PjrVens2doN1uJaeGq4uh7FgDvjTQUzsHEcRfwV6PL9S3nsa7gSPVVu1Mn5trByWeTjp4NRT6Sajvi3QwCKQuzwRbhu2FVsr5UbWU4jDCCCDsIwIxHHcv0tSKCoJBEgiQRIIkESCJBEgiQRIIqJnCyE8M93l6JmAKEHBLoGgE6lAaFdB1ETskaW6OTm944LeGaWnk0sR17RsI3FY44hbThSsKbdQcUmoWkjEHaNoIirPTPi14t2Ee9S9hQ5TgrG5uDtrT71j2VerDzjG5wM+2JhoihVRJVT5yTxV8+B540ZMWm6p1mQ2Sa4dXQcP294LpcyMsue40jM8Cs48GcQP3ayFjoNI6UWUnfNr7ivM1OSpYec0jpxHaoS0M1M83Xg+CeGq6u6rsWAB2mLra6I43C55pnjBQr+RNoI0yjvVCVfdJiYVMJ+YLQwvGxcasm5wfqkz9Q97MbaaP6h2ha5jtxXu3ktOq0Skx0tOD1gQM8Q+YdqCN52FSErm9tFzRLKSNq1Np9aq90RmrhHzeK3EEh2Kfks0zoF6bmWmUDTdqo03qVdSnviu/KLBzR26lLHSPcbeGtdzU/ZNmYyyDNzA0OEggHbfpdT1ATHOmrnv1X6gu9SZAlcbuGaN5x7P/iqGUuUz86q8+rig8RtNbiScMBpKt5qYrRxyTus0L0FqTJkWc426cSegemG9XHIHN2pZTMTyKJFChhWk7FODUPmduw3QWU4zYzd213kPVeWra6Wtdd+pgwb5nefBa1FdVkgiQRIIkESCJBEgiQRIIkESCJBEgiQRIIkESCKGyjyXlp1NH26qHJcTg4nmVs3Go3RLHM+PDs2LUtB17VmVt5rJlqpllpfRqSqiHOb4Cueo5oy5lPLiM09Gsdi6dPlirg1Os8dOo9vrdUu0bOeYNJhlxqmtaFBJ5lUunoMRmgkOuMh3A6+wrsQ/xBSu+8BYekXHaL+S6pDKSaa8lMugbL5KfRJI7ogdDNHi0hWg7J9TgWHsv5FTLGcW0E6Xkq85tv8AACI9I4I7JFI7BvYT+66k50Z7/JP7tXtw0jlH8Dpv+Xb+y9XM508dbI5m/wCajDSOQZEpRv7f2UfNZdz69MypI2IS2nvCa98M9x2qZuS6OPXmDrJ9VAzc+t5Q4Vxbqq4XlKWa7gSTEzKSd+vNPE6vFaPylQUosHN4N1n8vmp+w8hJ2aoQ1wKPhvVThuRyj2Ab4sNpoo/vHXO4eq5FRl+R+qnZbpd5D1K1HJXIGWkiHCOGfH+IsDi+YnQjnxO+MvnJbmtFm7h571xHF0j9JIS528+9StsQokESCJBEgiQRIIkESCJBEgiQRIIkESCJBEgiQRIIkESCLwpIOBxgih53JOSeJLkqySdKuDSFekADErZ5G4OK0MbTiFVLeyEkGwShi6dzj1Oy/SJ2VMjtRN+oei0zQzm6uBIWc21ZrbZNwEdZZ9Zi6xrXYtHYPRYdUztwkd/2PquKyZRK1AKBOPwlfgY2fFG3Bo7AsNqqgnXI7/s71Wo5M5DyLgCnGLx+c48R2X6RQfUSN1NNuoei2zc8/b18SSrvZtiy8v5BhprehCQTzkCpis+R7+cSVIGgYBd8aLZIIkESCJBEgiQRIIkEX/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59AF-AABC-4BA9-81BB-924AA1664CE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001"/>
            <a:ext cx="137160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65ED-3810-413A-9A54-0A82005904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001"/>
            <a:ext cx="137160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ravwave_wash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2" name="Object 8"/>
          <p:cNvGraphicFramePr>
            <a:graphicFrameLocks noChangeAspect="1"/>
          </p:cNvGraphicFramePr>
          <p:nvPr userDrawn="1"/>
        </p:nvGraphicFramePr>
        <p:xfrm>
          <a:off x="0" y="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r:id="rId15" imgW="5880240" imgH="4292640" progId="">
                  <p:embed/>
                </p:oleObj>
              </mc:Choice>
              <mc:Fallback>
                <p:oleObj r:id="rId15" imgW="5880240" imgH="42926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24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EFEFB4-4449-46FB-B57C-850FC34A6A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AutoShape 9"/>
          <p:cNvSpPr>
            <a:spLocks noChangeArrowheads="1"/>
          </p:cNvSpPr>
          <p:nvPr userDrawn="1"/>
        </p:nvSpPr>
        <p:spPr bwMode="auto">
          <a:xfrm>
            <a:off x="17463" y="1219200"/>
            <a:ext cx="9126537" cy="31750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D49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rav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Maiandra GD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Maiandra GD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Maiandra GD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Maiandra GD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Maiandra GD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aiandra GD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FFFFFF"/>
                </a:solidFill>
              </a:rPr>
              <a:t>Mechanical Loss of Epoxies</a:t>
            </a:r>
            <a:endParaRPr lang="en-US" altLang="en-US" sz="1600" b="1" dirty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191000"/>
            <a:ext cx="914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Maiandra GD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3000" b="1" dirty="0" smtClean="0">
                <a:solidFill>
                  <a:srgbClr val="FFFFFF"/>
                </a:solidFill>
              </a:rPr>
              <a:t>Gregory Harry</a:t>
            </a:r>
          </a:p>
          <a:p>
            <a:pPr>
              <a:lnSpc>
                <a:spcPct val="80000"/>
              </a:lnSpc>
            </a:pPr>
            <a:r>
              <a:rPr lang="en-US" altLang="en-US" sz="2400" b="1" i="1" dirty="0" smtClean="0">
                <a:solidFill>
                  <a:srgbClr val="FFFFFF"/>
                </a:solidFill>
              </a:rPr>
              <a:t>Department of Physics, American University</a:t>
            </a:r>
            <a:endParaRPr lang="en-US" altLang="en-US" sz="2400" b="1" i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200" b="1" i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i="1" dirty="0" smtClean="0">
                <a:solidFill>
                  <a:srgbClr val="FFFFFF"/>
                </a:solidFill>
              </a:rPr>
              <a:t>May 20, 2014</a:t>
            </a:r>
            <a:endParaRPr lang="en-US" altLang="en-US" sz="2000" b="1" i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86600" y="6553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aiandra GD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iandra GD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iandra GD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iandra GD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iandra GD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b="1" dirty="0">
                <a:solidFill>
                  <a:schemeClr val="bg1"/>
                </a:solidFill>
              </a:rPr>
              <a:t>G1400597</a:t>
            </a:r>
            <a:endParaRPr lang="en-US" altLang="en-US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Hysol</a:t>
            </a:r>
            <a:r>
              <a:rPr lang="en-US" dirty="0" smtClean="0"/>
              <a:t> EA 9313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1600200"/>
          </a:xfrm>
        </p:spPr>
        <p:txBody>
          <a:bodyPr/>
          <a:lstStyle/>
          <a:p>
            <a:r>
              <a:rPr lang="en-US" dirty="0" smtClean="0"/>
              <a:t>Epoxy applied at center of sample</a:t>
            </a:r>
          </a:p>
          <a:p>
            <a:pPr lvl="1"/>
            <a:r>
              <a:rPr lang="en-US" dirty="0" smtClean="0"/>
              <a:t>Not ideal, poor energy coupling to modes</a:t>
            </a:r>
          </a:p>
          <a:p>
            <a:r>
              <a:rPr lang="en-US" dirty="0" smtClean="0"/>
              <a:t>Viscosity 1.2 Pa 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1"/>
          <a:stretch/>
        </p:blipFill>
        <p:spPr bwMode="auto">
          <a:xfrm>
            <a:off x="5791200" y="2971800"/>
            <a:ext cx="2914650" cy="360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52400" y="2971800"/>
                <a:ext cx="5521036" cy="388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Need better FEA model for this geometry</a:t>
                </a:r>
              </a:p>
              <a:p>
                <a:r>
                  <a:rPr lang="en-US" kern="0" dirty="0" smtClean="0"/>
                  <a:t>Have Q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𝑓</m:t>
                    </m:r>
                    <m:r>
                      <a:rPr lang="en-US" b="0" i="1" kern="0" smtClean="0">
                        <a:latin typeface="Cambria Math"/>
                      </a:rPr>
                      <m:t>=2692 </m:t>
                    </m:r>
                    <m:r>
                      <m:rPr>
                        <m:nor/>
                      </m:rPr>
                      <a:rPr lang="en-US" b="0" i="0" kern="0" smtClean="0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 b="0" i="0" kern="0" smtClean="0">
                        <a:latin typeface="Cambria Math"/>
                      </a:rPr>
                      <m:t>  </m:t>
                    </m:r>
                    <m:r>
                      <a:rPr lang="en-US" b="0" i="1" kern="0" smtClean="0">
                        <a:latin typeface="Cambria Math"/>
                      </a:rPr>
                      <m:t>𝑄</m:t>
                    </m:r>
                    <m:r>
                      <a:rPr lang="en-US" b="0" i="1" kern="0" smtClean="0">
                        <a:latin typeface="Cambria Math"/>
                      </a:rPr>
                      <m:t>=4.5×1</m:t>
                    </m:r>
                    <m:sSup>
                      <m:sSupPr>
                        <m:ctrlPr>
                          <a:rPr lang="en-US" b="0" i="1" kern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kern="0" baseline="30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</a:rPr>
                      <m:t>𝑓</m:t>
                    </m:r>
                    <m:r>
                      <a:rPr lang="en-US" i="1" kern="0">
                        <a:latin typeface="Cambria Math"/>
                      </a:rPr>
                      <m:t>=6114 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  </m:t>
                    </m:r>
                    <m:r>
                      <a:rPr lang="en-US" i="1" kern="0">
                        <a:latin typeface="Cambria Math"/>
                      </a:rPr>
                      <m:t>𝑄</m:t>
                    </m:r>
                    <m:r>
                      <a:rPr lang="en-US" i="1" kern="0">
                        <a:latin typeface="Cambria Math"/>
                      </a:rPr>
                      <m:t>=1.2×1</m:t>
                    </m:r>
                    <m:sSup>
                      <m:sSupPr>
                        <m:ctrlPr>
                          <a:rPr lang="en-US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kern="0" baseline="30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</a:rPr>
                      <m:t>𝑓</m:t>
                    </m:r>
                    <m:r>
                      <a:rPr lang="en-US" i="1" kern="0">
                        <a:latin typeface="Cambria Math"/>
                      </a:rPr>
                      <m:t>=6115 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  </m:t>
                    </m:r>
                    <m:r>
                      <a:rPr lang="en-US" i="1" kern="0">
                        <a:latin typeface="Cambria Math"/>
                      </a:rPr>
                      <m:t>𝑄</m:t>
                    </m:r>
                    <m:r>
                      <a:rPr lang="en-US" i="1" kern="0">
                        <a:latin typeface="Cambria Math"/>
                      </a:rPr>
                      <m:t>=1.1×1</m:t>
                    </m:r>
                    <m:sSup>
                      <m:sSupPr>
                        <m:ctrlPr>
                          <a:rPr lang="en-US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kern="0" baseline="30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</a:rPr>
                      <m:t>𝑓</m:t>
                    </m:r>
                    <m:r>
                      <a:rPr lang="en-US" i="1" kern="0">
                        <a:latin typeface="Cambria Math"/>
                      </a:rPr>
                      <m:t>=9370 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 kern="0">
                        <a:latin typeface="Cambria Math"/>
                      </a:rPr>
                      <m:t>  </m:t>
                    </m:r>
                    <m:r>
                      <a:rPr lang="en-US" i="1" kern="0">
                        <a:latin typeface="Cambria Math"/>
                      </a:rPr>
                      <m:t>𝑄</m:t>
                    </m:r>
                    <m:r>
                      <a:rPr lang="en-US" i="1" kern="0">
                        <a:latin typeface="Cambria Math"/>
                      </a:rPr>
                      <m:t>=1.2×1</m:t>
                    </m:r>
                    <m:sSup>
                      <m:sSupPr>
                        <m:ctrlPr>
                          <a:rPr lang="en-US" i="1" ker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kern="0" baseline="30000" dirty="0"/>
              </a:p>
              <a:p>
                <a:pPr lvl="1"/>
                <a:endParaRPr lang="en-US" kern="0" baseline="30000" dirty="0"/>
              </a:p>
              <a:p>
                <a:pPr lvl="1"/>
                <a:endParaRPr lang="en-US" kern="0" baseline="30000" dirty="0"/>
              </a:p>
              <a:p>
                <a:pPr lvl="1"/>
                <a:endParaRPr lang="en-US" kern="0" dirty="0" smtClean="0"/>
              </a:p>
              <a:p>
                <a:pPr lvl="1"/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971800"/>
                <a:ext cx="5521036" cy="3886200"/>
              </a:xfrm>
              <a:prstGeom prst="rect">
                <a:avLst/>
              </a:prstGeom>
              <a:blipFill rotWithShape="1">
                <a:blip r:embed="rId3"/>
                <a:stretch>
                  <a:fillRect l="-2428" t="-2041" r="-16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8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 1730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4831"/>
                <a:ext cx="4876799" cy="5413169"/>
              </a:xfrm>
            </p:spPr>
            <p:txBody>
              <a:bodyPr/>
              <a:lstStyle/>
              <a:p>
                <a:r>
                  <a:rPr lang="en-US" dirty="0" smtClean="0"/>
                  <a:t>Being measured now</a:t>
                </a:r>
              </a:p>
              <a:p>
                <a:r>
                  <a:rPr lang="en-US" dirty="0" smtClean="0"/>
                  <a:t>Measured some Q’s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=2683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=35,000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=4077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=300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=9367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</a:rPr>
                      <m:t>=14,000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Trying to find Young’s modulus value</a:t>
                </a:r>
              </a:p>
              <a:p>
                <a:r>
                  <a:rPr lang="en-US" dirty="0" smtClean="0"/>
                  <a:t>Viscosity 25 Pa s</a:t>
                </a:r>
              </a:p>
              <a:p>
                <a:r>
                  <a:rPr lang="en-US" dirty="0" smtClean="0"/>
                  <a:t>Thickness and density data to be analyzed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4831"/>
                <a:ext cx="4876799" cy="5413169"/>
              </a:xfrm>
              <a:blipFill rotWithShape="1">
                <a:blip r:embed="rId2"/>
                <a:stretch>
                  <a:fillRect l="-2750" t="-1464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0" b="3283"/>
          <a:stretch/>
        </p:blipFill>
        <p:spPr bwMode="auto">
          <a:xfrm>
            <a:off x="4876799" y="1447800"/>
            <a:ext cx="407967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6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107702" cy="44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5870370"/>
            <a:ext cx="6994566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Green – </a:t>
            </a:r>
            <a:r>
              <a:rPr lang="en-US" sz="2400" kern="0" dirty="0" err="1" smtClean="0"/>
              <a:t>Tra</a:t>
            </a:r>
            <a:r>
              <a:rPr lang="en-US" sz="2400" kern="0" dirty="0" smtClean="0"/>
              <a:t>-Duct 2902	Red – </a:t>
            </a:r>
            <a:r>
              <a:rPr lang="en-US" sz="2400" kern="0" dirty="0" err="1" smtClean="0"/>
              <a:t>Epotek</a:t>
            </a:r>
            <a:r>
              <a:rPr lang="en-US" sz="2400" kern="0" dirty="0" smtClean="0"/>
              <a:t> 353ND</a:t>
            </a:r>
          </a:p>
          <a:p>
            <a:pPr marL="0" indent="0">
              <a:buNone/>
            </a:pPr>
            <a:r>
              <a:rPr lang="en-US" sz="2400" kern="0" dirty="0" smtClean="0"/>
              <a:t>Blue – </a:t>
            </a:r>
            <a:r>
              <a:rPr lang="en-US" sz="2400" kern="0" dirty="0" err="1" smtClean="0"/>
              <a:t>Optocast</a:t>
            </a:r>
            <a:r>
              <a:rPr lang="en-US" sz="2400" kern="0" dirty="0" smtClean="0"/>
              <a:t> 3553LV	Cyan – EP 30</a:t>
            </a:r>
          </a:p>
          <a:p>
            <a:endParaRPr lang="en-US" sz="2400" kern="0" dirty="0" smtClean="0"/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54913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/>
          <a:lstStyle/>
          <a:p>
            <a:r>
              <a:rPr lang="en-US" dirty="0" smtClean="0"/>
              <a:t>Other Issues and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845" y="1295400"/>
            <a:ext cx="6187045" cy="2895600"/>
          </a:xfrm>
        </p:spPr>
        <p:txBody>
          <a:bodyPr/>
          <a:lstStyle/>
          <a:p>
            <a:r>
              <a:rPr lang="en-US" sz="2400" dirty="0" smtClean="0"/>
              <a:t>Did measure cyanoacrylate (super glue)</a:t>
            </a:r>
          </a:p>
          <a:p>
            <a:pPr lvl="1"/>
            <a:r>
              <a:rPr lang="en-US" sz="2000" dirty="0" smtClean="0"/>
              <a:t>Found that super glue does not stick to glass</a:t>
            </a:r>
          </a:p>
          <a:p>
            <a:pPr lvl="1"/>
            <a:r>
              <a:rPr lang="en-US" sz="2000" dirty="0" smtClean="0"/>
              <a:t>Very </a:t>
            </a:r>
            <a:r>
              <a:rPr lang="en-US" sz="2000" dirty="0" err="1" smtClean="0"/>
              <a:t>lossy</a:t>
            </a:r>
            <a:r>
              <a:rPr lang="en-US" sz="2000" dirty="0" smtClean="0"/>
              <a:t>, probably rubbing </a:t>
            </a:r>
          </a:p>
          <a:p>
            <a:r>
              <a:rPr lang="en-US" sz="2400" dirty="0" smtClean="0"/>
              <a:t>Viscosity important for thickness</a:t>
            </a:r>
          </a:p>
          <a:p>
            <a:r>
              <a:rPr lang="en-US" sz="2400" dirty="0" smtClean="0"/>
              <a:t>Glass transition temperature TRA-DUCT 52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C, EPO-TEK 353ND 90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r>
              <a:rPr lang="en-US" sz="2400" dirty="0" smtClean="0"/>
              <a:t> 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71800" y="3921826"/>
            <a:ext cx="6172200" cy="293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err="1" smtClean="0"/>
              <a:t>Remeasure</a:t>
            </a:r>
            <a:r>
              <a:rPr lang="en-US" sz="2400" kern="0" dirty="0" smtClean="0"/>
              <a:t> key mode Q’s</a:t>
            </a:r>
          </a:p>
          <a:p>
            <a:r>
              <a:rPr lang="en-US" sz="2400" kern="0" dirty="0" smtClean="0"/>
              <a:t>Finish EA 9313 and EP 1730</a:t>
            </a:r>
          </a:p>
          <a:p>
            <a:r>
              <a:rPr lang="en-US" sz="2400" kern="0" dirty="0" smtClean="0"/>
              <a:t>Divide energy into bulk and shear </a:t>
            </a:r>
          </a:p>
          <a:p>
            <a:r>
              <a:rPr lang="en-US" sz="2400" kern="0" dirty="0" smtClean="0"/>
              <a:t>Measure Young’s modulus</a:t>
            </a:r>
          </a:p>
          <a:p>
            <a:pPr lvl="1"/>
            <a:r>
              <a:rPr lang="en-US" sz="2000" kern="0" dirty="0" smtClean="0"/>
              <a:t>M. Abernathy at Caltech/M. </a:t>
            </a:r>
            <a:r>
              <a:rPr lang="en-US" sz="2000" kern="0" dirty="0" err="1" smtClean="0"/>
              <a:t>Zanolin</a:t>
            </a:r>
            <a:r>
              <a:rPr lang="en-US" sz="2000" kern="0" dirty="0" smtClean="0"/>
              <a:t> at ERAU</a:t>
            </a:r>
          </a:p>
          <a:p>
            <a:r>
              <a:rPr lang="en-US" sz="2400" kern="0" dirty="0" smtClean="0"/>
              <a:t>Calculate thicknesses from epoxy volume</a:t>
            </a:r>
            <a:endParaRPr lang="en-US" sz="24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8527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" y="4379026"/>
            <a:ext cx="2908327" cy="20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9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4400" cy="5486400"/>
              </a:xfrm>
            </p:spPr>
            <p:txBody>
              <a:bodyPr/>
              <a:lstStyle/>
              <a:p>
                <a:r>
                  <a:rPr lang="en-US" dirty="0" smtClean="0">
                    <a:ea typeface="Cambria Math"/>
                  </a:rPr>
                  <a:t>Typical </a:t>
                </a:r>
                <a:r>
                  <a:rPr lang="en-US" dirty="0" err="1" smtClean="0">
                    <a:ea typeface="Cambria Math"/>
                  </a:rPr>
                  <a:t>mechani</a:t>
                </a:r>
                <a:r>
                  <a:rPr lang="en-US" dirty="0" smtClean="0">
                    <a:ea typeface="Cambria Math"/>
                  </a:rPr>
                  <a:t>cal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0.01≤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≤0.14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Epotek</a:t>
                </a:r>
                <a:r>
                  <a:rPr lang="en-US" dirty="0" smtClean="0"/>
                  <a:t> 353ND and </a:t>
                </a:r>
                <a:r>
                  <a:rPr lang="en-US" dirty="0" err="1" smtClean="0"/>
                  <a:t>Optocast</a:t>
                </a:r>
                <a:r>
                  <a:rPr lang="en-US" dirty="0" smtClean="0"/>
                  <a:t> 3553LV have lower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0.01≤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≤0.05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Some evidence of frequency dependence against us</a:t>
                </a:r>
              </a:p>
              <a:p>
                <a:pPr lvl="1"/>
                <a:r>
                  <a:rPr lang="en-US" dirty="0" smtClean="0"/>
                  <a:t>High loss at thermal noise frequencies</a:t>
                </a:r>
              </a:p>
              <a:p>
                <a:pPr lvl="1"/>
                <a:r>
                  <a:rPr lang="en-US" dirty="0" smtClean="0"/>
                  <a:t>Lower loss at test mass mode frequencies</a:t>
                </a:r>
              </a:p>
              <a:p>
                <a:r>
                  <a:rPr lang="en-US" dirty="0" smtClean="0"/>
                  <a:t>Some sweeping up corners work to be done</a:t>
                </a:r>
              </a:p>
              <a:p>
                <a:r>
                  <a:rPr lang="en-US" dirty="0" smtClean="0"/>
                  <a:t>Can do more detailed study of particular epoxies, frequency ranges, shear vs. bulk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4400" cy="5486400"/>
              </a:xfrm>
              <a:blipFill rotWithShape="1">
                <a:blip r:embed="rId2"/>
                <a:stretch>
                  <a:fillRect l="-1571" t="-1444" r="-71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dirty="0" smtClean="0"/>
              <a:t>Q Measuring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2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4"/>
          <a:stretch/>
        </p:blipFill>
        <p:spPr bwMode="auto">
          <a:xfrm>
            <a:off x="304800" y="3377624"/>
            <a:ext cx="2693987" cy="327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2695574" y="1284744"/>
                <a:ext cx="6456663" cy="218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3200" dirty="0" smtClean="0">
                    <a:latin typeface="Maiandra GD" pitchFamily="34" charset="0"/>
                  </a:rPr>
                  <a:t>Epoxy applied to 3 inch fused silica disk sample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400" dirty="0">
                    <a:latin typeface="Maiandra GD" pitchFamily="34" charset="0"/>
                  </a:rPr>
                  <a:t>T</a:t>
                </a:r>
                <a:r>
                  <a:rPr lang="en-US" sz="2400" dirty="0" smtClean="0">
                    <a:latin typeface="Maiandra GD" pitchFamily="34" charset="0"/>
                  </a:rPr>
                  <a:t>hin disk 0.5 inch diameter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400" dirty="0">
                    <a:latin typeface="Maiandra GD" pitchFamily="34" charset="0"/>
                  </a:rPr>
                  <a:t>1</a:t>
                </a:r>
                <a:r>
                  <a:rPr lang="en-US" sz="2400" dirty="0" smtClean="0">
                    <a:latin typeface="Maiandra GD" pitchFamily="34" charset="0"/>
                  </a:rPr>
                  <a:t>.75 cm from center of large disk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400" dirty="0" smtClean="0">
                    <a:latin typeface="Maiandra GD" pitchFamily="34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>
                    <a:latin typeface="Maiandra GD" pitchFamily="34" charset="0"/>
                  </a:rPr>
                  <a:t>m thick silica disk on top</a:t>
                </a:r>
              </a:p>
            </p:txBody>
          </p:sp>
        </mc:Choice>
        <mc:Fallback xmlns="">
          <p:sp>
            <p:nvSpPr>
              <p:cNvPr id="14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574" y="1284744"/>
                <a:ext cx="6456663" cy="2185214"/>
              </a:xfrm>
              <a:prstGeom prst="rect">
                <a:avLst/>
              </a:prstGeom>
              <a:blipFill rotWithShape="1">
                <a:blip r:embed="rId4"/>
                <a:stretch>
                  <a:fillRect l="-2077" t="-3631" b="-58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200400" y="3469958"/>
            <a:ext cx="3810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Maiandra GD" pitchFamily="34" charset="0"/>
              </a:rPr>
              <a:t>W</a:t>
            </a:r>
            <a:r>
              <a:rPr lang="en-US" sz="2400" dirty="0" smtClean="0"/>
              <a:t>elded to silica fiber/bob isolation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Suspended in vacuum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Maiandra GD" pitchFamily="34" charset="0"/>
              </a:rPr>
              <a:t>Excite normal modes using comb capacitor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odes at 2.7 – 10 kHz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Some high frequency pure shear modes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1" y="141678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E:\traduct samp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3853" r="23723" b="10130"/>
          <a:stretch/>
        </p:blipFill>
        <p:spPr bwMode="auto">
          <a:xfrm>
            <a:off x="7001015" y="3469957"/>
            <a:ext cx="1952319" cy="33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Element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301210"/>
                <a:ext cx="6629400" cy="2508790"/>
              </a:xfrm>
            </p:spPr>
            <p:txBody>
              <a:bodyPr/>
              <a:lstStyle/>
              <a:p>
                <a:r>
                  <a:rPr lang="en-US" dirty="0" smtClean="0"/>
                  <a:t>COMSOL model for each mode</a:t>
                </a:r>
              </a:p>
              <a:p>
                <a:pPr lvl="1"/>
                <a:r>
                  <a:rPr lang="en-US" dirty="0" smtClean="0"/>
                  <a:t>Silica disk with epoxy/silica button</a:t>
                </a:r>
              </a:p>
              <a:p>
                <a:r>
                  <a:rPr lang="en-US" dirty="0" smtClean="0"/>
                  <a:t>Calculate energy distribution</a:t>
                </a:r>
              </a:p>
              <a:p>
                <a:r>
                  <a:rPr lang="en-US" dirty="0"/>
                  <a:t>Use standard </a:t>
                </a:r>
                <a:r>
                  <a:rPr lang="en-US" dirty="0" smtClean="0"/>
                  <a:t>values of epoxy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buFontTx/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301210"/>
                <a:ext cx="6629400" cy="2508790"/>
              </a:xfrm>
              <a:blipFill rotWithShape="1">
                <a:blip r:embed="rId2"/>
                <a:stretch>
                  <a:fillRect l="-2116" t="-3155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9" y="1880502"/>
            <a:ext cx="2304837" cy="23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92974" y="4396781"/>
                <a:ext cx="5334000" cy="2362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𝑌</m:t>
                    </m:r>
                    <m:r>
                      <a:rPr lang="en-US" i="1" smtClean="0">
                        <a:latin typeface="Cambria Math"/>
                      </a:rPr>
                      <m:t>=5×1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Pa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=0.4,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=1.5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𝑑</m:t>
                    </m:r>
                    <m:r>
                      <a:rPr lang="en-US" i="1" dirty="0">
                        <a:latin typeface="Cambria Math"/>
                      </a:rPr>
                      <m:t>=20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Scale energies to account for different properties</a:t>
                </a:r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974" y="4396781"/>
                <a:ext cx="5334000" cy="2362201"/>
              </a:xfrm>
              <a:prstGeom prst="rect">
                <a:avLst/>
              </a:prstGeom>
              <a:blipFill rotWithShape="1">
                <a:blip r:embed="rId4"/>
                <a:stretch>
                  <a:fillRect l="-2629" r="-2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33120" y="1174668"/>
                <a:ext cx="1152418" cy="654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 smtClean="0"/>
                  <a:t>Butterfly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2700</m:t>
                    </m:r>
                  </m:oMath>
                </a14:m>
                <a:r>
                  <a:rPr lang="en-US" sz="2000" kern="0" dirty="0" smtClean="0"/>
                  <a:t> Hz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20" y="1174668"/>
                <a:ext cx="1152418" cy="654133"/>
              </a:xfrm>
              <a:prstGeom prst="rect">
                <a:avLst/>
              </a:prstGeom>
              <a:blipFill rotWithShape="1">
                <a:blip r:embed="rId5"/>
                <a:stretch>
                  <a:fillRect l="-5820" t="-3738" r="-3704" b="-34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1228618" y="1200892"/>
                <a:ext cx="1409717" cy="679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 smtClean="0"/>
                  <a:t>Drumhead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/>
                      </a:rPr>
                      <m:t>4100 </m:t>
                    </m:r>
                  </m:oMath>
                </a14:m>
                <a:r>
                  <a:rPr lang="en-US" sz="2000" kern="0" dirty="0" smtClean="0"/>
                  <a:t>Hz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618" y="1200892"/>
                <a:ext cx="1409717" cy="679610"/>
              </a:xfrm>
              <a:prstGeom prst="rect">
                <a:avLst/>
              </a:prstGeom>
              <a:blipFill rotWithShape="1">
                <a:blip r:embed="rId6"/>
                <a:stretch>
                  <a:fillRect l="-4762" t="-3604" r="-1732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87" y="3993581"/>
            <a:ext cx="3352800" cy="28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36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Epoxies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029200"/>
          </a:xfrm>
        </p:spPr>
        <p:txBody>
          <a:bodyPr/>
          <a:lstStyle/>
          <a:p>
            <a:r>
              <a:rPr lang="en-US" sz="2800" b="1" dirty="0" err="1" smtClean="0"/>
              <a:t>Hysol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-Duct 2902</a:t>
            </a:r>
            <a:r>
              <a:rPr lang="en-US" sz="2800" dirty="0" smtClean="0"/>
              <a:t>: Conducting, LHV* approve</a:t>
            </a:r>
          </a:p>
          <a:p>
            <a:r>
              <a:rPr lang="en-US" sz="2800" b="1" dirty="0"/>
              <a:t>EMI </a:t>
            </a:r>
            <a:r>
              <a:rPr lang="en-US" sz="2800" b="1" dirty="0" err="1"/>
              <a:t>Optocast</a:t>
            </a:r>
            <a:r>
              <a:rPr lang="en-US" sz="2800" b="1" dirty="0"/>
              <a:t> 3553LV</a:t>
            </a:r>
            <a:r>
              <a:rPr lang="en-US" sz="2800" dirty="0"/>
              <a:t>: </a:t>
            </a:r>
            <a:r>
              <a:rPr lang="en-US" sz="2800" dirty="0" err="1"/>
              <a:t>aLIGO</a:t>
            </a:r>
            <a:r>
              <a:rPr lang="en-US" sz="2800" dirty="0"/>
              <a:t> OMC, LHV </a:t>
            </a:r>
            <a:r>
              <a:rPr lang="en-US" sz="2800" dirty="0" smtClean="0"/>
              <a:t>approve</a:t>
            </a:r>
          </a:p>
          <a:p>
            <a:r>
              <a:rPr lang="en-US" sz="2800" b="1" dirty="0" err="1"/>
              <a:t>Masterbond</a:t>
            </a:r>
            <a:r>
              <a:rPr lang="en-US" sz="2800" b="1" dirty="0"/>
              <a:t> EP30</a:t>
            </a:r>
            <a:r>
              <a:rPr lang="en-US" sz="2800" dirty="0"/>
              <a:t>: </a:t>
            </a:r>
            <a:r>
              <a:rPr lang="en-US" sz="2800" dirty="0" err="1"/>
              <a:t>aLIGO</a:t>
            </a:r>
            <a:r>
              <a:rPr lang="en-US" sz="2800" dirty="0"/>
              <a:t> replacement for </a:t>
            </a:r>
            <a:r>
              <a:rPr lang="en-US" sz="2800" dirty="0" err="1"/>
              <a:t>VacSeal</a:t>
            </a:r>
            <a:r>
              <a:rPr lang="en-US" sz="2800" dirty="0"/>
              <a:t>, TM standoffs</a:t>
            </a:r>
            <a:r>
              <a:rPr lang="en-US" sz="2800" dirty="0" smtClean="0"/>
              <a:t>, LASTI AMD tests, E1000386</a:t>
            </a:r>
          </a:p>
          <a:p>
            <a:r>
              <a:rPr lang="en-US" sz="2800" b="1" dirty="0" err="1" smtClean="0"/>
              <a:t>Epotek</a:t>
            </a:r>
            <a:r>
              <a:rPr lang="en-US" sz="2800" b="1" dirty="0" smtClean="0"/>
              <a:t> 353ND</a:t>
            </a:r>
            <a:r>
              <a:rPr lang="en-US" sz="2800" dirty="0" smtClean="0"/>
              <a:t>: T. </a:t>
            </a:r>
            <a:r>
              <a:rPr lang="en-US" sz="2800" dirty="0" err="1" smtClean="0"/>
              <a:t>Bodiya</a:t>
            </a:r>
            <a:r>
              <a:rPr lang="en-US" sz="2800" dirty="0" smtClean="0"/>
              <a:t> suggestion, not LHV</a:t>
            </a:r>
          </a:p>
          <a:p>
            <a:r>
              <a:rPr lang="en-US" sz="2800" b="1" dirty="0" err="1"/>
              <a:t>Hysol</a:t>
            </a:r>
            <a:r>
              <a:rPr lang="en-US" sz="2800" b="1" dirty="0"/>
              <a:t> EA9313</a:t>
            </a:r>
            <a:r>
              <a:rPr lang="en-US" sz="2800" dirty="0"/>
              <a:t>: LISA Optical Bench use, not </a:t>
            </a:r>
            <a:r>
              <a:rPr lang="en-US" sz="2800" dirty="0" smtClean="0"/>
              <a:t>LHV</a:t>
            </a:r>
          </a:p>
          <a:p>
            <a:r>
              <a:rPr lang="en-US" sz="2800" b="1" dirty="0" smtClean="0"/>
              <a:t>EP1730-1</a:t>
            </a:r>
            <a:r>
              <a:rPr lang="en-US" sz="2800" dirty="0" smtClean="0"/>
              <a:t>: </a:t>
            </a:r>
            <a:r>
              <a:rPr lang="en-US" sz="2800" dirty="0" err="1" smtClean="0"/>
              <a:t>aLIGO</a:t>
            </a:r>
            <a:r>
              <a:rPr lang="en-US" sz="2800" dirty="0" smtClean="0"/>
              <a:t> connectors, LHV approve </a:t>
            </a:r>
          </a:p>
          <a:p>
            <a:r>
              <a:rPr lang="en-US" sz="2800" b="1" dirty="0" smtClean="0"/>
              <a:t>Cyanoacrylate</a:t>
            </a:r>
            <a:r>
              <a:rPr lang="en-US" sz="2800" dirty="0" smtClean="0"/>
              <a:t>: Superglue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* LHV –LIGO High Vacuum E960050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35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Hysol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-Duct 2902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99" y="3706347"/>
                <a:ext cx="4076701" cy="3151653"/>
              </a:xfrm>
            </p:spPr>
            <p:txBody>
              <a:bodyPr/>
              <a:lstStyle/>
              <a:p>
                <a:r>
                  <a:rPr lang="en-US" dirty="0" smtClean="0"/>
                  <a:t>Very </a:t>
                </a:r>
                <a:r>
                  <a:rPr lang="en-US" dirty="0" err="1" smtClean="0"/>
                  <a:t>lossy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&lt;0.1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Log fit (green) gives slope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−1.002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High thermal noise, low damping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" y="3706347"/>
                <a:ext cx="4076701" cy="3151653"/>
              </a:xfrm>
              <a:blipFill rotWithShape="1">
                <a:blip r:embed="rId2"/>
                <a:stretch>
                  <a:fillRect l="-3288" t="-2515" r="-5232" b="-8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76200" y="1102608"/>
                <a:ext cx="8763000" cy="2783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Conductive, suggested by </a:t>
                </a:r>
                <a:r>
                  <a:rPr lang="en-US" kern="0" dirty="0" err="1" smtClean="0"/>
                  <a:t>Slawek</a:t>
                </a:r>
                <a:r>
                  <a:rPr lang="en-US" kern="0" dirty="0" smtClean="0"/>
                  <a:t> Gras</a:t>
                </a:r>
              </a:p>
              <a:p>
                <a:r>
                  <a:rPr lang="en-US" kern="0" dirty="0" smtClean="0"/>
                  <a:t>Reported in </a:t>
                </a:r>
                <a:r>
                  <a:rPr lang="en-US" sz="2800" kern="0" dirty="0" smtClean="0"/>
                  <a:t>G1301138, G1300207, G1300163</a:t>
                </a:r>
              </a:p>
              <a:p>
                <a:r>
                  <a:rPr lang="en-US" kern="0" dirty="0" smtClean="0"/>
                  <a:t>Thickness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𝑑</m:t>
                    </m:r>
                    <m:r>
                      <a:rPr lang="en-US" i="1" kern="0" smtClean="0">
                        <a:latin typeface="Cambria Math"/>
                      </a:rPr>
                      <m:t>=47 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 kern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kern="0" dirty="0" smtClean="0"/>
                  <a:t>, modulus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𝑌</m:t>
                    </m:r>
                    <m:r>
                      <a:rPr lang="en-US" i="1" kern="0" smtClean="0">
                        <a:latin typeface="Cambria Math"/>
                      </a:rPr>
                      <m:t>=4.8  </m:t>
                    </m:r>
                    <m:r>
                      <m:rPr>
                        <m:sty m:val="p"/>
                      </m:rPr>
                      <a:rPr lang="en-US" kern="0" smtClean="0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i="1" kern="0" smtClean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kern="0" smtClean="0">
                        <a:latin typeface="Cambria Math"/>
                      </a:rPr>
                      <m:t>a</m:t>
                    </m:r>
                  </m:oMath>
                </a14:m>
                <a:endParaRPr lang="en-US" kern="0" dirty="0" smtClean="0"/>
              </a:p>
              <a:p>
                <a:pPr lvl="1"/>
                <a:r>
                  <a:rPr lang="en-US" kern="0" dirty="0" smtClean="0"/>
                  <a:t>NRL report w/ 17% silver, 83% epoxy</a:t>
                </a:r>
              </a:p>
              <a:p>
                <a:r>
                  <a:rPr lang="en-US" kern="0" dirty="0" smtClean="0"/>
                  <a:t>Viscosity 20 Pa s (data sheet)</a:t>
                </a:r>
                <a:endParaRPr lang="en-US" kern="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02608"/>
                <a:ext cx="8763000" cy="2783592"/>
              </a:xfrm>
              <a:prstGeom prst="rect">
                <a:avLst/>
              </a:prstGeom>
              <a:blipFill rotWithShape="1">
                <a:blip r:embed="rId3"/>
                <a:stretch>
                  <a:fillRect l="-1601" t="-2845" b="-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877739"/>
            <a:ext cx="4686300" cy="298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 </a:t>
            </a:r>
            <a:r>
              <a:rPr lang="en-US" dirty="0" err="1"/>
              <a:t>Optocast</a:t>
            </a:r>
            <a:r>
              <a:rPr lang="en-US" dirty="0"/>
              <a:t> 3553LV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219200"/>
                <a:ext cx="8763000" cy="3352800"/>
              </a:xfrm>
            </p:spPr>
            <p:txBody>
              <a:bodyPr/>
              <a:lstStyle/>
              <a:p>
                <a:r>
                  <a:rPr lang="en-US" dirty="0" smtClean="0"/>
                  <a:t>Used in </a:t>
                </a:r>
                <a:r>
                  <a:rPr lang="en-US" dirty="0" err="1" smtClean="0"/>
                  <a:t>aLIGO</a:t>
                </a:r>
                <a:endParaRPr lang="en-US" dirty="0" smtClean="0"/>
              </a:p>
              <a:p>
                <a:r>
                  <a:rPr lang="en-US" dirty="0" smtClean="0"/>
                  <a:t>Different geometry, epoxy directly below center, 1.5 cm offset</a:t>
                </a:r>
              </a:p>
              <a:p>
                <a:r>
                  <a:rPr lang="en-US" dirty="0"/>
                  <a:t>Thickness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=10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dirty="0"/>
                  <a:t>, modulus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=3.4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Engineer at Electronics Materials Inc.</a:t>
                </a:r>
              </a:p>
              <a:p>
                <a:pPr lvl="1"/>
                <a:r>
                  <a:rPr lang="en-US" dirty="0" smtClean="0"/>
                  <a:t>Viscosity 0.5 Pa 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219200"/>
                <a:ext cx="8763000" cy="3352800"/>
              </a:xfrm>
              <a:blipFill rotWithShape="1">
                <a:blip r:embed="rId2"/>
                <a:stretch>
                  <a:fillRect l="-1601" t="-2364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304800" y="4494176"/>
                <a:ext cx="4343400" cy="2312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/>
                        <a:ea typeface="Cambria Math"/>
                      </a:rPr>
                      <m:t>0.01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≤0.05</m:t>
                    </m:r>
                  </m:oMath>
                </a14:m>
                <a:endParaRPr lang="en-US" kern="0" dirty="0"/>
              </a:p>
              <a:p>
                <a:r>
                  <a:rPr lang="en-US" kern="0" dirty="0" smtClean="0"/>
                  <a:t>Partial trend towards lower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kern="0" dirty="0" smtClean="0"/>
                  <a:t> at high frequency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94176"/>
                <a:ext cx="4343400" cy="2312226"/>
              </a:xfrm>
              <a:prstGeom prst="rect">
                <a:avLst/>
              </a:prstGeom>
              <a:blipFill rotWithShape="1">
                <a:blip r:embed="rId3"/>
                <a:stretch>
                  <a:fillRect l="-3086" r="-3787" b="-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10" y="4030809"/>
            <a:ext cx="4403766" cy="282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01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Optocast</a:t>
            </a:r>
            <a:r>
              <a:rPr lang="en-US" dirty="0" smtClean="0"/>
              <a:t> Curing</a:t>
            </a:r>
            <a:endParaRPr lang="en-US" dirty="0"/>
          </a:p>
        </p:txBody>
      </p:sp>
      <p:pic>
        <p:nvPicPr>
          <p:cNvPr id="2050" name="Picture 2" descr="C:\Users\harry\AppData\Local\Temp\Curing Graph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28599" y="4319359"/>
            <a:ext cx="4114802" cy="24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rry\AppData\Local\Temp\Curing Graph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0"/>
          <a:stretch/>
        </p:blipFill>
        <p:spPr bwMode="auto">
          <a:xfrm>
            <a:off x="4818092" y="4343400"/>
            <a:ext cx="4068076" cy="24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3859" y="1404257"/>
            <a:ext cx="8915400" cy="2971800"/>
          </a:xfrm>
        </p:spPr>
        <p:txBody>
          <a:bodyPr/>
          <a:lstStyle/>
          <a:p>
            <a:r>
              <a:rPr lang="en-US" dirty="0" err="1" smtClean="0"/>
              <a:t>Optocast</a:t>
            </a:r>
            <a:r>
              <a:rPr lang="en-US" dirty="0" smtClean="0"/>
              <a:t> was cured with heat rather than UV</a:t>
            </a:r>
          </a:p>
          <a:p>
            <a:pPr lvl="1"/>
            <a:r>
              <a:rPr lang="en-US" dirty="0" smtClean="0"/>
              <a:t>Unclear what exactly EMI suggests</a:t>
            </a:r>
          </a:p>
          <a:p>
            <a:r>
              <a:rPr lang="en-US" dirty="0" smtClean="0"/>
              <a:t>Used PID controlled oven at 90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r>
              <a:rPr lang="en-US" dirty="0" smtClean="0"/>
              <a:t> C for 2 hours</a:t>
            </a:r>
          </a:p>
          <a:p>
            <a:r>
              <a:rPr lang="en-US" dirty="0" smtClean="0"/>
              <a:t>Q data suggests curing may not have completed before hanging in 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Masterbond</a:t>
            </a:r>
            <a:r>
              <a:rPr lang="en-US" dirty="0" smtClean="0"/>
              <a:t> EP30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763000" cy="2819400"/>
              </a:xfrm>
            </p:spPr>
            <p:txBody>
              <a:bodyPr/>
              <a:lstStyle/>
              <a:p>
                <a:r>
                  <a:rPr lang="en-US" dirty="0" smtClean="0"/>
                  <a:t>Used in </a:t>
                </a:r>
                <a:r>
                  <a:rPr lang="en-US" dirty="0" err="1" smtClean="0"/>
                  <a:t>aLIGO</a:t>
                </a:r>
                <a:r>
                  <a:rPr lang="en-US" dirty="0" smtClean="0"/>
                  <a:t> in TM standoffs</a:t>
                </a:r>
              </a:p>
              <a:p>
                <a:r>
                  <a:rPr lang="en-US" dirty="0" smtClean="0"/>
                  <a:t>Suggested by </a:t>
                </a:r>
                <a:r>
                  <a:rPr lang="en-US" dirty="0" err="1" smtClean="0"/>
                  <a:t>Janeen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Romie</a:t>
                </a:r>
                <a:endParaRPr lang="en-US" dirty="0" smtClean="0"/>
              </a:p>
              <a:p>
                <a:r>
                  <a:rPr lang="en-US" dirty="0"/>
                  <a:t>Thickness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=10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dirty="0"/>
                  <a:t>, modulus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=2.9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Engineer at </a:t>
                </a:r>
                <a:r>
                  <a:rPr lang="en-US" dirty="0" err="1" smtClean="0"/>
                  <a:t>Masterbond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Viscosity 0.02 Pa s (very thin)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763000" cy="2819400"/>
              </a:xfrm>
              <a:blipFill rotWithShape="1">
                <a:blip r:embed="rId2"/>
                <a:stretch>
                  <a:fillRect l="-1530" t="-2808" b="-4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52400" y="3962400"/>
                <a:ext cx="4089565" cy="289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>
                    <a:latin typeface="Cambria Math"/>
                    <a:ea typeface="Cambria Math"/>
                  </a:rPr>
                  <a:t>Higher loss </a:t>
                </a:r>
                <a14:m>
                  <m:oMath xmlns:m="http://schemas.openxmlformats.org/officeDocument/2006/math">
                    <m:r>
                      <a:rPr lang="en-US" kern="0">
                        <a:latin typeface="Cambria Math"/>
                        <a:ea typeface="Cambria Math"/>
                      </a:rPr>
                      <m:t>0.0</m:t>
                    </m:r>
                    <m:r>
                      <a:rPr lang="en-US" b="0" i="1" kern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≤0.14</m:t>
                    </m:r>
                  </m:oMath>
                </a14:m>
                <a:endParaRPr lang="en-US" kern="0" dirty="0"/>
              </a:p>
              <a:p>
                <a:r>
                  <a:rPr lang="en-US" kern="0" dirty="0" smtClean="0"/>
                  <a:t>Slope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−0.62</m:t>
                    </m:r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Fit to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Something of trend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962400"/>
                <a:ext cx="4089565" cy="2895600"/>
              </a:xfrm>
              <a:prstGeom prst="rect">
                <a:avLst/>
              </a:prstGeom>
              <a:blipFill rotWithShape="1">
                <a:blip r:embed="rId3"/>
                <a:stretch>
                  <a:fillRect l="-3577" t="-2737" r="-447" b="-6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65" y="4006747"/>
            <a:ext cx="4510125" cy="2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4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Epotek</a:t>
            </a:r>
            <a:r>
              <a:rPr lang="en-US" dirty="0" smtClean="0"/>
              <a:t> 353ND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499" y="1282534"/>
                <a:ext cx="8458200" cy="2654631"/>
              </a:xfrm>
            </p:spPr>
            <p:txBody>
              <a:bodyPr/>
              <a:lstStyle/>
              <a:p>
                <a:r>
                  <a:rPr lang="en-US" dirty="0" smtClean="0"/>
                  <a:t>Used in </a:t>
                </a:r>
                <a:r>
                  <a:rPr lang="en-US" dirty="0" err="1" smtClean="0"/>
                  <a:t>Mavalvala</a:t>
                </a:r>
                <a:r>
                  <a:rPr lang="en-US" dirty="0" smtClean="0"/>
                  <a:t> lab, sample supplied by Tim </a:t>
                </a:r>
                <a:r>
                  <a:rPr lang="en-US" dirty="0" err="1" smtClean="0"/>
                  <a:t>Bodiya</a:t>
                </a:r>
                <a:endParaRPr lang="en-US" dirty="0" smtClean="0"/>
              </a:p>
              <a:p>
                <a:r>
                  <a:rPr lang="en-US" dirty="0"/>
                  <a:t>Thickness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=10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dirty="0"/>
                  <a:t>, modulus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=3.7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/>
                  <a:t>Epotek</a:t>
                </a:r>
                <a:r>
                  <a:rPr lang="en-US" dirty="0"/>
                  <a:t> </a:t>
                </a:r>
                <a:r>
                  <a:rPr lang="en-US" dirty="0" smtClean="0"/>
                  <a:t>301-2</a:t>
                </a:r>
                <a:r>
                  <a:rPr lang="en-US" dirty="0"/>
                  <a:t>, </a:t>
                </a:r>
                <a:r>
                  <a:rPr lang="en-US" dirty="0" smtClean="0"/>
                  <a:t>Ferminlab-TM-2366-A</a:t>
                </a:r>
              </a:p>
              <a:p>
                <a:r>
                  <a:rPr lang="en-US" dirty="0" smtClean="0"/>
                  <a:t>Viscosity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12.5 Pa s (353 ND data sheet)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499" y="1282534"/>
                <a:ext cx="8458200" cy="2654631"/>
              </a:xfrm>
              <a:blipFill rotWithShape="1">
                <a:blip r:embed="rId2"/>
                <a:stretch>
                  <a:fillRect l="-1658" t="-2982" r="-72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3937166"/>
                <a:ext cx="4089565" cy="2793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i="1" kern="0" smtClean="0">
                        <a:latin typeface="Cambria Math"/>
                        <a:ea typeface="Cambria Math"/>
                      </a:rPr>
                      <m:t>≈0.03</m:t>
                    </m:r>
                  </m:oMath>
                </a14:m>
                <a:endParaRPr lang="en-US" kern="0" dirty="0" smtClean="0"/>
              </a:p>
              <a:p>
                <a:r>
                  <a:rPr lang="en-US" kern="0" dirty="0" smtClean="0"/>
                  <a:t>Limited frequency data </a:t>
                </a:r>
              </a:p>
              <a:p>
                <a:r>
                  <a:rPr lang="en-US" kern="0" dirty="0" smtClean="0"/>
                  <a:t>Possible(?), slight increase with f</a:t>
                </a:r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937166"/>
                <a:ext cx="4089565" cy="2793174"/>
              </a:xfrm>
              <a:prstGeom prst="rect">
                <a:avLst/>
              </a:prstGeom>
              <a:blipFill rotWithShape="1">
                <a:blip r:embed="rId3"/>
                <a:stretch>
                  <a:fillRect l="-3279" b="-4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99299"/>
            <a:ext cx="4295775" cy="279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059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aiandra GD"/>
        <a:ea typeface=""/>
        <a:cs typeface=""/>
      </a:majorFont>
      <a:minorFont>
        <a:latin typeface="Maiandra G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755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Q Measuring Technique</vt:lpstr>
      <vt:lpstr>Finite Element Modeling</vt:lpstr>
      <vt:lpstr>Epoxies of Interest</vt:lpstr>
      <vt:lpstr>Hysol Tra-Duct 2902</vt:lpstr>
      <vt:lpstr>EMI Optocast 3553LV</vt:lpstr>
      <vt:lpstr>Optocast Curing</vt:lpstr>
      <vt:lpstr>Masterbond EP30</vt:lpstr>
      <vt:lpstr>Epotek 353ND</vt:lpstr>
      <vt:lpstr>Hysol EA 9313</vt:lpstr>
      <vt:lpstr>EP 1730</vt:lpstr>
      <vt:lpstr>Combined Data</vt:lpstr>
      <vt:lpstr>Other Issues and Future Plans</vt:lpstr>
      <vt:lpstr>Conclusions</vt:lpstr>
    </vt:vector>
  </TitlesOfParts>
  <Company>LIGO/MIT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Harry</dc:creator>
  <cp:lastModifiedBy>Gregory Harry</cp:lastModifiedBy>
  <cp:revision>196</cp:revision>
  <cp:lastPrinted>2014-05-14T19:33:08Z</cp:lastPrinted>
  <dcterms:created xsi:type="dcterms:W3CDTF">2008-03-10T17:37:33Z</dcterms:created>
  <dcterms:modified xsi:type="dcterms:W3CDTF">2014-05-30T12:53:41Z</dcterms:modified>
</cp:coreProperties>
</file>