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58" r:id="rId6"/>
    <p:sldId id="264" r:id="rId7"/>
    <p:sldId id="261" r:id="rId8"/>
    <p:sldId id="259" r:id="rId9"/>
    <p:sldId id="260" r:id="rId10"/>
    <p:sldId id="269" r:id="rId11"/>
    <p:sldId id="265" r:id="rId12"/>
    <p:sldId id="266" r:id="rId13"/>
    <p:sldId id="267" r:id="rId14"/>
    <p:sldId id="268" r:id="rId15"/>
    <p:sldId id="270" r:id="rId16"/>
    <p:sldId id="271" r:id="rId17"/>
    <p:sldId id="272" r:id="rId18"/>
    <p:sldId id="273" r:id="rId19"/>
    <p:sldId id="274" r:id="rId20"/>
    <p:sldId id="276"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5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8/19/14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8/19/14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8/19/14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8/19/14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8/19/14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8/19/14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8/19/14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8/19/14</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8/19/14</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Investigating the Possibility of Dynamical Tuning of a Signal Recycling Cavity</a:t>
            </a:r>
          </a:p>
        </p:txBody>
      </p:sp>
      <p:sp>
        <p:nvSpPr>
          <p:cNvPr id="3" name="Subtitle 2"/>
          <p:cNvSpPr>
            <a:spLocks noGrp="1"/>
          </p:cNvSpPr>
          <p:nvPr>
            <p:ph type="subTitle" idx="1"/>
          </p:nvPr>
        </p:nvSpPr>
        <p:spPr/>
        <p:txBody>
          <a:bodyPr/>
          <a:lstStyle/>
          <a:p>
            <a:r>
              <a:rPr lang="en-US" sz="2400" dirty="0" smtClean="0"/>
              <a:t>Chasya Eli Church</a:t>
            </a:r>
          </a:p>
          <a:p>
            <a:r>
              <a:rPr lang="en-US" sz="2400" dirty="0" smtClean="0"/>
              <a:t>Mentor: Kiwamu Izumi</a:t>
            </a:r>
            <a:endParaRPr lang="en-US" sz="2400" dirty="0"/>
          </a:p>
        </p:txBody>
      </p:sp>
    </p:spTree>
    <p:extLst>
      <p:ext uri="{BB962C8B-B14F-4D97-AF65-F5344CB8AC3E}">
        <p14:creationId xmlns:p14="http://schemas.microsoft.com/office/powerpoint/2010/main" val="395305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smtClean="0"/>
              <a:t>Investigation I: </a:t>
            </a:r>
            <a:r>
              <a:rPr lang="en-US" sz="4000" dirty="0" smtClean="0"/>
              <a:t>Ideal Situation with 45MHz AS and 90MHz REFL Signals</a:t>
            </a:r>
            <a:endParaRPr lang="en-US" sz="4000" dirty="0"/>
          </a:p>
        </p:txBody>
      </p:sp>
      <p:sp>
        <p:nvSpPr>
          <p:cNvPr id="3" name="Content Placeholder 2"/>
          <p:cNvSpPr>
            <a:spLocks noGrp="1"/>
          </p:cNvSpPr>
          <p:nvPr>
            <p:ph idx="1"/>
          </p:nvPr>
        </p:nvSpPr>
        <p:spPr>
          <a:xfrm>
            <a:off x="765175" y="1811410"/>
            <a:ext cx="7941728" cy="2366884"/>
          </a:xfrm>
        </p:spPr>
        <p:txBody>
          <a:bodyPr>
            <a:normAutofit fontScale="92500" lnSpcReduction="20000"/>
          </a:bodyPr>
          <a:lstStyle/>
          <a:p>
            <a:r>
              <a:rPr lang="en-US" dirty="0" smtClean="0"/>
              <a:t>Our AS signal needs to have a large linear range – this means a range with no curves or bumps that the SR mirror can move within</a:t>
            </a:r>
          </a:p>
          <a:p>
            <a:r>
              <a:rPr lang="en-US" dirty="0" smtClean="0"/>
              <a:t>The situation I modeled first involved carrier light with 45MHz sidebands</a:t>
            </a:r>
          </a:p>
          <a:p>
            <a:r>
              <a:rPr lang="en-US" dirty="0" smtClean="0"/>
              <a:t>These sidebands interact to create a 90MHz beat note pattern</a:t>
            </a:r>
          </a:p>
        </p:txBody>
      </p:sp>
      <p:pic>
        <p:nvPicPr>
          <p:cNvPr id="4" name="Picture 3" descr="Screenshot 2014-08-01 12.09.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13" y="4301185"/>
            <a:ext cx="3495783" cy="2127064"/>
          </a:xfrm>
          <a:prstGeom prst="rect">
            <a:avLst/>
          </a:prstGeom>
        </p:spPr>
      </p:pic>
      <p:pic>
        <p:nvPicPr>
          <p:cNvPr id="5" name="Picture 4" descr="Screenshot 2014-08-01 12.09.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195" y="4301185"/>
            <a:ext cx="3285708" cy="2127064"/>
          </a:xfrm>
          <a:prstGeom prst="rect">
            <a:avLst/>
          </a:prstGeom>
        </p:spPr>
      </p:pic>
      <p:sp>
        <p:nvSpPr>
          <p:cNvPr id="6" name="TextBox 5"/>
          <p:cNvSpPr txBox="1"/>
          <p:nvPr/>
        </p:nvSpPr>
        <p:spPr>
          <a:xfrm rot="16200000">
            <a:off x="4772245" y="5272858"/>
            <a:ext cx="928568" cy="369332"/>
          </a:xfrm>
          <a:prstGeom prst="rect">
            <a:avLst/>
          </a:prstGeom>
          <a:noFill/>
        </p:spPr>
        <p:txBody>
          <a:bodyPr wrap="square" rtlCol="0">
            <a:spAutoFit/>
          </a:bodyPr>
          <a:lstStyle/>
          <a:p>
            <a:r>
              <a:rPr lang="en-US" dirty="0" smtClean="0">
                <a:solidFill>
                  <a:srgbClr val="FFFFFF"/>
                </a:solidFill>
              </a:rPr>
              <a:t>Watts</a:t>
            </a:r>
            <a:endParaRPr lang="en-US" dirty="0">
              <a:solidFill>
                <a:srgbClr val="FFFFFF"/>
              </a:solidFill>
            </a:endParaRPr>
          </a:p>
        </p:txBody>
      </p:sp>
      <p:sp>
        <p:nvSpPr>
          <p:cNvPr id="7" name="TextBox 6"/>
          <p:cNvSpPr txBox="1"/>
          <p:nvPr/>
        </p:nvSpPr>
        <p:spPr>
          <a:xfrm rot="16200000">
            <a:off x="439163" y="5272858"/>
            <a:ext cx="928568" cy="369332"/>
          </a:xfrm>
          <a:prstGeom prst="rect">
            <a:avLst/>
          </a:prstGeom>
          <a:noFill/>
        </p:spPr>
        <p:txBody>
          <a:bodyPr wrap="square" rtlCol="0">
            <a:spAutoFit/>
          </a:bodyPr>
          <a:lstStyle/>
          <a:p>
            <a:r>
              <a:rPr lang="en-US" dirty="0" smtClean="0">
                <a:solidFill>
                  <a:srgbClr val="FFFFFF"/>
                </a:solidFill>
              </a:rPr>
              <a:t>Watts</a:t>
            </a:r>
            <a:endParaRPr lang="en-US" dirty="0">
              <a:solidFill>
                <a:srgbClr val="FFFFFF"/>
              </a:solidFill>
            </a:endParaRPr>
          </a:p>
        </p:txBody>
      </p:sp>
      <p:sp>
        <p:nvSpPr>
          <p:cNvPr id="8" name="TextBox 7"/>
          <p:cNvSpPr txBox="1"/>
          <p:nvPr/>
        </p:nvSpPr>
        <p:spPr>
          <a:xfrm>
            <a:off x="6110438" y="6438858"/>
            <a:ext cx="2021001" cy="369332"/>
          </a:xfrm>
          <a:prstGeom prst="rect">
            <a:avLst/>
          </a:prstGeom>
          <a:noFill/>
        </p:spPr>
        <p:txBody>
          <a:bodyPr wrap="square" rtlCol="0">
            <a:spAutoFit/>
          </a:bodyPr>
          <a:lstStyle/>
          <a:p>
            <a:r>
              <a:rPr lang="en-US" dirty="0" smtClean="0">
                <a:solidFill>
                  <a:srgbClr val="FFFFFF"/>
                </a:solidFill>
              </a:rPr>
              <a:t>Displacement (nm)</a:t>
            </a:r>
            <a:endParaRPr lang="en-US" dirty="0">
              <a:solidFill>
                <a:srgbClr val="FFFFFF"/>
              </a:solidFill>
            </a:endParaRPr>
          </a:p>
        </p:txBody>
      </p:sp>
      <p:sp>
        <p:nvSpPr>
          <p:cNvPr id="9" name="TextBox 8"/>
          <p:cNvSpPr txBox="1"/>
          <p:nvPr/>
        </p:nvSpPr>
        <p:spPr>
          <a:xfrm>
            <a:off x="1872980" y="6428249"/>
            <a:ext cx="2021001" cy="369332"/>
          </a:xfrm>
          <a:prstGeom prst="rect">
            <a:avLst/>
          </a:prstGeom>
          <a:noFill/>
        </p:spPr>
        <p:txBody>
          <a:bodyPr wrap="square" rtlCol="0">
            <a:spAutoFit/>
          </a:bodyPr>
          <a:lstStyle/>
          <a:p>
            <a:r>
              <a:rPr lang="en-US" dirty="0" smtClean="0">
                <a:solidFill>
                  <a:srgbClr val="FFFFFF"/>
                </a:solidFill>
              </a:rPr>
              <a:t>Displacement (nm)</a:t>
            </a:r>
            <a:endParaRPr lang="en-US" dirty="0">
              <a:solidFill>
                <a:srgbClr val="FFFFFF"/>
              </a:solidFill>
            </a:endParaRPr>
          </a:p>
        </p:txBody>
      </p:sp>
    </p:spTree>
    <p:extLst>
      <p:ext uri="{BB962C8B-B14F-4D97-AF65-F5344CB8AC3E}">
        <p14:creationId xmlns:p14="http://schemas.microsoft.com/office/powerpoint/2010/main" val="32180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Investigation </a:t>
            </a:r>
            <a:r>
              <a:rPr lang="en-US" i="1" dirty="0" smtClean="0"/>
              <a:t>I</a:t>
            </a:r>
            <a:endParaRPr lang="en-US" dirty="0"/>
          </a:p>
        </p:txBody>
      </p:sp>
      <p:sp>
        <p:nvSpPr>
          <p:cNvPr id="3" name="Content Placeholder 2"/>
          <p:cNvSpPr>
            <a:spLocks noGrp="1"/>
          </p:cNvSpPr>
          <p:nvPr>
            <p:ph idx="1"/>
          </p:nvPr>
        </p:nvSpPr>
        <p:spPr>
          <a:xfrm>
            <a:off x="205303" y="2070846"/>
            <a:ext cx="3235859" cy="4469685"/>
          </a:xfrm>
        </p:spPr>
        <p:txBody>
          <a:bodyPr>
            <a:normAutofit/>
          </a:bodyPr>
          <a:lstStyle/>
          <a:p>
            <a:r>
              <a:rPr lang="en-US" dirty="0" smtClean="0"/>
              <a:t>The original linear range of the 45MHz signal was not ideal, so we normalized the 45MHz signal by the 90MHz signal to investigate if this would increase the linear range.</a:t>
            </a:r>
          </a:p>
          <a:p>
            <a:r>
              <a:rPr lang="en-US" dirty="0" smtClean="0"/>
              <a:t>(It did!)</a:t>
            </a:r>
            <a:endParaRPr lang="en-US" dirty="0"/>
          </a:p>
        </p:txBody>
      </p:sp>
      <p:pic>
        <p:nvPicPr>
          <p:cNvPr id="4" name="Picture 3" descr="Screenshot 2014-07-31 11.10.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867" y="2070846"/>
            <a:ext cx="5378011" cy="4188186"/>
          </a:xfrm>
          <a:prstGeom prst="rect">
            <a:avLst/>
          </a:prstGeom>
        </p:spPr>
      </p:pic>
      <p:sp>
        <p:nvSpPr>
          <p:cNvPr id="5" name="TextBox 4"/>
          <p:cNvSpPr txBox="1"/>
          <p:nvPr/>
        </p:nvSpPr>
        <p:spPr>
          <a:xfrm rot="16200000">
            <a:off x="3012917" y="4194149"/>
            <a:ext cx="928568" cy="369332"/>
          </a:xfrm>
          <a:prstGeom prst="rect">
            <a:avLst/>
          </a:prstGeom>
          <a:noFill/>
        </p:spPr>
        <p:txBody>
          <a:bodyPr wrap="square" rtlCol="0">
            <a:spAutoFit/>
          </a:bodyPr>
          <a:lstStyle/>
          <a:p>
            <a:r>
              <a:rPr lang="en-US" dirty="0" smtClean="0">
                <a:solidFill>
                  <a:srgbClr val="FFFFFF"/>
                </a:solidFill>
              </a:rPr>
              <a:t>Watts</a:t>
            </a:r>
            <a:endParaRPr lang="en-US" dirty="0">
              <a:solidFill>
                <a:srgbClr val="FFFFFF"/>
              </a:solidFill>
            </a:endParaRPr>
          </a:p>
        </p:txBody>
      </p:sp>
      <p:sp>
        <p:nvSpPr>
          <p:cNvPr id="6" name="TextBox 5"/>
          <p:cNvSpPr txBox="1"/>
          <p:nvPr/>
        </p:nvSpPr>
        <p:spPr>
          <a:xfrm>
            <a:off x="5559939" y="6259032"/>
            <a:ext cx="2021001" cy="369332"/>
          </a:xfrm>
          <a:prstGeom prst="rect">
            <a:avLst/>
          </a:prstGeom>
          <a:noFill/>
        </p:spPr>
        <p:txBody>
          <a:bodyPr wrap="square" rtlCol="0">
            <a:spAutoFit/>
          </a:bodyPr>
          <a:lstStyle/>
          <a:p>
            <a:r>
              <a:rPr lang="en-US" dirty="0" smtClean="0">
                <a:solidFill>
                  <a:srgbClr val="FFFFFF"/>
                </a:solidFill>
              </a:rPr>
              <a:t>Displacement (nm)</a:t>
            </a:r>
            <a:endParaRPr lang="en-US" dirty="0">
              <a:solidFill>
                <a:srgbClr val="FFFFFF"/>
              </a:solidFill>
            </a:endParaRPr>
          </a:p>
        </p:txBody>
      </p:sp>
    </p:spTree>
    <p:extLst>
      <p:ext uri="{BB962C8B-B14F-4D97-AF65-F5344CB8AC3E}">
        <p14:creationId xmlns:p14="http://schemas.microsoft.com/office/powerpoint/2010/main" val="125868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Investigation II</a:t>
            </a:r>
            <a:r>
              <a:rPr lang="en-US" dirty="0" smtClean="0"/>
              <a:t>: DARM Offset Effects</a:t>
            </a:r>
            <a:endParaRPr lang="en-US" dirty="0"/>
          </a:p>
        </p:txBody>
      </p:sp>
      <p:sp>
        <p:nvSpPr>
          <p:cNvPr id="3" name="Content Placeholder 2"/>
          <p:cNvSpPr>
            <a:spLocks noGrp="1"/>
          </p:cNvSpPr>
          <p:nvPr>
            <p:ph idx="1"/>
          </p:nvPr>
        </p:nvSpPr>
        <p:spPr>
          <a:xfrm>
            <a:off x="546687" y="2070846"/>
            <a:ext cx="8069871" cy="2790175"/>
          </a:xfrm>
        </p:spPr>
        <p:txBody>
          <a:bodyPr>
            <a:normAutofit lnSpcReduction="10000"/>
          </a:bodyPr>
          <a:lstStyle/>
          <a:p>
            <a:r>
              <a:rPr lang="en-US" dirty="0" smtClean="0"/>
              <a:t>The </a:t>
            </a:r>
            <a:r>
              <a:rPr lang="en-US" dirty="0"/>
              <a:t>DARM offset is a degree of freedom that is used by the interferometer’s length sensing and control system in order to keep it optically resonant and sensitive to gravitational waves. </a:t>
            </a:r>
            <a:r>
              <a:rPr lang="en-US" dirty="0" smtClean="0"/>
              <a:t>It results </a:t>
            </a:r>
            <a:r>
              <a:rPr lang="en-US" dirty="0"/>
              <a:t>in carrier light at the output port.</a:t>
            </a:r>
            <a:endParaRPr lang="en-US" dirty="0" smtClean="0"/>
          </a:p>
          <a:p>
            <a:r>
              <a:rPr lang="en-US" dirty="0" smtClean="0"/>
              <a:t>This </a:t>
            </a:r>
            <a:r>
              <a:rPr lang="en-US" dirty="0"/>
              <a:t>offset had to be implemented in Optickle and its effects on the signal investigated, as it could potentially have unintended affects on the 45MHz and 90MHz signals.</a:t>
            </a:r>
          </a:p>
        </p:txBody>
      </p:sp>
      <p:pic>
        <p:nvPicPr>
          <p:cNvPr id="4" name="Picture 3" descr="Screenshot 2014-08-14 11.19.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702" y="4861021"/>
            <a:ext cx="3422439" cy="1886144"/>
          </a:xfrm>
          <a:prstGeom prst="rect">
            <a:avLst/>
          </a:prstGeom>
        </p:spPr>
      </p:pic>
    </p:spTree>
    <p:extLst>
      <p:ext uri="{BB962C8B-B14F-4D97-AF65-F5344CB8AC3E}">
        <p14:creationId xmlns:p14="http://schemas.microsoft.com/office/powerpoint/2010/main" val="3097915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Investigation II</a:t>
            </a:r>
            <a:endParaRPr lang="en-US" dirty="0"/>
          </a:p>
        </p:txBody>
      </p:sp>
      <p:sp>
        <p:nvSpPr>
          <p:cNvPr id="3" name="Content Placeholder 2"/>
          <p:cNvSpPr>
            <a:spLocks noGrp="1"/>
          </p:cNvSpPr>
          <p:nvPr>
            <p:ph idx="1"/>
          </p:nvPr>
        </p:nvSpPr>
        <p:spPr>
          <a:xfrm>
            <a:off x="451100" y="1825967"/>
            <a:ext cx="8151805" cy="2091018"/>
          </a:xfrm>
        </p:spPr>
        <p:txBody>
          <a:bodyPr/>
          <a:lstStyle/>
          <a:p>
            <a:r>
              <a:rPr lang="en-US" dirty="0" smtClean="0"/>
              <a:t>Through trial and error, a 10 </a:t>
            </a:r>
            <a:r>
              <a:rPr lang="en-US" dirty="0" err="1" smtClean="0"/>
              <a:t>pM</a:t>
            </a:r>
            <a:r>
              <a:rPr lang="en-US" dirty="0" smtClean="0"/>
              <a:t> DARM offset was chosen (anything smaller increases noise in the signals)</a:t>
            </a:r>
          </a:p>
          <a:p>
            <a:r>
              <a:rPr lang="en-US" dirty="0" smtClean="0"/>
              <a:t>This DARM offset did NOT adversely affect the linear range or the signals we were investigating.</a:t>
            </a:r>
          </a:p>
        </p:txBody>
      </p:sp>
      <p:pic>
        <p:nvPicPr>
          <p:cNvPr id="4" name="Picture 3" descr="Screenshot 2014-08-13 16.32.53.png"/>
          <p:cNvPicPr>
            <a:picLocks noChangeAspect="1"/>
          </p:cNvPicPr>
          <p:nvPr/>
        </p:nvPicPr>
        <p:blipFill rotWithShape="1">
          <a:blip r:embed="rId2">
            <a:extLst>
              <a:ext uri="{28A0092B-C50C-407E-A947-70E740481C1C}">
                <a14:useLocalDpi xmlns:a14="http://schemas.microsoft.com/office/drawing/2010/main" val="0"/>
              </a:ext>
            </a:extLst>
          </a:blip>
          <a:srcRect t="51399" b="-485"/>
          <a:stretch/>
        </p:blipFill>
        <p:spPr>
          <a:xfrm>
            <a:off x="681037" y="3837879"/>
            <a:ext cx="7921868" cy="2842611"/>
          </a:xfrm>
          <a:prstGeom prst="rect">
            <a:avLst/>
          </a:prstGeom>
        </p:spPr>
      </p:pic>
    </p:spTree>
    <p:extLst>
      <p:ext uri="{BB962C8B-B14F-4D97-AF65-F5344CB8AC3E}">
        <p14:creationId xmlns:p14="http://schemas.microsoft.com/office/powerpoint/2010/main" val="108024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Investigation II</a:t>
            </a:r>
            <a:endParaRPr lang="en-US" dirty="0"/>
          </a:p>
        </p:txBody>
      </p:sp>
      <p:sp>
        <p:nvSpPr>
          <p:cNvPr id="3" name="Content Placeholder 2"/>
          <p:cNvSpPr>
            <a:spLocks noGrp="1"/>
          </p:cNvSpPr>
          <p:nvPr>
            <p:ph idx="1"/>
          </p:nvPr>
        </p:nvSpPr>
        <p:spPr>
          <a:xfrm>
            <a:off x="6307667" y="1730577"/>
            <a:ext cx="2743976" cy="2262867"/>
          </a:xfrm>
        </p:spPr>
        <p:txBody>
          <a:bodyPr>
            <a:normAutofit/>
          </a:bodyPr>
          <a:lstStyle/>
          <a:p>
            <a:pPr marL="0" indent="0">
              <a:buNone/>
            </a:pPr>
            <a:r>
              <a:rPr lang="en-US" dirty="0"/>
              <a:t>Attenuation of the AS port had to be adjusted in order to avoid over-saturating the port. </a:t>
            </a:r>
            <a:endParaRPr lang="en-US" dirty="0" smtClean="0"/>
          </a:p>
        </p:txBody>
      </p:sp>
      <p:pic>
        <p:nvPicPr>
          <p:cNvPr id="4" name="Picture 3" descr="Screenshot 2014-08-13 16.32.53.png"/>
          <p:cNvPicPr>
            <a:picLocks noChangeAspect="1"/>
          </p:cNvPicPr>
          <p:nvPr/>
        </p:nvPicPr>
        <p:blipFill rotWithShape="1">
          <a:blip r:embed="rId2">
            <a:extLst>
              <a:ext uri="{28A0092B-C50C-407E-A947-70E740481C1C}">
                <a14:useLocalDpi xmlns:a14="http://schemas.microsoft.com/office/drawing/2010/main" val="0"/>
              </a:ext>
            </a:extLst>
          </a:blip>
          <a:srcRect b="48358"/>
          <a:stretch/>
        </p:blipFill>
        <p:spPr>
          <a:xfrm>
            <a:off x="237210" y="1730577"/>
            <a:ext cx="5799451" cy="2189379"/>
          </a:xfrm>
          <a:prstGeom prst="rect">
            <a:avLst/>
          </a:prstGeom>
        </p:spPr>
      </p:pic>
      <p:pic>
        <p:nvPicPr>
          <p:cNvPr id="5" name="Picture 4" descr="Screenshot 2014-08-13 17.02.42.png"/>
          <p:cNvPicPr>
            <a:picLocks noChangeAspect="1"/>
          </p:cNvPicPr>
          <p:nvPr/>
        </p:nvPicPr>
        <p:blipFill rotWithShape="1">
          <a:blip r:embed="rId3">
            <a:extLst>
              <a:ext uri="{28A0092B-C50C-407E-A947-70E740481C1C}">
                <a14:useLocalDpi xmlns:a14="http://schemas.microsoft.com/office/drawing/2010/main" val="0"/>
              </a:ext>
            </a:extLst>
          </a:blip>
          <a:srcRect b="48151"/>
          <a:stretch/>
        </p:blipFill>
        <p:spPr>
          <a:xfrm>
            <a:off x="2904902" y="4178110"/>
            <a:ext cx="6146741" cy="2319193"/>
          </a:xfrm>
          <a:prstGeom prst="rect">
            <a:avLst/>
          </a:prstGeom>
        </p:spPr>
      </p:pic>
      <p:sp>
        <p:nvSpPr>
          <p:cNvPr id="6" name="TextBox 5"/>
          <p:cNvSpPr txBox="1"/>
          <p:nvPr/>
        </p:nvSpPr>
        <p:spPr>
          <a:xfrm>
            <a:off x="2057596" y="3808778"/>
            <a:ext cx="1962910" cy="369332"/>
          </a:xfrm>
          <a:prstGeom prst="rect">
            <a:avLst/>
          </a:prstGeom>
          <a:noFill/>
        </p:spPr>
        <p:txBody>
          <a:bodyPr wrap="none" rtlCol="0">
            <a:spAutoFit/>
          </a:bodyPr>
          <a:lstStyle/>
          <a:p>
            <a:r>
              <a:rPr lang="en-US" dirty="0" smtClean="0">
                <a:solidFill>
                  <a:srgbClr val="FFFFFF"/>
                </a:solidFill>
              </a:rPr>
              <a:t>Displacement (nm)</a:t>
            </a:r>
            <a:endParaRPr lang="en-US" dirty="0">
              <a:solidFill>
                <a:srgbClr val="FFFFFF"/>
              </a:solidFill>
            </a:endParaRPr>
          </a:p>
        </p:txBody>
      </p:sp>
      <p:sp>
        <p:nvSpPr>
          <p:cNvPr id="7" name="TextBox 6"/>
          <p:cNvSpPr txBox="1"/>
          <p:nvPr/>
        </p:nvSpPr>
        <p:spPr>
          <a:xfrm>
            <a:off x="5474362" y="6487516"/>
            <a:ext cx="1962910" cy="369332"/>
          </a:xfrm>
          <a:prstGeom prst="rect">
            <a:avLst/>
          </a:prstGeom>
          <a:noFill/>
        </p:spPr>
        <p:txBody>
          <a:bodyPr wrap="none" rtlCol="0">
            <a:spAutoFit/>
          </a:bodyPr>
          <a:lstStyle/>
          <a:p>
            <a:r>
              <a:rPr lang="en-US" dirty="0" smtClean="0">
                <a:solidFill>
                  <a:srgbClr val="FFFFFF"/>
                </a:solidFill>
              </a:rPr>
              <a:t>Displacement (nm)</a:t>
            </a:r>
            <a:endParaRPr lang="en-US" dirty="0">
              <a:solidFill>
                <a:srgbClr val="FFFFFF"/>
              </a:solidFill>
            </a:endParaRPr>
          </a:p>
        </p:txBody>
      </p:sp>
      <p:sp>
        <p:nvSpPr>
          <p:cNvPr id="8" name="Rectangle 7"/>
          <p:cNvSpPr/>
          <p:nvPr/>
        </p:nvSpPr>
        <p:spPr>
          <a:xfrm>
            <a:off x="237209" y="4362271"/>
            <a:ext cx="2401783" cy="2308324"/>
          </a:xfrm>
          <a:prstGeom prst="rect">
            <a:avLst/>
          </a:prstGeom>
        </p:spPr>
        <p:txBody>
          <a:bodyPr wrap="square">
            <a:spAutoFit/>
          </a:bodyPr>
          <a:lstStyle/>
          <a:p>
            <a:r>
              <a:rPr lang="en-US" sz="2400" dirty="0">
                <a:solidFill>
                  <a:schemeClr val="bg1"/>
                </a:solidFill>
                <a:effectLst>
                  <a:outerShdw blurRad="50800" dist="38100" dir="2700000" algn="tl" rotWithShape="0">
                    <a:prstClr val="black">
                      <a:alpha val="40000"/>
                    </a:prstClr>
                  </a:outerShdw>
                </a:effectLst>
              </a:rPr>
              <a:t>The attenuation was adjusted until the photo detector read 50mV for the carrier signal.</a:t>
            </a:r>
          </a:p>
        </p:txBody>
      </p:sp>
    </p:spTree>
    <p:extLst>
      <p:ext uri="{BB962C8B-B14F-4D97-AF65-F5344CB8AC3E}">
        <p14:creationId xmlns:p14="http://schemas.microsoft.com/office/powerpoint/2010/main" val="285748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Investigation III</a:t>
            </a:r>
            <a:r>
              <a:rPr lang="en-US" dirty="0" smtClean="0"/>
              <a:t>: 36MHz and 54MHz REFL signals</a:t>
            </a:r>
            <a:endParaRPr lang="en-US" i="1" dirty="0"/>
          </a:p>
        </p:txBody>
      </p:sp>
      <p:sp>
        <p:nvSpPr>
          <p:cNvPr id="3" name="Content Placeholder 2"/>
          <p:cNvSpPr>
            <a:spLocks noGrp="1"/>
          </p:cNvSpPr>
          <p:nvPr>
            <p:ph idx="1"/>
          </p:nvPr>
        </p:nvSpPr>
        <p:spPr/>
        <p:txBody>
          <a:bodyPr/>
          <a:lstStyle/>
          <a:p>
            <a:r>
              <a:rPr lang="en-US" i="1" dirty="0" smtClean="0"/>
              <a:t>Advanced </a:t>
            </a:r>
            <a:r>
              <a:rPr lang="en-US" i="1" dirty="0"/>
              <a:t>LIGO </a:t>
            </a:r>
            <a:r>
              <a:rPr lang="en-US" i="1" dirty="0" smtClean="0"/>
              <a:t>Length Sensing </a:t>
            </a:r>
            <a:r>
              <a:rPr lang="en-US" i="1" dirty="0"/>
              <a:t>and Control </a:t>
            </a:r>
            <a:r>
              <a:rPr lang="en-US" i="1" dirty="0" smtClean="0"/>
              <a:t>Final Design</a:t>
            </a:r>
            <a:r>
              <a:rPr lang="en-US" dirty="0"/>
              <a:t>, </a:t>
            </a:r>
            <a:r>
              <a:rPr lang="en-US" dirty="0" smtClean="0"/>
              <a:t>suggests </a:t>
            </a:r>
            <a:r>
              <a:rPr lang="en-US" dirty="0"/>
              <a:t>the possibility of using reflected 36MHz or 54MHz signals in place of the current 45MHz reflected signal. </a:t>
            </a:r>
            <a:endParaRPr lang="en-US" dirty="0" smtClean="0"/>
          </a:p>
          <a:p>
            <a:r>
              <a:rPr lang="en-US" dirty="0" smtClean="0"/>
              <a:t>We </a:t>
            </a:r>
            <a:r>
              <a:rPr lang="en-US" dirty="0"/>
              <a:t>sought to find out if these were better suited to our work.</a:t>
            </a:r>
          </a:p>
        </p:txBody>
      </p:sp>
    </p:spTree>
    <p:extLst>
      <p:ext uri="{BB962C8B-B14F-4D97-AF65-F5344CB8AC3E}">
        <p14:creationId xmlns:p14="http://schemas.microsoft.com/office/powerpoint/2010/main" val="3685107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Investigation III</a:t>
            </a:r>
            <a:endParaRPr lang="en-US" dirty="0"/>
          </a:p>
        </p:txBody>
      </p:sp>
      <p:sp>
        <p:nvSpPr>
          <p:cNvPr id="3" name="Content Placeholder 2"/>
          <p:cNvSpPr>
            <a:spLocks noGrp="1"/>
          </p:cNvSpPr>
          <p:nvPr>
            <p:ph idx="1"/>
          </p:nvPr>
        </p:nvSpPr>
        <p:spPr>
          <a:xfrm>
            <a:off x="300891" y="1784101"/>
            <a:ext cx="8657054" cy="1992488"/>
          </a:xfrm>
        </p:spPr>
        <p:txBody>
          <a:bodyPr>
            <a:normAutofit lnSpcReduction="10000"/>
          </a:bodyPr>
          <a:lstStyle/>
          <a:p>
            <a:r>
              <a:rPr lang="en-US" dirty="0"/>
              <a:t>Neither the reflected 36MHz signal nor the 54MHz signal have a large enough linear range to make them attractive candidates for use in RSE. </a:t>
            </a:r>
            <a:endParaRPr lang="en-US" dirty="0" smtClean="0"/>
          </a:p>
          <a:p>
            <a:r>
              <a:rPr lang="en-US" dirty="0" smtClean="0"/>
              <a:t>The </a:t>
            </a:r>
            <a:r>
              <a:rPr lang="en-US" dirty="0"/>
              <a:t>demodulated 45MHz signal has a much larger linear range and is appropriate for our applications.</a:t>
            </a:r>
          </a:p>
        </p:txBody>
      </p:sp>
      <p:pic>
        <p:nvPicPr>
          <p:cNvPr id="4" name="Picture 3" descr="Screenshot 2014-08-19 11.55.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55" y="4113576"/>
            <a:ext cx="8957945" cy="2419023"/>
          </a:xfrm>
          <a:prstGeom prst="rect">
            <a:avLst/>
          </a:prstGeom>
        </p:spPr>
      </p:pic>
      <p:sp>
        <p:nvSpPr>
          <p:cNvPr id="5" name="TextBox 4"/>
          <p:cNvSpPr txBox="1"/>
          <p:nvPr/>
        </p:nvSpPr>
        <p:spPr>
          <a:xfrm rot="16200000">
            <a:off x="-239229" y="5274127"/>
            <a:ext cx="614484" cy="307777"/>
          </a:xfrm>
          <a:prstGeom prst="rect">
            <a:avLst/>
          </a:prstGeom>
          <a:noFill/>
        </p:spPr>
        <p:txBody>
          <a:bodyPr wrap="none" rtlCol="0">
            <a:spAutoFit/>
          </a:bodyPr>
          <a:lstStyle/>
          <a:p>
            <a:r>
              <a:rPr lang="en-US" sz="1400" dirty="0" smtClean="0">
                <a:solidFill>
                  <a:srgbClr val="FFFFFF"/>
                </a:solidFill>
              </a:rPr>
              <a:t>Watts</a:t>
            </a:r>
            <a:endParaRPr lang="en-US" sz="1400" dirty="0">
              <a:solidFill>
                <a:srgbClr val="FFFFFF"/>
              </a:solidFill>
            </a:endParaRPr>
          </a:p>
        </p:txBody>
      </p:sp>
    </p:spTree>
    <p:extLst>
      <p:ext uri="{BB962C8B-B14F-4D97-AF65-F5344CB8AC3E}">
        <p14:creationId xmlns:p14="http://schemas.microsoft.com/office/powerpoint/2010/main" val="408590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Investigation </a:t>
            </a:r>
            <a:r>
              <a:rPr lang="en-US" i="1" dirty="0" smtClean="0"/>
              <a:t>IV</a:t>
            </a:r>
            <a:r>
              <a:rPr lang="en-US" dirty="0" smtClean="0"/>
              <a:t>: </a:t>
            </a:r>
            <a:r>
              <a:rPr lang="en-US" dirty="0"/>
              <a:t>Noise to Simulate a Real-World Signal</a:t>
            </a:r>
          </a:p>
        </p:txBody>
      </p:sp>
      <p:sp>
        <p:nvSpPr>
          <p:cNvPr id="3" name="Content Placeholder 2"/>
          <p:cNvSpPr>
            <a:spLocks noGrp="1"/>
          </p:cNvSpPr>
          <p:nvPr>
            <p:ph idx="1"/>
          </p:nvPr>
        </p:nvSpPr>
        <p:spPr>
          <a:xfrm>
            <a:off x="245796" y="2070847"/>
            <a:ext cx="8630215" cy="1875320"/>
          </a:xfrm>
        </p:spPr>
        <p:txBody>
          <a:bodyPr/>
          <a:lstStyle/>
          <a:p>
            <a:r>
              <a:rPr lang="en-US" dirty="0"/>
              <a:t>Signals in a real laser interferometer will encounter some level of random noise. </a:t>
            </a:r>
            <a:endParaRPr lang="en-US" dirty="0" smtClean="0"/>
          </a:p>
          <a:p>
            <a:r>
              <a:rPr lang="en-US" dirty="0" smtClean="0"/>
              <a:t>In </a:t>
            </a:r>
            <a:r>
              <a:rPr lang="en-US" dirty="0"/>
              <a:t>order to account for this, random noise was added to the Optickle plots and its affects on the signals were studied</a:t>
            </a:r>
            <a:r>
              <a:rPr lang="en-US" dirty="0" smtClean="0"/>
              <a:t>.</a:t>
            </a:r>
          </a:p>
          <a:p>
            <a:endParaRPr lang="en-US" dirty="0" smtClean="0"/>
          </a:p>
          <a:p>
            <a:endParaRPr lang="en-US" dirty="0"/>
          </a:p>
        </p:txBody>
      </p:sp>
      <p:pic>
        <p:nvPicPr>
          <p:cNvPr id="4" name="Picture 3" descr="TimeSweeps.png"/>
          <p:cNvPicPr>
            <a:picLocks noChangeAspect="1"/>
          </p:cNvPicPr>
          <p:nvPr/>
        </p:nvPicPr>
        <p:blipFill rotWithShape="1">
          <a:blip r:embed="rId2">
            <a:extLst>
              <a:ext uri="{28A0092B-C50C-407E-A947-70E740481C1C}">
                <a14:useLocalDpi xmlns:a14="http://schemas.microsoft.com/office/drawing/2010/main" val="0"/>
              </a:ext>
            </a:extLst>
          </a:blip>
          <a:srcRect l="1344" t="52972" r="4275"/>
          <a:stretch/>
        </p:blipFill>
        <p:spPr>
          <a:xfrm>
            <a:off x="245796" y="4014466"/>
            <a:ext cx="8630215" cy="2379306"/>
          </a:xfrm>
          <a:prstGeom prst="rect">
            <a:avLst/>
          </a:prstGeom>
        </p:spPr>
      </p:pic>
      <p:sp>
        <p:nvSpPr>
          <p:cNvPr id="5" name="Rectangle 4"/>
          <p:cNvSpPr/>
          <p:nvPr/>
        </p:nvSpPr>
        <p:spPr>
          <a:xfrm rot="16200000">
            <a:off x="-47540" y="4992103"/>
            <a:ext cx="737289" cy="369332"/>
          </a:xfrm>
          <a:prstGeom prst="rect">
            <a:avLst/>
          </a:prstGeom>
        </p:spPr>
        <p:txBody>
          <a:bodyPr wrap="none">
            <a:spAutoFit/>
          </a:bodyPr>
          <a:lstStyle/>
          <a:p>
            <a:r>
              <a:rPr lang="en-US" dirty="0"/>
              <a:t>Watts</a:t>
            </a:r>
          </a:p>
        </p:txBody>
      </p:sp>
    </p:spTree>
    <p:extLst>
      <p:ext uri="{BB962C8B-B14F-4D97-AF65-F5344CB8AC3E}">
        <p14:creationId xmlns:p14="http://schemas.microsoft.com/office/powerpoint/2010/main" val="61141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Investigation IV</a:t>
            </a:r>
            <a:endParaRPr lang="en-US" dirty="0"/>
          </a:p>
        </p:txBody>
      </p:sp>
      <p:sp>
        <p:nvSpPr>
          <p:cNvPr id="3" name="Content Placeholder 2"/>
          <p:cNvSpPr>
            <a:spLocks noGrp="1"/>
          </p:cNvSpPr>
          <p:nvPr>
            <p:ph idx="1"/>
          </p:nvPr>
        </p:nvSpPr>
        <p:spPr>
          <a:xfrm>
            <a:off x="245796" y="2070847"/>
            <a:ext cx="8630215" cy="1943620"/>
          </a:xfrm>
        </p:spPr>
        <p:txBody>
          <a:bodyPr/>
          <a:lstStyle/>
          <a:p>
            <a:r>
              <a:rPr lang="en-US" dirty="0"/>
              <a:t>The random noise encountered by our modeled signal does change the sinusoidal nature of the reflected 45MHz signal. (Note that the valley to the right of the zero marker is less deep than the one to the left.</a:t>
            </a:r>
            <a:r>
              <a:rPr lang="en-US" dirty="0" smtClean="0"/>
              <a:t>)</a:t>
            </a:r>
          </a:p>
          <a:p>
            <a:endParaRPr lang="en-US" dirty="0"/>
          </a:p>
        </p:txBody>
      </p:sp>
      <p:pic>
        <p:nvPicPr>
          <p:cNvPr id="4" name="Picture 3" descr="TimeSweeps.png"/>
          <p:cNvPicPr>
            <a:picLocks noChangeAspect="1"/>
          </p:cNvPicPr>
          <p:nvPr/>
        </p:nvPicPr>
        <p:blipFill rotWithShape="1">
          <a:blip r:embed="rId2">
            <a:extLst>
              <a:ext uri="{28A0092B-C50C-407E-A947-70E740481C1C}">
                <a14:useLocalDpi xmlns:a14="http://schemas.microsoft.com/office/drawing/2010/main" val="0"/>
              </a:ext>
            </a:extLst>
          </a:blip>
          <a:srcRect l="1344" t="52972" r="4275"/>
          <a:stretch/>
        </p:blipFill>
        <p:spPr>
          <a:xfrm>
            <a:off x="245796" y="4014466"/>
            <a:ext cx="8630215" cy="2379306"/>
          </a:xfrm>
          <a:prstGeom prst="rect">
            <a:avLst/>
          </a:prstGeom>
        </p:spPr>
      </p:pic>
      <p:sp>
        <p:nvSpPr>
          <p:cNvPr id="5" name="Rectangle 4"/>
          <p:cNvSpPr/>
          <p:nvPr/>
        </p:nvSpPr>
        <p:spPr>
          <a:xfrm rot="16200000">
            <a:off x="-54573" y="5019427"/>
            <a:ext cx="737289" cy="369332"/>
          </a:xfrm>
          <a:prstGeom prst="rect">
            <a:avLst/>
          </a:prstGeom>
        </p:spPr>
        <p:txBody>
          <a:bodyPr wrap="none">
            <a:spAutoFit/>
          </a:bodyPr>
          <a:lstStyle/>
          <a:p>
            <a:r>
              <a:rPr lang="en-US" dirty="0"/>
              <a:t>Watts</a:t>
            </a:r>
          </a:p>
        </p:txBody>
      </p:sp>
      <p:sp>
        <p:nvSpPr>
          <p:cNvPr id="6" name="Donut 5"/>
          <p:cNvSpPr/>
          <p:nvPr/>
        </p:nvSpPr>
        <p:spPr>
          <a:xfrm>
            <a:off x="2294108" y="5342290"/>
            <a:ext cx="846635" cy="821034"/>
          </a:xfrm>
          <a:prstGeom prst="donut">
            <a:avLst>
              <a:gd name="adj" fmla="val 499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7" name="Donut 6"/>
          <p:cNvSpPr/>
          <p:nvPr/>
        </p:nvSpPr>
        <p:spPr>
          <a:xfrm>
            <a:off x="5969602" y="5342290"/>
            <a:ext cx="846635" cy="821034"/>
          </a:xfrm>
          <a:prstGeom prst="donut">
            <a:avLst>
              <a:gd name="adj" fmla="val 499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2262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Notes</a:t>
            </a:r>
            <a:endParaRPr lang="en-US" dirty="0"/>
          </a:p>
        </p:txBody>
      </p:sp>
      <p:sp>
        <p:nvSpPr>
          <p:cNvPr id="3" name="Content Placeholder 2"/>
          <p:cNvSpPr>
            <a:spLocks noGrp="1"/>
          </p:cNvSpPr>
          <p:nvPr>
            <p:ph idx="1"/>
          </p:nvPr>
        </p:nvSpPr>
        <p:spPr/>
        <p:txBody>
          <a:bodyPr>
            <a:normAutofit lnSpcReduction="10000"/>
          </a:bodyPr>
          <a:lstStyle/>
          <a:p>
            <a:r>
              <a:rPr lang="en-US" dirty="0" smtClean="0"/>
              <a:t>I still need to check the 36MHz and 54MHz REFL signals against the documentation in </a:t>
            </a:r>
            <a:r>
              <a:rPr lang="en-US" i="1" dirty="0"/>
              <a:t>Advanced LIGO Length Sensing and Control Final </a:t>
            </a:r>
            <a:r>
              <a:rPr lang="en-US" i="1" dirty="0" smtClean="0"/>
              <a:t>Design</a:t>
            </a:r>
            <a:r>
              <a:rPr lang="en-US" dirty="0" smtClean="0"/>
              <a:t> to ensure that they are correct.</a:t>
            </a:r>
          </a:p>
          <a:p>
            <a:r>
              <a:rPr lang="en-US" dirty="0" smtClean="0"/>
              <a:t>I additionally need to check the math on these same signals to verify for sure that they aren’t useful for detuning.</a:t>
            </a:r>
            <a:endParaRPr lang="en-US" dirty="0"/>
          </a:p>
          <a:p>
            <a:r>
              <a:rPr lang="en-US" dirty="0"/>
              <a:t>There is a possibility that another signal could be used for detuning during the period where the 45MHz signal is unusable.</a:t>
            </a:r>
          </a:p>
          <a:p>
            <a:endParaRPr lang="en-US" dirty="0"/>
          </a:p>
        </p:txBody>
      </p:sp>
    </p:spTree>
    <p:extLst>
      <p:ext uri="{BB962C8B-B14F-4D97-AF65-F5344CB8AC3E}">
        <p14:creationId xmlns:p14="http://schemas.microsoft.com/office/powerpoint/2010/main" val="244742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a:t>
            </a:r>
            <a:endParaRPr lang="en-US" dirty="0"/>
          </a:p>
        </p:txBody>
      </p:sp>
      <p:sp>
        <p:nvSpPr>
          <p:cNvPr id="3" name="Content Placeholder 2"/>
          <p:cNvSpPr>
            <a:spLocks noGrp="1"/>
          </p:cNvSpPr>
          <p:nvPr>
            <p:ph idx="1"/>
          </p:nvPr>
        </p:nvSpPr>
        <p:spPr>
          <a:xfrm>
            <a:off x="765175" y="2070846"/>
            <a:ext cx="2662332" cy="4346587"/>
          </a:xfrm>
        </p:spPr>
        <p:txBody>
          <a:bodyPr>
            <a:normAutofit fontScale="85000" lnSpcReduction="10000"/>
          </a:bodyPr>
          <a:lstStyle/>
          <a:p>
            <a:r>
              <a:rPr lang="en-US" dirty="0">
                <a:effectLst/>
              </a:rPr>
              <a:t>Dynamical tuning is a method of tuning the signal recycling cavity of a laser interferometer. </a:t>
            </a:r>
            <a:endParaRPr lang="en-US" dirty="0" smtClean="0">
              <a:effectLst/>
            </a:endParaRPr>
          </a:p>
          <a:p>
            <a:r>
              <a:rPr lang="en-US" dirty="0" smtClean="0">
                <a:effectLst/>
              </a:rPr>
              <a:t>It </a:t>
            </a:r>
            <a:r>
              <a:rPr lang="en-US" dirty="0">
                <a:effectLst/>
              </a:rPr>
              <a:t>involves moving the </a:t>
            </a:r>
            <a:r>
              <a:rPr lang="en-US" dirty="0" smtClean="0">
                <a:effectLst/>
              </a:rPr>
              <a:t>signal recycling mirror back </a:t>
            </a:r>
            <a:r>
              <a:rPr lang="en-US" dirty="0">
                <a:effectLst/>
              </a:rPr>
              <a:t>and forth a microscopic amount in order to track chirp signals from binary star coalescence.</a:t>
            </a:r>
          </a:p>
        </p:txBody>
      </p:sp>
      <p:pic>
        <p:nvPicPr>
          <p:cNvPr id="6" name="Picture 5" descr="Screenshot 2014-07-24 01.05.44.png"/>
          <p:cNvPicPr>
            <a:picLocks noChangeAspect="1"/>
          </p:cNvPicPr>
          <p:nvPr/>
        </p:nvPicPr>
        <p:blipFill rotWithShape="1">
          <a:blip r:embed="rId2">
            <a:extLst>
              <a:ext uri="{28A0092B-C50C-407E-A947-70E740481C1C}">
                <a14:useLocalDpi xmlns:a14="http://schemas.microsoft.com/office/drawing/2010/main" val="0"/>
              </a:ext>
            </a:extLst>
          </a:blip>
          <a:srcRect l="4849"/>
          <a:stretch/>
        </p:blipFill>
        <p:spPr>
          <a:xfrm>
            <a:off x="3427507" y="2070846"/>
            <a:ext cx="5607249" cy="4346587"/>
          </a:xfrm>
          <a:prstGeom prst="rect">
            <a:avLst/>
          </a:prstGeom>
        </p:spPr>
      </p:pic>
    </p:spTree>
    <p:extLst>
      <p:ext uri="{BB962C8B-B14F-4D97-AF65-F5344CB8AC3E}">
        <p14:creationId xmlns:p14="http://schemas.microsoft.com/office/powerpoint/2010/main" val="157781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90MHz REFL signal resulting from the 45MHz sideband interference is a good candidate for improving the linear range of the 45MHz AS signal.</a:t>
            </a:r>
          </a:p>
          <a:p>
            <a:r>
              <a:rPr lang="en-US" dirty="0" smtClean="0"/>
              <a:t>The DARM offset does not appear to adversely effect the linear range of these signals.</a:t>
            </a:r>
          </a:p>
          <a:p>
            <a:r>
              <a:rPr lang="en-US" dirty="0" smtClean="0"/>
              <a:t>Noise does appear to be a small concern, however, the noise that deforms the signals is outside of the linear range, so it likely will not have a significant effect on our ability to use the 45MHz signal.</a:t>
            </a:r>
          </a:p>
          <a:p>
            <a:r>
              <a:rPr lang="en-US" dirty="0" smtClean="0"/>
              <a:t>It appears to be possible to implement dynamical tuning for a laser interferometer under these parameters.</a:t>
            </a:r>
          </a:p>
          <a:p>
            <a:endParaRPr lang="en-US" dirty="0"/>
          </a:p>
        </p:txBody>
      </p:sp>
    </p:spTree>
    <p:extLst>
      <p:ext uri="{BB962C8B-B14F-4D97-AF65-F5344CB8AC3E}">
        <p14:creationId xmlns:p14="http://schemas.microsoft.com/office/powerpoint/2010/main" val="3168851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I’d like to thank:</a:t>
            </a:r>
          </a:p>
          <a:p>
            <a:r>
              <a:rPr lang="en-US" dirty="0" smtClean="0"/>
              <a:t>The entire LIGO program and the </a:t>
            </a:r>
            <a:r>
              <a:rPr lang="en-US" dirty="0" err="1" smtClean="0"/>
              <a:t>CalTech</a:t>
            </a:r>
            <a:r>
              <a:rPr lang="en-US" dirty="0" smtClean="0"/>
              <a:t> SURF program for allowing me to conduct these experiments over the summer and for giving me the chance to broaden my knowledge</a:t>
            </a:r>
          </a:p>
          <a:p>
            <a:r>
              <a:rPr lang="en-US" dirty="0" smtClean="0"/>
              <a:t>My mentor, Kiwamu Izumi for teaching me so much this summer and helping me conduct a productive experiment</a:t>
            </a:r>
          </a:p>
          <a:p>
            <a:r>
              <a:rPr lang="en-US" b="1" dirty="0" smtClean="0"/>
              <a:t>Thank you!</a:t>
            </a:r>
            <a:endParaRPr lang="en-US" b="1" dirty="0"/>
          </a:p>
        </p:txBody>
      </p:sp>
    </p:spTree>
    <p:extLst>
      <p:ext uri="{BB962C8B-B14F-4D97-AF65-F5344CB8AC3E}">
        <p14:creationId xmlns:p14="http://schemas.microsoft.com/office/powerpoint/2010/main" val="3204151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t>My project deals mostly with the Signal Recycling Cavity (SRC).</a:t>
            </a:r>
          </a:p>
          <a:p>
            <a:r>
              <a:rPr lang="en-US" dirty="0" smtClean="0"/>
              <a:t>Signal </a:t>
            </a:r>
            <a:r>
              <a:rPr lang="en-US" dirty="0"/>
              <a:t>recycling allows us to tune the observational bandwidth by introducing an extra mirror at the output side of the interferometer </a:t>
            </a:r>
          </a:p>
          <a:p>
            <a:r>
              <a:rPr lang="en-US" dirty="0"/>
              <a:t>The sidebands are extracted (not reflected back) when the cavity is resonant</a:t>
            </a:r>
          </a:p>
          <a:p>
            <a:r>
              <a:rPr lang="en-US" dirty="0"/>
              <a:t>One drawback of adding the SRC: it adds another degree of freedom to be controlled and sensed (length sensing and control </a:t>
            </a:r>
            <a:r>
              <a:rPr lang="en-US" dirty="0" smtClean="0"/>
              <a:t>system</a:t>
            </a:r>
            <a:endParaRPr lang="en-US" dirty="0"/>
          </a:p>
        </p:txBody>
      </p:sp>
    </p:spTree>
    <p:extLst>
      <p:ext uri="{BB962C8B-B14F-4D97-AF65-F5344CB8AC3E}">
        <p14:creationId xmlns:p14="http://schemas.microsoft.com/office/powerpoint/2010/main" val="143446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Tuning – What Is It?</a:t>
            </a:r>
            <a:endParaRPr lang="en-US" dirty="0"/>
          </a:p>
        </p:txBody>
      </p:sp>
      <p:sp>
        <p:nvSpPr>
          <p:cNvPr id="3" name="Content Placeholder 2"/>
          <p:cNvSpPr>
            <a:spLocks noGrp="1"/>
          </p:cNvSpPr>
          <p:nvPr>
            <p:ph idx="1"/>
          </p:nvPr>
        </p:nvSpPr>
        <p:spPr/>
        <p:txBody>
          <a:bodyPr>
            <a:normAutofit lnSpcReduction="10000"/>
          </a:bodyPr>
          <a:lstStyle/>
          <a:p>
            <a:r>
              <a:rPr lang="en-US" dirty="0"/>
              <a:t>Tuning is in the Signal Recycling Cavity to detect meaningful signals</a:t>
            </a:r>
          </a:p>
          <a:p>
            <a:r>
              <a:rPr lang="en-US" dirty="0"/>
              <a:t>We need SRC tuning to amplify the specific gravitational wave signal we’re searching </a:t>
            </a:r>
            <a:r>
              <a:rPr lang="en-US" dirty="0" smtClean="0"/>
              <a:t>for</a:t>
            </a:r>
            <a:endParaRPr lang="en-US" dirty="0"/>
          </a:p>
          <a:p>
            <a:r>
              <a:rPr lang="en-US" dirty="0"/>
              <a:t>Dynamical tuning is a particular method of detecting chirp signals (increases or decreases in the measured frequency)</a:t>
            </a:r>
          </a:p>
          <a:p>
            <a:r>
              <a:rPr lang="en-US" dirty="0"/>
              <a:t>This type of tuning involves tracking the instantaneous frequency through tuning the SRC detector so that the signal is properly amplified</a:t>
            </a:r>
          </a:p>
        </p:txBody>
      </p:sp>
    </p:spTree>
    <p:extLst>
      <p:ext uri="{BB962C8B-B14F-4D97-AF65-F5344CB8AC3E}">
        <p14:creationId xmlns:p14="http://schemas.microsoft.com/office/powerpoint/2010/main" val="345138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Implement Dynamical Tuning?</a:t>
            </a:r>
            <a:endParaRPr lang="en-US" dirty="0"/>
          </a:p>
        </p:txBody>
      </p:sp>
      <p:sp>
        <p:nvSpPr>
          <p:cNvPr id="3" name="Content Placeholder 2"/>
          <p:cNvSpPr>
            <a:spLocks noGrp="1"/>
          </p:cNvSpPr>
          <p:nvPr>
            <p:ph idx="1"/>
          </p:nvPr>
        </p:nvSpPr>
        <p:spPr>
          <a:xfrm>
            <a:off x="437444" y="1797755"/>
            <a:ext cx="8378825" cy="1350243"/>
          </a:xfrm>
        </p:spPr>
        <p:txBody>
          <a:bodyPr>
            <a:normAutofit/>
          </a:bodyPr>
          <a:lstStyle/>
          <a:p>
            <a:r>
              <a:rPr lang="en-US" dirty="0" smtClean="0"/>
              <a:t>An </a:t>
            </a:r>
            <a:r>
              <a:rPr lang="en-US" dirty="0"/>
              <a:t>orbiting binary star system, coalescing star system, and one that is transforming into a black hole post-coalescence all have different frequencies in their gravitational wave signatures.</a:t>
            </a:r>
            <a:endParaRPr lang="en-US" dirty="0" smtClean="0">
              <a:effectLst/>
            </a:endParaRPr>
          </a:p>
        </p:txBody>
      </p:sp>
      <p:pic>
        <p:nvPicPr>
          <p:cNvPr id="4" name="Picture 3" descr="Chir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228" y="3147998"/>
            <a:ext cx="6595561" cy="3499886"/>
          </a:xfrm>
          <a:prstGeom prst="rect">
            <a:avLst/>
          </a:prstGeom>
        </p:spPr>
      </p:pic>
    </p:spTree>
    <p:extLst>
      <p:ext uri="{BB962C8B-B14F-4D97-AF65-F5344CB8AC3E}">
        <p14:creationId xmlns:p14="http://schemas.microsoft.com/office/powerpoint/2010/main" val="406339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Implement Dynamical Tuning?</a:t>
            </a:r>
          </a:p>
        </p:txBody>
      </p:sp>
      <p:sp>
        <p:nvSpPr>
          <p:cNvPr id="3" name="Content Placeholder 2"/>
          <p:cNvSpPr>
            <a:spLocks noGrp="1"/>
          </p:cNvSpPr>
          <p:nvPr>
            <p:ph idx="1"/>
          </p:nvPr>
        </p:nvSpPr>
        <p:spPr>
          <a:xfrm>
            <a:off x="765175" y="2070846"/>
            <a:ext cx="7612064" cy="2059605"/>
          </a:xfrm>
        </p:spPr>
        <p:txBody>
          <a:bodyPr>
            <a:normAutofit fontScale="85000" lnSpcReduction="20000"/>
          </a:bodyPr>
          <a:lstStyle/>
          <a:p>
            <a:r>
              <a:rPr lang="en-US" dirty="0"/>
              <a:t>Binary star and black hole coalescence have three phases:</a:t>
            </a:r>
          </a:p>
          <a:p>
            <a:pPr lvl="1"/>
            <a:r>
              <a:rPr lang="en-US" dirty="0"/>
              <a:t>In-spiral</a:t>
            </a:r>
          </a:p>
          <a:p>
            <a:pPr lvl="1"/>
            <a:r>
              <a:rPr lang="en-US" dirty="0"/>
              <a:t>Merger</a:t>
            </a:r>
          </a:p>
          <a:p>
            <a:pPr lvl="1"/>
            <a:r>
              <a:rPr lang="en-US" dirty="0"/>
              <a:t>Ring </a:t>
            </a:r>
            <a:r>
              <a:rPr lang="en-US" dirty="0" smtClean="0"/>
              <a:t>down</a:t>
            </a:r>
            <a:endParaRPr lang="en-US" dirty="0"/>
          </a:p>
          <a:p>
            <a:r>
              <a:rPr lang="en-US" dirty="0"/>
              <a:t>The gravitational waves change depending on what phase the </a:t>
            </a:r>
            <a:r>
              <a:rPr lang="en-US" dirty="0" smtClean="0"/>
              <a:t>star </a:t>
            </a:r>
            <a:r>
              <a:rPr lang="en-US" dirty="0"/>
              <a:t>or black hole is in</a:t>
            </a:r>
            <a:r>
              <a:rPr lang="en-US" dirty="0" smtClean="0"/>
              <a:t>.</a:t>
            </a:r>
            <a:endParaRPr lang="en-US" dirty="0"/>
          </a:p>
        </p:txBody>
      </p:sp>
      <p:pic>
        <p:nvPicPr>
          <p:cNvPr id="4" name="Picture 3" descr="Screenshot 2014-08-19 11.35.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56" y="4130451"/>
            <a:ext cx="7537783" cy="2550040"/>
          </a:xfrm>
          <a:prstGeom prst="rect">
            <a:avLst/>
          </a:prstGeom>
        </p:spPr>
      </p:pic>
    </p:spTree>
    <p:extLst>
      <p:ext uri="{BB962C8B-B14F-4D97-AF65-F5344CB8AC3E}">
        <p14:creationId xmlns:p14="http://schemas.microsoft.com/office/powerpoint/2010/main" val="102471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Implement Dynamical Tuning?</a:t>
            </a:r>
          </a:p>
        </p:txBody>
      </p:sp>
      <p:sp>
        <p:nvSpPr>
          <p:cNvPr id="3" name="Content Placeholder 2"/>
          <p:cNvSpPr>
            <a:spLocks noGrp="1"/>
          </p:cNvSpPr>
          <p:nvPr>
            <p:ph idx="1"/>
          </p:nvPr>
        </p:nvSpPr>
        <p:spPr>
          <a:xfrm>
            <a:off x="0" y="1865227"/>
            <a:ext cx="4501444" cy="4738773"/>
          </a:xfrm>
        </p:spPr>
        <p:txBody>
          <a:bodyPr>
            <a:normAutofit fontScale="92500" lnSpcReduction="20000"/>
          </a:bodyPr>
          <a:lstStyle/>
          <a:p>
            <a:r>
              <a:rPr lang="en-US" dirty="0">
                <a:cs typeface="Andale Mono"/>
              </a:rPr>
              <a:t>Current detection is not tuned at all, but sensitive to broadband signals up to ~400Hz. </a:t>
            </a:r>
            <a:r>
              <a:rPr lang="en-US" dirty="0" smtClean="0">
                <a:cs typeface="Andale Mono"/>
              </a:rPr>
              <a:t>This is called wide-band detection.</a:t>
            </a:r>
          </a:p>
          <a:p>
            <a:r>
              <a:rPr lang="en-US" dirty="0" smtClean="0">
                <a:cs typeface="Andale Mono"/>
              </a:rPr>
              <a:t>This is good for sensing a wide frequency range but sensitivity  is lacking.</a:t>
            </a:r>
          </a:p>
          <a:p>
            <a:r>
              <a:rPr lang="en-US" dirty="0" smtClean="0">
                <a:cs typeface="Andale Mono"/>
              </a:rPr>
              <a:t>The other non-tuning option is narrow band detection but this has the opposite problem: although it is much more sensitive, its range is very limited.</a:t>
            </a:r>
          </a:p>
          <a:p>
            <a:r>
              <a:rPr lang="en-US" dirty="0" smtClean="0">
                <a:cs typeface="Andale Mono"/>
              </a:rPr>
              <a:t>With dynamical tuning, we can track the chirp signal's trajectory.</a:t>
            </a:r>
          </a:p>
          <a:p>
            <a:endParaRPr lang="en-US" dirty="0">
              <a:effectLst/>
              <a:cs typeface="Andale Mono"/>
            </a:endParaRPr>
          </a:p>
        </p:txBody>
      </p:sp>
      <p:pic>
        <p:nvPicPr>
          <p:cNvPr id="4" name="Picture 3" descr="Screenshot 2014-07-30 16.41.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444" y="2472004"/>
            <a:ext cx="4512504" cy="3254210"/>
          </a:xfrm>
          <a:prstGeom prst="rect">
            <a:avLst/>
          </a:prstGeom>
        </p:spPr>
      </p:pic>
    </p:spTree>
    <p:extLst>
      <p:ext uri="{BB962C8B-B14F-4D97-AF65-F5344CB8AC3E}">
        <p14:creationId xmlns:p14="http://schemas.microsoft.com/office/powerpoint/2010/main" val="91323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Goals:</a:t>
            </a:r>
            <a:endParaRPr lang="en-US" dirty="0"/>
          </a:p>
        </p:txBody>
      </p:sp>
      <p:sp>
        <p:nvSpPr>
          <p:cNvPr id="3" name="Content Placeholder 2"/>
          <p:cNvSpPr>
            <a:spLocks noGrp="1"/>
          </p:cNvSpPr>
          <p:nvPr>
            <p:ph idx="1"/>
          </p:nvPr>
        </p:nvSpPr>
        <p:spPr/>
        <p:txBody>
          <a:bodyPr>
            <a:normAutofit lnSpcReduction="10000"/>
          </a:bodyPr>
          <a:lstStyle/>
          <a:p>
            <a:r>
              <a:rPr lang="en-US" dirty="0" smtClean="0"/>
              <a:t>Examine </a:t>
            </a:r>
            <a:r>
              <a:rPr lang="en-US" dirty="0"/>
              <a:t>and model the feasibility of using dynamical tuning to tune the observational bandwidth of the signal recycling cavity in a laser interferometer detecting gravitational waves.</a:t>
            </a:r>
          </a:p>
          <a:p>
            <a:r>
              <a:rPr lang="en-US" dirty="0" smtClean="0"/>
              <a:t>Investigate </a:t>
            </a:r>
            <a:r>
              <a:rPr lang="en-US" dirty="0"/>
              <a:t>the possibility of dynamical tuning of the Signal Recycling Cavity under more realistic conditions once the ideal situation is modeled.</a:t>
            </a:r>
          </a:p>
          <a:p>
            <a:r>
              <a:rPr lang="en-US" dirty="0" smtClean="0"/>
              <a:t>Determine </a:t>
            </a:r>
            <a:r>
              <a:rPr lang="en-US" dirty="0"/>
              <a:t>what real-world changes would need to be made and whether or not any of these factors make this endeavor impossible.</a:t>
            </a:r>
          </a:p>
        </p:txBody>
      </p:sp>
    </p:spTree>
    <p:extLst>
      <p:ext uri="{BB962C8B-B14F-4D97-AF65-F5344CB8AC3E}">
        <p14:creationId xmlns:p14="http://schemas.microsoft.com/office/powerpoint/2010/main" val="3811420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Basics</a:t>
            </a:r>
            <a:endParaRPr lang="en-US" dirty="0"/>
          </a:p>
        </p:txBody>
      </p:sp>
      <p:sp>
        <p:nvSpPr>
          <p:cNvPr id="3" name="Content Placeholder 2"/>
          <p:cNvSpPr>
            <a:spLocks noGrp="1"/>
          </p:cNvSpPr>
          <p:nvPr>
            <p:ph idx="1"/>
          </p:nvPr>
        </p:nvSpPr>
        <p:spPr>
          <a:xfrm>
            <a:off x="3605027" y="2074260"/>
            <a:ext cx="5250150" cy="4411653"/>
          </a:xfrm>
        </p:spPr>
        <p:txBody>
          <a:bodyPr>
            <a:normAutofit fontScale="92500" lnSpcReduction="20000"/>
          </a:bodyPr>
          <a:lstStyle/>
          <a:p>
            <a:r>
              <a:rPr lang="en-US" dirty="0" smtClean="0"/>
              <a:t>This investigation was done in a purely theoretical way; the situations and outcomes were modeled using a MATLAB-based program called Optickle to model the interferometer and the characteristics of the signals.</a:t>
            </a:r>
          </a:p>
          <a:p>
            <a:r>
              <a:rPr lang="en-US" dirty="0" smtClean="0"/>
              <a:t>These models were used because it is much easier to make a computer model than to change the interferometer for the experiment.</a:t>
            </a:r>
          </a:p>
          <a:p>
            <a:r>
              <a:rPr lang="en-US" dirty="0" smtClean="0"/>
              <a:t>Note the SRC’s intricate optical system at left; it’s easier to change the Optickle system than the optical system!</a:t>
            </a:r>
          </a:p>
        </p:txBody>
      </p:sp>
      <p:pic>
        <p:nvPicPr>
          <p:cNvPr id="5" name="Picture 4" descr="Screenshot 2014-08-19 12.21.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487" y="2074259"/>
            <a:ext cx="3386540" cy="4415929"/>
          </a:xfrm>
          <a:prstGeom prst="rect">
            <a:avLst/>
          </a:prstGeom>
        </p:spPr>
      </p:pic>
    </p:spTree>
    <p:extLst>
      <p:ext uri="{BB962C8B-B14F-4D97-AF65-F5344CB8AC3E}">
        <p14:creationId xmlns:p14="http://schemas.microsoft.com/office/powerpoint/2010/main" val="1698640872"/>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314</TotalTime>
  <Words>1226</Words>
  <Application>Microsoft Macintosh PowerPoint</Application>
  <PresentationFormat>On-screen Show (4:3)</PresentationFormat>
  <Paragraphs>89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Habitat</vt:lpstr>
      <vt:lpstr>Investigating the Possibility of Dynamical Tuning of a Signal Recycling Cavity</vt:lpstr>
      <vt:lpstr>The Project:</vt:lpstr>
      <vt:lpstr>Project Background:</vt:lpstr>
      <vt:lpstr>Signal Tuning – What Is It?</vt:lpstr>
      <vt:lpstr>Why Implement Dynamical Tuning?</vt:lpstr>
      <vt:lpstr>Why Implement Dynamical Tuning?</vt:lpstr>
      <vt:lpstr>Why Implement Dynamical Tuning?</vt:lpstr>
      <vt:lpstr>Project Goals:</vt:lpstr>
      <vt:lpstr>Project Basics</vt:lpstr>
      <vt:lpstr>Investigation I: Ideal Situation with 45MHz AS and 90MHz REFL Signals</vt:lpstr>
      <vt:lpstr>Investigation I</vt:lpstr>
      <vt:lpstr>Investigation II: DARM Offset Effects</vt:lpstr>
      <vt:lpstr>Investigation II</vt:lpstr>
      <vt:lpstr>Investigation II</vt:lpstr>
      <vt:lpstr>Investigation III: 36MHz and 54MHz REFL signals</vt:lpstr>
      <vt:lpstr>Investigation III</vt:lpstr>
      <vt:lpstr>Investigation IV: Noise to Simulate a Real-World Signal</vt:lpstr>
      <vt:lpstr>Investigation IV</vt:lpstr>
      <vt:lpstr>Final Notes</vt:lpstr>
      <vt:lpstr>Conclusion</vt:lpstr>
      <vt:lpstr>Acknowledgements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Possibility of Dynamical Tuning of a Signal Recycling Cavity</dc:title>
  <dc:creator>Chasya</dc:creator>
  <cp:lastModifiedBy>Chasya</cp:lastModifiedBy>
  <cp:revision>18</cp:revision>
  <dcterms:created xsi:type="dcterms:W3CDTF">2014-08-19T07:36:39Z</dcterms:created>
  <dcterms:modified xsi:type="dcterms:W3CDTF">2014-08-19T19:48:16Z</dcterms:modified>
</cp:coreProperties>
</file>