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7315200" cy="9601200"/>
  <p:defaultTextStyle>
    <a:defPPr>
      <a:defRPr lang="en-US"/>
    </a:defPPr>
    <a:lvl1pPr algn="ctr" defTabSz="4292600" rtl="0" fontAlgn="base">
      <a:spcBef>
        <a:spcPct val="0"/>
      </a:spcBef>
      <a:spcAft>
        <a:spcPct val="0"/>
      </a:spcAft>
      <a:defRPr sz="8400" kern="1200">
        <a:solidFill>
          <a:srgbClr val="FFFFFF"/>
        </a:solidFill>
        <a:latin typeface="Calibri" pitchFamily="34" charset="0"/>
        <a:ea typeface="+mn-ea"/>
        <a:cs typeface="+mn-cs"/>
      </a:defRPr>
    </a:lvl1pPr>
    <a:lvl2pPr marL="2146300" indent="-1689100" algn="ctr" defTabSz="4292600" rtl="0" fontAlgn="base">
      <a:spcBef>
        <a:spcPct val="0"/>
      </a:spcBef>
      <a:spcAft>
        <a:spcPct val="0"/>
      </a:spcAft>
      <a:defRPr sz="8400" kern="1200">
        <a:solidFill>
          <a:srgbClr val="FFFFFF"/>
        </a:solidFill>
        <a:latin typeface="Calibri" pitchFamily="34" charset="0"/>
        <a:ea typeface="+mn-ea"/>
        <a:cs typeface="+mn-cs"/>
      </a:defRPr>
    </a:lvl2pPr>
    <a:lvl3pPr marL="4292600" indent="-3378200" algn="ctr" defTabSz="4292600" rtl="0" fontAlgn="base">
      <a:spcBef>
        <a:spcPct val="0"/>
      </a:spcBef>
      <a:spcAft>
        <a:spcPct val="0"/>
      </a:spcAft>
      <a:defRPr sz="8400" kern="1200">
        <a:solidFill>
          <a:srgbClr val="FFFFFF"/>
        </a:solidFill>
        <a:latin typeface="Calibri" pitchFamily="34" charset="0"/>
        <a:ea typeface="+mn-ea"/>
        <a:cs typeface="+mn-cs"/>
      </a:defRPr>
    </a:lvl3pPr>
    <a:lvl4pPr marL="6438900" indent="-5067300" algn="ctr" defTabSz="4292600" rtl="0" fontAlgn="base">
      <a:spcBef>
        <a:spcPct val="0"/>
      </a:spcBef>
      <a:spcAft>
        <a:spcPct val="0"/>
      </a:spcAft>
      <a:defRPr sz="8400" kern="1200">
        <a:solidFill>
          <a:srgbClr val="FFFFFF"/>
        </a:solidFill>
        <a:latin typeface="Calibri" pitchFamily="34" charset="0"/>
        <a:ea typeface="+mn-ea"/>
        <a:cs typeface="+mn-cs"/>
      </a:defRPr>
    </a:lvl4pPr>
    <a:lvl5pPr marL="8586788" indent="-6757988" algn="ctr" defTabSz="4292600" rtl="0" fontAlgn="base">
      <a:spcBef>
        <a:spcPct val="0"/>
      </a:spcBef>
      <a:spcAft>
        <a:spcPct val="0"/>
      </a:spcAft>
      <a:defRPr sz="8400" kern="1200">
        <a:solidFill>
          <a:srgbClr val="FFFFFF"/>
        </a:solidFill>
        <a:latin typeface="Calibri" pitchFamily="34" charset="0"/>
        <a:ea typeface="+mn-ea"/>
        <a:cs typeface="+mn-cs"/>
      </a:defRPr>
    </a:lvl5pPr>
    <a:lvl6pPr marL="2286000" algn="l" defTabSz="914400" rtl="0" eaLnBrk="1" latinLnBrk="0" hangingPunct="1">
      <a:defRPr sz="8400" kern="1200">
        <a:solidFill>
          <a:srgbClr val="FFFFFF"/>
        </a:solidFill>
        <a:latin typeface="Calibri" pitchFamily="34" charset="0"/>
        <a:ea typeface="+mn-ea"/>
        <a:cs typeface="+mn-cs"/>
      </a:defRPr>
    </a:lvl6pPr>
    <a:lvl7pPr marL="2743200" algn="l" defTabSz="914400" rtl="0" eaLnBrk="1" latinLnBrk="0" hangingPunct="1">
      <a:defRPr sz="8400" kern="1200">
        <a:solidFill>
          <a:srgbClr val="FFFFFF"/>
        </a:solidFill>
        <a:latin typeface="Calibri" pitchFamily="34" charset="0"/>
        <a:ea typeface="+mn-ea"/>
        <a:cs typeface="+mn-cs"/>
      </a:defRPr>
    </a:lvl7pPr>
    <a:lvl8pPr marL="3200400" algn="l" defTabSz="914400" rtl="0" eaLnBrk="1" latinLnBrk="0" hangingPunct="1">
      <a:defRPr sz="8400" kern="1200">
        <a:solidFill>
          <a:srgbClr val="FFFFFF"/>
        </a:solidFill>
        <a:latin typeface="Calibri" pitchFamily="34" charset="0"/>
        <a:ea typeface="+mn-ea"/>
        <a:cs typeface="+mn-cs"/>
      </a:defRPr>
    </a:lvl8pPr>
    <a:lvl9pPr marL="3657600" algn="l" defTabSz="914400" rtl="0" eaLnBrk="1" latinLnBrk="0" hangingPunct="1">
      <a:defRPr sz="8400" kern="1200">
        <a:solidFill>
          <a:srgbClr val="FFFFFF"/>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93" autoAdjust="0"/>
    <p:restoredTop sz="91489" autoAdjust="0"/>
  </p:normalViewPr>
  <p:slideViewPr>
    <p:cSldViewPr>
      <p:cViewPr varScale="1">
        <p:scale>
          <a:sx n="23" d="100"/>
          <a:sy n="23" d="100"/>
        </p:scale>
        <p:origin x="-1432" y="-12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46" cy="480182"/>
          </a:xfrm>
          <a:prstGeom prst="rect">
            <a:avLst/>
          </a:prstGeom>
        </p:spPr>
        <p:txBody>
          <a:bodyPr vert="horz" lIns="19001" tIns="9501" rIns="19001" bIns="9501" rtlCol="0"/>
          <a:lstStyle>
            <a:lvl1pPr algn="l">
              <a:defRPr sz="200"/>
            </a:lvl1pPr>
          </a:lstStyle>
          <a:p>
            <a:r>
              <a:rPr lang="en-US" smtClean="0"/>
              <a:t>G0900169</a:t>
            </a:r>
            <a:endParaRPr lang="en-US"/>
          </a:p>
        </p:txBody>
      </p:sp>
      <p:sp>
        <p:nvSpPr>
          <p:cNvPr id="3" name="Date Placeholder 2"/>
          <p:cNvSpPr>
            <a:spLocks noGrp="1"/>
          </p:cNvSpPr>
          <p:nvPr>
            <p:ph type="dt" sz="quarter" idx="1"/>
          </p:nvPr>
        </p:nvSpPr>
        <p:spPr>
          <a:xfrm>
            <a:off x="4143513" y="0"/>
            <a:ext cx="3169846" cy="480182"/>
          </a:xfrm>
          <a:prstGeom prst="rect">
            <a:avLst/>
          </a:prstGeom>
        </p:spPr>
        <p:txBody>
          <a:bodyPr vert="horz" lIns="19001" tIns="9501" rIns="19001" bIns="9501" rtlCol="0"/>
          <a:lstStyle>
            <a:lvl1pPr algn="r">
              <a:defRPr sz="200"/>
            </a:lvl1pPr>
          </a:lstStyle>
          <a:p>
            <a:fld id="{6DD364F3-7CAF-44DB-9DD6-7780625C492C}" type="datetimeFigureOut">
              <a:rPr lang="en-US" smtClean="0"/>
              <a:t>8/22/14</a:t>
            </a:fld>
            <a:endParaRPr lang="en-US"/>
          </a:p>
        </p:txBody>
      </p:sp>
      <p:sp>
        <p:nvSpPr>
          <p:cNvPr id="4" name="Footer Placeholder 3"/>
          <p:cNvSpPr>
            <a:spLocks noGrp="1"/>
          </p:cNvSpPr>
          <p:nvPr>
            <p:ph type="ftr" sz="quarter" idx="2"/>
          </p:nvPr>
        </p:nvSpPr>
        <p:spPr>
          <a:xfrm>
            <a:off x="0" y="9119489"/>
            <a:ext cx="3169846" cy="480182"/>
          </a:xfrm>
          <a:prstGeom prst="rect">
            <a:avLst/>
          </a:prstGeom>
        </p:spPr>
        <p:txBody>
          <a:bodyPr vert="horz" lIns="19001" tIns="9501" rIns="19001" bIns="9501" rtlCol="0" anchor="b"/>
          <a:lstStyle>
            <a:lvl1pPr algn="l">
              <a:defRPr sz="200"/>
            </a:lvl1pPr>
          </a:lstStyle>
          <a:p>
            <a:r>
              <a:rPr lang="en-US" smtClean="0"/>
              <a:t>G0900169</a:t>
            </a:r>
            <a:endParaRPr lang="en-US"/>
          </a:p>
        </p:txBody>
      </p:sp>
      <p:sp>
        <p:nvSpPr>
          <p:cNvPr id="5" name="Slide Number Placeholder 4"/>
          <p:cNvSpPr>
            <a:spLocks noGrp="1"/>
          </p:cNvSpPr>
          <p:nvPr>
            <p:ph type="sldNum" sz="quarter" idx="3"/>
          </p:nvPr>
        </p:nvSpPr>
        <p:spPr>
          <a:xfrm>
            <a:off x="4143513" y="9119489"/>
            <a:ext cx="3169846" cy="480182"/>
          </a:xfrm>
          <a:prstGeom prst="rect">
            <a:avLst/>
          </a:prstGeom>
        </p:spPr>
        <p:txBody>
          <a:bodyPr vert="horz" lIns="19001" tIns="9501" rIns="19001" bIns="9501" rtlCol="0" anchor="b"/>
          <a:lstStyle>
            <a:lvl1pPr algn="r">
              <a:defRPr sz="200"/>
            </a:lvl1pPr>
          </a:lstStyle>
          <a:p>
            <a:fld id="{0AF2764F-8E35-4338-9E4E-37ED3B70AEA0}" type="slidenum">
              <a:rPr lang="en-US" smtClean="0"/>
              <a:t>‹#›</a:t>
            </a:fld>
            <a:endParaRPr lang="en-US"/>
          </a:p>
        </p:txBody>
      </p:sp>
    </p:spTree>
    <p:extLst>
      <p:ext uri="{BB962C8B-B14F-4D97-AF65-F5344CB8AC3E}">
        <p14:creationId xmlns:p14="http://schemas.microsoft.com/office/powerpoint/2010/main" val="1420497462"/>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597" tIns="48299" rIns="96597" bIns="48299" rtlCol="0"/>
          <a:lstStyle>
            <a:lvl1pPr algn="l" defTabSz="4535599" fontAlgn="auto">
              <a:spcBef>
                <a:spcPts val="0"/>
              </a:spcBef>
              <a:spcAft>
                <a:spcPts val="0"/>
              </a:spcAft>
              <a:defRPr sz="1300">
                <a:solidFill>
                  <a:schemeClr val="tx1"/>
                </a:solidFill>
                <a:latin typeface="+mn-lt"/>
              </a:defRPr>
            </a:lvl1pPr>
          </a:lstStyle>
          <a:p>
            <a:pPr>
              <a:defRPr/>
            </a:pPr>
            <a:r>
              <a:rPr lang="en-US" smtClean="0"/>
              <a:t>G0900169</a:t>
            </a:r>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597" tIns="48299" rIns="96597" bIns="48299" rtlCol="0"/>
          <a:lstStyle>
            <a:lvl1pPr algn="r" defTabSz="4535599" fontAlgn="auto">
              <a:spcBef>
                <a:spcPts val="0"/>
              </a:spcBef>
              <a:spcAft>
                <a:spcPts val="0"/>
              </a:spcAft>
              <a:defRPr sz="1300" smtClean="0">
                <a:solidFill>
                  <a:schemeClr val="tx1"/>
                </a:solidFill>
                <a:latin typeface="+mn-lt"/>
              </a:defRPr>
            </a:lvl1pPr>
          </a:lstStyle>
          <a:p>
            <a:pPr>
              <a:defRPr/>
            </a:pPr>
            <a:fld id="{36E5B6D5-AAB3-4F22-A7B9-E78F7F7224DD}" type="datetimeFigureOut">
              <a:rPr lang="en-US"/>
              <a:pPr>
                <a:defRPr/>
              </a:pPr>
              <a:t>8/22/14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597" tIns="48299" rIns="96597" bIns="48299"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597" tIns="48299" rIns="96597" bIns="4829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3"/>
            <a:ext cx="3169920" cy="480060"/>
          </a:xfrm>
          <a:prstGeom prst="rect">
            <a:avLst/>
          </a:prstGeom>
        </p:spPr>
        <p:txBody>
          <a:bodyPr vert="horz" lIns="96597" tIns="48299" rIns="96597" bIns="48299" rtlCol="0" anchor="b"/>
          <a:lstStyle>
            <a:lvl1pPr algn="l" defTabSz="4535599" fontAlgn="auto">
              <a:spcBef>
                <a:spcPts val="0"/>
              </a:spcBef>
              <a:spcAft>
                <a:spcPts val="0"/>
              </a:spcAft>
              <a:defRPr sz="1300">
                <a:solidFill>
                  <a:schemeClr val="tx1"/>
                </a:solidFill>
                <a:latin typeface="+mn-lt"/>
              </a:defRPr>
            </a:lvl1pPr>
          </a:lstStyle>
          <a:p>
            <a:pPr>
              <a:defRPr/>
            </a:pPr>
            <a:r>
              <a:rPr lang="en-US" smtClean="0"/>
              <a:t>G0900169</a:t>
            </a:r>
            <a:endParaRPr lang="en-US"/>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597" tIns="48299" rIns="96597" bIns="48299" rtlCol="0" anchor="b"/>
          <a:lstStyle>
            <a:lvl1pPr algn="r" defTabSz="4535599" fontAlgn="auto">
              <a:spcBef>
                <a:spcPts val="0"/>
              </a:spcBef>
              <a:spcAft>
                <a:spcPts val="0"/>
              </a:spcAft>
              <a:defRPr sz="1300" smtClean="0">
                <a:solidFill>
                  <a:schemeClr val="tx1"/>
                </a:solidFill>
                <a:latin typeface="+mn-lt"/>
              </a:defRPr>
            </a:lvl1pPr>
          </a:lstStyle>
          <a:p>
            <a:pPr>
              <a:defRPr/>
            </a:pPr>
            <a:fld id="{56E5C79D-47B2-4988-A6F6-31735EF552C4}" type="slidenum">
              <a:rPr lang="en-US"/>
              <a:pPr>
                <a:defRPr/>
              </a:pPr>
              <a:t>‹#›</a:t>
            </a:fld>
            <a:endParaRPr lang="en-US"/>
          </a:p>
        </p:txBody>
      </p:sp>
    </p:spTree>
    <p:extLst>
      <p:ext uri="{BB962C8B-B14F-4D97-AF65-F5344CB8AC3E}">
        <p14:creationId xmlns:p14="http://schemas.microsoft.com/office/powerpoint/2010/main" val="309243949"/>
      </p:ext>
    </p:extLst>
  </p:cSld>
  <p:clrMap bg1="lt1" tx1="dk1" bg2="lt2" tx2="dk2" accent1="accent1" accent2="accent2" accent3="accent3" accent4="accent4" accent5="accent5" accent6="accent6" hlink="hlink" folHlink="folHlink"/>
  <p:hf sldNum="0" ftr="0" dt="0"/>
  <p:notesStyle>
    <a:lvl1pPr algn="l" defTabSz="893763" rtl="0" fontAlgn="base">
      <a:spcBef>
        <a:spcPct val="30000"/>
      </a:spcBef>
      <a:spcAft>
        <a:spcPct val="0"/>
      </a:spcAft>
      <a:defRPr sz="1200" kern="1200">
        <a:solidFill>
          <a:schemeClr val="tx1"/>
        </a:solidFill>
        <a:latin typeface="+mn-lt"/>
        <a:ea typeface="+mn-ea"/>
        <a:cs typeface="+mn-cs"/>
      </a:defRPr>
    </a:lvl1pPr>
    <a:lvl2pPr marL="446088" algn="l" defTabSz="893763" rtl="0" fontAlgn="base">
      <a:spcBef>
        <a:spcPct val="30000"/>
      </a:spcBef>
      <a:spcAft>
        <a:spcPct val="0"/>
      </a:spcAft>
      <a:defRPr sz="1200" kern="1200">
        <a:solidFill>
          <a:schemeClr val="tx1"/>
        </a:solidFill>
        <a:latin typeface="+mn-lt"/>
        <a:ea typeface="+mn-ea"/>
        <a:cs typeface="+mn-cs"/>
      </a:defRPr>
    </a:lvl2pPr>
    <a:lvl3pPr marL="893763" algn="l" defTabSz="893763" rtl="0" fontAlgn="base">
      <a:spcBef>
        <a:spcPct val="30000"/>
      </a:spcBef>
      <a:spcAft>
        <a:spcPct val="0"/>
      </a:spcAft>
      <a:defRPr sz="1200" kern="1200">
        <a:solidFill>
          <a:schemeClr val="tx1"/>
        </a:solidFill>
        <a:latin typeface="+mn-lt"/>
        <a:ea typeface="+mn-ea"/>
        <a:cs typeface="+mn-cs"/>
      </a:defRPr>
    </a:lvl3pPr>
    <a:lvl4pPr marL="1341438" algn="l" defTabSz="893763" rtl="0" fontAlgn="base">
      <a:spcBef>
        <a:spcPct val="30000"/>
      </a:spcBef>
      <a:spcAft>
        <a:spcPct val="0"/>
      </a:spcAft>
      <a:defRPr sz="1200" kern="1200">
        <a:solidFill>
          <a:schemeClr val="tx1"/>
        </a:solidFill>
        <a:latin typeface="+mn-lt"/>
        <a:ea typeface="+mn-ea"/>
        <a:cs typeface="+mn-cs"/>
      </a:defRPr>
    </a:lvl4pPr>
    <a:lvl5pPr marL="1787525" algn="l" defTabSz="893763" rtl="0" fontAlgn="base">
      <a:spcBef>
        <a:spcPct val="30000"/>
      </a:spcBef>
      <a:spcAft>
        <a:spcPct val="0"/>
      </a:spcAft>
      <a:defRPr sz="1200" kern="1200">
        <a:solidFill>
          <a:schemeClr val="tx1"/>
        </a:solidFill>
        <a:latin typeface="+mn-lt"/>
        <a:ea typeface="+mn-ea"/>
        <a:cs typeface="+mn-cs"/>
      </a:defRPr>
    </a:lvl5pPr>
    <a:lvl6pPr marL="2236165" algn="l" defTabSz="894466" rtl="0" eaLnBrk="1" latinLnBrk="0" hangingPunct="1">
      <a:defRPr sz="1200" kern="1200">
        <a:solidFill>
          <a:schemeClr val="tx1"/>
        </a:solidFill>
        <a:latin typeface="+mn-lt"/>
        <a:ea typeface="+mn-ea"/>
        <a:cs typeface="+mn-cs"/>
      </a:defRPr>
    </a:lvl6pPr>
    <a:lvl7pPr marL="2683398" algn="l" defTabSz="894466" rtl="0" eaLnBrk="1" latinLnBrk="0" hangingPunct="1">
      <a:defRPr sz="1200" kern="1200">
        <a:solidFill>
          <a:schemeClr val="tx1"/>
        </a:solidFill>
        <a:latin typeface="+mn-lt"/>
        <a:ea typeface="+mn-ea"/>
        <a:cs typeface="+mn-cs"/>
      </a:defRPr>
    </a:lvl7pPr>
    <a:lvl8pPr marL="3130631" algn="l" defTabSz="894466" rtl="0" eaLnBrk="1" latinLnBrk="0" hangingPunct="1">
      <a:defRPr sz="1200" kern="1200">
        <a:solidFill>
          <a:schemeClr val="tx1"/>
        </a:solidFill>
        <a:latin typeface="+mn-lt"/>
        <a:ea typeface="+mn-ea"/>
        <a:cs typeface="+mn-cs"/>
      </a:defRPr>
    </a:lvl8pPr>
    <a:lvl9pPr marL="3577864" algn="l" defTabSz="8944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257300" y="720725"/>
            <a:ext cx="4800600" cy="36004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 name="Header Placeholder 6"/>
          <p:cNvSpPr>
            <a:spLocks noGrp="1"/>
          </p:cNvSpPr>
          <p:nvPr>
            <p:ph type="hdr" sz="quarter" idx="10"/>
          </p:nvPr>
        </p:nvSpPr>
        <p:spPr/>
        <p:txBody>
          <a:bodyPr/>
          <a:lstStyle/>
          <a:p>
            <a:pPr>
              <a:defRPr/>
            </a:pPr>
            <a:r>
              <a:rPr lang="en-US" smtClean="0"/>
              <a:t>G0900169</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46719" indent="0" algn="ctr">
              <a:buNone/>
              <a:defRPr>
                <a:solidFill>
                  <a:schemeClr val="tx1">
                    <a:tint val="75000"/>
                  </a:schemeClr>
                </a:solidFill>
              </a:defRPr>
            </a:lvl2pPr>
            <a:lvl3pPr marL="4293437" indent="0" algn="ctr">
              <a:buNone/>
              <a:defRPr>
                <a:solidFill>
                  <a:schemeClr val="tx1">
                    <a:tint val="75000"/>
                  </a:schemeClr>
                </a:solidFill>
              </a:defRPr>
            </a:lvl3pPr>
            <a:lvl4pPr marL="6440156" indent="0" algn="ctr">
              <a:buNone/>
              <a:defRPr>
                <a:solidFill>
                  <a:schemeClr val="tx1">
                    <a:tint val="75000"/>
                  </a:schemeClr>
                </a:solidFill>
              </a:defRPr>
            </a:lvl4pPr>
            <a:lvl5pPr marL="8586874" indent="0" algn="ctr">
              <a:buNone/>
              <a:defRPr>
                <a:solidFill>
                  <a:schemeClr val="tx1">
                    <a:tint val="75000"/>
                  </a:schemeClr>
                </a:solidFill>
              </a:defRPr>
            </a:lvl5pPr>
            <a:lvl6pPr marL="10733593" indent="0" algn="ctr">
              <a:buNone/>
              <a:defRPr>
                <a:solidFill>
                  <a:schemeClr val="tx1">
                    <a:tint val="75000"/>
                  </a:schemeClr>
                </a:solidFill>
              </a:defRPr>
            </a:lvl6pPr>
            <a:lvl7pPr marL="12880312" indent="0" algn="ctr">
              <a:buNone/>
              <a:defRPr>
                <a:solidFill>
                  <a:schemeClr val="tx1">
                    <a:tint val="75000"/>
                  </a:schemeClr>
                </a:solidFill>
              </a:defRPr>
            </a:lvl7pPr>
            <a:lvl8pPr marL="15027030" indent="0" algn="ctr">
              <a:buNone/>
              <a:defRPr>
                <a:solidFill>
                  <a:schemeClr val="tx1">
                    <a:tint val="75000"/>
                  </a:schemeClr>
                </a:solidFill>
              </a:defRPr>
            </a:lvl8pPr>
            <a:lvl9pPr marL="171737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B613A76-B371-4FF6-9CED-3628EE4A9496}" type="datetimeFigureOut">
              <a:rPr lang="en-US" smtClean="0"/>
              <a:pPr>
                <a:defRPr/>
              </a:pPr>
              <a:t>8/22/14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10EE0F-BF75-49AE-96A6-7E0D56A2C0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A7A531-3A00-4477-BBDD-2C040253F998}" type="datetimeFigureOut">
              <a:rPr lang="en-US" smtClean="0"/>
              <a:pPr>
                <a:defRPr/>
              </a:pPr>
              <a:t>8/22/14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F9F06A-ACDF-4164-9A6C-18FD96D285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6"/>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95AEC8-712D-4D13-9941-E3652AAF092C}" type="datetimeFigureOut">
              <a:rPr lang="en-US" smtClean="0"/>
              <a:pPr>
                <a:defRPr/>
              </a:pPr>
              <a:t>8/22/14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408611-4A36-4F57-A0F4-6B4CDE4A4E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6AE54D-D9D6-41CF-90AC-6601BB2E2F30}" type="datetimeFigureOut">
              <a:rPr lang="en-US" smtClean="0"/>
              <a:pPr>
                <a:defRPr/>
              </a:pPr>
              <a:t>8/22/14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A7FDC8-BB79-4CE2-9C4C-6887EBFBE8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122"/>
            <a:ext cx="37307520" cy="6537960"/>
          </a:xfrm>
        </p:spPr>
        <p:txBody>
          <a:bodyPr anchor="t"/>
          <a:lstStyle>
            <a:lvl1pPr algn="l">
              <a:defRPr sz="188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13952226"/>
            <a:ext cx="37307520" cy="7200898"/>
          </a:xfrm>
        </p:spPr>
        <p:txBody>
          <a:bodyPr anchor="b"/>
          <a:lstStyle>
            <a:lvl1pPr marL="0" indent="0">
              <a:buNone/>
              <a:defRPr sz="9400">
                <a:solidFill>
                  <a:schemeClr val="tx1">
                    <a:tint val="75000"/>
                  </a:schemeClr>
                </a:solidFill>
              </a:defRPr>
            </a:lvl1pPr>
            <a:lvl2pPr marL="2146719" indent="0">
              <a:buNone/>
              <a:defRPr sz="8400">
                <a:solidFill>
                  <a:schemeClr val="tx1">
                    <a:tint val="75000"/>
                  </a:schemeClr>
                </a:solidFill>
              </a:defRPr>
            </a:lvl2pPr>
            <a:lvl3pPr marL="4293437" indent="0">
              <a:buNone/>
              <a:defRPr sz="7500">
                <a:solidFill>
                  <a:schemeClr val="tx1">
                    <a:tint val="75000"/>
                  </a:schemeClr>
                </a:solidFill>
              </a:defRPr>
            </a:lvl3pPr>
            <a:lvl4pPr marL="6440156" indent="0">
              <a:buNone/>
              <a:defRPr sz="6600">
                <a:solidFill>
                  <a:schemeClr val="tx1">
                    <a:tint val="75000"/>
                  </a:schemeClr>
                </a:solidFill>
              </a:defRPr>
            </a:lvl4pPr>
            <a:lvl5pPr marL="8586874" indent="0">
              <a:buNone/>
              <a:defRPr sz="6600">
                <a:solidFill>
                  <a:schemeClr val="tx1">
                    <a:tint val="75000"/>
                  </a:schemeClr>
                </a:solidFill>
              </a:defRPr>
            </a:lvl5pPr>
            <a:lvl6pPr marL="10733593" indent="0">
              <a:buNone/>
              <a:defRPr sz="6600">
                <a:solidFill>
                  <a:schemeClr val="tx1">
                    <a:tint val="75000"/>
                  </a:schemeClr>
                </a:solidFill>
              </a:defRPr>
            </a:lvl6pPr>
            <a:lvl7pPr marL="12880312" indent="0">
              <a:buNone/>
              <a:defRPr sz="6600">
                <a:solidFill>
                  <a:schemeClr val="tx1">
                    <a:tint val="75000"/>
                  </a:schemeClr>
                </a:solidFill>
              </a:defRPr>
            </a:lvl7pPr>
            <a:lvl8pPr marL="15027030" indent="0">
              <a:buNone/>
              <a:defRPr sz="6600">
                <a:solidFill>
                  <a:schemeClr val="tx1">
                    <a:tint val="75000"/>
                  </a:schemeClr>
                </a:solidFill>
              </a:defRPr>
            </a:lvl8pPr>
            <a:lvl9pPr marL="17173749" indent="0">
              <a:buNone/>
              <a:defRPr sz="6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F2726B3-2DAD-4EC9-9F29-EBE4D272C760}" type="datetimeFigureOut">
              <a:rPr lang="en-US" smtClean="0"/>
              <a:pPr>
                <a:defRPr/>
              </a:pPr>
              <a:t>8/22/14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A62539-504E-45C5-9AD6-20CFFB10951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4"/>
            <a:ext cx="19385280" cy="21724622"/>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4"/>
            <a:ext cx="19385280" cy="21724622"/>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6B93EA-91CB-43BC-82E7-C8EEF26DC9B5}" type="datetimeFigureOut">
              <a:rPr lang="en-US" smtClean="0"/>
              <a:pPr>
                <a:defRPr/>
              </a:pPr>
              <a:t>8/22/14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r>
              <a:rPr lang="en-US" b="1" dirty="0" smtClean="0"/>
              <a:t>G0900169</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3"/>
            <a:ext cx="19392903" cy="3070858"/>
          </a:xfrm>
        </p:spPr>
        <p:txBody>
          <a:bodyPr anchor="b"/>
          <a:lstStyle>
            <a:lvl1pPr marL="0" indent="0">
              <a:buNone/>
              <a:defRPr sz="11200" b="1"/>
            </a:lvl1pPr>
            <a:lvl2pPr marL="2146719" indent="0">
              <a:buNone/>
              <a:defRPr sz="9400" b="1"/>
            </a:lvl2pPr>
            <a:lvl3pPr marL="4293437" indent="0">
              <a:buNone/>
              <a:defRPr sz="8400" b="1"/>
            </a:lvl3pPr>
            <a:lvl4pPr marL="6440156" indent="0">
              <a:buNone/>
              <a:defRPr sz="7500" b="1"/>
            </a:lvl4pPr>
            <a:lvl5pPr marL="8586874" indent="0">
              <a:buNone/>
              <a:defRPr sz="7500" b="1"/>
            </a:lvl5pPr>
            <a:lvl6pPr marL="10733593" indent="0">
              <a:buNone/>
              <a:defRPr sz="7500" b="1"/>
            </a:lvl6pPr>
            <a:lvl7pPr marL="12880312" indent="0">
              <a:buNone/>
              <a:defRPr sz="7500" b="1"/>
            </a:lvl7pPr>
            <a:lvl8pPr marL="15027030" indent="0">
              <a:buNone/>
              <a:defRPr sz="7500" b="1"/>
            </a:lvl8pPr>
            <a:lvl9pPr marL="17173749" indent="0">
              <a:buNone/>
              <a:defRPr sz="7500" b="1"/>
            </a:lvl9pPr>
          </a:lstStyle>
          <a:p>
            <a:pPr lvl="0"/>
            <a:r>
              <a:rPr lang="en-US" smtClean="0"/>
              <a:t>Click to edit Master text styles</a:t>
            </a:r>
          </a:p>
        </p:txBody>
      </p:sp>
      <p:sp>
        <p:nvSpPr>
          <p:cNvPr id="4" name="Content Placeholder 3"/>
          <p:cNvSpPr>
            <a:spLocks noGrp="1"/>
          </p:cNvSpPr>
          <p:nvPr>
            <p:ph sz="half" idx="2"/>
          </p:nvPr>
        </p:nvSpPr>
        <p:spPr>
          <a:xfrm>
            <a:off x="2194561" y="10439401"/>
            <a:ext cx="19392903" cy="18966182"/>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3"/>
            <a:ext cx="19400520" cy="3070858"/>
          </a:xfrm>
        </p:spPr>
        <p:txBody>
          <a:bodyPr anchor="b"/>
          <a:lstStyle>
            <a:lvl1pPr marL="0" indent="0">
              <a:buNone/>
              <a:defRPr sz="11200" b="1"/>
            </a:lvl1pPr>
            <a:lvl2pPr marL="2146719" indent="0">
              <a:buNone/>
              <a:defRPr sz="9400" b="1"/>
            </a:lvl2pPr>
            <a:lvl3pPr marL="4293437" indent="0">
              <a:buNone/>
              <a:defRPr sz="8400" b="1"/>
            </a:lvl3pPr>
            <a:lvl4pPr marL="6440156" indent="0">
              <a:buNone/>
              <a:defRPr sz="7500" b="1"/>
            </a:lvl4pPr>
            <a:lvl5pPr marL="8586874" indent="0">
              <a:buNone/>
              <a:defRPr sz="7500" b="1"/>
            </a:lvl5pPr>
            <a:lvl6pPr marL="10733593" indent="0">
              <a:buNone/>
              <a:defRPr sz="7500" b="1"/>
            </a:lvl6pPr>
            <a:lvl7pPr marL="12880312" indent="0">
              <a:buNone/>
              <a:defRPr sz="7500" b="1"/>
            </a:lvl7pPr>
            <a:lvl8pPr marL="15027030" indent="0">
              <a:buNone/>
              <a:defRPr sz="7500" b="1"/>
            </a:lvl8pPr>
            <a:lvl9pPr marL="17173749" indent="0">
              <a:buNone/>
              <a:defRPr sz="7500" b="1"/>
            </a:lvl9pPr>
          </a:lstStyle>
          <a:p>
            <a:pPr lvl="0"/>
            <a:r>
              <a:rPr lang="en-US" smtClean="0"/>
              <a:t>Click to edit Master text styles</a:t>
            </a:r>
          </a:p>
        </p:txBody>
      </p:sp>
      <p:sp>
        <p:nvSpPr>
          <p:cNvPr id="6" name="Content Placeholder 5"/>
          <p:cNvSpPr>
            <a:spLocks noGrp="1"/>
          </p:cNvSpPr>
          <p:nvPr>
            <p:ph sz="quarter" idx="4"/>
          </p:nvPr>
        </p:nvSpPr>
        <p:spPr>
          <a:xfrm>
            <a:off x="22296123" y="10439401"/>
            <a:ext cx="19400520" cy="18966182"/>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02FFD32-B5E8-4033-A581-CFF597C80ADA}" type="datetimeFigureOut">
              <a:rPr lang="en-US" smtClean="0"/>
              <a:pPr>
                <a:defRPr/>
              </a:pPr>
              <a:t>8/22/14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B86296-DB37-49A5-B4C7-9CE9E05ED4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0F3D78-6C38-4180-8B26-572ABCE71D9B}" type="datetimeFigureOut">
              <a:rPr lang="en-US" smtClean="0"/>
              <a:pPr>
                <a:defRPr/>
              </a:pPr>
              <a:t>8/22/14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CD85DF6-D4D5-46A5-A0AA-B69F1E8AC63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68E457-7ECF-4F72-B96E-F3B66E7F7F51}" type="datetimeFigureOut">
              <a:rPr lang="en-US" smtClean="0"/>
              <a:pPr>
                <a:defRPr/>
              </a:pPr>
              <a:t>8/22/14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F70FADA-8F1A-4415-BEDD-1382ED7A13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5" y="1310640"/>
            <a:ext cx="14439903" cy="5577840"/>
          </a:xfrm>
        </p:spPr>
        <p:txBody>
          <a:bodyPr anchor="b"/>
          <a:lstStyle>
            <a:lvl1pPr algn="l">
              <a:defRPr sz="9400" b="1"/>
            </a:lvl1pPr>
          </a:lstStyle>
          <a:p>
            <a:r>
              <a:rPr lang="en-US" smtClean="0"/>
              <a:t>Click to edit Master title style</a:t>
            </a:r>
            <a:endParaRPr lang="en-US"/>
          </a:p>
        </p:txBody>
      </p:sp>
      <p:sp>
        <p:nvSpPr>
          <p:cNvPr id="3" name="Content Placeholder 2"/>
          <p:cNvSpPr>
            <a:spLocks noGrp="1"/>
          </p:cNvSpPr>
          <p:nvPr>
            <p:ph idx="1"/>
          </p:nvPr>
        </p:nvSpPr>
        <p:spPr>
          <a:xfrm>
            <a:off x="17160240" y="1310644"/>
            <a:ext cx="24536400" cy="28094942"/>
          </a:xfrm>
        </p:spPr>
        <p:txBody>
          <a:bodyPr/>
          <a:lstStyle>
            <a:lvl1pPr>
              <a:defRPr sz="15100"/>
            </a:lvl1pPr>
            <a:lvl2pPr>
              <a:defRPr sz="13100"/>
            </a:lvl2pPr>
            <a:lvl3pPr>
              <a:defRPr sz="11200"/>
            </a:lvl3pPr>
            <a:lvl4pPr>
              <a:defRPr sz="9400"/>
            </a:lvl4pPr>
            <a:lvl5pPr>
              <a:defRPr sz="9400"/>
            </a:lvl5pPr>
            <a:lvl6pPr>
              <a:defRPr sz="9400"/>
            </a:lvl6pPr>
            <a:lvl7pPr>
              <a:defRPr sz="9400"/>
            </a:lvl7pPr>
            <a:lvl8pPr>
              <a:defRPr sz="9400"/>
            </a:lvl8pPr>
            <a:lvl9pPr>
              <a:defRPr sz="9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5" y="6888484"/>
            <a:ext cx="14439903" cy="22517102"/>
          </a:xfrm>
        </p:spPr>
        <p:txBody>
          <a:bodyPr/>
          <a:lstStyle>
            <a:lvl1pPr marL="0" indent="0">
              <a:buNone/>
              <a:defRPr sz="6600"/>
            </a:lvl1pPr>
            <a:lvl2pPr marL="2146719" indent="0">
              <a:buNone/>
              <a:defRPr sz="5700"/>
            </a:lvl2pPr>
            <a:lvl3pPr marL="4293437" indent="0">
              <a:buNone/>
              <a:defRPr sz="4700"/>
            </a:lvl3pPr>
            <a:lvl4pPr marL="6440156" indent="0">
              <a:buNone/>
              <a:defRPr sz="4200"/>
            </a:lvl4pPr>
            <a:lvl5pPr marL="8586874" indent="0">
              <a:buNone/>
              <a:defRPr sz="4200"/>
            </a:lvl5pPr>
            <a:lvl6pPr marL="10733593" indent="0">
              <a:buNone/>
              <a:defRPr sz="4200"/>
            </a:lvl6pPr>
            <a:lvl7pPr marL="12880312" indent="0">
              <a:buNone/>
              <a:defRPr sz="4200"/>
            </a:lvl7pPr>
            <a:lvl8pPr marL="15027030" indent="0">
              <a:buNone/>
              <a:defRPr sz="4200"/>
            </a:lvl8pPr>
            <a:lvl9pPr marL="17173749" indent="0">
              <a:buNone/>
              <a:defRPr sz="4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55B92D-5E3D-4403-84E5-064E0BF5E826}" type="datetimeFigureOut">
              <a:rPr lang="en-US" smtClean="0"/>
              <a:pPr>
                <a:defRPr/>
              </a:pPr>
              <a:t>8/22/14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AD2E9A-01DC-443E-A0B0-C9C7669554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3"/>
            <a:ext cx="26334720" cy="2720342"/>
          </a:xfrm>
        </p:spPr>
        <p:txBody>
          <a:bodyPr anchor="b"/>
          <a:lstStyle>
            <a:lvl1pPr algn="l">
              <a:defRPr sz="94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rtlCol="0">
            <a:normAutofit/>
          </a:bodyPr>
          <a:lstStyle>
            <a:lvl1pPr marL="0" indent="0">
              <a:buNone/>
              <a:defRPr sz="15100"/>
            </a:lvl1pPr>
            <a:lvl2pPr marL="2146719" indent="0">
              <a:buNone/>
              <a:defRPr sz="13100"/>
            </a:lvl2pPr>
            <a:lvl3pPr marL="4293437" indent="0">
              <a:buNone/>
              <a:defRPr sz="11200"/>
            </a:lvl3pPr>
            <a:lvl4pPr marL="6440156" indent="0">
              <a:buNone/>
              <a:defRPr sz="9400"/>
            </a:lvl4pPr>
            <a:lvl5pPr marL="8586874" indent="0">
              <a:buNone/>
              <a:defRPr sz="9400"/>
            </a:lvl5pPr>
            <a:lvl6pPr marL="10733593" indent="0">
              <a:buNone/>
              <a:defRPr sz="9400"/>
            </a:lvl6pPr>
            <a:lvl7pPr marL="12880312" indent="0">
              <a:buNone/>
              <a:defRPr sz="9400"/>
            </a:lvl7pPr>
            <a:lvl8pPr marL="15027030" indent="0">
              <a:buNone/>
              <a:defRPr sz="9400"/>
            </a:lvl8pPr>
            <a:lvl9pPr marL="17173749" indent="0">
              <a:buNone/>
              <a:defRPr sz="9400"/>
            </a:lvl9pPr>
          </a:lstStyle>
          <a:p>
            <a:pPr lvl="0"/>
            <a:endParaRPr lang="en-US" noProof="0"/>
          </a:p>
        </p:txBody>
      </p:sp>
      <p:sp>
        <p:nvSpPr>
          <p:cNvPr id="4" name="Text Placeholder 3"/>
          <p:cNvSpPr>
            <a:spLocks noGrp="1"/>
          </p:cNvSpPr>
          <p:nvPr>
            <p:ph type="body" sz="half" idx="2"/>
          </p:nvPr>
        </p:nvSpPr>
        <p:spPr>
          <a:xfrm>
            <a:off x="8602983" y="25763225"/>
            <a:ext cx="26334720" cy="3863338"/>
          </a:xfrm>
        </p:spPr>
        <p:txBody>
          <a:bodyPr/>
          <a:lstStyle>
            <a:lvl1pPr marL="0" indent="0">
              <a:buNone/>
              <a:defRPr sz="6600"/>
            </a:lvl1pPr>
            <a:lvl2pPr marL="2146719" indent="0">
              <a:buNone/>
              <a:defRPr sz="5700"/>
            </a:lvl2pPr>
            <a:lvl3pPr marL="4293437" indent="0">
              <a:buNone/>
              <a:defRPr sz="4700"/>
            </a:lvl3pPr>
            <a:lvl4pPr marL="6440156" indent="0">
              <a:buNone/>
              <a:defRPr sz="4200"/>
            </a:lvl4pPr>
            <a:lvl5pPr marL="8586874" indent="0">
              <a:buNone/>
              <a:defRPr sz="4200"/>
            </a:lvl5pPr>
            <a:lvl6pPr marL="10733593" indent="0">
              <a:buNone/>
              <a:defRPr sz="4200"/>
            </a:lvl6pPr>
            <a:lvl7pPr marL="12880312" indent="0">
              <a:buNone/>
              <a:defRPr sz="4200"/>
            </a:lvl7pPr>
            <a:lvl8pPr marL="15027030" indent="0">
              <a:buNone/>
              <a:defRPr sz="4200"/>
            </a:lvl8pPr>
            <a:lvl9pPr marL="17173749" indent="0">
              <a:buNone/>
              <a:defRPr sz="4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710CB6-72B8-4CC9-A0E8-1A0105EBCE56}" type="datetimeFigureOut">
              <a:rPr lang="en-US" smtClean="0"/>
              <a:pPr>
                <a:defRPr/>
              </a:pPr>
              <a:t>8/22/14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8F20B1-BCE8-4C9E-91F4-D898876619B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4560" y="1317716"/>
            <a:ext cx="39502080" cy="5486400"/>
          </a:xfrm>
          <a:prstGeom prst="rect">
            <a:avLst/>
          </a:prstGeom>
          <a:noFill/>
          <a:ln w="9525">
            <a:noFill/>
            <a:miter lim="800000"/>
            <a:headEnd/>
            <a:tailEnd/>
          </a:ln>
        </p:spPr>
        <p:txBody>
          <a:bodyPr vert="horz" wrap="square" lIns="429344" tIns="214672" rIns="429344" bIns="214672"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4560" y="7680961"/>
            <a:ext cx="39502080" cy="21725165"/>
          </a:xfrm>
          <a:prstGeom prst="rect">
            <a:avLst/>
          </a:prstGeom>
          <a:noFill/>
          <a:ln w="9525">
            <a:noFill/>
            <a:miter lim="800000"/>
            <a:headEnd/>
            <a:tailEnd/>
          </a:ln>
        </p:spPr>
        <p:txBody>
          <a:bodyPr vert="horz" wrap="square" lIns="429344" tIns="214672" rIns="429344" bIns="2146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4560" y="30509939"/>
            <a:ext cx="10241280" cy="1753689"/>
          </a:xfrm>
          <a:prstGeom prst="rect">
            <a:avLst/>
          </a:prstGeom>
        </p:spPr>
        <p:txBody>
          <a:bodyPr vert="horz" lIns="429344" tIns="214672" rIns="429344" bIns="214672" rtlCol="0" anchor="ctr"/>
          <a:lstStyle>
            <a:lvl1pPr algn="l" defTabSz="4293437" fontAlgn="auto">
              <a:spcBef>
                <a:spcPts val="0"/>
              </a:spcBef>
              <a:spcAft>
                <a:spcPts val="0"/>
              </a:spcAft>
              <a:defRPr sz="5700" smtClean="0">
                <a:solidFill>
                  <a:schemeClr val="tx1">
                    <a:tint val="75000"/>
                  </a:schemeClr>
                </a:solidFill>
                <a:latin typeface="+mn-lt"/>
              </a:defRPr>
            </a:lvl1pPr>
          </a:lstStyle>
          <a:p>
            <a:pPr>
              <a:defRPr/>
            </a:pPr>
            <a:fld id="{96FCBE82-A64E-4402-AD14-9DCE0CC6BA89}" type="datetimeFigureOut">
              <a:rPr lang="en-US" smtClean="0"/>
              <a:pPr>
                <a:defRPr/>
              </a:pPr>
              <a:t>8/22/14</a:t>
            </a:fld>
            <a:endParaRPr lang="en-US"/>
          </a:p>
        </p:txBody>
      </p:sp>
      <p:sp>
        <p:nvSpPr>
          <p:cNvPr id="5" name="Footer Placeholder 4"/>
          <p:cNvSpPr>
            <a:spLocks noGrp="1"/>
          </p:cNvSpPr>
          <p:nvPr>
            <p:ph type="ftr" sz="quarter" idx="3"/>
          </p:nvPr>
        </p:nvSpPr>
        <p:spPr>
          <a:xfrm>
            <a:off x="14996160" y="30509939"/>
            <a:ext cx="13898880" cy="1753689"/>
          </a:xfrm>
          <a:prstGeom prst="rect">
            <a:avLst/>
          </a:prstGeom>
        </p:spPr>
        <p:txBody>
          <a:bodyPr vert="horz" lIns="429344" tIns="214672" rIns="429344" bIns="214672" rtlCol="0" anchor="ctr"/>
          <a:lstStyle>
            <a:lvl1pPr algn="ctr" defTabSz="4293437" fontAlgn="auto">
              <a:spcBef>
                <a:spcPts val="0"/>
              </a:spcBef>
              <a:spcAft>
                <a:spcPts val="0"/>
              </a:spcAft>
              <a:defRPr sz="57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31455360" y="30509939"/>
            <a:ext cx="10241280" cy="1753689"/>
          </a:xfrm>
          <a:prstGeom prst="rect">
            <a:avLst/>
          </a:prstGeom>
        </p:spPr>
        <p:txBody>
          <a:bodyPr vert="horz" lIns="429344" tIns="214672" rIns="429344" bIns="214672" rtlCol="0" anchor="ctr"/>
          <a:lstStyle>
            <a:lvl1pPr algn="r" defTabSz="4293437" fontAlgn="auto">
              <a:spcBef>
                <a:spcPts val="0"/>
              </a:spcBef>
              <a:spcAft>
                <a:spcPts val="0"/>
              </a:spcAft>
              <a:defRPr sz="5700" smtClean="0">
                <a:solidFill>
                  <a:schemeClr val="tx1">
                    <a:tint val="75000"/>
                  </a:schemeClr>
                </a:solidFill>
                <a:latin typeface="+mn-lt"/>
              </a:defRPr>
            </a:lvl1pPr>
          </a:lstStyle>
          <a:p>
            <a:pPr>
              <a:defRPr/>
            </a:pPr>
            <a:fld id="{5E0CE404-3991-4C53-BF17-2AA17157F0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292600" rtl="0" fontAlgn="base">
        <a:spcBef>
          <a:spcPct val="0"/>
        </a:spcBef>
        <a:spcAft>
          <a:spcPct val="0"/>
        </a:spcAft>
        <a:defRPr sz="20600" kern="1200">
          <a:solidFill>
            <a:schemeClr val="tx1"/>
          </a:solidFill>
          <a:latin typeface="+mj-lt"/>
          <a:ea typeface="+mj-ea"/>
          <a:cs typeface="+mj-cs"/>
        </a:defRPr>
      </a:lvl1pPr>
      <a:lvl2pPr algn="ctr" defTabSz="4292600" rtl="0" fontAlgn="base">
        <a:spcBef>
          <a:spcPct val="0"/>
        </a:spcBef>
        <a:spcAft>
          <a:spcPct val="0"/>
        </a:spcAft>
        <a:defRPr sz="20600">
          <a:solidFill>
            <a:schemeClr val="tx1"/>
          </a:solidFill>
          <a:latin typeface="Calibri" pitchFamily="34" charset="0"/>
        </a:defRPr>
      </a:lvl2pPr>
      <a:lvl3pPr algn="ctr" defTabSz="4292600" rtl="0" fontAlgn="base">
        <a:spcBef>
          <a:spcPct val="0"/>
        </a:spcBef>
        <a:spcAft>
          <a:spcPct val="0"/>
        </a:spcAft>
        <a:defRPr sz="20600">
          <a:solidFill>
            <a:schemeClr val="tx1"/>
          </a:solidFill>
          <a:latin typeface="Calibri" pitchFamily="34" charset="0"/>
        </a:defRPr>
      </a:lvl3pPr>
      <a:lvl4pPr algn="ctr" defTabSz="4292600" rtl="0" fontAlgn="base">
        <a:spcBef>
          <a:spcPct val="0"/>
        </a:spcBef>
        <a:spcAft>
          <a:spcPct val="0"/>
        </a:spcAft>
        <a:defRPr sz="20600">
          <a:solidFill>
            <a:schemeClr val="tx1"/>
          </a:solidFill>
          <a:latin typeface="Calibri" pitchFamily="34" charset="0"/>
        </a:defRPr>
      </a:lvl4pPr>
      <a:lvl5pPr algn="ctr" defTabSz="4292600" rtl="0" fontAlgn="base">
        <a:spcBef>
          <a:spcPct val="0"/>
        </a:spcBef>
        <a:spcAft>
          <a:spcPct val="0"/>
        </a:spcAft>
        <a:defRPr sz="20600">
          <a:solidFill>
            <a:schemeClr val="tx1"/>
          </a:solidFill>
          <a:latin typeface="Calibri" pitchFamily="34" charset="0"/>
        </a:defRPr>
      </a:lvl5pPr>
      <a:lvl6pPr marL="457200" algn="ctr" defTabSz="4292600" rtl="0" fontAlgn="base">
        <a:spcBef>
          <a:spcPct val="0"/>
        </a:spcBef>
        <a:spcAft>
          <a:spcPct val="0"/>
        </a:spcAft>
        <a:defRPr sz="20600">
          <a:solidFill>
            <a:schemeClr val="tx1"/>
          </a:solidFill>
          <a:latin typeface="Calibri" pitchFamily="34" charset="0"/>
        </a:defRPr>
      </a:lvl6pPr>
      <a:lvl7pPr marL="914400" algn="ctr" defTabSz="4292600" rtl="0" fontAlgn="base">
        <a:spcBef>
          <a:spcPct val="0"/>
        </a:spcBef>
        <a:spcAft>
          <a:spcPct val="0"/>
        </a:spcAft>
        <a:defRPr sz="20600">
          <a:solidFill>
            <a:schemeClr val="tx1"/>
          </a:solidFill>
          <a:latin typeface="Calibri" pitchFamily="34" charset="0"/>
        </a:defRPr>
      </a:lvl7pPr>
      <a:lvl8pPr marL="1371600" algn="ctr" defTabSz="4292600" rtl="0" fontAlgn="base">
        <a:spcBef>
          <a:spcPct val="0"/>
        </a:spcBef>
        <a:spcAft>
          <a:spcPct val="0"/>
        </a:spcAft>
        <a:defRPr sz="20600">
          <a:solidFill>
            <a:schemeClr val="tx1"/>
          </a:solidFill>
          <a:latin typeface="Calibri" pitchFamily="34" charset="0"/>
        </a:defRPr>
      </a:lvl8pPr>
      <a:lvl9pPr marL="1828800" algn="ctr" defTabSz="4292600" rtl="0" fontAlgn="base">
        <a:spcBef>
          <a:spcPct val="0"/>
        </a:spcBef>
        <a:spcAft>
          <a:spcPct val="0"/>
        </a:spcAft>
        <a:defRPr sz="20600">
          <a:solidFill>
            <a:schemeClr val="tx1"/>
          </a:solidFill>
          <a:latin typeface="Calibri" pitchFamily="34" charset="0"/>
        </a:defRPr>
      </a:lvl9pPr>
    </p:titleStyle>
    <p:bodyStyle>
      <a:lvl1pPr marL="1609725" indent="-1609725" algn="l" defTabSz="4292600" rtl="0" fontAlgn="base">
        <a:spcBef>
          <a:spcPct val="20000"/>
        </a:spcBef>
        <a:spcAft>
          <a:spcPct val="0"/>
        </a:spcAft>
        <a:buFont typeface="Arial" charset="0"/>
        <a:buChar char="•"/>
        <a:defRPr sz="15100" kern="1200">
          <a:solidFill>
            <a:schemeClr val="tx1"/>
          </a:solidFill>
          <a:latin typeface="+mn-lt"/>
          <a:ea typeface="+mn-ea"/>
          <a:cs typeface="+mn-cs"/>
        </a:defRPr>
      </a:lvl1pPr>
      <a:lvl2pPr marL="3487738" indent="-1341438" algn="l" defTabSz="4292600" rtl="0" fontAlgn="base">
        <a:spcBef>
          <a:spcPct val="20000"/>
        </a:spcBef>
        <a:spcAft>
          <a:spcPct val="0"/>
        </a:spcAft>
        <a:buFont typeface="Arial" charset="0"/>
        <a:buChar char="–"/>
        <a:defRPr sz="13100" kern="1200">
          <a:solidFill>
            <a:schemeClr val="tx1"/>
          </a:solidFill>
          <a:latin typeface="+mn-lt"/>
          <a:ea typeface="+mn-ea"/>
          <a:cs typeface="+mn-cs"/>
        </a:defRPr>
      </a:lvl2pPr>
      <a:lvl3pPr marL="5365750" indent="-1073150" algn="l" defTabSz="4292600" rtl="0" fontAlgn="base">
        <a:spcBef>
          <a:spcPct val="20000"/>
        </a:spcBef>
        <a:spcAft>
          <a:spcPct val="0"/>
        </a:spcAft>
        <a:buFont typeface="Arial" charset="0"/>
        <a:buChar char="•"/>
        <a:defRPr sz="11200" kern="1200">
          <a:solidFill>
            <a:schemeClr val="tx1"/>
          </a:solidFill>
          <a:latin typeface="+mn-lt"/>
          <a:ea typeface="+mn-ea"/>
          <a:cs typeface="+mn-cs"/>
        </a:defRPr>
      </a:lvl3pPr>
      <a:lvl4pPr marL="7512050" indent="-1073150" algn="l" defTabSz="4292600" rtl="0" fontAlgn="base">
        <a:spcBef>
          <a:spcPct val="20000"/>
        </a:spcBef>
        <a:spcAft>
          <a:spcPct val="0"/>
        </a:spcAft>
        <a:buFont typeface="Arial" charset="0"/>
        <a:buChar char="–"/>
        <a:defRPr sz="9400" kern="1200">
          <a:solidFill>
            <a:schemeClr val="tx1"/>
          </a:solidFill>
          <a:latin typeface="+mn-lt"/>
          <a:ea typeface="+mn-ea"/>
          <a:cs typeface="+mn-cs"/>
        </a:defRPr>
      </a:lvl4pPr>
      <a:lvl5pPr marL="9659938" indent="-1073150" algn="l" defTabSz="4292600" rtl="0" fontAlgn="base">
        <a:spcBef>
          <a:spcPct val="20000"/>
        </a:spcBef>
        <a:spcAft>
          <a:spcPct val="0"/>
        </a:spcAft>
        <a:buFont typeface="Arial" charset="0"/>
        <a:buChar char="»"/>
        <a:defRPr sz="9400" kern="1200">
          <a:solidFill>
            <a:schemeClr val="tx1"/>
          </a:solidFill>
          <a:latin typeface="+mn-lt"/>
          <a:ea typeface="+mn-ea"/>
          <a:cs typeface="+mn-cs"/>
        </a:defRPr>
      </a:lvl5pPr>
      <a:lvl6pPr marL="11806952" indent="-1073359" algn="l" defTabSz="4293437" rtl="0" eaLnBrk="1" latinLnBrk="0" hangingPunct="1">
        <a:spcBef>
          <a:spcPct val="20000"/>
        </a:spcBef>
        <a:buFont typeface="Arial" pitchFamily="34" charset="0"/>
        <a:buChar char="•"/>
        <a:defRPr sz="9400" kern="1200">
          <a:solidFill>
            <a:schemeClr val="tx1"/>
          </a:solidFill>
          <a:latin typeface="+mn-lt"/>
          <a:ea typeface="+mn-ea"/>
          <a:cs typeface="+mn-cs"/>
        </a:defRPr>
      </a:lvl6pPr>
      <a:lvl7pPr marL="13953671" indent="-1073359" algn="l" defTabSz="4293437" rtl="0" eaLnBrk="1" latinLnBrk="0" hangingPunct="1">
        <a:spcBef>
          <a:spcPct val="20000"/>
        </a:spcBef>
        <a:buFont typeface="Arial" pitchFamily="34" charset="0"/>
        <a:buChar char="•"/>
        <a:defRPr sz="9400" kern="1200">
          <a:solidFill>
            <a:schemeClr val="tx1"/>
          </a:solidFill>
          <a:latin typeface="+mn-lt"/>
          <a:ea typeface="+mn-ea"/>
          <a:cs typeface="+mn-cs"/>
        </a:defRPr>
      </a:lvl7pPr>
      <a:lvl8pPr marL="16100389" indent="-1073359" algn="l" defTabSz="4293437" rtl="0" eaLnBrk="1" latinLnBrk="0" hangingPunct="1">
        <a:spcBef>
          <a:spcPct val="20000"/>
        </a:spcBef>
        <a:buFont typeface="Arial" pitchFamily="34" charset="0"/>
        <a:buChar char="•"/>
        <a:defRPr sz="9400" kern="1200">
          <a:solidFill>
            <a:schemeClr val="tx1"/>
          </a:solidFill>
          <a:latin typeface="+mn-lt"/>
          <a:ea typeface="+mn-ea"/>
          <a:cs typeface="+mn-cs"/>
        </a:defRPr>
      </a:lvl8pPr>
      <a:lvl9pPr marL="18247108" indent="-1073359" algn="l" defTabSz="4293437" rtl="0" eaLnBrk="1" latinLnBrk="0" hangingPunct="1">
        <a:spcBef>
          <a:spcPct val="20000"/>
        </a:spcBef>
        <a:buFont typeface="Arial" pitchFamily="34" charset="0"/>
        <a:buChar char="•"/>
        <a:defRPr sz="9400" kern="1200">
          <a:solidFill>
            <a:schemeClr val="tx1"/>
          </a:solidFill>
          <a:latin typeface="+mn-lt"/>
          <a:ea typeface="+mn-ea"/>
          <a:cs typeface="+mn-cs"/>
        </a:defRPr>
      </a:lvl9pPr>
    </p:bodyStyle>
    <p:otherStyle>
      <a:defPPr>
        <a:defRPr lang="en-US"/>
      </a:defPPr>
      <a:lvl1pPr marL="0" algn="l" defTabSz="4293437" rtl="0" eaLnBrk="1" latinLnBrk="0" hangingPunct="1">
        <a:defRPr sz="8400" kern="1200">
          <a:solidFill>
            <a:schemeClr val="tx1"/>
          </a:solidFill>
          <a:latin typeface="+mn-lt"/>
          <a:ea typeface="+mn-ea"/>
          <a:cs typeface="+mn-cs"/>
        </a:defRPr>
      </a:lvl1pPr>
      <a:lvl2pPr marL="2146719" algn="l" defTabSz="4293437" rtl="0" eaLnBrk="1" latinLnBrk="0" hangingPunct="1">
        <a:defRPr sz="8400" kern="1200">
          <a:solidFill>
            <a:schemeClr val="tx1"/>
          </a:solidFill>
          <a:latin typeface="+mn-lt"/>
          <a:ea typeface="+mn-ea"/>
          <a:cs typeface="+mn-cs"/>
        </a:defRPr>
      </a:lvl2pPr>
      <a:lvl3pPr marL="4293437" algn="l" defTabSz="4293437" rtl="0" eaLnBrk="1" latinLnBrk="0" hangingPunct="1">
        <a:defRPr sz="8400" kern="1200">
          <a:solidFill>
            <a:schemeClr val="tx1"/>
          </a:solidFill>
          <a:latin typeface="+mn-lt"/>
          <a:ea typeface="+mn-ea"/>
          <a:cs typeface="+mn-cs"/>
        </a:defRPr>
      </a:lvl3pPr>
      <a:lvl4pPr marL="6440156" algn="l" defTabSz="4293437" rtl="0" eaLnBrk="1" latinLnBrk="0" hangingPunct="1">
        <a:defRPr sz="8400" kern="1200">
          <a:solidFill>
            <a:schemeClr val="tx1"/>
          </a:solidFill>
          <a:latin typeface="+mn-lt"/>
          <a:ea typeface="+mn-ea"/>
          <a:cs typeface="+mn-cs"/>
        </a:defRPr>
      </a:lvl4pPr>
      <a:lvl5pPr marL="8586874" algn="l" defTabSz="4293437" rtl="0" eaLnBrk="1" latinLnBrk="0" hangingPunct="1">
        <a:defRPr sz="8400" kern="1200">
          <a:solidFill>
            <a:schemeClr val="tx1"/>
          </a:solidFill>
          <a:latin typeface="+mn-lt"/>
          <a:ea typeface="+mn-ea"/>
          <a:cs typeface="+mn-cs"/>
        </a:defRPr>
      </a:lvl5pPr>
      <a:lvl6pPr marL="10733593" algn="l" defTabSz="4293437" rtl="0" eaLnBrk="1" latinLnBrk="0" hangingPunct="1">
        <a:defRPr sz="8400" kern="1200">
          <a:solidFill>
            <a:schemeClr val="tx1"/>
          </a:solidFill>
          <a:latin typeface="+mn-lt"/>
          <a:ea typeface="+mn-ea"/>
          <a:cs typeface="+mn-cs"/>
        </a:defRPr>
      </a:lvl6pPr>
      <a:lvl7pPr marL="12880312" algn="l" defTabSz="4293437" rtl="0" eaLnBrk="1" latinLnBrk="0" hangingPunct="1">
        <a:defRPr sz="8400" kern="1200">
          <a:solidFill>
            <a:schemeClr val="tx1"/>
          </a:solidFill>
          <a:latin typeface="+mn-lt"/>
          <a:ea typeface="+mn-ea"/>
          <a:cs typeface="+mn-cs"/>
        </a:defRPr>
      </a:lvl7pPr>
      <a:lvl8pPr marL="15027030" algn="l" defTabSz="4293437" rtl="0" eaLnBrk="1" latinLnBrk="0" hangingPunct="1">
        <a:defRPr sz="8400" kern="1200">
          <a:solidFill>
            <a:schemeClr val="tx1"/>
          </a:solidFill>
          <a:latin typeface="+mn-lt"/>
          <a:ea typeface="+mn-ea"/>
          <a:cs typeface="+mn-cs"/>
        </a:defRPr>
      </a:lvl8pPr>
      <a:lvl9pPr marL="17173749" algn="l" defTabSz="4293437"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p:cNvSpPr/>
          <p:nvPr/>
        </p:nvSpPr>
        <p:spPr>
          <a:xfrm>
            <a:off x="594360" y="3352800"/>
            <a:ext cx="14108084" cy="1073767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Shape 127"/>
          <p:cNvSpPr/>
          <p:nvPr/>
        </p:nvSpPr>
        <p:spPr>
          <a:xfrm>
            <a:off x="598517" y="14478000"/>
            <a:ext cx="20051684" cy="18211800"/>
          </a:xfrm>
          <a:prstGeom prst="corner">
            <a:avLst>
              <a:gd name="adj1" fmla="val 57185"/>
              <a:gd name="adj2" fmla="val 19785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5392400" y="3352800"/>
            <a:ext cx="11353800" cy="10744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293437" fontAlgn="auto">
              <a:spcBef>
                <a:spcPts val="0"/>
              </a:spcBef>
              <a:spcAft>
                <a:spcPts val="0"/>
              </a:spcAft>
              <a:defRPr/>
            </a:pPr>
            <a:endParaRPr lang="en-US"/>
          </a:p>
        </p:txBody>
      </p:sp>
      <p:sp>
        <p:nvSpPr>
          <p:cNvPr id="67" name="Rectangle 66"/>
          <p:cNvSpPr/>
          <p:nvPr/>
        </p:nvSpPr>
        <p:spPr>
          <a:xfrm>
            <a:off x="21183601" y="23774400"/>
            <a:ext cx="22174200" cy="8915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293437" fontAlgn="auto">
              <a:spcBef>
                <a:spcPts val="0"/>
              </a:spcBef>
              <a:spcAft>
                <a:spcPts val="0"/>
              </a:spcAft>
              <a:defRPr/>
            </a:pPr>
            <a:endParaRPr lang="en-US" dirty="0"/>
          </a:p>
        </p:txBody>
      </p:sp>
      <p:sp>
        <p:nvSpPr>
          <p:cNvPr id="62" name="Rectangle 61"/>
          <p:cNvSpPr/>
          <p:nvPr/>
        </p:nvSpPr>
        <p:spPr>
          <a:xfrm>
            <a:off x="27377967" y="3352801"/>
            <a:ext cx="15979833" cy="10744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293437" fontAlgn="auto">
              <a:spcBef>
                <a:spcPts val="0"/>
              </a:spcBef>
              <a:spcAft>
                <a:spcPts val="0"/>
              </a:spcAft>
              <a:defRPr/>
            </a:pPr>
            <a:endParaRPr lang="en-US"/>
          </a:p>
        </p:txBody>
      </p:sp>
      <p:sp>
        <p:nvSpPr>
          <p:cNvPr id="14345" name="TextBox 18"/>
          <p:cNvSpPr txBox="1">
            <a:spLocks noChangeArrowheads="1"/>
          </p:cNvSpPr>
          <p:nvPr/>
        </p:nvSpPr>
        <p:spPr bwMode="auto">
          <a:xfrm>
            <a:off x="1862051" y="313509"/>
            <a:ext cx="41763143" cy="2675643"/>
          </a:xfrm>
          <a:prstGeom prst="rect">
            <a:avLst/>
          </a:prstGeom>
          <a:noFill/>
          <a:ln w="9525">
            <a:noFill/>
            <a:miter lim="800000"/>
            <a:headEnd/>
            <a:tailEnd/>
          </a:ln>
        </p:spPr>
        <p:txBody>
          <a:bodyPr wrap="square" lIns="89447" tIns="44723" rIns="89447" bIns="44723">
            <a:spAutoFit/>
          </a:bodyPr>
          <a:lstStyle/>
          <a:p>
            <a:r>
              <a:rPr lang="en-US" dirty="0">
                <a:solidFill>
                  <a:srgbClr val="000000"/>
                </a:solidFill>
              </a:rPr>
              <a:t>Cryogenic </a:t>
            </a:r>
            <a:r>
              <a:rPr lang="en-US" dirty="0" smtClean="0">
                <a:solidFill>
                  <a:srgbClr val="000000"/>
                </a:solidFill>
              </a:rPr>
              <a:t>Systems </a:t>
            </a:r>
            <a:r>
              <a:rPr lang="en-US" dirty="0">
                <a:solidFill>
                  <a:srgbClr val="000000"/>
                </a:solidFill>
              </a:rPr>
              <a:t>for Future LIGO </a:t>
            </a:r>
            <a:r>
              <a:rPr lang="en-US" dirty="0" smtClean="0">
                <a:solidFill>
                  <a:srgbClr val="000000"/>
                </a:solidFill>
              </a:rPr>
              <a:t>Detectors - </a:t>
            </a:r>
            <a:r>
              <a:rPr lang="en-US" dirty="0">
                <a:solidFill>
                  <a:srgbClr val="000000"/>
                </a:solidFill>
              </a:rPr>
              <a:t>G1400940</a:t>
            </a:r>
            <a:endParaRPr lang="en-US" dirty="0" smtClean="0">
              <a:solidFill>
                <a:srgbClr val="000000"/>
              </a:solidFill>
            </a:endParaRPr>
          </a:p>
          <a:p>
            <a:r>
              <a:rPr lang="en-US" dirty="0" smtClean="0">
                <a:solidFill>
                  <a:srgbClr val="000000"/>
                </a:solidFill>
              </a:rPr>
              <a:t>Brett Shapiro</a:t>
            </a:r>
            <a:r>
              <a:rPr lang="en-US" dirty="0">
                <a:solidFill>
                  <a:srgbClr val="000000"/>
                </a:solidFill>
              </a:rPr>
              <a:t>, </a:t>
            </a:r>
            <a:r>
              <a:rPr lang="en-US" dirty="0" smtClean="0">
                <a:solidFill>
                  <a:srgbClr val="000000"/>
                </a:solidFill>
              </a:rPr>
              <a:t>Brian Lantz, Tim MacDonald</a:t>
            </a:r>
            <a:r>
              <a:rPr lang="en-US" dirty="0">
                <a:solidFill>
                  <a:srgbClr val="000000"/>
                </a:solidFill>
              </a:rPr>
              <a:t>, Dakota Madden-</a:t>
            </a:r>
            <a:r>
              <a:rPr lang="en-US" dirty="0" smtClean="0">
                <a:solidFill>
                  <a:srgbClr val="000000"/>
                </a:solidFill>
              </a:rPr>
              <a:t>Fong</a:t>
            </a:r>
            <a:endParaRPr lang="en-US" dirty="0">
              <a:solidFill>
                <a:srgbClr val="000000"/>
              </a:solidFill>
            </a:endParaRPr>
          </a:p>
        </p:txBody>
      </p:sp>
      <p:sp>
        <p:nvSpPr>
          <p:cNvPr id="55" name="Rectangle 54"/>
          <p:cNvSpPr/>
          <p:nvPr/>
        </p:nvSpPr>
        <p:spPr>
          <a:xfrm>
            <a:off x="35966401" y="14478000"/>
            <a:ext cx="7391400" cy="885661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293437" fontAlgn="auto">
              <a:spcBef>
                <a:spcPts val="0"/>
              </a:spcBef>
              <a:spcAft>
                <a:spcPts val="0"/>
              </a:spcAft>
              <a:defRPr/>
            </a:pPr>
            <a:endParaRPr lang="en-US"/>
          </a:p>
        </p:txBody>
      </p:sp>
      <p:sp>
        <p:nvSpPr>
          <p:cNvPr id="14450" name="TextBox 69"/>
          <p:cNvSpPr txBox="1">
            <a:spLocks noChangeArrowheads="1"/>
          </p:cNvSpPr>
          <p:nvPr/>
        </p:nvSpPr>
        <p:spPr bwMode="auto">
          <a:xfrm>
            <a:off x="685802" y="14634756"/>
            <a:ext cx="19888198" cy="1015663"/>
          </a:xfrm>
          <a:prstGeom prst="rect">
            <a:avLst/>
          </a:prstGeom>
          <a:noFill/>
          <a:ln w="9525">
            <a:noFill/>
            <a:miter lim="800000"/>
            <a:headEnd/>
            <a:tailEnd/>
          </a:ln>
        </p:spPr>
        <p:txBody>
          <a:bodyPr wrap="square">
            <a:spAutoFit/>
          </a:bodyPr>
          <a:lstStyle/>
          <a:p>
            <a:r>
              <a:rPr lang="en-US" sz="6000" b="1" dirty="0" smtClean="0">
                <a:solidFill>
                  <a:schemeClr val="tx1"/>
                </a:solidFill>
              </a:rPr>
              <a:t>Quadruple Suspension </a:t>
            </a:r>
            <a:r>
              <a:rPr lang="en-US" sz="6000" b="1" dirty="0" smtClean="0">
                <a:solidFill>
                  <a:schemeClr val="tx1"/>
                </a:solidFill>
              </a:rPr>
              <a:t>Redesign</a:t>
            </a:r>
            <a:endParaRPr lang="en-US" sz="6000" b="1" dirty="0">
              <a:solidFill>
                <a:schemeClr val="tx1"/>
              </a:solidFill>
            </a:endParaRPr>
          </a:p>
        </p:txBody>
      </p:sp>
      <p:sp>
        <p:nvSpPr>
          <p:cNvPr id="14464" name="TextBox 69"/>
          <p:cNvSpPr txBox="1">
            <a:spLocks noChangeArrowheads="1"/>
          </p:cNvSpPr>
          <p:nvPr/>
        </p:nvSpPr>
        <p:spPr bwMode="auto">
          <a:xfrm>
            <a:off x="712123" y="3509557"/>
            <a:ext cx="14020800" cy="1015663"/>
          </a:xfrm>
          <a:prstGeom prst="rect">
            <a:avLst/>
          </a:prstGeom>
          <a:noFill/>
          <a:ln w="9525">
            <a:noFill/>
            <a:miter lim="800000"/>
            <a:headEnd/>
            <a:tailEnd/>
          </a:ln>
        </p:spPr>
        <p:txBody>
          <a:bodyPr wrap="square">
            <a:spAutoFit/>
          </a:bodyPr>
          <a:lstStyle/>
          <a:p>
            <a:r>
              <a:rPr lang="en-US" sz="6000" b="1" dirty="0" smtClean="0">
                <a:solidFill>
                  <a:schemeClr val="tx1"/>
                </a:solidFill>
              </a:rPr>
              <a:t>LIGO III Cryogenic System</a:t>
            </a:r>
            <a:endParaRPr lang="en-US" sz="6000" b="1" dirty="0">
              <a:solidFill>
                <a:schemeClr val="tx1"/>
              </a:solidFill>
            </a:endParaRPr>
          </a:p>
        </p:txBody>
      </p:sp>
      <p:sp>
        <p:nvSpPr>
          <p:cNvPr id="2" name="Rectangle 61"/>
          <p:cNvSpPr/>
          <p:nvPr/>
        </p:nvSpPr>
        <p:spPr>
          <a:xfrm>
            <a:off x="21183599" y="14478001"/>
            <a:ext cx="14315901" cy="886053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293437" fontAlgn="auto">
              <a:spcBef>
                <a:spcPts val="0"/>
              </a:spcBef>
              <a:spcAft>
                <a:spcPts val="0"/>
              </a:spcAft>
              <a:defRPr/>
            </a:pPr>
            <a:endParaRPr lang="en-US"/>
          </a:p>
        </p:txBody>
      </p:sp>
      <p:sp>
        <p:nvSpPr>
          <p:cNvPr id="14466" name="TextBox 62"/>
          <p:cNvSpPr txBox="1">
            <a:spLocks noChangeArrowheads="1"/>
          </p:cNvSpPr>
          <p:nvPr/>
        </p:nvSpPr>
        <p:spPr bwMode="auto">
          <a:xfrm>
            <a:off x="36042600" y="14478000"/>
            <a:ext cx="7162800" cy="8956297"/>
          </a:xfrm>
          <a:prstGeom prst="rect">
            <a:avLst/>
          </a:prstGeom>
          <a:noFill/>
          <a:ln w="9525">
            <a:noFill/>
            <a:miter lim="800000"/>
            <a:headEnd/>
            <a:tailEnd/>
          </a:ln>
        </p:spPr>
        <p:txBody>
          <a:bodyPr wrap="square">
            <a:spAutoFit/>
          </a:bodyPr>
          <a:lstStyle/>
          <a:p>
            <a:pPr algn="l"/>
            <a:r>
              <a:rPr lang="en-US" sz="4800" dirty="0" smtClean="0">
                <a:solidFill>
                  <a:schemeClr val="tx1"/>
                </a:solidFill>
              </a:rPr>
              <a:t>The figures below show a recent measurement of the magnitude of vibration induced by flowing fluids. The experiment uses water for its ease of use and similarity </a:t>
            </a:r>
            <a:r>
              <a:rPr lang="en-US" sz="4800" dirty="0" smtClean="0">
                <a:solidFill>
                  <a:schemeClr val="tx1"/>
                </a:solidFill>
              </a:rPr>
              <a:t>to LN</a:t>
            </a:r>
            <a:r>
              <a:rPr lang="en-US" sz="4800" baseline="-25000" dirty="0" smtClean="0">
                <a:solidFill>
                  <a:schemeClr val="tx1"/>
                </a:solidFill>
              </a:rPr>
              <a:t>2</a:t>
            </a:r>
            <a:r>
              <a:rPr lang="en-US" sz="4800" dirty="0" smtClean="0">
                <a:solidFill>
                  <a:schemeClr val="tx1"/>
                </a:solidFill>
              </a:rPr>
              <a:t> in </a:t>
            </a:r>
            <a:r>
              <a:rPr lang="en-US" sz="4800" dirty="0" smtClean="0">
                <a:solidFill>
                  <a:schemeClr val="tx1"/>
                </a:solidFill>
              </a:rPr>
              <a:t>terms of density and viscosity. So far the </a:t>
            </a:r>
            <a:r>
              <a:rPr lang="en-US" sz="4800" dirty="0" smtClean="0">
                <a:solidFill>
                  <a:schemeClr val="tx1"/>
                </a:solidFill>
              </a:rPr>
              <a:t>measured vibration </a:t>
            </a:r>
            <a:r>
              <a:rPr lang="en-US" sz="4800" dirty="0" smtClean="0">
                <a:solidFill>
                  <a:schemeClr val="tx1"/>
                </a:solidFill>
              </a:rPr>
              <a:t>is low enough it is difficult to distinguish from noise. More work </a:t>
            </a:r>
            <a:r>
              <a:rPr lang="en-US" sz="4800" dirty="0" smtClean="0">
                <a:solidFill>
                  <a:schemeClr val="tx1"/>
                </a:solidFill>
              </a:rPr>
              <a:t>is required</a:t>
            </a:r>
            <a:r>
              <a:rPr lang="en-US" sz="4800" dirty="0" smtClean="0">
                <a:solidFill>
                  <a:schemeClr val="tx1"/>
                </a:solidFill>
              </a:rPr>
              <a:t>.</a:t>
            </a:r>
            <a:endParaRPr lang="en-US" sz="4800" dirty="0">
              <a:solidFill>
                <a:schemeClr val="tx1"/>
              </a:solidFill>
            </a:endParaRPr>
          </a:p>
        </p:txBody>
      </p:sp>
      <p:sp>
        <p:nvSpPr>
          <p:cNvPr id="14485" name="TextBox 62"/>
          <p:cNvSpPr txBox="1">
            <a:spLocks noChangeArrowheads="1"/>
          </p:cNvSpPr>
          <p:nvPr/>
        </p:nvSpPr>
        <p:spPr bwMode="auto">
          <a:xfrm>
            <a:off x="21412200" y="14554200"/>
            <a:ext cx="13832379" cy="1938992"/>
          </a:xfrm>
          <a:prstGeom prst="rect">
            <a:avLst/>
          </a:prstGeom>
          <a:noFill/>
          <a:ln w="9525">
            <a:noFill/>
            <a:miter lim="800000"/>
            <a:headEnd/>
            <a:tailEnd/>
          </a:ln>
        </p:spPr>
        <p:txBody>
          <a:bodyPr wrap="square">
            <a:spAutoFit/>
          </a:bodyPr>
          <a:lstStyle/>
          <a:p>
            <a:r>
              <a:rPr lang="en-US" sz="6000" b="1" dirty="0" smtClean="0">
                <a:solidFill>
                  <a:schemeClr val="tx1"/>
                </a:solidFill>
              </a:rPr>
              <a:t>Cooling with </a:t>
            </a:r>
            <a:r>
              <a:rPr lang="en-US" sz="6000" b="1" dirty="0" smtClean="0">
                <a:solidFill>
                  <a:schemeClr val="tx1"/>
                </a:solidFill>
              </a:rPr>
              <a:t>Cu </a:t>
            </a:r>
            <a:r>
              <a:rPr lang="en-US" sz="6000" b="1" dirty="0" smtClean="0">
                <a:solidFill>
                  <a:schemeClr val="tx1"/>
                </a:solidFill>
              </a:rPr>
              <a:t>cables or </a:t>
            </a:r>
            <a:r>
              <a:rPr lang="en-US" sz="6000" b="1" dirty="0" smtClean="0">
                <a:solidFill>
                  <a:schemeClr val="tx1"/>
                </a:solidFill>
              </a:rPr>
              <a:t>Liquid </a:t>
            </a:r>
            <a:r>
              <a:rPr lang="en-US" sz="6000" b="1" dirty="0">
                <a:solidFill>
                  <a:schemeClr val="tx1"/>
                </a:solidFill>
              </a:rPr>
              <a:t>N</a:t>
            </a:r>
            <a:r>
              <a:rPr lang="en-US" sz="6000" b="1" dirty="0" smtClean="0">
                <a:solidFill>
                  <a:schemeClr val="tx1"/>
                </a:solidFill>
              </a:rPr>
              <a:t>itrogen </a:t>
            </a:r>
            <a:r>
              <a:rPr lang="en-US" sz="6000" b="1" dirty="0" smtClean="0">
                <a:solidFill>
                  <a:schemeClr val="tx1"/>
                </a:solidFill>
              </a:rPr>
              <a:t>(LN</a:t>
            </a:r>
            <a:r>
              <a:rPr lang="en-US" sz="6000" b="1" baseline="-25000" dirty="0" smtClean="0">
                <a:solidFill>
                  <a:schemeClr val="tx1"/>
                </a:solidFill>
              </a:rPr>
              <a:t>2</a:t>
            </a:r>
            <a:r>
              <a:rPr lang="en-US" sz="6000" b="1" dirty="0" smtClean="0">
                <a:solidFill>
                  <a:schemeClr val="tx1"/>
                </a:solidFill>
              </a:rPr>
              <a:t>) </a:t>
            </a:r>
            <a:r>
              <a:rPr lang="en-US" sz="6000" b="1" dirty="0" smtClean="0">
                <a:solidFill>
                  <a:schemeClr val="tx1"/>
                </a:solidFill>
              </a:rPr>
              <a:t>Pipes</a:t>
            </a:r>
            <a:r>
              <a:rPr lang="en-US" sz="6000" b="1" dirty="0" smtClean="0">
                <a:solidFill>
                  <a:schemeClr val="tx1"/>
                </a:solidFill>
              </a:rPr>
              <a:t>?</a:t>
            </a:r>
            <a:endParaRPr lang="en-US" sz="6000" b="1" dirty="0">
              <a:solidFill>
                <a:schemeClr val="tx1"/>
              </a:solidFill>
            </a:endParaRPr>
          </a:p>
        </p:txBody>
      </p:sp>
      <p:sp>
        <p:nvSpPr>
          <p:cNvPr id="392" name="TextBox 69"/>
          <p:cNvSpPr txBox="1">
            <a:spLocks noChangeArrowheads="1"/>
          </p:cNvSpPr>
          <p:nvPr/>
        </p:nvSpPr>
        <p:spPr bwMode="auto">
          <a:xfrm>
            <a:off x="27432001" y="3568683"/>
            <a:ext cx="15849599" cy="1015663"/>
          </a:xfrm>
          <a:prstGeom prst="rect">
            <a:avLst/>
          </a:prstGeom>
          <a:noFill/>
          <a:ln w="9525">
            <a:noFill/>
            <a:miter lim="800000"/>
            <a:headEnd/>
            <a:tailEnd/>
          </a:ln>
        </p:spPr>
        <p:txBody>
          <a:bodyPr wrap="square">
            <a:spAutoFit/>
          </a:bodyPr>
          <a:lstStyle/>
          <a:p>
            <a:r>
              <a:rPr lang="en-US" sz="6000" b="1" dirty="0" smtClean="0">
                <a:solidFill>
                  <a:schemeClr val="tx1"/>
                </a:solidFill>
              </a:rPr>
              <a:t>Integrated System Test Beginning at Stanford</a:t>
            </a:r>
            <a:endParaRPr lang="en-US" sz="6000" b="1" dirty="0">
              <a:solidFill>
                <a:schemeClr val="tx1"/>
              </a:solidFill>
            </a:endParaRPr>
          </a:p>
        </p:txBody>
      </p:sp>
      <p:grpSp>
        <p:nvGrpSpPr>
          <p:cNvPr id="393" name="Group 392"/>
          <p:cNvGrpSpPr/>
          <p:nvPr/>
        </p:nvGrpSpPr>
        <p:grpSpPr>
          <a:xfrm>
            <a:off x="29209760" y="4724400"/>
            <a:ext cx="13309840" cy="9144000"/>
            <a:chOff x="32360" y="1204922"/>
            <a:chExt cx="9444155" cy="5505167"/>
          </a:xfrm>
        </p:grpSpPr>
        <p:cxnSp>
          <p:nvCxnSpPr>
            <p:cNvPr id="394" name="Straight Connector 393"/>
            <p:cNvCxnSpPr/>
            <p:nvPr/>
          </p:nvCxnSpPr>
          <p:spPr>
            <a:xfrm>
              <a:off x="7781932" y="1870274"/>
              <a:ext cx="28862" cy="4839815"/>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395" name="TextBox 394"/>
            <p:cNvSpPr txBox="1"/>
            <p:nvPr/>
          </p:nvSpPr>
          <p:spPr>
            <a:xfrm>
              <a:off x="7161388" y="1223943"/>
              <a:ext cx="1388646" cy="648542"/>
            </a:xfrm>
            <a:prstGeom prst="rect">
              <a:avLst/>
            </a:prstGeom>
            <a:noFill/>
          </p:spPr>
          <p:txBody>
            <a:bodyPr wrap="square" rtlCol="0">
              <a:spAutoFit/>
            </a:bodyPr>
            <a:lstStyle/>
            <a:p>
              <a:r>
                <a:rPr lang="en-US" sz="3200" dirty="0" smtClean="0">
                  <a:solidFill>
                    <a:srgbClr val="000000"/>
                  </a:solidFill>
                </a:rPr>
                <a:t>Vacuum wall</a:t>
              </a:r>
              <a:endParaRPr lang="en-US" sz="3200" dirty="0">
                <a:solidFill>
                  <a:srgbClr val="000000"/>
                </a:solidFill>
              </a:endParaRPr>
            </a:p>
          </p:txBody>
        </p:sp>
        <p:sp>
          <p:nvSpPr>
            <p:cNvPr id="396" name="TextBox 395"/>
            <p:cNvSpPr txBox="1"/>
            <p:nvPr/>
          </p:nvSpPr>
          <p:spPr>
            <a:xfrm>
              <a:off x="7810793" y="4444636"/>
              <a:ext cx="1665722" cy="648542"/>
            </a:xfrm>
            <a:prstGeom prst="rect">
              <a:avLst/>
            </a:prstGeom>
            <a:noFill/>
          </p:spPr>
          <p:txBody>
            <a:bodyPr wrap="square" rtlCol="0">
              <a:spAutoFit/>
            </a:bodyPr>
            <a:lstStyle/>
            <a:p>
              <a:r>
                <a:rPr lang="en-US" sz="3200" dirty="0" smtClean="0">
                  <a:solidFill>
                    <a:srgbClr val="000000"/>
                  </a:solidFill>
                </a:rPr>
                <a:t>LN</a:t>
              </a:r>
              <a:r>
                <a:rPr lang="en-US" sz="3200" baseline="-25000" dirty="0" smtClean="0">
                  <a:solidFill>
                    <a:srgbClr val="000000"/>
                  </a:solidFill>
                </a:rPr>
                <a:t>2</a:t>
              </a:r>
              <a:r>
                <a:rPr lang="en-US" sz="3200" dirty="0" smtClean="0">
                  <a:solidFill>
                    <a:srgbClr val="000000"/>
                  </a:solidFill>
                </a:rPr>
                <a:t> </a:t>
              </a:r>
              <a:r>
                <a:rPr lang="en-US" sz="3200" dirty="0" err="1" smtClean="0">
                  <a:solidFill>
                    <a:srgbClr val="000000"/>
                  </a:solidFill>
                </a:rPr>
                <a:t>feedthrough</a:t>
              </a:r>
              <a:endParaRPr lang="en-US" sz="3200" baseline="-25000" dirty="0">
                <a:solidFill>
                  <a:srgbClr val="000000"/>
                </a:solidFill>
              </a:endParaRPr>
            </a:p>
          </p:txBody>
        </p:sp>
        <p:sp>
          <p:nvSpPr>
            <p:cNvPr id="397" name="TextBox 396"/>
            <p:cNvSpPr txBox="1"/>
            <p:nvPr/>
          </p:nvSpPr>
          <p:spPr>
            <a:xfrm>
              <a:off x="7751245" y="2624345"/>
              <a:ext cx="1725270" cy="648542"/>
            </a:xfrm>
            <a:prstGeom prst="rect">
              <a:avLst/>
            </a:prstGeom>
            <a:noFill/>
          </p:spPr>
          <p:txBody>
            <a:bodyPr wrap="square" rtlCol="0">
              <a:spAutoFit/>
            </a:bodyPr>
            <a:lstStyle/>
            <a:p>
              <a:r>
                <a:rPr lang="en-US" sz="3200" dirty="0">
                  <a:solidFill>
                    <a:srgbClr val="000000"/>
                  </a:solidFill>
                </a:rPr>
                <a:t>G</a:t>
              </a:r>
              <a:r>
                <a:rPr lang="en-US" sz="3200" dirty="0" smtClean="0">
                  <a:solidFill>
                    <a:srgbClr val="000000"/>
                  </a:solidFill>
                </a:rPr>
                <a:t>N</a:t>
              </a:r>
              <a:r>
                <a:rPr lang="en-US" sz="3200" baseline="-25000" dirty="0" smtClean="0">
                  <a:solidFill>
                    <a:srgbClr val="000000"/>
                  </a:solidFill>
                </a:rPr>
                <a:t>2</a:t>
              </a:r>
              <a:r>
                <a:rPr lang="en-US" sz="3200" dirty="0" smtClean="0">
                  <a:solidFill>
                    <a:srgbClr val="000000"/>
                  </a:solidFill>
                </a:rPr>
                <a:t> </a:t>
              </a:r>
              <a:r>
                <a:rPr lang="en-US" sz="3200" dirty="0" err="1" smtClean="0">
                  <a:solidFill>
                    <a:srgbClr val="000000"/>
                  </a:solidFill>
                </a:rPr>
                <a:t>feedthrough</a:t>
              </a:r>
              <a:endParaRPr lang="en-US" sz="3200" baseline="-25000" dirty="0">
                <a:solidFill>
                  <a:srgbClr val="000000"/>
                </a:solidFill>
              </a:endParaRPr>
            </a:p>
          </p:txBody>
        </p:sp>
        <p:sp>
          <p:nvSpPr>
            <p:cNvPr id="398" name="TextBox 397"/>
            <p:cNvSpPr txBox="1"/>
            <p:nvPr/>
          </p:nvSpPr>
          <p:spPr>
            <a:xfrm>
              <a:off x="7903378" y="6315130"/>
              <a:ext cx="1410930" cy="352066"/>
            </a:xfrm>
            <a:prstGeom prst="rect">
              <a:avLst/>
            </a:prstGeom>
            <a:noFill/>
          </p:spPr>
          <p:txBody>
            <a:bodyPr wrap="square" rtlCol="0">
              <a:spAutoFit/>
            </a:bodyPr>
            <a:lstStyle/>
            <a:p>
              <a:pPr algn="ctr"/>
              <a:r>
                <a:rPr lang="en-US" sz="3200" dirty="0" smtClean="0">
                  <a:solidFill>
                    <a:srgbClr val="000000"/>
                  </a:solidFill>
                </a:rPr>
                <a:t>chiller</a:t>
              </a:r>
              <a:endParaRPr lang="en-US" sz="3200" dirty="0">
                <a:solidFill>
                  <a:srgbClr val="000000"/>
                </a:solidFill>
              </a:endParaRPr>
            </a:p>
          </p:txBody>
        </p:sp>
        <p:sp>
          <p:nvSpPr>
            <p:cNvPr id="399" name="Rectangle 398"/>
            <p:cNvSpPr/>
            <p:nvPr/>
          </p:nvSpPr>
          <p:spPr>
            <a:xfrm>
              <a:off x="32360" y="4906301"/>
              <a:ext cx="7345506" cy="634933"/>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00"/>
                  </a:solidFill>
                </a:rPr>
                <a:t>ISI Stage 2</a:t>
              </a:r>
              <a:endParaRPr lang="en-US" sz="3200" dirty="0">
                <a:solidFill>
                  <a:srgbClr val="000000"/>
                </a:solidFill>
              </a:endParaRPr>
            </a:p>
          </p:txBody>
        </p:sp>
        <p:sp>
          <p:nvSpPr>
            <p:cNvPr id="400" name="Rectangle 399"/>
            <p:cNvSpPr/>
            <p:nvPr/>
          </p:nvSpPr>
          <p:spPr>
            <a:xfrm>
              <a:off x="32360" y="5858701"/>
              <a:ext cx="7345506" cy="634933"/>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00"/>
                  </a:solidFill>
                </a:rPr>
                <a:t>ISI Stage 1</a:t>
              </a:r>
              <a:endParaRPr lang="en-US" sz="3200" dirty="0">
                <a:solidFill>
                  <a:srgbClr val="000000"/>
                </a:solidFill>
              </a:endParaRPr>
            </a:p>
          </p:txBody>
        </p:sp>
        <p:cxnSp>
          <p:nvCxnSpPr>
            <p:cNvPr id="401" name="Straight Connector 400"/>
            <p:cNvCxnSpPr/>
            <p:nvPr/>
          </p:nvCxnSpPr>
          <p:spPr>
            <a:xfrm flipH="1" flipV="1">
              <a:off x="5054426" y="4213648"/>
              <a:ext cx="14431" cy="692653"/>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p:nvCxnSpPr>
          <p:spPr>
            <a:xfrm flipH="1" flipV="1">
              <a:off x="5971682" y="4213648"/>
              <a:ext cx="14431" cy="692653"/>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403" name="Rectangle 402"/>
            <p:cNvSpPr/>
            <p:nvPr/>
          </p:nvSpPr>
          <p:spPr>
            <a:xfrm>
              <a:off x="4794664" y="2727327"/>
              <a:ext cx="1313244" cy="1486321"/>
            </a:xfrm>
            <a:prstGeom prst="rect">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cxnSp>
          <p:nvCxnSpPr>
            <p:cNvPr id="404" name="Straight Connector 403"/>
            <p:cNvCxnSpPr/>
            <p:nvPr/>
          </p:nvCxnSpPr>
          <p:spPr>
            <a:xfrm flipH="1" flipV="1">
              <a:off x="3532801" y="4213648"/>
              <a:ext cx="14431" cy="692653"/>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405" name="Rectangle 404"/>
            <p:cNvSpPr/>
            <p:nvPr/>
          </p:nvSpPr>
          <p:spPr>
            <a:xfrm>
              <a:off x="5314189" y="3391121"/>
              <a:ext cx="259762"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406" name="Oval 405"/>
            <p:cNvSpPr/>
            <p:nvPr/>
          </p:nvSpPr>
          <p:spPr>
            <a:xfrm>
              <a:off x="5371913" y="3232383"/>
              <a:ext cx="137160" cy="1371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cxnSp>
          <p:nvCxnSpPr>
            <p:cNvPr id="407" name="Straight Connector 406"/>
            <p:cNvCxnSpPr/>
            <p:nvPr/>
          </p:nvCxnSpPr>
          <p:spPr>
            <a:xfrm>
              <a:off x="4823526" y="2684036"/>
              <a:ext cx="1284382"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p:nvCxnSpPr>
          <p:spPr>
            <a:xfrm flipH="1" flipV="1">
              <a:off x="4809095" y="3953902"/>
              <a:ext cx="1298813" cy="25974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flipH="1" flipV="1">
              <a:off x="4809095" y="3694156"/>
              <a:ext cx="1298813" cy="25974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flipH="1" flipV="1">
              <a:off x="4794661" y="3399218"/>
              <a:ext cx="1298813" cy="25974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flipH="1" flipV="1">
              <a:off x="4796627" y="3131375"/>
              <a:ext cx="1298813" cy="25974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p:nvCxnSpPr>
          <p:spPr>
            <a:xfrm flipH="1" flipV="1">
              <a:off x="4809092" y="2799478"/>
              <a:ext cx="1298813" cy="259746"/>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13" name="Rectangle 412"/>
            <p:cNvSpPr/>
            <p:nvPr/>
          </p:nvSpPr>
          <p:spPr>
            <a:xfrm>
              <a:off x="5314189" y="3564283"/>
              <a:ext cx="259762" cy="533921"/>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414" name="Freeform 413"/>
            <p:cNvSpPr/>
            <p:nvPr/>
          </p:nvSpPr>
          <p:spPr>
            <a:xfrm>
              <a:off x="5472932" y="2712896"/>
              <a:ext cx="649406" cy="533921"/>
            </a:xfrm>
            <a:custGeom>
              <a:avLst/>
              <a:gdLst>
                <a:gd name="connsiteX0" fmla="*/ 0 w 649406"/>
                <a:gd name="connsiteY0" fmla="*/ 533921 h 533921"/>
                <a:gd name="connsiteX1" fmla="*/ 115450 w 649406"/>
                <a:gd name="connsiteY1" fmla="*/ 505061 h 533921"/>
                <a:gd name="connsiteX2" fmla="*/ 158744 w 649406"/>
                <a:gd name="connsiteY2" fmla="*/ 476200 h 533921"/>
                <a:gd name="connsiteX3" fmla="*/ 230900 w 649406"/>
                <a:gd name="connsiteY3" fmla="*/ 404049 h 533921"/>
                <a:gd name="connsiteX4" fmla="*/ 274194 w 649406"/>
                <a:gd name="connsiteY4" fmla="*/ 360758 h 533921"/>
                <a:gd name="connsiteX5" fmla="*/ 331919 w 649406"/>
                <a:gd name="connsiteY5" fmla="*/ 346328 h 533921"/>
                <a:gd name="connsiteX6" fmla="*/ 303056 w 649406"/>
                <a:gd name="connsiteY6" fmla="*/ 259746 h 533921"/>
                <a:gd name="connsiteX7" fmla="*/ 288625 w 649406"/>
                <a:gd name="connsiteY7" fmla="*/ 303037 h 533921"/>
                <a:gd name="connsiteX8" fmla="*/ 317487 w 649406"/>
                <a:gd name="connsiteY8" fmla="*/ 375188 h 533921"/>
                <a:gd name="connsiteX9" fmla="*/ 432937 w 649406"/>
                <a:gd name="connsiteY9" fmla="*/ 360758 h 533921"/>
                <a:gd name="connsiteX10" fmla="*/ 461800 w 649406"/>
                <a:gd name="connsiteY10" fmla="*/ 317467 h 533921"/>
                <a:gd name="connsiteX11" fmla="*/ 505094 w 649406"/>
                <a:gd name="connsiteY11" fmla="*/ 288606 h 533921"/>
                <a:gd name="connsiteX12" fmla="*/ 490662 w 649406"/>
                <a:gd name="connsiteY12" fmla="*/ 216455 h 533921"/>
                <a:gd name="connsiteX13" fmla="*/ 461800 w 649406"/>
                <a:gd name="connsiteY13" fmla="*/ 259746 h 533921"/>
                <a:gd name="connsiteX14" fmla="*/ 505094 w 649406"/>
                <a:gd name="connsiteY14" fmla="*/ 274176 h 533921"/>
                <a:gd name="connsiteX15" fmla="*/ 620544 w 649406"/>
                <a:gd name="connsiteY15" fmla="*/ 259746 h 533921"/>
                <a:gd name="connsiteX16" fmla="*/ 649406 w 649406"/>
                <a:gd name="connsiteY16" fmla="*/ 173164 h 533921"/>
                <a:gd name="connsiteX17" fmla="*/ 606112 w 649406"/>
                <a:gd name="connsiteY17" fmla="*/ 14431 h 533921"/>
                <a:gd name="connsiteX18" fmla="*/ 591681 w 649406"/>
                <a:gd name="connsiteY18" fmla="*/ 0 h 53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9406" h="533921">
                  <a:moveTo>
                    <a:pt x="0" y="533921"/>
                  </a:moveTo>
                  <a:cubicBezTo>
                    <a:pt x="27442" y="528433"/>
                    <a:pt x="85867" y="519851"/>
                    <a:pt x="115450" y="505061"/>
                  </a:cubicBezTo>
                  <a:cubicBezTo>
                    <a:pt x="130963" y="497305"/>
                    <a:pt x="145691" y="487621"/>
                    <a:pt x="158744" y="476200"/>
                  </a:cubicBezTo>
                  <a:cubicBezTo>
                    <a:pt x="184342" y="453803"/>
                    <a:pt x="206848" y="428099"/>
                    <a:pt x="230900" y="404049"/>
                  </a:cubicBezTo>
                  <a:cubicBezTo>
                    <a:pt x="245331" y="389619"/>
                    <a:pt x="254395" y="365707"/>
                    <a:pt x="274194" y="360758"/>
                  </a:cubicBezTo>
                  <a:lnTo>
                    <a:pt x="331919" y="346328"/>
                  </a:lnTo>
                  <a:cubicBezTo>
                    <a:pt x="322298" y="317467"/>
                    <a:pt x="324568" y="281257"/>
                    <a:pt x="303056" y="259746"/>
                  </a:cubicBezTo>
                  <a:cubicBezTo>
                    <a:pt x="292300" y="248991"/>
                    <a:pt x="286738" y="287943"/>
                    <a:pt x="288625" y="303037"/>
                  </a:cubicBezTo>
                  <a:cubicBezTo>
                    <a:pt x="291838" y="328740"/>
                    <a:pt x="307866" y="351138"/>
                    <a:pt x="317487" y="375188"/>
                  </a:cubicBezTo>
                  <a:cubicBezTo>
                    <a:pt x="355970" y="370378"/>
                    <a:pt x="396928" y="375161"/>
                    <a:pt x="432937" y="360758"/>
                  </a:cubicBezTo>
                  <a:cubicBezTo>
                    <a:pt x="449040" y="354317"/>
                    <a:pt x="449536" y="329730"/>
                    <a:pt x="461800" y="317467"/>
                  </a:cubicBezTo>
                  <a:cubicBezTo>
                    <a:pt x="474064" y="305203"/>
                    <a:pt x="490663" y="298226"/>
                    <a:pt x="505094" y="288606"/>
                  </a:cubicBezTo>
                  <a:cubicBezTo>
                    <a:pt x="500283" y="264556"/>
                    <a:pt x="511070" y="230059"/>
                    <a:pt x="490662" y="216455"/>
                  </a:cubicBezTo>
                  <a:cubicBezTo>
                    <a:pt x="476231" y="206835"/>
                    <a:pt x="457593" y="242921"/>
                    <a:pt x="461800" y="259746"/>
                  </a:cubicBezTo>
                  <a:cubicBezTo>
                    <a:pt x="465490" y="274504"/>
                    <a:pt x="490663" y="269366"/>
                    <a:pt x="505094" y="274176"/>
                  </a:cubicBezTo>
                  <a:cubicBezTo>
                    <a:pt x="543577" y="269366"/>
                    <a:pt x="588771" y="281986"/>
                    <a:pt x="620544" y="259746"/>
                  </a:cubicBezTo>
                  <a:cubicBezTo>
                    <a:pt x="645467" y="242301"/>
                    <a:pt x="649406" y="173164"/>
                    <a:pt x="649406" y="173164"/>
                  </a:cubicBezTo>
                  <a:cubicBezTo>
                    <a:pt x="643769" y="144982"/>
                    <a:pt x="624423" y="32742"/>
                    <a:pt x="606112" y="14431"/>
                  </a:cubicBezTo>
                  <a:lnTo>
                    <a:pt x="591681" y="0"/>
                  </a:lnTo>
                </a:path>
              </a:pathLst>
            </a:cu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000000"/>
                </a:solidFill>
              </a:endParaRPr>
            </a:p>
          </p:txBody>
        </p:sp>
        <p:sp>
          <p:nvSpPr>
            <p:cNvPr id="415" name="Freeform 414"/>
            <p:cNvSpPr/>
            <p:nvPr/>
          </p:nvSpPr>
          <p:spPr>
            <a:xfrm>
              <a:off x="4823526" y="2756187"/>
              <a:ext cx="622508" cy="490630"/>
            </a:xfrm>
            <a:custGeom>
              <a:avLst/>
              <a:gdLst>
                <a:gd name="connsiteX0" fmla="*/ 606112 w 622508"/>
                <a:gd name="connsiteY0" fmla="*/ 490630 h 490630"/>
                <a:gd name="connsiteX1" fmla="*/ 620543 w 622508"/>
                <a:gd name="connsiteY1" fmla="*/ 418479 h 490630"/>
                <a:gd name="connsiteX2" fmla="*/ 577250 w 622508"/>
                <a:gd name="connsiteY2" fmla="*/ 404049 h 490630"/>
                <a:gd name="connsiteX3" fmla="*/ 548387 w 622508"/>
                <a:gd name="connsiteY3" fmla="*/ 375188 h 490630"/>
                <a:gd name="connsiteX4" fmla="*/ 461800 w 622508"/>
                <a:gd name="connsiteY4" fmla="*/ 346327 h 490630"/>
                <a:gd name="connsiteX5" fmla="*/ 317487 w 622508"/>
                <a:gd name="connsiteY5" fmla="*/ 360758 h 490630"/>
                <a:gd name="connsiteX6" fmla="*/ 360781 w 622508"/>
                <a:gd name="connsiteY6" fmla="*/ 389618 h 490630"/>
                <a:gd name="connsiteX7" fmla="*/ 447369 w 622508"/>
                <a:gd name="connsiteY7" fmla="*/ 375188 h 490630"/>
                <a:gd name="connsiteX8" fmla="*/ 432937 w 622508"/>
                <a:gd name="connsiteY8" fmla="*/ 303037 h 490630"/>
                <a:gd name="connsiteX9" fmla="*/ 346350 w 622508"/>
                <a:gd name="connsiteY9" fmla="*/ 274176 h 490630"/>
                <a:gd name="connsiteX10" fmla="*/ 216469 w 622508"/>
                <a:gd name="connsiteY10" fmla="*/ 288606 h 490630"/>
                <a:gd name="connsiteX11" fmla="*/ 216469 w 622508"/>
                <a:gd name="connsiteY11" fmla="*/ 375188 h 490630"/>
                <a:gd name="connsiteX12" fmla="*/ 259762 w 622508"/>
                <a:gd name="connsiteY12" fmla="*/ 389618 h 490630"/>
                <a:gd name="connsiteX13" fmla="*/ 360781 w 622508"/>
                <a:gd name="connsiteY13" fmla="*/ 375188 h 490630"/>
                <a:gd name="connsiteX14" fmla="*/ 303056 w 622508"/>
                <a:gd name="connsiteY14" fmla="*/ 288606 h 490630"/>
                <a:gd name="connsiteX15" fmla="*/ 216469 w 622508"/>
                <a:gd name="connsiteY15" fmla="*/ 216455 h 490630"/>
                <a:gd name="connsiteX16" fmla="*/ 173175 w 622508"/>
                <a:gd name="connsiteY16" fmla="*/ 202024 h 490630"/>
                <a:gd name="connsiteX17" fmla="*/ 101019 w 622508"/>
                <a:gd name="connsiteY17" fmla="*/ 144303 h 490630"/>
                <a:gd name="connsiteX18" fmla="*/ 28862 w 622508"/>
                <a:gd name="connsiteY18" fmla="*/ 86582 h 490630"/>
                <a:gd name="connsiteX19" fmla="*/ 0 w 622508"/>
                <a:gd name="connsiteY19" fmla="*/ 0 h 49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2508" h="490630">
                  <a:moveTo>
                    <a:pt x="606112" y="490630"/>
                  </a:moveTo>
                  <a:cubicBezTo>
                    <a:pt x="610922" y="466580"/>
                    <a:pt x="628299" y="441747"/>
                    <a:pt x="620543" y="418479"/>
                  </a:cubicBezTo>
                  <a:cubicBezTo>
                    <a:pt x="615732" y="404048"/>
                    <a:pt x="590294" y="411875"/>
                    <a:pt x="577250" y="404049"/>
                  </a:cubicBezTo>
                  <a:cubicBezTo>
                    <a:pt x="565583" y="397049"/>
                    <a:pt x="560556" y="381272"/>
                    <a:pt x="548387" y="375188"/>
                  </a:cubicBezTo>
                  <a:cubicBezTo>
                    <a:pt x="521175" y="361583"/>
                    <a:pt x="461800" y="346327"/>
                    <a:pt x="461800" y="346327"/>
                  </a:cubicBezTo>
                  <a:cubicBezTo>
                    <a:pt x="413696" y="351137"/>
                    <a:pt x="361923" y="341715"/>
                    <a:pt x="317487" y="360758"/>
                  </a:cubicBezTo>
                  <a:cubicBezTo>
                    <a:pt x="301545" y="367590"/>
                    <a:pt x="343543" y="387703"/>
                    <a:pt x="360781" y="389618"/>
                  </a:cubicBezTo>
                  <a:cubicBezTo>
                    <a:pt x="389863" y="392849"/>
                    <a:pt x="418506" y="379998"/>
                    <a:pt x="447369" y="375188"/>
                  </a:cubicBezTo>
                  <a:cubicBezTo>
                    <a:pt x="442558" y="351138"/>
                    <a:pt x="450281" y="320379"/>
                    <a:pt x="432937" y="303037"/>
                  </a:cubicBezTo>
                  <a:cubicBezTo>
                    <a:pt x="411424" y="281525"/>
                    <a:pt x="346350" y="274176"/>
                    <a:pt x="346350" y="274176"/>
                  </a:cubicBezTo>
                  <a:cubicBezTo>
                    <a:pt x="303056" y="278986"/>
                    <a:pt x="256914" y="272429"/>
                    <a:pt x="216469" y="288606"/>
                  </a:cubicBezTo>
                  <a:cubicBezTo>
                    <a:pt x="188979" y="299601"/>
                    <a:pt x="205473" y="364193"/>
                    <a:pt x="216469" y="375188"/>
                  </a:cubicBezTo>
                  <a:cubicBezTo>
                    <a:pt x="227226" y="385944"/>
                    <a:pt x="245331" y="384808"/>
                    <a:pt x="259762" y="389618"/>
                  </a:cubicBezTo>
                  <a:cubicBezTo>
                    <a:pt x="293435" y="384808"/>
                    <a:pt x="336728" y="399239"/>
                    <a:pt x="360781" y="375188"/>
                  </a:cubicBezTo>
                  <a:cubicBezTo>
                    <a:pt x="421732" y="314242"/>
                    <a:pt x="321014" y="294592"/>
                    <a:pt x="303056" y="288606"/>
                  </a:cubicBezTo>
                  <a:cubicBezTo>
                    <a:pt x="271139" y="256691"/>
                    <a:pt x="256652" y="236545"/>
                    <a:pt x="216469" y="216455"/>
                  </a:cubicBezTo>
                  <a:cubicBezTo>
                    <a:pt x="202863" y="209652"/>
                    <a:pt x="187606" y="206834"/>
                    <a:pt x="173175" y="202024"/>
                  </a:cubicBezTo>
                  <a:cubicBezTo>
                    <a:pt x="103485" y="132341"/>
                    <a:pt x="192043" y="217117"/>
                    <a:pt x="101019" y="144303"/>
                  </a:cubicBezTo>
                  <a:cubicBezTo>
                    <a:pt x="-1791" y="62060"/>
                    <a:pt x="162108" y="175408"/>
                    <a:pt x="28862" y="86582"/>
                  </a:cubicBezTo>
                  <a:lnTo>
                    <a:pt x="0" y="0"/>
                  </a:lnTo>
                </a:path>
              </a:pathLst>
            </a:cu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000000"/>
                </a:solidFill>
              </a:endParaRPr>
            </a:p>
          </p:txBody>
        </p:sp>
        <p:sp>
          <p:nvSpPr>
            <p:cNvPr id="416" name="Freeform 415"/>
            <p:cNvSpPr/>
            <p:nvPr/>
          </p:nvSpPr>
          <p:spPr>
            <a:xfrm>
              <a:off x="6107907" y="4228078"/>
              <a:ext cx="1717319" cy="1736126"/>
            </a:xfrm>
            <a:custGeom>
              <a:avLst/>
              <a:gdLst>
                <a:gd name="connsiteX0" fmla="*/ 0 w 1717319"/>
                <a:gd name="connsiteY0" fmla="*/ 0 h 1736126"/>
                <a:gd name="connsiteX1" fmla="*/ 28862 w 1717319"/>
                <a:gd name="connsiteY1" fmla="*/ 72151 h 1736126"/>
                <a:gd name="connsiteX2" fmla="*/ 43294 w 1717319"/>
                <a:gd name="connsiteY2" fmla="*/ 115442 h 1736126"/>
                <a:gd name="connsiteX3" fmla="*/ 72156 w 1717319"/>
                <a:gd name="connsiteY3" fmla="*/ 173163 h 1736126"/>
                <a:gd name="connsiteX4" fmla="*/ 101019 w 1717319"/>
                <a:gd name="connsiteY4" fmla="*/ 274176 h 1736126"/>
                <a:gd name="connsiteX5" fmla="*/ 129881 w 1717319"/>
                <a:gd name="connsiteY5" fmla="*/ 418479 h 1736126"/>
                <a:gd name="connsiteX6" fmla="*/ 144312 w 1717319"/>
                <a:gd name="connsiteY6" fmla="*/ 461769 h 1736126"/>
                <a:gd name="connsiteX7" fmla="*/ 187606 w 1717319"/>
                <a:gd name="connsiteY7" fmla="*/ 490630 h 1736126"/>
                <a:gd name="connsiteX8" fmla="*/ 245331 w 1717319"/>
                <a:gd name="connsiteY8" fmla="*/ 548351 h 1736126"/>
                <a:gd name="connsiteX9" fmla="*/ 274194 w 1717319"/>
                <a:gd name="connsiteY9" fmla="*/ 577212 h 1736126"/>
                <a:gd name="connsiteX10" fmla="*/ 317487 w 1717319"/>
                <a:gd name="connsiteY10" fmla="*/ 591642 h 1736126"/>
                <a:gd name="connsiteX11" fmla="*/ 476231 w 1717319"/>
                <a:gd name="connsiteY11" fmla="*/ 620503 h 1736126"/>
                <a:gd name="connsiteX12" fmla="*/ 750425 w 1717319"/>
                <a:gd name="connsiteY12" fmla="*/ 634933 h 1736126"/>
                <a:gd name="connsiteX13" fmla="*/ 793719 w 1717319"/>
                <a:gd name="connsiteY13" fmla="*/ 678224 h 1736126"/>
                <a:gd name="connsiteX14" fmla="*/ 808150 w 1717319"/>
                <a:gd name="connsiteY14" fmla="*/ 721515 h 1736126"/>
                <a:gd name="connsiteX15" fmla="*/ 837012 w 1717319"/>
                <a:gd name="connsiteY15" fmla="*/ 764806 h 1736126"/>
                <a:gd name="connsiteX16" fmla="*/ 822581 w 1717319"/>
                <a:gd name="connsiteY16" fmla="*/ 937969 h 1736126"/>
                <a:gd name="connsiteX17" fmla="*/ 735994 w 1717319"/>
                <a:gd name="connsiteY17" fmla="*/ 995691 h 1736126"/>
                <a:gd name="connsiteX18" fmla="*/ 692700 w 1717319"/>
                <a:gd name="connsiteY18" fmla="*/ 1024551 h 1736126"/>
                <a:gd name="connsiteX19" fmla="*/ 663837 w 1717319"/>
                <a:gd name="connsiteY19" fmla="*/ 1053412 h 1736126"/>
                <a:gd name="connsiteX20" fmla="*/ 577250 w 1717319"/>
                <a:gd name="connsiteY20" fmla="*/ 1082272 h 1736126"/>
                <a:gd name="connsiteX21" fmla="*/ 490662 w 1717319"/>
                <a:gd name="connsiteY21" fmla="*/ 1111133 h 1736126"/>
                <a:gd name="connsiteX22" fmla="*/ 432937 w 1717319"/>
                <a:gd name="connsiteY22" fmla="*/ 1125563 h 1736126"/>
                <a:gd name="connsiteX23" fmla="*/ 288625 w 1717319"/>
                <a:gd name="connsiteY23" fmla="*/ 1183284 h 1736126"/>
                <a:gd name="connsiteX24" fmla="*/ 202037 w 1717319"/>
                <a:gd name="connsiteY24" fmla="*/ 1212145 h 1736126"/>
                <a:gd name="connsiteX25" fmla="*/ 173175 w 1717319"/>
                <a:gd name="connsiteY25" fmla="*/ 1313157 h 1736126"/>
                <a:gd name="connsiteX26" fmla="*/ 216469 w 1717319"/>
                <a:gd name="connsiteY26" fmla="*/ 1385309 h 1736126"/>
                <a:gd name="connsiteX27" fmla="*/ 259762 w 1717319"/>
                <a:gd name="connsiteY27" fmla="*/ 1414169 h 1736126"/>
                <a:gd name="connsiteX28" fmla="*/ 331919 w 1717319"/>
                <a:gd name="connsiteY28" fmla="*/ 1471890 h 1736126"/>
                <a:gd name="connsiteX29" fmla="*/ 360781 w 1717319"/>
                <a:gd name="connsiteY29" fmla="*/ 1515181 h 1736126"/>
                <a:gd name="connsiteX30" fmla="*/ 548387 w 1717319"/>
                <a:gd name="connsiteY30" fmla="*/ 1558472 h 1736126"/>
                <a:gd name="connsiteX31" fmla="*/ 663837 w 1717319"/>
                <a:gd name="connsiteY31" fmla="*/ 1544042 h 1736126"/>
                <a:gd name="connsiteX32" fmla="*/ 750425 w 1717319"/>
                <a:gd name="connsiteY32" fmla="*/ 1558472 h 1736126"/>
                <a:gd name="connsiteX33" fmla="*/ 663837 w 1717319"/>
                <a:gd name="connsiteY33" fmla="*/ 1587333 h 1736126"/>
                <a:gd name="connsiteX34" fmla="*/ 707131 w 1717319"/>
                <a:gd name="connsiteY34" fmla="*/ 1601763 h 1736126"/>
                <a:gd name="connsiteX35" fmla="*/ 1010187 w 1717319"/>
                <a:gd name="connsiteY35" fmla="*/ 1572903 h 1736126"/>
                <a:gd name="connsiteX36" fmla="*/ 1327675 w 1717319"/>
                <a:gd name="connsiteY36" fmla="*/ 1601763 h 1736126"/>
                <a:gd name="connsiteX37" fmla="*/ 1385400 w 1717319"/>
                <a:gd name="connsiteY37" fmla="*/ 1630624 h 1736126"/>
                <a:gd name="connsiteX38" fmla="*/ 1414262 w 1717319"/>
                <a:gd name="connsiteY38" fmla="*/ 1673915 h 1736126"/>
                <a:gd name="connsiteX39" fmla="*/ 1515281 w 1717319"/>
                <a:gd name="connsiteY39" fmla="*/ 1673915 h 1736126"/>
                <a:gd name="connsiteX40" fmla="*/ 1529712 w 1717319"/>
                <a:gd name="connsiteY40" fmla="*/ 1630624 h 1736126"/>
                <a:gd name="connsiteX41" fmla="*/ 1558575 w 1717319"/>
                <a:gd name="connsiteY41" fmla="*/ 1529612 h 1736126"/>
                <a:gd name="connsiteX42" fmla="*/ 1544144 w 1717319"/>
                <a:gd name="connsiteY42" fmla="*/ 1471890 h 1736126"/>
                <a:gd name="connsiteX43" fmla="*/ 1471987 w 1717319"/>
                <a:gd name="connsiteY43" fmla="*/ 1486321 h 1736126"/>
                <a:gd name="connsiteX44" fmla="*/ 1443125 w 1717319"/>
                <a:gd name="connsiteY44" fmla="*/ 1529612 h 1736126"/>
                <a:gd name="connsiteX45" fmla="*/ 1385400 w 1717319"/>
                <a:gd name="connsiteY45" fmla="*/ 1601763 h 1736126"/>
                <a:gd name="connsiteX46" fmla="*/ 1399831 w 1717319"/>
                <a:gd name="connsiteY46" fmla="*/ 1673915 h 1736126"/>
                <a:gd name="connsiteX47" fmla="*/ 1428694 w 1717319"/>
                <a:gd name="connsiteY47" fmla="*/ 1702775 h 1736126"/>
                <a:gd name="connsiteX48" fmla="*/ 1717319 w 1717319"/>
                <a:gd name="connsiteY48" fmla="*/ 1731636 h 17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17319" h="1736126">
                  <a:moveTo>
                    <a:pt x="0" y="0"/>
                  </a:moveTo>
                  <a:cubicBezTo>
                    <a:pt x="9621" y="24050"/>
                    <a:pt x="19766" y="47897"/>
                    <a:pt x="28862" y="72151"/>
                  </a:cubicBezTo>
                  <a:cubicBezTo>
                    <a:pt x="34203" y="86393"/>
                    <a:pt x="37302" y="101461"/>
                    <a:pt x="43294" y="115442"/>
                  </a:cubicBezTo>
                  <a:cubicBezTo>
                    <a:pt x="51768" y="135214"/>
                    <a:pt x="63682" y="153391"/>
                    <a:pt x="72156" y="173163"/>
                  </a:cubicBezTo>
                  <a:cubicBezTo>
                    <a:pt x="82470" y="197229"/>
                    <a:pt x="96443" y="251297"/>
                    <a:pt x="101019" y="274176"/>
                  </a:cubicBezTo>
                  <a:cubicBezTo>
                    <a:pt x="119919" y="368670"/>
                    <a:pt x="107534" y="340269"/>
                    <a:pt x="129881" y="418479"/>
                  </a:cubicBezTo>
                  <a:cubicBezTo>
                    <a:pt x="134060" y="433104"/>
                    <a:pt x="134810" y="449892"/>
                    <a:pt x="144312" y="461769"/>
                  </a:cubicBezTo>
                  <a:cubicBezTo>
                    <a:pt x="155147" y="475312"/>
                    <a:pt x="173175" y="481010"/>
                    <a:pt x="187606" y="490630"/>
                  </a:cubicBezTo>
                  <a:cubicBezTo>
                    <a:pt x="213261" y="567591"/>
                    <a:pt x="181193" y="509871"/>
                    <a:pt x="245331" y="548351"/>
                  </a:cubicBezTo>
                  <a:cubicBezTo>
                    <a:pt x="256998" y="555351"/>
                    <a:pt x="262527" y="570212"/>
                    <a:pt x="274194" y="577212"/>
                  </a:cubicBezTo>
                  <a:cubicBezTo>
                    <a:pt x="287238" y="585038"/>
                    <a:pt x="302861" y="587463"/>
                    <a:pt x="317487" y="591642"/>
                  </a:cubicBezTo>
                  <a:cubicBezTo>
                    <a:pt x="370473" y="606780"/>
                    <a:pt x="420299" y="616201"/>
                    <a:pt x="476231" y="620503"/>
                  </a:cubicBezTo>
                  <a:cubicBezTo>
                    <a:pt x="567486" y="627522"/>
                    <a:pt x="659027" y="630123"/>
                    <a:pt x="750425" y="634933"/>
                  </a:cubicBezTo>
                  <a:cubicBezTo>
                    <a:pt x="764856" y="649363"/>
                    <a:pt x="782398" y="661244"/>
                    <a:pt x="793719" y="678224"/>
                  </a:cubicBezTo>
                  <a:cubicBezTo>
                    <a:pt x="802157" y="690880"/>
                    <a:pt x="801347" y="707910"/>
                    <a:pt x="808150" y="721515"/>
                  </a:cubicBezTo>
                  <a:cubicBezTo>
                    <a:pt x="815906" y="737027"/>
                    <a:pt x="827391" y="750376"/>
                    <a:pt x="837012" y="764806"/>
                  </a:cubicBezTo>
                  <a:cubicBezTo>
                    <a:pt x="832202" y="822527"/>
                    <a:pt x="837506" y="882004"/>
                    <a:pt x="822581" y="937969"/>
                  </a:cubicBezTo>
                  <a:cubicBezTo>
                    <a:pt x="809955" y="985312"/>
                    <a:pt x="767771" y="979803"/>
                    <a:pt x="735994" y="995691"/>
                  </a:cubicBezTo>
                  <a:cubicBezTo>
                    <a:pt x="720481" y="1003447"/>
                    <a:pt x="706244" y="1013717"/>
                    <a:pt x="692700" y="1024551"/>
                  </a:cubicBezTo>
                  <a:cubicBezTo>
                    <a:pt x="682075" y="1033050"/>
                    <a:pt x="676006" y="1047328"/>
                    <a:pt x="663837" y="1053412"/>
                  </a:cubicBezTo>
                  <a:cubicBezTo>
                    <a:pt x="636625" y="1067017"/>
                    <a:pt x="606112" y="1072652"/>
                    <a:pt x="577250" y="1082272"/>
                  </a:cubicBezTo>
                  <a:lnTo>
                    <a:pt x="490662" y="1111133"/>
                  </a:lnTo>
                  <a:cubicBezTo>
                    <a:pt x="471420" y="1115943"/>
                    <a:pt x="451934" y="1119864"/>
                    <a:pt x="432937" y="1125563"/>
                  </a:cubicBezTo>
                  <a:cubicBezTo>
                    <a:pt x="241497" y="1182991"/>
                    <a:pt x="433273" y="1125429"/>
                    <a:pt x="288625" y="1183284"/>
                  </a:cubicBezTo>
                  <a:cubicBezTo>
                    <a:pt x="260377" y="1194582"/>
                    <a:pt x="202037" y="1212145"/>
                    <a:pt x="202037" y="1212145"/>
                  </a:cubicBezTo>
                  <a:cubicBezTo>
                    <a:pt x="195232" y="1232559"/>
                    <a:pt x="173175" y="1295038"/>
                    <a:pt x="173175" y="1313157"/>
                  </a:cubicBezTo>
                  <a:cubicBezTo>
                    <a:pt x="173175" y="1345511"/>
                    <a:pt x="193606" y="1367020"/>
                    <a:pt x="216469" y="1385309"/>
                  </a:cubicBezTo>
                  <a:cubicBezTo>
                    <a:pt x="230012" y="1396143"/>
                    <a:pt x="246219" y="1403335"/>
                    <a:pt x="259762" y="1414169"/>
                  </a:cubicBezTo>
                  <a:cubicBezTo>
                    <a:pt x="362571" y="1496411"/>
                    <a:pt x="198675" y="1383069"/>
                    <a:pt x="331919" y="1471890"/>
                  </a:cubicBezTo>
                  <a:cubicBezTo>
                    <a:pt x="341540" y="1486320"/>
                    <a:pt x="349946" y="1501638"/>
                    <a:pt x="360781" y="1515181"/>
                  </a:cubicBezTo>
                  <a:cubicBezTo>
                    <a:pt x="412886" y="1580308"/>
                    <a:pt x="432054" y="1547897"/>
                    <a:pt x="548387" y="1558472"/>
                  </a:cubicBezTo>
                  <a:cubicBezTo>
                    <a:pt x="586870" y="1553662"/>
                    <a:pt x="625054" y="1544042"/>
                    <a:pt x="663837" y="1544042"/>
                  </a:cubicBezTo>
                  <a:cubicBezTo>
                    <a:pt x="693098" y="1544042"/>
                    <a:pt x="750425" y="1529211"/>
                    <a:pt x="750425" y="1558472"/>
                  </a:cubicBezTo>
                  <a:cubicBezTo>
                    <a:pt x="750425" y="1588896"/>
                    <a:pt x="663837" y="1587333"/>
                    <a:pt x="663837" y="1587333"/>
                  </a:cubicBezTo>
                  <a:cubicBezTo>
                    <a:pt x="678268" y="1592143"/>
                    <a:pt x="691919" y="1601763"/>
                    <a:pt x="707131" y="1601763"/>
                  </a:cubicBezTo>
                  <a:cubicBezTo>
                    <a:pt x="882705" y="1601763"/>
                    <a:pt x="887795" y="1597379"/>
                    <a:pt x="1010187" y="1572903"/>
                  </a:cubicBezTo>
                  <a:cubicBezTo>
                    <a:pt x="1101218" y="1577694"/>
                    <a:pt x="1230520" y="1560128"/>
                    <a:pt x="1327675" y="1601763"/>
                  </a:cubicBezTo>
                  <a:cubicBezTo>
                    <a:pt x="1347448" y="1610237"/>
                    <a:pt x="1366158" y="1621004"/>
                    <a:pt x="1385400" y="1630624"/>
                  </a:cubicBezTo>
                  <a:cubicBezTo>
                    <a:pt x="1395021" y="1645054"/>
                    <a:pt x="1400719" y="1663081"/>
                    <a:pt x="1414262" y="1673915"/>
                  </a:cubicBezTo>
                  <a:cubicBezTo>
                    <a:pt x="1448767" y="1701517"/>
                    <a:pt x="1478791" y="1683037"/>
                    <a:pt x="1515281" y="1673915"/>
                  </a:cubicBezTo>
                  <a:cubicBezTo>
                    <a:pt x="1520091" y="1659485"/>
                    <a:pt x="1525533" y="1645250"/>
                    <a:pt x="1529712" y="1630624"/>
                  </a:cubicBezTo>
                  <a:cubicBezTo>
                    <a:pt x="1565954" y="1503788"/>
                    <a:pt x="1523974" y="1633409"/>
                    <a:pt x="1558575" y="1529612"/>
                  </a:cubicBezTo>
                  <a:cubicBezTo>
                    <a:pt x="1553765" y="1510371"/>
                    <a:pt x="1561883" y="1480759"/>
                    <a:pt x="1544144" y="1471890"/>
                  </a:cubicBezTo>
                  <a:cubicBezTo>
                    <a:pt x="1522205" y="1460921"/>
                    <a:pt x="1493284" y="1474152"/>
                    <a:pt x="1471987" y="1486321"/>
                  </a:cubicBezTo>
                  <a:cubicBezTo>
                    <a:pt x="1456929" y="1494925"/>
                    <a:pt x="1453960" y="1516070"/>
                    <a:pt x="1443125" y="1529612"/>
                  </a:cubicBezTo>
                  <a:cubicBezTo>
                    <a:pt x="1360872" y="1632421"/>
                    <a:pt x="1474234" y="1468519"/>
                    <a:pt x="1385400" y="1601763"/>
                  </a:cubicBezTo>
                  <a:cubicBezTo>
                    <a:pt x="1390210" y="1625814"/>
                    <a:pt x="1390169" y="1651371"/>
                    <a:pt x="1399831" y="1673915"/>
                  </a:cubicBezTo>
                  <a:cubicBezTo>
                    <a:pt x="1405191" y="1686420"/>
                    <a:pt x="1416525" y="1696691"/>
                    <a:pt x="1428694" y="1702775"/>
                  </a:cubicBezTo>
                  <a:cubicBezTo>
                    <a:pt x="1529015" y="1752932"/>
                    <a:pt x="1595886" y="1731636"/>
                    <a:pt x="1717319" y="1731636"/>
                  </a:cubicBezTo>
                </a:path>
              </a:pathLst>
            </a:cu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000000"/>
                </a:solidFill>
              </a:endParaRPr>
            </a:p>
          </p:txBody>
        </p:sp>
        <p:sp>
          <p:nvSpPr>
            <p:cNvPr id="417" name="Rectangle 416"/>
            <p:cNvSpPr/>
            <p:nvPr/>
          </p:nvSpPr>
          <p:spPr>
            <a:xfrm>
              <a:off x="7825226" y="5635913"/>
              <a:ext cx="129881" cy="597977"/>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418" name="Freeform 417"/>
            <p:cNvSpPr/>
            <p:nvPr/>
          </p:nvSpPr>
          <p:spPr>
            <a:xfrm>
              <a:off x="6107907" y="2712896"/>
              <a:ext cx="1688456" cy="3045637"/>
            </a:xfrm>
            <a:custGeom>
              <a:avLst/>
              <a:gdLst>
                <a:gd name="connsiteX0" fmla="*/ 0 w 1688456"/>
                <a:gd name="connsiteY0" fmla="*/ 0 h 3045637"/>
                <a:gd name="connsiteX1" fmla="*/ 129881 w 1688456"/>
                <a:gd name="connsiteY1" fmla="*/ 28861 h 3045637"/>
                <a:gd name="connsiteX2" fmla="*/ 187606 w 1688456"/>
                <a:gd name="connsiteY2" fmla="*/ 101012 h 3045637"/>
                <a:gd name="connsiteX3" fmla="*/ 202037 w 1688456"/>
                <a:gd name="connsiteY3" fmla="*/ 144303 h 3045637"/>
                <a:gd name="connsiteX4" fmla="*/ 230900 w 1688456"/>
                <a:gd name="connsiteY4" fmla="*/ 519491 h 3045637"/>
                <a:gd name="connsiteX5" fmla="*/ 259762 w 1688456"/>
                <a:gd name="connsiteY5" fmla="*/ 779237 h 3045637"/>
                <a:gd name="connsiteX6" fmla="*/ 288625 w 1688456"/>
                <a:gd name="connsiteY6" fmla="*/ 1630624 h 3045637"/>
                <a:gd name="connsiteX7" fmla="*/ 317487 w 1688456"/>
                <a:gd name="connsiteY7" fmla="*/ 1832648 h 3045637"/>
                <a:gd name="connsiteX8" fmla="*/ 331919 w 1688456"/>
                <a:gd name="connsiteY8" fmla="*/ 1948091 h 3045637"/>
                <a:gd name="connsiteX9" fmla="*/ 346350 w 1688456"/>
                <a:gd name="connsiteY9" fmla="*/ 1991382 h 3045637"/>
                <a:gd name="connsiteX10" fmla="*/ 476231 w 1688456"/>
                <a:gd name="connsiteY10" fmla="*/ 2063533 h 3045637"/>
                <a:gd name="connsiteX11" fmla="*/ 649406 w 1688456"/>
                <a:gd name="connsiteY11" fmla="*/ 2049103 h 3045637"/>
                <a:gd name="connsiteX12" fmla="*/ 735994 w 1688456"/>
                <a:gd name="connsiteY12" fmla="*/ 2020242 h 3045637"/>
                <a:gd name="connsiteX13" fmla="*/ 808150 w 1688456"/>
                <a:gd name="connsiteY13" fmla="*/ 2063533 h 3045637"/>
                <a:gd name="connsiteX14" fmla="*/ 822581 w 1688456"/>
                <a:gd name="connsiteY14" fmla="*/ 2106824 h 3045637"/>
                <a:gd name="connsiteX15" fmla="*/ 851444 w 1688456"/>
                <a:gd name="connsiteY15" fmla="*/ 2135685 h 3045637"/>
                <a:gd name="connsiteX16" fmla="*/ 894737 w 1688456"/>
                <a:gd name="connsiteY16" fmla="*/ 2222267 h 3045637"/>
                <a:gd name="connsiteX17" fmla="*/ 865875 w 1688456"/>
                <a:gd name="connsiteY17" fmla="*/ 2366570 h 3045637"/>
                <a:gd name="connsiteX18" fmla="*/ 837012 w 1688456"/>
                <a:gd name="connsiteY18" fmla="*/ 2395430 h 3045637"/>
                <a:gd name="connsiteX19" fmla="*/ 793719 w 1688456"/>
                <a:gd name="connsiteY19" fmla="*/ 2482012 h 3045637"/>
                <a:gd name="connsiteX20" fmla="*/ 779287 w 1688456"/>
                <a:gd name="connsiteY20" fmla="*/ 2525303 h 3045637"/>
                <a:gd name="connsiteX21" fmla="*/ 707131 w 1688456"/>
                <a:gd name="connsiteY21" fmla="*/ 2597454 h 3045637"/>
                <a:gd name="connsiteX22" fmla="*/ 663837 w 1688456"/>
                <a:gd name="connsiteY22" fmla="*/ 2640745 h 3045637"/>
                <a:gd name="connsiteX23" fmla="*/ 620544 w 1688456"/>
                <a:gd name="connsiteY23" fmla="*/ 2669606 h 3045637"/>
                <a:gd name="connsiteX24" fmla="*/ 577250 w 1688456"/>
                <a:gd name="connsiteY24" fmla="*/ 2712897 h 3045637"/>
                <a:gd name="connsiteX25" fmla="*/ 490662 w 1688456"/>
                <a:gd name="connsiteY25" fmla="*/ 2741757 h 3045637"/>
                <a:gd name="connsiteX26" fmla="*/ 447369 w 1688456"/>
                <a:gd name="connsiteY26" fmla="*/ 2756188 h 3045637"/>
                <a:gd name="connsiteX27" fmla="*/ 389644 w 1688456"/>
                <a:gd name="connsiteY27" fmla="*/ 2929351 h 3045637"/>
                <a:gd name="connsiteX28" fmla="*/ 432937 w 1688456"/>
                <a:gd name="connsiteY28" fmla="*/ 2958212 h 3045637"/>
                <a:gd name="connsiteX29" fmla="*/ 620544 w 1688456"/>
                <a:gd name="connsiteY29" fmla="*/ 2943782 h 3045637"/>
                <a:gd name="connsiteX30" fmla="*/ 678269 w 1688456"/>
                <a:gd name="connsiteY30" fmla="*/ 2929351 h 3045637"/>
                <a:gd name="connsiteX31" fmla="*/ 822581 w 1688456"/>
                <a:gd name="connsiteY31" fmla="*/ 2972642 h 3045637"/>
                <a:gd name="connsiteX32" fmla="*/ 1039050 w 1688456"/>
                <a:gd name="connsiteY32" fmla="*/ 3001503 h 3045637"/>
                <a:gd name="connsiteX33" fmla="*/ 1457556 w 1688456"/>
                <a:gd name="connsiteY33" fmla="*/ 2987072 h 3045637"/>
                <a:gd name="connsiteX34" fmla="*/ 1500850 w 1688456"/>
                <a:gd name="connsiteY34" fmla="*/ 2972642 h 3045637"/>
                <a:gd name="connsiteX35" fmla="*/ 1529712 w 1688456"/>
                <a:gd name="connsiteY35" fmla="*/ 2886060 h 3045637"/>
                <a:gd name="connsiteX36" fmla="*/ 1414262 w 1688456"/>
                <a:gd name="connsiteY36" fmla="*/ 2871630 h 3045637"/>
                <a:gd name="connsiteX37" fmla="*/ 1399831 w 1688456"/>
                <a:gd name="connsiteY37" fmla="*/ 2914921 h 3045637"/>
                <a:gd name="connsiteX38" fmla="*/ 1414262 w 1688456"/>
                <a:gd name="connsiteY38" fmla="*/ 2972642 h 3045637"/>
                <a:gd name="connsiteX39" fmla="*/ 1443125 w 1688456"/>
                <a:gd name="connsiteY39" fmla="*/ 3001503 h 3045637"/>
                <a:gd name="connsiteX40" fmla="*/ 1587437 w 1688456"/>
                <a:gd name="connsiteY40" fmla="*/ 3030363 h 3045637"/>
                <a:gd name="connsiteX41" fmla="*/ 1688456 w 1688456"/>
                <a:gd name="connsiteY41" fmla="*/ 3044794 h 304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688456" h="3045637">
                  <a:moveTo>
                    <a:pt x="0" y="0"/>
                  </a:moveTo>
                  <a:cubicBezTo>
                    <a:pt x="17481" y="2914"/>
                    <a:pt x="102555" y="12467"/>
                    <a:pt x="129881" y="28861"/>
                  </a:cubicBezTo>
                  <a:cubicBezTo>
                    <a:pt x="152729" y="42569"/>
                    <a:pt x="174496" y="81349"/>
                    <a:pt x="187606" y="101012"/>
                  </a:cubicBezTo>
                  <a:cubicBezTo>
                    <a:pt x="192416" y="115442"/>
                    <a:pt x="199054" y="129387"/>
                    <a:pt x="202037" y="144303"/>
                  </a:cubicBezTo>
                  <a:cubicBezTo>
                    <a:pt x="227428" y="271247"/>
                    <a:pt x="220023" y="385350"/>
                    <a:pt x="230900" y="519491"/>
                  </a:cubicBezTo>
                  <a:cubicBezTo>
                    <a:pt x="237941" y="606321"/>
                    <a:pt x="259762" y="779237"/>
                    <a:pt x="259762" y="779237"/>
                  </a:cubicBezTo>
                  <a:cubicBezTo>
                    <a:pt x="267933" y="1187762"/>
                    <a:pt x="248919" y="1326229"/>
                    <a:pt x="288625" y="1630624"/>
                  </a:cubicBezTo>
                  <a:cubicBezTo>
                    <a:pt x="297424" y="1698078"/>
                    <a:pt x="308295" y="1765247"/>
                    <a:pt x="317487" y="1832648"/>
                  </a:cubicBezTo>
                  <a:cubicBezTo>
                    <a:pt x="322727" y="1871073"/>
                    <a:pt x="324981" y="1909936"/>
                    <a:pt x="331919" y="1948091"/>
                  </a:cubicBezTo>
                  <a:cubicBezTo>
                    <a:pt x="334640" y="1963057"/>
                    <a:pt x="335594" y="1980627"/>
                    <a:pt x="346350" y="1991382"/>
                  </a:cubicBezTo>
                  <a:cubicBezTo>
                    <a:pt x="395973" y="2041002"/>
                    <a:pt x="421790" y="2045388"/>
                    <a:pt x="476231" y="2063533"/>
                  </a:cubicBezTo>
                  <a:cubicBezTo>
                    <a:pt x="533956" y="2058723"/>
                    <a:pt x="592269" y="2058625"/>
                    <a:pt x="649406" y="2049103"/>
                  </a:cubicBezTo>
                  <a:cubicBezTo>
                    <a:pt x="679416" y="2044102"/>
                    <a:pt x="735994" y="2020242"/>
                    <a:pt x="735994" y="2020242"/>
                  </a:cubicBezTo>
                  <a:cubicBezTo>
                    <a:pt x="770044" y="2031592"/>
                    <a:pt x="788341" y="2030521"/>
                    <a:pt x="808150" y="2063533"/>
                  </a:cubicBezTo>
                  <a:cubicBezTo>
                    <a:pt x="815976" y="2076576"/>
                    <a:pt x="814755" y="2093781"/>
                    <a:pt x="822581" y="2106824"/>
                  </a:cubicBezTo>
                  <a:cubicBezTo>
                    <a:pt x="829581" y="2118491"/>
                    <a:pt x="842944" y="2125061"/>
                    <a:pt x="851444" y="2135685"/>
                  </a:cubicBezTo>
                  <a:cubicBezTo>
                    <a:pt x="883415" y="2175646"/>
                    <a:pt x="879495" y="2176543"/>
                    <a:pt x="894737" y="2222267"/>
                  </a:cubicBezTo>
                  <a:cubicBezTo>
                    <a:pt x="892235" y="2239779"/>
                    <a:pt x="884765" y="2335089"/>
                    <a:pt x="865875" y="2366570"/>
                  </a:cubicBezTo>
                  <a:cubicBezTo>
                    <a:pt x="858875" y="2378236"/>
                    <a:pt x="846633" y="2385810"/>
                    <a:pt x="837012" y="2395430"/>
                  </a:cubicBezTo>
                  <a:cubicBezTo>
                    <a:pt x="800742" y="2504236"/>
                    <a:pt x="849666" y="2370126"/>
                    <a:pt x="793719" y="2482012"/>
                  </a:cubicBezTo>
                  <a:cubicBezTo>
                    <a:pt x="786916" y="2495617"/>
                    <a:pt x="788414" y="2513134"/>
                    <a:pt x="779287" y="2525303"/>
                  </a:cubicBezTo>
                  <a:cubicBezTo>
                    <a:pt x="758878" y="2552513"/>
                    <a:pt x="731183" y="2573404"/>
                    <a:pt x="707131" y="2597454"/>
                  </a:cubicBezTo>
                  <a:cubicBezTo>
                    <a:pt x="692700" y="2611884"/>
                    <a:pt x="680818" y="2629425"/>
                    <a:pt x="663837" y="2640745"/>
                  </a:cubicBezTo>
                  <a:cubicBezTo>
                    <a:pt x="649406" y="2650365"/>
                    <a:pt x="633868" y="2658503"/>
                    <a:pt x="620544" y="2669606"/>
                  </a:cubicBezTo>
                  <a:cubicBezTo>
                    <a:pt x="604866" y="2682671"/>
                    <a:pt x="595090" y="2702986"/>
                    <a:pt x="577250" y="2712897"/>
                  </a:cubicBezTo>
                  <a:cubicBezTo>
                    <a:pt x="550654" y="2727671"/>
                    <a:pt x="519525" y="2732137"/>
                    <a:pt x="490662" y="2741757"/>
                  </a:cubicBezTo>
                  <a:lnTo>
                    <a:pt x="447369" y="2756188"/>
                  </a:lnTo>
                  <a:cubicBezTo>
                    <a:pt x="379283" y="2824268"/>
                    <a:pt x="342279" y="2822787"/>
                    <a:pt x="389644" y="2929351"/>
                  </a:cubicBezTo>
                  <a:cubicBezTo>
                    <a:pt x="396688" y="2945200"/>
                    <a:pt x="418506" y="2948592"/>
                    <a:pt x="432937" y="2958212"/>
                  </a:cubicBezTo>
                  <a:cubicBezTo>
                    <a:pt x="495473" y="2953402"/>
                    <a:pt x="558253" y="2951110"/>
                    <a:pt x="620544" y="2943782"/>
                  </a:cubicBezTo>
                  <a:cubicBezTo>
                    <a:pt x="640242" y="2941465"/>
                    <a:pt x="658435" y="2929351"/>
                    <a:pt x="678269" y="2929351"/>
                  </a:cubicBezTo>
                  <a:cubicBezTo>
                    <a:pt x="702262" y="2929351"/>
                    <a:pt x="814193" y="2970964"/>
                    <a:pt x="822581" y="2972642"/>
                  </a:cubicBezTo>
                  <a:cubicBezTo>
                    <a:pt x="942143" y="2996552"/>
                    <a:pt x="870330" y="2984631"/>
                    <a:pt x="1039050" y="3001503"/>
                  </a:cubicBezTo>
                  <a:cubicBezTo>
                    <a:pt x="1178552" y="2996693"/>
                    <a:pt x="1318243" y="2995779"/>
                    <a:pt x="1457556" y="2987072"/>
                  </a:cubicBezTo>
                  <a:cubicBezTo>
                    <a:pt x="1472738" y="2986123"/>
                    <a:pt x="1492008" y="2985020"/>
                    <a:pt x="1500850" y="2972642"/>
                  </a:cubicBezTo>
                  <a:cubicBezTo>
                    <a:pt x="1518533" y="2947887"/>
                    <a:pt x="1529712" y="2886060"/>
                    <a:pt x="1529712" y="2886060"/>
                  </a:cubicBezTo>
                  <a:cubicBezTo>
                    <a:pt x="1488076" y="2858304"/>
                    <a:pt x="1472218" y="2832995"/>
                    <a:pt x="1414262" y="2871630"/>
                  </a:cubicBezTo>
                  <a:cubicBezTo>
                    <a:pt x="1401605" y="2880067"/>
                    <a:pt x="1404641" y="2900491"/>
                    <a:pt x="1399831" y="2914921"/>
                  </a:cubicBezTo>
                  <a:cubicBezTo>
                    <a:pt x="1404641" y="2934161"/>
                    <a:pt x="1405392" y="2954903"/>
                    <a:pt x="1414262" y="2972642"/>
                  </a:cubicBezTo>
                  <a:cubicBezTo>
                    <a:pt x="1420347" y="2984811"/>
                    <a:pt x="1431458" y="2994503"/>
                    <a:pt x="1443125" y="3001503"/>
                  </a:cubicBezTo>
                  <a:cubicBezTo>
                    <a:pt x="1474609" y="3020392"/>
                    <a:pt x="1569924" y="3027861"/>
                    <a:pt x="1587437" y="3030363"/>
                  </a:cubicBezTo>
                  <a:cubicBezTo>
                    <a:pt x="1648985" y="3050879"/>
                    <a:pt x="1615519" y="3044794"/>
                    <a:pt x="1688456" y="3044794"/>
                  </a:cubicBezTo>
                </a:path>
              </a:pathLst>
            </a:cu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000000"/>
                </a:solidFill>
              </a:endParaRPr>
            </a:p>
          </p:txBody>
        </p:sp>
        <p:sp>
          <p:nvSpPr>
            <p:cNvPr id="419" name="Rectangle 418"/>
            <p:cNvSpPr/>
            <p:nvPr/>
          </p:nvSpPr>
          <p:spPr>
            <a:xfrm>
              <a:off x="6540844" y="4704277"/>
              <a:ext cx="317488" cy="202024"/>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420" name="Rectangle 419"/>
            <p:cNvSpPr/>
            <p:nvPr/>
          </p:nvSpPr>
          <p:spPr>
            <a:xfrm>
              <a:off x="6534500" y="5635913"/>
              <a:ext cx="317488" cy="202024"/>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cxnSp>
          <p:nvCxnSpPr>
            <p:cNvPr id="421" name="Straight Connector 420"/>
            <p:cNvCxnSpPr/>
            <p:nvPr/>
          </p:nvCxnSpPr>
          <p:spPr>
            <a:xfrm>
              <a:off x="7955107" y="5758533"/>
              <a:ext cx="634975" cy="0"/>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p:nvCxnSpPr>
          <p:spPr>
            <a:xfrm>
              <a:off x="7955107" y="5964204"/>
              <a:ext cx="634975" cy="0"/>
            </a:xfrm>
            <a:prstGeom prst="line">
              <a:avLst/>
            </a:prstGeom>
            <a:ln w="127000"/>
          </p:spPr>
          <p:style>
            <a:lnRef idx="2">
              <a:schemeClr val="accent1"/>
            </a:lnRef>
            <a:fillRef idx="0">
              <a:schemeClr val="accent1"/>
            </a:fillRef>
            <a:effectRef idx="1">
              <a:schemeClr val="accent1"/>
            </a:effectRef>
            <a:fontRef idx="minor">
              <a:schemeClr val="tx1"/>
            </a:fontRef>
          </p:style>
        </p:cxnSp>
        <p:sp>
          <p:nvSpPr>
            <p:cNvPr id="423" name="TextBox 422"/>
            <p:cNvSpPr txBox="1"/>
            <p:nvPr/>
          </p:nvSpPr>
          <p:spPr>
            <a:xfrm>
              <a:off x="6556810" y="3308963"/>
              <a:ext cx="1267572" cy="648542"/>
            </a:xfrm>
            <a:prstGeom prst="rect">
              <a:avLst/>
            </a:prstGeom>
            <a:noFill/>
          </p:spPr>
          <p:txBody>
            <a:bodyPr wrap="square" rtlCol="0">
              <a:spAutoFit/>
            </a:bodyPr>
            <a:lstStyle/>
            <a:p>
              <a:r>
                <a:rPr lang="en-US" sz="3200" dirty="0" smtClean="0">
                  <a:solidFill>
                    <a:srgbClr val="000000"/>
                  </a:solidFill>
                </a:rPr>
                <a:t>LN</a:t>
              </a:r>
              <a:r>
                <a:rPr lang="en-US" sz="3200" baseline="-25000" dirty="0" smtClean="0">
                  <a:solidFill>
                    <a:srgbClr val="000000"/>
                  </a:solidFill>
                </a:rPr>
                <a:t>2</a:t>
              </a:r>
              <a:r>
                <a:rPr lang="en-US" sz="3200" dirty="0" smtClean="0">
                  <a:solidFill>
                    <a:srgbClr val="000000"/>
                  </a:solidFill>
                </a:rPr>
                <a:t> return</a:t>
              </a:r>
              <a:endParaRPr lang="en-US" sz="3200" dirty="0">
                <a:solidFill>
                  <a:srgbClr val="000000"/>
                </a:solidFill>
              </a:endParaRPr>
            </a:p>
          </p:txBody>
        </p:sp>
        <p:sp>
          <p:nvSpPr>
            <p:cNvPr id="424" name="TextBox 423"/>
            <p:cNvSpPr txBox="1"/>
            <p:nvPr/>
          </p:nvSpPr>
          <p:spPr>
            <a:xfrm>
              <a:off x="6610878" y="3997109"/>
              <a:ext cx="1275501" cy="648542"/>
            </a:xfrm>
            <a:prstGeom prst="rect">
              <a:avLst/>
            </a:prstGeom>
            <a:noFill/>
          </p:spPr>
          <p:txBody>
            <a:bodyPr wrap="square" rtlCol="0">
              <a:spAutoFit/>
            </a:bodyPr>
            <a:lstStyle/>
            <a:p>
              <a:r>
                <a:rPr lang="en-US" sz="3200" dirty="0">
                  <a:solidFill>
                    <a:srgbClr val="000000"/>
                  </a:solidFill>
                </a:rPr>
                <a:t>LN</a:t>
              </a:r>
              <a:r>
                <a:rPr lang="en-US" sz="3200" baseline="-25000" dirty="0">
                  <a:solidFill>
                    <a:srgbClr val="000000"/>
                  </a:solidFill>
                </a:rPr>
                <a:t>2</a:t>
              </a:r>
              <a:r>
                <a:rPr lang="en-US" sz="3200" dirty="0">
                  <a:solidFill>
                    <a:srgbClr val="000000"/>
                  </a:solidFill>
                </a:rPr>
                <a:t> supply</a:t>
              </a:r>
            </a:p>
          </p:txBody>
        </p:sp>
        <p:cxnSp>
          <p:nvCxnSpPr>
            <p:cNvPr id="425" name="Straight Arrow Connector 424"/>
            <p:cNvCxnSpPr>
              <a:endCxn id="416" idx="4"/>
            </p:cNvCxnSpPr>
            <p:nvPr/>
          </p:nvCxnSpPr>
          <p:spPr>
            <a:xfrm flipH="1">
              <a:off x="6208926" y="4370393"/>
              <a:ext cx="672296" cy="1318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6" name="Straight Arrow Connector 425"/>
            <p:cNvCxnSpPr>
              <a:endCxn id="418" idx="5"/>
            </p:cNvCxnSpPr>
            <p:nvPr/>
          </p:nvCxnSpPr>
          <p:spPr>
            <a:xfrm flipH="1" flipV="1">
              <a:off x="6367669" y="3492133"/>
              <a:ext cx="405415" cy="1442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7" name="Straight Connector 426"/>
            <p:cNvCxnSpPr>
              <a:endCxn id="406" idx="6"/>
            </p:cNvCxnSpPr>
            <p:nvPr/>
          </p:nvCxnSpPr>
          <p:spPr>
            <a:xfrm flipH="1">
              <a:off x="5509073" y="2568597"/>
              <a:ext cx="3863" cy="7323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28" name="Rectangle 427"/>
            <p:cNvSpPr/>
            <p:nvPr/>
          </p:nvSpPr>
          <p:spPr>
            <a:xfrm>
              <a:off x="5520144" y="2510870"/>
              <a:ext cx="274194" cy="144307"/>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429" name="TextBox 428"/>
            <p:cNvSpPr txBox="1"/>
            <p:nvPr/>
          </p:nvSpPr>
          <p:spPr>
            <a:xfrm>
              <a:off x="6144855" y="1893068"/>
              <a:ext cx="1316805" cy="648542"/>
            </a:xfrm>
            <a:prstGeom prst="rect">
              <a:avLst/>
            </a:prstGeom>
            <a:noFill/>
          </p:spPr>
          <p:txBody>
            <a:bodyPr wrap="square" rtlCol="0">
              <a:spAutoFit/>
            </a:bodyPr>
            <a:lstStyle/>
            <a:p>
              <a:r>
                <a:rPr lang="en-US" sz="3200" dirty="0" smtClean="0">
                  <a:solidFill>
                    <a:srgbClr val="000000"/>
                  </a:solidFill>
                </a:rPr>
                <a:t>Cold link</a:t>
              </a:r>
            </a:p>
            <a:p>
              <a:r>
                <a:rPr lang="en-US" sz="3200" dirty="0" smtClean="0">
                  <a:solidFill>
                    <a:srgbClr val="000000"/>
                  </a:solidFill>
                </a:rPr>
                <a:t>motor</a:t>
              </a:r>
              <a:endParaRPr lang="en-US" sz="3200" dirty="0">
                <a:solidFill>
                  <a:srgbClr val="000000"/>
                </a:solidFill>
              </a:endParaRPr>
            </a:p>
          </p:txBody>
        </p:sp>
        <p:cxnSp>
          <p:nvCxnSpPr>
            <p:cNvPr id="430" name="Straight Arrow Connector 429"/>
            <p:cNvCxnSpPr>
              <a:stCxn id="429" idx="1"/>
              <a:endCxn id="428" idx="0"/>
            </p:cNvCxnSpPr>
            <p:nvPr/>
          </p:nvCxnSpPr>
          <p:spPr>
            <a:xfrm flipH="1">
              <a:off x="5657241" y="2217340"/>
              <a:ext cx="487614" cy="29353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1" name="Straight Arrow Connector 430"/>
            <p:cNvCxnSpPr>
              <a:stCxn id="395" idx="2"/>
            </p:cNvCxnSpPr>
            <p:nvPr/>
          </p:nvCxnSpPr>
          <p:spPr>
            <a:xfrm flipH="1">
              <a:off x="7796368" y="1872485"/>
              <a:ext cx="59343" cy="19120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2" name="Straight Arrow Connector 431"/>
            <p:cNvCxnSpPr>
              <a:stCxn id="396" idx="2"/>
            </p:cNvCxnSpPr>
            <p:nvPr/>
          </p:nvCxnSpPr>
          <p:spPr>
            <a:xfrm flipH="1">
              <a:off x="7955111" y="5093178"/>
              <a:ext cx="688543" cy="44806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33" name="Rectangle 432"/>
            <p:cNvSpPr/>
            <p:nvPr/>
          </p:nvSpPr>
          <p:spPr>
            <a:xfrm>
              <a:off x="7825226" y="3755925"/>
              <a:ext cx="129881" cy="597977"/>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cxnSp>
          <p:nvCxnSpPr>
            <p:cNvPr id="434" name="Straight Connector 433"/>
            <p:cNvCxnSpPr/>
            <p:nvPr/>
          </p:nvCxnSpPr>
          <p:spPr>
            <a:xfrm>
              <a:off x="7954313" y="4078284"/>
              <a:ext cx="477024" cy="5490"/>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435" name="Straight Arrow Connector 434"/>
            <p:cNvCxnSpPr/>
            <p:nvPr/>
          </p:nvCxnSpPr>
          <p:spPr>
            <a:xfrm flipH="1">
              <a:off x="7911020" y="3315236"/>
              <a:ext cx="646329" cy="40229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36" name="TextBox 435"/>
            <p:cNvSpPr txBox="1"/>
            <p:nvPr/>
          </p:nvSpPr>
          <p:spPr>
            <a:xfrm>
              <a:off x="32360" y="4213648"/>
              <a:ext cx="1965147" cy="648542"/>
            </a:xfrm>
            <a:prstGeom prst="rect">
              <a:avLst/>
            </a:prstGeom>
            <a:noFill/>
          </p:spPr>
          <p:txBody>
            <a:bodyPr wrap="square" rtlCol="0">
              <a:spAutoFit/>
            </a:bodyPr>
            <a:lstStyle/>
            <a:p>
              <a:r>
                <a:rPr lang="en-US" sz="3200" dirty="0" smtClean="0">
                  <a:solidFill>
                    <a:srgbClr val="000000"/>
                  </a:solidFill>
                </a:rPr>
                <a:t>Stainless steel legs</a:t>
              </a:r>
              <a:endParaRPr lang="en-US" sz="3200" dirty="0">
                <a:solidFill>
                  <a:srgbClr val="000000"/>
                </a:solidFill>
              </a:endParaRPr>
            </a:p>
          </p:txBody>
        </p:sp>
        <p:cxnSp>
          <p:nvCxnSpPr>
            <p:cNvPr id="437" name="Straight Arrow Connector 436"/>
            <p:cNvCxnSpPr>
              <a:stCxn id="436" idx="3"/>
            </p:cNvCxnSpPr>
            <p:nvPr/>
          </p:nvCxnSpPr>
          <p:spPr>
            <a:xfrm flipV="1">
              <a:off x="1997507" y="4362007"/>
              <a:ext cx="1535294" cy="1759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8" name="Straight Arrow Connector 437"/>
            <p:cNvCxnSpPr>
              <a:stCxn id="436" idx="3"/>
            </p:cNvCxnSpPr>
            <p:nvPr/>
          </p:nvCxnSpPr>
          <p:spPr>
            <a:xfrm>
              <a:off x="1997507" y="4537919"/>
              <a:ext cx="3056919" cy="450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39" name="TextBox 438"/>
            <p:cNvSpPr txBox="1"/>
            <p:nvPr/>
          </p:nvSpPr>
          <p:spPr>
            <a:xfrm>
              <a:off x="2471428" y="2574941"/>
              <a:ext cx="2138912" cy="648542"/>
            </a:xfrm>
            <a:prstGeom prst="rect">
              <a:avLst/>
            </a:prstGeom>
            <a:noFill/>
          </p:spPr>
          <p:txBody>
            <a:bodyPr wrap="square" rtlCol="0">
              <a:spAutoFit/>
            </a:bodyPr>
            <a:lstStyle/>
            <a:p>
              <a:r>
                <a:rPr lang="en-US" sz="3200" dirty="0" smtClean="0">
                  <a:solidFill>
                    <a:srgbClr val="000000"/>
                  </a:solidFill>
                </a:rPr>
                <a:t>Heat shield</a:t>
              </a:r>
            </a:p>
            <a:p>
              <a:r>
                <a:rPr lang="en-US" sz="3200" dirty="0">
                  <a:solidFill>
                    <a:srgbClr val="000000"/>
                  </a:solidFill>
                </a:rPr>
                <a:t>T1400553</a:t>
              </a:r>
            </a:p>
          </p:txBody>
        </p:sp>
        <p:sp>
          <p:nvSpPr>
            <p:cNvPr id="440" name="TextBox 439"/>
            <p:cNvSpPr txBox="1"/>
            <p:nvPr/>
          </p:nvSpPr>
          <p:spPr>
            <a:xfrm>
              <a:off x="6340536" y="2672966"/>
              <a:ext cx="1441397" cy="648542"/>
            </a:xfrm>
            <a:prstGeom prst="rect">
              <a:avLst/>
            </a:prstGeom>
            <a:noFill/>
          </p:spPr>
          <p:txBody>
            <a:bodyPr wrap="square" rtlCol="0">
              <a:spAutoFit/>
            </a:bodyPr>
            <a:lstStyle/>
            <a:p>
              <a:r>
                <a:rPr lang="en-US" sz="3200" dirty="0" smtClean="0">
                  <a:solidFill>
                    <a:srgbClr val="000000"/>
                  </a:solidFill>
                </a:rPr>
                <a:t>1 kg silicon</a:t>
              </a:r>
            </a:p>
            <a:p>
              <a:r>
                <a:rPr lang="en-US" sz="3200" dirty="0">
                  <a:solidFill>
                    <a:srgbClr val="000000"/>
                  </a:solidFill>
                </a:rPr>
                <a:t>t</a:t>
              </a:r>
              <a:r>
                <a:rPr lang="en-US" sz="3200" dirty="0" smtClean="0">
                  <a:solidFill>
                    <a:srgbClr val="000000"/>
                  </a:solidFill>
                </a:rPr>
                <a:t>est mass</a:t>
              </a:r>
              <a:endParaRPr lang="en-US" sz="3200" dirty="0">
                <a:solidFill>
                  <a:srgbClr val="000000"/>
                </a:solidFill>
              </a:endParaRPr>
            </a:p>
          </p:txBody>
        </p:sp>
        <p:sp>
          <p:nvSpPr>
            <p:cNvPr id="441" name="TextBox 440"/>
            <p:cNvSpPr txBox="1"/>
            <p:nvPr/>
          </p:nvSpPr>
          <p:spPr>
            <a:xfrm>
              <a:off x="3995826" y="2091519"/>
              <a:ext cx="1333523" cy="352066"/>
            </a:xfrm>
            <a:prstGeom prst="rect">
              <a:avLst/>
            </a:prstGeom>
            <a:noFill/>
          </p:spPr>
          <p:txBody>
            <a:bodyPr wrap="square" rtlCol="0">
              <a:spAutoFit/>
            </a:bodyPr>
            <a:lstStyle/>
            <a:p>
              <a:r>
                <a:rPr lang="en-US" sz="3200" dirty="0" smtClean="0">
                  <a:solidFill>
                    <a:srgbClr val="000000"/>
                  </a:solidFill>
                </a:rPr>
                <a:t>Cold link</a:t>
              </a:r>
              <a:endParaRPr lang="en-US" sz="3200" dirty="0">
                <a:solidFill>
                  <a:srgbClr val="000000"/>
                </a:solidFill>
              </a:endParaRPr>
            </a:p>
          </p:txBody>
        </p:sp>
        <p:cxnSp>
          <p:nvCxnSpPr>
            <p:cNvPr id="442" name="Straight Arrow Connector 441"/>
            <p:cNvCxnSpPr>
              <a:stCxn id="441" idx="2"/>
              <a:endCxn id="406" idx="2"/>
            </p:cNvCxnSpPr>
            <p:nvPr/>
          </p:nvCxnSpPr>
          <p:spPr>
            <a:xfrm>
              <a:off x="4662588" y="2443585"/>
              <a:ext cx="709326" cy="8573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3" name="Straight Arrow Connector 442"/>
            <p:cNvCxnSpPr>
              <a:endCxn id="413" idx="3"/>
            </p:cNvCxnSpPr>
            <p:nvPr/>
          </p:nvCxnSpPr>
          <p:spPr>
            <a:xfrm flipH="1">
              <a:off x="5573951" y="3039978"/>
              <a:ext cx="820653" cy="7912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4" name="Straight Connector 443"/>
            <p:cNvCxnSpPr/>
            <p:nvPr/>
          </p:nvCxnSpPr>
          <p:spPr>
            <a:xfrm flipV="1">
              <a:off x="5445893" y="1870274"/>
              <a:ext cx="0" cy="1858599"/>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445" name="Rectangle 444"/>
            <p:cNvSpPr/>
            <p:nvPr/>
          </p:nvSpPr>
          <p:spPr>
            <a:xfrm>
              <a:off x="5408903" y="1753552"/>
              <a:ext cx="735952" cy="95796"/>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446" name="TextBox 445"/>
            <p:cNvSpPr txBox="1"/>
            <p:nvPr/>
          </p:nvSpPr>
          <p:spPr>
            <a:xfrm>
              <a:off x="2663869" y="1204922"/>
              <a:ext cx="2703431" cy="648542"/>
            </a:xfrm>
            <a:prstGeom prst="rect">
              <a:avLst/>
            </a:prstGeom>
            <a:noFill/>
          </p:spPr>
          <p:txBody>
            <a:bodyPr wrap="square" rtlCol="0">
              <a:spAutoFit/>
            </a:bodyPr>
            <a:lstStyle/>
            <a:p>
              <a:r>
                <a:rPr lang="en-US" sz="3200" dirty="0" err="1" smtClean="0">
                  <a:solidFill>
                    <a:srgbClr val="000000"/>
                  </a:solidFill>
                </a:rPr>
                <a:t>Maraging</a:t>
              </a:r>
              <a:r>
                <a:rPr lang="en-US" sz="3200" dirty="0" smtClean="0">
                  <a:solidFill>
                    <a:srgbClr val="000000"/>
                  </a:solidFill>
                </a:rPr>
                <a:t> steel </a:t>
              </a:r>
            </a:p>
            <a:p>
              <a:r>
                <a:rPr lang="en-US" sz="3200" dirty="0" smtClean="0">
                  <a:solidFill>
                    <a:srgbClr val="000000"/>
                  </a:solidFill>
                </a:rPr>
                <a:t>blade </a:t>
              </a:r>
              <a:r>
                <a:rPr lang="en-US" sz="3200" dirty="0">
                  <a:solidFill>
                    <a:srgbClr val="000000"/>
                  </a:solidFill>
                </a:rPr>
                <a:t>spring</a:t>
              </a:r>
            </a:p>
          </p:txBody>
        </p:sp>
        <p:cxnSp>
          <p:nvCxnSpPr>
            <p:cNvPr id="447" name="Straight Arrow Connector 446"/>
            <p:cNvCxnSpPr/>
            <p:nvPr/>
          </p:nvCxnSpPr>
          <p:spPr>
            <a:xfrm>
              <a:off x="5108140" y="1654198"/>
              <a:ext cx="364792" cy="993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48" name="Rectangle 447"/>
            <p:cNvSpPr/>
            <p:nvPr/>
          </p:nvSpPr>
          <p:spPr>
            <a:xfrm>
              <a:off x="8590082" y="5479833"/>
              <a:ext cx="334201" cy="716207"/>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00"/>
                </a:solidFill>
              </a:endParaRPr>
            </a:p>
          </p:txBody>
        </p:sp>
        <p:cxnSp>
          <p:nvCxnSpPr>
            <p:cNvPr id="449" name="Straight Arrow Connector 448"/>
            <p:cNvCxnSpPr>
              <a:stCxn id="398" idx="0"/>
              <a:endCxn id="448" idx="2"/>
            </p:cNvCxnSpPr>
            <p:nvPr/>
          </p:nvCxnSpPr>
          <p:spPr>
            <a:xfrm flipV="1">
              <a:off x="8608843" y="6196040"/>
              <a:ext cx="148340" cy="1190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0" name="Rectangle 449"/>
            <p:cNvSpPr/>
            <p:nvPr/>
          </p:nvSpPr>
          <p:spPr>
            <a:xfrm>
              <a:off x="2090507" y="3435883"/>
              <a:ext cx="1457556" cy="779237"/>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cxnSp>
          <p:nvCxnSpPr>
            <p:cNvPr id="451" name="Straight Connector 450"/>
            <p:cNvCxnSpPr/>
            <p:nvPr/>
          </p:nvCxnSpPr>
          <p:spPr>
            <a:xfrm>
              <a:off x="2104938" y="3438312"/>
              <a:ext cx="505094" cy="776808"/>
            </a:xfrm>
            <a:prstGeom prst="line">
              <a:avLst/>
            </a:prstGeom>
            <a:ln w="50800"/>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p:nvCxnSpPr>
          <p:spPr>
            <a:xfrm>
              <a:off x="2416079" y="3431982"/>
              <a:ext cx="505094" cy="776808"/>
            </a:xfrm>
            <a:prstGeom prst="line">
              <a:avLst/>
            </a:prstGeom>
            <a:ln w="50800"/>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453" name="Straight Connector 452"/>
            <p:cNvCxnSpPr/>
            <p:nvPr/>
          </p:nvCxnSpPr>
          <p:spPr>
            <a:xfrm>
              <a:off x="2747992" y="3446412"/>
              <a:ext cx="505094" cy="776808"/>
            </a:xfrm>
            <a:prstGeom prst="line">
              <a:avLst/>
            </a:prstGeom>
            <a:ln w="50800"/>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454" name="Straight Connector 453"/>
            <p:cNvCxnSpPr/>
            <p:nvPr/>
          </p:nvCxnSpPr>
          <p:spPr>
            <a:xfrm>
              <a:off x="3079905" y="3446412"/>
              <a:ext cx="505094" cy="776808"/>
            </a:xfrm>
            <a:prstGeom prst="line">
              <a:avLst/>
            </a:prstGeom>
            <a:ln w="50800"/>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455" name="Straight Connector 454"/>
            <p:cNvCxnSpPr>
              <a:stCxn id="450" idx="1"/>
            </p:cNvCxnSpPr>
            <p:nvPr/>
          </p:nvCxnSpPr>
          <p:spPr>
            <a:xfrm>
              <a:off x="2090507" y="3825502"/>
              <a:ext cx="252547" cy="397718"/>
            </a:xfrm>
            <a:prstGeom prst="line">
              <a:avLst/>
            </a:prstGeom>
            <a:ln w="50800"/>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456" name="Rectangle 455"/>
            <p:cNvSpPr/>
            <p:nvPr/>
          </p:nvSpPr>
          <p:spPr>
            <a:xfrm>
              <a:off x="3337107" y="3434411"/>
              <a:ext cx="1457556" cy="779237"/>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cxnSp>
          <p:nvCxnSpPr>
            <p:cNvPr id="457" name="Straight Connector 456"/>
            <p:cNvCxnSpPr/>
            <p:nvPr/>
          </p:nvCxnSpPr>
          <p:spPr>
            <a:xfrm>
              <a:off x="3351538" y="3436840"/>
              <a:ext cx="505094" cy="776808"/>
            </a:xfrm>
            <a:prstGeom prst="line">
              <a:avLst/>
            </a:prstGeom>
            <a:ln w="50800"/>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p:nvCxnSpPr>
          <p:spPr>
            <a:xfrm>
              <a:off x="3662679" y="3430510"/>
              <a:ext cx="505094" cy="776808"/>
            </a:xfrm>
            <a:prstGeom prst="line">
              <a:avLst/>
            </a:prstGeom>
            <a:ln w="50800"/>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p:nvCxnSpPr>
          <p:spPr>
            <a:xfrm>
              <a:off x="3994592" y="3444940"/>
              <a:ext cx="505094" cy="776808"/>
            </a:xfrm>
            <a:prstGeom prst="line">
              <a:avLst/>
            </a:prstGeom>
            <a:ln w="50800"/>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460" name="Straight Connector 459"/>
            <p:cNvCxnSpPr/>
            <p:nvPr/>
          </p:nvCxnSpPr>
          <p:spPr>
            <a:xfrm>
              <a:off x="4326505" y="3444940"/>
              <a:ext cx="505094" cy="776808"/>
            </a:xfrm>
            <a:prstGeom prst="line">
              <a:avLst/>
            </a:prstGeom>
            <a:ln w="50800"/>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461" name="Straight Connector 460"/>
            <p:cNvCxnSpPr>
              <a:stCxn id="456" idx="1"/>
            </p:cNvCxnSpPr>
            <p:nvPr/>
          </p:nvCxnSpPr>
          <p:spPr>
            <a:xfrm>
              <a:off x="3337107" y="3824030"/>
              <a:ext cx="252547" cy="397718"/>
            </a:xfrm>
            <a:prstGeom prst="line">
              <a:avLst/>
            </a:prstGeom>
            <a:ln w="50800"/>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462" name="Straight Connector 461"/>
            <p:cNvCxnSpPr/>
            <p:nvPr/>
          </p:nvCxnSpPr>
          <p:spPr>
            <a:xfrm flipH="1" flipV="1">
              <a:off x="2104938" y="4234615"/>
              <a:ext cx="14431" cy="692653"/>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463" name="TextBox 462"/>
            <p:cNvSpPr txBox="1"/>
            <p:nvPr/>
          </p:nvSpPr>
          <p:spPr>
            <a:xfrm>
              <a:off x="230782" y="2758447"/>
              <a:ext cx="1946470" cy="648542"/>
            </a:xfrm>
            <a:prstGeom prst="rect">
              <a:avLst/>
            </a:prstGeom>
            <a:noFill/>
          </p:spPr>
          <p:txBody>
            <a:bodyPr wrap="square" rtlCol="0">
              <a:spAutoFit/>
            </a:bodyPr>
            <a:lstStyle/>
            <a:p>
              <a:r>
                <a:rPr lang="en-US" sz="3200" dirty="0" smtClean="0">
                  <a:solidFill>
                    <a:srgbClr val="000000"/>
                  </a:solidFill>
                </a:rPr>
                <a:t>LN</a:t>
              </a:r>
              <a:r>
                <a:rPr lang="en-US" sz="3200" baseline="-25000" dirty="0" smtClean="0">
                  <a:solidFill>
                    <a:srgbClr val="000000"/>
                  </a:solidFill>
                </a:rPr>
                <a:t>2</a:t>
              </a:r>
              <a:r>
                <a:rPr lang="en-US" sz="3200" dirty="0" smtClean="0">
                  <a:solidFill>
                    <a:srgbClr val="000000"/>
                  </a:solidFill>
                </a:rPr>
                <a:t> pipe around shield</a:t>
              </a:r>
            </a:p>
          </p:txBody>
        </p:sp>
        <p:cxnSp>
          <p:nvCxnSpPr>
            <p:cNvPr id="464" name="Straight Arrow Connector 463"/>
            <p:cNvCxnSpPr>
              <a:stCxn id="439" idx="2"/>
              <a:endCxn id="403" idx="1"/>
            </p:cNvCxnSpPr>
            <p:nvPr/>
          </p:nvCxnSpPr>
          <p:spPr>
            <a:xfrm>
              <a:off x="3540884" y="3223483"/>
              <a:ext cx="1253780" cy="2470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5" name="Straight Arrow Connector 464"/>
            <p:cNvCxnSpPr>
              <a:stCxn id="463" idx="3"/>
            </p:cNvCxnSpPr>
            <p:nvPr/>
          </p:nvCxnSpPr>
          <p:spPr>
            <a:xfrm>
              <a:off x="2177252" y="3082719"/>
              <a:ext cx="690609" cy="5174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aphicFrame>
        <p:nvGraphicFramePr>
          <p:cNvPr id="482" name="Table 481"/>
          <p:cNvGraphicFramePr>
            <a:graphicFrameLocks noGrp="1"/>
          </p:cNvGraphicFramePr>
          <p:nvPr>
            <p:extLst>
              <p:ext uri="{D42A27DB-BD31-4B8C-83A1-F6EECF244321}">
                <p14:modId xmlns:p14="http://schemas.microsoft.com/office/powerpoint/2010/main" val="2974820186"/>
              </p:ext>
            </p:extLst>
          </p:nvPr>
        </p:nvGraphicFramePr>
        <p:xfrm>
          <a:off x="21412198" y="16764000"/>
          <a:ext cx="13923822" cy="3230958"/>
        </p:xfrm>
        <a:graphic>
          <a:graphicData uri="http://schemas.openxmlformats.org/drawingml/2006/table">
            <a:tbl>
              <a:tblPr firstRow="1" bandRow="1">
                <a:tableStyleId>{5C22544A-7EE6-4342-B048-85BDC9FD1C3A}</a:tableStyleId>
              </a:tblPr>
              <a:tblGrid>
                <a:gridCol w="2320637"/>
                <a:gridCol w="2320637"/>
                <a:gridCol w="2320637"/>
                <a:gridCol w="2320637"/>
                <a:gridCol w="2320637"/>
                <a:gridCol w="2320637"/>
              </a:tblGrid>
              <a:tr h="1621989">
                <a:tc>
                  <a:txBody>
                    <a:bodyPr/>
                    <a:lstStyle/>
                    <a:p>
                      <a:pPr algn="ctr"/>
                      <a:endParaRPr lang="en-US" sz="3600" dirty="0"/>
                    </a:p>
                  </a:txBody>
                  <a:tcPr marL="79803" marR="79803" marT="47026" marB="47026"/>
                </a:tc>
                <a:tc>
                  <a:txBody>
                    <a:bodyPr/>
                    <a:lstStyle/>
                    <a:p>
                      <a:pPr algn="ctr"/>
                      <a:r>
                        <a:rPr lang="en-US" sz="3600" dirty="0" smtClean="0"/>
                        <a:t>Heat  Transfer</a:t>
                      </a:r>
                      <a:endParaRPr lang="en-US" sz="3600" dirty="0"/>
                    </a:p>
                  </a:txBody>
                  <a:tcPr marL="79803" marR="79803" marT="47026" marB="47026"/>
                </a:tc>
                <a:tc>
                  <a:txBody>
                    <a:bodyPr/>
                    <a:lstStyle/>
                    <a:p>
                      <a:pPr algn="ctr"/>
                      <a:r>
                        <a:rPr lang="en-US" sz="3600" dirty="0" smtClean="0"/>
                        <a:t>Added weight</a:t>
                      </a:r>
                      <a:endParaRPr lang="en-US" sz="3600" dirty="0"/>
                    </a:p>
                  </a:txBody>
                  <a:tcPr marL="79803" marR="79803" marT="47026" marB="47026"/>
                </a:tc>
                <a:tc>
                  <a:txBody>
                    <a:bodyPr/>
                    <a:lstStyle/>
                    <a:p>
                      <a:pPr algn="ctr"/>
                      <a:r>
                        <a:rPr lang="en-US" sz="3600" dirty="0" smtClean="0"/>
                        <a:t>Sei</a:t>
                      </a:r>
                      <a:r>
                        <a:rPr lang="en-US" sz="3600" baseline="0" dirty="0" smtClean="0"/>
                        <a:t>smic shorting</a:t>
                      </a:r>
                      <a:endParaRPr lang="en-US" sz="3600" dirty="0"/>
                    </a:p>
                  </a:txBody>
                  <a:tcPr marL="79803" marR="79803" marT="47026" marB="47026"/>
                </a:tc>
                <a:tc>
                  <a:txBody>
                    <a:bodyPr/>
                    <a:lstStyle/>
                    <a:p>
                      <a:pPr algn="ctr"/>
                      <a:r>
                        <a:rPr lang="en-US" sz="3600" dirty="0" smtClean="0"/>
                        <a:t>System Complexity</a:t>
                      </a:r>
                      <a:endParaRPr lang="en-US" sz="3600" dirty="0"/>
                    </a:p>
                  </a:txBody>
                  <a:tcPr marL="79803" marR="79803" marT="47026" marB="47026"/>
                </a:tc>
                <a:tc>
                  <a:txBody>
                    <a:bodyPr/>
                    <a:lstStyle/>
                    <a:p>
                      <a:pPr algn="ctr"/>
                      <a:r>
                        <a:rPr lang="en-US" sz="3600" dirty="0" smtClean="0"/>
                        <a:t>Vacuum leaks</a:t>
                      </a:r>
                      <a:endParaRPr lang="en-US" sz="3600" dirty="0"/>
                    </a:p>
                  </a:txBody>
                  <a:tcPr marL="79803" marR="79803" marT="47026" marB="47026"/>
                </a:tc>
              </a:tr>
              <a:tr h="829117">
                <a:tc>
                  <a:txBody>
                    <a:bodyPr/>
                    <a:lstStyle/>
                    <a:p>
                      <a:pPr algn="ctr"/>
                      <a:r>
                        <a:rPr lang="en-US" sz="3600" dirty="0" smtClean="0"/>
                        <a:t>Cu cables</a:t>
                      </a:r>
                      <a:endParaRPr lang="en-US" sz="3600" dirty="0"/>
                    </a:p>
                  </a:txBody>
                  <a:tcPr marL="79803" marR="79803" marT="47026" marB="47026"/>
                </a:tc>
                <a:tc>
                  <a:txBody>
                    <a:bodyPr/>
                    <a:lstStyle/>
                    <a:p>
                      <a:pPr algn="ctr"/>
                      <a:endParaRPr lang="en-US" sz="4500" dirty="0"/>
                    </a:p>
                  </a:txBody>
                  <a:tcPr marL="79803" marR="79803" marT="47026" marB="47026"/>
                </a:tc>
                <a:tc>
                  <a:txBody>
                    <a:bodyPr/>
                    <a:lstStyle/>
                    <a:p>
                      <a:pPr algn="ctr"/>
                      <a:endParaRPr lang="en-US" sz="4500"/>
                    </a:p>
                  </a:txBody>
                  <a:tcPr marL="79803" marR="79803" marT="47026" marB="47026"/>
                </a:tc>
                <a:tc>
                  <a:txBody>
                    <a:bodyPr/>
                    <a:lstStyle/>
                    <a:p>
                      <a:pPr algn="ctr"/>
                      <a:endParaRPr lang="en-US" sz="4500"/>
                    </a:p>
                  </a:txBody>
                  <a:tcPr marL="79803" marR="79803" marT="47026" marB="47026"/>
                </a:tc>
                <a:tc>
                  <a:txBody>
                    <a:bodyPr/>
                    <a:lstStyle/>
                    <a:p>
                      <a:pPr algn="ctr"/>
                      <a:endParaRPr lang="en-US" sz="4500"/>
                    </a:p>
                  </a:txBody>
                  <a:tcPr marL="79803" marR="79803" marT="47026" marB="47026"/>
                </a:tc>
                <a:tc>
                  <a:txBody>
                    <a:bodyPr/>
                    <a:lstStyle/>
                    <a:p>
                      <a:pPr algn="ctr"/>
                      <a:endParaRPr lang="en-US" sz="4500"/>
                    </a:p>
                  </a:txBody>
                  <a:tcPr marL="79803" marR="79803" marT="47026" marB="47026"/>
                </a:tc>
              </a:tr>
              <a:tr h="569110">
                <a:tc>
                  <a:txBody>
                    <a:bodyPr/>
                    <a:lstStyle/>
                    <a:p>
                      <a:pPr algn="ctr"/>
                      <a:r>
                        <a:rPr lang="en-US" sz="3600" dirty="0" smtClean="0"/>
                        <a:t>LN</a:t>
                      </a:r>
                      <a:r>
                        <a:rPr lang="en-US" sz="3600" baseline="-25000" dirty="0" smtClean="0"/>
                        <a:t>2</a:t>
                      </a:r>
                      <a:r>
                        <a:rPr lang="en-US" sz="3600" baseline="0" dirty="0" smtClean="0"/>
                        <a:t> pipes</a:t>
                      </a:r>
                      <a:endParaRPr lang="en-US" sz="3600" dirty="0"/>
                    </a:p>
                  </a:txBody>
                  <a:tcPr marL="79803" marR="79803" marT="47026" marB="47026"/>
                </a:tc>
                <a:tc>
                  <a:txBody>
                    <a:bodyPr/>
                    <a:lstStyle/>
                    <a:p>
                      <a:pPr algn="ctr"/>
                      <a:endParaRPr lang="en-US" sz="4500" dirty="0"/>
                    </a:p>
                  </a:txBody>
                  <a:tcPr marL="79803" marR="79803" marT="47026" marB="47026"/>
                </a:tc>
                <a:tc>
                  <a:txBody>
                    <a:bodyPr/>
                    <a:lstStyle/>
                    <a:p>
                      <a:pPr algn="ctr"/>
                      <a:endParaRPr lang="en-US" sz="4500" dirty="0"/>
                    </a:p>
                  </a:txBody>
                  <a:tcPr marL="79803" marR="79803" marT="47026" marB="47026"/>
                </a:tc>
                <a:tc>
                  <a:txBody>
                    <a:bodyPr/>
                    <a:lstStyle/>
                    <a:p>
                      <a:pPr algn="ctr"/>
                      <a:endParaRPr lang="en-US" sz="4500" dirty="0"/>
                    </a:p>
                  </a:txBody>
                  <a:tcPr marL="79803" marR="79803" marT="47026" marB="47026"/>
                </a:tc>
                <a:tc>
                  <a:txBody>
                    <a:bodyPr/>
                    <a:lstStyle/>
                    <a:p>
                      <a:pPr algn="ctr"/>
                      <a:endParaRPr lang="en-US" sz="4500"/>
                    </a:p>
                  </a:txBody>
                  <a:tcPr marL="79803" marR="79803" marT="47026" marB="47026"/>
                </a:tc>
                <a:tc>
                  <a:txBody>
                    <a:bodyPr/>
                    <a:lstStyle/>
                    <a:p>
                      <a:pPr algn="ctr"/>
                      <a:endParaRPr lang="en-US" sz="4500" dirty="0"/>
                    </a:p>
                  </a:txBody>
                  <a:tcPr marL="79803" marR="79803" marT="47026" marB="47026"/>
                </a:tc>
              </a:tr>
            </a:tbl>
          </a:graphicData>
        </a:graphic>
      </p:graphicFrame>
      <p:sp>
        <p:nvSpPr>
          <p:cNvPr id="495" name="Rectangle 494"/>
          <p:cNvSpPr/>
          <p:nvPr/>
        </p:nvSpPr>
        <p:spPr>
          <a:xfrm>
            <a:off x="33125224" y="18488815"/>
            <a:ext cx="2155376" cy="61264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00" name="Rectangle 499"/>
          <p:cNvSpPr/>
          <p:nvPr/>
        </p:nvSpPr>
        <p:spPr>
          <a:xfrm>
            <a:off x="30784800" y="18488815"/>
            <a:ext cx="2155376" cy="612648"/>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03" name="Rectangle 502"/>
          <p:cNvSpPr/>
          <p:nvPr/>
        </p:nvSpPr>
        <p:spPr>
          <a:xfrm>
            <a:off x="23826216" y="18488815"/>
            <a:ext cx="2157984" cy="609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507" name="Rectangle 506"/>
          <p:cNvSpPr/>
          <p:nvPr/>
        </p:nvSpPr>
        <p:spPr>
          <a:xfrm>
            <a:off x="30480000" y="20317615"/>
            <a:ext cx="2819400" cy="6126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Show stopper</a:t>
            </a:r>
            <a:endParaRPr lang="en-US" sz="3200" dirty="0"/>
          </a:p>
        </p:txBody>
      </p:sp>
      <p:pic>
        <p:nvPicPr>
          <p:cNvPr id="509" name="Picture 508" descr="New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3" y="-1"/>
            <a:ext cx="3195307" cy="3193695"/>
          </a:xfrm>
          <a:prstGeom prst="rect">
            <a:avLst/>
          </a:prstGeom>
        </p:spPr>
      </p:pic>
      <p:pic>
        <p:nvPicPr>
          <p:cNvPr id="510" name="Picture 509" descr="Stanford_University_seal_2003.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690800" y="76200"/>
            <a:ext cx="3200400" cy="3200400"/>
          </a:xfrm>
          <a:prstGeom prst="rect">
            <a:avLst/>
          </a:prstGeom>
        </p:spPr>
      </p:pic>
      <p:grpSp>
        <p:nvGrpSpPr>
          <p:cNvPr id="13" name="Group 12"/>
          <p:cNvGrpSpPr/>
          <p:nvPr/>
        </p:nvGrpSpPr>
        <p:grpSpPr>
          <a:xfrm>
            <a:off x="10744200" y="17754600"/>
            <a:ext cx="9305325" cy="9655630"/>
            <a:chOff x="10744200" y="17754600"/>
            <a:chExt cx="9305325" cy="9655630"/>
          </a:xfrm>
        </p:grpSpPr>
        <p:grpSp>
          <p:nvGrpSpPr>
            <p:cNvPr id="70" name="Group 69"/>
            <p:cNvGrpSpPr/>
            <p:nvPr/>
          </p:nvGrpSpPr>
          <p:grpSpPr>
            <a:xfrm>
              <a:off x="10744200" y="17754600"/>
              <a:ext cx="6888894" cy="9655630"/>
              <a:chOff x="1121251" y="15682382"/>
              <a:chExt cx="7168759" cy="9387418"/>
            </a:xfrm>
          </p:grpSpPr>
          <p:cxnSp>
            <p:nvCxnSpPr>
              <p:cNvPr id="620" name="Straight Connector 619"/>
              <p:cNvCxnSpPr/>
              <p:nvPr/>
            </p:nvCxnSpPr>
            <p:spPr>
              <a:xfrm rot="5400000">
                <a:off x="3292057" y="20833080"/>
                <a:ext cx="12801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rot="5400000">
                <a:off x="3156857" y="20833080"/>
                <a:ext cx="12801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rot="5400000">
                <a:off x="3426387" y="22699776"/>
                <a:ext cx="10014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rot="5400000">
                <a:off x="3301201" y="22699776"/>
                <a:ext cx="10014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8" name="Flowchart: Direct Access Storage 19"/>
              <p:cNvSpPr/>
              <p:nvPr/>
            </p:nvSpPr>
            <p:spPr>
              <a:xfrm>
                <a:off x="3347357" y="20824371"/>
                <a:ext cx="843643" cy="1502229"/>
              </a:xfrm>
              <a:prstGeom prst="flowChartMagneticDrum">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cxnSp>
            <p:nvCxnSpPr>
              <p:cNvPr id="639" name="Straight Connector 638"/>
              <p:cNvCxnSpPr/>
              <p:nvPr/>
            </p:nvCxnSpPr>
            <p:spPr>
              <a:xfrm rot="5400000">
                <a:off x="2916500" y="20695920"/>
                <a:ext cx="12801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p:cNvCxnSpPr/>
              <p:nvPr/>
            </p:nvCxnSpPr>
            <p:spPr>
              <a:xfrm rot="5400000">
                <a:off x="3036678" y="20695920"/>
                <a:ext cx="12801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7" name="TextBox 616"/>
              <p:cNvSpPr txBox="1"/>
              <p:nvPr/>
            </p:nvSpPr>
            <p:spPr>
              <a:xfrm>
                <a:off x="4773385" y="15682382"/>
                <a:ext cx="2002971" cy="1047295"/>
              </a:xfrm>
              <a:prstGeom prst="rect">
                <a:avLst/>
              </a:prstGeom>
              <a:noFill/>
            </p:spPr>
            <p:txBody>
              <a:bodyPr wrap="square" rtlCol="0">
                <a:spAutoFit/>
              </a:bodyPr>
              <a:lstStyle/>
              <a:p>
                <a:pPr algn="ctr"/>
                <a:r>
                  <a:rPr lang="en-US" sz="3200" dirty="0" smtClean="0">
                    <a:solidFill>
                      <a:srgbClr val="000000"/>
                    </a:solidFill>
                  </a:rPr>
                  <a:t>Main Chain</a:t>
                </a:r>
                <a:endParaRPr lang="en-US" sz="3200" dirty="0">
                  <a:solidFill>
                    <a:srgbClr val="000000"/>
                  </a:solidFill>
                </a:endParaRPr>
              </a:p>
            </p:txBody>
          </p:sp>
          <p:cxnSp>
            <p:nvCxnSpPr>
              <p:cNvPr id="622" name="Straight Connector 621"/>
              <p:cNvCxnSpPr/>
              <p:nvPr/>
            </p:nvCxnSpPr>
            <p:spPr>
              <a:xfrm rot="5400000">
                <a:off x="4835978" y="22400986"/>
                <a:ext cx="16274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rot="5400000">
                <a:off x="4585606" y="22400986"/>
                <a:ext cx="16274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rot="5400000">
                <a:off x="5274128" y="20585793"/>
                <a:ext cx="10014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p:nvPr/>
            </p:nvCxnSpPr>
            <p:spPr>
              <a:xfrm rot="5400000">
                <a:off x="5148942" y="20585793"/>
                <a:ext cx="10014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9" name="Cube 628"/>
              <p:cNvSpPr/>
              <p:nvPr/>
            </p:nvSpPr>
            <p:spPr>
              <a:xfrm>
                <a:off x="3200400" y="19110779"/>
                <a:ext cx="1298448" cy="1216152"/>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sp>
            <p:nvSpPr>
              <p:cNvPr id="630" name="Flowchart: Direct Access Storage 39"/>
              <p:cNvSpPr/>
              <p:nvPr/>
            </p:nvSpPr>
            <p:spPr>
              <a:xfrm>
                <a:off x="5099956" y="20824371"/>
                <a:ext cx="919844" cy="1502229"/>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sp>
            <p:nvSpPr>
              <p:cNvPr id="631" name="Cube 630"/>
              <p:cNvSpPr/>
              <p:nvPr/>
            </p:nvSpPr>
            <p:spPr>
              <a:xfrm>
                <a:off x="4898570" y="19110779"/>
                <a:ext cx="1578429" cy="1539421"/>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sp>
            <p:nvSpPr>
              <p:cNvPr id="632" name="Flowchart: Direct Access Storage 53"/>
              <p:cNvSpPr/>
              <p:nvPr/>
            </p:nvSpPr>
            <p:spPr>
              <a:xfrm>
                <a:off x="4768851" y="22936635"/>
                <a:ext cx="1529444" cy="1502229"/>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grpSp>
            <p:nvGrpSpPr>
              <p:cNvPr id="633" name="Group 632"/>
              <p:cNvGrpSpPr>
                <a:grpSpLocks noChangeAspect="1"/>
              </p:cNvGrpSpPr>
              <p:nvPr/>
            </p:nvGrpSpPr>
            <p:grpSpPr>
              <a:xfrm>
                <a:off x="3347357" y="22936635"/>
                <a:ext cx="1758043" cy="2133165"/>
                <a:chOff x="1143000" y="3581400"/>
                <a:chExt cx="1856006" cy="1879600"/>
              </a:xfrm>
            </p:grpSpPr>
            <p:sp>
              <p:nvSpPr>
                <p:cNvPr id="659" name="Flowchart: Direct Access Storage 71"/>
                <p:cNvSpPr/>
                <p:nvPr/>
              </p:nvSpPr>
              <p:spPr>
                <a:xfrm>
                  <a:off x="1143000" y="3581400"/>
                  <a:ext cx="1003345" cy="1337794"/>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sp>
              <p:nvSpPr>
                <p:cNvPr id="660" name="Block Arc 659"/>
                <p:cNvSpPr>
                  <a:spLocks noChangeAspect="1"/>
                </p:cNvSpPr>
                <p:nvPr/>
              </p:nvSpPr>
              <p:spPr>
                <a:xfrm>
                  <a:off x="1624606" y="3654979"/>
                  <a:ext cx="1201825" cy="1204014"/>
                </a:xfrm>
                <a:prstGeom prst="blockArc">
                  <a:avLst>
                    <a:gd name="adj1" fmla="val 10800000"/>
                    <a:gd name="adj2" fmla="val 15883239"/>
                    <a:gd name="adj3" fmla="val 2612"/>
                  </a:avLst>
                </a:prstGeom>
                <a:solidFill>
                  <a:srgbClr val="FFFF00"/>
                </a:solidFill>
                <a:ln>
                  <a:noFill/>
                </a:ln>
                <a:scene3d>
                  <a:camera prst="orthographicFront">
                    <a:rot lat="0" lon="45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sp>
              <p:nvSpPr>
                <p:cNvPr id="661" name="Donut 660"/>
                <p:cNvSpPr/>
                <p:nvPr/>
              </p:nvSpPr>
              <p:spPr>
                <a:xfrm>
                  <a:off x="1504204" y="3775380"/>
                  <a:ext cx="963211" cy="963211"/>
                </a:xfrm>
                <a:prstGeom prst="donut">
                  <a:avLst>
                    <a:gd name="adj" fmla="val 3055"/>
                  </a:avLst>
                </a:prstGeom>
                <a:solidFill>
                  <a:srgbClr val="FFFF00"/>
                </a:solidFill>
                <a:ln>
                  <a:noFill/>
                </a:ln>
                <a:scene3d>
                  <a:camera prst="orthographicFront">
                    <a:rot lat="0" lon="45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sp>
              <p:nvSpPr>
                <p:cNvPr id="662" name="Block Arc 661"/>
                <p:cNvSpPr>
                  <a:spLocks noChangeAspect="1"/>
                </p:cNvSpPr>
                <p:nvPr/>
              </p:nvSpPr>
              <p:spPr>
                <a:xfrm>
                  <a:off x="1785141" y="4216852"/>
                  <a:ext cx="1201825" cy="1204014"/>
                </a:xfrm>
                <a:prstGeom prst="blockArc">
                  <a:avLst>
                    <a:gd name="adj1" fmla="val 10800000"/>
                    <a:gd name="adj2" fmla="val 15931455"/>
                    <a:gd name="adj3" fmla="val 2669"/>
                  </a:avLst>
                </a:prstGeom>
                <a:solidFill>
                  <a:srgbClr val="FFFF00"/>
                </a:solidFill>
                <a:ln>
                  <a:noFill/>
                </a:ln>
                <a:scene3d>
                  <a:camera prst="orthographicFront">
                    <a:rot lat="0" lon="450000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sp>
              <p:nvSpPr>
                <p:cNvPr id="663" name="Block Arc 662"/>
                <p:cNvSpPr>
                  <a:spLocks noChangeAspect="1"/>
                </p:cNvSpPr>
                <p:nvPr/>
              </p:nvSpPr>
              <p:spPr>
                <a:xfrm>
                  <a:off x="1797181" y="3614845"/>
                  <a:ext cx="1201825" cy="1204014"/>
                </a:xfrm>
                <a:prstGeom prst="blockArc">
                  <a:avLst>
                    <a:gd name="adj1" fmla="val 10800000"/>
                    <a:gd name="adj2" fmla="val 15737807"/>
                    <a:gd name="adj3" fmla="val 2552"/>
                  </a:avLst>
                </a:prstGeom>
                <a:solidFill>
                  <a:srgbClr val="FFFF00"/>
                </a:solidFill>
                <a:ln>
                  <a:noFill/>
                </a:ln>
                <a:scene3d>
                  <a:camera prst="orthographicFront">
                    <a:rot lat="450000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sp>
              <p:nvSpPr>
                <p:cNvPr id="664" name="Block Arc 663"/>
                <p:cNvSpPr>
                  <a:spLocks noChangeAspect="1"/>
                </p:cNvSpPr>
                <p:nvPr/>
              </p:nvSpPr>
              <p:spPr>
                <a:xfrm>
                  <a:off x="1644673" y="4256986"/>
                  <a:ext cx="1201825" cy="1204014"/>
                </a:xfrm>
                <a:prstGeom prst="blockArc">
                  <a:avLst>
                    <a:gd name="adj1" fmla="val 10800000"/>
                    <a:gd name="adj2" fmla="val 15737807"/>
                    <a:gd name="adj3" fmla="val 2552"/>
                  </a:avLst>
                </a:prstGeom>
                <a:solidFill>
                  <a:srgbClr val="FFFF00"/>
                </a:solidFill>
                <a:ln>
                  <a:noFill/>
                </a:ln>
                <a:scene3d>
                  <a:camera prst="orthographicFront">
                    <a:rot lat="450000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sp>
              <p:nvSpPr>
                <p:cNvPr id="665" name="Donut 664"/>
                <p:cNvSpPr>
                  <a:spLocks noChangeAspect="1"/>
                </p:cNvSpPr>
                <p:nvPr/>
              </p:nvSpPr>
              <p:spPr>
                <a:xfrm>
                  <a:off x="1600200" y="3870960"/>
                  <a:ext cx="777240" cy="777240"/>
                </a:xfrm>
                <a:prstGeom prst="donut">
                  <a:avLst>
                    <a:gd name="adj" fmla="val 3055"/>
                  </a:avLst>
                </a:prstGeom>
                <a:solidFill>
                  <a:srgbClr val="FFFF00"/>
                </a:solidFill>
                <a:ln>
                  <a:noFill/>
                </a:ln>
                <a:scene3d>
                  <a:camera prst="orthographicFront">
                    <a:rot lat="0" lon="45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grpSp>
          <p:grpSp>
            <p:nvGrpSpPr>
              <p:cNvPr id="634" name="Group 633"/>
              <p:cNvGrpSpPr/>
              <p:nvPr/>
            </p:nvGrpSpPr>
            <p:grpSpPr>
              <a:xfrm>
                <a:off x="5324202" y="20409231"/>
                <a:ext cx="302473" cy="1681542"/>
                <a:chOff x="1752600" y="4159727"/>
                <a:chExt cx="184114" cy="1023547"/>
              </a:xfrm>
            </p:grpSpPr>
            <p:sp>
              <p:nvSpPr>
                <p:cNvPr id="657" name="Freeform 656"/>
                <p:cNvSpPr/>
                <p:nvPr/>
              </p:nvSpPr>
              <p:spPr>
                <a:xfrm>
                  <a:off x="1752600" y="4159727"/>
                  <a:ext cx="107914" cy="1022754"/>
                </a:xfrm>
                <a:custGeom>
                  <a:avLst/>
                  <a:gdLst>
                    <a:gd name="connsiteX0" fmla="*/ 4845 w 107914"/>
                    <a:gd name="connsiteY0" fmla="*/ 0 h 1022754"/>
                    <a:gd name="connsiteX1" fmla="*/ 4845 w 107914"/>
                    <a:gd name="connsiteY1" fmla="*/ 589339 h 1022754"/>
                    <a:gd name="connsiteX2" fmla="*/ 33916 w 107914"/>
                    <a:gd name="connsiteY2" fmla="*/ 882687 h 1022754"/>
                    <a:gd name="connsiteX3" fmla="*/ 107914 w 107914"/>
                    <a:gd name="connsiteY3" fmla="*/ 1022754 h 1022754"/>
                  </a:gdLst>
                  <a:ahLst/>
                  <a:cxnLst>
                    <a:cxn ang="0">
                      <a:pos x="connsiteX0" y="connsiteY0"/>
                    </a:cxn>
                    <a:cxn ang="0">
                      <a:pos x="connsiteX1" y="connsiteY1"/>
                    </a:cxn>
                    <a:cxn ang="0">
                      <a:pos x="connsiteX2" y="connsiteY2"/>
                    </a:cxn>
                    <a:cxn ang="0">
                      <a:pos x="connsiteX3" y="connsiteY3"/>
                    </a:cxn>
                  </a:cxnLst>
                  <a:rect l="l" t="t" r="r" b="b"/>
                  <a:pathLst>
                    <a:path w="107914" h="1022754">
                      <a:moveTo>
                        <a:pt x="4845" y="0"/>
                      </a:moveTo>
                      <a:cubicBezTo>
                        <a:pt x="2422" y="221112"/>
                        <a:pt x="0" y="442225"/>
                        <a:pt x="4845" y="589339"/>
                      </a:cubicBezTo>
                      <a:cubicBezTo>
                        <a:pt x="9690" y="736453"/>
                        <a:pt x="16738" y="810451"/>
                        <a:pt x="33916" y="882687"/>
                      </a:cubicBezTo>
                      <a:cubicBezTo>
                        <a:pt x="51094" y="954923"/>
                        <a:pt x="79504" y="988838"/>
                        <a:pt x="107914" y="102275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srgbClr val="000000"/>
                    </a:solidFill>
                  </a:endParaRPr>
                </a:p>
              </p:txBody>
            </p:sp>
            <p:sp>
              <p:nvSpPr>
                <p:cNvPr id="658" name="Freeform 657"/>
                <p:cNvSpPr/>
                <p:nvPr/>
              </p:nvSpPr>
              <p:spPr>
                <a:xfrm>
                  <a:off x="1828800" y="4160520"/>
                  <a:ext cx="107914" cy="1022754"/>
                </a:xfrm>
                <a:custGeom>
                  <a:avLst/>
                  <a:gdLst>
                    <a:gd name="connsiteX0" fmla="*/ 4845 w 107914"/>
                    <a:gd name="connsiteY0" fmla="*/ 0 h 1022754"/>
                    <a:gd name="connsiteX1" fmla="*/ 4845 w 107914"/>
                    <a:gd name="connsiteY1" fmla="*/ 589339 h 1022754"/>
                    <a:gd name="connsiteX2" fmla="*/ 33916 w 107914"/>
                    <a:gd name="connsiteY2" fmla="*/ 882687 h 1022754"/>
                    <a:gd name="connsiteX3" fmla="*/ 107914 w 107914"/>
                    <a:gd name="connsiteY3" fmla="*/ 1022754 h 1022754"/>
                  </a:gdLst>
                  <a:ahLst/>
                  <a:cxnLst>
                    <a:cxn ang="0">
                      <a:pos x="connsiteX0" y="connsiteY0"/>
                    </a:cxn>
                    <a:cxn ang="0">
                      <a:pos x="connsiteX1" y="connsiteY1"/>
                    </a:cxn>
                    <a:cxn ang="0">
                      <a:pos x="connsiteX2" y="connsiteY2"/>
                    </a:cxn>
                    <a:cxn ang="0">
                      <a:pos x="connsiteX3" y="connsiteY3"/>
                    </a:cxn>
                  </a:cxnLst>
                  <a:rect l="l" t="t" r="r" b="b"/>
                  <a:pathLst>
                    <a:path w="107914" h="1022754">
                      <a:moveTo>
                        <a:pt x="4845" y="0"/>
                      </a:moveTo>
                      <a:cubicBezTo>
                        <a:pt x="2422" y="221112"/>
                        <a:pt x="0" y="442225"/>
                        <a:pt x="4845" y="589339"/>
                      </a:cubicBezTo>
                      <a:cubicBezTo>
                        <a:pt x="9690" y="736453"/>
                        <a:pt x="16738" y="810451"/>
                        <a:pt x="33916" y="882687"/>
                      </a:cubicBezTo>
                      <a:cubicBezTo>
                        <a:pt x="51094" y="954923"/>
                        <a:pt x="79504" y="988838"/>
                        <a:pt x="107914" y="102275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srgbClr val="000000"/>
                    </a:solidFill>
                  </a:endParaRPr>
                </a:p>
              </p:txBody>
            </p:sp>
          </p:grpSp>
          <p:cxnSp>
            <p:nvCxnSpPr>
              <p:cNvPr id="635" name="Straight Connector 634"/>
              <p:cNvCxnSpPr/>
              <p:nvPr/>
            </p:nvCxnSpPr>
            <p:spPr>
              <a:xfrm rot="5400000">
                <a:off x="5279135" y="20398015"/>
                <a:ext cx="1251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p:cNvCxnSpPr/>
              <p:nvPr/>
            </p:nvCxnSpPr>
            <p:spPr>
              <a:xfrm rot="5400000">
                <a:off x="5399313" y="20398015"/>
                <a:ext cx="1251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p:cNvCxnSpPr/>
              <p:nvPr/>
            </p:nvCxnSpPr>
            <p:spPr>
              <a:xfrm rot="5400000">
                <a:off x="4710792" y="22400986"/>
                <a:ext cx="16274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p:cNvCxnSpPr/>
              <p:nvPr/>
            </p:nvCxnSpPr>
            <p:spPr>
              <a:xfrm rot="5400000">
                <a:off x="4460421" y="22400986"/>
                <a:ext cx="16274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p:cNvCxnSpPr/>
              <p:nvPr/>
            </p:nvCxnSpPr>
            <p:spPr>
              <a:xfrm>
                <a:off x="3670197" y="18745200"/>
                <a:ext cx="109213" cy="76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p:cNvCxnSpPr/>
              <p:nvPr/>
            </p:nvCxnSpPr>
            <p:spPr>
              <a:xfrm flipH="1">
                <a:off x="3931811" y="18592802"/>
                <a:ext cx="106789" cy="7619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rot="16200000" flipH="1">
                <a:off x="5076443" y="19101199"/>
                <a:ext cx="625929" cy="899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rot="16200000" flipH="1">
                <a:off x="5166360" y="19101199"/>
                <a:ext cx="625929" cy="899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rot="5400000">
                <a:off x="5599827" y="18850719"/>
                <a:ext cx="625929" cy="901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rot="5400000">
                <a:off x="5506973" y="18850719"/>
                <a:ext cx="625929" cy="901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0" name="Cube 649"/>
              <p:cNvSpPr/>
              <p:nvPr/>
            </p:nvSpPr>
            <p:spPr>
              <a:xfrm>
                <a:off x="4898570" y="17456150"/>
                <a:ext cx="1807029" cy="159385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cxnSp>
            <p:nvCxnSpPr>
              <p:cNvPr id="653" name="Straight Connector 652"/>
              <p:cNvCxnSpPr/>
              <p:nvPr/>
            </p:nvCxnSpPr>
            <p:spPr>
              <a:xfrm rot="16200000" flipH="1">
                <a:off x="4978689" y="17286006"/>
                <a:ext cx="876300" cy="2151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rot="5400000">
                <a:off x="5474425" y="17083097"/>
                <a:ext cx="876300" cy="1201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5" name="Freeform 654"/>
              <p:cNvSpPr/>
              <p:nvPr/>
            </p:nvSpPr>
            <p:spPr>
              <a:xfrm>
                <a:off x="3551573" y="21956486"/>
                <a:ext cx="195602" cy="2503714"/>
              </a:xfrm>
              <a:custGeom>
                <a:avLst/>
                <a:gdLst>
                  <a:gd name="connsiteX0" fmla="*/ 0 w 119062"/>
                  <a:gd name="connsiteY0" fmla="*/ 0 h 1524000"/>
                  <a:gd name="connsiteX1" fmla="*/ 9525 w 119062"/>
                  <a:gd name="connsiteY1" fmla="*/ 1119187 h 1524000"/>
                  <a:gd name="connsiteX2" fmla="*/ 47625 w 119062"/>
                  <a:gd name="connsiteY2" fmla="*/ 1409700 h 1524000"/>
                  <a:gd name="connsiteX3" fmla="*/ 119062 w 119062"/>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119062" h="1524000">
                    <a:moveTo>
                      <a:pt x="0" y="0"/>
                    </a:moveTo>
                    <a:cubicBezTo>
                      <a:pt x="794" y="442118"/>
                      <a:pt x="1588" y="884237"/>
                      <a:pt x="9525" y="1119187"/>
                    </a:cubicBezTo>
                    <a:cubicBezTo>
                      <a:pt x="17463" y="1354137"/>
                      <a:pt x="29369" y="1342231"/>
                      <a:pt x="47625" y="1409700"/>
                    </a:cubicBezTo>
                    <a:cubicBezTo>
                      <a:pt x="65881" y="1477169"/>
                      <a:pt x="119062" y="1524000"/>
                      <a:pt x="119062" y="152400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srgbClr val="000000"/>
                  </a:solidFill>
                </a:endParaRPr>
              </a:p>
            </p:txBody>
          </p:sp>
          <p:sp>
            <p:nvSpPr>
              <p:cNvPr id="656" name="Freeform 655"/>
              <p:cNvSpPr/>
              <p:nvPr/>
            </p:nvSpPr>
            <p:spPr>
              <a:xfrm>
                <a:off x="3671751" y="21956486"/>
                <a:ext cx="195602" cy="2503714"/>
              </a:xfrm>
              <a:custGeom>
                <a:avLst/>
                <a:gdLst>
                  <a:gd name="connsiteX0" fmla="*/ 0 w 119062"/>
                  <a:gd name="connsiteY0" fmla="*/ 0 h 1524000"/>
                  <a:gd name="connsiteX1" fmla="*/ 9525 w 119062"/>
                  <a:gd name="connsiteY1" fmla="*/ 1119187 h 1524000"/>
                  <a:gd name="connsiteX2" fmla="*/ 47625 w 119062"/>
                  <a:gd name="connsiteY2" fmla="*/ 1409700 h 1524000"/>
                  <a:gd name="connsiteX3" fmla="*/ 119062 w 119062"/>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119062" h="1524000">
                    <a:moveTo>
                      <a:pt x="0" y="0"/>
                    </a:moveTo>
                    <a:cubicBezTo>
                      <a:pt x="794" y="442118"/>
                      <a:pt x="1588" y="884237"/>
                      <a:pt x="9525" y="1119187"/>
                    </a:cubicBezTo>
                    <a:cubicBezTo>
                      <a:pt x="17463" y="1354137"/>
                      <a:pt x="29369" y="1342231"/>
                      <a:pt x="47625" y="1409700"/>
                    </a:cubicBezTo>
                    <a:cubicBezTo>
                      <a:pt x="65881" y="1477169"/>
                      <a:pt x="119062" y="1524000"/>
                      <a:pt x="119062" y="152400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srgbClr val="000000"/>
                  </a:solidFill>
                </a:endParaRPr>
              </a:p>
            </p:txBody>
          </p:sp>
          <p:sp>
            <p:nvSpPr>
              <p:cNvPr id="619" name="TextBox 618"/>
              <p:cNvSpPr txBox="1"/>
              <p:nvPr/>
            </p:nvSpPr>
            <p:spPr>
              <a:xfrm>
                <a:off x="2895599" y="15682382"/>
                <a:ext cx="2002971" cy="1047295"/>
              </a:xfrm>
              <a:prstGeom prst="rect">
                <a:avLst/>
              </a:prstGeom>
              <a:noFill/>
            </p:spPr>
            <p:txBody>
              <a:bodyPr wrap="square" rtlCol="0">
                <a:spAutoFit/>
              </a:bodyPr>
              <a:lstStyle/>
              <a:p>
                <a:pPr algn="ctr"/>
                <a:r>
                  <a:rPr lang="en-US" sz="3200" dirty="0" smtClean="0">
                    <a:solidFill>
                      <a:srgbClr val="000000"/>
                    </a:solidFill>
                  </a:rPr>
                  <a:t>Reaction Chain</a:t>
                </a:r>
                <a:endParaRPr lang="en-US" sz="3200" dirty="0">
                  <a:solidFill>
                    <a:srgbClr val="000000"/>
                  </a:solidFill>
                </a:endParaRPr>
              </a:p>
            </p:txBody>
          </p:sp>
          <p:sp>
            <p:nvSpPr>
              <p:cNvPr id="666" name="TextBox 665"/>
              <p:cNvSpPr txBox="1"/>
              <p:nvPr/>
            </p:nvSpPr>
            <p:spPr>
              <a:xfrm>
                <a:off x="6858000" y="18364200"/>
                <a:ext cx="1432010" cy="568532"/>
              </a:xfrm>
              <a:prstGeom prst="rect">
                <a:avLst/>
              </a:prstGeom>
              <a:noFill/>
            </p:spPr>
            <p:txBody>
              <a:bodyPr wrap="square" rtlCol="0">
                <a:spAutoFit/>
              </a:bodyPr>
              <a:lstStyle/>
              <a:p>
                <a:pPr algn="ctr"/>
                <a:r>
                  <a:rPr lang="en-US" sz="3200" dirty="0">
                    <a:solidFill>
                      <a:srgbClr val="000000"/>
                    </a:solidFill>
                  </a:rPr>
                  <a:t>5</a:t>
                </a:r>
                <a:r>
                  <a:rPr lang="en-US" sz="3200" dirty="0" smtClean="0">
                    <a:solidFill>
                      <a:srgbClr val="000000"/>
                    </a:solidFill>
                  </a:rPr>
                  <a:t>2 kg</a:t>
                </a:r>
                <a:endParaRPr lang="en-US" sz="3200" dirty="0">
                  <a:solidFill>
                    <a:srgbClr val="000000"/>
                  </a:solidFill>
                </a:endParaRPr>
              </a:p>
            </p:txBody>
          </p:sp>
          <p:cxnSp>
            <p:nvCxnSpPr>
              <p:cNvPr id="669" name="Straight Arrow Connector 668"/>
              <p:cNvCxnSpPr>
                <a:stCxn id="666" idx="1"/>
              </p:cNvCxnSpPr>
              <p:nvPr/>
            </p:nvCxnSpPr>
            <p:spPr>
              <a:xfrm flipH="1" flipV="1">
                <a:off x="6248401" y="18288003"/>
                <a:ext cx="609598" cy="36046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70" name="Straight Arrow Connector 669"/>
              <p:cNvCxnSpPr>
                <a:stCxn id="693" idx="1"/>
                <a:endCxn id="631" idx="5"/>
              </p:cNvCxnSpPr>
              <p:nvPr/>
            </p:nvCxnSpPr>
            <p:spPr>
              <a:xfrm flipH="1" flipV="1">
                <a:off x="6476999" y="19516076"/>
                <a:ext cx="381001" cy="2753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71" name="TextBox 670"/>
              <p:cNvSpPr txBox="1"/>
              <p:nvPr/>
            </p:nvSpPr>
            <p:spPr>
              <a:xfrm>
                <a:off x="6781800" y="23469600"/>
                <a:ext cx="1432010" cy="1047295"/>
              </a:xfrm>
              <a:prstGeom prst="rect">
                <a:avLst/>
              </a:prstGeom>
              <a:noFill/>
            </p:spPr>
            <p:txBody>
              <a:bodyPr wrap="square" rtlCol="0">
                <a:spAutoFit/>
              </a:bodyPr>
              <a:lstStyle/>
              <a:p>
                <a:pPr algn="ctr"/>
                <a:r>
                  <a:rPr lang="en-US" sz="3200" dirty="0" smtClean="0">
                    <a:solidFill>
                      <a:srgbClr val="000000"/>
                    </a:solidFill>
                  </a:rPr>
                  <a:t>143 kg</a:t>
                </a:r>
              </a:p>
              <a:p>
                <a:pPr algn="ctr"/>
                <a:r>
                  <a:rPr lang="en-US" sz="3200" dirty="0">
                    <a:solidFill>
                      <a:srgbClr val="000000"/>
                    </a:solidFill>
                  </a:rPr>
                  <a:t>s</a:t>
                </a:r>
                <a:r>
                  <a:rPr lang="en-US" sz="3200" dirty="0" smtClean="0">
                    <a:solidFill>
                      <a:srgbClr val="000000"/>
                    </a:solidFill>
                  </a:rPr>
                  <a:t>ilicon</a:t>
                </a:r>
                <a:endParaRPr lang="en-US" sz="3200" dirty="0">
                  <a:solidFill>
                    <a:srgbClr val="000000"/>
                  </a:solidFill>
                </a:endParaRPr>
              </a:p>
            </p:txBody>
          </p:sp>
          <p:cxnSp>
            <p:nvCxnSpPr>
              <p:cNvPr id="672" name="Straight Arrow Connector 671"/>
              <p:cNvCxnSpPr>
                <a:stCxn id="694" idx="1"/>
                <a:endCxn id="630" idx="4"/>
              </p:cNvCxnSpPr>
              <p:nvPr/>
            </p:nvCxnSpPr>
            <p:spPr>
              <a:xfrm flipH="1" flipV="1">
                <a:off x="6019800" y="21575485"/>
                <a:ext cx="762000" cy="1317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73" name="Straight Arrow Connector 672"/>
              <p:cNvCxnSpPr>
                <a:stCxn id="671" idx="1"/>
                <a:endCxn id="632" idx="4"/>
              </p:cNvCxnSpPr>
              <p:nvPr/>
            </p:nvCxnSpPr>
            <p:spPr>
              <a:xfrm flipH="1" flipV="1">
                <a:off x="6298295" y="23687750"/>
                <a:ext cx="483505" cy="30549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84" name="Straight Connector 683"/>
              <p:cNvCxnSpPr/>
              <p:nvPr/>
            </p:nvCxnSpPr>
            <p:spPr>
              <a:xfrm>
                <a:off x="3593997" y="18745200"/>
                <a:ext cx="109213" cy="76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flipH="1">
                <a:off x="4008011" y="18592800"/>
                <a:ext cx="106789" cy="7619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5" name="Cube 644"/>
              <p:cNvSpPr/>
              <p:nvPr/>
            </p:nvSpPr>
            <p:spPr>
              <a:xfrm>
                <a:off x="3276600" y="17532350"/>
                <a:ext cx="1295399" cy="121285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cxnSp>
            <p:nvCxnSpPr>
              <p:cNvPr id="651" name="Straight Connector 650"/>
              <p:cNvCxnSpPr/>
              <p:nvPr/>
            </p:nvCxnSpPr>
            <p:spPr>
              <a:xfrm rot="16200000" flipH="1">
                <a:off x="3226198" y="17286006"/>
                <a:ext cx="876300" cy="2151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rot="5400000">
                <a:off x="3716818" y="17083097"/>
                <a:ext cx="876300" cy="1201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3" name="TextBox 692"/>
              <p:cNvSpPr txBox="1"/>
              <p:nvPr/>
            </p:nvSpPr>
            <p:spPr>
              <a:xfrm>
                <a:off x="6858000" y="19507200"/>
                <a:ext cx="1432010" cy="568532"/>
              </a:xfrm>
              <a:prstGeom prst="rect">
                <a:avLst/>
              </a:prstGeom>
              <a:noFill/>
            </p:spPr>
            <p:txBody>
              <a:bodyPr wrap="square" rtlCol="0">
                <a:spAutoFit/>
              </a:bodyPr>
              <a:lstStyle/>
              <a:p>
                <a:pPr algn="ctr"/>
                <a:r>
                  <a:rPr lang="en-US" sz="3200" dirty="0" smtClean="0">
                    <a:solidFill>
                      <a:srgbClr val="000000"/>
                    </a:solidFill>
                  </a:rPr>
                  <a:t>42 kg</a:t>
                </a:r>
                <a:endParaRPr lang="en-US" sz="3200" dirty="0">
                  <a:solidFill>
                    <a:srgbClr val="000000"/>
                  </a:solidFill>
                </a:endParaRPr>
              </a:p>
            </p:txBody>
          </p:sp>
          <p:sp>
            <p:nvSpPr>
              <p:cNvPr id="694" name="TextBox 693"/>
              <p:cNvSpPr txBox="1"/>
              <p:nvPr/>
            </p:nvSpPr>
            <p:spPr>
              <a:xfrm>
                <a:off x="6781800" y="21183600"/>
                <a:ext cx="1432010" cy="1047295"/>
              </a:xfrm>
              <a:prstGeom prst="rect">
                <a:avLst/>
              </a:prstGeom>
              <a:noFill/>
            </p:spPr>
            <p:txBody>
              <a:bodyPr wrap="square" rtlCol="0">
                <a:spAutoFit/>
              </a:bodyPr>
              <a:lstStyle/>
              <a:p>
                <a:pPr algn="ctr"/>
                <a:r>
                  <a:rPr lang="en-US" sz="3200" dirty="0" smtClean="0">
                    <a:solidFill>
                      <a:srgbClr val="000000"/>
                    </a:solidFill>
                  </a:rPr>
                  <a:t>34kg</a:t>
                </a:r>
              </a:p>
              <a:p>
                <a:pPr algn="ctr"/>
                <a:r>
                  <a:rPr lang="en-US" sz="3200" dirty="0" smtClean="0">
                    <a:solidFill>
                      <a:srgbClr val="000000"/>
                    </a:solidFill>
                  </a:rPr>
                  <a:t>silicon</a:t>
                </a:r>
                <a:endParaRPr lang="en-US" sz="3200" dirty="0">
                  <a:solidFill>
                    <a:srgbClr val="000000"/>
                  </a:solidFill>
                </a:endParaRPr>
              </a:p>
            </p:txBody>
          </p:sp>
          <p:sp>
            <p:nvSpPr>
              <p:cNvPr id="696" name="TextBox 695"/>
              <p:cNvSpPr txBox="1"/>
              <p:nvPr/>
            </p:nvSpPr>
            <p:spPr>
              <a:xfrm>
                <a:off x="1121251" y="22572131"/>
                <a:ext cx="1393349" cy="568532"/>
              </a:xfrm>
              <a:prstGeom prst="rect">
                <a:avLst/>
              </a:prstGeom>
              <a:noFill/>
            </p:spPr>
            <p:txBody>
              <a:bodyPr wrap="square" rtlCol="0">
                <a:spAutoFit/>
              </a:bodyPr>
              <a:lstStyle/>
              <a:p>
                <a:pPr algn="l"/>
                <a:r>
                  <a:rPr lang="en-US" sz="3200" dirty="0">
                    <a:solidFill>
                      <a:srgbClr val="000000"/>
                    </a:solidFill>
                  </a:rPr>
                  <a:t>2</a:t>
                </a:r>
                <a:r>
                  <a:rPr lang="en-US" sz="3200" dirty="0" smtClean="0">
                    <a:solidFill>
                      <a:srgbClr val="000000"/>
                    </a:solidFill>
                  </a:rPr>
                  <a:t>0 kg</a:t>
                </a:r>
                <a:endParaRPr lang="en-US" sz="3200" dirty="0">
                  <a:solidFill>
                    <a:srgbClr val="000000"/>
                  </a:solidFill>
                </a:endParaRPr>
              </a:p>
            </p:txBody>
          </p:sp>
          <p:sp>
            <p:nvSpPr>
              <p:cNvPr id="697" name="TextBox 696"/>
              <p:cNvSpPr txBox="1"/>
              <p:nvPr/>
            </p:nvSpPr>
            <p:spPr>
              <a:xfrm>
                <a:off x="1279842" y="19164298"/>
                <a:ext cx="1387157" cy="568532"/>
              </a:xfrm>
              <a:prstGeom prst="rect">
                <a:avLst/>
              </a:prstGeom>
              <a:noFill/>
            </p:spPr>
            <p:txBody>
              <a:bodyPr wrap="square" rtlCol="0">
                <a:spAutoFit/>
              </a:bodyPr>
              <a:lstStyle/>
              <a:p>
                <a:pPr algn="l"/>
                <a:r>
                  <a:rPr lang="en-US" sz="3200" dirty="0" smtClean="0">
                    <a:solidFill>
                      <a:srgbClr val="000000"/>
                    </a:solidFill>
                  </a:rPr>
                  <a:t>10 kg</a:t>
                </a:r>
                <a:endParaRPr lang="en-US" sz="3200" dirty="0">
                  <a:solidFill>
                    <a:srgbClr val="000000"/>
                  </a:solidFill>
                </a:endParaRPr>
              </a:p>
            </p:txBody>
          </p:sp>
          <p:cxnSp>
            <p:nvCxnSpPr>
              <p:cNvPr id="698" name="Straight Arrow Connector 697"/>
              <p:cNvCxnSpPr>
                <a:stCxn id="696" idx="3"/>
                <a:endCxn id="628" idx="1"/>
              </p:cNvCxnSpPr>
              <p:nvPr/>
            </p:nvCxnSpPr>
            <p:spPr>
              <a:xfrm flipV="1">
                <a:off x="2514600" y="21575486"/>
                <a:ext cx="832757" cy="12809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01" name="Straight Arrow Connector 700"/>
              <p:cNvCxnSpPr>
                <a:stCxn id="696" idx="3"/>
                <a:endCxn id="659" idx="1"/>
              </p:cNvCxnSpPr>
              <p:nvPr/>
            </p:nvCxnSpPr>
            <p:spPr>
              <a:xfrm>
                <a:off x="2514600" y="22856397"/>
                <a:ext cx="832757" cy="8393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06" name="Straight Arrow Connector 705"/>
              <p:cNvCxnSpPr>
                <a:stCxn id="697" idx="3"/>
                <a:endCxn id="645" idx="2"/>
              </p:cNvCxnSpPr>
              <p:nvPr/>
            </p:nvCxnSpPr>
            <p:spPr>
              <a:xfrm flipV="1">
                <a:off x="2666999" y="18437845"/>
                <a:ext cx="609601" cy="10107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07" name="Straight Arrow Connector 706"/>
              <p:cNvCxnSpPr>
                <a:stCxn id="697" idx="3"/>
                <a:endCxn id="629" idx="2"/>
              </p:cNvCxnSpPr>
              <p:nvPr/>
            </p:nvCxnSpPr>
            <p:spPr>
              <a:xfrm>
                <a:off x="2666999" y="19448564"/>
                <a:ext cx="533401" cy="57006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17559868" y="18710367"/>
              <a:ext cx="2489657" cy="7289074"/>
              <a:chOff x="17559868" y="18710367"/>
              <a:chExt cx="2489657" cy="7289074"/>
            </a:xfrm>
          </p:grpSpPr>
          <p:cxnSp>
            <p:nvCxnSpPr>
              <p:cNvPr id="668" name="Straight Arrow Connector 667"/>
              <p:cNvCxnSpPr/>
              <p:nvPr/>
            </p:nvCxnSpPr>
            <p:spPr>
              <a:xfrm flipV="1">
                <a:off x="18804696" y="18710367"/>
                <a:ext cx="0" cy="297833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92" name="Straight Arrow Connector 691"/>
              <p:cNvCxnSpPr/>
              <p:nvPr/>
            </p:nvCxnSpPr>
            <p:spPr>
              <a:xfrm>
                <a:off x="18804696" y="22942733"/>
                <a:ext cx="0" cy="29783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5" name="Straight Arrow Connector 724"/>
              <p:cNvCxnSpPr/>
              <p:nvPr/>
            </p:nvCxnSpPr>
            <p:spPr>
              <a:xfrm flipH="1">
                <a:off x="17559868" y="18710367"/>
                <a:ext cx="2489657" cy="0"/>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728" name="Straight Arrow Connector 727"/>
              <p:cNvCxnSpPr/>
              <p:nvPr/>
            </p:nvCxnSpPr>
            <p:spPr>
              <a:xfrm flipH="1">
                <a:off x="17559868" y="25999441"/>
                <a:ext cx="2489657" cy="0"/>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729" name="TextBox 728"/>
              <p:cNvSpPr txBox="1"/>
              <p:nvPr/>
            </p:nvSpPr>
            <p:spPr>
              <a:xfrm>
                <a:off x="18145670" y="22002207"/>
                <a:ext cx="1376105" cy="584776"/>
              </a:xfrm>
              <a:prstGeom prst="rect">
                <a:avLst/>
              </a:prstGeom>
              <a:noFill/>
            </p:spPr>
            <p:txBody>
              <a:bodyPr wrap="square" rtlCol="0">
                <a:spAutoFit/>
              </a:bodyPr>
              <a:lstStyle/>
              <a:p>
                <a:pPr algn="ctr"/>
                <a:r>
                  <a:rPr lang="en-US" sz="3200" dirty="0" smtClean="0">
                    <a:solidFill>
                      <a:srgbClr val="000000"/>
                    </a:solidFill>
                  </a:rPr>
                  <a:t>2.1 m</a:t>
                </a:r>
                <a:endParaRPr lang="en-US" sz="3200" dirty="0">
                  <a:solidFill>
                    <a:srgbClr val="000000"/>
                  </a:solidFill>
                </a:endParaRPr>
              </a:p>
            </p:txBody>
          </p:sp>
        </p:grpSp>
      </p:grpSp>
      <p:sp>
        <p:nvSpPr>
          <p:cNvPr id="751" name="Rectangle 750"/>
          <p:cNvSpPr/>
          <p:nvPr/>
        </p:nvSpPr>
        <p:spPr>
          <a:xfrm>
            <a:off x="937749" y="15888790"/>
            <a:ext cx="19331451" cy="11207931"/>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2" name="Straight Connector 751"/>
          <p:cNvCxnSpPr>
            <a:endCxn id="751" idx="2"/>
          </p:cNvCxnSpPr>
          <p:nvPr/>
        </p:nvCxnSpPr>
        <p:spPr>
          <a:xfrm>
            <a:off x="10603475" y="15888790"/>
            <a:ext cx="0" cy="11207931"/>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3" name="Straight Connector 752"/>
          <p:cNvCxnSpPr/>
          <p:nvPr/>
        </p:nvCxnSpPr>
        <p:spPr>
          <a:xfrm>
            <a:off x="864525" y="17456332"/>
            <a:ext cx="19404676" cy="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757" name="TextBox 756"/>
          <p:cNvSpPr txBox="1"/>
          <p:nvPr/>
        </p:nvSpPr>
        <p:spPr>
          <a:xfrm>
            <a:off x="1087251" y="16202298"/>
            <a:ext cx="9397233" cy="923330"/>
          </a:xfrm>
          <a:prstGeom prst="rect">
            <a:avLst/>
          </a:prstGeom>
          <a:noFill/>
        </p:spPr>
        <p:txBody>
          <a:bodyPr wrap="square" rtlCol="0">
            <a:spAutoFit/>
          </a:bodyPr>
          <a:lstStyle/>
          <a:p>
            <a:pPr algn="ctr"/>
            <a:r>
              <a:rPr lang="en-US" sz="5400" dirty="0" smtClean="0">
                <a:solidFill>
                  <a:srgbClr val="000000"/>
                </a:solidFill>
              </a:rPr>
              <a:t>Advanced LIGO</a:t>
            </a:r>
            <a:endParaRPr lang="en-US" sz="5400" dirty="0">
              <a:solidFill>
                <a:srgbClr val="000000"/>
              </a:solidFill>
            </a:endParaRPr>
          </a:p>
        </p:txBody>
      </p:sp>
      <p:sp>
        <p:nvSpPr>
          <p:cNvPr id="758" name="TextBox 757"/>
          <p:cNvSpPr txBox="1"/>
          <p:nvPr/>
        </p:nvSpPr>
        <p:spPr>
          <a:xfrm>
            <a:off x="10568388" y="16193112"/>
            <a:ext cx="9648945" cy="923330"/>
          </a:xfrm>
          <a:prstGeom prst="rect">
            <a:avLst/>
          </a:prstGeom>
          <a:noFill/>
        </p:spPr>
        <p:txBody>
          <a:bodyPr wrap="square" rtlCol="0">
            <a:spAutoFit/>
          </a:bodyPr>
          <a:lstStyle/>
          <a:p>
            <a:pPr algn="ctr"/>
            <a:r>
              <a:rPr lang="en-US" sz="5400" dirty="0" smtClean="0">
                <a:solidFill>
                  <a:srgbClr val="000000"/>
                </a:solidFill>
              </a:rPr>
              <a:t>LIGO III</a:t>
            </a:r>
            <a:endParaRPr lang="en-US" sz="5400" dirty="0">
              <a:solidFill>
                <a:srgbClr val="000000"/>
              </a:solidFill>
            </a:endParaRPr>
          </a:p>
        </p:txBody>
      </p:sp>
      <p:cxnSp>
        <p:nvCxnSpPr>
          <p:cNvPr id="765" name="Straight Arrow Connector 764"/>
          <p:cNvCxnSpPr/>
          <p:nvPr/>
        </p:nvCxnSpPr>
        <p:spPr>
          <a:xfrm flipH="1">
            <a:off x="1157425" y="25090266"/>
            <a:ext cx="1684180" cy="0"/>
          </a:xfrm>
          <a:prstGeom prst="straightConnector1">
            <a:avLst/>
          </a:prstGeom>
          <a:ln>
            <a:solidFill>
              <a:schemeClr val="tx1"/>
            </a:solidFill>
            <a:prstDash val="dash"/>
            <a:tailEnd type="none"/>
          </a:ln>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990600" y="17906999"/>
            <a:ext cx="8807399" cy="9159636"/>
            <a:chOff x="990600" y="17906999"/>
            <a:chExt cx="8807399" cy="9159636"/>
          </a:xfrm>
        </p:grpSpPr>
        <p:grpSp>
          <p:nvGrpSpPr>
            <p:cNvPr id="130" name="Group 129"/>
            <p:cNvGrpSpPr/>
            <p:nvPr/>
          </p:nvGrpSpPr>
          <p:grpSpPr>
            <a:xfrm>
              <a:off x="7308342" y="18931720"/>
              <a:ext cx="2489657" cy="6662057"/>
              <a:chOff x="7010400" y="18884205"/>
              <a:chExt cx="2590800" cy="6477000"/>
            </a:xfrm>
          </p:grpSpPr>
          <p:cxnSp>
            <p:nvCxnSpPr>
              <p:cNvPr id="734" name="Straight Arrow Connector 733"/>
              <p:cNvCxnSpPr/>
              <p:nvPr/>
            </p:nvCxnSpPr>
            <p:spPr>
              <a:xfrm flipV="1">
                <a:off x="8305800" y="18884205"/>
                <a:ext cx="0" cy="2819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35" name="Straight Arrow Connector 734"/>
              <p:cNvCxnSpPr/>
              <p:nvPr/>
            </p:nvCxnSpPr>
            <p:spPr>
              <a:xfrm>
                <a:off x="8305800" y="22694205"/>
                <a:ext cx="0" cy="2590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36" name="Straight Arrow Connector 735"/>
              <p:cNvCxnSpPr/>
              <p:nvPr/>
            </p:nvCxnSpPr>
            <p:spPr>
              <a:xfrm flipH="1">
                <a:off x="7010400" y="18884205"/>
                <a:ext cx="2590800" cy="0"/>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737" name="Straight Arrow Connector 736"/>
              <p:cNvCxnSpPr/>
              <p:nvPr/>
            </p:nvCxnSpPr>
            <p:spPr>
              <a:xfrm flipH="1">
                <a:off x="7010400" y="25361205"/>
                <a:ext cx="2590800" cy="0"/>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740" name="TextBox 739"/>
              <p:cNvSpPr txBox="1"/>
              <p:nvPr/>
            </p:nvSpPr>
            <p:spPr>
              <a:xfrm>
                <a:off x="7620000" y="21932205"/>
                <a:ext cx="1432010" cy="568532"/>
              </a:xfrm>
              <a:prstGeom prst="rect">
                <a:avLst/>
              </a:prstGeom>
              <a:noFill/>
            </p:spPr>
            <p:txBody>
              <a:bodyPr wrap="square" rtlCol="0">
                <a:spAutoFit/>
              </a:bodyPr>
              <a:lstStyle/>
              <a:p>
                <a:pPr algn="ctr"/>
                <a:r>
                  <a:rPr lang="en-US" sz="3200" dirty="0" smtClean="0">
                    <a:solidFill>
                      <a:srgbClr val="000000"/>
                    </a:solidFill>
                  </a:rPr>
                  <a:t>1.6 m</a:t>
                </a:r>
                <a:endParaRPr lang="en-US" sz="3200" dirty="0">
                  <a:solidFill>
                    <a:srgbClr val="000000"/>
                  </a:solidFill>
                </a:endParaRPr>
              </a:p>
            </p:txBody>
          </p:sp>
        </p:grpSp>
        <p:grpSp>
          <p:nvGrpSpPr>
            <p:cNvPr id="10" name="Group 9"/>
            <p:cNvGrpSpPr/>
            <p:nvPr/>
          </p:nvGrpSpPr>
          <p:grpSpPr>
            <a:xfrm>
              <a:off x="990600" y="17906999"/>
              <a:ext cx="7269668" cy="9159636"/>
              <a:chOff x="990600" y="17906999"/>
              <a:chExt cx="7269668" cy="9159636"/>
            </a:xfrm>
          </p:grpSpPr>
          <p:grpSp>
            <p:nvGrpSpPr>
              <p:cNvPr id="34" name="Group 33"/>
              <p:cNvGrpSpPr/>
              <p:nvPr/>
            </p:nvGrpSpPr>
            <p:grpSpPr>
              <a:xfrm>
                <a:off x="990601" y="17906999"/>
                <a:ext cx="7269667" cy="9159636"/>
                <a:chOff x="-341791" y="14091343"/>
                <a:chExt cx="7565001" cy="8905201"/>
              </a:xfrm>
            </p:grpSpPr>
            <p:grpSp>
              <p:nvGrpSpPr>
                <p:cNvPr id="511" name="Group 510"/>
                <p:cNvGrpSpPr/>
                <p:nvPr/>
              </p:nvGrpSpPr>
              <p:grpSpPr>
                <a:xfrm>
                  <a:off x="1828800" y="14091343"/>
                  <a:ext cx="3880757" cy="8905201"/>
                  <a:chOff x="0" y="1361243"/>
                  <a:chExt cx="2362200" cy="5420557"/>
                </a:xfrm>
              </p:grpSpPr>
              <p:sp>
                <p:nvSpPr>
                  <p:cNvPr id="513" name="TextBox 512"/>
                  <p:cNvSpPr txBox="1"/>
                  <p:nvPr/>
                </p:nvSpPr>
                <p:spPr>
                  <a:xfrm>
                    <a:off x="1143000" y="1361244"/>
                    <a:ext cx="1219200" cy="637484"/>
                  </a:xfrm>
                  <a:prstGeom prst="rect">
                    <a:avLst/>
                  </a:prstGeom>
                  <a:noFill/>
                </p:spPr>
                <p:txBody>
                  <a:bodyPr wrap="square" rtlCol="0">
                    <a:spAutoFit/>
                  </a:bodyPr>
                  <a:lstStyle/>
                  <a:p>
                    <a:pPr algn="ctr"/>
                    <a:r>
                      <a:rPr lang="en-US" sz="3200" dirty="0" smtClean="0">
                        <a:solidFill>
                          <a:srgbClr val="000000"/>
                        </a:solidFill>
                      </a:rPr>
                      <a:t>Main Chain</a:t>
                    </a:r>
                    <a:endParaRPr lang="en-US" sz="3200" dirty="0">
                      <a:solidFill>
                        <a:srgbClr val="000000"/>
                      </a:solidFill>
                    </a:endParaRPr>
                  </a:p>
                </p:txBody>
              </p:sp>
              <p:grpSp>
                <p:nvGrpSpPr>
                  <p:cNvPr id="512" name="Group 511"/>
                  <p:cNvGrpSpPr/>
                  <p:nvPr/>
                </p:nvGrpSpPr>
                <p:grpSpPr>
                  <a:xfrm>
                    <a:off x="152400" y="1978152"/>
                    <a:ext cx="1981200" cy="4803648"/>
                    <a:chOff x="381000" y="1524000"/>
                    <a:chExt cx="1981200" cy="4803648"/>
                  </a:xfrm>
                </p:grpSpPr>
                <p:cxnSp>
                  <p:nvCxnSpPr>
                    <p:cNvPr id="520" name="Straight Connector 519"/>
                    <p:cNvCxnSpPr/>
                    <p:nvPr/>
                  </p:nvCxnSpPr>
                  <p:spPr>
                    <a:xfrm rot="5400000">
                      <a:off x="554736" y="40386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rot="5400000">
                      <a:off x="472440" y="40386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rot="5400000">
                      <a:off x="1409700" y="4991100"/>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rot="5400000">
                      <a:off x="1257300" y="4991100"/>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p:nvPr/>
                  </p:nvCxnSpPr>
                  <p:spPr>
                    <a:xfrm rot="5400000">
                      <a:off x="551688" y="48768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rot="5400000">
                      <a:off x="475488" y="48768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rot="5400000">
                      <a:off x="1676400" y="38862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rot="5400000">
                      <a:off x="1600200" y="38862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8" name="Flowchart: Direct Access Storage 19"/>
                    <p:cNvSpPr/>
                    <p:nvPr/>
                  </p:nvSpPr>
                  <p:spPr>
                    <a:xfrm>
                      <a:off x="457200" y="3886200"/>
                      <a:ext cx="685800" cy="914400"/>
                    </a:xfrm>
                    <a:prstGeom prst="flowChartMagneticDrum">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sp>
                  <p:nvSpPr>
                    <p:cNvPr id="533" name="Cube 532"/>
                    <p:cNvSpPr/>
                    <p:nvPr/>
                  </p:nvSpPr>
                  <p:spPr>
                    <a:xfrm>
                      <a:off x="381000" y="2895600"/>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sp>
                  <p:nvSpPr>
                    <p:cNvPr id="538" name="Flowchart: Direct Access Storage 39"/>
                    <p:cNvSpPr/>
                    <p:nvPr/>
                  </p:nvSpPr>
                  <p:spPr>
                    <a:xfrm>
                      <a:off x="1524000" y="3886200"/>
                      <a:ext cx="685800" cy="914400"/>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sp>
                  <p:nvSpPr>
                    <p:cNvPr id="539" name="Cube 538"/>
                    <p:cNvSpPr/>
                    <p:nvPr/>
                  </p:nvSpPr>
                  <p:spPr>
                    <a:xfrm>
                      <a:off x="1447800" y="2895600"/>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sp>
                  <p:nvSpPr>
                    <p:cNvPr id="540" name="Flowchart: Direct Access Storage 53"/>
                    <p:cNvSpPr/>
                    <p:nvPr/>
                  </p:nvSpPr>
                  <p:spPr>
                    <a:xfrm>
                      <a:off x="1524000" y="5029200"/>
                      <a:ext cx="685800" cy="914400"/>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grpSp>
                  <p:nvGrpSpPr>
                    <p:cNvPr id="541" name="Group 540"/>
                    <p:cNvGrpSpPr>
                      <a:grpSpLocks noChangeAspect="1"/>
                    </p:cNvGrpSpPr>
                    <p:nvPr/>
                  </p:nvGrpSpPr>
                  <p:grpSpPr>
                    <a:xfrm>
                      <a:off x="457200" y="5029200"/>
                      <a:ext cx="1282149" cy="1298448"/>
                      <a:chOff x="1143000" y="3581400"/>
                      <a:chExt cx="1856006" cy="1879600"/>
                    </a:xfrm>
                  </p:grpSpPr>
                  <p:sp>
                    <p:nvSpPr>
                      <p:cNvPr id="577" name="Flowchart: Direct Access Storage 71"/>
                      <p:cNvSpPr/>
                      <p:nvPr/>
                    </p:nvSpPr>
                    <p:spPr>
                      <a:xfrm>
                        <a:off x="1143000" y="3581400"/>
                        <a:ext cx="1003345" cy="1337794"/>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sp>
                    <p:nvSpPr>
                      <p:cNvPr id="578" name="Block Arc 577"/>
                      <p:cNvSpPr>
                        <a:spLocks noChangeAspect="1"/>
                      </p:cNvSpPr>
                      <p:nvPr/>
                    </p:nvSpPr>
                    <p:spPr>
                      <a:xfrm>
                        <a:off x="1624606" y="3654979"/>
                        <a:ext cx="1201825" cy="1204014"/>
                      </a:xfrm>
                      <a:prstGeom prst="blockArc">
                        <a:avLst>
                          <a:gd name="adj1" fmla="val 10800000"/>
                          <a:gd name="adj2" fmla="val 15883239"/>
                          <a:gd name="adj3" fmla="val 2612"/>
                        </a:avLst>
                      </a:prstGeom>
                      <a:solidFill>
                        <a:srgbClr val="FFFF00"/>
                      </a:solidFill>
                      <a:ln>
                        <a:noFill/>
                      </a:ln>
                      <a:scene3d>
                        <a:camera prst="orthographicFront">
                          <a:rot lat="0" lon="45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sp>
                    <p:nvSpPr>
                      <p:cNvPr id="579" name="Donut 578"/>
                      <p:cNvSpPr/>
                      <p:nvPr/>
                    </p:nvSpPr>
                    <p:spPr>
                      <a:xfrm>
                        <a:off x="1504204" y="3775380"/>
                        <a:ext cx="963211" cy="963211"/>
                      </a:xfrm>
                      <a:prstGeom prst="donut">
                        <a:avLst>
                          <a:gd name="adj" fmla="val 3055"/>
                        </a:avLst>
                      </a:prstGeom>
                      <a:solidFill>
                        <a:srgbClr val="FFFF00"/>
                      </a:solidFill>
                      <a:ln>
                        <a:noFill/>
                      </a:ln>
                      <a:scene3d>
                        <a:camera prst="orthographicFront">
                          <a:rot lat="0" lon="45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sp>
                    <p:nvSpPr>
                      <p:cNvPr id="580" name="Block Arc 579"/>
                      <p:cNvSpPr>
                        <a:spLocks noChangeAspect="1"/>
                      </p:cNvSpPr>
                      <p:nvPr/>
                    </p:nvSpPr>
                    <p:spPr>
                      <a:xfrm>
                        <a:off x="1785141" y="4216852"/>
                        <a:ext cx="1201825" cy="1204014"/>
                      </a:xfrm>
                      <a:prstGeom prst="blockArc">
                        <a:avLst>
                          <a:gd name="adj1" fmla="val 10800000"/>
                          <a:gd name="adj2" fmla="val 15931455"/>
                          <a:gd name="adj3" fmla="val 2669"/>
                        </a:avLst>
                      </a:prstGeom>
                      <a:solidFill>
                        <a:srgbClr val="FFFF00"/>
                      </a:solidFill>
                      <a:ln>
                        <a:noFill/>
                      </a:ln>
                      <a:scene3d>
                        <a:camera prst="orthographicFront">
                          <a:rot lat="0" lon="450000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sp>
                    <p:nvSpPr>
                      <p:cNvPr id="581" name="Block Arc 580"/>
                      <p:cNvSpPr>
                        <a:spLocks noChangeAspect="1"/>
                      </p:cNvSpPr>
                      <p:nvPr/>
                    </p:nvSpPr>
                    <p:spPr>
                      <a:xfrm>
                        <a:off x="1797181" y="3614845"/>
                        <a:ext cx="1201825" cy="1204014"/>
                      </a:xfrm>
                      <a:prstGeom prst="blockArc">
                        <a:avLst>
                          <a:gd name="adj1" fmla="val 10800000"/>
                          <a:gd name="adj2" fmla="val 15737807"/>
                          <a:gd name="adj3" fmla="val 2552"/>
                        </a:avLst>
                      </a:prstGeom>
                      <a:solidFill>
                        <a:srgbClr val="FFFF00"/>
                      </a:solidFill>
                      <a:ln>
                        <a:noFill/>
                      </a:ln>
                      <a:scene3d>
                        <a:camera prst="orthographicFront">
                          <a:rot lat="450000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sp>
                    <p:nvSpPr>
                      <p:cNvPr id="582" name="Block Arc 581"/>
                      <p:cNvSpPr>
                        <a:spLocks noChangeAspect="1"/>
                      </p:cNvSpPr>
                      <p:nvPr/>
                    </p:nvSpPr>
                    <p:spPr>
                      <a:xfrm>
                        <a:off x="1644673" y="4256986"/>
                        <a:ext cx="1201825" cy="1204014"/>
                      </a:xfrm>
                      <a:prstGeom prst="blockArc">
                        <a:avLst>
                          <a:gd name="adj1" fmla="val 10800000"/>
                          <a:gd name="adj2" fmla="val 15737807"/>
                          <a:gd name="adj3" fmla="val 2552"/>
                        </a:avLst>
                      </a:prstGeom>
                      <a:solidFill>
                        <a:srgbClr val="FFFF00"/>
                      </a:solidFill>
                      <a:ln>
                        <a:noFill/>
                      </a:ln>
                      <a:scene3d>
                        <a:camera prst="orthographicFront">
                          <a:rot lat="450000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sp>
                    <p:nvSpPr>
                      <p:cNvPr id="583" name="Donut 582"/>
                      <p:cNvSpPr>
                        <a:spLocks noChangeAspect="1"/>
                      </p:cNvSpPr>
                      <p:nvPr/>
                    </p:nvSpPr>
                    <p:spPr>
                      <a:xfrm>
                        <a:off x="1600200" y="3870960"/>
                        <a:ext cx="777240" cy="777240"/>
                      </a:xfrm>
                      <a:prstGeom prst="donut">
                        <a:avLst>
                          <a:gd name="adj" fmla="val 3055"/>
                        </a:avLst>
                      </a:prstGeom>
                      <a:solidFill>
                        <a:srgbClr val="FFFF00"/>
                      </a:solidFill>
                      <a:ln>
                        <a:noFill/>
                      </a:ln>
                      <a:scene3d>
                        <a:camera prst="orthographicFront">
                          <a:rot lat="0" lon="45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grpSp>
                <p:grpSp>
                  <p:nvGrpSpPr>
                    <p:cNvPr id="542" name="Group 541"/>
                    <p:cNvGrpSpPr/>
                    <p:nvPr/>
                  </p:nvGrpSpPr>
                  <p:grpSpPr>
                    <a:xfrm>
                      <a:off x="1706880" y="3778727"/>
                      <a:ext cx="184114" cy="1023547"/>
                      <a:chOff x="1752600" y="4159727"/>
                      <a:chExt cx="184114" cy="1023547"/>
                    </a:xfrm>
                  </p:grpSpPr>
                  <p:sp>
                    <p:nvSpPr>
                      <p:cNvPr id="575" name="Freeform 574"/>
                      <p:cNvSpPr/>
                      <p:nvPr/>
                    </p:nvSpPr>
                    <p:spPr>
                      <a:xfrm>
                        <a:off x="1752600" y="4159727"/>
                        <a:ext cx="107914" cy="1022754"/>
                      </a:xfrm>
                      <a:custGeom>
                        <a:avLst/>
                        <a:gdLst>
                          <a:gd name="connsiteX0" fmla="*/ 4845 w 107914"/>
                          <a:gd name="connsiteY0" fmla="*/ 0 h 1022754"/>
                          <a:gd name="connsiteX1" fmla="*/ 4845 w 107914"/>
                          <a:gd name="connsiteY1" fmla="*/ 589339 h 1022754"/>
                          <a:gd name="connsiteX2" fmla="*/ 33916 w 107914"/>
                          <a:gd name="connsiteY2" fmla="*/ 882687 h 1022754"/>
                          <a:gd name="connsiteX3" fmla="*/ 107914 w 107914"/>
                          <a:gd name="connsiteY3" fmla="*/ 1022754 h 1022754"/>
                        </a:gdLst>
                        <a:ahLst/>
                        <a:cxnLst>
                          <a:cxn ang="0">
                            <a:pos x="connsiteX0" y="connsiteY0"/>
                          </a:cxn>
                          <a:cxn ang="0">
                            <a:pos x="connsiteX1" y="connsiteY1"/>
                          </a:cxn>
                          <a:cxn ang="0">
                            <a:pos x="connsiteX2" y="connsiteY2"/>
                          </a:cxn>
                          <a:cxn ang="0">
                            <a:pos x="connsiteX3" y="connsiteY3"/>
                          </a:cxn>
                        </a:cxnLst>
                        <a:rect l="l" t="t" r="r" b="b"/>
                        <a:pathLst>
                          <a:path w="107914" h="1022754">
                            <a:moveTo>
                              <a:pt x="4845" y="0"/>
                            </a:moveTo>
                            <a:cubicBezTo>
                              <a:pt x="2422" y="221112"/>
                              <a:pt x="0" y="442225"/>
                              <a:pt x="4845" y="589339"/>
                            </a:cubicBezTo>
                            <a:cubicBezTo>
                              <a:pt x="9690" y="736453"/>
                              <a:pt x="16738" y="810451"/>
                              <a:pt x="33916" y="882687"/>
                            </a:cubicBezTo>
                            <a:cubicBezTo>
                              <a:pt x="51094" y="954923"/>
                              <a:pt x="79504" y="988838"/>
                              <a:pt x="107914" y="102275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srgbClr val="000000"/>
                          </a:solidFill>
                        </a:endParaRPr>
                      </a:p>
                    </p:txBody>
                  </p:sp>
                  <p:sp>
                    <p:nvSpPr>
                      <p:cNvPr id="576" name="Freeform 575"/>
                      <p:cNvSpPr/>
                      <p:nvPr/>
                    </p:nvSpPr>
                    <p:spPr>
                      <a:xfrm>
                        <a:off x="1828800" y="4160520"/>
                        <a:ext cx="107914" cy="1022754"/>
                      </a:xfrm>
                      <a:custGeom>
                        <a:avLst/>
                        <a:gdLst>
                          <a:gd name="connsiteX0" fmla="*/ 4845 w 107914"/>
                          <a:gd name="connsiteY0" fmla="*/ 0 h 1022754"/>
                          <a:gd name="connsiteX1" fmla="*/ 4845 w 107914"/>
                          <a:gd name="connsiteY1" fmla="*/ 589339 h 1022754"/>
                          <a:gd name="connsiteX2" fmla="*/ 33916 w 107914"/>
                          <a:gd name="connsiteY2" fmla="*/ 882687 h 1022754"/>
                          <a:gd name="connsiteX3" fmla="*/ 107914 w 107914"/>
                          <a:gd name="connsiteY3" fmla="*/ 1022754 h 1022754"/>
                        </a:gdLst>
                        <a:ahLst/>
                        <a:cxnLst>
                          <a:cxn ang="0">
                            <a:pos x="connsiteX0" y="connsiteY0"/>
                          </a:cxn>
                          <a:cxn ang="0">
                            <a:pos x="connsiteX1" y="connsiteY1"/>
                          </a:cxn>
                          <a:cxn ang="0">
                            <a:pos x="connsiteX2" y="connsiteY2"/>
                          </a:cxn>
                          <a:cxn ang="0">
                            <a:pos x="connsiteX3" y="connsiteY3"/>
                          </a:cxn>
                        </a:cxnLst>
                        <a:rect l="l" t="t" r="r" b="b"/>
                        <a:pathLst>
                          <a:path w="107914" h="1022754">
                            <a:moveTo>
                              <a:pt x="4845" y="0"/>
                            </a:moveTo>
                            <a:cubicBezTo>
                              <a:pt x="2422" y="221112"/>
                              <a:pt x="0" y="442225"/>
                              <a:pt x="4845" y="589339"/>
                            </a:cubicBezTo>
                            <a:cubicBezTo>
                              <a:pt x="9690" y="736453"/>
                              <a:pt x="16738" y="810451"/>
                              <a:pt x="33916" y="882687"/>
                            </a:cubicBezTo>
                            <a:cubicBezTo>
                              <a:pt x="51094" y="954923"/>
                              <a:pt x="79504" y="988838"/>
                              <a:pt x="107914" y="102275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srgbClr val="000000"/>
                          </a:solidFill>
                        </a:endParaRPr>
                      </a:p>
                    </p:txBody>
                  </p:sp>
                </p:grpSp>
                <p:cxnSp>
                  <p:nvCxnSpPr>
                    <p:cNvPr id="543" name="Straight Connector 542"/>
                    <p:cNvCxnSpPr/>
                    <p:nvPr/>
                  </p:nvCxnSpPr>
                  <p:spPr>
                    <a:xfrm rot="5400000">
                      <a:off x="1679448" y="37719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p:cNvCxnSpPr/>
                    <p:nvPr/>
                  </p:nvCxnSpPr>
                  <p:spPr>
                    <a:xfrm rot="5400000">
                      <a:off x="1752600" y="37719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rot="5400000">
                      <a:off x="1333500" y="4991100"/>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p:cNvCxnSpPr/>
                    <p:nvPr/>
                  </p:nvCxnSpPr>
                  <p:spPr>
                    <a:xfrm rot="5400000">
                      <a:off x="1181100" y="4991100"/>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p:cNvCxnSpPr/>
                    <p:nvPr/>
                  </p:nvCxnSpPr>
                  <p:spPr>
                    <a:xfrm rot="5400000">
                      <a:off x="326136" y="40386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p:cNvCxnSpPr/>
                    <p:nvPr/>
                  </p:nvCxnSpPr>
                  <p:spPr>
                    <a:xfrm rot="5400000">
                      <a:off x="399288" y="40386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p:cNvCxnSpPr>
                      <a:stCxn id="555" idx="3"/>
                    </p:cNvCxnSpPr>
                    <p:nvPr/>
                  </p:nvCxnSpPr>
                  <p:spPr>
                    <a:xfrm rot="16200000" flipH="1">
                      <a:off x="467934" y="2982534"/>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p:cNvCxnSpPr/>
                    <p:nvPr/>
                  </p:nvCxnSpPr>
                  <p:spPr>
                    <a:xfrm rot="16200000" flipH="1">
                      <a:off x="522666" y="2982534"/>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p:nvPr/>
                  </p:nvCxnSpPr>
                  <p:spPr>
                    <a:xfrm rot="5400000">
                      <a:off x="807852" y="2830068"/>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p:nvPr/>
                  </p:nvCxnSpPr>
                  <p:spPr>
                    <a:xfrm rot="5400000">
                      <a:off x="751332" y="2830068"/>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5" name="Cube 554"/>
                    <p:cNvSpPr/>
                    <p:nvPr/>
                  </p:nvSpPr>
                  <p:spPr>
                    <a:xfrm>
                      <a:off x="381000" y="1981200"/>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cxnSp>
                  <p:nvCxnSpPr>
                    <p:cNvPr id="558" name="Straight Connector 557"/>
                    <p:cNvCxnSpPr/>
                    <p:nvPr/>
                  </p:nvCxnSpPr>
                  <p:spPr>
                    <a:xfrm rot="16200000" flipH="1">
                      <a:off x="1556070" y="2982534"/>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rot="16200000" flipH="1">
                      <a:off x="1610802" y="2982534"/>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rot="5400000">
                      <a:off x="1874652" y="2830068"/>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rot="5400000">
                      <a:off x="1818132" y="2830068"/>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2" name="Cube 561"/>
                    <p:cNvSpPr/>
                    <p:nvPr/>
                  </p:nvSpPr>
                  <p:spPr>
                    <a:xfrm>
                      <a:off x="1447800" y="1981200"/>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endParaRPr>
                    </a:p>
                  </p:txBody>
                </p:sp>
                <p:cxnSp>
                  <p:nvCxnSpPr>
                    <p:cNvPr id="567" name="Straight Connector 566"/>
                    <p:cNvCxnSpPr/>
                    <p:nvPr/>
                  </p:nvCxnSpPr>
                  <p:spPr>
                    <a:xfrm rot="16200000" flipH="1">
                      <a:off x="429834" y="1877634"/>
                      <a:ext cx="533400" cy="130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p:cNvCxnSpPr/>
                    <p:nvPr/>
                  </p:nvCxnSpPr>
                  <p:spPr>
                    <a:xfrm rot="5400000">
                      <a:off x="728472" y="1754124"/>
                      <a:ext cx="533400" cy="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rot="16200000" flipH="1">
                      <a:off x="1496568" y="1877634"/>
                      <a:ext cx="533400" cy="130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rot="5400000">
                      <a:off x="1798320" y="1754124"/>
                      <a:ext cx="533400" cy="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3" name="Freeform 572"/>
                    <p:cNvSpPr/>
                    <p:nvPr/>
                  </p:nvSpPr>
                  <p:spPr>
                    <a:xfrm>
                      <a:off x="627888" y="4424363"/>
                      <a:ext cx="119062" cy="1524000"/>
                    </a:xfrm>
                    <a:custGeom>
                      <a:avLst/>
                      <a:gdLst>
                        <a:gd name="connsiteX0" fmla="*/ 0 w 119062"/>
                        <a:gd name="connsiteY0" fmla="*/ 0 h 1524000"/>
                        <a:gd name="connsiteX1" fmla="*/ 9525 w 119062"/>
                        <a:gd name="connsiteY1" fmla="*/ 1119187 h 1524000"/>
                        <a:gd name="connsiteX2" fmla="*/ 47625 w 119062"/>
                        <a:gd name="connsiteY2" fmla="*/ 1409700 h 1524000"/>
                        <a:gd name="connsiteX3" fmla="*/ 119062 w 119062"/>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119062" h="1524000">
                          <a:moveTo>
                            <a:pt x="0" y="0"/>
                          </a:moveTo>
                          <a:cubicBezTo>
                            <a:pt x="794" y="442118"/>
                            <a:pt x="1588" y="884237"/>
                            <a:pt x="9525" y="1119187"/>
                          </a:cubicBezTo>
                          <a:cubicBezTo>
                            <a:pt x="17463" y="1354137"/>
                            <a:pt x="29369" y="1342231"/>
                            <a:pt x="47625" y="1409700"/>
                          </a:cubicBezTo>
                          <a:cubicBezTo>
                            <a:pt x="65881" y="1477169"/>
                            <a:pt x="119062" y="1524000"/>
                            <a:pt x="119062" y="152400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srgbClr val="000000"/>
                        </a:solidFill>
                      </a:endParaRPr>
                    </a:p>
                  </p:txBody>
                </p:sp>
                <p:sp>
                  <p:nvSpPr>
                    <p:cNvPr id="574" name="Freeform 573"/>
                    <p:cNvSpPr/>
                    <p:nvPr/>
                  </p:nvSpPr>
                  <p:spPr>
                    <a:xfrm>
                      <a:off x="701040" y="4428744"/>
                      <a:ext cx="119062" cy="1524000"/>
                    </a:xfrm>
                    <a:custGeom>
                      <a:avLst/>
                      <a:gdLst>
                        <a:gd name="connsiteX0" fmla="*/ 0 w 119062"/>
                        <a:gd name="connsiteY0" fmla="*/ 0 h 1524000"/>
                        <a:gd name="connsiteX1" fmla="*/ 9525 w 119062"/>
                        <a:gd name="connsiteY1" fmla="*/ 1119187 h 1524000"/>
                        <a:gd name="connsiteX2" fmla="*/ 47625 w 119062"/>
                        <a:gd name="connsiteY2" fmla="*/ 1409700 h 1524000"/>
                        <a:gd name="connsiteX3" fmla="*/ 119062 w 119062"/>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119062" h="1524000">
                          <a:moveTo>
                            <a:pt x="0" y="0"/>
                          </a:moveTo>
                          <a:cubicBezTo>
                            <a:pt x="794" y="442118"/>
                            <a:pt x="1588" y="884237"/>
                            <a:pt x="9525" y="1119187"/>
                          </a:cubicBezTo>
                          <a:cubicBezTo>
                            <a:pt x="17463" y="1354137"/>
                            <a:pt x="29369" y="1342231"/>
                            <a:pt x="47625" y="1409700"/>
                          </a:cubicBezTo>
                          <a:cubicBezTo>
                            <a:pt x="65881" y="1477169"/>
                            <a:pt x="119062" y="1524000"/>
                            <a:pt x="119062" y="152400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srgbClr val="000000"/>
                        </a:solidFill>
                      </a:endParaRPr>
                    </a:p>
                  </p:txBody>
                </p:sp>
              </p:grpSp>
              <p:sp>
                <p:nvSpPr>
                  <p:cNvPr id="514" name="TextBox 513"/>
                  <p:cNvSpPr txBox="1"/>
                  <p:nvPr/>
                </p:nvSpPr>
                <p:spPr>
                  <a:xfrm>
                    <a:off x="0" y="1361243"/>
                    <a:ext cx="1219200" cy="637484"/>
                  </a:xfrm>
                  <a:prstGeom prst="rect">
                    <a:avLst/>
                  </a:prstGeom>
                  <a:noFill/>
                </p:spPr>
                <p:txBody>
                  <a:bodyPr wrap="square" rtlCol="0">
                    <a:spAutoFit/>
                  </a:bodyPr>
                  <a:lstStyle/>
                  <a:p>
                    <a:pPr algn="ctr"/>
                    <a:r>
                      <a:rPr lang="en-US" sz="3200" dirty="0" smtClean="0">
                        <a:solidFill>
                          <a:srgbClr val="000000"/>
                        </a:solidFill>
                      </a:rPr>
                      <a:t>Reaction Chain</a:t>
                    </a:r>
                    <a:endParaRPr lang="en-US" sz="3200" dirty="0">
                      <a:solidFill>
                        <a:srgbClr val="000000"/>
                      </a:solidFill>
                    </a:endParaRPr>
                  </a:p>
                </p:txBody>
              </p:sp>
            </p:grpSp>
            <p:sp>
              <p:nvSpPr>
                <p:cNvPr id="584" name="TextBox 583"/>
                <p:cNvSpPr txBox="1"/>
                <p:nvPr/>
              </p:nvSpPr>
              <p:spPr>
                <a:xfrm>
                  <a:off x="5791200" y="16764000"/>
                  <a:ext cx="1432010" cy="568532"/>
                </a:xfrm>
                <a:prstGeom prst="rect">
                  <a:avLst/>
                </a:prstGeom>
                <a:noFill/>
              </p:spPr>
              <p:txBody>
                <a:bodyPr wrap="square" rtlCol="0">
                  <a:spAutoFit/>
                </a:bodyPr>
                <a:lstStyle/>
                <a:p>
                  <a:pPr algn="ctr"/>
                  <a:r>
                    <a:rPr lang="en-US" sz="3200" dirty="0" smtClean="0">
                      <a:solidFill>
                        <a:srgbClr val="000000"/>
                      </a:solidFill>
                    </a:rPr>
                    <a:t>22 kg</a:t>
                  </a:r>
                  <a:endParaRPr lang="en-US" sz="3200" dirty="0">
                    <a:solidFill>
                      <a:srgbClr val="000000"/>
                    </a:solidFill>
                  </a:endParaRPr>
                </a:p>
              </p:txBody>
            </p:sp>
            <p:cxnSp>
              <p:nvCxnSpPr>
                <p:cNvPr id="14" name="Straight Arrow Connector 13"/>
                <p:cNvCxnSpPr>
                  <a:stCxn id="584" idx="1"/>
                </p:cNvCxnSpPr>
                <p:nvPr/>
              </p:nvCxnSpPr>
              <p:spPr>
                <a:xfrm flipH="1" flipV="1">
                  <a:off x="3124204" y="16535403"/>
                  <a:ext cx="2666996" cy="51286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87" name="Straight Arrow Connector 586"/>
                <p:cNvCxnSpPr/>
                <p:nvPr/>
              </p:nvCxnSpPr>
              <p:spPr>
                <a:xfrm flipH="1">
                  <a:off x="3124200" y="16992600"/>
                  <a:ext cx="2667000" cy="990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90" name="Straight Arrow Connector 589"/>
                <p:cNvCxnSpPr>
                  <a:stCxn id="584" idx="1"/>
                </p:cNvCxnSpPr>
                <p:nvPr/>
              </p:nvCxnSpPr>
              <p:spPr>
                <a:xfrm flipH="1" flipV="1">
                  <a:off x="5029202" y="16459201"/>
                  <a:ext cx="761998" cy="5890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94" name="Straight Arrow Connector 593"/>
                <p:cNvCxnSpPr>
                  <a:stCxn id="584" idx="1"/>
                </p:cNvCxnSpPr>
                <p:nvPr/>
              </p:nvCxnSpPr>
              <p:spPr>
                <a:xfrm flipH="1">
                  <a:off x="4953001" y="17048266"/>
                  <a:ext cx="838199" cy="93493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98" name="TextBox 597"/>
                <p:cNvSpPr txBox="1"/>
                <p:nvPr/>
              </p:nvSpPr>
              <p:spPr>
                <a:xfrm>
                  <a:off x="5486400" y="19278600"/>
                  <a:ext cx="1432010" cy="1047295"/>
                </a:xfrm>
                <a:prstGeom prst="rect">
                  <a:avLst/>
                </a:prstGeom>
                <a:noFill/>
              </p:spPr>
              <p:txBody>
                <a:bodyPr wrap="square" rtlCol="0">
                  <a:spAutoFit/>
                </a:bodyPr>
                <a:lstStyle/>
                <a:p>
                  <a:pPr algn="ctr"/>
                  <a:r>
                    <a:rPr lang="en-US" sz="3200" dirty="0" smtClean="0">
                      <a:solidFill>
                        <a:srgbClr val="000000"/>
                      </a:solidFill>
                    </a:rPr>
                    <a:t>40 kg</a:t>
                  </a:r>
                </a:p>
                <a:p>
                  <a:pPr algn="ctr"/>
                  <a:r>
                    <a:rPr lang="en-US" sz="3200" dirty="0" smtClean="0">
                      <a:solidFill>
                        <a:srgbClr val="000000"/>
                      </a:solidFill>
                    </a:rPr>
                    <a:t>silica</a:t>
                  </a:r>
                  <a:endParaRPr lang="en-US" sz="3200" dirty="0">
                    <a:solidFill>
                      <a:srgbClr val="000000"/>
                    </a:solidFill>
                  </a:endParaRPr>
                </a:p>
              </p:txBody>
            </p:sp>
            <p:cxnSp>
              <p:nvCxnSpPr>
                <p:cNvPr id="599" name="Straight Arrow Connector 598"/>
                <p:cNvCxnSpPr>
                  <a:stCxn id="598" idx="1"/>
                </p:cNvCxnSpPr>
                <p:nvPr/>
              </p:nvCxnSpPr>
              <p:spPr>
                <a:xfrm flipH="1">
                  <a:off x="4800602" y="19802248"/>
                  <a:ext cx="685797" cy="859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01" name="Straight Arrow Connector 600"/>
                <p:cNvCxnSpPr>
                  <a:stCxn id="598" idx="1"/>
                </p:cNvCxnSpPr>
                <p:nvPr/>
              </p:nvCxnSpPr>
              <p:spPr>
                <a:xfrm flipH="1">
                  <a:off x="4953002" y="19802248"/>
                  <a:ext cx="533398" cy="13051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06" name="TextBox 605"/>
                <p:cNvSpPr txBox="1"/>
                <p:nvPr/>
              </p:nvSpPr>
              <p:spPr>
                <a:xfrm>
                  <a:off x="-341791" y="19943928"/>
                  <a:ext cx="2299573" cy="1047295"/>
                </a:xfrm>
                <a:prstGeom prst="rect">
                  <a:avLst/>
                </a:prstGeom>
                <a:noFill/>
              </p:spPr>
              <p:txBody>
                <a:bodyPr wrap="square" rtlCol="0">
                  <a:spAutoFit/>
                </a:bodyPr>
                <a:lstStyle/>
                <a:p>
                  <a:pPr algn="l"/>
                  <a:r>
                    <a:rPr lang="en-US" sz="3200" dirty="0" smtClean="0">
                      <a:solidFill>
                        <a:srgbClr val="000000"/>
                      </a:solidFill>
                    </a:rPr>
                    <a:t>ETM    ITM</a:t>
                  </a:r>
                </a:p>
                <a:p>
                  <a:pPr algn="l"/>
                  <a:r>
                    <a:rPr lang="en-US" sz="3200" dirty="0" smtClean="0">
                      <a:solidFill>
                        <a:srgbClr val="000000"/>
                      </a:solidFill>
                    </a:rPr>
                    <a:t>53 kg  60 kg</a:t>
                  </a:r>
                </a:p>
              </p:txBody>
            </p:sp>
            <p:cxnSp>
              <p:nvCxnSpPr>
                <p:cNvPr id="608" name="Straight Arrow Connector 607"/>
                <p:cNvCxnSpPr>
                  <a:endCxn id="528" idx="1"/>
                </p:cNvCxnSpPr>
                <p:nvPr/>
              </p:nvCxnSpPr>
              <p:spPr>
                <a:xfrm flipV="1">
                  <a:off x="1813010" y="19736708"/>
                  <a:ext cx="391347" cy="10792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11" name="Straight Arrow Connector 610"/>
                <p:cNvCxnSpPr>
                  <a:stCxn id="466" idx="3"/>
                  <a:endCxn id="577" idx="1"/>
                </p:cNvCxnSpPr>
                <p:nvPr/>
              </p:nvCxnSpPr>
              <p:spPr>
                <a:xfrm>
                  <a:off x="1957782" y="21437662"/>
                  <a:ext cx="246574" cy="1848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466" name="TextBox 465"/>
              <p:cNvSpPr txBox="1"/>
              <p:nvPr/>
            </p:nvSpPr>
            <p:spPr>
              <a:xfrm>
                <a:off x="990600" y="25170824"/>
                <a:ext cx="2209800" cy="584776"/>
              </a:xfrm>
              <a:prstGeom prst="rect">
                <a:avLst/>
              </a:prstGeom>
              <a:noFill/>
            </p:spPr>
            <p:txBody>
              <a:bodyPr wrap="square" rtlCol="0">
                <a:spAutoFit/>
              </a:bodyPr>
              <a:lstStyle/>
              <a:p>
                <a:pPr algn="l"/>
                <a:r>
                  <a:rPr lang="en-US" sz="3200" dirty="0">
                    <a:solidFill>
                      <a:srgbClr val="000000"/>
                    </a:solidFill>
                  </a:rPr>
                  <a:t>26 kg  20 </a:t>
                </a:r>
                <a:r>
                  <a:rPr lang="en-US" sz="3200" dirty="0" smtClean="0">
                    <a:solidFill>
                      <a:srgbClr val="000000"/>
                    </a:solidFill>
                  </a:rPr>
                  <a:t>kg</a:t>
                </a:r>
                <a:endParaRPr lang="en-US" sz="3200" dirty="0">
                  <a:solidFill>
                    <a:srgbClr val="000000"/>
                  </a:solidFill>
                </a:endParaRPr>
              </a:p>
            </p:txBody>
          </p:sp>
        </p:grpSp>
      </p:grpSp>
      <p:sp>
        <p:nvSpPr>
          <p:cNvPr id="14340" name="TextBox 14339"/>
          <p:cNvSpPr txBox="1"/>
          <p:nvPr/>
        </p:nvSpPr>
        <p:spPr>
          <a:xfrm>
            <a:off x="997528" y="27253476"/>
            <a:ext cx="19347873" cy="5262979"/>
          </a:xfrm>
          <a:prstGeom prst="rect">
            <a:avLst/>
          </a:prstGeom>
          <a:noFill/>
        </p:spPr>
        <p:txBody>
          <a:bodyPr wrap="square" rtlCol="0">
            <a:spAutoFit/>
          </a:bodyPr>
          <a:lstStyle/>
          <a:p>
            <a:pPr algn="just"/>
            <a:r>
              <a:rPr lang="en-US" sz="4800" dirty="0">
                <a:solidFill>
                  <a:srgbClr val="000000"/>
                </a:solidFill>
              </a:rPr>
              <a:t>O</a:t>
            </a:r>
            <a:r>
              <a:rPr lang="en-US" sz="4800" dirty="0" smtClean="0">
                <a:solidFill>
                  <a:srgbClr val="000000"/>
                </a:solidFill>
              </a:rPr>
              <a:t>ne of 3 conceptual designs for a LIGO III quad suspension discussed in T1300786. The test mass is silicon rather than fused silica, with an increase in weight. Silicon is useful at cryogenic temperatures for its low loss and high thermal conductivity. The remaining stages are optimized in terms of mass and wire length. This particular design assumes the test mass hangs from silicon springs at the penultimate mass. However, T1300786 also considers designs without these springs, at the expense of some increase in noise.</a:t>
            </a:r>
            <a:endParaRPr lang="en-US" sz="4800" dirty="0">
              <a:solidFill>
                <a:srgbClr val="000000"/>
              </a:solidFill>
            </a:endParaRPr>
          </a:p>
        </p:txBody>
      </p:sp>
      <p:pic>
        <p:nvPicPr>
          <p:cNvPr id="777" name="Picture 776" descr="2014-08-16 19.11.48.jpg"/>
          <p:cNvPicPr>
            <a:picLocks noChangeAspect="1"/>
          </p:cNvPicPr>
          <p:nvPr/>
        </p:nvPicPr>
        <p:blipFill rotWithShape="1">
          <a:blip r:embed="rId5">
            <a:extLst>
              <a:ext uri="{28A0092B-C50C-407E-A947-70E740481C1C}">
                <a14:useLocalDpi xmlns:a14="http://schemas.microsoft.com/office/drawing/2010/main" val="0"/>
              </a:ext>
            </a:extLst>
          </a:blip>
          <a:srcRect t="29287"/>
          <a:stretch/>
        </p:blipFill>
        <p:spPr>
          <a:xfrm>
            <a:off x="21259800" y="24034595"/>
            <a:ext cx="7514705" cy="8350405"/>
          </a:xfrm>
          <a:prstGeom prst="rect">
            <a:avLst/>
          </a:prstGeom>
        </p:spPr>
      </p:pic>
      <p:sp>
        <p:nvSpPr>
          <p:cNvPr id="14341" name="TextBox 14340"/>
          <p:cNvSpPr txBox="1"/>
          <p:nvPr/>
        </p:nvSpPr>
        <p:spPr>
          <a:xfrm>
            <a:off x="21183600" y="20955000"/>
            <a:ext cx="14325600" cy="2308324"/>
          </a:xfrm>
          <a:prstGeom prst="rect">
            <a:avLst/>
          </a:prstGeom>
          <a:noFill/>
        </p:spPr>
        <p:txBody>
          <a:bodyPr wrap="square" rtlCol="0">
            <a:spAutoFit/>
          </a:bodyPr>
          <a:lstStyle/>
          <a:p>
            <a:r>
              <a:rPr lang="en-US" sz="4800" dirty="0" smtClean="0">
                <a:solidFill>
                  <a:srgbClr val="000000"/>
                </a:solidFill>
              </a:rPr>
              <a:t>LN</a:t>
            </a:r>
            <a:r>
              <a:rPr lang="en-US" sz="4800" baseline="-25000" dirty="0" smtClean="0">
                <a:solidFill>
                  <a:srgbClr val="000000"/>
                </a:solidFill>
              </a:rPr>
              <a:t>2</a:t>
            </a:r>
            <a:r>
              <a:rPr lang="en-US" sz="4800" dirty="0" smtClean="0">
                <a:solidFill>
                  <a:srgbClr val="000000"/>
                </a:solidFill>
              </a:rPr>
              <a:t> has more cooling power, and can be pumped where needed, but it is unknown how much noise its flow will generate. The LN</a:t>
            </a:r>
            <a:r>
              <a:rPr lang="en-US" sz="4800" baseline="-25000" dirty="0" smtClean="0">
                <a:solidFill>
                  <a:srgbClr val="000000"/>
                </a:solidFill>
              </a:rPr>
              <a:t>2</a:t>
            </a:r>
            <a:r>
              <a:rPr lang="en-US" sz="4800" dirty="0" smtClean="0">
                <a:solidFill>
                  <a:srgbClr val="000000"/>
                </a:solidFill>
              </a:rPr>
              <a:t> is pre-cooled so it does not boil.</a:t>
            </a:r>
            <a:endParaRPr lang="en-US" sz="4800" dirty="0">
              <a:solidFill>
                <a:srgbClr val="000000"/>
              </a:solidFill>
            </a:endParaRPr>
          </a:p>
        </p:txBody>
      </p:sp>
      <p:sp>
        <p:nvSpPr>
          <p:cNvPr id="14353" name="TextBox 14352"/>
          <p:cNvSpPr txBox="1"/>
          <p:nvPr/>
        </p:nvSpPr>
        <p:spPr>
          <a:xfrm>
            <a:off x="15468600" y="3429000"/>
            <a:ext cx="11201400" cy="10741401"/>
          </a:xfrm>
          <a:prstGeom prst="rect">
            <a:avLst/>
          </a:prstGeom>
          <a:noFill/>
        </p:spPr>
        <p:txBody>
          <a:bodyPr wrap="square" rtlCol="0">
            <a:spAutoFit/>
          </a:bodyPr>
          <a:lstStyle/>
          <a:p>
            <a:pPr algn="just"/>
            <a:r>
              <a:rPr lang="en-US" sz="4800" dirty="0" smtClean="0">
                <a:solidFill>
                  <a:srgbClr val="000000"/>
                </a:solidFill>
              </a:rPr>
              <a:t>This poster explores the details of a cryogenic system for the ITM and ETM suspensions in 3</a:t>
            </a:r>
            <a:r>
              <a:rPr lang="en-US" sz="4800" baseline="30000" dirty="0" smtClean="0">
                <a:solidFill>
                  <a:srgbClr val="000000"/>
                </a:solidFill>
              </a:rPr>
              <a:t>rd</a:t>
            </a:r>
            <a:r>
              <a:rPr lang="en-US" sz="4800" dirty="0" smtClean="0">
                <a:solidFill>
                  <a:srgbClr val="000000"/>
                </a:solidFill>
              </a:rPr>
              <a:t> generation LIGO observatories. Cold silicon test masses improve thermal noise and thermal lensing issues. The poster follows the Blue Team description in the Instrument Science White Paper T1200199.</a:t>
            </a:r>
          </a:p>
          <a:p>
            <a:pPr algn="just"/>
            <a:r>
              <a:rPr lang="en-US" sz="1400" dirty="0">
                <a:solidFill>
                  <a:srgbClr val="000000"/>
                </a:solidFill>
              </a:rPr>
              <a:t> </a:t>
            </a:r>
            <a:endParaRPr lang="en-US" sz="1200" dirty="0">
              <a:solidFill>
                <a:srgbClr val="000000"/>
              </a:solidFill>
            </a:endParaRPr>
          </a:p>
          <a:p>
            <a:pPr algn="just"/>
            <a:r>
              <a:rPr lang="en-US" sz="4800" dirty="0" smtClean="0">
                <a:solidFill>
                  <a:srgbClr val="000000"/>
                </a:solidFill>
              </a:rPr>
              <a:t>The figure on the left illustrates an overview of what such a system may look like for one of the test mass suspensions. The figure on the right is a planned test at the Stanford facility integrating as many of these components as possible.</a:t>
            </a:r>
            <a:endParaRPr lang="en-US" sz="4800" dirty="0">
              <a:solidFill>
                <a:srgbClr val="000000"/>
              </a:solidFill>
            </a:endParaRPr>
          </a:p>
        </p:txBody>
      </p:sp>
      <p:sp>
        <p:nvSpPr>
          <p:cNvPr id="784" name="Rectangle 783"/>
          <p:cNvSpPr/>
          <p:nvPr/>
        </p:nvSpPr>
        <p:spPr>
          <a:xfrm>
            <a:off x="26136600" y="19323967"/>
            <a:ext cx="2155376" cy="612648"/>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785" name="Rectangle 784"/>
          <p:cNvSpPr/>
          <p:nvPr/>
        </p:nvSpPr>
        <p:spPr>
          <a:xfrm>
            <a:off x="23850600" y="19323967"/>
            <a:ext cx="2155376" cy="61264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786" name="Rectangle 785"/>
          <p:cNvSpPr/>
          <p:nvPr/>
        </p:nvSpPr>
        <p:spPr>
          <a:xfrm>
            <a:off x="26136600" y="18488815"/>
            <a:ext cx="2157984" cy="609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787" name="Rectangle 786"/>
          <p:cNvSpPr/>
          <p:nvPr/>
        </p:nvSpPr>
        <p:spPr>
          <a:xfrm>
            <a:off x="28474416" y="18488815"/>
            <a:ext cx="2157984" cy="609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788" name="Rectangle 787"/>
          <p:cNvSpPr/>
          <p:nvPr/>
        </p:nvSpPr>
        <p:spPr>
          <a:xfrm>
            <a:off x="30784800" y="19327015"/>
            <a:ext cx="2157984" cy="609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789" name="Rectangle 788"/>
          <p:cNvSpPr/>
          <p:nvPr/>
        </p:nvSpPr>
        <p:spPr>
          <a:xfrm>
            <a:off x="33125224" y="19323967"/>
            <a:ext cx="2155376" cy="612648"/>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790" name="Rectangle 789"/>
          <p:cNvSpPr/>
          <p:nvPr/>
        </p:nvSpPr>
        <p:spPr>
          <a:xfrm>
            <a:off x="28474416" y="19327015"/>
            <a:ext cx="2157984" cy="609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776" name="Rectangle 775"/>
          <p:cNvSpPr/>
          <p:nvPr/>
        </p:nvSpPr>
        <p:spPr>
          <a:xfrm>
            <a:off x="29565600" y="19327015"/>
            <a:ext cx="1078992" cy="6126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t>?</a:t>
            </a:r>
            <a:endParaRPr lang="en-US" sz="4400" dirty="0"/>
          </a:p>
        </p:txBody>
      </p:sp>
      <p:sp>
        <p:nvSpPr>
          <p:cNvPr id="791" name="Rectangle 790"/>
          <p:cNvSpPr/>
          <p:nvPr/>
        </p:nvSpPr>
        <p:spPr>
          <a:xfrm>
            <a:off x="21412200" y="20317615"/>
            <a:ext cx="2155376" cy="61264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Good</a:t>
            </a:r>
            <a:endParaRPr lang="en-US" sz="3200" dirty="0"/>
          </a:p>
        </p:txBody>
      </p:sp>
      <p:sp>
        <p:nvSpPr>
          <p:cNvPr id="792" name="Rectangle 791"/>
          <p:cNvSpPr/>
          <p:nvPr/>
        </p:nvSpPr>
        <p:spPr>
          <a:xfrm>
            <a:off x="24307800" y="20317615"/>
            <a:ext cx="2155376" cy="612648"/>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00"/>
                </a:solidFill>
              </a:rPr>
              <a:t>Fair</a:t>
            </a:r>
            <a:endParaRPr lang="en-US" sz="3200" dirty="0">
              <a:solidFill>
                <a:srgbClr val="000000"/>
              </a:solidFill>
            </a:endParaRPr>
          </a:p>
        </p:txBody>
      </p:sp>
      <p:sp>
        <p:nvSpPr>
          <p:cNvPr id="793" name="Rectangle 792"/>
          <p:cNvSpPr/>
          <p:nvPr/>
        </p:nvSpPr>
        <p:spPr>
          <a:xfrm>
            <a:off x="27584400" y="20317615"/>
            <a:ext cx="2157984" cy="609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Risky</a:t>
            </a:r>
            <a:endParaRPr lang="en-US" sz="3200" dirty="0"/>
          </a:p>
        </p:txBody>
      </p:sp>
      <p:sp>
        <p:nvSpPr>
          <p:cNvPr id="14355" name="TextBox 14354"/>
          <p:cNvSpPr txBox="1"/>
          <p:nvPr/>
        </p:nvSpPr>
        <p:spPr>
          <a:xfrm>
            <a:off x="23850600" y="27823180"/>
            <a:ext cx="1295400" cy="523220"/>
          </a:xfrm>
          <a:prstGeom prst="rect">
            <a:avLst/>
          </a:prstGeom>
          <a:solidFill>
            <a:schemeClr val="bg1"/>
          </a:solidFill>
        </p:spPr>
        <p:txBody>
          <a:bodyPr wrap="square" rtlCol="0">
            <a:spAutoFit/>
          </a:bodyPr>
          <a:lstStyle/>
          <a:p>
            <a:r>
              <a:rPr lang="en-US" sz="2800" dirty="0" smtClean="0">
                <a:solidFill>
                  <a:srgbClr val="000000"/>
                </a:solidFill>
              </a:rPr>
              <a:t>Stage 2</a:t>
            </a:r>
            <a:endParaRPr lang="en-US" sz="2800" dirty="0">
              <a:solidFill>
                <a:srgbClr val="000000"/>
              </a:solidFill>
            </a:endParaRPr>
          </a:p>
        </p:txBody>
      </p:sp>
      <p:sp>
        <p:nvSpPr>
          <p:cNvPr id="796" name="TextBox 795"/>
          <p:cNvSpPr txBox="1"/>
          <p:nvPr/>
        </p:nvSpPr>
        <p:spPr>
          <a:xfrm>
            <a:off x="23698200" y="29956780"/>
            <a:ext cx="1295400" cy="523220"/>
          </a:xfrm>
          <a:prstGeom prst="rect">
            <a:avLst/>
          </a:prstGeom>
          <a:solidFill>
            <a:schemeClr val="bg1"/>
          </a:solidFill>
        </p:spPr>
        <p:txBody>
          <a:bodyPr wrap="square" rtlCol="0">
            <a:spAutoFit/>
          </a:bodyPr>
          <a:lstStyle/>
          <a:p>
            <a:r>
              <a:rPr lang="en-US" sz="2800" dirty="0" smtClean="0">
                <a:solidFill>
                  <a:srgbClr val="000000"/>
                </a:solidFill>
              </a:rPr>
              <a:t>Stage 1</a:t>
            </a:r>
            <a:endParaRPr lang="en-US" sz="2800" dirty="0">
              <a:solidFill>
                <a:srgbClr val="000000"/>
              </a:solidFill>
            </a:endParaRPr>
          </a:p>
        </p:txBody>
      </p:sp>
      <p:sp>
        <p:nvSpPr>
          <p:cNvPr id="797" name="TextBox 796"/>
          <p:cNvSpPr txBox="1"/>
          <p:nvPr/>
        </p:nvSpPr>
        <p:spPr>
          <a:xfrm>
            <a:off x="26136600" y="28256805"/>
            <a:ext cx="2590800" cy="1384995"/>
          </a:xfrm>
          <a:prstGeom prst="rect">
            <a:avLst/>
          </a:prstGeom>
          <a:solidFill>
            <a:schemeClr val="bg1"/>
          </a:solidFill>
        </p:spPr>
        <p:txBody>
          <a:bodyPr wrap="square" rtlCol="0">
            <a:spAutoFit/>
          </a:bodyPr>
          <a:lstStyle/>
          <a:p>
            <a:r>
              <a:rPr lang="en-US" sz="2800" dirty="0" smtClean="0">
                <a:solidFill>
                  <a:srgbClr val="000000"/>
                </a:solidFill>
              </a:rPr>
              <a:t>Cu Water pipes with </a:t>
            </a:r>
            <a:r>
              <a:rPr lang="en-US" sz="2800" dirty="0">
                <a:solidFill>
                  <a:srgbClr val="000000"/>
                </a:solidFill>
              </a:rPr>
              <a:t>V</a:t>
            </a:r>
            <a:r>
              <a:rPr lang="en-US" sz="2800" dirty="0" smtClean="0">
                <a:solidFill>
                  <a:srgbClr val="000000"/>
                </a:solidFill>
              </a:rPr>
              <a:t>iton damping</a:t>
            </a:r>
            <a:endParaRPr lang="en-US" sz="2800" dirty="0">
              <a:solidFill>
                <a:srgbClr val="000000"/>
              </a:solidFill>
            </a:endParaRPr>
          </a:p>
        </p:txBody>
      </p:sp>
      <p:cxnSp>
        <p:nvCxnSpPr>
          <p:cNvPr id="14363" name="Straight Arrow Connector 14362"/>
          <p:cNvCxnSpPr>
            <a:stCxn id="797" idx="0"/>
          </p:cNvCxnSpPr>
          <p:nvPr/>
        </p:nvCxnSpPr>
        <p:spPr>
          <a:xfrm flipH="1" flipV="1">
            <a:off x="27355800" y="27508201"/>
            <a:ext cx="76200" cy="74860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801" name="TextBox 800"/>
          <p:cNvSpPr txBox="1"/>
          <p:nvPr/>
        </p:nvSpPr>
        <p:spPr>
          <a:xfrm>
            <a:off x="22936200" y="24384000"/>
            <a:ext cx="2971800" cy="954107"/>
          </a:xfrm>
          <a:prstGeom prst="rect">
            <a:avLst/>
          </a:prstGeom>
          <a:solidFill>
            <a:schemeClr val="bg1"/>
          </a:solidFill>
          <a:ln>
            <a:solidFill>
              <a:schemeClr val="tx1"/>
            </a:solidFill>
          </a:ln>
        </p:spPr>
        <p:txBody>
          <a:bodyPr wrap="square" rtlCol="0">
            <a:spAutoFit/>
          </a:bodyPr>
          <a:lstStyle/>
          <a:p>
            <a:r>
              <a:rPr lang="en-US" sz="2800" dirty="0" smtClean="0">
                <a:solidFill>
                  <a:schemeClr val="tx1"/>
                </a:solidFill>
              </a:rPr>
              <a:t>Vibration test plate on </a:t>
            </a:r>
            <a:r>
              <a:rPr lang="en-US" sz="2800" dirty="0" err="1" smtClean="0">
                <a:solidFill>
                  <a:schemeClr val="tx1"/>
                </a:solidFill>
              </a:rPr>
              <a:t>viton</a:t>
            </a:r>
            <a:r>
              <a:rPr lang="en-US" sz="2800" dirty="0" smtClean="0">
                <a:solidFill>
                  <a:schemeClr val="tx1"/>
                </a:solidFill>
              </a:rPr>
              <a:t> balls </a:t>
            </a:r>
            <a:endParaRPr lang="en-US" sz="2800" dirty="0">
              <a:solidFill>
                <a:schemeClr val="tx1"/>
              </a:solidFill>
            </a:endParaRPr>
          </a:p>
        </p:txBody>
      </p:sp>
      <p:cxnSp>
        <p:nvCxnSpPr>
          <p:cNvPr id="802" name="Straight Arrow Connector 801"/>
          <p:cNvCxnSpPr/>
          <p:nvPr/>
        </p:nvCxnSpPr>
        <p:spPr>
          <a:xfrm>
            <a:off x="24155400" y="25298400"/>
            <a:ext cx="457200" cy="7620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804" name="TextBox 803"/>
          <p:cNvSpPr txBox="1"/>
          <p:nvPr/>
        </p:nvSpPr>
        <p:spPr>
          <a:xfrm>
            <a:off x="26212800" y="25450800"/>
            <a:ext cx="2438400" cy="523220"/>
          </a:xfrm>
          <a:prstGeom prst="rect">
            <a:avLst/>
          </a:prstGeom>
          <a:solidFill>
            <a:schemeClr val="bg1"/>
          </a:solidFill>
        </p:spPr>
        <p:txBody>
          <a:bodyPr wrap="square" rtlCol="0">
            <a:spAutoFit/>
          </a:bodyPr>
          <a:lstStyle/>
          <a:p>
            <a:r>
              <a:rPr lang="en-US" sz="2800" dirty="0" smtClean="0">
                <a:solidFill>
                  <a:schemeClr val="tx1"/>
                </a:solidFill>
              </a:rPr>
              <a:t>HS1 Geophone</a:t>
            </a:r>
            <a:endParaRPr lang="en-US" sz="2800" dirty="0">
              <a:solidFill>
                <a:schemeClr val="tx1"/>
              </a:solidFill>
            </a:endParaRPr>
          </a:p>
        </p:txBody>
      </p:sp>
      <p:cxnSp>
        <p:nvCxnSpPr>
          <p:cNvPr id="805" name="Straight Arrow Connector 804"/>
          <p:cNvCxnSpPr/>
          <p:nvPr/>
        </p:nvCxnSpPr>
        <p:spPr>
          <a:xfrm flipH="1">
            <a:off x="24993600" y="25755600"/>
            <a:ext cx="1295400" cy="5334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90" name="Straight Arrow Connector 389"/>
          <p:cNvCxnSpPr>
            <a:stCxn id="282" idx="0"/>
            <a:endCxn id="279" idx="6"/>
          </p:cNvCxnSpPr>
          <p:nvPr/>
        </p:nvCxnSpPr>
        <p:spPr>
          <a:xfrm flipH="1" flipV="1">
            <a:off x="3696655" y="6056953"/>
            <a:ext cx="530143" cy="171544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28727400" y="30766941"/>
            <a:ext cx="14782800" cy="1846659"/>
          </a:xfrm>
          <a:prstGeom prst="rect">
            <a:avLst/>
          </a:prstGeom>
          <a:noFill/>
        </p:spPr>
        <p:txBody>
          <a:bodyPr wrap="square" rtlCol="0">
            <a:spAutoFit/>
          </a:bodyPr>
          <a:lstStyle/>
          <a:p>
            <a:r>
              <a:rPr lang="en-US" sz="3800" dirty="0" smtClean="0">
                <a:solidFill>
                  <a:srgbClr val="000000"/>
                </a:solidFill>
              </a:rPr>
              <a:t>The measured vibration for reasonable flow rates is difficult to distinguish from the experiment noise floor. This noise floor, projected onto BSC-ISI stage 2 </a:t>
            </a:r>
            <a:r>
              <a:rPr lang="en-US" sz="3800" dirty="0" err="1" smtClean="0">
                <a:solidFill>
                  <a:srgbClr val="000000"/>
                </a:solidFill>
              </a:rPr>
              <a:t>Rz</a:t>
            </a:r>
            <a:r>
              <a:rPr lang="en-US" sz="3800" dirty="0" smtClean="0">
                <a:solidFill>
                  <a:srgbClr val="000000"/>
                </a:solidFill>
              </a:rPr>
              <a:t> motion (the ‘quietest’ ISI DOF), is more than the seismic noise.</a:t>
            </a:r>
            <a:endParaRPr lang="en-US" sz="3800" dirty="0">
              <a:solidFill>
                <a:srgbClr val="000000"/>
              </a:solidFill>
            </a:endParaRPr>
          </a:p>
        </p:txBody>
      </p:sp>
      <p:sp>
        <p:nvSpPr>
          <p:cNvPr id="467" name="TextBox 466"/>
          <p:cNvSpPr txBox="1"/>
          <p:nvPr/>
        </p:nvSpPr>
        <p:spPr>
          <a:xfrm>
            <a:off x="3200400" y="9601200"/>
            <a:ext cx="2590800" cy="584776"/>
          </a:xfrm>
          <a:prstGeom prst="rect">
            <a:avLst/>
          </a:prstGeom>
          <a:noFill/>
        </p:spPr>
        <p:txBody>
          <a:bodyPr wrap="square" rtlCol="0">
            <a:spAutoFit/>
          </a:bodyPr>
          <a:lstStyle/>
          <a:p>
            <a:pPr algn="l"/>
            <a:r>
              <a:rPr lang="en-US" sz="3200" dirty="0" smtClean="0">
                <a:solidFill>
                  <a:srgbClr val="000000"/>
                </a:solidFill>
              </a:rPr>
              <a:t>Silicon fibers</a:t>
            </a:r>
            <a:endParaRPr lang="en-US" sz="3200" dirty="0">
              <a:solidFill>
                <a:srgbClr val="000000"/>
              </a:solidFill>
            </a:endParaRPr>
          </a:p>
        </p:txBody>
      </p:sp>
      <p:cxnSp>
        <p:nvCxnSpPr>
          <p:cNvPr id="468" name="Straight Arrow Connector 467"/>
          <p:cNvCxnSpPr/>
          <p:nvPr/>
        </p:nvCxnSpPr>
        <p:spPr>
          <a:xfrm>
            <a:off x="5486400" y="9982200"/>
            <a:ext cx="1676400" cy="685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27508200" y="4953000"/>
            <a:ext cx="4572000" cy="2062103"/>
          </a:xfrm>
          <a:prstGeom prst="rect">
            <a:avLst/>
          </a:prstGeom>
          <a:noFill/>
        </p:spPr>
        <p:txBody>
          <a:bodyPr wrap="square" rtlCol="0">
            <a:spAutoFit/>
          </a:bodyPr>
          <a:lstStyle/>
          <a:p>
            <a:r>
              <a:rPr lang="en-US" sz="3200" dirty="0" smtClean="0">
                <a:solidFill>
                  <a:srgbClr val="000000"/>
                </a:solidFill>
              </a:rPr>
              <a:t>The goal of this test is to show we can build a low vibration cryogenic environment.</a:t>
            </a:r>
            <a:endParaRPr lang="en-US" sz="3200" dirty="0">
              <a:solidFill>
                <a:srgbClr val="000000"/>
              </a:solidFill>
            </a:endParaRPr>
          </a:p>
        </p:txBody>
      </p:sp>
      <p:grpSp>
        <p:nvGrpSpPr>
          <p:cNvPr id="60" name="Group 59"/>
          <p:cNvGrpSpPr/>
          <p:nvPr/>
        </p:nvGrpSpPr>
        <p:grpSpPr>
          <a:xfrm>
            <a:off x="685800" y="4585121"/>
            <a:ext cx="14097000" cy="9435679"/>
            <a:chOff x="685800" y="4585121"/>
            <a:chExt cx="14097000" cy="9435679"/>
          </a:xfrm>
        </p:grpSpPr>
        <p:grpSp>
          <p:nvGrpSpPr>
            <p:cNvPr id="233" name="Group 232"/>
            <p:cNvGrpSpPr/>
            <p:nvPr/>
          </p:nvGrpSpPr>
          <p:grpSpPr>
            <a:xfrm>
              <a:off x="685800" y="4585121"/>
              <a:ext cx="13978579" cy="9435679"/>
              <a:chOff x="-24161" y="1288984"/>
              <a:chExt cx="9204825" cy="5271933"/>
            </a:xfrm>
          </p:grpSpPr>
          <p:sp>
            <p:nvSpPr>
              <p:cNvPr id="234" name="Rectangle 233"/>
              <p:cNvSpPr/>
              <p:nvPr/>
            </p:nvSpPr>
            <p:spPr>
              <a:xfrm>
                <a:off x="5327253" y="1795582"/>
                <a:ext cx="91440" cy="1627038"/>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grpSp>
            <p:nvGrpSpPr>
              <p:cNvPr id="235" name="Group 234"/>
              <p:cNvGrpSpPr/>
              <p:nvPr/>
            </p:nvGrpSpPr>
            <p:grpSpPr>
              <a:xfrm>
                <a:off x="4632238" y="5380210"/>
                <a:ext cx="1828800" cy="2622"/>
                <a:chOff x="429981" y="3527476"/>
                <a:chExt cx="2560319" cy="2622"/>
              </a:xfrm>
              <a:scene3d>
                <a:camera prst="orthographicFront">
                  <a:rot lat="0" lon="0" rev="10800000"/>
                </a:camera>
                <a:lightRig rig="threePt" dir="t"/>
              </a:scene3d>
            </p:grpSpPr>
            <p:cxnSp>
              <p:nvCxnSpPr>
                <p:cNvPr id="315" name="Straight Connector 314"/>
                <p:cNvCxnSpPr/>
                <p:nvPr/>
              </p:nvCxnSpPr>
              <p:spPr>
                <a:xfrm>
                  <a:off x="42998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520080"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a:off x="612861"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a:off x="70430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a:off x="79574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a:off x="887181" y="3527476"/>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a:off x="978621" y="3528384"/>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a:off x="1070061" y="3527930"/>
                  <a:ext cx="1211165" cy="0"/>
                </a:xfrm>
                <a:prstGeom prst="line">
                  <a:avLst/>
                </a:prstGeom>
                <a:ln w="254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a:off x="1161500" y="3530098"/>
                  <a:ext cx="1828800" cy="0"/>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236" name="Group 235"/>
              <p:cNvGrpSpPr/>
              <p:nvPr/>
            </p:nvGrpSpPr>
            <p:grpSpPr>
              <a:xfrm>
                <a:off x="1435991" y="5362918"/>
                <a:ext cx="2560319" cy="2622"/>
                <a:chOff x="429981" y="3527476"/>
                <a:chExt cx="2560319" cy="2622"/>
              </a:xfrm>
            </p:grpSpPr>
            <p:cxnSp>
              <p:nvCxnSpPr>
                <p:cNvPr id="306" name="Straight Connector 305"/>
                <p:cNvCxnSpPr/>
                <p:nvPr/>
              </p:nvCxnSpPr>
              <p:spPr>
                <a:xfrm>
                  <a:off x="42998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a:off x="520080"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a:off x="612861"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a:off x="70430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a:off x="79574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a:off x="887181" y="3527476"/>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a:off x="978621" y="3528384"/>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a:off x="1070061" y="3527930"/>
                  <a:ext cx="1211165" cy="0"/>
                </a:xfrm>
                <a:prstGeom prst="line">
                  <a:avLst/>
                </a:prstGeom>
                <a:ln w="317500">
                  <a:solidFill>
                    <a:srgbClr val="FF0000">
                      <a:alpha val="20000"/>
                    </a:srgbClr>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1161500" y="3530098"/>
                  <a:ext cx="1828800" cy="0"/>
                </a:xfrm>
                <a:prstGeom prst="line">
                  <a:avLst/>
                </a:prstGeom>
                <a:ln w="31750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237" name="Rectangle 236"/>
              <p:cNvSpPr/>
              <p:nvPr/>
            </p:nvSpPr>
            <p:spPr>
              <a:xfrm>
                <a:off x="4006706" y="4851154"/>
                <a:ext cx="610823" cy="105148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238" name="Rectangle 237"/>
              <p:cNvSpPr/>
              <p:nvPr/>
            </p:nvSpPr>
            <p:spPr>
              <a:xfrm>
                <a:off x="4825986" y="4982591"/>
                <a:ext cx="371439" cy="827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239" name="Rectangle 238"/>
              <p:cNvSpPr/>
              <p:nvPr/>
            </p:nvSpPr>
            <p:spPr>
              <a:xfrm>
                <a:off x="4130417" y="3550993"/>
                <a:ext cx="360994" cy="1051488"/>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240" name="Rectangle 239"/>
              <p:cNvSpPr/>
              <p:nvPr/>
            </p:nvSpPr>
            <p:spPr>
              <a:xfrm>
                <a:off x="4825679" y="3674700"/>
                <a:ext cx="371439" cy="827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241" name="Rectangle 240"/>
              <p:cNvSpPr/>
              <p:nvPr/>
            </p:nvSpPr>
            <p:spPr>
              <a:xfrm>
                <a:off x="4129950" y="2880317"/>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242" name="Rectangle 241"/>
              <p:cNvSpPr/>
              <p:nvPr/>
            </p:nvSpPr>
            <p:spPr>
              <a:xfrm>
                <a:off x="4134515" y="2292404"/>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243" name="Rectangle 242"/>
              <p:cNvSpPr/>
              <p:nvPr/>
            </p:nvSpPr>
            <p:spPr>
              <a:xfrm>
                <a:off x="4825679" y="2879863"/>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244" name="Rectangle 243"/>
              <p:cNvSpPr/>
              <p:nvPr/>
            </p:nvSpPr>
            <p:spPr>
              <a:xfrm>
                <a:off x="4830244" y="2291950"/>
                <a:ext cx="360994" cy="388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cxnSp>
            <p:nvCxnSpPr>
              <p:cNvPr id="245" name="Straight Connector 244"/>
              <p:cNvCxnSpPr/>
              <p:nvPr/>
            </p:nvCxnSpPr>
            <p:spPr>
              <a:xfrm>
                <a:off x="4233197" y="4080113"/>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a:off x="4385597" y="4079659"/>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p:nvCxnSpPr>
            <p:spPr>
              <a:xfrm>
                <a:off x="4926511" y="4079659"/>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a:off x="5078911" y="4079205"/>
                <a:ext cx="0" cy="12698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a:xfrm>
                <a:off x="4233197" y="3115936"/>
                <a:ext cx="0" cy="6697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a:off x="4385597" y="3115936"/>
                <a:ext cx="0" cy="669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a:off x="4233197" y="2515815"/>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a:off x="4385597" y="2515815"/>
                <a:ext cx="0" cy="4816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a:off x="4926511" y="2491845"/>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a:off x="5078911" y="2491845"/>
                <a:ext cx="0" cy="4816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a:off x="4913821" y="3116390"/>
                <a:ext cx="0" cy="7755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5066221" y="3116390"/>
                <a:ext cx="0" cy="7755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7" name="Rectangle 256"/>
              <p:cNvSpPr/>
              <p:nvPr/>
            </p:nvSpPr>
            <p:spPr>
              <a:xfrm>
                <a:off x="3822192" y="3421651"/>
                <a:ext cx="1610968" cy="2610331"/>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258" name="Rectangle 257"/>
              <p:cNvSpPr/>
              <p:nvPr/>
            </p:nvSpPr>
            <p:spPr>
              <a:xfrm>
                <a:off x="1984631" y="5029623"/>
                <a:ext cx="1837005" cy="676974"/>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259" name="Rectangle 258"/>
              <p:cNvSpPr/>
              <p:nvPr/>
            </p:nvSpPr>
            <p:spPr>
              <a:xfrm>
                <a:off x="5432604" y="5029623"/>
                <a:ext cx="457200" cy="676974"/>
              </a:xfrm>
              <a:prstGeom prst="rect">
                <a:avLst/>
              </a:prstGeom>
              <a:solidFill>
                <a:schemeClr val="tx2">
                  <a:lumMod val="40000"/>
                  <a:lumOff val="6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260" name="TextBox 259"/>
              <p:cNvSpPr txBox="1"/>
              <p:nvPr/>
            </p:nvSpPr>
            <p:spPr>
              <a:xfrm>
                <a:off x="6019800" y="4058610"/>
                <a:ext cx="930687" cy="326728"/>
              </a:xfrm>
              <a:prstGeom prst="rect">
                <a:avLst/>
              </a:prstGeom>
              <a:noFill/>
            </p:spPr>
            <p:txBody>
              <a:bodyPr wrap="square" rtlCol="0">
                <a:spAutoFit/>
              </a:bodyPr>
              <a:lstStyle/>
              <a:p>
                <a:pPr algn="l"/>
                <a:r>
                  <a:rPr lang="en-US" sz="3200" dirty="0" smtClean="0">
                    <a:solidFill>
                      <a:srgbClr val="000000"/>
                    </a:solidFill>
                  </a:rPr>
                  <a:t>≈ 124 K</a:t>
                </a:r>
                <a:endParaRPr lang="en-US" sz="3200" dirty="0">
                  <a:solidFill>
                    <a:srgbClr val="000000"/>
                  </a:solidFill>
                </a:endParaRPr>
              </a:p>
            </p:txBody>
          </p:sp>
          <p:cxnSp>
            <p:nvCxnSpPr>
              <p:cNvPr id="261" name="Straight Arrow Connector 260"/>
              <p:cNvCxnSpPr>
                <a:stCxn id="260" idx="1"/>
              </p:cNvCxnSpPr>
              <p:nvPr/>
            </p:nvCxnSpPr>
            <p:spPr>
              <a:xfrm flipH="1" flipV="1">
                <a:off x="4490947" y="4058627"/>
                <a:ext cx="1528853" cy="16334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2" name="Straight Arrow Connector 261"/>
              <p:cNvCxnSpPr>
                <a:stCxn id="260" idx="1"/>
              </p:cNvCxnSpPr>
              <p:nvPr/>
            </p:nvCxnSpPr>
            <p:spPr>
              <a:xfrm flipH="1">
                <a:off x="4617531" y="4221974"/>
                <a:ext cx="1402269" cy="62918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3" name="Straight Arrow Connector 262"/>
              <p:cNvCxnSpPr>
                <a:stCxn id="260" idx="1"/>
              </p:cNvCxnSpPr>
              <p:nvPr/>
            </p:nvCxnSpPr>
            <p:spPr>
              <a:xfrm flipH="1" flipV="1">
                <a:off x="5197428" y="3892004"/>
                <a:ext cx="822372" cy="32997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4" name="Straight Arrow Connector 263"/>
              <p:cNvCxnSpPr>
                <a:stCxn id="260" idx="1"/>
              </p:cNvCxnSpPr>
              <p:nvPr/>
            </p:nvCxnSpPr>
            <p:spPr>
              <a:xfrm flipH="1">
                <a:off x="5197428" y="4221974"/>
                <a:ext cx="822372" cy="8076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5" name="TextBox 264"/>
              <p:cNvSpPr txBox="1"/>
              <p:nvPr/>
            </p:nvSpPr>
            <p:spPr>
              <a:xfrm>
                <a:off x="5889804" y="2484900"/>
                <a:ext cx="1060683" cy="326728"/>
              </a:xfrm>
              <a:prstGeom prst="rect">
                <a:avLst/>
              </a:prstGeom>
              <a:noFill/>
            </p:spPr>
            <p:txBody>
              <a:bodyPr wrap="square" rtlCol="0">
                <a:spAutoFit/>
              </a:bodyPr>
              <a:lstStyle/>
              <a:p>
                <a:pPr algn="l"/>
                <a:r>
                  <a:rPr lang="en-US" sz="3200" dirty="0" smtClean="0">
                    <a:solidFill>
                      <a:srgbClr val="000000"/>
                    </a:solidFill>
                  </a:rPr>
                  <a:t>295 K</a:t>
                </a:r>
                <a:endParaRPr lang="en-US" sz="3200" dirty="0">
                  <a:solidFill>
                    <a:srgbClr val="000000"/>
                  </a:solidFill>
                </a:endParaRPr>
              </a:p>
            </p:txBody>
          </p:sp>
          <p:cxnSp>
            <p:nvCxnSpPr>
              <p:cNvPr id="266" name="Straight Arrow Connector 265"/>
              <p:cNvCxnSpPr>
                <a:stCxn id="265" idx="1"/>
                <a:endCxn id="242" idx="3"/>
              </p:cNvCxnSpPr>
              <p:nvPr/>
            </p:nvCxnSpPr>
            <p:spPr>
              <a:xfrm flipH="1" flipV="1">
                <a:off x="4495509" y="2486644"/>
                <a:ext cx="1394295" cy="1616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7" name="Straight Arrow Connector 266"/>
              <p:cNvCxnSpPr>
                <a:stCxn id="265" idx="1"/>
                <a:endCxn id="241" idx="3"/>
              </p:cNvCxnSpPr>
              <p:nvPr/>
            </p:nvCxnSpPr>
            <p:spPr>
              <a:xfrm flipH="1">
                <a:off x="4490944" y="2648264"/>
                <a:ext cx="1398860" cy="4262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8" name="Straight Arrow Connector 267"/>
              <p:cNvCxnSpPr>
                <a:stCxn id="265" idx="1"/>
              </p:cNvCxnSpPr>
              <p:nvPr/>
            </p:nvCxnSpPr>
            <p:spPr>
              <a:xfrm flipH="1" flipV="1">
                <a:off x="5197428" y="2318292"/>
                <a:ext cx="692376" cy="3299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9" name="Straight Arrow Connector 268"/>
              <p:cNvCxnSpPr>
                <a:stCxn id="265" idx="1"/>
                <a:endCxn id="243" idx="3"/>
              </p:cNvCxnSpPr>
              <p:nvPr/>
            </p:nvCxnSpPr>
            <p:spPr>
              <a:xfrm flipH="1">
                <a:off x="5186673" y="2648264"/>
                <a:ext cx="703131" cy="4258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0" name="TextBox 269"/>
              <p:cNvSpPr txBox="1"/>
              <p:nvPr/>
            </p:nvSpPr>
            <p:spPr>
              <a:xfrm>
                <a:off x="5946941" y="5683911"/>
                <a:ext cx="3233723" cy="877006"/>
              </a:xfrm>
              <a:prstGeom prst="rect">
                <a:avLst/>
              </a:prstGeom>
              <a:noFill/>
            </p:spPr>
            <p:txBody>
              <a:bodyPr wrap="square" rtlCol="0">
                <a:spAutoFit/>
              </a:bodyPr>
              <a:lstStyle/>
              <a:p>
                <a:pPr algn="ctr"/>
                <a:r>
                  <a:rPr lang="en-US" sz="3200" dirty="0" smtClean="0">
                    <a:solidFill>
                      <a:srgbClr val="000000"/>
                    </a:solidFill>
                  </a:rPr>
                  <a:t>Heat shield at </a:t>
                </a:r>
              </a:p>
              <a:p>
                <a:pPr algn="ctr"/>
                <a:r>
                  <a:rPr lang="en-US" sz="3200" dirty="0" smtClean="0">
                    <a:solidFill>
                      <a:srgbClr val="000000"/>
                    </a:solidFill>
                  </a:rPr>
                  <a:t>80 K maintains 124 K through </a:t>
                </a:r>
                <a:r>
                  <a:rPr lang="en-US" sz="3200" dirty="0" err="1" smtClean="0">
                    <a:solidFill>
                      <a:srgbClr val="000000"/>
                    </a:solidFill>
                  </a:rPr>
                  <a:t>radiative</a:t>
                </a:r>
                <a:r>
                  <a:rPr lang="en-US" sz="3200" dirty="0" smtClean="0">
                    <a:solidFill>
                      <a:srgbClr val="000000"/>
                    </a:solidFill>
                  </a:rPr>
                  <a:t> coupling</a:t>
                </a:r>
                <a:endParaRPr lang="en-US" sz="3200" dirty="0">
                  <a:solidFill>
                    <a:srgbClr val="000000"/>
                  </a:solidFill>
                </a:endParaRPr>
              </a:p>
            </p:txBody>
          </p:sp>
          <p:cxnSp>
            <p:nvCxnSpPr>
              <p:cNvPr id="271" name="Straight Arrow Connector 270"/>
              <p:cNvCxnSpPr/>
              <p:nvPr/>
            </p:nvCxnSpPr>
            <p:spPr>
              <a:xfrm flipH="1" flipV="1">
                <a:off x="5560941" y="5683933"/>
                <a:ext cx="586709" cy="4086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2" name="Straight Arrow Connector 271"/>
              <p:cNvCxnSpPr/>
              <p:nvPr/>
            </p:nvCxnSpPr>
            <p:spPr>
              <a:xfrm flipH="1" flipV="1">
                <a:off x="5168493" y="5972651"/>
                <a:ext cx="979157" cy="1199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3" name="Rectangle 272"/>
              <p:cNvSpPr/>
              <p:nvPr/>
            </p:nvSpPr>
            <p:spPr>
              <a:xfrm>
                <a:off x="1954395" y="1463535"/>
                <a:ext cx="5374577"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00"/>
                    </a:solidFill>
                  </a:rPr>
                  <a:t>Active Seismic Isolation Table</a:t>
                </a:r>
                <a:endParaRPr lang="en-US" sz="3200" dirty="0">
                  <a:solidFill>
                    <a:srgbClr val="000000"/>
                  </a:solidFill>
                </a:endParaRPr>
              </a:p>
            </p:txBody>
          </p:sp>
          <p:cxnSp>
            <p:nvCxnSpPr>
              <p:cNvPr id="274" name="Straight Connector 273"/>
              <p:cNvCxnSpPr/>
              <p:nvPr/>
            </p:nvCxnSpPr>
            <p:spPr>
              <a:xfrm>
                <a:off x="4309092" y="1796172"/>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a:off x="4997027" y="1795582"/>
                <a:ext cx="0" cy="4820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6" name="Rectangle 275"/>
              <p:cNvSpPr/>
              <p:nvPr/>
            </p:nvSpPr>
            <p:spPr>
              <a:xfrm>
                <a:off x="3828365" y="1796172"/>
                <a:ext cx="91440" cy="1627038"/>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277" name="TextBox 276"/>
              <p:cNvSpPr txBox="1"/>
              <p:nvPr/>
            </p:nvSpPr>
            <p:spPr>
              <a:xfrm>
                <a:off x="7101020" y="2047998"/>
                <a:ext cx="1241401" cy="326728"/>
              </a:xfrm>
              <a:prstGeom prst="rect">
                <a:avLst/>
              </a:prstGeom>
              <a:noFill/>
            </p:spPr>
            <p:txBody>
              <a:bodyPr wrap="square" rtlCol="0">
                <a:spAutoFit/>
              </a:bodyPr>
              <a:lstStyle/>
              <a:p>
                <a:r>
                  <a:rPr lang="en-US" sz="3200" dirty="0" smtClean="0">
                    <a:solidFill>
                      <a:srgbClr val="000000"/>
                    </a:solidFill>
                  </a:rPr>
                  <a:t>ISI stage 2</a:t>
                </a:r>
                <a:endParaRPr lang="en-US" sz="3200" dirty="0">
                  <a:solidFill>
                    <a:srgbClr val="000000"/>
                  </a:solidFill>
                </a:endParaRPr>
              </a:p>
            </p:txBody>
          </p:sp>
          <p:cxnSp>
            <p:nvCxnSpPr>
              <p:cNvPr id="278" name="Straight Arrow Connector 277"/>
              <p:cNvCxnSpPr>
                <a:stCxn id="277" idx="0"/>
              </p:cNvCxnSpPr>
              <p:nvPr/>
            </p:nvCxnSpPr>
            <p:spPr>
              <a:xfrm flipH="1" flipV="1">
                <a:off x="6850132" y="1664825"/>
                <a:ext cx="871589" cy="3831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9" name="Freeform 278"/>
              <p:cNvSpPr/>
              <p:nvPr/>
            </p:nvSpPr>
            <p:spPr>
              <a:xfrm>
                <a:off x="1071040" y="1835940"/>
                <a:ext cx="2723500" cy="1637046"/>
              </a:xfrm>
              <a:custGeom>
                <a:avLst/>
                <a:gdLst>
                  <a:gd name="connsiteX0" fmla="*/ 0 w 2723500"/>
                  <a:gd name="connsiteY0" fmla="*/ 458985 h 1637046"/>
                  <a:gd name="connsiteX1" fmla="*/ 504918 w 2723500"/>
                  <a:gd name="connsiteY1" fmla="*/ 443685 h 1637046"/>
                  <a:gd name="connsiteX2" fmla="*/ 581421 w 2723500"/>
                  <a:gd name="connsiteY2" fmla="*/ 428386 h 1637046"/>
                  <a:gd name="connsiteX3" fmla="*/ 688525 w 2723500"/>
                  <a:gd name="connsiteY3" fmla="*/ 397787 h 1637046"/>
                  <a:gd name="connsiteX4" fmla="*/ 749727 w 2723500"/>
                  <a:gd name="connsiteY4" fmla="*/ 367188 h 1637046"/>
                  <a:gd name="connsiteX5" fmla="*/ 841531 w 2723500"/>
                  <a:gd name="connsiteY5" fmla="*/ 305990 h 1637046"/>
                  <a:gd name="connsiteX6" fmla="*/ 887432 w 2723500"/>
                  <a:gd name="connsiteY6" fmla="*/ 275391 h 1637046"/>
                  <a:gd name="connsiteX7" fmla="*/ 948635 w 2723500"/>
                  <a:gd name="connsiteY7" fmla="*/ 244792 h 1637046"/>
                  <a:gd name="connsiteX8" fmla="*/ 963935 w 2723500"/>
                  <a:gd name="connsiteY8" fmla="*/ 198893 h 1637046"/>
                  <a:gd name="connsiteX9" fmla="*/ 1025137 w 2723500"/>
                  <a:gd name="connsiteY9" fmla="*/ 183594 h 1637046"/>
                  <a:gd name="connsiteX10" fmla="*/ 1071039 w 2723500"/>
                  <a:gd name="connsiteY10" fmla="*/ 168294 h 1637046"/>
                  <a:gd name="connsiteX11" fmla="*/ 1116941 w 2723500"/>
                  <a:gd name="connsiteY11" fmla="*/ 137695 h 1637046"/>
                  <a:gd name="connsiteX12" fmla="*/ 1178143 w 2723500"/>
                  <a:gd name="connsiteY12" fmla="*/ 122396 h 1637046"/>
                  <a:gd name="connsiteX13" fmla="*/ 1269946 w 2723500"/>
                  <a:gd name="connsiteY13" fmla="*/ 91797 h 1637046"/>
                  <a:gd name="connsiteX14" fmla="*/ 1315848 w 2723500"/>
                  <a:gd name="connsiteY14" fmla="*/ 76497 h 1637046"/>
                  <a:gd name="connsiteX15" fmla="*/ 1453553 w 2723500"/>
                  <a:gd name="connsiteY15" fmla="*/ 15299 h 1637046"/>
                  <a:gd name="connsiteX16" fmla="*/ 1667761 w 2723500"/>
                  <a:gd name="connsiteY16" fmla="*/ 0 h 1637046"/>
                  <a:gd name="connsiteX17" fmla="*/ 1989073 w 2723500"/>
                  <a:gd name="connsiteY17" fmla="*/ 15299 h 1637046"/>
                  <a:gd name="connsiteX18" fmla="*/ 2325685 w 2723500"/>
                  <a:gd name="connsiteY18" fmla="*/ 45898 h 1637046"/>
                  <a:gd name="connsiteX19" fmla="*/ 2371587 w 2723500"/>
                  <a:gd name="connsiteY19" fmla="*/ 76497 h 1637046"/>
                  <a:gd name="connsiteX20" fmla="*/ 2463390 w 2723500"/>
                  <a:gd name="connsiteY20" fmla="*/ 107096 h 1637046"/>
                  <a:gd name="connsiteX21" fmla="*/ 2493992 w 2723500"/>
                  <a:gd name="connsiteY21" fmla="*/ 152995 h 1637046"/>
                  <a:gd name="connsiteX22" fmla="*/ 2524593 w 2723500"/>
                  <a:gd name="connsiteY22" fmla="*/ 244792 h 1637046"/>
                  <a:gd name="connsiteX23" fmla="*/ 2555194 w 2723500"/>
                  <a:gd name="connsiteY23" fmla="*/ 474284 h 1637046"/>
                  <a:gd name="connsiteX24" fmla="*/ 2585795 w 2723500"/>
                  <a:gd name="connsiteY24" fmla="*/ 1254559 h 1637046"/>
                  <a:gd name="connsiteX25" fmla="*/ 2631697 w 2723500"/>
                  <a:gd name="connsiteY25" fmla="*/ 1545249 h 1637046"/>
                  <a:gd name="connsiteX26" fmla="*/ 2662298 w 2723500"/>
                  <a:gd name="connsiteY26" fmla="*/ 1591148 h 1637046"/>
                  <a:gd name="connsiteX27" fmla="*/ 2708199 w 2723500"/>
                  <a:gd name="connsiteY27" fmla="*/ 1621747 h 1637046"/>
                  <a:gd name="connsiteX28" fmla="*/ 2723500 w 2723500"/>
                  <a:gd name="connsiteY28" fmla="*/ 1637046 h 163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3500" h="1637046">
                    <a:moveTo>
                      <a:pt x="0" y="458985"/>
                    </a:moveTo>
                    <a:cubicBezTo>
                      <a:pt x="168306" y="453885"/>
                      <a:pt x="336767" y="452534"/>
                      <a:pt x="504918" y="443685"/>
                    </a:cubicBezTo>
                    <a:cubicBezTo>
                      <a:pt x="530888" y="442318"/>
                      <a:pt x="556034" y="434027"/>
                      <a:pt x="581421" y="428386"/>
                    </a:cubicBezTo>
                    <a:cubicBezTo>
                      <a:pt x="608289" y="422416"/>
                      <a:pt x="661007" y="409580"/>
                      <a:pt x="688525" y="397787"/>
                    </a:cubicBezTo>
                    <a:cubicBezTo>
                      <a:pt x="709489" y="388803"/>
                      <a:pt x="730169" y="378922"/>
                      <a:pt x="749727" y="367188"/>
                    </a:cubicBezTo>
                    <a:cubicBezTo>
                      <a:pt x="781264" y="348267"/>
                      <a:pt x="810930" y="326389"/>
                      <a:pt x="841531" y="305990"/>
                    </a:cubicBezTo>
                    <a:cubicBezTo>
                      <a:pt x="856831" y="295790"/>
                      <a:pt x="870985" y="283614"/>
                      <a:pt x="887432" y="275391"/>
                    </a:cubicBezTo>
                    <a:lnTo>
                      <a:pt x="948635" y="244792"/>
                    </a:lnTo>
                    <a:cubicBezTo>
                      <a:pt x="953735" y="229492"/>
                      <a:pt x="951341" y="208967"/>
                      <a:pt x="963935" y="198893"/>
                    </a:cubicBezTo>
                    <a:cubicBezTo>
                      <a:pt x="980356" y="185757"/>
                      <a:pt x="1004918" y="189371"/>
                      <a:pt x="1025137" y="183594"/>
                    </a:cubicBezTo>
                    <a:cubicBezTo>
                      <a:pt x="1040645" y="179164"/>
                      <a:pt x="1056613" y="175506"/>
                      <a:pt x="1071039" y="168294"/>
                    </a:cubicBezTo>
                    <a:cubicBezTo>
                      <a:pt x="1087487" y="160071"/>
                      <a:pt x="1100039" y="144938"/>
                      <a:pt x="1116941" y="137695"/>
                    </a:cubicBezTo>
                    <a:cubicBezTo>
                      <a:pt x="1136269" y="129412"/>
                      <a:pt x="1158001" y="128438"/>
                      <a:pt x="1178143" y="122396"/>
                    </a:cubicBezTo>
                    <a:cubicBezTo>
                      <a:pt x="1209039" y="113128"/>
                      <a:pt x="1239345" y="101997"/>
                      <a:pt x="1269946" y="91797"/>
                    </a:cubicBezTo>
                    <a:cubicBezTo>
                      <a:pt x="1285247" y="86697"/>
                      <a:pt x="1302428" y="85443"/>
                      <a:pt x="1315848" y="76497"/>
                    </a:cubicBezTo>
                    <a:cubicBezTo>
                      <a:pt x="1361185" y="46274"/>
                      <a:pt x="1392375" y="19668"/>
                      <a:pt x="1453553" y="15299"/>
                    </a:cubicBezTo>
                    <a:lnTo>
                      <a:pt x="1667761" y="0"/>
                    </a:lnTo>
                    <a:lnTo>
                      <a:pt x="1989073" y="15299"/>
                    </a:lnTo>
                    <a:cubicBezTo>
                      <a:pt x="2279102" y="30171"/>
                      <a:pt x="2176741" y="8666"/>
                      <a:pt x="2325685" y="45898"/>
                    </a:cubicBezTo>
                    <a:cubicBezTo>
                      <a:pt x="2340986" y="56098"/>
                      <a:pt x="2354783" y="69029"/>
                      <a:pt x="2371587" y="76497"/>
                    </a:cubicBezTo>
                    <a:cubicBezTo>
                      <a:pt x="2401063" y="89597"/>
                      <a:pt x="2463390" y="107096"/>
                      <a:pt x="2463390" y="107096"/>
                    </a:cubicBezTo>
                    <a:cubicBezTo>
                      <a:pt x="2473591" y="122396"/>
                      <a:pt x="2486523" y="136192"/>
                      <a:pt x="2493992" y="152995"/>
                    </a:cubicBezTo>
                    <a:cubicBezTo>
                      <a:pt x="2507093" y="182469"/>
                      <a:pt x="2524593" y="244792"/>
                      <a:pt x="2524593" y="244792"/>
                    </a:cubicBezTo>
                    <a:cubicBezTo>
                      <a:pt x="2529190" y="276972"/>
                      <a:pt x="2554253" y="447932"/>
                      <a:pt x="2555194" y="474284"/>
                    </a:cubicBezTo>
                    <a:cubicBezTo>
                      <a:pt x="2583340" y="1262310"/>
                      <a:pt x="2492237" y="973910"/>
                      <a:pt x="2585795" y="1254559"/>
                    </a:cubicBezTo>
                    <a:cubicBezTo>
                      <a:pt x="2589687" y="1305146"/>
                      <a:pt x="2586802" y="1477910"/>
                      <a:pt x="2631697" y="1545249"/>
                    </a:cubicBezTo>
                    <a:cubicBezTo>
                      <a:pt x="2641897" y="1560549"/>
                      <a:pt x="2649295" y="1578146"/>
                      <a:pt x="2662298" y="1591148"/>
                    </a:cubicBezTo>
                    <a:cubicBezTo>
                      <a:pt x="2675301" y="1604150"/>
                      <a:pt x="2693488" y="1610714"/>
                      <a:pt x="2708199" y="1621747"/>
                    </a:cubicBezTo>
                    <a:cubicBezTo>
                      <a:pt x="2713969" y="1626074"/>
                      <a:pt x="2718400" y="1631946"/>
                      <a:pt x="2723500" y="1637046"/>
                    </a:cubicBezTo>
                  </a:path>
                </a:pathLst>
              </a:custGeom>
              <a:ln w="635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000000"/>
                  </a:solidFill>
                </a:endParaRPr>
              </a:p>
            </p:txBody>
          </p:sp>
          <p:sp>
            <p:nvSpPr>
              <p:cNvPr id="280" name="TextBox 279"/>
              <p:cNvSpPr txBox="1"/>
              <p:nvPr/>
            </p:nvSpPr>
            <p:spPr>
              <a:xfrm>
                <a:off x="-24161" y="3186395"/>
                <a:ext cx="1241401" cy="601867"/>
              </a:xfrm>
              <a:prstGeom prst="rect">
                <a:avLst/>
              </a:prstGeom>
              <a:noFill/>
            </p:spPr>
            <p:txBody>
              <a:bodyPr wrap="square" rtlCol="0">
                <a:spAutoFit/>
              </a:bodyPr>
              <a:lstStyle/>
              <a:p>
                <a:r>
                  <a:rPr lang="en-US" sz="3200" dirty="0" smtClean="0">
                    <a:solidFill>
                      <a:srgbClr val="000000"/>
                    </a:solidFill>
                  </a:rPr>
                  <a:t>Vacuum flange</a:t>
                </a:r>
                <a:endParaRPr lang="en-US" sz="3200" dirty="0">
                  <a:solidFill>
                    <a:srgbClr val="000000"/>
                  </a:solidFill>
                </a:endParaRPr>
              </a:p>
            </p:txBody>
          </p:sp>
          <p:cxnSp>
            <p:nvCxnSpPr>
              <p:cNvPr id="281" name="Straight Arrow Connector 280"/>
              <p:cNvCxnSpPr>
                <a:stCxn id="280" idx="0"/>
                <a:endCxn id="303" idx="2"/>
              </p:cNvCxnSpPr>
              <p:nvPr/>
            </p:nvCxnSpPr>
            <p:spPr>
              <a:xfrm flipV="1">
                <a:off x="596540" y="2684954"/>
                <a:ext cx="497360" cy="50144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2" name="TextBox 281"/>
              <p:cNvSpPr txBox="1"/>
              <p:nvPr/>
            </p:nvSpPr>
            <p:spPr>
              <a:xfrm>
                <a:off x="1280449" y="3069791"/>
                <a:ext cx="2054239" cy="877005"/>
              </a:xfrm>
              <a:prstGeom prst="rect">
                <a:avLst/>
              </a:prstGeom>
              <a:noFill/>
            </p:spPr>
            <p:txBody>
              <a:bodyPr wrap="square" rtlCol="0">
                <a:spAutoFit/>
              </a:bodyPr>
              <a:lstStyle/>
              <a:p>
                <a:r>
                  <a:rPr lang="en-US" sz="3200" dirty="0" smtClean="0">
                    <a:solidFill>
                      <a:srgbClr val="000000"/>
                    </a:solidFill>
                  </a:rPr>
                  <a:t>Flexible LN</a:t>
                </a:r>
                <a:r>
                  <a:rPr lang="en-US" sz="3200" baseline="-25000" dirty="0" smtClean="0">
                    <a:solidFill>
                      <a:srgbClr val="000000"/>
                    </a:solidFill>
                  </a:rPr>
                  <a:t>2</a:t>
                </a:r>
                <a:r>
                  <a:rPr lang="en-US" sz="3200" dirty="0" smtClean="0">
                    <a:solidFill>
                      <a:srgbClr val="000000"/>
                    </a:solidFill>
                  </a:rPr>
                  <a:t> tubing</a:t>
                </a:r>
              </a:p>
              <a:p>
                <a:r>
                  <a:rPr lang="en-US" sz="3200" dirty="0" smtClean="0">
                    <a:solidFill>
                      <a:srgbClr val="000000"/>
                    </a:solidFill>
                  </a:rPr>
                  <a:t>or </a:t>
                </a:r>
                <a:r>
                  <a:rPr lang="en-US" sz="3200" dirty="0">
                    <a:solidFill>
                      <a:srgbClr val="000000"/>
                    </a:solidFill>
                  </a:rPr>
                  <a:t>Cu </a:t>
                </a:r>
                <a:r>
                  <a:rPr lang="en-US" sz="3200" dirty="0" smtClean="0">
                    <a:solidFill>
                      <a:srgbClr val="000000"/>
                    </a:solidFill>
                  </a:rPr>
                  <a:t>cables</a:t>
                </a:r>
              </a:p>
            </p:txBody>
          </p:sp>
          <p:cxnSp>
            <p:nvCxnSpPr>
              <p:cNvPr id="283" name="Straight Arrow Connector 282"/>
              <p:cNvCxnSpPr>
                <a:stCxn id="282" idx="0"/>
                <a:endCxn id="296" idx="6"/>
              </p:cNvCxnSpPr>
              <p:nvPr/>
            </p:nvCxnSpPr>
            <p:spPr>
              <a:xfrm flipH="1" flipV="1">
                <a:off x="1912676" y="2304947"/>
                <a:ext cx="394892" cy="7648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4" name="TextBox 283"/>
              <p:cNvSpPr txBox="1"/>
              <p:nvPr/>
            </p:nvSpPr>
            <p:spPr>
              <a:xfrm>
                <a:off x="2524593" y="2399944"/>
                <a:ext cx="913783" cy="326728"/>
              </a:xfrm>
              <a:prstGeom prst="rect">
                <a:avLst/>
              </a:prstGeom>
              <a:noFill/>
            </p:spPr>
            <p:txBody>
              <a:bodyPr wrap="square" rtlCol="0">
                <a:spAutoFit/>
              </a:bodyPr>
              <a:lstStyle/>
              <a:p>
                <a:r>
                  <a:rPr lang="en-US" sz="3200" dirty="0" smtClean="0">
                    <a:solidFill>
                      <a:srgbClr val="000000"/>
                    </a:solidFill>
                  </a:rPr>
                  <a:t>clamp</a:t>
                </a:r>
                <a:endParaRPr lang="en-US" sz="3200" dirty="0">
                  <a:solidFill>
                    <a:srgbClr val="000000"/>
                  </a:solidFill>
                </a:endParaRPr>
              </a:p>
            </p:txBody>
          </p:sp>
          <p:cxnSp>
            <p:nvCxnSpPr>
              <p:cNvPr id="285" name="Straight Arrow Connector 284"/>
              <p:cNvCxnSpPr>
                <a:stCxn id="284" idx="0"/>
                <a:endCxn id="299" idx="2"/>
              </p:cNvCxnSpPr>
              <p:nvPr/>
            </p:nvCxnSpPr>
            <p:spPr>
              <a:xfrm flipH="1" flipV="1">
                <a:off x="2939517" y="1965642"/>
                <a:ext cx="41967" cy="4343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6" name="TextBox 285"/>
              <p:cNvSpPr txBox="1"/>
              <p:nvPr/>
            </p:nvSpPr>
            <p:spPr>
              <a:xfrm>
                <a:off x="1071040" y="5875531"/>
                <a:ext cx="1169381" cy="601867"/>
              </a:xfrm>
              <a:prstGeom prst="rect">
                <a:avLst/>
              </a:prstGeom>
              <a:noFill/>
            </p:spPr>
            <p:txBody>
              <a:bodyPr wrap="square" rtlCol="0">
                <a:spAutoFit/>
              </a:bodyPr>
              <a:lstStyle/>
              <a:p>
                <a:r>
                  <a:rPr lang="en-US" sz="3200" dirty="0" smtClean="0">
                    <a:solidFill>
                      <a:srgbClr val="000000"/>
                    </a:solidFill>
                  </a:rPr>
                  <a:t>1560 nm MW laser</a:t>
                </a:r>
                <a:endParaRPr lang="en-US" sz="3200" dirty="0">
                  <a:solidFill>
                    <a:srgbClr val="000000"/>
                  </a:solidFill>
                </a:endParaRPr>
              </a:p>
            </p:txBody>
          </p:sp>
          <p:cxnSp>
            <p:nvCxnSpPr>
              <p:cNvPr id="287" name="Straight Arrow Connector 286"/>
              <p:cNvCxnSpPr>
                <a:stCxn id="286" idx="0"/>
              </p:cNvCxnSpPr>
              <p:nvPr/>
            </p:nvCxnSpPr>
            <p:spPr>
              <a:xfrm flipV="1">
                <a:off x="1655730" y="5411401"/>
                <a:ext cx="477734" cy="46413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8" name="TextBox 287"/>
              <p:cNvSpPr txBox="1"/>
              <p:nvPr/>
            </p:nvSpPr>
            <p:spPr>
              <a:xfrm>
                <a:off x="6738537" y="4564681"/>
                <a:ext cx="2319398" cy="601867"/>
              </a:xfrm>
              <a:prstGeom prst="rect">
                <a:avLst/>
              </a:prstGeom>
              <a:noFill/>
              <a:ln w="12700">
                <a:noFill/>
              </a:ln>
            </p:spPr>
            <p:txBody>
              <a:bodyPr wrap="square" rtlCol="0">
                <a:spAutoFit/>
              </a:bodyPr>
              <a:lstStyle/>
              <a:p>
                <a:r>
                  <a:rPr lang="en-US" sz="3200" dirty="0" smtClean="0">
                    <a:solidFill>
                      <a:srgbClr val="000000"/>
                    </a:solidFill>
                  </a:rPr>
                  <a:t>≈ 3 W absorption at 124 K</a:t>
                </a:r>
                <a:endParaRPr lang="en-US" sz="3200" dirty="0">
                  <a:solidFill>
                    <a:srgbClr val="000000"/>
                  </a:solidFill>
                </a:endParaRPr>
              </a:p>
            </p:txBody>
          </p:sp>
          <p:cxnSp>
            <p:nvCxnSpPr>
              <p:cNvPr id="289" name="Straight Arrow Connector 288"/>
              <p:cNvCxnSpPr>
                <a:stCxn id="288" idx="1"/>
              </p:cNvCxnSpPr>
              <p:nvPr/>
            </p:nvCxnSpPr>
            <p:spPr>
              <a:xfrm flipH="1">
                <a:off x="4617529" y="4865615"/>
                <a:ext cx="2121008" cy="4161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0" name="TextBox 289"/>
              <p:cNvSpPr txBox="1"/>
              <p:nvPr/>
            </p:nvSpPr>
            <p:spPr>
              <a:xfrm>
                <a:off x="2240421" y="4511083"/>
                <a:ext cx="1304560" cy="326728"/>
              </a:xfrm>
              <a:prstGeom prst="rect">
                <a:avLst/>
              </a:prstGeom>
              <a:noFill/>
            </p:spPr>
            <p:txBody>
              <a:bodyPr wrap="square" rtlCol="0">
                <a:spAutoFit/>
              </a:bodyPr>
              <a:lstStyle/>
              <a:p>
                <a:pPr algn="ctr"/>
                <a:r>
                  <a:rPr lang="en-US" sz="3200" dirty="0" smtClean="0">
                    <a:solidFill>
                      <a:srgbClr val="000000"/>
                    </a:solidFill>
                  </a:rPr>
                  <a:t>≤ 10 </a:t>
                </a:r>
                <a:r>
                  <a:rPr lang="en-US" sz="3200" dirty="0">
                    <a:solidFill>
                      <a:srgbClr val="000000"/>
                    </a:solidFill>
                  </a:rPr>
                  <a:t>m</a:t>
                </a:r>
                <a:endParaRPr lang="en-US" sz="3200" dirty="0" smtClean="0">
                  <a:solidFill>
                    <a:srgbClr val="000000"/>
                  </a:solidFill>
                </a:endParaRPr>
              </a:p>
            </p:txBody>
          </p:sp>
          <p:cxnSp>
            <p:nvCxnSpPr>
              <p:cNvPr id="291" name="Straight Arrow Connector 290"/>
              <p:cNvCxnSpPr/>
              <p:nvPr/>
            </p:nvCxnSpPr>
            <p:spPr>
              <a:xfrm flipH="1" flipV="1">
                <a:off x="2004730" y="4458720"/>
                <a:ext cx="0" cy="537646"/>
              </a:xfrm>
              <a:prstGeom prst="straightConnector1">
                <a:avLst/>
              </a:prstGeom>
              <a:ln>
                <a:solidFill>
                  <a:schemeClr val="tx1"/>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292" name="Straight Arrow Connector 291"/>
              <p:cNvCxnSpPr/>
              <p:nvPr/>
            </p:nvCxnSpPr>
            <p:spPr>
              <a:xfrm>
                <a:off x="3305729" y="4702408"/>
                <a:ext cx="443067"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3" name="Straight Arrow Connector 292"/>
              <p:cNvCxnSpPr/>
              <p:nvPr/>
            </p:nvCxnSpPr>
            <p:spPr>
              <a:xfrm>
                <a:off x="2074760" y="4702409"/>
                <a:ext cx="443067" cy="1"/>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294" name="TextBox 293"/>
              <p:cNvSpPr txBox="1"/>
              <p:nvPr/>
            </p:nvSpPr>
            <p:spPr>
              <a:xfrm>
                <a:off x="2629134" y="6177745"/>
                <a:ext cx="2966565" cy="326728"/>
              </a:xfrm>
              <a:prstGeom prst="rect">
                <a:avLst/>
              </a:prstGeom>
              <a:noFill/>
            </p:spPr>
            <p:txBody>
              <a:bodyPr wrap="square" rtlCol="0">
                <a:spAutoFit/>
              </a:bodyPr>
              <a:lstStyle/>
              <a:p>
                <a:r>
                  <a:rPr lang="en-US" sz="3200" dirty="0" smtClean="0">
                    <a:solidFill>
                      <a:srgbClr val="000000"/>
                    </a:solidFill>
                  </a:rPr>
                  <a:t>≈140 kg Si test mass</a:t>
                </a:r>
                <a:endParaRPr lang="en-US" sz="3200" dirty="0">
                  <a:solidFill>
                    <a:srgbClr val="000000"/>
                  </a:solidFill>
                </a:endParaRPr>
              </a:p>
            </p:txBody>
          </p:sp>
          <p:cxnSp>
            <p:nvCxnSpPr>
              <p:cNvPr id="295" name="Straight Arrow Connector 294"/>
              <p:cNvCxnSpPr>
                <a:stCxn id="294" idx="0"/>
              </p:cNvCxnSpPr>
              <p:nvPr/>
            </p:nvCxnSpPr>
            <p:spPr>
              <a:xfrm flipV="1">
                <a:off x="4112417" y="5623056"/>
                <a:ext cx="196674" cy="5546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6" name="Freeform 295"/>
              <p:cNvSpPr/>
              <p:nvPr/>
            </p:nvSpPr>
            <p:spPr>
              <a:xfrm>
                <a:off x="1128792" y="1881589"/>
                <a:ext cx="2713000" cy="3998377"/>
              </a:xfrm>
              <a:custGeom>
                <a:avLst/>
                <a:gdLst>
                  <a:gd name="connsiteX0" fmla="*/ 0 w 2713000"/>
                  <a:gd name="connsiteY0" fmla="*/ 595837 h 3998377"/>
                  <a:gd name="connsiteX1" fmla="*/ 313553 w 2713000"/>
                  <a:gd name="connsiteY1" fmla="*/ 595837 h 3998377"/>
                  <a:gd name="connsiteX2" fmla="*/ 407619 w 2713000"/>
                  <a:gd name="connsiteY2" fmla="*/ 564477 h 3998377"/>
                  <a:gd name="connsiteX3" fmla="*/ 533041 w 2713000"/>
                  <a:gd name="connsiteY3" fmla="*/ 548797 h 3998377"/>
                  <a:gd name="connsiteX4" fmla="*/ 627107 w 2713000"/>
                  <a:gd name="connsiteY4" fmla="*/ 501757 h 3998377"/>
                  <a:gd name="connsiteX5" fmla="*/ 674140 w 2713000"/>
                  <a:gd name="connsiteY5" fmla="*/ 470397 h 3998377"/>
                  <a:gd name="connsiteX6" fmla="*/ 783884 w 2713000"/>
                  <a:gd name="connsiteY6" fmla="*/ 423358 h 3998377"/>
                  <a:gd name="connsiteX7" fmla="*/ 956338 w 2713000"/>
                  <a:gd name="connsiteY7" fmla="*/ 313598 h 3998377"/>
                  <a:gd name="connsiteX8" fmla="*/ 987693 w 2713000"/>
                  <a:gd name="connsiteY8" fmla="*/ 266558 h 3998377"/>
                  <a:gd name="connsiteX9" fmla="*/ 1034726 w 2713000"/>
                  <a:gd name="connsiteY9" fmla="*/ 250879 h 3998377"/>
                  <a:gd name="connsiteX10" fmla="*/ 1113115 w 2713000"/>
                  <a:gd name="connsiteY10" fmla="*/ 219519 h 3998377"/>
                  <a:gd name="connsiteX11" fmla="*/ 1160148 w 2713000"/>
                  <a:gd name="connsiteY11" fmla="*/ 188159 h 3998377"/>
                  <a:gd name="connsiteX12" fmla="*/ 1285569 w 2713000"/>
                  <a:gd name="connsiteY12" fmla="*/ 156799 h 3998377"/>
                  <a:gd name="connsiteX13" fmla="*/ 1332602 w 2713000"/>
                  <a:gd name="connsiteY13" fmla="*/ 141119 h 3998377"/>
                  <a:gd name="connsiteX14" fmla="*/ 1442346 w 2713000"/>
                  <a:gd name="connsiteY14" fmla="*/ 78400 h 3998377"/>
                  <a:gd name="connsiteX15" fmla="*/ 1599122 w 2713000"/>
                  <a:gd name="connsiteY15" fmla="*/ 31360 h 3998377"/>
                  <a:gd name="connsiteX16" fmla="*/ 1693188 w 2713000"/>
                  <a:gd name="connsiteY16" fmla="*/ 0 h 3998377"/>
                  <a:gd name="connsiteX17" fmla="*/ 2038097 w 2713000"/>
                  <a:gd name="connsiteY17" fmla="*/ 47040 h 3998377"/>
                  <a:gd name="connsiteX18" fmla="*/ 2085130 w 2713000"/>
                  <a:gd name="connsiteY18" fmla="*/ 78400 h 3998377"/>
                  <a:gd name="connsiteX19" fmla="*/ 2116485 w 2713000"/>
                  <a:gd name="connsiteY19" fmla="*/ 125439 h 3998377"/>
                  <a:gd name="connsiteX20" fmla="*/ 2179196 w 2713000"/>
                  <a:gd name="connsiteY20" fmla="*/ 203839 h 3998377"/>
                  <a:gd name="connsiteX21" fmla="*/ 2241907 w 2713000"/>
                  <a:gd name="connsiteY21" fmla="*/ 329278 h 3998377"/>
                  <a:gd name="connsiteX22" fmla="*/ 2273262 w 2713000"/>
                  <a:gd name="connsiteY22" fmla="*/ 611516 h 3998377"/>
                  <a:gd name="connsiteX23" fmla="*/ 2288940 w 2713000"/>
                  <a:gd name="connsiteY23" fmla="*/ 1207353 h 3998377"/>
                  <a:gd name="connsiteX24" fmla="*/ 2304617 w 2713000"/>
                  <a:gd name="connsiteY24" fmla="*/ 1254393 h 3998377"/>
                  <a:gd name="connsiteX25" fmla="*/ 2335973 w 2713000"/>
                  <a:gd name="connsiteY25" fmla="*/ 1285753 h 3998377"/>
                  <a:gd name="connsiteX26" fmla="*/ 2398683 w 2713000"/>
                  <a:gd name="connsiteY26" fmla="*/ 1426872 h 3998377"/>
                  <a:gd name="connsiteX27" fmla="*/ 2414361 w 2713000"/>
                  <a:gd name="connsiteY27" fmla="*/ 1473911 h 3998377"/>
                  <a:gd name="connsiteX28" fmla="*/ 2508427 w 2713000"/>
                  <a:gd name="connsiteY28" fmla="*/ 1520951 h 3998377"/>
                  <a:gd name="connsiteX29" fmla="*/ 2571138 w 2713000"/>
                  <a:gd name="connsiteY29" fmla="*/ 1662070 h 3998377"/>
                  <a:gd name="connsiteX30" fmla="*/ 2586815 w 2713000"/>
                  <a:gd name="connsiteY30" fmla="*/ 1709110 h 3998377"/>
                  <a:gd name="connsiteX31" fmla="*/ 2618171 w 2713000"/>
                  <a:gd name="connsiteY31" fmla="*/ 2038388 h 3998377"/>
                  <a:gd name="connsiteX32" fmla="*/ 2633848 w 2713000"/>
                  <a:gd name="connsiteY32" fmla="*/ 2226547 h 3998377"/>
                  <a:gd name="connsiteX33" fmla="*/ 2618171 w 2713000"/>
                  <a:gd name="connsiteY33" fmla="*/ 2947823 h 3998377"/>
                  <a:gd name="connsiteX34" fmla="*/ 2586815 w 2713000"/>
                  <a:gd name="connsiteY34" fmla="*/ 3088942 h 3998377"/>
                  <a:gd name="connsiteX35" fmla="*/ 2602493 w 2713000"/>
                  <a:gd name="connsiteY35" fmla="*/ 3418220 h 3998377"/>
                  <a:gd name="connsiteX36" fmla="*/ 2618171 w 2713000"/>
                  <a:gd name="connsiteY36" fmla="*/ 3480940 h 3998377"/>
                  <a:gd name="connsiteX37" fmla="*/ 2633848 w 2713000"/>
                  <a:gd name="connsiteY37" fmla="*/ 3575019 h 3998377"/>
                  <a:gd name="connsiteX38" fmla="*/ 2649526 w 2713000"/>
                  <a:gd name="connsiteY38" fmla="*/ 3731818 h 3998377"/>
                  <a:gd name="connsiteX39" fmla="*/ 2665204 w 2713000"/>
                  <a:gd name="connsiteY39" fmla="*/ 3810218 h 3998377"/>
                  <a:gd name="connsiteX40" fmla="*/ 2712237 w 2713000"/>
                  <a:gd name="connsiteY40" fmla="*/ 3967017 h 3998377"/>
                  <a:gd name="connsiteX41" fmla="*/ 2712237 w 2713000"/>
                  <a:gd name="connsiteY41" fmla="*/ 3998377 h 399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713000" h="3998377">
                    <a:moveTo>
                      <a:pt x="0" y="595837"/>
                    </a:moveTo>
                    <a:cubicBezTo>
                      <a:pt x="145412" y="610379"/>
                      <a:pt x="168141" y="623105"/>
                      <a:pt x="313553" y="595837"/>
                    </a:cubicBezTo>
                    <a:cubicBezTo>
                      <a:pt x="346039" y="589745"/>
                      <a:pt x="374822" y="568577"/>
                      <a:pt x="407619" y="564477"/>
                    </a:cubicBezTo>
                    <a:lnTo>
                      <a:pt x="533041" y="548797"/>
                    </a:lnTo>
                    <a:cubicBezTo>
                      <a:pt x="667834" y="458922"/>
                      <a:pt x="497289" y="566676"/>
                      <a:pt x="627107" y="501757"/>
                    </a:cubicBezTo>
                    <a:cubicBezTo>
                      <a:pt x="643960" y="493329"/>
                      <a:pt x="657780" y="479747"/>
                      <a:pt x="674140" y="470397"/>
                    </a:cubicBezTo>
                    <a:cubicBezTo>
                      <a:pt x="728386" y="439395"/>
                      <a:pt x="731116" y="440949"/>
                      <a:pt x="783884" y="423358"/>
                    </a:cubicBezTo>
                    <a:cubicBezTo>
                      <a:pt x="925283" y="334970"/>
                      <a:pt x="868284" y="372309"/>
                      <a:pt x="956338" y="313598"/>
                    </a:cubicBezTo>
                    <a:cubicBezTo>
                      <a:pt x="966790" y="297918"/>
                      <a:pt x="972979" y="278331"/>
                      <a:pt x="987693" y="266558"/>
                    </a:cubicBezTo>
                    <a:cubicBezTo>
                      <a:pt x="1000597" y="256234"/>
                      <a:pt x="1019253" y="256682"/>
                      <a:pt x="1034726" y="250879"/>
                    </a:cubicBezTo>
                    <a:cubicBezTo>
                      <a:pt x="1061077" y="240996"/>
                      <a:pt x="1087944" y="232106"/>
                      <a:pt x="1113115" y="219519"/>
                    </a:cubicBezTo>
                    <a:cubicBezTo>
                      <a:pt x="1129968" y="211091"/>
                      <a:pt x="1142440" y="194599"/>
                      <a:pt x="1160148" y="188159"/>
                    </a:cubicBezTo>
                    <a:cubicBezTo>
                      <a:pt x="1200647" y="173430"/>
                      <a:pt x="1244687" y="170428"/>
                      <a:pt x="1285569" y="156799"/>
                    </a:cubicBezTo>
                    <a:cubicBezTo>
                      <a:pt x="1301247" y="151572"/>
                      <a:pt x="1317821" y="148511"/>
                      <a:pt x="1332602" y="141119"/>
                    </a:cubicBezTo>
                    <a:cubicBezTo>
                      <a:pt x="1445734" y="84545"/>
                      <a:pt x="1304916" y="133379"/>
                      <a:pt x="1442346" y="78400"/>
                    </a:cubicBezTo>
                    <a:cubicBezTo>
                      <a:pt x="1553211" y="34048"/>
                      <a:pt x="1506721" y="59084"/>
                      <a:pt x="1599122" y="31360"/>
                    </a:cubicBezTo>
                    <a:cubicBezTo>
                      <a:pt x="1630780" y="21861"/>
                      <a:pt x="1693188" y="0"/>
                      <a:pt x="1693188" y="0"/>
                    </a:cubicBezTo>
                    <a:cubicBezTo>
                      <a:pt x="1734324" y="2571"/>
                      <a:pt x="1960302" y="-4831"/>
                      <a:pt x="2038097" y="47040"/>
                    </a:cubicBezTo>
                    <a:lnTo>
                      <a:pt x="2085130" y="78400"/>
                    </a:lnTo>
                    <a:cubicBezTo>
                      <a:pt x="2095582" y="94080"/>
                      <a:pt x="2104714" y="110724"/>
                      <a:pt x="2116485" y="125439"/>
                    </a:cubicBezTo>
                    <a:cubicBezTo>
                      <a:pt x="2149064" y="166169"/>
                      <a:pt x="2155068" y="149542"/>
                      <a:pt x="2179196" y="203839"/>
                    </a:cubicBezTo>
                    <a:cubicBezTo>
                      <a:pt x="2236842" y="333561"/>
                      <a:pt x="2177512" y="264875"/>
                      <a:pt x="2241907" y="329278"/>
                    </a:cubicBezTo>
                    <a:cubicBezTo>
                      <a:pt x="2280700" y="445679"/>
                      <a:pt x="2264695" y="384462"/>
                      <a:pt x="2273262" y="611516"/>
                    </a:cubicBezTo>
                    <a:cubicBezTo>
                      <a:pt x="2280753" y="810056"/>
                      <a:pt x="2279261" y="1008908"/>
                      <a:pt x="2288940" y="1207353"/>
                    </a:cubicBezTo>
                    <a:cubicBezTo>
                      <a:pt x="2289745" y="1223861"/>
                      <a:pt x="2296114" y="1240220"/>
                      <a:pt x="2304617" y="1254393"/>
                    </a:cubicBezTo>
                    <a:cubicBezTo>
                      <a:pt x="2312222" y="1267069"/>
                      <a:pt x="2326739" y="1274209"/>
                      <a:pt x="2335973" y="1285753"/>
                    </a:cubicBezTo>
                    <a:cubicBezTo>
                      <a:pt x="2378564" y="1338999"/>
                      <a:pt x="2373821" y="1352276"/>
                      <a:pt x="2398683" y="1426872"/>
                    </a:cubicBezTo>
                    <a:cubicBezTo>
                      <a:pt x="2403909" y="1442552"/>
                      <a:pt x="2398682" y="1468684"/>
                      <a:pt x="2414361" y="1473911"/>
                    </a:cubicBezTo>
                    <a:cubicBezTo>
                      <a:pt x="2479270" y="1495551"/>
                      <a:pt x="2447644" y="1480423"/>
                      <a:pt x="2508427" y="1520951"/>
                    </a:cubicBezTo>
                    <a:cubicBezTo>
                      <a:pt x="2545740" y="1632908"/>
                      <a:pt x="2521447" y="1587526"/>
                      <a:pt x="2571138" y="1662070"/>
                    </a:cubicBezTo>
                    <a:cubicBezTo>
                      <a:pt x="2576364" y="1677750"/>
                      <a:pt x="2582807" y="1693075"/>
                      <a:pt x="2586815" y="1709110"/>
                    </a:cubicBezTo>
                    <a:cubicBezTo>
                      <a:pt x="2616816" y="1829132"/>
                      <a:pt x="2607457" y="1888368"/>
                      <a:pt x="2618171" y="2038388"/>
                    </a:cubicBezTo>
                    <a:cubicBezTo>
                      <a:pt x="2622654" y="2101165"/>
                      <a:pt x="2628622" y="2163827"/>
                      <a:pt x="2633848" y="2226547"/>
                    </a:cubicBezTo>
                    <a:cubicBezTo>
                      <a:pt x="2628622" y="2466972"/>
                      <a:pt x="2627593" y="2707526"/>
                      <a:pt x="2618171" y="2947823"/>
                    </a:cubicBezTo>
                    <a:cubicBezTo>
                      <a:pt x="2617245" y="2971431"/>
                      <a:pt x="2593610" y="3061759"/>
                      <a:pt x="2586815" y="3088942"/>
                    </a:cubicBezTo>
                    <a:cubicBezTo>
                      <a:pt x="2592041" y="3198701"/>
                      <a:pt x="2593731" y="3308686"/>
                      <a:pt x="2602493" y="3418220"/>
                    </a:cubicBezTo>
                    <a:cubicBezTo>
                      <a:pt x="2604211" y="3439701"/>
                      <a:pt x="2613945" y="3459808"/>
                      <a:pt x="2618171" y="3480940"/>
                    </a:cubicBezTo>
                    <a:cubicBezTo>
                      <a:pt x="2624405" y="3512115"/>
                      <a:pt x="2629905" y="3543472"/>
                      <a:pt x="2633848" y="3575019"/>
                    </a:cubicBezTo>
                    <a:cubicBezTo>
                      <a:pt x="2640362" y="3627140"/>
                      <a:pt x="2642585" y="3679752"/>
                      <a:pt x="2649526" y="3731818"/>
                    </a:cubicBezTo>
                    <a:cubicBezTo>
                      <a:pt x="2653048" y="3758235"/>
                      <a:pt x="2658193" y="3784506"/>
                      <a:pt x="2665204" y="3810218"/>
                    </a:cubicBezTo>
                    <a:cubicBezTo>
                      <a:pt x="2683125" y="3875938"/>
                      <a:pt x="2701743" y="3904045"/>
                      <a:pt x="2712237" y="3967017"/>
                    </a:cubicBezTo>
                    <a:cubicBezTo>
                      <a:pt x="2713955" y="3977328"/>
                      <a:pt x="2712237" y="3987924"/>
                      <a:pt x="2712237" y="3998377"/>
                    </a:cubicBezTo>
                  </a:path>
                </a:pathLst>
              </a:custGeom>
              <a:ln w="63500">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000000"/>
                  </a:solidFill>
                </a:endParaRPr>
              </a:p>
            </p:txBody>
          </p:sp>
          <p:sp>
            <p:nvSpPr>
              <p:cNvPr id="297" name="TextBox 296"/>
              <p:cNvSpPr txBox="1"/>
              <p:nvPr/>
            </p:nvSpPr>
            <p:spPr>
              <a:xfrm>
                <a:off x="1251967" y="2086790"/>
                <a:ext cx="445644" cy="326728"/>
              </a:xfrm>
              <a:prstGeom prst="rect">
                <a:avLst/>
              </a:prstGeom>
              <a:solidFill>
                <a:schemeClr val="tx2">
                  <a:lumMod val="20000"/>
                  <a:lumOff val="80000"/>
                </a:schemeClr>
              </a:solidFill>
            </p:spPr>
            <p:txBody>
              <a:bodyPr wrap="square" rtlCol="0" anchor="t">
                <a:spAutoFit/>
              </a:bodyPr>
              <a:lstStyle/>
              <a:p>
                <a:pPr algn="ctr"/>
                <a:r>
                  <a:rPr lang="en-US" sz="3200" dirty="0" smtClean="0">
                    <a:solidFill>
                      <a:srgbClr val="000000"/>
                    </a:solidFill>
                  </a:rPr>
                  <a:t>…</a:t>
                </a:r>
                <a:endParaRPr lang="en-US" sz="3200" dirty="0">
                  <a:solidFill>
                    <a:srgbClr val="000000"/>
                  </a:solidFill>
                </a:endParaRPr>
              </a:p>
            </p:txBody>
          </p:sp>
          <p:sp>
            <p:nvSpPr>
              <p:cNvPr id="298" name="TextBox 297"/>
              <p:cNvSpPr txBox="1"/>
              <p:nvPr/>
            </p:nvSpPr>
            <p:spPr>
              <a:xfrm rot="10800000">
                <a:off x="1245782" y="2365187"/>
                <a:ext cx="445644" cy="326728"/>
              </a:xfrm>
              <a:prstGeom prst="rect">
                <a:avLst/>
              </a:prstGeom>
              <a:solidFill>
                <a:schemeClr val="tx2">
                  <a:lumMod val="20000"/>
                  <a:lumOff val="80000"/>
                </a:schemeClr>
              </a:solidFill>
            </p:spPr>
            <p:txBody>
              <a:bodyPr wrap="square" rtlCol="0" anchor="t">
                <a:spAutoFit/>
              </a:bodyPr>
              <a:lstStyle/>
              <a:p>
                <a:pPr algn="ctr"/>
                <a:r>
                  <a:rPr lang="en-US" sz="3200" dirty="0" smtClean="0">
                    <a:solidFill>
                      <a:srgbClr val="000000"/>
                    </a:solidFill>
                  </a:rPr>
                  <a:t>…</a:t>
                </a:r>
                <a:endParaRPr lang="en-US" sz="3200" dirty="0">
                  <a:solidFill>
                    <a:srgbClr val="000000"/>
                  </a:solidFill>
                </a:endParaRPr>
              </a:p>
            </p:txBody>
          </p:sp>
          <p:sp>
            <p:nvSpPr>
              <p:cNvPr id="299" name="Rectangle 298"/>
              <p:cNvSpPr/>
              <p:nvPr/>
            </p:nvSpPr>
            <p:spPr>
              <a:xfrm>
                <a:off x="2770754" y="1787090"/>
                <a:ext cx="337526" cy="178552"/>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300" name="Rectangle 299"/>
              <p:cNvSpPr/>
              <p:nvPr/>
            </p:nvSpPr>
            <p:spPr>
              <a:xfrm>
                <a:off x="186189" y="1919569"/>
                <a:ext cx="334201" cy="716207"/>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00"/>
                  </a:solidFill>
                </a:endParaRPr>
              </a:p>
            </p:txBody>
          </p:sp>
          <p:cxnSp>
            <p:nvCxnSpPr>
              <p:cNvPr id="301" name="Straight Connector 300"/>
              <p:cNvCxnSpPr>
                <a:stCxn id="303" idx="1"/>
              </p:cNvCxnSpPr>
              <p:nvPr/>
            </p:nvCxnSpPr>
            <p:spPr>
              <a:xfrm flipH="1" flipV="1">
                <a:off x="520390" y="2141931"/>
                <a:ext cx="550650" cy="118516"/>
              </a:xfrm>
              <a:prstGeom prst="line">
                <a:avLst/>
              </a:prstGeom>
              <a:ln w="635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flipH="1">
                <a:off x="520390" y="2471824"/>
                <a:ext cx="545876" cy="13075"/>
              </a:xfrm>
              <a:prstGeom prst="line">
                <a:avLst/>
              </a:prstGeom>
              <a:ln w="63500">
                <a:solidFill>
                  <a:schemeClr val="accent4"/>
                </a:solidFill>
              </a:ln>
            </p:spPr>
            <p:style>
              <a:lnRef idx="2">
                <a:schemeClr val="accent1"/>
              </a:lnRef>
              <a:fillRef idx="0">
                <a:schemeClr val="accent1"/>
              </a:fillRef>
              <a:effectRef idx="1">
                <a:schemeClr val="accent1"/>
              </a:effectRef>
              <a:fontRef idx="minor">
                <a:schemeClr val="tx1"/>
              </a:fontRef>
            </p:style>
          </p:cxnSp>
          <p:sp>
            <p:nvSpPr>
              <p:cNvPr id="303" name="Rectangle 302"/>
              <p:cNvSpPr/>
              <p:nvPr/>
            </p:nvSpPr>
            <p:spPr>
              <a:xfrm>
                <a:off x="1071040" y="1835940"/>
                <a:ext cx="45719" cy="8490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304" name="TextBox 303"/>
              <p:cNvSpPr txBox="1"/>
              <p:nvPr/>
            </p:nvSpPr>
            <p:spPr>
              <a:xfrm>
                <a:off x="151003" y="1288984"/>
                <a:ext cx="822957" cy="326728"/>
              </a:xfrm>
              <a:prstGeom prst="rect">
                <a:avLst/>
              </a:prstGeom>
              <a:noFill/>
            </p:spPr>
            <p:txBody>
              <a:bodyPr wrap="square" rtlCol="0">
                <a:spAutoFit/>
              </a:bodyPr>
              <a:lstStyle/>
              <a:p>
                <a:pPr algn="ctr"/>
                <a:r>
                  <a:rPr lang="en-US" sz="3200" dirty="0" smtClean="0">
                    <a:solidFill>
                      <a:srgbClr val="000000"/>
                    </a:solidFill>
                  </a:rPr>
                  <a:t>chiller</a:t>
                </a:r>
                <a:endParaRPr lang="en-US" sz="3200" dirty="0">
                  <a:solidFill>
                    <a:srgbClr val="000000"/>
                  </a:solidFill>
                </a:endParaRPr>
              </a:p>
            </p:txBody>
          </p:sp>
          <p:cxnSp>
            <p:nvCxnSpPr>
              <p:cNvPr id="305" name="Straight Arrow Connector 304"/>
              <p:cNvCxnSpPr>
                <a:stCxn id="304" idx="2"/>
                <a:endCxn id="300" idx="0"/>
              </p:cNvCxnSpPr>
              <p:nvPr/>
            </p:nvCxnSpPr>
            <p:spPr>
              <a:xfrm flipH="1">
                <a:off x="353289" y="1615712"/>
                <a:ext cx="209192" cy="30385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469" name="TextBox 468"/>
            <p:cNvSpPr txBox="1"/>
            <p:nvPr/>
          </p:nvSpPr>
          <p:spPr>
            <a:xfrm>
              <a:off x="9982200" y="7086600"/>
              <a:ext cx="4800600" cy="2062103"/>
            </a:xfrm>
            <a:prstGeom prst="rect">
              <a:avLst/>
            </a:prstGeom>
            <a:noFill/>
          </p:spPr>
          <p:txBody>
            <a:bodyPr wrap="square" rtlCol="0">
              <a:spAutoFit/>
            </a:bodyPr>
            <a:lstStyle/>
            <a:p>
              <a:r>
                <a:rPr lang="en-US" sz="3200" dirty="0" smtClean="0">
                  <a:solidFill>
                    <a:srgbClr val="000000"/>
                  </a:solidFill>
                </a:rPr>
                <a:t>Not shown:</a:t>
              </a:r>
            </a:p>
            <a:p>
              <a:r>
                <a:rPr lang="en-US" sz="3200" dirty="0" smtClean="0">
                  <a:solidFill>
                    <a:srgbClr val="000000"/>
                  </a:solidFill>
                </a:rPr>
                <a:t>A movable cold link achieves the initial test mass  cool down in ≈ 1 day.</a:t>
              </a:r>
              <a:endParaRPr lang="en-US" sz="3200" dirty="0">
                <a:solidFill>
                  <a:srgbClr val="000000"/>
                </a:solidFill>
              </a:endParaRPr>
            </a:p>
          </p:txBody>
        </p:sp>
      </p:grpSp>
      <p:pic>
        <p:nvPicPr>
          <p:cNvPr id="71" name="Picture 70" descr="Rz_requirement_compariso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8000" y="23850600"/>
            <a:ext cx="12624206" cy="701344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4349</TotalTime>
  <Words>593</Words>
  <Application>Microsoft Macintosh PowerPoint</Application>
  <PresentationFormat>Custom</PresentationFormat>
  <Paragraphs>93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Brett</dc:creator>
  <cp:lastModifiedBy>Brett Shapiro</cp:lastModifiedBy>
  <cp:revision>254</cp:revision>
  <dcterms:created xsi:type="dcterms:W3CDTF">2009-02-25T15:30:05Z</dcterms:created>
  <dcterms:modified xsi:type="dcterms:W3CDTF">2014-08-22T23:41:52Z</dcterms:modified>
</cp:coreProperties>
</file>