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6" r:id="rId3"/>
    <p:sldId id="258" r:id="rId4"/>
    <p:sldId id="264" r:id="rId5"/>
    <p:sldId id="260" r:id="rId6"/>
    <p:sldId id="261" r:id="rId7"/>
    <p:sldId id="262"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4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D11B4-2669-42C0-A635-FD121576DCB3}" type="datetimeFigureOut">
              <a:rPr lang="en-US" smtClean="0"/>
              <a:t>8/29/2014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F1DB6-80D7-4B41-AF9D-FCDD63A217A4}" type="slidenum">
              <a:rPr lang="en-US" smtClean="0"/>
              <a:t>‹#›</a:t>
            </a:fld>
            <a:endParaRPr lang="en-US"/>
          </a:p>
        </p:txBody>
      </p:sp>
    </p:spTree>
    <p:extLst>
      <p:ext uri="{BB962C8B-B14F-4D97-AF65-F5344CB8AC3E}">
        <p14:creationId xmlns:p14="http://schemas.microsoft.com/office/powerpoint/2010/main" val="290370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F1DB6-80D7-4B41-AF9D-FCDD63A217A4}" type="slidenum">
              <a:rPr lang="en-US" smtClean="0"/>
              <a:t>2</a:t>
            </a:fld>
            <a:endParaRPr lang="en-US"/>
          </a:p>
        </p:txBody>
      </p:sp>
    </p:spTree>
    <p:extLst>
      <p:ext uri="{BB962C8B-B14F-4D97-AF65-F5344CB8AC3E}">
        <p14:creationId xmlns:p14="http://schemas.microsoft.com/office/powerpoint/2010/main" val="253763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4E492FB-B829-4F63-9E9B-585384B2A073}" type="slidenum">
              <a:rPr lang="en-US" altLang="en-US"/>
              <a:pPr>
                <a:defRPr/>
              </a:pPr>
              <a:t>‹#›</a:t>
            </a:fld>
            <a:endParaRPr lang="en-US" altLang="en-US"/>
          </a:p>
        </p:txBody>
      </p:sp>
    </p:spTree>
    <p:extLst>
      <p:ext uri="{BB962C8B-B14F-4D97-AF65-F5344CB8AC3E}">
        <p14:creationId xmlns:p14="http://schemas.microsoft.com/office/powerpoint/2010/main" val="75374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gravwave_wash"/>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p:cNvGraphicFramePr>
            <a:graphicFrameLocks noChangeAspect="1"/>
          </p:cNvGraphicFramePr>
          <p:nvPr userDrawn="1"/>
        </p:nvGraphicFramePr>
        <p:xfrm>
          <a:off x="0" y="0"/>
          <a:ext cx="1524000" cy="1219200"/>
        </p:xfrm>
        <a:graphic>
          <a:graphicData uri="http://schemas.openxmlformats.org/presentationml/2006/ole">
            <mc:AlternateContent xmlns:mc="http://schemas.openxmlformats.org/markup-compatibility/2006">
              <mc:Choice xmlns:v="urn:schemas-microsoft-com:vml" Requires="v">
                <p:oleObj spid="_x0000_s29724" r:id="rId4" imgW="5875220" imgH="4287526" progId="">
                  <p:embed/>
                </p:oleObj>
              </mc:Choice>
              <mc:Fallback>
                <p:oleObj r:id="rId4" imgW="5875220" imgH="428752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utoShape 9"/>
          <p:cNvSpPr>
            <a:spLocks noChangeArrowheads="1"/>
          </p:cNvSpPr>
          <p:nvPr userDrawn="1"/>
        </p:nvSpPr>
        <p:spPr bwMode="auto">
          <a:xfrm>
            <a:off x="17463" y="1219200"/>
            <a:ext cx="9126537" cy="31750"/>
          </a:xfrm>
          <a:prstGeom prst="roundRect">
            <a:avLst>
              <a:gd name="adj" fmla="val 5000"/>
            </a:avLst>
          </a:prstGeom>
          <a:solidFill>
            <a:schemeClr val="bg1"/>
          </a:solidFill>
          <a:ln>
            <a:noFill/>
          </a:ln>
          <a:extLst>
            <a:ext uri="{91240B29-F687-4F45-9708-019B960494DF}">
              <a14:hiddenLine xmlns:a14="http://schemas.microsoft.com/office/drawing/2010/main" w="9360">
                <a:solidFill>
                  <a:srgbClr val="D49FFF"/>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7"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72400" y="20638"/>
            <a:ext cx="1371600" cy="121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ltLang="en-US"/>
          </a:p>
        </p:txBody>
      </p:sp>
      <p:sp>
        <p:nvSpPr>
          <p:cNvPr id="9" name="Footer Placeholder 4"/>
          <p:cNvSpPr>
            <a:spLocks noGrp="1"/>
          </p:cNvSpPr>
          <p:nvPr>
            <p:ph type="ftr" sz="quarter" idx="11"/>
          </p:nvPr>
        </p:nvSpPr>
        <p:spPr/>
        <p:txBody>
          <a:bodyPr/>
          <a:lstStyle>
            <a:lvl1pPr>
              <a:defRPr/>
            </a:lvl1pPr>
          </a:lstStyle>
          <a:p>
            <a:pPr>
              <a:defRPr/>
            </a:pPr>
            <a:endParaRPr lang="en-US" altLang="en-US"/>
          </a:p>
        </p:txBody>
      </p:sp>
      <p:sp>
        <p:nvSpPr>
          <p:cNvPr id="10" name="Slide Number Placeholder 5"/>
          <p:cNvSpPr>
            <a:spLocks noGrp="1"/>
          </p:cNvSpPr>
          <p:nvPr>
            <p:ph type="sldNum" sz="quarter" idx="12"/>
          </p:nvPr>
        </p:nvSpPr>
        <p:spPr/>
        <p:txBody>
          <a:bodyPr/>
          <a:lstStyle>
            <a:lvl1pPr>
              <a:defRPr/>
            </a:lvl1pPr>
          </a:lstStyle>
          <a:p>
            <a:pPr>
              <a:defRPr/>
            </a:pPr>
            <a:fld id="{08056939-828E-499E-B58D-5A1EF58A477F}" type="slidenum">
              <a:rPr lang="en-US" altLang="en-US"/>
              <a:pPr>
                <a:defRPr/>
              </a:pPr>
              <a:t>‹#›</a:t>
            </a:fld>
            <a:endParaRPr lang="en-US" altLang="en-US"/>
          </a:p>
        </p:txBody>
      </p:sp>
    </p:spTree>
    <p:extLst>
      <p:ext uri="{BB962C8B-B14F-4D97-AF65-F5344CB8AC3E}">
        <p14:creationId xmlns:p14="http://schemas.microsoft.com/office/powerpoint/2010/main" val="157169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gravwave_wash"/>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p:cNvGraphicFramePr>
            <a:graphicFrameLocks noChangeAspect="1"/>
          </p:cNvGraphicFramePr>
          <p:nvPr userDrawn="1"/>
        </p:nvGraphicFramePr>
        <p:xfrm>
          <a:off x="0" y="0"/>
          <a:ext cx="1524000" cy="1219200"/>
        </p:xfrm>
        <a:graphic>
          <a:graphicData uri="http://schemas.openxmlformats.org/presentationml/2006/ole">
            <mc:AlternateContent xmlns:mc="http://schemas.openxmlformats.org/markup-compatibility/2006">
              <mc:Choice xmlns:v="urn:schemas-microsoft-com:vml" Requires="v">
                <p:oleObj spid="_x0000_s30748" r:id="rId4" imgW="5875220" imgH="4287526" progId="">
                  <p:embed/>
                </p:oleObj>
              </mc:Choice>
              <mc:Fallback>
                <p:oleObj r:id="rId4" imgW="5875220" imgH="428752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utoShape 9"/>
          <p:cNvSpPr>
            <a:spLocks noChangeArrowheads="1"/>
          </p:cNvSpPr>
          <p:nvPr userDrawn="1"/>
        </p:nvSpPr>
        <p:spPr bwMode="auto">
          <a:xfrm>
            <a:off x="17463" y="1219200"/>
            <a:ext cx="9126537" cy="31750"/>
          </a:xfrm>
          <a:prstGeom prst="roundRect">
            <a:avLst>
              <a:gd name="adj" fmla="val 5000"/>
            </a:avLst>
          </a:prstGeom>
          <a:solidFill>
            <a:schemeClr val="bg1"/>
          </a:solidFill>
          <a:ln>
            <a:noFill/>
          </a:ln>
          <a:extLst>
            <a:ext uri="{91240B29-F687-4F45-9708-019B960494DF}">
              <a14:hiddenLine xmlns:a14="http://schemas.microsoft.com/office/drawing/2010/main" w="9360">
                <a:solidFill>
                  <a:srgbClr val="D49FFF"/>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7"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72400" y="20638"/>
            <a:ext cx="1371600" cy="121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Vertical Title 1"/>
          <p:cNvSpPr>
            <a:spLocks noGrp="1"/>
          </p:cNvSpPr>
          <p:nvPr>
            <p:ph type="title" orient="vert"/>
          </p:nvPr>
        </p:nvSpPr>
        <p:spPr>
          <a:xfrm>
            <a:off x="6972300" y="152400"/>
            <a:ext cx="21717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3627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ltLang="en-US"/>
          </a:p>
        </p:txBody>
      </p:sp>
      <p:sp>
        <p:nvSpPr>
          <p:cNvPr id="9" name="Footer Placeholder 4"/>
          <p:cNvSpPr>
            <a:spLocks noGrp="1"/>
          </p:cNvSpPr>
          <p:nvPr>
            <p:ph type="ftr" sz="quarter" idx="11"/>
          </p:nvPr>
        </p:nvSpPr>
        <p:spPr/>
        <p:txBody>
          <a:bodyPr/>
          <a:lstStyle>
            <a:lvl1pPr>
              <a:defRPr/>
            </a:lvl1pPr>
          </a:lstStyle>
          <a:p>
            <a:pPr>
              <a:defRPr/>
            </a:pPr>
            <a:endParaRPr lang="en-US" altLang="en-US"/>
          </a:p>
        </p:txBody>
      </p:sp>
      <p:sp>
        <p:nvSpPr>
          <p:cNvPr id="10" name="Slide Number Placeholder 5"/>
          <p:cNvSpPr>
            <a:spLocks noGrp="1"/>
          </p:cNvSpPr>
          <p:nvPr>
            <p:ph type="sldNum" sz="quarter" idx="12"/>
          </p:nvPr>
        </p:nvSpPr>
        <p:spPr/>
        <p:txBody>
          <a:bodyPr/>
          <a:lstStyle>
            <a:lvl1pPr>
              <a:defRPr/>
            </a:lvl1pPr>
          </a:lstStyle>
          <a:p>
            <a:pPr>
              <a:defRPr/>
            </a:pPr>
            <a:fld id="{06E39E75-0E6D-4253-B161-2F3266153072}" type="slidenum">
              <a:rPr lang="en-US" altLang="en-US"/>
              <a:pPr>
                <a:defRPr/>
              </a:pPr>
              <a:t>‹#›</a:t>
            </a:fld>
            <a:endParaRPr lang="en-US" altLang="en-US"/>
          </a:p>
        </p:txBody>
      </p:sp>
    </p:spTree>
    <p:extLst>
      <p:ext uri="{BB962C8B-B14F-4D97-AF65-F5344CB8AC3E}">
        <p14:creationId xmlns:p14="http://schemas.microsoft.com/office/powerpoint/2010/main" val="183568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2F39C4-5800-4934-81E1-ADD6543B744C}" type="slidenum">
              <a:rPr lang="en-US" altLang="en-US"/>
              <a:pPr>
                <a:defRPr/>
              </a:pPr>
              <a:t>‹#›</a:t>
            </a:fld>
            <a:endParaRPr lang="en-US" altLang="en-US"/>
          </a:p>
        </p:txBody>
      </p:sp>
    </p:spTree>
    <p:extLst>
      <p:ext uri="{BB962C8B-B14F-4D97-AF65-F5344CB8AC3E}">
        <p14:creationId xmlns:p14="http://schemas.microsoft.com/office/powerpoint/2010/main" val="245015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177A7D6-8A00-4B27-8F3A-51D171CABB02}" type="slidenum">
              <a:rPr lang="en-US" altLang="en-US"/>
              <a:pPr>
                <a:defRPr/>
              </a:pPr>
              <a:t>‹#›</a:t>
            </a:fld>
            <a:endParaRPr lang="en-US" altLang="en-US"/>
          </a:p>
        </p:txBody>
      </p:sp>
    </p:spTree>
    <p:extLst>
      <p:ext uri="{BB962C8B-B14F-4D97-AF65-F5344CB8AC3E}">
        <p14:creationId xmlns:p14="http://schemas.microsoft.com/office/powerpoint/2010/main" val="4214407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26C6A4-5610-46A0-83FD-63BC40AF4A95}" type="slidenum">
              <a:rPr lang="en-US" altLang="en-US"/>
              <a:pPr>
                <a:defRPr/>
              </a:pPr>
              <a:t>‹#›</a:t>
            </a:fld>
            <a:endParaRPr lang="en-US" altLang="en-US"/>
          </a:p>
        </p:txBody>
      </p:sp>
    </p:spTree>
    <p:extLst>
      <p:ext uri="{BB962C8B-B14F-4D97-AF65-F5344CB8AC3E}">
        <p14:creationId xmlns:p14="http://schemas.microsoft.com/office/powerpoint/2010/main" val="413200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DE6A1D6-857B-4C9E-85A0-545273257BD8}" type="slidenum">
              <a:rPr lang="en-US" altLang="en-US"/>
              <a:pPr>
                <a:defRPr/>
              </a:pPr>
              <a:t>‹#›</a:t>
            </a:fld>
            <a:endParaRPr lang="en-US" altLang="en-US"/>
          </a:p>
        </p:txBody>
      </p:sp>
    </p:spTree>
    <p:extLst>
      <p:ext uri="{BB962C8B-B14F-4D97-AF65-F5344CB8AC3E}">
        <p14:creationId xmlns:p14="http://schemas.microsoft.com/office/powerpoint/2010/main" val="396535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5816A9F-348E-484D-9CCE-03F61EF48182}" type="slidenum">
              <a:rPr lang="en-US" altLang="en-US"/>
              <a:pPr>
                <a:defRPr/>
              </a:pPr>
              <a:t>‹#›</a:t>
            </a:fld>
            <a:endParaRPr lang="en-US" altLang="en-US"/>
          </a:p>
        </p:txBody>
      </p:sp>
    </p:spTree>
    <p:extLst>
      <p:ext uri="{BB962C8B-B14F-4D97-AF65-F5344CB8AC3E}">
        <p14:creationId xmlns:p14="http://schemas.microsoft.com/office/powerpoint/2010/main" val="189590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descr="gravwave_wash"/>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8"/>
          <p:cNvGraphicFramePr>
            <a:graphicFrameLocks noChangeAspect="1"/>
          </p:cNvGraphicFramePr>
          <p:nvPr userDrawn="1"/>
        </p:nvGraphicFramePr>
        <p:xfrm>
          <a:off x="0" y="0"/>
          <a:ext cx="1524000" cy="1219200"/>
        </p:xfrm>
        <a:graphic>
          <a:graphicData uri="http://schemas.openxmlformats.org/presentationml/2006/ole">
            <mc:AlternateContent xmlns:mc="http://schemas.openxmlformats.org/markup-compatibility/2006">
              <mc:Choice xmlns:v="urn:schemas-microsoft-com:vml" Requires="v">
                <p:oleObj spid="_x0000_s26652" r:id="rId4" imgW="5875220" imgH="4287526" progId="">
                  <p:embed/>
                </p:oleObj>
              </mc:Choice>
              <mc:Fallback>
                <p:oleObj r:id="rId4" imgW="5875220" imgH="428752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AutoShape 9"/>
          <p:cNvSpPr>
            <a:spLocks noChangeArrowheads="1"/>
          </p:cNvSpPr>
          <p:nvPr userDrawn="1"/>
        </p:nvSpPr>
        <p:spPr bwMode="auto">
          <a:xfrm>
            <a:off x="17463" y="1219200"/>
            <a:ext cx="9126537" cy="31750"/>
          </a:xfrm>
          <a:prstGeom prst="roundRect">
            <a:avLst>
              <a:gd name="adj" fmla="val 5000"/>
            </a:avLst>
          </a:prstGeom>
          <a:solidFill>
            <a:schemeClr val="bg1"/>
          </a:solidFill>
          <a:ln>
            <a:noFill/>
          </a:ln>
          <a:extLst>
            <a:ext uri="{91240B29-F687-4F45-9708-019B960494DF}">
              <a14:hiddenLine xmlns:a14="http://schemas.microsoft.com/office/drawing/2010/main" w="9360">
                <a:solidFill>
                  <a:srgbClr val="D49FFF"/>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5" name="AutoShape 2" descr="data:image/jpeg;base64,/9j/4AAQSkZJRgABAQAAAQABAAD/2wCEAAkGBxQSEhUUEhQWFRUXGBwYGBcWGBQfGBgbFxwcGhsYHRsdHSggGBolGxUdIzEiJSkrLi4uFx80ODMsNygtLisBCgoKDg0OGxAQGy8mICY0LDYsLDQ0LCw0NDQsLCw0NCwsLCwsLCwsLCwsLDQsLCwsLCwsLCwsLCwsLCwsLCwsLP/AABEIANMA7wMBEQACEQEDEQH/xAAcAAEAAwEAAwEAAAAAAAAAAAAABQYHBAECAwj/xABSEAABAgMDBggHCwkIAgMAAAABAgMABBEFEiEGBzFBUWETIjJxgYKRoRQXM3KSsdIjQlJTVGJzk6KywRUWJERVg8LR0zQ1Q2OUs8Pwo/ElNuH/xAAbAQEAAgMBAQAAAAAAAAAAAAAAAwQBAgUGB//EAEERAAEDAgEHCgMGBQQDAQAAAAEAAgMEETEFEhMhQVFxFDJhgZGhscHR8BVCUiIzgqKy4QYjNDVTFiRiknLS8UP/2gAMAwEAAhEDEQA/ANxgiQRIIkESCJBEgi+cwwlxJStIUkihBFQeiMgkG4RZDnFyGMskzMqpZZHlG7yyWwffpNalG0HRzaL8VQ6RuYDZ2w2GvoK0jbFHIHStzmbRci3SLHuVAvn4SvSV/OKBrpwbE9w9F69uQ6BzQ5rTY/8AJ3qvqmVdIqEukHQRwpB6dcOXz7+4ei1ORcnA2I/MfVe3gb3wHux2Mcvn39w9E+DZN3fmPqvXwB34t30XIz8QqN/cPRPg2Td35j6p4A78W76LkPiFRv7h6J8Gybu/MfVePyc58W76LkPiFR9XcPRPg2Td35j/AOyfk5z4t30XP5Q+IVH1dw9E+DZM3D/sf/ZfFcvdNCCDsNQeww+IVH1dw9FuMhZPOsM/M7/2U5kZkiu0HSkEoZQRwrn8Ca4FZHQNJ1A346iVkefKbk4CwHWdS8zlKGjEuhpm2tznXcde4XJHE9XHeLGsdmUbDTCAhA2aSfhKOlSt5ik+RzznOKrNaGiwXfGi2SCJBEgiQRIIkESCJBEgiQRIIkESCJBEgiQRIIkEXzfZStKkKFUqBSQdBBwI7DGQba0X5kfY4Na261uLUiu26op/CMV4/nX3gHuXrcgvLqJoOwkd/wC60zJe2JhixHXmym8y4bnCAlJRVN5NKjWpVMdMZo2B7g12C4uX7MnLm42BPvgq742Z/ZL/AFa/bjscgi6ffUvO8penjZn9kv8AVr/qQ5BF0++pZ5S9PGzP7Jf6tf8AUhyCLp99Sxyl6eNmf2S/1a/bhyCLp99Szyl6s2b3Lecn5vgneBDaW1OKuoUFGhCQASs0xWDo0CK9VTRxMzhe/voUkUznusVmttTC1vPLcqVlayqu0E4dFKdEceJodK0O2keK+hSu0NE50Wxpt1D2VvGQEmhqz5YN0oppLiiPfLcAUo9ppuoBqi9UuJldfevBxD7IVhiBSJBEgiQRIIkESCJBEgiQRIIkESCJBEgiQRIIkESCJBFCZZW0JOUde98E3WxtWrBI7TXmBiWCPSPDe3gtHus3Uvz5Iyq3VobRxlrUEjepR0npNYq1EullLh1L3VFA2ipA13yi7uOJV+znTaJOTl7NZOoLcOshJqK71OVV1d8dXJ0OvP3LwmUap00hccTr9AsvjrLmpBEgiQRTGSNtGTm2n/epVRY2oVgrsGI3pEQzxaRhat435rgVas6djhmaD6PJzAvgjRfHK7QQrpMeXkGa5fQcjVGlg0bsW+Bw9FZMzNt3mnJRZ4zRvt/RqOIHmrP2xHQlOkY2YbdR4j1Xlqmn5NUOh2DW3gcOzBaVFdRJBEgiQRIIkESCJBEgiQRIIkESCJBEgiQRIIkESCJBFjWeC2+FmUSyTxGBeXvcUMB1UH7ZidztFATtdqHDauhkmm5RVBx5rNfXs9epe+aqy0hTs89g2wlQSTorSq1dVGHWMUoWFztS6+XavMYIRt1nh78FQcoLWVNzLr69LiqgfBSMEp6EgDnrHqIoxGwNGxeEe7OcSo+JFqp/IWxPDJ1poiqAb7nmIxIPOaJ60QVMujjLtuxSRMznAL0y1sQyU46zTiVvt70LxHZinqwp5dJGHdqxKzNdZQcTrRIItUsNX5TsZbBxmJSlzaQkEo7UXkc6Y4WUIM11xt1rvZFrNDK0k6sDwO3qVKybtgyk0zMDQlVFga21YLG80xG8CIaJ2dnQn5sOIXc/iGmvG2oaNbceB9D4lfo9twKAUk1BFQRoIOIMaLza9oIkESCJBEgiQRIIkESCJBEgiQRIIkESCJBEgiQRRuUdrplJZ19ehCagfCUcEp6VEDpjeKMyPDRtWr3ZouvzqgOPu41W68up+ctw/wAzEVXKJJPs4DUOpezyXTCjpQX4n7TvfQNS0DONMpkJBizmjxlgKdI0lINST57nckiOhk6DXnHZ4+/JeMylVGaQuO3w3LK47C5aQRaLk034DZD82cHpo8E1tCMRUfbV1UxxcpzXOYNniV3ch0mmnbfDE8B6lfbKlv8AKNlMzgxflfc3qaSnAKJ+yvcFKjGTZrHNO3xWMs0ehmIGGI4H08lmkdtcNIIrTm2t3wSebKjRt33JzYLxF1XQqmOwqitVxaSM7xrUsL81y6s4dieCzjiQPc3PdEbKKJvJ6FVw2ER5o3Y+4X0TJ8raukzX6/lPZ5jvWh5o7b4aU4BR48uQjeWzi2egAp6kdCos4iVuDtfXtXjXxOgkdC7Fpt1bD1hXqK6wkESCJBEgiQRIIkESCJBEgiQRIIkESCJBEgiQRZBnjt3hHkSiDxWqOO71kcRPQk3usNkT30MBftdqHDaVdyZS8pqgDzWaz5Dt18AvjmoshKnXJx2gblwaE6L5FVK6qMesNkUYmXK7mXKrMjEQxdrPAep8FScqLZVOTTr5rRRogH3qE4JHZid5Meohj0bA1eCe/OcSoqJVquyxrNVMvtMI5TigmuwaVK6EgnojSR4Y0uOxZa3ONleM6U8nhmpRrBqVbCaDReUBhvogJHSqPKzPLnXK+gZDptHAZPqw4D9/JM1lppTMLlncWplJSQdF4A0HWSVD0YROzXLOW6bSQaQYt8D78VTcpLHVJzLsuqvEVxSffIOKVdKSOmsepikEjA4L5+9ua4hRsSLVCILC1W0l/lOxkTGl+UqHNpCQAuvOi650R52ugzHm3EcF6nINZmyhpwdq69np1qrZC234HOtuE0bX7k5sCVkUV1VUPNWFI7SRuiOOI8wrf8QU2a5tSP8Axd5Hy7F+hIjXCSCJBEgiQRIIkESCJBEgiQRIIkESCJBEgiQRR+UFqolJd19ehtJNPhHQlI3lRA6Y3jjMjw0bVq9waLlfnNTjj7pUqq3XV1NNa1nQOkgCIquUPks3Aah76V7LJNLyWlvJzj9p3p1DvutDy8fFnWazINn3R0VdI1p0uHrLN0bgdkXsnQXdnHZ4rx+VKszSOdvw4LKI7S5KQRaTmlkUsombRdHEaQUI3kC8sjfS6kecoRzMoy2AZ1lXqCAyyADE6gqVNzKnXFuLNVrUVKO9RqeiOBe6+lsY2NoY3AagvRl1SFJWg0UkhSTsKTUHtEFlzQ4FpwKv+cuVTOSUvaTQxCQh0DUCaY+a5VPXjt5Om15h2r5xlKlMMhadnhsKy+OuuYkEV5zR20GZssOeSmRcodF8cntBUnfVMUq6LPjzt3grFM/NeojKyxfBZl1g8kGqDtQrFPPQYc6THn2PMMgcNi+hsLcoUdnfMLHoO/t1rZM2tu+FySCo1ca9yc2kpAorrJIPPWL1QwB924HWOteIAc0lj8QbHiFaogWyQRIIkESCJBEgiQRIIkESCJBEgiQRIIkEWQ547e4R1Emg8VujjtNayOIk8yTe6w2RPnaGEv2u1DzKuZMpeVVQB5rNZ8h29y5c1Fihx9Uy5QNy4qCdF8jT1U1PSmKETbld/LdVo4tEMXY8B6+qqGWFuGdm3X/ek3WxsbTgnmryjvUY9RBFo2BvavAyPz3XUNEy0Xs00paglIqpRCUgaSSaAdJMYJA1lMVquX12Rs+Ws9s4qF5wjXcN5R6zpr1THmKqUyOJ3r2P8P0v2zIcG6hxP7eKzaKq9WkEWiZrJ1DzcxZ72KHUqUkc4uuAb9ChzExPBIWu1LzmXqXOAmHA+Szi17OXLPOMOcptRSd9NCuYgg9MeoY8PaHDavDuaWmxXJG6wvZpwpUFJNFJIUkjSCDUHoIjBAOopey1PLhIn7Pl7RbAvpAQ6BqBNFDmS5o3LJjzNXDo3kbvBex/h+r+0Yj82HEevkobNdbfg06EKNG5ijZ2BYxbPSSU9YRNAdLAWbW6xwOKiy7TaKoE4wfqPEYdo8FukRLkpBEgiQRIIkESCJBEgiQRIIkESCJBEgijsobWRKS7j69CEk0+ErQlI3lRA6Y3jjMjg0LVzg0ElfnN11x5xS11U66sqNNJUs6B0mgERVcofJZuA1D30r2eSKTktMC/nO1u9Ooea0bLFwWZZTckgjhnwQ4RsOLp5jUIG47ou5Pgu652eK8jlWsM8jnb8OCyaO2uMkEVtzYolxOh6adbaQyLyeEUlN5ZwTSummJ3EJirV5+jzWC91NBm51yVbcqLOkZ2YU+q1mE1ASlHuZupSNFeEFcanrRxXUcpN809i9LR5ajpohGGg7zfHuUT+aNn/tdjsb/qxryKXcexWv8AUjfoH/b9l4/NGQ/bEv2N/wBWHIpfpPYs/wCpGfR+b9l2WPYMlLPtvItiXvNqCqUbxGgp8roKSR0xkUcoN7HsUM+X4ponRuYNf/L9ti4c7i5V5xuZln2XFEcG6ltaScMULoDsqknzY61FntBY4Ebl5eozSQQVn0X1XSCLRs0VpJXw9nvYtvpUpI+dS6sDeU0PUMc3KEOc0P6irtFO6N4IxGsKoWvZ65d5xlRIW0si8MMQapWOcUI5441PLoZQ49fBe9qom19GQ35hcdBH76it+yNtsTko0974i64Ni04KG7HEbiItTR6N5bs2cF4ljrjWpuIlskESCJBEgiQRIIkESCJBEgiQRIIkEWP54be4R5Eog8Rqi3Ka3COKnqpNesNkT52hhL9rtQ4bSruS6TlVUL81ms8dg8+AXHmrsTh5rh1j3OX42OguHk9gqrcQmKEbblegyzVaKHRg63eG307VWcubd8NnHHQfcxxGvMTWh6xJV1o9PTxaOMDbtXgJX5zrqBidRpBEgiQRIIkESCJBEgiQRdNmzy2HW3m+W2oLG+h0HcRgdxMavaHtLTtWWuzTdaNnPlEPNy9oM8h5CUr3EiqCd9KpPmgR5aojLHEFe4yBVBzTEeI8/XtXzzP23wUyuWUeI+LyNziBiOsgfYEXGnS04O1uo8NnouZlem5PVlw5r9fXt9etbLEC56QRIIkESCJBEgiQRIIkESCJBEgiisqLaTJyzj6sbo4qfhLOCU9J7qxJFGZHhoWr3Zouvzq44txSlrJU4tRUo61KUanvMQVUwlk+zgNQ4fvivbZKo+S04a7nHW7j+w1LSspHPyVZCJZJpMTNQsjSLwHCnmCaIB3iLmT4M59zgNa8jlat00rnDgOA9361kkd1cNIIvBMFhLw2wS6Xhtgl0vDaIJdLw2wRLw2iCJeG0QS6AwReYLKQRafm0mEzknM2a6caFbROoKOrzXKK68cjKMPzjaunk2qMMgcNnhtColXGHQRxXWV1G5bZ0dopHOo5AyWzsDqPWvZ5WphVUmczWR9pvvpC26Tzj2eptClvhCikEoKXKpJGKTRNDQ4RbNHMDay8SKiMjFfbxh2d8qT6Lvsxjkk30rOnj3p4wrO+VJ9F32Yckm+lNPHvTxh2d8qT6Lvsw5JN9KaePenjCs75Un0XfZhySb6U08e9PGHZvypPou+zDkk30pp4966bOyzkphxLTL4cWrQlKHa7zycANpwjV1PIwXcNSy2VjtQKn4hUiQRIIkESCJBFiOdPKTwqYDDZqzLk1I0Ld0E8yRxRvKonkdoIbfM7uH7rpZHo+U1GkdzGd7tnZj2L1zX2F4RNB1Y9zYos10FfvB0UvdUbY58bbld7LFVoYMwYu8NvooLOBb/hs4taTVpHubWwpSTVXWVU12XdkenpotHGAcdq+eyvz3X2KuRYUaQRazknLIkLPYcVLomJicdTcQq6MFDiC8oG6Lovc644ddUHSWbs1Ls5NoxMCXGwAuTa6sPCTf7HY+vY9iKmll9lXeS0X+b8pThJv9jsfXsexDSy+ynJaL/N+Upwk3+x2Pr2PYjGll9lOS0X+b8pThJv9jsfXsexDSy+ynJaL/N+Upwk3+x2Pr2PYhpZfZTktF/m/KU4Sb/Y7H17HsRnSy+ynJaL/N+UqGyglRPys0yZVEtNyt10IRdVeTdrgpKRevJvCm27FmkqS2X7XWquUKFrI2vjdnNOBtbWMRZY8DHeXDSCKUyYtgyc00+K0QrjAe+QcFj0SabwIimj0jC1bMdmuBV5zi5PlybZel6KTOAXTUBJcphicBfTQjaax5eVhDrL3mSK5vJy155ngfRRXi7tD4gfWNe1GM16s/FaL6u4+ieLy0PiB9Y17UM16z8Uovq7j6J4vLQ+IH1jXtQzXp8Uovq7j6J4vLR+IH1jXtQzXp8Uovq7j6LktTI+blmy6+2lCBrLjWJ2ABVSdwjBDhipYa6mmfmRm54H0UJLMLdWltpJW4s3UpGkn8ANJOoRPTwmU3Js0Yn3tUWUq+OjjwBeeaPM9AW7ZDZIIkGsaLfWBwjn8CdiB36dgFiWXPs1upowHvavGfac4vebuOJVoiFZSCJBEgiQRUHOdlj4MjwZhX6Q4MSP8JB99551duys8TWtbpZMB3nct4YJKiUQx4nE7hvWRWbILecQy0m8tZupH4nYAMSdxihLI6V5ccSvcRRw0VPmjU1o99ZK0fLCbRZNnpkWFVfeB4RQwNFYOObQTS6nYB82OnQU2c7OOA8V4bKVc6aQvO3AbgsjjtrjpBF4VBYK1HOQKyVmKR5PgqCm0ttlPck9keXqr55vvK9v/Dpb9sdA8125D5XqmU+BzLq0OEUZfQQFn5qiQQVjUSDe146dYpbHXrWuVslhgM0WG0bukdHRs4KtZUW5asjMKYcm3DTjIWAii0HQocXDQQRqIMd2GKCVucG+K8lI+RjrEqJ/Pq0flbnY37MS8lh+nxWmmfvT8+rR+Vudjfsw5LD9PimmfvQZdWj8rc7EezDksP0+KaZ+9alJTzlnSwmLTmXHXljisi7QGlboAAvKAOKiaDVv41TLHezG2HiuvQ0c1Q7NHXuCiciso1z1qqdUhKAZdSLqanipWkgqJ5SqqpWg0xTa677rvV9G2mogwG/2ge0HBZTaKEpedCOSHFhPMFEDuj1bDdouvDnErnjZYSCLTs3toonpVdmTCiFp48uv3wu8YUPwkHEfNJGgRyMoU9/tjr47108nVjoJARs2bxuUDbWUtqyrymXZlxKkmmhFDsIN3FJGIMbUehlbmub9oY+qmynA6FwmhN43YdB+k8NnQuH8+rR+Vudjfsxd5LD9PiuVpn70/Pq0flbnY37MOSw/T4ppn71fshX5xxlU9PTjqZZFSlHEF8JwKiQmt2uAAxJGzTz6swx/Za0X2lXKWOWZwA13wCpOV+Uzk89fVUIBo00NQO7Ws6+yOZHG6eQNH/zpXtQ2HJdMXu1nb0ncPfStPzbZHeBt8M8P0lwY/wCUk48GN/wjtw1Rcle2wjj5o7+kryMksk8hml5x7huCu8QLCQRIIkESCKpZfZZJkG7qKLmFjiI1JGjhF7EjUNZw2kTxRBwL36mjE+Q6Ua18jxFELuOA8z0LDlrW6sqUVOOuKqonFS1K/wC0AipUVBmduAwHvava5PoGUUVr3cdbne9g2LZchclBJMqdVcVNLToUrio2N3gDTHlEA90I2AayuBlOvdUuzWc0YdPT6Kq2tm3npl5bz0zLKWs1PGcoNiQLmCQMAI7DK6Fjc1oNl551NI43K5PFJNfHy3pOexG3xGPcVjkj08Uk18fLek57EPiMe4pyR6eKSa+PlvSc9iHxGPcU5I9XCRyPeXZxkppxpVw1YcQVEopWgUFJGAqRh71VMKVjnVTmSnObtXTydPJSSB2Ow9I3eiyW0JJ2WdLbgKHEHVqIxCknWNYMc4ghe6ikZMwObrB92KvedQCZs+RnKcY0CqbHUXiOhTfeY7eTX3JG8L51lKHRSFu4kLLI665qQRWLN5JB60ZZKhUBZWf3aSsd6RFeqdmwuI93UkIu8KWzmWip6fdBPFao2gbKAFXSVE9g2R5h5u5fRckwiOlaRi7WffBWvJDJd9iTdW2ptubmE3UlxRHAtnmBN/XTVxa6KGemDWuzn4Lh5ZqzUO0cWA27zv6tirgzSzPyiW9Jz2I7HxGPcV5zkb158Usz8olvSc9iHxGPce5ORvTxSzPyiW9Jz2IfEY9x7k5HIvpLZrpxtaXG5qXStBCkqC3KgjQeRGDXxEWIPcsikkBuFdsp8lvD5ZHDqZTNoTgtsm4o60moBunT80nCuvluOa/OjNrYLrUk5Y0xzNzmO5w8xuIWHWjILYcU24kpUk0INMOzA840x2qWqbOLYOGI9Ohc+vyc6mIe050Z5rvI7j74cyGyohKdKiAOc4Dvi1e2srnLWM60yGGZaRawQEhSgNaW6JQO0E86RHlqh5cde1e2yBTj7Up2ah5++lR+aTJ8PzCplwVQwQEA6C6RWvVFOlQOqLbBoYBbF+s8NnauflipM9UWfKzUOO0+S2eIFz0giQRIIkEVOy+y7as9NxJSuZUOKgnBAPv17BsGk9pFqmpXSm+z3gopZczisMmrT4VanXXL7izVSjpJ/ADQANEKimqpSAGWaMBceuK9Bk2syZRs+8u84nNd2D7OC+fhSPhCK3w6p+nvHqun8eyf/k/K70Xr4Q3tEY+G1H0d49U+P0H+Tud6LyHkbuyHw6o+nvHqn+oKD/J3O9F54VP/AEQ+HVH0949Vn/UFB/k7nei8hxJ/9QOT6gC5b3j1WWZeoXuDWyaz0O9F9Lo2RTXXuUujZBLleRBYWj5Wf/XpXna9So62TeeOBXz7LX38n/ksqjuLiJBFcc0g/wDk2vNc+4YqVv3J6lNT/eBc2Wp/T5r6VUeadiV9LyeP9rHwUJdGwRpqVzWl0bBDUmtLo2CFglyl0bBCwWLlXLJKxmHbPtB1xtKnGm1ltRrxSGlKB000iuMWaaNr3gOG0Lz2XK2enLdE62oqhXz/ANA/lHe5BTfR4+q8x8br/wDKeweiFw7e4Rs2igabtbY8T6rSTK9ZI0sfJcHEEN9F1WKP0hj6Zv76Ynk5h4Fc9vOCvOeA/p43MI+8uPJyc5fQ8h/034j4BWzMu3SScPwphZ7EoH4R0aj5B/xC8nKbzyn/AJO8Vf4rrVIIkESCLhnrZl2fLPtN+etA7iY3bG93NBKwXAYlV+czk2c3gHy4djaHFd9LvfEwpJbXItxIC0ErXGzdZ6Nag53O8yK8DLOr89SEDuvHujBijbz5B1a1bjo6uTmRO69XjZQk3nYm1eTZYb86+s+tI7o00lK3a49VvFXGZErX45reu/gFBzeXdouE1mikbG0Npp03b3fGOVRYMjvxJPcrTf4eI1yzdgA7yfJQk5azrleGmHV7lurI7CqkStkqnfdx2/D6rBoskxfeS3/F5NXzk5JbnkmnHPMbWr1AwdHWHnvt1geCw2qyLF93HnfhJ/UpiXyPn18iUd69xH31CIjSg8+Ud5Unx6Jg/lQH8rfC6lZbNpaC9KGm/PdB+4FQ5PTDF5PAeqhd/EFQebG0cST4WUi1mnmKVcmWEcyVq9ZTGQymHyuPX6Ku7LVcdrRwHqSni7lW/L2o2NwDSfvOGJQ2P5Ye8lV3ZUrTzpuwNHkul+zLLLaWnrXdcaTSjYeaKBTRRKUHRWJ2GZvMiA6iudK5shJkfclcJksnUaZh5f8AqD3pbAiTOrDsHcorQb/FL2Tg968r/V/zEZ/3nR3LP8j3deFTOTnxDx6Zr8XIAVm8dyxeD3dBM5OfEPDpmv6kLVm8dyx/t93ivcOZOH3ryemc/mYxar22/Kt2viGBI7V7CXyeXofeR/qh3qQRGhZU7WA/9VKKgDB7h1lefzasRfItFSfOda/jREZbJthB6vRTNrZW82Z3/Y+a9/F5KOeQtRB5+BX91aYjIj+aHxCsNylWDmzHsafEKTkMhZ1hh9mXmpdbb6Sld9tYNFJKaghRoaHfGI3U7HBwaR138VFVVNRUgaRwNhbC3gqlM5qrQTyQy55rmP20pjoCuhO9c00z1EzOQ1oN8qUc6txf3FGJRVQn5loYXjYo+WlXJd9pT7bjSUuoUouIWmgCgTpGwRIXBzSGm+pagFpF1Zs5VrsTM4HGHEuI4FAqnaFLqMca4jtjzc1NM03LT2L3WRayBsGYXgG51EgblwWDlXNyaShh0BsqKrikIIqdJrgrVtiblcZAEjNYAF77uhQTZAe9zpIpRrJNiN5viD5K0SWduYT5aXac3trWg9igoRsHUzsHEcRfwVCTI9dHg0O4H1srFI52JNXlUPM7yi8ntQSe6NxT53McD1qhLHLF96xzeI1duCs1m5Uycx5KZaUT728Ar0VUPdEb4JGc5pUbZGuwKmIiW6/KzCQE1oNeoRaq5Jn1JiY47La7bAu9kuCkjye2pljBIvc2udTiFYZDJCeeALcq5Q63LqBTbxyDToiDkjf/ANJB1XK2d/EDGi0MR67N8LqwSeaqbVi66w0N19ZHckd8bCOmb9R7lTky5WO5ua3qJ8dXcvucibNY/tVpgkaUoUyg+jxlROxv+OEdYJ8Vz5coVL9Ukx6rN8F6GayeY0IcmFDaHzX0ylBiwGVZ1ah2eSovkiJu4knpufFeRnGkmP7JZqBvIaR08VKjGeRyu57/ABK107BzWrlms702fJssNjeFqP3gO6Nm5Pj2klampdsCh5rONaK/1i4NiG2h3lJPfEraOEbFoZ3naomZylnHOXNPn96sDsBAiUQxjBo7FoZHnEqLdcKzVais7VEk98SAWwWt7r3Yk1q5DaleahR9QgXAYlM0nYu9nJ2bXyZWYP7l2nbdpGhmjGLh2rbRu3LzaOTs1Lo4R9hbaCQm8sAYmpApWuoxhk0bzZpuUMbmi5C6LGyRm5tvhJdoOIqUkhxoUI1EFQIOIOjWIxJURxmzjbtWWxucLhd4zb2l8m/8rHtxHyyH6u4rbQSblx2pkXPS6C47LqCE4lSShQA2m4okDfojdlTE82Dtaw6J7RchRdl2Y7MuBthF9ZBISCkEgaaXiK4aoke9rBdx1LRrS42C6LWyemZUAzDKmgo0BUU4nTQUJrGrJmP1NN1lzHNxCjIlWq6l2U8BeLDoG0tOU7aRppG7x2rOYdy52HSg1QopPzSQe6NiAcVgFSctlNON8iafG7hFkdhJERmGM4tC2EjxgVLyuci0UfrF8bFttHvCQe+IjRwnZ4rcTvG1TMrnfmh5RlhzmvpPrUO6Ijk+PYSFuKl20LoOcSQf/tVmpJ2pDK+9QSY15HK3mP8AELbTsPOagdyef1OSyj9On1XkCNXMqra7OHUVuySNpuwlp6Lheycg5F/+x2mkn4Kyys9gKSIrva3/APSHsuFfiyjVM5kx67O8VyT2a6dRi2pl4blKSo9ChT7UQGGmdgSO9dGPL1W3nNa7tafMdyrdqZMTbIJflXUpAxUEhaQBrKkVAG+JGQytP8mUcMO4rZ2VKGb+pgt02B7xYrklLZmJcDgH3WxsStV2nmk07onpZHTSujmAJF9m4jaquVqKngpmVFMSA4jbqsQTt17FwDyZ5j+MRP8A7gOI/SFep/7EeDv1latnQyhmZVMomXeU0FtEquhNSU3AMSKjSdBET0cLH5xcL+yvMTvc0CxWWTtovPeWecc+kWtXrMdNrGt5osqhcTiV4k7OddwaZcc+jbWr7oMHPa3nGyBpOAXtaNnOy6gh9tTaikKCVChumoBpqxB7Iwx7Xi7TdC0t1FebJlEvPNtLc4MLUE37t4JKjQVFRhU6a4Qe4taSBdGi5stSZzONgceaWVUwuoQkd5UaVjmnKJ2NVsUo3rJ5uWU0tbbgotCilQ2FJofVHTa4OFxgqZBBsVsuQOTEoJCXdmZdpbjp5TiAom+s3BQ4cmkcmpnk0pDSQAr0UbcwEhVrPPKhp+WDSUto4NRSlCQkBQVicNdLvZFigOc119aiqRYiy0Bm3HEWOmbFFuplkuG9WhUEi9WhB1GKJiBnzNl1YDzo87oWeeM603PJtN9Rl1X8Ri/yKAYnvCrcokOxR2UOWs68yuWnWkUWAoXm1tuJINUrFToqNYxFYkipo2uD2HzWr5XkZrgrlmLP6PM/Sj7giplHnt4KalwKq1sZR2smYfS25M3A64E3Wqi6FkJobmIpSLMcNPmAkDAbf3UbpJM42Wk5uZ2belFKn0qCr5CS4gIUpugxUmg1lQrQVA6Tz6psbX2jVmEuLftLLcg20G2m+CpwYdeKKaLgS5dpupSOlUk8nN8bDyVSL73V0qaz4LKpmWQKkhtRA3rXTtN2Icn6mOK3qecArVZFjStiyZmHkhTwSL66ArUtWhtuugVw1aKmKz5H1Mma3DZ6lTNa2JtyqwvPG9fqJVu5sLir3pUp3RY+HNtzlFyo3wUbl7llLzzDYZYCHiqrqlIRfSE6EpWBiFE11cnEYxJTUz4nkuOrYtZZWvGoKhxeVda3ZGbGW8GZ8MW43MOGnEWkcZVVBuigQVBIx5jHLkrX55zNYHu6uNp25ozsVS84GS6bPfQ2hS1oWi+FLu1rUgjAAYYelFumnMrbnFQTR5hsFBWXIKmHUMoKQtZupvEgE6hWhpXREz3hjS47FG1ucbBTM/kLaDIJVLLIGNUFCxz8Uk90RNqonYOW5heNirZAMWFEu6Qth9mnAvutjYhxYHYDSNHRtdzgFsHuGBWp5I22/NWTaCphwuKQh1KSQkEDga0wAridJjmzRMjnYGi2Hircby6N11kjvJT0eqI6P+sk/F+oLv5V/tFP+D9BXkeTPMfxjR/9wHEfpCsU/wDYjwd+srQs836j9Cr/AI4t0Hz8fVeVqflWbx0VWW22bOGyrDadpVwhK7qtZfWFXd1EK7o4726epI96grzTo4rr3ywshu2JBEzLYupSVt6Lx+GyrfUdChsJjEEjqeUsfht9UkaJWXCxALKTUYFJrzEf/ojsWvqVHBb/AJaW4ZVMnNjFvhQh2nxTyCSegoSrnSI4dPFpC5m22riF0JH5oDlSM8lg0cbnGRVL1EKu6CunEV1kinVG2LlBLqMbtigqY9ecFYstZwSabKlkmgS80T5jN1BruPCV6Igp26TSPO496lkOZmgLhz6y3ucq5sWtHpgK/wCMxvk463DgtaoagVYchZ4psVp0AKLbTlEnAEtKWKV1cmIKhv8AuCOkd6kiP8oKkvZ5JgjiS7KfOUtXquxcGTm7XFQGqOwKmlEzaUwtxKFOuuKqopBuJwoKnQhIAAxOgCLd2QsAOoBQ2dIbrS8xfkZrX7qnEaDxY5+Uec3grNLgVxzOdh5madbcYbW026tHEKguiFFNakkE0Gig6I2FA1zAQdZCwakhxBCs2WUu5aNn8LIvropF8ITQB5OtCsLwVgRStKggjZWgIhltIP2UsgL2XaVmuaNFbTa3IcP2SPxjo1p/knqVWn56ms6kwlNsSqlmiUIYUrcA+sq7hENGLwOt0+CknNpBdWXPRKrXIJUgEpbeStdNSbq03uYFY7Yr0DgJbHaFLUAlmpYfHZVBKwRaLmiyU4d3wt1PuTR9zB0LcHvt4R96mwxQrp81uYMTjw/dWKeO5zivlnEypdM+2tKXEtSiwW7yVJC1JIvqxAqDS6N2OuFLA3REHFyzNIc8dCsueWTS9JMzSMQ2oG9/lvACvpBEV6BxbIWHb5KSpF2hyoWbKU4W05cUwQVOHqJJH2rsXqt2bCVXgF5AtrlbbC59+TNOI02sDbeKr45gCj0o5BitGH9JV4PGcWrEG7JUxayJZOBRNISnzCsEV2jgyKjZWOwZA+AvO733qhm2kt0q1552mGSw2ywyhbl5a1pbQF0TQJFQNZJ9GKtAXOuSTYKapsLABec3P9z2nzO/7AhVf1EfV4pD9273sWau8lPR6ogo/wCsk/F+oL0OVv7TT/g/QUHkzzH8Y0f/AHDrH6QrFP8A2I8HfrK0LPN+o/Qq/wCOLdB8/H1XlanYqHY0gZiYZZH+I4lB3AnjHoTU9EXpH5jS7cq7W5xAW85dZLLn2WmG3EsoQu+SUlXJSUpAAI+EdeoRxKacROLiLroSx54suTJOymLJCm3J9Cg4ocRxTaAF6KpBVWpwGnUI3me+o1hmCxG0R6rql53ck+Bc8LZT7k6aOgDBDh99uSv73nRboajOGY7EYcP2UFRHY5wVht9lUxk60oAqUhllZ2+53Qo+iFGIIyGVZ4lSPBdD2L5ZsbWbm5JUpNEHwcoKSogAoCgps1OtKkU5gnbGauMxyZ7dvspA4OZmnYqtnZtMP2glLbiSltCEpUFAoClEqKqjUKivmxZomZsVyMVDUOu9T+cvKmRnJTgmn7zqFhxFG3bpIBSReu0FQo480QUkEsb7kaupSTSMc2wK5Mkc4MpJSLcs4286oXyq6hu57opSinjLBI41NGMbzUkkkheCAsRzta2y905yJBvyNmpHVYR91JjHI5Tzn+KcoYMGrntTOwpxlxpuVS2FoUi8HcU3gRUAIAqKxsygAcHF3d+6wam4sAoHJLLlyz2lNsstKvKvKUsrqTSgGBAAAHriaalErruJUccxYLAKAtee4d5x4oSguKK1JTW7eOJIrUipx6YnY3NaG3wUbjc3VjyazhTEiwGGm2lJBUqqw4TVRqdCgAIrzUjJXZxJUrJ3MFgvlZGWfATbk2JZrhHAQUpUtKBeNVKAJVxlUFcaacMYy+mz4wzONgsNms7OsuTLLKT8oPJeLIaWEXDRZUFAEkGhSKHjHbXCN6eHQtzb3WJJM83srPkjnPUw0GJttTzaRdStNL93RdUFEBYphWoO2umK09CHHOYbKWOosLO1qRVbuT6jeMsAdnAqA7Em7Eeiqxqv3rbPgOu3cq/ldaEjOvyrcspEtLoSoLVwRQEXlAmiUpxJCRTVU4xPA2WNri7WVHI5jyANQV1t3LOXkpFtNmuS7hSpKAi9W6mhJUpAUFGpFK7V1ipHTPkkJlBCndK1jfsKCls8Tuh2VbVtuLUnuKVeuJjk5uxyjFUdoV0l5tFr2Y7cbLfCJWgINOKtHJIIwpeAMVC008wucLKcESMVFzHSd6afdI8m0E46i4qvb7kYu5QdZgG/35qvSj7RK5lW/wAFlCt6vEL/AAK9l26GewFIV1Y20WdShvRfzWM+011dbXsCtuSkwBxS2tSvOZTdB/8AKj0Ypsl/2zm9I7//AIp3M/mhyoWeKcv2iU/FNIR0mqz3LEXaFtor7yq9QbvUzm6/ue0+Z3/YERVX9RH1eK3h+7d72LNXeSno9UQUf9ZJ+L9QXosq/wBpp/wfoKf4Z5j+MaP/ALh1j9IU9P8A2I8HfrK0LPN+o/Qq/wCOLdB8/H1Xlan5VBZtZqXYm/CJpxLaWkG7UKKlLWLoolIJNElXaInq2vczNYMVHCWh13Lozk5Tom5hKpZ90tcGElHuiE3gSb100rUKGNPexrSQGNtngX6iszSBx+yVS7oi5dQWVttHOJPPNloqbS2U3ClLaTVNKUN+9XCKraSJpvrv73KZ07yLKFcygmikI8JeCEgJCEuLSgACgF1JApTdEohjBvmhaZ7t6iyQcMIl1rRSEtYsy55OXeV5rThHaBEZlYMXDtC2DHHAKVl8hLRXolHOsW0/eUIjNVCPmW4hk3KSYzW2grShpHnOD+EGIzXQjethTvXezmgmzynmE8xcV/AI0OUI9gK2FK7eukZoFDlzraf3ZPrcEa/EBsae39ltybpXkZrZccu0kei2PW4Yxy52xnvsTkw+pefFtIjTaSe1j2octl+jxTk7Pq8E8W0kdFpJ7WPahy2X6PFOTt+rwQ5rJdXItFB6rZ9Tghy54xZ77E5MPqXqc0CjyJ1tX7oj1OGM/ERtb3/snJulcz2aCbHIeYVzlxP8JjYZQj3FamldvXA/mttBOhDS/NcH8QEbiuhO9YNO9RkxkJaKNMo4fNLavuqMSCqhPzLQwv3KLmbGmG/KS7yPOacA7SIkEjDgQtSxw2LgvDbEi0UtZmUs3LpCWZh1CRoSFVSK4miTUDE7IifBG/W5q3bI5uBUpYWX01KFZbDKuEWVrKmwCpR0klBTEUlJG+176lu2dzVX7UmuGdcdu3eEWpZSCSAVmpoTjSpMWGNzWgblG43N1sdhZ0JJTbQmC4h1KAlSi2SCqgvEFN40JFY5MlFICc3BXW1DLC6ynKyfExOzDqTeStxV044pHFScfmpEdOFubGGlVJHZziVes3X9z2lzPf7AilVf1EfV4qeH7t3vYs1d5Kej1RBR/wBZJ+L9QXosq/2mn/B+goPJnmP4xo/+4DiPAKen/sR4O/WVoGeQ/wBg+hV/xxcofn4+q8tU7FT5DJice8lKvKG0oKU+kqg74tunjbi4KARvOAVhkc1c+ul5LTXnuVPYgKHfFd1dEMLn30qQU7zipdOaltrGan0NjWAlKftLX/DEXLy7Uxi35MBiV4Ni2Ax5SaW+diVqVX6lH4xnSVbsG299KBkINr399C8/nBYjODMgp2mgqbBHa6snuiFzpfnlA6/RW46OR/Mhceo+JXuM6Ibwl5BpsaiVgfZQgeuK7nQfNITwB81eZkmudhGBxI8rrhmM6U8rkhhA3IWo9pXTujTTUo2OPYFZZkGrdznNHafIKMfy7tFemaIGxCGR/DWMcriHNj7SVZb/AA47F83Y0DzKj38oZxfKm5g8zqwOxJEYNaRgxo6lMz+H6fbI49Y9FbrAydbnrMedKnlzSA4AVPOkXki8jilVMQQInp615cM61r67ALh5VyeynkLGXta4ufe1ZfQHGO6vPrzdGwQuiXYJZapJWJJ2vJgyzbMvONDjoSlKUqO8AchVKhWNMRtjiVWnjdYPNtmtdvJ09O1382MOG3UNXSFRLWsN2WVdfZLZ0cZIunmVoV0GKRrKhuLyvWQ0OTZxeNjTw9MVwhlOoDojYV9QPm8PRZdkOhOMfeR5rpYm3EYIdcTsCXHB6jGeXy7bHqCjOQKO2oEdZ81eskbFtV9QUqZmmGdanFrKjuShdSec0HPoiRtU53OY3ssuJW0VFACI5HF264I6zbwXHlDlrNykwWpefMylGClLaYpe1pBA41NZwx5o6UVNHI3Ocy3WVwHyua6zTdesrncnU8tDCx5q0ntC6d0Zdk+I4ErAqXrvGdZp3CZs9CxrIUlX2Vo/GI+QEc1/vqW3KQcWr3ZtmxJmoVIuNkCpuNEUG2rKqgb6Rgx1TMH36/VZDoXbPfUvUZP2E/5KcUydinLvc8mvfGdLVNxbfq9FjMhdgffWvDuaQLF6WnUODUFIH3kKPqgMoW1OahptxULPZr7Qb5KG3fo3E17F3YmbXRHbb31rQ07wq7P5PzTFeFl3kAayhV30gCO+J2zRuwIURjcMQr9m4NbGtKmx3/YEU6r+oj6vFWIfu3e9izV3kp6PVFej/rJPxfqC9FlX+00/4P0FeUCqDzGI5CBlC53jwCsUwLsh2AubO/WVqTmdVCUoDMopakpCb7qkppQAGgAUSMNojDmxAnOkHVrXJiyfWS2zYjxNh461DT+c6fcqEFpkariLyh0rJHdEenpm4NJ46l0I8gVTue9reF3eigJ3KKce8rNPKGwLKU9iKCMCsJ1Rxjsv77FbGQKeMZ00h7Q0e+tQxKK6iSeck+uJRy+QbQOpvotLZEp8c0nrf6qXkrAmnfJSr6ht4NQT6SqCIzSPP3kg7brb47Sx6oYj2Bo99Sm5LNvaLmlttr6RxJ7kXocnp24vJ4C3iqz/AOIKh3MjA4knwspuVzQvGnCTaE7QhpSu9Sh6o2HJm4MJ4n0VSTK1c/5wOAHndS8tmjlh5R99fMUJHcmvfG2maOaxo6rqq+oqX86V3bbwUk1mxs4cpla/Oee/BQjIrJRhYdQVd0TX87XxJVCzn5MNyTrK5dFxlxJSQCogLQa1qSTilX2TCZzp4Dnay036l08iytp6sNwDxbrxHp1r7ZprcDEyWVmiHwAK6A4mt30gSOe7HOjdY2Xey1TGSESNxb4H09VAZxcnTJTagBRl0lbR1UPKR1SacxTHpaWbSR9IxXgZmZrlV4sqJIIvvIzrjCw4ytTa06FJNDzbxuOBjVzQ4WcNSyCQbhX+zM7bwSEzTDb41qBuE7ymhSTzUii/J7DzTbvVllU4Yru8YFlqxXZxr9FLHvKhFc5MdvHvqVtuVJQNT3dp9V7HOlKND9GkCDv4JvvQFRs3Jp2kKKSvc/nEniVV8pM4k5NgovBls4FDVaqGxSziRzUBi3FRxx68Sqr53O1YKoxbUKQRIItZyKlxZdmuzzwo68BwaTppjwaesSVHdTZHEyhUAusMB4rr5LozNIGb8egLNVkrVjValEk4ElROJNBp1mKNNHM8kRm1umy9nXzUdOxunaCDqAtf2Avi0tIVVJuqGtJKVDsoYtl1dGNYJHUVyhHkSo5pAPEs7jYKcksqp5ryc29zLIWOxYMRcsF/5kY8Fs7+H4nC8Mp7nDyVgkc6U6jBxLLw3pUhR6UmndGRLTOxu3v/AHVSTIVWzmOa7tB8x3qRnM5rL0tMNLlVtLdacTVBQtJUpBSCo8U6SMaGJ4mRl7S2QGxGOrxXNno6qNpz4j1a/C6y93kp/wC6o2o/6yT8X6gullYEZJpwf+H6Cpiy8mpx4e5yryt5TdT6S6CNaqma+YvLwAbdOwblrk7LLaakbEIySL7gNZJ89yssjmunl04Qssj5yipQ6Ein2oh0NM3Eud2D91tJl6rfzGtb2k+Q7lYJDNC2PLzTi9zaUIHNU3jGwkibzIx161RkrayTnynq+z4KwyWbiz28eA4Q7XVLV9km73Rk1ctrA24WCpmJpN3az061YZKzGWRRpptsfMQlPqEQue52Jutw0DBdcarKQRIIkESCKDyysAT0qtmtFcptXwVp5J5joO5RiWGTRvvs28Fq4EjVjs4hfnxaFoWUrBQ4hVFDQpKkn+euK1TBon2GBwK9vk2ubWQ5x5w1OHT6FanYtqsWzK+BzhuzCRVK8AVEDBxGq9TlJ146tElNUOY64x8V57K2StES9o+we73sKzXKfJeYkHLryaoJ4jqeQvmPvVfNOPOMY9BDOyUXb2LzD43MOtQsTLRIIkESCJBEgiQRIItDyOyGCU+GWlRphHGDa8CvYVjSE7E6VbKaedVVoaC1h17/AEVylpHyvAtcnAKMy3yqVPO1FUsIqG0HvWr5x7hhtrw7OlcGtHBe8pKaLJ8BfIdfzHyHvWVc80+SZQPDX00UoUZSdKUnS4dhUNGwV2xfkzYmaFv4jvO7gF5Oqqn1cxmdqHyjcPU7VoE/ZLD4o8y2556Eq9YiFr3N5psoC0HFVyezaWe5UhpTROtpa0/ZJKR2RPyuS1na+IBWrWBhuy4PQSPBV6ezQj/AmlDc6hKq9ZJT6o1L4Xc6MdWpXY8oVsfNlJ42PjrVens2doN1uJaeGq4uh7FgDvjTQUzsHEcRfwV6PL9S3nsa7gSPVVu1Mn5trByWeTjp4NRT6Sajvi3QwCKQuzwRbhu2FVsr5UbWU4jDCCCDsIwIxHHcv0tSKCoJBEgiQRIIkESCJBEgiQRIIqJnCyE8M93l6JmAKEHBLoGgE6lAaFdB1ETskaW6OTm944LeGaWnk0sR17RsI3FY44hbThSsKbdQcUmoWkjEHaNoIirPTPi14t2Ee9S9hQ5TgrG5uDtrT71j2VerDzjG5wM+2JhoihVRJVT5yTxV8+B540ZMWm6p1mQ2Sa4dXQcP294LpcyMsue40jM8Cs48GcQP3ayFjoNI6UWUnfNr7ivM1OSpYec0jpxHaoS0M1M83Xg+CeGq6u6rsWAB2mLra6I43C55pnjBQr+RNoI0yjvVCVfdJiYVMJ+YLQwvGxcasm5wfqkz9Q97MbaaP6h2ha5jtxXu3ktOq0Skx0tOD1gQM8Q+YdqCN52FSErm9tFzRLKSNq1Np9aq90RmrhHzeK3EEh2Kfks0zoF6bmWmUDTdqo03qVdSnviu/KLBzR26lLHSPcbeGtdzU/ZNmYyyDNzA0OEggHbfpdT1ATHOmrnv1X6gu9SZAlcbuGaN5x7P/iqGUuUz86q8+rig8RtNbiScMBpKt5qYrRxyTus0L0FqTJkWc426cSegemG9XHIHN2pZTMTyKJFChhWk7FODUPmduw3QWU4zYzd213kPVeWra6Wtdd+pgwb5nefBa1FdVkgiQRIIkESCJBEgiQRIIkESCJBEgiQRIIkESCKGyjyXlp1NH26qHJcTg4nmVs3Go3RLHM+PDs2LUtB17VmVt5rJlqpllpfRqSqiHOb4Cueo5oy5lPLiM09Gsdi6dPlirg1Os8dOo9vrdUu0bOeYNJhlxqmtaFBJ5lUunoMRmgkOuMh3A6+wrsQ/xBSu+8BYekXHaL+S6pDKSaa8lMugbL5KfRJI7ogdDNHi0hWg7J9TgWHsv5FTLGcW0E6Xkq85tv8AACI9I4I7JFI7BvYT+66k50Z7/JP7tXtw0jlH8Dpv+Xb+y9XM508dbI5m/wCajDSOQZEpRv7f2UfNZdz69MypI2IS2nvCa98M9x2qZuS6OPXmDrJ9VAzc+t5Q4Vxbqq4XlKWa7gSTEzKSd+vNPE6vFaPylQUosHN4N1n8vmp+w8hJ2aoQ1wKPhvVThuRyj2Ab4sNpoo/vHXO4eq5FRl+R+qnZbpd5D1K1HJXIGWkiHCOGfH+IsDi+YnQjnxO+MvnJbmtFm7h571xHF0j9JIS528+9StsQokESCJBEgiQRIIkESCJBEgiQRIIkESCJBEgiQRIIkESCLwpIOBxgih53JOSeJLkqySdKuDSFekADErZ5G4OK0MbTiFVLeyEkGwShi6dzj1Oy/SJ2VMjtRN+oei0zQzm6uBIWc21ZrbZNwEdZZ9Zi6xrXYtHYPRYdUztwkd/2PquKyZRK1AKBOPwlfgY2fFG3Bo7AsNqqgnXI7/s71Wo5M5DyLgCnGLx+c48R2X6RQfUSN1NNuoei2zc8/b18SSrvZtiy8v5BhprehCQTzkCpis+R7+cSVIGgYBd8aLZIIkESCJBEgiQRIIkEX//Z"/>
          <p:cNvSpPr>
            <a:spLocks noChangeAspect="1" noChangeArrowheads="1"/>
          </p:cNvSpPr>
          <p:nvPr userDrawn="1"/>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6" name="AutoShape 4" descr="data:image/jpeg;base64,/9j/4AAQSkZJRgABAQAAAQABAAD/2wCEAAkGBxQSEhUUEhQWFRUXGBwYGBcWGBQfGBgbFxwcGhsYHRsdHSggGBolGxUdIzEiJSkrLi4uFx80ODMsNygtLisBCgoKDg0OGxAQGy8mICY0LDYsLDQ0LCw0NDQsLCw0NCwsLCwsLCwsLCwsLDQsLCwsLCwsLCwsLCwsLCwsLCwsLP/AABEIANMA7wMBEQACEQEDEQH/xAAcAAEAAwEAAwEAAAAAAAAAAAAABQYHBAECAwj/xABSEAABAgMDBggHCwkIAgMAAAABAgMABBEFEiEGBzFBUWETIjJxgYKRoRQXM3KSsdIjQlJTVGJzk6KywRUWJERVg8LR0zQ1Q2OUs8Pwo/ElNuH/xAAbAQEAAgMBAQAAAAAAAAAAAAAAAwQBAgUGB//EAEERAAEDAgEHCgMGBQQDAQAAAAEAAgMEETEFEhMhQVFxFDJhgZGhscHR8BVCUiIzgqKy4QYjNDVTFiRiknLS8UP/2gAMAwEAAhEDEQA/ANxgiQRIIkESCJBEgi+cwwlxJStIUkihBFQeiMgkG4RZDnFyGMskzMqpZZHlG7yyWwffpNalG0HRzaL8VQ6RuYDZ2w2GvoK0jbFHIHStzmbRci3SLHuVAvn4SvSV/OKBrpwbE9w9F69uQ6BzQ5rTY/8AJ3qvqmVdIqEukHQRwpB6dcOXz7+4ei1ORcnA2I/MfVe3gb3wHux2Mcvn39w9E+DZN3fmPqvXwB34t30XIz8QqN/cPRPg2Td35j6p4A78W76LkPiFRv7h6J8Gybu/MfVePyc58W76LkPiFR9XcPRPg2Td35j/AOyfk5z4t30XP5Q+IVH1dw9E+DZM3D/sf/ZfFcvdNCCDsNQeww+IVH1dw9FuMhZPOsM/M7/2U5kZkiu0HSkEoZQRwrn8Ca4FZHQNJ1A346iVkefKbk4CwHWdS8zlKGjEuhpm2tznXcde4XJHE9XHeLGsdmUbDTCAhA2aSfhKOlSt5ik+RzznOKrNaGiwXfGi2SCJBEgiQRIIkESCJBEgiQRIIkESCJBEgiQRIIkEXzfZStKkKFUqBSQdBBwI7DGQba0X5kfY4Na261uLUiu26op/CMV4/nX3gHuXrcgvLqJoOwkd/wC60zJe2JhixHXmym8y4bnCAlJRVN5NKjWpVMdMZo2B7g12C4uX7MnLm42BPvgq742Z/ZL/AFa/bjscgi6ffUvO8penjZn9kv8AVr/qQ5BF0++pZ5S9PGzP7Jf6tf8AUhyCLp99Sxyl6eNmf2S/1a/bhyCLp99Szyl6s2b3Lecn5vgneBDaW1OKuoUFGhCQASs0xWDo0CK9VTRxMzhe/voUkUznusVmttTC1vPLcqVlayqu0E4dFKdEceJodK0O2keK+hSu0NE50Wxpt1D2VvGQEmhqz5YN0oppLiiPfLcAUo9ppuoBqi9UuJldfevBxD7IVhiBSJBEgiQRIIkESCJBEgiQRIIkESCJBEgiQRIIkESCJBFCZZW0JOUde98E3WxtWrBI7TXmBiWCPSPDe3gtHus3Uvz5Iyq3VobRxlrUEjepR0npNYq1EullLh1L3VFA2ipA13yi7uOJV+znTaJOTl7NZOoLcOshJqK71OVV1d8dXJ0OvP3LwmUap00hccTr9AsvjrLmpBEgiQRTGSNtGTm2n/epVRY2oVgrsGI3pEQzxaRhat435rgVas6djhmaD6PJzAvgjRfHK7QQrpMeXkGa5fQcjVGlg0bsW+Bw9FZMzNt3mnJRZ4zRvt/RqOIHmrP2xHQlOkY2YbdR4j1Xlqmn5NUOh2DW3gcOzBaVFdRJBEgiQRIIkESCJBEgiQRIIkESCJBEgiQRIIkESCJBFjWeC2+FmUSyTxGBeXvcUMB1UH7ZidztFATtdqHDauhkmm5RVBx5rNfXs9epe+aqy0hTs89g2wlQSTorSq1dVGHWMUoWFztS6+XavMYIRt1nh78FQcoLWVNzLr69LiqgfBSMEp6EgDnrHqIoxGwNGxeEe7OcSo+JFqp/IWxPDJ1poiqAb7nmIxIPOaJ60QVMujjLtuxSRMznAL0y1sQyU46zTiVvt70LxHZinqwp5dJGHdqxKzNdZQcTrRIItUsNX5TsZbBxmJSlzaQkEo7UXkc6Y4WUIM11xt1rvZFrNDK0k6sDwO3qVKybtgyk0zMDQlVFga21YLG80xG8CIaJ2dnQn5sOIXc/iGmvG2oaNbceB9D4lfo9twKAUk1BFQRoIOIMaLza9oIkESCJBEgiQRIIkESCJBEgiQRIIkESCJBEgiQRRuUdrplJZ19ehCagfCUcEp6VEDpjeKMyPDRtWr3ZouvzqgOPu41W68up+ctw/wAzEVXKJJPs4DUOpezyXTCjpQX4n7TvfQNS0DONMpkJBizmjxlgKdI0lINST57nckiOhk6DXnHZ4+/JeMylVGaQuO3w3LK47C5aQRaLk034DZD82cHpo8E1tCMRUfbV1UxxcpzXOYNniV3ch0mmnbfDE8B6lfbKlv8AKNlMzgxflfc3qaSnAKJ+yvcFKjGTZrHNO3xWMs0ehmIGGI4H08lmkdtcNIIrTm2t3wSebKjRt33JzYLxF1XQqmOwqitVxaSM7xrUsL81y6s4dieCzjiQPc3PdEbKKJvJ6FVw2ER5o3Y+4X0TJ8raukzX6/lPZ5jvWh5o7b4aU4BR48uQjeWzi2egAp6kdCos4iVuDtfXtXjXxOgkdC7Fpt1bD1hXqK6wkESCJBEgiQRIIkESCJBEgiQRIIkESCJBEgiQRZBnjt3hHkSiDxWqOO71kcRPQk3usNkT30MBftdqHDaVdyZS8pqgDzWaz5Dt18AvjmoshKnXJx2gblwaE6L5FVK6qMesNkUYmXK7mXKrMjEQxdrPAep8FScqLZVOTTr5rRRogH3qE4JHZid5Meohj0bA1eCe/OcSoqJVquyxrNVMvtMI5TigmuwaVK6EgnojSR4Y0uOxZa3ONleM6U8nhmpRrBqVbCaDReUBhvogJHSqPKzPLnXK+gZDptHAZPqw4D9/JM1lppTMLlncWplJSQdF4A0HWSVD0YROzXLOW6bSQaQYt8D78VTcpLHVJzLsuqvEVxSffIOKVdKSOmsepikEjA4L5+9ua4hRsSLVCILC1W0l/lOxkTGl+UqHNpCQAuvOi650R52ugzHm3EcF6nINZmyhpwdq69np1qrZC234HOtuE0bX7k5sCVkUV1VUPNWFI7SRuiOOI8wrf8QU2a5tSP8Axd5Hy7F+hIjXCSCJBEgiQRIIkESCJBEgiQRIIkESCJBEgiQRR+UFqolJd19ehtJNPhHQlI3lRA6Y3jjMjw0bVq9waLlfnNTjj7pUqq3XV1NNa1nQOkgCIquUPks3Aah76V7LJNLyWlvJzj9p3p1DvutDy8fFnWazINn3R0VdI1p0uHrLN0bgdkXsnQXdnHZ4rx+VKszSOdvw4LKI7S5KQRaTmlkUsombRdHEaQUI3kC8sjfS6kecoRzMoy2AZ1lXqCAyyADE6gqVNzKnXFuLNVrUVKO9RqeiOBe6+lsY2NoY3AagvRl1SFJWg0UkhSTsKTUHtEFlzQ4FpwKv+cuVTOSUvaTQxCQh0DUCaY+a5VPXjt5Om15h2r5xlKlMMhadnhsKy+OuuYkEV5zR20GZssOeSmRcodF8cntBUnfVMUq6LPjzt3grFM/NeojKyxfBZl1g8kGqDtQrFPPQYc6THn2PMMgcNi+hsLcoUdnfMLHoO/t1rZM2tu+FySCo1ca9yc2kpAorrJIPPWL1QwB924HWOteIAc0lj8QbHiFaogWyQRIIkESCJBEgiQRIIkESCJBEgiQRIIkEWQ547e4R1Emg8VujjtNayOIk8yTe6w2RPnaGEv2u1DzKuZMpeVVQB5rNZ8h29y5c1Fihx9Uy5QNy4qCdF8jT1U1PSmKETbld/LdVo4tEMXY8B6+qqGWFuGdm3X/ek3WxsbTgnmryjvUY9RBFo2BvavAyPz3XUNEy0Xs00paglIqpRCUgaSSaAdJMYJA1lMVquX12Rs+Ws9s4qF5wjXcN5R6zpr1THmKqUyOJ3r2P8P0v2zIcG6hxP7eKzaKq9WkEWiZrJ1DzcxZ72KHUqUkc4uuAb9ChzExPBIWu1LzmXqXOAmHA+Szi17OXLPOMOcptRSd9NCuYgg9MeoY8PaHDavDuaWmxXJG6wvZpwpUFJNFJIUkjSCDUHoIjBAOopey1PLhIn7Pl7RbAvpAQ6BqBNFDmS5o3LJjzNXDo3kbvBex/h+r+0Yj82HEevkobNdbfg06EKNG5ijZ2BYxbPSSU9YRNAdLAWbW6xwOKiy7TaKoE4wfqPEYdo8FukRLkpBEgiQRIIkESCJBEgiQRIIkESCJBEgijsobWRKS7j69CEk0+ErQlI3lRA6Y3jjMjg0LVzg0ElfnN11x5xS11U66sqNNJUs6B0mgERVcofJZuA1D30r2eSKTktMC/nO1u9Ooea0bLFwWZZTckgjhnwQ4RsOLp5jUIG47ou5Pgu652eK8jlWsM8jnb8OCyaO2uMkEVtzYolxOh6adbaQyLyeEUlN5ZwTSummJ3EJirV5+jzWC91NBm51yVbcqLOkZ2YU+q1mE1ASlHuZupSNFeEFcanrRxXUcpN809i9LR5ajpohGGg7zfHuUT+aNn/tdjsb/qxryKXcexWv8AUjfoH/b9l4/NGQ/bEv2N/wBWHIpfpPYs/wCpGfR+b9l2WPYMlLPtvItiXvNqCqUbxGgp8roKSR0xkUcoN7HsUM+X4ponRuYNf/L9ti4c7i5V5xuZln2XFEcG6ltaScMULoDsqknzY61FntBY4Ebl5eozSQQVn0X1XSCLRs0VpJXw9nvYtvpUpI+dS6sDeU0PUMc3KEOc0P6irtFO6N4IxGsKoWvZ65d5xlRIW0si8MMQapWOcUI5441PLoZQ49fBe9qom19GQ35hcdBH76it+yNtsTko0974i64Ni04KG7HEbiItTR6N5bs2cF4ljrjWpuIlskESCJBEgiQRIIkESCJBEgiQRIIkEWP54be4R5Eog8Rqi3Ka3COKnqpNesNkT52hhL9rtQ4bSruS6TlVUL81ms8dg8+AXHmrsTh5rh1j3OX42OguHk9gqrcQmKEbblegyzVaKHRg63eG307VWcubd8NnHHQfcxxGvMTWh6xJV1o9PTxaOMDbtXgJX5zrqBidRpBEgiQRIIkESCJBEgiQRdNmzy2HW3m+W2oLG+h0HcRgdxMavaHtLTtWWuzTdaNnPlEPNy9oM8h5CUr3EiqCd9KpPmgR5aojLHEFe4yBVBzTEeI8/XtXzzP23wUyuWUeI+LyNziBiOsgfYEXGnS04O1uo8NnouZlem5PVlw5r9fXt9etbLEC56QRIIkESCJBEgiQRIIkESCJBEgiisqLaTJyzj6sbo4qfhLOCU9J7qxJFGZHhoWr3Zouvzq44txSlrJU4tRUo61KUanvMQVUwlk+zgNQ4fvivbZKo+S04a7nHW7j+w1LSspHPyVZCJZJpMTNQsjSLwHCnmCaIB3iLmT4M59zgNa8jlat00rnDgOA9361kkd1cNIIvBMFhLw2wS6Xhtgl0vDaIJdLw2wRLw2iCJeG0QS6AwReYLKQRafm0mEzknM2a6caFbROoKOrzXKK68cjKMPzjaunk2qMMgcNnhtColXGHQRxXWV1G5bZ0dopHOo5AyWzsDqPWvZ5WphVUmczWR9pvvpC26Tzj2eptClvhCikEoKXKpJGKTRNDQ4RbNHMDay8SKiMjFfbxh2d8qT6Lvsxjkk30rOnj3p4wrO+VJ9F32Yckm+lNPHvTxh2d8qT6Lvsw5JN9KaePenjCs75Un0XfZhySb6U08e9PGHZvypPou+zDkk30pp4966bOyzkphxLTL4cWrQlKHa7zycANpwjV1PIwXcNSy2VjtQKn4hUiQRIIkESCJBFiOdPKTwqYDDZqzLk1I0Ld0E8yRxRvKonkdoIbfM7uH7rpZHo+U1GkdzGd7tnZj2L1zX2F4RNB1Y9zYos10FfvB0UvdUbY58bbld7LFVoYMwYu8NvooLOBb/hs4taTVpHubWwpSTVXWVU12XdkenpotHGAcdq+eyvz3X2KuRYUaQRazknLIkLPYcVLomJicdTcQq6MFDiC8oG6Lovc644ddUHSWbs1Ls5NoxMCXGwAuTa6sPCTf7HY+vY9iKmll9lXeS0X+b8pThJv9jsfXsexDSy+ynJaL/N+Upwk3+x2Pr2PYjGll9lOS0X+b8pThJv9jsfXsexDSy+ynJaL/N+Upwk3+x2Pr2PYhpZfZTktF/m/KU4Sb/Y7H17HsRnSy+ynJaL/N+UqGyglRPys0yZVEtNyt10IRdVeTdrgpKRevJvCm27FmkqS2X7XWquUKFrI2vjdnNOBtbWMRZY8DHeXDSCKUyYtgyc00+K0QrjAe+QcFj0SabwIimj0jC1bMdmuBV5zi5PlybZel6KTOAXTUBJcphicBfTQjaax5eVhDrL3mSK5vJy155ngfRRXi7tD4gfWNe1GM16s/FaL6u4+ieLy0PiB9Y17UM16z8Uovq7j6J4vLQ+IH1jXtQzXp8Uovq7j6J4vLR+IH1jXtQzXp8Uovq7j6LktTI+blmy6+2lCBrLjWJ2ABVSdwjBDhipYa6mmfmRm54H0UJLMLdWltpJW4s3UpGkn8ANJOoRPTwmU3Js0Yn3tUWUq+OjjwBeeaPM9AW7ZDZIIkGsaLfWBwjn8CdiB36dgFiWXPs1upowHvavGfac4vebuOJVoiFZSCJBEgiQRUHOdlj4MjwZhX6Q4MSP8JB99551duys8TWtbpZMB3nct4YJKiUQx4nE7hvWRWbILecQy0m8tZupH4nYAMSdxihLI6V5ccSvcRRw0VPmjU1o99ZK0fLCbRZNnpkWFVfeB4RQwNFYOObQTS6nYB82OnQU2c7OOA8V4bKVc6aQvO3AbgsjjtrjpBF4VBYK1HOQKyVmKR5PgqCm0ttlPck9keXqr55vvK9v/Dpb9sdA8125D5XqmU+BzLq0OEUZfQQFn5qiQQVjUSDe146dYpbHXrWuVslhgM0WG0bukdHRs4KtZUW5asjMKYcm3DTjIWAii0HQocXDQQRqIMd2GKCVucG+K8lI+RjrEqJ/Pq0flbnY37MS8lh+nxWmmfvT8+rR+Vudjfsw5LD9PimmfvQZdWj8rc7EezDksP0+KaZ+9alJTzlnSwmLTmXHXljisi7QGlboAAvKAOKiaDVv41TLHezG2HiuvQ0c1Q7NHXuCiciso1z1qqdUhKAZdSLqanipWkgqJ5SqqpWg0xTa677rvV9G2mogwG/2ge0HBZTaKEpedCOSHFhPMFEDuj1bDdouvDnErnjZYSCLTs3toonpVdmTCiFp48uv3wu8YUPwkHEfNJGgRyMoU9/tjr47108nVjoJARs2bxuUDbWUtqyrymXZlxKkmmhFDsIN3FJGIMbUehlbmub9oY+qmynA6FwmhN43YdB+k8NnQuH8+rR+Vudjfsxd5LD9PiuVpn70/Pq0flbnY37MOSw/T4ppn71fshX5xxlU9PTjqZZFSlHEF8JwKiQmt2uAAxJGzTz6swx/Za0X2lXKWOWZwA13wCpOV+Uzk89fVUIBo00NQO7Ws6+yOZHG6eQNH/zpXtQ2HJdMXu1nb0ncPfStPzbZHeBt8M8P0lwY/wCUk48GN/wjtw1Rcle2wjj5o7+kryMksk8hml5x7huCu8QLCQRIIkESCKpZfZZJkG7qKLmFjiI1JGjhF7EjUNZw2kTxRBwL36mjE+Q6Ua18jxFELuOA8z0LDlrW6sqUVOOuKqonFS1K/wC0AipUVBmduAwHvava5PoGUUVr3cdbne9g2LZchclBJMqdVcVNLToUrio2N3gDTHlEA90I2AayuBlOvdUuzWc0YdPT6Kq2tm3npl5bz0zLKWs1PGcoNiQLmCQMAI7DK6Fjc1oNl551NI43K5PFJNfHy3pOexG3xGPcVjkj08Uk18fLek57EPiMe4pyR6eKSa+PlvSc9iHxGPcU5I9XCRyPeXZxkppxpVw1YcQVEopWgUFJGAqRh71VMKVjnVTmSnObtXTydPJSSB2Ow9I3eiyW0JJ2WdLbgKHEHVqIxCknWNYMc4ghe6ikZMwObrB92KvedQCZs+RnKcY0CqbHUXiOhTfeY7eTX3JG8L51lKHRSFu4kLLI665qQRWLN5JB60ZZKhUBZWf3aSsd6RFeqdmwuI93UkIu8KWzmWip6fdBPFao2gbKAFXSVE9g2R5h5u5fRckwiOlaRi7WffBWvJDJd9iTdW2ptubmE3UlxRHAtnmBN/XTVxa6KGemDWuzn4Lh5ZqzUO0cWA27zv6tirgzSzPyiW9Jz2I7HxGPcV5zkb158Usz8olvSc9iHxGPce5ORvTxSzPyiW9Jz2IfEY9x7k5HIvpLZrpxtaXG5qXStBCkqC3KgjQeRGDXxEWIPcsikkBuFdsp8lvD5ZHDqZTNoTgtsm4o60moBunT80nCuvluOa/OjNrYLrUk5Y0xzNzmO5w8xuIWHWjILYcU24kpUk0INMOzA840x2qWqbOLYOGI9Ohc+vyc6mIe050Z5rvI7j74cyGyohKdKiAOc4Dvi1e2srnLWM60yGGZaRawQEhSgNaW6JQO0E86RHlqh5cde1e2yBTj7Up2ah5++lR+aTJ8PzCplwVQwQEA6C6RWvVFOlQOqLbBoYBbF+s8NnauflipM9UWfKzUOO0+S2eIFz0giQRIIkEVOy+y7as9NxJSuZUOKgnBAPv17BsGk9pFqmpXSm+z3gopZczisMmrT4VanXXL7izVSjpJ/ADQANEKimqpSAGWaMBceuK9Bk2syZRs+8u84nNd2D7OC+fhSPhCK3w6p+nvHqun8eyf/k/K70Xr4Q3tEY+G1H0d49U+P0H+Tud6LyHkbuyHw6o+nvHqn+oKD/J3O9F54VP/AEQ+HVH0949Vn/UFB/k7nei8hxJ/9QOT6gC5b3j1WWZeoXuDWyaz0O9F9Lo2RTXXuUujZBLleRBYWj5Wf/XpXna9So62TeeOBXz7LX38n/ksqjuLiJBFcc0g/wDk2vNc+4YqVv3J6lNT/eBc2Wp/T5r6VUeadiV9LyeP9rHwUJdGwRpqVzWl0bBDUmtLo2CFglyl0bBCwWLlXLJKxmHbPtB1xtKnGm1ltRrxSGlKB000iuMWaaNr3gOG0Lz2XK2enLdE62oqhXz/ANA/lHe5BTfR4+q8x8br/wDKeweiFw7e4Rs2igabtbY8T6rSTK9ZI0sfJcHEEN9F1WKP0hj6Zv76Ynk5h4Fc9vOCvOeA/p43MI+8uPJyc5fQ8h/034j4BWzMu3SScPwphZ7EoH4R0aj5B/xC8nKbzyn/AJO8Vf4rrVIIkESCLhnrZl2fLPtN+etA7iY3bG93NBKwXAYlV+czk2c3gHy4djaHFd9LvfEwpJbXItxIC0ErXGzdZ6Nag53O8yK8DLOr89SEDuvHujBijbz5B1a1bjo6uTmRO69XjZQk3nYm1eTZYb86+s+tI7o00lK3a49VvFXGZErX45reu/gFBzeXdouE1mikbG0Npp03b3fGOVRYMjvxJPcrTf4eI1yzdgA7yfJQk5azrleGmHV7lurI7CqkStkqnfdx2/D6rBoskxfeS3/F5NXzk5JbnkmnHPMbWr1AwdHWHnvt1geCw2qyLF93HnfhJ/UpiXyPn18iUd69xH31CIjSg8+Ud5Unx6Jg/lQH8rfC6lZbNpaC9KGm/PdB+4FQ5PTDF5PAeqhd/EFQebG0cST4WUi1mnmKVcmWEcyVq9ZTGQymHyuPX6Ku7LVcdrRwHqSni7lW/L2o2NwDSfvOGJQ2P5Ye8lV3ZUrTzpuwNHkul+zLLLaWnrXdcaTSjYeaKBTRRKUHRWJ2GZvMiA6iudK5shJkfclcJksnUaZh5f8AqD3pbAiTOrDsHcorQb/FL2Tg968r/V/zEZ/3nR3LP8j3deFTOTnxDx6Zr8XIAVm8dyxeD3dBM5OfEPDpmv6kLVm8dyx/t93ivcOZOH3ryemc/mYxar22/Kt2viGBI7V7CXyeXofeR/qh3qQRGhZU7WA/9VKKgDB7h1lefzasRfItFSfOda/jREZbJthB6vRTNrZW82Z3/Y+a9/F5KOeQtRB5+BX91aYjIj+aHxCsNylWDmzHsafEKTkMhZ1hh9mXmpdbb6Sld9tYNFJKaghRoaHfGI3U7HBwaR138VFVVNRUgaRwNhbC3gqlM5qrQTyQy55rmP20pjoCuhO9c00z1EzOQ1oN8qUc6txf3FGJRVQn5loYXjYo+WlXJd9pT7bjSUuoUouIWmgCgTpGwRIXBzSGm+pagFpF1Zs5VrsTM4HGHEuI4FAqnaFLqMca4jtjzc1NM03LT2L3WRayBsGYXgG51EgblwWDlXNyaShh0BsqKrikIIqdJrgrVtiblcZAEjNYAF77uhQTZAe9zpIpRrJNiN5viD5K0SWduYT5aXac3trWg9igoRsHUzsHEcRfwVCTI9dHg0O4H1srFI52JNXlUPM7yi8ntQSe6NxT53McD1qhLHLF96xzeI1duCs1m5Uycx5KZaUT728Ar0VUPdEb4JGc5pUbZGuwKmIiW6/KzCQE1oNeoRaq5Jn1JiY47La7bAu9kuCkjye2pljBIvc2udTiFYZDJCeeALcq5Q63LqBTbxyDToiDkjf/ANJB1XK2d/EDGi0MR67N8LqwSeaqbVi66w0N19ZHckd8bCOmb9R7lTky5WO5ua3qJ8dXcvucibNY/tVpgkaUoUyg+jxlROxv+OEdYJ8Vz5coVL9Ukx6rN8F6GayeY0IcmFDaHzX0ylBiwGVZ1ah2eSovkiJu4knpufFeRnGkmP7JZqBvIaR08VKjGeRyu57/ABK107BzWrlms702fJssNjeFqP3gO6Nm5Pj2klampdsCh5rONaK/1i4NiG2h3lJPfEraOEbFoZ3naomZylnHOXNPn96sDsBAiUQxjBo7FoZHnEqLdcKzVais7VEk98SAWwWt7r3Yk1q5DaleahR9QgXAYlM0nYu9nJ2bXyZWYP7l2nbdpGhmjGLh2rbRu3LzaOTs1Lo4R9hbaCQm8sAYmpApWuoxhk0bzZpuUMbmi5C6LGyRm5tvhJdoOIqUkhxoUI1EFQIOIOjWIxJURxmzjbtWWxucLhd4zb2l8m/8rHtxHyyH6u4rbQSblx2pkXPS6C47LqCE4lSShQA2m4okDfojdlTE82Dtaw6J7RchRdl2Y7MuBthF9ZBISCkEgaaXiK4aoke9rBdx1LRrS42C6LWyemZUAzDKmgo0BUU4nTQUJrGrJmP1NN1lzHNxCjIlWq6l2U8BeLDoG0tOU7aRppG7x2rOYdy52HSg1QopPzSQe6NiAcVgFSctlNON8iafG7hFkdhJERmGM4tC2EjxgVLyuci0UfrF8bFttHvCQe+IjRwnZ4rcTvG1TMrnfmh5RlhzmvpPrUO6Ijk+PYSFuKl20LoOcSQf/tVmpJ2pDK+9QSY15HK3mP8AELbTsPOagdyef1OSyj9On1XkCNXMqra7OHUVuySNpuwlp6Lheycg5F/+x2mkn4Kyys9gKSIrva3/APSHsuFfiyjVM5kx67O8VyT2a6dRi2pl4blKSo9ChT7UQGGmdgSO9dGPL1W3nNa7tafMdyrdqZMTbIJflXUpAxUEhaQBrKkVAG+JGQytP8mUcMO4rZ2VKGb+pgt02B7xYrklLZmJcDgH3WxsStV2nmk07onpZHTSujmAJF9m4jaquVqKngpmVFMSA4jbqsQTt17FwDyZ5j+MRP8A7gOI/SFep/7EeDv1latnQyhmZVMomXeU0FtEquhNSU3AMSKjSdBET0cLH5xcL+yvMTvc0CxWWTtovPeWecc+kWtXrMdNrGt5osqhcTiV4k7OddwaZcc+jbWr7oMHPa3nGyBpOAXtaNnOy6gh9tTaikKCVChumoBpqxB7Iwx7Xi7TdC0t1FebJlEvPNtLc4MLUE37t4JKjQVFRhU6a4Qe4taSBdGi5stSZzONgceaWVUwuoQkd5UaVjmnKJ2NVsUo3rJ5uWU0tbbgotCilQ2FJofVHTa4OFxgqZBBsVsuQOTEoJCXdmZdpbjp5TiAom+s3BQ4cmkcmpnk0pDSQAr0UbcwEhVrPPKhp+WDSUto4NRSlCQkBQVicNdLvZFigOc119aiqRYiy0Bm3HEWOmbFFuplkuG9WhUEi9WhB1GKJiBnzNl1YDzo87oWeeM603PJtN9Rl1X8Ri/yKAYnvCrcokOxR2UOWs68yuWnWkUWAoXm1tuJINUrFToqNYxFYkipo2uD2HzWr5XkZrgrlmLP6PM/Sj7giplHnt4KalwKq1sZR2smYfS25M3A64E3Wqi6FkJobmIpSLMcNPmAkDAbf3UbpJM42Wk5uZ2belFKn0qCr5CS4gIUpugxUmg1lQrQVA6Tz6psbX2jVmEuLftLLcg20G2m+CpwYdeKKaLgS5dpupSOlUk8nN8bDyVSL73V0qaz4LKpmWQKkhtRA3rXTtN2Icn6mOK3qecArVZFjStiyZmHkhTwSL66ArUtWhtuugVw1aKmKz5H1Mma3DZ6lTNa2JtyqwvPG9fqJVu5sLir3pUp3RY+HNtzlFyo3wUbl7llLzzDYZYCHiqrqlIRfSE6EpWBiFE11cnEYxJTUz4nkuOrYtZZWvGoKhxeVda3ZGbGW8GZ8MW43MOGnEWkcZVVBuigQVBIx5jHLkrX55zNYHu6uNp25ozsVS84GS6bPfQ2hS1oWi+FLu1rUgjAAYYelFumnMrbnFQTR5hsFBWXIKmHUMoKQtZupvEgE6hWhpXREz3hjS47FG1ucbBTM/kLaDIJVLLIGNUFCxz8Uk90RNqonYOW5heNirZAMWFEu6Qth9mnAvutjYhxYHYDSNHRtdzgFsHuGBWp5I22/NWTaCphwuKQh1KSQkEDga0wAridJjmzRMjnYGi2Hircby6N11kjvJT0eqI6P+sk/F+oLv5V/tFP+D9BXkeTPMfxjR/9wHEfpCsU/wDYjwd+srQs836j9Cr/AI4t0Hz8fVeVqflWbx0VWW22bOGyrDadpVwhK7qtZfWFXd1EK7o4726epI96grzTo4rr3ywshu2JBEzLYupSVt6Lx+GyrfUdChsJjEEjqeUsfht9UkaJWXCxALKTUYFJrzEf/ojsWvqVHBb/AJaW4ZVMnNjFvhQh2nxTyCSegoSrnSI4dPFpC5m22riF0JH5oDlSM8lg0cbnGRVL1EKu6CunEV1kinVG2LlBLqMbtigqY9ecFYstZwSabKlkmgS80T5jN1BruPCV6Igp26TSPO496lkOZmgLhz6y3ucq5sWtHpgK/wCMxvk463DgtaoagVYchZ4psVp0AKLbTlEnAEtKWKV1cmIKhv8AuCOkd6kiP8oKkvZ5JgjiS7KfOUtXquxcGTm7XFQGqOwKmlEzaUwtxKFOuuKqopBuJwoKnQhIAAxOgCLd2QsAOoBQ2dIbrS8xfkZrX7qnEaDxY5+Uec3grNLgVxzOdh5madbcYbW026tHEKguiFFNakkE0Gig6I2FA1zAQdZCwakhxBCs2WUu5aNn8LIvropF8ITQB5OtCsLwVgRStKggjZWgIhltIP2UsgL2XaVmuaNFbTa3IcP2SPxjo1p/knqVWn56ms6kwlNsSqlmiUIYUrcA+sq7hENGLwOt0+CknNpBdWXPRKrXIJUgEpbeStdNSbq03uYFY7Yr0DgJbHaFLUAlmpYfHZVBKwRaLmiyU4d3wt1PuTR9zB0LcHvt4R96mwxQrp81uYMTjw/dWKeO5zivlnEypdM+2tKXEtSiwW7yVJC1JIvqxAqDS6N2OuFLA3REHFyzNIc8dCsueWTS9JMzSMQ2oG9/lvACvpBEV6BxbIWHb5KSpF2hyoWbKU4W05cUwQVOHqJJH2rsXqt2bCVXgF5AtrlbbC59+TNOI02sDbeKr45gCj0o5BitGH9JV4PGcWrEG7JUxayJZOBRNISnzCsEV2jgyKjZWOwZA+AvO733qhm2kt0q1552mGSw2ywyhbl5a1pbQF0TQJFQNZJ9GKtAXOuSTYKapsLABec3P9z2nzO/7AhVf1EfV4pD9273sWau8lPR6ogo/wCsk/F+oL0OVv7TT/g/QUHkzzH8Y0f/AHDrH6QrFP8A2I8HfrK0LPN+o/Qq/wCOLdB8/H1XlanYqHY0gZiYZZH+I4lB3AnjHoTU9EXpH5jS7cq7W5xAW85dZLLn2WmG3EsoQu+SUlXJSUpAAI+EdeoRxKacROLiLroSx54suTJOymLJCm3J9Cg4ocRxTaAF6KpBVWpwGnUI3me+o1hmCxG0R6rql53ck+Bc8LZT7k6aOgDBDh99uSv73nRboajOGY7EYcP2UFRHY5wVht9lUxk60oAqUhllZ2+53Qo+iFGIIyGVZ4lSPBdD2L5ZsbWbm5JUpNEHwcoKSogAoCgps1OtKkU5gnbGauMxyZ7dvspA4OZmnYqtnZtMP2glLbiSltCEpUFAoClEqKqjUKivmxZomZsVyMVDUOu9T+cvKmRnJTgmn7zqFhxFG3bpIBSReu0FQo480QUkEsb7kaupSTSMc2wK5Mkc4MpJSLcs4286oXyq6hu57opSinjLBI41NGMbzUkkkheCAsRzta2y905yJBvyNmpHVYR91JjHI5Tzn+KcoYMGrntTOwpxlxpuVS2FoUi8HcU3gRUAIAqKxsygAcHF3d+6wam4sAoHJLLlyz2lNsstKvKvKUsrqTSgGBAAAHriaalErruJUccxYLAKAtee4d5x4oSguKK1JTW7eOJIrUipx6YnY3NaG3wUbjc3VjyazhTEiwGGm2lJBUqqw4TVRqdCgAIrzUjJXZxJUrJ3MFgvlZGWfATbk2JZrhHAQUpUtKBeNVKAJVxlUFcaacMYy+mz4wzONgsNms7OsuTLLKT8oPJeLIaWEXDRZUFAEkGhSKHjHbXCN6eHQtzb3WJJM83srPkjnPUw0GJttTzaRdStNL93RdUFEBYphWoO2umK09CHHOYbKWOosLO1qRVbuT6jeMsAdnAqA7Em7Eeiqxqv3rbPgOu3cq/ldaEjOvyrcspEtLoSoLVwRQEXlAmiUpxJCRTVU4xPA2WNri7WVHI5jyANQV1t3LOXkpFtNmuS7hSpKAi9W6mhJUpAUFGpFK7V1ipHTPkkJlBCndK1jfsKCls8Tuh2VbVtuLUnuKVeuJjk5uxyjFUdoV0l5tFr2Y7cbLfCJWgINOKtHJIIwpeAMVC008wucLKcESMVFzHSd6afdI8m0E46i4qvb7kYu5QdZgG/35qvSj7RK5lW/wAFlCt6vEL/AAK9l26GewFIV1Y20WdShvRfzWM+011dbXsCtuSkwBxS2tSvOZTdB/8AKj0Ypsl/2zm9I7//AIp3M/mhyoWeKcv2iU/FNIR0mqz3LEXaFtor7yq9QbvUzm6/ue0+Z3/YERVX9RH1eK3h+7d72LNXeSno9UQUf9ZJ+L9QXosq/wBpp/wfoKf4Z5j+MaP/ALh1j9IU9P8A2I8HfrK0LPN+o/Qq/wCOLdB8/H1Xlan5VBZtZqXYm/CJpxLaWkG7UKKlLWLoolIJNElXaInq2vczNYMVHCWh13Lozk5Tom5hKpZ90tcGElHuiE3gSb100rUKGNPexrSQGNtngX6iszSBx+yVS7oi5dQWVttHOJPPNloqbS2U3ClLaTVNKUN+9XCKraSJpvrv73KZ07yLKFcygmikI8JeCEgJCEuLSgACgF1JApTdEohjBvmhaZ7t6iyQcMIl1rRSEtYsy55OXeV5rThHaBEZlYMXDtC2DHHAKVl8hLRXolHOsW0/eUIjNVCPmW4hk3KSYzW2grShpHnOD+EGIzXQjethTvXezmgmzynmE8xcV/AI0OUI9gK2FK7eukZoFDlzraf3ZPrcEa/EBsae39ltybpXkZrZccu0kei2PW4Yxy52xnvsTkw+pefFtIjTaSe1j2octl+jxTk7Pq8E8W0kdFpJ7WPahy2X6PFOTt+rwQ5rJdXItFB6rZ9Tghy54xZ77E5MPqXqc0CjyJ1tX7oj1OGM/ERtb3/snJulcz2aCbHIeYVzlxP8JjYZQj3FamldvXA/mttBOhDS/NcH8QEbiuhO9YNO9RkxkJaKNMo4fNLavuqMSCqhPzLQwv3KLmbGmG/KS7yPOacA7SIkEjDgQtSxw2LgvDbEi0UtZmUs3LpCWZh1CRoSFVSK4miTUDE7IifBG/W5q3bI5uBUpYWX01KFZbDKuEWVrKmwCpR0klBTEUlJG+176lu2dzVX7UmuGdcdu3eEWpZSCSAVmpoTjSpMWGNzWgblG43N1sdhZ0JJTbQmC4h1KAlSi2SCqgvEFN40JFY5MlFICc3BXW1DLC6ynKyfExOzDqTeStxV044pHFScfmpEdOFubGGlVJHZziVes3X9z2lzPf7AilVf1EfV4qeH7t3vYs1d5Kej1RBR/wBZJ+L9QXosq/2mn/B+goPJnmP4xo/+4DiPAKen/sR4O/WVoGeQ/wBg+hV/xxcofn4+q8tU7FT5DJice8lKvKG0oKU+kqg74tunjbi4KARvOAVhkc1c+ul5LTXnuVPYgKHfFd1dEMLn30qQU7zipdOaltrGan0NjWAlKftLX/DEXLy7Uxi35MBiV4Ni2Ax5SaW+diVqVX6lH4xnSVbsG299KBkINr399C8/nBYjODMgp2mgqbBHa6snuiFzpfnlA6/RW46OR/Mhceo+JXuM6Ibwl5BpsaiVgfZQgeuK7nQfNITwB81eZkmudhGBxI8rrhmM6U8rkhhA3IWo9pXTujTTUo2OPYFZZkGrdznNHafIKMfy7tFemaIGxCGR/DWMcriHNj7SVZb/AA47F83Y0DzKj38oZxfKm5g8zqwOxJEYNaRgxo6lMz+H6fbI49Y9FbrAydbnrMedKnlzSA4AVPOkXki8jilVMQQInp615cM61r67ALh5VyeynkLGXta4ufe1ZfQHGO6vPrzdGwQuiXYJZapJWJJ2vJgyzbMvONDjoSlKUqO8AchVKhWNMRtjiVWnjdYPNtmtdvJ09O1382MOG3UNXSFRLWsN2WVdfZLZ0cZIunmVoV0GKRrKhuLyvWQ0OTZxeNjTw9MVwhlOoDojYV9QPm8PRZdkOhOMfeR5rpYm3EYIdcTsCXHB6jGeXy7bHqCjOQKO2oEdZ81eskbFtV9QUqZmmGdanFrKjuShdSec0HPoiRtU53OY3ssuJW0VFACI5HF264I6zbwXHlDlrNykwWpefMylGClLaYpe1pBA41NZwx5o6UVNHI3Ocy3WVwHyua6zTdesrncnU8tDCx5q0ntC6d0Zdk+I4ErAqXrvGdZp3CZs9CxrIUlX2Vo/GI+QEc1/vqW3KQcWr3ZtmxJmoVIuNkCpuNEUG2rKqgb6Rgx1TMH36/VZDoXbPfUvUZP2E/5KcUydinLvc8mvfGdLVNxbfq9FjMhdgffWvDuaQLF6WnUODUFIH3kKPqgMoW1OahptxULPZr7Qb5KG3fo3E17F3YmbXRHbb31rQ07wq7P5PzTFeFl3kAayhV30gCO+J2zRuwIURjcMQr9m4NbGtKmx3/YEU6r+oj6vFWIfu3e9izV3kp6PVFej/rJPxfqC9FlX+00/4P0FeUCqDzGI5CBlC53jwCsUwLsh2AubO/WVqTmdVCUoDMopakpCb7qkppQAGgAUSMNojDmxAnOkHVrXJiyfWS2zYjxNh461DT+c6fcqEFpkariLyh0rJHdEenpm4NJ46l0I8gVTue9reF3eigJ3KKce8rNPKGwLKU9iKCMCsJ1Rxjsv77FbGQKeMZ00h7Q0e+tQxKK6iSeck+uJRy+QbQOpvotLZEp8c0nrf6qXkrAmnfJSr6ht4NQT6SqCIzSPP3kg7brb47Sx6oYj2Bo99Sm5LNvaLmlttr6RxJ7kXocnp24vJ4C3iqz/AOIKh3MjA4knwspuVzQvGnCTaE7QhpSu9Sh6o2HJm4MJ4n0VSTK1c/5wOAHndS8tmjlh5R99fMUJHcmvfG2maOaxo6rqq+oqX86V3bbwUk1mxs4cpla/Oee/BQjIrJRhYdQVd0TX87XxJVCzn5MNyTrK5dFxlxJSQCogLQa1qSTilX2TCZzp4Dnay036l08iytp6sNwDxbrxHp1r7ZprcDEyWVmiHwAK6A4mt30gSOe7HOjdY2Xey1TGSESNxb4H09VAZxcnTJTagBRl0lbR1UPKR1SacxTHpaWbSR9IxXgZmZrlV4sqJIIvvIzrjCw4ytTa06FJNDzbxuOBjVzQ4WcNSyCQbhX+zM7bwSEzTDb41qBuE7ymhSTzUii/J7DzTbvVllU4Yru8YFlqxXZxr9FLHvKhFc5MdvHvqVtuVJQNT3dp9V7HOlKND9GkCDv4JvvQFRs3Jp2kKKSvc/nEniVV8pM4k5NgovBls4FDVaqGxSziRzUBi3FRxx68Sqr53O1YKoxbUKQRIItZyKlxZdmuzzwo68BwaTppjwaesSVHdTZHEyhUAusMB4rr5LozNIGb8egLNVkrVjValEk4ElROJNBp1mKNNHM8kRm1umy9nXzUdOxunaCDqAtf2Avi0tIVVJuqGtJKVDsoYtl1dGNYJHUVyhHkSo5pAPEs7jYKcksqp5ryc29zLIWOxYMRcsF/5kY8Fs7+H4nC8Mp7nDyVgkc6U6jBxLLw3pUhR6UmndGRLTOxu3v/AHVSTIVWzmOa7tB8x3qRnM5rL0tMNLlVtLdacTVBQtJUpBSCo8U6SMaGJ4mRl7S2QGxGOrxXNno6qNpz4j1a/C6y93kp/wC6o2o/6yT8X6gullYEZJpwf+H6Cpiy8mpx4e5yryt5TdT6S6CNaqma+YvLwAbdOwblrk7LLaakbEIySL7gNZJ89yssjmunl04Qssj5yipQ6Ein2oh0NM3Eud2D91tJl6rfzGtb2k+Q7lYJDNC2PLzTi9zaUIHNU3jGwkibzIx161RkrayTnynq+z4KwyWbiz28eA4Q7XVLV9km73Rk1ctrA24WCpmJpN3az061YZKzGWRRpptsfMQlPqEQue52Jutw0DBdcarKQRIIkESCKDyysAT0qtmtFcptXwVp5J5joO5RiWGTRvvs28Fq4EjVjs4hfnxaFoWUrBQ4hVFDQpKkn+euK1TBon2GBwK9vk2ubWQ5x5w1OHT6FanYtqsWzK+BzhuzCRVK8AVEDBxGq9TlJ146tElNUOY64x8V57K2StES9o+we73sKzXKfJeYkHLryaoJ4jqeQvmPvVfNOPOMY9BDOyUXb2LzD43MOtQsTLRIIkESCJBEgiQRIItDyOyGCU+GWlRphHGDa8CvYVjSE7E6VbKaedVVoaC1h17/AEVylpHyvAtcnAKMy3yqVPO1FUsIqG0HvWr5x7hhtrw7OlcGtHBe8pKaLJ8BfIdfzHyHvWVc80+SZQPDX00UoUZSdKUnS4dhUNGwV2xfkzYmaFv4jvO7gF5Oqqn1cxmdqHyjcPU7VoE/ZLD4o8y2556Eq9YiFr3N5psoC0HFVyezaWe5UhpTROtpa0/ZJKR2RPyuS1na+IBWrWBhuy4PQSPBV6ezQj/AmlDc6hKq9ZJT6o1L4Xc6MdWpXY8oVsfNlJ42PjrVens2doN1uJaeGq4uh7FgDvjTQUzsHEcRfwV6PL9S3nsa7gSPVVu1Mn5trByWeTjp4NRT6Sajvi3QwCKQuzwRbhu2FVsr5UbWU4jDCCCDsIwIxHHcv0tSKCoJBEgiQRIIkESCJBEgiQRIIqJnCyE8M93l6JmAKEHBLoGgE6lAaFdB1ETskaW6OTm944LeGaWnk0sR17RsI3FY44hbThSsKbdQcUmoWkjEHaNoIirPTPi14t2Ee9S9hQ5TgrG5uDtrT71j2VerDzjG5wM+2JhoihVRJVT5yTxV8+B540ZMWm6p1mQ2Sa4dXQcP294LpcyMsue40jM8Cs48GcQP3ayFjoNI6UWUnfNr7ivM1OSpYec0jpxHaoS0M1M83Xg+CeGq6u6rsWAB2mLra6I43C55pnjBQr+RNoI0yjvVCVfdJiYVMJ+YLQwvGxcasm5wfqkz9Q97MbaaP6h2ha5jtxXu3ktOq0Skx0tOD1gQM8Q+YdqCN52FSErm9tFzRLKSNq1Np9aq90RmrhHzeK3EEh2Kfks0zoF6bmWmUDTdqo03qVdSnviu/KLBzR26lLHSPcbeGtdzU/ZNmYyyDNzA0OEggHbfpdT1ATHOmrnv1X6gu9SZAlcbuGaN5x7P/iqGUuUz86q8+rig8RtNbiScMBpKt5qYrRxyTus0L0FqTJkWc426cSegemG9XHIHN2pZTMTyKJFChhWk7FODUPmduw3QWU4zYzd213kPVeWra6Wtdd+pgwb5nefBa1FdVkgiQRIIkESCJBEgiQRIIkESCJBEgiQRIIkESCKGyjyXlp1NH26qHJcTg4nmVs3Go3RLHM+PDs2LUtB17VmVt5rJlqpllpfRqSqiHOb4Cueo5oy5lPLiM09Gsdi6dPlirg1Os8dOo9vrdUu0bOeYNJhlxqmtaFBJ5lUunoMRmgkOuMh3A6+wrsQ/xBSu+8BYekXHaL+S6pDKSaa8lMugbL5KfRJI7ogdDNHi0hWg7J9TgWHsv5FTLGcW0E6Xkq85tv8AACI9I4I7JFI7BvYT+66k50Z7/JP7tXtw0jlH8Dpv+Xb+y9XM508dbI5m/wCajDSOQZEpRv7f2UfNZdz69MypI2IS2nvCa98M9x2qZuS6OPXmDrJ9VAzc+t5Q4Vxbqq4XlKWa7gSTEzKSd+vNPE6vFaPylQUosHN4N1n8vmp+w8hJ2aoQ1wKPhvVThuRyj2Ab4sNpoo/vHXO4eq5FRl+R+qnZbpd5D1K1HJXIGWkiHCOGfH+IsDi+YnQjnxO+MvnJbmtFm7h571xHF0j9JIS528+9StsQokESCJBEgiQRIIkESCJBEgiQRIIkESCJBEgiQRIIkESCLwpIOBxgih53JOSeJLkqySdKuDSFekADErZ5G4OK0MbTiFVLeyEkGwShi6dzj1Oy/SJ2VMjtRN+oei0zQzm6uBIWc21ZrbZNwEdZZ9Zi6xrXYtHYPRYdUztwkd/2PquKyZRK1AKBOPwlfgY2fFG3Bo7AsNqqgnXI7/s71Wo5M5DyLgCnGLx+c48R2X6RQfUSN1NNuoei2zc8/b18SSrvZtiy8v5BhprehCQTzkCpis+R7+cSVIGgYBd8aLZIIkESCJBEgiQRIIkEX//Z"/>
          <p:cNvSpPr>
            <a:spLocks noChangeAspect="1" noChangeArrowheads="1"/>
          </p:cNvSpPr>
          <p:nvPr userDrawn="1"/>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7" name="Date Placeholder 1"/>
          <p:cNvSpPr>
            <a:spLocks noGrp="1"/>
          </p:cNvSpPr>
          <p:nvPr>
            <p:ph type="dt" sz="half" idx="10"/>
          </p:nvPr>
        </p:nvSpPr>
        <p:spPr/>
        <p:txBody>
          <a:bodyPr/>
          <a:lstStyle>
            <a:lvl1pPr>
              <a:defRPr/>
            </a:lvl1pPr>
          </a:lstStyle>
          <a:p>
            <a:pPr>
              <a:defRPr/>
            </a:pPr>
            <a:endParaRPr lang="en-US" altLang="en-US"/>
          </a:p>
        </p:txBody>
      </p:sp>
      <p:sp>
        <p:nvSpPr>
          <p:cNvPr id="8" name="Footer Placeholder 2"/>
          <p:cNvSpPr>
            <a:spLocks noGrp="1"/>
          </p:cNvSpPr>
          <p:nvPr>
            <p:ph type="ftr" sz="quarter" idx="11"/>
          </p:nvPr>
        </p:nvSpPr>
        <p:spPr/>
        <p:txBody>
          <a:bodyPr/>
          <a:lstStyle>
            <a:lvl1pPr>
              <a:defRPr/>
            </a:lvl1pPr>
          </a:lstStyle>
          <a:p>
            <a:pPr>
              <a:defRPr/>
            </a:pPr>
            <a:endParaRPr lang="en-US" altLang="en-US"/>
          </a:p>
        </p:txBody>
      </p:sp>
      <p:sp>
        <p:nvSpPr>
          <p:cNvPr id="9" name="Slide Number Placeholder 3"/>
          <p:cNvSpPr>
            <a:spLocks noGrp="1"/>
          </p:cNvSpPr>
          <p:nvPr>
            <p:ph type="sldNum" sz="quarter" idx="12"/>
          </p:nvPr>
        </p:nvSpPr>
        <p:spPr/>
        <p:txBody>
          <a:bodyPr/>
          <a:lstStyle>
            <a:lvl1pPr>
              <a:defRPr/>
            </a:lvl1pPr>
          </a:lstStyle>
          <a:p>
            <a:pPr>
              <a:defRPr/>
            </a:pPr>
            <a:fld id="{D9A1022E-5430-4E6C-87D7-DC38A3274394}" type="slidenum">
              <a:rPr lang="en-US" altLang="en-US"/>
              <a:pPr>
                <a:defRPr/>
              </a:pPr>
              <a:t>‹#›</a:t>
            </a:fld>
            <a:endParaRPr lang="en-US" altLang="en-US"/>
          </a:p>
        </p:txBody>
      </p:sp>
    </p:spTree>
    <p:extLst>
      <p:ext uri="{BB962C8B-B14F-4D97-AF65-F5344CB8AC3E}">
        <p14:creationId xmlns:p14="http://schemas.microsoft.com/office/powerpoint/2010/main" val="64273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gravwave_wash"/>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8"/>
          <p:cNvGraphicFramePr>
            <a:graphicFrameLocks noChangeAspect="1"/>
          </p:cNvGraphicFramePr>
          <p:nvPr userDrawn="1"/>
        </p:nvGraphicFramePr>
        <p:xfrm>
          <a:off x="0" y="0"/>
          <a:ext cx="1524000" cy="1219200"/>
        </p:xfrm>
        <a:graphic>
          <a:graphicData uri="http://schemas.openxmlformats.org/presentationml/2006/ole">
            <mc:AlternateContent xmlns:mc="http://schemas.openxmlformats.org/markup-compatibility/2006">
              <mc:Choice xmlns:v="urn:schemas-microsoft-com:vml" Requires="v">
                <p:oleObj spid="_x0000_s27676" r:id="rId4" imgW="5875220" imgH="4287526" progId="">
                  <p:embed/>
                </p:oleObj>
              </mc:Choice>
              <mc:Fallback>
                <p:oleObj r:id="rId4" imgW="5875220" imgH="428752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utoShape 9"/>
          <p:cNvSpPr>
            <a:spLocks noChangeArrowheads="1"/>
          </p:cNvSpPr>
          <p:nvPr userDrawn="1"/>
        </p:nvSpPr>
        <p:spPr bwMode="auto">
          <a:xfrm>
            <a:off x="17463" y="1219200"/>
            <a:ext cx="9126537" cy="31750"/>
          </a:xfrm>
          <a:prstGeom prst="roundRect">
            <a:avLst>
              <a:gd name="adj" fmla="val 5000"/>
            </a:avLst>
          </a:prstGeom>
          <a:solidFill>
            <a:schemeClr val="bg1"/>
          </a:solidFill>
          <a:ln>
            <a:noFill/>
          </a:ln>
          <a:extLst>
            <a:ext uri="{91240B29-F687-4F45-9708-019B960494DF}">
              <a14:hiddenLine xmlns:a14="http://schemas.microsoft.com/office/drawing/2010/main" w="9360">
                <a:solidFill>
                  <a:srgbClr val="D49FFF"/>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8"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72400" y="20638"/>
            <a:ext cx="1371600" cy="121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ltLang="en-US"/>
          </a:p>
        </p:txBody>
      </p:sp>
      <p:sp>
        <p:nvSpPr>
          <p:cNvPr id="10" name="Footer Placeholder 5"/>
          <p:cNvSpPr>
            <a:spLocks noGrp="1"/>
          </p:cNvSpPr>
          <p:nvPr>
            <p:ph type="ftr" sz="quarter" idx="11"/>
          </p:nvPr>
        </p:nvSpPr>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p:txBody>
          <a:bodyPr/>
          <a:lstStyle>
            <a:lvl1pPr>
              <a:defRPr/>
            </a:lvl1pPr>
          </a:lstStyle>
          <a:p>
            <a:pPr>
              <a:defRPr/>
            </a:pPr>
            <a:fld id="{34381F3C-8B57-4391-8911-8A987B06800A}" type="slidenum">
              <a:rPr lang="en-US" altLang="en-US"/>
              <a:pPr>
                <a:defRPr/>
              </a:pPr>
              <a:t>‹#›</a:t>
            </a:fld>
            <a:endParaRPr lang="en-US" altLang="en-US"/>
          </a:p>
        </p:txBody>
      </p:sp>
    </p:spTree>
    <p:extLst>
      <p:ext uri="{BB962C8B-B14F-4D97-AF65-F5344CB8AC3E}">
        <p14:creationId xmlns:p14="http://schemas.microsoft.com/office/powerpoint/2010/main" val="233933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gravwave_wash"/>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8"/>
          <p:cNvGraphicFramePr>
            <a:graphicFrameLocks noChangeAspect="1"/>
          </p:cNvGraphicFramePr>
          <p:nvPr userDrawn="1"/>
        </p:nvGraphicFramePr>
        <p:xfrm>
          <a:off x="0" y="0"/>
          <a:ext cx="1524000" cy="1219200"/>
        </p:xfrm>
        <a:graphic>
          <a:graphicData uri="http://schemas.openxmlformats.org/presentationml/2006/ole">
            <mc:AlternateContent xmlns:mc="http://schemas.openxmlformats.org/markup-compatibility/2006">
              <mc:Choice xmlns:v="urn:schemas-microsoft-com:vml" Requires="v">
                <p:oleObj spid="_x0000_s28700" r:id="rId4" imgW="5875220" imgH="4287526" progId="">
                  <p:embed/>
                </p:oleObj>
              </mc:Choice>
              <mc:Fallback>
                <p:oleObj r:id="rId4" imgW="5875220" imgH="428752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utoShape 9"/>
          <p:cNvSpPr>
            <a:spLocks noChangeArrowheads="1"/>
          </p:cNvSpPr>
          <p:nvPr userDrawn="1"/>
        </p:nvSpPr>
        <p:spPr bwMode="auto">
          <a:xfrm>
            <a:off x="17463" y="1219200"/>
            <a:ext cx="9126537" cy="31750"/>
          </a:xfrm>
          <a:prstGeom prst="roundRect">
            <a:avLst>
              <a:gd name="adj" fmla="val 5000"/>
            </a:avLst>
          </a:prstGeom>
          <a:solidFill>
            <a:schemeClr val="bg1"/>
          </a:solidFill>
          <a:ln>
            <a:noFill/>
          </a:ln>
          <a:extLst>
            <a:ext uri="{91240B29-F687-4F45-9708-019B960494DF}">
              <a14:hiddenLine xmlns:a14="http://schemas.microsoft.com/office/drawing/2010/main" w="9360">
                <a:solidFill>
                  <a:srgbClr val="D49FFF"/>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8"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72400" y="20638"/>
            <a:ext cx="1371600" cy="121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ltLang="en-US"/>
          </a:p>
        </p:txBody>
      </p:sp>
      <p:sp>
        <p:nvSpPr>
          <p:cNvPr id="10" name="Footer Placeholder 5"/>
          <p:cNvSpPr>
            <a:spLocks noGrp="1"/>
          </p:cNvSpPr>
          <p:nvPr>
            <p:ph type="ftr" sz="quarter" idx="11"/>
          </p:nvPr>
        </p:nvSpPr>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p:txBody>
          <a:bodyPr/>
          <a:lstStyle>
            <a:lvl1pPr>
              <a:defRPr/>
            </a:lvl1pPr>
          </a:lstStyle>
          <a:p>
            <a:pPr>
              <a:defRPr/>
            </a:pPr>
            <a:fld id="{DEC8230C-50A0-4485-B545-869B17B50108}" type="slidenum">
              <a:rPr lang="en-US" altLang="en-US"/>
              <a:pPr>
                <a:defRPr/>
              </a:pPr>
              <a:t>‹#›</a:t>
            </a:fld>
            <a:endParaRPr lang="en-US" altLang="en-US"/>
          </a:p>
        </p:txBody>
      </p:sp>
    </p:spTree>
    <p:extLst>
      <p:ext uri="{BB962C8B-B14F-4D97-AF65-F5344CB8AC3E}">
        <p14:creationId xmlns:p14="http://schemas.microsoft.com/office/powerpoint/2010/main" val="375059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gravwave_wash"/>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7" name="Object 8"/>
          <p:cNvGraphicFramePr>
            <a:graphicFrameLocks noChangeAspect="1"/>
          </p:cNvGraphicFramePr>
          <p:nvPr userDrawn="1"/>
        </p:nvGraphicFramePr>
        <p:xfrm>
          <a:off x="0" y="0"/>
          <a:ext cx="1524000" cy="1219200"/>
        </p:xfrm>
        <a:graphic>
          <a:graphicData uri="http://schemas.openxmlformats.org/presentationml/2006/ole">
            <mc:AlternateContent xmlns:mc="http://schemas.openxmlformats.org/markup-compatibility/2006">
              <mc:Choice xmlns:v="urn:schemas-microsoft-com:vml" Requires="v">
                <p:oleObj spid="_x0000_s1060" r:id="rId15" imgW="5875220" imgH="4287526" progId="">
                  <p:embed/>
                </p:oleObj>
              </mc:Choice>
              <mc:Fallback>
                <p:oleObj r:id="rId15" imgW="5875220" imgH="4287526" progId="">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Rectangle 2"/>
          <p:cNvSpPr>
            <a:spLocks noGrp="1" noChangeArrowheads="1"/>
          </p:cNvSpPr>
          <p:nvPr>
            <p:ph type="title"/>
          </p:nvPr>
        </p:nvSpPr>
        <p:spPr bwMode="auto">
          <a:xfrm>
            <a:off x="1524000" y="152400"/>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8648E86-3493-49DA-8AC3-051EAC558807}" type="slidenum">
              <a:rPr lang="en-US" altLang="en-US"/>
              <a:pPr>
                <a:defRPr/>
              </a:pPr>
              <a:t>‹#›</a:t>
            </a:fld>
            <a:endParaRPr lang="en-US" altLang="en-US"/>
          </a:p>
        </p:txBody>
      </p:sp>
      <p:sp>
        <p:nvSpPr>
          <p:cNvPr id="1033" name="AutoShape 9"/>
          <p:cNvSpPr>
            <a:spLocks noChangeArrowheads="1"/>
          </p:cNvSpPr>
          <p:nvPr userDrawn="1"/>
        </p:nvSpPr>
        <p:spPr bwMode="auto">
          <a:xfrm>
            <a:off x="17463" y="1219200"/>
            <a:ext cx="9126537" cy="31750"/>
          </a:xfrm>
          <a:prstGeom prst="roundRect">
            <a:avLst>
              <a:gd name="adj" fmla="val 5000"/>
            </a:avLst>
          </a:prstGeom>
          <a:solidFill>
            <a:schemeClr val="bg1"/>
          </a:solidFill>
          <a:ln>
            <a:noFill/>
          </a:ln>
          <a:extLst>
            <a:ext uri="{91240B29-F687-4F45-9708-019B960494DF}">
              <a14:hiddenLine xmlns:a14="http://schemas.microsoft.com/office/drawing/2010/main" w="9360">
                <a:solidFill>
                  <a:srgbClr val="D49FFF"/>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aiandra GD" pitchFamily="34" charset="0"/>
        </a:defRPr>
      </a:lvl2pPr>
      <a:lvl3pPr algn="ctr" rtl="0" eaLnBrk="0" fontAlgn="base" hangingPunct="0">
        <a:spcBef>
          <a:spcPct val="0"/>
        </a:spcBef>
        <a:spcAft>
          <a:spcPct val="0"/>
        </a:spcAft>
        <a:defRPr sz="4400">
          <a:solidFill>
            <a:schemeClr val="tx2"/>
          </a:solidFill>
          <a:latin typeface="Maiandra GD" pitchFamily="34" charset="0"/>
        </a:defRPr>
      </a:lvl3pPr>
      <a:lvl4pPr algn="ctr" rtl="0" eaLnBrk="0" fontAlgn="base" hangingPunct="0">
        <a:spcBef>
          <a:spcPct val="0"/>
        </a:spcBef>
        <a:spcAft>
          <a:spcPct val="0"/>
        </a:spcAft>
        <a:defRPr sz="4400">
          <a:solidFill>
            <a:schemeClr val="tx2"/>
          </a:solidFill>
          <a:latin typeface="Maiandra GD" pitchFamily="34" charset="0"/>
        </a:defRPr>
      </a:lvl4pPr>
      <a:lvl5pPr algn="ctr" rtl="0" eaLnBrk="0" fontAlgn="base" hangingPunct="0">
        <a:spcBef>
          <a:spcPct val="0"/>
        </a:spcBef>
        <a:spcAft>
          <a:spcPct val="0"/>
        </a:spcAft>
        <a:defRPr sz="4400">
          <a:solidFill>
            <a:schemeClr val="tx2"/>
          </a:solidFill>
          <a:latin typeface="Maiandra GD" pitchFamily="34" charset="0"/>
        </a:defRPr>
      </a:lvl5pPr>
      <a:lvl6pPr marL="457200" algn="ctr" rtl="0" fontAlgn="base">
        <a:spcBef>
          <a:spcPct val="0"/>
        </a:spcBef>
        <a:spcAft>
          <a:spcPct val="0"/>
        </a:spcAft>
        <a:defRPr sz="4400">
          <a:solidFill>
            <a:schemeClr val="tx2"/>
          </a:solidFill>
          <a:latin typeface="Maiandra GD" pitchFamily="34" charset="0"/>
        </a:defRPr>
      </a:lvl6pPr>
      <a:lvl7pPr marL="914400" algn="ctr" rtl="0" fontAlgn="base">
        <a:spcBef>
          <a:spcPct val="0"/>
        </a:spcBef>
        <a:spcAft>
          <a:spcPct val="0"/>
        </a:spcAft>
        <a:defRPr sz="4400">
          <a:solidFill>
            <a:schemeClr val="tx2"/>
          </a:solidFill>
          <a:latin typeface="Maiandra GD" pitchFamily="34" charset="0"/>
        </a:defRPr>
      </a:lvl7pPr>
      <a:lvl8pPr marL="1371600" algn="ctr" rtl="0" fontAlgn="base">
        <a:spcBef>
          <a:spcPct val="0"/>
        </a:spcBef>
        <a:spcAft>
          <a:spcPct val="0"/>
        </a:spcAft>
        <a:defRPr sz="4400">
          <a:solidFill>
            <a:schemeClr val="tx2"/>
          </a:solidFill>
          <a:latin typeface="Maiandra GD" pitchFamily="34" charset="0"/>
        </a:defRPr>
      </a:lvl8pPr>
      <a:lvl9pPr marL="1828800" algn="ctr" rtl="0" fontAlgn="base">
        <a:spcBef>
          <a:spcPct val="0"/>
        </a:spcBef>
        <a:spcAft>
          <a:spcPct val="0"/>
        </a:spcAft>
        <a:defRPr sz="4400">
          <a:solidFill>
            <a:schemeClr val="tx2"/>
          </a:solidFill>
          <a:latin typeface="Maiandra G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oleObject" Target="../embeddings/oleObject7.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gravw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ChangeArrowheads="1"/>
          </p:cNvSpPr>
          <p:nvPr/>
        </p:nvSpPr>
        <p:spPr bwMode="auto">
          <a:xfrm>
            <a:off x="0" y="1752600"/>
            <a:ext cx="9144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Maiandra GD" pitchFamily="34" charset="0"/>
              </a:defRPr>
            </a:lvl1pPr>
            <a:lvl2pPr marL="742950" indent="-285750" eaLnBrk="0" hangingPunct="0">
              <a:spcBef>
                <a:spcPct val="20000"/>
              </a:spcBef>
              <a:buChar char="–"/>
              <a:defRPr sz="2800">
                <a:solidFill>
                  <a:schemeClr val="tx1"/>
                </a:solidFill>
                <a:latin typeface="Maiandra GD" pitchFamily="34" charset="0"/>
              </a:defRPr>
            </a:lvl2pPr>
            <a:lvl3pPr marL="1143000" indent="-228600" eaLnBrk="0" hangingPunct="0">
              <a:spcBef>
                <a:spcPct val="20000"/>
              </a:spcBef>
              <a:buChar char="•"/>
              <a:defRPr sz="2400">
                <a:solidFill>
                  <a:schemeClr val="tx1"/>
                </a:solidFill>
                <a:latin typeface="Maiandra GD" pitchFamily="34" charset="0"/>
              </a:defRPr>
            </a:lvl3pPr>
            <a:lvl4pPr marL="1600200" indent="-228600" eaLnBrk="0" hangingPunct="0">
              <a:spcBef>
                <a:spcPct val="20000"/>
              </a:spcBef>
              <a:buChar char="–"/>
              <a:defRPr sz="2000">
                <a:solidFill>
                  <a:schemeClr val="tx1"/>
                </a:solidFill>
                <a:latin typeface="Maiandra GD" pitchFamily="34" charset="0"/>
              </a:defRPr>
            </a:lvl4pPr>
            <a:lvl5pPr marL="2057400" indent="-228600" eaLnBrk="0" hangingPunct="0">
              <a:spcBef>
                <a:spcPct val="20000"/>
              </a:spcBef>
              <a:buChar char="»"/>
              <a:defRPr sz="2000">
                <a:solidFill>
                  <a:schemeClr val="tx1"/>
                </a:solidFill>
                <a:latin typeface="Maiandra GD" pitchFamily="34" charset="0"/>
              </a:defRPr>
            </a:lvl5pPr>
            <a:lvl6pPr marL="2514600" indent="-228600" eaLnBrk="0" fontAlgn="base" hangingPunct="0">
              <a:spcBef>
                <a:spcPct val="20000"/>
              </a:spcBef>
              <a:spcAft>
                <a:spcPct val="0"/>
              </a:spcAft>
              <a:buChar char="»"/>
              <a:defRPr sz="2000">
                <a:solidFill>
                  <a:schemeClr val="tx1"/>
                </a:solidFill>
                <a:latin typeface="Maiandra GD" pitchFamily="34" charset="0"/>
              </a:defRPr>
            </a:lvl6pPr>
            <a:lvl7pPr marL="2971800" indent="-228600" eaLnBrk="0" fontAlgn="base" hangingPunct="0">
              <a:spcBef>
                <a:spcPct val="20000"/>
              </a:spcBef>
              <a:spcAft>
                <a:spcPct val="0"/>
              </a:spcAft>
              <a:buChar char="»"/>
              <a:defRPr sz="2000">
                <a:solidFill>
                  <a:schemeClr val="tx1"/>
                </a:solidFill>
                <a:latin typeface="Maiandra GD" pitchFamily="34" charset="0"/>
              </a:defRPr>
            </a:lvl7pPr>
            <a:lvl8pPr marL="3429000" indent="-228600" eaLnBrk="0" fontAlgn="base" hangingPunct="0">
              <a:spcBef>
                <a:spcPct val="20000"/>
              </a:spcBef>
              <a:spcAft>
                <a:spcPct val="0"/>
              </a:spcAft>
              <a:buChar char="»"/>
              <a:defRPr sz="2000">
                <a:solidFill>
                  <a:schemeClr val="tx1"/>
                </a:solidFill>
                <a:latin typeface="Maiandra GD" pitchFamily="34" charset="0"/>
              </a:defRPr>
            </a:lvl8pPr>
            <a:lvl9pPr marL="3886200" indent="-228600" eaLnBrk="0" fontAlgn="base" hangingPunct="0">
              <a:spcBef>
                <a:spcPct val="20000"/>
              </a:spcBef>
              <a:spcAft>
                <a:spcPct val="0"/>
              </a:spcAft>
              <a:buChar char="»"/>
              <a:defRPr sz="2000">
                <a:solidFill>
                  <a:schemeClr val="tx1"/>
                </a:solidFill>
                <a:latin typeface="Maiandra GD" pitchFamily="34" charset="0"/>
              </a:defRPr>
            </a:lvl9pPr>
          </a:lstStyle>
          <a:p>
            <a:pPr algn="ctr" eaLnBrk="1" hangingPunct="1">
              <a:spcBef>
                <a:spcPct val="0"/>
              </a:spcBef>
              <a:buFontTx/>
              <a:buNone/>
            </a:pPr>
            <a:r>
              <a:rPr lang="en-US" altLang="en-US" sz="5000" b="1" dirty="0">
                <a:solidFill>
                  <a:srgbClr val="FFFFFF"/>
                </a:solidFill>
              </a:rPr>
              <a:t>LSC Political </a:t>
            </a:r>
            <a:r>
              <a:rPr lang="en-US" altLang="en-US" sz="5000" b="1" dirty="0" smtClean="0">
                <a:solidFill>
                  <a:srgbClr val="FFFFFF"/>
                </a:solidFill>
              </a:rPr>
              <a:t>Outreach</a:t>
            </a:r>
            <a:endParaRPr lang="en-US" altLang="en-US" sz="3900" b="1" dirty="0">
              <a:solidFill>
                <a:srgbClr val="FFFFFF"/>
              </a:solidFill>
            </a:endParaRPr>
          </a:p>
        </p:txBody>
      </p:sp>
      <p:sp>
        <p:nvSpPr>
          <p:cNvPr id="7172" name="Rectangle 6"/>
          <p:cNvSpPr>
            <a:spLocks noChangeArrowheads="1"/>
          </p:cNvSpPr>
          <p:nvPr/>
        </p:nvSpPr>
        <p:spPr bwMode="auto">
          <a:xfrm>
            <a:off x="0" y="3429000"/>
            <a:ext cx="9144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Maiandra GD" pitchFamily="34" charset="0"/>
              </a:defRPr>
            </a:lvl1pPr>
            <a:lvl2pPr marL="742950" indent="-285750" eaLnBrk="0" hangingPunct="0">
              <a:spcBef>
                <a:spcPct val="20000"/>
              </a:spcBef>
              <a:buChar char="–"/>
              <a:defRPr sz="2800">
                <a:solidFill>
                  <a:schemeClr val="tx1"/>
                </a:solidFill>
                <a:latin typeface="Maiandra GD" pitchFamily="34" charset="0"/>
              </a:defRPr>
            </a:lvl2pPr>
            <a:lvl3pPr marL="1143000" indent="-228600" eaLnBrk="0" hangingPunct="0">
              <a:spcBef>
                <a:spcPct val="20000"/>
              </a:spcBef>
              <a:buChar char="•"/>
              <a:defRPr sz="2400">
                <a:solidFill>
                  <a:schemeClr val="tx1"/>
                </a:solidFill>
                <a:latin typeface="Maiandra GD" pitchFamily="34" charset="0"/>
              </a:defRPr>
            </a:lvl3pPr>
            <a:lvl4pPr marL="1600200" indent="-228600" eaLnBrk="0" hangingPunct="0">
              <a:spcBef>
                <a:spcPct val="20000"/>
              </a:spcBef>
              <a:buChar char="–"/>
              <a:defRPr sz="2000">
                <a:solidFill>
                  <a:schemeClr val="tx1"/>
                </a:solidFill>
                <a:latin typeface="Maiandra GD" pitchFamily="34" charset="0"/>
              </a:defRPr>
            </a:lvl4pPr>
            <a:lvl5pPr marL="2057400" indent="-228600" eaLnBrk="0" hangingPunct="0">
              <a:spcBef>
                <a:spcPct val="20000"/>
              </a:spcBef>
              <a:buChar char="»"/>
              <a:defRPr sz="2000">
                <a:solidFill>
                  <a:schemeClr val="tx1"/>
                </a:solidFill>
                <a:latin typeface="Maiandra GD" pitchFamily="34" charset="0"/>
              </a:defRPr>
            </a:lvl5pPr>
            <a:lvl6pPr marL="2514600" indent="-228600" eaLnBrk="0" fontAlgn="base" hangingPunct="0">
              <a:spcBef>
                <a:spcPct val="20000"/>
              </a:spcBef>
              <a:spcAft>
                <a:spcPct val="0"/>
              </a:spcAft>
              <a:buChar char="»"/>
              <a:defRPr sz="2000">
                <a:solidFill>
                  <a:schemeClr val="tx1"/>
                </a:solidFill>
                <a:latin typeface="Maiandra GD" pitchFamily="34" charset="0"/>
              </a:defRPr>
            </a:lvl6pPr>
            <a:lvl7pPr marL="2971800" indent="-228600" eaLnBrk="0" fontAlgn="base" hangingPunct="0">
              <a:spcBef>
                <a:spcPct val="20000"/>
              </a:spcBef>
              <a:spcAft>
                <a:spcPct val="0"/>
              </a:spcAft>
              <a:buChar char="»"/>
              <a:defRPr sz="2000">
                <a:solidFill>
                  <a:schemeClr val="tx1"/>
                </a:solidFill>
                <a:latin typeface="Maiandra GD" pitchFamily="34" charset="0"/>
              </a:defRPr>
            </a:lvl7pPr>
            <a:lvl8pPr marL="3429000" indent="-228600" eaLnBrk="0" fontAlgn="base" hangingPunct="0">
              <a:spcBef>
                <a:spcPct val="20000"/>
              </a:spcBef>
              <a:spcAft>
                <a:spcPct val="0"/>
              </a:spcAft>
              <a:buChar char="»"/>
              <a:defRPr sz="2000">
                <a:solidFill>
                  <a:schemeClr val="tx1"/>
                </a:solidFill>
                <a:latin typeface="Maiandra GD" pitchFamily="34" charset="0"/>
              </a:defRPr>
            </a:lvl8pPr>
            <a:lvl9pPr marL="3886200" indent="-228600" eaLnBrk="0" fontAlgn="base" hangingPunct="0">
              <a:spcBef>
                <a:spcPct val="20000"/>
              </a:spcBef>
              <a:spcAft>
                <a:spcPct val="0"/>
              </a:spcAft>
              <a:buChar char="»"/>
              <a:defRPr sz="2000">
                <a:solidFill>
                  <a:schemeClr val="tx1"/>
                </a:solidFill>
                <a:latin typeface="Maiandra GD" pitchFamily="34" charset="0"/>
              </a:defRPr>
            </a:lvl9pPr>
          </a:lstStyle>
          <a:p>
            <a:pPr algn="ctr" eaLnBrk="1" hangingPunct="1">
              <a:lnSpc>
                <a:spcPct val="80000"/>
              </a:lnSpc>
              <a:buFontTx/>
              <a:buNone/>
            </a:pPr>
            <a:r>
              <a:rPr lang="en-US" altLang="en-US" sz="3000" b="1" dirty="0">
                <a:solidFill>
                  <a:srgbClr val="FFFFFF"/>
                </a:solidFill>
              </a:rPr>
              <a:t>Gregg Harry, Reiter </a:t>
            </a:r>
            <a:r>
              <a:rPr lang="en-US" altLang="en-US" sz="3000" b="1" dirty="0" err="1" smtClean="0">
                <a:solidFill>
                  <a:srgbClr val="FFFFFF"/>
                </a:solidFill>
              </a:rPr>
              <a:t>Boldt</a:t>
            </a:r>
            <a:endParaRPr lang="en-US" altLang="en-US" sz="3000" b="1" dirty="0">
              <a:solidFill>
                <a:srgbClr val="FFFFFF"/>
              </a:solidFill>
            </a:endParaRPr>
          </a:p>
          <a:p>
            <a:pPr algn="ctr" eaLnBrk="1" hangingPunct="1">
              <a:lnSpc>
                <a:spcPct val="80000"/>
              </a:lnSpc>
              <a:buFontTx/>
              <a:buNone/>
            </a:pPr>
            <a:endParaRPr lang="en-US" altLang="en-US" sz="900" b="1" dirty="0">
              <a:solidFill>
                <a:srgbClr val="FFFFFF"/>
              </a:solidFill>
            </a:endParaRPr>
          </a:p>
          <a:p>
            <a:pPr algn="ctr" eaLnBrk="1" hangingPunct="1">
              <a:lnSpc>
                <a:spcPct val="80000"/>
              </a:lnSpc>
              <a:buFontTx/>
              <a:buNone/>
            </a:pPr>
            <a:r>
              <a:rPr lang="en-US" altLang="en-US" sz="2400" b="1" i="1" dirty="0">
                <a:solidFill>
                  <a:srgbClr val="FFFFFF"/>
                </a:solidFill>
              </a:rPr>
              <a:t>American University</a:t>
            </a:r>
          </a:p>
          <a:p>
            <a:pPr algn="ctr" eaLnBrk="1" hangingPunct="1">
              <a:lnSpc>
                <a:spcPct val="80000"/>
              </a:lnSpc>
              <a:buFontTx/>
              <a:buNone/>
            </a:pPr>
            <a:r>
              <a:rPr lang="en-US" altLang="en-US" sz="2400" b="1" i="1" dirty="0" smtClean="0">
                <a:solidFill>
                  <a:srgbClr val="FFFFFF"/>
                </a:solidFill>
              </a:rPr>
              <a:t>EPO Workshop</a:t>
            </a:r>
            <a:endParaRPr lang="en-US" altLang="en-US" sz="2400" b="1" i="1" dirty="0">
              <a:solidFill>
                <a:srgbClr val="FFFFFF"/>
              </a:solidFill>
            </a:endParaRPr>
          </a:p>
          <a:p>
            <a:pPr algn="ctr" eaLnBrk="1" hangingPunct="1">
              <a:lnSpc>
                <a:spcPct val="80000"/>
              </a:lnSpc>
              <a:buFontTx/>
              <a:buNone/>
            </a:pPr>
            <a:r>
              <a:rPr lang="en-US" altLang="en-US" sz="2400" b="1" i="1" dirty="0" smtClean="0">
                <a:solidFill>
                  <a:srgbClr val="FFFFFF"/>
                </a:solidFill>
              </a:rPr>
              <a:t>August 2014</a:t>
            </a:r>
            <a:endParaRPr lang="en-US" altLang="en-US" sz="2000" b="1" i="1" dirty="0">
              <a:solidFill>
                <a:srgbClr val="FFFFFF"/>
              </a:solidFill>
            </a:endParaRPr>
          </a:p>
        </p:txBody>
      </p:sp>
      <p:sp>
        <p:nvSpPr>
          <p:cNvPr id="7173" name="Rectangle 7"/>
          <p:cNvSpPr>
            <a:spLocks noChangeArrowheads="1"/>
          </p:cNvSpPr>
          <p:nvPr/>
        </p:nvSpPr>
        <p:spPr bwMode="auto">
          <a:xfrm>
            <a:off x="8001000" y="65532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Maiandra GD" pitchFamily="34" charset="0"/>
              </a:defRPr>
            </a:lvl1pPr>
            <a:lvl2pPr marL="742950" indent="-285750" eaLnBrk="0" hangingPunct="0">
              <a:spcBef>
                <a:spcPct val="20000"/>
              </a:spcBef>
              <a:buChar char="–"/>
              <a:defRPr sz="2800">
                <a:solidFill>
                  <a:schemeClr val="tx1"/>
                </a:solidFill>
                <a:latin typeface="Maiandra GD" pitchFamily="34" charset="0"/>
              </a:defRPr>
            </a:lvl2pPr>
            <a:lvl3pPr marL="1143000" indent="-228600" eaLnBrk="0" hangingPunct="0">
              <a:spcBef>
                <a:spcPct val="20000"/>
              </a:spcBef>
              <a:buChar char="•"/>
              <a:defRPr sz="2400">
                <a:solidFill>
                  <a:schemeClr val="tx1"/>
                </a:solidFill>
                <a:latin typeface="Maiandra GD" pitchFamily="34" charset="0"/>
              </a:defRPr>
            </a:lvl3pPr>
            <a:lvl4pPr marL="1600200" indent="-228600" eaLnBrk="0" hangingPunct="0">
              <a:spcBef>
                <a:spcPct val="20000"/>
              </a:spcBef>
              <a:buChar char="–"/>
              <a:defRPr sz="2000">
                <a:solidFill>
                  <a:schemeClr val="tx1"/>
                </a:solidFill>
                <a:latin typeface="Maiandra GD" pitchFamily="34" charset="0"/>
              </a:defRPr>
            </a:lvl4pPr>
            <a:lvl5pPr marL="2057400" indent="-228600" eaLnBrk="0" hangingPunct="0">
              <a:spcBef>
                <a:spcPct val="20000"/>
              </a:spcBef>
              <a:buChar char="»"/>
              <a:defRPr sz="2000">
                <a:solidFill>
                  <a:schemeClr val="tx1"/>
                </a:solidFill>
                <a:latin typeface="Maiandra GD" pitchFamily="34" charset="0"/>
              </a:defRPr>
            </a:lvl5pPr>
            <a:lvl6pPr marL="2514600" indent="-228600" eaLnBrk="0" fontAlgn="base" hangingPunct="0">
              <a:spcBef>
                <a:spcPct val="20000"/>
              </a:spcBef>
              <a:spcAft>
                <a:spcPct val="0"/>
              </a:spcAft>
              <a:buChar char="»"/>
              <a:defRPr sz="2000">
                <a:solidFill>
                  <a:schemeClr val="tx1"/>
                </a:solidFill>
                <a:latin typeface="Maiandra GD" pitchFamily="34" charset="0"/>
              </a:defRPr>
            </a:lvl6pPr>
            <a:lvl7pPr marL="2971800" indent="-228600" eaLnBrk="0" fontAlgn="base" hangingPunct="0">
              <a:spcBef>
                <a:spcPct val="20000"/>
              </a:spcBef>
              <a:spcAft>
                <a:spcPct val="0"/>
              </a:spcAft>
              <a:buChar char="»"/>
              <a:defRPr sz="2000">
                <a:solidFill>
                  <a:schemeClr val="tx1"/>
                </a:solidFill>
                <a:latin typeface="Maiandra GD" pitchFamily="34" charset="0"/>
              </a:defRPr>
            </a:lvl7pPr>
            <a:lvl8pPr marL="3429000" indent="-228600" eaLnBrk="0" fontAlgn="base" hangingPunct="0">
              <a:spcBef>
                <a:spcPct val="20000"/>
              </a:spcBef>
              <a:spcAft>
                <a:spcPct val="0"/>
              </a:spcAft>
              <a:buChar char="»"/>
              <a:defRPr sz="2000">
                <a:solidFill>
                  <a:schemeClr val="tx1"/>
                </a:solidFill>
                <a:latin typeface="Maiandra GD" pitchFamily="34" charset="0"/>
              </a:defRPr>
            </a:lvl8pPr>
            <a:lvl9pPr marL="3886200" indent="-228600" eaLnBrk="0" fontAlgn="base" hangingPunct="0">
              <a:spcBef>
                <a:spcPct val="20000"/>
              </a:spcBef>
              <a:spcAft>
                <a:spcPct val="0"/>
              </a:spcAft>
              <a:buChar char="»"/>
              <a:defRPr sz="2000">
                <a:solidFill>
                  <a:schemeClr val="tx1"/>
                </a:solidFill>
                <a:latin typeface="Maiandra GD" pitchFamily="34" charset="0"/>
              </a:defRPr>
            </a:lvl9pPr>
          </a:lstStyle>
          <a:p>
            <a:pPr marL="0" indent="0" eaLnBrk="1" hangingPunct="1">
              <a:lnSpc>
                <a:spcPct val="80000"/>
              </a:lnSpc>
              <a:buNone/>
            </a:pPr>
            <a:r>
              <a:rPr lang="en-US" sz="1400" b="1" dirty="0">
                <a:solidFill>
                  <a:schemeClr val="bg1"/>
                </a:solidFill>
              </a:rPr>
              <a:t>G1400962</a:t>
            </a:r>
            <a:endParaRPr lang="en-US" altLang="en-US" sz="9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gravwave_w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AutoShape 5"/>
          <p:cNvSpPr>
            <a:spLocks noChangeArrowheads="1"/>
          </p:cNvSpPr>
          <p:nvPr/>
        </p:nvSpPr>
        <p:spPr bwMode="auto">
          <a:xfrm>
            <a:off x="17463" y="1219200"/>
            <a:ext cx="9126537" cy="31750"/>
          </a:xfrm>
          <a:prstGeom prst="roundRect">
            <a:avLst>
              <a:gd name="adj" fmla="val 5000"/>
            </a:avLst>
          </a:prstGeom>
          <a:solidFill>
            <a:schemeClr val="bg1"/>
          </a:solidFill>
          <a:ln>
            <a:noFill/>
          </a:ln>
          <a:extLst>
            <a:ext uri="{91240B29-F687-4F45-9708-019B960494DF}">
              <a14:hiddenLine xmlns:a14="http://schemas.microsoft.com/office/drawing/2010/main" w="9360">
                <a:solidFill>
                  <a:srgbClr val="D49FFF"/>
                </a:solidFill>
                <a:round/>
                <a:headEnd/>
                <a:tailEnd/>
              </a14:hiddenLine>
            </a:ext>
          </a:extLst>
        </p:spPr>
        <p:txBody>
          <a:bodyPr wrap="none" anchor="ctr"/>
          <a:lstStyle>
            <a:lvl1pPr eaLnBrk="0" hangingPunct="0">
              <a:spcBef>
                <a:spcPct val="20000"/>
              </a:spcBef>
              <a:buChar char="•"/>
              <a:defRPr sz="3200">
                <a:solidFill>
                  <a:schemeClr val="tx1"/>
                </a:solidFill>
                <a:latin typeface="Maiandra GD" pitchFamily="34" charset="0"/>
              </a:defRPr>
            </a:lvl1pPr>
            <a:lvl2pPr marL="742950" indent="-285750" eaLnBrk="0" hangingPunct="0">
              <a:spcBef>
                <a:spcPct val="20000"/>
              </a:spcBef>
              <a:buChar char="–"/>
              <a:defRPr sz="2800">
                <a:solidFill>
                  <a:schemeClr val="tx1"/>
                </a:solidFill>
                <a:latin typeface="Maiandra GD" pitchFamily="34" charset="0"/>
              </a:defRPr>
            </a:lvl2pPr>
            <a:lvl3pPr marL="1143000" indent="-228600" eaLnBrk="0" hangingPunct="0">
              <a:spcBef>
                <a:spcPct val="20000"/>
              </a:spcBef>
              <a:buChar char="•"/>
              <a:defRPr sz="2400">
                <a:solidFill>
                  <a:schemeClr val="tx1"/>
                </a:solidFill>
                <a:latin typeface="Maiandra GD" pitchFamily="34" charset="0"/>
              </a:defRPr>
            </a:lvl3pPr>
            <a:lvl4pPr marL="1600200" indent="-228600" eaLnBrk="0" hangingPunct="0">
              <a:spcBef>
                <a:spcPct val="20000"/>
              </a:spcBef>
              <a:buChar char="–"/>
              <a:defRPr sz="2000">
                <a:solidFill>
                  <a:schemeClr val="tx1"/>
                </a:solidFill>
                <a:latin typeface="Maiandra GD" pitchFamily="34" charset="0"/>
              </a:defRPr>
            </a:lvl4pPr>
            <a:lvl5pPr marL="2057400" indent="-228600" eaLnBrk="0" hangingPunct="0">
              <a:spcBef>
                <a:spcPct val="20000"/>
              </a:spcBef>
              <a:buChar char="»"/>
              <a:defRPr sz="2000">
                <a:solidFill>
                  <a:schemeClr val="tx1"/>
                </a:solidFill>
                <a:latin typeface="Maiandra GD" pitchFamily="34" charset="0"/>
              </a:defRPr>
            </a:lvl5pPr>
            <a:lvl6pPr marL="2514600" indent="-228600" eaLnBrk="0" fontAlgn="base" hangingPunct="0">
              <a:spcBef>
                <a:spcPct val="20000"/>
              </a:spcBef>
              <a:spcAft>
                <a:spcPct val="0"/>
              </a:spcAft>
              <a:buChar char="»"/>
              <a:defRPr sz="2000">
                <a:solidFill>
                  <a:schemeClr val="tx1"/>
                </a:solidFill>
                <a:latin typeface="Maiandra GD" pitchFamily="34" charset="0"/>
              </a:defRPr>
            </a:lvl6pPr>
            <a:lvl7pPr marL="2971800" indent="-228600" eaLnBrk="0" fontAlgn="base" hangingPunct="0">
              <a:spcBef>
                <a:spcPct val="20000"/>
              </a:spcBef>
              <a:spcAft>
                <a:spcPct val="0"/>
              </a:spcAft>
              <a:buChar char="»"/>
              <a:defRPr sz="2000">
                <a:solidFill>
                  <a:schemeClr val="tx1"/>
                </a:solidFill>
                <a:latin typeface="Maiandra GD" pitchFamily="34" charset="0"/>
              </a:defRPr>
            </a:lvl7pPr>
            <a:lvl8pPr marL="3429000" indent="-228600" eaLnBrk="0" fontAlgn="base" hangingPunct="0">
              <a:spcBef>
                <a:spcPct val="20000"/>
              </a:spcBef>
              <a:spcAft>
                <a:spcPct val="0"/>
              </a:spcAft>
              <a:buChar char="»"/>
              <a:defRPr sz="2000">
                <a:solidFill>
                  <a:schemeClr val="tx1"/>
                </a:solidFill>
                <a:latin typeface="Maiandra GD" pitchFamily="34" charset="0"/>
              </a:defRPr>
            </a:lvl8pPr>
            <a:lvl9pPr marL="3886200" indent="-228600" eaLnBrk="0" fontAlgn="base" hangingPunct="0">
              <a:spcBef>
                <a:spcPct val="20000"/>
              </a:spcBef>
              <a:spcAft>
                <a:spcPct val="0"/>
              </a:spcAft>
              <a:buChar char="»"/>
              <a:defRPr sz="2000">
                <a:solidFill>
                  <a:schemeClr val="tx1"/>
                </a:solidFill>
                <a:latin typeface="Maiandra GD" pitchFamily="34" charset="0"/>
              </a:defRPr>
            </a:lvl9pPr>
          </a:lstStyle>
          <a:p>
            <a:pPr eaLnBrk="1" hangingPunct="1">
              <a:spcBef>
                <a:spcPct val="0"/>
              </a:spcBef>
              <a:buFontTx/>
              <a:buNone/>
            </a:pPr>
            <a:endParaRPr lang="en-US" altLang="en-US" sz="1800">
              <a:latin typeface="Arial" charset="0"/>
            </a:endParaRPr>
          </a:p>
        </p:txBody>
      </p:sp>
      <p:graphicFrame>
        <p:nvGraphicFramePr>
          <p:cNvPr id="8196" name="Object 6"/>
          <p:cNvGraphicFramePr>
            <a:graphicFrameLocks noChangeAspect="1"/>
          </p:cNvGraphicFramePr>
          <p:nvPr/>
        </p:nvGraphicFramePr>
        <p:xfrm>
          <a:off x="0" y="0"/>
          <a:ext cx="1524000" cy="1219200"/>
        </p:xfrm>
        <a:graphic>
          <a:graphicData uri="http://schemas.openxmlformats.org/presentationml/2006/ole">
            <mc:AlternateContent xmlns:mc="http://schemas.openxmlformats.org/markup-compatibility/2006">
              <mc:Choice xmlns:v="urn:schemas-microsoft-com:vml" Requires="v">
                <p:oleObj spid="_x0000_s8228" r:id="rId5" imgW="5875220" imgH="4287526" progId="">
                  <p:embed/>
                </p:oleObj>
              </mc:Choice>
              <mc:Fallback>
                <p:oleObj r:id="rId5" imgW="5875220" imgH="4287526"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7" name="Rectangle 7"/>
          <p:cNvSpPr>
            <a:spLocks noGrp="1" noChangeArrowheads="1"/>
          </p:cNvSpPr>
          <p:nvPr>
            <p:ph type="title"/>
          </p:nvPr>
        </p:nvSpPr>
        <p:spPr>
          <a:xfrm>
            <a:off x="1524000" y="0"/>
            <a:ext cx="7620000" cy="1141413"/>
          </a:xfrm>
          <a:noFill/>
        </p:spPr>
        <p:txBody>
          <a:bodyPr lIns="92160" tIns="46080" rIns="92160" bIns="46080" anchor="b"/>
          <a:lstStyle/>
          <a:p>
            <a:pPr eaLnBrk="1" hangingPunct="1"/>
            <a:r>
              <a:rPr lang="en-GB" altLang="en-US" smtClean="0"/>
              <a:t>Political Outreach</a:t>
            </a:r>
          </a:p>
        </p:txBody>
      </p:sp>
      <p:sp>
        <p:nvSpPr>
          <p:cNvPr id="2" name="TextBox 1"/>
          <p:cNvSpPr txBox="1">
            <a:spLocks noChangeArrowheads="1"/>
          </p:cNvSpPr>
          <p:nvPr/>
        </p:nvSpPr>
        <p:spPr bwMode="auto">
          <a:xfrm>
            <a:off x="808038" y="1371600"/>
            <a:ext cx="7519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a:t>What does political outreach mean?</a:t>
            </a:r>
          </a:p>
        </p:txBody>
      </p:sp>
      <p:sp>
        <p:nvSpPr>
          <p:cNvPr id="7" name="TextBox 6"/>
          <p:cNvSpPr txBox="1">
            <a:spLocks noChangeArrowheads="1"/>
          </p:cNvSpPr>
          <p:nvPr/>
        </p:nvSpPr>
        <p:spPr bwMode="auto">
          <a:xfrm>
            <a:off x="152400" y="2024063"/>
            <a:ext cx="9144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smtClean="0"/>
              <a:t>From the 2014 EPO Whitepaper</a:t>
            </a:r>
          </a:p>
          <a:p>
            <a:pPr eaLnBrk="1" hangingPunct="1"/>
            <a:r>
              <a:rPr lang="en-US" altLang="en-US" sz="2000" dirty="0" smtClean="0"/>
              <a:t>“</a:t>
            </a:r>
            <a:r>
              <a:rPr lang="en-US" altLang="en-US" sz="2000" dirty="0"/>
              <a:t>Political outreach” refers to educational and outreach initiatives aimed at informing the political class and the segment of the citizenry which is active in politics, and from which the national leadership is largely drawn. Political outreach is diﬀerent than lobbying; the former is done for sake of informing</a:t>
            </a:r>
          </a:p>
          <a:p>
            <a:pPr eaLnBrk="1" hangingPunct="1"/>
            <a:r>
              <a:rPr lang="en-US" altLang="en-US" sz="2000" dirty="0"/>
              <a:t>while the latter aims at requesting support or assistance.</a:t>
            </a:r>
          </a:p>
        </p:txBody>
      </p:sp>
      <p:sp>
        <p:nvSpPr>
          <p:cNvPr id="8" name="TextBox 7"/>
          <p:cNvSpPr txBox="1">
            <a:spLocks noChangeArrowheads="1"/>
          </p:cNvSpPr>
          <p:nvPr/>
        </p:nvSpPr>
        <p:spPr bwMode="auto">
          <a:xfrm>
            <a:off x="3886200" y="4114800"/>
            <a:ext cx="5257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dirty="0" smtClean="0"/>
              <a:t>Our goal: </a:t>
            </a:r>
            <a:r>
              <a:rPr lang="en-US" altLang="en-US" sz="2800" dirty="0" smtClean="0"/>
              <a:t>Help prepare LVC members to inform and educate the “political class”,  including politicians, political staffers,  </a:t>
            </a:r>
            <a:r>
              <a:rPr lang="en-US" altLang="en-US" sz="2800" dirty="0"/>
              <a:t>j</a:t>
            </a:r>
            <a:r>
              <a:rPr lang="en-US" altLang="en-US" sz="2800" dirty="0" smtClean="0"/>
              <a:t>ournalists, and citizens</a:t>
            </a:r>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b="9565"/>
          <a:stretch/>
        </p:blipFill>
        <p:spPr>
          <a:xfrm>
            <a:off x="160338" y="4191000"/>
            <a:ext cx="3505200" cy="2377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First Idea: </a:t>
            </a:r>
            <a:r>
              <a:rPr lang="en-US" altLang="en-US" dirty="0" smtClean="0"/>
              <a:t>Success Stories</a:t>
            </a:r>
            <a:endParaRPr lang="en-US" altLang="en-US" dirty="0" smtClean="0"/>
          </a:p>
        </p:txBody>
      </p:sp>
      <p:sp>
        <p:nvSpPr>
          <p:cNvPr id="10243" name="Content Placeholder 2"/>
          <p:cNvSpPr>
            <a:spLocks noGrp="1"/>
          </p:cNvSpPr>
          <p:nvPr>
            <p:ph idx="1"/>
          </p:nvPr>
        </p:nvSpPr>
        <p:spPr>
          <a:xfrm>
            <a:off x="228600" y="1447800"/>
            <a:ext cx="8534400" cy="3886200"/>
          </a:xfrm>
        </p:spPr>
        <p:txBody>
          <a:bodyPr/>
          <a:lstStyle/>
          <a:p>
            <a:r>
              <a:rPr lang="en-US" altLang="en-US" dirty="0" smtClean="0"/>
              <a:t>Collect “Broader Impact” successes</a:t>
            </a:r>
          </a:p>
          <a:p>
            <a:pPr lvl="1"/>
            <a:r>
              <a:rPr lang="en-US" altLang="en-US" dirty="0" smtClean="0"/>
              <a:t>Students using “LIGO Skills” in industry</a:t>
            </a:r>
          </a:p>
          <a:p>
            <a:pPr lvl="1"/>
            <a:r>
              <a:rPr lang="en-US" altLang="en-US" dirty="0" smtClean="0"/>
              <a:t>Vendors using technology developed for LIGO</a:t>
            </a:r>
          </a:p>
          <a:p>
            <a:pPr lvl="1"/>
            <a:r>
              <a:rPr lang="en-US" altLang="en-US" dirty="0" smtClean="0"/>
              <a:t>Outreach that inspired students to study science</a:t>
            </a:r>
          </a:p>
          <a:p>
            <a:r>
              <a:rPr lang="en-US" altLang="en-US" dirty="0" smtClean="0"/>
              <a:t>Publicize these stories</a:t>
            </a:r>
          </a:p>
          <a:p>
            <a:pPr lvl="1"/>
            <a:r>
              <a:rPr lang="en-US" altLang="en-US" dirty="0" smtClean="0"/>
              <a:t>Continually updated </a:t>
            </a:r>
            <a:r>
              <a:rPr lang="en-US" altLang="en-US" dirty="0" smtClean="0"/>
              <a:t>webpage</a:t>
            </a:r>
          </a:p>
          <a:p>
            <a:pPr lvl="2"/>
            <a:r>
              <a:rPr lang="en-US" altLang="en-US" dirty="0" smtClean="0"/>
              <a:t>E. Gustafson maintains one now</a:t>
            </a:r>
            <a:endParaRPr lang="en-US" altLang="en-US" dirty="0" smtClean="0"/>
          </a:p>
          <a:p>
            <a:pPr lvl="1"/>
            <a:r>
              <a:rPr lang="en-US" altLang="en-US" dirty="0" smtClean="0"/>
              <a:t>Occasional features in LIGO Magazine</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505200"/>
            <a:ext cx="3771900" cy="689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228600" y="5638800"/>
            <a:ext cx="7364186"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en-US" altLang="en-US" kern="0" dirty="0" smtClean="0"/>
              <a:t>Paper brochure to hand out </a:t>
            </a:r>
            <a:endParaRPr lang="en-US" altLang="en-US" kern="0" dirty="0" smtClean="0"/>
          </a:p>
          <a:p>
            <a:pPr lvl="1"/>
            <a:r>
              <a:rPr lang="en-US" altLang="en-US" kern="0" dirty="0" smtClean="0"/>
              <a:t>Give </a:t>
            </a:r>
            <a:r>
              <a:rPr lang="en-US" altLang="en-US" kern="0" dirty="0" smtClean="0"/>
              <a:t>ideas to LSC PIs</a:t>
            </a:r>
          </a:p>
        </p:txBody>
      </p:sp>
      <p:pic>
        <p:nvPicPr>
          <p:cNvPr id="2" name="Picture 2" descr="LIGO Magazine, Issu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076" y="48006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Brochure</a:t>
            </a:r>
            <a:endParaRPr lang="en-US" dirty="0"/>
          </a:p>
        </p:txBody>
      </p:sp>
      <p:sp>
        <p:nvSpPr>
          <p:cNvPr id="3" name="Content Placeholder 2"/>
          <p:cNvSpPr>
            <a:spLocks noGrp="1"/>
          </p:cNvSpPr>
          <p:nvPr>
            <p:ph idx="1"/>
          </p:nvPr>
        </p:nvSpPr>
        <p:spPr>
          <a:xfrm>
            <a:off x="-15240" y="1295400"/>
            <a:ext cx="6077902" cy="3581400"/>
          </a:xfrm>
        </p:spPr>
        <p:txBody>
          <a:bodyPr/>
          <a:lstStyle/>
          <a:p>
            <a:r>
              <a:rPr lang="en-US" dirty="0" smtClean="0"/>
              <a:t>Gathered some stories</a:t>
            </a:r>
          </a:p>
          <a:p>
            <a:pPr lvl="1"/>
            <a:r>
              <a:rPr lang="en-US" sz="2400" dirty="0" smtClean="0"/>
              <a:t>E. Gustafson collecting examples</a:t>
            </a:r>
          </a:p>
          <a:p>
            <a:pPr lvl="1"/>
            <a:r>
              <a:rPr lang="en-US" sz="2400" dirty="0"/>
              <a:t>D</a:t>
            </a:r>
            <a:r>
              <a:rPr lang="en-US" sz="2400" dirty="0" smtClean="0"/>
              <a:t>ata analysis software in cell phone</a:t>
            </a:r>
          </a:p>
          <a:p>
            <a:pPr lvl="1"/>
            <a:r>
              <a:rPr lang="en-US" sz="2400" dirty="0" err="1" smtClean="0"/>
              <a:t>aLIGO</a:t>
            </a:r>
            <a:r>
              <a:rPr lang="en-US" sz="2400" dirty="0" smtClean="0"/>
              <a:t> optics hardware patents</a:t>
            </a:r>
          </a:p>
          <a:p>
            <a:pPr lvl="1"/>
            <a:r>
              <a:rPr lang="en-US" sz="2400" dirty="0" smtClean="0"/>
              <a:t>Need more, especially human interest</a:t>
            </a:r>
          </a:p>
          <a:p>
            <a:pPr lvl="2"/>
            <a:r>
              <a:rPr lang="en-US" sz="2000" dirty="0" smtClean="0"/>
              <a:t>Some good career stories at industry panel and recent LIGO magazine</a:t>
            </a:r>
          </a:p>
          <a:p>
            <a:pPr lvl="2"/>
            <a:r>
              <a:rPr lang="en-US" sz="2000" dirty="0" smtClean="0"/>
              <a:t>More synergy with magazine possible </a:t>
            </a:r>
            <a:endParaRPr lang="en-US" sz="2000" dirty="0"/>
          </a:p>
        </p:txBody>
      </p:sp>
      <p:sp>
        <p:nvSpPr>
          <p:cNvPr id="4" name="Content Placeholder 2"/>
          <p:cNvSpPr txBox="1">
            <a:spLocks/>
          </p:cNvSpPr>
          <p:nvPr/>
        </p:nvSpPr>
        <p:spPr bwMode="auto">
          <a:xfrm>
            <a:off x="4846089" y="4648200"/>
            <a:ext cx="436789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kern="0" dirty="0"/>
              <a:t>I</a:t>
            </a:r>
            <a:r>
              <a:rPr lang="en-US" sz="2800" kern="0" dirty="0" smtClean="0"/>
              <a:t>ntroductory paragraphs on LIGO science and technology</a:t>
            </a:r>
          </a:p>
          <a:p>
            <a:pPr lvl="1"/>
            <a:r>
              <a:rPr lang="en-US" sz="2400" kern="0" dirty="0" smtClean="0"/>
              <a:t>Sent to list</a:t>
            </a:r>
          </a:p>
          <a:p>
            <a:pPr lvl="1"/>
            <a:r>
              <a:rPr lang="en-US" sz="2400" kern="0" dirty="0" smtClean="0"/>
              <a:t>Need feedback</a:t>
            </a:r>
            <a:endParaRPr lang="en-US" sz="2400" kern="0"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21980"/>
            <a:ext cx="1905000" cy="1289050"/>
          </a:xfrm>
          <a:prstGeom prst="rect">
            <a:avLst/>
          </a:prstGeom>
          <a:noFill/>
          <a:ln>
            <a:noFill/>
          </a:ln>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224" y="1295400"/>
            <a:ext cx="1586139" cy="194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648200"/>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186" y="4752974"/>
            <a:ext cx="24098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3362220"/>
            <a:ext cx="1182118" cy="134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2662" y="3368594"/>
            <a:ext cx="120967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LIGO Magazine, Issu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5680709"/>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869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0" y="0"/>
            <a:ext cx="7620000" cy="1143000"/>
          </a:xfrm>
        </p:spPr>
        <p:txBody>
          <a:bodyPr/>
          <a:lstStyle/>
          <a:p>
            <a:r>
              <a:rPr lang="en-US" altLang="en-US" dirty="0" smtClean="0"/>
              <a:t>Second Idea: Congressional Outreach</a:t>
            </a:r>
          </a:p>
        </p:txBody>
      </p:sp>
      <p:sp>
        <p:nvSpPr>
          <p:cNvPr id="11267" name="Content Placeholder 2"/>
          <p:cNvSpPr>
            <a:spLocks noGrp="1"/>
          </p:cNvSpPr>
          <p:nvPr>
            <p:ph idx="1"/>
          </p:nvPr>
        </p:nvSpPr>
        <p:spPr>
          <a:xfrm>
            <a:off x="152400" y="1295400"/>
            <a:ext cx="8229600" cy="2743200"/>
          </a:xfrm>
        </p:spPr>
        <p:txBody>
          <a:bodyPr/>
          <a:lstStyle/>
          <a:p>
            <a:r>
              <a:rPr lang="en-US" altLang="en-US" dirty="0" smtClean="0"/>
              <a:t>Professional organizations sponsor congressional visits for scientists</a:t>
            </a:r>
          </a:p>
          <a:p>
            <a:pPr lvl="1"/>
            <a:r>
              <a:rPr lang="en-US" altLang="en-US" dirty="0" smtClean="0"/>
              <a:t>Publicize these in LSC</a:t>
            </a:r>
          </a:p>
          <a:p>
            <a:pPr lvl="1"/>
            <a:r>
              <a:rPr lang="en-US" altLang="en-US" dirty="0" smtClean="0"/>
              <a:t>AU can act as local host for DC visits</a:t>
            </a:r>
          </a:p>
          <a:p>
            <a:pPr lvl="1"/>
            <a:r>
              <a:rPr lang="en-US" dirty="0" smtClean="0"/>
              <a:t>Congressional </a:t>
            </a:r>
            <a:r>
              <a:rPr lang="en-US" dirty="0"/>
              <a:t>Visit </a:t>
            </a:r>
            <a:r>
              <a:rPr lang="en-US" dirty="0" smtClean="0"/>
              <a:t>Day, April </a:t>
            </a:r>
            <a:r>
              <a:rPr lang="en-US" dirty="0"/>
              <a:t>13-14, </a:t>
            </a:r>
            <a:r>
              <a:rPr lang="en-US" dirty="0" smtClean="0"/>
              <a:t>2015</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306" y="1295400"/>
            <a:ext cx="1975743" cy="1905000"/>
          </a:xfrm>
          <a:prstGeom prst="rect">
            <a:avLst/>
          </a:prstGeom>
        </p:spPr>
      </p:pic>
      <p:sp>
        <p:nvSpPr>
          <p:cNvPr id="5" name="Content Placeholder 2"/>
          <p:cNvSpPr txBox="1">
            <a:spLocks/>
          </p:cNvSpPr>
          <p:nvPr/>
        </p:nvSpPr>
        <p:spPr bwMode="auto">
          <a:xfrm>
            <a:off x="2209800" y="3772274"/>
            <a:ext cx="7010400" cy="194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kern="0" dirty="0" smtClean="0"/>
              <a:t>Help LSC labs to invite politicians /staff to visit labs in their districts</a:t>
            </a:r>
          </a:p>
          <a:p>
            <a:pPr lvl="1"/>
            <a:r>
              <a:rPr lang="en-US" altLang="en-US" kern="0" dirty="0" smtClean="0"/>
              <a:t>Developing “how-to” template on this</a:t>
            </a:r>
          </a:p>
          <a:p>
            <a:pPr lvl="1"/>
            <a:r>
              <a:rPr lang="en-US" altLang="en-US" kern="0" dirty="0" smtClean="0"/>
              <a:t>Test run at AU?  No DC Rep/Senator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52" y="4310669"/>
            <a:ext cx="2259330" cy="1258576"/>
          </a:xfrm>
          <a:prstGeom prst="rect">
            <a:avLst/>
          </a:prstGeom>
        </p:spPr>
      </p:pic>
      <p:sp>
        <p:nvSpPr>
          <p:cNvPr id="8" name="Content Placeholder 2"/>
          <p:cNvSpPr txBox="1">
            <a:spLocks/>
          </p:cNvSpPr>
          <p:nvPr/>
        </p:nvSpPr>
        <p:spPr bwMode="auto">
          <a:xfrm>
            <a:off x="-86731" y="57150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PhD Scientists Congressional Fellowships</a:t>
            </a:r>
          </a:p>
          <a:p>
            <a:pPr lvl="1"/>
            <a:r>
              <a:rPr lang="en-US" dirty="0" smtClean="0"/>
              <a:t>Publicize with LSC grad students/postdocs (LAAC)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Third Idea: Media Campaign</a:t>
            </a:r>
          </a:p>
        </p:txBody>
      </p:sp>
      <p:sp>
        <p:nvSpPr>
          <p:cNvPr id="12291" name="Content Placeholder 2"/>
          <p:cNvSpPr>
            <a:spLocks noGrp="1"/>
          </p:cNvSpPr>
          <p:nvPr>
            <p:ph idx="1"/>
          </p:nvPr>
        </p:nvSpPr>
        <p:spPr>
          <a:xfrm>
            <a:off x="34290" y="1295400"/>
            <a:ext cx="6248400" cy="2514600"/>
          </a:xfrm>
        </p:spPr>
        <p:txBody>
          <a:bodyPr/>
          <a:lstStyle/>
          <a:p>
            <a:r>
              <a:rPr lang="en-US" altLang="en-US" sz="2800" dirty="0" smtClean="0"/>
              <a:t>Writing “how-to” manual on media interviews and relations</a:t>
            </a:r>
          </a:p>
          <a:p>
            <a:r>
              <a:rPr lang="en-US" altLang="en-US" sz="2800" dirty="0" smtClean="0"/>
              <a:t>Get (more) LSC members interviewed for big science stories</a:t>
            </a:r>
          </a:p>
          <a:p>
            <a:pPr lvl="1"/>
            <a:r>
              <a:rPr lang="en-US" altLang="en-US" sz="2400" dirty="0" smtClean="0"/>
              <a:t>Did okay with BICEP2, how?</a:t>
            </a:r>
          </a:p>
        </p:txBody>
      </p:sp>
      <p:sp>
        <p:nvSpPr>
          <p:cNvPr id="4" name="Content Placeholder 2"/>
          <p:cNvSpPr txBox="1">
            <a:spLocks/>
          </p:cNvSpPr>
          <p:nvPr/>
        </p:nvSpPr>
        <p:spPr bwMode="auto">
          <a:xfrm>
            <a:off x="2190509" y="3566160"/>
            <a:ext cx="7010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kern="0" dirty="0" smtClean="0"/>
              <a:t>Work with university media offices on “Broader Impact” stories</a:t>
            </a:r>
          </a:p>
          <a:p>
            <a:pPr lvl="1"/>
            <a:r>
              <a:rPr lang="en-US" altLang="en-US" sz="2400" kern="0" dirty="0"/>
              <a:t>S</a:t>
            </a:r>
            <a:r>
              <a:rPr lang="en-US" altLang="en-US" sz="2400" kern="0" dirty="0" smtClean="0"/>
              <a:t>cience and/or general media</a:t>
            </a:r>
          </a:p>
          <a:p>
            <a:pPr lvl="1"/>
            <a:r>
              <a:rPr lang="en-US" altLang="en-US" sz="2400" kern="0" dirty="0" smtClean="0"/>
              <a:t>Highlight particular people/projects?</a:t>
            </a:r>
            <a:endParaRPr lang="en-US" altLang="en-US" kern="0" dirty="0" smtClean="0"/>
          </a:p>
          <a:p>
            <a:r>
              <a:rPr lang="en-US" altLang="en-US" sz="2800" kern="0" dirty="0" smtClean="0"/>
              <a:t>Prepare for detection</a:t>
            </a:r>
          </a:p>
          <a:p>
            <a:pPr lvl="1"/>
            <a:r>
              <a:rPr lang="en-US" altLang="en-US" sz="2400" kern="0" dirty="0" smtClean="0"/>
              <a:t>Should we have a strategy in place?</a:t>
            </a:r>
          </a:p>
          <a:p>
            <a:pPr lvl="1"/>
            <a:r>
              <a:rPr lang="en-US" altLang="en-US" sz="2400" kern="0" dirty="0" smtClean="0"/>
              <a:t>“Revolution comes fast” - Marx/Turner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t="5057" r="6399" b="12245"/>
          <a:stretch/>
        </p:blipFill>
        <p:spPr>
          <a:xfrm>
            <a:off x="6096000" y="1920240"/>
            <a:ext cx="2790908" cy="164592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257800"/>
            <a:ext cx="2057400" cy="137331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880" t="7679" r="12158" b="23200"/>
          <a:stretch/>
        </p:blipFill>
        <p:spPr>
          <a:xfrm>
            <a:off x="304800" y="3733800"/>
            <a:ext cx="1447800" cy="1371600"/>
          </a:xfrm>
          <a:prstGeom prst="rect">
            <a:avLst/>
          </a:prstGeom>
        </p:spPr>
      </p:pic>
      <p:pic>
        <p:nvPicPr>
          <p:cNvPr id="32770" name="Picture 2" descr="https://astro.uchicago.edu/depot/images/people_turner_mps_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3410" y="4604384"/>
            <a:ext cx="819150" cy="10477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data:image/jpeg;base64,/9j/4AAQSkZJRgABAQAAAQABAAD/2wCEAAkGBhQSERQUExQWFRUWGBcXGRgYGRcYHhgXGBcYFxcZGhcXHCYeHxolGRYXHy8gIycpLCwsGh4xNTAqNSYrLCkBCQoKBQUFDQUFDSkYEhgpKSkpKSkpKSkpKSkpKSkpKSkpKSkpKSkpKSkpKSkpKSkpKSkpKSkpKSkpKSkpKSkpKf/AABEIANsAnAMBIgACEQEDEQH/xAAcAAABBQEBAQAAAAAAAAAAAAADAQIEBQYHAAj/xABBEAABAgQDBQUFBwIFBAMAAAABAhEAAyExBBJBBQZRYfATInGBkQcyobHBFCNCUtHh8UNiM1NykpMVstLTJIKi/8QAFAEBAAAAAAAAAAAAAAAAAAAAAP/EABQRAQAAAAAAAAAAAAAAAAAAAAD/2gAMAwEAAhEDEQA/AOUqPR0aBKU9beJ9fiYKqX4Qwo6doAaZY0hq5IdxygqRpSEztr/EA0I/nxFo99mSGoH+vpDkrLcOrQ/KeIfw+sAhw46ekeGFHwPH6Q8Jufl/MTMDhFLJYFtbawEVGz3dgaOaA6cPGLfZW5UyaRlSKmjg1N8taO0XezMMmUxMuYVvVk6AZmBKWDuzmkaXYe05y5rTFmWASyEs4ISVMoJc+6Lux9ICgPsqmAFgFGgYUHvEAuOTGxb5V+0vZtiEFhLCn0Q9CL1Okdq2YUgJLKBZ/MirjiC8WKVj8rU+EB82q3Qmh+7bhUevlFfiNllAOZJoWINOP6R9MzsOigVlFwD7pYu4HXnFNtTciRNSog5cwuAFO3xOusB87GQzUHjAzKF/l4Rst7N1F4RbHvJqUrYsbUY8HjJGXRvr+kALIK9fMw1JDUH7eEOX8PhpDCIBArgLPoOBiXIqH4v1eISCR1pEuWRxgJIT0YYpPI9eUSMtNDaATEaN8eEAFErg968RDhL8YUopYw4OOP6c2gESB5aeV6vD+AprCo0+r35wTs/CkAuHklRAb0/anlGy3O3XVPWNACCX908Ypt3NnmZNAAdmJo97DhqK6MY32E27Lw5WiSlKQEZlEMQVOblwyQOtYC5nbNTMIkSZglIR3Zy0IGZbj/DQo2TWpa0aPZ2xZMgBMqUlAAYMGPreOe7ubyCZNIrlSWDk14l+Lm0dIwmLCkgwEpMoUMFEsNaIycUNIkInwDJ8gNYGK5U0SrJ7rse8lIQdKHQ+PCLWaqkQMOHWo6QFTvXsY4jDqSz0JAoS9xXyuDHzztTBGUrKoVB1HrH02EBJOUAB6tTzaOTe1Td9CF9olB74vYBR+FYDlpgKyOcSpsoBxw1f6GIU3i/lAeRM84JLmFtBEYHnCiY3H1gNOlAa1+jXSBqluLH52A4QRCeXX1jykcK9c4ACZXLrWHdmAP5trDwWu46rpCE/rAC7Nj16RKweGCi2nlUQBK9Dy9YvdjYHMghwzEkt7ooCeYZ4C22ZgFmU8oZUu2csCzF2Du5EQ8Xs1cpE9S7KlKSl+6CU5BQuauqg18Ik4XbYM+XhCFFPdN8rgsQ4/KA9BUvEz2hTihMqU6ci1JZLXqVEjUJpaAj+z7BlQUpRCZYL5lEMQKFjaOx4NMvICkpI0IZj5x80YHaRWsiZiE4dKU5HyFZId2yi/jFjgt/cRhCZcucJ8q6cyFIYXcA2pAfRQmJcB725xIASKvWOO7yY7aUnCy8ZLmJEspDpLZk5gzuk1FhxjO7D3nE5X/ytoTZKswKRLlKUCoBh33NK2ArAd+xii0QMFi2Jc3p9IyeE31UhCCJ0rGS/dK0kIKeBItV6hgYvZy+0lnKMpuxPC1RAXhWOEV23dmpnpSkulVWOgpV3oQxIYwLZ200TZaZoJF0kOWDEgjKdXSaxYZgoaa34QHBN7d0JmGUXQogE1vS3vAMfLhGLmSWp16fWPpfaeHlz0qlTEgkOEq0CmZjRn+ccG3s2Z9nmlFRlNi9ONYDNFMOSgmEmdVh8skC3XrAXqTBSPHjDEfDr0gg8fhpxfjAKnqkCKTUA0ggU+r6eHKFVfqvTwDBJe0atCxLw6QQ4Kaqq17c4zWADrSNHejWF40pKkyyqcpKUgWDOQwIAT5wFDInhOJ7VTgkKY0v+FQBOganMQTeTGfcy1F5i8wKZhFUgADLo6iVV0PCkSMFjEzJvaKHdTozOmgagLeLPeIm+O00zZUpKQHSpT6EMBWrEg1qYCx2L7NO0TLmKmVmd5KsudNB3krRqfMeEaHFbly5UvJMlyjmVlQRLyPmIdmqRpXSE9mu8qEyCmao91mfQNw84jb9b6qSqVMTlIEwFCSoZmFSopv3mYGweA6tL2QkYZEpQBSkJDEOKUsfP1jLYj2bSJRSweTmByGUiYkKNAbFQoGf1irV7dZBMv7heT+oxBKTRgHvV7F42WC26e7NNcPOCVJdiZain3VBzQlm4GmsBDxG4mFmZVCSmUoEd+UyCQNFADKoeIMGxqhKQUhSRlGugF3i3x03uuC1PjHPN88dlSQyllRJIGstPv3amh8YCRhZn2aQJMxbrUqYUkAqDE57pdzUtcVaLqXtZgjKoqz1SCG0ctwZi4uwflGK2qmaFImpB7FJC1Dun8CQOzlkOD71QWdqcZa9opxEt5bgPmZJCSlaGoFfQ6EwGjxc4zAJkssse8K3seTggUaMb7QcAnESEz0hpjd4HlQvS7kDxBiykY7IlTMSHqxD+PC0Vu8OIeSvMzKSCAXYjTzesByaaivD9I8FdUh04V9PlDUppeA0AHP16MEDcb0iGldL/ADgqZnA2gJChrTqkNUl9POGGbSG1rR9bwEnDTGU4bUBzHto4xa8rgDukNoxFbUfnEbI9PD9olYHBAq7xDCnOpAEA3Y2x1TXSVhAe5caEUUQzsK8HMO3jwshIJlu5L5rhaknIyGoECoBZ1NwvZYNbEry5kMAQQSmwOXLYqfNqGvELeHCgoC1IEpSUsUpokihBsDW7cICikY0IAKSCSDR1UqxCi7VFaA3hBipeZPaJJAfNlLXNTwdqU5RAVKKj3QS/LqkTpe7U4pzlICBUqzJI0oSCzwDVYyUEEJlMSp3KipgGo7M5b4xpN2t6EyUykpJLrAWlRbuqdJykBjRT1sQIpVbPK01KMstWRSkAAly1DrcRXztnkLKUEq94ijUSCSW8KwHZdgb4mamYJoyhCyA6hYGhOY05tGhk4LC4xbt7ndSrNcoLlI0IdILeEcd3G20uVNCVDMJhSHUKDvDN7wNGJDmOvS9kjDrK3UUTF5khALJUoqUMyDUBqXNzALtPZiUFCiglspaoAZndOfKAwb/7eMYramKTKnKVLKgivdeoUkgEh7y++pwaiOjLmdoDLJfKwNKZhd30UkkOKVOojjG/82ZJm5bKIyk8UlIDngVAB+JAMBY7Y2pLSp3ClMwqwKQXAPmfhFBtXeQqSEBPvAZgTQgKJDg1oMpd7gxlTPJpCKWTdyecAWYty9evGHISW0684AIIkcx6fpAWiD4/OrwZHDSFkymHpYPEtCOmMABuXnX+IcBThB0yn6H0j0yWwc/PxgAmWfjz61iVs+pIBYtdnpqKwEXBYn108oLJm5VAgsac6VehgLXA7EWua8tZQAxUANTTKw0AeNLh9mysQpKJqHlhyQCCHBCSzDRrHQxSYKe0rswpGYd5TguoKBOlqHz0gmBxa5ZQlQABzKzZnyimg7tXbvAmhgIqcL2U9Yk4ZS+0JIzFSQEE/duEkvRve4nk20wmxkgADD4cLWnNmyMGcuGzEOGFSbm0Ls/aLy0TFTDO7MqyqAZIJNy96eusFmEFbqmA5HYMRVSTcihuKcoBcPucgpulM1RddmQzdwECprfQ2aLuTuVh0rTNKAqYgEIzBsoZiKaVL8XMC2HgwiaE582XMSpiCQTlq/NMaFcosz6vTk14DC4rdKRJmlkpSVpACGVQlT5n1Bq7N7oeNXg8ARKy5zRjmDVAY0etgRB8ZhAtnAcEKSQxs/6kwHBKUCqWuoLrTRmBJoacYByJrkgkPRqM3NzfzjjntZ2UcsqYwBBKSx7pBcgp9C4jrU2cy8hUSwJv3i12HBwz8xGI9oYz4dcpZTm7swMC6RVQb1U/gYDh6ktHgYfNQxrqH9YQJgFQOng0q1Ek9eEMQkN/ESZWFcdfpAaaXhmA684IJUK441608tYfqW6q1IAQl2sfF/pA1I6+tYly5fIfGKvb04oSAKFT+liPN4CDidrBJZFeZteIa9qzFXLeAHDjEcy/TqkeKOurwFhh9tTHSFqKrBlE5eAJHEcvpG7wSZmQd3vKAcA5qPfM1supu9Y5kmXXrrhG89ne0pylFCnKEAd/UHRLFwR8oDTYRRQhppoalINA9XJT3akWh2GnFS8woHAD2KxyBNA4fxiJtHGJmzCFEApCaMABlBrwZrg8of8AbjKcql5ndIyijMHJCS7HKPhAbPYWKdLEALCUsp3oWUpIAoACTF0haezUx1JqdRU10DiMVsvaKQES27PKamtFVqSXOS7ekSsVvMJZKFkJyuFZhYgDNSxzMSOLwGxRNdLg2487D1cxEVj++AogLrQG4AsAb0qzaRito+0zDS0K7wN05Uk5iw1pS59YxGN9qKlzCoIUxahUOJKnofAMx5wHQds7woXOKkrH3OcFaWLnK4BAcioItoeEc63r33C1tLJLJyhTmjhlivNxTSK/Hb0yeymplJmIXMCX91gpwpSndyeHBzGUUpzAHMwKOgJ6vDezgEPQtoAxQwvaD4dXd/dojZxErDy6W69IDXhNtSW4mHiWRw09KCHP10ISSCT8XeAbOmplyypTBKTRqngAAbmkZPHYtU1ZUqmgA/CBw9Ik7b2j2kxk+4mgbibmvTNEEpPTQCAWvD5cl+uELLST5fS8aDdjdWbjpwlSnCEkFa9ANT40MA3c7cxeOmkB0yJfemzOADnKOKiLeMdq2TudLkYbIgZSqppVNO6nyFDxLxd7F3alYWTLw0oMlNVHVRuSriSoRYzhZhe8BybbW5s0ElBodOLeHH9Yo8d2mFw2eYtSEgqASk/4il1YuH7oHoI7LtTFSpMtUyaQEoBJPIR82737yTMbiFTFE5HIQnRKeQ9CSS/zIR5+880ze0HiASS1XHmCIi7T3hnT1EzFu5KgNA7211IiEUGGZdYDxmGPWhBBUy2qbm0AFUJlgmVy0PVNaifXj+0AFSWhZcskgAOToIk4PAKmmlhcnTziXiMQhHckCuq9fI6CAH/0wJopXeFS2nnqYm/YDRlODV2gOEQkS1kl6VNOTAExXjGLTQGkBvCkat6W9LiIO2sfkklKWzLoGFhqfpEzKS2nz8oye0cUVzFE0AoByGnXEwAEJrf9YeXLN0IZnYUfyLQ+Qpi/VrwGj3R3PmY6Z2cs5UJP3k0/9qRqfhH0Du1sCVg5CZUoMlNyWdR1KjqflpFFuLs2XIw8sSwwUlJ8XSC/xeNPMme6NVFvgSfgDASpZueP8RG2jjkSkKWtSUpSHUpRYJA1MJi8YmWhSlqCUpS5KiwSkCpPCOGb/wC/ysb92h04dJcA3mKFlK4AfhTbU1gAe0bfw42ZklkjDoJKbgzD+dSX92ndBtc1NMLmc/xCzJ5JgUBJyA8IWZg0kXIPw9IYlNL04DTWHTluLfT5awApkkpLjvAWI6eAKcn+YlKxBRY97hw/flEdJIrxgChGRBP4iG9bxEQly3GHzlx6WvLXXTlxMBcTNqoQns8pIarEAeAf5xBXOlqNEKCeDp/SAYeWTZyeQf8Agc4tMDsTtCnMtITrlJJqeJpARsViM4TKlILDm5JNKmJmDm4eUnLMSZi7kpsOQL1aLSZshKe5K7g/EskOQ/HyjNYsoSopTUCjjWAvdqbe/BKP+pfHiB+tIoAv94a/P6QjmAek6w/P8IAVUhRAfR+4OI7TA4ZVz2SUnkUOgjx7o+EWm1dtS5GaYtSUJlo7y1WSVVAZ3KyEhkhicxdo5d7Pd7jKwKpFUq7UolTiHloMxJW6y4bKELUNDR2FYxm+G8P2jEqKFvLDBNCkKKUpSZmUlwVZbqKlMzkwFxvjv/NxiiMykSX7koagVC5h1WxfgkuBxOOmzCePXnAjMJPjxf5whV1+0Aij1/EIk69ekIqvy1hpDQEhBo3V+OkLNngUSSTqr5gD6xFUo+UeCYAgbnpzrxgk892nLl8IAQbx5a4BqUOQNYMZQSxVXkD84AlbR41gCnEkjKGA4D68fONDJaTLQFFi1RfpopsBhfxGjRLWtKjU+XDoVgHKmS5iu/MWKaCl4uMHsDDlIIJPEqLF/IWinkYdNyKOKW6rFjJnuKGnKAziFQjP15wRostg7KOJxMqSLrWB5XUf9oMBd7pbifaJJxE7tBLzZJaJQBmTl/25qBI1VYekWe19yMNhVyxPMyQmchWUqP2jJMSpBJ+7SnvFBIALh46ls+chMyZLQnKjDhMlDWBygrZrPmAPHLEPebeCXh5C5ywCUe6C1VscoD2ctaA49vVtNCEjCYeUZUtCs6lLpMmKKWCl8O6p25xlSPCJGNxqpq1LWSpaiVKPEkufn8uEAgGBVv20hc0eMKhQcUdm+eh08YBpMI79fSPKFaQ2AdmhFLhf3hjQCGPGFMJAJBJCXUHgcGkzMpqHgJE6cpVgwHyh2GQfSBqnL0PpWBFCzxgJOMxTslNtT+sXez3TLSL3+cZ7DYQlQEaSbIKWDCgHVoDPgO0bL2V5U45KlfkUkH+5bAfDNGOEbXcHDvJxKksVgym0IYKIIOlfV2peA0+1MbPw+0J/Z5VInBM4IUSm4CVEGzhSSG5Ri9/t5/tK5cvLk7J8wzAuo8KCwf1i73i3vSuk2WtE1IDEDK/HK47tg6VODyZzzufOKlKU7kkm4rWAGU+nXOPFuuGsI/XpHuqwCHq8M84IDWsNYdVgGpELygokEhwKeUMKDXrSAaYa0KpDQxzAPXJIZxAoknEHxtAFXgCYWXmVD14ckwJBOkeKTwgDpwh0LW6pEszcgNRw6paKxyOMScPgVrsOUBa7BGdVrOXppFmZrkltYXZmE7CQpTd4hga6xMwOEJQCwPpAY8pp5RqtxMUpJnypYKpkxAKEhu8UEuA9nCnf+2MseD6QbA42ZJmpmyzlWguFUp5Gh8DQwFxvhhlImZJi807MStCS6JYb3M2qzqRQRmyNILOWpSiVFypyTzJqYYlBpAMKfEwgl9ddUgxwx0aGKlnrWAGUUvAymsSCk6/KPIlg8vpACQsp1+MEE0F39bwQ4A0Y36tA/sx5cKwD1oH4VesCy9ftDCWjxWYD0wNbpoE0FlyFK90Etw4Q1PEinp8TAMaFcjiPURLSiWpSQAsF2YkH0IAiwxWze0fK2YDU3AvAQcJjxaYMyeOoi+XstUvKUl0likh6jl+kZfsatbQ8o02wphCCg1yvrbq8Bb7QX3JctmJqWfoXMXeDwhQgBgfP9ozmBWVzUlyQDe+kbRGGce9AckA6vCE6R3NXsz2f/kHT+tP/APZEc+zfAf5B/wCWf/7IDihB8+mhoHOO0L9neB/yT/yz+P8ArgEz2f4IH/BOv9Wd/wCcByFLnUx4zlNU/P4R1ZW4eCD/AHRuf6k7n/fDVblYSv3R/wCSb/5wHKTjFswdvL6wz7au/wBB8o6Svc7C1+6Ov9Sb+ZvzQBW6OFr92f8AfM4f6oDAf9QXq3oPpDft6rMD5RvU7p4Z/wDDP++Zz/uhTu/IS4EtqaFXDxgMEUKVoACTVmg07CJSpIAzPRyQx8AI1x2LKdspYFveX+sScZsOTkHcsfzK584DCTcWqVMJTZ6DRob2CZjlJCTqk6E8OUbQbEknMCijp1Vz5xUzthyc3uf/AKVx8YCuwWw1hYJKW/1D+Yk7YWuWp09cIIjZMtJDJIpopX6xZYzCpKEuH8SYDLrxaFkdoK/mTQ253guFxoS4QVKzakC16AXNIJNwiXtx1P5TEzZeETmNPzcdLQFhswMxdrWbjf1jQzdpFB7xyk1Yh6ePlEfYchLmguPnHQ93tiSJstSpkpCyFkOpIJYJTSulT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7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2935" y="5677272"/>
            <a:ext cx="841065" cy="1180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00200" y="152400"/>
            <a:ext cx="7620000" cy="1143000"/>
          </a:xfrm>
        </p:spPr>
        <p:txBody>
          <a:bodyPr/>
          <a:lstStyle/>
          <a:p>
            <a:r>
              <a:rPr lang="en-US" altLang="en-US" dirty="0" smtClean="0"/>
              <a:t>Further Plans</a:t>
            </a:r>
          </a:p>
        </p:txBody>
      </p:sp>
      <p:sp>
        <p:nvSpPr>
          <p:cNvPr id="13315" name="Content Placeholder 2"/>
          <p:cNvSpPr>
            <a:spLocks noGrp="1"/>
          </p:cNvSpPr>
          <p:nvPr>
            <p:ph idx="1"/>
          </p:nvPr>
        </p:nvSpPr>
        <p:spPr>
          <a:xfrm>
            <a:off x="76200" y="1371600"/>
            <a:ext cx="6781800" cy="2743200"/>
          </a:xfrm>
        </p:spPr>
        <p:txBody>
          <a:bodyPr/>
          <a:lstStyle/>
          <a:p>
            <a:r>
              <a:rPr lang="en-US" altLang="en-US" dirty="0" smtClean="0"/>
              <a:t>How do non-US LSC groups fit in</a:t>
            </a:r>
          </a:p>
          <a:p>
            <a:pPr lvl="1"/>
            <a:r>
              <a:rPr lang="en-US" altLang="en-US" dirty="0" smtClean="0"/>
              <a:t>Got some feedback from non-US LVC members, need more </a:t>
            </a:r>
          </a:p>
          <a:p>
            <a:pPr lvl="1"/>
            <a:r>
              <a:rPr lang="en-US" altLang="en-US" dirty="0" smtClean="0"/>
              <a:t>Get a European/Australian/Indian other collaborator to help with this?</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81200"/>
            <a:ext cx="2656114" cy="148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1524000" y="3820886"/>
            <a:ext cx="7620000" cy="303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kern="0" dirty="0" smtClean="0"/>
              <a:t>More discussions with professionals about non-lobbying outreach</a:t>
            </a:r>
          </a:p>
          <a:p>
            <a:r>
              <a:rPr lang="en-US" altLang="en-US" kern="0" dirty="0" smtClean="0"/>
              <a:t>More input from NSF officers</a:t>
            </a:r>
          </a:p>
          <a:p>
            <a:r>
              <a:rPr lang="en-US" altLang="en-US" kern="0" dirty="0" smtClean="0"/>
              <a:t>More detailed discussions with media offices including AU, Caltech, and MIT</a:t>
            </a:r>
          </a:p>
        </p:txBody>
      </p:sp>
      <p:pic>
        <p:nvPicPr>
          <p:cNvPr id="327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38600"/>
            <a:ext cx="1556593" cy="108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0" y="5339443"/>
            <a:ext cx="1307310" cy="1289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aiandra GD"/>
        <a:ea typeface=""/>
        <a:cs typeface=""/>
      </a:majorFont>
      <a:minorFont>
        <a:latin typeface="Maiandra G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TotalTime>
  <Words>430</Words>
  <Application>Microsoft Office PowerPoint</Application>
  <PresentationFormat>On-screen Show (4:3)</PresentationFormat>
  <Paragraphs>63</Paragraphs>
  <Slides>7</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vt:i4>
      </vt:variant>
    </vt:vector>
  </HeadingPairs>
  <TitlesOfParts>
    <vt:vector size="8" baseType="lpstr">
      <vt:lpstr>Default Design</vt:lpstr>
      <vt:lpstr>PowerPoint Presentation</vt:lpstr>
      <vt:lpstr>Political Outreach</vt:lpstr>
      <vt:lpstr>First Idea: Success Stories</vt:lpstr>
      <vt:lpstr>Progress on Brochure</vt:lpstr>
      <vt:lpstr>Second Idea: Congressional Outreach</vt:lpstr>
      <vt:lpstr>Third Idea: Media Campaign</vt:lpstr>
      <vt:lpstr>Further Plans</vt:lpstr>
    </vt:vector>
  </TitlesOfParts>
  <Company>LIGO/MIT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Gregory Harry</dc:creator>
  <cp:lastModifiedBy>auadmin</cp:lastModifiedBy>
  <cp:revision>35</cp:revision>
  <dcterms:created xsi:type="dcterms:W3CDTF">2008-03-10T17:37:33Z</dcterms:created>
  <dcterms:modified xsi:type="dcterms:W3CDTF">2014-08-29T14:53:40Z</dcterms:modified>
</cp:coreProperties>
</file>