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80" r:id="rId17"/>
    <p:sldId id="272" r:id="rId18"/>
    <p:sldId id="273" r:id="rId19"/>
    <p:sldId id="274" r:id="rId20"/>
    <p:sldId id="277" r:id="rId21"/>
    <p:sldId id="275" r:id="rId22"/>
    <p:sldId id="278" r:id="rId23"/>
    <p:sldId id="279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85" autoAdjust="0"/>
  </p:normalViewPr>
  <p:slideViewPr>
    <p:cSldViewPr snapToGrid="0">
      <p:cViewPr varScale="1">
        <p:scale>
          <a:sx n="101" d="100"/>
          <a:sy n="101" d="100"/>
        </p:scale>
        <p:origin x="-8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o\Documents\B&amp;K\EXH1\BK%208%20Hz%20Search\Inital%20Results%20-%208340%20on%20Pi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o\Documents\B&amp;K\EXH1\BK%208%20Hz%20Search\Inital%20Results%20-%208340%20on%20Pie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8340 Frequency Response by </a:t>
            </a:r>
            <a:r>
              <a:rPr lang="en-US" sz="1400" dirty="0" smtClean="0"/>
              <a:t>Impact</a:t>
            </a:r>
            <a:r>
              <a:rPr lang="en-US" sz="1400" baseline="0" dirty="0" smtClean="0"/>
              <a:t> </a:t>
            </a:r>
            <a:r>
              <a:rPr lang="en-US" sz="1400" baseline="0" dirty="0"/>
              <a:t>Location</a:t>
            </a:r>
            <a:endParaRPr lang="en-US" sz="1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Magnitude!$B$2</c:f>
              <c:strCache>
                <c:ptCount val="1"/>
                <c:pt idx="0">
                  <c:v>Floor</c:v>
                </c:pt>
              </c:strCache>
            </c:strRef>
          </c:tx>
          <c:marker>
            <c:symbol val="none"/>
          </c:marker>
          <c:cat>
            <c:numRef>
              <c:f>Magnitude!$A$3:$A$28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Magnitude!$B$3:$B$28</c:f>
              <c:numCache>
                <c:formatCode>General</c:formatCode>
                <c:ptCount val="26"/>
                <c:pt idx="0">
                  <c:v>8.9462801042827778E-6</c:v>
                </c:pt>
                <c:pt idx="1">
                  <c:v>1.1213346080646934E-5</c:v>
                </c:pt>
                <c:pt idx="2">
                  <c:v>1.0185019816016271E-5</c:v>
                </c:pt>
                <c:pt idx="3">
                  <c:v>8.9741182844815755E-6</c:v>
                </c:pt>
                <c:pt idx="4">
                  <c:v>7.8822922760355324E-6</c:v>
                </c:pt>
                <c:pt idx="5">
                  <c:v>7.1713311645739362E-6</c:v>
                </c:pt>
                <c:pt idx="6">
                  <c:v>6.6906942269744608E-6</c:v>
                </c:pt>
                <c:pt idx="7">
                  <c:v>6.27008811448983E-6</c:v>
                </c:pt>
                <c:pt idx="8">
                  <c:v>5.576855186500952E-6</c:v>
                </c:pt>
                <c:pt idx="9">
                  <c:v>5.2210862878569845E-6</c:v>
                </c:pt>
                <c:pt idx="10">
                  <c:v>4.8144766059204436E-6</c:v>
                </c:pt>
                <c:pt idx="11">
                  <c:v>4.0080102492787109E-6</c:v>
                </c:pt>
                <c:pt idx="12">
                  <c:v>3.4223865721403246E-6</c:v>
                </c:pt>
                <c:pt idx="13">
                  <c:v>2.9766860639158139E-6</c:v>
                </c:pt>
                <c:pt idx="14">
                  <c:v>1.7187983348880662E-6</c:v>
                </c:pt>
                <c:pt idx="15">
                  <c:v>1.9840588445755313E-6</c:v>
                </c:pt>
                <c:pt idx="16">
                  <c:v>3.2957849511384386E-6</c:v>
                </c:pt>
                <c:pt idx="17">
                  <c:v>4.5009561971981329E-6</c:v>
                </c:pt>
                <c:pt idx="18">
                  <c:v>6.3645967897097976E-6</c:v>
                </c:pt>
                <c:pt idx="19">
                  <c:v>1.0847658130752495E-5</c:v>
                </c:pt>
                <c:pt idx="20">
                  <c:v>1.9617727036605624E-5</c:v>
                </c:pt>
                <c:pt idx="21">
                  <c:v>4.6758153530142249E-5</c:v>
                </c:pt>
                <c:pt idx="22">
                  <c:v>2.7528926806342129E-5</c:v>
                </c:pt>
                <c:pt idx="23">
                  <c:v>1.6618649300464333E-5</c:v>
                </c:pt>
                <c:pt idx="24">
                  <c:v>1.1377358088861565E-5</c:v>
                </c:pt>
                <c:pt idx="25">
                  <c:v>8.3011847699094546E-6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Magnitude!$C$2</c:f>
              <c:strCache>
                <c:ptCount val="1"/>
                <c:pt idx="0">
                  <c:v>Crossbeam</c:v>
                </c:pt>
              </c:strCache>
            </c:strRef>
          </c:tx>
          <c:marker>
            <c:symbol val="none"/>
          </c:marker>
          <c:cat>
            <c:numRef>
              <c:f>Magnitude!$A$3:$A$28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Magnitude!$C$3:$C$28</c:f>
              <c:numCache>
                <c:formatCode>General</c:formatCode>
                <c:ptCount val="26"/>
                <c:pt idx="0">
                  <c:v>1.1260699830017984E-4</c:v>
                </c:pt>
                <c:pt idx="1">
                  <c:v>9.078355006655211E-5</c:v>
                </c:pt>
                <c:pt idx="2">
                  <c:v>4.248901438062172E-5</c:v>
                </c:pt>
                <c:pt idx="3">
                  <c:v>4.6819680063827985E-5</c:v>
                </c:pt>
                <c:pt idx="4">
                  <c:v>4.9565051021136959E-5</c:v>
                </c:pt>
                <c:pt idx="5">
                  <c:v>7.2581145245369987E-5</c:v>
                </c:pt>
                <c:pt idx="6">
                  <c:v>1.0281366308898728E-4</c:v>
                </c:pt>
                <c:pt idx="7">
                  <c:v>1.7716347595839906E-4</c:v>
                </c:pt>
                <c:pt idx="8">
                  <c:v>2.8258234631878726E-4</c:v>
                </c:pt>
                <c:pt idx="9">
                  <c:v>2.490175105766307E-4</c:v>
                </c:pt>
                <c:pt idx="10">
                  <c:v>1.6214760088921433E-4</c:v>
                </c:pt>
                <c:pt idx="11">
                  <c:v>1.6525953598940402E-4</c:v>
                </c:pt>
                <c:pt idx="12">
                  <c:v>2.4167747082200195E-4</c:v>
                </c:pt>
                <c:pt idx="13">
                  <c:v>4.7372174794700633E-4</c:v>
                </c:pt>
                <c:pt idx="14">
                  <c:v>6.7614758195419912E-4</c:v>
                </c:pt>
                <c:pt idx="15">
                  <c:v>5.6396331101533274E-4</c:v>
                </c:pt>
                <c:pt idx="16">
                  <c:v>4.5124555631057857E-4</c:v>
                </c:pt>
                <c:pt idx="17">
                  <c:v>3.8083839019119087E-4</c:v>
                </c:pt>
                <c:pt idx="18">
                  <c:v>3.3588613009223584E-4</c:v>
                </c:pt>
                <c:pt idx="19">
                  <c:v>3.0278222725196771E-4</c:v>
                </c:pt>
                <c:pt idx="20">
                  <c:v>2.5192880071696328E-4</c:v>
                </c:pt>
                <c:pt idx="21">
                  <c:v>2.3796252412942834E-4</c:v>
                </c:pt>
                <c:pt idx="22">
                  <c:v>3.4444216708399972E-4</c:v>
                </c:pt>
                <c:pt idx="23">
                  <c:v>2.9484831917629857E-4</c:v>
                </c:pt>
                <c:pt idx="24">
                  <c:v>2.6460079341969798E-4</c:v>
                </c:pt>
                <c:pt idx="25">
                  <c:v>2.437018829904665E-4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Magnitude!$D$2</c:f>
              <c:strCache>
                <c:ptCount val="1"/>
                <c:pt idx="0">
                  <c:v>Pier Base</c:v>
                </c:pt>
              </c:strCache>
            </c:strRef>
          </c:tx>
          <c:marker>
            <c:symbol val="none"/>
          </c:marker>
          <c:cat>
            <c:numRef>
              <c:f>Magnitude!$A$3:$A$28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Magnitude!$D$3:$D$28</c:f>
              <c:numCache>
                <c:formatCode>General</c:formatCode>
                <c:ptCount val="26"/>
                <c:pt idx="0">
                  <c:v>1.0393100092187524E-3</c:v>
                </c:pt>
                <c:pt idx="1">
                  <c:v>1.0932307910642388E-3</c:v>
                </c:pt>
                <c:pt idx="2">
                  <c:v>8.5575651987969035E-4</c:v>
                </c:pt>
                <c:pt idx="3">
                  <c:v>7.133616679374969E-4</c:v>
                </c:pt>
                <c:pt idx="4">
                  <c:v>6.1894754240940082E-4</c:v>
                </c:pt>
                <c:pt idx="5">
                  <c:v>5.5190153625723397E-4</c:v>
                </c:pt>
                <c:pt idx="6">
                  <c:v>5.0048189706767491E-4</c:v>
                </c:pt>
                <c:pt idx="7">
                  <c:v>4.5333717566362747E-4</c:v>
                </c:pt>
                <c:pt idx="8">
                  <c:v>4.1370494365160996E-4</c:v>
                </c:pt>
                <c:pt idx="9">
                  <c:v>3.6394936641158247E-4</c:v>
                </c:pt>
                <c:pt idx="10">
                  <c:v>3.1715878843631174E-4</c:v>
                </c:pt>
                <c:pt idx="11">
                  <c:v>2.8934782101528263E-4</c:v>
                </c:pt>
                <c:pt idx="12">
                  <c:v>2.8338184320520404E-4</c:v>
                </c:pt>
                <c:pt idx="13">
                  <c:v>3.0606906143524503E-4</c:v>
                </c:pt>
                <c:pt idx="14">
                  <c:v>3.1509056386002494E-4</c:v>
                </c:pt>
                <c:pt idx="15">
                  <c:v>2.9907756296986378E-4</c:v>
                </c:pt>
                <c:pt idx="16">
                  <c:v>3.3411275952474259E-4</c:v>
                </c:pt>
                <c:pt idx="17">
                  <c:v>4.1008421615071165E-4</c:v>
                </c:pt>
                <c:pt idx="18">
                  <c:v>5.3551478961376311E-4</c:v>
                </c:pt>
                <c:pt idx="19">
                  <c:v>7.8271349351251849E-4</c:v>
                </c:pt>
                <c:pt idx="20">
                  <c:v>1.4069015588038536E-3</c:v>
                </c:pt>
                <c:pt idx="21">
                  <c:v>2.8211391671901223E-3</c:v>
                </c:pt>
                <c:pt idx="22">
                  <c:v>1.2304718732020106E-3</c:v>
                </c:pt>
                <c:pt idx="23">
                  <c:v>7.1311860422157674E-4</c:v>
                </c:pt>
                <c:pt idx="24">
                  <c:v>5.1348240074323081E-4</c:v>
                </c:pt>
                <c:pt idx="25">
                  <c:v>4.1438652757134315E-4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Magnitude!$E$2</c:f>
              <c:strCache>
                <c:ptCount val="1"/>
                <c:pt idx="0">
                  <c:v>Pier Top</c:v>
                </c:pt>
              </c:strCache>
            </c:strRef>
          </c:tx>
          <c:marker>
            <c:symbol val="none"/>
          </c:marker>
          <c:cat>
            <c:numRef>
              <c:f>Magnitude!$A$3:$A$28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Magnitude!$E$3:$E$28</c:f>
              <c:numCache>
                <c:formatCode>General</c:formatCode>
                <c:ptCount val="26"/>
                <c:pt idx="0">
                  <c:v>1.4061799447517842E-4</c:v>
                </c:pt>
                <c:pt idx="1">
                  <c:v>2.3961117896469309E-4</c:v>
                </c:pt>
                <c:pt idx="2">
                  <c:v>2.1324438415280407E-4</c:v>
                </c:pt>
                <c:pt idx="3">
                  <c:v>1.5325051993715573E-4</c:v>
                </c:pt>
                <c:pt idx="4">
                  <c:v>1.1839174409252852E-4</c:v>
                </c:pt>
                <c:pt idx="5">
                  <c:v>1.2371099125487803E-4</c:v>
                </c:pt>
                <c:pt idx="6">
                  <c:v>1.7259835719374143E-4</c:v>
                </c:pt>
                <c:pt idx="7">
                  <c:v>2.6829814757958927E-4</c:v>
                </c:pt>
                <c:pt idx="8">
                  <c:v>3.8433341587851614E-4</c:v>
                </c:pt>
                <c:pt idx="9">
                  <c:v>3.8796619741591554E-4</c:v>
                </c:pt>
                <c:pt idx="10">
                  <c:v>4.1649687341257082E-4</c:v>
                </c:pt>
                <c:pt idx="11">
                  <c:v>4.9142874491468595E-4</c:v>
                </c:pt>
                <c:pt idx="12">
                  <c:v>6.0974879507179108E-4</c:v>
                </c:pt>
                <c:pt idx="13">
                  <c:v>7.8138449192025571E-4</c:v>
                </c:pt>
                <c:pt idx="14">
                  <c:v>8.1319626123210645E-4</c:v>
                </c:pt>
                <c:pt idx="15">
                  <c:v>8.2877035622216726E-4</c:v>
                </c:pt>
                <c:pt idx="16">
                  <c:v>1.1261259806706341E-3</c:v>
                </c:pt>
                <c:pt idx="17">
                  <c:v>1.6356309995993795E-3</c:v>
                </c:pt>
                <c:pt idx="18">
                  <c:v>2.4661372531721466E-3</c:v>
                </c:pt>
                <c:pt idx="19">
                  <c:v>4.067386648807212E-3</c:v>
                </c:pt>
                <c:pt idx="20">
                  <c:v>8.1632841081154834E-3</c:v>
                </c:pt>
                <c:pt idx="21">
                  <c:v>1.2136849408019058E-2</c:v>
                </c:pt>
                <c:pt idx="22">
                  <c:v>5.2811617785101265E-3</c:v>
                </c:pt>
                <c:pt idx="23">
                  <c:v>3.2846453896649011E-3</c:v>
                </c:pt>
                <c:pt idx="24">
                  <c:v>2.4195866055999127E-3</c:v>
                </c:pt>
                <c:pt idx="25">
                  <c:v>1.94056338014887E-3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Magnitude!$B$2</c:f>
              <c:strCache>
                <c:ptCount val="1"/>
                <c:pt idx="0">
                  <c:v>Floor</c:v>
                </c:pt>
              </c:strCache>
            </c:strRef>
          </c:tx>
          <c:marker>
            <c:symbol val="none"/>
          </c:marker>
          <c:cat>
            <c:numRef>
              <c:f>Magnitude!$A$3:$A$28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Magnitude!$B$3:$B$28</c:f>
              <c:numCache>
                <c:formatCode>General</c:formatCode>
                <c:ptCount val="26"/>
                <c:pt idx="0">
                  <c:v>8.9462801042827778E-6</c:v>
                </c:pt>
                <c:pt idx="1">
                  <c:v>1.1213346080646934E-5</c:v>
                </c:pt>
                <c:pt idx="2">
                  <c:v>1.0185019816016271E-5</c:v>
                </c:pt>
                <c:pt idx="3">
                  <c:v>8.9741182844815755E-6</c:v>
                </c:pt>
                <c:pt idx="4">
                  <c:v>7.8822922760355324E-6</c:v>
                </c:pt>
                <c:pt idx="5">
                  <c:v>7.1713311645739362E-6</c:v>
                </c:pt>
                <c:pt idx="6">
                  <c:v>6.6906942269744608E-6</c:v>
                </c:pt>
                <c:pt idx="7">
                  <c:v>6.27008811448983E-6</c:v>
                </c:pt>
                <c:pt idx="8">
                  <c:v>5.576855186500952E-6</c:v>
                </c:pt>
                <c:pt idx="9">
                  <c:v>5.2210862878569845E-6</c:v>
                </c:pt>
                <c:pt idx="10">
                  <c:v>4.8144766059204436E-6</c:v>
                </c:pt>
                <c:pt idx="11">
                  <c:v>4.0080102492787109E-6</c:v>
                </c:pt>
                <c:pt idx="12">
                  <c:v>3.4223865721403246E-6</c:v>
                </c:pt>
                <c:pt idx="13">
                  <c:v>2.9766860639158139E-6</c:v>
                </c:pt>
                <c:pt idx="14">
                  <c:v>1.7187983348880662E-6</c:v>
                </c:pt>
                <c:pt idx="15">
                  <c:v>1.9840588445755313E-6</c:v>
                </c:pt>
                <c:pt idx="16">
                  <c:v>3.2957849511384386E-6</c:v>
                </c:pt>
                <c:pt idx="17">
                  <c:v>4.5009561971981329E-6</c:v>
                </c:pt>
                <c:pt idx="18">
                  <c:v>6.3645967897097976E-6</c:v>
                </c:pt>
                <c:pt idx="19">
                  <c:v>1.0847658130752495E-5</c:v>
                </c:pt>
                <c:pt idx="20">
                  <c:v>1.9617727036605624E-5</c:v>
                </c:pt>
                <c:pt idx="21">
                  <c:v>4.6758153530142249E-5</c:v>
                </c:pt>
                <c:pt idx="22">
                  <c:v>2.7528926806342129E-5</c:v>
                </c:pt>
                <c:pt idx="23">
                  <c:v>1.6618649300464333E-5</c:v>
                </c:pt>
                <c:pt idx="24">
                  <c:v>1.1377358088861565E-5</c:v>
                </c:pt>
                <c:pt idx="25">
                  <c:v>8.3011847699094546E-6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Magnitude!$C$2</c:f>
              <c:strCache>
                <c:ptCount val="1"/>
                <c:pt idx="0">
                  <c:v>Crossbeam</c:v>
                </c:pt>
              </c:strCache>
            </c:strRef>
          </c:tx>
          <c:marker>
            <c:symbol val="none"/>
          </c:marker>
          <c:cat>
            <c:numRef>
              <c:f>Magnitude!$A$3:$A$28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Magnitude!$C$3:$C$28</c:f>
              <c:numCache>
                <c:formatCode>General</c:formatCode>
                <c:ptCount val="26"/>
                <c:pt idx="0">
                  <c:v>1.1260699830017984E-4</c:v>
                </c:pt>
                <c:pt idx="1">
                  <c:v>9.078355006655211E-5</c:v>
                </c:pt>
                <c:pt idx="2">
                  <c:v>4.248901438062172E-5</c:v>
                </c:pt>
                <c:pt idx="3">
                  <c:v>4.6819680063827985E-5</c:v>
                </c:pt>
                <c:pt idx="4">
                  <c:v>4.9565051021136959E-5</c:v>
                </c:pt>
                <c:pt idx="5">
                  <c:v>7.2581145245369987E-5</c:v>
                </c:pt>
                <c:pt idx="6">
                  <c:v>1.0281366308898728E-4</c:v>
                </c:pt>
                <c:pt idx="7">
                  <c:v>1.7716347595839906E-4</c:v>
                </c:pt>
                <c:pt idx="8">
                  <c:v>2.8258234631878726E-4</c:v>
                </c:pt>
                <c:pt idx="9">
                  <c:v>2.490175105766307E-4</c:v>
                </c:pt>
                <c:pt idx="10">
                  <c:v>1.6214760088921433E-4</c:v>
                </c:pt>
                <c:pt idx="11">
                  <c:v>1.6525953598940402E-4</c:v>
                </c:pt>
                <c:pt idx="12">
                  <c:v>2.4167747082200195E-4</c:v>
                </c:pt>
                <c:pt idx="13">
                  <c:v>4.7372174794700633E-4</c:v>
                </c:pt>
                <c:pt idx="14">
                  <c:v>6.7614758195419912E-4</c:v>
                </c:pt>
                <c:pt idx="15">
                  <c:v>5.6396331101533274E-4</c:v>
                </c:pt>
                <c:pt idx="16">
                  <c:v>4.5124555631057857E-4</c:v>
                </c:pt>
                <c:pt idx="17">
                  <c:v>3.8083839019119087E-4</c:v>
                </c:pt>
                <c:pt idx="18">
                  <c:v>3.3588613009223584E-4</c:v>
                </c:pt>
                <c:pt idx="19">
                  <c:v>3.0278222725196771E-4</c:v>
                </c:pt>
                <c:pt idx="20">
                  <c:v>2.5192880071696328E-4</c:v>
                </c:pt>
                <c:pt idx="21">
                  <c:v>2.3796252412942834E-4</c:v>
                </c:pt>
                <c:pt idx="22">
                  <c:v>3.4444216708399972E-4</c:v>
                </c:pt>
                <c:pt idx="23">
                  <c:v>2.9484831917629857E-4</c:v>
                </c:pt>
                <c:pt idx="24">
                  <c:v>2.6460079341969798E-4</c:v>
                </c:pt>
                <c:pt idx="25">
                  <c:v>2.437018829904665E-4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Magnitude!$D$2</c:f>
              <c:strCache>
                <c:ptCount val="1"/>
                <c:pt idx="0">
                  <c:v>Pier Base</c:v>
                </c:pt>
              </c:strCache>
            </c:strRef>
          </c:tx>
          <c:marker>
            <c:symbol val="none"/>
          </c:marker>
          <c:cat>
            <c:numRef>
              <c:f>Magnitude!$A$3:$A$28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Magnitude!$D$3:$D$28</c:f>
              <c:numCache>
                <c:formatCode>General</c:formatCode>
                <c:ptCount val="26"/>
                <c:pt idx="0">
                  <c:v>1.0393100092187524E-3</c:v>
                </c:pt>
                <c:pt idx="1">
                  <c:v>1.0932307910642388E-3</c:v>
                </c:pt>
                <c:pt idx="2">
                  <c:v>8.5575651987969035E-4</c:v>
                </c:pt>
                <c:pt idx="3">
                  <c:v>7.133616679374969E-4</c:v>
                </c:pt>
                <c:pt idx="4">
                  <c:v>6.1894754240940082E-4</c:v>
                </c:pt>
                <c:pt idx="5">
                  <c:v>5.5190153625723397E-4</c:v>
                </c:pt>
                <c:pt idx="6">
                  <c:v>5.0048189706767491E-4</c:v>
                </c:pt>
                <c:pt idx="7">
                  <c:v>4.5333717566362747E-4</c:v>
                </c:pt>
                <c:pt idx="8">
                  <c:v>4.1370494365160996E-4</c:v>
                </c:pt>
                <c:pt idx="9">
                  <c:v>3.6394936641158247E-4</c:v>
                </c:pt>
                <c:pt idx="10">
                  <c:v>3.1715878843631174E-4</c:v>
                </c:pt>
                <c:pt idx="11">
                  <c:v>2.8934782101528263E-4</c:v>
                </c:pt>
                <c:pt idx="12">
                  <c:v>2.8338184320520404E-4</c:v>
                </c:pt>
                <c:pt idx="13">
                  <c:v>3.0606906143524503E-4</c:v>
                </c:pt>
                <c:pt idx="14">
                  <c:v>3.1509056386002494E-4</c:v>
                </c:pt>
                <c:pt idx="15">
                  <c:v>2.9907756296986378E-4</c:v>
                </c:pt>
                <c:pt idx="16">
                  <c:v>3.3411275952474259E-4</c:v>
                </c:pt>
                <c:pt idx="17">
                  <c:v>4.1008421615071165E-4</c:v>
                </c:pt>
                <c:pt idx="18">
                  <c:v>5.3551478961376311E-4</c:v>
                </c:pt>
                <c:pt idx="19">
                  <c:v>7.8271349351251849E-4</c:v>
                </c:pt>
                <c:pt idx="20">
                  <c:v>1.4069015588038536E-3</c:v>
                </c:pt>
                <c:pt idx="21">
                  <c:v>2.8211391671901223E-3</c:v>
                </c:pt>
                <c:pt idx="22">
                  <c:v>1.2304718732020106E-3</c:v>
                </c:pt>
                <c:pt idx="23">
                  <c:v>7.1311860422157674E-4</c:v>
                </c:pt>
                <c:pt idx="24">
                  <c:v>5.1348240074323081E-4</c:v>
                </c:pt>
                <c:pt idx="25">
                  <c:v>4.1438652757134315E-4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Magnitude!$E$2</c:f>
              <c:strCache>
                <c:ptCount val="1"/>
                <c:pt idx="0">
                  <c:v>Pier Top</c:v>
                </c:pt>
              </c:strCache>
            </c:strRef>
          </c:tx>
          <c:marker>
            <c:symbol val="none"/>
          </c:marker>
          <c:cat>
            <c:numRef>
              <c:f>Magnitude!$A$3:$A$28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Magnitude!$E$3:$E$28</c:f>
              <c:numCache>
                <c:formatCode>General</c:formatCode>
                <c:ptCount val="26"/>
                <c:pt idx="0">
                  <c:v>1.4061799447517842E-4</c:v>
                </c:pt>
                <c:pt idx="1">
                  <c:v>2.3961117896469309E-4</c:v>
                </c:pt>
                <c:pt idx="2">
                  <c:v>2.1324438415280407E-4</c:v>
                </c:pt>
                <c:pt idx="3">
                  <c:v>1.5325051993715573E-4</c:v>
                </c:pt>
                <c:pt idx="4">
                  <c:v>1.1839174409252852E-4</c:v>
                </c:pt>
                <c:pt idx="5">
                  <c:v>1.2371099125487803E-4</c:v>
                </c:pt>
                <c:pt idx="6">
                  <c:v>1.7259835719374143E-4</c:v>
                </c:pt>
                <c:pt idx="7">
                  <c:v>2.6829814757958927E-4</c:v>
                </c:pt>
                <c:pt idx="8">
                  <c:v>3.8433341587851614E-4</c:v>
                </c:pt>
                <c:pt idx="9">
                  <c:v>3.8796619741591554E-4</c:v>
                </c:pt>
                <c:pt idx="10">
                  <c:v>4.1649687341257082E-4</c:v>
                </c:pt>
                <c:pt idx="11">
                  <c:v>4.9142874491468595E-4</c:v>
                </c:pt>
                <c:pt idx="12">
                  <c:v>6.0974879507179108E-4</c:v>
                </c:pt>
                <c:pt idx="13">
                  <c:v>7.8138449192025571E-4</c:v>
                </c:pt>
                <c:pt idx="14">
                  <c:v>8.1319626123210645E-4</c:v>
                </c:pt>
                <c:pt idx="15">
                  <c:v>8.2877035622216726E-4</c:v>
                </c:pt>
                <c:pt idx="16">
                  <c:v>1.1261259806706341E-3</c:v>
                </c:pt>
                <c:pt idx="17">
                  <c:v>1.6356309995993795E-3</c:v>
                </c:pt>
                <c:pt idx="18">
                  <c:v>2.4661372531721466E-3</c:v>
                </c:pt>
                <c:pt idx="19">
                  <c:v>4.067386648807212E-3</c:v>
                </c:pt>
                <c:pt idx="20">
                  <c:v>8.1632841081154834E-3</c:v>
                </c:pt>
                <c:pt idx="21">
                  <c:v>1.2136849408019058E-2</c:v>
                </c:pt>
                <c:pt idx="22">
                  <c:v>5.2811617785101265E-3</c:v>
                </c:pt>
                <c:pt idx="23">
                  <c:v>3.2846453896649011E-3</c:v>
                </c:pt>
                <c:pt idx="24">
                  <c:v>2.4195866055999127E-3</c:v>
                </c:pt>
                <c:pt idx="25">
                  <c:v>1.94056338014887E-3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64096"/>
        <c:axId val="46566016"/>
      </c:lineChart>
      <c:catAx>
        <c:axId val="465640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(Hz)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6566016"/>
        <c:crossesAt val="1.0000000000000004E-6"/>
        <c:auto val="1"/>
        <c:lblAlgn val="ctr"/>
        <c:lblOffset val="100"/>
        <c:noMultiLvlLbl val="0"/>
      </c:catAx>
      <c:valAx>
        <c:axId val="46566016"/>
        <c:scaling>
          <c:logBase val="10"/>
          <c:orientation val="minMax"/>
          <c:max val="1.4E-2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Amplitude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46564096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8340 Coherence by Impact Location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841112557218892"/>
          <c:y val="0.19480351414406533"/>
          <c:w val="0.61105228110089349"/>
          <c:h val="0.59104512977544477"/>
        </c:manualLayout>
      </c:layout>
      <c:lineChart>
        <c:grouping val="standard"/>
        <c:varyColors val="0"/>
        <c:ser>
          <c:idx val="0"/>
          <c:order val="0"/>
          <c:tx>
            <c:strRef>
              <c:f>Coherence!$B$2</c:f>
              <c:strCache>
                <c:ptCount val="1"/>
                <c:pt idx="0">
                  <c:v>Floor</c:v>
                </c:pt>
              </c:strCache>
            </c:strRef>
          </c:tx>
          <c:marker>
            <c:symbol val="none"/>
          </c:marker>
          <c:cat>
            <c:numRef>
              <c:f>Coherence!$A$3:$A$28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Coherence!$B$3:$B$28</c:f>
              <c:numCache>
                <c:formatCode>General</c:formatCode>
                <c:ptCount val="26"/>
                <c:pt idx="0">
                  <c:v>0.98533397912979126</c:v>
                </c:pt>
                <c:pt idx="1">
                  <c:v>0.97903597354888916</c:v>
                </c:pt>
                <c:pt idx="2">
                  <c:v>0.97989201545715332</c:v>
                </c:pt>
                <c:pt idx="3">
                  <c:v>0.98014199733734131</c:v>
                </c:pt>
                <c:pt idx="4">
                  <c:v>0.97849297523498535</c:v>
                </c:pt>
                <c:pt idx="5">
                  <c:v>0.97471898794174194</c:v>
                </c:pt>
                <c:pt idx="6">
                  <c:v>0.96880102157592773</c:v>
                </c:pt>
                <c:pt idx="7">
                  <c:v>0.96335798501968384</c:v>
                </c:pt>
                <c:pt idx="8">
                  <c:v>0.96211701631546021</c:v>
                </c:pt>
                <c:pt idx="9">
                  <c:v>0.97976499795913696</c:v>
                </c:pt>
                <c:pt idx="10">
                  <c:v>0.97468400001525879</c:v>
                </c:pt>
                <c:pt idx="11">
                  <c:v>0.95024198293685913</c:v>
                </c:pt>
                <c:pt idx="12">
                  <c:v>0.97717398405075073</c:v>
                </c:pt>
                <c:pt idx="13">
                  <c:v>0.90383100509643555</c:v>
                </c:pt>
                <c:pt idx="14">
                  <c:v>0.84180599451065063</c:v>
                </c:pt>
                <c:pt idx="15">
                  <c:v>0.87957900762557983</c:v>
                </c:pt>
                <c:pt idx="16">
                  <c:v>0.93754500150680542</c:v>
                </c:pt>
                <c:pt idx="17">
                  <c:v>0.95303499698638916</c:v>
                </c:pt>
                <c:pt idx="18">
                  <c:v>0.96651297807693481</c:v>
                </c:pt>
                <c:pt idx="19">
                  <c:v>0.99116301536560059</c:v>
                </c:pt>
                <c:pt idx="20">
                  <c:v>0.9893990159034729</c:v>
                </c:pt>
                <c:pt idx="21">
                  <c:v>0.99292099475860596</c:v>
                </c:pt>
                <c:pt idx="22">
                  <c:v>0.99203598499298096</c:v>
                </c:pt>
                <c:pt idx="23">
                  <c:v>0.99681001901626587</c:v>
                </c:pt>
                <c:pt idx="24">
                  <c:v>0.99661499261856079</c:v>
                </c:pt>
                <c:pt idx="25">
                  <c:v>0.99496901035308838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Coherence!$C$2</c:f>
              <c:strCache>
                <c:ptCount val="1"/>
                <c:pt idx="0">
                  <c:v>Crossbeam</c:v>
                </c:pt>
              </c:strCache>
            </c:strRef>
          </c:tx>
          <c:marker>
            <c:symbol val="none"/>
          </c:marker>
          <c:cat>
            <c:numRef>
              <c:f>Coherence!$A$3:$A$28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Coherence!$C$3:$C$28</c:f>
              <c:numCache>
                <c:formatCode>General</c:formatCode>
                <c:ptCount val="26"/>
                <c:pt idx="0">
                  <c:v>0.99296897649765015</c:v>
                </c:pt>
                <c:pt idx="1">
                  <c:v>0.98709702491760254</c:v>
                </c:pt>
                <c:pt idx="2">
                  <c:v>0.95517200231552124</c:v>
                </c:pt>
                <c:pt idx="3">
                  <c:v>0.97919297218322754</c:v>
                </c:pt>
                <c:pt idx="4">
                  <c:v>0.99226301908493042</c:v>
                </c:pt>
                <c:pt idx="5">
                  <c:v>0.99771398305892944</c:v>
                </c:pt>
                <c:pt idx="6">
                  <c:v>0.99852901697158813</c:v>
                </c:pt>
                <c:pt idx="7">
                  <c:v>0.99908798933029175</c:v>
                </c:pt>
                <c:pt idx="8">
                  <c:v>0.99932098388671875</c:v>
                </c:pt>
                <c:pt idx="9">
                  <c:v>0.99916297197341919</c:v>
                </c:pt>
                <c:pt idx="10">
                  <c:v>0.99923998117446899</c:v>
                </c:pt>
                <c:pt idx="11">
                  <c:v>0.99912399053573608</c:v>
                </c:pt>
                <c:pt idx="12">
                  <c:v>0.999114990234375</c:v>
                </c:pt>
                <c:pt idx="13">
                  <c:v>0.99944001436233521</c:v>
                </c:pt>
                <c:pt idx="14">
                  <c:v>0.9995189905166626</c:v>
                </c:pt>
                <c:pt idx="15">
                  <c:v>0.99958300590515137</c:v>
                </c:pt>
                <c:pt idx="16">
                  <c:v>0.99958997964859009</c:v>
                </c:pt>
                <c:pt idx="17">
                  <c:v>0.99957501888275146</c:v>
                </c:pt>
                <c:pt idx="18">
                  <c:v>0.99899798631668091</c:v>
                </c:pt>
                <c:pt idx="19">
                  <c:v>0.99917501211166382</c:v>
                </c:pt>
                <c:pt idx="20">
                  <c:v>0.99797499179840088</c:v>
                </c:pt>
                <c:pt idx="21">
                  <c:v>0.99590498208999634</c:v>
                </c:pt>
                <c:pt idx="22">
                  <c:v>0.99944597482681274</c:v>
                </c:pt>
                <c:pt idx="23">
                  <c:v>0.99937701225280762</c:v>
                </c:pt>
                <c:pt idx="24">
                  <c:v>0.99929600954055786</c:v>
                </c:pt>
                <c:pt idx="25">
                  <c:v>0.999114990234375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Coherence!$D$2</c:f>
              <c:strCache>
                <c:ptCount val="1"/>
                <c:pt idx="0">
                  <c:v>Pier Base</c:v>
                </c:pt>
              </c:strCache>
            </c:strRef>
          </c:tx>
          <c:marker>
            <c:symbol val="none"/>
          </c:marker>
          <c:cat>
            <c:numRef>
              <c:f>Coherence!$A$3:$A$28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Coherence!$D$3:$D$28</c:f>
              <c:numCache>
                <c:formatCode>General</c:formatCode>
                <c:ptCount val="26"/>
                <c:pt idx="0">
                  <c:v>0.8227429986000061</c:v>
                </c:pt>
                <c:pt idx="1">
                  <c:v>0.83622097969055176</c:v>
                </c:pt>
                <c:pt idx="2">
                  <c:v>0.86235302686691284</c:v>
                </c:pt>
                <c:pt idx="3">
                  <c:v>0.87596797943115234</c:v>
                </c:pt>
                <c:pt idx="4">
                  <c:v>0.8824470043182373</c:v>
                </c:pt>
                <c:pt idx="5">
                  <c:v>0.88844901323318481</c:v>
                </c:pt>
                <c:pt idx="6">
                  <c:v>0.89608502388000488</c:v>
                </c:pt>
                <c:pt idx="7">
                  <c:v>0.90515297651290894</c:v>
                </c:pt>
                <c:pt idx="8">
                  <c:v>0.91620099544525146</c:v>
                </c:pt>
                <c:pt idx="9">
                  <c:v>0.92277199029922485</c:v>
                </c:pt>
                <c:pt idx="10">
                  <c:v>0.92593199014663696</c:v>
                </c:pt>
                <c:pt idx="11">
                  <c:v>0.93454301357269287</c:v>
                </c:pt>
                <c:pt idx="12">
                  <c:v>0.94536501169204712</c:v>
                </c:pt>
                <c:pt idx="13">
                  <c:v>0.96188700199127197</c:v>
                </c:pt>
                <c:pt idx="14">
                  <c:v>0.97096800804138184</c:v>
                </c:pt>
                <c:pt idx="15">
                  <c:v>0.97080701589584351</c:v>
                </c:pt>
                <c:pt idx="16">
                  <c:v>0.97981202602386475</c:v>
                </c:pt>
                <c:pt idx="17">
                  <c:v>0.98667997121810913</c:v>
                </c:pt>
                <c:pt idx="18">
                  <c:v>0.99164199829101563</c:v>
                </c:pt>
                <c:pt idx="19">
                  <c:v>0.99588900804519653</c:v>
                </c:pt>
                <c:pt idx="20">
                  <c:v>0.99774998426437378</c:v>
                </c:pt>
                <c:pt idx="21">
                  <c:v>0.99917399883270264</c:v>
                </c:pt>
                <c:pt idx="22">
                  <c:v>0.99802100658416748</c:v>
                </c:pt>
                <c:pt idx="23">
                  <c:v>0.99572098255157471</c:v>
                </c:pt>
                <c:pt idx="24">
                  <c:v>0.99260199069976807</c:v>
                </c:pt>
                <c:pt idx="25">
                  <c:v>0.99109500646591187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Coherence!$E$2</c:f>
              <c:strCache>
                <c:ptCount val="1"/>
                <c:pt idx="0">
                  <c:v>Pier Top</c:v>
                </c:pt>
              </c:strCache>
            </c:strRef>
          </c:tx>
          <c:marker>
            <c:symbol val="none"/>
          </c:marker>
          <c:cat>
            <c:numRef>
              <c:f>Coherence!$A$3:$A$28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Coherence!$E$3:$E$28</c:f>
              <c:numCache>
                <c:formatCode>General</c:formatCode>
                <c:ptCount val="26"/>
                <c:pt idx="0">
                  <c:v>0.92371600866317749</c:v>
                </c:pt>
                <c:pt idx="1">
                  <c:v>0.95532798767089844</c:v>
                </c:pt>
                <c:pt idx="2">
                  <c:v>0.95327699184417725</c:v>
                </c:pt>
                <c:pt idx="3">
                  <c:v>0.93957901000976563</c:v>
                </c:pt>
                <c:pt idx="4">
                  <c:v>0.94287097454071045</c:v>
                </c:pt>
                <c:pt idx="5">
                  <c:v>0.97454601526260376</c:v>
                </c:pt>
                <c:pt idx="6">
                  <c:v>0.99241501092910767</c:v>
                </c:pt>
                <c:pt idx="7">
                  <c:v>0.99699097871780396</c:v>
                </c:pt>
                <c:pt idx="8">
                  <c:v>0.99805700778961182</c:v>
                </c:pt>
                <c:pt idx="9">
                  <c:v>0.99725699424743652</c:v>
                </c:pt>
                <c:pt idx="10">
                  <c:v>0.99703800678253174</c:v>
                </c:pt>
                <c:pt idx="11">
                  <c:v>0.99713897705078125</c:v>
                </c:pt>
                <c:pt idx="12">
                  <c:v>0.99765598773956299</c:v>
                </c:pt>
                <c:pt idx="13">
                  <c:v>0.99849498271942139</c:v>
                </c:pt>
                <c:pt idx="14">
                  <c:v>0.99857300519943237</c:v>
                </c:pt>
                <c:pt idx="15">
                  <c:v>0.99837797880172729</c:v>
                </c:pt>
                <c:pt idx="16">
                  <c:v>0.99854898452758789</c:v>
                </c:pt>
                <c:pt idx="17">
                  <c:v>0.99845600128173828</c:v>
                </c:pt>
                <c:pt idx="18">
                  <c:v>0.9981120228767395</c:v>
                </c:pt>
                <c:pt idx="19">
                  <c:v>0.99750900268554688</c:v>
                </c:pt>
                <c:pt idx="20">
                  <c:v>0.99636399745941162</c:v>
                </c:pt>
                <c:pt idx="21">
                  <c:v>0.9973599910736084</c:v>
                </c:pt>
                <c:pt idx="22">
                  <c:v>0.99892199039459229</c:v>
                </c:pt>
                <c:pt idx="23">
                  <c:v>0.99877798557281494</c:v>
                </c:pt>
                <c:pt idx="24">
                  <c:v>0.99870198965072632</c:v>
                </c:pt>
                <c:pt idx="25">
                  <c:v>0.99862301349639893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37280"/>
        <c:axId val="48751744"/>
      </c:lineChart>
      <c:catAx>
        <c:axId val="487372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(Hz)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751744"/>
        <c:crosses val="autoZero"/>
        <c:auto val="1"/>
        <c:lblAlgn val="ctr"/>
        <c:lblOffset val="100"/>
        <c:tickLblSkip val="2"/>
        <c:noMultiLvlLbl val="0"/>
      </c:catAx>
      <c:valAx>
        <c:axId val="4875174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Coherence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7372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Sheet1!$A$4:$A$23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Sheet1!$F$4:$F$23</c:f>
              <c:numCache>
                <c:formatCode>General</c:formatCode>
                <c:ptCount val="20"/>
                <c:pt idx="0">
                  <c:v>164760.33286483103</c:v>
                </c:pt>
                <c:pt idx="1">
                  <c:v>740529.09315667546</c:v>
                </c:pt>
                <c:pt idx="2">
                  <c:v>2318463.6410037568</c:v>
                </c:pt>
                <c:pt idx="3">
                  <c:v>5335293.3222780479</c:v>
                </c:pt>
                <c:pt idx="4">
                  <c:v>7977952.7275432702</c:v>
                </c:pt>
                <c:pt idx="5">
                  <c:v>8234279.0329200337</c:v>
                </c:pt>
                <c:pt idx="6">
                  <c:v>7210047.7773133777</c:v>
                </c:pt>
                <c:pt idx="7">
                  <c:v>6574028.2325009014</c:v>
                </c:pt>
                <c:pt idx="8">
                  <c:v>8242346.4911424546</c:v>
                </c:pt>
                <c:pt idx="9">
                  <c:v>9478682.8244089019</c:v>
                </c:pt>
                <c:pt idx="10">
                  <c:v>9720409.2751158383</c:v>
                </c:pt>
                <c:pt idx="11">
                  <c:v>9323334.7584690806</c:v>
                </c:pt>
                <c:pt idx="12">
                  <c:v>8538501.3960800543</c:v>
                </c:pt>
                <c:pt idx="13">
                  <c:v>9515255.0735172462</c:v>
                </c:pt>
                <c:pt idx="14">
                  <c:v>10717859.168456143</c:v>
                </c:pt>
                <c:pt idx="15">
                  <c:v>8974550.8763565365</c:v>
                </c:pt>
                <c:pt idx="16">
                  <c:v>6975450.2638148861</c:v>
                </c:pt>
                <c:pt idx="17">
                  <c:v>5186656.6985916831</c:v>
                </c:pt>
                <c:pt idx="18">
                  <c:v>3503898.1994378231</c:v>
                </c:pt>
                <c:pt idx="19">
                  <c:v>1934438.0071304969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Sheet1!$B$25</c:f>
              <c:strCache>
                <c:ptCount val="1"/>
                <c:pt idx="0">
                  <c:v>Crossbeam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Sheet1!$F$27:$F$46</c:f>
              <c:numCache>
                <c:formatCode>General</c:formatCode>
                <c:ptCount val="20"/>
                <c:pt idx="0">
                  <c:v>2338.6720057976877</c:v>
                </c:pt>
                <c:pt idx="1">
                  <c:v>12470.785894999308</c:v>
                </c:pt>
                <c:pt idx="2">
                  <c:v>38535.361444967879</c:v>
                </c:pt>
                <c:pt idx="3">
                  <c:v>76123.372081082998</c:v>
                </c:pt>
                <c:pt idx="4">
                  <c:v>84502.568622621402</c:v>
                </c:pt>
                <c:pt idx="5">
                  <c:v>85573.370978218562</c:v>
                </c:pt>
                <c:pt idx="6">
                  <c:v>82315.634289751019</c:v>
                </c:pt>
                <c:pt idx="7">
                  <c:v>78302.524279228266</c:v>
                </c:pt>
                <c:pt idx="8">
                  <c:v>123582.72288015285</c:v>
                </c:pt>
                <c:pt idx="9">
                  <c:v>273235.67224494059</c:v>
                </c:pt>
                <c:pt idx="10">
                  <c:v>499248.33596997993</c:v>
                </c:pt>
                <c:pt idx="11">
                  <c:v>617240.24346949218</c:v>
                </c:pt>
                <c:pt idx="12">
                  <c:v>484394.21186433814</c:v>
                </c:pt>
                <c:pt idx="13">
                  <c:v>537501.8813507728</c:v>
                </c:pt>
                <c:pt idx="14">
                  <c:v>972957.72194522445</c:v>
                </c:pt>
                <c:pt idx="15">
                  <c:v>1816600.2527863919</c:v>
                </c:pt>
                <c:pt idx="16">
                  <c:v>2293576.9260169994</c:v>
                </c:pt>
                <c:pt idx="17">
                  <c:v>2205144.8455541614</c:v>
                </c:pt>
                <c:pt idx="18">
                  <c:v>2118291.9193053874</c:v>
                </c:pt>
                <c:pt idx="19">
                  <c:v>2113350.273963809</c:v>
                </c:pt>
              </c:numCache>
            </c:numRef>
          </c:val>
          <c:smooth val="0"/>
        </c:ser>
        <c:ser>
          <c:idx val="2"/>
          <c:order val="2"/>
          <c:tx>
            <c:v>Foot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Sheet1!$F$49:$F$68</c:f>
              <c:numCache>
                <c:formatCode>General</c:formatCode>
                <c:ptCount val="20"/>
                <c:pt idx="0">
                  <c:v>106.21278334210631</c:v>
                </c:pt>
                <c:pt idx="1">
                  <c:v>787.49391522774829</c:v>
                </c:pt>
                <c:pt idx="2">
                  <c:v>2954.2647559512025</c:v>
                </c:pt>
                <c:pt idx="3">
                  <c:v>8213.8939798232113</c:v>
                </c:pt>
                <c:pt idx="4">
                  <c:v>17627.538826737924</c:v>
                </c:pt>
                <c:pt idx="5">
                  <c:v>24822.345014873743</c:v>
                </c:pt>
                <c:pt idx="6">
                  <c:v>26315.357667792941</c:v>
                </c:pt>
                <c:pt idx="7">
                  <c:v>26983.188185182335</c:v>
                </c:pt>
                <c:pt idx="8">
                  <c:v>35460.666448540389</c:v>
                </c:pt>
                <c:pt idx="9">
                  <c:v>64998.278197007399</c:v>
                </c:pt>
                <c:pt idx="10">
                  <c:v>95885.575662359508</c:v>
                </c:pt>
                <c:pt idx="11">
                  <c:v>134546.25639769866</c:v>
                </c:pt>
                <c:pt idx="12">
                  <c:v>193399.77795237766</c:v>
                </c:pt>
                <c:pt idx="13">
                  <c:v>262454.28234394616</c:v>
                </c:pt>
                <c:pt idx="14">
                  <c:v>362584.52370421402</c:v>
                </c:pt>
                <c:pt idx="15">
                  <c:v>511888.4363252779</c:v>
                </c:pt>
                <c:pt idx="16">
                  <c:v>685992.91856461752</c:v>
                </c:pt>
                <c:pt idx="17">
                  <c:v>768829.98278963054</c:v>
                </c:pt>
                <c:pt idx="18">
                  <c:v>872338.42897077731</c:v>
                </c:pt>
                <c:pt idx="19">
                  <c:v>1028148.8932844461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1024"/>
        <c:axId val="122643200"/>
      </c:lineChart>
      <c:catAx>
        <c:axId val="12264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  <a:r>
                  <a:rPr lang="en-US" baseline="0"/>
                  <a:t> (Hz)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43200"/>
        <c:crosses val="autoZero"/>
        <c:auto val="1"/>
        <c:lblAlgn val="ctr"/>
        <c:lblOffset val="100"/>
        <c:noMultiLvlLbl val="0"/>
      </c:catAx>
      <c:valAx>
        <c:axId val="1226432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N/m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4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AA29B-43E1-4BEF-A88A-3638EE8957A9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01356-F63C-491D-BA07-80B088171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Hugos</a:t>
            </a:r>
            <a:r>
              <a:rPr lang="en-US" dirty="0" smtClean="0"/>
              <a:t> log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1356-F63C-491D-BA07-80B088171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2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to ask </a:t>
            </a:r>
            <a:r>
              <a:rPr lang="en-US" dirty="0" err="1" smtClean="0"/>
              <a:t>fabrice</a:t>
            </a:r>
            <a:r>
              <a:rPr lang="en-US" dirty="0" smtClean="0"/>
              <a:t> to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1356-F63C-491D-BA07-80B088171F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better plots from </a:t>
            </a:r>
            <a:r>
              <a:rPr lang="en-US" dirty="0" err="1" smtClean="0"/>
              <a:t>laura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1356-F63C-491D-BA07-80B088171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9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if</a:t>
            </a:r>
            <a:r>
              <a:rPr lang="en-US" baseline="0" dirty="0" smtClean="0"/>
              <a:t> amplitude is calibrated (nope)</a:t>
            </a:r>
          </a:p>
          <a:p>
            <a:r>
              <a:rPr lang="en-US" baseline="0" dirty="0" smtClean="0"/>
              <a:t>See if amplitude is close to LHO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1356-F63C-491D-BA07-80B088171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reciprocity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1356-F63C-491D-BA07-80B088171F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9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amplitude of floor </a:t>
            </a:r>
            <a:r>
              <a:rPr lang="en-US" dirty="0" smtClean="0"/>
              <a:t>motion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1356-F63C-491D-BA07-80B088171F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7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why the difference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1356-F63C-491D-BA07-80B088171F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0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to log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1356-F63C-491D-BA07-80B088171F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44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stiffness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accel</a:t>
            </a:r>
            <a:r>
              <a:rPr lang="en-US" baseline="0" dirty="0" smtClean="0"/>
              <a:t> location for both 8340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1356-F63C-491D-BA07-80B088171F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 HEPI actuator</a:t>
            </a:r>
          </a:p>
          <a:p>
            <a:r>
              <a:rPr lang="en-US" dirty="0" smtClean="0"/>
              <a:t>-impractical</a:t>
            </a:r>
            <a:r>
              <a:rPr lang="en-US" baseline="0" dirty="0" smtClean="0"/>
              <a:t> because we don’t have more and there’s no space</a:t>
            </a:r>
          </a:p>
          <a:p>
            <a:r>
              <a:rPr lang="en-US" dirty="0" smtClean="0"/>
              <a:t>Modifying</a:t>
            </a:r>
            <a:r>
              <a:rPr lang="en-US" baseline="0" dirty="0" smtClean="0"/>
              <a:t> crossbeam useful if foot moving more or allows control</a:t>
            </a:r>
          </a:p>
          <a:p>
            <a:r>
              <a:rPr lang="en-US" baseline="0" dirty="0" smtClean="0"/>
              <a:t>Stiffening the piers useful if it allows control with existing actuators, could move some frequencies apart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1356-F63C-491D-BA07-80B088171F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9488-6C06-4432-AE64-372C1622E587}" type="datetime1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0CF9-74AC-4EE8-841F-446AEB088605}" type="datetime1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2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D63-5561-44FD-9253-F6DE594D58C1}" type="datetime1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8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34A-2559-45BD-8C5D-83C0D05ABD66}" type="datetime1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5E63-B230-4A78-BFC9-190FF94CE210}" type="datetime1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4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AFC-0B10-4F17-BA53-91CA9B5AE351}" type="datetime1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A07-3C02-4E5B-AD58-8E2289D30566}" type="datetime1">
              <a:rPr lang="en-US" smtClean="0"/>
              <a:t>9/26/2014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9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DA63-E95D-4EDF-826F-C1F781F5E5D6}" type="datetime1">
              <a:rPr lang="en-US" smtClean="0"/>
              <a:t>9/26/2014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0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812F-39F7-4074-BFC4-6C92EAD19B26}" type="datetime1">
              <a:rPr lang="en-US" smtClean="0"/>
              <a:t>9/26/2014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8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DFF4-B445-4BCA-943D-9E801791EB76}" type="datetime1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61B1-C1DC-420C-8845-3B61211203EF}" type="datetime1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3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75CFC-B3DD-442E-9033-FE703D8F50B5}" type="datetime1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7D925-D433-42AC-A84B-64033AE4F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0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vn.ligo.caltech.edu/svn/seismic/Common/Documents/2014_09_04_HEPI_TMDs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BSC HEPI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MacDonald</a:t>
            </a:r>
          </a:p>
          <a:p>
            <a:r>
              <a:rPr lang="en-US" dirty="0" smtClean="0"/>
              <a:t>9/26/14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Floor </a:t>
            </a:r>
            <a:r>
              <a:rPr lang="en-US" dirty="0"/>
              <a:t>S</a:t>
            </a:r>
            <a:r>
              <a:rPr lang="en-US" dirty="0" smtClean="0"/>
              <a:t>ystem </a:t>
            </a:r>
            <a:r>
              <a:rPr lang="en-US" dirty="0"/>
              <a:t>M</a:t>
            </a:r>
            <a:r>
              <a:rPr lang="en-US" dirty="0" smtClean="0"/>
              <a:t>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hit pattern up and around BSC</a:t>
            </a:r>
          </a:p>
          <a:p>
            <a:r>
              <a:rPr lang="en-US" dirty="0" smtClean="0"/>
              <a:t>Included the crossbeam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63" y="1404316"/>
            <a:ext cx="3895467" cy="5193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56" y="3397872"/>
            <a:ext cx="4267200" cy="32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System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Motion in crossbeam roughly 2-3x pier motion</a:t>
            </a:r>
          </a:p>
          <a:p>
            <a:r>
              <a:rPr lang="en-US" dirty="0" smtClean="0"/>
              <a:t>Almost no motion visible in the floor</a:t>
            </a:r>
          </a:p>
          <a:p>
            <a:r>
              <a:rPr lang="en-US" dirty="0" smtClean="0"/>
              <a:t>Crossbeam does not appear to bend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89" y="2572871"/>
            <a:ext cx="3986087" cy="406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6567">
            <a:off x="1390650" y="4133850"/>
            <a:ext cx="1809750" cy="495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943225" y="4229100"/>
            <a:ext cx="180975" cy="93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00225" y="4695825"/>
            <a:ext cx="1323976" cy="466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17965" y="5089816"/>
            <a:ext cx="3108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Lack of impact at these points creates illusion of bending. Motion only appears at impact points.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including HEPI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sequence including the HEPI actuator system</a:t>
            </a:r>
          </a:p>
          <a:p>
            <a:r>
              <a:rPr lang="en-US" dirty="0" smtClean="0"/>
              <a:t>Large motion seen with the foot, about twice the crossbeam</a:t>
            </a:r>
          </a:p>
          <a:p>
            <a:r>
              <a:rPr lang="en-US" dirty="0" smtClean="0"/>
              <a:t>Odd in that it only appears at the low point of the foot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68168"/>
            <a:ext cx="3947554" cy="318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91" y="3549380"/>
            <a:ext cx="3746126" cy="301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Modeling at Stanford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we believe the HEPI system is the source of the issue, see if we can properly model it</a:t>
            </a:r>
          </a:p>
          <a:p>
            <a:r>
              <a:rPr lang="en-US" dirty="0" smtClean="0"/>
              <a:t>Initial modeling did not include the pier or actuators</a:t>
            </a:r>
          </a:p>
          <a:p>
            <a:r>
              <a:rPr lang="en-US" dirty="0" smtClean="0"/>
              <a:t>Odd motion not visible, frequency of 4 Hz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50" y="3701583"/>
            <a:ext cx="7334350" cy="30026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Actuator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actuators based on Brian’s old model at 8 Hz</a:t>
            </a:r>
          </a:p>
          <a:p>
            <a:r>
              <a:rPr lang="en-US" dirty="0" smtClean="0"/>
              <a:t>Frequency more reasonable, still nothing on the foot motion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02595"/>
              </p:ext>
            </p:extLst>
          </p:nvPr>
        </p:nvGraphicFramePr>
        <p:xfrm>
          <a:off x="4864231" y="3200399"/>
          <a:ext cx="2559050" cy="282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25"/>
                <a:gridCol w="1279525"/>
              </a:tblGrid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Desired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1.6e7 N/m</a:t>
                      </a:r>
                      <a:endParaRPr lang="en-US" dirty="0"/>
                    </a:p>
                  </a:txBody>
                  <a:tcPr anchor="ctr"/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1.88e11 Pa</a:t>
                      </a:r>
                      <a:endParaRPr lang="en-US" dirty="0"/>
                    </a:p>
                  </a:txBody>
                  <a:tcPr anchor="ctr"/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 m</a:t>
                      </a:r>
                      <a:endParaRPr lang="en-US" dirty="0"/>
                    </a:p>
                  </a:txBody>
                  <a:tcPr anchor="ctr"/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0.0026 m</a:t>
                      </a:r>
                      <a:endParaRPr lang="en-US" dirty="0"/>
                    </a:p>
                  </a:txBody>
                  <a:tcPr anchor="ctr"/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</a:t>
                      </a:r>
                      <a:r>
                        <a:rPr lang="en-US" dirty="0" err="1" smtClean="0"/>
                        <a:t>Freq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14.68 Hz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8" y="2857500"/>
            <a:ext cx="3979438" cy="3743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4"/>
          <a:stretch/>
        </p:blipFill>
        <p:spPr>
          <a:xfrm>
            <a:off x="7843837" y="3200399"/>
            <a:ext cx="3914715" cy="3057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4231" y="6211669"/>
            <a:ext cx="529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https://alog.ligo-la.caltech.edu/SEI/index.php?callRep=543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14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 rot="210807">
            <a:off x="2343150" y="4076700"/>
            <a:ext cx="257175" cy="1190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Piers and Full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S</a:t>
            </a:r>
            <a:r>
              <a:rPr lang="en-US" dirty="0" smtClean="0"/>
              <a:t>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piers, attached end of actuators to pier with stiff structures</a:t>
            </a:r>
          </a:p>
          <a:p>
            <a:r>
              <a:rPr lang="en-US" dirty="0" smtClean="0"/>
              <a:t>Fixed supports at floor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683134"/>
              </p:ext>
            </p:extLst>
          </p:nvPr>
        </p:nvGraphicFramePr>
        <p:xfrm>
          <a:off x="838200" y="2908986"/>
          <a:ext cx="552888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185"/>
                <a:gridCol w="1343025"/>
                <a:gridCol w="1209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750</a:t>
                      </a:r>
                      <a:r>
                        <a:rPr lang="en-US" baseline="0" dirty="0" smtClean="0"/>
                        <a:t> kg</a:t>
                      </a:r>
                      <a:r>
                        <a:rPr lang="en-US" dirty="0" smtClean="0"/>
                        <a:t>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HEPI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HEPI Foot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kg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Crossbeam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480 kg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r>
                        <a:rPr lang="en-US" baseline="0" dirty="0" smtClean="0"/>
                        <a:t> Tube Attach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 kg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Tubes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460 kg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r>
                        <a:rPr lang="en-US" baseline="0" dirty="0" smtClean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Aluminum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Mass</a:t>
                      </a:r>
                      <a:r>
                        <a:rPr lang="en-US" baseline="0" dirty="0" smtClean="0"/>
                        <a:t> w/o Piers/Housing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3220</a:t>
                      </a:r>
                      <a:r>
                        <a:rPr lang="en-US" baseline="0" dirty="0" smtClean="0"/>
                        <a:t>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7060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73" y="2495550"/>
            <a:ext cx="4529227" cy="41218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Model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tube direction mode at 11.4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82" y="2523126"/>
            <a:ext cx="8239794" cy="38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structural testing at crossbeam and foot</a:t>
            </a:r>
          </a:p>
          <a:p>
            <a:r>
              <a:rPr lang="en-US" dirty="0" smtClean="0"/>
              <a:t>Response spectra at crossbeam and foot</a:t>
            </a:r>
          </a:p>
          <a:p>
            <a:r>
              <a:rPr lang="en-US" dirty="0" smtClean="0"/>
              <a:t>No new insight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4" y="3696662"/>
            <a:ext cx="4086681" cy="261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56" y="3371851"/>
            <a:ext cx="6575477" cy="30435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Stiffness </a:t>
            </a:r>
            <a:r>
              <a:rPr lang="en-US" dirty="0"/>
              <a:t>D</a:t>
            </a:r>
            <a:r>
              <a:rPr lang="en-US" dirty="0" smtClean="0"/>
              <a:t>ata from Measurements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712194"/>
              </p:ext>
            </p:extLst>
          </p:nvPr>
        </p:nvGraphicFramePr>
        <p:xfrm>
          <a:off x="328612" y="2095500"/>
          <a:ext cx="8948738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690" y="5766091"/>
            <a:ext cx="310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Coherence above 0.9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96350" y="1809750"/>
                <a:ext cx="238635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3220 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=8.9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350" y="1809750"/>
                <a:ext cx="2386359" cy="818366"/>
              </a:xfrm>
              <a:prstGeom prst="rect">
                <a:avLst/>
              </a:prstGeom>
              <a:blipFill rotWithShape="0"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another actuator</a:t>
            </a:r>
          </a:p>
          <a:p>
            <a:pPr lvl="1"/>
            <a:r>
              <a:rPr lang="en-US" dirty="0" smtClean="0"/>
              <a:t>Likely not possible due to space and construction issues</a:t>
            </a:r>
          </a:p>
          <a:p>
            <a:r>
              <a:rPr lang="en-US" dirty="0" smtClean="0"/>
              <a:t>See if the mode can be controlled with existing actuators</a:t>
            </a:r>
          </a:p>
          <a:p>
            <a:r>
              <a:rPr lang="en-US" dirty="0" smtClean="0"/>
              <a:t>Replace/modify the crossbeam</a:t>
            </a:r>
          </a:p>
          <a:p>
            <a:r>
              <a:rPr lang="en-US" dirty="0" smtClean="0"/>
              <a:t>Add vibration absorbers to crossbeam</a:t>
            </a:r>
          </a:p>
          <a:p>
            <a:r>
              <a:rPr lang="en-US" dirty="0" smtClean="0"/>
              <a:t>Stiffen the piers</a:t>
            </a:r>
          </a:p>
          <a:p>
            <a:r>
              <a:rPr lang="en-US" dirty="0" smtClean="0"/>
              <a:t>Reaction mass actuator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3" name="AutoShape 2" descr="https://ldas-jobs.ligo.caltech.edu/~laura.nuttall/detchar/pier_amplification/LLO/locked_floating_study/BS/floating_vs_locked/ASDRatio_L1_BS_XYZ_1090238220_10902670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X_ITMX_2014030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 b="5657"/>
          <a:stretch/>
        </p:blipFill>
        <p:spPr>
          <a:xfrm>
            <a:off x="307975" y="2422578"/>
            <a:ext cx="8680681" cy="4283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46575" y="35772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Motion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03575" y="547057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Acceptance Requirements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8175" y="478477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Optics Suspension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75375" y="39582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Isolation Stage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32375" y="3946578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05122" y="4969926"/>
            <a:ext cx="4938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058900" y="5318178"/>
            <a:ext cx="430675" cy="140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70629" y="4302017"/>
            <a:ext cx="428746" cy="852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1" y="160338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foot measurement resolved</a:t>
            </a:r>
          </a:p>
          <a:p>
            <a:pPr lvl="1"/>
            <a:r>
              <a:rPr lang="en-US" dirty="0" smtClean="0"/>
              <a:t>Will determine usefulness of crossbeam modification</a:t>
            </a:r>
          </a:p>
          <a:p>
            <a:r>
              <a:rPr lang="en-US" dirty="0" smtClean="0"/>
              <a:t>Paper study of controller for 8 Hz mode</a:t>
            </a:r>
          </a:p>
          <a:p>
            <a:pPr lvl="1"/>
            <a:r>
              <a:rPr lang="en-US" dirty="0" smtClean="0"/>
              <a:t>Can it be controlled with existing system?</a:t>
            </a:r>
          </a:p>
          <a:p>
            <a:r>
              <a:rPr lang="en-US" dirty="0"/>
              <a:t>Create models of passive and active damping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Determine feasibility</a:t>
            </a:r>
            <a:endParaRPr lang="en-US" dirty="0"/>
          </a:p>
          <a:p>
            <a:r>
              <a:rPr lang="en-US" dirty="0" smtClean="0"/>
              <a:t>Create model with additional actuator</a:t>
            </a:r>
          </a:p>
          <a:p>
            <a:pPr lvl="1"/>
            <a:r>
              <a:rPr lang="en-US" dirty="0" smtClean="0"/>
              <a:t>Probably not practical</a:t>
            </a:r>
          </a:p>
          <a:p>
            <a:r>
              <a:rPr lang="en-US" dirty="0" smtClean="0"/>
              <a:t>Create model with stiffer </a:t>
            </a:r>
            <a:r>
              <a:rPr lang="en-US" dirty="0" smtClean="0"/>
              <a:t>piers</a:t>
            </a:r>
          </a:p>
          <a:p>
            <a:pPr lvl="1"/>
            <a:r>
              <a:rPr lang="en-US" dirty="0" smtClean="0"/>
              <a:t>Could make HEPI control simpler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24975" y="5493534"/>
                <a:ext cx="251459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3220 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=17.7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975" y="5493534"/>
                <a:ext cx="2514599" cy="818366"/>
              </a:xfrm>
              <a:prstGeom prst="rect">
                <a:avLst/>
              </a:prstGeom>
              <a:blipFill rotWithShape="0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0275" y="5493534"/>
                <a:ext cx="238635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3220 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=8.9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275" y="5493534"/>
                <a:ext cx="2386359" cy="818366"/>
              </a:xfrm>
              <a:prstGeom prst="rect">
                <a:avLst/>
              </a:prstGeom>
              <a:blipFill rotWithShape="0">
                <a:blip r:embed="rId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8629650" y="5791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084" y="91339"/>
            <a:ext cx="8594416" cy="6090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2375" y="6396463"/>
            <a:ext cx="863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SeismicSVN</a:t>
            </a:r>
            <a:r>
              <a:rPr lang="en-US" dirty="0"/>
              <a:t>/seismic/HEPI/Stanford/Transfer/2014_09_25_H1_ETMY_HEPI_Controller/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23825"/>
            <a:ext cx="8334375" cy="6064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2075" y="6386938"/>
            <a:ext cx="863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3"/>
              </a:rPr>
              <a:t>SeiSVN</a:t>
            </a:r>
            <a:r>
              <a:rPr lang="en-US" dirty="0">
                <a:hlinkClick r:id="rId3"/>
              </a:rPr>
              <a:t>/seismic/Common/Documents/2014_09_04_HEPI_TMDs/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75" y="585945"/>
            <a:ext cx="7542119" cy="551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 Result (2005)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LASTI measurements suggested floor motion was coupled with pier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3" y="2785558"/>
            <a:ext cx="5208761" cy="37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72" y="2785559"/>
            <a:ext cx="5332860" cy="37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Christophe at the University of Brussels (</a:t>
            </a:r>
            <a:r>
              <a:rPr lang="en-US" dirty="0" err="1" smtClean="0"/>
              <a:t>Abaqus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Stanford (ANSYS)</a:t>
            </a:r>
            <a:endParaRPr lang="en-US" dirty="0"/>
          </a:p>
        </p:txBody>
      </p:sp>
      <p:pic>
        <p:nvPicPr>
          <p:cNvPr id="4" name="Picture 3" descr="C:\Christophe\Report\Workshop_Seminar\SWG_Piers_2013\BSC_9Hz\ScreenShot006.bmp"/>
          <p:cNvPicPr/>
          <p:nvPr/>
        </p:nvPicPr>
        <p:blipFill rotWithShape="1">
          <a:blip r:embed="rId2"/>
          <a:srcRect l="19345" r="10900"/>
          <a:stretch/>
        </p:blipFill>
        <p:spPr bwMode="auto">
          <a:xfrm>
            <a:off x="2071270" y="3031181"/>
            <a:ext cx="373542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34" y="3046262"/>
            <a:ext cx="456022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do not clearly agree with measurements or between models</a:t>
            </a:r>
          </a:p>
          <a:p>
            <a:r>
              <a:rPr lang="en-US" dirty="0" smtClean="0"/>
              <a:t>Variation of boundary conditions led to different results</a:t>
            </a:r>
          </a:p>
          <a:p>
            <a:r>
              <a:rPr lang="en-US" dirty="0" smtClean="0"/>
              <a:t>Unclear which BCs to 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9"/>
          <a:stretch/>
        </p:blipFill>
        <p:spPr>
          <a:xfrm>
            <a:off x="247059" y="3547196"/>
            <a:ext cx="5572446" cy="2871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47196"/>
            <a:ext cx="5848941" cy="2871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Information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56" y="1587500"/>
            <a:ext cx="6396149" cy="4351338"/>
          </a:xfrm>
        </p:spPr>
        <p:txBody>
          <a:bodyPr/>
          <a:lstStyle/>
          <a:p>
            <a:r>
              <a:rPr lang="en-US" dirty="0" smtClean="0"/>
              <a:t>Want specific mode shapes to determine how the floor and the rest of the structure is moving</a:t>
            </a:r>
          </a:p>
          <a:p>
            <a:r>
              <a:rPr lang="en-US" dirty="0" smtClean="0"/>
              <a:t>B&amp;K system can be used for this function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154" y="3373396"/>
            <a:ext cx="3886200" cy="3095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9779" y="365125"/>
            <a:ext cx="4485005" cy="2684779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216" y="3591677"/>
            <a:ext cx="7428230" cy="30567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B&amp;K Setup at LHO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4506 accelerometers</a:t>
            </a:r>
          </a:p>
          <a:p>
            <a:r>
              <a:rPr lang="en-US" dirty="0" smtClean="0"/>
              <a:t>One 83</a:t>
            </a:r>
            <a:r>
              <a:rPr lang="en-US" altLang="zh-CN" dirty="0" smtClean="0"/>
              <a:t>40 </a:t>
            </a:r>
            <a:r>
              <a:rPr lang="en-US" altLang="zh-CN" dirty="0" smtClean="0"/>
              <a:t>accelerometers (the big one)</a:t>
            </a:r>
            <a:endParaRPr lang="en-US" altLang="zh-CN" dirty="0" smtClean="0"/>
          </a:p>
          <a:p>
            <a:r>
              <a:rPr lang="en-US" dirty="0" smtClean="0"/>
              <a:t>8208 Impact hammer (3 </a:t>
            </a:r>
            <a:r>
              <a:rPr lang="en-US" dirty="0" err="1" smtClean="0"/>
              <a:t>lb</a:t>
            </a:r>
            <a:r>
              <a:rPr lang="en-US" dirty="0" smtClean="0"/>
              <a:t>)</a:t>
            </a:r>
          </a:p>
          <a:p>
            <a:r>
              <a:rPr lang="en-US" dirty="0" smtClean="0"/>
              <a:t>8206 Impact hammer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89" y="185470"/>
            <a:ext cx="3093373" cy="41244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00" y="3282446"/>
            <a:ext cx="2480619" cy="33074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638758" y="4173216"/>
            <a:ext cx="2895600" cy="2286000"/>
            <a:chOff x="1505355" y="3124200"/>
            <a:chExt cx="2895600" cy="2286000"/>
          </a:xfrm>
        </p:grpSpPr>
        <p:sp>
          <p:nvSpPr>
            <p:cNvPr id="9" name="Rectangle 8"/>
            <p:cNvSpPr/>
            <p:nvPr/>
          </p:nvSpPr>
          <p:spPr>
            <a:xfrm>
              <a:off x="1505355" y="5181599"/>
              <a:ext cx="2895600" cy="2286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3733800"/>
              <a:ext cx="228600" cy="14478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33800" y="3733800"/>
              <a:ext cx="228600" cy="14478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62200" y="3124200"/>
              <a:ext cx="1066800" cy="18288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28800" y="3733800"/>
              <a:ext cx="21336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9800" y="4648200"/>
              <a:ext cx="13716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4879636"/>
              <a:ext cx="152400" cy="3019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0" y="4881054"/>
              <a:ext cx="152400" cy="3019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6859746" y="4133239"/>
            <a:ext cx="313147" cy="320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730070" y="1358718"/>
            <a:ext cx="313147" cy="320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t="29482" r="53153" b="1"/>
          <a:stretch/>
        </p:blipFill>
        <p:spPr>
          <a:xfrm>
            <a:off x="10242795" y="2809376"/>
            <a:ext cx="1644405" cy="35926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Oval 19"/>
          <p:cNvSpPr/>
          <p:nvPr/>
        </p:nvSpPr>
        <p:spPr>
          <a:xfrm>
            <a:off x="10628557" y="4761470"/>
            <a:ext cx="313147" cy="812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05857" y="4990450"/>
            <a:ext cx="141292" cy="141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10857" y="4993953"/>
            <a:ext cx="141292" cy="141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58357" y="4444823"/>
            <a:ext cx="141292" cy="141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58357" y="6136347"/>
            <a:ext cx="141292" cy="141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295" y="4805387"/>
            <a:ext cx="50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4506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000795" y="4263821"/>
            <a:ext cx="50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4506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4973300" y="4819103"/>
            <a:ext cx="50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4506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4005435" y="5952501"/>
            <a:ext cx="50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8340</a:t>
            </a:r>
            <a:endParaRPr lang="en-US" sz="1100" dirty="0"/>
          </a:p>
        </p:txBody>
      </p:sp>
      <p:pic>
        <p:nvPicPr>
          <p:cNvPr id="1026" name="Picture 2" descr="Miniature triaxial piezoelectric IEPE accelerometer - Type 45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5" y="3863560"/>
            <a:ext cx="1086347" cy="108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ismic IEPE accelerometer - Type 83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209" y="5116190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pact hammer Type 82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4" y="3867622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pact Hamm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98" y="5238749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Hammer hits on the floor and pier</a:t>
            </a:r>
          </a:p>
          <a:p>
            <a:r>
              <a:rPr lang="en-US" dirty="0" smtClean="0"/>
              <a:t>Nothing seen near 8 Hz</a:t>
            </a:r>
          </a:p>
          <a:p>
            <a:r>
              <a:rPr lang="en-US" dirty="0" smtClean="0"/>
              <a:t>Low coherence on 4506s </a:t>
            </a:r>
          </a:p>
          <a:p>
            <a:r>
              <a:rPr lang="en-US" dirty="0" smtClean="0"/>
              <a:t>Moved 8340 to pier, still nothing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t="29482" r="53153" b="1"/>
          <a:stretch/>
        </p:blipFill>
        <p:spPr>
          <a:xfrm>
            <a:off x="6553200" y="561980"/>
            <a:ext cx="2651825" cy="5793696"/>
          </a:xfrm>
          <a:prstGeom prst="rect">
            <a:avLst/>
          </a:prstGeom>
          <a:ln>
            <a:noFill/>
          </a:ln>
        </p:spPr>
      </p:pic>
      <p:pic>
        <p:nvPicPr>
          <p:cNvPr id="5" name="Picture 3" descr="C:\Users\ligo\AppData\Local\Temp\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33083" r="39975" b="23533"/>
          <a:stretch/>
        </p:blipFill>
        <p:spPr bwMode="auto">
          <a:xfrm rot="5400000">
            <a:off x="9661001" y="2924167"/>
            <a:ext cx="223725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9324975" y="3781425"/>
            <a:ext cx="228600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318"/>
            <a:ext cx="10515600" cy="4351338"/>
          </a:xfrm>
        </p:spPr>
        <p:txBody>
          <a:bodyPr/>
          <a:lstStyle/>
          <a:p>
            <a:r>
              <a:rPr lang="en-US" dirty="0" smtClean="0"/>
              <a:t>Check L4C data and location</a:t>
            </a:r>
          </a:p>
          <a:p>
            <a:r>
              <a:rPr lang="en-US" dirty="0" smtClean="0"/>
              <a:t>L4C location in foot had not been hit</a:t>
            </a:r>
          </a:p>
          <a:p>
            <a:r>
              <a:rPr lang="en-US" dirty="0" smtClean="0"/>
              <a:t>Tried an impact on the crossbeam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268637"/>
              </p:ext>
            </p:extLst>
          </p:nvPr>
        </p:nvGraphicFramePr>
        <p:xfrm>
          <a:off x="6544122" y="208606"/>
          <a:ext cx="5343078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277456"/>
              </p:ext>
            </p:extLst>
          </p:nvPr>
        </p:nvGraphicFramePr>
        <p:xfrm>
          <a:off x="6527646" y="4005648"/>
          <a:ext cx="53430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1" y="2907268"/>
            <a:ext cx="302978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722871" y="4888468"/>
            <a:ext cx="1210091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391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8340 Location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975404">
            <a:off x="2747134" y="5838185"/>
            <a:ext cx="959617" cy="457200"/>
          </a:xfrm>
          <a:prstGeom prst="rightArrow">
            <a:avLst>
              <a:gd name="adj1" fmla="val 423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LHO X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9867224">
            <a:off x="3258602" y="3782115"/>
            <a:ext cx="959617" cy="457200"/>
          </a:xfrm>
          <a:prstGeom prst="rightArrow">
            <a:avLst>
              <a:gd name="adj1" fmla="val 423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LHO Y</a:t>
            </a:r>
            <a:endParaRPr lang="en-US" dirty="0"/>
          </a:p>
        </p:txBody>
      </p:sp>
      <p:pic>
        <p:nvPicPr>
          <p:cNvPr id="13" name="Picture 3" descr="C:\Users\ligo\AppData\Local\Temp\phot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33083" r="39975" b="23533"/>
          <a:stretch/>
        </p:blipFill>
        <p:spPr bwMode="auto">
          <a:xfrm rot="5400000">
            <a:off x="4288900" y="4295930"/>
            <a:ext cx="223725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925-D433-42AC-A84B-64033AE4F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781</Words>
  <Application>Microsoft Office PowerPoint</Application>
  <PresentationFormat>Custom</PresentationFormat>
  <Paragraphs>194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BSC HEPI Motion</vt:lpstr>
      <vt:lpstr>The Issue</vt:lpstr>
      <vt:lpstr>LASTI Result (2005)</vt:lpstr>
      <vt:lpstr>Modeling Efforts</vt:lpstr>
      <vt:lpstr>Modeling Results</vt:lpstr>
      <vt:lpstr>Real Information Needed</vt:lpstr>
      <vt:lpstr>B&amp;K Setup at LHO</vt:lpstr>
      <vt:lpstr>Initial Measurements</vt:lpstr>
      <vt:lpstr>Initial Measurements</vt:lpstr>
      <vt:lpstr>Full Floor System Measurement</vt:lpstr>
      <vt:lpstr>Full System Results</vt:lpstr>
      <vt:lpstr>Measurements including HEPI</vt:lpstr>
      <vt:lpstr>New Modeling at Stanford</vt:lpstr>
      <vt:lpstr>Actuator Addition</vt:lpstr>
      <vt:lpstr>Piers and Full Model Setup</vt:lpstr>
      <vt:lpstr>Full Model Results</vt:lpstr>
      <vt:lpstr>Other Attempts</vt:lpstr>
      <vt:lpstr>Stiffness Data from Measurements</vt:lpstr>
      <vt:lpstr>Proposed Solutions</vt:lpstr>
      <vt:lpstr>Next Steps</vt:lpstr>
      <vt:lpstr>Extra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HEPI Tilt Motion</dc:title>
  <dc:creator>Tim MacDonald</dc:creator>
  <cp:lastModifiedBy>Tim MacDonald</cp:lastModifiedBy>
  <cp:revision>49</cp:revision>
  <dcterms:created xsi:type="dcterms:W3CDTF">2014-09-24T18:59:07Z</dcterms:created>
  <dcterms:modified xsi:type="dcterms:W3CDTF">2014-09-26T18:01:51Z</dcterms:modified>
</cp:coreProperties>
</file>