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9" r:id="rId1"/>
  </p:sldMasterIdLst>
  <p:notesMasterIdLst>
    <p:notesMasterId r:id="rId14"/>
  </p:notesMasterIdLst>
  <p:handoutMasterIdLst>
    <p:handoutMasterId r:id="rId15"/>
  </p:handoutMasterIdLst>
  <p:sldIdLst>
    <p:sldId id="261" r:id="rId2"/>
    <p:sldId id="575" r:id="rId3"/>
    <p:sldId id="606" r:id="rId4"/>
    <p:sldId id="605" r:id="rId5"/>
    <p:sldId id="600" r:id="rId6"/>
    <p:sldId id="533" r:id="rId7"/>
    <p:sldId id="557" r:id="rId8"/>
    <p:sldId id="608" r:id="rId9"/>
    <p:sldId id="550" r:id="rId10"/>
    <p:sldId id="554" r:id="rId11"/>
    <p:sldId id="607" r:id="rId12"/>
    <p:sldId id="569" r:id="rId13"/>
  </p:sldIdLst>
  <p:sldSz cx="9144000" cy="6858000" type="screen4x3"/>
  <p:notesSz cx="7315200" cy="9601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CC0099"/>
    <a:srgbClr val="FD150F"/>
    <a:srgbClr val="A1FDFD"/>
    <a:srgbClr val="7C7D80"/>
    <a:srgbClr val="6969FD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88" autoAdjust="0"/>
    <p:restoredTop sz="94928" autoAdjust="0"/>
  </p:normalViewPr>
  <p:slideViewPr>
    <p:cSldViewPr snapToGrid="0">
      <p:cViewPr>
        <p:scale>
          <a:sx n="110" d="100"/>
          <a:sy n="110" d="100"/>
        </p:scale>
        <p:origin x="-1480" y="-3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50" d="100"/>
          <a:sy n="150" d="100"/>
        </p:scale>
        <p:origin x="-876" y="207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400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>
            <a:lvl1pPr algn="l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59250" y="0"/>
            <a:ext cx="31384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2250"/>
            <a:ext cx="31400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01" tIns="48050" rIns="96101" bIns="48050" numCol="1" anchor="b" anchorCtr="0" compatLnSpc="1">
            <a:prstTxWarp prst="textNoShape">
              <a:avLst/>
            </a:prstTxWarp>
          </a:bodyPr>
          <a:lstStyle>
            <a:lvl1pPr algn="l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59250" y="9112250"/>
            <a:ext cx="31384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01" tIns="48050" rIns="96101" bIns="48050" numCol="1" anchor="b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cs typeface="+mn-cs"/>
              </a:defRPr>
            </a:lvl1pPr>
          </a:lstStyle>
          <a:p>
            <a:pPr>
              <a:defRPr/>
            </a:pPr>
            <a:fld id="{25AC5A06-04BD-9C42-B787-F8B7143AB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365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>
            <a:lvl1pPr algn="l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60888"/>
            <a:ext cx="5362575" cy="43195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b" anchorCtr="0" compatLnSpc="1">
            <a:prstTxWarp prst="textNoShape">
              <a:avLst/>
            </a:prstTxWarp>
          </a:bodyPr>
          <a:lstStyle>
            <a:lvl1pPr algn="l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b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cs typeface="+mn-cs"/>
              </a:defRPr>
            </a:lvl1pPr>
          </a:lstStyle>
          <a:p>
            <a:pPr>
              <a:defRPr/>
            </a:pPr>
            <a:fld id="{40182915-C490-8F4A-9779-401B4DFC6B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8056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AF2206-89F4-CA4A-877F-895F8EF93458}" type="slidenum">
              <a:rPr lang="en-US" sz="1300"/>
              <a:pPr/>
              <a:t>1</a:t>
            </a:fld>
            <a:endParaRPr lang="en-US" sz="13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5B9F77-7C63-1949-8F30-C1B9CE762F85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</a:rPr>
              <a:t>LIGO is actually two observatories.</a:t>
            </a:r>
          </a:p>
          <a:p>
            <a:r>
              <a:rPr lang="en-US" dirty="0">
                <a:latin typeface="Times New Roman" charset="0"/>
              </a:rPr>
              <a:t>Describe parameters</a:t>
            </a:r>
          </a:p>
          <a:p>
            <a:r>
              <a:rPr lang="en-US" dirty="0">
                <a:latin typeface="Times New Roman" charset="0"/>
              </a:rPr>
              <a:t>Emphasize that the arms are in ultra high vacuum. 8 km of steel 1.2 m </a:t>
            </a:r>
            <a:r>
              <a:rPr lang="en-US" dirty="0" err="1">
                <a:latin typeface="Times New Roman" charset="0"/>
              </a:rPr>
              <a:t>dia</a:t>
            </a:r>
            <a:r>
              <a:rPr lang="en-US" dirty="0">
                <a:latin typeface="Times New Roman" charset="0"/>
              </a:rPr>
              <a:t> beam tubes at each site </a:t>
            </a:r>
          </a:p>
          <a:p>
            <a:r>
              <a:rPr lang="en-US" dirty="0">
                <a:latin typeface="Times New Roman" charset="0"/>
              </a:rPr>
              <a:t>Separate observatories allow for coincidence detection – since the detectors see uncorrelated noise, only a true gravitational wave would appear on all the interferometers with the correct amplitude.</a:t>
            </a:r>
          </a:p>
          <a:p>
            <a:endParaRPr lang="en-US" dirty="0">
              <a:latin typeface="Times New Roman" charset="0"/>
            </a:endParaRPr>
          </a:p>
          <a:p>
            <a:r>
              <a:rPr lang="en-US" dirty="0">
                <a:latin typeface="Times New Roman" charset="0"/>
              </a:rPr>
              <a:t>Emphasize that the LIGO Observatories were designed and are operated by Caltech and MIT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2.vml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BF9CC3-8215-E240-8863-5A0F523DFB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831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D4E1E-4976-2341-A45D-30A92355EA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540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62700" y="227013"/>
            <a:ext cx="1943100" cy="5770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227013"/>
            <a:ext cx="5676900" cy="5770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F0CE3-0C48-F84C-A92D-C9314B4CFF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740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27013"/>
            <a:ext cx="6486525" cy="700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355725"/>
            <a:ext cx="3810000" cy="4641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355725"/>
            <a:ext cx="3810000" cy="2244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3752850"/>
            <a:ext cx="3810000" cy="2244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FE8AE-2E1B-A441-A451-602B6176A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377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0" y="6629400"/>
            <a:ext cx="196691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>
            <a:spAutoFit/>
          </a:bodyPr>
          <a:lstStyle/>
          <a:p>
            <a:pPr algn="l"/>
            <a:r>
              <a:rPr lang="en-US" sz="900" dirty="0" smtClean="0">
                <a:latin typeface="Arial" charset="0"/>
                <a:cs typeface="Arial" charset="0"/>
              </a:rPr>
              <a:t>LIGO-G1401313-v1</a:t>
            </a:r>
            <a:endParaRPr lang="en-US" sz="900" dirty="0">
              <a:latin typeface="Arial" charset="0"/>
              <a:cs typeface="Arial" charset="0"/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4481513" y="3189288"/>
            <a:ext cx="352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4481513" y="3108325"/>
            <a:ext cx="522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0" y="1090613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8" name="Object 19"/>
          <p:cNvGraphicFramePr>
            <a:graphicFrameLocks noChangeAspect="1"/>
          </p:cNvGraphicFramePr>
          <p:nvPr userDrawn="1"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46" name="Photo Editor Photo" r:id="rId3" imgW="4409524" imgH="3219899" progId="MSPhotoEd.3">
                  <p:embed/>
                </p:oleObj>
              </mc:Choice>
              <mc:Fallback>
                <p:oleObj name="Photo Editor Photo" r:id="rId3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161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F6A23E-AE89-A345-B002-CD5B78E017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8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BC413-54EA-0F43-9975-8CA7132FFE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373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355725"/>
            <a:ext cx="3810000" cy="464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355725"/>
            <a:ext cx="3810000" cy="464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52C352-2D72-4D43-BF4A-F4A7265071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704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52642-D332-0F4B-A49B-7DB589D0C1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59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736B42-F2ED-9D40-8722-D8E20E0E47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589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12057-8469-D04B-8D80-865FCDDA28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604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F2971-47A8-1240-B9C1-68AFD16120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286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F4901-AC0A-9D47-B2D8-30C37C448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829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vmlDrawing" Target="../drawings/vmlDrawing1.vml"/><Relationship Id="rId16" Type="http://schemas.openxmlformats.org/officeDocument/2006/relationships/oleObject" Target="../embeddings/oleObject1.bin"/><Relationship Id="rId1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93075" y="6608763"/>
            <a:ext cx="1050925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200" b="1">
                <a:latin typeface="Helvetica" charset="0"/>
                <a:cs typeface="+mn-cs"/>
              </a:defRPr>
            </a:lvl1pPr>
          </a:lstStyle>
          <a:p>
            <a:pPr>
              <a:defRPr/>
            </a:pPr>
            <a:fld id="{C68EFE43-8690-F241-AFF6-444D3D83EB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355725"/>
            <a:ext cx="7772400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286000" y="227013"/>
            <a:ext cx="511492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Rectangle 7"/>
          <p:cNvSpPr>
            <a:spLocks noChangeArrowheads="1"/>
          </p:cNvSpPr>
          <p:nvPr/>
        </p:nvSpPr>
        <p:spPr bwMode="auto">
          <a:xfrm>
            <a:off x="0" y="6629550"/>
            <a:ext cx="1966913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>
            <a:spAutoFit/>
          </a:bodyPr>
          <a:lstStyle/>
          <a:p>
            <a:pPr algn="l"/>
            <a:r>
              <a:rPr lang="en-US" sz="900" dirty="0" smtClean="0">
                <a:latin typeface="Arial" charset="0"/>
                <a:cs typeface="Arial" charset="0"/>
              </a:rPr>
              <a:t>LIGO-G1401313-v1</a:t>
            </a:r>
            <a:endParaRPr lang="en-US" sz="900" dirty="0">
              <a:latin typeface="Arial" charset="0"/>
              <a:cs typeface="Arial" charset="0"/>
            </a:endParaRP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1" name="Rectangle 9"/>
          <p:cNvSpPr>
            <a:spLocks noChangeArrowheads="1"/>
          </p:cNvSpPr>
          <p:nvPr/>
        </p:nvSpPr>
        <p:spPr bwMode="auto">
          <a:xfrm>
            <a:off x="4481513" y="3189288"/>
            <a:ext cx="352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2" name="Rectangle 10"/>
          <p:cNvSpPr>
            <a:spLocks noChangeArrowheads="1"/>
          </p:cNvSpPr>
          <p:nvPr/>
        </p:nvSpPr>
        <p:spPr bwMode="auto">
          <a:xfrm>
            <a:off x="4481513" y="3108325"/>
            <a:ext cx="522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3" name="Rectangle 11"/>
          <p:cNvSpPr>
            <a:spLocks noChangeArrowheads="1"/>
          </p:cNvSpPr>
          <p:nvPr/>
        </p:nvSpPr>
        <p:spPr bwMode="auto">
          <a:xfrm>
            <a:off x="0" y="1090613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34" name="Object 19"/>
          <p:cNvGraphicFramePr>
            <a:graphicFrameLocks noChangeAspect="1"/>
          </p:cNvGraphicFramePr>
          <p:nvPr userDrawn="1"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" name="Photo Editor Photo" r:id="rId16" imgW="4409524" imgH="3219899" progId="MSPhotoEd.3">
                  <p:embed/>
                </p:oleObj>
              </mc:Choice>
              <mc:Fallback>
                <p:oleObj name="Photo Editor Photo" r:id="rId16" imgW="4409524" imgH="3219899" progId="MSPhotoEd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9" r:id="rId13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SzPct val="85000"/>
        <a:buFont typeface="Monotype Sorts" charset="0"/>
        <a:buChar char="l"/>
        <a:defRPr>
          <a:solidFill>
            <a:schemeClr val="tx2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Font typeface="Times New Roman" charset="0"/>
        <a:buChar char="»"/>
        <a:defRPr>
          <a:solidFill>
            <a:schemeClr val="tx2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–"/>
        <a:defRPr>
          <a:solidFill>
            <a:schemeClr val="tx2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SzPct val="85000"/>
        <a:buFont typeface="Monotype Sorts" charset="0"/>
        <a:buChar char="l"/>
        <a:defRPr>
          <a:solidFill>
            <a:schemeClr val="tx2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vancedligo.mit.edu" TargetMode="External"/><Relationship Id="rId4" Type="http://schemas.openxmlformats.org/officeDocument/2006/relationships/image" Target="../media/image27.jpeg"/><Relationship Id="rId5" Type="http://schemas.openxmlformats.org/officeDocument/2006/relationships/image" Target="../media/image28.png"/><Relationship Id="rId6" Type="http://schemas.openxmlformats.org/officeDocument/2006/relationships/image" Target="../media/image29.jpeg"/><Relationship Id="rId7" Type="http://schemas.openxmlformats.org/officeDocument/2006/relationships/image" Target="../media/image30.jpeg"/><Relationship Id="rId8" Type="http://schemas.openxmlformats.org/officeDocument/2006/relationships/image" Target="../media/image31.jpeg"/><Relationship Id="rId9" Type="http://schemas.openxmlformats.org/officeDocument/2006/relationships/image" Target="../media/image24.jpeg"/><Relationship Id="rId10" Type="http://schemas.openxmlformats.org/officeDocument/2006/relationships/image" Target="../media/image32.jpeg"/><Relationship Id="rId11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oleObject" Target="../embeddings/oleObject3.bin"/><Relationship Id="rId7" Type="http://schemas.openxmlformats.org/officeDocument/2006/relationships/image" Target="../media/image6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oleObject" Target="../embeddings/oleObject4.bin"/><Relationship Id="rId5" Type="http://schemas.openxmlformats.org/officeDocument/2006/relationships/image" Target="../media/image10.png"/><Relationship Id="rId6" Type="http://schemas.openxmlformats.org/officeDocument/2006/relationships/oleObject" Target="../embeddings/oleObject5.bin"/><Relationship Id="rId7" Type="http://schemas.openxmlformats.org/officeDocument/2006/relationships/image" Target="../media/image11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21.wmf"/><Relationship Id="rId5" Type="http://schemas.openxmlformats.org/officeDocument/2006/relationships/image" Target="../media/image22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08013" y="0"/>
            <a:ext cx="7772400" cy="476289"/>
          </a:xfrm>
        </p:spPr>
        <p:txBody>
          <a:bodyPr/>
          <a:lstStyle/>
          <a:p>
            <a:r>
              <a:rPr lang="en-US" dirty="0" smtClean="0">
                <a:latin typeface="Helvetica" charset="0"/>
              </a:rPr>
              <a:t>Interferometry and Optics in Advanced LIGO</a:t>
            </a:r>
            <a:endParaRPr lang="en-US" dirty="0">
              <a:latin typeface="Helvetica" charset="0"/>
            </a:endParaRPr>
          </a:p>
        </p:txBody>
      </p:sp>
      <p:sp>
        <p:nvSpPr>
          <p:cNvPr id="17410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435563" y="578089"/>
            <a:ext cx="2708437" cy="541814"/>
          </a:xfrm>
        </p:spPr>
        <p:txBody>
          <a:bodyPr/>
          <a:lstStyle/>
          <a:p>
            <a:r>
              <a:rPr lang="en-US" sz="1600" dirty="0" smtClean="0">
                <a:latin typeface="Helvetica" charset="0"/>
              </a:rPr>
              <a:t>ASPE Boston 2014-11-13</a:t>
            </a:r>
            <a:endParaRPr lang="en-US" sz="1600" dirty="0">
              <a:latin typeface="Helvetica" charset="0"/>
            </a:endParaRPr>
          </a:p>
        </p:txBody>
      </p:sp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154451" y="477419"/>
            <a:ext cx="4216978" cy="13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spcBef>
                <a:spcPct val="10000"/>
              </a:spcBef>
            </a:pPr>
            <a:r>
              <a:rPr lang="en-US" sz="1800" dirty="0">
                <a:solidFill>
                  <a:schemeClr val="tx2"/>
                </a:solidFill>
                <a:latin typeface="Arial" charset="0"/>
              </a:rPr>
              <a:t>David Shoemaker</a:t>
            </a:r>
          </a:p>
          <a:p>
            <a:pPr algn="l">
              <a:spcBef>
                <a:spcPct val="10000"/>
              </a:spcBef>
            </a:pPr>
            <a:r>
              <a:rPr lang="en-US" sz="1800" dirty="0" smtClean="0">
                <a:solidFill>
                  <a:schemeClr val="tx2"/>
                </a:solidFill>
                <a:latin typeface="Arial" charset="0"/>
              </a:rPr>
              <a:t>For the LIGO Scientific Collaboration</a:t>
            </a:r>
            <a:endParaRPr lang="en-US" sz="1800" dirty="0">
              <a:solidFill>
                <a:schemeClr val="tx2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5" name="Group 210"/>
          <p:cNvGrpSpPr>
            <a:grpSpLocks/>
          </p:cNvGrpSpPr>
          <p:nvPr/>
        </p:nvGrpSpPr>
        <p:grpSpPr bwMode="auto">
          <a:xfrm>
            <a:off x="7938" y="3275013"/>
            <a:ext cx="3502025" cy="3519487"/>
            <a:chOff x="101" y="2002"/>
            <a:chExt cx="2182" cy="2174"/>
          </a:xfrm>
        </p:grpSpPr>
        <p:pic>
          <p:nvPicPr>
            <p:cNvPr id="62476" name="Picture 211" descr="d040402_assembly_etm_suspension_&amp;_structure_-_silic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01" t="5714" r="37701" b="8002"/>
            <a:stretch>
              <a:fillRect/>
            </a:stretch>
          </p:blipFill>
          <p:spPr bwMode="auto">
            <a:xfrm>
              <a:off x="1437" y="2002"/>
              <a:ext cx="846" cy="2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477" name="Rectangle 212"/>
            <p:cNvSpPr>
              <a:spLocks noChangeArrowheads="1"/>
            </p:cNvSpPr>
            <p:nvPr/>
          </p:nvSpPr>
          <p:spPr bwMode="auto">
            <a:xfrm>
              <a:off x="101" y="2116"/>
              <a:ext cx="1396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GB" sz="1200" b="1">
                  <a:latin typeface="Tahoma" charset="0"/>
                </a:rPr>
                <a:t>Optics Table Interface</a:t>
              </a:r>
            </a:p>
            <a:p>
              <a:pPr algn="l"/>
              <a:r>
                <a:rPr lang="en-GB" sz="1200" b="1">
                  <a:latin typeface="Tahoma" charset="0"/>
                </a:rPr>
                <a:t>(Seismic Isolation System)</a:t>
              </a:r>
              <a:endParaRPr lang="en-US" sz="1200" b="1">
                <a:latin typeface="Tahoma" charset="0"/>
              </a:endParaRPr>
            </a:p>
          </p:txBody>
        </p:sp>
        <p:sp>
          <p:nvSpPr>
            <p:cNvPr id="62478" name="Rectangle 213"/>
            <p:cNvSpPr>
              <a:spLocks noChangeArrowheads="1"/>
            </p:cNvSpPr>
            <p:nvPr/>
          </p:nvSpPr>
          <p:spPr bwMode="auto">
            <a:xfrm>
              <a:off x="118" y="2671"/>
              <a:ext cx="968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GB" sz="1200" b="1">
                  <a:latin typeface="Tahoma" charset="0"/>
                </a:rPr>
                <a:t>Damping Controls</a:t>
              </a:r>
              <a:endParaRPr lang="en-US" sz="1200" b="1">
                <a:latin typeface="Tahoma" charset="0"/>
              </a:endParaRPr>
            </a:p>
          </p:txBody>
        </p:sp>
        <p:sp>
          <p:nvSpPr>
            <p:cNvPr id="62479" name="Rectangle 214"/>
            <p:cNvSpPr>
              <a:spLocks noChangeArrowheads="1"/>
            </p:cNvSpPr>
            <p:nvPr/>
          </p:nvSpPr>
          <p:spPr bwMode="auto">
            <a:xfrm>
              <a:off x="123" y="3594"/>
              <a:ext cx="711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GB" sz="1200" b="1">
                  <a:latin typeface="Tahoma" charset="0"/>
                </a:rPr>
                <a:t>Electrostatic</a:t>
              </a:r>
            </a:p>
            <a:p>
              <a:pPr algn="l"/>
              <a:r>
                <a:rPr lang="en-GB" sz="1200" b="1">
                  <a:latin typeface="Tahoma" charset="0"/>
                </a:rPr>
                <a:t>Actuation</a:t>
              </a:r>
              <a:endParaRPr lang="en-US" sz="1200" b="1">
                <a:latin typeface="Tahoma" charset="0"/>
              </a:endParaRPr>
            </a:p>
          </p:txBody>
        </p:sp>
        <p:sp>
          <p:nvSpPr>
            <p:cNvPr id="62480" name="Rectangle 215"/>
            <p:cNvSpPr>
              <a:spLocks noChangeArrowheads="1"/>
            </p:cNvSpPr>
            <p:nvPr/>
          </p:nvSpPr>
          <p:spPr bwMode="auto">
            <a:xfrm>
              <a:off x="118" y="3103"/>
              <a:ext cx="1018" cy="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GB" sz="1200" b="1">
                  <a:latin typeface="Tahoma" charset="0"/>
                </a:rPr>
                <a:t>Hierarchical Global</a:t>
              </a:r>
            </a:p>
            <a:p>
              <a:pPr algn="l"/>
              <a:r>
                <a:rPr lang="en-GB" sz="1200" b="1">
                  <a:latin typeface="Tahoma" charset="0"/>
                </a:rPr>
                <a:t>Controls</a:t>
              </a:r>
              <a:endParaRPr lang="en-US" sz="1200" b="1">
                <a:latin typeface="Tahoma" charset="0"/>
              </a:endParaRPr>
            </a:p>
          </p:txBody>
        </p:sp>
        <p:sp>
          <p:nvSpPr>
            <p:cNvPr id="62481" name="Line 216"/>
            <p:cNvSpPr>
              <a:spLocks noChangeShapeType="1"/>
            </p:cNvSpPr>
            <p:nvPr/>
          </p:nvSpPr>
          <p:spPr bwMode="auto">
            <a:xfrm flipV="1">
              <a:off x="1020" y="2060"/>
              <a:ext cx="583" cy="91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2" name="Line 217"/>
            <p:cNvSpPr>
              <a:spLocks noChangeShapeType="1"/>
            </p:cNvSpPr>
            <p:nvPr/>
          </p:nvSpPr>
          <p:spPr bwMode="auto">
            <a:xfrm flipV="1">
              <a:off x="1084" y="2567"/>
              <a:ext cx="444" cy="144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3" name="Line 218"/>
            <p:cNvSpPr>
              <a:spLocks noChangeShapeType="1"/>
            </p:cNvSpPr>
            <p:nvPr/>
          </p:nvSpPr>
          <p:spPr bwMode="auto">
            <a:xfrm flipV="1">
              <a:off x="1106" y="2935"/>
              <a:ext cx="423" cy="26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4" name="Line 219"/>
            <p:cNvSpPr>
              <a:spLocks noChangeShapeType="1"/>
            </p:cNvSpPr>
            <p:nvPr/>
          </p:nvSpPr>
          <p:spPr bwMode="auto">
            <a:xfrm>
              <a:off x="1110" y="3191"/>
              <a:ext cx="434" cy="87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5" name="Line 220"/>
            <p:cNvSpPr>
              <a:spLocks noChangeShapeType="1"/>
            </p:cNvSpPr>
            <p:nvPr/>
          </p:nvSpPr>
          <p:spPr bwMode="auto">
            <a:xfrm>
              <a:off x="988" y="3724"/>
              <a:ext cx="540" cy="101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6" name="Line 221"/>
            <p:cNvSpPr>
              <a:spLocks noChangeShapeType="1"/>
            </p:cNvSpPr>
            <p:nvPr/>
          </p:nvSpPr>
          <p:spPr bwMode="auto">
            <a:xfrm>
              <a:off x="1110" y="3182"/>
              <a:ext cx="427" cy="575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31925" y="229511"/>
            <a:ext cx="7030893" cy="763588"/>
          </a:xfrm>
        </p:spPr>
        <p:txBody>
          <a:bodyPr/>
          <a:lstStyle/>
          <a:p>
            <a:r>
              <a:rPr lang="en-US" sz="3000" dirty="0">
                <a:latin typeface="Helvetica" charset="0"/>
              </a:rPr>
              <a:t>Test Mass Quadruple </a:t>
            </a:r>
            <a:r>
              <a:rPr lang="en-US" sz="3000" dirty="0" smtClean="0">
                <a:latin typeface="Helvetica" charset="0"/>
              </a:rPr>
              <a:t/>
            </a:r>
            <a:br>
              <a:rPr lang="en-US" sz="3000" dirty="0" smtClean="0">
                <a:latin typeface="Helvetica" charset="0"/>
              </a:rPr>
            </a:br>
            <a:r>
              <a:rPr lang="en-US" sz="3000" dirty="0" smtClean="0">
                <a:latin typeface="Helvetica" charset="0"/>
              </a:rPr>
              <a:t>Pendulum suspension</a:t>
            </a:r>
            <a:endParaRPr lang="en-US" sz="3000" dirty="0">
              <a:solidFill>
                <a:schemeClr val="tx2"/>
              </a:solidFill>
              <a:latin typeface="Helvetica" charset="0"/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0" y="1122363"/>
            <a:ext cx="6021388" cy="1987550"/>
          </a:xfrm>
        </p:spPr>
        <p:txBody>
          <a:bodyPr/>
          <a:lstStyle/>
          <a:p>
            <a:r>
              <a:rPr lang="en-GB" dirty="0" smtClean="0">
                <a:latin typeface="Helvetica" charset="0"/>
              </a:rPr>
              <a:t>Quadruple </a:t>
            </a:r>
            <a:r>
              <a:rPr lang="en-GB" dirty="0">
                <a:latin typeface="Helvetica" charset="0"/>
              </a:rPr>
              <a:t>pendulum suspensions for the </a:t>
            </a:r>
            <a:r>
              <a:rPr lang="en-GB" dirty="0" smtClean="0">
                <a:latin typeface="Helvetica" charset="0"/>
              </a:rPr>
              <a:t>test masses; </a:t>
            </a:r>
            <a:r>
              <a:rPr lang="en-GB" dirty="0">
                <a:latin typeface="Helvetica" charset="0"/>
              </a:rPr>
              <a:t>second ‘reaction’ mass to give quiet point from which to push</a:t>
            </a:r>
          </a:p>
          <a:p>
            <a:r>
              <a:rPr lang="en-GB" dirty="0">
                <a:latin typeface="Helvetica" charset="0"/>
              </a:rPr>
              <a:t>Create quasi-monolithic pendulums using </a:t>
            </a:r>
            <a:br>
              <a:rPr lang="en-GB" dirty="0">
                <a:latin typeface="Helvetica" charset="0"/>
              </a:rPr>
            </a:br>
            <a:r>
              <a:rPr lang="en-GB" dirty="0">
                <a:latin typeface="Helvetica" charset="0"/>
              </a:rPr>
              <a:t>fused silica </a:t>
            </a:r>
            <a:r>
              <a:rPr lang="en-GB" dirty="0" err="1">
                <a:latin typeface="Helvetica" charset="0"/>
              </a:rPr>
              <a:t>fibers</a:t>
            </a:r>
            <a:r>
              <a:rPr lang="en-GB" dirty="0">
                <a:latin typeface="Helvetica" charset="0"/>
              </a:rPr>
              <a:t> to suspend 40 kg test mass</a:t>
            </a:r>
          </a:p>
          <a:p>
            <a:pPr lvl="1"/>
            <a:r>
              <a:rPr lang="en-GB" dirty="0">
                <a:latin typeface="Helvetica" charset="0"/>
              </a:rPr>
              <a:t>VERY Low thermal noise</a:t>
            </a:r>
            <a:r>
              <a:rPr lang="en-GB" dirty="0" smtClean="0">
                <a:latin typeface="Helvetica" charset="0"/>
              </a:rPr>
              <a:t>! </a:t>
            </a:r>
            <a:r>
              <a:rPr lang="en-GB" sz="2000" dirty="0" smtClean="0">
                <a:latin typeface="Times"/>
                <a:cs typeface="Times"/>
              </a:rPr>
              <a:t>Q = 10</a:t>
            </a:r>
            <a:r>
              <a:rPr lang="en-GB" sz="2000" baseline="30000" dirty="0" smtClean="0">
                <a:latin typeface="Times"/>
                <a:cs typeface="Times"/>
              </a:rPr>
              <a:t>9</a:t>
            </a:r>
            <a:endParaRPr lang="en-GB" sz="2000" dirty="0">
              <a:latin typeface="Times"/>
              <a:cs typeface="Times"/>
            </a:endParaRPr>
          </a:p>
          <a:p>
            <a:r>
              <a:rPr lang="en-GB" dirty="0">
                <a:latin typeface="Helvetica" charset="0"/>
              </a:rPr>
              <a:t>Another element in hierarchical control system</a:t>
            </a:r>
          </a:p>
          <a:p>
            <a:pPr>
              <a:spcBef>
                <a:spcPct val="0"/>
              </a:spcBef>
              <a:buClrTx/>
              <a:buSzPct val="100000"/>
              <a:buFontTx/>
              <a:buChar char="•"/>
            </a:pPr>
            <a:endParaRPr lang="en-US" dirty="0">
              <a:latin typeface="Helvetica" charset="0"/>
            </a:endParaRPr>
          </a:p>
        </p:txBody>
      </p:sp>
      <p:sp>
        <p:nvSpPr>
          <p:cNvPr id="62468" name="Text Box 5"/>
          <p:cNvSpPr txBox="1">
            <a:spLocks noChangeArrowheads="1"/>
          </p:cNvSpPr>
          <p:nvPr/>
        </p:nvSpPr>
        <p:spPr bwMode="auto">
          <a:xfrm flipH="1">
            <a:off x="6456363" y="3368675"/>
            <a:ext cx="182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sz="1800">
              <a:latin typeface="Tahoma" charset="0"/>
            </a:endParaRPr>
          </a:p>
        </p:txBody>
      </p:sp>
      <p:sp>
        <p:nvSpPr>
          <p:cNvPr id="62469" name="Rectangle 6"/>
          <p:cNvSpPr>
            <a:spLocks noChangeArrowheads="1"/>
          </p:cNvSpPr>
          <p:nvPr/>
        </p:nvSpPr>
        <p:spPr bwMode="auto">
          <a:xfrm>
            <a:off x="6654800" y="2292350"/>
            <a:ext cx="1444625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0" name="Slide Number Placeholder 22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F78486C-91C7-EA4C-BFA0-644855742D9F}" type="slidenum">
              <a:rPr lang="en-US" sz="1200">
                <a:latin typeface="Helvetica" charset="0"/>
              </a:rPr>
              <a:pPr/>
              <a:t>10</a:t>
            </a:fld>
            <a:endParaRPr lang="en-US" sz="1200">
              <a:latin typeface="Helvetica" charset="0"/>
            </a:endParaRPr>
          </a:p>
        </p:txBody>
      </p:sp>
      <p:sp>
        <p:nvSpPr>
          <p:cNvPr id="62471" name="Rectangle 215"/>
          <p:cNvSpPr>
            <a:spLocks noChangeArrowheads="1"/>
          </p:cNvSpPr>
          <p:nvPr/>
        </p:nvSpPr>
        <p:spPr bwMode="auto">
          <a:xfrm>
            <a:off x="3709988" y="5503863"/>
            <a:ext cx="1362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1200" b="1">
                <a:latin typeface="Tahoma" charset="0"/>
              </a:rPr>
              <a:t>Final elements</a:t>
            </a:r>
          </a:p>
          <a:p>
            <a:pPr algn="l"/>
            <a:r>
              <a:rPr lang="en-GB" sz="1200" b="1">
                <a:latin typeface="Tahoma" charset="0"/>
              </a:rPr>
              <a:t>All Fused silica </a:t>
            </a:r>
          </a:p>
        </p:txBody>
      </p:sp>
      <p:sp>
        <p:nvSpPr>
          <p:cNvPr id="62472" name="Line 218"/>
          <p:cNvSpPr>
            <a:spLocks noChangeShapeType="1"/>
          </p:cNvSpPr>
          <p:nvPr/>
        </p:nvSpPr>
        <p:spPr bwMode="auto">
          <a:xfrm flipH="1" flipV="1">
            <a:off x="3330575" y="5364163"/>
            <a:ext cx="373063" cy="3302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3" name="Line 219"/>
          <p:cNvSpPr>
            <a:spLocks noChangeShapeType="1"/>
          </p:cNvSpPr>
          <p:nvPr/>
        </p:nvSpPr>
        <p:spPr bwMode="auto">
          <a:xfrm flipH="1">
            <a:off x="3221038" y="5684838"/>
            <a:ext cx="488950" cy="952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4" name="Line 221"/>
          <p:cNvSpPr>
            <a:spLocks noChangeShapeType="1"/>
          </p:cNvSpPr>
          <p:nvPr/>
        </p:nvSpPr>
        <p:spPr bwMode="auto">
          <a:xfrm flipH="1">
            <a:off x="3330575" y="5670550"/>
            <a:ext cx="379413" cy="32385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2475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388" y="1185863"/>
            <a:ext cx="3122612" cy="567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8545" y="227013"/>
            <a:ext cx="7735455" cy="700087"/>
          </a:xfrm>
        </p:spPr>
        <p:txBody>
          <a:bodyPr/>
          <a:lstStyle/>
          <a:p>
            <a:pPr>
              <a:defRPr/>
            </a:pPr>
            <a:r>
              <a:rPr lang="en-US" sz="2600" dirty="0" smtClean="0"/>
              <a:t>Advanced LIGO commissioning just starting – already more sensitive than any previous detector</a:t>
            </a:r>
            <a:endParaRPr lang="en-US" sz="2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984837" y="6516254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5B53916-A65D-3E4C-8FA9-0976092130D4}" type="slidenum">
              <a:rPr lang="en-US" sz="1200" smtClean="0">
                <a:latin typeface="Arial"/>
                <a:cs typeface="Arial"/>
              </a:rPr>
              <a:pPr>
                <a:defRPr/>
              </a:pPr>
              <a:t>11</a:t>
            </a:fld>
            <a:endParaRPr lang="en-US" sz="1200" dirty="0">
              <a:latin typeface="Arial"/>
              <a:cs typeface="Arial"/>
            </a:endParaRPr>
          </a:p>
        </p:txBody>
      </p:sp>
      <p:pic>
        <p:nvPicPr>
          <p:cNvPr id="80899" name="Picture 2" descr="LLO DARM36Mp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1739"/>
            <a:ext cx="9144000" cy="442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TextBox 7"/>
          <p:cNvSpPr txBox="1">
            <a:spLocks noChangeArrowheads="1"/>
          </p:cNvSpPr>
          <p:nvPr/>
        </p:nvSpPr>
        <p:spPr bwMode="auto">
          <a:xfrm>
            <a:off x="3922713" y="1494705"/>
            <a:ext cx="5221287" cy="1015663"/>
          </a:xfrm>
          <a:prstGeom prst="rect">
            <a:avLst/>
          </a:prstGeom>
          <a:ln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Sufficient in principle to detect the GW signal from a </a:t>
            </a:r>
            <a:r>
              <a:rPr lang="en-US" sz="2000" dirty="0">
                <a:solidFill>
                  <a:srgbClr val="000000"/>
                </a:solidFill>
                <a:cs typeface="Arial" charset="0"/>
              </a:rPr>
              <a:t>binary star system </a:t>
            </a: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1</a:t>
            </a:r>
            <a:r>
              <a:rPr lang="en-US" sz="2000" dirty="0">
                <a:solidFill>
                  <a:srgbClr val="000000"/>
                </a:solidFill>
                <a:cs typeface="Arial" charset="0"/>
              </a:rPr>
              <a:t>2</a:t>
            </a: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0,000,000 light years distant</a:t>
            </a:r>
            <a:endParaRPr lang="en-US" sz="20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0901" name="Rectangle 3"/>
          <p:cNvSpPr>
            <a:spLocks noChangeArrowheads="1"/>
          </p:cNvSpPr>
          <p:nvPr/>
        </p:nvSpPr>
        <p:spPr bwMode="auto">
          <a:xfrm>
            <a:off x="149225" y="5797550"/>
            <a:ext cx="8907463" cy="3508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2" name="Rounded Rectangle 6"/>
          <p:cNvSpPr>
            <a:spLocks noChangeArrowheads="1"/>
          </p:cNvSpPr>
          <p:nvPr/>
        </p:nvSpPr>
        <p:spPr bwMode="auto">
          <a:xfrm>
            <a:off x="4283075" y="5640388"/>
            <a:ext cx="552450" cy="33337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0903" name="Rounded Rectangle 9"/>
          <p:cNvSpPr>
            <a:spLocks noChangeArrowheads="1"/>
          </p:cNvSpPr>
          <p:nvPr/>
        </p:nvSpPr>
        <p:spPr bwMode="auto">
          <a:xfrm>
            <a:off x="5153025" y="5767388"/>
            <a:ext cx="285750" cy="571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0904" name="TextBox 4"/>
          <p:cNvSpPr txBox="1">
            <a:spLocks noChangeArrowheads="1"/>
          </p:cNvSpPr>
          <p:nvPr/>
        </p:nvSpPr>
        <p:spPr bwMode="auto">
          <a:xfrm>
            <a:off x="4335463" y="5807075"/>
            <a:ext cx="14652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 i="1" dirty="0">
                <a:solidFill>
                  <a:srgbClr val="000000"/>
                </a:solidFill>
              </a:rPr>
              <a:t>Frequency (Hz) 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624561" y="6149975"/>
            <a:ext cx="4945063" cy="708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/>
              <a:t>Accomplished in 4 months what it took </a:t>
            </a:r>
          </a:p>
          <a:p>
            <a:r>
              <a:rPr lang="en-US" sz="2000" dirty="0"/>
              <a:t>~ 4 years to do in Initial LIGO  </a:t>
            </a:r>
          </a:p>
        </p:txBody>
      </p:sp>
    </p:spTree>
    <p:extLst>
      <p:ext uri="{BB962C8B-B14F-4D97-AF65-F5344CB8AC3E}">
        <p14:creationId xmlns:p14="http://schemas.microsoft.com/office/powerpoint/2010/main" val="3643599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09" name="Group 9"/>
          <p:cNvGrpSpPr>
            <a:grpSpLocks/>
          </p:cNvGrpSpPr>
          <p:nvPr/>
        </p:nvGrpSpPr>
        <p:grpSpPr bwMode="auto">
          <a:xfrm>
            <a:off x="0" y="3730625"/>
            <a:ext cx="1579563" cy="1603375"/>
            <a:chOff x="3336966" y="2537363"/>
            <a:chExt cx="4081276" cy="4133916"/>
          </a:xfrm>
        </p:grpSpPr>
        <p:pic>
          <p:nvPicPr>
            <p:cNvPr id="3790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54" t="9352" r="29720" b="4684"/>
            <a:stretch>
              <a:fillRect/>
            </a:stretch>
          </p:blipFill>
          <p:spPr bwMode="auto">
            <a:xfrm>
              <a:off x="4030169" y="3245451"/>
              <a:ext cx="3388073" cy="3425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68622" name="Rectangle 15"/>
            <p:cNvSpPr>
              <a:spLocks noChangeArrowheads="1"/>
            </p:cNvSpPr>
            <p:nvPr/>
          </p:nvSpPr>
          <p:spPr bwMode="auto">
            <a:xfrm>
              <a:off x="3336966" y="2537363"/>
              <a:ext cx="2903516" cy="8827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8610" name="Title 1"/>
          <p:cNvSpPr>
            <a:spLocks noGrp="1"/>
          </p:cNvSpPr>
          <p:nvPr>
            <p:ph type="title"/>
          </p:nvPr>
        </p:nvSpPr>
        <p:spPr>
          <a:xfrm>
            <a:off x="2286000" y="227013"/>
            <a:ext cx="4673600" cy="700087"/>
          </a:xfrm>
        </p:spPr>
        <p:txBody>
          <a:bodyPr/>
          <a:lstStyle/>
          <a:p>
            <a:r>
              <a:rPr lang="en-US" sz="3000" dirty="0">
                <a:latin typeface="Helvetica" charset="0"/>
              </a:rPr>
              <a:t>The Last Page</a:t>
            </a:r>
          </a:p>
        </p:txBody>
      </p:sp>
      <p:sp>
        <p:nvSpPr>
          <p:cNvPr id="68611" name="Content Placeholder 2"/>
          <p:cNvSpPr>
            <a:spLocks noGrp="1"/>
          </p:cNvSpPr>
          <p:nvPr>
            <p:ph idx="1"/>
          </p:nvPr>
        </p:nvSpPr>
        <p:spPr>
          <a:xfrm>
            <a:off x="1945594" y="1092852"/>
            <a:ext cx="5373687" cy="4641850"/>
          </a:xfrm>
        </p:spPr>
        <p:txBody>
          <a:bodyPr/>
          <a:lstStyle/>
          <a:p>
            <a:r>
              <a:rPr lang="en-US" sz="2000" dirty="0">
                <a:latin typeface="Helvetica" charset="0"/>
              </a:rPr>
              <a:t>The next generation of gravitational-wave detectors will have the sensitivity to make frequent detections</a:t>
            </a:r>
          </a:p>
          <a:p>
            <a:r>
              <a:rPr lang="en-US" sz="2000" dirty="0">
                <a:latin typeface="Helvetica" charset="0"/>
              </a:rPr>
              <a:t>The Advanced LIGO detectors are coming along well, planned to </a:t>
            </a:r>
            <a:r>
              <a:rPr lang="en-US" sz="2000" dirty="0" smtClean="0">
                <a:latin typeface="Helvetica" charset="0"/>
              </a:rPr>
              <a:t>observe in </a:t>
            </a:r>
            <a:r>
              <a:rPr lang="en-US" sz="2000" dirty="0">
                <a:latin typeface="Helvetica" charset="0"/>
              </a:rPr>
              <a:t>2015</a:t>
            </a:r>
          </a:p>
          <a:p>
            <a:r>
              <a:rPr lang="en-US" sz="2000" dirty="0">
                <a:latin typeface="Helvetica" charset="0"/>
              </a:rPr>
              <a:t>The world-wide community is growing, and is working </a:t>
            </a:r>
            <a:r>
              <a:rPr lang="en-US" sz="2000" dirty="0">
                <a:solidFill>
                  <a:schemeClr val="tx1"/>
                </a:solidFill>
                <a:latin typeface="Helvetica" charset="0"/>
              </a:rPr>
              <a:t>together </a:t>
            </a:r>
            <a:r>
              <a:rPr lang="en-US" sz="2000" dirty="0">
                <a:latin typeface="Helvetica" charset="0"/>
              </a:rPr>
              <a:t>toward the goal of gravitational-wave </a:t>
            </a:r>
            <a:r>
              <a:rPr lang="en-US" sz="2000" dirty="0" smtClean="0">
                <a:latin typeface="Helvetica" charset="0"/>
              </a:rPr>
              <a:t>astronomy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chemeClr val="tx1"/>
                </a:solidFill>
                <a:latin typeface="Helvetica" charset="0"/>
                <a:hlinkClick r:id="rId3"/>
              </a:rPr>
              <a:t>www.advancedligo.mit.edu</a:t>
            </a:r>
            <a:endParaRPr lang="en-US" sz="2000" dirty="0">
              <a:solidFill>
                <a:schemeClr val="tx1"/>
              </a:solidFill>
              <a:latin typeface="Helvetica" charset="0"/>
            </a:endParaRPr>
          </a:p>
          <a:p>
            <a:pPr algn="ctr">
              <a:buFont typeface="Monotype Sorts" charset="0"/>
              <a:buNone/>
            </a:pPr>
            <a:r>
              <a:rPr lang="en-US" sz="2000" b="1" dirty="0">
                <a:solidFill>
                  <a:schemeClr val="tx1"/>
                </a:solidFill>
                <a:latin typeface="Helvetica" charset="0"/>
              </a:rPr>
              <a:t>Goal: Direct Detection 100 years after Einstein’s </a:t>
            </a:r>
            <a:r>
              <a:rPr lang="en-US" sz="2000" b="1" dirty="0" smtClean="0">
                <a:solidFill>
                  <a:schemeClr val="tx1"/>
                </a:solidFill>
                <a:latin typeface="Helvetica" charset="0"/>
              </a:rPr>
              <a:t>1916 paper </a:t>
            </a:r>
            <a:r>
              <a:rPr lang="en-US" sz="2000" b="1" dirty="0">
                <a:solidFill>
                  <a:schemeClr val="tx1"/>
                </a:solidFill>
                <a:latin typeface="Helvetica" charset="0"/>
              </a:rPr>
              <a:t>on </a:t>
            </a:r>
            <a:r>
              <a:rPr lang="en-US" sz="2000" b="1" dirty="0" smtClean="0">
                <a:solidFill>
                  <a:schemeClr val="tx1"/>
                </a:solidFill>
                <a:latin typeface="Helvetica" charset="0"/>
              </a:rPr>
              <a:t>GR</a:t>
            </a:r>
            <a:endParaRPr lang="en-US" sz="2000" b="1" dirty="0">
              <a:solidFill>
                <a:schemeClr val="tx1"/>
              </a:solidFill>
              <a:latin typeface="Helvetica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9446812-A5D5-0143-BB7D-0889044E8D38}" type="slidenum">
              <a:rPr lang="en-US" sz="1200">
                <a:latin typeface="Helvetica" charset="0"/>
              </a:rPr>
              <a:pPr/>
              <a:t>12</a:t>
            </a:fld>
            <a:endParaRPr lang="en-US" sz="1200">
              <a:latin typeface="Helvetica" charset="0"/>
            </a:endParaRPr>
          </a:p>
        </p:txBody>
      </p:sp>
      <p:pic>
        <p:nvPicPr>
          <p:cNvPr id="68613" name="Picture 9" descr="PSl_after_cable_cleanu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1119188"/>
            <a:ext cx="1751013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r="17625"/>
          <a:stretch>
            <a:fillRect/>
          </a:stretch>
        </p:blipFill>
        <p:spPr bwMode="auto">
          <a:xfrm>
            <a:off x="0" y="2535238"/>
            <a:ext cx="1743075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39" descr="MCA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75" y="5095875"/>
            <a:ext cx="2352675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6" name="Picture 16" descr="https://alog.ligo-wa.caltech.edu/aLOG/uploads/2853_20120514194509_DSC195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5322888"/>
            <a:ext cx="2320926" cy="154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275" y="5095875"/>
            <a:ext cx="2149475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8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2163763"/>
            <a:ext cx="1589088" cy="28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9" name="Picture 1" descr="RS11072_DSC00126-lp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388" y="0"/>
            <a:ext cx="1598612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0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388" y="5095875"/>
            <a:ext cx="1598612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7" name="Group 4"/>
          <p:cNvGrpSpPr>
            <a:grpSpLocks/>
          </p:cNvGrpSpPr>
          <p:nvPr/>
        </p:nvGrpSpPr>
        <p:grpSpPr bwMode="auto">
          <a:xfrm>
            <a:off x="0" y="1090613"/>
            <a:ext cx="9196388" cy="5813425"/>
            <a:chOff x="1109671" y="385567"/>
            <a:chExt cx="9196444" cy="5812370"/>
          </a:xfrm>
        </p:grpSpPr>
        <p:pic>
          <p:nvPicPr>
            <p:cNvPr id="5530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8937" y="2221971"/>
              <a:ext cx="6211925" cy="3975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9465" name="TextBox 5"/>
            <p:cNvSpPr txBox="1">
              <a:spLocks noChangeArrowheads="1"/>
            </p:cNvSpPr>
            <p:nvPr/>
          </p:nvSpPr>
          <p:spPr bwMode="auto">
            <a:xfrm>
              <a:off x="1109671" y="4536883"/>
              <a:ext cx="1018503" cy="369332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 b="1">
                  <a:latin typeface="Arial" charset="0"/>
                  <a:cs typeface="Arial" charset="0"/>
                </a:rPr>
                <a:t>Caltech</a:t>
              </a:r>
            </a:p>
          </p:txBody>
        </p:sp>
        <p:sp>
          <p:nvSpPr>
            <p:cNvPr id="19466" name="TextBox 22"/>
            <p:cNvSpPr txBox="1">
              <a:spLocks noChangeArrowheads="1"/>
            </p:cNvSpPr>
            <p:nvPr/>
          </p:nvSpPr>
          <p:spPr bwMode="auto">
            <a:xfrm>
              <a:off x="7562538" y="3407068"/>
              <a:ext cx="582211" cy="369332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 b="1">
                  <a:solidFill>
                    <a:srgbClr val="114FFB"/>
                  </a:solidFill>
                  <a:latin typeface="Arial" charset="0"/>
                  <a:cs typeface="Arial" charset="0"/>
                </a:rPr>
                <a:t>MIT</a:t>
              </a:r>
            </a:p>
          </p:txBody>
        </p:sp>
        <p:sp>
          <p:nvSpPr>
            <p:cNvPr id="19467" name="Oval 1"/>
            <p:cNvSpPr>
              <a:spLocks noChangeArrowheads="1"/>
            </p:cNvSpPr>
            <p:nvPr/>
          </p:nvSpPr>
          <p:spPr bwMode="auto">
            <a:xfrm>
              <a:off x="2173004" y="2651426"/>
              <a:ext cx="295325" cy="2953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l"/>
              <a:endParaRPr lang="en-US" sz="1400" b="1">
                <a:latin typeface="Arial" charset="0"/>
              </a:endParaRPr>
            </a:p>
          </p:txBody>
        </p:sp>
        <p:sp>
          <p:nvSpPr>
            <p:cNvPr id="19468" name="Oval 17"/>
            <p:cNvSpPr>
              <a:spLocks noChangeArrowheads="1"/>
            </p:cNvSpPr>
            <p:nvPr/>
          </p:nvSpPr>
          <p:spPr bwMode="auto">
            <a:xfrm>
              <a:off x="4976477" y="4997436"/>
              <a:ext cx="295325" cy="2953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l"/>
              <a:endParaRPr lang="en-US" sz="1400" b="1">
                <a:latin typeface="Arial" charset="0"/>
              </a:endParaRPr>
            </a:p>
          </p:txBody>
        </p:sp>
        <p:sp>
          <p:nvSpPr>
            <p:cNvPr id="19469" name="Oval 19"/>
            <p:cNvSpPr>
              <a:spLocks noChangeArrowheads="1"/>
            </p:cNvSpPr>
            <p:nvPr/>
          </p:nvSpPr>
          <p:spPr bwMode="auto">
            <a:xfrm>
              <a:off x="7051368" y="3319713"/>
              <a:ext cx="295325" cy="2953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l"/>
              <a:endParaRPr lang="en-US" sz="1400" b="1">
                <a:latin typeface="Arial" charset="0"/>
              </a:endParaRPr>
            </a:p>
          </p:txBody>
        </p:sp>
        <p:sp>
          <p:nvSpPr>
            <p:cNvPr id="19470" name="Oval 23"/>
            <p:cNvSpPr>
              <a:spLocks noChangeArrowheads="1"/>
            </p:cNvSpPr>
            <p:nvPr/>
          </p:nvSpPr>
          <p:spPr bwMode="auto">
            <a:xfrm>
              <a:off x="2258682" y="4474160"/>
              <a:ext cx="295325" cy="2953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l"/>
              <a:endParaRPr lang="en-US" sz="1400" b="1">
                <a:latin typeface="Arial" charset="0"/>
              </a:endParaRPr>
            </a:p>
          </p:txBody>
        </p:sp>
        <p:sp>
          <p:nvSpPr>
            <p:cNvPr id="19471" name="Rectangle 3"/>
            <p:cNvSpPr txBox="1">
              <a:spLocks noChangeArrowheads="1"/>
            </p:cNvSpPr>
            <p:nvPr/>
          </p:nvSpPr>
          <p:spPr bwMode="auto">
            <a:xfrm>
              <a:off x="5335058" y="385567"/>
              <a:ext cx="4971057" cy="4174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lIns="92075" tIns="46038" rIns="92075" bIns="46038"/>
            <a:lstStyle>
              <a:lvl1pPr marL="342900" indent="-3429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>
                <a:spcBef>
                  <a:spcPct val="20000"/>
                </a:spcBef>
                <a:buClr>
                  <a:srgbClr val="CC0099"/>
                </a:buClr>
                <a:buSzPct val="85000"/>
                <a:buFont typeface="Monotype Sorts" charset="0"/>
                <a:buChar char="l"/>
              </a:pPr>
              <a:r>
                <a:rPr lang="en-US" sz="1800" dirty="0">
                  <a:solidFill>
                    <a:schemeClr val="tx2"/>
                  </a:solidFill>
                  <a:latin typeface="Helvetica" charset="0"/>
                </a:rPr>
                <a:t>Mission: </a:t>
              </a:r>
              <a:r>
                <a:rPr lang="en-US" sz="1800" dirty="0" smtClean="0">
                  <a:solidFill>
                    <a:schemeClr val="tx2"/>
                  </a:solidFill>
                  <a:latin typeface="Helvetica" charset="0"/>
                </a:rPr>
                <a:t>Develop </a:t>
              </a:r>
              <a:r>
                <a:rPr lang="en-US" sz="1800" dirty="0">
                  <a:solidFill>
                    <a:schemeClr val="tx2"/>
                  </a:solidFill>
                  <a:latin typeface="Helvetica" charset="0"/>
                </a:rPr>
                <a:t>gravitational-wave </a:t>
              </a:r>
              <a:r>
                <a:rPr lang="en-US" sz="1800" dirty="0" smtClean="0">
                  <a:solidFill>
                    <a:schemeClr val="tx2"/>
                  </a:solidFill>
                  <a:latin typeface="Helvetica" charset="0"/>
                </a:rPr>
                <a:t>detectors; Operate </a:t>
              </a:r>
              <a:r>
                <a:rPr lang="en-US" sz="1800" dirty="0">
                  <a:solidFill>
                    <a:schemeClr val="tx2"/>
                  </a:solidFill>
                  <a:latin typeface="Helvetica" charset="0"/>
                </a:rPr>
                <a:t>them as astrophysical observatories</a:t>
              </a:r>
            </a:p>
            <a:p>
              <a:pPr algn="l">
                <a:spcBef>
                  <a:spcPct val="20000"/>
                </a:spcBef>
                <a:buClr>
                  <a:srgbClr val="CC0099"/>
                </a:buClr>
                <a:buSzPct val="85000"/>
                <a:buFont typeface="Monotype Sorts" charset="0"/>
                <a:buChar char="l"/>
              </a:pPr>
              <a:r>
                <a:rPr lang="en-US" sz="1800" dirty="0">
                  <a:solidFill>
                    <a:srgbClr val="000000"/>
                  </a:solidFill>
                  <a:latin typeface="Helvetica" charset="0"/>
                </a:rPr>
                <a:t>Jointly managed by Caltech and </a:t>
              </a:r>
              <a:r>
                <a:rPr lang="en-US" sz="1800" dirty="0" smtClean="0">
                  <a:solidFill>
                    <a:srgbClr val="000000"/>
                  </a:solidFill>
                  <a:latin typeface="Helvetica" charset="0"/>
                </a:rPr>
                <a:t>MIT</a:t>
              </a:r>
            </a:p>
            <a:p>
              <a:pPr algn="l">
                <a:spcBef>
                  <a:spcPct val="20000"/>
                </a:spcBef>
                <a:buClr>
                  <a:srgbClr val="CC0099"/>
                </a:buClr>
                <a:buSzPct val="85000"/>
                <a:buFont typeface="Monotype Sorts" charset="0"/>
                <a:buChar char="l"/>
              </a:pPr>
              <a:r>
                <a:rPr lang="en-US" sz="1800" dirty="0" smtClean="0">
                  <a:solidFill>
                    <a:schemeClr val="tx2"/>
                  </a:solidFill>
                  <a:latin typeface="Helvetica" charset="0"/>
                </a:rPr>
                <a:t>Requires </a:t>
              </a:r>
              <a:r>
                <a:rPr lang="en-US" sz="1800" dirty="0">
                  <a:solidFill>
                    <a:schemeClr val="tx2"/>
                  </a:solidFill>
                  <a:latin typeface="Helvetica" charset="0"/>
                </a:rPr>
                <a:t>instrument science at the frontiers of physics fundamental </a:t>
              </a:r>
              <a:r>
                <a:rPr lang="en-US" sz="1800" dirty="0" smtClean="0">
                  <a:solidFill>
                    <a:schemeClr val="tx2"/>
                  </a:solidFill>
                  <a:latin typeface="Helvetica" charset="0"/>
                </a:rPr>
                <a:t>limits</a:t>
              </a:r>
            </a:p>
            <a:p>
              <a:pPr algn="l">
                <a:spcBef>
                  <a:spcPct val="20000"/>
                </a:spcBef>
                <a:buClr>
                  <a:srgbClr val="CC0099"/>
                </a:buClr>
                <a:buSzPct val="85000"/>
                <a:buFont typeface="Monotype Sorts" charset="0"/>
                <a:buChar char="l"/>
              </a:pPr>
              <a:r>
                <a:rPr lang="en-US" sz="1800" dirty="0" smtClean="0">
                  <a:solidFill>
                    <a:schemeClr val="tx2"/>
                  </a:solidFill>
                  <a:latin typeface="Helvetica" charset="0"/>
                </a:rPr>
                <a:t>This talk covers 10</a:t>
              </a:r>
              <a:r>
                <a:rPr lang="en-US" sz="1800" baseline="30000" dirty="0" smtClean="0">
                  <a:solidFill>
                    <a:schemeClr val="tx2"/>
                  </a:solidFill>
                  <a:latin typeface="Helvetica" charset="0"/>
                </a:rPr>
                <a:t>-21</a:t>
              </a:r>
              <a:r>
                <a:rPr lang="en-US" sz="1800" dirty="0" smtClean="0">
                  <a:solidFill>
                    <a:schemeClr val="tx2"/>
                  </a:solidFill>
                  <a:latin typeface="Helvetica" charset="0"/>
                </a:rPr>
                <a:t> of a very neat story!</a:t>
              </a:r>
              <a:endParaRPr lang="en-US" sz="1800" dirty="0">
                <a:solidFill>
                  <a:schemeClr val="tx2"/>
                </a:solidFill>
                <a:latin typeface="Helvetica" charset="0"/>
              </a:endParaRPr>
            </a:p>
            <a:p>
              <a:pPr algn="l">
                <a:spcBef>
                  <a:spcPct val="20000"/>
                </a:spcBef>
                <a:buClr>
                  <a:srgbClr val="CC0099"/>
                </a:buClr>
                <a:buSzPct val="85000"/>
                <a:buFont typeface="Monotype Sorts" charset="0"/>
                <a:buChar char="l"/>
              </a:pPr>
              <a:endParaRPr lang="en-US" sz="1800" dirty="0">
                <a:solidFill>
                  <a:schemeClr val="tx2"/>
                </a:solidFill>
                <a:latin typeface="Helvetica" charset="0"/>
              </a:endParaRPr>
            </a:p>
          </p:txBody>
        </p:sp>
      </p:grpSp>
      <p:sp>
        <p:nvSpPr>
          <p:cNvPr id="1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239000" y="6400800"/>
            <a:ext cx="1905000" cy="457200"/>
          </a:xfrm>
        </p:spPr>
        <p:txBody>
          <a:bodyPr/>
          <a:lstStyle/>
          <a:p>
            <a:pPr>
              <a:defRPr/>
            </a:pPr>
            <a:fld id="{5600DBBE-AD0C-CB46-8D79-DC4971592A62}" type="slidenum">
              <a:rPr lang="en-US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209888" y="226557"/>
            <a:ext cx="7283450" cy="700087"/>
          </a:xfrm>
        </p:spPr>
        <p:txBody>
          <a:bodyPr/>
          <a:lstStyle/>
          <a:p>
            <a:r>
              <a:rPr lang="en-US" dirty="0">
                <a:latin typeface="Helvetica" charset="0"/>
              </a:rPr>
              <a:t>LIGO Laboratory: </a:t>
            </a:r>
            <a:br>
              <a:rPr lang="en-US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two Observatories and Caltech, MIT campuses</a:t>
            </a:r>
          </a:p>
        </p:txBody>
      </p:sp>
      <p:grpSp>
        <p:nvGrpSpPr>
          <p:cNvPr id="19460" name="Group 2"/>
          <p:cNvGrpSpPr>
            <a:grpSpLocks/>
          </p:cNvGrpSpPr>
          <p:nvPr/>
        </p:nvGrpSpPr>
        <p:grpSpPr bwMode="auto">
          <a:xfrm>
            <a:off x="5513388" y="5594350"/>
            <a:ext cx="2073275" cy="1109663"/>
            <a:chOff x="5146069" y="4502068"/>
            <a:chExt cx="3675630" cy="2231189"/>
          </a:xfrm>
        </p:grpSpPr>
        <p:sp>
          <p:nvSpPr>
            <p:cNvPr id="55320" name="Text Box 24"/>
            <p:cNvSpPr txBox="1">
              <a:spLocks noChangeArrowheads="1"/>
            </p:cNvSpPr>
            <p:nvPr/>
          </p:nvSpPr>
          <p:spPr bwMode="auto">
            <a:xfrm>
              <a:off x="5635778" y="4632940"/>
              <a:ext cx="3185921" cy="539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99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bg1"/>
                  </a:solidFill>
                </a:rPr>
                <a:t>LIGO Livingston</a:t>
              </a:r>
            </a:p>
          </p:txBody>
        </p:sp>
        <p:pic>
          <p:nvPicPr>
            <p:cNvPr id="19463" name="Picture 22" descr="llo_aeria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6069" y="4502068"/>
              <a:ext cx="3646402" cy="223118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461" name="Picture 23" descr="lho_aerial_mo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1216025"/>
            <a:ext cx="2703513" cy="155733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06400" y="1273175"/>
            <a:ext cx="8286750" cy="4114800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solidFill>
                  <a:srgbClr val="000000"/>
                </a:solidFill>
              </a:rPr>
              <a:t>G</a:t>
            </a:r>
            <a:r>
              <a:rPr lang="en-US" sz="2000" dirty="0" smtClean="0">
                <a:solidFill>
                  <a:srgbClr val="000000"/>
                </a:solidFill>
              </a:rPr>
              <a:t>ravitational waves </a:t>
            </a:r>
            <a:r>
              <a:rPr lang="en-US" sz="2000" dirty="0">
                <a:solidFill>
                  <a:srgbClr val="000000"/>
                </a:solidFill>
              </a:rPr>
              <a:t>are </a:t>
            </a:r>
            <a:r>
              <a:rPr lang="en-US" sz="2000" dirty="0" smtClean="0">
                <a:solidFill>
                  <a:srgbClr val="000000"/>
                </a:solidFill>
              </a:rPr>
              <a:t>propagating dynamic </a:t>
            </a:r>
            <a:r>
              <a:rPr lang="en-US" sz="2000" dirty="0">
                <a:solidFill>
                  <a:srgbClr val="000000"/>
                </a:solidFill>
              </a:rPr>
              <a:t>fluctuations in the curvature of space-</a:t>
            </a:r>
            <a:r>
              <a:rPr lang="en-US" sz="2000" dirty="0" smtClean="0">
                <a:solidFill>
                  <a:srgbClr val="000000"/>
                </a:solidFill>
              </a:rPr>
              <a:t>time (‘ripples’ in space-time) </a:t>
            </a: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Emissions </a:t>
            </a:r>
            <a:r>
              <a:rPr lang="en-US" sz="2000" dirty="0">
                <a:solidFill>
                  <a:srgbClr val="000000"/>
                </a:solidFill>
              </a:rPr>
              <a:t>from </a:t>
            </a:r>
            <a:r>
              <a:rPr lang="en-US" sz="2000" dirty="0" smtClean="0">
                <a:solidFill>
                  <a:srgbClr val="000000"/>
                </a:solidFill>
              </a:rPr>
              <a:t>rapidly accelerating </a:t>
            </a:r>
            <a:r>
              <a:rPr lang="en-US" sz="2000" dirty="0">
                <a:solidFill>
                  <a:srgbClr val="000000"/>
                </a:solidFill>
              </a:rPr>
              <a:t>non-spherical mass </a:t>
            </a:r>
            <a:r>
              <a:rPr lang="en-US" sz="2000" dirty="0" smtClean="0">
                <a:solidFill>
                  <a:srgbClr val="000000"/>
                </a:solidFill>
              </a:rPr>
              <a:t>distributions</a:t>
            </a:r>
          </a:p>
          <a:p>
            <a:pPr lvl="1">
              <a:defRPr/>
            </a:pPr>
            <a:r>
              <a:rPr lang="en-US" sz="1400" dirty="0">
                <a:solidFill>
                  <a:srgbClr val="000000"/>
                </a:solidFill>
              </a:rPr>
              <a:t>P</a:t>
            </a:r>
            <a:r>
              <a:rPr lang="en-US" sz="1600" dirty="0" smtClean="0">
                <a:solidFill>
                  <a:srgbClr val="000000"/>
                </a:solidFill>
              </a:rPr>
              <a:t>ractically, need massive objects moving at speeds </a:t>
            </a:r>
            <a:br>
              <a:rPr lang="en-US" sz="1600" dirty="0" smtClean="0">
                <a:solidFill>
                  <a:srgbClr val="000000"/>
                </a:solidFill>
              </a:rPr>
            </a:br>
            <a:r>
              <a:rPr lang="en-US" sz="1600" dirty="0" smtClean="0">
                <a:solidFill>
                  <a:srgbClr val="000000"/>
                </a:solidFill>
              </a:rPr>
              <a:t>approaching the speed of light </a:t>
            </a:r>
            <a:endParaRPr lang="en-US" sz="1600" dirty="0">
              <a:solidFill>
                <a:srgbClr val="000000"/>
              </a:solidFill>
            </a:endParaRPr>
          </a:p>
          <a:p>
            <a:pPr>
              <a:defRPr/>
            </a:pPr>
            <a:endParaRPr lang="en-US" sz="2000" dirty="0">
              <a:solidFill>
                <a:srgbClr val="000000"/>
              </a:solidFill>
            </a:endParaRPr>
          </a:p>
          <a:p>
            <a:pPr>
              <a:defRPr/>
            </a:pPr>
            <a:endParaRPr lang="en-US" sz="2000" dirty="0">
              <a:solidFill>
                <a:srgbClr val="000000"/>
              </a:solidFill>
            </a:endParaRPr>
          </a:p>
          <a:p>
            <a:pPr>
              <a:defRPr/>
            </a:pPr>
            <a:endParaRPr lang="en-US" sz="2000" dirty="0">
              <a:solidFill>
                <a:srgbClr val="000000"/>
              </a:solidFill>
            </a:endParaRPr>
          </a:p>
          <a:p>
            <a:pPr marL="457200" lvl="1" indent="0">
              <a:buFontTx/>
              <a:buNone/>
              <a:defRPr/>
            </a:pPr>
            <a:endParaRPr lang="en-US" sz="1600" dirty="0" smtClean="0">
              <a:solidFill>
                <a:srgbClr val="000000"/>
              </a:solidFill>
            </a:endParaRPr>
          </a:p>
          <a:p>
            <a:pPr lvl="1">
              <a:defRPr/>
            </a:pPr>
            <a:endParaRPr lang="en-US" sz="1600" dirty="0" smtClean="0">
              <a:solidFill>
                <a:srgbClr val="000000"/>
              </a:solidFill>
            </a:endParaRPr>
          </a:p>
          <a:p>
            <a:pPr lvl="1">
              <a:defRPr/>
            </a:pPr>
            <a:endParaRPr lang="en-US" sz="1600" dirty="0" smtClean="0">
              <a:solidFill>
                <a:srgbClr val="000000"/>
              </a:solidFill>
            </a:endParaRPr>
          </a:p>
          <a:p>
            <a:pPr lvl="1"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According to GR, GWs propagate </a:t>
            </a:r>
            <a:r>
              <a:rPr lang="en-US" sz="1600" dirty="0">
                <a:solidFill>
                  <a:srgbClr val="000000"/>
                </a:solidFill>
              </a:rPr>
              <a:t>at the speed of light</a:t>
            </a:r>
          </a:p>
          <a:p>
            <a:pPr lvl="1">
              <a:defRPr/>
            </a:pPr>
            <a:r>
              <a:rPr lang="en-US" sz="1600" dirty="0" err="1" smtClean="0">
                <a:solidFill>
                  <a:srgbClr val="000000"/>
                </a:solidFill>
              </a:rPr>
              <a:t>Quadrupolar</a:t>
            </a:r>
            <a:r>
              <a:rPr lang="en-US" sz="1600" dirty="0" smtClean="0">
                <a:solidFill>
                  <a:srgbClr val="000000"/>
                </a:solidFill>
              </a:rPr>
              <a:t> radiation; two </a:t>
            </a:r>
            <a:r>
              <a:rPr lang="en-US" sz="1600" dirty="0">
                <a:solidFill>
                  <a:srgbClr val="000000"/>
                </a:solidFill>
              </a:rPr>
              <a:t>polarizations: </a:t>
            </a:r>
            <a:r>
              <a:rPr lang="en-US" sz="1600" i="1" dirty="0">
                <a:solidFill>
                  <a:srgbClr val="000000"/>
                </a:solidFill>
              </a:rPr>
              <a:t>h</a:t>
            </a:r>
            <a:r>
              <a:rPr lang="en-US" sz="1600" i="1" baseline="-25000" dirty="0">
                <a:solidFill>
                  <a:srgbClr val="000000"/>
                </a:solidFill>
              </a:rPr>
              <a:t>+</a:t>
            </a:r>
            <a:r>
              <a:rPr lang="en-US" sz="1600" dirty="0">
                <a:solidFill>
                  <a:srgbClr val="000000"/>
                </a:solidFill>
              </a:rPr>
              <a:t> and </a:t>
            </a:r>
            <a:r>
              <a:rPr lang="en-US" sz="1600" i="1" dirty="0" err="1" smtClean="0">
                <a:solidFill>
                  <a:srgbClr val="000000"/>
                </a:solidFill>
              </a:rPr>
              <a:t>h</a:t>
            </a:r>
            <a:r>
              <a:rPr lang="en-US" sz="1600" i="1" baseline="-25000" dirty="0" err="1" smtClean="0">
                <a:solidFill>
                  <a:srgbClr val="000000"/>
                </a:solidFill>
              </a:rPr>
              <a:t>x</a:t>
            </a:r>
            <a:endParaRPr lang="en-US" sz="1600" i="1" baseline="-25000" dirty="0" smtClean="0">
              <a:solidFill>
                <a:srgbClr val="000000"/>
              </a:solidFill>
            </a:endParaRPr>
          </a:p>
          <a:p>
            <a:pPr lvl="1">
              <a:defRPr/>
            </a:pPr>
            <a:endParaRPr lang="en-US" sz="1600" i="1" baseline="-25000" dirty="0">
              <a:solidFill>
                <a:srgbClr val="000000"/>
              </a:solidFill>
            </a:endParaRPr>
          </a:p>
          <a:p>
            <a:pPr lvl="1">
              <a:defRPr/>
            </a:pPr>
            <a:r>
              <a:rPr lang="en-US" sz="1600" b="1" dirty="0" smtClean="0">
                <a:solidFill>
                  <a:srgbClr val="000000"/>
                </a:solidFill>
              </a:rPr>
              <a:t>Physically, GWs are strains</a:t>
            </a:r>
          </a:p>
          <a:p>
            <a:pPr lvl="1">
              <a:defRPr/>
            </a:pPr>
            <a:r>
              <a:rPr lang="en-US" sz="1600" b="1" dirty="0" smtClean="0">
                <a:solidFill>
                  <a:srgbClr val="000000"/>
                </a:solidFill>
              </a:rPr>
              <a:t>GWs carry direct information about the dynamics of matter</a:t>
            </a:r>
          </a:p>
          <a:p>
            <a:pPr lvl="1">
              <a:defRPr/>
            </a:pPr>
            <a:r>
              <a:rPr lang="en-US" sz="1600" b="1" dirty="0" smtClean="0">
                <a:solidFill>
                  <a:srgbClr val="000000"/>
                </a:solidFill>
              </a:rPr>
              <a:t>Space is stiff…  </a:t>
            </a:r>
            <a:r>
              <a:rPr lang="en-US" sz="2400" b="1" i="1" dirty="0" smtClean="0">
                <a:solidFill>
                  <a:srgbClr val="000000"/>
                </a:solidFill>
                <a:latin typeface="Times"/>
                <a:cs typeface="Times"/>
              </a:rPr>
              <a:t>h</a:t>
            </a:r>
            <a:r>
              <a:rPr lang="en-US" sz="1600" b="1" dirty="0" smtClean="0">
                <a:solidFill>
                  <a:srgbClr val="000000"/>
                </a:solidFill>
              </a:rPr>
              <a:t> is 10</a:t>
            </a:r>
            <a:r>
              <a:rPr lang="en-US" sz="1600" b="1" baseline="30000" dirty="0" smtClean="0">
                <a:solidFill>
                  <a:srgbClr val="000000"/>
                </a:solidFill>
              </a:rPr>
              <a:t>-21</a:t>
            </a:r>
            <a:r>
              <a:rPr lang="en-US" sz="1600" b="1" dirty="0" smtClean="0">
                <a:solidFill>
                  <a:srgbClr val="000000"/>
                </a:solidFill>
              </a:rPr>
              <a:t> for a ~monthly signal rate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813800" y="6477000"/>
            <a:ext cx="330200" cy="381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BD155E-CCC5-EA46-8A05-00F27A2FA3E0}" type="slidenum">
              <a:rPr lang="en-US" sz="1400">
                <a:latin typeface="Arial"/>
                <a:cs typeface="Arial"/>
              </a:rPr>
              <a:pPr>
                <a:defRPr/>
              </a:pPr>
              <a:t>3</a:t>
            </a:fld>
            <a:endParaRPr lang="en-US" sz="1400" dirty="0">
              <a:latin typeface="Arial"/>
              <a:cs typeface="Arial"/>
            </a:endParaRPr>
          </a:p>
        </p:txBody>
      </p:sp>
      <p:sp>
        <p:nvSpPr>
          <p:cNvPr id="175112" name="Rectangle 8"/>
          <p:cNvSpPr>
            <a:spLocks noGrp="1" noChangeArrowheads="1"/>
          </p:cNvSpPr>
          <p:nvPr>
            <p:ph type="title"/>
          </p:nvPr>
        </p:nvSpPr>
        <p:spPr>
          <a:xfrm>
            <a:off x="2286001" y="227013"/>
            <a:ext cx="4860636" cy="700087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Gravitational waves</a:t>
            </a:r>
            <a:endParaRPr lang="en-US" sz="3200" dirty="0"/>
          </a:p>
        </p:txBody>
      </p:sp>
      <p:grpSp>
        <p:nvGrpSpPr>
          <p:cNvPr id="30724" name="Group 1"/>
          <p:cNvGrpSpPr>
            <a:grpSpLocks/>
          </p:cNvGrpSpPr>
          <p:nvPr/>
        </p:nvGrpSpPr>
        <p:grpSpPr bwMode="auto">
          <a:xfrm rot="-920326">
            <a:off x="4022725" y="2573338"/>
            <a:ext cx="3670300" cy="2676525"/>
            <a:chOff x="4918535" y="3198319"/>
            <a:chExt cx="3670300" cy="2676525"/>
          </a:xfrm>
        </p:grpSpPr>
        <p:pic>
          <p:nvPicPr>
            <p:cNvPr id="175171" name="Picture 6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1414" y="3180160"/>
              <a:ext cx="1552575" cy="1303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75172" name="Picture 6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9372708">
              <a:off x="5835870" y="3950192"/>
              <a:ext cx="1449388" cy="798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75173" name="Picture 6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995515" flipV="1">
              <a:off x="6702973" y="4263758"/>
              <a:ext cx="1449388" cy="798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75174" name="Picture 7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9372708">
              <a:off x="7464300" y="4740908"/>
              <a:ext cx="1449387" cy="798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75175" name="Line 71"/>
            <p:cNvSpPr>
              <a:spLocks noChangeShapeType="1"/>
            </p:cNvSpPr>
            <p:nvPr/>
          </p:nvSpPr>
          <p:spPr bwMode="auto">
            <a:xfrm>
              <a:off x="5761354" y="3888833"/>
              <a:ext cx="2686050" cy="1343025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175180" name="Picture 7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710" y="2996623"/>
            <a:ext cx="2314575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1247775" y="4352925"/>
            <a:ext cx="1863725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schemeClr val="bg1"/>
                </a:solidFill>
              </a:rPr>
              <a:t>Credit: T. </a:t>
            </a:r>
            <a:r>
              <a:rPr lang="en-US" sz="800" dirty="0" err="1">
                <a:solidFill>
                  <a:schemeClr val="bg1"/>
                </a:solidFill>
              </a:rPr>
              <a:t>Strohmayer</a:t>
            </a:r>
            <a:r>
              <a:rPr lang="en-US" sz="800" dirty="0">
                <a:solidFill>
                  <a:schemeClr val="bg1"/>
                </a:solidFill>
              </a:rPr>
              <a:t> and D. Berry</a:t>
            </a:r>
          </a:p>
        </p:txBody>
      </p:sp>
      <p:graphicFrame>
        <p:nvGraphicFramePr>
          <p:cNvPr id="30727" name="Object 1"/>
          <p:cNvGraphicFramePr>
            <a:graphicFrameLocks noChangeAspect="1"/>
          </p:cNvGraphicFramePr>
          <p:nvPr/>
        </p:nvGraphicFramePr>
        <p:xfrm>
          <a:off x="7688263" y="5356225"/>
          <a:ext cx="969962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41" name="Equation" r:id="rId6" imgW="482600" imgH="393700" progId="Equation.3">
                  <p:embed/>
                </p:oleObj>
              </mc:Choice>
              <mc:Fallback>
                <p:oleObj name="Equation" r:id="rId6" imgW="4826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8263" y="5356225"/>
                        <a:ext cx="969962" cy="792163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Arrow Connector 2"/>
          <p:cNvCxnSpPr/>
          <p:nvPr/>
        </p:nvCxnSpPr>
        <p:spPr bwMode="auto">
          <a:xfrm>
            <a:off x="4046538" y="5762625"/>
            <a:ext cx="3556000" cy="1746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09562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reitze_fig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112" y="1130216"/>
            <a:ext cx="5830888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itle 1"/>
          <p:cNvSpPr>
            <a:spLocks noGrp="1"/>
          </p:cNvSpPr>
          <p:nvPr>
            <p:ph type="title"/>
          </p:nvPr>
        </p:nvSpPr>
        <p:spPr>
          <a:xfrm>
            <a:off x="1581727" y="274638"/>
            <a:ext cx="7319818" cy="700087"/>
          </a:xfrm>
        </p:spPr>
        <p:txBody>
          <a:bodyPr/>
          <a:lstStyle/>
          <a:p>
            <a:r>
              <a:rPr lang="en-US" sz="2800" dirty="0">
                <a:latin typeface="Helvetica" charset="0"/>
              </a:rPr>
              <a:t>Interferometric Gravitational-wave Detectors</a:t>
            </a:r>
          </a:p>
        </p:txBody>
      </p:sp>
      <p:sp>
        <p:nvSpPr>
          <p:cNvPr id="34820" name="Content Placeholder 2"/>
          <p:cNvSpPr>
            <a:spLocks noGrp="1"/>
          </p:cNvSpPr>
          <p:nvPr>
            <p:ph idx="1"/>
          </p:nvPr>
        </p:nvSpPr>
        <p:spPr>
          <a:xfrm>
            <a:off x="0" y="1258670"/>
            <a:ext cx="3570288" cy="4525963"/>
          </a:xfrm>
        </p:spPr>
        <p:txBody>
          <a:bodyPr lIns="91440" tIns="45720" rIns="91440" bIns="45720"/>
          <a:lstStyle/>
          <a:p>
            <a:r>
              <a:rPr lang="en-US" dirty="0">
                <a:latin typeface="Helvetica" charset="0"/>
              </a:rPr>
              <a:t>Enhanced </a:t>
            </a:r>
            <a:r>
              <a:rPr lang="en-US" b="1" dirty="0">
                <a:solidFill>
                  <a:schemeClr val="tx1"/>
                </a:solidFill>
                <a:latin typeface="Helvetica" charset="0"/>
              </a:rPr>
              <a:t>Michelson </a:t>
            </a:r>
            <a:r>
              <a:rPr lang="en-US" b="1" dirty="0" smtClean="0">
                <a:solidFill>
                  <a:schemeClr val="tx1"/>
                </a:solidFill>
                <a:latin typeface="Helvetica" charset="0"/>
              </a:rPr>
              <a:t>interferometers</a:t>
            </a:r>
            <a:endParaRPr lang="en-US" dirty="0" smtClean="0">
              <a:latin typeface="Helvetica" charset="0"/>
            </a:endParaRPr>
          </a:p>
          <a:p>
            <a:r>
              <a:rPr lang="en-US" dirty="0" smtClean="0">
                <a:latin typeface="Helvetica" charset="0"/>
              </a:rPr>
              <a:t>Passing </a:t>
            </a:r>
            <a:r>
              <a:rPr lang="en-US" dirty="0">
                <a:latin typeface="Helvetica" charset="0"/>
              </a:rPr>
              <a:t>GWs modulate the distance between the end test mass and the beam splitter</a:t>
            </a:r>
          </a:p>
          <a:p>
            <a:endParaRPr lang="en-US" dirty="0" smtClean="0">
              <a:latin typeface="Helvetica" charset="0"/>
            </a:endParaRPr>
          </a:p>
          <a:p>
            <a:r>
              <a:rPr lang="en-US" dirty="0" smtClean="0">
                <a:latin typeface="Helvetica" charset="0"/>
              </a:rPr>
              <a:t>The </a:t>
            </a:r>
            <a:r>
              <a:rPr lang="en-US" dirty="0">
                <a:latin typeface="Helvetica" charset="0"/>
              </a:rPr>
              <a:t>interferometer acts as a transducer, turning GWs into photocurrent proportional to the strain amplitude </a:t>
            </a:r>
            <a:endParaRPr lang="en-US" b="1" dirty="0">
              <a:latin typeface="Helvetica" charset="0"/>
            </a:endParaRPr>
          </a:p>
          <a:p>
            <a:r>
              <a:rPr lang="en-US" b="1" dirty="0">
                <a:solidFill>
                  <a:srgbClr val="114FFB"/>
                </a:solidFill>
                <a:latin typeface="Helvetica" charset="0"/>
              </a:rPr>
              <a:t>Arms are short compared to GW wavelengths, so longer arms make bigger signals </a:t>
            </a:r>
            <a:br>
              <a:rPr lang="en-US" b="1" dirty="0">
                <a:solidFill>
                  <a:srgbClr val="114FFB"/>
                </a:solidFill>
                <a:latin typeface="Helvetica" charset="0"/>
              </a:rPr>
            </a:br>
            <a:r>
              <a:rPr lang="en-US" b="1" dirty="0">
                <a:solidFill>
                  <a:srgbClr val="114FFB"/>
                </a:solidFill>
                <a:latin typeface="Helvetica" charset="0"/>
                <a:sym typeface="Wingdings" charset="0"/>
              </a:rPr>
              <a:t> multi-km installations</a:t>
            </a:r>
          </a:p>
          <a:p>
            <a:r>
              <a:rPr lang="en-US" dirty="0" smtClean="0">
                <a:latin typeface="Helvetica" charset="0"/>
                <a:sym typeface="Wingdings" charset="0"/>
              </a:rPr>
              <a:t>Arm length </a:t>
            </a:r>
            <a:r>
              <a:rPr lang="en-US" dirty="0">
                <a:latin typeface="Helvetica" charset="0"/>
                <a:sym typeface="Wingdings" charset="0"/>
              </a:rPr>
              <a:t>limited by </a:t>
            </a:r>
            <a:br>
              <a:rPr lang="en-US" dirty="0">
                <a:latin typeface="Helvetica" charset="0"/>
                <a:sym typeface="Wingdings" charset="0"/>
              </a:rPr>
            </a:br>
            <a:r>
              <a:rPr lang="en-US" dirty="0">
                <a:latin typeface="Helvetica" charset="0"/>
                <a:sym typeface="Wingdings" charset="0"/>
              </a:rPr>
              <a:t>taxpayer noise….</a:t>
            </a:r>
            <a:endParaRPr lang="en-US" dirty="0">
              <a:latin typeface="Helvetica" charset="0"/>
            </a:endParaRPr>
          </a:p>
          <a:p>
            <a:endParaRPr lang="en-US" sz="1400" dirty="0">
              <a:latin typeface="Helvetica" charset="0"/>
            </a:endParaRPr>
          </a:p>
          <a:p>
            <a:endParaRPr lang="en-US" sz="1400" dirty="0">
              <a:solidFill>
                <a:srgbClr val="114FFB"/>
              </a:solidFill>
              <a:latin typeface="Helvetica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348038" y="2982479"/>
            <a:ext cx="5795962" cy="3843649"/>
            <a:chOff x="3348038" y="1235075"/>
            <a:chExt cx="5865812" cy="3935413"/>
          </a:xfrm>
        </p:grpSpPr>
        <p:grpSp>
          <p:nvGrpSpPr>
            <p:cNvPr id="34817" name="Group 4"/>
            <p:cNvGrpSpPr>
              <a:grpSpLocks/>
            </p:cNvGrpSpPr>
            <p:nvPr/>
          </p:nvGrpSpPr>
          <p:grpSpPr bwMode="auto">
            <a:xfrm>
              <a:off x="3348038" y="1235075"/>
              <a:ext cx="5865812" cy="3935413"/>
              <a:chOff x="3318541" y="1234904"/>
              <a:chExt cx="5865812" cy="3935413"/>
            </a:xfrm>
          </p:grpSpPr>
          <p:grpSp>
            <p:nvGrpSpPr>
              <p:cNvPr id="34835" name="Group 38"/>
              <p:cNvGrpSpPr>
                <a:grpSpLocks/>
              </p:cNvGrpSpPr>
              <p:nvPr/>
            </p:nvGrpSpPr>
            <p:grpSpPr bwMode="auto">
              <a:xfrm>
                <a:off x="3318541" y="1234904"/>
                <a:ext cx="5865812" cy="3935413"/>
                <a:chOff x="1567" y="1536"/>
                <a:chExt cx="3695" cy="2479"/>
              </a:xfrm>
            </p:grpSpPr>
            <p:grpSp>
              <p:nvGrpSpPr>
                <p:cNvPr id="34837" name="Group 14"/>
                <p:cNvGrpSpPr>
                  <a:grpSpLocks/>
                </p:cNvGrpSpPr>
                <p:nvPr/>
              </p:nvGrpSpPr>
              <p:grpSpPr bwMode="auto">
                <a:xfrm>
                  <a:off x="1728" y="1536"/>
                  <a:ext cx="3534" cy="2479"/>
                  <a:chOff x="616" y="864"/>
                  <a:chExt cx="4527" cy="3088"/>
                </a:xfrm>
              </p:grpSpPr>
              <p:graphicFrame>
                <p:nvGraphicFramePr>
                  <p:cNvPr id="34839" name="Object 15"/>
                  <p:cNvGraphicFramePr>
                    <a:graphicFrameLocks noChangeAspect="1"/>
                  </p:cNvGraphicFramePr>
                  <p:nvPr/>
                </p:nvGraphicFramePr>
                <p:xfrm>
                  <a:off x="616" y="864"/>
                  <a:ext cx="4527" cy="3088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99374" name="Image" r:id="rId4" imgW="7187302" imgH="4901587" progId="Photoshop.Image.7">
                          <p:embed/>
                        </p:oleObj>
                      </mc:Choice>
                      <mc:Fallback>
                        <p:oleObj name="Image" r:id="rId4" imgW="7187302" imgH="4901587" progId="Photoshop.Image.7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5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616" y="864"/>
                                <a:ext cx="4527" cy="3088"/>
                              </a:xfrm>
                              <a:prstGeom prst="rect">
                                <a:avLst/>
                              </a:prstGeom>
                              <a:solidFill>
                                <a:srgbClr val="FFFFFF"/>
                              </a:solidFill>
                              <a:ln>
                                <a:noFill/>
                              </a:ln>
                              <a:effectLst/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blurRad="63500" dist="38099" dir="2700000" algn="ctr" rotWithShape="0">
                                        <a:schemeClr val="bg2">
                                          <a:alpha val="74997"/>
                                        </a:schemeClr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8209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616" y="864"/>
                    <a:ext cx="584" cy="1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8210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1680"/>
                    <a:ext cx="584" cy="1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8211" name="Rectangle 18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1872"/>
                    <a:ext cx="584" cy="1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8212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1776"/>
                    <a:ext cx="584" cy="1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8213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4523" y="1488"/>
                    <a:ext cx="584" cy="1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8214" name="Rectangle 21"/>
                  <p:cNvSpPr>
                    <a:spLocks noChangeArrowheads="1"/>
                  </p:cNvSpPr>
                  <p:nvPr/>
                </p:nvSpPr>
                <p:spPr bwMode="auto">
                  <a:xfrm>
                    <a:off x="3840" y="2928"/>
                    <a:ext cx="584" cy="1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8215" name="Rectangle 22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3408"/>
                    <a:ext cx="584" cy="1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8216" name="Rectangle 23"/>
                  <p:cNvSpPr>
                    <a:spLocks noChangeArrowheads="1"/>
                  </p:cNvSpPr>
                  <p:nvPr/>
                </p:nvSpPr>
                <p:spPr bwMode="auto">
                  <a:xfrm>
                    <a:off x="2072" y="3599"/>
                    <a:ext cx="584" cy="193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8217" name="Rectangle 24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3760"/>
                    <a:ext cx="584" cy="1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8218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616" y="1938"/>
                    <a:ext cx="584" cy="1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8219" name="Rectangle 26"/>
                  <p:cNvSpPr>
                    <a:spLocks noChangeArrowheads="1"/>
                  </p:cNvSpPr>
                  <p:nvPr/>
                </p:nvSpPr>
                <p:spPr bwMode="auto">
                  <a:xfrm>
                    <a:off x="712" y="2400"/>
                    <a:ext cx="584" cy="1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8220" name="Rectangle 27"/>
                  <p:cNvSpPr>
                    <a:spLocks noChangeArrowheads="1"/>
                  </p:cNvSpPr>
                  <p:nvPr/>
                </p:nvSpPr>
                <p:spPr bwMode="auto">
                  <a:xfrm rot="3243870">
                    <a:off x="667" y="3305"/>
                    <a:ext cx="852" cy="1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8221" name="Rectangle 28"/>
                  <p:cNvSpPr>
                    <a:spLocks noChangeArrowheads="1"/>
                  </p:cNvSpPr>
                  <p:nvPr/>
                </p:nvSpPr>
                <p:spPr bwMode="auto">
                  <a:xfrm rot="2811916">
                    <a:off x="1488" y="3198"/>
                    <a:ext cx="852" cy="1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8222" name="Rectangle 29"/>
                  <p:cNvSpPr>
                    <a:spLocks noChangeArrowheads="1"/>
                  </p:cNvSpPr>
                  <p:nvPr/>
                </p:nvSpPr>
                <p:spPr bwMode="auto">
                  <a:xfrm rot="2415626">
                    <a:off x="2304" y="3073"/>
                    <a:ext cx="852" cy="96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8223" name="Rectangle 30"/>
                  <p:cNvSpPr>
                    <a:spLocks noChangeArrowheads="1"/>
                  </p:cNvSpPr>
                  <p:nvPr/>
                </p:nvSpPr>
                <p:spPr bwMode="auto">
                  <a:xfrm rot="-491007">
                    <a:off x="1344" y="2870"/>
                    <a:ext cx="3715" cy="421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8224" name="Rectangle 31"/>
                  <p:cNvSpPr>
                    <a:spLocks noChangeArrowheads="1"/>
                  </p:cNvSpPr>
                  <p:nvPr/>
                </p:nvSpPr>
                <p:spPr bwMode="auto">
                  <a:xfrm rot="-538358">
                    <a:off x="1624" y="2879"/>
                    <a:ext cx="584" cy="193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  <p:sp>
              <p:nvSpPr>
                <p:cNvPr id="8207" name="Rectangle 37"/>
                <p:cNvSpPr>
                  <a:spLocks noChangeArrowheads="1"/>
                </p:cNvSpPr>
                <p:nvPr/>
              </p:nvSpPr>
              <p:spPr bwMode="auto">
                <a:xfrm rot="2641849">
                  <a:off x="1567" y="2545"/>
                  <a:ext cx="1457" cy="4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34836" name="Rectangle 2"/>
              <p:cNvSpPr>
                <a:spLocks noChangeArrowheads="1"/>
              </p:cNvSpPr>
              <p:nvPr/>
            </p:nvSpPr>
            <p:spPr bwMode="auto">
              <a:xfrm>
                <a:off x="3574128" y="2873998"/>
                <a:ext cx="1085610" cy="13327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199" name="Line 32"/>
            <p:cNvSpPr>
              <a:spLocks noChangeShapeType="1"/>
            </p:cNvSpPr>
            <p:nvPr/>
          </p:nvSpPr>
          <p:spPr bwMode="auto">
            <a:xfrm>
              <a:off x="5695950" y="3684588"/>
              <a:ext cx="544513" cy="522287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 type="none" w="sm" len="sm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20951570">
              <a:off x="3443069" y="3740456"/>
              <a:ext cx="1148071" cy="400110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  <a:effectLst>
              <a:glow rad="63500">
                <a:srgbClr val="C00000">
                  <a:alpha val="40000"/>
                </a:srgbClr>
              </a:glo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+mj-lt"/>
                  <a:ea typeface="+mn-ea"/>
                  <a:cs typeface="+mn-cs"/>
                </a:rPr>
                <a:t>Laser </a:t>
              </a:r>
              <a:r>
                <a:rPr lang="en-US" sz="2000" dirty="0">
                  <a:solidFill>
                    <a:srgbClr val="FF0000"/>
                  </a:solidFill>
                  <a:latin typeface="+mj-lt"/>
                  <a:ea typeface="+mn-ea"/>
                  <a:cs typeface="+mn-cs"/>
                  <a:sym typeface="Wingdings" pitchFamily="2" charset="2"/>
                </a:rPr>
                <a:t></a:t>
              </a:r>
              <a:endParaRPr lang="en-US" sz="2000" dirty="0">
                <a:solidFill>
                  <a:srgbClr val="FF0000"/>
                </a:solidFill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rot="18791315">
              <a:off x="6192395" y="4202143"/>
              <a:ext cx="854922" cy="707886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  <a:effectLst>
              <a:glow rad="63500">
                <a:srgbClr val="C00000">
                  <a:alpha val="40000"/>
                </a:srgbClr>
              </a:glo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+mj-lt"/>
                  <a:ea typeface="+mn-ea"/>
                  <a:cs typeface="+mn-cs"/>
                </a:rPr>
                <a:t>Photo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+mj-lt"/>
                  <a:ea typeface="+mn-ea"/>
                  <a:cs typeface="+mn-cs"/>
                </a:rPr>
                <a:t>diode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 rot="21054959">
              <a:off x="6975330" y="2832031"/>
              <a:ext cx="1171640" cy="400110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  <a:effectLst>
              <a:glow rad="63500">
                <a:srgbClr val="C00000">
                  <a:alpha val="40000"/>
                </a:srgbClr>
              </a:glo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+mj-lt"/>
                  <a:ea typeface="+mn-ea"/>
                  <a:cs typeface="+mn-cs"/>
                  <a:sym typeface="Wingdings"/>
                </a:rPr>
                <a:t>4km</a:t>
              </a:r>
              <a:endParaRPr lang="en-US" sz="2000" dirty="0">
                <a:solidFill>
                  <a:srgbClr val="FF0000"/>
                </a:solidFill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rot="2566844">
              <a:off x="4154442" y="1908664"/>
              <a:ext cx="1171640" cy="400110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  <a:effectLst>
              <a:glow rad="63500">
                <a:srgbClr val="C00000">
                  <a:alpha val="40000"/>
                </a:srgbClr>
              </a:glo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+mj-lt"/>
                  <a:ea typeface="+mn-ea"/>
                  <a:cs typeface="+mn-cs"/>
                  <a:sym typeface="Wingdings"/>
                </a:rPr>
                <a:t>4km</a:t>
              </a:r>
              <a:endParaRPr lang="en-US" sz="2000" dirty="0">
                <a:solidFill>
                  <a:srgbClr val="FF0000"/>
                </a:solidFill>
                <a:latin typeface="+mj-lt"/>
                <a:ea typeface="+mn-ea"/>
                <a:cs typeface="+mn-cs"/>
              </a:endParaRPr>
            </a:p>
          </p:txBody>
        </p:sp>
      </p:grpSp>
      <p:graphicFrame>
        <p:nvGraphicFramePr>
          <p:cNvPr id="3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7429251"/>
              </p:ext>
            </p:extLst>
          </p:nvPr>
        </p:nvGraphicFramePr>
        <p:xfrm>
          <a:off x="5595985" y="2780306"/>
          <a:ext cx="2806700" cy="143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75" name="Equation" r:id="rId6" imgW="1117440" imgH="558720" progId="Equation.3">
                  <p:embed/>
                </p:oleObj>
              </mc:Choice>
              <mc:Fallback>
                <p:oleObj name="Equation" r:id="rId6" imgW="1117440" imgH="558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5985" y="2780306"/>
                        <a:ext cx="2806700" cy="14319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1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97502" y="6400800"/>
            <a:ext cx="446498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6667298-823D-CD4B-AED2-52AB7E6F6C34}" type="slidenum">
              <a:rPr lang="en-US" sz="1400" b="0">
                <a:latin typeface="Helvetica" charset="0"/>
              </a:rPr>
              <a:pPr/>
              <a:t>4</a:t>
            </a:fld>
            <a:endParaRPr lang="en-US" sz="1400" b="0" dirty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739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D757FB-3FE4-594E-BCA3-AD06917CC2A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49154" name="Picture 35" descr="aLIGO_lisa_layou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"/>
          <a:stretch>
            <a:fillRect/>
          </a:stretch>
        </p:blipFill>
        <p:spPr bwMode="auto">
          <a:xfrm>
            <a:off x="2660285" y="1176401"/>
            <a:ext cx="4798410" cy="321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itle 1"/>
          <p:cNvSpPr>
            <a:spLocks noGrp="1"/>
          </p:cNvSpPr>
          <p:nvPr>
            <p:ph type="title"/>
          </p:nvPr>
        </p:nvSpPr>
        <p:spPr>
          <a:xfrm>
            <a:off x="748002" y="229175"/>
            <a:ext cx="5114925" cy="700088"/>
          </a:xfrm>
        </p:spPr>
        <p:txBody>
          <a:bodyPr/>
          <a:lstStyle/>
          <a:p>
            <a:r>
              <a:rPr lang="en-US" sz="3000" dirty="0">
                <a:latin typeface="Helvetica" charset="0"/>
              </a:rPr>
              <a:t>The real instrument is </a:t>
            </a:r>
            <a:br>
              <a:rPr lang="en-US" sz="3000" dirty="0">
                <a:latin typeface="Helvetica" charset="0"/>
              </a:rPr>
            </a:br>
            <a:r>
              <a:rPr lang="en-US" sz="3000" dirty="0">
                <a:latin typeface="Helvetica" charset="0"/>
              </a:rPr>
              <a:t>far more complex…</a:t>
            </a:r>
          </a:p>
        </p:txBody>
      </p:sp>
      <p:pic>
        <p:nvPicPr>
          <p:cNvPr id="49156" name="Picture 1028" descr="IFO_SYS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67" y="3053865"/>
            <a:ext cx="4175125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9157" name="Group 34"/>
          <p:cNvGrpSpPr>
            <a:grpSpLocks/>
          </p:cNvGrpSpPr>
          <p:nvPr/>
        </p:nvGrpSpPr>
        <p:grpSpPr bwMode="auto">
          <a:xfrm>
            <a:off x="357188" y="5095875"/>
            <a:ext cx="1509712" cy="1312863"/>
            <a:chOff x="5467407" y="1751992"/>
            <a:chExt cx="3371793" cy="2972057"/>
          </a:xfrm>
        </p:grpSpPr>
        <p:sp>
          <p:nvSpPr>
            <p:cNvPr id="6" name="Right Arrow 5"/>
            <p:cNvSpPr/>
            <p:nvPr/>
          </p:nvSpPr>
          <p:spPr>
            <a:xfrm rot="5400000">
              <a:off x="6790477" y="4077061"/>
              <a:ext cx="533838" cy="121453"/>
            </a:xfrm>
            <a:prstGeom prst="rightArrow">
              <a:avLst/>
            </a:prstGeom>
            <a:gradFill flip="none" rotWithShape="1">
              <a:gsLst>
                <a:gs pos="19000">
                  <a:schemeClr val="accent4">
                    <a:lumMod val="75000"/>
                    <a:alpha val="80000"/>
                  </a:schemeClr>
                </a:gs>
                <a:gs pos="100000">
                  <a:srgbClr val="FF0000">
                    <a:alpha val="20000"/>
                  </a:srgbClr>
                </a:gs>
              </a:gsLst>
              <a:path path="rect">
                <a:fillToRect l="50000" t="50000" r="50000" b="50000"/>
              </a:path>
              <a:tileRect/>
            </a:gradFill>
            <a:ln>
              <a:solidFill>
                <a:schemeClr val="accent4">
                  <a:lumMod val="75000"/>
                </a:schemeClr>
              </a:solidFill>
            </a:ln>
            <a:effectLst>
              <a:glow>
                <a:srgbClr val="FF0000"/>
              </a:glow>
              <a:outerShdw blurRad="228600" dist="38100" dir="5400000" sx="104000" sy="104000" algn="ctr" rotWithShape="0">
                <a:srgbClr val="000000">
                  <a:alpha val="8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Right Arrow 6"/>
            <p:cNvSpPr/>
            <p:nvPr/>
          </p:nvSpPr>
          <p:spPr>
            <a:xfrm>
              <a:off x="6174248" y="3711928"/>
              <a:ext cx="785352" cy="194928"/>
            </a:xfrm>
            <a:prstGeom prst="rightArrow">
              <a:avLst/>
            </a:prstGeom>
            <a:gradFill flip="none" rotWithShape="1">
              <a:gsLst>
                <a:gs pos="19000">
                  <a:srgbClr val="FF0000"/>
                </a:gs>
                <a:gs pos="100000">
                  <a:srgbClr val="FF00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Right Arrow 7"/>
            <p:cNvSpPr/>
            <p:nvPr/>
          </p:nvSpPr>
          <p:spPr>
            <a:xfrm>
              <a:off x="7052825" y="3781778"/>
              <a:ext cx="571414" cy="194928"/>
            </a:xfrm>
            <a:prstGeom prst="rightArrow">
              <a:avLst/>
            </a:prstGeom>
            <a:gradFill flip="none" rotWithShape="1">
              <a:gsLst>
                <a:gs pos="19000">
                  <a:srgbClr val="FF0000"/>
                </a:gs>
                <a:gs pos="100000">
                  <a:srgbClr val="FF00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Right Arrow 8"/>
            <p:cNvSpPr/>
            <p:nvPr/>
          </p:nvSpPr>
          <p:spPr>
            <a:xfrm>
              <a:off x="7715293" y="3711928"/>
              <a:ext cx="893720" cy="326064"/>
            </a:xfrm>
            <a:prstGeom prst="rightArrow">
              <a:avLst/>
            </a:prstGeom>
            <a:gradFill flip="none" rotWithShape="1">
              <a:gsLst>
                <a:gs pos="19000">
                  <a:srgbClr val="FF0000"/>
                </a:gs>
                <a:gs pos="100000">
                  <a:srgbClr val="FF00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Right Arrow 9"/>
            <p:cNvSpPr/>
            <p:nvPr/>
          </p:nvSpPr>
          <p:spPr>
            <a:xfrm rot="16200000">
              <a:off x="6457971" y="2390669"/>
              <a:ext cx="1104858" cy="326064"/>
            </a:xfrm>
            <a:prstGeom prst="rightArrow">
              <a:avLst/>
            </a:prstGeom>
            <a:gradFill flip="none" rotWithShape="1">
              <a:gsLst>
                <a:gs pos="19000">
                  <a:srgbClr val="FF0000"/>
                </a:gs>
                <a:gs pos="100000">
                  <a:srgbClr val="FF00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Right Arrow 10"/>
            <p:cNvSpPr/>
            <p:nvPr/>
          </p:nvSpPr>
          <p:spPr>
            <a:xfrm rot="16200000">
              <a:off x="6652906" y="3468649"/>
              <a:ext cx="714987" cy="194928"/>
            </a:xfrm>
            <a:prstGeom prst="rightArrow">
              <a:avLst/>
            </a:prstGeom>
            <a:gradFill flip="none" rotWithShape="1">
              <a:gsLst>
                <a:gs pos="19000">
                  <a:srgbClr val="FF0000"/>
                </a:gs>
                <a:gs pos="100000">
                  <a:srgbClr val="FF00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Rectangle 116"/>
            <p:cNvSpPr>
              <a:spLocks noChangeArrowheads="1"/>
            </p:cNvSpPr>
            <p:nvPr/>
          </p:nvSpPr>
          <p:spPr bwMode="auto">
            <a:xfrm rot="18900000">
              <a:off x="6835980" y="3789667"/>
              <a:ext cx="457372" cy="150939"/>
            </a:xfrm>
            <a:prstGeom prst="rect">
              <a:avLst/>
            </a:prstGeom>
            <a:gradFill rotWithShape="1">
              <a:gsLst>
                <a:gs pos="0">
                  <a:srgbClr val="25D990"/>
                </a:gs>
                <a:gs pos="50000">
                  <a:srgbClr val="25D990">
                    <a:gamma/>
                    <a:tint val="40000"/>
                    <a:invGamma/>
                  </a:srgbClr>
                </a:gs>
                <a:gs pos="100000">
                  <a:srgbClr val="25D99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cs typeface="+mn-cs"/>
              </a:endParaRPr>
            </a:p>
          </p:txBody>
        </p:sp>
        <p:sp>
          <p:nvSpPr>
            <p:cNvPr id="14" name="Line 117"/>
            <p:cNvSpPr>
              <a:spLocks noChangeShapeType="1"/>
            </p:cNvSpPr>
            <p:nvPr/>
          </p:nvSpPr>
          <p:spPr bwMode="auto">
            <a:xfrm flipV="1">
              <a:off x="6857253" y="3656696"/>
              <a:ext cx="304915" cy="305472"/>
            </a:xfrm>
            <a:prstGeom prst="line">
              <a:avLst/>
            </a:prstGeom>
            <a:noFill/>
            <a:ln w="38100">
              <a:solidFill>
                <a:srgbClr val="FF99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cs typeface="+mn-cs"/>
              </a:endParaRPr>
            </a:p>
          </p:txBody>
        </p:sp>
        <p:grpSp>
          <p:nvGrpSpPr>
            <p:cNvPr id="49180" name="Group 118"/>
            <p:cNvGrpSpPr>
              <a:grpSpLocks/>
            </p:cNvGrpSpPr>
            <p:nvPr/>
          </p:nvGrpSpPr>
          <p:grpSpPr bwMode="auto">
            <a:xfrm>
              <a:off x="6781800" y="1751992"/>
              <a:ext cx="457200" cy="228600"/>
              <a:chOff x="4272" y="1392"/>
              <a:chExt cx="288" cy="144"/>
            </a:xfrm>
          </p:grpSpPr>
          <p:sp>
            <p:nvSpPr>
              <p:cNvPr id="16" name="Rectangle 119"/>
              <p:cNvSpPr>
                <a:spLocks noChangeArrowheads="1"/>
              </p:cNvSpPr>
              <p:nvPr/>
            </p:nvSpPr>
            <p:spPr bwMode="auto">
              <a:xfrm>
                <a:off x="4273" y="1392"/>
                <a:ext cx="288" cy="145"/>
              </a:xfrm>
              <a:prstGeom prst="rect">
                <a:avLst/>
              </a:prstGeom>
              <a:gradFill rotWithShape="1">
                <a:gsLst>
                  <a:gs pos="0">
                    <a:srgbClr val="25D990"/>
                  </a:gs>
                  <a:gs pos="50000">
                    <a:srgbClr val="25D990">
                      <a:gamma/>
                      <a:tint val="40000"/>
                      <a:invGamma/>
                    </a:srgbClr>
                  </a:gs>
                  <a:gs pos="100000">
                    <a:srgbClr val="25D99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  <p:sp>
            <p:nvSpPr>
              <p:cNvPr id="17" name="Line 120"/>
              <p:cNvSpPr>
                <a:spLocks noChangeShapeType="1"/>
              </p:cNvSpPr>
              <p:nvPr/>
            </p:nvSpPr>
            <p:spPr bwMode="auto">
              <a:xfrm>
                <a:off x="4273" y="1537"/>
                <a:ext cx="288" cy="0"/>
              </a:xfrm>
              <a:prstGeom prst="line">
                <a:avLst/>
              </a:prstGeom>
              <a:noFill/>
              <a:ln w="38100">
                <a:solidFill>
                  <a:srgbClr val="FF99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</p:grpSp>
        <p:grpSp>
          <p:nvGrpSpPr>
            <p:cNvPr id="49181" name="Group 121"/>
            <p:cNvGrpSpPr>
              <a:grpSpLocks/>
            </p:cNvGrpSpPr>
            <p:nvPr/>
          </p:nvGrpSpPr>
          <p:grpSpPr bwMode="auto">
            <a:xfrm rot="5400000">
              <a:off x="8496300" y="3771292"/>
              <a:ext cx="457200" cy="228600"/>
              <a:chOff x="4272" y="1392"/>
              <a:chExt cx="288" cy="144"/>
            </a:xfrm>
          </p:grpSpPr>
          <p:sp>
            <p:nvSpPr>
              <p:cNvPr id="19" name="Rectangle 122"/>
              <p:cNvSpPr>
                <a:spLocks noChangeArrowheads="1"/>
              </p:cNvSpPr>
              <p:nvPr/>
            </p:nvSpPr>
            <p:spPr bwMode="auto">
              <a:xfrm>
                <a:off x="4272" y="1392"/>
                <a:ext cx="288" cy="143"/>
              </a:xfrm>
              <a:prstGeom prst="rect">
                <a:avLst/>
              </a:prstGeom>
              <a:gradFill rotWithShape="1">
                <a:gsLst>
                  <a:gs pos="0">
                    <a:srgbClr val="25D990"/>
                  </a:gs>
                  <a:gs pos="50000">
                    <a:srgbClr val="25D990">
                      <a:gamma/>
                      <a:tint val="40000"/>
                      <a:invGamma/>
                    </a:srgbClr>
                  </a:gs>
                  <a:gs pos="100000">
                    <a:srgbClr val="25D99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  <p:sp>
            <p:nvSpPr>
              <p:cNvPr id="20" name="Line 123"/>
              <p:cNvSpPr>
                <a:spLocks noChangeShapeType="1"/>
              </p:cNvSpPr>
              <p:nvPr/>
            </p:nvSpPr>
            <p:spPr bwMode="auto">
              <a:xfrm>
                <a:off x="4270" y="1537"/>
                <a:ext cx="288" cy="0"/>
              </a:xfrm>
              <a:prstGeom prst="line">
                <a:avLst/>
              </a:prstGeom>
              <a:noFill/>
              <a:ln w="38100">
                <a:solidFill>
                  <a:srgbClr val="FF99CC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</p:grpSp>
        <p:grpSp>
          <p:nvGrpSpPr>
            <p:cNvPr id="49182" name="Group 124"/>
            <p:cNvGrpSpPr>
              <a:grpSpLocks/>
            </p:cNvGrpSpPr>
            <p:nvPr/>
          </p:nvGrpSpPr>
          <p:grpSpPr bwMode="auto">
            <a:xfrm rot="-5400000">
              <a:off x="7353300" y="3771292"/>
              <a:ext cx="457200" cy="228600"/>
              <a:chOff x="4272" y="1392"/>
              <a:chExt cx="288" cy="144"/>
            </a:xfrm>
          </p:grpSpPr>
          <p:sp>
            <p:nvSpPr>
              <p:cNvPr id="22" name="Rectangle 125"/>
              <p:cNvSpPr>
                <a:spLocks noChangeArrowheads="1"/>
              </p:cNvSpPr>
              <p:nvPr/>
            </p:nvSpPr>
            <p:spPr bwMode="auto">
              <a:xfrm>
                <a:off x="4273" y="1392"/>
                <a:ext cx="288" cy="145"/>
              </a:xfrm>
              <a:prstGeom prst="rect">
                <a:avLst/>
              </a:prstGeom>
              <a:gradFill rotWithShape="1">
                <a:gsLst>
                  <a:gs pos="0">
                    <a:srgbClr val="25D990"/>
                  </a:gs>
                  <a:gs pos="50000">
                    <a:srgbClr val="25D990">
                      <a:gamma/>
                      <a:tint val="40000"/>
                      <a:invGamma/>
                    </a:srgbClr>
                  </a:gs>
                  <a:gs pos="100000">
                    <a:srgbClr val="25D99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  <p:sp>
            <p:nvSpPr>
              <p:cNvPr id="23" name="Line 126"/>
              <p:cNvSpPr>
                <a:spLocks noChangeShapeType="1"/>
              </p:cNvSpPr>
              <p:nvPr/>
            </p:nvSpPr>
            <p:spPr bwMode="auto">
              <a:xfrm>
                <a:off x="4273" y="1537"/>
                <a:ext cx="288" cy="0"/>
              </a:xfrm>
              <a:prstGeom prst="line">
                <a:avLst/>
              </a:prstGeom>
              <a:noFill/>
              <a:ln w="38100">
                <a:solidFill>
                  <a:srgbClr val="FF99CC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</p:grpSp>
        <p:grpSp>
          <p:nvGrpSpPr>
            <p:cNvPr id="49183" name="Group 127"/>
            <p:cNvGrpSpPr>
              <a:grpSpLocks/>
            </p:cNvGrpSpPr>
            <p:nvPr/>
          </p:nvGrpSpPr>
          <p:grpSpPr bwMode="auto">
            <a:xfrm rot="10800000">
              <a:off x="6781800" y="3123592"/>
              <a:ext cx="457200" cy="228600"/>
              <a:chOff x="4272" y="1392"/>
              <a:chExt cx="288" cy="144"/>
            </a:xfrm>
          </p:grpSpPr>
          <p:sp>
            <p:nvSpPr>
              <p:cNvPr id="25" name="Rectangle 128"/>
              <p:cNvSpPr>
                <a:spLocks noChangeArrowheads="1"/>
              </p:cNvSpPr>
              <p:nvPr/>
            </p:nvSpPr>
            <p:spPr bwMode="auto">
              <a:xfrm>
                <a:off x="4271" y="1393"/>
                <a:ext cx="288" cy="143"/>
              </a:xfrm>
              <a:prstGeom prst="rect">
                <a:avLst/>
              </a:prstGeom>
              <a:gradFill rotWithShape="1">
                <a:gsLst>
                  <a:gs pos="0">
                    <a:srgbClr val="25D990"/>
                  </a:gs>
                  <a:gs pos="50000">
                    <a:srgbClr val="25D990">
                      <a:gamma/>
                      <a:tint val="40000"/>
                      <a:invGamma/>
                    </a:srgbClr>
                  </a:gs>
                  <a:gs pos="100000">
                    <a:srgbClr val="25D99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  <p:sp>
            <p:nvSpPr>
              <p:cNvPr id="26" name="Line 129"/>
              <p:cNvSpPr>
                <a:spLocks noChangeShapeType="1"/>
              </p:cNvSpPr>
              <p:nvPr/>
            </p:nvSpPr>
            <p:spPr bwMode="auto">
              <a:xfrm>
                <a:off x="4273" y="1535"/>
                <a:ext cx="288" cy="0"/>
              </a:xfrm>
              <a:prstGeom prst="line">
                <a:avLst/>
              </a:prstGeom>
              <a:noFill/>
              <a:ln w="38100">
                <a:solidFill>
                  <a:srgbClr val="FF99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</p:grpSp>
        <p:sp>
          <p:nvSpPr>
            <p:cNvPr id="27" name="Delay 26"/>
            <p:cNvSpPr/>
            <p:nvPr/>
          </p:nvSpPr>
          <p:spPr>
            <a:xfrm rot="5400000">
              <a:off x="6901293" y="4441901"/>
              <a:ext cx="305472" cy="258824"/>
            </a:xfrm>
            <a:prstGeom prst="flowChartDelay">
              <a:avLst/>
            </a:prstGeom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49185" name="Group 27"/>
            <p:cNvGrpSpPr>
              <a:grpSpLocks/>
            </p:cNvGrpSpPr>
            <p:nvPr/>
          </p:nvGrpSpPr>
          <p:grpSpPr bwMode="auto">
            <a:xfrm rot="-5400000">
              <a:off x="5614612" y="3412522"/>
              <a:ext cx="512382" cy="806792"/>
              <a:chOff x="1624641" y="3813174"/>
              <a:chExt cx="666574" cy="1082888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1622736" y="3884555"/>
                <a:ext cx="668562" cy="1013638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" name="Snip Same Side Corner Rectangle 29"/>
              <p:cNvSpPr/>
              <p:nvPr/>
            </p:nvSpPr>
            <p:spPr>
              <a:xfrm>
                <a:off x="1761730" y="3931130"/>
                <a:ext cx="390081" cy="945167"/>
              </a:xfrm>
              <a:prstGeom prst="snip2SameRect">
                <a:avLst/>
              </a:prstGeom>
              <a:gradFill flip="none" rotWithShape="1">
                <a:gsLst>
                  <a:gs pos="15000">
                    <a:schemeClr val="bg1">
                      <a:lumMod val="50000"/>
                      <a:lumOff val="50000"/>
                    </a:schemeClr>
                  </a:gs>
                  <a:gs pos="85000">
                    <a:schemeClr val="tx1">
                      <a:lumMod val="9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  <a:effectLst>
                <a:glow rad="50800">
                  <a:srgbClr val="FF0000">
                    <a:alpha val="5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1774430" y="4489399"/>
                <a:ext cx="362593" cy="37563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70000">
                    <a:schemeClr val="tx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glow>
                  <a:schemeClr val="bg1"/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1730265" y="3808414"/>
                <a:ext cx="462853" cy="71384"/>
              </a:xfrm>
              <a:prstGeom prst="rect">
                <a:avLst/>
              </a:prstGeom>
              <a:solidFill>
                <a:schemeClr val="bg1">
                  <a:lumMod val="85000"/>
                  <a:lumOff val="15000"/>
                </a:schemeClr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cxnSp>
        <p:nvCxnSpPr>
          <p:cNvPr id="49158" name="Straight Arrow Connector 37"/>
          <p:cNvCxnSpPr>
            <a:cxnSpLocks noChangeShapeType="1"/>
          </p:cNvCxnSpPr>
          <p:nvPr/>
        </p:nvCxnSpPr>
        <p:spPr bwMode="auto">
          <a:xfrm flipV="1">
            <a:off x="4498975" y="3873500"/>
            <a:ext cx="3167063" cy="2179638"/>
          </a:xfrm>
          <a:prstGeom prst="straightConnector1">
            <a:avLst/>
          </a:prstGeom>
          <a:noFill/>
          <a:ln w="127000">
            <a:solidFill>
              <a:schemeClr val="tx1"/>
            </a:solidFill>
            <a:round/>
            <a:headEnd type="none" w="sm" len="sm"/>
            <a:tailEnd type="arrow" w="med" len="med"/>
          </a:ln>
        </p:spPr>
      </p:cxnSp>
      <p:sp>
        <p:nvSpPr>
          <p:cNvPr id="49159" name="Title 1"/>
          <p:cNvSpPr txBox="1">
            <a:spLocks/>
          </p:cNvSpPr>
          <p:nvPr/>
        </p:nvSpPr>
        <p:spPr bwMode="auto">
          <a:xfrm rot="-2094844">
            <a:off x="5029812" y="5023118"/>
            <a:ext cx="2235806" cy="57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2075" tIns="46038" rIns="92075" bIns="46038"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3000" dirty="0">
                <a:latin typeface="Helvetica" charset="0"/>
              </a:rPr>
              <a:t>Reality axis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377" y="-1"/>
            <a:ext cx="3687624" cy="22174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3581892" y="3533310"/>
            <a:ext cx="960598" cy="56174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>
                <a:latin typeface="Helvetica" charset="0"/>
              </a:rPr>
              <a:t>Design drivers </a:t>
            </a:r>
            <a:endParaRPr lang="en-US" sz="3000" dirty="0">
              <a:latin typeface="Helvetica" charset="0"/>
            </a:endParaRPr>
          </a:p>
        </p:txBody>
      </p:sp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230909" y="1117581"/>
            <a:ext cx="8913091" cy="4641850"/>
          </a:xfrm>
        </p:spPr>
        <p:txBody>
          <a:bodyPr/>
          <a:lstStyle/>
          <a:p>
            <a:r>
              <a:rPr lang="en-US" dirty="0" smtClean="0">
                <a:latin typeface="Helvetica" charset="0"/>
              </a:rPr>
              <a:t>Long arms and extreme interferometry lead to many design impacts</a:t>
            </a:r>
          </a:p>
          <a:p>
            <a:r>
              <a:rPr lang="en-US" dirty="0" smtClean="0">
                <a:latin typeface="Helvetica" charset="0"/>
              </a:rPr>
              <a:t>World’s biggest UHV vacuum system, straighter than earth’s curvature</a:t>
            </a:r>
          </a:p>
          <a:p>
            <a:r>
              <a:rPr lang="en-US" dirty="0" smtClean="0">
                <a:latin typeface="Helvetica" charset="0"/>
              </a:rPr>
              <a:t>Optics size </a:t>
            </a:r>
            <a:r>
              <a:rPr lang="en-US" dirty="0" smtClean="0">
                <a:latin typeface="Helvetica" charset="0"/>
              </a:rPr>
              <a:t>– 1064 </a:t>
            </a:r>
            <a:r>
              <a:rPr lang="en-US" dirty="0" smtClean="0">
                <a:latin typeface="Helvetica" charset="0"/>
              </a:rPr>
              <a:t>nm over 4km means beam spots of </a:t>
            </a:r>
            <a:r>
              <a:rPr lang="en-US" dirty="0" smtClean="0">
                <a:latin typeface="Helvetica" charset="0"/>
              </a:rPr>
              <a:t>~12 cm</a:t>
            </a:r>
            <a:r>
              <a:rPr lang="en-US" dirty="0" smtClean="0">
                <a:latin typeface="Helvetica" charset="0"/>
              </a:rPr>
              <a:t>, 34cm optics</a:t>
            </a:r>
            <a:endParaRPr lang="en-US" dirty="0" smtClean="0">
              <a:latin typeface="Helvetica" charset="0"/>
            </a:endParaRPr>
          </a:p>
          <a:p>
            <a:r>
              <a:rPr lang="en-US" dirty="0" smtClean="0">
                <a:latin typeface="Helvetica" charset="0"/>
              </a:rPr>
              <a:t>Readout requirements of one part in 10</a:t>
            </a:r>
            <a:r>
              <a:rPr lang="en-US" baseline="30000" dirty="0" smtClean="0">
                <a:latin typeface="Helvetica" charset="0"/>
              </a:rPr>
              <a:t>10</a:t>
            </a:r>
            <a:r>
              <a:rPr lang="en-US" dirty="0" smtClean="0">
                <a:latin typeface="Helvetica" charset="0"/>
              </a:rPr>
              <a:t> of a fringe requires 200W </a:t>
            </a:r>
            <a:r>
              <a:rPr lang="en-US" dirty="0" smtClean="0">
                <a:latin typeface="Helvetica" charset="0"/>
              </a:rPr>
              <a:t>CW </a:t>
            </a:r>
            <a:r>
              <a:rPr lang="en-US" dirty="0" err="1" smtClean="0">
                <a:latin typeface="Helvetica" charset="0"/>
              </a:rPr>
              <a:t>Nd:YAG</a:t>
            </a:r>
            <a:r>
              <a:rPr lang="en-US" dirty="0" smtClean="0">
                <a:latin typeface="Helvetica" charset="0"/>
              </a:rPr>
              <a:t> lasers</a:t>
            </a:r>
            <a:r>
              <a:rPr lang="en-US" dirty="0" smtClean="0">
                <a:latin typeface="Helvetica" charset="0"/>
              </a:rPr>
              <a:t>, stabilized in frequency, intensity, and pointing; boosted to ~1 MW with optical resonant cavities</a:t>
            </a:r>
          </a:p>
          <a:p>
            <a:r>
              <a:rPr lang="en-US" dirty="0" smtClean="0">
                <a:latin typeface="Helvetica" charset="0"/>
              </a:rPr>
              <a:t>Pointing and control requirements – hold </a:t>
            </a:r>
            <a:r>
              <a:rPr lang="en-US" dirty="0" smtClean="0">
                <a:latin typeface="Helvetica" charset="0"/>
              </a:rPr>
              <a:t>4km cavities on </a:t>
            </a:r>
            <a:r>
              <a:rPr lang="en-US" dirty="0" smtClean="0">
                <a:latin typeface="Helvetica" charset="0"/>
              </a:rPr>
              <a:t>resonance to 10</a:t>
            </a:r>
            <a:r>
              <a:rPr lang="en-US" baseline="30000" dirty="0" smtClean="0">
                <a:latin typeface="Helvetica" charset="0"/>
              </a:rPr>
              <a:t>-15</a:t>
            </a:r>
            <a:r>
              <a:rPr lang="en-US" dirty="0" smtClean="0">
                <a:latin typeface="Helvetica" charset="0"/>
              </a:rPr>
              <a:t> m; </a:t>
            </a:r>
            <a:br>
              <a:rPr lang="en-US" dirty="0" smtClean="0">
                <a:latin typeface="Helvetica" charset="0"/>
              </a:rPr>
            </a:br>
            <a:r>
              <a:rPr lang="en-US" dirty="0" smtClean="0">
                <a:latin typeface="Helvetica" charset="0"/>
              </a:rPr>
              <a:t>point optics with </a:t>
            </a:r>
            <a:r>
              <a:rPr lang="en-US" dirty="0" err="1" smtClean="0">
                <a:latin typeface="Helvetica" charset="0"/>
              </a:rPr>
              <a:t>microradian</a:t>
            </a:r>
            <a:r>
              <a:rPr lang="en-US" dirty="0" smtClean="0">
                <a:latin typeface="Helvetica" charset="0"/>
              </a:rPr>
              <a:t> RMS </a:t>
            </a:r>
            <a:r>
              <a:rPr lang="en-US" dirty="0" smtClean="0">
                <a:latin typeface="Helvetica" charset="0"/>
              </a:rPr>
              <a:t>motion; 5 coupled cavities, 21 coupled DOF</a:t>
            </a:r>
            <a:endParaRPr lang="en-US" dirty="0" smtClean="0">
              <a:latin typeface="Helvetica" charset="0"/>
            </a:endParaRPr>
          </a:p>
          <a:p>
            <a:r>
              <a:rPr lang="en-US" dirty="0" smtClean="0">
                <a:latin typeface="Helvetica" charset="0"/>
              </a:rPr>
              <a:t>Suppress seismic and anthropogenic noise </a:t>
            </a:r>
            <a:r>
              <a:rPr lang="en-US" dirty="0" smtClean="0">
                <a:latin typeface="Helvetica" charset="0"/>
              </a:rPr>
              <a:t>input; another 18×5 + </a:t>
            </a:r>
            <a:r>
              <a:rPr lang="en-US" dirty="0" smtClean="0">
                <a:latin typeface="Helvetica" charset="0"/>
              </a:rPr>
              <a:t>12×5 MIMO DOF</a:t>
            </a:r>
            <a:endParaRPr lang="en-US" dirty="0" smtClean="0">
              <a:latin typeface="Helvetica" charset="0"/>
            </a:endParaRPr>
          </a:p>
          <a:p>
            <a:endParaRPr lang="en-US" dirty="0">
              <a:latin typeface="Helvetica" charset="0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9BFAFAF-6FCB-D04B-A44A-DE30D235BFEA}" type="slidenum">
              <a:rPr lang="en-US" sz="1200">
                <a:latin typeface="Helvetica" charset="0"/>
              </a:rPr>
              <a:pPr/>
              <a:t>6</a:t>
            </a:fld>
            <a:endParaRPr lang="en-US" sz="1200">
              <a:latin typeface="Helvetica" charset="0"/>
            </a:endParaRPr>
          </a:p>
        </p:txBody>
      </p:sp>
      <p:pic>
        <p:nvPicPr>
          <p:cNvPr id="6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5" t="17636"/>
          <a:stretch/>
        </p:blipFill>
        <p:spPr bwMode="auto">
          <a:xfrm>
            <a:off x="0" y="4144885"/>
            <a:ext cx="3862578" cy="2713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vacequip-liv pic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374" y="4082480"/>
            <a:ext cx="3757626" cy="2775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Content Placeholder 1"/>
          <p:cNvSpPr>
            <a:spLocks noGrp="1"/>
          </p:cNvSpPr>
          <p:nvPr>
            <p:ph idx="1"/>
          </p:nvPr>
        </p:nvSpPr>
        <p:spPr>
          <a:xfrm>
            <a:off x="3965575" y="4775200"/>
            <a:ext cx="5140325" cy="2005013"/>
          </a:xfrm>
        </p:spPr>
        <p:txBody>
          <a:bodyPr/>
          <a:lstStyle/>
          <a:p>
            <a:r>
              <a:rPr lang="en-US" dirty="0">
                <a:latin typeface="Helvetica" charset="0"/>
              </a:rPr>
              <a:t>Half-nm flatness over </a:t>
            </a:r>
            <a:r>
              <a:rPr lang="en-US" dirty="0" smtClean="0">
                <a:latin typeface="Helvetica" charset="0"/>
              </a:rPr>
              <a:t>300mm diameter</a:t>
            </a:r>
            <a:endParaRPr lang="en-US" dirty="0">
              <a:latin typeface="Helvetica" charset="0"/>
            </a:endParaRPr>
          </a:p>
          <a:p>
            <a:r>
              <a:rPr lang="en-US" dirty="0">
                <a:latin typeface="Helvetica" charset="0"/>
              </a:rPr>
              <a:t>0.2 ppm absorption at </a:t>
            </a:r>
            <a:r>
              <a:rPr lang="en-US" dirty="0" smtClean="0">
                <a:latin typeface="Helvetica" charset="0"/>
              </a:rPr>
              <a:t>1064nm</a:t>
            </a:r>
          </a:p>
          <a:p>
            <a:r>
              <a:rPr lang="en-US" dirty="0" smtClean="0">
                <a:latin typeface="Helvetica" charset="0"/>
              </a:rPr>
              <a:t>Coating specs for 1064 and 532 nm</a:t>
            </a:r>
            <a:endParaRPr lang="en-US" dirty="0">
              <a:latin typeface="Helvetica" charset="0"/>
            </a:endParaRPr>
          </a:p>
          <a:p>
            <a:r>
              <a:rPr lang="en-US" dirty="0" smtClean="0">
                <a:latin typeface="Helvetica" charset="0"/>
              </a:rPr>
              <a:t>Mechanical </a:t>
            </a:r>
            <a:r>
              <a:rPr lang="en-US" dirty="0">
                <a:latin typeface="Helvetica" charset="0"/>
              </a:rPr>
              <a:t>requirements: bulk and coating thermal noise, high resonant </a:t>
            </a:r>
            <a:r>
              <a:rPr lang="en-US" dirty="0" smtClean="0">
                <a:latin typeface="Helvetica" charset="0"/>
              </a:rPr>
              <a:t>frequency</a:t>
            </a:r>
            <a:endParaRPr lang="en-US" dirty="0">
              <a:latin typeface="Helvetica" charset="0"/>
            </a:endParaRPr>
          </a:p>
        </p:txBody>
      </p:sp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1513903" y="278681"/>
            <a:ext cx="2405063" cy="541337"/>
          </a:xfrm>
        </p:spPr>
        <p:txBody>
          <a:bodyPr/>
          <a:lstStyle/>
          <a:p>
            <a:r>
              <a:rPr lang="en-US" sz="3000" dirty="0">
                <a:latin typeface="Helvetica" charset="0"/>
              </a:rPr>
              <a:t>Test Masses</a:t>
            </a:r>
          </a:p>
        </p:txBody>
      </p:sp>
      <p:sp>
        <p:nvSpPr>
          <p:cNvPr id="55299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666163" y="6486525"/>
            <a:ext cx="490537" cy="431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0220223-50BC-E640-A366-C85EBAFD74C1}" type="slidenum">
              <a:rPr lang="en-US" sz="1200">
                <a:latin typeface="Helvetica" charset="0"/>
              </a:rPr>
              <a:pPr/>
              <a:t>7</a:t>
            </a:fld>
            <a:endParaRPr lang="en-US" sz="1200">
              <a:latin typeface="Helvetica" charset="0"/>
            </a:endParaRPr>
          </a:p>
        </p:txBody>
      </p:sp>
      <p:pic>
        <p:nvPicPr>
          <p:cNvPr id="5530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r="17625"/>
          <a:stretch>
            <a:fillRect/>
          </a:stretch>
        </p:blipFill>
        <p:spPr bwMode="auto">
          <a:xfrm>
            <a:off x="4043130" y="13134"/>
            <a:ext cx="5102458" cy="4431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ttangolo 6"/>
          <p:cNvSpPr>
            <a:spLocks noChangeArrowheads="1"/>
          </p:cNvSpPr>
          <p:nvPr/>
        </p:nvSpPr>
        <p:spPr bwMode="auto">
          <a:xfrm>
            <a:off x="-1" y="1198563"/>
            <a:ext cx="3980213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 algn="l">
              <a:buFont typeface="Arial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j-lt"/>
                <a:ea typeface="+mn-ea"/>
                <a:cs typeface="Calibri" pitchFamily="34" charset="0"/>
              </a:rPr>
              <a:t>Requires the state of the art in </a:t>
            </a:r>
            <a:r>
              <a:rPr lang="en-US" sz="2000" dirty="0" smtClean="0">
                <a:solidFill>
                  <a:schemeClr val="tx2"/>
                </a:solidFill>
                <a:latin typeface="+mj-lt"/>
                <a:ea typeface="+mn-ea"/>
                <a:cs typeface="Calibri" pitchFamily="34" charset="0"/>
              </a:rPr>
              <a:t>substrates, polishing, coating</a:t>
            </a:r>
            <a:endParaRPr lang="en-US" sz="2000" dirty="0">
              <a:solidFill>
                <a:schemeClr val="tx2"/>
              </a:solidFill>
              <a:latin typeface="+mj-lt"/>
              <a:ea typeface="+mn-ea"/>
              <a:cs typeface="Calibri" pitchFamily="34" charset="0"/>
            </a:endParaRPr>
          </a:p>
          <a:p>
            <a:pPr marL="285750" indent="-285750" algn="l">
              <a:buFont typeface="Arial" charset="0"/>
              <a:buChar char="•"/>
              <a:defRPr/>
            </a:pPr>
            <a:r>
              <a:rPr lang="en-US" sz="2000" dirty="0">
                <a:latin typeface="Helvetica" charset="0"/>
              </a:rPr>
              <a:t>Both the physical test mass – </a:t>
            </a:r>
            <a:r>
              <a:rPr lang="en-US" sz="2000" dirty="0" smtClean="0">
                <a:latin typeface="Helvetica" charset="0"/>
              </a:rPr>
              <a:t/>
            </a:r>
            <a:br>
              <a:rPr lang="en-US" sz="2000" dirty="0" smtClean="0">
                <a:latin typeface="Helvetica" charset="0"/>
              </a:rPr>
            </a:br>
            <a:r>
              <a:rPr lang="en-US" sz="2000" dirty="0" smtClean="0">
                <a:latin typeface="Helvetica" charset="0"/>
              </a:rPr>
              <a:t>a </a:t>
            </a:r>
            <a:r>
              <a:rPr lang="en-US" sz="2000" dirty="0">
                <a:latin typeface="Helvetica" charset="0"/>
              </a:rPr>
              <a:t>free point in space-time – and a crucial optical </a:t>
            </a:r>
            <a:r>
              <a:rPr lang="en-US" sz="2000" dirty="0" smtClean="0">
                <a:latin typeface="Helvetica" charset="0"/>
              </a:rPr>
              <a:t>element</a:t>
            </a:r>
            <a:endParaRPr lang="en-US" sz="2000" dirty="0">
              <a:latin typeface="Helvetica" charset="0"/>
            </a:endParaRPr>
          </a:p>
        </p:txBody>
      </p:sp>
      <p:grpSp>
        <p:nvGrpSpPr>
          <p:cNvPr id="55302" name="Group 2"/>
          <p:cNvGrpSpPr>
            <a:grpSpLocks/>
          </p:cNvGrpSpPr>
          <p:nvPr/>
        </p:nvGrpSpPr>
        <p:grpSpPr bwMode="auto">
          <a:xfrm>
            <a:off x="-39688" y="2754165"/>
            <a:ext cx="3732213" cy="4002088"/>
            <a:chOff x="1019587" y="26987"/>
            <a:chExt cx="4720813" cy="4106863"/>
          </a:xfrm>
        </p:grpSpPr>
        <p:grpSp>
          <p:nvGrpSpPr>
            <p:cNvPr id="55303" name="Group 7"/>
            <p:cNvGrpSpPr>
              <a:grpSpLocks/>
            </p:cNvGrpSpPr>
            <p:nvPr/>
          </p:nvGrpSpPr>
          <p:grpSpPr bwMode="auto">
            <a:xfrm>
              <a:off x="1189038" y="26987"/>
              <a:ext cx="4551362" cy="4106863"/>
              <a:chOff x="4262438" y="1312863"/>
              <a:chExt cx="4551362" cy="4106863"/>
            </a:xfrm>
          </p:grpSpPr>
          <p:sp>
            <p:nvSpPr>
              <p:cNvPr id="55305" name="Line 26"/>
              <p:cNvSpPr>
                <a:spLocks noChangeShapeType="1"/>
              </p:cNvSpPr>
              <p:nvPr/>
            </p:nvSpPr>
            <p:spPr bwMode="auto">
              <a:xfrm>
                <a:off x="5527674" y="4633914"/>
                <a:ext cx="23813" cy="785812"/>
              </a:xfrm>
              <a:prstGeom prst="line">
                <a:avLst/>
              </a:prstGeom>
              <a:noFill/>
              <a:ln w="57150">
                <a:solidFill>
                  <a:srgbClr val="FF6743"/>
                </a:solidFill>
                <a:prstDash val="sysDot"/>
                <a:round/>
                <a:headEnd type="none" w="sm" len="sm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06" name="Line 25"/>
              <p:cNvSpPr>
                <a:spLocks noChangeShapeType="1"/>
              </p:cNvSpPr>
              <p:nvPr/>
            </p:nvSpPr>
            <p:spPr bwMode="auto">
              <a:xfrm>
                <a:off x="5470525" y="3552825"/>
                <a:ext cx="0" cy="984250"/>
              </a:xfrm>
              <a:prstGeom prst="line">
                <a:avLst/>
              </a:prstGeom>
              <a:noFill/>
              <a:ln w="57150">
                <a:solidFill>
                  <a:srgbClr val="FF674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07" name="Line 24"/>
              <p:cNvSpPr>
                <a:spLocks noChangeShapeType="1"/>
              </p:cNvSpPr>
              <p:nvPr/>
            </p:nvSpPr>
            <p:spPr bwMode="auto">
              <a:xfrm>
                <a:off x="4847431" y="4487068"/>
                <a:ext cx="1691482" cy="7145"/>
              </a:xfrm>
              <a:prstGeom prst="line">
                <a:avLst/>
              </a:prstGeom>
              <a:noFill/>
              <a:ln w="57150">
                <a:solidFill>
                  <a:srgbClr val="FF674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08" name="Rectangle 20"/>
              <p:cNvSpPr>
                <a:spLocks noChangeArrowheads="1"/>
              </p:cNvSpPr>
              <p:nvPr/>
            </p:nvSpPr>
            <p:spPr bwMode="auto">
              <a:xfrm rot="5400000">
                <a:off x="7466013" y="3589337"/>
                <a:ext cx="374650" cy="1812925"/>
              </a:xfrm>
              <a:prstGeom prst="rect">
                <a:avLst/>
              </a:prstGeom>
              <a:gradFill rotWithShape="1">
                <a:gsLst>
                  <a:gs pos="0">
                    <a:srgbClr val="FFD0C5"/>
                  </a:gs>
                  <a:gs pos="50000">
                    <a:srgbClr val="FF3300"/>
                  </a:gs>
                  <a:gs pos="100000">
                    <a:srgbClr val="FFD0C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09" name="Rectangle 19"/>
              <p:cNvSpPr>
                <a:spLocks noChangeArrowheads="1"/>
              </p:cNvSpPr>
              <p:nvPr/>
            </p:nvSpPr>
            <p:spPr bwMode="auto">
              <a:xfrm>
                <a:off x="5276850" y="1662113"/>
                <a:ext cx="374650" cy="1698625"/>
              </a:xfrm>
              <a:prstGeom prst="rect">
                <a:avLst/>
              </a:prstGeom>
              <a:gradFill rotWithShape="1">
                <a:gsLst>
                  <a:gs pos="0">
                    <a:srgbClr val="FFD0C5"/>
                  </a:gs>
                  <a:gs pos="50000">
                    <a:srgbClr val="FF3300"/>
                  </a:gs>
                  <a:gs pos="100000">
                    <a:srgbClr val="FFD0C5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10" name="Rectangle 4"/>
              <p:cNvSpPr>
                <a:spLocks noChangeArrowheads="1"/>
              </p:cNvSpPr>
              <p:nvPr/>
            </p:nvSpPr>
            <p:spPr bwMode="auto">
              <a:xfrm>
                <a:off x="5111750" y="1447800"/>
                <a:ext cx="687388" cy="244475"/>
              </a:xfrm>
              <a:prstGeom prst="rect">
                <a:avLst/>
              </a:prstGeom>
              <a:solidFill>
                <a:schemeClr val="accent1"/>
              </a:solidFill>
              <a:ln w="19050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11" name="Text Box 5"/>
              <p:cNvSpPr txBox="1">
                <a:spLocks noChangeArrowheads="1"/>
              </p:cNvSpPr>
              <p:nvPr/>
            </p:nvSpPr>
            <p:spPr bwMode="auto">
              <a:xfrm>
                <a:off x="5996783" y="1312863"/>
                <a:ext cx="1254124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200" b="1">
                    <a:solidFill>
                      <a:srgbClr val="9900CC"/>
                    </a:solidFill>
                    <a:latin typeface="Helvetica" charset="0"/>
                  </a:rPr>
                  <a:t>Test Masses:</a:t>
                </a:r>
              </a:p>
              <a:p>
                <a:r>
                  <a:rPr lang="en-US" sz="1200" b="1">
                    <a:solidFill>
                      <a:srgbClr val="9900CC"/>
                    </a:solidFill>
                    <a:latin typeface="Helvetica" charset="0"/>
                  </a:rPr>
                  <a:t>34cm </a:t>
                </a:r>
                <a:r>
                  <a:rPr lang="en-US" sz="1200" b="1">
                    <a:solidFill>
                      <a:srgbClr val="9900CC"/>
                    </a:solidFill>
                    <a:latin typeface="Helvetica" charset="0"/>
                    <a:sym typeface="Symbol" charset="0"/>
                  </a:rPr>
                  <a:t> x 20cm</a:t>
                </a:r>
              </a:p>
            </p:txBody>
          </p:sp>
          <p:sp>
            <p:nvSpPr>
              <p:cNvPr id="55312" name="Text Box 6"/>
              <p:cNvSpPr txBox="1">
                <a:spLocks noChangeArrowheads="1"/>
              </p:cNvSpPr>
              <p:nvPr/>
            </p:nvSpPr>
            <p:spPr bwMode="auto">
              <a:xfrm>
                <a:off x="4546600" y="1457325"/>
                <a:ext cx="573088" cy="274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200" b="1">
                    <a:solidFill>
                      <a:schemeClr val="tx2"/>
                    </a:solidFill>
                    <a:latin typeface="Helvetica" charset="0"/>
                  </a:rPr>
                  <a:t>40 kg</a:t>
                </a:r>
                <a:endParaRPr lang="en-US" sz="1200" b="1">
                  <a:solidFill>
                    <a:schemeClr val="tx2"/>
                  </a:solidFill>
                  <a:latin typeface="Helvetica" charset="0"/>
                  <a:sym typeface="Symbol" charset="0"/>
                </a:endParaRPr>
              </a:p>
            </p:txBody>
          </p:sp>
          <p:sp>
            <p:nvSpPr>
              <p:cNvPr id="55313" name="Rectangle 7"/>
              <p:cNvSpPr>
                <a:spLocks noChangeArrowheads="1"/>
              </p:cNvSpPr>
              <p:nvPr/>
            </p:nvSpPr>
            <p:spPr bwMode="auto">
              <a:xfrm>
                <a:off x="5113338" y="3360738"/>
                <a:ext cx="687387" cy="244475"/>
              </a:xfrm>
              <a:prstGeom prst="rect">
                <a:avLst/>
              </a:prstGeom>
              <a:solidFill>
                <a:schemeClr val="accent1"/>
              </a:solidFill>
              <a:ln w="19050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14" name="Text Box 9"/>
              <p:cNvSpPr txBox="1">
                <a:spLocks noChangeArrowheads="1"/>
              </p:cNvSpPr>
              <p:nvPr/>
            </p:nvSpPr>
            <p:spPr bwMode="auto">
              <a:xfrm>
                <a:off x="4548188" y="3362325"/>
                <a:ext cx="573087" cy="274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200" b="1">
                    <a:solidFill>
                      <a:schemeClr val="tx2"/>
                    </a:solidFill>
                    <a:latin typeface="Helvetica" charset="0"/>
                  </a:rPr>
                  <a:t>40 kg</a:t>
                </a:r>
                <a:endParaRPr lang="en-US" sz="1200" b="1">
                  <a:solidFill>
                    <a:schemeClr val="tx2"/>
                  </a:solidFill>
                  <a:latin typeface="Helvetica" charset="0"/>
                  <a:sym typeface="Symbol" charset="0"/>
                </a:endParaRPr>
              </a:p>
            </p:txBody>
          </p:sp>
          <p:sp>
            <p:nvSpPr>
              <p:cNvPr id="55315" name="Rectangle 10"/>
              <p:cNvSpPr>
                <a:spLocks noChangeArrowheads="1"/>
              </p:cNvSpPr>
              <p:nvPr/>
            </p:nvSpPr>
            <p:spPr bwMode="auto">
              <a:xfrm rot="-5400000">
                <a:off x="6274594" y="4377531"/>
                <a:ext cx="687388" cy="244475"/>
              </a:xfrm>
              <a:prstGeom prst="rect">
                <a:avLst/>
              </a:prstGeom>
              <a:solidFill>
                <a:schemeClr val="accent1"/>
              </a:solidFill>
              <a:ln w="19050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16" name="Rectangle 11"/>
              <p:cNvSpPr>
                <a:spLocks noChangeArrowheads="1"/>
              </p:cNvSpPr>
              <p:nvPr/>
            </p:nvSpPr>
            <p:spPr bwMode="auto">
              <a:xfrm rot="-5400000">
                <a:off x="8347869" y="4379119"/>
                <a:ext cx="687387" cy="244475"/>
              </a:xfrm>
              <a:prstGeom prst="rect">
                <a:avLst/>
              </a:prstGeom>
              <a:solidFill>
                <a:schemeClr val="accent1"/>
              </a:solidFill>
              <a:ln w="19050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17" name="Rectangle 12"/>
              <p:cNvSpPr>
                <a:spLocks noChangeArrowheads="1"/>
              </p:cNvSpPr>
              <p:nvPr/>
            </p:nvSpPr>
            <p:spPr bwMode="auto">
              <a:xfrm rot="2700000">
                <a:off x="5442744" y="4112419"/>
                <a:ext cx="217488" cy="819150"/>
              </a:xfrm>
              <a:prstGeom prst="rect">
                <a:avLst/>
              </a:prstGeom>
              <a:solidFill>
                <a:srgbClr val="FFCC00"/>
              </a:solidFill>
              <a:ln w="19050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18" name="Text Box 13"/>
              <p:cNvSpPr txBox="1">
                <a:spLocks noChangeArrowheads="1"/>
              </p:cNvSpPr>
              <p:nvPr/>
            </p:nvSpPr>
            <p:spPr bwMode="auto">
              <a:xfrm>
                <a:off x="4262438" y="4645025"/>
                <a:ext cx="1169987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200" b="1">
                    <a:solidFill>
                      <a:srgbClr val="FF9900"/>
                    </a:solidFill>
                    <a:latin typeface="Helvetica" charset="0"/>
                  </a:rPr>
                  <a:t>BS: </a:t>
                </a:r>
              </a:p>
              <a:p>
                <a:r>
                  <a:rPr lang="en-US" sz="1200" b="1">
                    <a:solidFill>
                      <a:srgbClr val="FF9900"/>
                    </a:solidFill>
                    <a:latin typeface="Helvetica" charset="0"/>
                  </a:rPr>
                  <a:t>37cm </a:t>
                </a:r>
                <a:r>
                  <a:rPr lang="en-US" sz="1200" b="1">
                    <a:solidFill>
                      <a:srgbClr val="FF9900"/>
                    </a:solidFill>
                    <a:latin typeface="Helvetica" charset="0"/>
                    <a:sym typeface="Symbol" charset="0"/>
                  </a:rPr>
                  <a:t> x 6cm</a:t>
                </a:r>
              </a:p>
            </p:txBody>
          </p:sp>
          <p:sp>
            <p:nvSpPr>
              <p:cNvPr id="55319" name="Text Box 21"/>
              <p:cNvSpPr txBox="1">
                <a:spLocks noChangeArrowheads="1"/>
              </p:cNvSpPr>
              <p:nvPr/>
            </p:nvSpPr>
            <p:spPr bwMode="auto">
              <a:xfrm>
                <a:off x="6224588" y="4857750"/>
                <a:ext cx="798512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200" b="1">
                    <a:solidFill>
                      <a:schemeClr val="tx2"/>
                    </a:solidFill>
                    <a:latin typeface="Helvetica" charset="0"/>
                  </a:rPr>
                  <a:t>ITM</a:t>
                </a:r>
              </a:p>
              <a:p>
                <a:r>
                  <a:rPr lang="en-US" sz="1200" b="1">
                    <a:solidFill>
                      <a:schemeClr val="tx2"/>
                    </a:solidFill>
                    <a:latin typeface="Helvetica" charset="0"/>
                  </a:rPr>
                  <a:t>T = 1.4%</a:t>
                </a:r>
                <a:endParaRPr lang="en-US" sz="1200" b="1">
                  <a:solidFill>
                    <a:schemeClr val="tx2"/>
                  </a:solidFill>
                  <a:latin typeface="Helvetica" charset="0"/>
                  <a:sym typeface="Symbol" charset="0"/>
                </a:endParaRPr>
              </a:p>
            </p:txBody>
          </p:sp>
          <p:sp>
            <p:nvSpPr>
              <p:cNvPr id="55320" name="AutoShape 31"/>
              <p:cNvSpPr>
                <a:spLocks noChangeArrowheads="1"/>
              </p:cNvSpPr>
              <p:nvPr/>
            </p:nvSpPr>
            <p:spPr bwMode="auto">
              <a:xfrm>
                <a:off x="6777038" y="4262438"/>
                <a:ext cx="1741487" cy="541337"/>
              </a:xfrm>
              <a:prstGeom prst="curvedRightArrow">
                <a:avLst>
                  <a:gd name="adj1" fmla="val 6981"/>
                  <a:gd name="adj2" fmla="val 26981"/>
                  <a:gd name="adj3" fmla="val 51025"/>
                </a:avLst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21" name="Text Box 32"/>
              <p:cNvSpPr txBox="1">
                <a:spLocks noChangeArrowheads="1"/>
              </p:cNvSpPr>
              <p:nvPr/>
            </p:nvSpPr>
            <p:spPr bwMode="auto">
              <a:xfrm>
                <a:off x="5789613" y="2487470"/>
                <a:ext cx="1768475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200" i="1">
                    <a:latin typeface="Helvetica" charset="0"/>
                  </a:rPr>
                  <a:t>Round-trip optical loss: 75 ppm max</a:t>
                </a:r>
              </a:p>
            </p:txBody>
          </p:sp>
          <p:sp>
            <p:nvSpPr>
              <p:cNvPr id="55322" name="Rectangle 34"/>
              <p:cNvSpPr>
                <a:spLocks noChangeArrowheads="1"/>
              </p:cNvSpPr>
              <p:nvPr/>
            </p:nvSpPr>
            <p:spPr bwMode="auto">
              <a:xfrm>
                <a:off x="5122863" y="3786188"/>
                <a:ext cx="687387" cy="114300"/>
              </a:xfrm>
              <a:prstGeom prst="rect">
                <a:avLst/>
              </a:prstGeom>
              <a:solidFill>
                <a:srgbClr val="99FF33"/>
              </a:solidFill>
              <a:ln w="19050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23" name="Rectangle 35"/>
              <p:cNvSpPr>
                <a:spLocks noChangeArrowheads="1"/>
              </p:cNvSpPr>
              <p:nvPr/>
            </p:nvSpPr>
            <p:spPr bwMode="auto">
              <a:xfrm rot="-5400000">
                <a:off x="5874544" y="4429919"/>
                <a:ext cx="687388" cy="114300"/>
              </a:xfrm>
              <a:prstGeom prst="rect">
                <a:avLst/>
              </a:prstGeom>
              <a:solidFill>
                <a:srgbClr val="99FF33"/>
              </a:solidFill>
              <a:ln w="19050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24" name="Text Box 36"/>
              <p:cNvSpPr txBox="1">
                <a:spLocks noChangeArrowheads="1"/>
              </p:cNvSpPr>
              <p:nvPr/>
            </p:nvSpPr>
            <p:spPr bwMode="auto">
              <a:xfrm>
                <a:off x="5996783" y="3587749"/>
                <a:ext cx="17764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200" b="1">
                    <a:solidFill>
                      <a:srgbClr val="33CC33"/>
                    </a:solidFill>
                    <a:latin typeface="Helvetica" charset="0"/>
                  </a:rPr>
                  <a:t>Compensation plates:</a:t>
                </a:r>
              </a:p>
              <a:p>
                <a:r>
                  <a:rPr lang="en-US" sz="1200" b="1">
                    <a:solidFill>
                      <a:srgbClr val="33CC33"/>
                    </a:solidFill>
                    <a:latin typeface="Helvetica" charset="0"/>
                  </a:rPr>
                  <a:t>34cm </a:t>
                </a:r>
                <a:r>
                  <a:rPr lang="en-US" sz="1200" b="1">
                    <a:solidFill>
                      <a:srgbClr val="33CC33"/>
                    </a:solidFill>
                    <a:latin typeface="Helvetica" charset="0"/>
                    <a:sym typeface="Symbol" charset="0"/>
                  </a:rPr>
                  <a:t> x 10cm</a:t>
                </a:r>
              </a:p>
            </p:txBody>
          </p:sp>
        </p:grpSp>
        <p:sp>
          <p:nvSpPr>
            <p:cNvPr id="55304" name="Line 24"/>
            <p:cNvSpPr>
              <a:spLocks noChangeShapeType="1"/>
            </p:cNvSpPr>
            <p:nvPr/>
          </p:nvSpPr>
          <p:spPr bwMode="auto">
            <a:xfrm>
              <a:off x="1019587" y="3205559"/>
              <a:ext cx="917576" cy="0"/>
            </a:xfrm>
            <a:prstGeom prst="line">
              <a:avLst/>
            </a:prstGeom>
            <a:noFill/>
            <a:ln w="57150">
              <a:solidFill>
                <a:srgbClr val="FF6743"/>
              </a:solidFill>
              <a:round/>
              <a:headEnd type="none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7818" y="88467"/>
            <a:ext cx="4456546" cy="700087"/>
          </a:xfrm>
        </p:spPr>
        <p:txBody>
          <a:bodyPr/>
          <a:lstStyle/>
          <a:p>
            <a:r>
              <a:rPr lang="en-US" dirty="0" smtClean="0"/>
              <a:t>Test mass Optics figure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1355725"/>
            <a:ext cx="8345055" cy="4641850"/>
          </a:xfrm>
        </p:spPr>
        <p:txBody>
          <a:bodyPr/>
          <a:lstStyle/>
          <a:p>
            <a:r>
              <a:rPr lang="en-US" dirty="0" smtClean="0"/>
              <a:t>In-house metrology </a:t>
            </a:r>
            <a:r>
              <a:rPr lang="en-US" dirty="0" smtClean="0"/>
              <a:t> on 300 </a:t>
            </a:r>
            <a:r>
              <a:rPr lang="en-US" dirty="0" smtClean="0"/>
              <a:t>mm </a:t>
            </a:r>
            <a:r>
              <a:rPr lang="en-US" dirty="0" smtClean="0"/>
              <a:t>diameter</a:t>
            </a:r>
            <a:r>
              <a:rPr lang="en-US" dirty="0"/>
              <a:t> </a:t>
            </a:r>
            <a:r>
              <a:rPr lang="en-US" dirty="0" smtClean="0"/>
              <a:t>shows </a:t>
            </a:r>
            <a:r>
              <a:rPr lang="en-US" dirty="0" smtClean="0"/>
              <a:t>0.66 </a:t>
            </a:r>
            <a:r>
              <a:rPr lang="en-US" dirty="0" smtClean="0"/>
              <a:t>nm RMS</a:t>
            </a:r>
          </a:p>
          <a:p>
            <a:pPr lvl="1"/>
            <a:r>
              <a:rPr lang="en-US" dirty="0" smtClean="0"/>
              <a:t>Note spiral from planetary system;</a:t>
            </a:r>
            <a:r>
              <a:rPr lang="en-US" dirty="0"/>
              <a:t> </a:t>
            </a:r>
            <a:r>
              <a:rPr lang="en-US" dirty="0" smtClean="0"/>
              <a:t>about 0.2 nm </a:t>
            </a:r>
            <a:r>
              <a:rPr lang="en-US" dirty="0" err="1" smtClean="0"/>
              <a:t>pk-pk</a:t>
            </a:r>
            <a:endParaRPr lang="en-US" dirty="0" smtClean="0"/>
          </a:p>
          <a:p>
            <a:r>
              <a:rPr lang="en-US" dirty="0" smtClean="0"/>
              <a:t>In-situ measurements of a</a:t>
            </a:r>
            <a:r>
              <a:rPr lang="en-US" dirty="0" smtClean="0"/>
              <a:t>s</a:t>
            </a:r>
            <a:r>
              <a:rPr lang="en-US" dirty="0" smtClean="0"/>
              <a:t>-built 4km cavity </a:t>
            </a:r>
            <a:r>
              <a:rPr lang="en-US" dirty="0" smtClean="0"/>
              <a:t>show results are </a:t>
            </a:r>
            <a:r>
              <a:rPr lang="en-US" dirty="0" smtClean="0"/>
              <a:t>better </a:t>
            </a:r>
            <a:r>
              <a:rPr lang="en-US" dirty="0" smtClean="0"/>
              <a:t>than </a:t>
            </a:r>
            <a:r>
              <a:rPr lang="en-US" dirty="0" smtClean="0"/>
              <a:t>requirements!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0921" t="5165" b="36199"/>
          <a:stretch/>
        </p:blipFill>
        <p:spPr>
          <a:xfrm>
            <a:off x="277091" y="3267363"/>
            <a:ext cx="4143397" cy="30710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2564065"/>
            <a:ext cx="4572000" cy="416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814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6"/>
          <p:cNvSpPr>
            <a:spLocks noGrp="1" noChangeArrowheads="1"/>
          </p:cNvSpPr>
          <p:nvPr>
            <p:ph type="title"/>
          </p:nvPr>
        </p:nvSpPr>
        <p:spPr>
          <a:xfrm>
            <a:off x="1097154" y="978538"/>
            <a:ext cx="4411719" cy="460375"/>
          </a:xfrm>
        </p:spPr>
        <p:txBody>
          <a:bodyPr/>
          <a:lstStyle/>
          <a:p>
            <a:r>
              <a:rPr lang="en-US" sz="3000" dirty="0">
                <a:latin typeface="Helvetica" charset="0"/>
              </a:rPr>
              <a:t>Seismic Isolation: </a:t>
            </a:r>
            <a:r>
              <a:rPr lang="en-US" sz="3000" dirty="0" smtClean="0">
                <a:latin typeface="Helvetica" charset="0"/>
              </a:rPr>
              <a:t/>
            </a:r>
            <a:br>
              <a:rPr lang="en-US" sz="3000" dirty="0" smtClean="0">
                <a:latin typeface="Helvetica" charset="0"/>
              </a:rPr>
            </a:br>
            <a:r>
              <a:rPr lang="en-US" sz="3000" dirty="0" smtClean="0">
                <a:latin typeface="Helvetica" charset="0"/>
              </a:rPr>
              <a:t>Multi</a:t>
            </a:r>
            <a:r>
              <a:rPr lang="en-US" sz="3000" dirty="0">
                <a:latin typeface="Helvetica" charset="0"/>
              </a:rPr>
              <a:t>-Stage </a:t>
            </a:r>
            <a:r>
              <a:rPr lang="en-US" sz="3000" dirty="0" smtClean="0">
                <a:latin typeface="Helvetica" charset="0"/>
              </a:rPr>
              <a:t>Solution</a:t>
            </a:r>
            <a:br>
              <a:rPr lang="en-US" sz="3000" dirty="0" smtClean="0">
                <a:latin typeface="Helvetica" charset="0"/>
              </a:rPr>
            </a:br>
            <a:r>
              <a:rPr lang="en-US" sz="2000" dirty="0" smtClean="0">
                <a:latin typeface="Helvetica" charset="0"/>
              </a:rPr>
              <a:t>(talk by Matichard)</a:t>
            </a:r>
            <a:endParaRPr lang="en-US" sz="2000" dirty="0">
              <a:latin typeface="Helvetica" charset="0"/>
            </a:endParaRPr>
          </a:p>
        </p:txBody>
      </p:sp>
      <p:sp>
        <p:nvSpPr>
          <p:cNvPr id="59394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270000"/>
            <a:ext cx="5622925" cy="6907213"/>
          </a:xfrm>
        </p:spPr>
        <p:txBody>
          <a:bodyPr/>
          <a:lstStyle/>
          <a:p>
            <a:r>
              <a:rPr lang="en-US" dirty="0">
                <a:latin typeface="Helvetica" charset="0"/>
              </a:rPr>
              <a:t>Objectives:</a:t>
            </a:r>
          </a:p>
          <a:p>
            <a:pPr lvl="1"/>
            <a:r>
              <a:rPr lang="en-US" dirty="0">
                <a:latin typeface="Helvetica" charset="0"/>
              </a:rPr>
              <a:t>Render seismic noise a negligible limitation to GW searches</a:t>
            </a:r>
          </a:p>
          <a:p>
            <a:pPr lvl="1"/>
            <a:r>
              <a:rPr lang="en-US" dirty="0">
                <a:latin typeface="Helvetica" charset="0"/>
              </a:rPr>
              <a:t>Reduce actuation forces on test masses</a:t>
            </a:r>
          </a:p>
          <a:p>
            <a:r>
              <a:rPr lang="en-US" dirty="0">
                <a:latin typeface="Helvetica" charset="0"/>
              </a:rPr>
              <a:t>Both suspension and seismic isolation  systems contribute to attenuation</a:t>
            </a:r>
          </a:p>
          <a:p>
            <a:r>
              <a:rPr lang="en-US" dirty="0">
                <a:latin typeface="Helvetica" charset="0"/>
              </a:rPr>
              <a:t>Choose an active isolation approach, 3 stages of 6 degrees-of-freedom :</a:t>
            </a:r>
          </a:p>
          <a:p>
            <a:pPr lvl="1"/>
            <a:r>
              <a:rPr lang="en-US" dirty="0">
                <a:latin typeface="Helvetica" charset="0"/>
              </a:rPr>
              <a:t>1) Hydraulic External Pre-Isolation</a:t>
            </a:r>
          </a:p>
          <a:p>
            <a:pPr lvl="1"/>
            <a:r>
              <a:rPr lang="en-US" dirty="0">
                <a:latin typeface="Helvetica" charset="0"/>
              </a:rPr>
              <a:t>2) Two Active Stages of Internal </a:t>
            </a:r>
            <a:br>
              <a:rPr lang="en-US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     Seismic Isolation</a:t>
            </a:r>
          </a:p>
          <a:p>
            <a:r>
              <a:rPr lang="en-US" dirty="0">
                <a:solidFill>
                  <a:srgbClr val="114FFB"/>
                </a:solidFill>
                <a:latin typeface="Helvetica" charset="0"/>
              </a:rPr>
              <a:t>Low noise sensors (position, velocity, acceleration) are combined, passed </a:t>
            </a:r>
            <a:r>
              <a:rPr lang="en-US" dirty="0" smtClean="0">
                <a:solidFill>
                  <a:srgbClr val="114FFB"/>
                </a:solidFill>
                <a:latin typeface="Helvetica" charset="0"/>
              </a:rPr>
              <a:t/>
            </a:r>
            <a:br>
              <a:rPr lang="en-US" dirty="0" smtClean="0">
                <a:solidFill>
                  <a:srgbClr val="114FFB"/>
                </a:solidFill>
                <a:latin typeface="Helvetica" charset="0"/>
              </a:rPr>
            </a:br>
            <a:r>
              <a:rPr lang="en-US" dirty="0" smtClean="0">
                <a:solidFill>
                  <a:srgbClr val="114FFB"/>
                </a:solidFill>
                <a:latin typeface="Helvetica" charset="0"/>
              </a:rPr>
              <a:t>through </a:t>
            </a:r>
            <a:r>
              <a:rPr lang="en-US" dirty="0">
                <a:solidFill>
                  <a:srgbClr val="114FFB"/>
                </a:solidFill>
                <a:latin typeface="Helvetica" charset="0"/>
              </a:rPr>
              <a:t>a servo amplifier, and delivered </a:t>
            </a:r>
            <a:r>
              <a:rPr lang="en-US" dirty="0" smtClean="0">
                <a:solidFill>
                  <a:srgbClr val="114FFB"/>
                </a:solidFill>
                <a:latin typeface="Helvetica" charset="0"/>
              </a:rPr>
              <a:t/>
            </a:r>
            <a:br>
              <a:rPr lang="en-US" dirty="0" smtClean="0">
                <a:solidFill>
                  <a:srgbClr val="114FFB"/>
                </a:solidFill>
                <a:latin typeface="Helvetica" charset="0"/>
              </a:rPr>
            </a:br>
            <a:r>
              <a:rPr lang="en-US" dirty="0" smtClean="0">
                <a:solidFill>
                  <a:srgbClr val="114FFB"/>
                </a:solidFill>
                <a:latin typeface="Helvetica" charset="0"/>
              </a:rPr>
              <a:t>to </a:t>
            </a:r>
            <a:r>
              <a:rPr lang="en-US" dirty="0">
                <a:solidFill>
                  <a:srgbClr val="114FFB"/>
                </a:solidFill>
                <a:latin typeface="Helvetica" charset="0"/>
              </a:rPr>
              <a:t>the optimal actuator as a function of </a:t>
            </a:r>
            <a:r>
              <a:rPr lang="en-US" dirty="0" smtClean="0">
                <a:solidFill>
                  <a:srgbClr val="114FFB"/>
                </a:solidFill>
                <a:latin typeface="Helvetica" charset="0"/>
              </a:rPr>
              <a:t/>
            </a:r>
            <a:br>
              <a:rPr lang="en-US" dirty="0" smtClean="0">
                <a:solidFill>
                  <a:srgbClr val="114FFB"/>
                </a:solidFill>
                <a:latin typeface="Helvetica" charset="0"/>
              </a:rPr>
            </a:br>
            <a:r>
              <a:rPr lang="en-US" dirty="0" smtClean="0">
                <a:solidFill>
                  <a:srgbClr val="114FFB"/>
                </a:solidFill>
                <a:latin typeface="Helvetica" charset="0"/>
              </a:rPr>
              <a:t>frequency </a:t>
            </a:r>
            <a:r>
              <a:rPr lang="en-US" dirty="0">
                <a:solidFill>
                  <a:srgbClr val="114FFB"/>
                </a:solidFill>
                <a:latin typeface="Helvetica" charset="0"/>
              </a:rPr>
              <a:t>to hold </a:t>
            </a:r>
            <a:r>
              <a:rPr lang="en-US" dirty="0" smtClean="0">
                <a:solidFill>
                  <a:srgbClr val="114FFB"/>
                </a:solidFill>
                <a:latin typeface="Helvetica" charset="0"/>
              </a:rPr>
              <a:t>platform and 1-ton payload </a:t>
            </a:r>
            <a:br>
              <a:rPr lang="en-US" dirty="0" smtClean="0">
                <a:solidFill>
                  <a:srgbClr val="114FFB"/>
                </a:solidFill>
                <a:latin typeface="Helvetica" charset="0"/>
              </a:rPr>
            </a:br>
            <a:r>
              <a:rPr lang="en-US" dirty="0" smtClean="0">
                <a:solidFill>
                  <a:srgbClr val="114FFB"/>
                </a:solidFill>
                <a:latin typeface="Helvetica" charset="0"/>
              </a:rPr>
              <a:t>still </a:t>
            </a:r>
            <a:r>
              <a:rPr lang="en-US" dirty="0">
                <a:solidFill>
                  <a:srgbClr val="114FFB"/>
                </a:solidFill>
                <a:latin typeface="Helvetica" charset="0"/>
              </a:rPr>
              <a:t>in inertial </a:t>
            </a:r>
            <a:r>
              <a:rPr lang="en-US" dirty="0">
                <a:solidFill>
                  <a:srgbClr val="114FFB"/>
                </a:solidFill>
                <a:latin typeface="Helvetica" charset="0"/>
              </a:rPr>
              <a:t>s</a:t>
            </a:r>
            <a:r>
              <a:rPr lang="en-US" dirty="0" smtClean="0">
                <a:solidFill>
                  <a:srgbClr val="114FFB"/>
                </a:solidFill>
                <a:latin typeface="Helvetica" charset="0"/>
              </a:rPr>
              <a:t>pace </a:t>
            </a:r>
            <a:endParaRPr lang="en-US" dirty="0" smtClean="0">
              <a:solidFill>
                <a:srgbClr val="114FFB"/>
              </a:solidFill>
              <a:latin typeface="Helvetica" charset="0"/>
            </a:endParaRPr>
          </a:p>
          <a:p>
            <a:r>
              <a:rPr lang="en-US" dirty="0" smtClean="0">
                <a:solidFill>
                  <a:srgbClr val="114FFB"/>
                </a:solidFill>
                <a:latin typeface="Helvetica" charset="0"/>
              </a:rPr>
              <a:t>At 10Hz: 10</a:t>
            </a:r>
            <a:r>
              <a:rPr lang="en-US" baseline="30000" dirty="0" smtClean="0">
                <a:solidFill>
                  <a:srgbClr val="114FFB"/>
                </a:solidFill>
                <a:latin typeface="Helvetica" charset="0"/>
              </a:rPr>
              <a:t>-12</a:t>
            </a:r>
            <a:r>
              <a:rPr lang="en-US" dirty="0" smtClean="0">
                <a:solidFill>
                  <a:srgbClr val="114FFB"/>
                </a:solidFill>
                <a:latin typeface="Helvetica" charset="0"/>
              </a:rPr>
              <a:t> m/</a:t>
            </a:r>
            <a:r>
              <a:rPr lang="en-US" dirty="0" err="1" smtClean="0">
                <a:solidFill>
                  <a:srgbClr val="114FFB"/>
                </a:solidFill>
                <a:latin typeface="Helvetica" charset="0"/>
              </a:rPr>
              <a:t>rHz</a:t>
            </a:r>
            <a:r>
              <a:rPr lang="en-US" dirty="0" smtClean="0">
                <a:solidFill>
                  <a:srgbClr val="114FFB"/>
                </a:solidFill>
                <a:latin typeface="Helvetica" charset="0"/>
              </a:rPr>
              <a:t> and -80 dB </a:t>
            </a:r>
            <a:r>
              <a:rPr lang="en-US" dirty="0" smtClean="0">
                <a:solidFill>
                  <a:srgbClr val="114FFB"/>
                </a:solidFill>
                <a:latin typeface="Helvetica" charset="0"/>
              </a:rPr>
              <a:t>transmissibility</a:t>
            </a:r>
            <a:endParaRPr lang="en-US" dirty="0">
              <a:solidFill>
                <a:srgbClr val="114FFB"/>
              </a:solidFill>
              <a:latin typeface="Helvetica" charset="0"/>
            </a:endParaRPr>
          </a:p>
        </p:txBody>
      </p:sp>
      <p:graphicFrame>
        <p:nvGraphicFramePr>
          <p:cNvPr id="59395" name="Object 3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311578084"/>
              </p:ext>
            </p:extLst>
          </p:nvPr>
        </p:nvGraphicFramePr>
        <p:xfrm>
          <a:off x="5792788" y="0"/>
          <a:ext cx="3351212" cy="369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39" name="Document" r:id="rId3" imgW="3541776" imgH="3901440" progId="Word.Document.8">
                  <p:embed/>
                </p:oleObj>
              </mc:Choice>
              <mc:Fallback>
                <p:oleObj name="Document" r:id="rId3" imgW="3541776" imgH="3901440" progId="Word.Document.8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2788" y="0"/>
                        <a:ext cx="3351212" cy="3692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396" name="Slide Number Placeholder 10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E739AC0-BDD9-7E4F-A428-89929799BF18}" type="slidenum">
              <a:rPr lang="en-US" sz="1200">
                <a:latin typeface="Helvetica" charset="0"/>
              </a:rPr>
              <a:pPr/>
              <a:t>9</a:t>
            </a:fld>
            <a:endParaRPr lang="en-US" sz="1200">
              <a:latin typeface="Helvetic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7091" y="4017819"/>
            <a:ext cx="3786907" cy="284018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 bwMode="auto">
          <a:xfrm flipH="1">
            <a:off x="6026727" y="3890818"/>
            <a:ext cx="681182" cy="11546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V="1">
            <a:off x="7714674" y="3879272"/>
            <a:ext cx="736600" cy="2309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6757236" y="3636826"/>
            <a:ext cx="7787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</a:t>
            </a:r>
            <a:r>
              <a:rPr lang="en-US" dirty="0" smtClean="0">
                <a:latin typeface="Arial"/>
                <a:cs typeface="Arial"/>
              </a:rPr>
              <a:t>2m</a:t>
            </a:r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LIGO_lab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LIGO_lab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LIGO_lab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O_lab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Settings\ljones\My Documents\Power Point\LIGO_lab.pot</Template>
  <TotalTime>94700</TotalTime>
  <Words>722</Words>
  <Application>Microsoft Macintosh PowerPoint</Application>
  <PresentationFormat>On-screen Show (4:3)</PresentationFormat>
  <Paragraphs>127</Paragraphs>
  <Slides>12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LIGO_lab</vt:lpstr>
      <vt:lpstr>Photo Editor Photo</vt:lpstr>
      <vt:lpstr>Equation</vt:lpstr>
      <vt:lpstr>Image</vt:lpstr>
      <vt:lpstr>Document</vt:lpstr>
      <vt:lpstr>Interferometry and Optics in Advanced LIGO</vt:lpstr>
      <vt:lpstr>LIGO Laboratory:  two Observatories and Caltech, MIT campuses</vt:lpstr>
      <vt:lpstr>Gravitational waves</vt:lpstr>
      <vt:lpstr>Interferometric Gravitational-wave Detectors</vt:lpstr>
      <vt:lpstr>The real instrument is  far more complex…</vt:lpstr>
      <vt:lpstr>Design drivers </vt:lpstr>
      <vt:lpstr>Test Masses</vt:lpstr>
      <vt:lpstr>Test mass Optics figure</vt:lpstr>
      <vt:lpstr>Seismic Isolation:  Multi-Stage Solution (talk by Matichard)</vt:lpstr>
      <vt:lpstr>Test Mass Quadruple  Pendulum suspension</vt:lpstr>
      <vt:lpstr>Advanced LIGO commissioning just starting – already more sensitive than any previous detector</vt:lpstr>
      <vt:lpstr>The Last Page</vt:lpstr>
    </vt:vector>
  </TitlesOfParts>
  <Company>CALTECH.EDU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SEI Structure Development</dc:title>
  <dc:creator>LIGO</dc:creator>
  <cp:lastModifiedBy>David Shoemaker</cp:lastModifiedBy>
  <cp:revision>823</cp:revision>
  <cp:lastPrinted>2013-12-06T20:15:52Z</cp:lastPrinted>
  <dcterms:created xsi:type="dcterms:W3CDTF">2003-06-05T14:38:00Z</dcterms:created>
  <dcterms:modified xsi:type="dcterms:W3CDTF">2014-11-13T15:09:18Z</dcterms:modified>
</cp:coreProperties>
</file>