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mp" ContentType="image/bmp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349" r:id="rId2"/>
    <p:sldId id="412" r:id="rId3"/>
    <p:sldId id="406" r:id="rId4"/>
    <p:sldId id="407" r:id="rId5"/>
    <p:sldId id="408" r:id="rId6"/>
    <p:sldId id="413" r:id="rId7"/>
    <p:sldId id="409" r:id="rId8"/>
    <p:sldId id="414" r:id="rId9"/>
    <p:sldId id="397" r:id="rId10"/>
    <p:sldId id="411" r:id="rId11"/>
    <p:sldId id="428" r:id="rId12"/>
    <p:sldId id="418" r:id="rId13"/>
    <p:sldId id="415" r:id="rId14"/>
    <p:sldId id="416" r:id="rId15"/>
    <p:sldId id="404" r:id="rId16"/>
    <p:sldId id="417" r:id="rId17"/>
    <p:sldId id="420" r:id="rId18"/>
    <p:sldId id="421" r:id="rId19"/>
    <p:sldId id="422" r:id="rId20"/>
    <p:sldId id="423" r:id="rId21"/>
    <p:sldId id="419" r:id="rId22"/>
    <p:sldId id="424" r:id="rId23"/>
    <p:sldId id="425" r:id="rId24"/>
    <p:sldId id="426" r:id="rId25"/>
    <p:sldId id="42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D9"/>
    <a:srgbClr val="EDF9B5"/>
    <a:srgbClr val="F2FF87"/>
    <a:srgbClr val="64CB77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 autoAdjust="0"/>
    <p:restoredTop sz="91284" autoAdjust="0"/>
  </p:normalViewPr>
  <p:slideViewPr>
    <p:cSldViewPr>
      <p:cViewPr varScale="1">
        <p:scale>
          <a:sx n="61" d="100"/>
          <a:sy n="61" d="100"/>
        </p:scale>
        <p:origin x="-21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11/26/14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038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FB9F1-5210-3F43-AA15-4DC1C8BB176F}" type="slidenum">
              <a:rPr lang="en-US" altLang="ja-JP" i="0">
                <a:latin typeface="Times New Roman" charset="0"/>
              </a:rPr>
              <a:pPr/>
              <a:t>4</a:t>
            </a:fld>
            <a:endParaRPr lang="en-US" altLang="ja-JP" i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>
                <a:ea typeface="ＭＳ Ｐゴシック" charset="0"/>
                <a:cs typeface="ＭＳ Ｐゴシック" charset="0"/>
              </a:rPr>
              <a:t>http://fisica.fc.ul.pt/einstein.gif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9F4F8D-C955-B04E-B33B-D8B6C614A33D}" type="slidenum">
              <a:rPr lang="en-US" altLang="ja-JP" i="0">
                <a:latin typeface="Times New Roman" charset="0"/>
              </a:rPr>
              <a:pPr/>
              <a:t>5</a:t>
            </a:fld>
            <a:endParaRPr lang="en-US" altLang="ja-JP" i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ja-JP">
                <a:ea typeface="ＭＳ Ｐゴシック" charset="0"/>
                <a:cs typeface="ＭＳ Ｐゴシック" charset="0"/>
              </a:rPr>
              <a:t>http://fisica.fc.ul.pt/einstein.gif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7013"/>
            <a:ext cx="6486525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55725"/>
            <a:ext cx="381000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355725"/>
            <a:ext cx="381000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752850"/>
            <a:ext cx="381000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E8AE-2E1B-A441-A451-602B6176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2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2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Salerno on November 27, 2014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-G1401342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mp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5.jp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936" y="-152400"/>
            <a:ext cx="7924800" cy="2057400"/>
          </a:xfrm>
        </p:spPr>
        <p:txBody>
          <a:bodyPr/>
          <a:lstStyle/>
          <a:p>
            <a:r>
              <a:rPr lang="en-US" altLang="ja-JP" sz="3200" b="1" dirty="0"/>
              <a:t>History and status of LIGO </a:t>
            </a:r>
            <a:r>
              <a:rPr lang="en-US" altLang="ja-JP" sz="3200" b="1" dirty="0" smtClean="0"/>
              <a:t/>
            </a:r>
            <a:br>
              <a:rPr lang="en-US" altLang="ja-JP" sz="3200" b="1" dirty="0" smtClean="0"/>
            </a:br>
            <a:r>
              <a:rPr lang="en-US" altLang="ja-JP" sz="2800" b="1" dirty="0" smtClean="0"/>
              <a:t>Laser </a:t>
            </a:r>
            <a:r>
              <a:rPr lang="en-US" altLang="ja-JP" sz="2800" b="1" dirty="0"/>
              <a:t>Interferometer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Gravitational </a:t>
            </a:r>
            <a:r>
              <a:rPr lang="en-US" altLang="ja-JP" sz="2800" b="1" dirty="0"/>
              <a:t>Wave </a:t>
            </a:r>
            <a:r>
              <a:rPr lang="en-US" altLang="ja-JP" sz="2800" b="1" dirty="0" smtClean="0"/>
              <a:t>Observatory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Hiroaki Yamamoto  Caltech/LIGO</a:t>
            </a:r>
            <a:endParaRPr kumimoji="1" lang="ja-JP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3505200"/>
          </a:xfrm>
        </p:spPr>
        <p:txBody>
          <a:bodyPr/>
          <a:lstStyle/>
          <a:p>
            <a:r>
              <a:rPr kumimoji="1" lang="en-US" altLang="ja-JP" sz="2800" dirty="0" smtClean="0"/>
              <a:t>Introduction</a:t>
            </a:r>
          </a:p>
          <a:p>
            <a:pPr lvl="1"/>
            <a:r>
              <a:rPr kumimoji="1" lang="en-US" altLang="ja-JP" sz="2200" dirty="0" smtClean="0"/>
              <a:t>Newton’s gravity to Einstein’s general relativity</a:t>
            </a:r>
          </a:p>
          <a:p>
            <a:r>
              <a:rPr kumimoji="1" lang="en-US" altLang="ja-JP" sz="2800" dirty="0" smtClean="0"/>
              <a:t>Gravitational Wave</a:t>
            </a:r>
          </a:p>
          <a:p>
            <a:pPr lvl="1"/>
            <a:r>
              <a:rPr kumimoji="1" lang="en-US" altLang="ja-JP" sz="2200" dirty="0" smtClean="0"/>
              <a:t>Source and signal</a:t>
            </a:r>
          </a:p>
          <a:p>
            <a:r>
              <a:rPr kumimoji="1" lang="en-US" altLang="ja-JP" sz="2800" dirty="0" smtClean="0"/>
              <a:t>Detection of the Gravitational Wave Signal</a:t>
            </a:r>
          </a:p>
          <a:p>
            <a:r>
              <a:rPr kumimoji="1" lang="en-US" altLang="ja-JP" sz="2800" dirty="0" smtClean="0"/>
              <a:t>Second generation detectors</a:t>
            </a:r>
          </a:p>
          <a:p>
            <a:r>
              <a:rPr kumimoji="1" lang="en-US" altLang="ja-JP" sz="2800" dirty="0" smtClean="0"/>
              <a:t>Plan toward the first detection of GW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152400" y="5581471"/>
            <a:ext cx="890253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Many items in the presentations are from</a:t>
            </a:r>
          </a:p>
          <a:p>
            <a:r>
              <a:rPr kumimoji="1" lang="en-US" altLang="ja-JP" sz="1800" dirty="0" smtClean="0"/>
              <a:t>“Listening to the Universe through Einstein’s Waves” by S. Whitcomb  LIGO-G0900456</a:t>
            </a:r>
          </a:p>
          <a:p>
            <a:r>
              <a:rPr lang="en-US" altLang="ja-JP" sz="1800" dirty="0"/>
              <a:t>“Projected Integrated Testing &amp; Operations </a:t>
            </a:r>
            <a:r>
              <a:rPr lang="en-US" altLang="ja-JP" sz="1800" dirty="0" smtClean="0"/>
              <a:t>Commissioning” by P. </a:t>
            </a:r>
            <a:r>
              <a:rPr lang="en-US" altLang="ja-JP" sz="1800" dirty="0" err="1" smtClean="0"/>
              <a:t>Fritschel</a:t>
            </a:r>
            <a:r>
              <a:rPr lang="en-US" altLang="ja-JP" sz="1800" dirty="0" smtClean="0"/>
              <a:t>  LIGO-G1400628  </a:t>
            </a:r>
            <a:endParaRPr lang="en-US" altLang="ja-JP" sz="1800" dirty="0"/>
          </a:p>
          <a:p>
            <a:r>
              <a:rPr lang="en-US" altLang="ja-JP" sz="1800" dirty="0" smtClean="0"/>
              <a:t>“</a:t>
            </a:r>
            <a:r>
              <a:rPr lang="en-US" altLang="ja-JP" sz="1800" dirty="0"/>
              <a:t>ET-</a:t>
            </a:r>
            <a:r>
              <a:rPr lang="en-US" altLang="ja-JP" sz="1800" dirty="0" err="1"/>
              <a:t>aLIGO</a:t>
            </a:r>
            <a:r>
              <a:rPr lang="en-US" altLang="ja-JP" sz="1800" dirty="0"/>
              <a:t> and beyond</a:t>
            </a:r>
            <a:r>
              <a:rPr lang="en-US" altLang="ja-JP" sz="1800" dirty="0" smtClean="0"/>
              <a:t>” by </a:t>
            </a:r>
            <a:r>
              <a:rPr lang="en-US" altLang="ja-JP" sz="1800" dirty="0"/>
              <a:t>David </a:t>
            </a:r>
            <a:r>
              <a:rPr lang="en-US" altLang="ja-JP" sz="1800" dirty="0" smtClean="0"/>
              <a:t>Shoemaker  LIGO</a:t>
            </a:r>
            <a:r>
              <a:rPr lang="en-US" altLang="ja-JP" sz="1800" dirty="0"/>
              <a:t>-</a:t>
            </a:r>
            <a:r>
              <a:rPr lang="en-US" altLang="ja-JP" sz="1800" dirty="0" smtClean="0"/>
              <a:t>G14001331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23583188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13D3C5-DB53-AE40-906E-A29A99C55B46}" type="slidenum">
              <a:rPr lang="en-US" altLang="ja-JP" i="0">
                <a:solidFill>
                  <a:schemeClr val="tx2"/>
                </a:solidFill>
              </a:rPr>
              <a:pPr/>
              <a:t>10</a:t>
            </a:fld>
            <a:endParaRPr lang="en-US" altLang="ja-JP" i="0">
              <a:solidFill>
                <a:schemeClr val="tx2"/>
              </a:solidFill>
            </a:endParaRPr>
          </a:p>
        </p:txBody>
      </p:sp>
      <p:sp>
        <p:nvSpPr>
          <p:cNvPr id="8397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239000" cy="762000"/>
          </a:xfrm>
        </p:spPr>
        <p:txBody>
          <a:bodyPr/>
          <a:lstStyle/>
          <a:p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How Small is 10</a:t>
            </a:r>
            <a:r>
              <a:rPr lang="en-US" altLang="ja-JP" baseline="30000" dirty="0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altLang="ja-JP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19</a:t>
            </a:r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Arial" charset="0"/>
                <a:ea typeface="ＭＳ Ｐゴシック" charset="0"/>
                <a:cs typeface="ＭＳ Ｐゴシック" charset="0"/>
              </a:rPr>
              <a:t>Meter?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82663" y="3194043"/>
            <a:ext cx="7094537" cy="539750"/>
            <a:chOff x="619" y="2003"/>
            <a:chExt cx="4469" cy="340"/>
          </a:xfrm>
        </p:grpSpPr>
        <p:sp>
          <p:nvSpPr>
            <p:cNvPr id="84008" name="Freeform 4"/>
            <p:cNvSpPr>
              <a:spLocks/>
            </p:cNvSpPr>
            <p:nvPr/>
          </p:nvSpPr>
          <p:spPr bwMode="auto">
            <a:xfrm>
              <a:off x="1440" y="2055"/>
              <a:ext cx="384" cy="288"/>
            </a:xfrm>
            <a:custGeom>
              <a:avLst/>
              <a:gdLst>
                <a:gd name="T0" fmla="*/ 0 w 384"/>
                <a:gd name="T1" fmla="*/ 120 h 288"/>
                <a:gd name="T2" fmla="*/ 96 w 384"/>
                <a:gd name="T3" fmla="*/ 24 h 288"/>
                <a:gd name="T4" fmla="*/ 288 w 384"/>
                <a:gd name="T5" fmla="*/ 264 h 288"/>
                <a:gd name="T6" fmla="*/ 384 w 384"/>
                <a:gd name="T7" fmla="*/ 16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288"/>
                <a:gd name="T14" fmla="*/ 384 w 38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288">
                  <a:moveTo>
                    <a:pt x="0" y="120"/>
                  </a:moveTo>
                  <a:cubicBezTo>
                    <a:pt x="24" y="60"/>
                    <a:pt x="48" y="0"/>
                    <a:pt x="96" y="24"/>
                  </a:cubicBezTo>
                  <a:cubicBezTo>
                    <a:pt x="144" y="48"/>
                    <a:pt x="240" y="240"/>
                    <a:pt x="288" y="264"/>
                  </a:cubicBezTo>
                  <a:cubicBezTo>
                    <a:pt x="336" y="288"/>
                    <a:pt x="360" y="228"/>
                    <a:pt x="384" y="168"/>
                  </a:cubicBezTo>
                </a:path>
              </a:pathLst>
            </a:custGeom>
            <a:noFill/>
            <a:ln w="19050">
              <a:solidFill>
                <a:srgbClr val="E3293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84009" name="Text Box 5"/>
            <p:cNvSpPr txBox="1">
              <a:spLocks noChangeArrowheads="1"/>
            </p:cNvSpPr>
            <p:nvPr/>
          </p:nvSpPr>
          <p:spPr bwMode="auto">
            <a:xfrm>
              <a:off x="2199" y="2008"/>
              <a:ext cx="28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2000" b="1">
                  <a:solidFill>
                    <a:srgbClr val="0331B3"/>
                  </a:solidFill>
                </a:rPr>
                <a:t>Wavelength of light ~ 1 micron</a:t>
              </a:r>
            </a:p>
          </p:txBody>
        </p:sp>
        <p:graphicFrame>
          <p:nvGraphicFramePr>
            <p:cNvPr id="839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4971833"/>
                </p:ext>
              </p:extLst>
            </p:nvPr>
          </p:nvGraphicFramePr>
          <p:xfrm>
            <a:off x="619" y="2003"/>
            <a:ext cx="501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1" name="Equation" r:id="rId3" imgW="368300" imgH="152400" progId="Equation.DSMT4">
                    <p:embed/>
                  </p:oleObj>
                </mc:Choice>
                <mc:Fallback>
                  <p:oleObj name="Equation" r:id="rId3" imgW="3683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" y="2003"/>
                          <a:ext cx="501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400" y="1782755"/>
            <a:ext cx="5224463" cy="396875"/>
            <a:chOff x="1248" y="806"/>
            <a:chExt cx="3291" cy="250"/>
          </a:xfrm>
        </p:grpSpPr>
        <p:sp>
          <p:nvSpPr>
            <p:cNvPr id="84006" name="Line 8"/>
            <p:cNvSpPr>
              <a:spLocks noChangeShapeType="1"/>
            </p:cNvSpPr>
            <p:nvPr/>
          </p:nvSpPr>
          <p:spPr bwMode="auto">
            <a:xfrm>
              <a:off x="1248" y="912"/>
              <a:ext cx="720" cy="0"/>
            </a:xfrm>
            <a:prstGeom prst="line">
              <a:avLst/>
            </a:prstGeom>
            <a:noFill/>
            <a:ln w="76200">
              <a:solidFill>
                <a:srgbClr val="0331B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07" name="Text Box 9"/>
            <p:cNvSpPr txBox="1">
              <a:spLocks noChangeArrowheads="1"/>
            </p:cNvSpPr>
            <p:nvPr/>
          </p:nvSpPr>
          <p:spPr bwMode="auto">
            <a:xfrm>
              <a:off x="2199" y="806"/>
              <a:ext cx="2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2000" b="1" dirty="0" smtClean="0">
                  <a:solidFill>
                    <a:srgbClr val="0331B3"/>
                  </a:solidFill>
                </a:rPr>
                <a:t>               One </a:t>
              </a:r>
              <a:r>
                <a:rPr lang="en-US" altLang="ja-JP" sz="2000" b="1" dirty="0">
                  <a:solidFill>
                    <a:srgbClr val="0331B3"/>
                  </a:solidFill>
                </a:rPr>
                <a:t>meter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3588" y="2300281"/>
            <a:ext cx="6994525" cy="519113"/>
            <a:chOff x="481" y="1440"/>
            <a:chExt cx="4406" cy="327"/>
          </a:xfrm>
        </p:grpSpPr>
        <p:sp>
          <p:nvSpPr>
            <p:cNvPr id="84003" name="Freeform 11"/>
            <p:cNvSpPr>
              <a:spLocks/>
            </p:cNvSpPr>
            <p:nvPr/>
          </p:nvSpPr>
          <p:spPr bwMode="auto">
            <a:xfrm>
              <a:off x="1504" y="1457"/>
              <a:ext cx="128" cy="310"/>
            </a:xfrm>
            <a:custGeom>
              <a:avLst/>
              <a:gdLst>
                <a:gd name="T0" fmla="*/ 104 w 104"/>
                <a:gd name="T1" fmla="*/ 0 h 240"/>
                <a:gd name="T2" fmla="*/ 8 w 104"/>
                <a:gd name="T3" fmla="*/ 96 h 240"/>
                <a:gd name="T4" fmla="*/ 56 w 104"/>
                <a:gd name="T5" fmla="*/ 240 h 240"/>
                <a:gd name="T6" fmla="*/ 0 60000 65536"/>
                <a:gd name="T7" fmla="*/ 0 60000 65536"/>
                <a:gd name="T8" fmla="*/ 0 60000 65536"/>
                <a:gd name="T9" fmla="*/ 0 w 104"/>
                <a:gd name="T10" fmla="*/ 0 h 240"/>
                <a:gd name="T11" fmla="*/ 104 w 10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240">
                  <a:moveTo>
                    <a:pt x="104" y="0"/>
                  </a:moveTo>
                  <a:cubicBezTo>
                    <a:pt x="60" y="28"/>
                    <a:pt x="16" y="56"/>
                    <a:pt x="8" y="96"/>
                  </a:cubicBezTo>
                  <a:cubicBezTo>
                    <a:pt x="0" y="136"/>
                    <a:pt x="48" y="216"/>
                    <a:pt x="56" y="240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84004" name="Text Box 12"/>
            <p:cNvSpPr txBox="1">
              <a:spLocks noChangeArrowheads="1"/>
            </p:cNvSpPr>
            <p:nvPr/>
          </p:nvSpPr>
          <p:spPr bwMode="auto">
            <a:xfrm>
              <a:off x="2199" y="1484"/>
              <a:ext cx="2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2000" b="1">
                  <a:solidFill>
                    <a:srgbClr val="0331B3"/>
                  </a:solidFill>
                </a:rPr>
                <a:t>Human hair ~ 100 microns</a:t>
              </a:r>
            </a:p>
          </p:txBody>
        </p:sp>
        <p:sp>
          <p:nvSpPr>
            <p:cNvPr id="84005" name="Text Box 13"/>
            <p:cNvSpPr txBox="1">
              <a:spLocks noChangeArrowheads="1"/>
            </p:cNvSpPr>
            <p:nvPr/>
          </p:nvSpPr>
          <p:spPr bwMode="auto">
            <a:xfrm>
              <a:off x="528" y="144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ja-JP" altLang="en-US" sz="2000" b="1">
                <a:latin typeface="Helvetica" charset="0"/>
              </a:endParaRPr>
            </a:p>
          </p:txBody>
        </p:sp>
        <p:graphicFrame>
          <p:nvGraphicFramePr>
            <p:cNvPr id="839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8785285"/>
                </p:ext>
              </p:extLst>
            </p:nvPr>
          </p:nvGraphicFramePr>
          <p:xfrm>
            <a:off x="481" y="1475"/>
            <a:ext cx="776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2" name="Equation" r:id="rId5" imgW="571500" imgH="177800" progId="Equation.DSMT4">
                    <p:embed/>
                  </p:oleObj>
                </mc:Choice>
                <mc:Fallback>
                  <p:oleObj name="Equation" r:id="rId5" imgW="5715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" y="1475"/>
                          <a:ext cx="776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66763" y="5659437"/>
            <a:ext cx="6438901" cy="436563"/>
            <a:chOff x="483" y="3402"/>
            <a:chExt cx="4056" cy="275"/>
          </a:xfrm>
        </p:grpSpPr>
        <p:sp>
          <p:nvSpPr>
            <p:cNvPr id="83999" name="Text Box 16"/>
            <p:cNvSpPr txBox="1">
              <a:spLocks noChangeArrowheads="1"/>
            </p:cNvSpPr>
            <p:nvPr/>
          </p:nvSpPr>
          <p:spPr bwMode="auto">
            <a:xfrm>
              <a:off x="2199" y="3427"/>
              <a:ext cx="2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2000" b="1" dirty="0">
                  <a:solidFill>
                    <a:srgbClr val="FF0000"/>
                  </a:solidFill>
                </a:rPr>
                <a:t>GW detector 10</a:t>
              </a:r>
              <a:r>
                <a:rPr lang="en-US" altLang="ja-JP" sz="2000" b="1" baseline="30000" dirty="0">
                  <a:solidFill>
                    <a:srgbClr val="FF0000"/>
                  </a:solidFill>
                </a:rPr>
                <a:t>-</a:t>
              </a:r>
              <a:r>
                <a:rPr lang="en-US" altLang="ja-JP" sz="2000" b="1" baseline="30000" dirty="0" smtClean="0">
                  <a:solidFill>
                    <a:srgbClr val="FF0000"/>
                  </a:solidFill>
                </a:rPr>
                <a:t>19</a:t>
              </a:r>
              <a:r>
                <a:rPr lang="en-US" altLang="ja-JP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2000" b="1" dirty="0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84000" name="Line 17"/>
            <p:cNvSpPr>
              <a:spLocks noChangeShapeType="1"/>
            </p:cNvSpPr>
            <p:nvPr/>
          </p:nvSpPr>
          <p:spPr bwMode="auto">
            <a:xfrm flipH="1">
              <a:off x="1577" y="3427"/>
              <a:ext cx="0" cy="1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01" name="Line 18"/>
            <p:cNvSpPr>
              <a:spLocks noChangeShapeType="1"/>
            </p:cNvSpPr>
            <p:nvPr/>
          </p:nvSpPr>
          <p:spPr bwMode="auto">
            <a:xfrm>
              <a:off x="1366" y="3523"/>
              <a:ext cx="2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002" name="Line 19"/>
            <p:cNvSpPr>
              <a:spLocks noChangeShapeType="1"/>
            </p:cNvSpPr>
            <p:nvPr/>
          </p:nvSpPr>
          <p:spPr bwMode="auto">
            <a:xfrm flipH="1">
              <a:off x="1577" y="3523"/>
              <a:ext cx="2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839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291511"/>
                </p:ext>
              </p:extLst>
            </p:nvPr>
          </p:nvGraphicFramePr>
          <p:xfrm>
            <a:off x="483" y="3402"/>
            <a:ext cx="775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3" name="Equation" r:id="rId7" imgW="571500" imgH="177800" progId="Equation.DSMT4">
                    <p:embed/>
                  </p:oleObj>
                </mc:Choice>
                <mc:Fallback>
                  <p:oleObj name="Equation" r:id="rId7" imgW="5715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" y="3402"/>
                          <a:ext cx="775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82625" y="4819648"/>
            <a:ext cx="6523038" cy="442913"/>
            <a:chOff x="430" y="3027"/>
            <a:chExt cx="4109" cy="279"/>
          </a:xfrm>
        </p:grpSpPr>
        <p:sp>
          <p:nvSpPr>
            <p:cNvPr id="83994" name="Text Box 22"/>
            <p:cNvSpPr txBox="1">
              <a:spLocks noChangeArrowheads="1"/>
            </p:cNvSpPr>
            <p:nvPr/>
          </p:nvSpPr>
          <p:spPr bwMode="auto">
            <a:xfrm>
              <a:off x="2199" y="3056"/>
              <a:ext cx="2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2000" b="1">
                  <a:solidFill>
                    <a:srgbClr val="0331B3"/>
                  </a:solidFill>
                </a:rPr>
                <a:t>Nuclear diameter 10</a:t>
              </a:r>
              <a:r>
                <a:rPr lang="en-US" altLang="ja-JP" sz="2000" b="1" baseline="30000">
                  <a:solidFill>
                    <a:srgbClr val="0331B3"/>
                  </a:solidFill>
                </a:rPr>
                <a:t>-15</a:t>
              </a:r>
              <a:r>
                <a:rPr lang="en-US" altLang="ja-JP" sz="2000" b="1">
                  <a:solidFill>
                    <a:srgbClr val="0331B3"/>
                  </a:solidFill>
                </a:rPr>
                <a:t> m</a:t>
              </a:r>
            </a:p>
          </p:txBody>
        </p:sp>
        <p:sp>
          <p:nvSpPr>
            <p:cNvPr id="83995" name="Oval 23"/>
            <p:cNvSpPr>
              <a:spLocks noChangeArrowheads="1"/>
            </p:cNvSpPr>
            <p:nvPr/>
          </p:nvSpPr>
          <p:spPr bwMode="auto">
            <a:xfrm>
              <a:off x="1536" y="3161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83996" name="Oval 24"/>
            <p:cNvSpPr>
              <a:spLocks noChangeArrowheads="1"/>
            </p:cNvSpPr>
            <p:nvPr/>
          </p:nvSpPr>
          <p:spPr bwMode="auto">
            <a:xfrm>
              <a:off x="1584" y="312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83997" name="Oval 25"/>
            <p:cNvSpPr>
              <a:spLocks noChangeArrowheads="1"/>
            </p:cNvSpPr>
            <p:nvPr/>
          </p:nvSpPr>
          <p:spPr bwMode="auto">
            <a:xfrm>
              <a:off x="1536" y="3120"/>
              <a:ext cx="48" cy="48"/>
            </a:xfrm>
            <a:prstGeom prst="ellipse">
              <a:avLst/>
            </a:prstGeom>
            <a:solidFill>
              <a:srgbClr val="E3293B"/>
            </a:solidFill>
            <a:ln w="12700">
              <a:solidFill>
                <a:srgbClr val="E3293B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83998" name="Oval 26"/>
            <p:cNvSpPr>
              <a:spLocks noChangeArrowheads="1"/>
            </p:cNvSpPr>
            <p:nvPr/>
          </p:nvSpPr>
          <p:spPr bwMode="auto">
            <a:xfrm>
              <a:off x="1577" y="3168"/>
              <a:ext cx="48" cy="48"/>
            </a:xfrm>
            <a:prstGeom prst="ellipse">
              <a:avLst/>
            </a:prstGeom>
            <a:solidFill>
              <a:srgbClr val="E3293B"/>
            </a:solidFill>
            <a:ln w="12700">
              <a:solidFill>
                <a:srgbClr val="E3293B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graphicFrame>
          <p:nvGraphicFramePr>
            <p:cNvPr id="8397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549606"/>
                </p:ext>
              </p:extLst>
            </p:nvPr>
          </p:nvGraphicFramePr>
          <p:xfrm>
            <a:off x="430" y="3027"/>
            <a:ext cx="880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4" name="Equation" r:id="rId9" imgW="647700" imgH="177800" progId="Equation.DSMT4">
                    <p:embed/>
                  </p:oleObj>
                </mc:Choice>
                <mc:Fallback>
                  <p:oleObj name="Equation" r:id="rId9" imgW="6477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" y="3027"/>
                          <a:ext cx="880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63588" y="3979859"/>
            <a:ext cx="6442075" cy="450850"/>
            <a:chOff x="481" y="2344"/>
            <a:chExt cx="4058" cy="284"/>
          </a:xfrm>
        </p:grpSpPr>
        <p:grpSp>
          <p:nvGrpSpPr>
            <p:cNvPr id="83983" name="Group 28"/>
            <p:cNvGrpSpPr>
              <a:grpSpLocks/>
            </p:cNvGrpSpPr>
            <p:nvPr/>
          </p:nvGrpSpPr>
          <p:grpSpPr bwMode="auto">
            <a:xfrm>
              <a:off x="481" y="2344"/>
              <a:ext cx="4058" cy="284"/>
              <a:chOff x="481" y="2498"/>
              <a:chExt cx="4058" cy="284"/>
            </a:xfrm>
          </p:grpSpPr>
          <p:sp>
            <p:nvSpPr>
              <p:cNvPr id="83989" name="Text Box 29"/>
              <p:cNvSpPr txBox="1">
                <a:spLocks noChangeArrowheads="1"/>
              </p:cNvSpPr>
              <p:nvPr/>
            </p:nvSpPr>
            <p:spPr bwMode="auto">
              <a:xfrm>
                <a:off x="2199" y="2532"/>
                <a:ext cx="2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2000" b="1">
                    <a:solidFill>
                      <a:srgbClr val="0331B3"/>
                    </a:solidFill>
                  </a:rPr>
                  <a:t>Atomic diameter 10</a:t>
                </a:r>
                <a:r>
                  <a:rPr lang="en-US" altLang="ja-JP" sz="2000" b="1" baseline="30000">
                    <a:solidFill>
                      <a:srgbClr val="0331B3"/>
                    </a:solidFill>
                  </a:rPr>
                  <a:t>-10</a:t>
                </a:r>
                <a:r>
                  <a:rPr lang="en-US" altLang="ja-JP" sz="2000" b="1">
                    <a:solidFill>
                      <a:srgbClr val="0331B3"/>
                    </a:solidFill>
                  </a:rPr>
                  <a:t> m</a:t>
                </a:r>
              </a:p>
            </p:txBody>
          </p:sp>
          <p:sp>
            <p:nvSpPr>
              <p:cNvPr id="83990" name="Oval 30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  <p:sp>
            <p:nvSpPr>
              <p:cNvPr id="83991" name="Oval 31"/>
              <p:cNvSpPr>
                <a:spLocks noChangeArrowheads="1"/>
              </p:cNvSpPr>
              <p:nvPr/>
            </p:nvSpPr>
            <p:spPr bwMode="auto">
              <a:xfrm>
                <a:off x="1421" y="2608"/>
                <a:ext cx="312" cy="14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  <p:sp>
            <p:nvSpPr>
              <p:cNvPr id="83992" name="Oval 32"/>
              <p:cNvSpPr>
                <a:spLocks noChangeArrowheads="1"/>
              </p:cNvSpPr>
              <p:nvPr/>
            </p:nvSpPr>
            <p:spPr bwMode="auto">
              <a:xfrm rot="2245846">
                <a:off x="1421" y="2608"/>
                <a:ext cx="312" cy="14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  <p:sp>
            <p:nvSpPr>
              <p:cNvPr id="83993" name="Oval 33"/>
              <p:cNvSpPr>
                <a:spLocks noChangeArrowheads="1"/>
              </p:cNvSpPr>
              <p:nvPr/>
            </p:nvSpPr>
            <p:spPr bwMode="auto">
              <a:xfrm rot="19633237" flipH="1">
                <a:off x="1421" y="2608"/>
                <a:ext cx="312" cy="14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  <p:graphicFrame>
            <p:nvGraphicFramePr>
              <p:cNvPr id="8397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8480364"/>
                  </p:ext>
                </p:extLst>
              </p:nvPr>
            </p:nvGraphicFramePr>
            <p:xfrm>
              <a:off x="481" y="2498"/>
              <a:ext cx="776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25" name="Equation" r:id="rId11" imgW="571500" imgH="177800" progId="Equation.DSMT4">
                      <p:embed/>
                    </p:oleObj>
                  </mc:Choice>
                  <mc:Fallback>
                    <p:oleObj name="Equation" r:id="rId11" imgW="571500" imgH="177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1" y="2498"/>
                            <a:ext cx="776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331B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984" name="Group 42"/>
            <p:cNvGrpSpPr>
              <a:grpSpLocks/>
            </p:cNvGrpSpPr>
            <p:nvPr/>
          </p:nvGrpSpPr>
          <p:grpSpPr bwMode="auto">
            <a:xfrm>
              <a:off x="1421" y="2454"/>
              <a:ext cx="312" cy="142"/>
              <a:chOff x="1421" y="2454"/>
              <a:chExt cx="312" cy="142"/>
            </a:xfrm>
          </p:grpSpPr>
          <p:sp>
            <p:nvSpPr>
              <p:cNvPr id="83985" name="Oval 43"/>
              <p:cNvSpPr>
                <a:spLocks noChangeArrowheads="1"/>
              </p:cNvSpPr>
              <p:nvPr/>
            </p:nvSpPr>
            <p:spPr bwMode="auto">
              <a:xfrm>
                <a:off x="1536" y="2486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 dirty="0"/>
              </a:p>
            </p:txBody>
          </p:sp>
          <p:sp>
            <p:nvSpPr>
              <p:cNvPr id="83986" name="Oval 44"/>
              <p:cNvSpPr>
                <a:spLocks noChangeArrowheads="1"/>
              </p:cNvSpPr>
              <p:nvPr/>
            </p:nvSpPr>
            <p:spPr bwMode="auto">
              <a:xfrm>
                <a:off x="1421" y="2454"/>
                <a:ext cx="312" cy="142"/>
              </a:xfrm>
              <a:prstGeom prst="ellipse">
                <a:avLst/>
              </a:prstGeom>
              <a:noFill/>
              <a:ln w="19050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  <p:sp>
            <p:nvSpPr>
              <p:cNvPr id="83987" name="Oval 45"/>
              <p:cNvSpPr>
                <a:spLocks noChangeArrowheads="1"/>
              </p:cNvSpPr>
              <p:nvPr/>
            </p:nvSpPr>
            <p:spPr bwMode="auto">
              <a:xfrm rot="2245846">
                <a:off x="1421" y="2454"/>
                <a:ext cx="312" cy="142"/>
              </a:xfrm>
              <a:prstGeom prst="ellipse">
                <a:avLst/>
              </a:prstGeom>
              <a:noFill/>
              <a:ln w="19050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  <p:sp>
            <p:nvSpPr>
              <p:cNvPr id="83988" name="Oval 46"/>
              <p:cNvSpPr>
                <a:spLocks noChangeArrowheads="1"/>
              </p:cNvSpPr>
              <p:nvPr/>
            </p:nvSpPr>
            <p:spPr bwMode="auto">
              <a:xfrm rot="19633237" flipH="1">
                <a:off x="1421" y="2454"/>
                <a:ext cx="312" cy="142"/>
              </a:xfrm>
              <a:prstGeom prst="ellipse">
                <a:avLst/>
              </a:prstGeom>
              <a:noFill/>
              <a:ln w="19050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872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A1398-FAA9-BE49-A39C-C14F8AC13860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0300"/>
            <a:ext cx="3048000" cy="234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3329" b="46597"/>
          <a:stretch/>
        </p:blipFill>
        <p:spPr>
          <a:xfrm>
            <a:off x="1752600" y="2679700"/>
            <a:ext cx="1864060" cy="1322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74904"/>
            <a:ext cx="603250" cy="55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340100"/>
            <a:ext cx="3213100" cy="25273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644900"/>
            <a:ext cx="603250" cy="552595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43000" y="228600"/>
            <a:ext cx="7239000" cy="1295400"/>
          </a:xfrm>
          <a:prstGeom prst="rect">
            <a:avLst/>
          </a:prstGeom>
        </p:spPr>
        <p:txBody>
          <a:bodyPr/>
          <a:lstStyle>
            <a:lvl1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2pPr>
            <a:lvl3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3pPr>
            <a:lvl4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4pPr>
            <a:lvl5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5pPr>
            <a:lvl6pPr marL="4984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6pPr>
            <a:lvl7pPr marL="9556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7pPr>
            <a:lvl8pPr marL="14128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8pPr>
            <a:lvl9pPr marL="18700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9pPr>
          </a:lstStyle>
          <a:p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GW detector sensitivity</a:t>
            </a:r>
          </a:p>
          <a:p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or Listening to the GW songs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676400"/>
            <a:ext cx="3470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First generation detector</a:t>
            </a:r>
          </a:p>
          <a:p>
            <a:r>
              <a:rPr lang="en-US" altLang="ja-JP" dirty="0" smtClean="0"/>
              <a:t>Too noisy and hard to hear</a:t>
            </a:r>
            <a:endParaRPr kumimoji="1" lang="en-US" altLang="ja-JP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1676400"/>
            <a:ext cx="3802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Second generation detector</a:t>
            </a:r>
          </a:p>
          <a:p>
            <a:r>
              <a:rPr lang="en-US" altLang="ja-JP" dirty="0" smtClean="0"/>
              <a:t>Low noise and enjoy music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86275501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51F05-82EC-7C42-9246-072545BD2412}" type="slidenum">
              <a:rPr lang="en-US" altLang="ja-JP" sz="1200">
                <a:latin typeface="Helvetica" charset="0"/>
                <a:cs typeface="Arial" charset="0"/>
              </a:rPr>
              <a:pPr/>
              <a:t>12</a:t>
            </a:fld>
            <a:endParaRPr lang="en-US" altLang="ja-JP" sz="1200">
              <a:latin typeface="Helvetica" charset="0"/>
              <a:cs typeface="Arial" charset="0"/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835900" y="6472238"/>
            <a:ext cx="10525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13792548-66FD-8C4F-85C3-B98FD57F91F0}" type="slidenum">
              <a:rPr lang="en-US" sz="1200" b="1">
                <a:latin typeface="+mn-lt"/>
                <a:ea typeface="+mn-ea"/>
                <a:cs typeface="+mn-cs"/>
              </a:rPr>
              <a:pPr algn="r" eaLnBrk="0" hangingPunct="0">
                <a:defRPr/>
              </a:pPr>
              <a:t>12</a:t>
            </a:fld>
            <a:endParaRPr lang="en-US" sz="12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609600"/>
            <a:ext cx="4335462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kern="0" dirty="0">
                <a:latin typeface="+mj-lt"/>
                <a:ea typeface="+mj-ea"/>
                <a:cs typeface="+mj-cs"/>
              </a:rPr>
              <a:t>Advanced LIGO Scope </a:t>
            </a:r>
          </a:p>
          <a:p>
            <a:pPr algn="ctr">
              <a:defRPr/>
            </a:pPr>
            <a:r>
              <a:rPr lang="en-US" sz="2600" kern="0" dirty="0">
                <a:latin typeface="+mj-lt"/>
                <a:ea typeface="+mj-ea"/>
                <a:cs typeface="+mj-cs"/>
              </a:rPr>
              <a:t>and Deliverables</a:t>
            </a:r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5147591" y="0"/>
            <a:ext cx="4085310" cy="3657600"/>
            <a:chOff x="5856598" y="2835541"/>
            <a:chExt cx="2976197" cy="3033059"/>
          </a:xfrm>
        </p:grpSpPr>
        <p:pic>
          <p:nvPicPr>
            <p:cNvPr id="102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598" y="2835668"/>
              <a:ext cx="2976197" cy="30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21"/>
            <p:cNvSpPr txBox="1">
              <a:spLocks noChangeArrowheads="1"/>
            </p:cNvSpPr>
            <p:nvPr/>
          </p:nvSpPr>
          <p:spPr bwMode="auto">
            <a:xfrm>
              <a:off x="6966011" y="5534729"/>
              <a:ext cx="1233336" cy="31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500">
                  <a:solidFill>
                    <a:schemeClr val="bg1"/>
                  </a:solidFill>
                </a:rPr>
                <a:t>Image courtesy of Beverly Berger</a:t>
              </a:r>
            </a:p>
            <a:p>
              <a:pPr eaLnBrk="1" hangingPunct="1"/>
              <a:r>
                <a:rPr lang="en-US" altLang="ja-JP" sz="500">
                  <a:solidFill>
                    <a:schemeClr val="bg1"/>
                  </a:solidFill>
                </a:rPr>
                <a:t>Cluster map by Richard Powell</a:t>
              </a:r>
            </a:p>
          </p:txBody>
        </p:sp>
        <p:sp>
          <p:nvSpPr>
            <p:cNvPr id="10248" name="TextBox 11"/>
            <p:cNvSpPr txBox="1">
              <a:spLocks noChangeArrowheads="1"/>
            </p:cNvSpPr>
            <p:nvPr/>
          </p:nvSpPr>
          <p:spPr bwMode="auto">
            <a:xfrm>
              <a:off x="7687823" y="2835541"/>
              <a:ext cx="1101229" cy="3567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600">
                  <a:solidFill>
                    <a:schemeClr val="bg1"/>
                  </a:solidFill>
                  <a:latin typeface="Arial" charset="0"/>
                  <a:cs typeface="Arial" charset="0"/>
                </a:rPr>
                <a:t>Initial</a:t>
              </a:r>
              <a:r>
                <a:rPr lang="en-US" altLang="ja-JP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ja-JP" sz="600">
                  <a:solidFill>
                    <a:schemeClr val="bg1"/>
                  </a:solidFill>
                  <a:latin typeface="Arial" charset="0"/>
                  <a:cs typeface="Arial" charset="0"/>
                </a:rPr>
                <a:t>LIGO</a:t>
              </a:r>
            </a:p>
          </p:txBody>
        </p:sp>
        <p:sp>
          <p:nvSpPr>
            <p:cNvPr id="10249" name="Rectangle 12"/>
            <p:cNvSpPr>
              <a:spLocks noChangeArrowheads="1"/>
            </p:cNvSpPr>
            <p:nvPr/>
          </p:nvSpPr>
          <p:spPr bwMode="auto">
            <a:xfrm>
              <a:off x="6291568" y="3084329"/>
              <a:ext cx="310627" cy="14523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sz="1400" b="1">
                <a:latin typeface="Arial" charset="0"/>
              </a:endParaRPr>
            </a:p>
          </p:txBody>
        </p:sp>
        <p:sp>
          <p:nvSpPr>
            <p:cNvPr id="10250" name="Rectangle 13"/>
            <p:cNvSpPr>
              <a:spLocks noChangeArrowheads="1"/>
            </p:cNvSpPr>
            <p:nvPr/>
          </p:nvSpPr>
          <p:spPr bwMode="auto">
            <a:xfrm>
              <a:off x="6281214" y="5711418"/>
              <a:ext cx="310627" cy="14523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sz="1400" b="1">
                <a:latin typeface="Arial" charset="0"/>
              </a:endParaRPr>
            </a:p>
          </p:txBody>
        </p:sp>
      </p:grpSp>
      <p:pic>
        <p:nvPicPr>
          <p:cNvPr id="12" name="Picture 25" descr="SourceSensitivity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39898"/>
            <a:ext cx="3505200" cy="32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2400" y="1600200"/>
            <a:ext cx="4343400" cy="3886200"/>
          </a:xfrm>
          <a:prstGeom prst="rect">
            <a:avLst/>
          </a:prstGeom>
        </p:spPr>
        <p:txBody>
          <a:bodyPr/>
          <a:lstStyle>
            <a:lvl1pPr marL="384175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733425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113347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159067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64000"/>
              <a:buFont typeface="Monotype Sort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204787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25050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29622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34194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38766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r>
              <a:rPr lang="en-US" altLang="ja-JP" sz="1600" dirty="0" smtClean="0"/>
              <a:t>Factor </a:t>
            </a:r>
            <a:r>
              <a:rPr lang="en-US" altLang="ja-JP" sz="1600" dirty="0" smtClean="0">
                <a:solidFill>
                  <a:srgbClr val="CC0000"/>
                </a:solidFill>
              </a:rPr>
              <a:t>10</a:t>
            </a:r>
            <a:r>
              <a:rPr lang="en-US" altLang="ja-JP" sz="1600" dirty="0" smtClean="0"/>
              <a:t> better amplitude sensitivity</a:t>
            </a:r>
          </a:p>
          <a:p>
            <a:pPr lvl="1"/>
            <a:r>
              <a:rPr lang="en-US" altLang="ja-JP" sz="1600" dirty="0" smtClean="0"/>
              <a:t>(Reach)</a:t>
            </a:r>
            <a:r>
              <a:rPr lang="en-US" altLang="ja-JP" sz="1600" b="1" baseline="30000" dirty="0" smtClean="0">
                <a:solidFill>
                  <a:srgbClr val="CC0000"/>
                </a:solidFill>
              </a:rPr>
              <a:t>3</a:t>
            </a:r>
            <a:r>
              <a:rPr lang="en-US" altLang="ja-JP" sz="1600" baseline="30000" dirty="0" smtClean="0"/>
              <a:t> </a:t>
            </a:r>
            <a:r>
              <a:rPr lang="en-US" altLang="ja-JP" sz="1600" dirty="0" smtClean="0"/>
              <a:t> = rate</a:t>
            </a:r>
          </a:p>
          <a:p>
            <a:r>
              <a:rPr lang="en-US" altLang="ja-JP" sz="1600" dirty="0" smtClean="0"/>
              <a:t>Factor </a:t>
            </a:r>
            <a:r>
              <a:rPr lang="en-US" altLang="ja-JP" sz="1600" dirty="0" smtClean="0">
                <a:solidFill>
                  <a:srgbClr val="CC0000"/>
                </a:solidFill>
              </a:rPr>
              <a:t>4</a:t>
            </a:r>
            <a:r>
              <a:rPr lang="en-US" altLang="ja-JP" sz="1600" dirty="0" smtClean="0"/>
              <a:t> lower frequency bound</a:t>
            </a:r>
          </a:p>
          <a:p>
            <a:r>
              <a:rPr lang="en-US" altLang="ja-JP" sz="1600" dirty="0" smtClean="0"/>
              <a:t>Tunable for various sources</a:t>
            </a:r>
          </a:p>
          <a:p>
            <a:r>
              <a:rPr lang="en-US" altLang="ja-JP" sz="1600" dirty="0" smtClean="0"/>
              <a:t>NS Binaries: for three interferometers, </a:t>
            </a:r>
          </a:p>
          <a:p>
            <a:pPr lvl="1"/>
            <a:r>
              <a:rPr lang="en-US" altLang="ja-JP" sz="1600" dirty="0" smtClean="0"/>
              <a:t>Initial LIGO: ~20 </a:t>
            </a:r>
            <a:r>
              <a:rPr lang="en-US" altLang="ja-JP" sz="1600" dirty="0" err="1" smtClean="0"/>
              <a:t>Mpc</a:t>
            </a:r>
            <a:endParaRPr lang="en-US" altLang="ja-JP" sz="1600" dirty="0" smtClean="0"/>
          </a:p>
          <a:p>
            <a:pPr lvl="1"/>
            <a:r>
              <a:rPr lang="en-US" altLang="ja-JP" sz="1600" dirty="0" err="1" smtClean="0"/>
              <a:t>Adv</a:t>
            </a:r>
            <a:r>
              <a:rPr lang="en-US" altLang="ja-JP" sz="1600" dirty="0" smtClean="0"/>
              <a:t> LIGO: ~300 </a:t>
            </a:r>
            <a:r>
              <a:rPr lang="en-US" altLang="ja-JP" sz="1600" dirty="0" err="1" smtClean="0"/>
              <a:t>Mpc</a:t>
            </a:r>
            <a:r>
              <a:rPr lang="en-US" altLang="ja-JP" sz="1600" dirty="0" smtClean="0"/>
              <a:t>, expect</a:t>
            </a:r>
            <a:br>
              <a:rPr lang="en-US" altLang="ja-JP" sz="1600" dirty="0" smtClean="0"/>
            </a:br>
            <a:r>
              <a:rPr lang="en-US" altLang="ja-JP" sz="1600" dirty="0" smtClean="0"/>
              <a:t>one event/week or so</a:t>
            </a:r>
          </a:p>
          <a:p>
            <a:r>
              <a:rPr lang="en-US" altLang="ja-JP" sz="1600" dirty="0" smtClean="0"/>
              <a:t>BH Binaries:</a:t>
            </a:r>
          </a:p>
          <a:p>
            <a:pPr lvl="1"/>
            <a:r>
              <a:rPr lang="en-US" altLang="ja-JP" sz="1600" dirty="0" smtClean="0"/>
              <a:t>Initial LIGO: 10 M</a:t>
            </a:r>
            <a:r>
              <a:rPr lang="en-US" altLang="ja-JP" sz="1600" baseline="-25000" dirty="0" smtClean="0"/>
              <a:t>o</a:t>
            </a:r>
            <a:r>
              <a:rPr lang="en-US" altLang="ja-JP" sz="1600" dirty="0" smtClean="0"/>
              <a:t>, 100 </a:t>
            </a:r>
            <a:r>
              <a:rPr lang="en-US" altLang="ja-JP" sz="1600" dirty="0" err="1" smtClean="0"/>
              <a:t>Mpc</a:t>
            </a:r>
            <a:endParaRPr lang="en-US" altLang="ja-JP" sz="1600" dirty="0" smtClean="0"/>
          </a:p>
          <a:p>
            <a:pPr lvl="1"/>
            <a:r>
              <a:rPr lang="en-US" altLang="ja-JP" sz="1600" dirty="0" err="1" smtClean="0"/>
              <a:t>Adv</a:t>
            </a:r>
            <a:r>
              <a:rPr lang="en-US" altLang="ja-JP" sz="1600" dirty="0" smtClean="0"/>
              <a:t> LIGO : 50 M</a:t>
            </a:r>
            <a:r>
              <a:rPr lang="en-US" altLang="ja-JP" sz="1600" baseline="-25000" dirty="0" smtClean="0"/>
              <a:t>o</a:t>
            </a:r>
            <a:r>
              <a:rPr lang="en-US" altLang="ja-JP" sz="1600" dirty="0" smtClean="0"/>
              <a:t>, z=2</a:t>
            </a:r>
          </a:p>
          <a:p>
            <a:r>
              <a:rPr lang="en-US" altLang="ja-JP" sz="1600" dirty="0" smtClean="0"/>
              <a:t>Stochastic background:</a:t>
            </a:r>
          </a:p>
          <a:p>
            <a:pPr lvl="1"/>
            <a:r>
              <a:rPr lang="en-US" altLang="ja-JP" sz="1600" dirty="0" smtClean="0"/>
              <a:t>Initial LIGO: </a:t>
            </a:r>
            <a:r>
              <a:rPr lang="el-GR" sz="1600" dirty="0" smtClean="0"/>
              <a:t>Ω</a:t>
            </a:r>
            <a:r>
              <a:rPr lang="en-US" altLang="ja-JP" sz="1600" dirty="0" smtClean="0"/>
              <a:t>~3e-6</a:t>
            </a:r>
          </a:p>
          <a:p>
            <a:pPr lvl="1"/>
            <a:r>
              <a:rPr lang="en-US" altLang="ja-JP" sz="1600" dirty="0" err="1" smtClean="0"/>
              <a:t>Adv</a:t>
            </a:r>
            <a:r>
              <a:rPr lang="en-US" altLang="ja-JP" sz="1600" dirty="0" smtClean="0"/>
              <a:t> LIGO ~3e-9</a:t>
            </a:r>
            <a:endParaRPr lang="en-US" altLang="ja-JP" sz="1600" dirty="0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2971800" y="5181600"/>
            <a:ext cx="2357437" cy="1373187"/>
            <a:chOff x="192" y="3407"/>
            <a:chExt cx="1485" cy="865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07"/>
              <a:ext cx="1485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78" y="3413"/>
              <a:ext cx="48" cy="76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alpha val="73000"/>
                  </a:schemeClr>
                </a:gs>
                <a:gs pos="100000">
                  <a:srgbClr val="CCECFF">
                    <a:alpha val="64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4217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e2e of LIGO - UCLA talk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50246BF-579E-D74E-9C93-F53DAF86BF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457200"/>
            <a:ext cx="2438400" cy="762000"/>
          </a:xfrm>
        </p:spPr>
        <p:txBody>
          <a:bodyPr/>
          <a:lstStyle/>
          <a:p>
            <a:r>
              <a:rPr lang="en-US" altLang="ja-JP"/>
              <a:t>LIGO sites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>
            <a:fillRect/>
          </a:stretch>
        </p:blipFill>
        <p:spPr bwMode="auto">
          <a:xfrm>
            <a:off x="1676400" y="1676400"/>
            <a:ext cx="60960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196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>
                <a:latin typeface="Arial" charset="0"/>
              </a:rPr>
              <a:t>Hanford </a:t>
            </a:r>
          </a:p>
          <a:p>
            <a:pPr algn="ctr"/>
            <a:r>
              <a:rPr lang="en-US" altLang="ja-JP" sz="2000" b="1" i="1">
                <a:latin typeface="Arial" charset="0"/>
              </a:rPr>
              <a:t>Observatory</a:t>
            </a:r>
          </a:p>
          <a:p>
            <a:pPr algn="ctr"/>
            <a:r>
              <a:rPr lang="en-US" altLang="ja-JP" sz="2000" b="1" i="1">
                <a:latin typeface="Arial" charset="0"/>
              </a:rPr>
              <a:t>(H2K and H4K)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9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>
                <a:latin typeface="Arial" charset="0"/>
              </a:rPr>
              <a:t>Livingston</a:t>
            </a:r>
          </a:p>
          <a:p>
            <a:r>
              <a:rPr lang="en-US" altLang="ja-JP" sz="2000" b="1" i="1">
                <a:latin typeface="Arial" charset="0"/>
              </a:rPr>
              <a:t>Observatory</a:t>
            </a:r>
          </a:p>
          <a:p>
            <a:r>
              <a:rPr lang="en-US" altLang="ja-JP" sz="2000" b="1" i="1">
                <a:latin typeface="Arial" charset="0"/>
              </a:rPr>
              <a:t>(L4K)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28600" y="2971800"/>
            <a:ext cx="41148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</a:rPr>
              <a:t>Hanford, WA (LHO)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located on DOE reservation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treeless, semi-arid high desert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25 km from Richland, WA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</a:t>
            </a:r>
            <a:r>
              <a:rPr lang="en-US" altLang="ja-JP" sz="1400" b="1" dirty="0"/>
              <a:t>Two IFOs: H2K and </a:t>
            </a:r>
            <a:r>
              <a:rPr lang="en-US" altLang="ja-JP" sz="1400" b="1" dirty="0" smtClean="0"/>
              <a:t>H4K -&gt; 4k LHO + 4k India</a:t>
            </a:r>
            <a:endParaRPr lang="en-US" altLang="ja-JP" sz="1400" b="1" dirty="0"/>
          </a:p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</a:rPr>
              <a:t>Livingston, LA (LLO)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located in forested, rural area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commercial logging, wet climate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50km from Baton Rouge, LA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b="1" dirty="0"/>
              <a:t> One </a:t>
            </a:r>
            <a:r>
              <a:rPr lang="en-US" altLang="ja-JP" sz="1400" b="1" dirty="0" smtClean="0"/>
              <a:t>4K </a:t>
            </a:r>
            <a:r>
              <a:rPr lang="en-US" altLang="ja-JP" sz="1400" b="1" dirty="0"/>
              <a:t>IFO</a:t>
            </a: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152400" y="1524000"/>
            <a:ext cx="1416050" cy="1158875"/>
            <a:chOff x="259" y="1178"/>
            <a:chExt cx="892" cy="730"/>
          </a:xfrm>
        </p:grpSpPr>
        <p:grpSp>
          <p:nvGrpSpPr>
            <p:cNvPr id="112649" name="Group 9"/>
            <p:cNvGrpSpPr>
              <a:grpSpLocks noChangeAspect="1"/>
            </p:cNvGrpSpPr>
            <p:nvPr/>
          </p:nvGrpSpPr>
          <p:grpSpPr bwMode="auto">
            <a:xfrm rot="-8617218">
              <a:off x="356" y="1178"/>
              <a:ext cx="795" cy="730"/>
              <a:chOff x="480" y="2160"/>
              <a:chExt cx="1776" cy="1632"/>
            </a:xfrm>
          </p:grpSpPr>
          <p:sp>
            <p:nvSpPr>
              <p:cNvPr id="112650" name="Freeform 10"/>
              <p:cNvSpPr>
                <a:spLocks noChangeAspect="1"/>
              </p:cNvSpPr>
              <p:nvPr/>
            </p:nvSpPr>
            <p:spPr bwMode="auto">
              <a:xfrm>
                <a:off x="2220" y="2370"/>
                <a:ext cx="5" cy="1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  <a:gd name="T4" fmla="*/ 8 w 8"/>
                  <a:gd name="T5" fmla="*/ 8 w 8"/>
                  <a:gd name="T6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12651" name="Group 11"/>
              <p:cNvGrpSpPr>
                <a:grpSpLocks noChangeAspect="1"/>
              </p:cNvGrpSpPr>
              <p:nvPr/>
            </p:nvGrpSpPr>
            <p:grpSpPr bwMode="auto">
              <a:xfrm>
                <a:off x="624" y="2160"/>
                <a:ext cx="1632" cy="1488"/>
                <a:chOff x="624" y="2160"/>
                <a:chExt cx="1632" cy="1488"/>
              </a:xfrm>
            </p:grpSpPr>
            <p:sp>
              <p:nvSpPr>
                <p:cNvPr id="112652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2208"/>
                  <a:ext cx="0" cy="1392"/>
                </a:xfrm>
                <a:prstGeom prst="line">
                  <a:avLst/>
                </a:prstGeom>
                <a:noFill/>
                <a:ln w="28575">
                  <a:solidFill>
                    <a:srgbClr val="E3293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65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3600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E3293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654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160" y="355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55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355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5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16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12657" name="Line 17"/>
              <p:cNvSpPr>
                <a:spLocks noChangeAspect="1" noChangeShapeType="1"/>
              </p:cNvSpPr>
              <p:nvPr/>
            </p:nvSpPr>
            <p:spPr bwMode="auto">
              <a:xfrm>
                <a:off x="528" y="2976"/>
                <a:ext cx="1" cy="768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58" name="Line 18"/>
              <p:cNvSpPr>
                <a:spLocks noChangeAspect="1" noChangeShapeType="1"/>
              </p:cNvSpPr>
              <p:nvPr/>
            </p:nvSpPr>
            <p:spPr bwMode="auto">
              <a:xfrm>
                <a:off x="528" y="374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5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344" y="369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60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80" y="369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61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80" y="29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259" y="1380"/>
              <a:ext cx="5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Helvetica" charset="0"/>
                </a:rPr>
                <a:t>4 km </a:t>
              </a:r>
            </a:p>
            <a:p>
              <a:r>
                <a:rPr lang="en-US" altLang="ja-JP" sz="2000">
                  <a:latin typeface="Helvetica" charset="0"/>
                </a:rPr>
                <a:t>+ </a:t>
              </a:r>
              <a:r>
                <a:rPr lang="en-US" altLang="ja-JP" sz="2000">
                  <a:solidFill>
                    <a:srgbClr val="CC3300"/>
                  </a:solidFill>
                  <a:latin typeface="Helvetica" charset="0"/>
                </a:rPr>
                <a:t>2 km</a:t>
              </a:r>
            </a:p>
          </p:txBody>
        </p:sp>
      </p:grpSp>
      <p:grpSp>
        <p:nvGrpSpPr>
          <p:cNvPr id="112663" name="Group 23"/>
          <p:cNvGrpSpPr>
            <a:grpSpLocks/>
          </p:cNvGrpSpPr>
          <p:nvPr/>
        </p:nvGrpSpPr>
        <p:grpSpPr bwMode="auto">
          <a:xfrm>
            <a:off x="4572000" y="3200400"/>
            <a:ext cx="1169988" cy="1066800"/>
            <a:chOff x="3217" y="3230"/>
            <a:chExt cx="737" cy="672"/>
          </a:xfrm>
        </p:grpSpPr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3288" y="3370"/>
              <a:ext cx="4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Helvetica" charset="0"/>
                </a:rPr>
                <a:t>4 km</a:t>
              </a:r>
            </a:p>
          </p:txBody>
        </p:sp>
        <p:grpSp>
          <p:nvGrpSpPr>
            <p:cNvPr id="112665" name="Group 25"/>
            <p:cNvGrpSpPr>
              <a:grpSpLocks noChangeAspect="1"/>
            </p:cNvGrpSpPr>
            <p:nvPr/>
          </p:nvGrpSpPr>
          <p:grpSpPr bwMode="auto">
            <a:xfrm rot="-9915138">
              <a:off x="3217" y="3230"/>
              <a:ext cx="737" cy="672"/>
              <a:chOff x="624" y="2160"/>
              <a:chExt cx="1632" cy="1488"/>
            </a:xfrm>
          </p:grpSpPr>
          <p:sp>
            <p:nvSpPr>
              <p:cNvPr id="112666" name="Line 26"/>
              <p:cNvSpPr>
                <a:spLocks noChangeAspect="1" noChangeShapeType="1"/>
              </p:cNvSpPr>
              <p:nvPr/>
            </p:nvSpPr>
            <p:spPr bwMode="auto">
              <a:xfrm>
                <a:off x="672" y="2208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67" name="Line 27"/>
              <p:cNvSpPr>
                <a:spLocks noChangeAspect="1" noChangeShapeType="1"/>
              </p:cNvSpPr>
              <p:nvPr/>
            </p:nvSpPr>
            <p:spPr bwMode="auto">
              <a:xfrm>
                <a:off x="672" y="3600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6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6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624" y="35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7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624" y="21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112671" name="Picture 31" descr="C:\TEMP\physics today\physics today misc\ae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3354388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72" name="Picture 32" descr="C:\TEMP\physics today\physics today figures\aerial-livingston pic 1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327400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1276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FBB9ADF-75D7-404B-AE9D-F939638B44C5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International network</a:t>
            </a:r>
          </a:p>
        </p:txBody>
      </p:sp>
      <p:pic>
        <p:nvPicPr>
          <p:cNvPr id="111619" name="Picture 3" descr="C:\TEMP\LIGO Colloquium Materials\graphics misc\world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8" y="2286000"/>
            <a:ext cx="60960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1196648" y="3429000"/>
            <a:ext cx="6096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968048" y="2514600"/>
            <a:ext cx="4572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6225848" y="2075795"/>
            <a:ext cx="2971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detection confidence </a:t>
            </a:r>
          </a:p>
          <a:p>
            <a:pPr>
              <a:buSzPct val="150000"/>
              <a:buFont typeface="Wingdings" charset="0"/>
              <a:buNone/>
            </a:pPr>
            <a:endParaRPr lang="en-US" altLang="ja-JP" sz="2000" b="1" dirty="0">
              <a:solidFill>
                <a:srgbClr val="F9134F"/>
              </a:solidFill>
              <a:latin typeface="Arial" charset="0"/>
            </a:endParaRP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locate the sources</a:t>
            </a:r>
          </a:p>
          <a:p>
            <a:pPr>
              <a:buSzPct val="150000"/>
              <a:buFont typeface="Wingdings" charset="0"/>
              <a:buNone/>
            </a:pPr>
            <a:endParaRPr lang="en-US" altLang="ja-JP" sz="2000" b="1" dirty="0">
              <a:solidFill>
                <a:srgbClr val="F9134F"/>
              </a:solidFill>
              <a:latin typeface="Arial" charset="0"/>
            </a:endParaRP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verify light speed propagation</a:t>
            </a:r>
          </a:p>
          <a:p>
            <a:pPr>
              <a:buSzPct val="150000"/>
              <a:buFont typeface="Wingdings" charset="0"/>
              <a:buNone/>
            </a:pPr>
            <a:endParaRPr lang="en-US" altLang="ja-JP" sz="2000" b="1" dirty="0">
              <a:solidFill>
                <a:srgbClr val="F9134F"/>
              </a:solidFill>
              <a:latin typeface="Arial" charset="0"/>
            </a:endParaRP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decompose the polarization of gravitational waves</a:t>
            </a:r>
          </a:p>
          <a:p>
            <a:pPr>
              <a:buSzPct val="150000"/>
              <a:buFont typeface="Wingdings" charset="0"/>
              <a:buNone/>
            </a:pPr>
            <a:r>
              <a:rPr lang="en-US" altLang="ja-JP" sz="2000" b="1" dirty="0">
                <a:latin typeface="Arial" charset="0"/>
              </a:rPr>
              <a:t> </a:t>
            </a: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Open up a new field of astrophysics!</a:t>
            </a:r>
          </a:p>
          <a:p>
            <a:pPr>
              <a:buSzPct val="150000"/>
              <a:buFont typeface="Wingdings" charset="0"/>
              <a:buNone/>
            </a:pPr>
            <a:r>
              <a:rPr lang="en-US" altLang="ja-JP" sz="2000" b="1" dirty="0">
                <a:latin typeface="Arial" charset="0"/>
              </a:rPr>
              <a:t> </a:t>
            </a:r>
            <a:endParaRPr lang="en-US" altLang="ja-JP" sz="6000" b="1" i="1" dirty="0">
              <a:latin typeface="Playbill" charset="0"/>
            </a:endParaRP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3330248" y="2438400"/>
            <a:ext cx="762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V="1">
            <a:off x="2949248" y="3276600"/>
            <a:ext cx="4572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 flipV="1">
            <a:off x="5235248" y="33528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3406448" y="4876800"/>
            <a:ext cx="1833830" cy="461665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solidFill>
                  <a:schemeClr val="tx2"/>
                </a:solidFill>
                <a:latin typeface="Arial" charset="0"/>
              </a:rPr>
              <a:t>LIGO-India</a:t>
            </a:r>
            <a:endParaRPr lang="en-US" altLang="ja-JP" b="1" i="1" dirty="0">
              <a:latin typeface="Arial" charset="0"/>
            </a:endParaRP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H="1" flipV="1">
            <a:off x="4320848" y="365760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" name="Picture 31" descr="C:\TEMP\physics today\physics today misc\a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447800" cy="87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32" descr="C:\TEMP\physics today\physics today figures\aerial-livingston pic 1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7" y="3962400"/>
            <a:ext cx="122785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 descr="Vir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18" y="3657600"/>
            <a:ext cx="1339782" cy="914400"/>
          </a:xfrm>
          <a:prstGeom prst="rect">
            <a:avLst/>
          </a:prstGeom>
        </p:spPr>
      </p:pic>
      <p:pic>
        <p:nvPicPr>
          <p:cNvPr id="23" name="Picture 22" descr="KAGRA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48" y="3733800"/>
            <a:ext cx="1178529" cy="871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848" y="1600200"/>
            <a:ext cx="1163923" cy="914400"/>
          </a:xfrm>
          <a:prstGeom prst="rect">
            <a:avLst/>
          </a:prstGeom>
        </p:spPr>
      </p:pic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1958648" y="3657600"/>
            <a:ext cx="893191" cy="40011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>
                <a:solidFill>
                  <a:schemeClr val="tx2"/>
                </a:solidFill>
                <a:latin typeface="Arial" charset="0"/>
              </a:rPr>
              <a:t>Virgo</a:t>
            </a:r>
            <a:endParaRPr lang="en-US" altLang="ja-JP" sz="2000" b="1" i="1" dirty="0">
              <a:latin typeface="Arial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796848" y="1600200"/>
            <a:ext cx="817299" cy="40011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chemeClr val="tx2"/>
                </a:solidFill>
                <a:latin typeface="Arial" charset="0"/>
              </a:rPr>
              <a:t>GEO</a:t>
            </a:r>
            <a:endParaRPr lang="en-US" altLang="ja-JP" sz="2000" b="1" i="1" dirty="0">
              <a:latin typeface="Arial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701848" y="3733800"/>
            <a:ext cx="1178100" cy="40011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rgbClr val="FFFF00"/>
                </a:solidFill>
                <a:latin typeface="Arial" charset="0"/>
              </a:rPr>
              <a:t>KAGRA</a:t>
            </a:r>
            <a:endParaRPr lang="en-US" altLang="ja-JP" sz="2000" b="1" i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63248" y="1676400"/>
            <a:ext cx="874156" cy="40011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chemeClr val="tx2"/>
                </a:solidFill>
                <a:latin typeface="Arial" charset="0"/>
              </a:rPr>
              <a:t>LIGO</a:t>
            </a:r>
            <a:endParaRPr lang="en-US" altLang="ja-JP" sz="2000" b="1" i="1" dirty="0">
              <a:latin typeface="Arial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29848" y="3962400"/>
            <a:ext cx="874156" cy="40011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 dirty="0" smtClean="0">
                <a:solidFill>
                  <a:srgbClr val="FFFF00"/>
                </a:solidFill>
                <a:latin typeface="Arial" charset="0"/>
              </a:rPr>
              <a:t>LIGO</a:t>
            </a:r>
            <a:endParaRPr lang="en-US" altLang="ja-JP" sz="2000" b="1" i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217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5E640B5-DFCD-2B41-B6F7-C9CEBCBF6A29}" type="slidenum">
              <a:rPr lang="en-US" altLang="ja-JP"/>
              <a:pPr/>
              <a:t>15</a:t>
            </a:fld>
            <a:endParaRPr lang="en-US" altLang="ja-JP" dirty="0"/>
          </a:p>
        </p:txBody>
      </p:sp>
      <p:pic>
        <p:nvPicPr>
          <p:cNvPr id="119812" name="Picture 4" descr="C:\TEMP\livtu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159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3124200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Helvetica" charset="0"/>
              </a:rPr>
              <a:t>Beam light path must be high vacuum, </a:t>
            </a:r>
            <a:r>
              <a:rPr lang="en-US" altLang="ja-JP" sz="2000" dirty="0" smtClean="0">
                <a:latin typeface="Helvetica" charset="0"/>
              </a:rPr>
              <a:t>to minimize       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altLang="ja-JP" sz="2000" dirty="0">
                <a:latin typeface="Helvetica" charset="0"/>
              </a:rPr>
              <a:t>phase noise</a:t>
            </a:r>
            <a:r>
              <a:rPr lang="ja-JP" altLang="en-US" sz="2000" dirty="0">
                <a:latin typeface="Arial"/>
              </a:rPr>
              <a:t>”</a:t>
            </a:r>
            <a:endParaRPr lang="ja-JP" altLang="en-US" sz="2000" dirty="0">
              <a:latin typeface="Helvetica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LIGO Large vacuum enclosures</a:t>
            </a:r>
            <a:endParaRPr kumimoji="1" lang="ja-JP" altLang="en-US" dirty="0"/>
          </a:p>
        </p:txBody>
      </p:sp>
      <p:pic>
        <p:nvPicPr>
          <p:cNvPr id="21" name="Picture 3" descr="C:\TEMP\physics today\physics today misc\vacequip-liv 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70" y="3581400"/>
            <a:ext cx="3953930" cy="270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31" descr="C:\TEMP\physics today\physics today misc\ae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2590800" cy="1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2590800" y="2438400"/>
            <a:ext cx="1447800" cy="1905000"/>
          </a:xfrm>
          <a:prstGeom prst="line">
            <a:avLst/>
          </a:prstGeom>
          <a:solidFill>
            <a:srgbClr val="D49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572000" y="2743200"/>
            <a:ext cx="990600" cy="838200"/>
          </a:xfrm>
          <a:prstGeom prst="line">
            <a:avLst/>
          </a:prstGeom>
          <a:solidFill>
            <a:srgbClr val="D49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019800" y="1600200"/>
            <a:ext cx="3048000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/>
              <a:t>All optical components must be in high vacuum, so mirrors are not </a:t>
            </a:r>
            <a:r>
              <a:rPr lang="ja-JP" altLang="en-US" dirty="0">
                <a:latin typeface="Arial"/>
              </a:rPr>
              <a:t>“</a:t>
            </a:r>
            <a:r>
              <a:rPr lang="en-US" altLang="ja-JP" dirty="0"/>
              <a:t>knocked around</a:t>
            </a:r>
            <a:r>
              <a:rPr lang="ja-JP" altLang="en-US" dirty="0">
                <a:latin typeface="Arial"/>
              </a:rPr>
              <a:t>”</a:t>
            </a:r>
            <a:r>
              <a:rPr lang="en-US" altLang="ja-JP" dirty="0"/>
              <a:t> by gas pressure</a:t>
            </a:r>
          </a:p>
        </p:txBody>
      </p:sp>
    </p:spTree>
    <p:extLst>
      <p:ext uri="{BB962C8B-B14F-4D97-AF65-F5344CB8AC3E}">
        <p14:creationId xmlns:p14="http://schemas.microsoft.com/office/powerpoint/2010/main" val="115403996"/>
      </p:ext>
    </p:extLst>
  </p:cSld>
  <p:clrMapOvr>
    <a:masterClrMapping/>
  </p:clrMapOvr>
  <p:transition xmlns:p14="http://schemas.microsoft.com/office/powerpoint/2010/main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8"/>
          <p:cNvGrpSpPr>
            <a:grpSpLocks/>
          </p:cNvGrpSpPr>
          <p:nvPr/>
        </p:nvGrpSpPr>
        <p:grpSpPr bwMode="auto">
          <a:xfrm>
            <a:off x="342900" y="2286000"/>
            <a:ext cx="6954838" cy="4572000"/>
            <a:chOff x="698500" y="4216400"/>
            <a:chExt cx="6955115" cy="4572000"/>
          </a:xfrm>
        </p:grpSpPr>
        <p:pic>
          <p:nvPicPr>
            <p:cNvPr id="13328" name="Picture 4" descr="aLIGO_lisa_layou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66" y="4216400"/>
              <a:ext cx="6921249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698500" y="4305300"/>
              <a:ext cx="1574800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11300" y="188913"/>
            <a:ext cx="3949700" cy="700087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Design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305800" cy="4641850"/>
          </a:xfrm>
        </p:spPr>
        <p:txBody>
          <a:bodyPr/>
          <a:lstStyle/>
          <a:p>
            <a:r>
              <a:rPr lang="en-US" sz="1800" dirty="0">
                <a:solidFill>
                  <a:srgbClr val="114FFB"/>
                </a:solidFill>
                <a:latin typeface="Helvetica" charset="0"/>
              </a:rPr>
              <a:t>Signal</a:t>
            </a:r>
            <a:r>
              <a:rPr lang="en-US" sz="1800" dirty="0">
                <a:latin typeface="Helvetica" charset="0"/>
              </a:rPr>
              <a:t>- and Power-recycled Fabry-Perot </a:t>
            </a:r>
            <a:r>
              <a:rPr lang="en-US" sz="1800" dirty="0" smtClean="0">
                <a:latin typeface="Helvetica" charset="0"/>
              </a:rPr>
              <a:t>interferometer</a:t>
            </a:r>
            <a:endParaRPr lang="en-US" sz="1800" dirty="0">
              <a:latin typeface="Helvetica" charset="0"/>
            </a:endParaRPr>
          </a:p>
          <a:p>
            <a:r>
              <a:rPr lang="en-US" sz="1800" dirty="0">
                <a:solidFill>
                  <a:srgbClr val="114FFB"/>
                </a:solidFill>
                <a:latin typeface="Helvetica" charset="0"/>
              </a:rPr>
              <a:t>180 W</a:t>
            </a:r>
            <a:r>
              <a:rPr lang="en-US" sz="1800" dirty="0">
                <a:latin typeface="Helvetica" charset="0"/>
              </a:rPr>
              <a:t> </a:t>
            </a:r>
            <a:r>
              <a:rPr lang="en-US" sz="1800" dirty="0" smtClean="0">
                <a:latin typeface="Helvetica" charset="0"/>
              </a:rPr>
              <a:t>1064 nm laser</a:t>
            </a:r>
          </a:p>
          <a:p>
            <a:r>
              <a:rPr lang="en-US" sz="1800" dirty="0" smtClean="0">
                <a:latin typeface="Helvetica" charset="0"/>
              </a:rPr>
              <a:t>thermal compensation of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optics with CO</a:t>
            </a:r>
            <a:r>
              <a:rPr lang="en-US" sz="1800" baseline="-25000" dirty="0" smtClean="0">
                <a:latin typeface="Helvetica" charset="0"/>
              </a:rPr>
              <a:t>2</a:t>
            </a:r>
            <a:r>
              <a:rPr lang="en-US" sz="1800" dirty="0" smtClean="0">
                <a:latin typeface="Helvetica" charset="0"/>
              </a:rPr>
              <a:t> laser and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Ring</a:t>
            </a:r>
            <a:r>
              <a:rPr lang="en-US" sz="1800" dirty="0">
                <a:solidFill>
                  <a:srgbClr val="114FFB"/>
                </a:solidFill>
                <a:latin typeface="Helvetica" charset="0"/>
              </a:rPr>
              <a:t>-</a:t>
            </a:r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Heater</a:t>
            </a:r>
            <a:endParaRPr lang="en-US" sz="1800" dirty="0" smtClean="0">
              <a:latin typeface="Helvetica" charset="0"/>
            </a:endParaRPr>
          </a:p>
          <a:p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Arm-Length Stabilization to</a:t>
            </a:r>
            <a:br>
              <a:rPr lang="en-US" sz="1800" dirty="0" smtClean="0">
                <a:solidFill>
                  <a:srgbClr val="114FFB"/>
                </a:solidFill>
                <a:latin typeface="Helvetica" charset="0"/>
              </a:rPr>
            </a:br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aid locking</a:t>
            </a:r>
            <a:endParaRPr lang="en-US" sz="1800" dirty="0">
              <a:solidFill>
                <a:srgbClr val="114FFB"/>
              </a:solidFill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90603-82C0-C143-89D2-21D7DD34D47F}" type="slidenum">
              <a:rPr lang="en-US" sz="1200">
                <a:latin typeface="Helvetica" charset="0"/>
                <a:cs typeface="Arial" charset="0"/>
              </a:rPr>
              <a:pPr/>
              <a:t>16</a:t>
            </a:fld>
            <a:endParaRPr lang="en-US" sz="1200">
              <a:latin typeface="Helvetica" charset="0"/>
              <a:cs typeface="Arial" charset="0"/>
            </a:endParaRP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6019800" y="284797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Active Seismic Isolation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17476" t="20570" r="17575" b="4582"/>
          <a:stretch>
            <a:fillRect/>
          </a:stretch>
        </p:blipFill>
        <p:spPr>
          <a:xfrm>
            <a:off x="5540349" y="0"/>
            <a:ext cx="3603651" cy="2768600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911600"/>
            <a:ext cx="15875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5541701" y="5934075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Quad 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Fused-silica 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suspension</a:t>
            </a:r>
          </a:p>
        </p:txBody>
      </p:sp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444500" y="5387975"/>
            <a:ext cx="195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Mode-stable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Recycling Cavities</a:t>
            </a:r>
          </a:p>
        </p:txBody>
      </p: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5060869" y="3481294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  <a:sym typeface="Wingdings" charset="0"/>
              </a:rPr>
              <a:t> 4km 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323" name="Straight Arrow Connector 23"/>
          <p:cNvCxnSpPr>
            <a:cxnSpLocks noChangeShapeType="1"/>
          </p:cNvCxnSpPr>
          <p:nvPr/>
        </p:nvCxnSpPr>
        <p:spPr bwMode="auto">
          <a:xfrm flipV="1">
            <a:off x="2209800" y="4826000"/>
            <a:ext cx="482600" cy="698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24"/>
          <p:cNvCxnSpPr>
            <a:cxnSpLocks noChangeShapeType="1"/>
          </p:cNvCxnSpPr>
          <p:nvPr/>
        </p:nvCxnSpPr>
        <p:spPr bwMode="auto">
          <a:xfrm flipV="1">
            <a:off x="2362200" y="5537200"/>
            <a:ext cx="787400" cy="139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0"/>
          <p:cNvSpPr txBox="1">
            <a:spLocks noChangeArrowheads="1"/>
          </p:cNvSpPr>
          <p:nvPr/>
        </p:nvSpPr>
        <p:spPr bwMode="auto">
          <a:xfrm>
            <a:off x="4983163" y="4894263"/>
            <a:ext cx="1955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Higher-mass, lower-loss, larger test mass optics</a:t>
            </a:r>
          </a:p>
        </p:txBody>
      </p:sp>
      <p:cxnSp>
        <p:nvCxnSpPr>
          <p:cNvPr id="13326" name="Straight Arrow Connector 23"/>
          <p:cNvCxnSpPr>
            <a:cxnSpLocks noChangeShapeType="1"/>
          </p:cNvCxnSpPr>
          <p:nvPr/>
        </p:nvCxnSpPr>
        <p:spPr bwMode="auto">
          <a:xfrm flipH="1" flipV="1">
            <a:off x="5008563" y="4491038"/>
            <a:ext cx="576262" cy="423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Arrow Connector 24"/>
          <p:cNvCxnSpPr>
            <a:cxnSpLocks noChangeShapeType="1"/>
            <a:stCxn id="13325" idx="0"/>
          </p:cNvCxnSpPr>
          <p:nvPr/>
        </p:nvCxnSpPr>
        <p:spPr bwMode="auto">
          <a:xfrm flipV="1">
            <a:off x="5961063" y="4514850"/>
            <a:ext cx="247650" cy="379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 flipV="1">
            <a:off x="6869123" y="5793941"/>
            <a:ext cx="634992" cy="5542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1"/>
          <p:cNvSpPr txBox="1">
            <a:spLocks noChangeArrowheads="1"/>
          </p:cNvSpPr>
          <p:nvPr/>
        </p:nvSpPr>
        <p:spPr bwMode="auto">
          <a:xfrm rot="16200000">
            <a:off x="3958211" y="2493946"/>
            <a:ext cx="14321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  <a:sym typeface="Wingdings" charset="0"/>
              </a:rPr>
              <a:t> 4km 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17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003675" y="3886200"/>
            <a:ext cx="5140325" cy="2133600"/>
          </a:xfrm>
        </p:spPr>
        <p:txBody>
          <a:bodyPr/>
          <a:lstStyle/>
          <a:p>
            <a:r>
              <a:rPr lang="en-US" sz="2000" dirty="0">
                <a:latin typeface="Helvetica" charset="0"/>
              </a:rPr>
              <a:t>Half-nm flatness over </a:t>
            </a:r>
            <a:r>
              <a:rPr lang="en-US" sz="2000" dirty="0" smtClean="0">
                <a:latin typeface="Helvetica" charset="0"/>
              </a:rPr>
              <a:t>300mm diameter</a:t>
            </a:r>
            <a:endParaRPr lang="en-US" sz="2000" dirty="0">
              <a:latin typeface="Helvetica" charset="0"/>
            </a:endParaRPr>
          </a:p>
          <a:p>
            <a:r>
              <a:rPr lang="en-US" sz="2000" dirty="0">
                <a:latin typeface="Helvetica" charset="0"/>
              </a:rPr>
              <a:t>0.2 ppm absorption at </a:t>
            </a:r>
            <a:r>
              <a:rPr lang="en-US" sz="2000" dirty="0" smtClean="0">
                <a:latin typeface="Helvetica" charset="0"/>
              </a:rPr>
              <a:t>1064nm</a:t>
            </a:r>
          </a:p>
          <a:p>
            <a:r>
              <a:rPr lang="en-US" sz="2000" dirty="0" smtClean="0">
                <a:latin typeface="Helvetica" charset="0"/>
              </a:rPr>
              <a:t>Coating specs for 1064 and 532 nm</a:t>
            </a:r>
            <a:endParaRPr lang="en-US" sz="2000" dirty="0">
              <a:latin typeface="Helvetica" charset="0"/>
            </a:endParaRPr>
          </a:p>
          <a:p>
            <a:r>
              <a:rPr lang="en-US" sz="2000" dirty="0" smtClean="0">
                <a:latin typeface="Helvetica" charset="0"/>
              </a:rPr>
              <a:t>Mechanical </a:t>
            </a:r>
            <a:r>
              <a:rPr lang="en-US" sz="2000" dirty="0">
                <a:latin typeface="Helvetica" charset="0"/>
              </a:rPr>
              <a:t>requirements: bulk and coating thermal noise, high resonant </a:t>
            </a:r>
            <a:r>
              <a:rPr lang="en-US" sz="2000" dirty="0" smtClean="0">
                <a:latin typeface="Helvetica" charset="0"/>
              </a:rPr>
              <a:t>frequency</a:t>
            </a:r>
            <a:endParaRPr lang="en-US" sz="2000" dirty="0">
              <a:latin typeface="Helvetica" charset="0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47800" y="278681"/>
            <a:ext cx="3743897" cy="541337"/>
          </a:xfrm>
        </p:spPr>
        <p:txBody>
          <a:bodyPr/>
          <a:lstStyle/>
          <a:p>
            <a:r>
              <a:rPr lang="en-US" sz="3000" dirty="0" err="1" smtClean="0">
                <a:latin typeface="Helvetica" charset="0"/>
              </a:rPr>
              <a:t>aLIGO</a:t>
            </a:r>
            <a:r>
              <a:rPr lang="en-US" sz="3000" dirty="0" smtClean="0">
                <a:latin typeface="Helvetica" charset="0"/>
              </a:rPr>
              <a:t> Test </a:t>
            </a:r>
            <a:r>
              <a:rPr lang="en-US" sz="3000" dirty="0">
                <a:latin typeface="Helvetica" charset="0"/>
              </a:rPr>
              <a:t>Masses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66163" y="6486525"/>
            <a:ext cx="4905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220223-50BC-E640-A366-C85EBAFD74C1}" type="slidenum">
              <a:rPr lang="en-US" sz="1200">
                <a:latin typeface="Helvetica" charset="0"/>
              </a:rPr>
              <a:pPr/>
              <a:t>17</a:t>
            </a:fld>
            <a:endParaRPr lang="en-US" sz="1200">
              <a:latin typeface="Helvetica" charset="0"/>
            </a:endParaRPr>
          </a:p>
        </p:txBody>
      </p:sp>
      <p:pic>
        <p:nvPicPr>
          <p:cNvPr id="553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7625"/>
          <a:stretch>
            <a:fillRect/>
          </a:stretch>
        </p:blipFill>
        <p:spPr bwMode="auto">
          <a:xfrm>
            <a:off x="5212862" y="13134"/>
            <a:ext cx="3932726" cy="34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381000" y="1066800"/>
            <a:ext cx="3980213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n-ea"/>
                <a:cs typeface="Calibri" pitchFamily="34" charset="0"/>
              </a:rPr>
              <a:t>Requires the state of the art in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n-ea"/>
                <a:cs typeface="Calibri" pitchFamily="34" charset="0"/>
              </a:rPr>
              <a:t>substrates, polishing, coating</a:t>
            </a:r>
            <a:endParaRPr lang="en-US" sz="2000" dirty="0">
              <a:solidFill>
                <a:schemeClr val="tx2"/>
              </a:solidFill>
              <a:latin typeface="+mj-lt"/>
              <a:ea typeface="+mn-ea"/>
              <a:cs typeface="Calibri" pitchFamily="34" charset="0"/>
            </a:endParaRP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</a:rPr>
              <a:t>Both the physical test mass – </a:t>
            </a:r>
            <a:r>
              <a:rPr lang="en-US" sz="2000" dirty="0" smtClean="0">
                <a:latin typeface="Helvetica" charset="0"/>
              </a:rPr>
              <a:t/>
            </a:r>
            <a:br>
              <a:rPr lang="en-US" sz="2000" dirty="0" smtClean="0">
                <a:latin typeface="Helvetica" charset="0"/>
              </a:rPr>
            </a:br>
            <a:r>
              <a:rPr lang="en-US" sz="2000" dirty="0" smtClean="0">
                <a:latin typeface="Helvetica" charset="0"/>
              </a:rPr>
              <a:t>a </a:t>
            </a:r>
            <a:r>
              <a:rPr lang="en-US" sz="2000" dirty="0">
                <a:latin typeface="Helvetica" charset="0"/>
              </a:rPr>
              <a:t>free point in space-time – and a crucial optical </a:t>
            </a:r>
            <a:r>
              <a:rPr lang="en-US" sz="2000" dirty="0" smtClean="0">
                <a:latin typeface="Helvetica" charset="0"/>
              </a:rPr>
              <a:t>element</a:t>
            </a:r>
            <a:endParaRPr lang="en-US" sz="2000" dirty="0">
              <a:latin typeface="Helvetica" charset="0"/>
            </a:endParaRPr>
          </a:p>
        </p:txBody>
      </p:sp>
      <p:grpSp>
        <p:nvGrpSpPr>
          <p:cNvPr id="55302" name="Group 2"/>
          <p:cNvGrpSpPr>
            <a:grpSpLocks/>
          </p:cNvGrpSpPr>
          <p:nvPr/>
        </p:nvGrpSpPr>
        <p:grpSpPr bwMode="auto">
          <a:xfrm>
            <a:off x="-39688" y="2754165"/>
            <a:ext cx="3732213" cy="4002088"/>
            <a:chOff x="1019587" y="26987"/>
            <a:chExt cx="4720813" cy="4106863"/>
          </a:xfrm>
        </p:grpSpPr>
        <p:grpSp>
          <p:nvGrpSpPr>
            <p:cNvPr id="55303" name="Group 7"/>
            <p:cNvGrpSpPr>
              <a:grpSpLocks/>
            </p:cNvGrpSpPr>
            <p:nvPr/>
          </p:nvGrpSpPr>
          <p:grpSpPr bwMode="auto">
            <a:xfrm>
              <a:off x="1189038" y="26987"/>
              <a:ext cx="4551362" cy="4106863"/>
              <a:chOff x="4262438" y="1312863"/>
              <a:chExt cx="4551362" cy="4106863"/>
            </a:xfrm>
          </p:grpSpPr>
          <p:sp>
            <p:nvSpPr>
              <p:cNvPr id="55305" name="Line 26"/>
              <p:cNvSpPr>
                <a:spLocks noChangeShapeType="1"/>
              </p:cNvSpPr>
              <p:nvPr/>
            </p:nvSpPr>
            <p:spPr bwMode="auto">
              <a:xfrm>
                <a:off x="5527674" y="4633914"/>
                <a:ext cx="23813" cy="785812"/>
              </a:xfrm>
              <a:prstGeom prst="line">
                <a:avLst/>
              </a:prstGeom>
              <a:noFill/>
              <a:ln w="57150">
                <a:solidFill>
                  <a:srgbClr val="FF6743"/>
                </a:solidFill>
                <a:prstDash val="sysDot"/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Line 25"/>
              <p:cNvSpPr>
                <a:spLocks noChangeShapeType="1"/>
              </p:cNvSpPr>
              <p:nvPr/>
            </p:nvSpPr>
            <p:spPr bwMode="auto">
              <a:xfrm>
                <a:off x="5470525" y="3552825"/>
                <a:ext cx="0" cy="984250"/>
              </a:xfrm>
              <a:prstGeom prst="line">
                <a:avLst/>
              </a:prstGeom>
              <a:noFill/>
              <a:ln w="57150">
                <a:solidFill>
                  <a:srgbClr val="FF674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24"/>
              <p:cNvSpPr>
                <a:spLocks noChangeShapeType="1"/>
              </p:cNvSpPr>
              <p:nvPr/>
            </p:nvSpPr>
            <p:spPr bwMode="auto">
              <a:xfrm>
                <a:off x="4847431" y="4487068"/>
                <a:ext cx="1691482" cy="7145"/>
              </a:xfrm>
              <a:prstGeom prst="line">
                <a:avLst/>
              </a:prstGeom>
              <a:noFill/>
              <a:ln w="57150">
                <a:solidFill>
                  <a:srgbClr val="FF674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Rectangle 20"/>
              <p:cNvSpPr>
                <a:spLocks noChangeArrowheads="1"/>
              </p:cNvSpPr>
              <p:nvPr/>
            </p:nvSpPr>
            <p:spPr bwMode="auto">
              <a:xfrm rot="5400000">
                <a:off x="7466013" y="3589337"/>
                <a:ext cx="374650" cy="1812925"/>
              </a:xfrm>
              <a:prstGeom prst="rect">
                <a:avLst/>
              </a:prstGeom>
              <a:gradFill rotWithShape="1">
                <a:gsLst>
                  <a:gs pos="0">
                    <a:srgbClr val="FFD0C5"/>
                  </a:gs>
                  <a:gs pos="50000">
                    <a:srgbClr val="FF3300"/>
                  </a:gs>
                  <a:gs pos="100000">
                    <a:srgbClr val="FFD0C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9" name="Rectangle 19"/>
              <p:cNvSpPr>
                <a:spLocks noChangeArrowheads="1"/>
              </p:cNvSpPr>
              <p:nvPr/>
            </p:nvSpPr>
            <p:spPr bwMode="auto">
              <a:xfrm>
                <a:off x="5276850" y="1662113"/>
                <a:ext cx="374650" cy="1698625"/>
              </a:xfrm>
              <a:prstGeom prst="rect">
                <a:avLst/>
              </a:prstGeom>
              <a:gradFill rotWithShape="1">
                <a:gsLst>
                  <a:gs pos="0">
                    <a:srgbClr val="FFD0C5"/>
                  </a:gs>
                  <a:gs pos="50000">
                    <a:srgbClr val="FF3300"/>
                  </a:gs>
                  <a:gs pos="100000">
                    <a:srgbClr val="FFD0C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0" name="Rectangle 4"/>
              <p:cNvSpPr>
                <a:spLocks noChangeArrowheads="1"/>
              </p:cNvSpPr>
              <p:nvPr/>
            </p:nvSpPr>
            <p:spPr bwMode="auto">
              <a:xfrm>
                <a:off x="5111750" y="1447800"/>
                <a:ext cx="687388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1" name="Text Box 5"/>
              <p:cNvSpPr txBox="1">
                <a:spLocks noChangeArrowheads="1"/>
              </p:cNvSpPr>
              <p:nvPr/>
            </p:nvSpPr>
            <p:spPr bwMode="auto">
              <a:xfrm>
                <a:off x="5996783" y="1312863"/>
                <a:ext cx="1629527" cy="53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rgbClr val="9900CC"/>
                    </a:solidFill>
                    <a:latin typeface="Helvetica" charset="0"/>
                  </a:rPr>
                  <a:t>Test Masses:</a:t>
                </a:r>
              </a:p>
              <a:p>
                <a:r>
                  <a:rPr lang="en-US" sz="1200" b="1" dirty="0">
                    <a:solidFill>
                      <a:srgbClr val="9900CC"/>
                    </a:solidFill>
                    <a:latin typeface="Helvetica" charset="0"/>
                  </a:rPr>
                  <a:t>34cm </a:t>
                </a:r>
                <a:r>
                  <a:rPr lang="en-US" sz="1600" b="1" dirty="0" smtClean="0">
                    <a:solidFill>
                      <a:srgbClr val="9900CC"/>
                    </a:solidFill>
                    <a:latin typeface="Helvetica" charset="0"/>
                    <a:sym typeface="Symbol" charset="0"/>
                  </a:rPr>
                  <a:t>∅</a:t>
                </a:r>
                <a:r>
                  <a:rPr lang="en-US" sz="1200" b="1" dirty="0" smtClean="0">
                    <a:solidFill>
                      <a:srgbClr val="9900CC"/>
                    </a:solidFill>
                    <a:latin typeface="Helvetica" charset="0"/>
                    <a:sym typeface="Symbol" charset="0"/>
                  </a:rPr>
                  <a:t> </a:t>
                </a:r>
                <a:r>
                  <a:rPr lang="en-US" sz="1200" b="1" dirty="0">
                    <a:solidFill>
                      <a:srgbClr val="9900CC"/>
                    </a:solidFill>
                    <a:latin typeface="Helvetica" charset="0"/>
                    <a:sym typeface="Symbol" charset="0"/>
                  </a:rPr>
                  <a:t>x 20cm</a:t>
                </a:r>
              </a:p>
            </p:txBody>
          </p:sp>
          <p:sp>
            <p:nvSpPr>
              <p:cNvPr id="55312" name="Text Box 6"/>
              <p:cNvSpPr txBox="1">
                <a:spLocks noChangeArrowheads="1"/>
              </p:cNvSpPr>
              <p:nvPr/>
            </p:nvSpPr>
            <p:spPr bwMode="auto">
              <a:xfrm>
                <a:off x="4335956" y="1379806"/>
                <a:ext cx="573088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chemeClr val="tx2"/>
                    </a:solidFill>
                    <a:latin typeface="Helvetica" charset="0"/>
                  </a:rPr>
                  <a:t>40 kg</a:t>
                </a:r>
                <a:endParaRPr lang="en-US" sz="1200" b="1" dirty="0">
                  <a:solidFill>
                    <a:schemeClr val="tx2"/>
                  </a:solidFill>
                  <a:latin typeface="Helvetica" charset="0"/>
                  <a:sym typeface="Symbol" charset="0"/>
                </a:endParaRPr>
              </a:p>
            </p:txBody>
          </p:sp>
          <p:sp>
            <p:nvSpPr>
              <p:cNvPr id="55313" name="Rectangle 7"/>
              <p:cNvSpPr>
                <a:spLocks noChangeArrowheads="1"/>
              </p:cNvSpPr>
              <p:nvPr/>
            </p:nvSpPr>
            <p:spPr bwMode="auto">
              <a:xfrm>
                <a:off x="5113338" y="3360738"/>
                <a:ext cx="687387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4" name="Text Box 9"/>
              <p:cNvSpPr txBox="1">
                <a:spLocks noChangeArrowheads="1"/>
              </p:cNvSpPr>
              <p:nvPr/>
            </p:nvSpPr>
            <p:spPr bwMode="auto">
              <a:xfrm>
                <a:off x="4337543" y="3284807"/>
                <a:ext cx="5730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>
                    <a:solidFill>
                      <a:schemeClr val="tx2"/>
                    </a:solidFill>
                    <a:latin typeface="Helvetica" charset="0"/>
                  </a:rPr>
                  <a:t>40 kg</a:t>
                </a:r>
                <a:endParaRPr lang="en-US" sz="1200" b="1">
                  <a:solidFill>
                    <a:schemeClr val="tx2"/>
                  </a:solidFill>
                  <a:latin typeface="Helvetica" charset="0"/>
                  <a:sym typeface="Symbol" charset="0"/>
                </a:endParaRPr>
              </a:p>
            </p:txBody>
          </p:sp>
          <p:sp>
            <p:nvSpPr>
              <p:cNvPr id="55315" name="Rectangle 10"/>
              <p:cNvSpPr>
                <a:spLocks noChangeArrowheads="1"/>
              </p:cNvSpPr>
              <p:nvPr/>
            </p:nvSpPr>
            <p:spPr bwMode="auto">
              <a:xfrm rot="-5400000">
                <a:off x="6274594" y="4377531"/>
                <a:ext cx="687388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6" name="Rectangle 11"/>
              <p:cNvSpPr>
                <a:spLocks noChangeArrowheads="1"/>
              </p:cNvSpPr>
              <p:nvPr/>
            </p:nvSpPr>
            <p:spPr bwMode="auto">
              <a:xfrm rot="-5400000">
                <a:off x="8347869" y="4379119"/>
                <a:ext cx="687387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Rectangle 12"/>
              <p:cNvSpPr>
                <a:spLocks noChangeArrowheads="1"/>
              </p:cNvSpPr>
              <p:nvPr/>
            </p:nvSpPr>
            <p:spPr bwMode="auto">
              <a:xfrm rot="2700000">
                <a:off x="5442744" y="4112419"/>
                <a:ext cx="217488" cy="819150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8" name="Text Box 13"/>
              <p:cNvSpPr txBox="1">
                <a:spLocks noChangeArrowheads="1"/>
              </p:cNvSpPr>
              <p:nvPr/>
            </p:nvSpPr>
            <p:spPr bwMode="auto">
              <a:xfrm>
                <a:off x="4262438" y="4645025"/>
                <a:ext cx="1521272" cy="53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rgbClr val="FF9900"/>
                    </a:solidFill>
                    <a:latin typeface="Helvetica" charset="0"/>
                  </a:rPr>
                  <a:t>BS: </a:t>
                </a:r>
              </a:p>
              <a:p>
                <a:r>
                  <a:rPr lang="en-US" sz="1200" b="1" dirty="0">
                    <a:solidFill>
                      <a:srgbClr val="FF9900"/>
                    </a:solidFill>
                    <a:latin typeface="Helvetica" charset="0"/>
                  </a:rPr>
                  <a:t>37cm </a:t>
                </a:r>
                <a:r>
                  <a:rPr lang="en-US" sz="1600" b="1" dirty="0">
                    <a:solidFill>
                      <a:srgbClr val="FF9900"/>
                    </a:solidFill>
                    <a:latin typeface="Helvetica" charset="0"/>
                    <a:sym typeface="Symbol" charset="0"/>
                  </a:rPr>
                  <a:t>∅</a:t>
                </a:r>
                <a:r>
                  <a:rPr lang="en-US" sz="1200" b="1" dirty="0" smtClean="0">
                    <a:solidFill>
                      <a:srgbClr val="FF9900"/>
                    </a:solidFill>
                    <a:latin typeface="Helvetica" charset="0"/>
                    <a:sym typeface="Symbol" charset="0"/>
                  </a:rPr>
                  <a:t> </a:t>
                </a:r>
                <a:r>
                  <a:rPr lang="en-US" sz="1200" b="1" dirty="0">
                    <a:solidFill>
                      <a:srgbClr val="FF9900"/>
                    </a:solidFill>
                    <a:latin typeface="Helvetica" charset="0"/>
                    <a:sym typeface="Symbol" charset="0"/>
                  </a:rPr>
                  <a:t>x 6cm</a:t>
                </a:r>
              </a:p>
            </p:txBody>
          </p:sp>
          <p:sp>
            <p:nvSpPr>
              <p:cNvPr id="55319" name="Text Box 21"/>
              <p:cNvSpPr txBox="1">
                <a:spLocks noChangeArrowheads="1"/>
              </p:cNvSpPr>
              <p:nvPr/>
            </p:nvSpPr>
            <p:spPr bwMode="auto">
              <a:xfrm>
                <a:off x="6224588" y="4857750"/>
                <a:ext cx="7985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>
                    <a:solidFill>
                      <a:schemeClr val="tx2"/>
                    </a:solidFill>
                    <a:latin typeface="Helvetica" charset="0"/>
                  </a:rPr>
                  <a:t>ITM</a:t>
                </a:r>
              </a:p>
              <a:p>
                <a:r>
                  <a:rPr lang="en-US" sz="1200" b="1">
                    <a:solidFill>
                      <a:schemeClr val="tx2"/>
                    </a:solidFill>
                    <a:latin typeface="Helvetica" charset="0"/>
                  </a:rPr>
                  <a:t>T = 1.4%</a:t>
                </a:r>
                <a:endParaRPr lang="en-US" sz="1200" b="1">
                  <a:solidFill>
                    <a:schemeClr val="tx2"/>
                  </a:solidFill>
                  <a:latin typeface="Helvetica" charset="0"/>
                  <a:sym typeface="Symbol" charset="0"/>
                </a:endParaRPr>
              </a:p>
            </p:txBody>
          </p:sp>
          <p:sp>
            <p:nvSpPr>
              <p:cNvPr id="55320" name="AutoShape 31"/>
              <p:cNvSpPr>
                <a:spLocks noChangeArrowheads="1"/>
              </p:cNvSpPr>
              <p:nvPr/>
            </p:nvSpPr>
            <p:spPr bwMode="auto">
              <a:xfrm>
                <a:off x="6777038" y="4262438"/>
                <a:ext cx="1741487" cy="541337"/>
              </a:xfrm>
              <a:prstGeom prst="curvedRightArrow">
                <a:avLst>
                  <a:gd name="adj1" fmla="val 6981"/>
                  <a:gd name="adj2" fmla="val 26981"/>
                  <a:gd name="adj3" fmla="val 51025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1" name="Text Box 32"/>
              <p:cNvSpPr txBox="1">
                <a:spLocks noChangeArrowheads="1"/>
              </p:cNvSpPr>
              <p:nvPr/>
            </p:nvSpPr>
            <p:spPr bwMode="auto">
              <a:xfrm>
                <a:off x="5789613" y="2487470"/>
                <a:ext cx="17684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latin typeface="Helvetica" charset="0"/>
                  </a:rPr>
                  <a:t>Round-trip optical loss: 75 ppm max</a:t>
                </a:r>
              </a:p>
            </p:txBody>
          </p:sp>
          <p:sp>
            <p:nvSpPr>
              <p:cNvPr id="55322" name="Rectangle 34"/>
              <p:cNvSpPr>
                <a:spLocks noChangeArrowheads="1"/>
              </p:cNvSpPr>
              <p:nvPr/>
            </p:nvSpPr>
            <p:spPr bwMode="auto">
              <a:xfrm>
                <a:off x="5122863" y="3786188"/>
                <a:ext cx="687387" cy="114300"/>
              </a:xfrm>
              <a:prstGeom prst="rect">
                <a:avLst/>
              </a:prstGeom>
              <a:solidFill>
                <a:srgbClr val="99FF33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3" name="Rectangle 35"/>
              <p:cNvSpPr>
                <a:spLocks noChangeArrowheads="1"/>
              </p:cNvSpPr>
              <p:nvPr/>
            </p:nvSpPr>
            <p:spPr bwMode="auto">
              <a:xfrm rot="-5400000">
                <a:off x="5874544" y="4429919"/>
                <a:ext cx="687388" cy="114300"/>
              </a:xfrm>
              <a:prstGeom prst="rect">
                <a:avLst/>
              </a:prstGeom>
              <a:solidFill>
                <a:srgbClr val="99FF33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4" name="Text Box 36"/>
              <p:cNvSpPr txBox="1">
                <a:spLocks noChangeArrowheads="1"/>
              </p:cNvSpPr>
              <p:nvPr/>
            </p:nvSpPr>
            <p:spPr bwMode="auto">
              <a:xfrm>
                <a:off x="5996783" y="3587749"/>
                <a:ext cx="2266863" cy="53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rgbClr val="33CC33"/>
                    </a:solidFill>
                    <a:latin typeface="Helvetica" charset="0"/>
                  </a:rPr>
                  <a:t>Compensation plates:</a:t>
                </a:r>
              </a:p>
              <a:p>
                <a:r>
                  <a:rPr lang="en-US" sz="1200" b="1" dirty="0">
                    <a:solidFill>
                      <a:srgbClr val="33CC33"/>
                    </a:solidFill>
                    <a:latin typeface="Helvetica" charset="0"/>
                  </a:rPr>
                  <a:t>34cm </a:t>
                </a:r>
                <a:r>
                  <a:rPr lang="en-US" sz="1600" b="1" dirty="0" smtClean="0">
                    <a:solidFill>
                      <a:srgbClr val="33CC33"/>
                    </a:solidFill>
                    <a:latin typeface="Helvetica" charset="0"/>
                    <a:sym typeface="Symbol" charset="0"/>
                  </a:rPr>
                  <a:t>∅</a:t>
                </a:r>
                <a:r>
                  <a:rPr lang="en-US" sz="1200" b="1" dirty="0" smtClean="0">
                    <a:solidFill>
                      <a:srgbClr val="33CC33"/>
                    </a:solidFill>
                    <a:latin typeface="Helvetica" charset="0"/>
                    <a:sym typeface="Symbol" charset="0"/>
                  </a:rPr>
                  <a:t>x </a:t>
                </a:r>
                <a:r>
                  <a:rPr lang="en-US" sz="1200" b="1" dirty="0">
                    <a:solidFill>
                      <a:srgbClr val="33CC33"/>
                    </a:solidFill>
                    <a:latin typeface="Helvetica" charset="0"/>
                    <a:sym typeface="Symbol" charset="0"/>
                  </a:rPr>
                  <a:t>10cm</a:t>
                </a:r>
              </a:p>
            </p:txBody>
          </p:sp>
        </p:grpSp>
        <p:sp>
          <p:nvSpPr>
            <p:cNvPr id="55304" name="Line 24"/>
            <p:cNvSpPr>
              <a:spLocks noChangeShapeType="1"/>
            </p:cNvSpPr>
            <p:nvPr/>
          </p:nvSpPr>
          <p:spPr bwMode="auto">
            <a:xfrm>
              <a:off x="1019587" y="3205559"/>
              <a:ext cx="917576" cy="0"/>
            </a:xfrm>
            <a:prstGeom prst="line">
              <a:avLst/>
            </a:prstGeom>
            <a:noFill/>
            <a:ln w="57150">
              <a:solidFill>
                <a:srgbClr val="FF6743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549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715000"/>
            <a:ext cx="7772400" cy="609600"/>
          </a:xfrm>
          <a:solidFill>
            <a:srgbClr val="CCFFCC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Overall, 4-5 years from locking to design sensitivity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76200"/>
            <a:ext cx="7239000" cy="1143000"/>
          </a:xfrm>
        </p:spPr>
        <p:txBody>
          <a:bodyPr/>
          <a:lstStyle/>
          <a:p>
            <a:r>
              <a:rPr lang="en-US" dirty="0" smtClean="0"/>
              <a:t>Historical perspective: </a:t>
            </a:r>
            <a:br>
              <a:rPr lang="en-US" dirty="0" smtClean="0"/>
            </a:br>
            <a:r>
              <a:rPr lang="en-US" dirty="0" smtClean="0"/>
              <a:t>Initial LIGO commissioning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85810" y="1676400"/>
            <a:ext cx="9229810" cy="3905308"/>
            <a:chOff x="-85810" y="1752600"/>
            <a:chExt cx="9229810" cy="3905308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753978" y="2527300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-85810" y="2851150"/>
              <a:ext cx="1828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>
                  <a:solidFill>
                    <a:srgbClr val="022892"/>
                  </a:solidFill>
                  <a:latin typeface="Helvetica" charset="0"/>
                </a:rPr>
                <a:t>Inauguration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-9610" y="18288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1999</a:t>
              </a: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9809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2000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19715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2001</a:t>
              </a: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30383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2002</a:t>
              </a:r>
            </a:p>
          </p:txBody>
        </p:sp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40289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2003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26928" y="2387601"/>
              <a:ext cx="8831262" cy="3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877803" y="2239963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55515" y="2316163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52340" y="2087563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11103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614278" y="2312988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911265" y="2238375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388978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871453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1141328" y="2084388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1385803" y="20859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1644565" y="2084388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647740" y="2311400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136565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946315" y="2238375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424028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1906503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2176378" y="2084388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2422440" y="2085975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2679615" y="2084388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2684378" y="2311400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2171615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3981365" y="2239963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3459078" y="2316163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2941553" y="2087563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211428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3457490" y="2087563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3714665" y="20859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3719428" y="2312988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3208253" y="2316163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221"/>
            <p:cNvGrpSpPr>
              <a:grpSpLocks/>
            </p:cNvGrpSpPr>
            <p:nvPr/>
          </p:nvGrpSpPr>
          <p:grpSpPr bwMode="auto">
            <a:xfrm>
              <a:off x="3973428" y="2085975"/>
              <a:ext cx="1054100" cy="458788"/>
              <a:chOff x="2557" y="1362"/>
              <a:chExt cx="664" cy="289"/>
            </a:xfrm>
          </p:grpSpPr>
          <p:sp>
            <p:nvSpPr>
              <p:cNvPr id="151" name="Line 51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52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Text Box 54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54" name="Text Box 55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55" name="Text Box 56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56" name="Text Box 57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57" name="Line 58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59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 Box 63"/>
            <p:cNvSpPr txBox="1">
              <a:spLocks noChangeArrowheads="1"/>
            </p:cNvSpPr>
            <p:nvPr/>
          </p:nvSpPr>
          <p:spPr bwMode="auto">
            <a:xfrm>
              <a:off x="1487403" y="4319588"/>
              <a:ext cx="5095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i="0">
                  <a:solidFill>
                    <a:srgbClr val="FF6600"/>
                  </a:solidFill>
                  <a:latin typeface="Helvetica" charset="0"/>
                </a:rPr>
                <a:t>E2</a:t>
              </a:r>
            </a:p>
          </p:txBody>
        </p:sp>
        <p:sp>
          <p:nvSpPr>
            <p:cNvPr id="46" name="Text Box 64"/>
            <p:cNvSpPr txBox="1">
              <a:spLocks noChangeArrowheads="1"/>
            </p:cNvSpPr>
            <p:nvPr/>
          </p:nvSpPr>
          <p:spPr bwMode="auto">
            <a:xfrm>
              <a:off x="115803" y="4449763"/>
              <a:ext cx="15398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i="0">
                  <a:solidFill>
                    <a:srgbClr val="FF6600"/>
                  </a:solidFill>
                  <a:latin typeface="Helvetica" charset="0"/>
                </a:rPr>
                <a:t>Engineering</a:t>
              </a:r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1498515" y="4660900"/>
              <a:ext cx="5592764" cy="63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66"/>
            <p:cNvSpPr>
              <a:spLocks noChangeArrowheads="1"/>
            </p:cNvSpPr>
            <p:nvPr/>
          </p:nvSpPr>
          <p:spPr bwMode="auto">
            <a:xfrm>
              <a:off x="1684253" y="4616450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2281153" y="4618038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251"/>
            <p:cNvGrpSpPr>
              <a:grpSpLocks/>
            </p:cNvGrpSpPr>
            <p:nvPr/>
          </p:nvGrpSpPr>
          <p:grpSpPr bwMode="auto">
            <a:xfrm>
              <a:off x="1887453" y="4327525"/>
              <a:ext cx="509587" cy="382588"/>
              <a:chOff x="1644" y="2539"/>
              <a:chExt cx="321" cy="241"/>
            </a:xfrm>
          </p:grpSpPr>
          <p:sp>
            <p:nvSpPr>
              <p:cNvPr id="149" name="Oval 67"/>
              <p:cNvSpPr>
                <a:spLocks noChangeArrowheads="1"/>
              </p:cNvSpPr>
              <p:nvPr/>
            </p:nvSpPr>
            <p:spPr bwMode="auto">
              <a:xfrm>
                <a:off x="1770" y="272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Text Box 75"/>
              <p:cNvSpPr txBox="1">
                <a:spLocks noChangeArrowheads="1"/>
              </p:cNvSpPr>
              <p:nvPr/>
            </p:nvSpPr>
            <p:spPr bwMode="auto">
              <a:xfrm>
                <a:off x="1644" y="2539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E3</a:t>
                </a:r>
              </a:p>
            </p:txBody>
          </p:sp>
        </p:grpSp>
        <p:grpSp>
          <p:nvGrpSpPr>
            <p:cNvPr id="51" name="Group 252"/>
            <p:cNvGrpSpPr>
              <a:grpSpLocks/>
            </p:cNvGrpSpPr>
            <p:nvPr/>
          </p:nvGrpSpPr>
          <p:grpSpPr bwMode="auto">
            <a:xfrm>
              <a:off x="2298615" y="4329113"/>
              <a:ext cx="509588" cy="376237"/>
              <a:chOff x="1966" y="2540"/>
              <a:chExt cx="321" cy="237"/>
            </a:xfrm>
          </p:grpSpPr>
          <p:sp>
            <p:nvSpPr>
              <p:cNvPr id="147" name="Oval 68"/>
              <p:cNvSpPr>
                <a:spLocks noChangeArrowheads="1"/>
              </p:cNvSpPr>
              <p:nvPr/>
            </p:nvSpPr>
            <p:spPr bwMode="auto">
              <a:xfrm>
                <a:off x="2091" y="2721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Text Box 76"/>
              <p:cNvSpPr txBox="1">
                <a:spLocks noChangeArrowheads="1"/>
              </p:cNvSpPr>
              <p:nvPr/>
            </p:nvSpPr>
            <p:spPr bwMode="auto">
              <a:xfrm>
                <a:off x="1966" y="2540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E5</a:t>
                </a:r>
              </a:p>
            </p:txBody>
          </p:sp>
        </p:grpSp>
        <p:grpSp>
          <p:nvGrpSpPr>
            <p:cNvPr id="52" name="Group 257"/>
            <p:cNvGrpSpPr>
              <a:grpSpLocks/>
            </p:cNvGrpSpPr>
            <p:nvPr/>
          </p:nvGrpSpPr>
          <p:grpSpPr bwMode="auto">
            <a:xfrm>
              <a:off x="3784515" y="4330700"/>
              <a:ext cx="509588" cy="379413"/>
              <a:chOff x="2438" y="2541"/>
              <a:chExt cx="321" cy="239"/>
            </a:xfrm>
          </p:grpSpPr>
          <p:sp>
            <p:nvSpPr>
              <p:cNvPr id="145" name="Oval 70"/>
              <p:cNvSpPr>
                <a:spLocks noChangeArrowheads="1"/>
              </p:cNvSpPr>
              <p:nvPr/>
            </p:nvSpPr>
            <p:spPr bwMode="auto">
              <a:xfrm>
                <a:off x="2567" y="272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Text Box 78"/>
              <p:cNvSpPr txBox="1">
                <a:spLocks noChangeArrowheads="1"/>
              </p:cNvSpPr>
              <p:nvPr/>
            </p:nvSpPr>
            <p:spPr bwMode="auto">
              <a:xfrm>
                <a:off x="2438" y="2541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E9</a:t>
                </a:r>
              </a:p>
            </p:txBody>
          </p:sp>
        </p:grpSp>
        <p:grpSp>
          <p:nvGrpSpPr>
            <p:cNvPr id="53" name="Group 260"/>
            <p:cNvGrpSpPr>
              <a:grpSpLocks/>
            </p:cNvGrpSpPr>
            <p:nvPr/>
          </p:nvGrpSpPr>
          <p:grpSpPr bwMode="auto">
            <a:xfrm>
              <a:off x="4429040" y="4330700"/>
              <a:ext cx="709613" cy="379413"/>
              <a:chOff x="2673" y="2541"/>
              <a:chExt cx="447" cy="239"/>
            </a:xfrm>
          </p:grpSpPr>
          <p:sp>
            <p:nvSpPr>
              <p:cNvPr id="143" name="Oval 71"/>
              <p:cNvSpPr>
                <a:spLocks noChangeArrowheads="1"/>
              </p:cNvSpPr>
              <p:nvPr/>
            </p:nvSpPr>
            <p:spPr bwMode="auto">
              <a:xfrm>
                <a:off x="2841" y="272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Text Box 79"/>
              <p:cNvSpPr txBox="1">
                <a:spLocks noChangeArrowheads="1"/>
              </p:cNvSpPr>
              <p:nvPr/>
            </p:nvSpPr>
            <p:spPr bwMode="auto">
              <a:xfrm>
                <a:off x="2673" y="2541"/>
                <a:ext cx="44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E10</a:t>
                </a:r>
              </a:p>
            </p:txBody>
          </p:sp>
        </p:grpSp>
        <p:grpSp>
          <p:nvGrpSpPr>
            <p:cNvPr id="54" name="Group 253"/>
            <p:cNvGrpSpPr>
              <a:grpSpLocks/>
            </p:cNvGrpSpPr>
            <p:nvPr/>
          </p:nvGrpSpPr>
          <p:grpSpPr bwMode="auto">
            <a:xfrm>
              <a:off x="2747878" y="4327525"/>
              <a:ext cx="509587" cy="379413"/>
              <a:chOff x="2880" y="2539"/>
              <a:chExt cx="321" cy="239"/>
            </a:xfrm>
          </p:grpSpPr>
          <p:sp>
            <p:nvSpPr>
              <p:cNvPr id="141" name="Oval 72"/>
              <p:cNvSpPr>
                <a:spLocks noChangeArrowheads="1"/>
              </p:cNvSpPr>
              <p:nvPr/>
            </p:nvSpPr>
            <p:spPr bwMode="auto">
              <a:xfrm>
                <a:off x="2962" y="2722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Text Box 80"/>
              <p:cNvSpPr txBox="1">
                <a:spLocks noChangeArrowheads="1"/>
              </p:cNvSpPr>
              <p:nvPr/>
            </p:nvSpPr>
            <p:spPr bwMode="auto">
              <a:xfrm>
                <a:off x="2880" y="2539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E7</a:t>
                </a:r>
              </a:p>
            </p:txBody>
          </p:sp>
        </p:grpSp>
        <p:grpSp>
          <p:nvGrpSpPr>
            <p:cNvPr id="55" name="Group 255"/>
            <p:cNvGrpSpPr>
              <a:grpSpLocks/>
            </p:cNvGrpSpPr>
            <p:nvPr/>
          </p:nvGrpSpPr>
          <p:grpSpPr bwMode="auto">
            <a:xfrm>
              <a:off x="3186028" y="4335463"/>
              <a:ext cx="509587" cy="371475"/>
              <a:chOff x="3329" y="2544"/>
              <a:chExt cx="321" cy="234"/>
            </a:xfrm>
          </p:grpSpPr>
          <p:sp>
            <p:nvSpPr>
              <p:cNvPr id="139" name="Oval 73"/>
              <p:cNvSpPr>
                <a:spLocks noChangeArrowheads="1"/>
              </p:cNvSpPr>
              <p:nvPr/>
            </p:nvSpPr>
            <p:spPr bwMode="auto">
              <a:xfrm>
                <a:off x="3455" y="2722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Text Box 81"/>
              <p:cNvSpPr txBox="1">
                <a:spLocks noChangeArrowheads="1"/>
              </p:cNvSpPr>
              <p:nvPr/>
            </p:nvSpPr>
            <p:spPr bwMode="auto">
              <a:xfrm>
                <a:off x="3329" y="2544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E8</a:t>
                </a:r>
              </a:p>
            </p:txBody>
          </p:sp>
        </p:grpSp>
        <p:sp>
          <p:nvSpPr>
            <p:cNvPr id="56" name="Text Box 82"/>
            <p:cNvSpPr txBox="1">
              <a:spLocks noChangeArrowheads="1"/>
            </p:cNvSpPr>
            <p:nvPr/>
          </p:nvSpPr>
          <p:spPr bwMode="auto">
            <a:xfrm>
              <a:off x="5658794" y="4332288"/>
              <a:ext cx="6127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i="0" dirty="0">
                  <a:solidFill>
                    <a:srgbClr val="FF6600"/>
                  </a:solidFill>
                  <a:latin typeface="Helvetica" charset="0"/>
                </a:rPr>
                <a:t>E11</a:t>
              </a:r>
            </a:p>
          </p:txBody>
        </p:sp>
        <p:sp>
          <p:nvSpPr>
            <p:cNvPr id="57" name="Line 93"/>
            <p:cNvSpPr>
              <a:spLocks noChangeShapeType="1"/>
            </p:cNvSpPr>
            <p:nvPr/>
          </p:nvSpPr>
          <p:spPr bwMode="auto">
            <a:xfrm>
              <a:off x="1741403" y="2527300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94"/>
            <p:cNvSpPr txBox="1">
              <a:spLocks noChangeArrowheads="1"/>
            </p:cNvSpPr>
            <p:nvPr/>
          </p:nvSpPr>
          <p:spPr bwMode="auto">
            <a:xfrm>
              <a:off x="1285790" y="2851150"/>
              <a:ext cx="1828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>
                  <a:solidFill>
                    <a:srgbClr val="022892"/>
                  </a:solidFill>
                  <a:latin typeface="Helvetica" charset="0"/>
                </a:rPr>
                <a:t>First Lock</a:t>
              </a:r>
            </a:p>
          </p:txBody>
        </p:sp>
        <p:sp>
          <p:nvSpPr>
            <p:cNvPr id="59" name="Line 96"/>
            <p:cNvSpPr>
              <a:spLocks noChangeShapeType="1"/>
            </p:cNvSpPr>
            <p:nvPr/>
          </p:nvSpPr>
          <p:spPr bwMode="auto">
            <a:xfrm>
              <a:off x="3203490" y="2524125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97"/>
            <p:cNvSpPr txBox="1">
              <a:spLocks noChangeArrowheads="1"/>
            </p:cNvSpPr>
            <p:nvPr/>
          </p:nvSpPr>
          <p:spPr bwMode="auto">
            <a:xfrm>
              <a:off x="2711365" y="2851150"/>
              <a:ext cx="21780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 dirty="0">
                  <a:solidFill>
                    <a:srgbClr val="022892"/>
                  </a:solidFill>
                  <a:latin typeface="Helvetica" charset="0"/>
                </a:rPr>
                <a:t>Full Lock all IFO </a:t>
              </a:r>
            </a:p>
          </p:txBody>
        </p:sp>
        <p:sp>
          <p:nvSpPr>
            <p:cNvPr id="61" name="Rectangle 98"/>
            <p:cNvSpPr>
              <a:spLocks noChangeArrowheads="1"/>
            </p:cNvSpPr>
            <p:nvPr/>
          </p:nvSpPr>
          <p:spPr bwMode="auto">
            <a:xfrm>
              <a:off x="0" y="3284538"/>
              <a:ext cx="9144000" cy="754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 i="0"/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2019215" y="3511550"/>
              <a:ext cx="5573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-17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3" name="Text Box 100"/>
            <p:cNvSpPr txBox="1">
              <a:spLocks noChangeArrowheads="1"/>
            </p:cNvSpPr>
            <p:nvPr/>
          </p:nvSpPr>
          <p:spPr bwMode="auto">
            <a:xfrm>
              <a:off x="2628815" y="3652021"/>
              <a:ext cx="5573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-18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4" name="Text Box 102"/>
            <p:cNvSpPr txBox="1">
              <a:spLocks noChangeArrowheads="1"/>
            </p:cNvSpPr>
            <p:nvPr/>
          </p:nvSpPr>
          <p:spPr bwMode="auto">
            <a:xfrm>
              <a:off x="3468044" y="3651378"/>
              <a:ext cx="685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-20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5" name="Text Box 104"/>
            <p:cNvSpPr txBox="1">
              <a:spLocks noChangeArrowheads="1"/>
            </p:cNvSpPr>
            <p:nvPr/>
          </p:nvSpPr>
          <p:spPr bwMode="auto">
            <a:xfrm>
              <a:off x="3830553" y="3505200"/>
              <a:ext cx="6072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 10</a:t>
              </a:r>
              <a:r>
                <a:rPr lang="en-US" sz="1400" i="0" baseline="30000" dirty="0">
                  <a:latin typeface="Helvetica" charset="0"/>
                </a:rPr>
                <a:t>-21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6" name="AutoShape 105"/>
            <p:cNvSpPr>
              <a:spLocks noChangeArrowheads="1"/>
            </p:cNvSpPr>
            <p:nvPr/>
          </p:nvSpPr>
          <p:spPr bwMode="auto">
            <a:xfrm rot="10800000" flipV="1">
              <a:off x="4041690" y="3352800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107"/>
            <p:cNvSpPr>
              <a:spLocks noChangeArrowheads="1"/>
            </p:cNvSpPr>
            <p:nvPr/>
          </p:nvSpPr>
          <p:spPr bwMode="auto">
            <a:xfrm rot="10800000" flipV="1">
              <a:off x="3327315" y="3357563"/>
              <a:ext cx="42863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108"/>
            <p:cNvSpPr>
              <a:spLocks noChangeArrowheads="1"/>
            </p:cNvSpPr>
            <p:nvPr/>
          </p:nvSpPr>
          <p:spPr bwMode="auto">
            <a:xfrm rot="10800000" flipV="1">
              <a:off x="2892657" y="3357562"/>
              <a:ext cx="74295" cy="277297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109"/>
            <p:cNvSpPr>
              <a:spLocks noChangeArrowheads="1"/>
            </p:cNvSpPr>
            <p:nvPr/>
          </p:nvSpPr>
          <p:spPr bwMode="auto">
            <a:xfrm rot="10800000" flipV="1">
              <a:off x="2284328" y="3357563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219"/>
            <p:cNvSpPr txBox="1">
              <a:spLocks noChangeArrowheads="1"/>
            </p:cNvSpPr>
            <p:nvPr/>
          </p:nvSpPr>
          <p:spPr bwMode="auto">
            <a:xfrm>
              <a:off x="50957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2004</a:t>
              </a:r>
            </a:p>
          </p:txBody>
        </p:sp>
        <p:sp>
          <p:nvSpPr>
            <p:cNvPr id="71" name="Text Box 220"/>
            <p:cNvSpPr txBox="1">
              <a:spLocks noChangeArrowheads="1"/>
            </p:cNvSpPr>
            <p:nvPr/>
          </p:nvSpPr>
          <p:spPr bwMode="auto">
            <a:xfrm>
              <a:off x="61625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2005</a:t>
              </a:r>
            </a:p>
          </p:txBody>
        </p:sp>
        <p:grpSp>
          <p:nvGrpSpPr>
            <p:cNvPr id="72" name="Group 222"/>
            <p:cNvGrpSpPr>
              <a:grpSpLocks/>
            </p:cNvGrpSpPr>
            <p:nvPr/>
          </p:nvGrpSpPr>
          <p:grpSpPr bwMode="auto">
            <a:xfrm>
              <a:off x="5005303" y="2089150"/>
              <a:ext cx="1054100" cy="458788"/>
              <a:chOff x="2557" y="1362"/>
              <a:chExt cx="664" cy="289"/>
            </a:xfrm>
          </p:grpSpPr>
          <p:sp>
            <p:nvSpPr>
              <p:cNvPr id="131" name="Line 223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24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Text Box 225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34" name="Text Box 226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35" name="Text Box 227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36" name="Text Box 228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37" name="Line 229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30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231"/>
            <p:cNvGrpSpPr>
              <a:grpSpLocks/>
            </p:cNvGrpSpPr>
            <p:nvPr/>
          </p:nvGrpSpPr>
          <p:grpSpPr bwMode="auto">
            <a:xfrm>
              <a:off x="6037178" y="2089150"/>
              <a:ext cx="1054100" cy="458788"/>
              <a:chOff x="2557" y="1362"/>
              <a:chExt cx="664" cy="289"/>
            </a:xfrm>
          </p:grpSpPr>
          <p:sp>
            <p:nvSpPr>
              <p:cNvPr id="123" name="Line 232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33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 Box 234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26" name="Text Box 235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27" name="Text Box 236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28" name="Text Box 237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29" name="Line 238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39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240"/>
            <p:cNvGrpSpPr>
              <a:grpSpLocks/>
            </p:cNvGrpSpPr>
            <p:nvPr/>
          </p:nvGrpSpPr>
          <p:grpSpPr bwMode="auto">
            <a:xfrm>
              <a:off x="7070640" y="2089150"/>
              <a:ext cx="1054100" cy="458788"/>
              <a:chOff x="2557" y="1362"/>
              <a:chExt cx="664" cy="289"/>
            </a:xfrm>
          </p:grpSpPr>
          <p:sp>
            <p:nvSpPr>
              <p:cNvPr id="115" name="Line 241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42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243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18" name="Text Box 244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19" name="Text Box 245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20" name="Text Box 246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21" name="Line 247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48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 Box 249"/>
            <p:cNvSpPr txBox="1">
              <a:spLocks noChangeArrowheads="1"/>
            </p:cNvSpPr>
            <p:nvPr/>
          </p:nvSpPr>
          <p:spPr bwMode="auto">
            <a:xfrm>
              <a:off x="71531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 dirty="0">
                  <a:solidFill>
                    <a:srgbClr val="CC0000"/>
                  </a:solidFill>
                  <a:latin typeface="Helvetica" charset="0"/>
                </a:rPr>
                <a:t>2006</a:t>
              </a:r>
            </a:p>
          </p:txBody>
        </p:sp>
        <p:sp>
          <p:nvSpPr>
            <p:cNvPr id="76" name="Oval 254"/>
            <p:cNvSpPr>
              <a:spLocks noChangeArrowheads="1"/>
            </p:cNvSpPr>
            <p:nvPr/>
          </p:nvSpPr>
          <p:spPr bwMode="auto">
            <a:xfrm>
              <a:off x="2747878" y="4619625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272"/>
            <p:cNvGrpSpPr>
              <a:grpSpLocks/>
            </p:cNvGrpSpPr>
            <p:nvPr/>
          </p:nvGrpSpPr>
          <p:grpSpPr bwMode="auto">
            <a:xfrm>
              <a:off x="1085765" y="4656186"/>
              <a:ext cx="7796219" cy="1001722"/>
              <a:chOff x="738" y="2746"/>
              <a:chExt cx="4911" cy="631"/>
            </a:xfrm>
          </p:grpSpPr>
          <p:sp>
            <p:nvSpPr>
              <p:cNvPr id="99" name="Line 85"/>
              <p:cNvSpPr>
                <a:spLocks noChangeShapeType="1"/>
              </p:cNvSpPr>
              <p:nvPr/>
            </p:nvSpPr>
            <p:spPr bwMode="auto">
              <a:xfrm>
                <a:off x="1362" y="3059"/>
                <a:ext cx="401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261"/>
              <p:cNvGrpSpPr>
                <a:grpSpLocks/>
              </p:cNvGrpSpPr>
              <p:nvPr/>
            </p:nvGrpSpPr>
            <p:grpSpPr bwMode="auto">
              <a:xfrm>
                <a:off x="1831" y="2847"/>
                <a:ext cx="1343" cy="530"/>
                <a:chOff x="3211" y="2847"/>
                <a:chExt cx="1343" cy="530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11" y="3164"/>
                  <a:ext cx="1343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i="0" dirty="0">
                      <a:solidFill>
                        <a:srgbClr val="CC0000"/>
                      </a:solidFill>
                      <a:latin typeface="Helvetica" charset="0"/>
                    </a:rPr>
                    <a:t>First Science Data</a:t>
                  </a:r>
                </a:p>
              </p:txBody>
            </p:sp>
            <p:sp>
              <p:nvSpPr>
                <p:cNvPr id="11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568" y="2847"/>
                  <a:ext cx="27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0" i="0">
                      <a:solidFill>
                        <a:srgbClr val="FF0000"/>
                      </a:solidFill>
                      <a:latin typeface="Helvetica" charset="0"/>
                    </a:rPr>
                    <a:t>S1</a:t>
                  </a:r>
                </a:p>
              </p:txBody>
            </p:sp>
            <p:sp>
              <p:nvSpPr>
                <p:cNvPr id="114" name="Line 86"/>
                <p:cNvSpPr>
                  <a:spLocks noChangeShapeType="1"/>
                </p:cNvSpPr>
                <p:nvPr/>
              </p:nvSpPr>
              <p:spPr bwMode="auto">
                <a:xfrm>
                  <a:off x="3671" y="3058"/>
                  <a:ext cx="52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oval" w="sm" len="sm"/>
                  <a:tailEnd type="oval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268"/>
              <p:cNvGrpSpPr>
                <a:grpSpLocks/>
              </p:cNvGrpSpPr>
              <p:nvPr/>
            </p:nvGrpSpPr>
            <p:grpSpPr bwMode="auto">
              <a:xfrm>
                <a:off x="3834" y="2850"/>
                <a:ext cx="276" cy="212"/>
                <a:chOff x="3834" y="2850"/>
                <a:chExt cx="276" cy="212"/>
              </a:xfrm>
            </p:grpSpPr>
            <p:sp>
              <p:nvSpPr>
                <p:cNvPr id="11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834" y="2850"/>
                  <a:ext cx="27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0" i="0">
                      <a:solidFill>
                        <a:srgbClr val="FF0000"/>
                      </a:solidFill>
                      <a:latin typeface="Helvetica" charset="0"/>
                    </a:rPr>
                    <a:t>S4</a:t>
                  </a:r>
                </a:p>
              </p:txBody>
            </p:sp>
            <p:sp>
              <p:nvSpPr>
                <p:cNvPr id="111" name="Line 88"/>
                <p:cNvSpPr>
                  <a:spLocks noChangeShapeType="1"/>
                </p:cNvSpPr>
                <p:nvPr/>
              </p:nvSpPr>
              <p:spPr bwMode="auto">
                <a:xfrm>
                  <a:off x="3931" y="3058"/>
                  <a:ext cx="69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oval" w="sm" len="sm"/>
                  <a:tailEnd type="oval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" name="Text Box 89"/>
              <p:cNvSpPr txBox="1">
                <a:spLocks noChangeArrowheads="1"/>
              </p:cNvSpPr>
              <p:nvPr/>
            </p:nvSpPr>
            <p:spPr bwMode="auto">
              <a:xfrm>
                <a:off x="738" y="2925"/>
                <a:ext cx="6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 i="0">
                    <a:solidFill>
                      <a:srgbClr val="FF0000"/>
                    </a:solidFill>
                    <a:latin typeface="Helvetica" charset="0"/>
                  </a:rPr>
                  <a:t>Science</a:t>
                </a:r>
              </a:p>
            </p:txBody>
          </p:sp>
          <p:sp>
            <p:nvSpPr>
              <p:cNvPr id="103" name="Text Box 90"/>
              <p:cNvSpPr txBox="1">
                <a:spLocks noChangeArrowheads="1"/>
              </p:cNvSpPr>
              <p:nvPr/>
            </p:nvSpPr>
            <p:spPr bwMode="auto">
              <a:xfrm>
                <a:off x="2550" y="285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0000"/>
                    </a:solidFill>
                    <a:latin typeface="Helvetica" charset="0"/>
                  </a:rPr>
                  <a:t>S2</a:t>
                </a:r>
              </a:p>
            </p:txBody>
          </p:sp>
          <p:sp>
            <p:nvSpPr>
              <p:cNvPr id="104" name="Line 87"/>
              <p:cNvSpPr>
                <a:spLocks noChangeShapeType="1"/>
              </p:cNvSpPr>
              <p:nvPr/>
            </p:nvSpPr>
            <p:spPr bwMode="auto">
              <a:xfrm>
                <a:off x="2636" y="3062"/>
                <a:ext cx="10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 Box 110"/>
              <p:cNvSpPr txBox="1">
                <a:spLocks noChangeArrowheads="1"/>
              </p:cNvSpPr>
              <p:nvPr/>
            </p:nvSpPr>
            <p:spPr bwMode="auto">
              <a:xfrm>
                <a:off x="4930" y="2746"/>
                <a:ext cx="4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solidFill>
                      <a:srgbClr val="CC0000"/>
                    </a:solidFill>
                    <a:latin typeface="Helvetica" charset="0"/>
                  </a:rPr>
                  <a:t>Runs</a:t>
                </a:r>
              </a:p>
            </p:txBody>
          </p:sp>
          <p:sp>
            <p:nvSpPr>
              <p:cNvPr id="106" name="Text Box 265"/>
              <p:cNvSpPr txBox="1">
                <a:spLocks noChangeArrowheads="1"/>
              </p:cNvSpPr>
              <p:nvPr/>
            </p:nvSpPr>
            <p:spPr bwMode="auto">
              <a:xfrm>
                <a:off x="3005" y="285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0000"/>
                    </a:solidFill>
                    <a:latin typeface="Helvetica" charset="0"/>
                  </a:rPr>
                  <a:t>S3</a:t>
                </a:r>
              </a:p>
            </p:txBody>
          </p:sp>
          <p:sp>
            <p:nvSpPr>
              <p:cNvPr id="107" name="Line 266"/>
              <p:cNvSpPr>
                <a:spLocks noChangeShapeType="1"/>
              </p:cNvSpPr>
              <p:nvPr/>
            </p:nvSpPr>
            <p:spPr bwMode="auto">
              <a:xfrm>
                <a:off x="3091" y="3058"/>
                <a:ext cx="10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270"/>
              <p:cNvSpPr txBox="1">
                <a:spLocks noChangeArrowheads="1"/>
              </p:cNvSpPr>
              <p:nvPr/>
            </p:nvSpPr>
            <p:spPr bwMode="auto">
              <a:xfrm>
                <a:off x="4433" y="285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0000"/>
                    </a:solidFill>
                    <a:latin typeface="Helvetica" charset="0"/>
                  </a:rPr>
                  <a:t>S5</a:t>
                </a:r>
              </a:p>
            </p:txBody>
          </p:sp>
          <p:sp>
            <p:nvSpPr>
              <p:cNvPr id="109" name="Line 271"/>
              <p:cNvSpPr>
                <a:spLocks noChangeShapeType="1"/>
              </p:cNvSpPr>
              <p:nvPr/>
            </p:nvSpPr>
            <p:spPr bwMode="auto">
              <a:xfrm flipV="1">
                <a:off x="4433" y="3062"/>
                <a:ext cx="1216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Oval 273"/>
            <p:cNvSpPr>
              <a:spLocks noChangeArrowheads="1"/>
            </p:cNvSpPr>
            <p:nvPr/>
          </p:nvSpPr>
          <p:spPr bwMode="auto">
            <a:xfrm>
              <a:off x="6029240" y="4619625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277"/>
            <p:cNvSpPr txBox="1">
              <a:spLocks noChangeArrowheads="1"/>
            </p:cNvSpPr>
            <p:nvPr/>
          </p:nvSpPr>
          <p:spPr bwMode="auto">
            <a:xfrm>
              <a:off x="5294228" y="3505200"/>
              <a:ext cx="5573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-22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80" name="AutoShape 278"/>
            <p:cNvSpPr>
              <a:spLocks noChangeArrowheads="1"/>
            </p:cNvSpPr>
            <p:nvPr/>
          </p:nvSpPr>
          <p:spPr bwMode="auto">
            <a:xfrm rot="10800000" flipV="1">
              <a:off x="5552990" y="3352800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282"/>
            <p:cNvSpPr txBox="1">
              <a:spLocks noChangeArrowheads="1"/>
            </p:cNvSpPr>
            <p:nvPr/>
          </p:nvSpPr>
          <p:spPr bwMode="auto">
            <a:xfrm>
              <a:off x="66590" y="3429000"/>
              <a:ext cx="2057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latin typeface="Helvetica" charset="0"/>
                </a:rPr>
                <a:t>4 km strain noise</a:t>
              </a:r>
            </a:p>
          </p:txBody>
        </p:sp>
        <p:sp>
          <p:nvSpPr>
            <p:cNvPr id="82" name="Text Box 103"/>
            <p:cNvSpPr txBox="1">
              <a:spLocks noChangeArrowheads="1"/>
            </p:cNvSpPr>
            <p:nvPr/>
          </p:nvSpPr>
          <p:spPr bwMode="auto">
            <a:xfrm>
              <a:off x="5728744" y="3716380"/>
              <a:ext cx="17526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0" dirty="0">
                  <a:latin typeface="Helvetica" charset="0"/>
                </a:rPr>
                <a:t>at 150 Hz [Hz</a:t>
              </a:r>
              <a:r>
                <a:rPr lang="en-US" sz="1400" i="0" baseline="30000" dirty="0">
                  <a:latin typeface="Helvetica" charset="0"/>
                </a:rPr>
                <a:t>-1/2</a:t>
              </a:r>
              <a:r>
                <a:rPr lang="en-US" sz="1400" i="0" dirty="0">
                  <a:latin typeface="Helvetica" charset="0"/>
                </a:rPr>
                <a:t>]</a:t>
              </a:r>
            </a:p>
          </p:txBody>
        </p:sp>
        <p:sp>
          <p:nvSpPr>
            <p:cNvPr id="83" name="Text Box 283"/>
            <p:cNvSpPr txBox="1">
              <a:spLocks noChangeArrowheads="1"/>
            </p:cNvSpPr>
            <p:nvPr/>
          </p:nvSpPr>
          <p:spPr bwMode="auto">
            <a:xfrm>
              <a:off x="7183945" y="3505200"/>
              <a:ext cx="9149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Helvetica" charset="0"/>
                </a:rPr>
                <a:t>2.5</a:t>
              </a:r>
              <a:r>
                <a:rPr lang="en-US" sz="1400" i="0" dirty="0">
                  <a:latin typeface="Helvetica" charset="0"/>
                </a:rPr>
                <a:t>x10</a:t>
              </a:r>
              <a:r>
                <a:rPr lang="en-US" sz="1400" i="0" baseline="30000" dirty="0">
                  <a:latin typeface="Helvetica" charset="0"/>
                </a:rPr>
                <a:t>-23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84" name="AutoShape 284"/>
            <p:cNvSpPr>
              <a:spLocks noChangeArrowheads="1"/>
            </p:cNvSpPr>
            <p:nvPr/>
          </p:nvSpPr>
          <p:spPr bwMode="auto">
            <a:xfrm rot="10800000" flipV="1">
              <a:off x="7549370" y="3352800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02"/>
            <p:cNvSpPr txBox="1">
              <a:spLocks noChangeArrowheads="1"/>
            </p:cNvSpPr>
            <p:nvPr/>
          </p:nvSpPr>
          <p:spPr bwMode="auto">
            <a:xfrm>
              <a:off x="3045517" y="3520605"/>
              <a:ext cx="685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</a:t>
              </a:r>
              <a:r>
                <a:rPr lang="en-US" sz="1400" baseline="30000" dirty="0">
                  <a:latin typeface="Helvetica" charset="0"/>
                </a:rPr>
                <a:t>19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86" name="Line 96"/>
            <p:cNvSpPr>
              <a:spLocks noChangeShapeType="1"/>
            </p:cNvSpPr>
            <p:nvPr/>
          </p:nvSpPr>
          <p:spPr bwMode="auto">
            <a:xfrm>
              <a:off x="7570924" y="2507248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97"/>
            <p:cNvSpPr txBox="1">
              <a:spLocks noChangeArrowheads="1"/>
            </p:cNvSpPr>
            <p:nvPr/>
          </p:nvSpPr>
          <p:spPr bwMode="auto">
            <a:xfrm>
              <a:off x="6443805" y="2834273"/>
              <a:ext cx="21780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 dirty="0">
                  <a:solidFill>
                    <a:srgbClr val="022892"/>
                  </a:solidFill>
                  <a:latin typeface="Helvetica" charset="0"/>
                </a:rPr>
                <a:t>Design sensitivity</a:t>
              </a:r>
            </a:p>
          </p:txBody>
        </p:sp>
        <p:grpSp>
          <p:nvGrpSpPr>
            <p:cNvPr id="88" name="Group 240"/>
            <p:cNvGrpSpPr>
              <a:grpSpLocks/>
            </p:cNvGrpSpPr>
            <p:nvPr/>
          </p:nvGrpSpPr>
          <p:grpSpPr bwMode="auto">
            <a:xfrm>
              <a:off x="8084752" y="2087517"/>
              <a:ext cx="796925" cy="306388"/>
              <a:chOff x="2557" y="1362"/>
              <a:chExt cx="502" cy="193"/>
            </a:xfrm>
          </p:grpSpPr>
          <p:sp>
            <p:nvSpPr>
              <p:cNvPr id="93" name="Line 242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Text Box 243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95" name="Text Box 244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96" name="Text Box 245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97" name="Line 247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48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Text Box 249"/>
            <p:cNvSpPr txBox="1">
              <a:spLocks noChangeArrowheads="1"/>
            </p:cNvSpPr>
            <p:nvPr/>
          </p:nvSpPr>
          <p:spPr bwMode="auto">
            <a:xfrm>
              <a:off x="8137947" y="1759123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 dirty="0">
                  <a:solidFill>
                    <a:srgbClr val="CC0000"/>
                  </a:solidFill>
                  <a:latin typeface="Helvetica" charset="0"/>
                </a:rPr>
                <a:t>2007</a:t>
              </a:r>
            </a:p>
          </p:txBody>
        </p:sp>
        <p:sp>
          <p:nvSpPr>
            <p:cNvPr id="90" name="Oval 273"/>
            <p:cNvSpPr>
              <a:spLocks noChangeArrowheads="1"/>
            </p:cNvSpPr>
            <p:nvPr/>
          </p:nvSpPr>
          <p:spPr bwMode="auto">
            <a:xfrm>
              <a:off x="5855562" y="4626148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05"/>
            <p:cNvSpPr>
              <a:spLocks noChangeArrowheads="1"/>
            </p:cNvSpPr>
            <p:nvPr/>
          </p:nvSpPr>
          <p:spPr bwMode="auto">
            <a:xfrm rot="10800000" flipV="1">
              <a:off x="3550399" y="5239430"/>
              <a:ext cx="86776" cy="152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08"/>
            <p:cNvSpPr>
              <a:spLocks noChangeArrowheads="1"/>
            </p:cNvSpPr>
            <p:nvPr/>
          </p:nvSpPr>
          <p:spPr bwMode="auto">
            <a:xfrm rot="10800000" flipV="1">
              <a:off x="3645727" y="3338342"/>
              <a:ext cx="74295" cy="277297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443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Project Integrated Testing Plan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521023"/>
            <a:ext cx="8077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testing phases interleaved with installation</a:t>
            </a:r>
          </a:p>
          <a:p>
            <a:r>
              <a:rPr lang="en-US" dirty="0" smtClean="0"/>
              <a:t>Complementary division between LHO and LLO</a:t>
            </a:r>
          </a:p>
          <a:p>
            <a:pPr lvl="1"/>
            <a:r>
              <a:rPr lang="en-US" dirty="0" smtClean="0"/>
              <a:t>Designed to address biggest areas of risk as soon as possible</a:t>
            </a:r>
          </a:p>
          <a:p>
            <a:pPr lvl="1"/>
            <a:r>
              <a:rPr lang="en-US" dirty="0" smtClean="0"/>
              <a:t>H1 focused on long arm cavities; L1 worked outward from the vertex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382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47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7526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0574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3622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6670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71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2766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814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8862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1910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4958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8006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1054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102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019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3246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6294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9342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2390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43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8486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82296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96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July 2012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72223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Oct 2012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22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Jan 2013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pr 2013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10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July2013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54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Oct 2013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6082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Jan 2014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42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Apr 2014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248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July2014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770292"/>
            <a:ext cx="11430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One Arm Test  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1200" b="0" i="0" baseline="3000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arm cavity </a:t>
            </a:r>
            <a:r>
              <a:rPr lang="en-US" sz="1200" b="0" i="0" dirty="0" smtClean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Green only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758624"/>
            <a:ext cx="2819400" cy="276999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Input Mode Cleaner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4063424"/>
            <a:ext cx="762000" cy="1015663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HIFO-Y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Y-arm + corner</a:t>
            </a:r>
          </a:p>
          <a:p>
            <a:pPr algn="ctr"/>
            <a:r>
              <a:rPr lang="en-US" sz="1200" b="0" i="0" dirty="0" smtClean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Green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+ </a:t>
            </a:r>
            <a:r>
              <a:rPr lang="en-US" sz="1200" b="0" i="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PSL 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758624"/>
            <a:ext cx="1295400" cy="830997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HIFO-XY </a:t>
            </a:r>
          </a:p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Both arms + corner</a:t>
            </a:r>
          </a:p>
          <a:p>
            <a:pPr algn="ctr"/>
            <a:r>
              <a:rPr lang="en-US" sz="1200" b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 AS 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478958"/>
            <a:ext cx="18288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Input Mode Cleaner 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with high power test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95800" y="5483423"/>
            <a:ext cx="21336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Dual recycled Michelson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95800" y="5760422"/>
            <a:ext cx="7620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10200" y="5760422"/>
            <a:ext cx="4572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9800" y="5760422"/>
            <a:ext cx="6096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III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56" y="4188023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DE76FF"/>
                </a:solidFill>
                <a:latin typeface="Helvetica" pitchFamily="34" charset="0"/>
                <a:cs typeface="Helvetica" pitchFamily="34" charset="0"/>
              </a:rPr>
              <a:t>H1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200" y="5559623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i="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04800" y="4595120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7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304800" y="6093023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Pentagon 57"/>
          <p:cNvSpPr/>
          <p:nvPr/>
        </p:nvSpPr>
        <p:spPr bwMode="auto">
          <a:xfrm>
            <a:off x="7239000" y="5483423"/>
            <a:ext cx="1371600" cy="533400"/>
          </a:xfrm>
          <a:prstGeom prst="homePlate">
            <a:avLst/>
          </a:prstGeom>
          <a:solidFill>
            <a:srgbClr val="BFBFBF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 smtClean="0">
                <a:solidFill>
                  <a:srgbClr val="326464"/>
                </a:solidFill>
                <a:latin typeface="+mn-lt"/>
              </a:rPr>
              <a:t>Full Interferometer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26464"/>
              </a:solidFill>
              <a:effectLst/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107" y="4718446"/>
            <a:ext cx="3068293" cy="307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DE76FF"/>
                </a:solidFill>
                <a:latin typeface="Helvetica" pitchFamily="34" charset="0"/>
                <a:cs typeface="Helvetica" pitchFamily="34" charset="0"/>
              </a:rPr>
              <a:t>Build &amp; test from the arms backward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8600" y="6321623"/>
            <a:ext cx="2928819" cy="307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Build &amp; test from the laser outward</a:t>
            </a:r>
          </a:p>
        </p:txBody>
      </p:sp>
    </p:spTree>
    <p:extLst>
      <p:ext uri="{BB962C8B-B14F-4D97-AF65-F5344CB8AC3E}">
        <p14:creationId xmlns:p14="http://schemas.microsoft.com/office/powerpoint/2010/main" val="167356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5630F4-5EDB-4A45-BDF4-FA78CD89B0BB}" type="slidenum">
              <a:rPr lang="en-US" altLang="ja-JP" i="0">
                <a:solidFill>
                  <a:schemeClr val="tx2"/>
                </a:solidFill>
              </a:rPr>
              <a:pPr/>
              <a:t>2</a:t>
            </a:fld>
            <a:endParaRPr lang="en-US" altLang="ja-JP" i="0">
              <a:solidFill>
                <a:schemeClr val="tx2"/>
              </a:solidFill>
            </a:endParaRPr>
          </a:p>
        </p:txBody>
      </p:sp>
      <p:pic>
        <p:nvPicPr>
          <p:cNvPr id="20483" name="Picture 2" descr="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4"/>
          <a:stretch>
            <a:fillRect/>
          </a:stretch>
        </p:blipFill>
        <p:spPr bwMode="auto">
          <a:xfrm>
            <a:off x="0" y="1676400"/>
            <a:ext cx="3875088" cy="440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096000" cy="1295400"/>
          </a:xfrm>
        </p:spPr>
        <p:txBody>
          <a:bodyPr/>
          <a:lstStyle/>
          <a:p>
            <a:r>
              <a:rPr lang="en-US" altLang="ja-JP" sz="3200" b="1" dirty="0">
                <a:latin typeface="Arial" charset="0"/>
                <a:ea typeface="ＭＳ Ｐゴシック" charset="0"/>
                <a:cs typeface="ＭＳ Ｐゴシック" charset="0"/>
              </a:rPr>
              <a:t>Newton’s Theory </a:t>
            </a:r>
            <a:r>
              <a:rPr lang="en-US" altLang="ja-JP" sz="3200" b="1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sz="3200" b="1" dirty="0">
                <a:latin typeface="Arial" charset="0"/>
                <a:ea typeface="ＭＳ Ｐゴシック" charset="0"/>
                <a:cs typeface="ＭＳ Ｐゴシック" charset="0"/>
              </a:rPr>
              <a:t>Gravity</a:t>
            </a:r>
            <a:br>
              <a:rPr lang="en-US" altLang="ja-JP" sz="32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3200" b="1" dirty="0">
                <a:latin typeface="Arial" charset="0"/>
                <a:ea typeface="ＭＳ Ｐゴシック" charset="0"/>
                <a:cs typeface="ＭＳ Ｐゴシック" charset="0"/>
              </a:rPr>
              <a:t>(1686)</a:t>
            </a:r>
          </a:p>
        </p:txBody>
      </p:sp>
      <p:grpSp>
        <p:nvGrpSpPr>
          <p:cNvPr id="20485" name="Group 23"/>
          <p:cNvGrpSpPr>
            <a:grpSpLocks/>
          </p:cNvGrpSpPr>
          <p:nvPr/>
        </p:nvGrpSpPr>
        <p:grpSpPr bwMode="auto">
          <a:xfrm rot="1107491">
            <a:off x="5195628" y="2301118"/>
            <a:ext cx="3227524" cy="4463806"/>
            <a:chOff x="3072" y="576"/>
            <a:chExt cx="2016" cy="3120"/>
          </a:xfrm>
        </p:grpSpPr>
        <p:sp>
          <p:nvSpPr>
            <p:cNvPr id="20489" name="Line 4"/>
            <p:cNvSpPr>
              <a:spLocks noChangeShapeType="1"/>
            </p:cNvSpPr>
            <p:nvPr/>
          </p:nvSpPr>
          <p:spPr bwMode="auto">
            <a:xfrm>
              <a:off x="3312" y="1344"/>
              <a:ext cx="384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 flipV="1">
              <a:off x="3216" y="1152"/>
              <a:ext cx="33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1" name="Line 6"/>
            <p:cNvSpPr>
              <a:spLocks noChangeShapeType="1"/>
            </p:cNvSpPr>
            <p:nvPr/>
          </p:nvSpPr>
          <p:spPr bwMode="auto">
            <a:xfrm>
              <a:off x="4560" y="720"/>
              <a:ext cx="4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2" name="Line 7"/>
            <p:cNvSpPr>
              <a:spLocks noChangeShapeType="1"/>
            </p:cNvSpPr>
            <p:nvPr/>
          </p:nvSpPr>
          <p:spPr bwMode="auto">
            <a:xfrm flipH="1" flipV="1">
              <a:off x="4272" y="2016"/>
              <a:ext cx="432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3" name="Line 8"/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4" name="Line 9"/>
            <p:cNvSpPr>
              <a:spLocks noChangeShapeType="1"/>
            </p:cNvSpPr>
            <p:nvPr/>
          </p:nvSpPr>
          <p:spPr bwMode="auto">
            <a:xfrm flipV="1">
              <a:off x="3168" y="3312"/>
              <a:ext cx="38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5" name="Line 10"/>
            <p:cNvSpPr>
              <a:spLocks noChangeShapeType="1"/>
            </p:cNvSpPr>
            <p:nvPr/>
          </p:nvSpPr>
          <p:spPr bwMode="auto">
            <a:xfrm flipH="1">
              <a:off x="4464" y="672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6" name="Line 11"/>
            <p:cNvSpPr>
              <a:spLocks noChangeShapeType="1"/>
            </p:cNvSpPr>
            <p:nvPr/>
          </p:nvSpPr>
          <p:spPr bwMode="auto">
            <a:xfrm flipH="1">
              <a:off x="4272" y="672"/>
              <a:ext cx="24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7" name="Line 12"/>
            <p:cNvSpPr>
              <a:spLocks noChangeShapeType="1"/>
            </p:cNvSpPr>
            <p:nvPr/>
          </p:nvSpPr>
          <p:spPr bwMode="auto">
            <a:xfrm flipH="1">
              <a:off x="4416" y="2496"/>
              <a:ext cx="24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8" name="Line 13"/>
            <p:cNvSpPr>
              <a:spLocks noChangeShapeType="1"/>
            </p:cNvSpPr>
            <p:nvPr/>
          </p:nvSpPr>
          <p:spPr bwMode="auto">
            <a:xfrm flipH="1">
              <a:off x="3216" y="1296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499" name="Line 14"/>
            <p:cNvSpPr>
              <a:spLocks noChangeShapeType="1"/>
            </p:cNvSpPr>
            <p:nvPr/>
          </p:nvSpPr>
          <p:spPr bwMode="auto">
            <a:xfrm flipV="1">
              <a:off x="3168" y="3312"/>
              <a:ext cx="14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500" name="Oval 15"/>
            <p:cNvSpPr>
              <a:spLocks noChangeArrowheads="1"/>
            </p:cNvSpPr>
            <p:nvPr/>
          </p:nvSpPr>
          <p:spPr bwMode="auto">
            <a:xfrm>
              <a:off x="3072" y="3456"/>
              <a:ext cx="240" cy="240"/>
            </a:xfrm>
            <a:prstGeom prst="ellipse">
              <a:avLst/>
            </a:prstGeom>
            <a:solidFill>
              <a:srgbClr val="FF33CC"/>
            </a:solidFill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 wrap="none" bIns="0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20501" name="Oval 16"/>
            <p:cNvSpPr>
              <a:spLocks noChangeArrowheads="1"/>
            </p:cNvSpPr>
            <p:nvPr/>
          </p:nvSpPr>
          <p:spPr bwMode="auto">
            <a:xfrm>
              <a:off x="4464" y="576"/>
              <a:ext cx="192" cy="192"/>
            </a:xfrm>
            <a:prstGeom prst="ellipse">
              <a:avLst/>
            </a:prstGeom>
            <a:solidFill>
              <a:srgbClr val="FF33CC"/>
            </a:solidFill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 wrap="none" bIns="0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20502" name="Oval 17"/>
            <p:cNvSpPr>
              <a:spLocks noChangeArrowheads="1"/>
            </p:cNvSpPr>
            <p:nvPr/>
          </p:nvSpPr>
          <p:spPr bwMode="auto">
            <a:xfrm>
              <a:off x="3120" y="1200"/>
              <a:ext cx="240" cy="240"/>
            </a:xfrm>
            <a:prstGeom prst="ellipse">
              <a:avLst/>
            </a:prstGeom>
            <a:solidFill>
              <a:srgbClr val="FF33CC"/>
            </a:solidFill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 wrap="none" bIns="0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sp>
          <p:nvSpPr>
            <p:cNvPr id="20503" name="Line 18"/>
            <p:cNvSpPr>
              <a:spLocks noChangeShapeType="1"/>
            </p:cNvSpPr>
            <p:nvPr/>
          </p:nvSpPr>
          <p:spPr bwMode="auto">
            <a:xfrm flipH="1" flipV="1">
              <a:off x="4752" y="1824"/>
              <a:ext cx="96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0"/>
            <a:lstStyle/>
            <a:p>
              <a:endParaRPr lang="ja-JP" altLang="en-US"/>
            </a:p>
          </p:txBody>
        </p:sp>
        <p:sp>
          <p:nvSpPr>
            <p:cNvPr id="20504" name="Oval 19"/>
            <p:cNvSpPr>
              <a:spLocks noChangeArrowheads="1"/>
            </p:cNvSpPr>
            <p:nvPr/>
          </p:nvSpPr>
          <p:spPr bwMode="auto">
            <a:xfrm>
              <a:off x="4608" y="2112"/>
              <a:ext cx="480" cy="480"/>
            </a:xfrm>
            <a:prstGeom prst="ellipse">
              <a:avLst/>
            </a:prstGeom>
            <a:solidFill>
              <a:srgbClr val="FF33CC"/>
            </a:solidFill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 wrap="none" bIns="0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</p:grpSp>
      <p:sp>
        <p:nvSpPr>
          <p:cNvPr id="856084" name="Rectangle 20"/>
          <p:cNvSpPr>
            <a:spLocks noChangeArrowheads="1"/>
          </p:cNvSpPr>
          <p:nvPr/>
        </p:nvSpPr>
        <p:spPr bwMode="auto">
          <a:xfrm>
            <a:off x="3962400" y="3962400"/>
            <a:ext cx="2743200" cy="12954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bIns="0" anchor="ctr"/>
          <a:lstStyle/>
          <a:p>
            <a:pPr algn="ctr" eaLnBrk="0" hangingPunct="0"/>
            <a:endParaRPr lang="ja-JP" altLang="en-US" sz="1600" i="0"/>
          </a:p>
        </p:txBody>
      </p:sp>
      <p:pic>
        <p:nvPicPr>
          <p:cNvPr id="856085" name="Picture 21" descr="gravity-equ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229100"/>
            <a:ext cx="23002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114800" y="1676400"/>
            <a:ext cx="4724400" cy="1066800"/>
          </a:xfrm>
        </p:spPr>
        <p:txBody>
          <a:bodyPr/>
          <a:lstStyle/>
          <a:p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Equal and opposite forces between pairs of bodies</a:t>
            </a:r>
          </a:p>
        </p:txBody>
      </p:sp>
    </p:spTree>
    <p:extLst>
      <p:ext uri="{BB962C8B-B14F-4D97-AF65-F5344CB8AC3E}">
        <p14:creationId xmlns:p14="http://schemas.microsoft.com/office/powerpoint/2010/main" val="1958554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200071-v3-aLIGOSeismicIsolation_LVE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2927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52400" y="3657600"/>
            <a:ext cx="3657600" cy="3200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6324600" y="2438400"/>
            <a:ext cx="2057400" cy="11430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2514600" y="2209800"/>
            <a:ext cx="2590800" cy="6858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2362200" y="2286000"/>
            <a:ext cx="6477000" cy="13716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2438400" y="2112672"/>
            <a:ext cx="4114800" cy="4724400"/>
          </a:xfrm>
          <a:prstGeom prst="frame">
            <a:avLst>
              <a:gd name="adj1" fmla="val 3299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2362200" y="76200"/>
            <a:ext cx="6629400" cy="6781800"/>
          </a:xfrm>
          <a:prstGeom prst="frame">
            <a:avLst>
              <a:gd name="adj1" fmla="val 2368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3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Improving sensitivities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pic>
        <p:nvPicPr>
          <p:cNvPr id="5" name="Picture 4" descr="G060009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052929" cy="3898707"/>
          </a:xfrm>
          <a:prstGeom prst="rect">
            <a:avLst/>
          </a:prstGeom>
        </p:spPr>
      </p:pic>
      <p:pic>
        <p:nvPicPr>
          <p:cNvPr id="6" name="Picture 5" descr="llo_sensitivity_0730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5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24964" cy="1143000"/>
          </a:xfrm>
        </p:spPr>
        <p:txBody>
          <a:bodyPr/>
          <a:lstStyle/>
          <a:p>
            <a:r>
              <a:rPr lang="en-US" b="1" dirty="0" smtClean="0"/>
              <a:t>LLO Project scope finished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 marL="41275" indent="0">
              <a:buNone/>
            </a:pP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full interferometer lock was achieved on May 26, 2014</a:t>
            </a:r>
          </a:p>
          <a:p>
            <a:r>
              <a:rPr lang="en-US" b="1" dirty="0" smtClean="0"/>
              <a:t>L1 formally met the aLIGO goal of a 2h stable lock</a:t>
            </a:r>
          </a:p>
          <a:p>
            <a:r>
              <a:rPr lang="en-US" dirty="0" smtClean="0"/>
              <a:t>The IFO has been locked for as long as 7.5h</a:t>
            </a:r>
          </a:p>
          <a:p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alignment and the lock acquisition are mostly </a:t>
            </a:r>
            <a:r>
              <a:rPr lang="en-US" dirty="0" smtClean="0"/>
              <a:t>automated</a:t>
            </a:r>
          </a:p>
          <a:p>
            <a:r>
              <a:rPr lang="en-US" dirty="0" smtClean="0"/>
              <a:t>Currently recovering from some in-vacuum work</a:t>
            </a:r>
          </a:p>
          <a:p>
            <a:r>
              <a:rPr lang="en-US" dirty="0" smtClean="0"/>
              <a:t>(Need to complete System Acceptance/documentation)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CA3F5FB0-7E2D-7F46-80AE-20B8AC0B27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36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82509" cy="1143000"/>
          </a:xfrm>
        </p:spPr>
        <p:txBody>
          <a:bodyPr/>
          <a:lstStyle/>
          <a:p>
            <a:r>
              <a:rPr lang="en-US" dirty="0" smtClean="0"/>
              <a:t>LHO installation</a:t>
            </a:r>
            <a:r>
              <a:rPr lang="en-US" dirty="0"/>
              <a:t> </a:t>
            </a:r>
            <a:r>
              <a:rPr lang="en-US" dirty="0" smtClean="0"/>
              <a:t>complete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05272" cy="4953000"/>
          </a:xfrm>
        </p:spPr>
        <p:txBody>
          <a:bodyPr/>
          <a:lstStyle/>
          <a:p>
            <a:r>
              <a:rPr lang="en-US" sz="1800" dirty="0" smtClean="0"/>
              <a:t>Now under </a:t>
            </a:r>
            <a:r>
              <a:rPr lang="en-US" sz="1800" dirty="0"/>
              <a:t>vacuum at all </a:t>
            </a:r>
            <a:r>
              <a:rPr lang="en-US" sz="1800" dirty="0" smtClean="0"/>
              <a:t>stations. Dual</a:t>
            </a:r>
            <a:r>
              <a:rPr lang="en-US" sz="1800" dirty="0"/>
              <a:t>-recycled Michelson </a:t>
            </a:r>
            <a:r>
              <a:rPr lang="en-US" sz="1800" dirty="0" smtClean="0"/>
              <a:t>test underway; arms lockable with green Arm Length Stabilization, working toward full lock </a:t>
            </a:r>
          </a:p>
          <a:p>
            <a:r>
              <a:rPr lang="en-US" sz="1800" dirty="0" smtClean="0"/>
              <a:t>Accomplished </a:t>
            </a:r>
            <a:r>
              <a:rPr lang="en-US" sz="1800" dirty="0"/>
              <a:t>with huge help from LLO, CIT and MIT</a:t>
            </a:r>
          </a:p>
          <a:p>
            <a:r>
              <a:rPr lang="en-US" sz="1800" dirty="0" smtClean="0"/>
              <a:t>Next: installation acceptance, and get to two-hour-lock milestone</a:t>
            </a:r>
          </a:p>
          <a:p>
            <a:r>
              <a:rPr lang="en-US" sz="1800" dirty="0" smtClean="0"/>
              <a:t>Also, responsibility for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</a:t>
            </a:r>
            <a:r>
              <a:rPr lang="en-US" sz="1800" dirty="0" err="1" smtClean="0"/>
              <a:t>ifo</a:t>
            </a:r>
            <a:r>
              <a:rPr lang="en-US" sz="1800" dirty="0" smtClean="0"/>
              <a:t> (India) is at Hanford – non-trivial task.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CA3F5FB0-7E2D-7F46-80AE-20B8AC0B27B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itm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425153"/>
            <a:ext cx="2574635" cy="3432847"/>
          </a:xfrm>
          <a:prstGeom prst="rect">
            <a:avLst/>
          </a:prstGeom>
        </p:spPr>
      </p:pic>
      <p:pic>
        <p:nvPicPr>
          <p:cNvPr id="7" name="Picture 6" descr="ham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1" y="3387437"/>
            <a:ext cx="4627418" cy="34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0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the first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000" dirty="0" smtClean="0"/>
              <a:t>ER6 slated for start December 8th, 2014</a:t>
            </a:r>
          </a:p>
          <a:p>
            <a:pPr lvl="1"/>
            <a:r>
              <a:rPr lang="en-US" sz="1600" dirty="0" smtClean="0"/>
              <a:t>L1 expected to be locked for multiple-hour intervals, although not at peak sensitivity; H1 not locking yet</a:t>
            </a:r>
          </a:p>
          <a:p>
            <a:pPr lvl="1"/>
            <a:r>
              <a:rPr lang="en-US" sz="1600" dirty="0" smtClean="0"/>
              <a:t>Significant discussion in Joint Run Planning Committee on ER6 readiness (throughout the LSC), start date, calibration/freeze/run durations, and impact on commissioning</a:t>
            </a:r>
          </a:p>
          <a:p>
            <a:r>
              <a:rPr lang="en-US" sz="2000" dirty="0" smtClean="0"/>
              <a:t>O1 observation run slated for as early as mid-July 2015; an evolving discussion as commissioning progress is understood</a:t>
            </a:r>
          </a:p>
          <a:p>
            <a:r>
              <a:rPr lang="en-US" sz="2000" dirty="0" smtClean="0">
                <a:latin typeface="Arial"/>
                <a:cs typeface="Arial"/>
              </a:rPr>
              <a:t>Important point: we want </a:t>
            </a:r>
            <a:r>
              <a:rPr lang="en-US" sz="2000" b="1" dirty="0" smtClean="0">
                <a:latin typeface="Arial"/>
                <a:cs typeface="Arial"/>
              </a:rPr>
              <a:t>Both </a:t>
            </a:r>
            <a:r>
              <a:rPr lang="en-US" sz="2000" dirty="0" smtClean="0">
                <a:latin typeface="Arial"/>
                <a:cs typeface="Arial"/>
              </a:rPr>
              <a:t>LIGO instruments working at </a:t>
            </a:r>
            <a:r>
              <a:rPr lang="en-US" sz="2000" b="1" dirty="0" smtClean="0">
                <a:latin typeface="Arial"/>
                <a:cs typeface="Arial"/>
              </a:rPr>
              <a:t>comparable sensitivity</a:t>
            </a:r>
            <a:r>
              <a:rPr lang="en-US" sz="2000" dirty="0" smtClean="0">
                <a:latin typeface="Arial"/>
                <a:cs typeface="Arial"/>
              </a:rPr>
              <a:t> for the first observing run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Catch-up needed at LHO – integrated testing </a:t>
            </a:r>
            <a:r>
              <a:rPr lang="en-US" sz="1600" dirty="0">
                <a:latin typeface="Arial"/>
                <a:cs typeface="Arial"/>
              </a:rPr>
              <a:t>starting </a:t>
            </a:r>
            <a:r>
              <a:rPr lang="en-US" sz="1600" dirty="0" smtClean="0">
                <a:latin typeface="Arial"/>
                <a:cs typeface="Arial"/>
              </a:rPr>
              <a:t>~6 months later than LLO, and e.g., operator/detector support training just getting going; lessons learned will help, but only so much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Still ‘all hands on deck’ from LLO, MIT, CIT and of course LHO to reach that goal, but with competing needs to complete aLIGO hardware and documentation, work on </a:t>
            </a:r>
            <a:r>
              <a:rPr lang="en-US" sz="1600" dirty="0" err="1" smtClean="0">
                <a:latin typeface="Arial"/>
                <a:cs typeface="Arial"/>
              </a:rPr>
              <a:t>BeamTube</a:t>
            </a:r>
            <a:r>
              <a:rPr lang="en-US" sz="1600" dirty="0" smtClean="0">
                <a:latin typeface="Arial"/>
                <a:cs typeface="Arial"/>
              </a:rPr>
              <a:t> leak repair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CA3F5FB0-7E2D-7F46-80AE-20B8AC0B27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75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66" y="1295400"/>
            <a:ext cx="6582134" cy="52578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858000" cy="1143000"/>
          </a:xfrm>
        </p:spPr>
        <p:txBody>
          <a:bodyPr/>
          <a:lstStyle/>
          <a:p>
            <a:r>
              <a:rPr lang="en-US" dirty="0"/>
              <a:t>Advanced LIGO:</a:t>
            </a:r>
            <a:br>
              <a:rPr lang="en-US" dirty="0"/>
            </a:br>
            <a:r>
              <a:rPr lang="en-US" dirty="0"/>
              <a:t> anticipated </a:t>
            </a:r>
            <a:r>
              <a:rPr lang="en-US" dirty="0" smtClean="0"/>
              <a:t>science runs</a:t>
            </a:r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3124200" y="4736068"/>
            <a:ext cx="747207" cy="36933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  <a:latin typeface="+mn-lt"/>
              </a:rPr>
              <a:t>2015</a:t>
            </a:r>
            <a:endParaRPr lang="en-US" sz="18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600200" y="2895600"/>
            <a:ext cx="133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2016-2017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315200" y="1828800"/>
            <a:ext cx="914400" cy="2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17"/>
          <p:cNvSpPr txBox="1"/>
          <p:nvPr/>
        </p:nvSpPr>
        <p:spPr>
          <a:xfrm>
            <a:off x="7391400" y="1905000"/>
            <a:ext cx="161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Full sensitivity (200 </a:t>
            </a:r>
            <a:r>
              <a:rPr lang="en-US" sz="18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Mpc</a:t>
            </a:r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): end-2018</a:t>
            </a:r>
            <a:endParaRPr lang="en-US" sz="18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71800" y="4191000"/>
            <a:ext cx="2133600" cy="533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1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run: 3 months @40-80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Mpc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possible detection</a:t>
            </a:r>
          </a:p>
        </p:txBody>
      </p:sp>
      <p:sp>
        <p:nvSpPr>
          <p:cNvPr id="13" name="Diamond 12"/>
          <p:cNvSpPr/>
          <p:nvPr/>
        </p:nvSpPr>
        <p:spPr bwMode="auto">
          <a:xfrm>
            <a:off x="2676203" y="3886200"/>
            <a:ext cx="228600" cy="228600"/>
          </a:xfrm>
          <a:prstGeom prst="diamond">
            <a:avLst/>
          </a:prstGeom>
          <a:solidFill>
            <a:srgbClr val="008000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2362200"/>
            <a:ext cx="2286000" cy="5334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0" i="0" dirty="0" smtClean="0">
                <a:solidFill>
                  <a:schemeClr val="bg1"/>
                </a:solidFill>
                <a:latin typeface="+mn-lt"/>
              </a:rPr>
              <a:t>2nd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run: 6 months @80-120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Mpc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likely detection</a:t>
            </a:r>
          </a:p>
        </p:txBody>
      </p:sp>
      <p:sp>
        <p:nvSpPr>
          <p:cNvPr id="15" name="Diamond 14"/>
          <p:cNvSpPr/>
          <p:nvPr/>
        </p:nvSpPr>
        <p:spPr bwMode="auto">
          <a:xfrm>
            <a:off x="3987060" y="2743200"/>
            <a:ext cx="228600" cy="228600"/>
          </a:xfrm>
          <a:prstGeom prst="diamond">
            <a:avLst/>
          </a:prstGeom>
          <a:solidFill>
            <a:srgbClr val="343434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Diamond 15"/>
          <p:cNvSpPr/>
          <p:nvPr/>
        </p:nvSpPr>
        <p:spPr bwMode="auto">
          <a:xfrm>
            <a:off x="5562600" y="1981200"/>
            <a:ext cx="228600" cy="2286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810000" y="1905000"/>
            <a:ext cx="176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n-lt"/>
              </a:rPr>
              <a:t>3</a:t>
            </a:r>
            <a:r>
              <a:rPr lang="en-US" sz="1800" baseline="30000" dirty="0" smtClean="0">
                <a:latin typeface="+mn-lt"/>
              </a:rPr>
              <a:t>rd</a:t>
            </a:r>
            <a:r>
              <a:rPr lang="en-US" sz="1800" dirty="0" smtClean="0">
                <a:latin typeface="+mn-lt"/>
              </a:rPr>
              <a:t>: 2017-2018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8659E9-8078-AB40-9E06-43FCF137AC39}" type="slidenum">
              <a:rPr lang="en-US" altLang="ja-JP" i="0">
                <a:solidFill>
                  <a:schemeClr val="tx2"/>
                </a:solidFill>
              </a:rPr>
              <a:pPr/>
              <a:t>3</a:t>
            </a:fld>
            <a:endParaRPr lang="en-US" altLang="ja-JP" i="0">
              <a:solidFill>
                <a:schemeClr val="tx2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0" y="5181600"/>
            <a:ext cx="89154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altLang="ja-JP" sz="2400" b="1" i="0" dirty="0">
                <a:solidFill>
                  <a:srgbClr val="0331B3"/>
                </a:solidFill>
              </a:rPr>
              <a:t>What causes the mysterious force in Newton’s theory </a:t>
            </a:r>
            <a:r>
              <a:rPr lang="en-US" altLang="ja-JP" sz="2400" b="1" i="0" dirty="0" smtClean="0">
                <a:solidFill>
                  <a:srgbClr val="0331B3"/>
                </a:solidFill>
              </a:rPr>
              <a:t>?</a:t>
            </a:r>
            <a:endParaRPr lang="en-US" altLang="ja-JP" sz="2400" b="1" i="0" dirty="0">
              <a:solidFill>
                <a:srgbClr val="0331B3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400" b="1" i="0" dirty="0">
                <a:solidFill>
                  <a:srgbClr val="0331B3"/>
                </a:solidFill>
              </a:rPr>
              <a:t>How can a body know the instantaneous positions of all the other bodies in the Universe?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04800" y="1600200"/>
            <a:ext cx="8534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 eaLnBrk="0" hangingPunct="0"/>
            <a:r>
              <a:rPr lang="en-US" altLang="ja-JP" sz="2800" dirty="0">
                <a:solidFill>
                  <a:srgbClr val="0000FF"/>
                </a:solidFill>
              </a:rPr>
              <a:t>Newton’s Theory </a:t>
            </a:r>
            <a:r>
              <a:rPr lang="en-US" altLang="ja-JP" sz="2800" dirty="0" smtClean="0">
                <a:solidFill>
                  <a:srgbClr val="0000FF"/>
                </a:solidFill>
              </a:rPr>
              <a:t>of Gravity was very successful</a:t>
            </a:r>
            <a:endParaRPr lang="en-US" altLang="ja-JP" sz="2800" b="1" i="0" dirty="0" smtClean="0">
              <a:solidFill>
                <a:srgbClr val="0000FF"/>
              </a:solidFill>
            </a:endParaRPr>
          </a:p>
          <a:p>
            <a:pPr algn="ctr" eaLnBrk="0" hangingPunct="0"/>
            <a:r>
              <a:rPr lang="en-US" altLang="ja-JP" sz="2800" b="1" i="0" dirty="0" smtClean="0">
                <a:solidFill>
                  <a:srgbClr val="0000FF"/>
                </a:solidFill>
              </a:rPr>
              <a:t>However</a:t>
            </a:r>
            <a:r>
              <a:rPr lang="en-US" altLang="ja-JP" sz="2800" b="1" i="0" dirty="0">
                <a:solidFill>
                  <a:srgbClr val="0000FF"/>
                </a:solidFill>
              </a:rPr>
              <a:t>, One Unexplained Fact </a:t>
            </a:r>
            <a:br>
              <a:rPr lang="en-US" altLang="ja-JP" sz="2800" b="1" i="0" dirty="0">
                <a:solidFill>
                  <a:srgbClr val="0000FF"/>
                </a:solidFill>
              </a:rPr>
            </a:br>
            <a:r>
              <a:rPr lang="en-US" altLang="ja-JP" sz="2800" b="1" i="0" dirty="0">
                <a:solidFill>
                  <a:srgbClr val="0000FF"/>
                </a:solidFill>
              </a:rPr>
              <a:t>and Two Mysteries</a:t>
            </a:r>
          </a:p>
        </p:txBody>
      </p:sp>
      <p:pic>
        <p:nvPicPr>
          <p:cNvPr id="24581" name="Picture 6" descr="merc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9131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886200" y="3352800"/>
            <a:ext cx="518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400" b="1" dirty="0">
                <a:solidFill>
                  <a:srgbClr val="FF3300"/>
                </a:solidFill>
              </a:rPr>
              <a:t>Astronomers observed </a:t>
            </a:r>
            <a:br>
              <a:rPr lang="en-US" altLang="ja-JP" sz="2400" b="1" dirty="0">
                <a:solidFill>
                  <a:srgbClr val="FF3300"/>
                </a:solidFill>
              </a:rPr>
            </a:br>
            <a:r>
              <a:rPr lang="en-US" altLang="ja-JP" sz="2400" b="1" dirty="0">
                <a:solidFill>
                  <a:srgbClr val="FF3300"/>
                </a:solidFill>
              </a:rPr>
              <a:t>perihelion of Mercury advances by 43”/century compared to Newton’s theory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1295400" y="152400"/>
            <a:ext cx="7772400" cy="1371600"/>
          </a:xfrm>
          <a:prstGeom prst="rect">
            <a:avLst/>
          </a:prstGeom>
        </p:spPr>
        <p:txBody>
          <a:bodyPr/>
          <a:lstStyle>
            <a:lvl1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2pPr>
            <a:lvl3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3pPr>
            <a:lvl4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4pPr>
            <a:lvl5pPr marL="41275" indent="-41275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5pPr>
            <a:lvl6pPr marL="4984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6pPr>
            <a:lvl7pPr marL="9556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7pPr>
            <a:lvl8pPr marL="14128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8pPr>
            <a:lvl9pPr marL="187007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" charset="0"/>
                <a:ea typeface="ヒラギノ角ゴ ProN W3" charset="-128"/>
                <a:cs typeface="ヒラギノ角ゴ ProN W3" charset="-128"/>
                <a:sym typeface="Helvetica" charset="0"/>
              </a:defRPr>
            </a:lvl9pPr>
          </a:lstStyle>
          <a:p>
            <a:r>
              <a:rPr lang="en-US" altLang="ja-JP" sz="3200" dirty="0" smtClean="0"/>
              <a:t>Newton’s Theory of Gravity to</a:t>
            </a:r>
          </a:p>
          <a:p>
            <a:r>
              <a:rPr lang="en-US" altLang="ja-JP" sz="3200" dirty="0" smtClean="0"/>
              <a:t>Einstein’s General Theory of Relativity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804435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BE71B-4747-CF4C-8473-EA3D812A0BF6}" type="slidenum">
              <a:rPr lang="en-US" altLang="ja-JP" i="0">
                <a:solidFill>
                  <a:schemeClr val="tx2"/>
                </a:solidFill>
              </a:rPr>
              <a:pPr/>
              <a:t>4</a:t>
            </a:fld>
            <a:endParaRPr lang="en-US" altLang="ja-JP" i="0">
              <a:solidFill>
                <a:schemeClr val="tx2"/>
              </a:solidFill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4171950" cy="1082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600" b="1" i="0">
                <a:solidFill>
                  <a:schemeClr val="tx2"/>
                </a:solidFill>
              </a:rPr>
              <a:t>General Relativity</a:t>
            </a:r>
            <a:r>
              <a:rPr lang="en-US" altLang="ja-JP" sz="3600" i="0">
                <a:solidFill>
                  <a:schemeClr val="tx2"/>
                </a:solidFill>
              </a:rPr>
              <a:t> </a:t>
            </a:r>
            <a:br>
              <a:rPr lang="en-US" altLang="ja-JP" sz="3600" i="0">
                <a:solidFill>
                  <a:schemeClr val="tx2"/>
                </a:solidFill>
              </a:rPr>
            </a:br>
            <a:r>
              <a:rPr lang="en-US" altLang="ja-JP" sz="3200" b="1">
                <a:solidFill>
                  <a:srgbClr val="FF3300"/>
                </a:solidFill>
              </a:rPr>
              <a:t>A Radical Idea</a:t>
            </a:r>
          </a:p>
        </p:txBody>
      </p:sp>
      <p:grpSp>
        <p:nvGrpSpPr>
          <p:cNvPr id="26628" name="Group 10"/>
          <p:cNvGrpSpPr>
            <a:grpSpLocks noChangeAspect="1"/>
          </p:cNvGrpSpPr>
          <p:nvPr/>
        </p:nvGrpSpPr>
        <p:grpSpPr bwMode="auto">
          <a:xfrm>
            <a:off x="4689475" y="457200"/>
            <a:ext cx="4454525" cy="5849938"/>
            <a:chOff x="3259" y="1051"/>
            <a:chExt cx="1944" cy="2553"/>
          </a:xfrm>
        </p:grpSpPr>
        <p:sp>
          <p:nvSpPr>
            <p:cNvPr id="26630" name="Text Box 11"/>
            <p:cNvSpPr txBox="1">
              <a:spLocks noChangeAspect="1" noChangeArrowheads="1"/>
            </p:cNvSpPr>
            <p:nvPr/>
          </p:nvSpPr>
          <p:spPr bwMode="auto">
            <a:xfrm>
              <a:off x="3264" y="3504"/>
              <a:ext cx="172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/>
                <a:t>AIP Emilio Segrè Visual Archives</a:t>
              </a:r>
            </a:p>
          </p:txBody>
        </p:sp>
        <p:pic>
          <p:nvPicPr>
            <p:cNvPr id="26631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" t="1685" r="4169" b="3371"/>
            <a:stretch>
              <a:fillRect/>
            </a:stretch>
          </p:blipFill>
          <p:spPr bwMode="auto">
            <a:xfrm>
              <a:off x="3259" y="1051"/>
              <a:ext cx="1944" cy="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2662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343400" cy="4191000"/>
          </a:xfrm>
        </p:spPr>
        <p:txBody>
          <a:bodyPr/>
          <a:lstStyle/>
          <a:p>
            <a:endParaRPr lang="en-US" altLang="ja-JP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Overthrew the 19th-century concepts of absolute space and time</a:t>
            </a:r>
          </a:p>
          <a:p>
            <a:r>
              <a:rPr lang="en-US" altLang="ja-JP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Spacetime</a:t>
            </a:r>
            <a:r>
              <a:rPr lang="en-US" altLang="ja-JP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= 3 spatial dimensions + time</a:t>
            </a:r>
          </a:p>
          <a:p>
            <a:r>
              <a:rPr lang="en-US" altLang="ja-JP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Perception of space and time is relative</a:t>
            </a:r>
          </a:p>
        </p:txBody>
      </p:sp>
    </p:spTree>
    <p:extLst>
      <p:ext uri="{BB962C8B-B14F-4D97-AF65-F5344CB8AC3E}">
        <p14:creationId xmlns:p14="http://schemas.microsoft.com/office/powerpoint/2010/main" val="3263506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09A644-7E64-BF4C-8530-458B93B00025}" type="slidenum">
              <a:rPr lang="en-US" altLang="ja-JP" i="0">
                <a:solidFill>
                  <a:schemeClr val="tx2"/>
                </a:solidFill>
              </a:rPr>
              <a:pPr/>
              <a:t>5</a:t>
            </a:fld>
            <a:endParaRPr lang="en-US" altLang="ja-JP" i="0">
              <a:solidFill>
                <a:schemeClr val="tx2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4171950" cy="1082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600" b="1" i="0">
                <a:solidFill>
                  <a:schemeClr val="tx2"/>
                </a:solidFill>
              </a:rPr>
              <a:t>General Relativity</a:t>
            </a:r>
            <a:r>
              <a:rPr lang="en-US" altLang="ja-JP" sz="3600" i="0">
                <a:solidFill>
                  <a:schemeClr val="tx2"/>
                </a:solidFill>
              </a:rPr>
              <a:t> </a:t>
            </a:r>
            <a:br>
              <a:rPr lang="en-US" altLang="ja-JP" sz="3600" i="0">
                <a:solidFill>
                  <a:schemeClr val="tx2"/>
                </a:solidFill>
              </a:rPr>
            </a:br>
            <a:r>
              <a:rPr lang="en-US" altLang="ja-JP" sz="3200" b="1">
                <a:solidFill>
                  <a:srgbClr val="FF3300"/>
                </a:solidFill>
              </a:rPr>
              <a:t>A Radical Idea</a:t>
            </a:r>
          </a:p>
        </p:txBody>
      </p:sp>
      <p:sp>
        <p:nvSpPr>
          <p:cNvPr id="307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077200" cy="4343400"/>
          </a:xfrm>
        </p:spPr>
        <p:txBody>
          <a:bodyPr/>
          <a:lstStyle/>
          <a:p>
            <a:r>
              <a:rPr lang="en-US" altLang="ja-JP">
                <a:solidFill>
                  <a:srgbClr val="0330AD"/>
                </a:solidFill>
                <a:latin typeface="Arial" charset="0"/>
                <a:ea typeface="ＭＳ Ｐゴシック" charset="0"/>
                <a:cs typeface="ＭＳ Ｐゴシック" charset="0"/>
              </a:rPr>
              <a:t>Gravity is not a force, but a property of space &amp; time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Concentrations of mass or energy distort (warp) spacetime</a:t>
            </a:r>
          </a:p>
          <a:p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Objects follow </a:t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shortest path </a:t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through this </a:t>
            </a:r>
            <a:b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warped spacetime</a:t>
            </a:r>
          </a:p>
          <a:p>
            <a: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Explained the </a:t>
            </a:r>
            <a:b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precession of </a:t>
            </a:r>
            <a:b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Mercury</a:t>
            </a:r>
          </a:p>
          <a:p>
            <a:pPr>
              <a:buFont typeface="Wingdings" charset="0"/>
              <a:buNone/>
            </a:pPr>
            <a:endParaRPr lang="ja-JP" altLang="en-US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" b="16904"/>
          <a:stretch>
            <a:fillRect/>
          </a:stretch>
        </p:blipFill>
        <p:spPr bwMode="auto">
          <a:xfrm>
            <a:off x="3962400" y="3048000"/>
            <a:ext cx="518160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60170" name="Freeform 10"/>
          <p:cNvSpPr>
            <a:spLocks/>
          </p:cNvSpPr>
          <p:nvPr/>
        </p:nvSpPr>
        <p:spPr bwMode="auto">
          <a:xfrm>
            <a:off x="5105400" y="4000500"/>
            <a:ext cx="2514600" cy="419100"/>
          </a:xfrm>
          <a:custGeom>
            <a:avLst/>
            <a:gdLst>
              <a:gd name="T0" fmla="*/ 0 w 1584"/>
              <a:gd name="T1" fmla="*/ 2147483647 h 264"/>
              <a:gd name="T2" fmla="*/ 2147483647 w 1584"/>
              <a:gd name="T3" fmla="*/ 2147483647 h 264"/>
              <a:gd name="T4" fmla="*/ 2147483647 w 1584"/>
              <a:gd name="T5" fmla="*/ 2147483647 h 264"/>
              <a:gd name="T6" fmla="*/ 0 60000 65536"/>
              <a:gd name="T7" fmla="*/ 0 60000 65536"/>
              <a:gd name="T8" fmla="*/ 0 60000 65536"/>
              <a:gd name="T9" fmla="*/ 0 w 1584"/>
              <a:gd name="T10" fmla="*/ 0 h 264"/>
              <a:gd name="T11" fmla="*/ 1584 w 158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4" h="264">
                <a:moveTo>
                  <a:pt x="0" y="120"/>
                </a:moveTo>
                <a:cubicBezTo>
                  <a:pt x="276" y="60"/>
                  <a:pt x="552" y="0"/>
                  <a:pt x="816" y="24"/>
                </a:cubicBezTo>
                <a:cubicBezTo>
                  <a:pt x="1080" y="48"/>
                  <a:pt x="1456" y="224"/>
                  <a:pt x="1584" y="264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/>
          <a:lstStyle/>
          <a:p>
            <a:pPr eaLnBrk="0" hangingPunct="0">
              <a:spcBef>
                <a:spcPct val="50000"/>
              </a:spcBef>
            </a:pPr>
            <a:endParaRPr lang="ja-JP" altLang="en-US"/>
          </a:p>
        </p:txBody>
      </p:sp>
      <p:sp>
        <p:nvSpPr>
          <p:cNvPr id="860171" name="Line 11"/>
          <p:cNvSpPr>
            <a:spLocks noChangeShapeType="1"/>
          </p:cNvSpPr>
          <p:nvPr/>
        </p:nvSpPr>
        <p:spPr bwMode="auto">
          <a:xfrm>
            <a:off x="5105400" y="4191000"/>
            <a:ext cx="25146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bIns="0"/>
          <a:lstStyle/>
          <a:p>
            <a:endParaRPr lang="ja-JP" altLang="en-US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4724400" y="4038600"/>
            <a:ext cx="304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7620000" y="4343400"/>
            <a:ext cx="304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tx2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54882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0" grpId="0" animBg="1"/>
      <p:bldP spid="860171" grpId="0" animBg="1"/>
      <p:bldP spid="860172" grpId="0"/>
      <p:bldP spid="860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16FE49-5B56-244D-A2F4-0748B5D86D6B}" type="slidenum">
              <a:rPr lang="en-US" altLang="ja-JP" i="0">
                <a:solidFill>
                  <a:schemeClr val="tx2"/>
                </a:solidFill>
              </a:rPr>
              <a:pPr/>
              <a:t>6</a:t>
            </a:fld>
            <a:endParaRPr lang="en-US" altLang="ja-JP" i="0">
              <a:solidFill>
                <a:schemeClr val="tx2"/>
              </a:solidFill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4175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 i="0" dirty="0">
                <a:solidFill>
                  <a:schemeClr val="tx2"/>
                </a:solidFill>
              </a:rPr>
              <a:t>A New Prediction:</a:t>
            </a:r>
            <a:br>
              <a:rPr lang="en-US" altLang="ja-JP" sz="3200" b="1" i="0" dirty="0">
                <a:solidFill>
                  <a:schemeClr val="tx2"/>
                </a:solidFill>
              </a:rPr>
            </a:br>
            <a:r>
              <a:rPr lang="en-US" altLang="ja-JP" sz="3200" b="1" i="0" dirty="0">
                <a:solidFill>
                  <a:schemeClr val="tx2"/>
                </a:solidFill>
              </a:rPr>
              <a:t>Gravitational Waves </a:t>
            </a:r>
            <a:endParaRPr lang="en-US" altLang="ja-JP" sz="3200" b="1" dirty="0"/>
          </a:p>
        </p:txBody>
      </p:sp>
      <p:sp>
        <p:nvSpPr>
          <p:cNvPr id="40963" name="Text Box 9"/>
          <p:cNvSpPr txBox="1">
            <a:spLocks noChangeArrowheads="1"/>
          </p:cNvSpPr>
          <p:nvPr/>
        </p:nvSpPr>
        <p:spPr bwMode="auto">
          <a:xfrm>
            <a:off x="5105400" y="4648200"/>
            <a:ext cx="3505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400" b="1" dirty="0">
                <a:solidFill>
                  <a:srgbClr val="FF3300"/>
                </a:solidFill>
              </a:rPr>
              <a:t>Ripples in </a:t>
            </a:r>
            <a:r>
              <a:rPr lang="en-US" altLang="ja-JP" sz="2400" b="1" dirty="0" err="1">
                <a:solidFill>
                  <a:srgbClr val="FF3300"/>
                </a:solidFill>
              </a:rPr>
              <a:t>spacetime</a:t>
            </a:r>
            <a:r>
              <a:rPr lang="en-US" altLang="ja-JP" sz="2400" b="1" dirty="0">
                <a:solidFill>
                  <a:srgbClr val="FF3300"/>
                </a:solidFill>
              </a:rPr>
              <a:t> </a:t>
            </a:r>
          </a:p>
          <a:p>
            <a:pPr algn="ctr"/>
            <a:r>
              <a:rPr lang="en-US" altLang="ja-JP" sz="2400" b="1" dirty="0">
                <a:solidFill>
                  <a:srgbClr val="FF3300"/>
                </a:solidFill>
              </a:rPr>
              <a:t>moving at the </a:t>
            </a:r>
          </a:p>
          <a:p>
            <a:pPr algn="ctr"/>
            <a:r>
              <a:rPr lang="en-US" altLang="ja-JP" sz="2400" b="1" dirty="0">
                <a:solidFill>
                  <a:srgbClr val="FF3300"/>
                </a:solidFill>
              </a:rPr>
              <a:t>speed of light</a:t>
            </a:r>
          </a:p>
        </p:txBody>
      </p:sp>
      <p:grpSp>
        <p:nvGrpSpPr>
          <p:cNvPr id="40964" name="Group 17"/>
          <p:cNvGrpSpPr>
            <a:grpSpLocks/>
          </p:cNvGrpSpPr>
          <p:nvPr/>
        </p:nvGrpSpPr>
        <p:grpSpPr bwMode="auto">
          <a:xfrm>
            <a:off x="5562600" y="595312"/>
            <a:ext cx="3657600" cy="3519488"/>
            <a:chOff x="3312" y="624"/>
            <a:chExt cx="2304" cy="2217"/>
          </a:xfrm>
        </p:grpSpPr>
        <p:pic>
          <p:nvPicPr>
            <p:cNvPr id="40966" name="Picture 18" descr="einstei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624"/>
              <a:ext cx="1903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 Box 19"/>
            <p:cNvSpPr txBox="1">
              <a:spLocks noChangeArrowheads="1"/>
            </p:cNvSpPr>
            <p:nvPr/>
          </p:nvSpPr>
          <p:spPr bwMode="auto">
            <a:xfrm>
              <a:off x="3312" y="2544"/>
              <a:ext cx="230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400" i="0"/>
                <a:t>Photograph by Yousuf Karsh of Ottawa, courtesy AIP Emilio Segre Visual Archives </a:t>
              </a:r>
            </a:p>
          </p:txBody>
        </p:sp>
      </p:grpSp>
      <p:pic>
        <p:nvPicPr>
          <p:cNvPr id="40965" name="Picture 20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010A4-0D5E-B04D-99A5-73E59BBBE725}" type="slidenum">
              <a:rPr lang="en-US" altLang="ja-JP" i="0">
                <a:solidFill>
                  <a:schemeClr val="tx2"/>
                </a:solidFill>
              </a:rPr>
              <a:pPr/>
              <a:t>7</a:t>
            </a:fld>
            <a:endParaRPr lang="en-US" altLang="ja-JP" i="0">
              <a:solidFill>
                <a:schemeClr val="tx2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86600" cy="990600"/>
          </a:xfrm>
        </p:spPr>
        <p:txBody>
          <a:bodyPr/>
          <a:lstStyle/>
          <a:p>
            <a:r>
              <a:rPr lang="en-US" altLang="ja-JP" dirty="0" smtClean="0">
                <a:latin typeface="Arial" charset="0"/>
                <a:ea typeface="ＭＳ Ｐゴシック" charset="0"/>
                <a:cs typeface="ＭＳ Ｐゴシック" charset="0"/>
              </a:rPr>
              <a:t>Source of Gravitational Waves</a:t>
            </a:r>
            <a:endParaRPr lang="en-US" altLang="ja-JP" sz="2800" b="0" i="1" dirty="0">
              <a:solidFill>
                <a:srgbClr val="FF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181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Any massive objects can radiate GWs</a:t>
            </a:r>
            <a:endParaRPr lang="en-US" altLang="ja-JP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200" dirty="0">
                <a:latin typeface="Arial" charset="0"/>
                <a:ea typeface="ＭＳ Ｐゴシック" charset="0"/>
                <a:cs typeface="ＭＳ Ｐゴシック" charset="0"/>
              </a:rPr>
              <a:t>Black Halls, </a:t>
            </a:r>
            <a:r>
              <a:rPr lang="en-US" altLang="ja-JP" sz="2200" dirty="0" smtClean="0">
                <a:latin typeface="Arial" charset="0"/>
                <a:ea typeface="ＭＳ Ｐゴシック" charset="0"/>
                <a:cs typeface="ＭＳ Ｐゴシック" charset="0"/>
              </a:rPr>
              <a:t>Neutron </a:t>
            </a:r>
            <a:r>
              <a:rPr lang="en-US" altLang="ja-JP" sz="2200" dirty="0">
                <a:latin typeface="Arial" charset="0"/>
                <a:ea typeface="ＭＳ Ｐゴシック" charset="0"/>
                <a:cs typeface="ＭＳ Ｐゴシック" charset="0"/>
              </a:rPr>
              <a:t>Stars, </a:t>
            </a:r>
            <a:r>
              <a:rPr lang="en-US" altLang="ja-JP" sz="2200" dirty="0" smtClean="0">
                <a:latin typeface="Arial" charset="0"/>
                <a:ea typeface="ＭＳ Ｐゴシック" charset="0"/>
                <a:cs typeface="ＭＳ Ｐゴシック" charset="0"/>
              </a:rPr>
              <a:t>Pulsars, Supernova</a:t>
            </a:r>
            <a:r>
              <a:rPr lang="en-US" altLang="ja-JP" sz="22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200" dirty="0" smtClean="0">
                <a:latin typeface="Arial" charset="0"/>
                <a:ea typeface="ＭＳ Ｐゴシック" charset="0"/>
                <a:cs typeface="ＭＳ Ｐゴシック" charset="0"/>
              </a:rPr>
              <a:t>Big Bang, </a:t>
            </a:r>
            <a:r>
              <a:rPr lang="en-US" altLang="ja-JP" sz="2200" dirty="0" err="1" smtClean="0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endParaRPr lang="en-US" altLang="ja-JP" sz="22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Using GW signals, we can investigate sources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>
                <a:latin typeface="Arial" charset="0"/>
                <a:ea typeface="ＭＳ Ｐゴシック" charset="0"/>
                <a:cs typeface="ＭＳ Ｐゴシック" charset="0"/>
              </a:rPr>
              <a:t>Least unambiguous detectable GW source : coalescence of neutron binary stars</a:t>
            </a:r>
          </a:p>
          <a:p>
            <a:pPr>
              <a:lnSpc>
                <a:spcPct val="90000"/>
              </a:lnSpc>
            </a:pPr>
            <a:endParaRPr lang="en-US" altLang="ja-JP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9397" name="Picture 4" descr="puls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18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38800" y="3886200"/>
            <a:ext cx="3296683" cy="2788604"/>
            <a:chOff x="1600200" y="1752600"/>
            <a:chExt cx="6432552" cy="468947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905000"/>
              <a:ext cx="6096000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981200" y="1752600"/>
              <a:ext cx="1828800" cy="838200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bIns="0" anchor="ctr"/>
            <a:lstStyle/>
            <a:p>
              <a:pPr eaLnBrk="0" hangingPunct="0">
                <a:spcBef>
                  <a:spcPct val="50000"/>
                </a:spcBef>
              </a:pPr>
              <a:endParaRPr lang="ja-JP" altLang="en-US"/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675063" y="3581400"/>
              <a:ext cx="4357689" cy="2860675"/>
              <a:chOff x="2315" y="2256"/>
              <a:chExt cx="2745" cy="1802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2315" y="3504"/>
                <a:ext cx="2745" cy="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ja-JP" sz="1400" b="1" dirty="0">
                    <a:solidFill>
                      <a:srgbClr val="0331B3"/>
                    </a:solidFill>
                  </a:rPr>
                  <a:t>Cosmic </a:t>
                </a:r>
              </a:p>
              <a:p>
                <a:pPr algn="ctr"/>
                <a:r>
                  <a:rPr lang="en-US" altLang="ja-JP" sz="1400" b="1" dirty="0">
                    <a:solidFill>
                      <a:srgbClr val="0331B3"/>
                    </a:solidFill>
                  </a:rPr>
                  <a:t>microwave background</a:t>
                </a:r>
              </a:p>
            </p:txBody>
          </p:sp>
          <p:pic>
            <p:nvPicPr>
              <p:cNvPr id="11" name="Picture 10" descr="map imag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2784"/>
                <a:ext cx="1368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val 12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1056" cy="432"/>
              </a:xfrm>
              <a:prstGeom prst="ellips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0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090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813800" y="6477000"/>
            <a:ext cx="330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BD155E-CCC5-EA46-8A05-00F27A2FA3E0}" type="slidenum">
              <a:rPr lang="en-US" sz="1400">
                <a:latin typeface="Arial"/>
                <a:cs typeface="Arial"/>
              </a:rPr>
              <a:pPr>
                <a:defRPr/>
              </a:pPr>
              <a:t>8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0" y="227013"/>
            <a:ext cx="5410200" cy="992187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Propagation of </a:t>
            </a:r>
            <a:r>
              <a:rPr lang="en-US" dirty="0" smtClean="0"/>
              <a:t>Gravitational waves</a:t>
            </a:r>
            <a:endParaRPr lang="en-US" dirty="0"/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 rot="20011340">
            <a:off x="4685991" y="1993705"/>
            <a:ext cx="3670300" cy="2742107"/>
            <a:chOff x="4918535" y="3198319"/>
            <a:chExt cx="3670300" cy="2676525"/>
          </a:xfrm>
        </p:grpSpPr>
        <p:pic>
          <p:nvPicPr>
            <p:cNvPr id="175171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414" y="3180160"/>
              <a:ext cx="1552575" cy="130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5172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72708">
              <a:off x="5835870" y="3950192"/>
              <a:ext cx="1449388" cy="79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5173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95515" flipV="1">
              <a:off x="6702973" y="4263758"/>
              <a:ext cx="1449388" cy="79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5174" name="Picture 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72708">
              <a:off x="7464300" y="4740908"/>
              <a:ext cx="1449387" cy="79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5175" name="Line 71"/>
            <p:cNvSpPr>
              <a:spLocks noChangeShapeType="1"/>
            </p:cNvSpPr>
            <p:nvPr/>
          </p:nvSpPr>
          <p:spPr bwMode="auto">
            <a:xfrm>
              <a:off x="5761354" y="3888833"/>
              <a:ext cx="2686050" cy="13430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5180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352800" cy="239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>
            <a:fillRect/>
          </a:stretch>
        </p:blipFill>
        <p:spPr bwMode="auto">
          <a:xfrm>
            <a:off x="304800" y="4191000"/>
            <a:ext cx="502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Donut 4"/>
          <p:cNvSpPr/>
          <p:nvPr/>
        </p:nvSpPr>
        <p:spPr bwMode="auto">
          <a:xfrm>
            <a:off x="6705600" y="4062517"/>
            <a:ext cx="914400" cy="914400"/>
          </a:xfrm>
          <a:prstGeom prst="donut">
            <a:avLst>
              <a:gd name="adj" fmla="val 7051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3" name="Donut 22"/>
          <p:cNvSpPr/>
          <p:nvPr/>
        </p:nvSpPr>
        <p:spPr bwMode="auto">
          <a:xfrm>
            <a:off x="7800974" y="4138717"/>
            <a:ext cx="1114426" cy="681038"/>
          </a:xfrm>
          <a:prstGeom prst="donut">
            <a:avLst>
              <a:gd name="adj" fmla="val 7051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9" name="Donut 28"/>
          <p:cNvSpPr/>
          <p:nvPr/>
        </p:nvSpPr>
        <p:spPr bwMode="auto">
          <a:xfrm rot="16200000">
            <a:off x="5650706" y="4203011"/>
            <a:ext cx="1114426" cy="681038"/>
          </a:xfrm>
          <a:prstGeom prst="donut">
            <a:avLst>
              <a:gd name="adj" fmla="val 7051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6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6642100" y="4171950"/>
            <a:ext cx="21336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4419600" y="5181600"/>
            <a:ext cx="4191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705600" cy="1143000"/>
          </a:xfrm>
        </p:spPr>
        <p:txBody>
          <a:bodyPr/>
          <a:lstStyle/>
          <a:p>
            <a:r>
              <a:rPr lang="en-US" altLang="ja-JP" dirty="0" smtClean="0"/>
              <a:t>Direct Detection of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Gravitational </a:t>
            </a:r>
            <a:r>
              <a:rPr lang="en-US" altLang="ja-JP" dirty="0" smtClean="0"/>
              <a:t>Waves</a:t>
            </a:r>
            <a:endParaRPr lang="en-US" altLang="ja-JP" dirty="0"/>
          </a:p>
        </p:txBody>
      </p:sp>
      <p:pic>
        <p:nvPicPr>
          <p:cNvPr id="115715" name="Picture 3" descr="E:\physics today\physics today figs-photos\InterferometerDiag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5621338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18" name="Line 6"/>
          <p:cNvSpPr>
            <a:spLocks noChangeShapeType="1"/>
          </p:cNvSpPr>
          <p:nvPr/>
        </p:nvSpPr>
        <p:spPr bwMode="auto">
          <a:xfrm flipV="1">
            <a:off x="5486400" y="29718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1143000" y="3657600"/>
            <a:ext cx="1447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156325" y="331787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</a:t>
            </a:r>
            <a:r>
              <a:rPr lang="en-US" altLang="ja-JP" baseline="-25000"/>
              <a:t>1</a:t>
            </a:r>
            <a:endParaRPr lang="en-US" altLang="ja-JP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371600" y="39624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</a:t>
            </a:r>
            <a:r>
              <a:rPr lang="en-US" altLang="ja-JP" baseline="-25000"/>
              <a:t>2</a:t>
            </a:r>
            <a:endParaRPr lang="en-US" altLang="ja-JP"/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4648200" y="5257800"/>
          <a:ext cx="1600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4" imgW="711200" imgH="406400" progId="Equation.3">
                  <p:embed/>
                </p:oleObj>
              </mc:Choice>
              <mc:Fallback>
                <p:oleObj name="Equation" r:id="rId4" imgW="711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257800"/>
                        <a:ext cx="1600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553200" y="5181600"/>
            <a:ext cx="1838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tx2"/>
                </a:solidFill>
              </a:rPr>
              <a:t>h~10</a:t>
            </a:r>
            <a:r>
              <a:rPr lang="en-US" altLang="ja-JP" baseline="30000">
                <a:solidFill>
                  <a:schemeClr val="tx2"/>
                </a:solidFill>
              </a:rPr>
              <a:t>-23</a:t>
            </a:r>
            <a:endParaRPr lang="en-US" altLang="ja-JP">
              <a:solidFill>
                <a:schemeClr val="tx2"/>
              </a:solidFill>
            </a:endParaRPr>
          </a:p>
          <a:p>
            <a:r>
              <a:rPr lang="en-US" altLang="ja-JP">
                <a:solidFill>
                  <a:schemeClr val="tx2"/>
                </a:solidFill>
              </a:rPr>
              <a:t>L</a:t>
            </a:r>
            <a:r>
              <a:rPr lang="en-US" altLang="ja-JP" baseline="-25000">
                <a:solidFill>
                  <a:schemeClr val="tx2"/>
                </a:solidFill>
              </a:rPr>
              <a:t>1</a:t>
            </a:r>
            <a:r>
              <a:rPr lang="en-US" altLang="ja-JP">
                <a:solidFill>
                  <a:schemeClr val="tx2"/>
                </a:solidFill>
              </a:rPr>
              <a:t>-L</a:t>
            </a:r>
            <a:r>
              <a:rPr lang="en-US" altLang="ja-JP" baseline="-25000">
                <a:solidFill>
                  <a:schemeClr val="tx2"/>
                </a:solidFill>
              </a:rPr>
              <a:t>2</a:t>
            </a:r>
            <a:r>
              <a:rPr lang="en-US" altLang="ja-JP">
                <a:solidFill>
                  <a:schemeClr val="tx2"/>
                </a:solidFill>
              </a:rPr>
              <a:t>~10</a:t>
            </a:r>
            <a:r>
              <a:rPr lang="en-US" altLang="ja-JP" baseline="30000">
                <a:solidFill>
                  <a:schemeClr val="tx2"/>
                </a:solidFill>
              </a:rPr>
              <a:t>-19</a:t>
            </a:r>
            <a:r>
              <a:rPr lang="en-US" altLang="ja-JP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4708525" y="354647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E</a:t>
            </a:r>
            <a:r>
              <a:rPr lang="en-US" altLang="ja-JP" baseline="-25000">
                <a:solidFill>
                  <a:srgbClr val="FF0000"/>
                </a:solidFill>
              </a:rPr>
              <a:t>1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276600" y="38100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E</a:t>
            </a:r>
            <a:r>
              <a:rPr lang="en-US" altLang="ja-JP" baseline="-25000">
                <a:solidFill>
                  <a:srgbClr val="FF0000"/>
                </a:solidFill>
              </a:rPr>
              <a:t>2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4495800" y="35814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3200400" y="38100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6781800" y="4191000"/>
            <a:ext cx="191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tx2"/>
                </a:solidFill>
              </a:rPr>
              <a:t>E</a:t>
            </a:r>
            <a:r>
              <a:rPr lang="en-US" altLang="ja-JP" baseline="-25000">
                <a:solidFill>
                  <a:schemeClr val="tx2"/>
                </a:solidFill>
              </a:rPr>
              <a:t>1</a:t>
            </a:r>
            <a:r>
              <a:rPr lang="en-US" altLang="ja-JP">
                <a:solidFill>
                  <a:schemeClr val="tx2"/>
                </a:solidFill>
              </a:rPr>
              <a:t>- E</a:t>
            </a:r>
            <a:r>
              <a:rPr lang="en-US" altLang="ja-JP" baseline="-25000">
                <a:solidFill>
                  <a:schemeClr val="tx2"/>
                </a:solidFill>
              </a:rPr>
              <a:t>2</a:t>
            </a:r>
            <a:r>
              <a:rPr lang="en-US" altLang="ja-JP">
                <a:solidFill>
                  <a:schemeClr val="tx2"/>
                </a:solidFill>
                <a:latin typeface="Symbol" charset="0"/>
              </a:rPr>
              <a:t>∝    </a:t>
            </a:r>
            <a:r>
              <a:rPr lang="en-US" altLang="ja-JP">
                <a:solidFill>
                  <a:schemeClr val="tx2"/>
                </a:solidFill>
              </a:rPr>
              <a:t>L</a:t>
            </a:r>
            <a:r>
              <a:rPr lang="en-US" altLang="ja-JP" baseline="-25000">
                <a:solidFill>
                  <a:schemeClr val="tx2"/>
                </a:solidFill>
              </a:rPr>
              <a:t>1</a:t>
            </a:r>
            <a:r>
              <a:rPr lang="en-US" altLang="ja-JP">
                <a:solidFill>
                  <a:schemeClr val="tx2"/>
                </a:solidFill>
              </a:rPr>
              <a:t>-L</a:t>
            </a:r>
            <a:r>
              <a:rPr lang="en-US" altLang="ja-JP" baseline="-2500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766550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28425</TotalTime>
  <Pages>0</Pages>
  <Words>1381</Words>
  <Characters>0</Characters>
  <Application>Microsoft Macintosh PowerPoint</Application>
  <PresentationFormat>On-screen Show (4:3)</PresentationFormat>
  <Lines>0</Lines>
  <Paragraphs>319</Paragraphs>
  <Slides>25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Title &amp; Bullets</vt:lpstr>
      <vt:lpstr>Equation</vt:lpstr>
      <vt:lpstr>MathType 6.0 Equation</vt:lpstr>
      <vt:lpstr>History and status of LIGO  Laser Interferometer  Gravitational Wave Observatory Hiroaki Yamamoto  Caltech/LIGO</vt:lpstr>
      <vt:lpstr>Newton’s Theory of Gravity (1686)</vt:lpstr>
      <vt:lpstr>PowerPoint Presentation</vt:lpstr>
      <vt:lpstr>PowerPoint Presentation</vt:lpstr>
      <vt:lpstr>PowerPoint Presentation</vt:lpstr>
      <vt:lpstr>PowerPoint Presentation</vt:lpstr>
      <vt:lpstr>Source of Gravitational Waves</vt:lpstr>
      <vt:lpstr>Propagation of Gravitational waves</vt:lpstr>
      <vt:lpstr>Direct Detection of Gravitational Waves</vt:lpstr>
      <vt:lpstr>How Small is 10-19 Meter?</vt:lpstr>
      <vt:lpstr>PowerPoint Presentation</vt:lpstr>
      <vt:lpstr>PowerPoint Presentation</vt:lpstr>
      <vt:lpstr>LIGO sites</vt:lpstr>
      <vt:lpstr>International network</vt:lpstr>
      <vt:lpstr>LIGO Large vacuum enclosures</vt:lpstr>
      <vt:lpstr>Design Overview</vt:lpstr>
      <vt:lpstr>aLIGO Test Masses</vt:lpstr>
      <vt:lpstr>Historical perspective:  Initial LIGO commissioning</vt:lpstr>
      <vt:lpstr>Project Integrated Testing Plan</vt:lpstr>
      <vt:lpstr>PowerPoint Presentation</vt:lpstr>
      <vt:lpstr>Improving sensitivities</vt:lpstr>
      <vt:lpstr>LLO Project scope finished</vt:lpstr>
      <vt:lpstr>LHO installation complete</vt:lpstr>
      <vt:lpstr>Targeting the first observations</vt:lpstr>
      <vt:lpstr>Advanced LIGO:  anticipated science runs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405</cp:revision>
  <cp:lastPrinted>2014-03-25T11:40:35Z</cp:lastPrinted>
  <dcterms:created xsi:type="dcterms:W3CDTF">2010-10-20T22:04:27Z</dcterms:created>
  <dcterms:modified xsi:type="dcterms:W3CDTF">2014-11-26T07:36:03Z</dcterms:modified>
</cp:coreProperties>
</file>