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77" r:id="rId4"/>
    <p:sldId id="279" r:id="rId5"/>
    <p:sldId id="278" r:id="rId6"/>
    <p:sldId id="261" r:id="rId7"/>
    <p:sldId id="280" r:id="rId8"/>
    <p:sldId id="281" r:id="rId9"/>
    <p:sldId id="258" r:id="rId10"/>
    <p:sldId id="259" r:id="rId11"/>
    <p:sldId id="262" r:id="rId12"/>
    <p:sldId id="257" r:id="rId13"/>
    <p:sldId id="260" r:id="rId14"/>
    <p:sldId id="263" r:id="rId15"/>
    <p:sldId id="264" r:id="rId16"/>
    <p:sldId id="266" r:id="rId17"/>
    <p:sldId id="267" r:id="rId18"/>
    <p:sldId id="265" r:id="rId19"/>
    <p:sldId id="274" r:id="rId20"/>
    <p:sldId id="268" r:id="rId21"/>
    <p:sldId id="269" r:id="rId22"/>
    <p:sldId id="273" r:id="rId23"/>
    <p:sldId id="270" r:id="rId24"/>
    <p:sldId id="271" r:id="rId25"/>
    <p:sldId id="272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-816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ari:Documents:cocdocs:LIGO2:PrismAnalysis:Removal_Test_EP30-sapphire-Silica_P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09286957368351"/>
          <c:y val="0.0334883720930233"/>
          <c:w val="0.777392690674098"/>
          <c:h val="0.9286574620032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Sheet1!$B$3</c:f>
              <c:strCache>
                <c:ptCount val="1"/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Sheet1!$B$4:$B$32</c:f>
              <c:numCache>
                <c:formatCode>General</c:formatCode>
                <c:ptCount val="29"/>
              </c:numCache>
            </c:numRef>
          </c:yVal>
          <c:smooth val="1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FLIR prism 1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Sheet1!$C$4:$C$32</c:f>
              <c:numCache>
                <c:formatCode>General</c:formatCode>
                <c:ptCount val="29"/>
                <c:pt idx="0">
                  <c:v>46.0</c:v>
                </c:pt>
                <c:pt idx="1">
                  <c:v>49.0</c:v>
                </c:pt>
                <c:pt idx="2">
                  <c:v>53.0</c:v>
                </c:pt>
                <c:pt idx="3">
                  <c:v>58.0</c:v>
                </c:pt>
                <c:pt idx="4">
                  <c:v>64.0</c:v>
                </c:pt>
                <c:pt idx="5">
                  <c:v>73.0</c:v>
                </c:pt>
                <c:pt idx="6">
                  <c:v>80.0</c:v>
                </c:pt>
                <c:pt idx="7">
                  <c:v>90.0</c:v>
                </c:pt>
                <c:pt idx="8">
                  <c:v>98.0</c:v>
                </c:pt>
                <c:pt idx="9">
                  <c:v>120.0</c:v>
                </c:pt>
                <c:pt idx="10">
                  <c:v>134.0</c:v>
                </c:pt>
                <c:pt idx="11">
                  <c:v>160.0</c:v>
                </c:pt>
                <c:pt idx="12">
                  <c:v>177.0</c:v>
                </c:pt>
                <c:pt idx="13">
                  <c:v>182.0</c:v>
                </c:pt>
                <c:pt idx="14">
                  <c:v>186.0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Sheet1!$E$3</c:f>
              <c:strCache>
                <c:ptCount val="1"/>
                <c:pt idx="0">
                  <c:v>T1-wrench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Sheet1!$E$4:$E$32</c:f>
              <c:numCache>
                <c:formatCode>General</c:formatCode>
                <c:ptCount val="29"/>
                <c:pt idx="0">
                  <c:v>44.0</c:v>
                </c:pt>
                <c:pt idx="1">
                  <c:v>46.0</c:v>
                </c:pt>
                <c:pt idx="2">
                  <c:v>51.0</c:v>
                </c:pt>
                <c:pt idx="3">
                  <c:v>55.0</c:v>
                </c:pt>
                <c:pt idx="4">
                  <c:v>61.0</c:v>
                </c:pt>
                <c:pt idx="5">
                  <c:v>69.0</c:v>
                </c:pt>
                <c:pt idx="6">
                  <c:v>77.0</c:v>
                </c:pt>
                <c:pt idx="7">
                  <c:v>86.0</c:v>
                </c:pt>
                <c:pt idx="8">
                  <c:v>94.0</c:v>
                </c:pt>
                <c:pt idx="9">
                  <c:v>112.0</c:v>
                </c:pt>
                <c:pt idx="10">
                  <c:v>127.0</c:v>
                </c:pt>
                <c:pt idx="11">
                  <c:v>137.0</c:v>
                </c:pt>
                <c:pt idx="12">
                  <c:v>146.0</c:v>
                </c:pt>
                <c:pt idx="13">
                  <c:v>152.0</c:v>
                </c:pt>
                <c:pt idx="14">
                  <c:v>156.0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Sheet1!$F$3</c:f>
              <c:strCache>
                <c:ptCount val="1"/>
                <c:pt idx="0">
                  <c:v>T2-tape/glass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Sheet1!$F$4:$F$32</c:f>
              <c:numCache>
                <c:formatCode>General</c:formatCode>
                <c:ptCount val="29"/>
                <c:pt idx="0">
                  <c:v>49.0</c:v>
                </c:pt>
                <c:pt idx="1">
                  <c:v>54.0</c:v>
                </c:pt>
                <c:pt idx="2">
                  <c:v>58.0</c:v>
                </c:pt>
                <c:pt idx="3">
                  <c:v>63.0</c:v>
                </c:pt>
                <c:pt idx="4">
                  <c:v>70.0</c:v>
                </c:pt>
                <c:pt idx="5">
                  <c:v>78.0</c:v>
                </c:pt>
                <c:pt idx="6">
                  <c:v>87.0</c:v>
                </c:pt>
                <c:pt idx="7">
                  <c:v>97.0</c:v>
                </c:pt>
                <c:pt idx="8">
                  <c:v>106.0</c:v>
                </c:pt>
                <c:pt idx="9">
                  <c:v>130.0</c:v>
                </c:pt>
                <c:pt idx="10">
                  <c:v>147.0</c:v>
                </c:pt>
                <c:pt idx="11">
                  <c:v>157.0</c:v>
                </c:pt>
                <c:pt idx="12">
                  <c:v>167.0</c:v>
                </c:pt>
                <c:pt idx="13">
                  <c:v>172.0</c:v>
                </c:pt>
                <c:pt idx="14">
                  <c:v>177.0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Sheet1!$G$3</c:f>
              <c:strCache>
                <c:ptCount val="1"/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Sheet1!$G$4:$G$32</c:f>
              <c:numCache>
                <c:formatCode>General</c:formatCode>
                <c:ptCount val="29"/>
              </c:numCache>
            </c:numRef>
          </c:yVal>
          <c:smooth val="1"/>
        </c:ser>
        <c:ser>
          <c:idx val="6"/>
          <c:order val="5"/>
          <c:tx>
            <c:strRef>
              <c:f>Sheet1!$H$3</c:f>
              <c:strCache>
                <c:ptCount val="1"/>
                <c:pt idx="0">
                  <c:v>FLIR prism 2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Sheet1!$H$4:$H$32</c:f>
              <c:numCache>
                <c:formatCode>General</c:formatCode>
                <c:ptCount val="29"/>
                <c:pt idx="0">
                  <c:v>23.0</c:v>
                </c:pt>
                <c:pt idx="1">
                  <c:v>68.0</c:v>
                </c:pt>
                <c:pt idx="2">
                  <c:v>88.0</c:v>
                </c:pt>
                <c:pt idx="3">
                  <c:v>102.0</c:v>
                </c:pt>
                <c:pt idx="4">
                  <c:v>112.0</c:v>
                </c:pt>
                <c:pt idx="5">
                  <c:v>120.0</c:v>
                </c:pt>
                <c:pt idx="6">
                  <c:v>127.0</c:v>
                </c:pt>
                <c:pt idx="7">
                  <c:v>132.0</c:v>
                </c:pt>
                <c:pt idx="8">
                  <c:v>138.0</c:v>
                </c:pt>
                <c:pt idx="9">
                  <c:v>141.0</c:v>
                </c:pt>
                <c:pt idx="10">
                  <c:v>144.0</c:v>
                </c:pt>
                <c:pt idx="11">
                  <c:v>146.0</c:v>
                </c:pt>
                <c:pt idx="12">
                  <c:v>146.0</c:v>
                </c:pt>
                <c:pt idx="13">
                  <c:v>147.0</c:v>
                </c:pt>
                <c:pt idx="14">
                  <c:v>149.0</c:v>
                </c:pt>
                <c:pt idx="15">
                  <c:v>151.0</c:v>
                </c:pt>
                <c:pt idx="16">
                  <c:v>150.0</c:v>
                </c:pt>
                <c:pt idx="17">
                  <c:v>151.0</c:v>
                </c:pt>
                <c:pt idx="18">
                  <c:v>153.0</c:v>
                </c:pt>
                <c:pt idx="19">
                  <c:v>153.0</c:v>
                </c:pt>
                <c:pt idx="20">
                  <c:v>154.0</c:v>
                </c:pt>
                <c:pt idx="21">
                  <c:v>154.0</c:v>
                </c:pt>
                <c:pt idx="22">
                  <c:v>153.0</c:v>
                </c:pt>
                <c:pt idx="23">
                  <c:v>157.0</c:v>
                </c:pt>
                <c:pt idx="24">
                  <c:v>159.0</c:v>
                </c:pt>
                <c:pt idx="25">
                  <c:v>160.0</c:v>
                </c:pt>
                <c:pt idx="26">
                  <c:v>161.0</c:v>
                </c:pt>
                <c:pt idx="27">
                  <c:v>162.0</c:v>
                </c:pt>
                <c:pt idx="28">
                  <c:v>159.0</c:v>
                </c:pt>
              </c:numCache>
            </c:numRef>
          </c:yVal>
          <c:smooth val="1"/>
        </c:ser>
        <c:ser>
          <c:idx val="7"/>
          <c:order val="6"/>
          <c:tx>
            <c:strRef>
              <c:f>Sheet1!$I$3</c:f>
              <c:strCache>
                <c:ptCount val="1"/>
                <c:pt idx="0">
                  <c:v>FLIR max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Sheet1!$I$4:$I$32</c:f>
              <c:numCache>
                <c:formatCode>General</c:formatCode>
                <c:ptCount val="29"/>
              </c:numCache>
            </c:numRef>
          </c:yVal>
          <c:smooth val="1"/>
        </c:ser>
        <c:ser>
          <c:idx val="8"/>
          <c:order val="7"/>
          <c:tx>
            <c:strRef>
              <c:f>Sheet1!$J$3</c:f>
              <c:strCache>
                <c:ptCount val="1"/>
                <c:pt idx="0">
                  <c:v>T1-wrench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Sheet1!$J$4:$J$32</c:f>
              <c:numCache>
                <c:formatCode>General</c:formatCode>
                <c:ptCount val="29"/>
                <c:pt idx="0">
                  <c:v>23.0</c:v>
                </c:pt>
                <c:pt idx="1">
                  <c:v>48.0</c:v>
                </c:pt>
                <c:pt idx="2">
                  <c:v>72.0</c:v>
                </c:pt>
                <c:pt idx="3">
                  <c:v>89.0</c:v>
                </c:pt>
                <c:pt idx="4">
                  <c:v>102.0</c:v>
                </c:pt>
                <c:pt idx="5">
                  <c:v>111.0</c:v>
                </c:pt>
                <c:pt idx="6">
                  <c:v>119.0</c:v>
                </c:pt>
                <c:pt idx="7">
                  <c:v>125.0</c:v>
                </c:pt>
                <c:pt idx="8">
                  <c:v>130.0</c:v>
                </c:pt>
                <c:pt idx="9">
                  <c:v>135.0</c:v>
                </c:pt>
                <c:pt idx="10">
                  <c:v>138.0</c:v>
                </c:pt>
                <c:pt idx="11">
                  <c:v>141.0</c:v>
                </c:pt>
                <c:pt idx="12">
                  <c:v>143.0</c:v>
                </c:pt>
                <c:pt idx="13">
                  <c:v>144.0</c:v>
                </c:pt>
                <c:pt idx="14">
                  <c:v>146.0</c:v>
                </c:pt>
                <c:pt idx="15">
                  <c:v>148.0</c:v>
                </c:pt>
                <c:pt idx="16">
                  <c:v>148.0</c:v>
                </c:pt>
                <c:pt idx="17">
                  <c:v>149.0</c:v>
                </c:pt>
                <c:pt idx="18">
                  <c:v>151.0</c:v>
                </c:pt>
                <c:pt idx="19">
                  <c:v>152.0</c:v>
                </c:pt>
                <c:pt idx="20">
                  <c:v>153.0</c:v>
                </c:pt>
                <c:pt idx="21">
                  <c:v>153.0</c:v>
                </c:pt>
                <c:pt idx="22">
                  <c:v>152.0</c:v>
                </c:pt>
                <c:pt idx="23">
                  <c:v>154.0</c:v>
                </c:pt>
                <c:pt idx="24">
                  <c:v>156.0</c:v>
                </c:pt>
                <c:pt idx="25">
                  <c:v>157.0</c:v>
                </c:pt>
                <c:pt idx="26">
                  <c:v>158.0</c:v>
                </c:pt>
                <c:pt idx="27">
                  <c:v>159.0</c:v>
                </c:pt>
                <c:pt idx="28">
                  <c:v>160.0</c:v>
                </c:pt>
              </c:numCache>
            </c:numRef>
          </c:yVal>
          <c:smooth val="1"/>
        </c:ser>
        <c:ser>
          <c:idx val="9"/>
          <c:order val="8"/>
          <c:tx>
            <c:strRef>
              <c:f>Sheet1!$K$3</c:f>
              <c:strCache>
                <c:ptCount val="1"/>
                <c:pt idx="0">
                  <c:v>T2-tape/glass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Sheet1!$K$4:$K$32</c:f>
              <c:numCache>
                <c:formatCode>General</c:formatCode>
                <c:ptCount val="29"/>
                <c:pt idx="0">
                  <c:v>22.0</c:v>
                </c:pt>
                <c:pt idx="1">
                  <c:v>56.0</c:v>
                </c:pt>
                <c:pt idx="2">
                  <c:v>81.0</c:v>
                </c:pt>
                <c:pt idx="3">
                  <c:v>99.0</c:v>
                </c:pt>
                <c:pt idx="4">
                  <c:v>113.0</c:v>
                </c:pt>
                <c:pt idx="5">
                  <c:v>122.0</c:v>
                </c:pt>
                <c:pt idx="6">
                  <c:v>130.0</c:v>
                </c:pt>
                <c:pt idx="7">
                  <c:v>136.0</c:v>
                </c:pt>
                <c:pt idx="8">
                  <c:v>142.0</c:v>
                </c:pt>
                <c:pt idx="9">
                  <c:v>147.0</c:v>
                </c:pt>
                <c:pt idx="10">
                  <c:v>151.0</c:v>
                </c:pt>
                <c:pt idx="11">
                  <c:v>154.0</c:v>
                </c:pt>
                <c:pt idx="12">
                  <c:v>156.0</c:v>
                </c:pt>
                <c:pt idx="13">
                  <c:v>158.0</c:v>
                </c:pt>
                <c:pt idx="14">
                  <c:v>160.0</c:v>
                </c:pt>
                <c:pt idx="15">
                  <c:v>162.0</c:v>
                </c:pt>
                <c:pt idx="16">
                  <c:v>163.0</c:v>
                </c:pt>
                <c:pt idx="17">
                  <c:v>164.0</c:v>
                </c:pt>
                <c:pt idx="18">
                  <c:v>165.0</c:v>
                </c:pt>
                <c:pt idx="19">
                  <c:v>166.0</c:v>
                </c:pt>
                <c:pt idx="20">
                  <c:v>168.0</c:v>
                </c:pt>
                <c:pt idx="21">
                  <c:v>168.0</c:v>
                </c:pt>
                <c:pt idx="22">
                  <c:v>168.0</c:v>
                </c:pt>
                <c:pt idx="23">
                  <c:v>171.0</c:v>
                </c:pt>
                <c:pt idx="24">
                  <c:v>173.0</c:v>
                </c:pt>
                <c:pt idx="25">
                  <c:v>175.0</c:v>
                </c:pt>
                <c:pt idx="26">
                  <c:v>175.0</c:v>
                </c:pt>
                <c:pt idx="27">
                  <c:v>176.0</c:v>
                </c:pt>
                <c:pt idx="28">
                  <c:v>178.0</c:v>
                </c:pt>
              </c:numCache>
            </c:numRef>
          </c:yVal>
          <c:smooth val="1"/>
        </c:ser>
        <c:ser>
          <c:idx val="10"/>
          <c:order val="9"/>
          <c:tx>
            <c:strRef>
              <c:f>Sheet1!$L$3</c:f>
              <c:strCache>
                <c:ptCount val="1"/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Sheet1!$L$4:$L$32</c:f>
              <c:numCache>
                <c:formatCode>General</c:formatCode>
                <c:ptCount val="29"/>
              </c:numCache>
            </c:numRef>
          </c:yVal>
          <c:smooth val="1"/>
        </c:ser>
        <c:ser>
          <c:idx val="11"/>
          <c:order val="10"/>
          <c:tx>
            <c:strRef>
              <c:f>Sheet1!$M$3</c:f>
              <c:strCache>
                <c:ptCount val="1"/>
                <c:pt idx="0">
                  <c:v>FLIR prism 3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Sheet1!$M$4:$M$32</c:f>
              <c:numCache>
                <c:formatCode>General</c:formatCode>
                <c:ptCount val="29"/>
                <c:pt idx="0">
                  <c:v>24.0</c:v>
                </c:pt>
                <c:pt idx="1">
                  <c:v>94.0</c:v>
                </c:pt>
                <c:pt idx="2">
                  <c:v>121.0</c:v>
                </c:pt>
                <c:pt idx="3">
                  <c:v>138.0</c:v>
                </c:pt>
                <c:pt idx="4">
                  <c:v>150.0</c:v>
                </c:pt>
                <c:pt idx="5">
                  <c:v>159.0</c:v>
                </c:pt>
                <c:pt idx="6">
                  <c:v>165.0</c:v>
                </c:pt>
                <c:pt idx="7">
                  <c:v>171.0</c:v>
                </c:pt>
                <c:pt idx="8">
                  <c:v>174.0</c:v>
                </c:pt>
                <c:pt idx="9">
                  <c:v>177.0</c:v>
                </c:pt>
              </c:numCache>
            </c:numRef>
          </c:yVal>
          <c:smooth val="1"/>
        </c:ser>
        <c:ser>
          <c:idx val="12"/>
          <c:order val="11"/>
          <c:tx>
            <c:strRef>
              <c:f>Sheet1!$N$3</c:f>
              <c:strCache>
                <c:ptCount val="1"/>
                <c:pt idx="0">
                  <c:v>FLIR max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Sheet1!$N$4:$N$32</c:f>
              <c:numCache>
                <c:formatCode>General</c:formatCode>
                <c:ptCount val="29"/>
              </c:numCache>
            </c:numRef>
          </c:yVal>
          <c:smooth val="1"/>
        </c:ser>
        <c:ser>
          <c:idx val="13"/>
          <c:order val="12"/>
          <c:tx>
            <c:strRef>
              <c:f>Sheet1!$O$3</c:f>
              <c:strCache>
                <c:ptCount val="1"/>
                <c:pt idx="0">
                  <c:v>T1-wrench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Sheet1!$O$4:$O$32</c:f>
              <c:numCache>
                <c:formatCode>General</c:formatCode>
                <c:ptCount val="29"/>
                <c:pt idx="0">
                  <c:v>23.0</c:v>
                </c:pt>
                <c:pt idx="1">
                  <c:v>70.0</c:v>
                </c:pt>
                <c:pt idx="2">
                  <c:v>104.0</c:v>
                </c:pt>
                <c:pt idx="3">
                  <c:v>125.0</c:v>
                </c:pt>
                <c:pt idx="4">
                  <c:v>139.0</c:v>
                </c:pt>
                <c:pt idx="5">
                  <c:v>149.0</c:v>
                </c:pt>
                <c:pt idx="6">
                  <c:v>157.0</c:v>
                </c:pt>
                <c:pt idx="7">
                  <c:v>164.0</c:v>
                </c:pt>
                <c:pt idx="8">
                  <c:v>168.0</c:v>
                </c:pt>
                <c:pt idx="9">
                  <c:v>171.0</c:v>
                </c:pt>
              </c:numCache>
            </c:numRef>
          </c:yVal>
          <c:smooth val="1"/>
        </c:ser>
        <c:ser>
          <c:idx val="14"/>
          <c:order val="13"/>
          <c:tx>
            <c:strRef>
              <c:f>Sheet1!$P$3</c:f>
              <c:strCache>
                <c:ptCount val="1"/>
                <c:pt idx="0">
                  <c:v>T2-tape/glass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Sheet1!$P$4:$P$32</c:f>
              <c:numCache>
                <c:formatCode>General</c:formatCode>
                <c:ptCount val="29"/>
                <c:pt idx="0">
                  <c:v>23.0</c:v>
                </c:pt>
                <c:pt idx="1">
                  <c:v>92.0</c:v>
                </c:pt>
                <c:pt idx="2">
                  <c:v>124.0</c:v>
                </c:pt>
                <c:pt idx="3">
                  <c:v>143.0</c:v>
                </c:pt>
                <c:pt idx="4">
                  <c:v>157.0</c:v>
                </c:pt>
                <c:pt idx="5">
                  <c:v>167.0</c:v>
                </c:pt>
                <c:pt idx="6">
                  <c:v>175.0</c:v>
                </c:pt>
                <c:pt idx="7">
                  <c:v>182.0</c:v>
                </c:pt>
                <c:pt idx="8">
                  <c:v>187.0</c:v>
                </c:pt>
                <c:pt idx="9">
                  <c:v>191.0</c:v>
                </c:pt>
              </c:numCache>
            </c:numRef>
          </c:yVal>
          <c:smooth val="1"/>
        </c:ser>
        <c:ser>
          <c:idx val="15"/>
          <c:order val="14"/>
          <c:tx>
            <c:strRef>
              <c:f>Sheet1!$Q$3</c:f>
              <c:strCache>
                <c:ptCount val="1"/>
                <c:pt idx="0">
                  <c:v>Hereus Ramp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Sheet1!$Q$4:$Q$32</c:f>
              <c:numCache>
                <c:formatCode>General</c:formatCode>
                <c:ptCount val="29"/>
                <c:pt idx="0">
                  <c:v>23.0</c:v>
                </c:pt>
                <c:pt idx="1">
                  <c:v>29.0</c:v>
                </c:pt>
                <c:pt idx="2">
                  <c:v>35.0</c:v>
                </c:pt>
                <c:pt idx="3">
                  <c:v>41.0</c:v>
                </c:pt>
                <c:pt idx="4">
                  <c:v>47.0</c:v>
                </c:pt>
                <c:pt idx="5">
                  <c:v>53.0</c:v>
                </c:pt>
                <c:pt idx="6">
                  <c:v>59.0</c:v>
                </c:pt>
                <c:pt idx="7">
                  <c:v>65.0</c:v>
                </c:pt>
                <c:pt idx="8">
                  <c:v>71.0</c:v>
                </c:pt>
                <c:pt idx="9">
                  <c:v>77.0</c:v>
                </c:pt>
                <c:pt idx="10">
                  <c:v>83.0</c:v>
                </c:pt>
                <c:pt idx="11">
                  <c:v>89.0</c:v>
                </c:pt>
                <c:pt idx="12">
                  <c:v>95.0</c:v>
                </c:pt>
                <c:pt idx="13">
                  <c:v>101.0</c:v>
                </c:pt>
                <c:pt idx="14">
                  <c:v>107.0</c:v>
                </c:pt>
                <c:pt idx="15">
                  <c:v>113.0</c:v>
                </c:pt>
                <c:pt idx="16">
                  <c:v>119.0</c:v>
                </c:pt>
                <c:pt idx="17">
                  <c:v>125.0</c:v>
                </c:pt>
                <c:pt idx="18">
                  <c:v>131.0</c:v>
                </c:pt>
                <c:pt idx="19">
                  <c:v>137.0</c:v>
                </c:pt>
                <c:pt idx="20">
                  <c:v>143.0</c:v>
                </c:pt>
                <c:pt idx="21">
                  <c:v>149.0</c:v>
                </c:pt>
                <c:pt idx="22">
                  <c:v>155.0</c:v>
                </c:pt>
                <c:pt idx="23">
                  <c:v>161.0</c:v>
                </c:pt>
                <c:pt idx="24">
                  <c:v>167.0</c:v>
                </c:pt>
                <c:pt idx="25">
                  <c:v>173.0</c:v>
                </c:pt>
                <c:pt idx="26">
                  <c:v>179.0</c:v>
                </c:pt>
                <c:pt idx="27">
                  <c:v>185.0</c:v>
                </c:pt>
              </c:numCache>
            </c:numRef>
          </c:yVal>
          <c:smooth val="1"/>
        </c:ser>
        <c:ser>
          <c:idx val="2"/>
          <c:order val="15"/>
          <c:tx>
            <c:strRef>
              <c:f>Sheet1!$S$3</c:f>
              <c:strCache>
                <c:ptCount val="1"/>
                <c:pt idx="0">
                  <c:v>FLIR Prism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Sheet1!$S$4:$S$32</c:f>
              <c:numCache>
                <c:formatCode>General</c:formatCode>
                <c:ptCount val="29"/>
                <c:pt idx="0">
                  <c:v>24.0</c:v>
                </c:pt>
                <c:pt idx="1">
                  <c:v>28.0</c:v>
                </c:pt>
                <c:pt idx="2">
                  <c:v>30.0</c:v>
                </c:pt>
                <c:pt idx="3">
                  <c:v>34.0</c:v>
                </c:pt>
                <c:pt idx="4">
                  <c:v>37.0</c:v>
                </c:pt>
                <c:pt idx="5">
                  <c:v>41.0</c:v>
                </c:pt>
                <c:pt idx="6">
                  <c:v>46.0</c:v>
                </c:pt>
                <c:pt idx="7">
                  <c:v>50.0</c:v>
                </c:pt>
                <c:pt idx="8">
                  <c:v>56.0</c:v>
                </c:pt>
                <c:pt idx="9">
                  <c:v>61.0</c:v>
                </c:pt>
                <c:pt idx="10">
                  <c:v>64.0</c:v>
                </c:pt>
                <c:pt idx="11">
                  <c:v>68.0</c:v>
                </c:pt>
                <c:pt idx="12">
                  <c:v>71.0</c:v>
                </c:pt>
                <c:pt idx="13">
                  <c:v>76.0</c:v>
                </c:pt>
                <c:pt idx="14">
                  <c:v>80.0</c:v>
                </c:pt>
                <c:pt idx="15">
                  <c:v>83.0</c:v>
                </c:pt>
                <c:pt idx="16">
                  <c:v>87.0</c:v>
                </c:pt>
                <c:pt idx="17">
                  <c:v>90.0</c:v>
                </c:pt>
                <c:pt idx="18">
                  <c:v>93.0</c:v>
                </c:pt>
                <c:pt idx="19">
                  <c:v>97.0</c:v>
                </c:pt>
                <c:pt idx="20">
                  <c:v>100.0</c:v>
                </c:pt>
                <c:pt idx="21">
                  <c:v>105.0</c:v>
                </c:pt>
                <c:pt idx="22">
                  <c:v>109.0</c:v>
                </c:pt>
                <c:pt idx="23">
                  <c:v>117.0</c:v>
                </c:pt>
                <c:pt idx="24">
                  <c:v>132.0</c:v>
                </c:pt>
                <c:pt idx="25">
                  <c:v>146.0</c:v>
                </c:pt>
                <c:pt idx="26">
                  <c:v>156.0</c:v>
                </c:pt>
                <c:pt idx="27">
                  <c:v>163.0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Sheet1!$U$3</c:f>
              <c:strCache>
                <c:ptCount val="1"/>
                <c:pt idx="0">
                  <c:v>TC1-wrench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Sheet1!$U$4:$U$32</c:f>
              <c:numCache>
                <c:formatCode>General</c:formatCode>
                <c:ptCount val="29"/>
                <c:pt idx="0">
                  <c:v>22.0</c:v>
                </c:pt>
                <c:pt idx="1">
                  <c:v>26.0</c:v>
                </c:pt>
                <c:pt idx="2">
                  <c:v>28.0</c:v>
                </c:pt>
                <c:pt idx="3">
                  <c:v>31.0</c:v>
                </c:pt>
                <c:pt idx="4">
                  <c:v>34.0</c:v>
                </c:pt>
                <c:pt idx="5">
                  <c:v>38.0</c:v>
                </c:pt>
                <c:pt idx="6">
                  <c:v>41.0</c:v>
                </c:pt>
                <c:pt idx="7">
                  <c:v>45.0</c:v>
                </c:pt>
                <c:pt idx="8">
                  <c:v>51.0</c:v>
                </c:pt>
                <c:pt idx="9">
                  <c:v>56.0</c:v>
                </c:pt>
                <c:pt idx="10">
                  <c:v>60.0</c:v>
                </c:pt>
                <c:pt idx="11">
                  <c:v>63.0</c:v>
                </c:pt>
                <c:pt idx="12">
                  <c:v>66.0</c:v>
                </c:pt>
                <c:pt idx="13">
                  <c:v>70.0</c:v>
                </c:pt>
                <c:pt idx="14">
                  <c:v>75.0</c:v>
                </c:pt>
                <c:pt idx="15">
                  <c:v>78.0</c:v>
                </c:pt>
                <c:pt idx="16">
                  <c:v>81.0</c:v>
                </c:pt>
                <c:pt idx="17">
                  <c:v>84.0</c:v>
                </c:pt>
                <c:pt idx="18">
                  <c:v>87.0</c:v>
                </c:pt>
                <c:pt idx="19">
                  <c:v>90.0</c:v>
                </c:pt>
                <c:pt idx="20">
                  <c:v>93.0</c:v>
                </c:pt>
                <c:pt idx="21">
                  <c:v>98.0</c:v>
                </c:pt>
                <c:pt idx="22">
                  <c:v>101.0</c:v>
                </c:pt>
                <c:pt idx="23">
                  <c:v>108.0</c:v>
                </c:pt>
                <c:pt idx="24">
                  <c:v>120.0</c:v>
                </c:pt>
                <c:pt idx="25">
                  <c:v>132.0</c:v>
                </c:pt>
                <c:pt idx="26">
                  <c:v>138.0</c:v>
                </c:pt>
                <c:pt idx="27">
                  <c:v>144.0</c:v>
                </c:pt>
              </c:numCache>
            </c:numRef>
          </c:yVal>
          <c:smooth val="1"/>
        </c:ser>
        <c:ser>
          <c:idx val="17"/>
          <c:order val="17"/>
          <c:tx>
            <c:strRef>
              <c:f>Sheet1!$V$3</c:f>
              <c:strCache>
                <c:ptCount val="1"/>
                <c:pt idx="0">
                  <c:v>TC2-plate</c:v>
                </c:pt>
              </c:strCache>
            </c:strRef>
          </c:tx>
          <c:xVal>
            <c:numRef>
              <c:f>Sheet1!$A$4:$A$32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</c:numCache>
            </c:numRef>
          </c:xVal>
          <c:yVal>
            <c:numRef>
              <c:f>Sheet1!$V$4:$V$31</c:f>
              <c:numCache>
                <c:formatCode>General</c:formatCode>
                <c:ptCount val="28"/>
                <c:pt idx="0">
                  <c:v>21.0</c:v>
                </c:pt>
                <c:pt idx="1">
                  <c:v>27.0</c:v>
                </c:pt>
                <c:pt idx="2">
                  <c:v>30.0</c:v>
                </c:pt>
                <c:pt idx="3">
                  <c:v>34.0</c:v>
                </c:pt>
                <c:pt idx="4">
                  <c:v>38.0</c:v>
                </c:pt>
                <c:pt idx="5">
                  <c:v>43.0</c:v>
                </c:pt>
                <c:pt idx="6">
                  <c:v>47.0</c:v>
                </c:pt>
                <c:pt idx="7">
                  <c:v>52.0</c:v>
                </c:pt>
                <c:pt idx="8">
                  <c:v>59.0</c:v>
                </c:pt>
                <c:pt idx="9">
                  <c:v>65.0</c:v>
                </c:pt>
                <c:pt idx="10">
                  <c:v>69.0</c:v>
                </c:pt>
                <c:pt idx="11">
                  <c:v>73.0</c:v>
                </c:pt>
                <c:pt idx="12">
                  <c:v>77.0</c:v>
                </c:pt>
                <c:pt idx="13">
                  <c:v>81.0</c:v>
                </c:pt>
                <c:pt idx="14">
                  <c:v>86.0</c:v>
                </c:pt>
                <c:pt idx="15">
                  <c:v>90.0</c:v>
                </c:pt>
                <c:pt idx="16">
                  <c:v>94.0</c:v>
                </c:pt>
                <c:pt idx="17">
                  <c:v>98.0</c:v>
                </c:pt>
                <c:pt idx="18">
                  <c:v>102.0</c:v>
                </c:pt>
                <c:pt idx="19">
                  <c:v>106.0</c:v>
                </c:pt>
                <c:pt idx="20">
                  <c:v>109.0</c:v>
                </c:pt>
                <c:pt idx="21">
                  <c:v>114.0</c:v>
                </c:pt>
                <c:pt idx="22">
                  <c:v>120.0</c:v>
                </c:pt>
                <c:pt idx="23">
                  <c:v>127.0</c:v>
                </c:pt>
                <c:pt idx="24">
                  <c:v>146.0</c:v>
                </c:pt>
                <c:pt idx="25">
                  <c:v>159.0</c:v>
                </c:pt>
                <c:pt idx="26">
                  <c:v>167.0</c:v>
                </c:pt>
                <c:pt idx="27">
                  <c:v>173.0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319368"/>
        <c:axId val="-2095316392"/>
      </c:scatterChart>
      <c:valAx>
        <c:axId val="-209531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5316392"/>
        <c:crosses val="autoZero"/>
        <c:crossBetween val="midCat"/>
      </c:valAx>
      <c:valAx>
        <c:axId val="-2095316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5319368"/>
        <c:crosses val="autoZero"/>
        <c:crossBetween val="midCat"/>
      </c:valAx>
    </c:plotArea>
    <c:legend>
      <c:legendPos val="r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4739-D774-0E45-9BDE-185C27EA17E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8BDEA-2398-4948-A2BE-992C38665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62F9-2A2D-434F-9BDD-C2C11075C6D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29F6-952D-EA45-9F83-AA5418166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0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temperature</a:t>
            </a:r>
            <a:r>
              <a:rPr lang="en-US" baseline="0" dirty="0" smtClean="0"/>
              <a:t> at High is dependent on insulation</a:t>
            </a:r>
          </a:p>
          <a:p>
            <a:r>
              <a:rPr lang="en-US" baseline="0" dirty="0" smtClean="0"/>
              <a:t>No de-bond without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29F6-952D-EA45-9F83-AA54181661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29F6-952D-EA45-9F83-AA54181661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CC6-3640-5C45-8D78-BEAAB441A871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7C72-0360-FF47-85E7-A4F2955E817D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D5A0-4E35-3C44-ACF5-F0B68B08D774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88B3-E9CB-8B47-8844-6E23B68DDDC2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B89-D697-3A45-9B21-E04391CCF90C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C6EE-2549-714B-8F27-BF419F46C91A}" type="datetime1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1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6812-0AA5-594B-8120-4A5D916F50E3}" type="datetime1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22F-90C4-5049-9947-BB8C32E7F54A}" type="datetime1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2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3E9F-7123-2546-BC1F-9751A12510EA}" type="datetime1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1D1E-6D48-7D49-80F7-836DA53D0D7E}" type="datetime1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046E-9DFC-9C43-A025-5C1C0DCE0AC8}" type="datetime1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11A3-389E-3D44-93F4-D7A23F154A15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CAA2-7310-164E-BA5A-F1E1B561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Sapphire Fused Silica and EP30-2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Removing prisms from ITM09</a:t>
            </a:r>
          </a:p>
          <a:p>
            <a:r>
              <a:rPr lang="en-US" dirty="0" smtClean="0"/>
              <a:t>G. Billingsley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Torrie</a:t>
            </a:r>
            <a:endParaRPr lang="en-US" dirty="0" smtClean="0"/>
          </a:p>
          <a:p>
            <a:r>
              <a:rPr lang="en-US" dirty="0" smtClean="0"/>
              <a:t>N. </a:t>
            </a:r>
            <a:r>
              <a:rPr lang="en-US" smtClean="0"/>
              <a:t>Robertson</a:t>
            </a:r>
            <a:endParaRPr lang="en-US" dirty="0" smtClean="0"/>
          </a:p>
          <a:p>
            <a:r>
              <a:rPr lang="en-US" sz="1200" dirty="0" smtClean="0"/>
              <a:t>11-5-14</a:t>
            </a:r>
          </a:p>
          <a:p>
            <a:r>
              <a:rPr lang="en-US" sz="1200" dirty="0" smtClean="0"/>
              <a:t>LIGO-T1400711-v1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853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Insulation configuration used in </a:t>
            </a:r>
            <a:br>
              <a:rPr lang="en-US" dirty="0" smtClean="0"/>
            </a:br>
            <a:r>
              <a:rPr lang="en-US" dirty="0" smtClean="0"/>
              <a:t>Test plate prism 2, 3 and 4a removal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624320" y="2428240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2574" y="3545840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Final Insulation configuration</a:t>
            </a:r>
            <a:br>
              <a:rPr lang="en-US" sz="3200" dirty="0" smtClean="0"/>
            </a:br>
            <a:r>
              <a:rPr lang="en-US" sz="3200" dirty="0" smtClean="0"/>
              <a:t>Used in Test Plate prism 4b and 5 removal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5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/>
        </p:blipFill>
        <p:spPr>
          <a:xfrm>
            <a:off x="284001" y="1535080"/>
            <a:ext cx="4582160" cy="4525963"/>
          </a:xfr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Plate After 5 Prism removal</a:t>
            </a:r>
            <a:br>
              <a:rPr lang="en-US" dirty="0" smtClean="0"/>
            </a:br>
            <a:r>
              <a:rPr lang="en-US" sz="2200" dirty="0" err="1" smtClean="0"/>
              <a:t>Polariscope</a:t>
            </a:r>
            <a:r>
              <a:rPr lang="en-US" sz="2200" dirty="0" smtClean="0"/>
              <a:t> shows no stress near prism footprint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80378" y="32449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3744" y="43386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1468" y="34296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839" y="32449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8630" y="43386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4555" y="1564951"/>
            <a:ext cx="3084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Heat Gun</a:t>
            </a:r>
          </a:p>
          <a:p>
            <a:r>
              <a:rPr lang="en-US" dirty="0" smtClean="0"/>
              <a:t>2 – 3 cycles per ½ tic</a:t>
            </a:r>
          </a:p>
          <a:p>
            <a:r>
              <a:rPr lang="en-US" dirty="0" smtClean="0"/>
              <a:t>3 – 3 minutes per tic</a:t>
            </a:r>
          </a:p>
          <a:p>
            <a:r>
              <a:rPr lang="en-US" dirty="0" smtClean="0"/>
              <a:t>4 a – Set to High at outset glue did not release</a:t>
            </a:r>
          </a:p>
          <a:p>
            <a:r>
              <a:rPr lang="en-US" dirty="0" smtClean="0"/>
              <a:t>4b – same as 4a but added </a:t>
            </a:r>
            <a:r>
              <a:rPr lang="en-US" dirty="0" err="1" smtClean="0"/>
              <a:t>kevlar</a:t>
            </a:r>
            <a:r>
              <a:rPr lang="en-US" dirty="0" smtClean="0"/>
              <a:t> insulation</a:t>
            </a:r>
          </a:p>
          <a:p>
            <a:r>
              <a:rPr lang="en-US" dirty="0" smtClean="0"/>
              <a:t>5 – try 2C/min ramp</a:t>
            </a: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82038" y="5073640"/>
            <a:ext cx="190727" cy="181433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58717" y="4626538"/>
            <a:ext cx="149025" cy="12959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41546" y="5038138"/>
            <a:ext cx="149025" cy="12959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84204" y="5449728"/>
            <a:ext cx="149025" cy="12959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06974" y="3414843"/>
            <a:ext cx="190727" cy="181433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2038" y="3369467"/>
            <a:ext cx="372149" cy="3758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14427" y="3837842"/>
            <a:ext cx="372149" cy="3758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12961" y="3462016"/>
            <a:ext cx="372149" cy="3758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01476" y="4283111"/>
            <a:ext cx="372149" cy="3758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0649" y="4283111"/>
            <a:ext cx="372149" cy="3758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r="-391"/>
          <a:stretch/>
        </p:blipFill>
        <p:spPr>
          <a:xfrm rot="172216">
            <a:off x="398889" y="1895635"/>
            <a:ext cx="4463706" cy="4428601"/>
          </a:xfr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Plate After most glue removal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378" y="3369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985" y="431408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0571" y="3462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2798" y="34555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8032" y="428960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4555" y="1564951"/>
            <a:ext cx="3084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Heat Gun</a:t>
            </a:r>
          </a:p>
          <a:p>
            <a:r>
              <a:rPr lang="en-US" dirty="0" smtClean="0"/>
              <a:t>2 – 3 cycles per ½ tic</a:t>
            </a:r>
          </a:p>
          <a:p>
            <a:r>
              <a:rPr lang="en-US" dirty="0" smtClean="0"/>
              <a:t>3 – 3 minutes per tic</a:t>
            </a:r>
          </a:p>
          <a:p>
            <a:r>
              <a:rPr lang="en-US" dirty="0" smtClean="0"/>
              <a:t>4 a – Set to High at outset</a:t>
            </a:r>
          </a:p>
          <a:p>
            <a:r>
              <a:rPr lang="en-US" dirty="0" smtClean="0"/>
              <a:t>4b – same/</a:t>
            </a:r>
            <a:r>
              <a:rPr lang="en-US" dirty="0" err="1" smtClean="0"/>
              <a:t>kevlar</a:t>
            </a:r>
            <a:r>
              <a:rPr lang="en-US" dirty="0" smtClean="0"/>
              <a:t> insulation</a:t>
            </a:r>
          </a:p>
          <a:p>
            <a:r>
              <a:rPr lang="en-US" dirty="0" smtClean="0"/>
              <a:t>5 – try 2C/min ramp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82038" y="5073640"/>
            <a:ext cx="190727" cy="18143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58717" y="4626538"/>
            <a:ext cx="149025" cy="129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41546" y="5038138"/>
            <a:ext cx="149025" cy="129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84204" y="5449728"/>
            <a:ext cx="149025" cy="129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06974" y="3414843"/>
            <a:ext cx="190727" cy="18143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82038" y="5073640"/>
            <a:ext cx="190727" cy="18143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58717" y="4626538"/>
            <a:ext cx="149025" cy="129595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41546" y="5038138"/>
            <a:ext cx="149025" cy="129595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84204" y="5449728"/>
            <a:ext cx="149025" cy="129595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06974" y="3414843"/>
            <a:ext cx="190727" cy="18143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82038" y="3369467"/>
            <a:ext cx="372149" cy="3758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14427" y="3837842"/>
            <a:ext cx="372149" cy="3758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12961" y="3462016"/>
            <a:ext cx="372149" cy="3758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01476" y="4283111"/>
            <a:ext cx="372149" cy="3758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80649" y="4283111"/>
            <a:ext cx="372149" cy="3758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plate Glue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Glue remained on the silica plate</a:t>
            </a:r>
          </a:p>
          <a:p>
            <a:r>
              <a:rPr lang="en-US" dirty="0" smtClean="0"/>
              <a:t>The plate was soaked in methylene chloride, however the glue could not be rubbed off with a cotton </a:t>
            </a:r>
            <a:r>
              <a:rPr lang="en-US" dirty="0" err="1" smtClean="0"/>
              <a:t>q-tip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Eventually, a razor blade was used after soak.</a:t>
            </a:r>
          </a:p>
          <a:p>
            <a:r>
              <a:rPr lang="en-US" dirty="0" smtClean="0"/>
              <a:t>A faint discoloration of the AR coating on the silica plate can still be seen in the prism footprint.</a:t>
            </a:r>
          </a:p>
          <a:p>
            <a:r>
              <a:rPr lang="en-US" dirty="0" smtClean="0"/>
              <a:t>The microscope slide used to proof the glue was soaked in Methylene chloride, exposed for several days – that glue would still not scrub off with a </a:t>
            </a:r>
            <a:r>
              <a:rPr lang="en-US" dirty="0" err="1" smtClean="0"/>
              <a:t>q-tip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ITM09 Prism removal</a:t>
            </a:r>
            <a:br>
              <a:rPr lang="en-US" dirty="0" smtClean="0"/>
            </a:br>
            <a:r>
              <a:rPr lang="en-US" sz="1800" dirty="0" err="1" smtClean="0"/>
              <a:t>Polariscope</a:t>
            </a:r>
            <a:r>
              <a:rPr lang="en-US" sz="1800" dirty="0" smtClean="0"/>
              <a:t> image of all prisms viewed through both flats, showing no measurable 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34" y="1600200"/>
            <a:ext cx="8542766" cy="469819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view after prism removal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85660"/>
            <a:ext cx="8074207" cy="444050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Temperature and more force to de-bond prisms from ITM09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970" y="4044733"/>
            <a:ext cx="2777074" cy="2426833"/>
          </a:xfrm>
        </p:spPr>
      </p:pic>
      <p:sp>
        <p:nvSpPr>
          <p:cNvPr id="5" name="TextBox 4"/>
          <p:cNvSpPr txBox="1"/>
          <p:nvPr/>
        </p:nvSpPr>
        <p:spPr>
          <a:xfrm>
            <a:off x="602972" y="1444660"/>
            <a:ext cx="8261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A ramp rate of &lt; 2 C°/minute was used per Heraeus annealing instructions</a:t>
            </a:r>
          </a:p>
          <a:p>
            <a:pPr lvl="1"/>
            <a:r>
              <a:rPr lang="en-US" dirty="0" smtClean="0"/>
              <a:t>* measured at the prism base as shown in this photograph</a:t>
            </a:r>
          </a:p>
          <a:p>
            <a:pPr lvl="1"/>
            <a:r>
              <a:rPr lang="en-US" dirty="0" smtClean="0"/>
              <a:t>* Accomplished by increasing the controller by ~1/4 every 3 minutes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The ITM09 prisms released at: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~ 240 C° - measured with a type k thermocouple attached as shown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1.6 kg suspended at the end of a 6’ wrench as seen in the test plate photos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Compare to 150 C°- 190 C° and 450 g for the test plate. 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Great care was taken to ensure the weighted wrench did not impact the Test Mass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53875"/>
            <a:ext cx="2114242" cy="253474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Test Mass required additional insulation to reach </a:t>
            </a:r>
            <a:br>
              <a:rPr lang="en-US" sz="2800" dirty="0" smtClean="0"/>
            </a:br>
            <a:r>
              <a:rPr lang="en-US" sz="2800" dirty="0" smtClean="0"/>
              <a:t>de-bonding temperatures </a:t>
            </a:r>
            <a:br>
              <a:rPr lang="en-US" sz="2800" dirty="0" smtClean="0"/>
            </a:br>
            <a:r>
              <a:rPr lang="en-US" sz="2400" dirty="0" smtClean="0"/>
              <a:t>Kevlar burnt and left a residue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697" y="1731738"/>
            <a:ext cx="2771103" cy="3355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42" y="1731738"/>
            <a:ext cx="2852410" cy="335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8951" y="1898497"/>
            <a:ext cx="19500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kevlar</a:t>
            </a:r>
            <a:r>
              <a:rPr lang="en-US" dirty="0" smtClean="0"/>
              <a:t> insulation burnt, leaving a residue.  This residue was removed, along with the EP30 by scraping with a razor blade after soaking in </a:t>
            </a:r>
            <a:r>
              <a:rPr lang="en-US" dirty="0" err="1" smtClean="0"/>
              <a:t>Methelyne</a:t>
            </a:r>
            <a:r>
              <a:rPr lang="en-US" dirty="0" smtClean="0"/>
              <a:t> Chloride.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751" y="5297017"/>
            <a:ext cx="782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Kapton</a:t>
            </a:r>
            <a:r>
              <a:rPr lang="en-US" dirty="0" smtClean="0"/>
              <a:t> tape was quite resistant to high temperatures  It was used successfully to protect the ear-bond zone: beginning at 16mm below center.</a:t>
            </a:r>
          </a:p>
          <a:p>
            <a:r>
              <a:rPr lang="en-US" dirty="0" smtClean="0"/>
              <a:t>*  A layer of microscope slides and foil between the heater tape and the first </a:t>
            </a:r>
            <a:r>
              <a:rPr lang="en-US" dirty="0" err="1" smtClean="0"/>
              <a:t>kevlar</a:t>
            </a:r>
            <a:r>
              <a:rPr lang="en-US" dirty="0" smtClean="0"/>
              <a:t> insulation kept the insulation from burning on subsequent prisms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Mass Glue removal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Glue remained on the </a:t>
            </a:r>
            <a:r>
              <a:rPr lang="en-US" dirty="0" smtClean="0"/>
              <a:t>Test Mass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ITM was </a:t>
            </a:r>
            <a:r>
              <a:rPr lang="en-US" dirty="0"/>
              <a:t>soaked in methylene chloride, however the glue would not be rubbed off with a cotton </a:t>
            </a:r>
            <a:r>
              <a:rPr lang="en-US" dirty="0" err="1"/>
              <a:t>q-tip</a:t>
            </a:r>
            <a:r>
              <a:rPr lang="en-US" dirty="0"/>
              <a:t>.</a:t>
            </a:r>
          </a:p>
          <a:p>
            <a:r>
              <a:rPr lang="en-US" dirty="0"/>
              <a:t>Eventually, a razor blade was 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Great care was taken to avoid the silicate bond area.</a:t>
            </a:r>
            <a:endParaRPr lang="en-US" dirty="0"/>
          </a:p>
          <a:p>
            <a:r>
              <a:rPr lang="en-US" dirty="0"/>
              <a:t>A faint </a:t>
            </a:r>
            <a:r>
              <a:rPr lang="en-US" dirty="0" smtClean="0"/>
              <a:t>discoloration can be seen on the Left side prism footprint – this measures ~ 10 nm in phase height on the flat figure measurement shown on page 22 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Prisms on ITM09 were soaked in methylene chloride.</a:t>
            </a:r>
          </a:p>
          <a:p>
            <a:r>
              <a:rPr lang="en-US" dirty="0" smtClean="0"/>
              <a:t>An early attempt at spreading the prisms during soaking did result in a slight bond lift for one prism, but also in the breakage of the Test </a:t>
            </a:r>
            <a:r>
              <a:rPr lang="en-US" dirty="0"/>
              <a:t>M</a:t>
            </a:r>
            <a:r>
              <a:rPr lang="en-US" dirty="0" smtClean="0"/>
              <a:t>ass. See T1400562</a:t>
            </a:r>
          </a:p>
          <a:p>
            <a:r>
              <a:rPr lang="en-US" dirty="0" smtClean="0"/>
              <a:t>Additionally the remaining prism was soaked for two months without 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Entire Left Flat</a:t>
            </a:r>
            <a:br>
              <a:rPr lang="en-US" dirty="0" smtClean="0"/>
            </a:br>
            <a:r>
              <a:rPr lang="en-US" sz="2200" dirty="0" smtClean="0"/>
              <a:t>with previous scratch, and missing clamshell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08" r="-2230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0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Ear Bond Zone </a:t>
            </a:r>
            <a:r>
              <a:rPr lang="en-US" dirty="0" err="1" smtClean="0"/>
              <a:t>λ</a:t>
            </a:r>
            <a:r>
              <a:rPr lang="en-US" dirty="0" smtClean="0"/>
              <a:t>/31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81" r="-21781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flat, former prism position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98"/>
          <a:stretch/>
        </p:blipFill>
        <p:spPr>
          <a:xfrm>
            <a:off x="1189906" y="1600200"/>
            <a:ext cx="6893922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950367"/>
            <a:ext cx="1863566" cy="14367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457201" y="6141986"/>
            <a:ext cx="838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scratch was present upon return of ITM09 </a:t>
            </a:r>
            <a:r>
              <a:rPr lang="en-US" sz="1400" smtClean="0"/>
              <a:t>from </a:t>
            </a:r>
            <a:r>
              <a:rPr lang="en-US" sz="1400" smtClean="0"/>
              <a:t>LMA </a:t>
            </a:r>
            <a:r>
              <a:rPr lang="en-US" sz="1400" dirty="0" smtClean="0"/>
              <a:t>as shown in the photo.</a:t>
            </a:r>
          </a:p>
          <a:p>
            <a:r>
              <a:rPr lang="en-US" sz="1400" dirty="0" smtClean="0"/>
              <a:t>The prism outline has a phase height of ~10 nm</a:t>
            </a:r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Entire Right Flat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83" r="-1988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9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Ear </a:t>
            </a:r>
            <a:r>
              <a:rPr lang="en-US" dirty="0"/>
              <a:t>Bond Zone </a:t>
            </a:r>
            <a:r>
              <a:rPr lang="en-US" dirty="0" err="1" smtClean="0"/>
              <a:t>λ</a:t>
            </a:r>
            <a:r>
              <a:rPr lang="en-US" dirty="0" smtClean="0"/>
              <a:t>/26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94" r="-2219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Flat, Former Prism Position</a:t>
            </a:r>
            <a:br>
              <a:rPr lang="en-US" dirty="0" smtClean="0"/>
            </a:br>
            <a:r>
              <a:rPr lang="en-US" sz="2200" dirty="0" smtClean="0"/>
              <a:t>reflection noise from the chip on the opposite side is seen at left.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27" r="-2132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Homogeneity through the glass flats</a:t>
            </a:r>
            <a:br>
              <a:rPr lang="en-US" dirty="0" smtClean="0"/>
            </a:br>
            <a:r>
              <a:rPr lang="en-US" sz="2200" dirty="0" smtClean="0"/>
              <a:t>Just for grins…. Do we see stress at the optical surfaces?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8576" r="-18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8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Heat was the best method for removing the sapphire prisms bonded with EP30-2 epoxy.</a:t>
            </a:r>
          </a:p>
          <a:p>
            <a:r>
              <a:rPr lang="en-US" dirty="0" smtClean="0"/>
              <a:t>There appears to be no residual stress in either the clamshell or the former prism positions.</a:t>
            </a:r>
          </a:p>
          <a:p>
            <a:r>
              <a:rPr lang="en-US" dirty="0" smtClean="0"/>
              <a:t>The silicate bonding zones remain within flatness specification.</a:t>
            </a:r>
          </a:p>
          <a:p>
            <a:r>
              <a:rPr lang="en-US" dirty="0" smtClean="0"/>
              <a:t>There appears to be no damage due to use of the razor blade for glue removal.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below, soak and spread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6"/>
          <a:stretch/>
        </p:blipFill>
        <p:spPr>
          <a:xfrm>
            <a:off x="1962864" y="1600200"/>
            <a:ext cx="523430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Slight lift visible on second prism edge after spreading/breaking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6106691" y="1180147"/>
            <a:ext cx="1270089" cy="2796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Soak both sides at once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17638"/>
            <a:ext cx="4656993" cy="37104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180" y="3370804"/>
            <a:ext cx="3964218" cy="268098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removal – Test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 sapphire prisms were glued to an AR coated fused silica test plate. </a:t>
            </a:r>
          </a:p>
          <a:p>
            <a:r>
              <a:rPr lang="en-US" baseline="0" dirty="0" smtClean="0"/>
              <a:t>Bonds were 7-12</a:t>
            </a:r>
            <a:r>
              <a:rPr lang="en-US" dirty="0" smtClean="0"/>
              <a:t> days old, made according to LIGO-T1300322-v6 with no spacers</a:t>
            </a:r>
          </a:p>
          <a:p>
            <a:r>
              <a:rPr lang="en-US" dirty="0" smtClean="0"/>
              <a:t>34 C° cure occurred well after ~44 hours of room temperature cure.</a:t>
            </a:r>
            <a:endParaRPr lang="en-US" baseline="0" dirty="0" smtClean="0"/>
          </a:p>
          <a:p>
            <a:r>
              <a:rPr lang="en-US" dirty="0" smtClean="0"/>
              <a:t>450</a:t>
            </a:r>
            <a:r>
              <a:rPr lang="en-US" baseline="0" dirty="0" smtClean="0"/>
              <a:t> gram weight was used, suspended at the end of a 6” Crescent wrench. Presence of weight is necessary for de-bonding.</a:t>
            </a:r>
          </a:p>
          <a:p>
            <a:r>
              <a:rPr lang="en-US" baseline="0" dirty="0" smtClean="0"/>
              <a:t>FLIR was positioned 13” from plate – detection point was aimed at prism apex – front/center.</a:t>
            </a:r>
          </a:p>
          <a:p>
            <a:r>
              <a:rPr lang="en-US" dirty="0" smtClean="0"/>
              <a:t>Heating rate is highly dependent on insulation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prism removed with heat gun</a:t>
            </a:r>
            <a:br>
              <a:rPr lang="en-US" dirty="0" smtClean="0"/>
            </a:br>
            <a:r>
              <a:rPr lang="en-US" dirty="0" smtClean="0"/>
              <a:t>Not easy to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Plate</a:t>
            </a:r>
            <a:br>
              <a:rPr lang="en-US" dirty="0" smtClean="0"/>
            </a:br>
            <a:r>
              <a:rPr lang="en-US" dirty="0" smtClean="0"/>
              <a:t>Four prisms removed with heat tape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110" y="1575690"/>
            <a:ext cx="5490889" cy="506381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plate Thermal Profile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806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2400" y="4975423"/>
            <a:ext cx="3998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5- goal is &lt; 2C/min per Heraeus annealing guidelines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0270" y="3796863"/>
            <a:ext cx="1066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2C/min goal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28327" y="2632501"/>
            <a:ext cx="226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4a – “High – prism remained</a:t>
            </a:r>
          </a:p>
          <a:p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" y="2894111"/>
            <a:ext cx="157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4b-more insulation</a:t>
            </a:r>
          </a:p>
          <a:p>
            <a:r>
              <a:rPr lang="en-US" sz="1400" dirty="0" smtClean="0"/>
              <a:t>controller – “High”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1948" y="2396012"/>
            <a:ext cx="190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–  change every 3 min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795" y="861536"/>
            <a:ext cx="3470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Group order:</a:t>
            </a:r>
          </a:p>
          <a:p>
            <a:r>
              <a:rPr lang="en-US" sz="1200" dirty="0" smtClean="0"/>
              <a:t>Highest Temp: T2-plate at prism base</a:t>
            </a:r>
          </a:p>
          <a:p>
            <a:r>
              <a:rPr lang="en-US" sz="1200" dirty="0" smtClean="0"/>
              <a:t>FLIR-on prism apex</a:t>
            </a:r>
          </a:p>
          <a:p>
            <a:r>
              <a:rPr lang="en-US" sz="1200" dirty="0" smtClean="0"/>
              <a:t>Lowest Temp: T1-clamped on prism flat with wrench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8141" y="6308038"/>
            <a:ext cx="169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in minutes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969696"/>
            <a:ext cx="461665" cy="15786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Temperature C°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LIGO-T1400711-v1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AA2-7310-164E-BA5A-F1E1B561B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6403</TotalTime>
  <Words>1110</Words>
  <Application>Microsoft Macintosh PowerPoint</Application>
  <PresentationFormat>On-screen Show (4:3)</PresentationFormat>
  <Paragraphs>162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Sapphire Fused Silica and EP30-2</vt:lpstr>
      <vt:lpstr>Chemical removal</vt:lpstr>
      <vt:lpstr>View from below, soak and spread</vt:lpstr>
      <vt:lpstr>Slight lift visible on second prism edge after spreading/breaking</vt:lpstr>
      <vt:lpstr>Soak both sides at once</vt:lpstr>
      <vt:lpstr>Heat removal – Test Plate</vt:lpstr>
      <vt:lpstr>First prism removed with heat gun Not easy to control</vt:lpstr>
      <vt:lpstr>Test Plate Four prisms removed with heat tape</vt:lpstr>
      <vt:lpstr>Test plate Thermal Profile</vt:lpstr>
      <vt:lpstr>Insulation configuration used in  Test plate prism 2, 3 and 4a removal</vt:lpstr>
      <vt:lpstr>Final Insulation configuration Used in Test Plate prism 4b and 5 removal</vt:lpstr>
      <vt:lpstr>Test Plate After 5 Prism removal Polariscope shows no stress near prism footprint</vt:lpstr>
      <vt:lpstr>Test Plate After most glue removal</vt:lpstr>
      <vt:lpstr>Test plate Glue removal</vt:lpstr>
      <vt:lpstr>ITM09 Prism removal Polariscope image of all prisms viewed through both flats, showing no measurable stress</vt:lpstr>
      <vt:lpstr>Same view after prism removal</vt:lpstr>
      <vt:lpstr>Higher Temperature and more force to de-bond prisms from ITM09</vt:lpstr>
      <vt:lpstr>Test Mass required additional insulation to reach  de-bonding temperatures  Kevlar burnt and left a residue</vt:lpstr>
      <vt:lpstr>Test Mass Glue removal </vt:lpstr>
      <vt:lpstr>Entire Left Flat with previous scratch, and missing clamshell</vt:lpstr>
      <vt:lpstr>Left Ear Bond Zone λ/31</vt:lpstr>
      <vt:lpstr>Left flat, former prism position</vt:lpstr>
      <vt:lpstr>Entire Right Flat</vt:lpstr>
      <vt:lpstr>Right Ear Bond Zone λ/26</vt:lpstr>
      <vt:lpstr>Right Flat, Former Prism Position reflection noise from the chip on the opposite side is seen at left.</vt:lpstr>
      <vt:lpstr>Homogeneity through the glass flats Just for grins…. Do we see stress at the optical surfaces?</vt:lpstr>
      <vt:lpstr>Summary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GariLynn Billingsley</dc:creator>
  <cp:lastModifiedBy>GariLynn Billingsley</cp:lastModifiedBy>
  <cp:revision>47</cp:revision>
  <dcterms:created xsi:type="dcterms:W3CDTF">2014-10-20T15:41:33Z</dcterms:created>
  <dcterms:modified xsi:type="dcterms:W3CDTF">2014-11-12T16:51:13Z</dcterms:modified>
</cp:coreProperties>
</file>