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61" r:id="rId2"/>
    <p:sldId id="256" r:id="rId3"/>
    <p:sldId id="257" r:id="rId4"/>
    <p:sldId id="263" r:id="rId5"/>
    <p:sldId id="264" r:id="rId6"/>
    <p:sldId id="262" r:id="rId7"/>
    <p:sldId id="266" r:id="rId8"/>
    <p:sldId id="258" r:id="rId9"/>
    <p:sldId id="260" r:id="rId10"/>
    <p:sldId id="265" r:id="rId11"/>
    <p:sldId id="259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8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EDB96-52E2-874C-8452-1FE2A58CFEED}" type="datetimeFigureOut">
              <a:rPr lang="en-US" smtClean="0"/>
              <a:t>1/20/15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6169F-8F1E-3646-81FC-205AD57A7A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EDB96-52E2-874C-8452-1FE2A58CFEED}" type="datetimeFigureOut">
              <a:rPr lang="en-US" smtClean="0"/>
              <a:t>1/20/15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6169F-8F1E-3646-81FC-205AD57A7A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EDB96-52E2-874C-8452-1FE2A58CFEED}" type="datetimeFigureOut">
              <a:rPr lang="en-US" smtClean="0"/>
              <a:t>1/20/15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6169F-8F1E-3646-81FC-205AD57A7A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EDB96-52E2-874C-8452-1FE2A58CFEED}" type="datetimeFigureOut">
              <a:rPr lang="en-US" smtClean="0"/>
              <a:t>1/20/15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6169F-8F1E-3646-81FC-205AD57A7A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EDB96-52E2-874C-8452-1FE2A58CFEED}" type="datetimeFigureOut">
              <a:rPr lang="en-US" smtClean="0"/>
              <a:t>1/20/15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6169F-8F1E-3646-81FC-205AD57A7A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EDB96-52E2-874C-8452-1FE2A58CFEED}" type="datetimeFigureOut">
              <a:rPr lang="en-US" smtClean="0"/>
              <a:t>1/20/15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6169F-8F1E-3646-81FC-205AD57A7A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EDB96-52E2-874C-8452-1FE2A58CFEED}" type="datetimeFigureOut">
              <a:rPr lang="en-US" smtClean="0"/>
              <a:t>1/20/15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6169F-8F1E-3646-81FC-205AD57A7A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EDB96-52E2-874C-8452-1FE2A58CFEED}" type="datetimeFigureOut">
              <a:rPr lang="en-US" smtClean="0"/>
              <a:t>1/20/15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6169F-8F1E-3646-81FC-205AD57A7A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EDB96-52E2-874C-8452-1FE2A58CFEED}" type="datetimeFigureOut">
              <a:rPr lang="en-US" smtClean="0"/>
              <a:t>1/20/15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6169F-8F1E-3646-81FC-205AD57A7A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EDB96-52E2-874C-8452-1FE2A58CFEED}" type="datetimeFigureOut">
              <a:rPr lang="en-US" smtClean="0"/>
              <a:t>1/20/15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6169F-8F1E-3646-81FC-205AD57A7A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EDB96-52E2-874C-8452-1FE2A58CFEED}" type="datetimeFigureOut">
              <a:rPr lang="en-US" smtClean="0"/>
              <a:t>1/20/15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6169F-8F1E-3646-81FC-205AD57A7A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EDB96-52E2-874C-8452-1FE2A58CFEED}" type="datetimeFigureOut">
              <a:rPr lang="en-US" smtClean="0"/>
              <a:t>1/20/15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6169F-8F1E-3646-81FC-205AD57A7AC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541" y="1417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i="1" dirty="0" smtClean="0"/>
              <a:t>Optical lever lasers -</a:t>
            </a:r>
            <a:br>
              <a:rPr lang="en-US" b="1" i="1" dirty="0" smtClean="0"/>
            </a:br>
            <a:r>
              <a:rPr lang="en-US" sz="3556" b="1" i="1" dirty="0" smtClean="0"/>
              <a:t> To Fix or Not to Fix!!</a:t>
            </a:r>
            <a:endParaRPr lang="en-US" sz="3556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3999" y="3610834"/>
            <a:ext cx="4417558" cy="1340422"/>
          </a:xfrm>
        </p:spPr>
        <p:txBody>
          <a:bodyPr/>
          <a:lstStyle/>
          <a:p>
            <a:pPr algn="ctr">
              <a:buNone/>
            </a:pPr>
            <a:r>
              <a:rPr lang="en-US" sz="2800" dirty="0" smtClean="0"/>
              <a:t>Suresh </a:t>
            </a:r>
            <a:r>
              <a:rPr lang="en-US" sz="2800" dirty="0" err="1" smtClean="0"/>
              <a:t>Doravari</a:t>
            </a:r>
            <a:endParaRPr lang="en-US" sz="2800" dirty="0" smtClean="0"/>
          </a:p>
          <a:p>
            <a:pPr algn="ctr">
              <a:buNone/>
            </a:pPr>
            <a:r>
              <a:rPr lang="en-US" dirty="0" smtClean="0"/>
              <a:t>LIGO-G1500071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3268" y="541847"/>
            <a:ext cx="4649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Comparison of He-Ne and diode lasers : Spectra</a:t>
            </a:r>
            <a:endParaRPr lang="en-US" dirty="0"/>
          </a:p>
        </p:txBody>
      </p:sp>
      <p:pic>
        <p:nvPicPr>
          <p:cNvPr id="6" name="Picture 5" descr="LLO_AS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987" y="911179"/>
            <a:ext cx="8604025" cy="594682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483201"/>
            <a:ext cx="5891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Comparison between He-Ne and Diode lasers : Spectrograms</a:t>
            </a:r>
            <a:endParaRPr lang="en-US" dirty="0"/>
          </a:p>
        </p:txBody>
      </p:sp>
      <p:pic>
        <p:nvPicPr>
          <p:cNvPr id="6" name="Picture 5" descr="LLO_Spectrogram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3697" y="852532"/>
            <a:ext cx="7356605" cy="6005467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43121" y="1063042"/>
            <a:ext cx="23364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 smtClean="0"/>
              <a:t>Options ahead of us</a:t>
            </a:r>
            <a:endParaRPr lang="en-US" sz="2000" u="sng" dirty="0"/>
          </a:p>
        </p:txBody>
      </p:sp>
      <p:sp>
        <p:nvSpPr>
          <p:cNvPr id="5" name="Rectangle 4"/>
          <p:cNvSpPr/>
          <p:nvPr/>
        </p:nvSpPr>
        <p:spPr>
          <a:xfrm>
            <a:off x="801303" y="1767134"/>
            <a:ext cx="7156530" cy="3200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/>
              <a:t>Do nothing and live with the current </a:t>
            </a:r>
            <a:r>
              <a:rPr lang="en-US" dirty="0" err="1" smtClean="0"/>
              <a:t>glitchy</a:t>
            </a:r>
            <a:r>
              <a:rPr lang="en-US" dirty="0" smtClean="0"/>
              <a:t> lasers</a:t>
            </a:r>
          </a:p>
          <a:p>
            <a:pPr marL="800100" lvl="1" indent="-342900"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/>
              <a:t>Train the current supplier </a:t>
            </a:r>
            <a:r>
              <a:rPr lang="en-US" dirty="0" smtClean="0"/>
              <a:t>to </a:t>
            </a:r>
            <a:r>
              <a:rPr lang="en-US" dirty="0" smtClean="0"/>
              <a:t>build glitch free lasers</a:t>
            </a:r>
            <a:r>
              <a:rPr lang="en-US" dirty="0" smtClean="0"/>
              <a:t> </a:t>
            </a:r>
          </a:p>
          <a:p>
            <a:pPr marL="800100" lvl="1" indent="-342900"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/>
              <a:t>Obtain better engineered diode lasers another </a:t>
            </a:r>
            <a:r>
              <a:rPr lang="en-US" dirty="0" smtClean="0"/>
              <a:t>well established supplier (</a:t>
            </a:r>
            <a:r>
              <a:rPr lang="en-US" dirty="0" err="1" smtClean="0"/>
              <a:t>Thorlabs</a:t>
            </a:r>
            <a:r>
              <a:rPr lang="en-US" dirty="0" smtClean="0"/>
              <a:t> for </a:t>
            </a:r>
            <a:r>
              <a:rPr lang="en-US" dirty="0" err="1" smtClean="0"/>
              <a:t>eg</a:t>
            </a:r>
            <a:r>
              <a:rPr lang="en-US" dirty="0" smtClean="0"/>
              <a:t>.)</a:t>
            </a:r>
            <a:r>
              <a:rPr lang="en-US" dirty="0" smtClean="0"/>
              <a:t> and tune them for glitch free performance our selves</a:t>
            </a:r>
          </a:p>
          <a:p>
            <a:pPr marL="800100" lvl="1" indent="-342900"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/>
              <a:t>Switch over to He-Ne lasers (either fiber coupled or free space) and do the work needed to stabilize them</a:t>
            </a:r>
            <a:endParaRPr lang="en-US" dirty="0" smtClean="0"/>
          </a:p>
          <a:p>
            <a:pPr marL="800100" lvl="1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18877" y="1132070"/>
            <a:ext cx="18159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 smtClean="0"/>
              <a:t>A plan of action</a:t>
            </a:r>
            <a:endParaRPr lang="en-US" sz="20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1394293" y="1849969"/>
            <a:ext cx="677819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/>
              <a:t>Fix the diode lasers currently with us and use them till their end-of-life (at least two years)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/>
              <a:t>In the mean time explore and test other vendors and lasers </a:t>
            </a:r>
          </a:p>
          <a:p>
            <a:pPr marL="800100" lvl="1" indent="-342900"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/>
              <a:t>Diode lasers from </a:t>
            </a:r>
            <a:r>
              <a:rPr lang="en-US" dirty="0" err="1" smtClean="0"/>
              <a:t>Thorlabs</a:t>
            </a:r>
            <a:endParaRPr lang="en-US" dirty="0" smtClean="0"/>
          </a:p>
          <a:p>
            <a:pPr marL="800100" lvl="1" indent="-342900">
              <a:spcAft>
                <a:spcPts val="1200"/>
              </a:spcAft>
              <a:buFont typeface="+mj-lt"/>
              <a:buAutoNum type="arabicPeriod"/>
            </a:pPr>
            <a:r>
              <a:rPr lang="en-US" dirty="0" err="1" smtClean="0"/>
              <a:t>Stabilised</a:t>
            </a:r>
            <a:r>
              <a:rPr lang="en-US" dirty="0" smtClean="0"/>
              <a:t> </a:t>
            </a:r>
            <a:r>
              <a:rPr lang="en-US" dirty="0" err="1" smtClean="0"/>
              <a:t>HeNe</a:t>
            </a:r>
            <a:r>
              <a:rPr lang="en-US" dirty="0" smtClean="0"/>
              <a:t> Lasers with fibers couplers from Newport</a:t>
            </a:r>
          </a:p>
          <a:p>
            <a:pPr marL="800100" lvl="1" indent="-342900">
              <a:spcAft>
                <a:spcPts val="1200"/>
              </a:spcAft>
            </a:pPr>
            <a:r>
              <a:rPr lang="en-US" dirty="0" smtClean="0"/>
              <a:t>(Both these will require some in-house work for stable operation)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/>
              <a:t>In a couple of years time replace the diode lasers as they die with the new solution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74096" y="1339157"/>
            <a:ext cx="38542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Optical Lever Lasers -  </a:t>
            </a:r>
          </a:p>
          <a:p>
            <a:r>
              <a:rPr lang="en-US" sz="2400" dirty="0" smtClean="0"/>
              <a:t>			To fix or not to fix!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283853" y="2636896"/>
            <a:ext cx="4852610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What do we mean by better performance?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Do we need better performance?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How do we obtain better performance?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A comparison of  diode lasers and </a:t>
            </a:r>
            <a:r>
              <a:rPr lang="en-US" dirty="0" err="1" smtClean="0"/>
              <a:t>HeNe</a:t>
            </a:r>
            <a:r>
              <a:rPr lang="en-US" dirty="0" smtClean="0"/>
              <a:t> lasers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Options ahead of us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A possible plan of action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15170" y="352174"/>
            <a:ext cx="5754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u="sng" dirty="0" smtClean="0">
                <a:latin typeface="+mj-lt"/>
              </a:rPr>
              <a:t>Our current </a:t>
            </a:r>
            <a:r>
              <a:rPr lang="en-US" sz="2000" i="1" u="sng" dirty="0" err="1" smtClean="0">
                <a:latin typeface="+mj-lt"/>
              </a:rPr>
              <a:t>oplev</a:t>
            </a:r>
            <a:r>
              <a:rPr lang="en-US" sz="2000" i="1" u="sng" dirty="0" smtClean="0">
                <a:latin typeface="+mj-lt"/>
              </a:rPr>
              <a:t> lasers can perform ten times better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5121" y="879847"/>
            <a:ext cx="7188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Oplev</a:t>
            </a:r>
            <a:r>
              <a:rPr lang="en-US" dirty="0" smtClean="0"/>
              <a:t> laser power fluctuations : factory spec RIN is 1% , after the fix  &lt; 0.1%</a:t>
            </a:r>
            <a:endParaRPr lang="en-US" dirty="0"/>
          </a:p>
        </p:txBody>
      </p:sp>
      <p:pic>
        <p:nvPicPr>
          <p:cNvPr id="12" name="Picture 11" descr="LHO_BS_Timeseri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259" y="1249178"/>
            <a:ext cx="8749481" cy="56088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74543" y="464204"/>
            <a:ext cx="6305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Lower noise across the entire spectrum by an order of magnitude</a:t>
            </a:r>
            <a:endParaRPr lang="en-US" dirty="0"/>
          </a:p>
        </p:txBody>
      </p:sp>
      <p:pic>
        <p:nvPicPr>
          <p:cNvPr id="6" name="Picture 5" descr="LHO_BS_Spectru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881" y="833536"/>
            <a:ext cx="8278238" cy="60244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9464" y="542597"/>
            <a:ext cx="5333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Spectrograms show an absence of glitches after the fix.</a:t>
            </a:r>
            <a:endParaRPr lang="en-US" dirty="0"/>
          </a:p>
        </p:txBody>
      </p:sp>
      <p:pic>
        <p:nvPicPr>
          <p:cNvPr id="6" name="Picture 5" descr="LHO BS Spectrogr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7946" y="911928"/>
            <a:ext cx="7028107" cy="5946071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15170" y="1656688"/>
            <a:ext cx="6326071" cy="42627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School One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	The </a:t>
            </a:r>
            <a:r>
              <a:rPr lang="en-US" dirty="0" err="1" smtClean="0"/>
              <a:t>oplevs</a:t>
            </a:r>
            <a:r>
              <a:rPr lang="en-US" dirty="0" smtClean="0"/>
              <a:t> are used to obtain lock and then the control is 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	transferred to </a:t>
            </a:r>
            <a:r>
              <a:rPr lang="en-US" dirty="0" err="1" smtClean="0"/>
              <a:t>wavefront</a:t>
            </a:r>
            <a:r>
              <a:rPr lang="en-US" dirty="0" smtClean="0"/>
              <a:t> sensors.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	So </a:t>
            </a:r>
            <a:r>
              <a:rPr lang="en-US" dirty="0" err="1" smtClean="0"/>
              <a:t>glitchy</a:t>
            </a:r>
            <a:r>
              <a:rPr lang="en-US" dirty="0" smtClean="0"/>
              <a:t> lasers are okay.</a:t>
            </a:r>
          </a:p>
          <a:p>
            <a:pPr>
              <a:spcAft>
                <a:spcPts val="600"/>
              </a:spcAft>
            </a:pP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dirty="0" smtClean="0"/>
              <a:t>School Two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 	When the weather gets bad </a:t>
            </a:r>
          </a:p>
          <a:p>
            <a:pPr lvl="2">
              <a:spcAft>
                <a:spcPts val="600"/>
              </a:spcAft>
              <a:buFont typeface="Arial"/>
              <a:buChar char="•"/>
            </a:pPr>
            <a:r>
              <a:rPr lang="en-US" dirty="0" smtClean="0"/>
              <a:t>		High wind conditions in LHO</a:t>
            </a:r>
          </a:p>
          <a:p>
            <a:pPr lvl="2">
              <a:spcAft>
                <a:spcPts val="600"/>
              </a:spcAft>
              <a:buFont typeface="Arial"/>
              <a:buChar char="•"/>
            </a:pPr>
            <a:r>
              <a:rPr lang="en-US" dirty="0" smtClean="0"/>
              <a:t>		Storms in LLO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	We will need to engage </a:t>
            </a:r>
            <a:r>
              <a:rPr lang="en-US" dirty="0" err="1" smtClean="0"/>
              <a:t>oplev</a:t>
            </a:r>
            <a:r>
              <a:rPr lang="en-US" dirty="0" smtClean="0"/>
              <a:t> damping even during lock.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	Even obtaining lock may be difficult if the </a:t>
            </a:r>
            <a:r>
              <a:rPr lang="en-US" dirty="0" err="1" smtClean="0"/>
              <a:t>oplev</a:t>
            </a:r>
            <a:r>
              <a:rPr lang="en-US" dirty="0" smtClean="0"/>
              <a:t> noise is high.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	So we do need lasers which do not glitch.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15170" y="814531"/>
            <a:ext cx="36519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 smtClean="0"/>
              <a:t>Do we need better performance?</a:t>
            </a:r>
            <a:endParaRPr lang="en-US" sz="20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4685" y="373617"/>
            <a:ext cx="58319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An example of how laser power glitches kick the optic:</a:t>
            </a:r>
            <a:endParaRPr lang="en-US" sz="2000" dirty="0"/>
          </a:p>
        </p:txBody>
      </p:sp>
      <p:pic>
        <p:nvPicPr>
          <p:cNvPr id="7" name="Picture 6" descr="LHO_BS_YAW_Before&amp;Aft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741" y="773726"/>
            <a:ext cx="7082518" cy="6084273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49511" y="773121"/>
            <a:ext cx="44037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 smtClean="0"/>
              <a:t>How can we obtain better performance?</a:t>
            </a:r>
          </a:p>
        </p:txBody>
      </p:sp>
      <p:sp>
        <p:nvSpPr>
          <p:cNvPr id="7" name="Rectangle 6"/>
          <p:cNvSpPr/>
          <p:nvPr/>
        </p:nvSpPr>
        <p:spPr>
          <a:xfrm>
            <a:off x="924925" y="1525917"/>
            <a:ext cx="7509850" cy="49705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spcAft>
                <a:spcPts val="600"/>
              </a:spcAft>
              <a:buFont typeface="+mj-lt"/>
              <a:buAutoNum type="alphaUcPeriod"/>
            </a:pPr>
            <a:r>
              <a:rPr lang="en-US" dirty="0" smtClean="0"/>
              <a:t>Fix the ones we have</a:t>
            </a:r>
          </a:p>
          <a:p>
            <a:pPr marL="1257300" lvl="2" indent="-34290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Tweak alignment to reduce optical feed back</a:t>
            </a:r>
          </a:p>
          <a:p>
            <a:pPr marL="1257300" lvl="2" indent="-34290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Tweak operating temperature set point </a:t>
            </a:r>
          </a:p>
          <a:p>
            <a:pPr marL="1257300" lvl="2" indent="-34290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Choose power level for glitch free operation</a:t>
            </a:r>
          </a:p>
          <a:p>
            <a:pPr marL="1257300" lvl="2" indent="-34290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Reduce fan speed </a:t>
            </a:r>
          </a:p>
          <a:p>
            <a:pPr marL="1257300" lvl="2" indent="-34290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Passive thermal shielding</a:t>
            </a:r>
          </a:p>
          <a:p>
            <a:pPr marL="1257300" lvl="2" indent="-342900">
              <a:spcAft>
                <a:spcPts val="600"/>
              </a:spcAft>
              <a:buFont typeface="+mj-lt"/>
              <a:buAutoNum type="arabicPeriod"/>
            </a:pPr>
            <a:endParaRPr lang="en-US" dirty="0" smtClean="0"/>
          </a:p>
          <a:p>
            <a:pPr marL="800100" lvl="1" indent="-342900">
              <a:spcAft>
                <a:spcPts val="600"/>
              </a:spcAft>
              <a:buFont typeface="+mj-lt"/>
              <a:buAutoNum type="alphaUcPeriod"/>
            </a:pPr>
            <a:r>
              <a:rPr lang="en-US" dirty="0" smtClean="0"/>
              <a:t>Replace them with </a:t>
            </a:r>
          </a:p>
          <a:p>
            <a:pPr marL="1257300" lvl="2" indent="-34290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Better diode lasers</a:t>
            </a:r>
          </a:p>
          <a:p>
            <a:pPr marL="1771650" lvl="3" indent="-400050">
              <a:spcAft>
                <a:spcPts val="600"/>
              </a:spcAft>
              <a:buFont typeface="+mj-lt"/>
              <a:buAutoNum type="romanUcPeriod"/>
            </a:pPr>
            <a:r>
              <a:rPr lang="en-US" dirty="0" smtClean="0"/>
              <a:t>Get the present supplier to </a:t>
            </a:r>
            <a:r>
              <a:rPr lang="en-US" dirty="0" smtClean="0"/>
              <a:t>deliver glitch free lasers</a:t>
            </a:r>
          </a:p>
          <a:p>
            <a:pPr marL="1771650" lvl="3" indent="-400050">
              <a:spcAft>
                <a:spcPts val="600"/>
              </a:spcAft>
              <a:buFont typeface="+mj-lt"/>
              <a:buAutoNum type="romanUcPeriod"/>
            </a:pPr>
            <a:r>
              <a:rPr lang="en-US" dirty="0" smtClean="0"/>
              <a:t>Source from </a:t>
            </a:r>
            <a:r>
              <a:rPr lang="en-US" dirty="0" err="1" smtClean="0"/>
              <a:t>Thorlabs</a:t>
            </a:r>
            <a:r>
              <a:rPr lang="en-US" dirty="0" smtClean="0"/>
              <a:t> or another such </a:t>
            </a:r>
            <a:r>
              <a:rPr lang="en-US" dirty="0" smtClean="0"/>
              <a:t>standard company</a:t>
            </a:r>
          </a:p>
          <a:p>
            <a:pPr marL="2228850" lvl="4" indent="-400050">
              <a:spcAft>
                <a:spcPts val="600"/>
              </a:spcAft>
            </a:pPr>
            <a:r>
              <a:rPr lang="en-US" dirty="0" smtClean="0"/>
              <a:t>(will require some local tuning for glitch free operation)</a:t>
            </a:r>
          </a:p>
          <a:p>
            <a:pPr marL="1257300" lvl="2" indent="-34290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He-Ne lasers</a:t>
            </a:r>
          </a:p>
          <a:p>
            <a:pPr marL="1771650" lvl="3" indent="-400050">
              <a:spcAft>
                <a:spcPts val="600"/>
              </a:spcAft>
              <a:buFont typeface="+mj-lt"/>
              <a:buAutoNum type="romanUcPeriod"/>
            </a:pPr>
            <a:r>
              <a:rPr lang="en-US" dirty="0" smtClean="0"/>
              <a:t>Fiber fed He-Ne laser with </a:t>
            </a:r>
            <a:r>
              <a:rPr lang="en-US" dirty="0" err="1" smtClean="0"/>
              <a:t>stabilisation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93268" y="524619"/>
            <a:ext cx="4434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Comparison between He-Ne and Diode lasers</a:t>
            </a:r>
            <a:endParaRPr lang="en-US" dirty="0"/>
          </a:p>
        </p:txBody>
      </p:sp>
      <p:pic>
        <p:nvPicPr>
          <p:cNvPr id="7" name="Picture 6" descr="LLO_Timeseri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7756" y="893950"/>
            <a:ext cx="6908488" cy="59640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2034</TotalTime>
  <Words>483</Words>
  <Application>Microsoft Macintosh PowerPoint</Application>
  <PresentationFormat>On-screen Show (4:3)</PresentationFormat>
  <Paragraphs>59</Paragraphs>
  <Slides>13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Optical lever lasers -  To Fix or Not to Fix!!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Caltech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Suresh Doravari</dc:creator>
  <cp:lastModifiedBy>Suresh Doravari</cp:lastModifiedBy>
  <cp:revision>3</cp:revision>
  <dcterms:created xsi:type="dcterms:W3CDTF">2015-01-20T07:05:16Z</dcterms:created>
  <dcterms:modified xsi:type="dcterms:W3CDTF">2015-01-21T16:59:28Z</dcterms:modified>
</cp:coreProperties>
</file>