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7" r:id="rId3"/>
    <p:sldId id="300" r:id="rId4"/>
    <p:sldId id="280" r:id="rId5"/>
    <p:sldId id="302" r:id="rId6"/>
    <p:sldId id="295" r:id="rId7"/>
    <p:sldId id="301" r:id="rId8"/>
    <p:sldId id="281" r:id="rId9"/>
    <p:sldId id="282" r:id="rId10"/>
    <p:sldId id="303" r:id="rId11"/>
    <p:sldId id="299" r:id="rId12"/>
    <p:sldId id="292" r:id="rId13"/>
    <p:sldId id="283" r:id="rId14"/>
    <p:sldId id="284" r:id="rId15"/>
    <p:sldId id="293" r:id="rId16"/>
    <p:sldId id="285" r:id="rId17"/>
    <p:sldId id="286" r:id="rId18"/>
    <p:sldId id="287" r:id="rId19"/>
    <p:sldId id="288" r:id="rId20"/>
    <p:sldId id="289" r:id="rId21"/>
    <p:sldId id="323" r:id="rId22"/>
    <p:sldId id="306" r:id="rId23"/>
    <p:sldId id="297" r:id="rId24"/>
    <p:sldId id="307" r:id="rId25"/>
    <p:sldId id="308" r:id="rId26"/>
    <p:sldId id="310" r:id="rId27"/>
    <p:sldId id="322" r:id="rId28"/>
    <p:sldId id="311" r:id="rId29"/>
    <p:sldId id="309" r:id="rId30"/>
    <p:sldId id="312" r:id="rId31"/>
    <p:sldId id="313" r:id="rId32"/>
    <p:sldId id="324" r:id="rId33"/>
    <p:sldId id="315" r:id="rId34"/>
    <p:sldId id="316" r:id="rId35"/>
    <p:sldId id="317" r:id="rId36"/>
    <p:sldId id="320" r:id="rId37"/>
    <p:sldId id="318" r:id="rId38"/>
    <p:sldId id="319" r:id="rId39"/>
    <p:sldId id="321" r:id="rId40"/>
    <p:sldId id="325" r:id="rId41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878" y="-6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F94E8B1-D893-4D09-AE34-4F087D85F014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1B54FB2-07E4-4472-AEC8-59338D8FA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4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10DC68-49A2-4288-8354-EA410C6D8DF8}" type="slidenum">
              <a:rPr lang="en-US" altLang="en-US">
                <a:solidFill>
                  <a:prstClr val="black"/>
                </a:solidFill>
              </a:rPr>
              <a:pPr/>
              <a:t>31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Einstein@home uses coherent search algorithm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FA2DF-7B69-46DF-9D29-517ADA3DC6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6944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4F9D71-CA5C-4A6E-BE32-FAAE9E9C61F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82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152400"/>
            <a:ext cx="21717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3627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AD6310-5E3A-4C92-9FB7-6FB25282459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62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F199E-45C3-43EE-88E5-377A6E53744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260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DDBC15-166F-4C65-B6D7-9B42F22812E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52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5ABC79-B10A-4461-88BA-69D4FDE9937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636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69E5E-A178-48D3-A7F3-26B9B4A7024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098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B35803-C931-4BCF-A9B7-CB3D2051C80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040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79931-2C34-4702-A482-E2B00F9D714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62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F4BBA-4396-446D-BED9-C8768A229BB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68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6BA03-F1A6-4B99-AB7F-443B73C93D6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592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C324A-2D3D-4AA3-90D2-5248580DEF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4591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513E2-BEF2-4802-93F1-230A489F654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79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E6EEE-2748-486C-8E19-6ACA25A6DEA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573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8632F-B14C-4BF1-BA61-10A9307770C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685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08F5AF5-3322-4650-9F45-9F09D8B13C9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93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F4C87-969C-4F6B-A815-7D93556F044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37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66879-150D-4F04-8A50-E6BA3FCCC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839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17CD8-31DD-41F5-870D-6C2041139A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47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8405E7-9E45-40CA-95AB-7E3C9E0C24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66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3DF1D-B3A7-43BE-A7D4-EB55BE036E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080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21D59-65E5-4518-A70E-76599387DC3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AutoShape 2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CEAAkGBxQSEhUUEhQWFRUXGBwYGBcWGBQfGBgbFxwcGhsYHRsdHSggGBolGxUdIzEiJSkrLi4uFx80ODMsNygtLisBCgoKDg0OGxAQGy8mICY0LDYsLDQ0LCw0NDQsLCw0NCwsLCwsLCwsLCwsLDQsLCwsLCwsLCwsLCwsLCwsLCwsLP/AABEIANMA7wMBEQACEQEDEQH/xAAcAAEAAwEAAwEAAAAAAAAAAAAABQYHBAECAwj/xABSEAABAgMDBggHCwkIAgMAAAABAgMABBEFEiEGBzFBUWETIjJxgYKRoRQXM3KSsdIjQlJTVGJzk6KywRUWJERVg8LR0zQ1Q2OUs8Pwo/ElNuH/xAAbAQEAAgMBAQAAAAAAAAAAAAAAAwQBAgUGB//EAEERAAEDAgEHCgMGBQQDAQAAAAEAAgMEETEFEhMhQVFxFDJhgZGhscHR8BVCUiIzgqKy4QYjNDVTFiRiknLS8UP/2gAMAwEAAhEDEQA/ANxgiQRIIkESCJBEgi+cwwlxJStIUkihBFQeiMgkG4RZDnFyGMskzMqpZZHlG7yyWwffpNalG0HRzaL8VQ6RuYDZ2w2GvoK0jbFHIHStzmbRci3SLHuVAvn4SvSV/OKBrpwbE9w9F69uQ6BzQ5rTY/8AJ3qvqmVdIqEukHQRwpB6dcOXz7+4ei1ORcnA2I/MfVe3gb3wHux2Mcvn39w9E+DZN3fmPqvXwB34t30XIz8QqN/cPRPg2Td35j6p4A78W76LkPiFRv7h6J8Gybu/MfVePyc58W76LkPiFR9XcPRPg2Td35j/AOyfk5z4t30XP5Q+IVH1dw9E+DZM3D/sf/ZfFcvdNCCDsNQeww+IVH1dw9FuMhZPOsM/M7/2U5kZkiu0HSkEoZQRwrn8Ca4FZHQNJ1A346iVkefKbk4CwHWdS8zlKGjEuhpm2tznXcde4XJHE9XHeLGsdmUbDTCAhA2aSfhKOlSt5ik+RzznOKrNaGiwXfGi2SCJBEgiQRIIkESCJBEgiQRIIkESCJBEgiQRIIkEXzfZStKkKFUqBSQdBBwI7DGQba0X5kfY4Na261uLUiu26op/CMV4/nX3gHuXrcgvLqJoOwkd/wC60zJe2JhixHXmym8y4bnCAlJRVN5NKjWpVMdMZo2B7g12C4uX7MnLm42BPvgq742Z/ZL/AFa/bjscgi6ffUvO8penjZn9kv8AVr/qQ5BF0++pZ5S9PGzP7Jf6tf8AUhyCLp99Sxyl6eNmf2S/1a/bhyCLp99Szyl6s2b3Lecn5vgneBDaW1OKuoUFGhCQASs0xWDo0CK9VTRxMzhe/voUkUznusVmttTC1vPLcqVlayqu0E4dFKdEceJodK0O2keK+hSu0NE50Wxpt1D2VvGQEmhqz5YN0oppLiiPfLcAUo9ppuoBqi9UuJldfevBxD7IVhiBSJBEgiQRIIkESCJBEgiQRIIkESCJBEgiQRIIkESCJBFCZZW0JOUde98E3WxtWrBI7TXmBiWCPSPDe3gtHus3Uvz5Iyq3VobRxlrUEjepR0npNYq1EullLh1L3VFA2ipA13yi7uOJV+znTaJOTl7NZOoLcOshJqK71OVV1d8dXJ0OvP3LwmUap00hccTr9AsvjrLmpBEgiQRTGSNtGTm2n/epVRY2oVgrsGI3pEQzxaRhat435rgVas6djhmaD6PJzAvgjRfHK7QQrpMeXkGa5fQcjVGlg0bsW+Bw9FZMzNt3mnJRZ4zRvt/RqOIHmrP2xHQlOkY2YbdR4j1Xlqmn5NUOh2DW3gcOzBaVFdRJBEgiQRIIkESCJBEgiQRIIkESCJBEgiQRIIkESCJBFjWeC2+FmUSyTxGBeXvcUMB1UH7ZidztFATtdqHDauhkmm5RVBx5rNfXs9epe+aqy0hTs89g2wlQSTorSq1dVGHWMUoWFztS6+XavMYIRt1nh78FQcoLWVNzLr69LiqgfBSMEp6EgDnrHqIoxGwNGxeEe7OcSo+JFqp/IWxPDJ1poiqAb7nmIxIPOaJ60QVMujjLtuxSRMznAL0y1sQyU46zTiVvt70LxHZinqwp5dJGHdqxKzNdZQcTrRIItUsNX5TsZbBxmJSlzaQkEo7UXkc6Y4WUIM11xt1rvZFrNDK0k6sDwO3qVKybtgyk0zMDQlVFga21YLG80xG8CIaJ2dnQn5sOIXc/iGmvG2oaNbceB9D4lfo9twKAUk1BFQRoIOIMaLza9oIkESCJBEgiQRIIkESCJBEgiQRIIkESCJBEgiQRRuUdrplJZ19ehCagfCUcEp6VEDpjeKMyPDRtWr3ZouvzqgOPu41W68up+ctw/wAzEVXKJJPs4DUOpezyXTCjpQX4n7TvfQNS0DONMpkJBizmjxlgKdI0lINST57nckiOhk6DXnHZ4+/JeMylVGaQuO3w3LK47C5aQRaLk034DZD82cHpo8E1tCMRUfbV1UxxcpzXOYNniV3ch0mmnbfDE8B6lfbKlv8AKNlMzgxflfc3qaSnAKJ+yvcFKjGTZrHNO3xWMs0ehmIGGI4H08lmkdtcNIIrTm2t3wSebKjRt33JzYLxF1XQqmOwqitVxaSM7xrUsL81y6s4dieCzjiQPc3PdEbKKJvJ6FVw2ER5o3Y+4X0TJ8raukzX6/lPZ5jvWh5o7b4aU4BR48uQjeWzi2egAp6kdCos4iVuDtfXtXjXxOgkdC7Fpt1bD1hXqK6wkESCJBEgiQRIIkESCJBEgiQRIIkESCJBEgiQRZBnjt3hHkSiDxWqOO71kcRPQk3usNkT30MBftdqHDaVdyZS8pqgDzWaz5Dt18AvjmoshKnXJx2gblwaE6L5FVK6qMesNkUYmXK7mXKrMjEQxdrPAep8FScqLZVOTTr5rRRogH3qE4JHZid5Meohj0bA1eCe/OcSoqJVquyxrNVMvtMI5TigmuwaVK6EgnojSR4Y0uOxZa3ONleM6U8nhmpRrBqVbCaDReUBhvogJHSqPKzPLnXK+gZDptHAZPqw4D9/JM1lppTMLlncWplJSQdF4A0HWSVD0YROzXLOW6bSQaQYt8D78VTcpLHVJzLsuqvEVxSffIOKVdKSOmsepikEjA4L5+9ua4hRsSLVCILC1W0l/lOxkTGl+UqHNpCQAuvOi650R52ugzHm3EcF6nINZmyhpwdq69np1qrZC234HOtuE0bX7k5sCVkUV1VUPNWFI7SRuiOOI8wrf8QU2a5tSP8Axd5Hy7F+hIjXCSCJBEgiQRIIkESCJBEgiQRIIkESCJBEgiQRR+UFqolJd19ehtJNPhHQlI3lRA6Y3jjMjw0bVq9waLlfnNTjj7pUqq3XV1NNa1nQOkgCIquUPks3Aah76V7LJNLyWlvJzj9p3p1DvutDy8fFnWazINn3R0VdI1p0uHrLN0bgdkXsnQXdnHZ4rx+VKszSOdvw4LKI7S5KQRaTmlkUsombRdHEaQUI3kC8sjfS6kecoRzMoy2AZ1lXqCAyyADE6gqVNzKnXFuLNVrUVKO9RqeiOBe6+lsY2NoY3AagvRl1SFJWg0UkhSTsKTUHtEFlzQ4FpwKv+cuVTOSUvaTQxCQh0DUCaY+a5VPXjt5Om15h2r5xlKlMMhadnhsKy+OuuYkEV5zR20GZssOeSmRcodF8cntBUnfVMUq6LPjzt3grFM/NeojKyxfBZl1g8kGqDtQrFPPQYc6THn2PMMgcNi+hsLcoUdnfMLHoO/t1rZM2tu+FySCo1ca9yc2kpAorrJIPPWL1QwB924HWOteIAc0lj8QbHiFaogWyQRIIkESCJBEgiQRIIkESCJBEgiQRIIkEWQ547e4R1Emg8VujjtNayOIk8yTe6w2RPnaGEv2u1DzKuZMpeVVQB5rNZ8h29y5c1Fihx9Uy5QNy4qCdF8jT1U1PSmKETbld/LdVo4tEMXY8B6+qqGWFuGdm3X/ek3WxsbTgnmryjvUY9RBFo2BvavAyPz3XUNEy0Xs00paglIqpRCUgaSSaAdJMYJA1lMVquX12Rs+Ws9s4qF5wjXcN5R6zpr1THmKqUyOJ3r2P8P0v2zIcG6hxP7eKzaKq9WkEWiZrJ1DzcxZ72KHUqUkc4uuAb9ChzExPBIWu1LzmXqXOAmHA+Szi17OXLPOMOcptRSd9NCuYgg9MeoY8PaHDavDuaWmxXJG6wvZpwpUFJNFJIUkjSCDUHoIjBAOopey1PLhIn7Pl7RbAvpAQ6BqBNFDmS5o3LJjzNXDo3kbvBex/h+r+0Yj82HEevkobNdbfg06EKNG5ijZ2BYxbPSSU9YRNAdLAWbW6xwOKiy7TaKoE4wfqPEYdo8FukRLkpBEgiQRIIkESCJBEgiQRIIkESCJBEgijsobWRKS7j69CEk0+ErQlI3lRA6Y3jjMjg0LVzg0ElfnN11x5xS11U66sqNNJUs6B0mgERVcofJZuA1D30r2eSKTktMC/nO1u9Ooea0bLFwWZZTckgjhnwQ4RsOLp5jUIG47ou5Pgu652eK8jlWsM8jnb8OCyaO2uMkEVtzYolxOh6adbaQyLyeEUlN5ZwTSummJ3EJirV5+jzWC91NBm51yVbcqLOkZ2YU+q1mE1ASlHuZupSNFeEFcanrRxXUcpN809i9LR5ajpohGGg7zfHuUT+aNn/tdjsb/qxryKXcexWv8AUjfoH/b9l4/NGQ/bEv2N/wBWHIpfpPYs/wCpGfR+b9l2WPYMlLPtvItiXvNqCqUbxGgp8roKSR0xkUcoN7HsUM+X4ponRuYNf/L9ti4c7i5V5xuZln2XFEcG6ltaScMULoDsqknzY61FntBY4Ebl5eozSQQVn0X1XSCLRs0VpJXw9nvYtvpUpI+dS6sDeU0PUMc3KEOc0P6irtFO6N4IxGsKoWvZ65d5xlRIW0si8MMQapWOcUI5441PLoZQ49fBe9qom19GQ35hcdBH76it+yNtsTko0974i64Ni04KG7HEbiItTR6N5bs2cF4ljrjWpuIlskESCJBEgiQRIIkESCJBEgiQRIIkEWP54be4R5Eog8Rqi3Ka3COKnqpNesNkT52hhL9rtQ4bSruS6TlVUL81ms8dg8+AXHmrsTh5rh1j3OX42OguHk9gqrcQmKEbblegyzVaKHRg63eG307VWcubd8NnHHQfcxxGvMTWh6xJV1o9PTxaOMDbtXgJX5zrqBidRpBEgiQRIIkESCJBEgiQRdNmzy2HW3m+W2oLG+h0HcRgdxMavaHtLTtWWuzTdaNnPlEPNy9oM8h5CUr3EiqCd9KpPmgR5aojLHEFe4yBVBzTEeI8/XtXzzP23wUyuWUeI+LyNziBiOsgfYEXGnS04O1uo8NnouZlem5PVlw5r9fXt9etbLEC56QRIIkESCJBEgiQRIIkESCJBEgiisqLaTJyzj6sbo4qfhLOCU9J7qxJFGZHhoWr3Zouvzq44txSlrJU4tRUo61KUanvMQVUwlk+zgNQ4fvivbZKo+S04a7nHW7j+w1LSspHPyVZCJZJpMTNQsjSLwHCnmCaIB3iLmT4M59zgNa8jlat00rnDgOA9361kkd1cNIIvBMFhLw2wS6Xhtgl0vDaIJdLw2wRLw2iCJeG0QS6AwReYLKQRafm0mEzknM2a6caFbROoKOrzXKK68cjKMPzjaunk2qMMgcNnhtColXGHQRxXWV1G5bZ0dopHOo5AyWzsDqPWvZ5WphVUmczWR9pvvpC26Tzj2eptClvhCikEoKXKpJGKTRNDQ4RbNHMDay8SKiMjFfbxh2d8qT6Lvsxjkk30rOnj3p4wrO+VJ9F32Yckm+lNPHvTxh2d8qT6Lvsw5JN9KaePenjCs75Un0XfZhySb6U08e9PGHZvypPou+zDkk30pp4966bOyzkphxLTL4cWrQlKHa7zycANpwjV1PIwXcNSy2VjtQKn4hUiQRIIkESCJBFiOdPKTwqYDDZqzLk1I0Ld0E8yRxRvKonkdoIbfM7uH7rpZHo+U1GkdzGd7tnZj2L1zX2F4RNB1Y9zYos10FfvB0UvdUbY58bbld7LFVoYMwYu8NvooLOBb/hs4taTVpHubWwpSTVXWVU12XdkenpotHGAcdq+eyvz3X2KuRYUaQRazknLIkLPYcVLomJicdTcQq6MFDiC8oG6Lovc644ddUHSWbs1Ls5NoxMCXGwAuTa6sPCTf7HY+vY9iKmll9lXeS0X+b8pThJv9jsfXsexDSy+ynJaL/N+Upwk3+x2Pr2PYjGll9lOS0X+b8pThJv9jsfXsexDSy+ynJaL/N+Upwk3+x2Pr2PYhpZfZTktF/m/KU4Sb/Y7H17HsRnSy+ynJaL/N+UqGyglRPys0yZVEtNyt10IRdVeTdrgpKRevJvCm27FmkqS2X7XWquUKFrI2vjdnNOBtbWMRZY8DHeXDSCKUyYtgyc00+K0QrjAe+QcFj0SabwIimj0jC1bMdmuBV5zi5PlybZel6KTOAXTUBJcphicBfTQjaax5eVhDrL3mSK5vJy155ngfRRXi7tD4gfWNe1GM16s/FaL6u4+ieLy0PiB9Y17UM16z8Uovq7j6J4vLQ+IH1jXtQzXp8Uovq7j6J4vLR+IH1jXtQzXp8Uovq7j6LktTI+blmy6+2lCBrLjWJ2ABVSdwjBDhipYa6mmfmRm54H0UJLMLdWltpJW4s3UpGkn8ANJOoRPTwmU3Js0Yn3tUWUq+OjjwBeeaPM9AW7ZDZIIkGsaLfWBwjn8CdiB36dgFiWXPs1upowHvavGfac4vebuOJVoiFZSCJBEgiQRUHOdlj4MjwZhX6Q4MSP8JB99551duys8TWtbpZMB3nct4YJKiUQx4nE7hvWRWbILecQy0m8tZupH4nYAMSdxihLI6V5ccSvcRRw0VPmjU1o99ZK0fLCbRZNnpkWFVfeB4RQwNFYOObQTS6nYB82OnQU2c7OOA8V4bKVc6aQvO3AbgsjjtrjpBF4VBYK1HOQKyVmKR5PgqCm0ttlPck9keXqr55vvK9v/Dpb9sdA8125D5XqmU+BzLq0OEUZfQQFn5qiQQVjUSDe146dYpbHXrWuVslhgM0WG0bukdHRs4KtZUW5asjMKYcm3DTjIWAii0HQocXDQQRqIMd2GKCVucG+K8lI+RjrEqJ/Pq0flbnY37MS8lh+nxWmmfvT8+rR+Vudjfsw5LD9PimmfvQZdWj8rc7EezDksP0+KaZ+9alJTzlnSwmLTmXHXljisi7QGlboAAvKAOKiaDVv41TLHezG2HiuvQ0c1Q7NHXuCiciso1z1qqdUhKAZdSLqanipWkgqJ5SqqpWg0xTa677rvV9G2mogwG/2ge0HBZTaKEpedCOSHFhPMFEDuj1bDdouvDnErnjZYSCLTs3toonpVdmTCiFp48uv3wu8YUPwkHEfNJGgRyMoU9/tjr47108nVjoJARs2bxuUDbWUtqyrymXZlxKkmmhFDsIN3FJGIMbUehlbmub9oY+qmynA6FwmhN43YdB+k8NnQuH8+rR+Vudjfsxd5LD9PiuVpn70/Pq0flbnY37MOSw/T4ppn71fshX5xxlU9PTjqZZFSlHEF8JwKiQmt2uAAxJGzTz6swx/Za0X2lXKWOWZwA13wCpOV+Uzk89fVUIBo00NQO7Ws6+yOZHG6eQNH/zpXtQ2HJdMXu1nb0ncPfStPzbZHeBt8M8P0lwY/wCUk48GN/wjtw1Rcle2wjj5o7+kryMksk8hml5x7huCu8QLCQRIIkESCKpZfZZJkG7qKLmFjiI1JGjhF7EjUNZw2kTxRBwL36mjE+Q6Ua18jxFELuOA8z0LDlrW6sqUVOOuKqonFS1K/wC0AipUVBmduAwHvava5PoGUUVr3cdbne9g2LZchclBJMqdVcVNLToUrio2N3gDTHlEA90I2AayuBlOvdUuzWc0YdPT6Kq2tm3npl5bz0zLKWs1PGcoNiQLmCQMAI7DK6Fjc1oNl551NI43K5PFJNfHy3pOexG3xGPcVjkj08Uk18fLek57EPiMe4pyR6eKSa+PlvSc9iHxGPcU5I9XCRyPeXZxkppxpVw1YcQVEopWgUFJGAqRh71VMKVjnVTmSnObtXTydPJSSB2Ow9I3eiyW0JJ2WdLbgKHEHVqIxCknWNYMc4ghe6ikZMwObrB92KvedQCZs+RnKcY0CqbHUXiOhTfeY7eTX3JG8L51lKHRSFu4kLLI665qQRWLN5JB60ZZKhUBZWf3aSsd6RFeqdmwuI93UkIu8KWzmWip6fdBPFao2gbKAFXSVE9g2R5h5u5fRckwiOlaRi7WffBWvJDJd9iTdW2ptubmE3UlxRHAtnmBN/XTVxa6KGemDWuzn4Lh5ZqzUO0cWA27zv6tirgzSzPyiW9Jz2I7HxGPcV5zkb158Usz8olvSc9iHxGPce5ORvTxSzPyiW9Jz2IfEY9x7k5HIvpLZrpxtaXG5qXStBCkqC3KgjQeRGDXxEWIPcsikkBuFdsp8lvD5ZHDqZTNoTgtsm4o60moBunT80nCuvluOa/OjNrYLrUk5Y0xzNzmO5w8xuIWHWjILYcU24kpUk0INMOzA840x2qWqbOLYOGI9Ohc+vyc6mIe050Z5rvI7j74cyGyohKdKiAOc4Dvi1e2srnLWM60yGGZaRawQEhSgNaW6JQO0E86RHlqh5cde1e2yBTj7Up2ah5++lR+aTJ8PzCplwVQwQEA6C6RWvVFOlQOqLbBoYBbF+s8NnauflipM9UWfKzUOO0+S2eIFz0giQRIIkEVOy+y7as9NxJSuZUOKgnBAPv17BsGk9pFqmpXSm+z3gopZczisMmrT4VanXXL7izVSjpJ/ADQANEKimqpSAGWaMBceuK9Bk2syZRs+8u84nNd2D7OC+fhSPhCK3w6p+nvHqun8eyf/k/K70Xr4Q3tEY+G1H0d49U+P0H+Tud6LyHkbuyHw6o+nvHqn+oKD/J3O9F54VP/AEQ+HVH0949Vn/UFB/k7nei8hxJ/9QOT6gC5b3j1WWZeoXuDWyaz0O9F9Lo2RTXXuUujZBLleRBYWj5Wf/XpXna9So62TeeOBXz7LX38n/ksqjuLiJBFcc0g/wDk2vNc+4YqVv3J6lNT/eBc2Wp/T5r6VUeadiV9LyeP9rHwUJdGwRpqVzWl0bBDUmtLo2CFglyl0bBCwWLlXLJKxmHbPtB1xtKnGm1ltRrxSGlKB000iuMWaaNr3gOG0Lz2XK2enLdE62oqhXz/ANA/lHe5BTfR4+q8x8br/wDKeweiFw7e4Rs2igabtbY8T6rSTK9ZI0sfJcHEEN9F1WKP0hj6Zv76Ynk5h4Fc9vOCvOeA/p43MI+8uPJyc5fQ8h/034j4BWzMu3SScPwphZ7EoH4R0aj5B/xC8nKbzyn/AJO8Vf4rrVIIkESCLhnrZl2fLPtN+etA7iY3bG93NBKwXAYlV+czk2c3gHy4djaHFd9LvfEwpJbXItxIC0ErXGzdZ6Nag53O8yK8DLOr89SEDuvHujBijbz5B1a1bjo6uTmRO69XjZQk3nYm1eTZYb86+s+tI7o00lK3a49VvFXGZErX45reu/gFBzeXdouE1mikbG0Npp03b3fGOVRYMjvxJPcrTf4eI1yzdgA7yfJQk5azrleGmHV7lurI7CqkStkqnfdx2/D6rBoskxfeS3/F5NXzk5JbnkmnHPMbWr1AwdHWHnvt1geCw2qyLF93HnfhJ/UpiXyPn18iUd69xH31CIjSg8+Ud5Unx6Jg/lQH8rfC6lZbNpaC9KGm/PdB+4FQ5PTDF5PAeqhd/EFQebG0cST4WUi1mnmKVcmWEcyVq9ZTGQymHyuPX6Ku7LVcdrRwHqSni7lW/L2o2NwDSfvOGJQ2P5Ye8lV3ZUrTzpuwNHkul+zLLLaWnrXdcaTSjYeaKBTRRKUHRWJ2GZvMiA6iudK5shJkfclcJksnUaZh5f8AqD3pbAiTOrDsHcorQb/FL2Tg968r/V/zEZ/3nR3LP8j3deFTOTnxDx6Zr8XIAVm8dyxeD3dBM5OfEPDpmv6kLVm8dyx/t93ivcOZOH3ryemc/mYxar22/Kt2viGBI7V7CXyeXofeR/qh3qQRGhZU7WA/9VKKgDB7h1lefzasRfItFSfOda/jREZbJthB6vRTNrZW82Z3/Y+a9/F5KOeQtRB5+BX91aYjIj+aHxCsNylWDmzHsafEKTkMhZ1hh9mXmpdbb6Sld9tYNFJKaghRoaHfGI3U7HBwaR138VFVVNRUgaRwNhbC3gqlM5qrQTyQy55rmP20pjoCuhO9c00z1EzOQ1oN8qUc6txf3FGJRVQn5loYXjYo+WlXJd9pT7bjSUuoUouIWmgCgTpGwRIXBzSGm+pagFpF1Zs5VrsTM4HGHEuI4FAqnaFLqMca4jtjzc1NM03LT2L3WRayBsGYXgG51EgblwWDlXNyaShh0BsqKrikIIqdJrgrVtiblcZAEjNYAF77uhQTZAe9zpIpRrJNiN5viD5K0SWduYT5aXac3trWg9igoRsHUzsHEcRfwVCTI9dHg0O4H1srFI52JNXlUPM7yi8ntQSe6NxT53McD1qhLHLF96xzeI1duCs1m5Uycx5KZaUT728Ar0VUPdEb4JGc5pUbZGuwKmIiW6/KzCQE1oNeoRaq5Jn1JiY47La7bAu9kuCkjye2pljBIvc2udTiFYZDJCeeALcq5Q63LqBTbxyDToiDkjf/ANJB1XK2d/EDGi0MR67N8LqwSeaqbVi66w0N19ZHckd8bCOmb9R7lTky5WO5ua3qJ8dXcvucibNY/tVpgkaUoUyg+jxlROxv+OEdYJ8Vz5coVL9Ukx6rN8F6GayeY0IcmFDaHzX0ylBiwGVZ1ah2eSovkiJu4knpufFeRnGkmP7JZqBvIaR08VKjGeRyu57/ABK107BzWrlms702fJssNjeFqP3gO6Nm5Pj2klampdsCh5rONaK/1i4NiG2h3lJPfEraOEbFoZ3naomZylnHOXNPn96sDsBAiUQxjBo7FoZHnEqLdcKzVais7VEk98SAWwWt7r3Yk1q5DaleahR9QgXAYlM0nYu9nJ2bXyZWYP7l2nbdpGhmjGLh2rbRu3LzaOTs1Lo4R9hbaCQm8sAYmpApWuoxhk0bzZpuUMbmi5C6LGyRm5tvhJdoOIqUkhxoUI1EFQIOIOjWIxJURxmzjbtWWxucLhd4zb2l8m/8rHtxHyyH6u4rbQSblx2pkXPS6C47LqCE4lSShQA2m4okDfojdlTE82Dtaw6J7RchRdl2Y7MuBthF9ZBISCkEgaaXiK4aoke9rBdx1LRrS42C6LWyemZUAzDKmgo0BUU4nTQUJrGrJmP1NN1lzHNxCjIlWq6l2U8BeLDoG0tOU7aRppG7x2rOYdy52HSg1QopPzSQe6NiAcVgFSctlNON8iafG7hFkdhJERmGM4tC2EjxgVLyuci0UfrF8bFttHvCQe+IjRwnZ4rcTvG1TMrnfmh5RlhzmvpPrUO6Ijk+PYSFuKl20LoOcSQf/tVmpJ2pDK+9QSY15HK3mP8AELbTsPOagdyef1OSyj9On1XkCNXMqra7OHUVuySNpuwlp6Lheycg5F/+x2mkn4Kyys9gKSIrva3/APSHsuFfiyjVM5kx67O8VyT2a6dRi2pl4blKSo9ChT7UQGGmdgSO9dGPL1W3nNa7tafMdyrdqZMTbIJflXUpAxUEhaQBrKkVAG+JGQytP8mUcMO4rZ2VKGb+pgt02B7xYrklLZmJcDgH3WxsStV2nmk07onpZHTSujmAJF9m4jaquVqKngpmVFMSA4jbqsQTt17FwDyZ5j+MRP8A7gOI/SFep/7EeDv1latnQyhmZVMomXeU0FtEquhNSU3AMSKjSdBET0cLH5xcL+yvMTvc0CxWWTtovPeWecc+kWtXrMdNrGt5osqhcTiV4k7OddwaZcc+jbWr7oMHPa3nGyBpOAXtaNnOy6gh9tTaikKCVChumoBpqxB7Iwx7Xi7TdC0t1FebJlEvPNtLc4MLUE37t4JKjQVFRhU6a4Qe4taSBdGi5stSZzONgceaWVUwuoQkd5UaVjmnKJ2NVsUo3rJ5uWU0tbbgotCilQ2FJofVHTa4OFxgqZBBsVsuQOTEoJCXdmZdpbjp5TiAom+s3BQ4cmkcmpnk0pDSQAr0UbcwEhVrPPKhp+WDSUto4NRSlCQkBQVicNdLvZFigOc119aiqRYiy0Bm3HEWOmbFFuplkuG9WhUEi9WhB1GKJiBnzNl1YDzo87oWeeM603PJtN9Rl1X8Ri/yKAYnvCrcokOxR2UOWs68yuWnWkUWAoXm1tuJINUrFToqNYxFYkipo2uD2HzWr5XkZrgrlmLP6PM/Sj7giplHnt4KalwKq1sZR2smYfS25M3A64E3Wqi6FkJobmIpSLMcNPmAkDAbf3UbpJM42Wk5uZ2belFKn0qCr5CS4gIUpugxUmg1lQrQVA6Tz6psbX2jVmEuLftLLcg20G2m+CpwYdeKKaLgS5dpupSOlUk8nN8bDyVSL73V0qaz4LKpmWQKkhtRA3rXTtN2Icn6mOK3qecArVZFjStiyZmHkhTwSL66ArUtWhtuugVw1aKmKz5H1Mma3DZ6lTNa2JtyqwvPG9fqJVu5sLir3pUp3RY+HNtzlFyo3wUbl7llLzzDYZYCHiqrqlIRfSE6EpWBiFE11cnEYxJTUz4nkuOrYtZZWvGoKhxeVda3ZGbGW8GZ8MW43MOGnEWkcZVVBuigQVBIx5jHLkrX55zNYHu6uNp25ozsVS84GS6bPfQ2hS1oWi+FLu1rUgjAAYYelFumnMrbnFQTR5hsFBWXIKmHUMoKQtZupvEgE6hWhpXREz3hjS47FG1ucbBTM/kLaDIJVLLIGNUFCxz8Uk90RNqonYOW5heNirZAMWFEu6Qth9mnAvutjYhxYHYDSNHRtdzgFsHuGBWp5I22/NWTaCphwuKQh1KSQkEDga0wAridJjmzRMjnYGi2Hircby6N11kjvJT0eqI6P+sk/F+oLv5V/tFP+D9BXkeTPMfxjR/9wHEfpCsU/wDYjwd+srQs836j9Cr/AI4t0Hz8fVeVqflWbx0VWW22bOGyrDadpVwhK7qtZfWFXd1EK7o4726epI96grzTo4rr3ywshu2JBEzLYupSVt6Lx+GyrfUdChsJjEEjqeUsfht9UkaJWXCxALKTUYFJrzEf/ojsWvqVHBb/AJaW4ZVMnNjFvhQh2nxTyCSegoSrnSI4dPFpC5m22riF0JH5oDlSM8lg0cbnGRVL1EKu6CunEV1kinVG2LlBLqMbtigqY9ecFYstZwSabKlkmgS80T5jN1BruPCV6Igp26TSPO496lkOZmgLhz6y3ucq5sWtHpgK/wCMxvk463DgtaoagVYchZ4psVp0AKLbTlEnAEtKWKV1cmIKhv8AuCOkd6kiP8oKkvZ5JgjiS7KfOUtXquxcGTm7XFQGqOwKmlEzaUwtxKFOuuKqopBuJwoKnQhIAAxOgCLd2QsAOoBQ2dIbrS8xfkZrX7qnEaDxY5+Uec3grNLgVxzOdh5madbcYbW026tHEKguiFFNakkE0Gig6I2FA1zAQdZCwakhxBCs2WUu5aNn8LIvropF8ITQB5OtCsLwVgRStKggjZWgIhltIP2UsgL2XaVmuaNFbTa3IcP2SPxjo1p/knqVWn56ms6kwlNsSqlmiUIYUrcA+sq7hENGLwOt0+CknNpBdWXPRKrXIJUgEpbeStdNSbq03uYFY7Yr0DgJbHaFLUAlmpYfHZVBKwRaLmiyU4d3wt1PuTR9zB0LcHvt4R96mwxQrp81uYMTjw/dWKeO5zivlnEypdM+2tKXEtSiwW7yVJC1JIvqxAqDS6N2OuFLA3REHFyzNIc8dCsueWTS9JMzSMQ2oG9/lvACvpBEV6BxbIWHb5KSpF2hyoWbKU4W05cUwQVOHqJJH2rsXqt2bCVXgF5AtrlbbC59+TNOI02sDbeKr45gCj0o5BitGH9JV4PGcWrEG7JUxayJZOBRNISnzCsEV2jgyKjZWOwZA+AvO733qhm2kt0q1552mGSw2ywyhbl5a1pbQF0TQJFQNZJ9GKtAXOuSTYKapsLABec3P9z2nzO/7AhVf1EfV4pD9273sWau8lPR6ogo/wCsk/F+oL0OVv7TT/g/QUHkzzH8Y0f/AHDrH6QrFP8A2I8HfrK0LPN+o/Qq/wCOLdB8/H1XlanYqHY0gZiYZZH+I4lB3AnjHoTU9EXpH5jS7cq7W5xAW85dZLLn2WmG3EsoQu+SUlXJSUpAAI+EdeoRxKacROLiLroSx54suTJOymLJCm3J9Cg4ocRxTaAF6KpBVWpwGnUI3me+o1hmCxG0R6rql53ck+Bc8LZT7k6aOgDBDh99uSv73nRboajOGY7EYcP2UFRHY5wVht9lUxk60oAqUhllZ2+53Qo+iFGIIyGVZ4lSPBdD2L5ZsbWbm5JUpNEHwcoKSogAoCgps1OtKkU5gnbGauMxyZ7dvspA4OZmnYqtnZtMP2glLbiSltCEpUFAoClEqKqjUKivmxZomZsVyMVDUOu9T+cvKmRnJTgmn7zqFhxFG3bpIBSReu0FQo480QUkEsb7kaupSTSMc2wK5Mkc4MpJSLcs4286oXyq6hu57opSinjLBI41NGMbzUkkkheCAsRzta2y905yJBvyNmpHVYR91JjHI5Tzn+KcoYMGrntTOwpxlxpuVS2FoUi8HcU3gRUAIAqKxsygAcHF3d+6wam4sAoHJLLlyz2lNsstKvKvKUsrqTSgGBAAAHriaalErruJUccxYLAKAtee4d5x4oSguKK1JTW7eOJIrUipx6YnY3NaG3wUbjc3VjyazhTEiwGGm2lJBUqqw4TVRqdCgAIrzUjJXZxJUrJ3MFgvlZGWfATbk2JZrhHAQUpUtKBeNVKAJVxlUFcaacMYy+mz4wzONgsNms7OsuTLLKT8oPJeLIaWEXDRZUFAEkGhSKHjHbXCN6eHQtzb3WJJM83srPkjnPUw0GJttTzaRdStNL93RdUFEBYphWoO2umK09CHHOYbKWOosLO1qRVbuT6jeMsAdnAqA7Em7Eeiqxqv3rbPgOu3cq/ldaEjOvyrcspEtLoSoLVwRQEXlAmiUpxJCRTVU4xPA2WNri7WVHI5jyANQV1t3LOXkpFtNmuS7hSpKAi9W6mhJUpAUFGpFK7V1ipHTPkkJlBCndK1jfsKCls8Tuh2VbVtuLUnuKVeuJjk5uxyjFUdoV0l5tFr2Y7cbLfCJWgINOKtHJIIwpeAMVC008wucLKcESMVFzHSd6afdI8m0E46i4qvb7kYu5QdZgG/35qvSj7RK5lW/wAFlCt6vEL/AAK9l26GewFIV1Y20WdShvRfzWM+011dbXsCtuSkwBxS2tSvOZTdB/8AKj0Ypsl/2zm9I7//AIp3M/mhyoWeKcv2iU/FNIR0mqz3LEXaFtor7yq9QbvUzm6/ue0+Z3/YERVX9RH1eK3h+7d72LNXeSno9UQUf9ZJ+L9QXosq/wBpp/wfoKf4Z5j+MaP/ALh1j9IU9P8A2I8HfrK0LPN+o/Qq/wCOLdB8/H1Xlan5VBZtZqXYm/CJpxLaWkG7UKKlLWLoolIJNElXaInq2vczNYMVHCWh13Lozk5Tom5hKpZ90tcGElHuiE3gSb100rUKGNPexrSQGNtngX6iszSBx+yVS7oi5dQWVttHOJPPNloqbS2U3ClLaTVNKUN+9XCKraSJpvrv73KZ07yLKFcygmikI8JeCEgJCEuLSgACgF1JApTdEohjBvmhaZ7t6iyQcMIl1rRSEtYsy55OXeV5rThHaBEZlYMXDtC2DHHAKVl8hLRXolHOsW0/eUIjNVCPmW4hk3KSYzW2grShpHnOD+EGIzXQjethTvXezmgmzynmE8xcV/AI0OUI9gK2FK7eukZoFDlzraf3ZPrcEa/EBsae39ltybpXkZrZccu0kei2PW4Yxy52xnvsTkw+pefFtIjTaSe1j2octl+jxTk7Pq8E8W0kdFpJ7WPahy2X6PFOTt+rwQ5rJdXItFB6rZ9Tghy54xZ77E5MPqXqc0CjyJ1tX7oj1OGM/ERtb3/snJulcz2aCbHIeYVzlxP8JjYZQj3FamldvXA/mttBOhDS/NcH8QEbiuhO9YNO9RkxkJaKNMo4fNLavuqMSCqhPzLQwv3KLmbGmG/KS7yPOacA7SIkEjDgQtSxw2LgvDbEi0UtZmUs3LpCWZh1CRoSFVSK4miTUDE7IifBG/W5q3bI5uBUpYWX01KFZbDKuEWVrKmwCpR0klBTEUlJG+176lu2dzVX7UmuGdcdu3eEWpZSCSAVmpoTjSpMWGNzWgblG43N1sdhZ0JJTbQmC4h1KAlSi2SCqgvEFN40JFY5MlFICc3BXW1DLC6ynKyfExOzDqTeStxV044pHFScfmpEdOFubGGlVJHZziVes3X9z2lzPf7AilVf1EfV4qeH7t3vYs1d5Kej1RBR/wBZJ+L9QXosq/2mn/B+goPJnmP4xo/+4DiPAKen/sR4O/WVoGeQ/wBg+hV/xxcofn4+q8tU7FT5DJice8lKvKG0oKU+kqg74tunjbi4KARvOAVhkc1c+ul5LTXnuVPYgKHfFd1dEMLn30qQU7zipdOaltrGan0NjWAlKftLX/DEXLy7Uxi35MBiV4Ni2Ax5SaW+diVqVX6lH4xnSVbsG299KBkINr399C8/nBYjODMgp2mgqbBHa6snuiFzpfnlA6/RW46OR/Mhceo+JXuM6Ibwl5BpsaiVgfZQgeuK7nQfNITwB81eZkmudhGBxI8rrhmM6U8rkhhA3IWo9pXTujTTUo2OPYFZZkGrdznNHafIKMfy7tFemaIGxCGR/DWMcriHNj7SVZb/AA47F83Y0DzKj38oZxfKm5g8zqwOxJEYNaRgxo6lMz+H6fbI49Y9FbrAydbnrMedKnlzSA4AVPOkXki8jilVMQQInp615cM61r67ALh5VyeynkLGXta4ufe1ZfQHGO6vPrzdGwQuiXYJZapJWJJ2vJgyzbMvONDjoSlKUqO8AchVKhWNMRtjiVWnjdYPNtmtdvJ09O1382MOG3UNXSFRLWsN2WVdfZLZ0cZIunmVoV0GKRrKhuLyvWQ0OTZxeNjTw9MVwhlOoDojYV9QPm8PRZdkOhOMfeR5rpYm3EYIdcTsCXHB6jGeXy7bHqCjOQKO2oEdZ81eskbFtV9QUqZmmGdanFrKjuShdSec0HPoiRtU53OY3ssuJW0VFACI5HF264I6zbwXHlDlrNykwWpefMylGClLaYpe1pBA41NZwx5o6UVNHI3Ocy3WVwHyua6zTdesrncnU8tDCx5q0ntC6d0Zdk+I4ErAqXrvGdZp3CZs9CxrIUlX2Vo/GI+QEc1/vqW3KQcWr3ZtmxJmoVIuNkCpuNEUG2rKqgb6Rgx1TMH36/VZDoXbPfUvUZP2E/5KcUydinLvc8mvfGdLVNxbfq9FjMhdgffWvDuaQLF6WnUODUFIH3kKPqgMoW1OahptxULPZr7Qb5KG3fo3E17F3YmbXRHbb31rQ07wq7P5PzTFeFl3kAayhV30gCO+J2zRuwIURjcMQr9m4NbGtKmx3/YEU6r+oj6vFWIfu3e9izV3kp6PVFej/rJPxfqC9FlX+00/4P0FeUCqDzGI5CBlC53jwCsUwLsh2AubO/WVqTmdVCUoDMopakpCb7qkppQAGgAUSMNojDmxAnOkHVrXJiyfWS2zYjxNh461DT+c6fcqEFpkariLyh0rJHdEenpm4NJ46l0I8gVTue9reF3eigJ3KKce8rNPKGwLKU9iKCMCsJ1Rxjsv77FbGQKeMZ00h7Q0e+tQxKK6iSeck+uJRy+QbQOpvotLZEp8c0nrf6qXkrAmnfJSr6ht4NQT6SqCIzSPP3kg7brb47Sx6oYj2Bo99Sm5LNvaLmlttr6RxJ7kXocnp24vJ4C3iqz/AOIKh3MjA4knwspuVzQvGnCTaE7QhpSu9Sh6o2HJm4MJ4n0VSTK1c/5wOAHndS8tmjlh5R99fMUJHcmvfG2maOaxo6rqq+oqX86V3bbwUk1mxs4cpla/Oee/BQjIrJRhYdQVd0TX87XxJVCzn5MNyTrK5dFxlxJSQCogLQa1qSTilX2TCZzp4Dnay036l08iytp6sNwDxbrxHp1r7ZprcDEyWVmiHwAK6A4mt30gSOe7HOjdY2Xey1TGSESNxb4H09VAZxcnTJTagBRl0lbR1UPKR1SacxTHpaWbSR9IxXgZmZrlV4sqJIIvvIzrjCw4ytTa06FJNDzbxuOBjVzQ4WcNSyCQbhX+zM7bwSEzTDb41qBuE7ymhSTzUii/J7DzTbvVllU4Yru8YFlqxXZxr9FLHvKhFc5MdvHvqVtuVJQNT3dp9V7HOlKND9GkCDv4JvvQFRs3Jp2kKKSvc/nEniVV8pM4k5NgovBls4FDVaqGxSziRzUBi3FRxx68Sqr53O1YKoxbUKQRIItZyKlxZdmuzzwo68BwaTppjwaesSVHdTZHEyhUAusMB4rr5LozNIGb8egLNVkrVjValEk4ElROJNBp1mKNNHM8kRm1umy9nXzUdOxunaCDqAtf2Avi0tIVVJuqGtJKVDsoYtl1dGNYJHUVyhHkSo5pAPEs7jYKcksqp5ryc29zLIWOxYMRcsF/5kY8Fs7+H4nC8Mp7nDyVgkc6U6jBxLLw3pUhR6UmndGRLTOxu3v/AHVSTIVWzmOa7tB8x3qRnM5rL0tMNLlVtLdacTVBQtJUpBSCo8U6SMaGJ4mRl7S2QGxGOrxXNno6qNpz4j1a/C6y93kp/wC6o2o/6yT8X6gullYEZJpwf+H6Cpiy8mpx4e5yryt5TdT6S6CNaqma+YvLwAbdOwblrk7LLaakbEIySL7gNZJ89yssjmunl04Qssj5yipQ6Ein2oh0NM3Eud2D91tJl6rfzGtb2k+Q7lYJDNC2PLzTi9zaUIHNU3jGwkibzIx161RkrayTnynq+z4KwyWbiz28eA4Q7XVLV9km73Rk1ctrA24WCpmJpN3az061YZKzGWRRpptsfMQlPqEQue52Jutw0DBdcarKQRIIkESCKDyysAT0qtmtFcptXwVp5J5joO5RiWGTRvvs28Fq4EjVjs4hfnxaFoWUrBQ4hVFDQpKkn+euK1TBon2GBwK9vk2ubWQ5x5w1OHT6FanYtqsWzK+BzhuzCRVK8AVEDBxGq9TlJ146tElNUOY64x8V57K2StES9o+we73sKzXKfJeYkHLryaoJ4jqeQvmPvVfNOPOMY9BDOyUXb2LzD43MOtQsTLRIIkESCJBEgiQRIItDyOyGCU+GWlRphHGDa8CvYVjSE7E6VbKaedVVoaC1h17/AEVylpHyvAtcnAKMy3yqVPO1FUsIqG0HvWr5x7hhtrw7OlcGtHBe8pKaLJ8BfIdfzHyHvWVc80+SZQPDX00UoUZSdKUnS4dhUNGwV2xfkzYmaFv4jvO7gF5Oqqn1cxmdqHyjcPU7VoE/ZLD4o8y2556Eq9YiFr3N5psoC0HFVyezaWe5UhpTROtpa0/ZJKR2RPyuS1na+IBWrWBhuy4PQSPBV6ezQj/AmlDc6hKq9ZJT6o1L4Xc6MdWpXY8oVsfNlJ42PjrVens2doN1uJaeGq4uh7FgDvjTQUzsHEcRfwV6PL9S3nsa7gSPVVu1Mn5trByWeTjp4NRT6Sajvi3QwCKQuzwRbhu2FVsr5UbWU4jDCCCDsIwIxHHcv0tSKCoJBEgiQRIIkESCJBEgiQRIIqJnCyE8M93l6JmAKEHBLoGgE6lAaFdB1ETskaW6OTm944LeGaWnk0sR17RsI3FY44hbThSsKbdQcUmoWkjEHaNoIirPTPi14t2Ee9S9hQ5TgrG5uDtrT71j2VerDzjG5wM+2JhoihVRJVT5yTxV8+B540ZMWm6p1mQ2Sa4dXQcP294LpcyMsue40jM8Cs48GcQP3ayFjoNI6UWUnfNr7ivM1OSpYec0jpxHaoS0M1M83Xg+CeGq6u6rsWAB2mLra6I43C55pnjBQr+RNoI0yjvVCVfdJiYVMJ+YLQwvGxcasm5wfqkz9Q97MbaaP6h2ha5jtxXu3ktOq0Skx0tOD1gQM8Q+YdqCN52FSErm9tFzRLKSNq1Np9aq90RmrhHzeK3EEh2Kfks0zoF6bmWmUDTdqo03qVdSnviu/KLBzR26lLHSPcbeGtdzU/ZNmYyyDNzA0OEggHbfpdT1ATHOmrnv1X6gu9SZAlcbuGaN5x7P/iqGUuUz86q8+rig8RtNbiScMBpKt5qYrRxyTus0L0FqTJkWc426cSegemG9XHIHN2pZTMTyKJFChhWk7FODUPmduw3QWU4zYzd213kPVeWra6Wtdd+pgwb5nefBa1FdVkgiQRIIkESCJBEgiQRIIkESCJBEgiQRIIkESCKGyjyXlp1NH26qHJcTg4nmVs3Go3RLHM+PDs2LUtB17VmVt5rJlqpllpfRqSqiHOb4Cueo5oy5lPLiM09Gsdi6dPlirg1Os8dOo9vrdUu0bOeYNJhlxqmtaFBJ5lUunoMRmgkOuMh3A6+wrsQ/xBSu+8BYekXHaL+S6pDKSaa8lMugbL5KfRJI7ogdDNHi0hWg7J9TgWHsv5FTLGcW0E6Xkq85tv8AACI9I4I7JFI7BvYT+66k50Z7/JP7tXtw0jlH8Dpv+Xb+y9XM508dbI5m/wCajDSOQZEpRv7f2UfNZdz69MypI2IS2nvCa98M9x2qZuS6OPXmDrJ9VAzc+t5Q4Vxbqq4XlKWa7gSTEzKSd+vNPE6vFaPylQUosHN4N1n8vmp+w8hJ2aoQ1wKPhvVThuRyj2Ab4sNpoo/vHXO4eq5FRl+R+qnZbpd5D1K1HJXIGWkiHCOGfH+IsDi+YnQjnxO+MvnJbmtFm7h571xHF0j9JIS528+9StsQokESCJBEgiQRIIkESCJBEgiQRIIkESCJBEgiQRIIkESCLwpIOBxgih53JOSeJLkqySdKuDSFekADErZ5G4OK0MbTiFVLeyEkGwShi6dzj1Oy/SJ2VMjtRN+oei0zQzm6uBIWc21ZrbZNwEdZZ9Zi6xrXYtHYPRYdUztwkd/2PquKyZRK1AKBOPwlfgY2fFG3Bo7AsNqqgnXI7/s71Wo5M5DyLgCnGLx+c48R2X6RQfUSN1NNuoei2zc8/b18SSrvZtiy8v5BhprehCQTzkCpis+R7+cSVIGgYBd8aLZIIkESCJBEgiQRIIkEX//Z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D359AF-AABC-4BA9-81BB-924AA1664CE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8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F365ED-3810-413A-9A54-0A8200590464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1001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27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gravwave_wash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32" name="Object 8"/>
          <p:cNvGraphicFramePr>
            <a:graphicFrameLocks noChangeAspect="1"/>
          </p:cNvGraphicFramePr>
          <p:nvPr userDrawn="1"/>
        </p:nvGraphicFramePr>
        <p:xfrm>
          <a:off x="0" y="0"/>
          <a:ext cx="15240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" r:id="rId15" imgW="5880240" imgH="4292640" progId="">
                  <p:embed/>
                </p:oleObj>
              </mc:Choice>
              <mc:Fallback>
                <p:oleObj r:id="rId15" imgW="5880240" imgH="429264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240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52400"/>
            <a:ext cx="7620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9EFEFB4-4449-46FB-B57C-850FC34A6AE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3" name="AutoShape 9"/>
          <p:cNvSpPr>
            <a:spLocks noChangeArrowheads="1"/>
          </p:cNvSpPr>
          <p:nvPr userDrawn="1"/>
        </p:nvSpPr>
        <p:spPr bwMode="auto">
          <a:xfrm>
            <a:off x="17463" y="1219200"/>
            <a:ext cx="9126537" cy="31750"/>
          </a:xfrm>
          <a:prstGeom prst="roundRect">
            <a:avLst>
              <a:gd name="adj" fmla="val 5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D49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Maiandra GD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gravwave_wash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198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bg1"/>
                </a:solidFill>
                <a:latin typeface="Maiandra GD" pitchFamily="34" charset="0"/>
              </a:defRPr>
            </a:lvl1pPr>
          </a:lstStyle>
          <a:p>
            <a:fld id="{67D7CC63-A4AA-4E37-A3B0-690D0257A1A3}" type="slidenum">
              <a:rPr lang="en-US" altLang="en-US" smtClean="0">
                <a:solidFill>
                  <a:srgbClr val="FFFFFF"/>
                </a:solidFill>
              </a:rPr>
              <a:pPr/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4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accent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accent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wmf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mailto:gonzalez@lsu.edu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50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o-wa.caltech.edu/prof_dev.html" TargetMode="External"/><Relationship Id="rId2" Type="http://schemas.openxmlformats.org/officeDocument/2006/relationships/hyperlink" Target="http://www.ligo-la.caltech.edu/SEC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wkatzman@ligo-la.caltech.edu" TargetMode="External"/><Relationship Id="rId4" Type="http://schemas.openxmlformats.org/officeDocument/2006/relationships/hyperlink" Target="http://www.ligo-wa.caltech.edu/internships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o-wa.caltech.edu/activities.html" TargetMode="External"/><Relationship Id="rId2" Type="http://schemas.openxmlformats.org/officeDocument/2006/relationships/hyperlink" Target="http://www.i2u2.opg/elab/ligo/home/projects.jsp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insteinsmessengers.org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o.org/students.php" TargetMode="External"/><Relationship Id="rId2" Type="http://schemas.openxmlformats.org/officeDocument/2006/relationships/hyperlink" Target="http://www.phys.edu/ireu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go.caltech.edu/LIGO_web/students/SURF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.ligo.org/LAAC/StudentOpportunities" TargetMode="External"/><Relationship Id="rId2" Type="http://schemas.openxmlformats.org/officeDocument/2006/relationships/hyperlink" Target="http://www.wiki.ligo.org/LAAC/UndergraduateResource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linkedin.com/groups?gid=2626910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go.org/science/outreach.php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go.org/magazine.php" TargetMode="External"/><Relationship Id="rId3" Type="http://schemas.openxmlformats.org/officeDocument/2006/relationships/hyperlink" Target="http://www.ligo.org/" TargetMode="External"/><Relationship Id="rId7" Type="http://schemas.openxmlformats.org/officeDocument/2006/relationships/hyperlink" Target="http://www.youtube.com/watch?v=_OPTo1kPJI" TargetMode="External"/><Relationship Id="rId2" Type="http://schemas.openxmlformats.org/officeDocument/2006/relationships/hyperlink" Target="http://www.ligo.caltech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3xVUmmSFxXu" TargetMode="External"/><Relationship Id="rId5" Type="http://schemas.openxmlformats.org/officeDocument/2006/relationships/hyperlink" Target="http://www.twitter.com/LIGO" TargetMode="External"/><Relationship Id="rId4" Type="http://schemas.openxmlformats.org/officeDocument/2006/relationships/hyperlink" Target="http://www.facebook.com/LigoScientificCollaboratio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5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2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ravwa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1752600"/>
            <a:ext cx="914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Maiandra GD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altLang="en-US" sz="4000" b="1" dirty="0" smtClean="0">
                <a:solidFill>
                  <a:srgbClr val="FFFFFF"/>
                </a:solidFill>
              </a:rPr>
              <a:t>LIGO and Gravitational Wave Detection Workshop</a:t>
            </a:r>
            <a:endParaRPr lang="en-US" altLang="en-US" sz="1600" b="1" dirty="0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4038600"/>
            <a:ext cx="9144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ctr">
              <a:spcBef>
                <a:spcPct val="20000"/>
              </a:spcBef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 algn="ctr">
              <a:spcBef>
                <a:spcPct val="20000"/>
              </a:spcBef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 algn="ctr">
              <a:spcBef>
                <a:spcPct val="20000"/>
              </a:spcBef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 algn="ctr">
              <a:spcBef>
                <a:spcPct val="20000"/>
              </a:spcBef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3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Gregory Harry</a:t>
            </a:r>
          </a:p>
          <a:p>
            <a:pPr>
              <a:lnSpc>
                <a:spcPct val="80000"/>
              </a:lnSpc>
            </a:pPr>
            <a:r>
              <a:rPr lang="en-US" altLang="en-US" sz="24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American University</a:t>
            </a:r>
            <a:endParaRPr lang="en-US" alt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endParaRPr lang="en-US" altLang="en-US" sz="1200" b="1" i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en-US" alt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Society of Black Physicists</a:t>
            </a:r>
          </a:p>
          <a:p>
            <a:pPr>
              <a:lnSpc>
                <a:spcPct val="80000"/>
              </a:lnSpc>
            </a:pPr>
            <a:r>
              <a:rPr lang="en-US" altLang="en-U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February 28, 2015</a:t>
            </a:r>
            <a:endParaRPr lang="en-US" alt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7086600" y="6553200"/>
            <a:ext cx="2209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Maiandra GD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Maiandra GD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Maiandra GD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aiandra GD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aiandra GD" pitchFamily="34" charset="0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en-US" altLang="en-US" sz="1400" b="1" smtClean="0">
                <a:solidFill>
                  <a:srgbClr val="FFFFFF"/>
                </a:solidFill>
              </a:rPr>
              <a:t>G1500157-v1</a:t>
            </a:r>
            <a:endParaRPr lang="en-US" altLang="en-US" sz="1400" b="1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9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896"/>
            <a:ext cx="7620000" cy="1143000"/>
          </a:xfrm>
        </p:spPr>
        <p:txBody>
          <a:bodyPr/>
          <a:lstStyle/>
          <a:p>
            <a:r>
              <a:rPr lang="en-US" dirty="0" smtClean="0"/>
              <a:t>Gravitational Wave Sources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619875"/>
            <a:ext cx="2133600" cy="476250"/>
          </a:xfrm>
        </p:spPr>
        <p:txBody>
          <a:bodyPr/>
          <a:lstStyle/>
          <a:p>
            <a:fld id="{F41B6484-1869-4560-ACE1-65F4C0459F15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905000" y="1143000"/>
            <a:ext cx="7010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Maiandra GD" pitchFamily="34" charset="0"/>
              </a:rPr>
              <a:t>      Short Duration            Long Duration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0" y="1828800"/>
            <a:ext cx="26670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Maiandra GD" pitchFamily="34" charset="0"/>
              </a:rPr>
              <a:t>Modeled</a:t>
            </a:r>
          </a:p>
          <a:p>
            <a:pPr>
              <a:buFontTx/>
              <a:buNone/>
            </a:pPr>
            <a:endParaRPr lang="en-US" altLang="en-US" b="1">
              <a:solidFill>
                <a:schemeClr val="tx1"/>
              </a:solidFill>
              <a:latin typeface="Maiandra GD" pitchFamily="34" charset="0"/>
            </a:endParaRPr>
          </a:p>
          <a:p>
            <a:pPr>
              <a:buFontTx/>
              <a:buNone/>
            </a:pPr>
            <a:endParaRPr lang="en-US" altLang="en-US" b="1">
              <a:solidFill>
                <a:schemeClr val="tx1"/>
              </a:solidFill>
              <a:latin typeface="Maiandra GD" pitchFamily="34" charset="0"/>
            </a:endParaRPr>
          </a:p>
          <a:p>
            <a:pPr>
              <a:buFontTx/>
              <a:buNone/>
            </a:pPr>
            <a:endParaRPr lang="en-US" altLang="en-US" b="1">
              <a:solidFill>
                <a:schemeClr val="tx1"/>
              </a:solidFill>
              <a:latin typeface="Maiandra GD" pitchFamily="34" charset="0"/>
            </a:endParaRPr>
          </a:p>
          <a:p>
            <a:pPr>
              <a:buFontTx/>
              <a:buNone/>
            </a:pPr>
            <a:endParaRPr lang="en-US" altLang="en-US" sz="1400" b="1">
              <a:solidFill>
                <a:schemeClr val="tx1"/>
              </a:solidFill>
              <a:latin typeface="Maiandra GD" pitchFamily="34" charset="0"/>
            </a:endParaRPr>
          </a:p>
          <a:p>
            <a:pPr>
              <a:buFontTx/>
              <a:buNone/>
            </a:pPr>
            <a:r>
              <a:rPr lang="en-US" altLang="en-US" b="1" i="1">
                <a:solidFill>
                  <a:schemeClr val="tx1"/>
                </a:solidFill>
                <a:latin typeface="Maiandra GD" pitchFamily="34" charset="0"/>
              </a:rPr>
              <a:t>Unmodeled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133600" y="1828800"/>
            <a:ext cx="3505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Compact Body </a:t>
            </a:r>
            <a:r>
              <a:rPr lang="en-US" altLang="en-US" sz="2400" dirty="0" err="1">
                <a:solidFill>
                  <a:schemeClr val="tx1"/>
                </a:solidFill>
                <a:latin typeface="Maiandra GD" pitchFamily="34" charset="0"/>
              </a:rPr>
              <a:t>Inspirals</a:t>
            </a:r>
            <a:endParaRPr lang="en-US" altLang="en-US" sz="2400" dirty="0">
              <a:solidFill>
                <a:schemeClr val="tx1"/>
              </a:solidFill>
              <a:latin typeface="Maiandra GD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172200" y="1828800"/>
            <a:ext cx="2971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Periodic Sources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2133600" y="41910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Bursts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5372100" y="4191000"/>
            <a:ext cx="36195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Stochastic Background</a:t>
            </a:r>
          </a:p>
          <a:p>
            <a:pPr>
              <a:buFontTx/>
              <a:buNone/>
            </a:pPr>
            <a:r>
              <a:rPr lang="en-US" altLang="en-US" sz="2400" dirty="0">
                <a:solidFill>
                  <a:schemeClr val="tx1"/>
                </a:solidFill>
              </a:rPr>
              <a:t>    </a:t>
            </a: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14600"/>
            <a:ext cx="1905000" cy="137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0" descr="The image “http://img88.exs.cx/img88/8897/crabepulsar9ds.gif” cannot be displayed, because it contains errors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22479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724400"/>
            <a:ext cx="15509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24"/>
          <p:cNvSpPr>
            <a:spLocks noChangeShapeType="1"/>
          </p:cNvSpPr>
          <p:nvPr/>
        </p:nvSpPr>
        <p:spPr bwMode="auto">
          <a:xfrm>
            <a:off x="1828800" y="1676400"/>
            <a:ext cx="70866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>
            <a:off x="152400" y="4114800"/>
            <a:ext cx="86106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" name="Picture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38700"/>
            <a:ext cx="3429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16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219200"/>
          </a:xfrm>
        </p:spPr>
        <p:txBody>
          <a:bodyPr/>
          <a:lstStyle/>
          <a:p>
            <a:r>
              <a:rPr lang="en-US" dirty="0" smtClean="0"/>
              <a:t>Initial LIGO Astrophysics: Burst and </a:t>
            </a:r>
            <a:r>
              <a:rPr lang="en-US" dirty="0" err="1" smtClean="0"/>
              <a:t>Inspiral</a:t>
            </a:r>
            <a:r>
              <a:rPr lang="en-US" dirty="0" smtClean="0"/>
              <a:t>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32" y="1380377"/>
            <a:ext cx="7068667" cy="2810623"/>
          </a:xfrm>
        </p:spPr>
        <p:txBody>
          <a:bodyPr/>
          <a:lstStyle/>
          <a:p>
            <a:r>
              <a:rPr lang="en-US" dirty="0" smtClean="0"/>
              <a:t>Gama ray bursts (GRBs) may be compact body </a:t>
            </a:r>
            <a:r>
              <a:rPr lang="en-US" dirty="0" err="1" smtClean="0"/>
              <a:t>inspirals</a:t>
            </a:r>
            <a:r>
              <a:rPr lang="en-US" dirty="0" smtClean="0"/>
              <a:t> </a:t>
            </a:r>
          </a:p>
          <a:p>
            <a:r>
              <a:rPr lang="en-US" dirty="0" smtClean="0"/>
              <a:t>Short GRBs 050311 and 070201</a:t>
            </a:r>
          </a:p>
          <a:p>
            <a:pPr lvl="1"/>
            <a:r>
              <a:rPr lang="en-US" dirty="0" smtClean="0"/>
              <a:t>Locations in galaxies M81 and M31</a:t>
            </a:r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nspiral</a:t>
            </a:r>
            <a:r>
              <a:rPr lang="en-US" dirty="0" smtClean="0"/>
              <a:t> excluded at &gt;98%</a:t>
            </a: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6477000" y="1380377"/>
            <a:ext cx="2675238" cy="2505823"/>
            <a:chOff x="6194425" y="1192213"/>
            <a:chExt cx="2436813" cy="2568575"/>
          </a:xfrm>
        </p:grpSpPr>
        <p:pic>
          <p:nvPicPr>
            <p:cNvPr id="6" name="Picture 10" descr="grb_error_box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425" y="1192213"/>
              <a:ext cx="2436813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6848475" y="2962275"/>
              <a:ext cx="1595438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en-US">
                  <a:solidFill>
                    <a:schemeClr val="bg1"/>
                  </a:solidFill>
                  <a:latin typeface="Times New Roman" pitchFamily="18" charset="0"/>
                </a:rPr>
                <a:t>M31, GRB 070201</a:t>
              </a: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37235" y="4056375"/>
            <a:ext cx="4198839" cy="271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15146" y="4077194"/>
            <a:ext cx="4198837" cy="2715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19600" y="4114799"/>
            <a:ext cx="4724400" cy="152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kern="0" dirty="0" smtClean="0"/>
              <a:t>GW100916 </a:t>
            </a:r>
          </a:p>
          <a:p>
            <a:pPr lvl="1"/>
            <a:r>
              <a:rPr lang="en-US" altLang="en-US" kern="0" dirty="0" smtClean="0"/>
              <a:t>Consistent with </a:t>
            </a:r>
            <a:r>
              <a:rPr lang="en-US" altLang="en-US" kern="0" smtClean="0"/>
              <a:t>compact body </a:t>
            </a:r>
            <a:r>
              <a:rPr lang="en-US" altLang="en-US" kern="0" dirty="0" err="1" smtClean="0"/>
              <a:t>inspiral</a:t>
            </a:r>
            <a:endParaRPr lang="en-US" altLang="en-US" kern="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27838" y="5715001"/>
            <a:ext cx="4724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altLang="en-US" kern="0" dirty="0" smtClean="0"/>
              <a:t>Blind injection done to test analysis process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14279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219200"/>
          </a:xfrm>
        </p:spPr>
        <p:txBody>
          <a:bodyPr/>
          <a:lstStyle/>
          <a:p>
            <a:r>
              <a:rPr lang="en-US" dirty="0" smtClean="0"/>
              <a:t>Initial LIGO Astrophysics: Pulsars and Stochastic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 bwMode="auto">
              <a:xfrm>
                <a:off x="0" y="1371600"/>
                <a:ext cx="6248400" cy="2895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Pulsars can give continuous GW from asymmetric rotation</a:t>
                </a:r>
              </a:p>
              <a:p>
                <a:r>
                  <a:rPr lang="en-US" kern="0" dirty="0" smtClean="0"/>
                  <a:t>Crab pulsar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 kern="0">
                            <a:latin typeface="Cambria Math"/>
                          </a:rPr>
                          <m:t>𝐺𝑊</m:t>
                        </m:r>
                      </m:sub>
                    </m:sSub>
                    <m:r>
                      <a:rPr lang="en-US" i="1" kern="0">
                        <a:latin typeface="Cambria Math"/>
                      </a:rPr>
                      <m:t>&lt;0.02 </m:t>
                    </m:r>
                    <m:sSub>
                      <m:sSubPr>
                        <m:ctrlPr>
                          <a:rPr lang="en-US" i="1" ker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ker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i="1" kern="0">
                            <a:latin typeface="Cambria Math"/>
                          </a:rPr>
                          <m:t>𝑡𝑜𝑡𝑎𝑙</m:t>
                        </m:r>
                      </m:sub>
                    </m:sSub>
                  </m:oMath>
                </a14:m>
                <a:endParaRPr lang="en-US" kern="0" dirty="0"/>
              </a:p>
              <a:p>
                <a:r>
                  <a:rPr lang="en-US" kern="0" dirty="0" err="1" smtClean="0"/>
                  <a:t>Ellipticity</a:t>
                </a:r>
                <a:r>
                  <a:rPr lang="en-US" kern="0" dirty="0" smtClean="0"/>
                  <a:t> limit in 116 pulsars</a:t>
                </a:r>
              </a:p>
              <a:p>
                <a:pPr lvl="1"/>
                <a:r>
                  <a:rPr lang="en-US" kern="0" dirty="0" smtClean="0"/>
                  <a:t>Lowest upper limit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  <a:ea typeface="Cambria Math"/>
                      </a:rPr>
                      <m:t>𝜖</m:t>
                    </m:r>
                    <m:r>
                      <a:rPr lang="en-US" i="1" kern="0" smtClean="0">
                        <a:latin typeface="Cambria Math"/>
                        <a:ea typeface="Cambria Math"/>
                      </a:rPr>
                      <m:t>&lt;7×1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−8</m:t>
                        </m:r>
                      </m:sup>
                    </m:sSup>
                  </m:oMath>
                </a14:m>
                <a:endParaRPr lang="en-US" kern="0" dirty="0" smtClean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1371600"/>
                <a:ext cx="6248400" cy="2895600"/>
              </a:xfrm>
              <a:prstGeom prst="rect">
                <a:avLst/>
              </a:prstGeom>
              <a:blipFill rotWithShape="1">
                <a:blip r:embed="rId2"/>
                <a:stretch>
                  <a:fillRect l="-2146" t="-2737" b="-84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444" y="1515598"/>
            <a:ext cx="3166654" cy="244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>
                <a:off x="3924300" y="4178643"/>
                <a:ext cx="5219700" cy="26793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 smtClean="0"/>
                  <a:t>Stochastic GW from primordial background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kern="0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kern="0" smtClean="0">
                            <a:latin typeface="Cambria Math"/>
                            <a:ea typeface="Cambria Math"/>
                          </a:rPr>
                          <m:t>Ω</m:t>
                        </m:r>
                      </m:e>
                      <m:sub>
                        <m:r>
                          <a:rPr lang="en-US" i="1" kern="0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 kern="0" smtClean="0">
                        <a:latin typeface="Cambria Math"/>
                      </a:rPr>
                      <m:t>&lt;6.9</m:t>
                    </m:r>
                    <m:r>
                      <a:rPr lang="en-US" i="1" kern="0" smtClean="0">
                        <a:latin typeface="Cambria Math"/>
                        <a:ea typeface="Cambria Math"/>
                      </a:rPr>
                      <m:t>×1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kern="0" dirty="0" smtClean="0"/>
                  <a:t> </a:t>
                </a:r>
                <a:endParaRPr lang="en-US" kern="0" dirty="0"/>
              </a:p>
              <a:p>
                <a:pPr lvl="1"/>
                <a:r>
                  <a:rPr lang="en-US" kern="0" dirty="0" err="1"/>
                  <a:t>N</a:t>
                </a:r>
                <a:r>
                  <a:rPr lang="en-US" kern="0" dirty="0" err="1" smtClean="0"/>
                  <a:t>ucleosynthesis</a:t>
                </a:r>
                <a:r>
                  <a:rPr lang="en-US" kern="0" dirty="0" smtClean="0"/>
                  <a:t> limit </a:t>
                </a:r>
                <a14:m>
                  <m:oMath xmlns:m="http://schemas.openxmlformats.org/officeDocument/2006/math">
                    <m:r>
                      <a:rPr lang="en-US" i="1" kern="0" smtClean="0">
                        <a:latin typeface="Cambria Math"/>
                      </a:rPr>
                      <m:t>1</m:t>
                    </m:r>
                    <m:sSup>
                      <m:sSupPr>
                        <m:ctrlPr>
                          <a:rPr lang="en-US" i="1" kern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 kern="0" smtClean="0">
                            <a:latin typeface="Cambria Math"/>
                          </a:rPr>
                          <m:t>0</m:t>
                        </m:r>
                      </m:e>
                      <m:sup>
                        <m:r>
                          <a:rPr lang="en-US" i="1" kern="0" smtClean="0">
                            <a:latin typeface="Cambria Math"/>
                          </a:rPr>
                          <m:t>−5</m:t>
                        </m:r>
                      </m:sup>
                    </m:sSup>
                  </m:oMath>
                </a14:m>
                <a:endParaRPr lang="en-US" kern="0" dirty="0" smtClean="0"/>
              </a:p>
              <a:p>
                <a:r>
                  <a:rPr lang="en-US" kern="0" dirty="0" smtClean="0"/>
                  <a:t>Limits on point sources</a:t>
                </a:r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4300" y="4178643"/>
                <a:ext cx="5219700" cy="2679357"/>
              </a:xfrm>
              <a:prstGeom prst="rect">
                <a:avLst/>
              </a:prstGeom>
              <a:blipFill rotWithShape="1">
                <a:blip r:embed="rId4"/>
                <a:stretch>
                  <a:fillRect l="-2687" t="-2955" b="-102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2" r="37297" b="46807"/>
          <a:stretch/>
        </p:blipFill>
        <p:spPr bwMode="auto">
          <a:xfrm>
            <a:off x="304799" y="4413420"/>
            <a:ext cx="3557547" cy="2209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10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38236"/>
            <a:ext cx="5334000" cy="3122995"/>
          </a:xfrm>
        </p:spPr>
        <p:txBody>
          <a:bodyPr/>
          <a:lstStyle/>
          <a:p>
            <a:r>
              <a:rPr lang="en-US" dirty="0" smtClean="0"/>
              <a:t>Goal: 10 X sensitivity</a:t>
            </a:r>
          </a:p>
          <a:p>
            <a:pPr lvl="1"/>
            <a:r>
              <a:rPr lang="en-US" sz="2400" dirty="0" smtClean="0"/>
              <a:t>1000 X rate</a:t>
            </a:r>
          </a:p>
          <a:p>
            <a:pPr lvl="1"/>
            <a:r>
              <a:rPr lang="en-US" sz="2400" dirty="0" smtClean="0"/>
              <a:t>10 – 5000 Hz, wider range</a:t>
            </a:r>
          </a:p>
          <a:p>
            <a:pPr lvl="1"/>
            <a:r>
              <a:rPr lang="en-US" sz="2400" dirty="0"/>
              <a:t>200 </a:t>
            </a:r>
            <a:r>
              <a:rPr lang="en-US" sz="2400" dirty="0" err="1"/>
              <a:t>Mpc</a:t>
            </a:r>
            <a:r>
              <a:rPr lang="en-US" sz="2400" dirty="0"/>
              <a:t> NS </a:t>
            </a:r>
            <a:r>
              <a:rPr lang="en-US" sz="2400" dirty="0" err="1"/>
              <a:t>inspiral</a:t>
            </a:r>
            <a:r>
              <a:rPr lang="en-US" sz="2400" dirty="0"/>
              <a:t> </a:t>
            </a:r>
            <a:r>
              <a:rPr lang="en-US" sz="2400" dirty="0" smtClean="0"/>
              <a:t>range</a:t>
            </a:r>
          </a:p>
          <a:p>
            <a:pPr lvl="1"/>
            <a:r>
              <a:rPr lang="en-US" sz="2400" dirty="0" err="1" smtClean="0"/>
              <a:t>Inspirals</a:t>
            </a:r>
            <a:r>
              <a:rPr lang="en-US" sz="2400" dirty="0" smtClean="0"/>
              <a:t> possible ~ 1/month </a:t>
            </a:r>
          </a:p>
          <a:p>
            <a:pPr lvl="1"/>
            <a:r>
              <a:rPr lang="en-US" sz="2400" dirty="0" smtClean="0"/>
              <a:t>One day with Advanced LIGO = a few years with initial LIGO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895600" y="4400845"/>
            <a:ext cx="6248400" cy="260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Construction project complete</a:t>
            </a:r>
            <a:endParaRPr lang="en-US" dirty="0"/>
          </a:p>
          <a:p>
            <a:pPr lvl="1"/>
            <a:r>
              <a:rPr lang="en-US" sz="2400" dirty="0" smtClean="0"/>
              <a:t>Budget began in 2008</a:t>
            </a:r>
          </a:p>
          <a:p>
            <a:pPr lvl="1"/>
            <a:r>
              <a:rPr lang="en-US" sz="2400" dirty="0" smtClean="0"/>
              <a:t>Installation </a:t>
            </a:r>
            <a:r>
              <a:rPr lang="en-US" sz="2400" dirty="0"/>
              <a:t>started </a:t>
            </a:r>
            <a:r>
              <a:rPr lang="en-US" sz="2400" dirty="0" smtClean="0"/>
              <a:t>2010</a:t>
            </a:r>
          </a:p>
          <a:p>
            <a:pPr lvl="1"/>
            <a:r>
              <a:rPr lang="en-US" sz="2400" dirty="0" smtClean="0"/>
              <a:t>Building three interferometers</a:t>
            </a:r>
          </a:p>
          <a:p>
            <a:pPr lvl="1"/>
            <a:r>
              <a:rPr lang="en-US" sz="2400" dirty="0" smtClean="0"/>
              <a:t>Installation finished Feb 2015</a:t>
            </a:r>
            <a:endParaRPr lang="en-US" sz="2400" dirty="0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638800" y="1282190"/>
            <a:ext cx="3124200" cy="3118655"/>
            <a:chOff x="5856598" y="2835668"/>
            <a:chExt cx="2976197" cy="3032932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6598" y="2835668"/>
              <a:ext cx="2976197" cy="30329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7007408" y="5534811"/>
              <a:ext cx="1149777" cy="243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900" b="0" dirty="0">
                  <a:solidFill>
                    <a:schemeClr val="bg1"/>
                  </a:solidFill>
                  <a:latin typeface="Arial" charset="0"/>
                  <a:ea typeface="ＭＳ Ｐゴシック" charset="0"/>
                </a:rPr>
                <a:t>Image courtesy of Beverly Berger</a:t>
              </a:r>
            </a:p>
            <a:p>
              <a:pPr>
                <a:defRPr/>
              </a:pPr>
              <a:r>
                <a:rPr lang="en-US" sz="900" b="0" dirty="0">
                  <a:solidFill>
                    <a:schemeClr val="bg1"/>
                  </a:solidFill>
                  <a:latin typeface="Arial" charset="0"/>
                  <a:ea typeface="ＭＳ Ｐゴシック" charset="0"/>
                </a:rPr>
                <a:t>Cluster map by Richard Powell</a:t>
              </a:r>
            </a:p>
          </p:txBody>
        </p:sp>
        <p:sp>
          <p:nvSpPr>
            <p:cNvPr id="8" name="TextBox 1"/>
            <p:cNvSpPr txBox="1">
              <a:spLocks noChangeArrowheads="1"/>
            </p:cNvSpPr>
            <p:nvPr/>
          </p:nvSpPr>
          <p:spPr bwMode="auto">
            <a:xfrm>
              <a:off x="7644400" y="2932782"/>
              <a:ext cx="1183649" cy="30777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altLang="en-US" b="0">
                  <a:solidFill>
                    <a:schemeClr val="bg1"/>
                  </a:solidFill>
                </a:rPr>
                <a:t>Initial LIGO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291568" y="3084329"/>
              <a:ext cx="310627" cy="14523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281214" y="5711418"/>
              <a:ext cx="310627" cy="14523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sz="1400" b="1" kern="1200"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  <a:cs typeface="+mn-cs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17476" t="20570" r="17575" b="4582"/>
          <a:stretch>
            <a:fillRect/>
          </a:stretch>
        </p:blipFill>
        <p:spPr>
          <a:xfrm>
            <a:off x="4119" y="4584730"/>
            <a:ext cx="2902655" cy="2230041"/>
          </a:xfrm>
          <a:prstGeom prst="rect">
            <a:avLst/>
          </a:prstGeom>
          <a:effectLst>
            <a:glow rad="63500">
              <a:schemeClr val="accent6">
                <a:alpha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8907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LIGO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Limited by Earth motion, thermodynamics, and quantum mechanics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21327" y="2314553"/>
            <a:ext cx="6952735" cy="4549625"/>
            <a:chOff x="3124200" y="2895600"/>
            <a:chExt cx="6019800" cy="3962400"/>
          </a:xfrm>
        </p:grpSpPr>
        <p:pic>
          <p:nvPicPr>
            <p:cNvPr id="6" name="Picture 5" descr="s5s6s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895600"/>
              <a:ext cx="6019800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 flipH="1">
              <a:off x="4565399" y="5107023"/>
              <a:ext cx="450440" cy="492548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" name="Straight Arrow Connector 7"/>
            <p:cNvCxnSpPr/>
            <p:nvPr/>
          </p:nvCxnSpPr>
          <p:spPr>
            <a:xfrm>
              <a:off x="5854012" y="5523442"/>
              <a:ext cx="0" cy="587022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" name="Straight Arrow Connector 8"/>
            <p:cNvCxnSpPr/>
            <p:nvPr/>
          </p:nvCxnSpPr>
          <p:spPr>
            <a:xfrm>
              <a:off x="7218918" y="5101520"/>
              <a:ext cx="261276" cy="59436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4008418" y="5633889"/>
              <a:ext cx="894796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Better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seismic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isolation</a:t>
              </a: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7510640" y="5283130"/>
              <a:ext cx="755335" cy="8309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Higher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power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laser</a:t>
              </a:r>
            </a:p>
          </p:txBody>
        </p:sp>
        <p:sp>
          <p:nvSpPr>
            <p:cNvPr id="12" name="TextBox 13"/>
            <p:cNvSpPr txBox="1">
              <a:spLocks noChangeArrowheads="1"/>
            </p:cNvSpPr>
            <p:nvPr/>
          </p:nvSpPr>
          <p:spPr bwMode="auto">
            <a:xfrm>
              <a:off x="6098110" y="5756999"/>
              <a:ext cx="1106392" cy="5847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5pPr>
              <a:lvl6pPr marL="22860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6pPr>
              <a:lvl7pPr marL="27432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7pPr>
              <a:lvl8pPr marL="32004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8pPr>
              <a:lvl9pPr marL="3657600" algn="l" defTabSz="457200" rtl="0" eaLnBrk="1" latinLnBrk="0" hangingPunct="1">
                <a:defRPr sz="2400" kern="12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Better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test 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  <a:cs typeface="Times New Roman" charset="0"/>
                </a:rPr>
                <a:t>masses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119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Seismic Isolation and Suspension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2700" y="3721935"/>
                <a:ext cx="5168900" cy="3054905"/>
              </a:xfrm>
            </p:spPr>
            <p:txBody>
              <a:bodyPr/>
              <a:lstStyle/>
              <a:p>
                <a:r>
                  <a:rPr lang="en-US" dirty="0" smtClean="0"/>
                  <a:t>Quadruple suspension</a:t>
                </a:r>
              </a:p>
              <a:p>
                <a:pPr lvl="1"/>
                <a:r>
                  <a:rPr lang="en-US" dirty="0" smtClean="0"/>
                  <a:t>Based on GEO600 triples</a:t>
                </a:r>
              </a:p>
              <a:p>
                <a:pPr lvl="1"/>
                <a:r>
                  <a:rPr lang="en-US" dirty="0"/>
                  <a:t>S</a:t>
                </a:r>
                <a:r>
                  <a:rPr lang="en-US" dirty="0" smtClean="0"/>
                  <a:t>eismic noise reduction 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8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 smtClean="0"/>
                  <a:t> above pendulum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Final stage silica fibers to reduce thermal noise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700" y="3721935"/>
                <a:ext cx="5168900" cy="3054905"/>
              </a:xfrm>
              <a:blipFill rotWithShape="1">
                <a:blip r:embed="rId2"/>
                <a:stretch>
                  <a:fillRect l="-2594" t="-2595" b="-5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31" y="4052135"/>
            <a:ext cx="2141597" cy="2721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572000" y="1219200"/>
            <a:ext cx="463436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Seismic isolation</a:t>
            </a:r>
          </a:p>
          <a:p>
            <a:pPr lvl="1"/>
            <a:r>
              <a:rPr lang="en-US" kern="0" dirty="0" smtClean="0"/>
              <a:t>Hydraulic </a:t>
            </a:r>
            <a:r>
              <a:rPr lang="en-US" kern="0" dirty="0" err="1" smtClean="0"/>
              <a:t>preisolator</a:t>
            </a:r>
            <a:r>
              <a:rPr lang="en-US" kern="0" dirty="0" smtClean="0"/>
              <a:t> external to vacuum</a:t>
            </a:r>
          </a:p>
          <a:p>
            <a:pPr lvl="1"/>
            <a:r>
              <a:rPr lang="en-US" kern="0" dirty="0" smtClean="0"/>
              <a:t>In vacuum, two stage, 6 DOF active mass/spring system</a:t>
            </a:r>
            <a:endParaRPr lang="en-US" kern="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1" r="20738"/>
          <a:stretch/>
        </p:blipFill>
        <p:spPr bwMode="auto">
          <a:xfrm>
            <a:off x="7276138" y="4052135"/>
            <a:ext cx="1867862" cy="272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2" y="1371600"/>
            <a:ext cx="2514600" cy="2431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731" y="179070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1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6476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Mirrors and Coatings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23568" y="1371600"/>
            <a:ext cx="463436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Fused silica optics</a:t>
            </a:r>
          </a:p>
          <a:p>
            <a:pPr lvl="1"/>
            <a:r>
              <a:rPr lang="en-US" sz="2400" kern="0" dirty="0" smtClean="0"/>
              <a:t>40 kilograms</a:t>
            </a:r>
          </a:p>
          <a:p>
            <a:pPr lvl="1"/>
            <a:r>
              <a:rPr lang="en-US" sz="2400" kern="0" dirty="0" smtClean="0"/>
              <a:t>Very low absorption</a:t>
            </a:r>
          </a:p>
          <a:p>
            <a:pPr lvl="1"/>
            <a:r>
              <a:rPr lang="en-US" sz="2400" kern="0" dirty="0" smtClean="0"/>
              <a:t>&lt; 0.2 nm </a:t>
            </a:r>
            <a:r>
              <a:rPr lang="en-US" sz="2400" kern="0" dirty="0" err="1" smtClean="0"/>
              <a:t>rms</a:t>
            </a:r>
            <a:r>
              <a:rPr lang="en-US" sz="2400" kern="0" dirty="0" smtClean="0"/>
              <a:t> polish</a:t>
            </a:r>
          </a:p>
          <a:p>
            <a:pPr lvl="1"/>
            <a:r>
              <a:rPr lang="en-US" sz="2400" kern="0" dirty="0" smtClean="0"/>
              <a:t>Monolithic connection to suspension</a:t>
            </a:r>
            <a:endParaRPr lang="en-US" sz="2400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4961" b="10386"/>
          <a:stretch/>
        </p:blipFill>
        <p:spPr bwMode="auto">
          <a:xfrm>
            <a:off x="609600" y="3962400"/>
            <a:ext cx="3225113" cy="2714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219253" y="4098325"/>
            <a:ext cx="4924747" cy="27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Optical coatings</a:t>
            </a:r>
          </a:p>
          <a:p>
            <a:pPr lvl="1"/>
            <a:r>
              <a:rPr lang="en-US" sz="2400" kern="0" dirty="0" smtClean="0"/>
              <a:t>34 centimeter diameter</a:t>
            </a:r>
          </a:p>
          <a:p>
            <a:pPr lvl="1"/>
            <a:r>
              <a:rPr lang="en-US" sz="2400" kern="0" dirty="0" smtClean="0"/>
              <a:t>5-6 cm beam spot</a:t>
            </a:r>
          </a:p>
          <a:p>
            <a:pPr lvl="1"/>
            <a:r>
              <a:rPr lang="en-US" sz="2400" kern="0" dirty="0" smtClean="0"/>
              <a:t>Very low absorption</a:t>
            </a:r>
          </a:p>
          <a:p>
            <a:pPr lvl="1"/>
            <a:r>
              <a:rPr lang="en-US" sz="2400" kern="0" dirty="0" err="1" smtClean="0"/>
              <a:t>Titania</a:t>
            </a:r>
            <a:r>
              <a:rPr lang="en-US" sz="2400" kern="0" dirty="0" smtClean="0"/>
              <a:t>-doped </a:t>
            </a:r>
            <a:r>
              <a:rPr lang="en-US" sz="2400" kern="0" dirty="0" err="1" smtClean="0"/>
              <a:t>tantala</a:t>
            </a:r>
            <a:r>
              <a:rPr lang="en-US" sz="2400" kern="0" dirty="0" smtClean="0"/>
              <a:t> for low thermal noise</a:t>
            </a:r>
          </a:p>
          <a:p>
            <a:pPr lvl="1"/>
            <a:endParaRPr lang="en-US" kern="0" dirty="0"/>
          </a:p>
        </p:txBody>
      </p:sp>
      <p:pic>
        <p:nvPicPr>
          <p:cNvPr id="7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7" t="26405" r="24099" b="5205"/>
          <a:stretch/>
        </p:blipFill>
        <p:spPr bwMode="auto">
          <a:xfrm>
            <a:off x="4814726" y="1377777"/>
            <a:ext cx="3733800" cy="273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0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7620000" cy="1143000"/>
          </a:xfrm>
        </p:spPr>
        <p:txBody>
          <a:bodyPr/>
          <a:lstStyle/>
          <a:p>
            <a:r>
              <a:rPr lang="en-US" dirty="0" smtClean="0"/>
              <a:t>Advanced LIGO Laser and Interferometry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320800"/>
            <a:ext cx="4191000" cy="2895600"/>
          </a:xfrm>
        </p:spPr>
        <p:txBody>
          <a:bodyPr/>
          <a:lstStyle/>
          <a:p>
            <a:r>
              <a:rPr lang="en-US" dirty="0" smtClean="0"/>
              <a:t>Laser</a:t>
            </a:r>
          </a:p>
          <a:p>
            <a:pPr lvl="1"/>
            <a:r>
              <a:rPr lang="en-US" sz="2400" dirty="0" err="1" smtClean="0"/>
              <a:t>Nd:YAG</a:t>
            </a:r>
            <a:r>
              <a:rPr lang="en-US" sz="2400" dirty="0" smtClean="0"/>
              <a:t> 1064 nm</a:t>
            </a:r>
          </a:p>
          <a:p>
            <a:pPr lvl="1"/>
            <a:r>
              <a:rPr lang="en-US" sz="2400" dirty="0"/>
              <a:t>Three stage NPRO</a:t>
            </a:r>
          </a:p>
          <a:p>
            <a:pPr lvl="1"/>
            <a:r>
              <a:rPr lang="en-US" sz="2400" dirty="0" smtClean="0"/>
              <a:t>180 Watts</a:t>
            </a:r>
          </a:p>
          <a:p>
            <a:pPr lvl="1"/>
            <a:r>
              <a:rPr lang="en-US" sz="2400" dirty="0" smtClean="0"/>
              <a:t>Shot noise limited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4"/>
          <a:stretch/>
        </p:blipFill>
        <p:spPr bwMode="auto">
          <a:xfrm>
            <a:off x="190500" y="1524000"/>
            <a:ext cx="4724400" cy="262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4150193"/>
            <a:ext cx="4800600" cy="27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Interferometry</a:t>
            </a:r>
          </a:p>
          <a:p>
            <a:pPr lvl="1"/>
            <a:r>
              <a:rPr lang="en-US" sz="2400" kern="0" dirty="0" smtClean="0"/>
              <a:t>Power recycling increases arm power to 800 kW</a:t>
            </a:r>
          </a:p>
          <a:p>
            <a:pPr lvl="1"/>
            <a:r>
              <a:rPr lang="en-US" sz="2400" kern="0" dirty="0" smtClean="0"/>
              <a:t>Signal recycling to tune sensitivity curve</a:t>
            </a:r>
            <a:endParaRPr lang="en-US" sz="2400" kern="0" dirty="0"/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023041" y="4185205"/>
            <a:ext cx="4114800" cy="2590800"/>
            <a:chOff x="2640" y="1351"/>
            <a:chExt cx="3120" cy="2154"/>
          </a:xfrm>
        </p:grpSpPr>
        <p:pic>
          <p:nvPicPr>
            <p:cNvPr id="7" name="Picture 5" descr="isc-AdL-sensitivity mar0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351"/>
              <a:ext cx="3120" cy="2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 flipV="1">
              <a:off x="3408" y="2736"/>
              <a:ext cx="2112" cy="48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3705" y="2970"/>
              <a:ext cx="656" cy="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/>
              <a:r>
                <a:rPr lang="en-US" altLang="en-US" sz="1000">
                  <a:solidFill>
                    <a:schemeClr val="tx2"/>
                  </a:solidFill>
                  <a:latin typeface="Times New Roman" pitchFamily="18" charset="0"/>
                </a:rPr>
                <a:t>Coating Thermal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795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and Science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97" y="1295400"/>
            <a:ext cx="4561703" cy="2743200"/>
          </a:xfrm>
        </p:spPr>
        <p:txBody>
          <a:bodyPr/>
          <a:lstStyle/>
          <a:p>
            <a:r>
              <a:rPr lang="en-US" dirty="0" smtClean="0"/>
              <a:t>Installation complete</a:t>
            </a:r>
          </a:p>
          <a:p>
            <a:r>
              <a:rPr lang="en-US" dirty="0" smtClean="0"/>
              <a:t>Remaining activities</a:t>
            </a:r>
          </a:p>
          <a:p>
            <a:pPr lvl="1"/>
            <a:r>
              <a:rPr lang="en-US" sz="2400" dirty="0" smtClean="0"/>
              <a:t>Noise reduction at both LLO and LHO</a:t>
            </a:r>
          </a:p>
          <a:p>
            <a:pPr lvl="1"/>
            <a:r>
              <a:rPr lang="en-US" sz="2400" dirty="0" smtClean="0"/>
              <a:t>Computer procurement 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343398" y="3962400"/>
            <a:ext cx="4889157" cy="9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 smtClean="0"/>
              <a:t>Goal</a:t>
            </a:r>
            <a:r>
              <a:rPr lang="en-US" sz="2400" kern="0" dirty="0" smtClean="0"/>
              <a:t>: Direct detection century after Einstein’s 1916 GW paper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267747"/>
              </p:ext>
            </p:extLst>
          </p:nvPr>
        </p:nvGraphicFramePr>
        <p:xfrm>
          <a:off x="4114801" y="4800600"/>
          <a:ext cx="50291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496"/>
                <a:gridCol w="1474076"/>
                <a:gridCol w="19076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Length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Sensitivity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Summer 2015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 months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40-80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2016/2017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 months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80-120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2017/2018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 months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120-170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Full year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200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Mpc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334000" y="1295401"/>
            <a:ext cx="3336966" cy="2587930"/>
            <a:chOff x="5334000" y="1295401"/>
            <a:chExt cx="3336966" cy="2587930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295401"/>
              <a:ext cx="3336966" cy="2587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5715001" y="3382513"/>
              <a:ext cx="2819400" cy="381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1200" kern="0" dirty="0" smtClean="0"/>
                <a:t>See </a:t>
              </a:r>
              <a:r>
                <a:rPr lang="en-US" sz="1200" kern="0" dirty="0" err="1" smtClean="0"/>
                <a:t>Arxiv</a:t>
              </a:r>
              <a:r>
                <a:rPr lang="en-US" sz="1200" kern="0" dirty="0" smtClean="0"/>
                <a:t>/gr-qc/1304.0670, 1003.2480</a:t>
              </a: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87264"/>
            <a:ext cx="3657600" cy="284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60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56706"/>
            <a:ext cx="4648199" cy="4944094"/>
          </a:xfrm>
        </p:spPr>
        <p:txBody>
          <a:bodyPr/>
          <a:lstStyle/>
          <a:p>
            <a:r>
              <a:rPr lang="en-US" dirty="0" smtClean="0"/>
              <a:t>Third Advanced LIGO detector in India</a:t>
            </a:r>
          </a:p>
          <a:p>
            <a:r>
              <a:rPr lang="en-US" dirty="0" smtClean="0"/>
              <a:t>Site selection committee set up</a:t>
            </a:r>
          </a:p>
          <a:p>
            <a:r>
              <a:rPr lang="en-US" dirty="0" smtClean="0"/>
              <a:t>Interferometer hardware stored</a:t>
            </a:r>
          </a:p>
          <a:p>
            <a:r>
              <a:rPr lang="en-US" dirty="0" smtClean="0"/>
              <a:t>Join network 2022</a:t>
            </a:r>
          </a:p>
          <a:p>
            <a:r>
              <a:rPr lang="en-US" dirty="0" smtClean="0"/>
              <a:t>Training and collaboration now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1524000"/>
            <a:ext cx="445970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5" descr="localization_HHLV.png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190499" y="1558636"/>
            <a:ext cx="9067800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" y="3958"/>
            <a:ext cx="1676400" cy="120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5" descr="localization_HILV.png"/>
          <p:cNvPicPr>
            <a:picLocks noGrp="1"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 bwMode="auto">
          <a:xfrm>
            <a:off x="190499" y="1558636"/>
            <a:ext cx="9067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xmlns:lc="http://schemas.openxmlformats.org/drawingml/2006/lockedCanvas" val="1"/>
            </a:ext>
          </a:extLst>
        </p:spPr>
      </p:pic>
    </p:spTree>
    <p:extLst>
      <p:ext uri="{BB962C8B-B14F-4D97-AF65-F5344CB8AC3E}">
        <p14:creationId xmlns:p14="http://schemas.microsoft.com/office/powerpoint/2010/main" val="2541761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5000" y="76200"/>
            <a:ext cx="63246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Maiandra GD" pitchFamily="34" charset="0"/>
              </a:defRPr>
            </a:lvl9pPr>
          </a:lstStyle>
          <a:p>
            <a:r>
              <a:rPr lang="en-US" kern="0" dirty="0" smtClean="0"/>
              <a:t>Outline of Workshop</a:t>
            </a:r>
            <a:endParaRPr lang="en-US" kern="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409330"/>
            <a:ext cx="8229600" cy="544867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Technical Overview of LIGO</a:t>
            </a:r>
          </a:p>
          <a:p>
            <a:pPr lvl="1"/>
            <a:r>
              <a:rPr lang="en-US" kern="0" dirty="0" smtClean="0"/>
              <a:t>Gravitational Waves</a:t>
            </a:r>
          </a:p>
          <a:p>
            <a:pPr lvl="1"/>
            <a:r>
              <a:rPr lang="en-US" kern="0" dirty="0" smtClean="0"/>
              <a:t>Gravitational Wave Detectors</a:t>
            </a:r>
          </a:p>
          <a:p>
            <a:pPr lvl="1"/>
            <a:r>
              <a:rPr lang="en-US" kern="0" dirty="0" smtClean="0"/>
              <a:t>Astronomical Sources for LIGO</a:t>
            </a:r>
          </a:p>
          <a:p>
            <a:pPr lvl="1"/>
            <a:r>
              <a:rPr lang="en-US" kern="0" dirty="0" smtClean="0"/>
              <a:t>Advanced LIGO Detectors</a:t>
            </a:r>
          </a:p>
          <a:p>
            <a:r>
              <a:rPr lang="en-US" kern="0" dirty="0" smtClean="0"/>
              <a:t>Break for Informal Discussions</a:t>
            </a:r>
          </a:p>
          <a:p>
            <a:r>
              <a:rPr lang="en-US" kern="0" dirty="0" smtClean="0"/>
              <a:t>Involvement with LIGO and Outreach</a:t>
            </a:r>
          </a:p>
          <a:p>
            <a:pPr lvl="1"/>
            <a:r>
              <a:rPr lang="en-US" kern="0" dirty="0" smtClean="0"/>
              <a:t>Joining LIGO</a:t>
            </a:r>
          </a:p>
          <a:p>
            <a:pPr lvl="1"/>
            <a:r>
              <a:rPr lang="en-US" kern="0" dirty="0" smtClean="0"/>
              <a:t>Open Data and Joint Data Analysis</a:t>
            </a:r>
          </a:p>
          <a:p>
            <a:pPr lvl="1"/>
            <a:r>
              <a:rPr lang="en-US" kern="0" dirty="0" smtClean="0"/>
              <a:t>Programs for Teachers and Students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74614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1771"/>
            <a:ext cx="7620000" cy="1143000"/>
          </a:xfrm>
        </p:spPr>
        <p:txBody>
          <a:bodyPr/>
          <a:lstStyle/>
          <a:p>
            <a:r>
              <a:rPr lang="en-US" sz="4000" dirty="0" smtClean="0"/>
              <a:t>Gravitational Wave Sources for Advanced LIGO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32956"/>
            <a:ext cx="8229600" cy="5410200"/>
          </a:xfrm>
        </p:spPr>
        <p:txBody>
          <a:bodyPr/>
          <a:lstStyle/>
          <a:p>
            <a:r>
              <a:rPr lang="en-US" sz="2800" dirty="0" smtClean="0"/>
              <a:t>Compact body coalescence</a:t>
            </a:r>
          </a:p>
          <a:p>
            <a:pPr lvl="1"/>
            <a:r>
              <a:rPr lang="en-US" sz="2400" dirty="0"/>
              <a:t>N</a:t>
            </a:r>
            <a:r>
              <a:rPr lang="en-US" sz="2400" dirty="0" smtClean="0"/>
              <a:t>eutron stars and black holes</a:t>
            </a:r>
          </a:p>
          <a:p>
            <a:pPr lvl="1"/>
            <a:r>
              <a:rPr lang="en-US" sz="2400" dirty="0" err="1" smtClean="0"/>
              <a:t>Inspiral</a:t>
            </a:r>
            <a:r>
              <a:rPr lang="en-US" sz="2400" dirty="0" smtClean="0"/>
              <a:t>, merger, and </a:t>
            </a:r>
            <a:r>
              <a:rPr lang="en-US" sz="2400" dirty="0" err="1" smtClean="0"/>
              <a:t>ringdown</a:t>
            </a:r>
            <a:r>
              <a:rPr lang="en-US" sz="2400" dirty="0" smtClean="0"/>
              <a:t> phases</a:t>
            </a:r>
          </a:p>
          <a:p>
            <a:r>
              <a:rPr lang="en-US" sz="2800" dirty="0" smtClean="0"/>
              <a:t>Stellar core collapse</a:t>
            </a:r>
          </a:p>
          <a:p>
            <a:r>
              <a:rPr lang="en-US" sz="2800" dirty="0" smtClean="0"/>
              <a:t>Gamma ray bursts</a:t>
            </a:r>
          </a:p>
          <a:p>
            <a:pPr lvl="1"/>
            <a:r>
              <a:rPr lang="en-US" sz="2400" dirty="0" err="1" smtClean="0"/>
              <a:t>Kilonova</a:t>
            </a:r>
            <a:endParaRPr lang="en-US" sz="2400" dirty="0" smtClean="0"/>
          </a:p>
          <a:p>
            <a:r>
              <a:rPr lang="en-US" sz="2800" dirty="0" smtClean="0"/>
              <a:t>Millisecond pulsars</a:t>
            </a:r>
          </a:p>
          <a:p>
            <a:pPr lvl="1"/>
            <a:r>
              <a:rPr lang="en-US" sz="2400" dirty="0" smtClean="0"/>
              <a:t>Known and unknown</a:t>
            </a:r>
          </a:p>
          <a:p>
            <a:r>
              <a:rPr lang="en-US" sz="2800" dirty="0" smtClean="0"/>
              <a:t>Stochastic background</a:t>
            </a:r>
          </a:p>
          <a:p>
            <a:pPr lvl="1"/>
            <a:r>
              <a:rPr lang="en-US" sz="2400" dirty="0" smtClean="0"/>
              <a:t>Cacophony of above sources</a:t>
            </a:r>
          </a:p>
          <a:p>
            <a:pPr lvl="1"/>
            <a:r>
              <a:rPr lang="en-US" sz="2400" dirty="0" smtClean="0"/>
              <a:t>Cosmological origin (?)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1815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Physics and Astronomy with Advanced LIGO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82" y="1406559"/>
            <a:ext cx="7013418" cy="5029200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+mj-lt"/>
                <a:ea typeface="ＭＳ Ｐゴシック" charset="0"/>
              </a:rPr>
              <a:t>Fundamental Physics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ea typeface="ＭＳ Ｐゴシック" charset="0"/>
              </a:rPr>
              <a:t>Is General Relativity the correct theory of gravity?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ea typeface="ＭＳ Ｐゴシック" charset="0"/>
              </a:rPr>
              <a:t>How does matter behave under extreme conditions?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ea typeface="ＭＳ Ｐゴシック" charset="0"/>
              </a:rPr>
              <a:t>What equation of state describes a neutron star? 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ea typeface="ＭＳ Ｐゴシック" charset="0"/>
              </a:rPr>
              <a:t>Are black holes truly bald?</a:t>
            </a:r>
          </a:p>
          <a:p>
            <a:r>
              <a:rPr lang="en-US" sz="2800" dirty="0">
                <a:solidFill>
                  <a:srgbClr val="000000"/>
                </a:solidFill>
                <a:latin typeface="+mj-lt"/>
                <a:ea typeface="ＭＳ Ｐゴシック" charset="0"/>
              </a:rPr>
              <a:t>Astrophysics, Astronomy, Cosmology</a:t>
            </a:r>
          </a:p>
          <a:p>
            <a:pPr lvl="1"/>
            <a:r>
              <a:rPr lang="en-US" sz="1600" dirty="0">
                <a:solidFill>
                  <a:schemeClr val="tx2"/>
                </a:solidFill>
                <a:latin typeface="+mj-lt"/>
                <a:ea typeface="ＭＳ Ｐゴシック" charset="0"/>
              </a:rPr>
              <a:t>Do compact binary mergers cause GRBs?</a:t>
            </a:r>
          </a:p>
          <a:p>
            <a:pPr lvl="1"/>
            <a:r>
              <a:rPr lang="en-US" sz="1600" dirty="0">
                <a:solidFill>
                  <a:schemeClr val="tx2"/>
                </a:solidFill>
                <a:latin typeface="+mj-lt"/>
                <a:ea typeface="ＭＳ Ｐゴシック" charset="0"/>
              </a:rPr>
              <a:t>What is the supernova mechanism in core-collapse of </a:t>
            </a:r>
            <a:r>
              <a:rPr lang="en-US" sz="1600" dirty="0" smtClean="0">
                <a:solidFill>
                  <a:schemeClr val="tx2"/>
                </a:solidFill>
                <a:latin typeface="+mj-lt"/>
                <a:ea typeface="ＭＳ Ｐゴシック" charset="0"/>
              </a:rPr>
              <a:t>stars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ＭＳ Ｐゴシック" charset="0"/>
              </a:rPr>
              <a:t>?</a:t>
            </a:r>
          </a:p>
          <a:p>
            <a:pPr lvl="1"/>
            <a:r>
              <a:rPr lang="en-US" sz="1600" dirty="0">
                <a:solidFill>
                  <a:schemeClr val="tx2"/>
                </a:solidFill>
                <a:latin typeface="+mj-lt"/>
                <a:ea typeface="ＭＳ Ｐゴシック" charset="0"/>
              </a:rPr>
              <a:t>How many low mass black holes are there in the universe?</a:t>
            </a:r>
          </a:p>
          <a:p>
            <a:pPr lvl="1"/>
            <a:r>
              <a:rPr lang="en-US" sz="1600" dirty="0">
                <a:solidFill>
                  <a:schemeClr val="tx2"/>
                </a:solidFill>
                <a:latin typeface="+mj-lt"/>
                <a:ea typeface="ＭＳ Ｐゴシック" charset="0"/>
              </a:rPr>
              <a:t>Do intermediate mass black holes exist?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ea typeface="ＭＳ Ｐゴシック" charset="0"/>
              </a:rPr>
              <a:t>How bumpy are neutron stars?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ea typeface="ＭＳ Ｐゴシック" charset="0"/>
              </a:rPr>
              <a:t>Is there a primordial gravitational-wave residue?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ea typeface="ＭＳ Ｐゴシック" charset="0"/>
              </a:rPr>
              <a:t>Can we observe populations of weak gravitational wave sources?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  <a:latin typeface="+mj-lt"/>
                <a:ea typeface="ＭＳ Ｐゴシック" charset="0"/>
              </a:rPr>
              <a:t>Can binary </a:t>
            </a:r>
            <a:r>
              <a:rPr lang="en-US" sz="1600" dirty="0" err="1">
                <a:solidFill>
                  <a:srgbClr val="000000"/>
                </a:solidFill>
                <a:latin typeface="+mj-lt"/>
                <a:ea typeface="ＭＳ Ｐゴシック" charset="0"/>
              </a:rPr>
              <a:t>inspirals</a:t>
            </a:r>
            <a:r>
              <a:rPr lang="en-US" sz="1600" dirty="0">
                <a:solidFill>
                  <a:srgbClr val="000000"/>
                </a:solidFill>
                <a:latin typeface="+mj-lt"/>
                <a:ea typeface="ＭＳ Ｐゴシック" charset="0"/>
              </a:rPr>
              <a:t> be used as “standard sirens” to measure the local Hubble parameter?</a:t>
            </a:r>
          </a:p>
          <a:p>
            <a:pPr lvl="1"/>
            <a:endParaRPr lang="en-US" sz="1600" dirty="0">
              <a:latin typeface="Helvetica" charset="0"/>
              <a:ea typeface="ＭＳ Ｐゴシック" charset="0"/>
            </a:endParaRPr>
          </a:p>
          <a:p>
            <a:endParaRPr lang="en-US" dirty="0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6502807" y="1431952"/>
            <a:ext cx="2389187" cy="1997047"/>
            <a:chOff x="6373282" y="1185331"/>
            <a:chExt cx="2228850" cy="2014023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6373282" y="1205687"/>
              <a:ext cx="2220383" cy="1993667"/>
              <a:chOff x="6381750" y="1358677"/>
              <a:chExt cx="2007454" cy="1993667"/>
            </a:xfrm>
          </p:grpSpPr>
          <p:pic>
            <p:nvPicPr>
              <p:cNvPr id="7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3248" y="1358677"/>
                <a:ext cx="1945956" cy="1984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8"/>
              <p:cNvSpPr txBox="1">
                <a:spLocks noChangeArrowheads="1"/>
              </p:cNvSpPr>
              <p:nvPr/>
            </p:nvSpPr>
            <p:spPr bwMode="auto">
              <a:xfrm>
                <a:off x="6381750" y="3136900"/>
                <a:ext cx="128753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 b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0" hangingPunct="0"/>
                <a:r>
                  <a:rPr lang="en-US" sz="800" b="0">
                    <a:solidFill>
                      <a:srgbClr val="FFFFFF"/>
                    </a:solidFill>
                  </a:rPr>
                  <a:t>Image credit: W. Benger</a:t>
                </a:r>
              </a:p>
            </p:txBody>
          </p:sp>
        </p:grpSp>
        <p:sp>
          <p:nvSpPr>
            <p:cNvPr id="6" name="TextBox 13"/>
            <p:cNvSpPr txBox="1">
              <a:spLocks noChangeArrowheads="1"/>
            </p:cNvSpPr>
            <p:nvPr/>
          </p:nvSpPr>
          <p:spPr bwMode="auto">
            <a:xfrm>
              <a:off x="6383861" y="1185331"/>
              <a:ext cx="22182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000">
                  <a:solidFill>
                    <a:srgbClr val="FFFFFF"/>
                  </a:solidFill>
                </a:rPr>
                <a:t>Black Hole Merger and Ringdown</a:t>
              </a:r>
            </a:p>
          </p:txBody>
        </p:sp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7010401" y="3581400"/>
            <a:ext cx="1974942" cy="1524000"/>
            <a:chOff x="6167260" y="3258792"/>
            <a:chExt cx="2486231" cy="1704970"/>
          </a:xfrm>
        </p:grpSpPr>
        <p:pic>
          <p:nvPicPr>
            <p:cNvPr id="10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60" y="3258792"/>
              <a:ext cx="2486231" cy="1680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4"/>
            <p:cNvSpPr txBox="1">
              <a:spLocks noChangeArrowheads="1"/>
            </p:cNvSpPr>
            <p:nvPr/>
          </p:nvSpPr>
          <p:spPr bwMode="auto">
            <a:xfrm>
              <a:off x="6197594" y="3301998"/>
              <a:ext cx="22182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0" hangingPunct="0"/>
              <a:r>
                <a:rPr lang="en-US" sz="1000" dirty="0">
                  <a:solidFill>
                    <a:srgbClr val="FFFFFF"/>
                  </a:solidFill>
                </a:rPr>
                <a:t>Neutron Star Formation</a:t>
              </a: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6178453" y="4748318"/>
              <a:ext cx="109517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800">
                  <a:solidFill>
                    <a:srgbClr val="FFFFFF"/>
                  </a:solidFill>
                </a:rPr>
                <a:t>Image credit: NASA</a:t>
              </a: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03" y="5616337"/>
            <a:ext cx="2034879" cy="104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0" y="6400800"/>
            <a:ext cx="2133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2075" tIns="46038" rIns="92075" bIns="46038" anchor="ctr"/>
          <a:lstStyle/>
          <a:p>
            <a:pPr algn="l" eaLnBrk="0" hangingPunct="0">
              <a:defRPr/>
            </a:pPr>
            <a:r>
              <a:rPr lang="en-US" sz="1400" dirty="0">
                <a:latin typeface="Helvetica"/>
              </a:rPr>
              <a:t>Slide </a:t>
            </a:r>
            <a:r>
              <a:rPr lang="en-US" sz="1400" dirty="0" smtClean="0">
                <a:latin typeface="Helvetica"/>
              </a:rPr>
              <a:t>from Dave </a:t>
            </a:r>
            <a:r>
              <a:rPr lang="en-US" sz="1400" dirty="0" err="1" smtClean="0">
                <a:latin typeface="Helvetica"/>
              </a:rPr>
              <a:t>Reitze</a:t>
            </a:r>
            <a:endParaRPr lang="en-US" sz="1400" dirty="0"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9383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Multimessenger</a:t>
            </a:r>
            <a:r>
              <a:rPr lang="en-US" dirty="0" smtClean="0"/>
              <a:t> Astronomy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24400"/>
            <a:ext cx="9144000" cy="2133600"/>
          </a:xfrm>
        </p:spPr>
        <p:txBody>
          <a:bodyPr/>
          <a:lstStyle/>
          <a:p>
            <a:r>
              <a:rPr lang="en-US" dirty="0" smtClean="0"/>
              <a:t>Low latency data analysis happening as data comes in </a:t>
            </a:r>
            <a:r>
              <a:rPr lang="en-US" dirty="0" smtClean="0">
                <a:latin typeface="Times New Roman"/>
                <a:cs typeface="Times New Roman"/>
              </a:rPr>
              <a:t>→ </a:t>
            </a:r>
            <a:r>
              <a:rPr lang="en-US" dirty="0" smtClean="0">
                <a:latin typeface="+mj-lt"/>
                <a:cs typeface="Times New Roman"/>
              </a:rPr>
              <a:t>Generate triggers</a:t>
            </a:r>
          </a:p>
          <a:p>
            <a:r>
              <a:rPr lang="en-US" dirty="0" smtClean="0">
                <a:latin typeface="+mj-lt"/>
                <a:cs typeface="Times New Roman"/>
              </a:rPr>
              <a:t>Increase confidence in GW detection</a:t>
            </a:r>
          </a:p>
          <a:p>
            <a:r>
              <a:rPr lang="en-US" dirty="0" smtClean="0">
                <a:latin typeface="+mj-lt"/>
                <a:cs typeface="Times New Roman"/>
              </a:rPr>
              <a:t>More precise sky location, better understanding</a:t>
            </a:r>
            <a:endParaRPr lang="en-US" dirty="0">
              <a:latin typeface="+mj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407400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6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in the 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82" y="1365662"/>
            <a:ext cx="6802582" cy="5257800"/>
          </a:xfrm>
        </p:spPr>
        <p:txBody>
          <a:bodyPr/>
          <a:lstStyle/>
          <a:p>
            <a:r>
              <a:rPr lang="en-US" sz="2000" dirty="0" smtClean="0"/>
              <a:t>Gregory Harry – Faculty, American University</a:t>
            </a:r>
          </a:p>
          <a:p>
            <a:pPr lvl="1"/>
            <a:r>
              <a:rPr lang="en-US" sz="1800" dirty="0" smtClean="0"/>
              <a:t>LIGO hardware, optics, thermal noise</a:t>
            </a:r>
          </a:p>
          <a:p>
            <a:r>
              <a:rPr lang="en-US" sz="2000" dirty="0" err="1" smtClean="0"/>
              <a:t>Jedidah</a:t>
            </a:r>
            <a:r>
              <a:rPr lang="en-US" sz="2000" dirty="0" smtClean="0"/>
              <a:t> Isler – Faculty, Syracuse University</a:t>
            </a:r>
          </a:p>
          <a:p>
            <a:pPr lvl="1"/>
            <a:r>
              <a:rPr lang="en-US" sz="1800" dirty="0" smtClean="0"/>
              <a:t>Astrophysics</a:t>
            </a:r>
          </a:p>
          <a:p>
            <a:r>
              <a:rPr lang="en-US" sz="2000" dirty="0" err="1" smtClean="0"/>
              <a:t>Jaysin</a:t>
            </a:r>
            <a:r>
              <a:rPr lang="en-US" sz="2000" dirty="0" smtClean="0"/>
              <a:t> Lord – Grad student, Syracuse University</a:t>
            </a:r>
          </a:p>
          <a:p>
            <a:pPr lvl="1"/>
            <a:r>
              <a:rPr lang="en-US" sz="1800" dirty="0" smtClean="0"/>
              <a:t>Neutron star and black hole searches</a:t>
            </a:r>
          </a:p>
          <a:p>
            <a:r>
              <a:rPr lang="en-US" sz="2000" dirty="0" smtClean="0"/>
              <a:t>Amber </a:t>
            </a:r>
            <a:r>
              <a:rPr lang="en-US" sz="2000" dirty="0" err="1" smtClean="0"/>
              <a:t>Lenon</a:t>
            </a:r>
            <a:r>
              <a:rPr lang="en-US" sz="2000" dirty="0" smtClean="0"/>
              <a:t> – Grad student, Syracuse</a:t>
            </a:r>
          </a:p>
          <a:p>
            <a:pPr lvl="1"/>
            <a:r>
              <a:rPr lang="en-US" sz="1800" dirty="0" smtClean="0"/>
              <a:t>Gravitational wave astrophysics</a:t>
            </a:r>
          </a:p>
          <a:p>
            <a:r>
              <a:rPr lang="en-US" sz="2000" dirty="0" smtClean="0"/>
              <a:t>Corey Gray – Operator, LIGO Hanford Observatory</a:t>
            </a:r>
          </a:p>
          <a:p>
            <a:pPr lvl="1"/>
            <a:r>
              <a:rPr lang="en-US" sz="1800" dirty="0" smtClean="0"/>
              <a:t>LIGO interferometer status and operation</a:t>
            </a:r>
          </a:p>
          <a:p>
            <a:r>
              <a:rPr lang="en-US" sz="2000" dirty="0" smtClean="0"/>
              <a:t>Martha </a:t>
            </a:r>
            <a:r>
              <a:rPr lang="en-US" sz="2000" dirty="0" err="1" smtClean="0"/>
              <a:t>Casquette</a:t>
            </a:r>
            <a:r>
              <a:rPr lang="en-US" sz="2000" dirty="0" smtClean="0"/>
              <a:t> – Faculty, Texas </a:t>
            </a:r>
            <a:r>
              <a:rPr lang="en-US" sz="2000" dirty="0" err="1" smtClean="0"/>
              <a:t>Southmost</a:t>
            </a:r>
            <a:r>
              <a:rPr lang="en-US" sz="2000" dirty="0" smtClean="0"/>
              <a:t> College</a:t>
            </a:r>
          </a:p>
          <a:p>
            <a:pPr lvl="1"/>
            <a:r>
              <a:rPr lang="en-US" sz="1800" dirty="0" smtClean="0"/>
              <a:t>LIGO outreach</a:t>
            </a:r>
            <a:endParaRPr lang="en-US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48" y="1418668"/>
            <a:ext cx="1155052" cy="101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986" y="1418668"/>
            <a:ext cx="1504793" cy="101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7" y="2514600"/>
            <a:ext cx="1300163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032" y="2743200"/>
            <a:ext cx="1071563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656" y="3834555"/>
            <a:ext cx="1278849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5" t="22959" r="42890" b="42138"/>
          <a:stretch/>
        </p:blipFill>
        <p:spPr bwMode="auto">
          <a:xfrm>
            <a:off x="6972518" y="5257800"/>
            <a:ext cx="1232154" cy="117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84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7620000" cy="1143000"/>
          </a:xfrm>
        </p:spPr>
        <p:txBody>
          <a:bodyPr/>
          <a:lstStyle/>
          <a:p>
            <a:r>
              <a:rPr lang="en-US" sz="4000" dirty="0" smtClean="0"/>
              <a:t>Research with LIGO and Outreach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553200" cy="5181600"/>
          </a:xfrm>
        </p:spPr>
        <p:txBody>
          <a:bodyPr/>
          <a:lstStyle/>
          <a:p>
            <a:r>
              <a:rPr lang="en-US" dirty="0" smtClean="0"/>
              <a:t>LIGO Scientific Collaboration</a:t>
            </a:r>
          </a:p>
          <a:p>
            <a:r>
              <a:rPr lang="en-US" dirty="0" smtClean="0"/>
              <a:t>Open data and joint analysis</a:t>
            </a:r>
          </a:p>
          <a:p>
            <a:r>
              <a:rPr lang="en-US" dirty="0" smtClean="0"/>
              <a:t>LIGO programs for teachers</a:t>
            </a:r>
          </a:p>
          <a:p>
            <a:pPr lvl="1"/>
            <a:r>
              <a:rPr lang="en-US" dirty="0" smtClean="0"/>
              <a:t>Community college</a:t>
            </a:r>
          </a:p>
          <a:p>
            <a:pPr lvl="1"/>
            <a:r>
              <a:rPr lang="en-US" dirty="0" smtClean="0"/>
              <a:t>High school teacher training</a:t>
            </a:r>
          </a:p>
          <a:p>
            <a:r>
              <a:rPr lang="en-US" dirty="0" smtClean="0"/>
              <a:t>Programs for students</a:t>
            </a:r>
          </a:p>
          <a:p>
            <a:r>
              <a:rPr lang="en-US" dirty="0" smtClean="0"/>
              <a:t>Outreach to the general public</a:t>
            </a:r>
          </a:p>
          <a:p>
            <a:r>
              <a:rPr lang="en-US" dirty="0" smtClean="0"/>
              <a:t>LIGO online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22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Scientific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0" y="1354652"/>
            <a:ext cx="8915400" cy="5427147"/>
          </a:xfrm>
        </p:spPr>
        <p:txBody>
          <a:bodyPr/>
          <a:lstStyle/>
          <a:p>
            <a:r>
              <a:rPr lang="en-US" sz="2400" dirty="0" smtClean="0"/>
              <a:t>Nearly 1000 members from over 80 institutions in 16 countries for the LIGO Scientific Collaboration (LSC)</a:t>
            </a:r>
          </a:p>
          <a:p>
            <a:r>
              <a:rPr lang="en-US" sz="2400" dirty="0" smtClean="0"/>
              <a:t>Large </a:t>
            </a:r>
            <a:r>
              <a:rPr lang="en-US" sz="2400" dirty="0" smtClean="0"/>
              <a:t>and small departments, graduate and undergraduate institutions, academic and research laboratories</a:t>
            </a:r>
          </a:p>
          <a:p>
            <a:pPr lvl="1"/>
            <a:r>
              <a:rPr lang="en-US" sz="2000" dirty="0" smtClean="0"/>
              <a:t>Several members serving under-represented groups </a:t>
            </a:r>
          </a:p>
          <a:p>
            <a:pPr lvl="1"/>
            <a:r>
              <a:rPr lang="en-US" sz="2000" dirty="0" smtClean="0"/>
              <a:t>Southern University, a Historically </a:t>
            </a:r>
            <a:r>
              <a:rPr lang="en-US" sz="2000" dirty="0"/>
              <a:t>B</a:t>
            </a:r>
            <a:r>
              <a:rPr lang="en-US" sz="2000" dirty="0" smtClean="0"/>
              <a:t>lack University</a:t>
            </a:r>
          </a:p>
          <a:p>
            <a:r>
              <a:rPr lang="en-US" sz="2400" dirty="0" smtClean="0"/>
              <a:t>Most US groups supported by single investigator NSF grants</a:t>
            </a:r>
          </a:p>
          <a:p>
            <a:pPr lvl="1"/>
            <a:r>
              <a:rPr lang="en-US" sz="2000" dirty="0" smtClean="0"/>
              <a:t>LIGO Laboratory (Caltech, MIT, Observatories) supported by MRFC from </a:t>
            </a:r>
            <a:r>
              <a:rPr lang="en-US" sz="2000" dirty="0" smtClean="0"/>
              <a:t>NSF</a:t>
            </a:r>
          </a:p>
          <a:p>
            <a:r>
              <a:rPr lang="en-US" sz="2400" dirty="0"/>
              <a:t>LSC and LIGO Laboratory make up “LIGO”</a:t>
            </a:r>
          </a:p>
          <a:p>
            <a:pPr lvl="1"/>
            <a:r>
              <a:rPr lang="en-US" sz="2000" dirty="0"/>
              <a:t>Mission “The LIGO Scientific Collaboration (LSC) is a self-governing collaboration seeking to detect gravitational waves, use them to explore the fundamental physics of gravity, and develop gravitational wave observations as a tool of astronomical discovery”</a:t>
            </a:r>
            <a:endParaRPr lang="en-US" sz="2400" dirty="0"/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667000"/>
            <a:ext cx="1447800" cy="10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53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LSC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562600"/>
          </a:xfrm>
        </p:spPr>
        <p:txBody>
          <a:bodyPr/>
          <a:lstStyle/>
          <a:p>
            <a:r>
              <a:rPr lang="en-US" dirty="0" smtClean="0"/>
              <a:t>Working groups organize LIGO activities</a:t>
            </a:r>
          </a:p>
          <a:p>
            <a:pPr lvl="1"/>
            <a:r>
              <a:rPr lang="en-US" sz="2400" dirty="0"/>
              <a:t>H</a:t>
            </a:r>
            <a:r>
              <a:rPr lang="en-US" sz="2400" dirty="0" smtClean="0"/>
              <a:t>ardware groups: Suspensions and Seismic Isolation, Optics, Quantum Noise, Advanced Interferometer Configurations, Detector Characterization</a:t>
            </a:r>
          </a:p>
          <a:p>
            <a:pPr lvl="1"/>
            <a:r>
              <a:rPr lang="en-US" sz="2400" dirty="0" smtClean="0"/>
              <a:t>Data analysis groups: Bursts, Compact body coalescence, Continuous waves, Stochastic</a:t>
            </a:r>
          </a:p>
          <a:p>
            <a:r>
              <a:rPr lang="en-US" dirty="0" smtClean="0"/>
              <a:t>Other groups and committees </a:t>
            </a:r>
          </a:p>
          <a:p>
            <a:pPr lvl="1"/>
            <a:r>
              <a:rPr lang="en-US" sz="2400" dirty="0" smtClean="0"/>
              <a:t>Education and public outreach, Diversity, Academic advisory, Joint running (with Virgo), Software</a:t>
            </a:r>
          </a:p>
          <a:p>
            <a:r>
              <a:rPr lang="en-US" dirty="0" smtClean="0"/>
              <a:t>LIGO Collaboration Meetings</a:t>
            </a:r>
          </a:p>
          <a:p>
            <a:pPr lvl="1"/>
            <a:r>
              <a:rPr lang="en-US" sz="2400" dirty="0" smtClean="0"/>
              <a:t>Joint meetings with Virgo</a:t>
            </a:r>
          </a:p>
          <a:p>
            <a:pPr lvl="1"/>
            <a:r>
              <a:rPr lang="en-US" sz="2400" dirty="0" smtClean="0"/>
              <a:t>Currently twice yearly; Caltech March 2015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982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Joining the LSC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5029200"/>
          </a:xfrm>
        </p:spPr>
        <p:txBody>
          <a:bodyPr/>
          <a:lstStyle/>
          <a:p>
            <a:r>
              <a:rPr lang="en-US" sz="2400" dirty="0" smtClean="0"/>
              <a:t>Anyone willing and able to contribute to LIGO’s mission may apply for membership</a:t>
            </a:r>
          </a:p>
          <a:p>
            <a:pPr lvl="1"/>
            <a:r>
              <a:rPr lang="en-US" sz="2000" dirty="0" smtClean="0"/>
              <a:t>Contributions to one or more of analysis of LIGO data, operation and characterization of current detectors, and development of future detectors</a:t>
            </a:r>
          </a:p>
          <a:p>
            <a:pPr lvl="1"/>
            <a:r>
              <a:rPr lang="en-US" sz="2000" dirty="0" smtClean="0"/>
              <a:t>Contact LIGO Spokesperson </a:t>
            </a:r>
            <a:r>
              <a:rPr lang="en-US" sz="2000" dirty="0"/>
              <a:t>Gabriela Gonzalez (</a:t>
            </a:r>
            <a:r>
              <a:rPr lang="en-US" sz="2000" dirty="0" smtClean="0">
                <a:hlinkClick r:id="rId2"/>
              </a:rPr>
              <a:t>gonzalez@lsu.edu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Must be approved by 2/3 vote of current members</a:t>
            </a:r>
          </a:p>
          <a:p>
            <a:r>
              <a:rPr lang="en-US" sz="2400" dirty="0" smtClean="0"/>
              <a:t>Sign a Memorandum of Understanding with LIGO </a:t>
            </a:r>
          </a:p>
          <a:p>
            <a:pPr lvl="1"/>
            <a:r>
              <a:rPr lang="en-US" sz="2000" dirty="0" smtClean="0"/>
              <a:t>Evaluated by working groups and resigned annually</a:t>
            </a:r>
          </a:p>
          <a:p>
            <a:r>
              <a:rPr lang="en-US" sz="2400" dirty="0" smtClean="0"/>
              <a:t>LIGO Beginner’s Guide available at</a:t>
            </a:r>
          </a:p>
          <a:p>
            <a:pPr lvl="1"/>
            <a:r>
              <a:rPr lang="en-US" sz="1600" dirty="0"/>
              <a:t>dcc.ligo.org/public/0112/P1400033/005/FinalDocumentAug2014%289%29.pdf</a:t>
            </a:r>
          </a:p>
        </p:txBody>
      </p:sp>
    </p:spTree>
    <p:extLst>
      <p:ext uri="{BB962C8B-B14F-4D97-AF65-F5344CB8AC3E}">
        <p14:creationId xmlns:p14="http://schemas.microsoft.com/office/powerpoint/2010/main" val="6006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9136"/>
          <a:stretch/>
        </p:blipFill>
        <p:spPr bwMode="auto">
          <a:xfrm>
            <a:off x="1295400" y="1295400"/>
            <a:ext cx="649224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Diversity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9" y="2895600"/>
            <a:ext cx="9140041" cy="25908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LIGO commitment to diversity</a:t>
            </a:r>
          </a:p>
          <a:p>
            <a:pPr marL="740664" lvl="1" indent="-283464">
              <a:spcBef>
                <a:spcPts val="0"/>
              </a:spcBef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members of the LIGO Scientific Collaboration, we recognize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importance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diversity to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enrich our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and scholarship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dcc.ligo.org/public/0107/M1300484/001/LSC-diversity-statement.pdf</a:t>
            </a:r>
          </a:p>
          <a:p>
            <a:pPr lvl="1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international collaboration, focus on gender issues over race or ethnicity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13891"/>
            <a:ext cx="1405197" cy="172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40573" y="5113892"/>
            <a:ext cx="644137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Sponsor Undergraduate Research Fellowships for underrepresented minorities</a:t>
            </a:r>
          </a:p>
          <a:p>
            <a:r>
              <a:rPr lang="en-US" sz="2000" kern="0" dirty="0" smtClean="0"/>
              <a:t>With NSBP - Carl Albert Rouse Fellowship </a:t>
            </a:r>
          </a:p>
          <a:p>
            <a:r>
              <a:rPr lang="en-US" sz="2000" kern="0" dirty="0" smtClean="0"/>
              <a:t>With National Society of Hispanic Physicists - Victor M. Blanco Fellowship</a:t>
            </a:r>
          </a:p>
          <a:p>
            <a:pPr lvl="1"/>
            <a:endParaRPr lang="en-US" sz="2000" kern="0" dirty="0" smtClean="0"/>
          </a:p>
        </p:txBody>
      </p:sp>
    </p:spTree>
    <p:extLst>
      <p:ext uri="{BB962C8B-B14F-4D97-AF65-F5344CB8AC3E}">
        <p14:creationId xmlns:p14="http://schemas.microsoft.com/office/powerpoint/2010/main" val="57714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Joint Analysis with Astronomers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229600" cy="5181600"/>
          </a:xfrm>
        </p:spPr>
        <p:txBody>
          <a:bodyPr/>
          <a:lstStyle/>
          <a:p>
            <a:r>
              <a:rPr lang="en-US" sz="2800" dirty="0" smtClean="0"/>
              <a:t>LIGO has Memorandum of Understanding with </a:t>
            </a:r>
            <a:r>
              <a:rPr lang="en-US" sz="2800" dirty="0" smtClean="0"/>
              <a:t>astronomers to do </a:t>
            </a:r>
            <a:r>
              <a:rPr lang="en-US" sz="2800" dirty="0" err="1" smtClean="0"/>
              <a:t>multimessenger</a:t>
            </a:r>
            <a:r>
              <a:rPr lang="en-US" sz="2800" dirty="0" smtClean="0"/>
              <a:t> astronomy</a:t>
            </a:r>
            <a:endParaRPr lang="en-US" sz="2800" dirty="0" smtClean="0"/>
          </a:p>
          <a:p>
            <a:r>
              <a:rPr lang="en-US" sz="2000" dirty="0" smtClean="0"/>
              <a:t>High </a:t>
            </a:r>
            <a:r>
              <a:rPr lang="en-US" sz="2000" dirty="0" smtClean="0"/>
              <a:t>Energy Neutrinos: ANTARES and </a:t>
            </a:r>
            <a:r>
              <a:rPr lang="en-US" sz="2000" dirty="0" err="1" smtClean="0"/>
              <a:t>IceCube</a:t>
            </a:r>
            <a:endParaRPr lang="en-US" sz="2000" dirty="0" smtClean="0"/>
          </a:p>
          <a:p>
            <a:pPr lvl="1"/>
            <a:r>
              <a:rPr lang="en-US" sz="1800" dirty="0" smtClean="0"/>
              <a:t>Short GRBs, SGRs</a:t>
            </a:r>
          </a:p>
          <a:p>
            <a:r>
              <a:rPr lang="en-US" sz="2000" dirty="0" smtClean="0"/>
              <a:t>Low Energy Neutrinos: Super-K, LVD, </a:t>
            </a:r>
            <a:r>
              <a:rPr lang="en-US" sz="2000" dirty="0" err="1" smtClean="0"/>
              <a:t>Borexino</a:t>
            </a:r>
            <a:endParaRPr lang="en-US" sz="2000" dirty="0" smtClean="0"/>
          </a:p>
          <a:p>
            <a:pPr lvl="1"/>
            <a:r>
              <a:rPr lang="en-US" sz="1800" dirty="0" smtClean="0"/>
              <a:t>Core collapse supernova</a:t>
            </a:r>
          </a:p>
          <a:p>
            <a:r>
              <a:rPr lang="en-US" sz="2000" dirty="0" smtClean="0"/>
              <a:t>Gamma Rays: SWIFT</a:t>
            </a:r>
          </a:p>
          <a:p>
            <a:pPr lvl="1"/>
            <a:r>
              <a:rPr lang="en-US" sz="1800" dirty="0" smtClean="0"/>
              <a:t>Short GRBs, galactic supernova</a:t>
            </a:r>
          </a:p>
          <a:p>
            <a:pPr lvl="1"/>
            <a:r>
              <a:rPr lang="en-US" sz="1800" dirty="0" smtClean="0"/>
              <a:t>Low latency</a:t>
            </a:r>
          </a:p>
          <a:p>
            <a:r>
              <a:rPr lang="en-US" sz="2000" dirty="0" smtClean="0"/>
              <a:t>Optical and IR: </a:t>
            </a:r>
            <a:r>
              <a:rPr lang="en-US" sz="2000" dirty="0" smtClean="0"/>
              <a:t>ROTSE </a:t>
            </a:r>
            <a:r>
              <a:rPr lang="en-US" sz="2000" dirty="0" err="1" smtClean="0"/>
              <a:t>a,b,c,d</a:t>
            </a:r>
            <a:r>
              <a:rPr lang="en-US" sz="2000" dirty="0" smtClean="0"/>
              <a:t>; TAROT N,S </a:t>
            </a:r>
            <a:r>
              <a:rPr lang="en-US" sz="2000" dirty="0" err="1" smtClean="0"/>
              <a:t>SkyMapper</a:t>
            </a:r>
            <a:r>
              <a:rPr lang="en-US" sz="2000" dirty="0" smtClean="0"/>
              <a:t>, QUEST, </a:t>
            </a:r>
            <a:r>
              <a:rPr lang="en-US" sz="2000" dirty="0" smtClean="0"/>
              <a:t>PTF/ZTF, </a:t>
            </a:r>
            <a:r>
              <a:rPr lang="en-US" sz="2000" dirty="0" smtClean="0"/>
              <a:t>Pi of the </a:t>
            </a:r>
            <a:r>
              <a:rPr lang="en-US" sz="2000" dirty="0" smtClean="0"/>
              <a:t>Sky, </a:t>
            </a:r>
            <a:r>
              <a:rPr lang="en-US" sz="2000" dirty="0" err="1" smtClean="0"/>
              <a:t>Zadko</a:t>
            </a:r>
            <a:r>
              <a:rPr lang="en-US" sz="2000" dirty="0" smtClean="0"/>
              <a:t>, Quest, </a:t>
            </a:r>
            <a:r>
              <a:rPr lang="en-US" sz="2000" dirty="0" err="1" smtClean="0"/>
              <a:t>DECam</a:t>
            </a:r>
            <a:r>
              <a:rPr lang="en-US" sz="2000" dirty="0" smtClean="0"/>
              <a:t>, </a:t>
            </a:r>
            <a:r>
              <a:rPr lang="en-US" sz="2000" dirty="0" err="1" smtClean="0"/>
              <a:t>BlackGEM</a:t>
            </a:r>
            <a:endParaRPr lang="en-US" sz="2000" dirty="0" smtClean="0"/>
          </a:p>
          <a:p>
            <a:pPr lvl="1"/>
            <a:r>
              <a:rPr lang="en-US" sz="1800" dirty="0" smtClean="0"/>
              <a:t>GRB afterglows, galactic supernova</a:t>
            </a:r>
          </a:p>
          <a:p>
            <a:r>
              <a:rPr lang="en-US" sz="2200" dirty="0" smtClean="0"/>
              <a:t>Radio: LOFAR, ETA, NRAO Green Bank, ARECIBO</a:t>
            </a:r>
          </a:p>
          <a:p>
            <a:pPr lvl="1"/>
            <a:r>
              <a:rPr lang="en-US" sz="1800" dirty="0" smtClean="0"/>
              <a:t>BNS mergers, GRB radio afterglows, pulsar glitches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7279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6324600" cy="1143000"/>
          </a:xfrm>
        </p:spPr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09330"/>
            <a:ext cx="7086600" cy="2174749"/>
          </a:xfrm>
        </p:spPr>
        <p:txBody>
          <a:bodyPr/>
          <a:lstStyle/>
          <a:p>
            <a:r>
              <a:rPr lang="en-US" dirty="0" smtClean="0"/>
              <a:t>Gravitational waves are a prediction of Einstein’s theory of gravity</a:t>
            </a:r>
          </a:p>
          <a:p>
            <a:r>
              <a:rPr lang="en-US" dirty="0" smtClean="0"/>
              <a:t>Similar to electromagnetic waves (light) from Maxwell’s equations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21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 bwMode="auto">
              <a:xfrm>
                <a:off x="3581401" y="3530352"/>
                <a:ext cx="5562600" cy="33276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 smtClean="0"/>
                  <a:t>Two major differences</a:t>
                </a:r>
              </a:p>
              <a:p>
                <a:r>
                  <a:rPr lang="en-US" dirty="0" smtClean="0"/>
                  <a:t>Spin two (tensor</a:t>
                </a:r>
                <a:r>
                  <a:rPr lang="en-US" dirty="0"/>
                  <a:t>)</a:t>
                </a:r>
                <a:r>
                  <a:rPr lang="en-US" dirty="0" smtClean="0"/>
                  <a:t> shape</a:t>
                </a:r>
              </a:p>
              <a:p>
                <a:r>
                  <a:rPr lang="en-US" dirty="0" smtClean="0"/>
                  <a:t>Much smaller amplitude</a:t>
                </a:r>
              </a:p>
              <a:p>
                <a:pPr lvl="1"/>
                <a:r>
                  <a:rPr lang="en-US" dirty="0" smtClean="0"/>
                  <a:t> Strain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≅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1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−22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lvl="1"/>
                <a:r>
                  <a:rPr lang="en-US" dirty="0" smtClean="0"/>
                  <a:t>Kilometer baseline, </a:t>
                </a:r>
                <a:r>
                  <a:rPr lang="en-US" dirty="0" err="1" smtClean="0"/>
                  <a:t>subnuclear</a:t>
                </a:r>
                <a:r>
                  <a:rPr lang="en-US" dirty="0" smtClean="0"/>
                  <a:t> length changes 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81401" y="3530352"/>
                <a:ext cx="5562600" cy="3327647"/>
              </a:xfrm>
              <a:prstGeom prst="rect">
                <a:avLst/>
              </a:prstGeom>
              <a:blipFill rotWithShape="1">
                <a:blip r:embed="rId5"/>
                <a:stretch>
                  <a:fillRect l="-2522" t="-2381" b="-80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78125"/>
            <a:ext cx="1428750" cy="1428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294" y="5378125"/>
            <a:ext cx="1428750" cy="14287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8" y="3807201"/>
            <a:ext cx="3569044" cy="83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00200"/>
            <a:ext cx="22002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49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Open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LIGO data available online to </a:t>
            </a:r>
            <a:r>
              <a:rPr lang="en-US" dirty="0"/>
              <a:t>anyone interested: </a:t>
            </a:r>
            <a:r>
              <a:rPr lang="en-US" dirty="0" smtClean="0"/>
              <a:t>losc.ligo.org/about</a:t>
            </a:r>
            <a:endParaRPr lang="en-US" dirty="0" smtClean="0"/>
          </a:p>
          <a:p>
            <a:pPr lvl="1"/>
            <a:r>
              <a:rPr lang="en-US" dirty="0" smtClean="0"/>
              <a:t>Also documentation, tutorials, and tools</a:t>
            </a:r>
          </a:p>
          <a:p>
            <a:pPr lvl="1"/>
            <a:r>
              <a:rPr lang="en-US" dirty="0" smtClean="0"/>
              <a:t>losc.ligo.org/tutorials/</a:t>
            </a:r>
          </a:p>
          <a:p>
            <a:r>
              <a:rPr lang="en-US" dirty="0" smtClean="0"/>
              <a:t>Most recent data from 2005-2007 S5</a:t>
            </a:r>
          </a:p>
          <a:p>
            <a:r>
              <a:rPr lang="en-US" dirty="0" smtClean="0"/>
              <a:t>Will release 2009-2010 S6</a:t>
            </a:r>
          </a:p>
          <a:p>
            <a:r>
              <a:rPr lang="en-US" dirty="0" smtClean="0"/>
              <a:t>Used for student projects and outreach </a:t>
            </a:r>
            <a:r>
              <a:rPr lang="en-US" dirty="0"/>
              <a:t>as well losc.ligo.org/projects/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625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0C2D6-F46A-47B4-9F83-4800FE9F2893}" type="slidenum">
              <a:rPr lang="en-US" altLang="en-US">
                <a:solidFill>
                  <a:srgbClr val="FFFFFF"/>
                </a:solidFill>
              </a:rPr>
              <a:pPr/>
              <a:t>31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52400" y="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accent2"/>
                </a:solidFill>
                <a:latin typeface="Arial" charset="0"/>
              </a:defRPr>
            </a:lvl1pPr>
            <a:lvl2pPr algn="ctr">
              <a:defRPr sz="4400">
                <a:solidFill>
                  <a:schemeClr val="accent2"/>
                </a:solidFill>
                <a:latin typeface="Arial" charset="0"/>
              </a:defRPr>
            </a:lvl2pPr>
            <a:lvl3pPr algn="ctr">
              <a:defRPr sz="4400">
                <a:solidFill>
                  <a:schemeClr val="accent2"/>
                </a:solidFill>
                <a:latin typeface="Arial" charset="0"/>
              </a:defRPr>
            </a:lvl3pPr>
            <a:lvl4pPr algn="ctr">
              <a:defRPr sz="4400">
                <a:solidFill>
                  <a:schemeClr val="accent2"/>
                </a:solidFill>
                <a:latin typeface="Arial" charset="0"/>
              </a:defRPr>
            </a:lvl4pPr>
            <a:lvl5pPr algn="ctr">
              <a:defRPr sz="4400">
                <a:solidFill>
                  <a:schemeClr val="accent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b="1" smtClean="0">
                <a:solidFill>
                  <a:srgbClr val="000000"/>
                </a:solidFill>
                <a:latin typeface="Maiandra GD" pitchFamily="34" charset="0"/>
              </a:rPr>
              <a:t>Einstein @ Home</a:t>
            </a:r>
            <a:endParaRPr lang="en-US" altLang="en-US" sz="2800" b="1" smtClean="0">
              <a:solidFill>
                <a:srgbClr val="000000"/>
              </a:solidFill>
              <a:latin typeface="Maiandra GD" pitchFamily="34" charset="0"/>
            </a:endParaRPr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t="3397" r="5496" b="1050"/>
          <a:stretch>
            <a:fillRect/>
          </a:stretch>
        </p:blipFill>
        <p:spPr bwMode="auto">
          <a:xfrm>
            <a:off x="2667000" y="1828800"/>
            <a:ext cx="6248400" cy="479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3254" name="Group 6"/>
          <p:cNvGrpSpPr>
            <a:grpSpLocks/>
          </p:cNvGrpSpPr>
          <p:nvPr/>
        </p:nvGrpSpPr>
        <p:grpSpPr bwMode="auto">
          <a:xfrm>
            <a:off x="3581400" y="1066800"/>
            <a:ext cx="4198938" cy="633413"/>
            <a:chOff x="2686" y="816"/>
            <a:chExt cx="2645" cy="399"/>
          </a:xfrm>
        </p:grpSpPr>
        <p:sp>
          <p:nvSpPr>
            <p:cNvPr id="53255" name="Text Box 7"/>
            <p:cNvSpPr txBox="1">
              <a:spLocks noChangeArrowheads="1"/>
            </p:cNvSpPr>
            <p:nvPr/>
          </p:nvSpPr>
          <p:spPr bwMode="auto">
            <a:xfrm>
              <a:off x="3042" y="912"/>
              <a:ext cx="202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00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altLang="en-US" b="1" smtClean="0">
                  <a:solidFill>
                    <a:srgbClr val="000000"/>
                  </a:solidFill>
                  <a:latin typeface="Helvetica" pitchFamily="34" charset="0"/>
                </a:rPr>
                <a:t>http://einstein.phys.uwm.edu/</a:t>
              </a:r>
            </a:p>
          </p:txBody>
        </p:sp>
        <p:sp>
          <p:nvSpPr>
            <p:cNvPr id="53256" name="Oval 8"/>
            <p:cNvSpPr>
              <a:spLocks noChangeArrowheads="1"/>
            </p:cNvSpPr>
            <p:nvPr/>
          </p:nvSpPr>
          <p:spPr bwMode="auto">
            <a:xfrm>
              <a:off x="2686" y="816"/>
              <a:ext cx="2645" cy="399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0" y="1447800"/>
            <a:ext cx="2819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sz="2200" dirty="0" smtClean="0">
                <a:solidFill>
                  <a:srgbClr val="000000"/>
                </a:solidFill>
                <a:latin typeface="Maiandra GD" pitchFamily="34" charset="0"/>
              </a:rPr>
              <a:t>Based on </a:t>
            </a:r>
            <a:r>
              <a:rPr lang="en-US" altLang="en-US" sz="2200" dirty="0" err="1" smtClean="0">
                <a:solidFill>
                  <a:srgbClr val="000000"/>
                </a:solidFill>
                <a:latin typeface="Maiandra GD" pitchFamily="34" charset="0"/>
              </a:rPr>
              <a:t>SETI@Home</a:t>
            </a:r>
            <a:endParaRPr lang="en-US" altLang="en-US" sz="2200" dirty="0" smtClean="0">
              <a:solidFill>
                <a:srgbClr val="000000"/>
              </a:solidFill>
              <a:latin typeface="Maiandra GD" pitchFamily="34" charset="0"/>
            </a:endParaRPr>
          </a:p>
          <a:p>
            <a:r>
              <a:rPr lang="en-US" altLang="en-US" sz="2200" dirty="0" smtClean="0">
                <a:solidFill>
                  <a:srgbClr val="000000"/>
                </a:solidFill>
                <a:latin typeface="Maiandra GD" pitchFamily="34" charset="0"/>
              </a:rPr>
              <a:t>Searching for unknown pulsars</a:t>
            </a:r>
            <a:endParaRPr lang="en-US" altLang="en-US" sz="2200" baseline="30000" dirty="0" smtClean="0">
              <a:solidFill>
                <a:srgbClr val="000000"/>
              </a:solidFill>
              <a:latin typeface="Maiandra GD" pitchFamily="34" charset="0"/>
            </a:endParaRPr>
          </a:p>
          <a:p>
            <a:r>
              <a:rPr lang="en-US" altLang="en-US" sz="2200" dirty="0" smtClean="0">
                <a:solidFill>
                  <a:srgbClr val="000000"/>
                </a:solidFill>
                <a:latin typeface="Maiandra GD" pitchFamily="34" charset="0"/>
              </a:rPr>
              <a:t>Operating systems:</a:t>
            </a:r>
          </a:p>
          <a:p>
            <a:pPr lvl="1"/>
            <a:r>
              <a:rPr lang="en-US" altLang="en-US" sz="1800" dirty="0" smtClean="0">
                <a:solidFill>
                  <a:srgbClr val="000000"/>
                </a:solidFill>
                <a:latin typeface="Maiandra GD" pitchFamily="34" charset="0"/>
              </a:rPr>
              <a:t>Windows </a:t>
            </a:r>
          </a:p>
          <a:p>
            <a:pPr lvl="1"/>
            <a:r>
              <a:rPr lang="en-US" altLang="en-US" sz="1800" dirty="0" smtClean="0">
                <a:solidFill>
                  <a:srgbClr val="000000"/>
                </a:solidFill>
                <a:latin typeface="Maiandra GD" pitchFamily="34" charset="0"/>
              </a:rPr>
              <a:t>Mac</a:t>
            </a:r>
          </a:p>
          <a:p>
            <a:pPr lvl="1"/>
            <a:r>
              <a:rPr lang="en-US" altLang="en-US" sz="1800" dirty="0" smtClean="0">
                <a:solidFill>
                  <a:srgbClr val="000000"/>
                </a:solidFill>
                <a:latin typeface="Maiandra GD" pitchFamily="34" charset="0"/>
              </a:rPr>
              <a:t>OSX</a:t>
            </a:r>
          </a:p>
          <a:p>
            <a:pPr lvl="1"/>
            <a:r>
              <a:rPr lang="en-US" altLang="en-US" sz="1800" dirty="0" smtClean="0">
                <a:solidFill>
                  <a:srgbClr val="000000"/>
                </a:solidFill>
                <a:latin typeface="Maiandra GD" pitchFamily="34" charset="0"/>
              </a:rPr>
              <a:t>Linux</a:t>
            </a:r>
          </a:p>
          <a:p>
            <a:r>
              <a:rPr lang="en-US" altLang="en-US" sz="2200" dirty="0" smtClean="0">
                <a:solidFill>
                  <a:srgbClr val="000000"/>
                </a:solidFill>
                <a:latin typeface="Maiandra GD" pitchFamily="34" charset="0"/>
              </a:rPr>
              <a:t>More computing power </a:t>
            </a:r>
          </a:p>
          <a:p>
            <a:r>
              <a:rPr lang="en-US" altLang="en-US" sz="2200" dirty="0" smtClean="0">
                <a:solidFill>
                  <a:srgbClr val="000000"/>
                </a:solidFill>
                <a:latin typeface="Maiandra GD" pitchFamily="34" charset="0"/>
              </a:rPr>
              <a:t>Low cost</a:t>
            </a:r>
          </a:p>
        </p:txBody>
      </p:sp>
      <p:grpSp>
        <p:nvGrpSpPr>
          <p:cNvPr id="53259" name="Group 11"/>
          <p:cNvGrpSpPr>
            <a:grpSpLocks/>
          </p:cNvGrpSpPr>
          <p:nvPr/>
        </p:nvGrpSpPr>
        <p:grpSpPr bwMode="auto">
          <a:xfrm>
            <a:off x="304800" y="6202281"/>
            <a:ext cx="1371600" cy="609600"/>
            <a:chOff x="4800" y="0"/>
            <a:chExt cx="960" cy="480"/>
          </a:xfrm>
        </p:grpSpPr>
        <p:sp>
          <p:nvSpPr>
            <p:cNvPr id="53260" name="AutoShape 12"/>
            <p:cNvSpPr>
              <a:spLocks noChangeArrowheads="1"/>
            </p:cNvSpPr>
            <p:nvPr/>
          </p:nvSpPr>
          <p:spPr bwMode="auto">
            <a:xfrm>
              <a:off x="4800" y="0"/>
              <a:ext cx="960" cy="480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53261" name="Picture 13" descr="lsclogoFilledLSCXpare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9" y="48"/>
              <a:ext cx="903" cy="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731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College Teachers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534400" cy="2895600"/>
          </a:xfrm>
        </p:spPr>
        <p:txBody>
          <a:bodyPr/>
          <a:lstStyle/>
          <a:p>
            <a:r>
              <a:rPr lang="en-US" sz="2800" dirty="0" smtClean="0"/>
              <a:t>Two-unit online courses for community college teachers about LIGO science and technology</a:t>
            </a:r>
          </a:p>
          <a:p>
            <a:pPr lvl="1"/>
            <a:r>
              <a:rPr lang="en-US" dirty="0" smtClean="0"/>
              <a:t>LIGO Science course starts July 2015</a:t>
            </a:r>
            <a:endParaRPr lang="en-US" dirty="0" smtClean="0"/>
          </a:p>
          <a:p>
            <a:r>
              <a:rPr lang="en-US" dirty="0" smtClean="0"/>
              <a:t>Coming soon, March 16, 2015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epo.sonoma.edu/projects/</a:t>
            </a:r>
            <a:r>
              <a:rPr lang="en-US" dirty="0" err="1" smtClean="0"/>
              <a:t>ligo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5410200"/>
            <a:ext cx="8991600" cy="134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8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Secondary School Teachers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5257800"/>
          </a:xfrm>
        </p:spPr>
        <p:txBody>
          <a:bodyPr/>
          <a:lstStyle/>
          <a:p>
            <a:r>
              <a:rPr lang="en-US" sz="2400" dirty="0" smtClean="0"/>
              <a:t>LIGO Livingston observatory in Louisiana partners with regional organizations to provide teacher training</a:t>
            </a:r>
          </a:p>
          <a:p>
            <a:pPr marL="457200" lvl="1" indent="0">
              <a:buNone/>
            </a:pPr>
            <a:r>
              <a:rPr lang="en-US" sz="2400" dirty="0" smtClean="0">
                <a:hlinkClick r:id="rId2"/>
              </a:rPr>
              <a:t>www.ligo-la.caltech.edu/SEC.html</a:t>
            </a:r>
            <a:endParaRPr lang="en-US" sz="2400" dirty="0" smtClean="0"/>
          </a:p>
          <a:p>
            <a:r>
              <a:rPr lang="en-US" sz="2400" dirty="0" smtClean="0"/>
              <a:t>LIGO Hanford observatory in Washington state offers stand alone summer workshops for teachers</a:t>
            </a:r>
          </a:p>
          <a:p>
            <a:pPr marL="457200" lvl="1" indent="0">
              <a:buNone/>
            </a:pPr>
            <a:r>
              <a:rPr lang="en-US" sz="2400" dirty="0" smtClean="0">
                <a:hlinkClick r:id="rId3"/>
              </a:rPr>
              <a:t>www.ligo-wa.caltech.edu/prof_dev.html</a:t>
            </a:r>
            <a:endParaRPr lang="en-US" sz="2400" dirty="0" smtClean="0"/>
          </a:p>
          <a:p>
            <a:r>
              <a:rPr lang="en-US" sz="2400" dirty="0" smtClean="0"/>
              <a:t>LIGO participates in remote workshops for teachers by invitation from organizers</a:t>
            </a:r>
            <a:endParaRPr lang="en-US" sz="2400" dirty="0" smtClean="0"/>
          </a:p>
          <a:p>
            <a:r>
              <a:rPr lang="en-US" sz="2400" dirty="0" smtClean="0"/>
              <a:t>Hanford observatory also provides summer teacher internships through the STAR teacher program</a:t>
            </a:r>
          </a:p>
          <a:p>
            <a:pPr marL="457200" lvl="1" indent="0">
              <a:buNone/>
            </a:pPr>
            <a:r>
              <a:rPr lang="en-US" sz="2400" dirty="0" smtClean="0">
                <a:hlinkClick r:id="rId4"/>
              </a:rPr>
              <a:t>www.ligo-wa.caltech.edu/internships.html</a:t>
            </a:r>
            <a:endParaRPr lang="en-US" sz="2400" dirty="0" smtClean="0"/>
          </a:p>
          <a:p>
            <a:r>
              <a:rPr lang="en-US" sz="2400" dirty="0" smtClean="0"/>
              <a:t>Contact William </a:t>
            </a:r>
            <a:r>
              <a:rPr lang="en-US" sz="2400" dirty="0" err="1" smtClean="0"/>
              <a:t>Katzman</a:t>
            </a:r>
            <a:r>
              <a:rPr lang="en-US" sz="2400" dirty="0" smtClean="0"/>
              <a:t> (</a:t>
            </a:r>
            <a:r>
              <a:rPr lang="en-US" sz="2400" dirty="0" smtClean="0">
                <a:hlinkClick r:id="rId5"/>
              </a:rPr>
              <a:t>wkatzman@ligo-la.caltech.edu</a:t>
            </a:r>
            <a:r>
              <a:rPr lang="en-US" sz="2400" dirty="0" smtClean="0"/>
              <a:t>) and Dale Ingram (ingram_d@ligo-wa.caltech.edu)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6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K12 Education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sz="2800" dirty="0" smtClean="0"/>
              <a:t>Hanford participates in IU2U to make LIGO seismometer data available to students for research</a:t>
            </a:r>
          </a:p>
          <a:p>
            <a:pPr marL="457200" lvl="1" indent="0">
              <a:buNone/>
            </a:pPr>
            <a:r>
              <a:rPr lang="en-US" sz="2400" dirty="0" smtClean="0">
                <a:hlinkClick r:id="rId2"/>
              </a:rPr>
              <a:t>www.i2u2.opg/elab/ligo/home/projects.jsp</a:t>
            </a:r>
            <a:endParaRPr lang="en-US" sz="2400" dirty="0" smtClean="0"/>
          </a:p>
          <a:p>
            <a:r>
              <a:rPr lang="en-US" sz="2800" dirty="0" smtClean="0"/>
              <a:t>LIGO science classroom activities</a:t>
            </a:r>
          </a:p>
          <a:p>
            <a:pPr marL="457200" lvl="1" indent="0">
              <a:buNone/>
            </a:pPr>
            <a:r>
              <a:rPr lang="en-US" sz="2400" dirty="0" smtClean="0">
                <a:hlinkClick r:id="rId3"/>
              </a:rPr>
              <a:t>www.ligo-wa.caltech.edu/activities.html</a:t>
            </a:r>
            <a:endParaRPr lang="en-US" sz="2400" dirty="0"/>
          </a:p>
          <a:p>
            <a:pPr marL="457200" lvl="1" indent="0">
              <a:buNone/>
            </a:pPr>
            <a:r>
              <a:rPr lang="en-US" sz="2400" dirty="0" smtClean="0">
                <a:hlinkClick r:id="rId4"/>
              </a:rPr>
              <a:t>www.einsteinsmessengers.org</a:t>
            </a:r>
            <a:endParaRPr lang="en-US" sz="2400" dirty="0" smtClean="0"/>
          </a:p>
          <a:p>
            <a:r>
              <a:rPr lang="en-US" sz="2800" dirty="0" smtClean="0"/>
              <a:t>Kids corner has LIGO games, activities, etc.</a:t>
            </a:r>
          </a:p>
          <a:p>
            <a:pPr lvl="1"/>
            <a:r>
              <a:rPr lang="en-US" sz="2400" dirty="0" smtClean="0"/>
              <a:t>www.ligo-wa.caltech.edu/kids_corner.html</a:t>
            </a:r>
          </a:p>
        </p:txBody>
      </p:sp>
    </p:spTree>
    <p:extLst>
      <p:ext uri="{BB962C8B-B14F-4D97-AF65-F5344CB8AC3E}">
        <p14:creationId xmlns:p14="http://schemas.microsoft.com/office/powerpoint/2010/main" val="10319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 Optics Olympiad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371600"/>
            <a:ext cx="6934200" cy="2514600"/>
          </a:xfrm>
        </p:spPr>
        <p:txBody>
          <a:bodyPr/>
          <a:lstStyle/>
          <a:p>
            <a:r>
              <a:rPr lang="en-US" sz="2800" dirty="0" smtClean="0"/>
              <a:t>LIGO group at American University in Washington DC starting an Optics Olympiad for DC high school students</a:t>
            </a:r>
          </a:p>
          <a:p>
            <a:r>
              <a:rPr lang="en-US" sz="2800" dirty="0" smtClean="0"/>
              <a:t>Day of individual and group competition in optics, physics, and science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590800" y="3657600"/>
            <a:ext cx="6553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smtClean="0"/>
              <a:t>Organizing now, looking for volunteers to help with all aspects</a:t>
            </a:r>
          </a:p>
          <a:p>
            <a:pPr lvl="1"/>
            <a:r>
              <a:rPr lang="en-US" sz="2400" kern="0" dirty="0" smtClean="0"/>
              <a:t>Panel speakers, demonstration development, teacher recruitment, day of volunteers, etc. </a:t>
            </a:r>
          </a:p>
          <a:p>
            <a:pPr lvl="1"/>
            <a:r>
              <a:rPr lang="en-US" sz="2400" kern="0" dirty="0" smtClean="0"/>
              <a:t>See me after the workshop if you are interested in participating in any way</a:t>
            </a:r>
            <a:endParaRPr lang="en-US" sz="2400" kern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327" y="1600200"/>
            <a:ext cx="207544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29200"/>
            <a:ext cx="2438400" cy="161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8" t="28887" r="449" b="21335"/>
          <a:stretch/>
        </p:blipFill>
        <p:spPr bwMode="auto">
          <a:xfrm>
            <a:off x="228600" y="3769010"/>
            <a:ext cx="2286000" cy="1103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5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3647"/>
            <a:ext cx="7620000" cy="1143000"/>
          </a:xfrm>
        </p:spPr>
        <p:txBody>
          <a:bodyPr/>
          <a:lstStyle/>
          <a:p>
            <a:r>
              <a:rPr lang="en-US" dirty="0" smtClean="0"/>
              <a:t>Opportunities for Undergraduates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8839200" cy="4602163"/>
          </a:xfrm>
        </p:spPr>
        <p:txBody>
          <a:bodyPr/>
          <a:lstStyle/>
          <a:p>
            <a:r>
              <a:rPr lang="en-US" sz="2800" dirty="0" smtClean="0"/>
              <a:t>LSC r</a:t>
            </a:r>
            <a:r>
              <a:rPr lang="en-US" sz="2800" dirty="0" smtClean="0"/>
              <a:t>esearch experiences for undergraduates </a:t>
            </a:r>
          </a:p>
          <a:p>
            <a:pPr lvl="1"/>
            <a:r>
              <a:rPr lang="en-US" sz="2400" dirty="0" smtClean="0"/>
              <a:t>International through U Florida </a:t>
            </a:r>
            <a:r>
              <a:rPr lang="en-US" sz="2400" dirty="0" smtClean="0">
                <a:hlinkClick r:id="rId2"/>
              </a:rPr>
              <a:t>www.phys.edu/ireu/index.html</a:t>
            </a:r>
            <a:endParaRPr lang="en-US" sz="2400" dirty="0" smtClean="0"/>
          </a:p>
          <a:p>
            <a:pPr lvl="1"/>
            <a:r>
              <a:rPr lang="en-US" sz="2400" dirty="0" smtClean="0"/>
              <a:t>Other LSC institutions                 </a:t>
            </a:r>
            <a:r>
              <a:rPr lang="en-US" sz="2400" dirty="0" smtClean="0">
                <a:hlinkClick r:id="rId3"/>
              </a:rPr>
              <a:t>www.ligo.org/students.php</a:t>
            </a:r>
            <a:endParaRPr lang="en-US" sz="2400" dirty="0" smtClean="0"/>
          </a:p>
          <a:p>
            <a:r>
              <a:rPr lang="en-US" sz="3200" dirty="0" smtClean="0"/>
              <a:t>LIGO Laboratory SURF program</a:t>
            </a:r>
          </a:p>
          <a:p>
            <a:pPr marL="457200" lvl="1" indent="0">
              <a:buNone/>
            </a:pPr>
            <a:r>
              <a:rPr lang="en-US" sz="2400" dirty="0" smtClean="0">
                <a:hlinkClick r:id="rId4"/>
              </a:rPr>
              <a:t>www.ligo.caltech.edu/LIGO_web/students/SURF/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18406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n-US" dirty="0" smtClean="0"/>
              <a:t>Many LSC institutions have graduate programs in LIGO science</a:t>
            </a:r>
          </a:p>
          <a:p>
            <a:pPr marL="457200" lvl="1" indent="0">
              <a:buNone/>
            </a:pPr>
            <a:r>
              <a:rPr lang="en-US" sz="2000" dirty="0" smtClean="0">
                <a:hlinkClick r:id="rId2"/>
              </a:rPr>
              <a:t>wiki.ligo.org/LAAC/</a:t>
            </a:r>
            <a:r>
              <a:rPr lang="en-US" sz="2000" dirty="0" err="1" smtClean="0">
                <a:hlinkClick r:id="rId2"/>
              </a:rPr>
              <a:t>UndergraduateResources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>
                <a:hlinkClick r:id="rId3"/>
              </a:rPr>
              <a:t>wiki.ligo.org/LAAC/</a:t>
            </a:r>
            <a:r>
              <a:rPr lang="en-US" sz="2000" dirty="0" err="1" smtClean="0">
                <a:hlinkClick r:id="rId3"/>
              </a:rPr>
              <a:t>StudentOpportunities</a:t>
            </a:r>
            <a:endParaRPr lang="en-US" sz="2000" dirty="0" smtClean="0"/>
          </a:p>
          <a:p>
            <a:r>
              <a:rPr lang="en-US" sz="2400" dirty="0" smtClean="0"/>
              <a:t>LIGO on </a:t>
            </a:r>
            <a:r>
              <a:rPr lang="en-US" sz="2400" dirty="0" err="1" smtClean="0"/>
              <a:t>Linkedin</a:t>
            </a:r>
            <a:r>
              <a:rPr lang="en-US" sz="2400" dirty="0"/>
              <a:t> </a:t>
            </a:r>
            <a:r>
              <a:rPr lang="en-US" sz="2400" dirty="0" smtClean="0">
                <a:hlinkClick r:id="rId4"/>
              </a:rPr>
              <a:t>www.linkedin.com/groups?gid=2626910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From the LIGO Academic Affairs Committee</a:t>
            </a:r>
          </a:p>
          <a:p>
            <a:pPr marL="457200" lvl="1" indent="0">
              <a:buNone/>
            </a:pPr>
            <a:r>
              <a:rPr lang="en-US" sz="2000" dirty="0" smtClean="0"/>
              <a:t>“</a:t>
            </a:r>
            <a:r>
              <a:rPr lang="en-US" sz="2000" dirty="0"/>
              <a:t>I</a:t>
            </a:r>
            <a:r>
              <a:rPr lang="en-US" sz="2000" dirty="0" smtClean="0"/>
              <a:t>t </a:t>
            </a:r>
            <a:r>
              <a:rPr lang="en-US" sz="2000" dirty="0"/>
              <a:t>doesn't hurt to drop the head of a group an email expressing your interest, even if they have not advertised. They will see you are keen and most likely email you if money becomes available. I know people within the LSC who have secured a position this way, or the groups have found money for the right person</a:t>
            </a:r>
            <a:r>
              <a:rPr lang="en-US" sz="2000" dirty="0" smtClean="0"/>
              <a:t>.”</a:t>
            </a:r>
          </a:p>
          <a:p>
            <a:pPr marL="457200" lvl="1" indent="0">
              <a:buNone/>
            </a:pPr>
            <a:endParaRPr lang="en-US" sz="20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33647"/>
            <a:ext cx="7620000" cy="1143000"/>
          </a:xfrm>
        </p:spPr>
        <p:txBody>
          <a:bodyPr/>
          <a:lstStyle/>
          <a:p>
            <a:r>
              <a:rPr lang="en-US" dirty="0" smtClean="0"/>
              <a:t>Opportunities for Graduate Students and Postdocs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17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9896"/>
            <a:ext cx="7620000" cy="1143000"/>
          </a:xfrm>
        </p:spPr>
        <p:txBody>
          <a:bodyPr/>
          <a:lstStyle/>
          <a:p>
            <a:r>
              <a:rPr lang="en-US" dirty="0" smtClean="0"/>
              <a:t>Outreach to the General Public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229600" cy="5410200"/>
          </a:xfrm>
        </p:spPr>
        <p:txBody>
          <a:bodyPr/>
          <a:lstStyle/>
          <a:p>
            <a:r>
              <a:rPr lang="en-US" dirty="0" smtClean="0"/>
              <a:t>Summaries of LIGO publications</a:t>
            </a:r>
          </a:p>
          <a:p>
            <a:pPr marL="457200" lvl="1" indent="0">
              <a:buNone/>
            </a:pPr>
            <a:r>
              <a:rPr lang="en-US" dirty="0" smtClean="0">
                <a:hlinkClick r:id="rId2"/>
              </a:rPr>
              <a:t>www.ligo.org/science/outreach.php</a:t>
            </a:r>
            <a:endParaRPr lang="en-US" dirty="0" smtClean="0"/>
          </a:p>
          <a:p>
            <a:r>
              <a:rPr lang="en-US" dirty="0" smtClean="0"/>
              <a:t>Public festivals, fairs, and events</a:t>
            </a:r>
          </a:p>
          <a:p>
            <a:pPr lvl="1"/>
            <a:r>
              <a:rPr lang="en-US" dirty="0" smtClean="0"/>
              <a:t>Traveling exhibit</a:t>
            </a:r>
          </a:p>
          <a:p>
            <a:pPr lvl="1"/>
            <a:r>
              <a:rPr lang="en-US" dirty="0" smtClean="0"/>
              <a:t>US Science and Engineering Festival</a:t>
            </a:r>
          </a:p>
          <a:p>
            <a:pPr lvl="1"/>
            <a:r>
              <a:rPr lang="en-US" dirty="0" smtClean="0"/>
              <a:t>World Science Festival</a:t>
            </a:r>
          </a:p>
          <a:p>
            <a:pPr lvl="1"/>
            <a:r>
              <a:rPr lang="en-US" dirty="0"/>
              <a:t>National Astronomy Night on the </a:t>
            </a:r>
            <a:r>
              <a:rPr lang="en-US" dirty="0" smtClean="0"/>
              <a:t>Mall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83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98675" cy="5486400"/>
          </a:xfrm>
        </p:spPr>
        <p:txBody>
          <a:bodyPr/>
          <a:lstStyle/>
          <a:p>
            <a:r>
              <a:rPr lang="en-US" sz="2400" dirty="0" smtClean="0"/>
              <a:t>On the web</a:t>
            </a:r>
            <a:endParaRPr lang="en-US" sz="2400" dirty="0" smtClean="0">
              <a:hlinkClick r:id="rId2"/>
            </a:endParaRPr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www.ligo.caltech.edu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hlinkClick r:id="rId3"/>
              </a:rPr>
              <a:t>www.ligo.org</a:t>
            </a:r>
            <a:endParaRPr lang="en-US" sz="2400" dirty="0" smtClean="0"/>
          </a:p>
          <a:p>
            <a:r>
              <a:rPr lang="en-US" sz="2400" dirty="0" smtClean="0"/>
              <a:t>On Facebook</a:t>
            </a:r>
            <a:endParaRPr lang="en-US" sz="2400" dirty="0" smtClean="0">
              <a:hlinkClick r:id="rId2"/>
            </a:endParaRPr>
          </a:p>
          <a:p>
            <a:pPr marL="0" indent="0">
              <a:buNone/>
            </a:pPr>
            <a:r>
              <a:rPr lang="en-US" sz="2400" dirty="0" smtClean="0">
                <a:hlinkClick r:id="rId4"/>
              </a:rPr>
              <a:t>www.facebook.com/LigoScientificCollaboration</a:t>
            </a:r>
            <a:endParaRPr lang="en-US" sz="2400" dirty="0" smtClean="0"/>
          </a:p>
          <a:p>
            <a:r>
              <a:rPr lang="en-US" sz="2400" dirty="0" smtClean="0"/>
              <a:t>On Twitter</a:t>
            </a:r>
            <a:endParaRPr lang="en-US" sz="2400" dirty="0" smtClean="0">
              <a:hlinkClick r:id="rId2"/>
            </a:endParaRPr>
          </a:p>
          <a:p>
            <a:pPr marL="0" indent="0">
              <a:buNone/>
            </a:pPr>
            <a:r>
              <a:rPr lang="en-US" sz="2400" dirty="0" smtClean="0">
                <a:hlinkClick r:id="rId5"/>
              </a:rPr>
              <a:t>twitter.com/LIGO</a:t>
            </a:r>
            <a:endParaRPr lang="en-US" sz="2400" dirty="0" smtClean="0"/>
          </a:p>
          <a:p>
            <a:r>
              <a:rPr lang="en-US" sz="2400" dirty="0" smtClean="0"/>
              <a:t>On </a:t>
            </a:r>
            <a:r>
              <a:rPr lang="en-US" sz="2400" dirty="0" err="1" smtClean="0"/>
              <a:t>Youtube</a:t>
            </a:r>
            <a:endParaRPr lang="en-US" sz="2400" dirty="0" smtClean="0"/>
          </a:p>
          <a:p>
            <a:pPr lvl="1"/>
            <a:r>
              <a:rPr lang="en-US" sz="2000" dirty="0" smtClean="0"/>
              <a:t>LIGO </a:t>
            </a:r>
            <a:r>
              <a:rPr lang="en-US" sz="2000" dirty="0"/>
              <a:t>Generations </a:t>
            </a:r>
            <a:r>
              <a:rPr lang="en-US" sz="2000" dirty="0">
                <a:hlinkClick r:id="rId6"/>
              </a:rPr>
              <a:t>www.youtube.com/watch?v=3xVUmmSFxXu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LIGO, A Passion for Understanding </a:t>
            </a:r>
            <a:r>
              <a:rPr lang="en-US" sz="2000" dirty="0">
                <a:hlinkClick r:id="rId7"/>
              </a:rPr>
              <a:t>www.youtube.com/watch?v=_OPTo1kPJI</a:t>
            </a:r>
            <a:r>
              <a:rPr lang="en-US" sz="2000" dirty="0"/>
              <a:t> </a:t>
            </a:r>
            <a:endParaRPr lang="en-US" sz="2000" dirty="0" smtClean="0"/>
          </a:p>
          <a:p>
            <a:r>
              <a:rPr lang="en-US" sz="2400" dirty="0"/>
              <a:t>LIGO Magazine</a:t>
            </a:r>
          </a:p>
          <a:p>
            <a:pPr marL="457200" lvl="1" indent="0">
              <a:buNone/>
            </a:pPr>
            <a:r>
              <a:rPr lang="en-US" sz="2000" dirty="0">
                <a:hlinkClick r:id="rId8"/>
              </a:rPr>
              <a:t>www.ligo.org/magazine.php</a:t>
            </a:r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49218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General Relativity turns 100; Gravitational Waves turn 99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CCA3137-1EFE-EA4A-A1BE-2156D2A3F41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25603" name="Object 5"/>
          <p:cNvGraphicFramePr>
            <a:graphicFrameLocks noChangeAspect="1"/>
          </p:cNvGraphicFramePr>
          <p:nvPr/>
        </p:nvGraphicFramePr>
        <p:xfrm>
          <a:off x="522288" y="2089150"/>
          <a:ext cx="2560637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0" name="Equation" r:id="rId3" imgW="914400" imgH="393700" progId="Equation.3">
                  <p:embed/>
                </p:oleObj>
              </mc:Choice>
              <mc:Fallback>
                <p:oleObj name="Equation" r:id="rId3" imgW="9144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88" y="2089150"/>
                        <a:ext cx="2560637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4" name="Object 6"/>
          <p:cNvGraphicFramePr>
            <a:graphicFrameLocks noChangeAspect="1"/>
          </p:cNvGraphicFramePr>
          <p:nvPr/>
        </p:nvGraphicFramePr>
        <p:xfrm>
          <a:off x="3860800" y="1863725"/>
          <a:ext cx="2279650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1" name="Equation" r:id="rId5" imgW="1003300" imgH="254000" progId="Equation.3">
                  <p:embed/>
                </p:oleObj>
              </mc:Choice>
              <mc:Fallback>
                <p:oleObj name="Equation" r:id="rId5" imgW="10033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800" y="1863725"/>
                        <a:ext cx="2279650" cy="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7"/>
          <p:cNvGraphicFramePr>
            <a:graphicFrameLocks noChangeAspect="1"/>
          </p:cNvGraphicFramePr>
          <p:nvPr/>
        </p:nvGraphicFramePr>
        <p:xfrm>
          <a:off x="3792538" y="3549650"/>
          <a:ext cx="2292350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2" name="Equation" r:id="rId7" imgW="889000" imgH="228600" progId="Equation.3">
                  <p:embed/>
                </p:oleObj>
              </mc:Choice>
              <mc:Fallback>
                <p:oleObj name="Equation" r:id="rId7" imgW="889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2538" y="3549650"/>
                        <a:ext cx="2292350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06" name="Group 10"/>
          <p:cNvGrpSpPr>
            <a:grpSpLocks/>
          </p:cNvGrpSpPr>
          <p:nvPr/>
        </p:nvGrpSpPr>
        <p:grpSpPr bwMode="auto">
          <a:xfrm>
            <a:off x="836613" y="5211763"/>
            <a:ext cx="1981200" cy="881062"/>
            <a:chOff x="3921461" y="4987907"/>
            <a:chExt cx="1506439" cy="640930"/>
          </a:xfrm>
        </p:grpSpPr>
        <p:graphicFrame>
          <p:nvGraphicFramePr>
            <p:cNvPr id="25620" name="Object 8"/>
            <p:cNvGraphicFramePr>
              <a:graphicFrameLocks noChangeAspect="1"/>
            </p:cNvGraphicFramePr>
            <p:nvPr/>
          </p:nvGraphicFramePr>
          <p:xfrm>
            <a:off x="4146040" y="4987907"/>
            <a:ext cx="1281860" cy="6409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3" name="Equation" r:id="rId9" imgW="457200" imgH="228600" progId="Equation.3">
                    <p:embed/>
                  </p:oleObj>
                </mc:Choice>
                <mc:Fallback>
                  <p:oleObj name="Equation" r:id="rId9" imgW="457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46040" y="4987907"/>
                          <a:ext cx="1281860" cy="6409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21" name="Rectangle 9"/>
            <p:cNvSpPr>
              <a:spLocks noChangeArrowheads="1"/>
            </p:cNvSpPr>
            <p:nvPr/>
          </p:nvSpPr>
          <p:spPr bwMode="auto">
            <a:xfrm>
              <a:off x="3921461" y="5122584"/>
              <a:ext cx="214523" cy="248836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607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38" y="4258660"/>
            <a:ext cx="23701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13175" y="1230312"/>
            <a:ext cx="2130425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</a:rPr>
              <a:t>The metric: distance in </a:t>
            </a:r>
          </a:p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</a:rPr>
              <a:t>space-time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1113" y="4143375"/>
            <a:ext cx="2778125" cy="738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</a:rPr>
              <a:t>Weak field approximation: </a:t>
            </a:r>
          </a:p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</a:rPr>
              <a:t>space-time is slightly </a:t>
            </a:r>
          </a:p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</a:rPr>
              <a:t>perturbed from flat space-time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4350" y="1311275"/>
            <a:ext cx="2865438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General Relativity: </a:t>
            </a:r>
          </a:p>
          <a:p>
            <a:pPr>
              <a:defRPr/>
            </a:pPr>
            <a:r>
              <a:rPr lang="en-US" sz="1800" dirty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Einstein Field Equations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926013" y="2425700"/>
            <a:ext cx="12700" cy="11414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 flipH="1" flipV="1">
            <a:off x="2749550" y="3336925"/>
            <a:ext cx="928688" cy="4460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" name="Down Arrow 30"/>
          <p:cNvSpPr/>
          <p:nvPr/>
        </p:nvSpPr>
        <p:spPr bwMode="auto">
          <a:xfrm>
            <a:off x="1725613" y="3381375"/>
            <a:ext cx="288925" cy="1743075"/>
          </a:xfrm>
          <a:prstGeom prst="downArrow">
            <a:avLst>
              <a:gd name="adj1" fmla="val 50000"/>
              <a:gd name="adj2" fmla="val 101515"/>
            </a:avLst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528" name="Rectangle 22527"/>
          <p:cNvSpPr/>
          <p:nvPr/>
        </p:nvSpPr>
        <p:spPr bwMode="auto">
          <a:xfrm>
            <a:off x="560388" y="5211763"/>
            <a:ext cx="2487612" cy="814387"/>
          </a:xfrm>
          <a:prstGeom prst="rect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482975" y="5154613"/>
            <a:ext cx="2867025" cy="922337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30000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/>
                </a:solidFill>
              </a:rPr>
              <a:t>Simple wave equation for the metric perturbation </a:t>
            </a:r>
            <a:r>
              <a:rPr lang="en-US" sz="1800" i="1" dirty="0" err="1">
                <a:solidFill>
                  <a:schemeClr val="tx2"/>
                </a:solidFill>
              </a:rPr>
              <a:t>h</a:t>
            </a:r>
            <a:r>
              <a:rPr lang="en-US" sz="1800" i="1" baseline="-25000" dirty="0" err="1">
                <a:solidFill>
                  <a:schemeClr val="tx2"/>
                </a:solidFill>
                <a:latin typeface="Symbol" charset="2"/>
                <a:cs typeface="Symbol" charset="2"/>
              </a:rPr>
              <a:t>mn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490538" y="2101850"/>
            <a:ext cx="2609850" cy="1130300"/>
          </a:xfrm>
          <a:prstGeom prst="rect">
            <a:avLst/>
          </a:prstGeom>
          <a:noFill/>
          <a:ln w="5715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 bwMode="auto">
          <a:xfrm>
            <a:off x="3681413" y="1860550"/>
            <a:ext cx="2487612" cy="547688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3808413" y="3571875"/>
            <a:ext cx="2314575" cy="547688"/>
          </a:xfrm>
          <a:prstGeom prst="rect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5619" name="Picture 225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02" y="1752600"/>
            <a:ext cx="1777136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823" y="6262076"/>
            <a:ext cx="4896876" cy="4434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495925" y="6540309"/>
            <a:ext cx="36480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smtClean="0"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</a:rPr>
              <a:t>Slide from D. </a:t>
            </a:r>
            <a:r>
              <a:rPr lang="en-US" sz="1600" dirty="0" err="1" smtClean="0"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</a:rPr>
              <a:t>Reitze</a:t>
            </a:r>
            <a:r>
              <a:rPr lang="en-US" sz="1600" dirty="0" smtClean="0">
                <a:effectLst>
                  <a:outerShdw blurRad="50800" dist="381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16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G1500139</a:t>
            </a:r>
            <a:endParaRPr lang="en-US" sz="1600" dirty="0">
              <a:effectLst>
                <a:outerShdw blurRad="50800" dist="381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91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Evidence for GW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28341"/>
            <a:ext cx="8229600" cy="1219200"/>
          </a:xfrm>
        </p:spPr>
        <p:txBody>
          <a:bodyPr/>
          <a:lstStyle/>
          <a:p>
            <a:r>
              <a:rPr lang="en-US" sz="2800" dirty="0" smtClean="0"/>
              <a:t>Known binary neutron star binaries will merge within 100 million years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1" y="2362200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 err="1" smtClean="0"/>
              <a:t>Hulse</a:t>
            </a:r>
            <a:r>
              <a:rPr lang="en-US" sz="2800" kern="0" dirty="0" smtClean="0"/>
              <a:t> and Taylor observation</a:t>
            </a:r>
          </a:p>
          <a:p>
            <a:pPr lvl="1"/>
            <a:r>
              <a:rPr lang="en-US" sz="2000" kern="0" dirty="0" smtClean="0"/>
              <a:t>Change in orbit of neutron star binary</a:t>
            </a:r>
          </a:p>
          <a:p>
            <a:pPr>
              <a:spcAft>
                <a:spcPct val="10000"/>
              </a:spcAft>
              <a:buClr>
                <a:srgbClr val="3333CC"/>
              </a:buClr>
              <a:buSzPct val="96000"/>
              <a:buFont typeface="Arial" panose="020B0604020202020204" pitchFamily="34" charset="0"/>
              <a:buChar char="•"/>
            </a:pPr>
            <a:r>
              <a:rPr lang="en-GB" sz="2800" dirty="0" smtClean="0"/>
              <a:t>Orbital </a:t>
            </a:r>
            <a:r>
              <a:rPr lang="en-GB" sz="2800" dirty="0"/>
              <a:t>period decreases</a:t>
            </a:r>
          </a:p>
          <a:p>
            <a:pPr>
              <a:spcAft>
                <a:spcPct val="10000"/>
              </a:spcAft>
              <a:buClr>
                <a:srgbClr val="3333CC"/>
              </a:buClr>
              <a:buSzPct val="96000"/>
            </a:pPr>
            <a:r>
              <a:rPr lang="en-GB" sz="2800" dirty="0"/>
              <a:t>Deviation grows as predicted by Einstein</a:t>
            </a:r>
          </a:p>
          <a:p>
            <a:pPr>
              <a:spcAft>
                <a:spcPct val="10000"/>
              </a:spcAft>
              <a:buSzPct val="96000"/>
            </a:pPr>
            <a:r>
              <a:rPr lang="en-GB" sz="2800" dirty="0"/>
              <a:t>1993 Nobel Prize to Taylor and </a:t>
            </a:r>
            <a:r>
              <a:rPr lang="en-GB" sz="2800" dirty="0" err="1"/>
              <a:t>Hulse</a:t>
            </a:r>
            <a:endParaRPr lang="en-GB" sz="2800" dirty="0"/>
          </a:p>
          <a:p>
            <a:pPr lvl="1"/>
            <a:endParaRPr lang="en-US" sz="2000" kern="0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2143868"/>
            <a:ext cx="4628408" cy="4628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57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38463-2E3B-445A-8451-E65D7B0031B8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1371600" y="9896"/>
            <a:ext cx="7543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accent2"/>
                </a:solidFill>
                <a:latin typeface="Arial" charset="0"/>
              </a:defRPr>
            </a:lvl1pPr>
            <a:lvl2pPr algn="ctr">
              <a:defRPr sz="4400">
                <a:solidFill>
                  <a:schemeClr val="accent2"/>
                </a:solidFill>
                <a:latin typeface="Arial" charset="0"/>
              </a:defRPr>
            </a:lvl2pPr>
            <a:lvl3pPr algn="ctr">
              <a:defRPr sz="4400">
                <a:solidFill>
                  <a:schemeClr val="accent2"/>
                </a:solidFill>
                <a:latin typeface="Arial" charset="0"/>
              </a:defRPr>
            </a:lvl3pPr>
            <a:lvl4pPr algn="ctr">
              <a:defRPr sz="4400">
                <a:solidFill>
                  <a:schemeClr val="accent2"/>
                </a:solidFill>
                <a:latin typeface="Arial" charset="0"/>
              </a:defRPr>
            </a:lvl4pPr>
            <a:lvl5pPr algn="ctr">
              <a:defRPr sz="4400">
                <a:solidFill>
                  <a:schemeClr val="accent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dirty="0" smtClean="0">
                <a:solidFill>
                  <a:schemeClr val="tx1"/>
                </a:solidFill>
                <a:latin typeface="Maiandra GD" pitchFamily="34" charset="0"/>
              </a:rPr>
              <a:t>Direct Detection </a:t>
            </a:r>
          </a:p>
          <a:p>
            <a:r>
              <a:rPr lang="en-US" altLang="en-US" sz="2800" i="1" dirty="0" smtClean="0">
                <a:solidFill>
                  <a:schemeClr val="tx1"/>
                </a:solidFill>
                <a:latin typeface="Maiandra GD" pitchFamily="34" charset="0"/>
              </a:rPr>
              <a:t>Interferometers</a:t>
            </a:r>
            <a:endParaRPr lang="en-US" altLang="en-US" sz="2800" i="1" dirty="0">
              <a:solidFill>
                <a:schemeClr val="tx1"/>
              </a:solidFill>
              <a:latin typeface="Maiandra GD" pitchFamily="34" charset="0"/>
            </a:endParaRP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4" t="19231" r="24832" b="19231"/>
          <a:stretch>
            <a:fillRect/>
          </a:stretch>
        </p:blipFill>
        <p:spPr bwMode="auto">
          <a:xfrm>
            <a:off x="7086600" y="44196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19600"/>
            <a:ext cx="1676400" cy="165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4495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4876800" y="1295400"/>
            <a:ext cx="42672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Light goes down two perpendicular arms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Similar to Michelson-Morley</a:t>
            </a:r>
          </a:p>
          <a:p>
            <a:pPr lvl="1">
              <a:buFontTx/>
              <a:buNone/>
            </a:pPr>
            <a:endParaRPr lang="en-US" altLang="en-US" sz="900" dirty="0">
              <a:solidFill>
                <a:schemeClr val="tx1"/>
              </a:solidFill>
              <a:latin typeface="Maiandra GD" pitchFamily="34" charset="0"/>
            </a:endParaRPr>
          </a:p>
          <a:p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Mirrors are free to move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Suspended as pendulums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Isolated from seismic noise</a:t>
            </a: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304800" y="4191000"/>
            <a:ext cx="5105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Returning light recombines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Constructively: equal arm length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Destructively: different arm lengths</a:t>
            </a:r>
          </a:p>
          <a:p>
            <a:pPr lvl="1">
              <a:buFontTx/>
              <a:buNone/>
            </a:pPr>
            <a:endParaRPr lang="en-US" altLang="en-US" sz="900" dirty="0">
              <a:solidFill>
                <a:schemeClr val="tx1"/>
              </a:solidFill>
              <a:latin typeface="Maiandra GD" pitchFamily="34" charset="0"/>
            </a:endParaRPr>
          </a:p>
          <a:p>
            <a:r>
              <a:rPr lang="en-US" altLang="en-US" sz="2400" dirty="0">
                <a:solidFill>
                  <a:schemeClr val="tx1"/>
                </a:solidFill>
                <a:latin typeface="Maiandra GD" pitchFamily="34" charset="0"/>
              </a:rPr>
              <a:t>Gravitational wave </a:t>
            </a:r>
          </a:p>
          <a:p>
            <a:pPr lvl="1"/>
            <a:r>
              <a:rPr lang="en-US" altLang="en-US" sz="2000" dirty="0">
                <a:solidFill>
                  <a:schemeClr val="tx1"/>
                </a:solidFill>
                <a:latin typeface="Maiandra GD" pitchFamily="34" charset="0"/>
              </a:rPr>
              <a:t>Stretch one arm, shrink other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5257800" y="6172200"/>
            <a:ext cx="3581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  <a:latin typeface="Garamond" pitchFamily="18" charset="0"/>
              </a:rPr>
              <a:t>Interference of Light</a:t>
            </a:r>
          </a:p>
        </p:txBody>
      </p:sp>
    </p:spTree>
    <p:extLst>
      <p:ext uri="{BB962C8B-B14F-4D97-AF65-F5344CB8AC3E}">
        <p14:creationId xmlns:p14="http://schemas.microsoft.com/office/powerpoint/2010/main" val="57632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/>
      <p:bldP spid="245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40" y="1371600"/>
            <a:ext cx="6858000" cy="2971800"/>
          </a:xfrm>
        </p:spPr>
        <p:txBody>
          <a:bodyPr/>
          <a:lstStyle/>
          <a:p>
            <a:r>
              <a:rPr lang="en-US" dirty="0" smtClean="0"/>
              <a:t>US has two sites</a:t>
            </a:r>
          </a:p>
          <a:p>
            <a:pPr lvl="1"/>
            <a:r>
              <a:rPr lang="en-US" dirty="0" smtClean="0"/>
              <a:t>Livingston, Louisiana (LLO) and Hanford, Washington (LHO)</a:t>
            </a:r>
          </a:p>
          <a:p>
            <a:r>
              <a:rPr lang="en-US" dirty="0" smtClean="0"/>
              <a:t>4 kilometer-long beam tubes</a:t>
            </a:r>
          </a:p>
          <a:p>
            <a:pPr lvl="1"/>
            <a:r>
              <a:rPr lang="en-US" dirty="0" smtClean="0"/>
              <a:t>Entire 8 km length in vacuum </a:t>
            </a:r>
          </a:p>
          <a:p>
            <a:pPr lvl="1"/>
            <a:r>
              <a:rPr lang="en-US" dirty="0" smtClean="0"/>
              <a:t>Low seismic noise environment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 bwMode="auto">
              <a:xfrm>
                <a:off x="3069820" y="4472764"/>
                <a:ext cx="4243450" cy="24383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altLang="en-US" dirty="0" smtClean="0">
                    <a:latin typeface="Maiandra GD" pitchFamily="34" charset="0"/>
                  </a:rPr>
                  <a:t>Sensitive to strains </a:t>
                </a:r>
              </a:p>
              <a:p>
                <a:pPr marL="0" indent="0">
                  <a:buNone/>
                </a:pPr>
                <a:r>
                  <a:rPr lang="en-US" altLang="en-US" dirty="0" smtClean="0">
                    <a:latin typeface="Maiandra GD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altLang="en-US" b="0" i="1" smtClean="0">
                        <a:latin typeface="Cambria Math"/>
                      </a:rPr>
                      <m:t>h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≈1</m:t>
                    </m:r>
                    <m:sSup>
                      <m:sSupPr>
                        <m:ctrlPr>
                          <a:rPr lang="en-US" alt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−21</m:t>
                        </m:r>
                      </m:sup>
                    </m:sSup>
                  </m:oMath>
                </a14:m>
                <a:endParaRPr lang="en-US" altLang="en-US" i="1" baseline="30000" dirty="0">
                  <a:latin typeface="Maiandra GD" pitchFamily="34" charset="0"/>
                </a:endParaRPr>
              </a:p>
              <a:p>
                <a:r>
                  <a:rPr lang="en-US" altLang="en-US" i="1" dirty="0">
                    <a:latin typeface="Maiandra GD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𝐿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h𝐿</m:t>
                    </m:r>
                    <m:r>
                      <a:rPr lang="en-US" altLang="en-US" b="0" i="1" smtClean="0">
                        <a:latin typeface="Cambria Math"/>
                        <a:ea typeface="Cambria Math"/>
                      </a:rPr>
                      <m:t>≈1</m:t>
                    </m:r>
                    <m:sSup>
                      <m:sSupPr>
                        <m:ctrlPr>
                          <a:rPr lang="en-US" alt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altLang="en-US" b="0" i="1" smtClean="0">
                            <a:latin typeface="Cambria Math"/>
                            <a:ea typeface="Cambria Math"/>
                          </a:rPr>
                          <m:t>−18</m:t>
                        </m:r>
                      </m:sup>
                    </m:sSup>
                  </m:oMath>
                </a14:m>
                <a:r>
                  <a:rPr lang="en-US" altLang="en-US" i="1" dirty="0" smtClean="0">
                    <a:latin typeface="Symbol" pitchFamily="18" charset="2"/>
                  </a:rPr>
                  <a:t> </a:t>
                </a:r>
                <a:r>
                  <a:rPr lang="en-US" altLang="en-US" dirty="0" smtClean="0">
                    <a:latin typeface="+mj-lt"/>
                  </a:rPr>
                  <a:t>m</a:t>
                </a:r>
                <a:endParaRPr lang="en-US" altLang="en-US" dirty="0" smtClean="0">
                  <a:latin typeface="Symbol" pitchFamily="18" charset="2"/>
                </a:endParaRPr>
              </a:p>
              <a:p>
                <a:pPr lvl="1"/>
                <a:r>
                  <a:rPr lang="en-US" altLang="en-US" dirty="0" err="1" smtClean="0">
                    <a:latin typeface="Maiandra GD" pitchFamily="34" charset="0"/>
                  </a:rPr>
                  <a:t>Subnuclear</a:t>
                </a:r>
                <a:r>
                  <a:rPr lang="en-US" altLang="en-US" dirty="0" smtClean="0">
                    <a:latin typeface="Maiandra GD" pitchFamily="34" charset="0"/>
                  </a:rPr>
                  <a:t> scale</a:t>
                </a:r>
                <a:endParaRPr lang="en-US" altLang="en-US" dirty="0">
                  <a:latin typeface="Maiandra GD" pitchFamily="34" charset="0"/>
                </a:endParaRP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69820" y="4472764"/>
                <a:ext cx="4243450" cy="2438399"/>
              </a:xfrm>
              <a:prstGeom prst="rect">
                <a:avLst/>
              </a:prstGeom>
              <a:blipFill rotWithShape="1">
                <a:blip r:embed="rId2"/>
                <a:stretch>
                  <a:fillRect l="-3305" t="-325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uLHOaerial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2935166"/>
            <a:ext cx="2048329" cy="1654419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7" name="Picture 6" descr="LLOaeri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1275950"/>
            <a:ext cx="2054266" cy="1659216"/>
          </a:xfrm>
          <a:prstGeom prst="rect">
            <a:avLst/>
          </a:prstGeom>
          <a:noFill/>
          <a:ln w="57150" cmpd="thinThick">
            <a:noFill/>
            <a:miter lim="800000"/>
            <a:headEnd/>
            <a:tailEnd/>
          </a:ln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" y="4648201"/>
            <a:ext cx="30431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114" y="5029200"/>
            <a:ext cx="1798380" cy="159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3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LIGO 2002-10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-22654" y="1295399"/>
                <a:ext cx="5288692" cy="3058635"/>
              </a:xfrm>
            </p:spPr>
            <p:txBody>
              <a:bodyPr/>
              <a:lstStyle/>
              <a:p>
                <a:r>
                  <a:rPr lang="en-US" dirty="0" smtClean="0"/>
                  <a:t>More than full year of  coincident data</a:t>
                </a:r>
              </a:p>
              <a:p>
                <a:r>
                  <a:rPr lang="en-US" dirty="0"/>
                  <a:t>Bandwidth 40 – 3000 </a:t>
                </a:r>
                <a:r>
                  <a:rPr lang="en-US" dirty="0" smtClean="0"/>
                  <a:t>Hz</a:t>
                </a:r>
              </a:p>
              <a:p>
                <a:r>
                  <a:rPr lang="en-US" dirty="0" smtClean="0"/>
                  <a:t>Exceeded sensitivity goal</a:t>
                </a:r>
              </a:p>
              <a:p>
                <a:pPr marL="0" indent="0" algn="ctr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𝐿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=2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×1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−22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-22654" y="1295399"/>
                <a:ext cx="5288692" cy="3058635"/>
              </a:xfrm>
              <a:blipFill rotWithShape="1">
                <a:blip r:embed="rId2"/>
                <a:stretch>
                  <a:fillRect l="-2535" t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657599" y="4388673"/>
            <a:ext cx="5555735" cy="236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3 detectors. 2</a:t>
            </a:r>
            <a:r>
              <a:rPr lang="en-US" kern="0" dirty="0" smtClean="0">
                <a:sym typeface="Symbol"/>
              </a:rPr>
              <a:t></a:t>
            </a:r>
            <a:r>
              <a:rPr lang="en-US" kern="0" dirty="0" smtClean="0"/>
              <a:t>4 km/1</a:t>
            </a:r>
            <a:r>
              <a:rPr lang="en-US" kern="0" dirty="0" smtClean="0">
                <a:sym typeface="Symbol"/>
              </a:rPr>
              <a:t></a:t>
            </a:r>
            <a:r>
              <a:rPr lang="en-US" kern="0" dirty="0" smtClean="0"/>
              <a:t>2 km</a:t>
            </a:r>
          </a:p>
          <a:p>
            <a:r>
              <a:rPr lang="en-US" kern="0" dirty="0" smtClean="0"/>
              <a:t>20 W </a:t>
            </a:r>
            <a:r>
              <a:rPr lang="en-US" kern="0" dirty="0" err="1" smtClean="0"/>
              <a:t>Nd:YAG</a:t>
            </a:r>
            <a:r>
              <a:rPr lang="en-US" kern="0" dirty="0" smtClean="0"/>
              <a:t> laser</a:t>
            </a:r>
          </a:p>
          <a:p>
            <a:r>
              <a:rPr lang="en-US" kern="0" dirty="0" smtClean="0"/>
              <a:t>10 kg silica optics</a:t>
            </a:r>
          </a:p>
          <a:p>
            <a:r>
              <a:rPr lang="en-US" kern="0" dirty="0" smtClean="0"/>
              <a:t>Steel wire suspensions</a:t>
            </a:r>
          </a:p>
        </p:txBody>
      </p:sp>
      <p:pic>
        <p:nvPicPr>
          <p:cNvPr id="13" name="Picture 12" descr="S6SR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26" y="1447800"/>
            <a:ext cx="3810001" cy="268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ligo.caltech.edu/LIGO_web/PR/scans/llo/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0" y="4350079"/>
            <a:ext cx="3584859" cy="23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66887"/>
            <a:ext cx="8603074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2DF5-A2AB-4C26-8EC2-EF138A8A7B7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1652586" y="152400"/>
            <a:ext cx="718661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accent2"/>
                </a:solidFill>
                <a:latin typeface="Arial" charset="0"/>
              </a:defRPr>
            </a:lvl1pPr>
            <a:lvl2pPr algn="ctr">
              <a:defRPr sz="4400">
                <a:solidFill>
                  <a:schemeClr val="accent2"/>
                </a:solidFill>
                <a:latin typeface="Arial" charset="0"/>
              </a:defRPr>
            </a:lvl2pPr>
            <a:lvl3pPr algn="ctr">
              <a:defRPr sz="4400">
                <a:solidFill>
                  <a:schemeClr val="accent2"/>
                </a:solidFill>
                <a:latin typeface="Arial" charset="0"/>
              </a:defRPr>
            </a:lvl3pPr>
            <a:lvl4pPr algn="ctr">
              <a:defRPr sz="4400">
                <a:solidFill>
                  <a:schemeClr val="accent2"/>
                </a:solidFill>
                <a:latin typeface="Arial" charset="0"/>
              </a:defRPr>
            </a:lvl4pPr>
            <a:lvl5pPr algn="ctr">
              <a:defRPr sz="4400">
                <a:solidFill>
                  <a:schemeClr val="accent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Maiandra GD" pitchFamily="34" charset="0"/>
              </a:rPr>
              <a:t>World Network of Detectors</a:t>
            </a:r>
            <a:endParaRPr lang="en-US" altLang="en-US" sz="2800" dirty="0">
              <a:solidFill>
                <a:schemeClr val="tx1"/>
              </a:solidFill>
              <a:latin typeface="Maiandra GD" pitchFamily="34" charset="0"/>
            </a:endParaRPr>
          </a:p>
        </p:txBody>
      </p:sp>
      <p:pic>
        <p:nvPicPr>
          <p:cNvPr id="32780" name="Picture 12" descr="http://lappweb.in2p3.fr/virgo/Images/virgo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640818"/>
            <a:ext cx="2590800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377" y="4343400"/>
            <a:ext cx="2280822" cy="146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8" name="Picture 10" descr="http://www.astro.cf.ac.uk/groups/relativity/images/bild9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43000"/>
            <a:ext cx="1828800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6096000" y="5820331"/>
            <a:ext cx="2735673" cy="44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dirty="0" smtClean="0">
                <a:solidFill>
                  <a:schemeClr val="tx1"/>
                </a:solidFill>
                <a:latin typeface="Garamond" pitchFamily="18" charset="0"/>
              </a:rPr>
              <a:t>KAGRA 3 </a:t>
            </a:r>
            <a:r>
              <a:rPr lang="en-US" altLang="en-US" sz="2000" b="1" dirty="0">
                <a:solidFill>
                  <a:schemeClr val="tx1"/>
                </a:solidFill>
                <a:latin typeface="Garamond" pitchFamily="18" charset="0"/>
              </a:rPr>
              <a:t>km in Japan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dirty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32786" name="Rectangle 18"/>
          <p:cNvSpPr>
            <a:spLocks noChangeArrowheads="1"/>
          </p:cNvSpPr>
          <p:nvPr/>
        </p:nvSpPr>
        <p:spPr bwMode="auto">
          <a:xfrm>
            <a:off x="2667000" y="4343400"/>
            <a:ext cx="2286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Garamond" pitchFamily="18" charset="0"/>
              </a:rPr>
              <a:t>Virgo 3 km in Italy</a:t>
            </a:r>
          </a:p>
        </p:txBody>
      </p:sp>
      <p:sp>
        <p:nvSpPr>
          <p:cNvPr id="32787" name="Rectangle 19"/>
          <p:cNvSpPr>
            <a:spLocks noChangeArrowheads="1"/>
          </p:cNvSpPr>
          <p:nvPr/>
        </p:nvSpPr>
        <p:spPr bwMode="auto">
          <a:xfrm>
            <a:off x="4267200" y="1447800"/>
            <a:ext cx="152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Garamond" pitchFamily="18" charset="0"/>
              </a:rPr>
              <a:t>GEO 600 m in Germany</a:t>
            </a:r>
          </a:p>
        </p:txBody>
      </p:sp>
      <p:pic>
        <p:nvPicPr>
          <p:cNvPr id="32788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16002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9" name="Picture 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29260"/>
            <a:ext cx="1628775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0" y="16764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  <a:latin typeface="Garamond" pitchFamily="18" charset="0"/>
              </a:rPr>
              <a:t>LIGO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28800" y="2514600"/>
            <a:ext cx="257175" cy="2286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109787" y="3029260"/>
            <a:ext cx="404813" cy="566489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249850" y="2135300"/>
            <a:ext cx="474550" cy="6079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841079" y="2895600"/>
            <a:ext cx="0" cy="173104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7463836" y="2895600"/>
            <a:ext cx="234952" cy="1432012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3"/>
          <p:cNvSpPr>
            <a:spLocks noChangeArrowheads="1"/>
          </p:cNvSpPr>
          <p:nvPr/>
        </p:nvSpPr>
        <p:spPr bwMode="auto">
          <a:xfrm>
            <a:off x="6558376" y="1397825"/>
            <a:ext cx="243322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accent2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accent2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accent2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accent2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accent2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2000" b="1" dirty="0" smtClean="0">
                <a:solidFill>
                  <a:schemeClr val="tx1"/>
                </a:solidFill>
                <a:latin typeface="Garamond" pitchFamily="18" charset="0"/>
              </a:rPr>
              <a:t>LIGO-India (2022)</a:t>
            </a:r>
            <a:endParaRPr lang="en-US" altLang="en-US" sz="2000" b="1" dirty="0">
              <a:solidFill>
                <a:schemeClr val="tx1"/>
              </a:solidFill>
              <a:latin typeface="Garamond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248400" y="1740725"/>
            <a:ext cx="1297987" cy="1764475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4" grpId="0"/>
      <p:bldP spid="32786" grpId="0"/>
      <p:bldP spid="32787" grpId="0"/>
      <p:bldP spid="27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Maiandra GD"/>
        <a:ea typeface=""/>
        <a:cs typeface=""/>
      </a:majorFont>
      <a:minorFont>
        <a:latin typeface="Maiandra G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5238</TotalTime>
  <Words>2020</Words>
  <Application>Microsoft Office PowerPoint</Application>
  <PresentationFormat>On-screen Show (4:3)</PresentationFormat>
  <Paragraphs>389</Paragraphs>
  <Slides>39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Default Design</vt:lpstr>
      <vt:lpstr>1_Default Design</vt:lpstr>
      <vt:lpstr>Equation</vt:lpstr>
      <vt:lpstr>PowerPoint Presentation</vt:lpstr>
      <vt:lpstr>PowerPoint Presentation</vt:lpstr>
      <vt:lpstr>Gravitational Waves</vt:lpstr>
      <vt:lpstr>General Relativity turns 100; Gravitational Waves turn 99</vt:lpstr>
      <vt:lpstr>Indirect Evidence for GW</vt:lpstr>
      <vt:lpstr>PowerPoint Presentation</vt:lpstr>
      <vt:lpstr>LIGO Detectors</vt:lpstr>
      <vt:lpstr>Initial LIGO 2002-10 </vt:lpstr>
      <vt:lpstr>PowerPoint Presentation</vt:lpstr>
      <vt:lpstr>Gravitational Wave Sources</vt:lpstr>
      <vt:lpstr>Initial LIGO Astrophysics: Burst and Inspiral Sources</vt:lpstr>
      <vt:lpstr>Initial LIGO Astrophysics: Pulsars and Stochastic</vt:lpstr>
      <vt:lpstr>Advanced LIGO</vt:lpstr>
      <vt:lpstr>Advanced LIGO Sensitivity</vt:lpstr>
      <vt:lpstr>Advanced LIGO Seismic Isolation and Suspension</vt:lpstr>
      <vt:lpstr>Advanced LIGO Mirrors and Coatings</vt:lpstr>
      <vt:lpstr>Advanced LIGO Laser and Interferometry</vt:lpstr>
      <vt:lpstr>Status and Science Plans</vt:lpstr>
      <vt:lpstr>LIGO India</vt:lpstr>
      <vt:lpstr>Gravitational Wave Sources for Advanced LIGO</vt:lpstr>
      <vt:lpstr>Physics and Astronomy with Advanced LIGO</vt:lpstr>
      <vt:lpstr>Multimessenger Astronomy</vt:lpstr>
      <vt:lpstr>LIGO in the Audience</vt:lpstr>
      <vt:lpstr>Research with LIGO and Outreach</vt:lpstr>
      <vt:lpstr>LIGO Scientific Collaboration</vt:lpstr>
      <vt:lpstr>LSC Organization</vt:lpstr>
      <vt:lpstr>Joining the LSC</vt:lpstr>
      <vt:lpstr>LIGO Diversity Initiatives</vt:lpstr>
      <vt:lpstr>Joint Analysis with Astronomers</vt:lpstr>
      <vt:lpstr>LIGO Open Data</vt:lpstr>
      <vt:lpstr>PowerPoint Presentation</vt:lpstr>
      <vt:lpstr>Community College Teachers</vt:lpstr>
      <vt:lpstr>Secondary School Teachers</vt:lpstr>
      <vt:lpstr>K12 Education Projects</vt:lpstr>
      <vt:lpstr>AU Optics Olympiad</vt:lpstr>
      <vt:lpstr>Opportunities for Undergraduates</vt:lpstr>
      <vt:lpstr>Opportunities for Graduate Students and Postdocs</vt:lpstr>
      <vt:lpstr>Outreach to the General Public</vt:lpstr>
      <vt:lpstr>LIGO Online</vt:lpstr>
    </vt:vector>
  </TitlesOfParts>
  <Company>LIGO/MIT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Harry</dc:creator>
  <cp:lastModifiedBy>auadmin</cp:lastModifiedBy>
  <cp:revision>232</cp:revision>
  <cp:lastPrinted>2014-04-02T13:18:27Z</cp:lastPrinted>
  <dcterms:created xsi:type="dcterms:W3CDTF">2008-03-10T17:37:33Z</dcterms:created>
  <dcterms:modified xsi:type="dcterms:W3CDTF">2015-02-25T17:11:57Z</dcterms:modified>
</cp:coreProperties>
</file>