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349" r:id="rId2"/>
    <p:sldId id="401" r:id="rId3"/>
    <p:sldId id="386" r:id="rId4"/>
    <p:sldId id="397" r:id="rId5"/>
    <p:sldId id="384" r:id="rId6"/>
    <p:sldId id="389" r:id="rId7"/>
    <p:sldId id="394" r:id="rId8"/>
    <p:sldId id="399" r:id="rId9"/>
    <p:sldId id="404" r:id="rId10"/>
    <p:sldId id="388" r:id="rId11"/>
    <p:sldId id="387" r:id="rId12"/>
    <p:sldId id="403" r:id="rId13"/>
    <p:sldId id="395" r:id="rId14"/>
    <p:sldId id="393" r:id="rId15"/>
    <p:sldId id="392" r:id="rId16"/>
    <p:sldId id="391" r:id="rId17"/>
    <p:sldId id="385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5pPr>
    <a:lvl6pPr marL="22860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6pPr>
    <a:lvl7pPr marL="27432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7pPr>
    <a:lvl8pPr marL="32004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8pPr>
    <a:lvl9pPr marL="3657600" algn="l" defTabSz="457200" rtl="0" eaLnBrk="1" latinLnBrk="0" hangingPunct="1">
      <a:defRPr kumimoji="1" sz="2400" kern="1200">
        <a:solidFill>
          <a:srgbClr val="114FFB"/>
        </a:solidFill>
        <a:latin typeface="Times New Roman" charset="0"/>
        <a:ea typeface="ヒラギノ明朝 ProN W3" charset="0"/>
        <a:cs typeface="ヒラギノ明朝 ProN W3" charset="0"/>
        <a:sym typeface="Times New Roman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D9"/>
    <a:srgbClr val="EDF9B5"/>
    <a:srgbClr val="F2FF87"/>
    <a:srgbClr val="64CB77"/>
    <a:srgbClr val="F0F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88" autoAdjust="0"/>
    <p:restoredTop sz="96714" autoAdjust="0"/>
  </p:normalViewPr>
  <p:slideViewPr>
    <p:cSldViewPr>
      <p:cViewPr varScale="1">
        <p:scale>
          <a:sx n="116" d="100"/>
          <a:sy n="116" d="100"/>
        </p:scale>
        <p:origin x="-16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1" Type="http://schemas.openxmlformats.org/officeDocument/2006/relationships/image" Target="../media/image3.emf"/><Relationship Id="rId2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/>
            </a:lvl1pPr>
          </a:lstStyle>
          <a:p>
            <a:pPr>
              <a:defRPr/>
            </a:pPr>
            <a:fld id="{33B377A7-942D-424B-BBA5-8600D121D4A2}" type="datetimeFigureOut">
              <a:rPr lang="ja-JP" altLang="en-US"/>
              <a:pPr>
                <a:defRPr/>
              </a:pPr>
              <a:t>3/17/15</a:t>
            </a:fld>
            <a:endParaRPr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  <a:endParaRPr lang="ja-JP" alt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/>
            </a:lvl1pPr>
          </a:lstStyle>
          <a:p>
            <a:pPr>
              <a:defRPr/>
            </a:pPr>
            <a:fld id="{B248EF5E-124D-DC44-918B-09EE20AB62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80959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ja-JP" smtClean="0"/>
              <a:t>Click to edit Master subtitle style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26691-E28D-C244-815B-1821467185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8144771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09EA-BB2A-B949-967F-5810BAD88B7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99009098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0"/>
            <a:ext cx="2038350" cy="6400800"/>
          </a:xfrm>
        </p:spPr>
        <p:txBody>
          <a:bodyPr vert="eaVert"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962650" cy="6400800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5CC1-DF70-9B45-92DB-008A3B3B98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29753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1D854-2B37-F34D-B850-E2BACB9FDF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52483611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03F57-A3D3-6E46-ACF7-B365B82451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0381802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77176-C36B-D044-94B6-89AF886D71D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8493303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C270-5A19-6D48-9582-648B8527D0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8862327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28062-3936-4345-AEFE-BA1613D061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900416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A1398-FAA9-BE49-A39C-C14F8AC138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638467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70B54-B6CC-654C-8560-AC7903B8E6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57520146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altLang="ja-JP" smtClean="0"/>
              <a:t>Click to edit Master title style</a:t>
            </a:r>
            <a:endParaRPr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B6093-201F-B543-A104-C6A4C27823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466760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133600" y="6348413"/>
            <a:ext cx="5486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 algn="ctr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Hiro Yamamoto   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LVC</a:t>
            </a:r>
            <a:r>
              <a:rPr kumimoji="0" lang="en-US" altLang="ja-JP" sz="1400" baseline="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Pasadena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r>
              <a:rPr kumimoji="0" lang="en-US" altLang="ja-JP" sz="1400" baseline="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 March 17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, 2015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318250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defRPr>
            </a:lvl1pPr>
          </a:lstStyle>
          <a:p>
            <a:pPr>
              <a:defRPr/>
            </a:pPr>
            <a:fld id="{3C0A972E-EC38-EC42-92F3-EA3CE693F7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text styles</a:t>
            </a:r>
          </a:p>
          <a:p>
            <a:pPr lvl="1"/>
            <a:r>
              <a:rPr lang="en-US" altLang="ja-JP">
                <a:sym typeface="Helvetica" charset="0"/>
              </a:rPr>
              <a:t>Second level</a:t>
            </a:r>
          </a:p>
          <a:p>
            <a:pPr lvl="2"/>
            <a:r>
              <a:rPr lang="en-US" altLang="ja-JP">
                <a:sym typeface="Helvetica" charset="0"/>
              </a:rPr>
              <a:t>Third level</a:t>
            </a:r>
          </a:p>
          <a:p>
            <a:pPr lvl="3"/>
            <a:r>
              <a:rPr lang="en-US" altLang="ja-JP">
                <a:sym typeface="Helvetica" charset="0"/>
              </a:rPr>
              <a:t>Fourth level</a:t>
            </a:r>
          </a:p>
          <a:p>
            <a:pPr lvl="4"/>
            <a:r>
              <a:rPr lang="en-US" altLang="ja-JP">
                <a:sym typeface="Helvetica" charset="0"/>
              </a:rPr>
              <a:t>Fifth levell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0"/>
            <a:ext cx="7239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2075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>
                <a:sym typeface="Helvetica" charset="0"/>
              </a:rPr>
              <a:t>Click to edit Master title style</a:t>
            </a:r>
          </a:p>
        </p:txBody>
      </p:sp>
      <p:sp>
        <p:nvSpPr>
          <p:cNvPr id="1030" name="Rectangle 5"/>
          <p:cNvSpPr>
            <a:spLocks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12700">
            <a:solidFill>
              <a:srgbClr val="D49FF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kumimoji="0" lang="ja-JP" altLang="en-US"/>
          </a:p>
        </p:txBody>
      </p:sp>
      <p:pic>
        <p:nvPicPr>
          <p:cNvPr id="1031" name="Picture 6"/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6838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7"/>
          <p:cNvSpPr>
            <a:spLocks/>
          </p:cNvSpPr>
          <p:nvPr/>
        </p:nvSpPr>
        <p:spPr bwMode="auto">
          <a:xfrm>
            <a:off x="304800" y="6394450"/>
            <a:ext cx="14605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 anchor="ctr"/>
          <a:lstStyle/>
          <a:p>
            <a:pPr marL="41275"/>
            <a:r>
              <a:rPr kumimoji="0" lang="en-US" altLang="ja-JP" sz="14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LIGO</a:t>
            </a:r>
            <a:r>
              <a:rPr kumimoji="0" lang="en-US" altLang="ja-JP" sz="1400" dirty="0" smtClean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rPr>
              <a:t>-G1500262</a:t>
            </a:r>
            <a:endParaRPr kumimoji="0" lang="en-US" altLang="ja-JP" sz="1400" dirty="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hf hdr="0" ftr="0" dt="0"/>
  <p:txStyles>
    <p:titleStyle>
      <a:lvl1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2pPr>
      <a:lvl3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3pPr>
      <a:lvl4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4pPr>
      <a:lvl5pPr marL="41275" indent="-41275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5pPr>
      <a:lvl6pPr marL="4984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6pPr>
      <a:lvl7pPr marL="9556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7pPr>
      <a:lvl8pPr marL="14128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8pPr>
      <a:lvl9pPr marL="1870075" algn="ctr" rtl="0" fontAlgn="base">
        <a:spcBef>
          <a:spcPct val="0"/>
        </a:spcBef>
        <a:spcAft>
          <a:spcPct val="0"/>
        </a:spcAft>
        <a:defRPr sz="3600">
          <a:solidFill>
            <a:srgbClr val="000000"/>
          </a:solidFill>
          <a:latin typeface="Helvetica" charset="0"/>
          <a:ea typeface="ヒラギノ角ゴ ProN W3" charset="-128"/>
          <a:cs typeface="ヒラギノ角ゴ ProN W3" charset="-128"/>
          <a:sym typeface="Helvetica" charset="0"/>
        </a:defRPr>
      </a:lvl9pPr>
    </p:titleStyle>
    <p:bodyStyle>
      <a:lvl1pPr marL="384175" indent="-342900" algn="l" rtl="0" eaLnBrk="0" fontAlgn="base" hangingPunct="0">
        <a:spcBef>
          <a:spcPts val="600"/>
        </a:spcBef>
        <a:spcAft>
          <a:spcPct val="0"/>
        </a:spcAft>
        <a:buClr>
          <a:srgbClr val="114FFB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3425" indent="-28575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34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906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64000"/>
        <a:buFont typeface="Monotype Sorts" charset="0"/>
        <a:buChar char="l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7875" indent="-228600" algn="l" rtl="0" eaLnBrk="0" fontAlgn="base" hangingPunct="0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50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22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94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6675" indent="-228600" algn="l" rtl="0" fontAlgn="base">
        <a:spcBef>
          <a:spcPts val="400"/>
        </a:spcBef>
        <a:spcAft>
          <a:spcPct val="0"/>
        </a:spcAft>
        <a:buClr>
          <a:srgbClr val="114FFB"/>
        </a:buClr>
        <a:buSzPct val="100000"/>
        <a:buFont typeface="Helvetica" charset="0"/>
        <a:buChar char="»"/>
        <a:defRPr sz="1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36.png"/><Relationship Id="rId6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Relationship Id="rId3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7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8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3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5.emf"/><Relationship Id="rId10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18.emf"/><Relationship Id="rId5" Type="http://schemas.openxmlformats.org/officeDocument/2006/relationships/oleObject" Target="../embeddings/oleObject10.bin"/><Relationship Id="rId6" Type="http://schemas.openxmlformats.org/officeDocument/2006/relationships/image" Target="../media/image19.emf"/><Relationship Id="rId7" Type="http://schemas.openxmlformats.org/officeDocument/2006/relationships/oleObject" Target="../embeddings/oleObject11.bin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MainHD:Users:hiro:PhysicsWork:FFT06:docs:Point%20Defects:T1000154.doc!OLE_LINK27" TargetMode="External"/><Relationship Id="rId4" Type="http://schemas.openxmlformats.org/officeDocument/2006/relationships/image" Target="../media/image24.png"/><Relationship Id="rId5" Type="http://schemas.openxmlformats.org/officeDocument/2006/relationships/oleObject" Target="../embeddings/oleObject12.bin"/><Relationship Id="rId6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"/>
            <a:ext cx="7924800" cy="1371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en-US" altLang="ja-JP" sz="3000" dirty="0" smtClean="0"/>
              <a:t>Mirror profile and </a:t>
            </a:r>
            <a:r>
              <a:rPr kumimoji="1" lang="en-US" altLang="ja-JP" sz="3000" dirty="0" err="1" smtClean="0"/>
              <a:t>intracavity</a:t>
            </a:r>
            <a:r>
              <a:rPr kumimoji="1" lang="en-US" altLang="ja-JP" sz="3000" dirty="0" smtClean="0"/>
              <a:t> field profile</a:t>
            </a:r>
            <a:br>
              <a:rPr kumimoji="1" lang="en-US" altLang="ja-JP" sz="3000" dirty="0" smtClean="0"/>
            </a:br>
            <a:r>
              <a:rPr kumimoji="1" lang="en-US" altLang="ja-JP" sz="2400" dirty="0" smtClean="0"/>
              <a:t>Hiro Yamamoto   LIGO/Caltech</a:t>
            </a:r>
            <a:endParaRPr kumimoji="1" lang="ja-JP" alt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6019800" cy="4343400"/>
          </a:xfrm>
        </p:spPr>
        <p:txBody>
          <a:bodyPr/>
          <a:lstStyle/>
          <a:p>
            <a:r>
              <a:rPr kumimoji="1" lang="en-US" altLang="ja-JP" dirty="0" smtClean="0"/>
              <a:t>Introduction</a:t>
            </a:r>
          </a:p>
          <a:p>
            <a:r>
              <a:rPr kumimoji="1" lang="en-US" altLang="ja-JP" dirty="0" smtClean="0"/>
              <a:t>Mirror spatial frequency and arm loss</a:t>
            </a:r>
          </a:p>
          <a:p>
            <a:r>
              <a:rPr kumimoji="1" lang="en-US" altLang="ja-JP" dirty="0" smtClean="0"/>
              <a:t>Point scattering and </a:t>
            </a:r>
            <a:r>
              <a:rPr kumimoji="1" lang="en-US" altLang="ja-JP" dirty="0" err="1" smtClean="0"/>
              <a:t>intracavity</a:t>
            </a:r>
            <a:r>
              <a:rPr kumimoji="1" lang="en-US" altLang="ja-JP" dirty="0" smtClean="0"/>
              <a:t> field</a:t>
            </a:r>
          </a:p>
          <a:p>
            <a:r>
              <a:rPr kumimoji="1" lang="en-US" altLang="ja-JP" dirty="0" smtClean="0"/>
              <a:t>Spiral patterns on ETMs at L1 and H1</a:t>
            </a:r>
          </a:p>
          <a:p>
            <a:pPr lvl="1"/>
            <a:r>
              <a:rPr kumimoji="1" lang="en-US" altLang="ja-JP" dirty="0" smtClean="0"/>
              <a:t>Imbalanced noise by spiral patterns</a:t>
            </a:r>
          </a:p>
          <a:p>
            <a:pPr lvl="1"/>
            <a:r>
              <a:rPr kumimoji="1" lang="en-US" altLang="ja-JP" dirty="0" smtClean="0"/>
              <a:t>Direct measurement of the cone scattering by spiral pattern</a:t>
            </a:r>
          </a:p>
          <a:p>
            <a:r>
              <a:rPr kumimoji="1" lang="en-US" altLang="ja-JP" dirty="0" smtClean="0"/>
              <a:t>Polishing </a:t>
            </a:r>
            <a:r>
              <a:rPr kumimoji="1" lang="en-US" altLang="ja-JP" dirty="0" err="1" smtClean="0"/>
              <a:t>vs</a:t>
            </a:r>
            <a:r>
              <a:rPr kumimoji="1" lang="en-US" altLang="ja-JP" dirty="0" smtClean="0"/>
              <a:t> coating for the future</a:t>
            </a:r>
          </a:p>
          <a:p>
            <a:r>
              <a:rPr kumimoji="1" lang="en-US" altLang="ja-JP" dirty="0" smtClean="0"/>
              <a:t>Summary, question to be answered</a:t>
            </a:r>
            <a:endParaRPr kumimoji="1" lang="ja-JP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208" y="1981200"/>
            <a:ext cx="3357592" cy="31967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72628" y="2057400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Measured</a:t>
            </a:r>
          </a:p>
          <a:p>
            <a:pPr algn="r"/>
            <a:r>
              <a:rPr kumimoji="1" lang="en-US" altLang="ja-JP" sz="1800" dirty="0" smtClean="0">
                <a:solidFill>
                  <a:srgbClr val="FF0000"/>
                </a:solidFill>
              </a:rPr>
              <a:t>85ppm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7" name="Chevron 6"/>
          <p:cNvSpPr/>
          <p:nvPr/>
        </p:nvSpPr>
        <p:spPr bwMode="auto">
          <a:xfrm rot="10800000">
            <a:off x="7772400" y="2133600"/>
            <a:ext cx="152400" cy="256032"/>
          </a:xfrm>
          <a:prstGeom prst="chevron">
            <a:avLst>
              <a:gd name="adj" fmla="val 78826"/>
            </a:avLst>
          </a:prstGeom>
          <a:solidFill>
            <a:srgbClr val="D49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8" name="Chevron 7"/>
          <p:cNvSpPr/>
          <p:nvPr/>
        </p:nvSpPr>
        <p:spPr bwMode="auto">
          <a:xfrm rot="10800000">
            <a:off x="7848600" y="2133600"/>
            <a:ext cx="152400" cy="256032"/>
          </a:xfrm>
          <a:prstGeom prst="chevron">
            <a:avLst>
              <a:gd name="adj" fmla="val 78826"/>
            </a:avLst>
          </a:prstGeom>
          <a:solidFill>
            <a:srgbClr val="D49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583188"/>
      </p:ext>
    </p:extLst>
  </p:cSld>
  <p:clrMapOvr>
    <a:masterClrMapping/>
  </p:clrMapOvr>
  <p:transition xmlns:p14="http://schemas.microsoft.com/office/powerpoint/2010/main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Periodical structure on a mirror induces reflected field into a cone with a fixed angle</a:t>
            </a:r>
            <a:endParaRPr kumimoji="1" lang="ja-JP" alt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  <p:pic>
        <p:nvPicPr>
          <p:cNvPr id="6" name="Picture 5" descr="PSD_Test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118" y="918882"/>
            <a:ext cx="4114800" cy="532503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3315555" y="2514600"/>
            <a:ext cx="0" cy="27432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124200" y="4800600"/>
            <a:ext cx="7620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990600" y="42672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800" dirty="0" err="1" smtClean="0"/>
              <a:t>Phasemap</a:t>
            </a:r>
            <a:r>
              <a:rPr lang="en-US" altLang="ja-JP" sz="1800" dirty="0" smtClean="0"/>
              <a:t> resolution in simulation</a:t>
            </a:r>
            <a:endParaRPr kumimoji="1" lang="ja-JP" altLang="en-US" sz="1800" dirty="0"/>
          </a:p>
        </p:txBody>
      </p:sp>
      <p:sp>
        <p:nvSpPr>
          <p:cNvPr id="24" name="Left Arrow 23"/>
          <p:cNvSpPr/>
          <p:nvPr/>
        </p:nvSpPr>
        <p:spPr bwMode="auto">
          <a:xfrm>
            <a:off x="2743200" y="2667000"/>
            <a:ext cx="533400" cy="1524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3352800" y="2895600"/>
            <a:ext cx="609600" cy="152400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52600" y="1600200"/>
            <a:ext cx="1524000" cy="923330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Figure loss by two mirrors </a:t>
            </a:r>
          </a:p>
          <a:p>
            <a:pPr algn="r"/>
            <a:r>
              <a:rPr lang="en-US" altLang="ja-JP" sz="1800" dirty="0" smtClean="0">
                <a:solidFill>
                  <a:srgbClr val="FF0000"/>
                </a:solidFill>
              </a:rPr>
              <a:t>~ 15-20ppm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29000" y="3048000"/>
            <a:ext cx="1828800" cy="92333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US" altLang="ja-JP" sz="1800" dirty="0" smtClean="0">
                <a:solidFill>
                  <a:srgbClr val="FF0000"/>
                </a:solidFill>
              </a:rPr>
              <a:t>micro roughness, point scattering</a:t>
            </a:r>
            <a:br>
              <a:rPr lang="en-US" altLang="ja-JP" sz="1800" dirty="0" smtClean="0">
                <a:solidFill>
                  <a:srgbClr val="FF0000"/>
                </a:solidFill>
              </a:rPr>
            </a:br>
            <a:r>
              <a:rPr lang="en-US" altLang="ja-JP" sz="1800" dirty="0" smtClean="0">
                <a:solidFill>
                  <a:srgbClr val="FF0000"/>
                </a:solidFill>
              </a:rPr>
              <a:t> ~ 20 ppm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 flipV="1">
            <a:off x="2286000" y="2667000"/>
            <a:ext cx="0" cy="13716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219200" y="37338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7.83mm</a:t>
            </a:r>
            <a:endParaRPr kumimoji="1" lang="ja-JP" altLang="en-US" sz="1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" t="62322" r="-4534"/>
          <a:stretch/>
        </p:blipFill>
        <p:spPr>
          <a:xfrm>
            <a:off x="6324600" y="2514600"/>
            <a:ext cx="2884539" cy="118483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10400" y="1828800"/>
            <a:ext cx="135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ETM07 map</a:t>
            </a:r>
            <a:endParaRPr kumimoji="1" lang="ja-JP" altLang="en-US" sz="1800" dirty="0"/>
          </a:p>
        </p:txBody>
      </p:sp>
      <p:pic>
        <p:nvPicPr>
          <p:cNvPr id="25" name="Picture 24" descr="Screen Shot 2014-03-06 at 8.04.35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4191000"/>
            <a:ext cx="3377178" cy="253927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934200" y="3886200"/>
            <a:ext cx="1903085" cy="338554"/>
          </a:xfrm>
          <a:prstGeom prst="rect">
            <a:avLst/>
          </a:prstGeom>
          <a:solidFill>
            <a:srgbClr val="F2F2F2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T1300354 by PF,HY</a:t>
            </a:r>
            <a:endParaRPr kumimoji="1" lang="ja-JP" altLang="en-US" sz="16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1828800"/>
            <a:ext cx="1855614" cy="1828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9000" y="5334000"/>
            <a:ext cx="2743200" cy="1384995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400" dirty="0" smtClean="0"/>
              <a:t>main beam ⇒</a:t>
            </a:r>
          </a:p>
          <a:p>
            <a:r>
              <a:rPr lang="en-US" altLang="ja-JP" sz="1400" dirty="0" smtClean="0"/>
              <a:t>ETM reflection ⇒</a:t>
            </a:r>
          </a:p>
          <a:p>
            <a:r>
              <a:rPr lang="en-US" altLang="ja-JP" sz="1400" dirty="0" smtClean="0"/>
              <a:t>larger angle scattering into cone ⇒</a:t>
            </a:r>
          </a:p>
          <a:p>
            <a:r>
              <a:rPr lang="en-US" altLang="ja-JP" sz="1400" dirty="0"/>
              <a:t>r</a:t>
            </a:r>
            <a:r>
              <a:rPr lang="en-US" altLang="ja-JP" sz="1400" dirty="0" smtClean="0"/>
              <a:t>eflected by beam tube baffles ⇒</a:t>
            </a:r>
          </a:p>
          <a:p>
            <a:r>
              <a:rPr kumimoji="1" lang="en-US" altLang="ja-JP" sz="1400" dirty="0" smtClean="0"/>
              <a:t>back scattered into ETM </a:t>
            </a:r>
            <a:r>
              <a:rPr lang="en-US" altLang="ja-JP" sz="1400" dirty="0" smtClean="0"/>
              <a:t>⇒</a:t>
            </a:r>
          </a:p>
          <a:p>
            <a:r>
              <a:rPr kumimoji="1" lang="en-US" altLang="ja-JP" sz="1400" dirty="0" smtClean="0"/>
              <a:t>merged into the main beam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82913004"/>
      </p:ext>
    </p:extLst>
  </p:cSld>
  <p:clrMapOvr>
    <a:masterClrMapping/>
  </p:clrMapOvr>
  <p:transition xmlns:p14="http://schemas.microsoft.com/office/powerpoint/2010/main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Detection of the scattering to cone</a:t>
            </a:r>
            <a:br>
              <a:rPr kumimoji="1" lang="en-US" altLang="ja-JP" dirty="0"/>
            </a:br>
            <a:r>
              <a:rPr kumimoji="1" lang="en-US" altLang="ja-JP" dirty="0" smtClean="0"/>
              <a:t>using test mass baffle PDs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8" name="Picture 7" descr="ETM9_xs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925361"/>
            <a:ext cx="3352799" cy="2590800"/>
          </a:xfrm>
          <a:prstGeom prst="rect">
            <a:avLst/>
          </a:prstGeom>
        </p:spPr>
      </p:pic>
      <p:pic>
        <p:nvPicPr>
          <p:cNvPr id="17" name="Picture 16" descr="ETM9Spir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6824" r="8746" b="7958"/>
          <a:stretch/>
        </p:blipFill>
        <p:spPr>
          <a:xfrm>
            <a:off x="685801" y="4363761"/>
            <a:ext cx="2969445" cy="2341839"/>
          </a:xfrm>
          <a:prstGeom prst="rect">
            <a:avLst/>
          </a:prstGeom>
        </p:spPr>
      </p:pic>
      <p:sp>
        <p:nvSpPr>
          <p:cNvPr id="21" name="Slide Number Placeholder 3"/>
          <p:cNvSpPr txBox="1">
            <a:spLocks/>
          </p:cNvSpPr>
          <p:nvPr/>
        </p:nvSpPr>
        <p:spPr bwMode="auto">
          <a:xfrm>
            <a:off x="8428038" y="6295459"/>
            <a:ext cx="312737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0" sz="1400" kern="1200">
                <a:solidFill>
                  <a:schemeClr val="tx1"/>
                </a:solidFill>
                <a:latin typeface="Helvetica" charset="0"/>
                <a:ea typeface="ヒラギノ明朝 ProN W3" charset="0"/>
                <a:cs typeface="Helvetica" charset="0"/>
                <a:sym typeface="Helvetica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2860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7432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2004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657600" algn="l" defTabSz="457200" rtl="0" eaLnBrk="1" latinLnBrk="0" hangingPunct="1">
              <a:defRPr kumimoji="1" sz="2400" kern="12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  <p:pic>
        <p:nvPicPr>
          <p:cNvPr id="22" name="Picture 21" descr="ETMYscatOnITM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6449" r="13878" b="8557"/>
          <a:stretch/>
        </p:blipFill>
        <p:spPr>
          <a:xfrm>
            <a:off x="4038600" y="1958409"/>
            <a:ext cx="5145689" cy="4670991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6318250" y="3152210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7038975" y="3847534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607050" y="4018984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321425" y="4561909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6858000" y="5266759"/>
            <a:ext cx="107950" cy="107950"/>
          </a:xfrm>
          <a:prstGeom prst="ellipse">
            <a:avLst/>
          </a:prstGeom>
          <a:noFill/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638800" y="6519446"/>
            <a:ext cx="2393950" cy="338554"/>
            <a:chOff x="4572000" y="228600"/>
            <a:chExt cx="2393950" cy="338554"/>
          </a:xfrm>
        </p:grpSpPr>
        <p:sp>
          <p:nvSpPr>
            <p:cNvPr id="29" name="TextBox 28"/>
            <p:cNvSpPr txBox="1"/>
            <p:nvPr/>
          </p:nvSpPr>
          <p:spPr>
            <a:xfrm>
              <a:off x="4572000" y="228600"/>
              <a:ext cx="22621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Real PD diameter is ¼ of </a:t>
              </a:r>
              <a:endParaRPr kumimoji="1" lang="ja-JP" altLang="en-US" sz="1600" dirty="0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858000" y="381000"/>
              <a:ext cx="107950" cy="107950"/>
            </a:xfrm>
            <a:prstGeom prst="ellipse">
              <a:avLst/>
            </a:prstGeom>
            <a:noFill/>
            <a:ln w="12700" cap="flat" cmpd="sng" algn="ctr">
              <a:solidFill>
                <a:srgbClr val="114FF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rgbClr val="114FFB"/>
                </a:solidFill>
                <a:effectLst/>
                <a:latin typeface="Times New Roman" charset="0"/>
                <a:ea typeface="ヒラギノ明朝 ProN W3" charset="-128"/>
                <a:cs typeface="ヒラギノ明朝 ProN W3" charset="-128"/>
                <a:sym typeface="Times New Roman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486400" y="1600200"/>
            <a:ext cx="2552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Field going to ITM</a:t>
            </a:r>
            <a:endParaRPr kumimoji="1" lang="ja-JP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295401" y="1600200"/>
            <a:ext cx="1749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ETM09 map</a:t>
            </a:r>
            <a:endParaRPr kumimoji="1" lang="ja-JP" altLang="en-US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-722942" y="5294942"/>
            <a:ext cx="23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Spiral component</a:t>
            </a:r>
            <a:endParaRPr kumimoji="1" lang="ja-JP" altLang="en-US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1981200" y="5105400"/>
            <a:ext cx="3048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438400" y="4495800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8mm</a:t>
            </a:r>
            <a:endParaRPr kumimoji="1" lang="ja-JP" altLang="en-US" sz="1800" dirty="0"/>
          </a:p>
        </p:txBody>
      </p:sp>
      <p:cxnSp>
        <p:nvCxnSpPr>
          <p:cNvPr id="41" name="Straight Arrow Connector 40"/>
          <p:cNvCxnSpPr/>
          <p:nvPr/>
        </p:nvCxnSpPr>
        <p:spPr bwMode="auto">
          <a:xfrm flipH="1" flipV="1">
            <a:off x="5715000" y="3352800"/>
            <a:ext cx="990600" cy="91440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4953000" y="2590800"/>
            <a:ext cx="3270584" cy="369332"/>
          </a:xfrm>
          <a:prstGeom prst="rect">
            <a:avLst/>
          </a:prstGeom>
          <a:solidFill>
            <a:srgbClr val="FFFFD9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50cm = 1.064μm / (8mm/4000m)</a:t>
            </a:r>
            <a:endParaRPr kumimoji="1" lang="ja-JP" altLang="en-US" sz="1800" dirty="0"/>
          </a:p>
        </p:txBody>
      </p:sp>
      <p:sp>
        <p:nvSpPr>
          <p:cNvPr id="6" name="Right Arrow 5"/>
          <p:cNvSpPr/>
          <p:nvPr/>
        </p:nvSpPr>
        <p:spPr bwMode="auto">
          <a:xfrm rot="19489251">
            <a:off x="2788927" y="3682009"/>
            <a:ext cx="2565440" cy="315496"/>
          </a:xfrm>
          <a:prstGeom prst="righ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34745"/>
      </p:ext>
    </p:extLst>
  </p:cSld>
  <p:clrMapOvr>
    <a:masterClrMapping/>
  </p:clrMapOvr>
  <p:transition xmlns:p14="http://schemas.microsoft.com/office/powerpoint/2010/main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Signature at L1 ITM baffle PDs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2038" y="6318250"/>
            <a:ext cx="312737" cy="317500"/>
          </a:xfrm>
        </p:spPr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971800"/>
            <a:ext cx="4294502" cy="33184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676400"/>
            <a:ext cx="2870200" cy="229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4114800"/>
            <a:ext cx="2777682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676400"/>
            <a:ext cx="3204292" cy="13716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6324600" y="4648200"/>
            <a:ext cx="2362200" cy="15240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248400" y="2209800"/>
            <a:ext cx="2362200" cy="15240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143000" y="3733800"/>
            <a:ext cx="3429000" cy="22098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2895600" y="3352800"/>
            <a:ext cx="1544864" cy="461665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Data @ L1</a:t>
            </a:r>
            <a:endParaRPr kumimoji="1" lang="ja-JP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213600" y="1676400"/>
            <a:ext cx="1535547" cy="830997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Simulation </a:t>
            </a:r>
          </a:p>
          <a:p>
            <a:r>
              <a:rPr kumimoji="1" lang="en-US" altLang="ja-JP" dirty="0" smtClean="0"/>
              <a:t>with spiral</a:t>
            </a:r>
            <a:endParaRPr kumimoji="1" lang="ja-JP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080347" y="4114800"/>
            <a:ext cx="1885853" cy="830997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Simulation </a:t>
            </a:r>
          </a:p>
          <a:p>
            <a:r>
              <a:rPr kumimoji="1" lang="en-US" altLang="ja-JP" dirty="0" smtClean="0"/>
              <a:t>without spiral</a:t>
            </a:r>
            <a:endParaRPr kumimoji="1" lang="ja-JP" altLang="en-US" dirty="0"/>
          </a:p>
        </p:txBody>
      </p:sp>
      <p:pic>
        <p:nvPicPr>
          <p:cNvPr id="16" name="Picture 15" descr="ETMYscatOnITMY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6449" r="13878" b="8557"/>
          <a:stretch/>
        </p:blipFill>
        <p:spPr>
          <a:xfrm>
            <a:off x="381000" y="1676400"/>
            <a:ext cx="1564289" cy="141998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6167735"/>
            <a:ext cx="357020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Distance of PD from center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2583401"/>
      </p:ext>
    </p:extLst>
  </p:cSld>
  <p:clrMapOvr>
    <a:masterClrMapping/>
  </p:clrMapOvr>
  <p:transition xmlns:p14="http://schemas.microsoft.com/office/powerpoint/2010/main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Different backscattering noise?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7" name="Picture 6" descr="PSDround8m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t="4912" r="9695" b="5206"/>
          <a:stretch>
            <a:fillRect/>
          </a:stretch>
        </p:blipFill>
        <p:spPr bwMode="auto">
          <a:xfrm>
            <a:off x="5029200" y="3733800"/>
            <a:ext cx="3200400" cy="2514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536832"/>
              </p:ext>
            </p:extLst>
          </p:nvPr>
        </p:nvGraphicFramePr>
        <p:xfrm>
          <a:off x="228600" y="2057400"/>
          <a:ext cx="7779190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Document" r:id="rId4" imgW="6235700" imgH="1282700" progId="Word.Document.12">
                  <p:embed/>
                </p:oleObj>
              </mc:Choice>
              <mc:Fallback>
                <p:oleObj name="Document" r:id="rId4" imgW="6235700" imgH="1282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8600" y="2057400"/>
                        <a:ext cx="7779190" cy="160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ETMPSDwithx10dat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5588" r="7721" b="6285"/>
          <a:stretch>
            <a:fillRect/>
          </a:stretch>
        </p:blipFill>
        <p:spPr bwMode="auto">
          <a:xfrm>
            <a:off x="914400" y="3733800"/>
            <a:ext cx="3352800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 bwMode="auto">
          <a:xfrm>
            <a:off x="2362200" y="2438400"/>
            <a:ext cx="4800600" cy="228600"/>
          </a:xfrm>
          <a:prstGeom prst="rect">
            <a:avLst/>
          </a:prstGeom>
          <a:solidFill>
            <a:srgbClr val="F2FF87">
              <a:alpha val="25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1600200"/>
            <a:ext cx="5265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L1</a:t>
            </a:r>
            <a:endParaRPr kumimoji="1" lang="ja-JP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0" y="1600200"/>
            <a:ext cx="560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H1</a:t>
            </a:r>
            <a:endParaRPr kumimoji="1" lang="ja-JP" altLang="en-US" dirty="0"/>
          </a:p>
        </p:txBody>
      </p:sp>
      <p:sp>
        <p:nvSpPr>
          <p:cNvPr id="6" name="Left Arrow 5"/>
          <p:cNvSpPr/>
          <p:nvPr/>
        </p:nvSpPr>
        <p:spPr bwMode="auto">
          <a:xfrm>
            <a:off x="7315200" y="2514600"/>
            <a:ext cx="381000" cy="152400"/>
          </a:xfrm>
          <a:prstGeom prst="leftArrow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2743200"/>
            <a:ext cx="1890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Small, but into a </a:t>
            </a:r>
          </a:p>
          <a:p>
            <a:r>
              <a:rPr kumimoji="1" lang="en-US" altLang="ja-JP" sz="2000" dirty="0" smtClean="0"/>
              <a:t>fixed direction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11143569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/>
              <a:t>For the future …</a:t>
            </a:r>
            <a:br>
              <a:rPr kumimoji="1" lang="en-US" altLang="ja-JP" sz="2800" dirty="0" smtClean="0"/>
            </a:br>
            <a:r>
              <a:rPr kumimoji="1" lang="en-US" altLang="ja-JP" dirty="0" smtClean="0"/>
              <a:t>Polishing, not bad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7" name="Picture 6" descr="ITMvsETMPS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0"/>
            <a:ext cx="3238500" cy="4191000"/>
          </a:xfrm>
          <a:prstGeom prst="rect">
            <a:avLst/>
          </a:prstGeom>
        </p:spPr>
      </p:pic>
      <p:pic>
        <p:nvPicPr>
          <p:cNvPr id="5" name="Picture 4" descr="beamSizeVsLossHO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0"/>
            <a:ext cx="5325035" cy="411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1676400"/>
            <a:ext cx="2493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aLIGO</a:t>
            </a:r>
            <a:r>
              <a:rPr kumimoji="1" lang="en-US" altLang="ja-JP" dirty="0" smtClean="0"/>
              <a:t> ITM/ETM </a:t>
            </a:r>
          </a:p>
          <a:p>
            <a:r>
              <a:rPr lang="en-US" altLang="ja-JP" dirty="0" smtClean="0"/>
              <a:t>Polished map PSD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1676400"/>
            <a:ext cx="3382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Round trip loss and HOM</a:t>
            </a:r>
          </a:p>
          <a:p>
            <a:r>
              <a:rPr lang="en-US" altLang="ja-JP" dirty="0" smtClean="0"/>
              <a:t>in a symmetric FP cavity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2481195"/>
      </p:ext>
    </p:extLst>
  </p:cSld>
  <p:clrMapOvr>
    <a:masterClrMapping/>
  </p:clrMapOvr>
  <p:transition xmlns:p14="http://schemas.microsoft.com/office/powerpoint/2010/main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Coating uniformity</a:t>
            </a:r>
            <a:br>
              <a:rPr kumimoji="1" lang="en-US" altLang="ja-JP" dirty="0" smtClean="0"/>
            </a:br>
            <a:r>
              <a:rPr kumimoji="1" lang="en-US" altLang="ja-JP" dirty="0" smtClean="0"/>
              <a:t>some improvement wanted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  <p:pic>
        <p:nvPicPr>
          <p:cNvPr id="5" name="Picture 4" descr="LossVsW_NullPolishCo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57400"/>
            <a:ext cx="5029200" cy="3886200"/>
          </a:xfrm>
          <a:prstGeom prst="rect">
            <a:avLst/>
          </a:prstGeom>
        </p:spPr>
      </p:pic>
      <p:pic>
        <p:nvPicPr>
          <p:cNvPr id="7" name="Picture 6" descr="CoatingEffect_CSIR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981200"/>
            <a:ext cx="512781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54230"/>
      </p:ext>
    </p:extLst>
  </p:cSld>
  <p:clrMapOvr>
    <a:masterClrMapping/>
  </p:clrMapOvr>
  <p:transition xmlns:p14="http://schemas.microsoft.com/office/powerpoint/2010/main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Coating limits </a:t>
            </a:r>
            <a:br>
              <a:rPr kumimoji="1" lang="en-US" altLang="ja-JP" dirty="0" smtClean="0"/>
            </a:br>
            <a:r>
              <a:rPr kumimoji="1" lang="en-US" altLang="ja-JP" dirty="0" smtClean="0"/>
              <a:t>larger beam size configuration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  <p:pic>
        <p:nvPicPr>
          <p:cNvPr id="5" name="Picture 4" descr="mirror_width_lo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41" y="1600200"/>
            <a:ext cx="6131859" cy="4738254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2971800" cy="4114800"/>
          </a:xfrm>
        </p:spPr>
        <p:txBody>
          <a:bodyPr/>
          <a:lstStyle/>
          <a:p>
            <a:r>
              <a:rPr kumimoji="1" lang="en-US" altLang="ja-JP" dirty="0" smtClean="0"/>
              <a:t>Larger optics can accommodate larger beam size</a:t>
            </a:r>
            <a:endParaRPr kumimoji="1" lang="en-US" altLang="ja-JP" dirty="0" smtClean="0"/>
          </a:p>
          <a:p>
            <a:r>
              <a:rPr kumimoji="1" lang="en-US" altLang="ja-JP" dirty="0" smtClean="0"/>
              <a:t>Polishing is good enough for that (solid lines)</a:t>
            </a:r>
          </a:p>
          <a:p>
            <a:r>
              <a:rPr kumimoji="1" lang="en-US" altLang="ja-JP" dirty="0" smtClean="0"/>
              <a:t>Polishing uniformity can limit that (two dashed lines)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49465828"/>
      </p:ext>
    </p:extLst>
  </p:cSld>
  <p:clrMapOvr>
    <a:masterClrMapping/>
  </p:clrMapOvr>
  <p:transition xmlns:p14="http://schemas.microsoft.com/office/powerpoint/2010/main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534400" cy="1371600"/>
          </a:xfrm>
        </p:spPr>
        <p:txBody>
          <a:bodyPr/>
          <a:lstStyle/>
          <a:p>
            <a:r>
              <a:rPr kumimoji="1" lang="en-US" altLang="ja-JP" sz="3200" dirty="0" smtClean="0"/>
              <a:t>Missing loss of 40ppm needs to be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well understood to discuss future IFO loss</a:t>
            </a:r>
            <a:endParaRPr kumimoji="1" lang="ja-JP" alt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76400"/>
            <a:ext cx="4703054" cy="4572000"/>
          </a:xfrm>
        </p:spPr>
        <p:txBody>
          <a:bodyPr/>
          <a:lstStyle/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log13414 ETMY scattering</a:t>
            </a:r>
          </a:p>
          <a:p>
            <a:pPr lvl="1"/>
            <a:r>
              <a:rPr kumimoji="1" lang="en-US" altLang="ja-JP" dirty="0" smtClean="0"/>
              <a:t>Total : 36ppm</a:t>
            </a:r>
          </a:p>
          <a:p>
            <a:pPr lvl="1"/>
            <a:r>
              <a:rPr kumimoji="1" lang="en-US" altLang="ja-JP" dirty="0" smtClean="0"/>
              <a:t>Point scattering : 18ppm</a:t>
            </a:r>
          </a:p>
          <a:p>
            <a:r>
              <a:rPr kumimoji="1" lang="en-US" altLang="ja-JP" dirty="0"/>
              <a:t>a</a:t>
            </a:r>
            <a:r>
              <a:rPr kumimoji="1" lang="en-US" altLang="ja-JP" dirty="0" smtClean="0"/>
              <a:t>log13769 Best round trip loss 85ppm</a:t>
            </a:r>
          </a:p>
          <a:p>
            <a:pPr lvl="1"/>
            <a:r>
              <a:rPr kumimoji="1" lang="en-US" altLang="ja-JP" dirty="0" smtClean="0"/>
              <a:t>Extra 30-40ppm, where???</a:t>
            </a:r>
          </a:p>
          <a:p>
            <a:r>
              <a:rPr kumimoji="1" lang="en-US" altLang="ja-JP" dirty="0" smtClean="0"/>
              <a:t>COC data + Model</a:t>
            </a:r>
          </a:p>
          <a:p>
            <a:pPr lvl="1"/>
            <a:r>
              <a:rPr kumimoji="1" lang="en-US" altLang="ja-JP" dirty="0" smtClean="0"/>
              <a:t>Round trip loss error </a:t>
            </a:r>
            <a:r>
              <a:rPr kumimoji="1" lang="en-US" altLang="ja-JP" smtClean="0"/>
              <a:t>&lt; 14ppm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Integrated scattering</a:t>
            </a:r>
          </a:p>
          <a:p>
            <a:pPr lvl="2"/>
            <a:r>
              <a:rPr kumimoji="1" lang="en-US" altLang="ja-JP" dirty="0" smtClean="0"/>
              <a:t>7.5ppm by LMA</a:t>
            </a:r>
          </a:p>
          <a:p>
            <a:pPr lvl="2"/>
            <a:r>
              <a:rPr kumimoji="1" lang="en-US" altLang="ja-JP" dirty="0" smtClean="0"/>
              <a:t>9.3ppm by Caltech</a:t>
            </a:r>
          </a:p>
          <a:p>
            <a:pPr lvl="1"/>
            <a:r>
              <a:rPr kumimoji="1" lang="en-US" altLang="ja-JP" dirty="0" err="1" smtClean="0"/>
              <a:t>Zygo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rms</a:t>
            </a:r>
            <a:r>
              <a:rPr kumimoji="1" lang="en-US" altLang="ja-JP" dirty="0" smtClean="0"/>
              <a:t> ⇒ loss(</a:t>
            </a:r>
            <a:r>
              <a:rPr kumimoji="1" lang="en-US" altLang="ja-JP" dirty="0"/>
              <a:t>&lt;1mm) </a:t>
            </a:r>
            <a:r>
              <a:rPr kumimoji="1" lang="en-US" altLang="ja-JP" dirty="0" smtClean="0"/>
              <a:t>&lt; 1ppm</a:t>
            </a:r>
          </a:p>
          <a:p>
            <a:pPr lvl="1"/>
            <a:r>
              <a:rPr kumimoji="1" lang="en-US" altLang="ja-JP" dirty="0" smtClean="0"/>
              <a:t>PSD ⇒ loss(&lt;5mm) &lt; 1ppm</a:t>
            </a:r>
          </a:p>
          <a:p>
            <a:pPr lvl="1"/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438400"/>
            <a:ext cx="4394200" cy="412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1600200"/>
            <a:ext cx="3886199" cy="838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Phasemap</a:t>
            </a:r>
            <a:r>
              <a:rPr kumimoji="1" lang="en-US" altLang="ja-JP" dirty="0" smtClean="0"/>
              <a:t> and Caltech/LMA scattering loss measurements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56773118"/>
      </p:ext>
    </p:extLst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nip Single Corner Rectangle 26"/>
          <p:cNvSpPr/>
          <p:nvPr/>
        </p:nvSpPr>
        <p:spPr bwMode="auto">
          <a:xfrm>
            <a:off x="5943600" y="2057400"/>
            <a:ext cx="3124200" cy="3581400"/>
          </a:xfrm>
          <a:prstGeom prst="snip1Rect">
            <a:avLst/>
          </a:prstGeom>
          <a:solidFill>
            <a:srgbClr val="FFFFD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ja-JP" altLang="en-US" dirty="0">
              <a:ea typeface="ヒラギノ明朝 ProN W3" charset="-128"/>
              <a:cs typeface="ヒラギノ明朝 ProN W3" charset="-128"/>
            </a:endParaRPr>
          </a:p>
        </p:txBody>
      </p:sp>
      <p:sp>
        <p:nvSpPr>
          <p:cNvPr id="16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  <a:t>Mirror surface aberration, </a:t>
            </a:r>
            <a:b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</a:br>
            <a: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  <a:t>reflected field and </a:t>
            </a:r>
            <a:r>
              <a:rPr lang="en-US" altLang="ja-JP" dirty="0" err="1" smtClean="0">
                <a:latin typeface="Helvetica" charset="0"/>
                <a:ea typeface="ヒラギノ角ゴ ProN W3" charset="0"/>
                <a:cs typeface="ヒラギノ角ゴ ProN W3" charset="0"/>
              </a:rPr>
              <a:t>intracavity</a:t>
            </a:r>
            <a: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  <a:t> field</a:t>
            </a:r>
            <a:endParaRPr lang="ja-JP" altLang="en-US" dirty="0">
              <a:latin typeface="Helvetica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BD234E0F-E72D-8E46-B4B1-DA7596D4659C}" type="slidenum">
              <a:rPr lang="en-US" altLang="ja-JP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2</a:t>
            </a:fld>
            <a:endParaRPr lang="en-US" altLang="ja-JP" sz="1400">
              <a:solidFill>
                <a:schemeClr val="tx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639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56000"/>
            <a:ext cx="24511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8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565389"/>
              </p:ext>
            </p:extLst>
          </p:nvPr>
        </p:nvGraphicFramePr>
        <p:xfrm>
          <a:off x="266700" y="1676400"/>
          <a:ext cx="551656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" name="Equation" r:id="rId4" imgW="3644900" imgH="520700" progId="Equation.DSMT4">
                  <p:embed/>
                </p:oleObj>
              </mc:Choice>
              <mc:Fallback>
                <p:oleObj name="Equation" r:id="rId4" imgW="3644900" imgH="520700" progId="Equation.DSMT4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676400"/>
                        <a:ext cx="551656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8827827"/>
              </p:ext>
            </p:extLst>
          </p:nvPr>
        </p:nvGraphicFramePr>
        <p:xfrm>
          <a:off x="228600" y="2770187"/>
          <a:ext cx="340518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1" name="Equation" r:id="rId6" imgW="2743200" imgH="368300" progId="Equation.DSMT4">
                  <p:embed/>
                </p:oleObj>
              </mc:Choice>
              <mc:Fallback>
                <p:oleObj name="Equation" r:id="rId6" imgW="2743200" imgH="368300" progId="Equation.DSMT4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770187"/>
                        <a:ext cx="3405188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040009"/>
              </p:ext>
            </p:extLst>
          </p:nvPr>
        </p:nvGraphicFramePr>
        <p:xfrm>
          <a:off x="254000" y="3228975"/>
          <a:ext cx="368300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" name="Equation" r:id="rId8" imgW="2743200" imgH="368300" progId="Equation.DSMT4">
                  <p:embed/>
                </p:oleObj>
              </mc:Choice>
              <mc:Fallback>
                <p:oleObj name="Equation" r:id="rId8" imgW="2743200" imgH="368300" progId="Equation.DSMT4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3228975"/>
                        <a:ext cx="3683000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7" name="TextBox 9"/>
          <p:cNvSpPr txBox="1">
            <a:spLocks noChangeArrowheads="1"/>
          </p:cNvSpPr>
          <p:nvPr/>
        </p:nvSpPr>
        <p:spPr bwMode="auto">
          <a:xfrm>
            <a:off x="4876800" y="2586037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kumimoji="1" lang="en-US" altLang="ja-JP" dirty="0" err="1">
                <a:solidFill>
                  <a:srgbClr val="0000FF"/>
                </a:solidFill>
              </a:rPr>
              <a:t>dF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cxnSp>
        <p:nvCxnSpPr>
          <p:cNvPr id="16398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4648200" y="2509837"/>
            <a:ext cx="304800" cy="152400"/>
          </a:xfrm>
          <a:prstGeom prst="straightConnector1">
            <a:avLst/>
          </a:prstGeom>
          <a:noFill/>
          <a:ln w="12700">
            <a:solidFill>
              <a:srgbClr val="114FFB"/>
            </a:solidFill>
            <a:round/>
            <a:headEnd/>
            <a:tailEnd type="arrow" w="med" len="med"/>
          </a:ln>
        </p:spPr>
      </p:cxnSp>
      <p:sp>
        <p:nvSpPr>
          <p:cNvPr id="16399" name="TextBox 12"/>
          <p:cNvSpPr txBox="1">
            <a:spLocks noChangeArrowheads="1"/>
          </p:cNvSpPr>
          <p:nvPr/>
        </p:nvSpPr>
        <p:spPr bwMode="auto">
          <a:xfrm>
            <a:off x="8077200" y="36322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kumimoji="1" lang="en-US" altLang="ja-JP">
                <a:solidFill>
                  <a:srgbClr val="FF0000"/>
                </a:solidFill>
              </a:rPr>
              <a:t>dF</a:t>
            </a:r>
            <a:r>
              <a:rPr kumimoji="1" lang="en-US" altLang="ja-JP" baseline="30000">
                <a:solidFill>
                  <a:srgbClr val="FF0000"/>
                </a:solidFill>
              </a:rPr>
              <a:t>+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400" name="TextBox 13"/>
          <p:cNvSpPr txBox="1">
            <a:spLocks noChangeArrowheads="1"/>
          </p:cNvSpPr>
          <p:nvPr/>
        </p:nvSpPr>
        <p:spPr bwMode="auto">
          <a:xfrm>
            <a:off x="6096000" y="355600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kumimoji="1" lang="en-US" altLang="ja-JP">
                <a:solidFill>
                  <a:srgbClr val="FF0000"/>
                </a:solidFill>
              </a:rPr>
              <a:t>dF</a:t>
            </a:r>
            <a:r>
              <a:rPr kumimoji="1" lang="en-US" altLang="ja-JP" baseline="30000">
                <a:solidFill>
                  <a:srgbClr val="FF0000"/>
                </a:solidFill>
              </a:rPr>
              <a:t>-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graphicFrame>
        <p:nvGraphicFramePr>
          <p:cNvPr id="1638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76372"/>
              </p:ext>
            </p:extLst>
          </p:nvPr>
        </p:nvGraphicFramePr>
        <p:xfrm>
          <a:off x="457200" y="5105400"/>
          <a:ext cx="52165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3" name="Equation" r:id="rId10" imgW="3327400" imgH="304800" progId="Equation.DSMT4">
                  <p:embed/>
                </p:oleObj>
              </mc:Choice>
              <mc:Fallback>
                <p:oleObj name="Equation" r:id="rId10" imgW="33274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105400"/>
                        <a:ext cx="5216525" cy="477838"/>
                      </a:xfrm>
                      <a:prstGeom prst="rect">
                        <a:avLst/>
                      </a:prstGeom>
                      <a:solidFill>
                        <a:srgbClr val="FFFFD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1027146"/>
              </p:ext>
            </p:extLst>
          </p:nvPr>
        </p:nvGraphicFramePr>
        <p:xfrm>
          <a:off x="4419600" y="3074987"/>
          <a:ext cx="13208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4" name="Equation" r:id="rId12" imgW="1003300" imgH="482600" progId="Equation.DSMT4">
                  <p:embed/>
                </p:oleObj>
              </mc:Choice>
              <mc:Fallback>
                <p:oleObj name="Equation" r:id="rId12" imgW="1003300" imgH="482600" progId="Equation.DSMT4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074987"/>
                        <a:ext cx="13208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401" name="Straight Arrow Connector 20"/>
          <p:cNvCxnSpPr>
            <a:cxnSpLocks noChangeShapeType="1"/>
          </p:cNvCxnSpPr>
          <p:nvPr/>
        </p:nvCxnSpPr>
        <p:spPr bwMode="auto">
          <a:xfrm>
            <a:off x="6781800" y="3937000"/>
            <a:ext cx="533400" cy="1588"/>
          </a:xfrm>
          <a:prstGeom prst="straightConnector1">
            <a:avLst/>
          </a:prstGeom>
          <a:noFill/>
          <a:ln w="12700">
            <a:solidFill>
              <a:srgbClr val="114FFB"/>
            </a:solidFill>
            <a:round/>
            <a:headEnd type="arrow" w="med" len="med"/>
            <a:tailEnd type="arrow" w="med" len="med"/>
          </a:ln>
        </p:spPr>
      </p:cxnSp>
      <p:sp>
        <p:nvSpPr>
          <p:cNvPr id="16402" name="TextBox 21"/>
          <p:cNvSpPr txBox="1">
            <a:spLocks noChangeArrowheads="1"/>
          </p:cNvSpPr>
          <p:nvPr/>
        </p:nvSpPr>
        <p:spPr bwMode="auto">
          <a:xfrm>
            <a:off x="6858000" y="35560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kumimoji="1" lang="en-US" altLang="ja-JP" sz="1800">
                <a:solidFill>
                  <a:srgbClr val="000000"/>
                </a:solidFill>
              </a:rPr>
              <a:t>dx</a:t>
            </a:r>
            <a:endParaRPr kumimoji="1" lang="ja-JP" altLang="en-US" sz="1800">
              <a:solidFill>
                <a:srgbClr val="000000"/>
              </a:solidFill>
            </a:endParaRPr>
          </a:p>
        </p:txBody>
      </p:sp>
      <p:sp>
        <p:nvSpPr>
          <p:cNvPr id="16403" name="Right Arrow 22"/>
          <p:cNvSpPr>
            <a:spLocks noChangeArrowheads="1"/>
          </p:cNvSpPr>
          <p:nvPr/>
        </p:nvSpPr>
        <p:spPr bwMode="auto">
          <a:xfrm>
            <a:off x="457200" y="3608387"/>
            <a:ext cx="2514600" cy="719138"/>
          </a:xfrm>
          <a:prstGeom prst="rightArrow">
            <a:avLst>
              <a:gd name="adj1" fmla="val 50000"/>
              <a:gd name="adj2" fmla="val 49953"/>
            </a:avLst>
          </a:prstGeom>
          <a:solidFill>
            <a:srgbClr val="D49FFF"/>
          </a:solidFill>
          <a:ln w="12700">
            <a:solidFill>
              <a:srgbClr val="114FFB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404" name="TextBox 23"/>
          <p:cNvSpPr txBox="1">
            <a:spLocks noChangeArrowheads="1"/>
          </p:cNvSpPr>
          <p:nvPr/>
        </p:nvSpPr>
        <p:spPr bwMode="auto">
          <a:xfrm>
            <a:off x="533400" y="3760787"/>
            <a:ext cx="220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r>
              <a:rPr kumimoji="1" lang="en-US" altLang="ja-JP" sz="1800" dirty="0"/>
              <a:t>Small size aberration</a:t>
            </a:r>
            <a:endParaRPr kumimoji="1" lang="ja-JP" altLang="en-US" sz="1800" dirty="0"/>
          </a:p>
        </p:txBody>
      </p:sp>
      <p:graphicFrame>
        <p:nvGraphicFramePr>
          <p:cNvPr id="2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052132"/>
              </p:ext>
            </p:extLst>
          </p:nvPr>
        </p:nvGraphicFramePr>
        <p:xfrm>
          <a:off x="3048000" y="3505200"/>
          <a:ext cx="2709863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5" name="Equation" r:id="rId14" imgW="1625600" imgH="787400" progId="Equation.DSMT4">
                  <p:embed/>
                </p:oleObj>
              </mc:Choice>
              <mc:Fallback>
                <p:oleObj name="Equation" r:id="rId14" imgW="1625600" imgH="787400" progId="Equation.DSMT4">
                  <p:embed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505200"/>
                        <a:ext cx="2709863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Block Arc 1"/>
          <p:cNvSpPr/>
          <p:nvPr/>
        </p:nvSpPr>
        <p:spPr bwMode="auto">
          <a:xfrm>
            <a:off x="6629400" y="2362200"/>
            <a:ext cx="1447800" cy="609600"/>
          </a:xfrm>
          <a:prstGeom prst="blockArc">
            <a:avLst>
              <a:gd name="adj1" fmla="val 10800000"/>
              <a:gd name="adj2" fmla="val 0"/>
              <a:gd name="adj3" fmla="val 8333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3" name="Up Arrow 2"/>
          <p:cNvSpPr/>
          <p:nvPr/>
        </p:nvSpPr>
        <p:spPr bwMode="auto">
          <a:xfrm>
            <a:off x="7467600" y="2514600"/>
            <a:ext cx="228600" cy="381000"/>
          </a:xfrm>
          <a:prstGeom prst="upArrow">
            <a:avLst/>
          </a:prstGeom>
          <a:solidFill>
            <a:srgbClr val="3366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7010400" y="2514600"/>
            <a:ext cx="228600" cy="381000"/>
          </a:xfrm>
          <a:prstGeom prst="downArrow">
            <a:avLst/>
          </a:prstGeom>
          <a:solidFill>
            <a:srgbClr val="3366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6" name="Up Arrow 5"/>
          <p:cNvSpPr/>
          <p:nvPr/>
        </p:nvSpPr>
        <p:spPr bwMode="auto">
          <a:xfrm rot="1135554">
            <a:off x="8157524" y="2613454"/>
            <a:ext cx="228600" cy="533400"/>
          </a:xfrm>
          <a:prstGeom prst="upArrow">
            <a:avLst/>
          </a:prstGeom>
          <a:solidFill>
            <a:srgbClr val="008000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2819400"/>
            <a:ext cx="128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Cavity field</a:t>
            </a:r>
            <a:endParaRPr kumimoji="1" lang="ja-JP" altLang="en-US" sz="1800" dirty="0"/>
          </a:p>
        </p:txBody>
      </p:sp>
      <p:sp>
        <p:nvSpPr>
          <p:cNvPr id="28" name="TextBox 27"/>
          <p:cNvSpPr txBox="1"/>
          <p:nvPr/>
        </p:nvSpPr>
        <p:spPr>
          <a:xfrm>
            <a:off x="7975600" y="4114800"/>
            <a:ext cx="106680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800" dirty="0" smtClean="0">
                <a:solidFill>
                  <a:srgbClr val="FF0000"/>
                </a:solidFill>
              </a:rPr>
              <a:t>Reflected </a:t>
            </a:r>
          </a:p>
          <a:p>
            <a:r>
              <a:rPr kumimoji="1" lang="en-US" altLang="ja-JP" sz="1800" dirty="0" smtClean="0">
                <a:solidFill>
                  <a:srgbClr val="FF0000"/>
                </a:solidFill>
              </a:rPr>
              <a:t>field</a:t>
            </a:r>
            <a:endParaRPr kumimoji="1" lang="ja-JP" altLang="en-US" sz="18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172200" y="5181600"/>
            <a:ext cx="251863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>
                <a:solidFill>
                  <a:schemeClr val="tx2"/>
                </a:solidFill>
              </a:rPr>
              <a:t>Mirror surface aberration</a:t>
            </a:r>
            <a:endParaRPr kumimoji="1" lang="ja-JP" altLang="en-US" sz="1800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05800" y="2819400"/>
            <a:ext cx="5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dirty="0" smtClean="0">
                <a:solidFill>
                  <a:srgbClr val="008000"/>
                </a:solidFill>
              </a:rPr>
              <a:t>loss</a:t>
            </a:r>
            <a:endParaRPr kumimoji="1" lang="ja-JP" altLang="en-US" sz="1800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" y="4648200"/>
            <a:ext cx="5970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* Periodical aberration scatters to a fixed angle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655" y="5562600"/>
            <a:ext cx="6098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* Small size aberration scatters back spherically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3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004124"/>
              </p:ext>
            </p:extLst>
          </p:nvPr>
        </p:nvGraphicFramePr>
        <p:xfrm>
          <a:off x="457200" y="5943600"/>
          <a:ext cx="4875213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" name="Equation" r:id="rId16" imgW="2755900" imgH="228600" progId="Equation.DSMT4">
                  <p:embed/>
                </p:oleObj>
              </mc:Choice>
              <mc:Fallback>
                <p:oleObj name="Equation" r:id="rId16" imgW="2755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943600"/>
                        <a:ext cx="4875213" cy="403225"/>
                      </a:xfrm>
                      <a:prstGeom prst="rect">
                        <a:avLst/>
                      </a:prstGeom>
                      <a:solidFill>
                        <a:srgbClr val="FFFFD9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5511915"/>
      </p:ext>
    </p:extLst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7848600" cy="1371600"/>
          </a:xfrm>
        </p:spPr>
        <p:txBody>
          <a:bodyPr/>
          <a:lstStyle/>
          <a:p>
            <a:r>
              <a:rPr kumimoji="1" lang="en-US" altLang="ja-JP" dirty="0" smtClean="0"/>
              <a:t>Measured mirror profile</a:t>
            </a:r>
            <a:br>
              <a:rPr kumimoji="1" lang="en-US" altLang="ja-JP" dirty="0" smtClean="0"/>
            </a:br>
            <a:r>
              <a:rPr kumimoji="1" lang="en-US" altLang="ja-JP" dirty="0" smtClean="0"/>
              <a:t>and </a:t>
            </a:r>
            <a:r>
              <a:rPr kumimoji="1" lang="en-US" altLang="ja-JP" dirty="0" err="1" smtClean="0"/>
              <a:t>intracavity</a:t>
            </a:r>
            <a:r>
              <a:rPr kumimoji="1" lang="en-US" altLang="ja-JP" dirty="0" smtClean="0"/>
              <a:t> field</a:t>
            </a:r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157292"/>
              </p:ext>
            </p:extLst>
          </p:nvPr>
        </p:nvGraphicFramePr>
        <p:xfrm>
          <a:off x="152401" y="1752600"/>
          <a:ext cx="8915398" cy="3232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254"/>
                <a:gridCol w="1682229"/>
                <a:gridCol w="1631459"/>
                <a:gridCol w="4260456"/>
              </a:tblGrid>
              <a:tr h="5334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/>
                        <a:t>Mirror profile</a:t>
                      </a:r>
                      <a:endParaRPr kumimoji="1" lang="ja-JP" altLang="en-US" sz="1600" dirty="0" smtClean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Spatial resolution</a:t>
                      </a:r>
                      <a:endParaRPr kumimoji="1" lang="ja-JP" altLang="en-US" sz="16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Field</a:t>
                      </a:r>
                      <a:r>
                        <a:rPr kumimoji="1" lang="en-US" altLang="ja-JP" sz="1600" baseline="0" dirty="0" smtClean="0"/>
                        <a:t> angle</a:t>
                      </a:r>
                      <a:endParaRPr kumimoji="1" lang="ja-JP" altLang="en-US" sz="16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Cause and effect in</a:t>
                      </a:r>
                      <a:r>
                        <a:rPr kumimoji="1" lang="en-US" altLang="ja-JP" sz="1600" baseline="0" dirty="0" smtClean="0"/>
                        <a:t> cavity</a:t>
                      </a:r>
                      <a:endParaRPr kumimoji="1" lang="ja-JP" altLang="en-US" sz="1600" dirty="0"/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9248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Phase</a:t>
                      </a:r>
                      <a:r>
                        <a:rPr kumimoji="1" lang="en-US" altLang="ja-JP" sz="1600" baseline="0" dirty="0" smtClean="0"/>
                        <a:t> map</a:t>
                      </a:r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Wingdings" charset="0"/>
                        <a:buNone/>
                      </a:pPr>
                      <a:r>
                        <a:rPr kumimoji="1" lang="en-US" altLang="ja-JP" dirty="0" smtClean="0"/>
                        <a:t>&gt;</a:t>
                      </a:r>
                      <a:r>
                        <a:rPr kumimoji="1" lang="en-US" altLang="ja-JP" baseline="0" dirty="0" smtClean="0"/>
                        <a:t> 1mm</a:t>
                      </a:r>
                      <a:endParaRPr kumimoji="1" lang="en-US" altLang="ja-JP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&lt; 2</a:t>
                      </a:r>
                      <a:r>
                        <a:rPr kumimoji="1" lang="en-US" altLang="ja-JP" baseline="0" dirty="0" smtClean="0"/>
                        <a:t> x 10</a:t>
                      </a:r>
                      <a:r>
                        <a:rPr kumimoji="1" lang="en-US" altLang="ja-JP" baseline="30000" dirty="0" smtClean="0"/>
                        <a:t>-4</a:t>
                      </a:r>
                      <a:r>
                        <a:rPr kumimoji="1" lang="en-US" altLang="ja-JP" dirty="0" smtClean="0"/>
                        <a:t> rad,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&lt;</a:t>
                      </a:r>
                      <a:r>
                        <a:rPr kumimoji="1" lang="en-US" altLang="ja-JP" baseline="0" dirty="0" smtClean="0"/>
                        <a:t> 1m at 4km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err="1" smtClean="0"/>
                        <a:t>Intracavity</a:t>
                      </a:r>
                      <a:r>
                        <a:rPr kumimoji="1" lang="en-US" altLang="ja-JP" sz="1600" baseline="0" dirty="0" smtClean="0"/>
                        <a:t> fields and near the edge of mirror, cavity </a:t>
                      </a:r>
                      <a:r>
                        <a:rPr kumimoji="1" lang="en-US" altLang="ja-JP" sz="1600" baseline="0" dirty="0" err="1" smtClean="0"/>
                        <a:t>modea</a:t>
                      </a:r>
                      <a:endParaRPr kumimoji="1" lang="en-US" altLang="ja-JP" sz="1600" dirty="0" smtClean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990600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PSD, </a:t>
                      </a:r>
                      <a:r>
                        <a:rPr kumimoji="1" lang="en-US" altLang="ja-JP" sz="1600" dirty="0" smtClean="0"/>
                        <a:t>RMS, BRDF</a:t>
                      </a:r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1μm ~ a few mm by PMM, </a:t>
                      </a:r>
                      <a:br>
                        <a:rPr kumimoji="1" lang="en-US" altLang="ja-JP" dirty="0" smtClean="0"/>
                      </a:br>
                      <a:r>
                        <a:rPr kumimoji="1" lang="en-US" altLang="ja-JP" dirty="0" smtClean="0"/>
                        <a:t>+ </a:t>
                      </a:r>
                      <a:r>
                        <a:rPr kumimoji="1" lang="en-US" altLang="ja-JP" baseline="0" dirty="0" smtClean="0"/>
                        <a:t>phase map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</a:t>
                      </a:r>
                      <a:r>
                        <a:rPr kumimoji="1" lang="en-US" altLang="ja-JP" baseline="0" dirty="0" smtClean="0"/>
                        <a:t> large angle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Characterization</a:t>
                      </a:r>
                      <a:r>
                        <a:rPr kumimoji="1" lang="en-US" altLang="ja-JP" sz="1600" baseline="0" dirty="0" smtClean="0"/>
                        <a:t> </a:t>
                      </a:r>
                      <a:r>
                        <a:rPr kumimoji="1" lang="en-US" altLang="ja-JP" sz="1600" dirty="0" smtClean="0"/>
                        <a:t>of </a:t>
                      </a:r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continuous structure</a:t>
                      </a:r>
                      <a:r>
                        <a:rPr kumimoji="1" lang="en-US" altLang="ja-JP" sz="1600" dirty="0" smtClean="0"/>
                        <a:t>,</a:t>
                      </a:r>
                      <a:r>
                        <a:rPr kumimoji="1" lang="en-US" altLang="ja-JP" sz="1600" baseline="0" dirty="0" smtClean="0"/>
                        <a:t> field scattered out to large angle</a:t>
                      </a:r>
                      <a:endParaRPr kumimoji="1" lang="ja-JP" alt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86992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Integrating </a:t>
                      </a:r>
                      <a:r>
                        <a:rPr kumimoji="1" lang="en-US" altLang="ja-JP" sz="1600" dirty="0" smtClean="0"/>
                        <a:t>sphere</a:t>
                      </a:r>
                      <a:endParaRPr kumimoji="1" lang="ja-JP" altLang="en-US" sz="16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fraction of mm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&gt; 5 degree</a:t>
                      </a:r>
                      <a:endParaRPr kumimoji="1" lang="ja-JP" alt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Total scattering to almost all</a:t>
                      </a:r>
                      <a:r>
                        <a:rPr kumimoji="1" lang="en-US" altLang="ja-JP" sz="1600" baseline="0" dirty="0" smtClean="0"/>
                        <a:t> angle, effects of </a:t>
                      </a:r>
                      <a:r>
                        <a:rPr kumimoji="1" lang="en-US" altLang="ja-JP" sz="1600" baseline="0" dirty="0" smtClean="0">
                          <a:solidFill>
                            <a:srgbClr val="FF0000"/>
                          </a:solidFill>
                        </a:rPr>
                        <a:t>non contiguous (point) structures </a:t>
                      </a:r>
                      <a:r>
                        <a:rPr kumimoji="1" lang="en-US" altLang="ja-JP" sz="1600" baseline="0" dirty="0" smtClean="0"/>
                        <a:t>captured. Near backward  is covered by others.</a:t>
                      </a:r>
                      <a:endParaRPr kumimoji="1" lang="ja-JP" altLang="en-US" sz="16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66800" y="5181600"/>
            <a:ext cx="6663904" cy="1200328"/>
          </a:xfrm>
          <a:prstGeom prst="rect">
            <a:avLst/>
          </a:prstGeom>
          <a:solidFill>
            <a:srgbClr val="FFFFD9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COC mirror data (characteristics of mirror) +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</a:t>
            </a:r>
            <a:r>
              <a:rPr kumimoji="1" lang="en-US" altLang="ja-JP" dirty="0" err="1" smtClean="0"/>
              <a:t>appr</a:t>
            </a:r>
            <a:r>
              <a:rPr kumimoji="1" lang="en-US" altLang="ja-JP" dirty="0" smtClean="0"/>
              <a:t>. Maxwell eq. with rigorous boundary cond. 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          </a:t>
            </a:r>
            <a:r>
              <a:rPr kumimoji="1" lang="en-US" altLang="ja-JP" dirty="0" smtClean="0"/>
              <a:t>⇒ </a:t>
            </a:r>
            <a:r>
              <a:rPr lang="en-US" altLang="ja-JP" dirty="0" smtClean="0"/>
              <a:t>IFO </a:t>
            </a:r>
            <a:r>
              <a:rPr kumimoji="1" lang="en-US" altLang="ja-JP" dirty="0" smtClean="0"/>
              <a:t>observable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06335337"/>
      </p:ext>
    </p:extLst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76200" y="1600200"/>
            <a:ext cx="8686800" cy="52578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dirty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4</a:t>
            </a:fld>
            <a:endParaRPr lang="en-US" altLang="ja-JP"/>
          </a:p>
        </p:txBody>
      </p:sp>
      <p:pic>
        <p:nvPicPr>
          <p:cNvPr id="5" name="Picture 4" descr="P1200071-mirrordata-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6584576" cy="508808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8077200" cy="1371600"/>
          </a:xfrm>
        </p:spPr>
        <p:txBody>
          <a:bodyPr/>
          <a:lstStyle/>
          <a:p>
            <a:r>
              <a:rPr kumimoji="1" lang="en-US" altLang="ja-JP" dirty="0" smtClean="0"/>
              <a:t>Raw data of mirror profiles</a:t>
            </a:r>
            <a:endParaRPr kumimoji="1" lang="ja-JP" altLang="en-US" dirty="0"/>
          </a:p>
        </p:txBody>
      </p:sp>
      <p:pic>
        <p:nvPicPr>
          <p:cNvPr id="8" name="Picture 7" descr="Screen Shot 2014-08-24 at 11.37.10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0400"/>
            <a:ext cx="3505200" cy="1539771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 bwMode="auto">
          <a:xfrm flipV="1">
            <a:off x="1219200" y="2590800"/>
            <a:ext cx="2514600" cy="762000"/>
          </a:xfrm>
          <a:prstGeom prst="curvedConnector3">
            <a:avLst>
              <a:gd name="adj1" fmla="val 168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Curved Connector 16"/>
          <p:cNvCxnSpPr/>
          <p:nvPr/>
        </p:nvCxnSpPr>
        <p:spPr bwMode="auto">
          <a:xfrm rot="16200000" flipH="1">
            <a:off x="2590800" y="3886200"/>
            <a:ext cx="1371600" cy="1219200"/>
          </a:xfrm>
          <a:prstGeom prst="curvedConnector3">
            <a:avLst>
              <a:gd name="adj1" fmla="val 101852"/>
            </a:avLst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06113186"/>
      </p:ext>
    </p:extLst>
  </p:cSld>
  <p:clrMapOvr>
    <a:masterClrMapping/>
  </p:clrMapOvr>
  <p:transition xmlns:p14="http://schemas.microsoft.com/office/powerpoint/2010/main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/>
              <a:t>aLIGO</a:t>
            </a:r>
            <a:r>
              <a:rPr lang="en-US" altLang="ja-JP" dirty="0"/>
              <a:t> </a:t>
            </a:r>
            <a:r>
              <a:rPr lang="en-US" altLang="ja-JP" dirty="0" smtClean="0"/>
              <a:t>cavity scattering </a:t>
            </a:r>
            <a:r>
              <a:rPr lang="en-US" altLang="ja-JP" dirty="0"/>
              <a:t>loss</a:t>
            </a:r>
            <a:br>
              <a:rPr lang="en-US" altLang="ja-JP" dirty="0"/>
            </a:br>
            <a:r>
              <a:rPr lang="en-US" altLang="ja-JP" dirty="0" smtClean="0"/>
              <a:t>by wavelength</a:t>
            </a:r>
            <a:endParaRPr lang="en-US" altLang="ja-JP" dirty="0"/>
          </a:p>
        </p:txBody>
      </p:sp>
      <p:sp>
        <p:nvSpPr>
          <p:cNvPr id="8194" name="AutoShape 2"/>
          <p:cNvSpPr>
            <a:spLocks/>
          </p:cNvSpPr>
          <p:nvPr/>
        </p:nvSpPr>
        <p:spPr bwMode="auto">
          <a:xfrm>
            <a:off x="8428038" y="6318250"/>
            <a:ext cx="312737" cy="3175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50800" tIns="50800" rIns="50800" bIns="50800" anchor="ctr"/>
          <a:lstStyle/>
          <a:p>
            <a:pPr marL="0" algn="ctr" defTabSz="457200"/>
            <a:fld id="{76AA20F5-24E6-344E-9A84-ECC667080951}" type="slidenum">
              <a:rPr lang="en-US" altLang="ja-JP" sz="1400">
                <a:latin typeface="Helvetica" charset="0"/>
                <a:cs typeface="Helvetica" charset="0"/>
                <a:sym typeface="Helvetica" charset="0"/>
              </a:rPr>
              <a:pPr marL="0" algn="ctr" defTabSz="457200"/>
              <a:t>5</a:t>
            </a:fld>
            <a:endParaRPr lang="en-US" altLang="ja-JP"/>
          </a:p>
        </p:txBody>
      </p:sp>
      <p:pic>
        <p:nvPicPr>
          <p:cNvPr id="8195" name="Picture 3" descr="aLIGOLo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87" y="2133600"/>
            <a:ext cx="34998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206" name="AutoShape 14"/>
          <p:cNvSpPr>
            <a:spLocks/>
          </p:cNvSpPr>
          <p:nvPr/>
        </p:nvSpPr>
        <p:spPr bwMode="auto">
          <a:xfrm>
            <a:off x="685800" y="4495800"/>
            <a:ext cx="2514600" cy="3349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826"/>
                </a:moveTo>
                <a:lnTo>
                  <a:pt x="20217" y="21599"/>
                </a:lnTo>
                <a:lnTo>
                  <a:pt x="1021" y="2121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FF26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8211" name="Picture 19" descr="droppedImag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181600"/>
            <a:ext cx="2693987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228600" y="2133600"/>
            <a:ext cx="2895600" cy="2697307"/>
            <a:chOff x="-76200" y="1995632"/>
            <a:chExt cx="5325035" cy="4206875"/>
          </a:xfrm>
        </p:grpSpPr>
        <p:sp>
          <p:nvSpPr>
            <p:cNvPr id="8197" name="Line 5"/>
            <p:cNvSpPr>
              <a:spLocks noChangeShapeType="1"/>
            </p:cNvSpPr>
            <p:nvPr/>
          </p:nvSpPr>
          <p:spPr bwMode="auto">
            <a:xfrm flipH="1">
              <a:off x="762000" y="2011507"/>
              <a:ext cx="1587" cy="3825875"/>
            </a:xfrm>
            <a:prstGeom prst="line">
              <a:avLst/>
            </a:prstGeom>
            <a:noFill/>
            <a:ln w="12700" cap="flat" cmpd="sng">
              <a:solidFill>
                <a:srgbClr val="126BF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ja-JP" altLang="en-US" sz="12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198" name="Line 6"/>
            <p:cNvSpPr>
              <a:spLocks noChangeShapeType="1"/>
            </p:cNvSpPr>
            <p:nvPr/>
          </p:nvSpPr>
          <p:spPr bwMode="auto">
            <a:xfrm flipH="1">
              <a:off x="1600200" y="1995632"/>
              <a:ext cx="1587" cy="3825875"/>
            </a:xfrm>
            <a:prstGeom prst="line">
              <a:avLst/>
            </a:prstGeom>
            <a:noFill/>
            <a:ln w="12700" cap="flat" cmpd="sng">
              <a:solidFill>
                <a:srgbClr val="126BFC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marL="0" defTabSz="457200"/>
              <a:endParaRPr lang="ja-JP" altLang="en-US" sz="12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pic>
          <p:nvPicPr>
            <p:cNvPr id="21" name="Picture 20" descr="PSD_TestMass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8918" y="1482589"/>
              <a:ext cx="4114800" cy="5325035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 bwMode="auto">
            <a:xfrm flipV="1">
              <a:off x="2590800" y="2895601"/>
              <a:ext cx="0" cy="1371600"/>
            </a:xfrm>
            <a:prstGeom prst="line">
              <a:avLst/>
            </a:prstGeom>
            <a:solidFill>
              <a:srgbClr val="D49FFF"/>
            </a:solidFill>
            <a:ln w="12700" cap="flat" cmpd="sng" algn="ctr">
              <a:solidFill>
                <a:srgbClr val="114FFB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745523" y="4372550"/>
              <a:ext cx="1754612" cy="5760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800" dirty="0" smtClean="0"/>
                <a:t>7.83mm</a:t>
              </a:r>
              <a:endParaRPr kumimoji="1" lang="ja-JP" altLang="en-US" sz="1800" dirty="0"/>
            </a:p>
          </p:txBody>
        </p:sp>
      </p:grpSp>
      <p:sp>
        <p:nvSpPr>
          <p:cNvPr id="24" name="AutoShape 14"/>
          <p:cNvSpPr>
            <a:spLocks/>
          </p:cNvSpPr>
          <p:nvPr/>
        </p:nvSpPr>
        <p:spPr bwMode="auto">
          <a:xfrm>
            <a:off x="228600" y="4495800"/>
            <a:ext cx="4114800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1826"/>
                </a:moveTo>
                <a:lnTo>
                  <a:pt x="20217" y="21599"/>
                </a:lnTo>
                <a:lnTo>
                  <a:pt x="1021" y="21210"/>
                </a:lnTo>
                <a:lnTo>
                  <a:pt x="0" y="0"/>
                </a:lnTo>
              </a:path>
            </a:pathLst>
          </a:custGeom>
          <a:noFill/>
          <a:ln w="12700" cap="flat" cmpd="sng">
            <a:solidFill>
              <a:srgbClr val="33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14" name="Picture 13" descr="PSD_low_hig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324100"/>
            <a:ext cx="3429000" cy="1780145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7192431" y="4076700"/>
            <a:ext cx="0" cy="3048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V="1">
            <a:off x="8428569" y="4076700"/>
            <a:ext cx="0" cy="30480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7192431" y="4229100"/>
            <a:ext cx="1265769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900462"/>
              </p:ext>
            </p:extLst>
          </p:nvPr>
        </p:nvGraphicFramePr>
        <p:xfrm>
          <a:off x="5867400" y="4660900"/>
          <a:ext cx="28829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7" imgW="2882900" imgH="1168400" progId="Equation.DSMT4">
                  <p:embed/>
                </p:oleObj>
              </mc:Choice>
              <mc:Fallback>
                <p:oleObj name="Equation" r:id="rId7" imgW="2882900" imgH="116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67400" y="4660900"/>
                        <a:ext cx="288290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 bwMode="auto">
          <a:xfrm>
            <a:off x="685800" y="2895600"/>
            <a:ext cx="12954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228600" y="2781300"/>
            <a:ext cx="4572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1981200" y="3390900"/>
            <a:ext cx="3048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52400" y="24003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2.3ppm</a:t>
            </a:r>
            <a:endParaRPr kumimoji="1" lang="ja-JP" alt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1219200" y="25908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8000"/>
                </a:solidFill>
              </a:rPr>
              <a:t>2.4ppm</a:t>
            </a:r>
            <a:endParaRPr kumimoji="1" lang="ja-JP" altLang="en-US" sz="1200" dirty="0">
              <a:solidFill>
                <a:srgbClr val="008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28800" y="3467100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</a:rPr>
              <a:t>1.4ppm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3200400" y="2495550"/>
            <a:ext cx="11430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114FFB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2667000" y="2489200"/>
            <a:ext cx="5334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008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>
            <a:off x="2590800" y="2489200"/>
            <a:ext cx="152400" cy="0"/>
          </a:xfrm>
          <a:prstGeom prst="straightConnector1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152400" y="1676400"/>
            <a:ext cx="2420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Mirror surface profile</a:t>
            </a:r>
            <a:endParaRPr kumimoji="1" lang="ja-JP" altLang="en-US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838200" y="44196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1cm</a:t>
            </a:r>
            <a:endParaRPr kumimoji="1" lang="ja-JP" altLang="en-US" sz="1800" dirty="0"/>
          </a:p>
        </p:txBody>
      </p:sp>
      <p:sp>
        <p:nvSpPr>
          <p:cNvPr id="49" name="TextBox 48"/>
          <p:cNvSpPr txBox="1"/>
          <p:nvPr/>
        </p:nvSpPr>
        <p:spPr>
          <a:xfrm>
            <a:off x="1752600" y="4419600"/>
            <a:ext cx="659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dirty="0" smtClean="0"/>
              <a:t>1mm</a:t>
            </a:r>
            <a:endParaRPr kumimoji="1" lang="ja-JP" altLang="en-US" sz="1800" dirty="0"/>
          </a:p>
        </p:txBody>
      </p:sp>
      <p:sp>
        <p:nvSpPr>
          <p:cNvPr id="50" name="TextBox 49"/>
          <p:cNvSpPr txBox="1"/>
          <p:nvPr/>
        </p:nvSpPr>
        <p:spPr>
          <a:xfrm>
            <a:off x="2768835" y="1578114"/>
            <a:ext cx="2659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Loss of </a:t>
            </a:r>
            <a:r>
              <a:rPr kumimoji="1" lang="en-US" altLang="ja-JP" sz="2000" dirty="0" err="1" smtClean="0"/>
              <a:t>intracavity</a:t>
            </a:r>
            <a:r>
              <a:rPr kumimoji="1" lang="en-US" altLang="ja-JP" sz="2000" dirty="0" smtClean="0"/>
              <a:t> </a:t>
            </a:r>
            <a:r>
              <a:rPr kumimoji="1" lang="en-US" altLang="ja-JP" sz="2000" dirty="0" smtClean="0"/>
              <a:t>field</a:t>
            </a:r>
          </a:p>
          <a:p>
            <a:r>
              <a:rPr lang="en-US" altLang="ja-JP" sz="2000" dirty="0" err="1" smtClean="0"/>
              <a:t>v</a:t>
            </a:r>
            <a:r>
              <a:rPr kumimoji="1" lang="en-US" altLang="ja-JP" sz="2000" dirty="0" err="1" smtClean="0"/>
              <a:t>s</a:t>
            </a:r>
            <a:r>
              <a:rPr lang="en-US" altLang="ja-JP" sz="2000" dirty="0" smtClean="0"/>
              <a:t> wavelength</a:t>
            </a:r>
            <a:endParaRPr kumimoji="1" lang="ja-JP" altLang="en-US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685800" y="5334000"/>
            <a:ext cx="1452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Geometrical</a:t>
            </a:r>
          </a:p>
          <a:p>
            <a:r>
              <a:rPr kumimoji="1" lang="en-US" altLang="ja-JP" sz="2000" dirty="0" smtClean="0"/>
              <a:t>acceptance</a:t>
            </a:r>
            <a:endParaRPr kumimoji="1" lang="ja-JP" altLang="en-US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6019800" y="1676400"/>
            <a:ext cx="2157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Not so </a:t>
            </a:r>
            <a:r>
              <a:rPr lang="en-US" altLang="ja-JP" sz="2000" dirty="0" smtClean="0"/>
              <a:t>simple PSD</a:t>
            </a:r>
            <a:endParaRPr kumimoji="1" lang="ja-JP" altLang="en-US" sz="2000" dirty="0"/>
          </a:p>
        </p:txBody>
      </p:sp>
      <p:sp>
        <p:nvSpPr>
          <p:cNvPr id="37" name="Line 6"/>
          <p:cNvSpPr>
            <a:spLocks noChangeShapeType="1"/>
          </p:cNvSpPr>
          <p:nvPr/>
        </p:nvSpPr>
        <p:spPr bwMode="auto">
          <a:xfrm flipH="1">
            <a:off x="1981200" y="2286000"/>
            <a:ext cx="863" cy="2453023"/>
          </a:xfrm>
          <a:prstGeom prst="line">
            <a:avLst/>
          </a:prstGeom>
          <a:noFill/>
          <a:ln w="12700" cap="flat" cmpd="sng">
            <a:solidFill>
              <a:srgbClr val="126BF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0" defTabSz="457200"/>
            <a:endParaRPr lang="ja-JP" altLang="en-US" sz="12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038600" y="3886200"/>
            <a:ext cx="990600" cy="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4191000" y="3581400"/>
            <a:ext cx="990600" cy="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4191000" y="3352800"/>
            <a:ext cx="990600" cy="0"/>
          </a:xfrm>
          <a:prstGeom prst="line">
            <a:avLst/>
          </a:prstGeom>
          <a:solidFill>
            <a:srgbClr val="D49FFF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0754684"/>
      </p:ext>
    </p:extLst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381000" y="4800600"/>
            <a:ext cx="8382000" cy="1219200"/>
          </a:xfrm>
          <a:prstGeom prst="rect">
            <a:avLst/>
          </a:prstGeom>
          <a:solidFill>
            <a:srgbClr val="FFFFD9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rgbClr val="114FFB"/>
              </a:solidFill>
              <a:effectLst/>
              <a:latin typeface="Times New Roman" charset="0"/>
              <a:ea typeface="ヒラギノ明朝 ProN W3" charset="-128"/>
              <a:cs typeface="ヒラギノ明朝 ProN W3" charset="-128"/>
              <a:sym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7848600" cy="1371600"/>
          </a:xfrm>
        </p:spPr>
        <p:txBody>
          <a:bodyPr/>
          <a:lstStyle/>
          <a:p>
            <a:r>
              <a:rPr kumimoji="1" lang="en-US" altLang="ja-JP" sz="3200" dirty="0" smtClean="0"/>
              <a:t>Far field structures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en-US" altLang="ja-JP" sz="2400" dirty="0" smtClean="0"/>
              <a:t>field </a:t>
            </a:r>
            <a:r>
              <a:rPr kumimoji="1" lang="en-US" altLang="ja-JP" sz="2400" dirty="0" smtClean="0"/>
              <a:t>PSD(</a:t>
            </a:r>
            <a:r>
              <a:rPr kumimoji="1" lang="en-US" altLang="ja-JP" sz="2400" dirty="0" err="1" smtClean="0"/>
              <a:t>θ</a:t>
            </a:r>
            <a:r>
              <a:rPr kumimoji="1" lang="en-US" altLang="ja-JP" sz="2400" dirty="0" smtClean="0"/>
              <a:t>) </a:t>
            </a:r>
            <a:r>
              <a:rPr kumimoji="1" lang="en-US" altLang="ja-JP" sz="2400" dirty="0" smtClean="0"/>
              <a:t>≠ mirror </a:t>
            </a:r>
            <a:r>
              <a:rPr kumimoji="1" lang="en-US" altLang="ja-JP" sz="2400" dirty="0" smtClean="0"/>
              <a:t>PSD(f), </a:t>
            </a:r>
            <a:r>
              <a:rPr kumimoji="1" lang="en-US" altLang="ja-JP" sz="2400" dirty="0" err="1" smtClean="0"/>
              <a:t>const</a:t>
            </a:r>
            <a:r>
              <a:rPr kumimoji="1" lang="en-US" altLang="ja-JP" sz="2400" dirty="0" smtClean="0"/>
              <a:t> </a:t>
            </a:r>
            <a:r>
              <a:rPr kumimoji="1" lang="en-US" altLang="ja-JP" sz="2400" dirty="0" err="1" smtClean="0"/>
              <a:t>BRDF⇒wrong</a:t>
            </a:r>
            <a:r>
              <a:rPr kumimoji="1" lang="en-US" altLang="ja-JP" sz="2400" dirty="0" smtClean="0"/>
              <a:t> loss</a:t>
            </a:r>
            <a:endParaRPr kumimoji="1" lang="ja-JP" alt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6</a:t>
            </a:fld>
            <a:endParaRPr lang="en-US" altLang="ja-JP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843340"/>
              </p:ext>
            </p:extLst>
          </p:nvPr>
        </p:nvGraphicFramePr>
        <p:xfrm>
          <a:off x="3962400" y="1828800"/>
          <a:ext cx="4953000" cy="137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4" name="Equation" r:id="rId3" imgW="3759200" imgH="1092200" progId="Equation.DSMT4">
                  <p:embed/>
                </p:oleObj>
              </mc:Choice>
              <mc:Fallback>
                <p:oleObj name="Equation" r:id="rId3" imgW="3759200" imgH="109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62400" y="1828800"/>
                        <a:ext cx="4953000" cy="13798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678206"/>
              </p:ext>
            </p:extLst>
          </p:nvPr>
        </p:nvGraphicFramePr>
        <p:xfrm>
          <a:off x="533400" y="3505200"/>
          <a:ext cx="6440488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Equation" r:id="rId5" imgW="5016500" imgH="939800" progId="Equation.DSMT4">
                  <p:embed/>
                </p:oleObj>
              </mc:Choice>
              <mc:Fallback>
                <p:oleObj name="Equation" r:id="rId5" imgW="5016500" imgH="93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" y="3505200"/>
                        <a:ext cx="6440488" cy="1206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162800" y="3581400"/>
            <a:ext cx="1886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small aberration</a:t>
            </a:r>
            <a:endParaRPr kumimoji="1" lang="ja-JP" alt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239000" y="4191000"/>
            <a:ext cx="171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Fresnel </a:t>
            </a:r>
            <a:r>
              <a:rPr kumimoji="1" lang="en-US" altLang="ja-JP" sz="2000" dirty="0" err="1" smtClean="0"/>
              <a:t>approx</a:t>
            </a:r>
            <a:endParaRPr kumimoji="1" lang="ja-JP" alt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4800600"/>
            <a:ext cx="7913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Point source : </a:t>
            </a:r>
            <a:r>
              <a:rPr kumimoji="1" lang="en-US" altLang="ja-JP" dirty="0" err="1" smtClean="0"/>
              <a:t>dF</a:t>
            </a:r>
            <a:r>
              <a:rPr lang="en-US" altLang="ja-JP" dirty="0"/>
              <a:t> </a:t>
            </a:r>
            <a:r>
              <a:rPr lang="en-US" altLang="ja-JP" dirty="0" smtClean="0"/>
              <a:t>⇒ </a:t>
            </a:r>
            <a:r>
              <a:rPr lang="en-US" altLang="ja-JP" dirty="0" err="1" smtClean="0"/>
              <a:t>const</a:t>
            </a:r>
            <a:r>
              <a:rPr lang="en-US" altLang="ja-JP" dirty="0" smtClean="0"/>
              <a:t> BRDF ⇒ </a:t>
            </a:r>
            <a:r>
              <a:rPr lang="en-US" altLang="ja-JP" dirty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π </a:t>
            </a:r>
            <a:r>
              <a:rPr lang="en-US" altLang="ja-JP" dirty="0" err="1" smtClean="0">
                <a:solidFill>
                  <a:srgbClr val="FF0000"/>
                </a:solidFill>
              </a:rPr>
              <a:t>dS</a:t>
            </a:r>
            <a:r>
              <a:rPr lang="en-US" altLang="ja-JP" dirty="0" smtClean="0">
                <a:solidFill>
                  <a:srgbClr val="FF0000"/>
                </a:solidFill>
              </a:rPr>
              <a:t> / λ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2</a:t>
            </a:r>
            <a:r>
              <a:rPr lang="en-US" altLang="ja-JP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x true scattering </a:t>
            </a:r>
            <a:endParaRPr kumimoji="1" lang="ja-JP" alt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375370"/>
              </p:ext>
            </p:extLst>
          </p:nvPr>
        </p:nvGraphicFramePr>
        <p:xfrm>
          <a:off x="2209800" y="5305136"/>
          <a:ext cx="57197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" name="Equation" r:id="rId7" imgW="4343400" imgH="520700" progId="Equation.DSMT4">
                  <p:embed/>
                </p:oleObj>
              </mc:Choice>
              <mc:Fallback>
                <p:oleObj name="Equation" r:id="rId7" imgW="4343400" imgH="520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9800" y="5305136"/>
                        <a:ext cx="571976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33400" y="5410200"/>
            <a:ext cx="1630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PSD to </a:t>
            </a:r>
            <a:r>
              <a:rPr kumimoji="1" lang="en-US" altLang="ja-JP" dirty="0" err="1" smtClean="0"/>
              <a:t>dF</a:t>
            </a:r>
            <a:r>
              <a:rPr kumimoji="1" lang="en-US" altLang="ja-JP" dirty="0" smtClean="0"/>
              <a:t> :</a:t>
            </a:r>
            <a:endParaRPr kumimoji="1" lang="ja-JP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0" y="6019800"/>
            <a:ext cx="510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/>
              <a:t>Δ</a:t>
            </a:r>
            <a:r>
              <a:rPr kumimoji="1" lang="en-US" altLang="ja-JP" sz="2000" dirty="0" smtClean="0"/>
              <a:t> : 2D amplitude spectral density, ε~1/a few cm</a:t>
            </a:r>
            <a:endParaRPr kumimoji="1" lang="ja-JP" altLang="en-US" sz="20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752600"/>
            <a:ext cx="3479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55979"/>
      </p:ext>
    </p:extLst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/>
              <a:t>Single propagation </a:t>
            </a:r>
            <a:r>
              <a:rPr kumimoji="1" lang="en-US" altLang="ja-JP" sz="3200" dirty="0" err="1" smtClean="0"/>
              <a:t>vs</a:t>
            </a:r>
            <a:r>
              <a:rPr kumimoji="1" lang="en-US" altLang="ja-JP" sz="3200" dirty="0" smtClean="0"/>
              <a:t> cavity field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Airy ring outside of mirror</a:t>
            </a:r>
            <a:endParaRPr kumimoji="1" lang="ja-JP" alt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pic>
        <p:nvPicPr>
          <p:cNvPr id="5" name="Picture 4" descr="iLIGO-L1-ITMX-Nov16200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14" y="3048000"/>
            <a:ext cx="4186766" cy="3276600"/>
          </a:xfrm>
          <a:prstGeom prst="rect">
            <a:avLst/>
          </a:prstGeom>
        </p:spPr>
      </p:pic>
      <p:pic>
        <p:nvPicPr>
          <p:cNvPr id="7" name="Picture 6" descr="FPvsAiry_wid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819400"/>
            <a:ext cx="4733365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362200"/>
            <a:ext cx="2939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iLIGO</a:t>
            </a:r>
            <a:r>
              <a:rPr kumimoji="1" lang="en-US" altLang="ja-JP" dirty="0" smtClean="0"/>
              <a:t> data by Valera</a:t>
            </a:r>
            <a:endParaRPr kumimoji="1" lang="ja-JP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24400" y="1676400"/>
            <a:ext cx="4267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tx2"/>
                </a:solidFill>
              </a:rPr>
              <a:t>aLIGO</a:t>
            </a:r>
            <a:r>
              <a:rPr lang="en-US" altLang="ja-JP" dirty="0">
                <a:solidFill>
                  <a:schemeClr val="tx2"/>
                </a:solidFill>
              </a:rPr>
              <a:t> </a:t>
            </a:r>
            <a:r>
              <a:rPr lang="en-US" altLang="ja-JP" dirty="0" smtClean="0">
                <a:solidFill>
                  <a:schemeClr val="tx2"/>
                </a:solidFill>
              </a:rPr>
              <a:t>simulation </a:t>
            </a:r>
            <a:r>
              <a:rPr lang="en-US" altLang="ja-JP" dirty="0" smtClean="0"/>
              <a:t>:</a:t>
            </a:r>
          </a:p>
          <a:p>
            <a:r>
              <a:rPr kumimoji="1" lang="en-US" altLang="ja-JP" dirty="0" smtClean="0"/>
              <a:t>     single propagation </a:t>
            </a:r>
            <a:r>
              <a:rPr kumimoji="1" lang="en-US" altLang="ja-JP" dirty="0" err="1" smtClean="0"/>
              <a:t>vs</a:t>
            </a:r>
            <a:endParaRPr lang="en-US" altLang="ja-JP" dirty="0"/>
          </a:p>
          <a:p>
            <a:r>
              <a:rPr lang="en-US" altLang="ja-JP" dirty="0" smtClean="0">
                <a:solidFill>
                  <a:srgbClr val="FF0000"/>
                </a:solidFill>
              </a:rPr>
              <a:t>     resonating field around cavity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24355"/>
      </p:ext>
    </p:extLst>
  </p:cSld>
  <p:clrMapOvr>
    <a:masterClrMapping/>
  </p:clrMapOvr>
  <p:transition xmlns:p14="http://schemas.microsoft.com/office/powerpoint/2010/main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  <a:t>Small anomaly induces </a:t>
            </a:r>
            <a:b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</a:br>
            <a:r>
              <a:rPr lang="en-US" altLang="ja-JP" dirty="0">
                <a:latin typeface="Helvetica" charset="0"/>
                <a:ea typeface="ヒラギノ角ゴ ProN W3" charset="0"/>
                <a:cs typeface="ヒラギノ角ゴ ProN W3" charset="0"/>
              </a:rPr>
              <a:t>widespread </a:t>
            </a:r>
            <a:r>
              <a:rPr lang="en-US" altLang="ja-JP" dirty="0" smtClean="0">
                <a:latin typeface="Helvetica" charset="0"/>
                <a:ea typeface="ヒラギノ角ゴ ProN W3" charset="0"/>
                <a:cs typeface="ヒラギノ角ゴ ProN W3" charset="0"/>
              </a:rPr>
              <a:t>tiny disturbance</a:t>
            </a:r>
            <a:endParaRPr lang="ja-JP" altLang="en-US" dirty="0">
              <a:latin typeface="Helvetica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D3405E29-41CE-D941-9C4D-F9D1A734ABF0}" type="slidenum">
              <a:rPr lang="en-US" altLang="ja-JP" sz="14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pPr eaLnBrk="1" hangingPunct="1"/>
              <a:t>8</a:t>
            </a:fld>
            <a:endParaRPr lang="en-US" altLang="ja-JP" sz="1400">
              <a:solidFill>
                <a:schemeClr val="tx1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609703"/>
              </p:ext>
            </p:extLst>
          </p:nvPr>
        </p:nvGraphicFramePr>
        <p:xfrm>
          <a:off x="-381000" y="2209800"/>
          <a:ext cx="51816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8" name="Document" r:id="rId3" imgW="5664200" imgH="3581400" progId="Word.Document.12">
                  <p:link updateAutomatic="1"/>
                </p:oleObj>
              </mc:Choice>
              <mc:Fallback>
                <p:oleObj name="Document" r:id="rId3" imgW="5664200" imgH="3581400" progId="Word.Document.12">
                  <p:link updateAutomatic="1"/>
                  <p:pic>
                    <p:nvPicPr>
                      <p:cNvPr id="0" name=""/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2209800"/>
                        <a:ext cx="5181600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4343400" y="2819400"/>
            <a:ext cx="47244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14FFB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ja-JP" dirty="0" smtClean="0"/>
              <a:t>Disturbance of fields by a point anomaly propagates out spherically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dirty="0" err="1" smtClean="0"/>
              <a:t>Intracavity</a:t>
            </a:r>
            <a:r>
              <a:rPr lang="en-US" altLang="ja-JP" dirty="0" smtClean="0"/>
              <a:t> field is affected entirely, not partially</a:t>
            </a:r>
            <a:endParaRPr kumimoji="1" lang="en-US" altLang="ja-JP" dirty="0" smtClean="0"/>
          </a:p>
          <a:p>
            <a:pPr eaLnBrk="1" hangingPunct="1">
              <a:buFont typeface="Arial" charset="0"/>
              <a:buChar char="•"/>
            </a:pPr>
            <a:r>
              <a:rPr kumimoji="1" lang="en-US" altLang="ja-JP" dirty="0" smtClean="0"/>
              <a:t>Disturbance induced by a point anomaly is widespread weakly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ja-JP" dirty="0" smtClean="0"/>
              <a:t>Difficult to measure the effect, except for using the total loss measurement</a:t>
            </a:r>
            <a:endParaRPr kumimoji="1" lang="en-US" altLang="ja-JP" dirty="0" smtClean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908831"/>
              </p:ext>
            </p:extLst>
          </p:nvPr>
        </p:nvGraphicFramePr>
        <p:xfrm>
          <a:off x="4876800" y="1828800"/>
          <a:ext cx="3276600" cy="7192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9" name="Equation" r:id="rId5" imgW="2082800" imgH="457200" progId="Equation.DSMT4">
                  <p:embed/>
                </p:oleObj>
              </mc:Choice>
              <mc:Fallback>
                <p:oleObj name="Equation" r:id="rId5" imgW="2082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6800" y="1828800"/>
                        <a:ext cx="3276600" cy="7192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3498692"/>
      </p:ext>
    </p:extLst>
  </p:cSld>
  <p:clrMapOvr>
    <a:masterClrMapping/>
  </p:clrMapOvr>
  <p:transition xmlns:p14="http://schemas.microsoft.com/office/powerpoint/2010/main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924800" cy="4419600"/>
          </a:xfrm>
        </p:spPr>
        <p:txBody>
          <a:bodyPr/>
          <a:lstStyle/>
          <a:p>
            <a:r>
              <a:rPr kumimoji="1" lang="en-US" altLang="ja-JP" sz="3600" dirty="0" smtClean="0"/>
              <a:t>This is about the installed ETMs at L1 and H1</a:t>
            </a:r>
          </a:p>
          <a:p>
            <a:r>
              <a:rPr kumimoji="1" lang="en-US" altLang="ja-JP" sz="3600" dirty="0" smtClean="0"/>
              <a:t>State of the art coating is presented in the talk by </a:t>
            </a:r>
            <a:r>
              <a:rPr lang="en-US" altLang="ja-JP" sz="3600" dirty="0"/>
              <a:t>Laurent </a:t>
            </a:r>
            <a:r>
              <a:rPr lang="en-US" altLang="ja-JP" sz="3600" dirty="0" err="1" smtClean="0"/>
              <a:t>Pinard</a:t>
            </a:r>
            <a:r>
              <a:rPr lang="en-US" altLang="ja-JP" sz="3600" dirty="0"/>
              <a:t> </a:t>
            </a:r>
            <a:r>
              <a:rPr lang="en-US" altLang="ja-JP" sz="3600" dirty="0" smtClean="0"/>
              <a:t>of LMA</a:t>
            </a:r>
            <a:r>
              <a:rPr kumimoji="1" lang="en-US" altLang="ja-JP" sz="3600" dirty="0" smtClean="0"/>
              <a:t> </a:t>
            </a:r>
            <a:endParaRPr kumimoji="1" lang="ja-JP" alt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71D854-2B37-F34D-B850-E2BACB9FDF0A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LMA coating on ETMs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8450373"/>
      </p:ext>
    </p:extLst>
  </p:cSld>
  <p:clrMapOvr>
    <a:masterClrMapping/>
  </p:clrMapOvr>
  <p:transition xmlns:p14="http://schemas.microsoft.com/office/powerpoint/2010/main"/>
</p:sld>
</file>

<file path=ppt/theme/theme1.xml><?xml version="1.0" encoding="utf-8"?>
<a:theme xmlns:a="http://schemas.openxmlformats.org/drawingml/2006/main" name="Title &amp; Bullets">
  <a:themeElements>
    <a:clrScheme name="">
      <a:dk1>
        <a:srgbClr val="114FFB"/>
      </a:dk1>
      <a:lt1>
        <a:srgbClr val="FFFFFF"/>
      </a:lt1>
      <a:dk2>
        <a:srgbClr val="000000"/>
      </a:dk2>
      <a:lt2>
        <a:srgbClr val="808080"/>
      </a:lt2>
      <a:accent1>
        <a:srgbClr val="D49FFF"/>
      </a:accent1>
      <a:accent2>
        <a:srgbClr val="333399"/>
      </a:accent2>
      <a:accent3>
        <a:srgbClr val="FFFFFF"/>
      </a:accent3>
      <a:accent4>
        <a:srgbClr val="0D42D6"/>
      </a:accent4>
      <a:accent5>
        <a:srgbClr val="E6CDF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D49FFF"/>
        </a:solidFill>
        <a:ln w="12700" cap="flat" cmpd="sng" algn="ctr">
          <a:solidFill>
            <a:srgbClr val="114FFB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114FFB"/>
            </a:solidFill>
            <a:effectLst/>
            <a:latin typeface="Times New Roman" charset="0"/>
            <a:ea typeface="ヒラギノ明朝 ProN W3" charset="-128"/>
            <a:cs typeface="ヒラギノ明朝 ProN W3" charset="-128"/>
            <a:sym typeface="Times New Roman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22515</TotalTime>
  <Pages>0</Pages>
  <Words>652</Words>
  <Characters>0</Characters>
  <Application>Microsoft Macintosh PowerPoint</Application>
  <PresentationFormat>On-screen Show (4:3)</PresentationFormat>
  <Lines>0</Lines>
  <Paragraphs>152</Paragraphs>
  <Slides>17</Slides>
  <Notes>0</Notes>
  <HiddenSlides>0</HiddenSlides>
  <MMClips>0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Title &amp; Bullets</vt:lpstr>
      <vt:lpstr>MainHD:Users:hiro:PhysicsWork:FFT06:docs:Point%20Defects:T1000154.doc!OLE_LINK27</vt:lpstr>
      <vt:lpstr>Equation</vt:lpstr>
      <vt:lpstr>Document</vt:lpstr>
      <vt:lpstr>Mirror profile and intracavity field profile Hiro Yamamoto   LIGO/Caltech</vt:lpstr>
      <vt:lpstr>Mirror surface aberration,  reflected field and intracavity field</vt:lpstr>
      <vt:lpstr>Measured mirror profile and intracavity field</vt:lpstr>
      <vt:lpstr>Raw data of mirror profiles</vt:lpstr>
      <vt:lpstr>aLIGO cavity scattering loss by wavelength</vt:lpstr>
      <vt:lpstr>Far field structures field PSD(θ) ≠ mirror PSD(f), const BRDF⇒wrong loss</vt:lpstr>
      <vt:lpstr>Single propagation vs cavity field Airy ring outside of mirror</vt:lpstr>
      <vt:lpstr>Small anomaly induces  widespread tiny disturbance</vt:lpstr>
      <vt:lpstr>LMA coating on ETMs</vt:lpstr>
      <vt:lpstr>Periodical structure on a mirror induces reflected field into a cone with a fixed angle</vt:lpstr>
      <vt:lpstr>Detection of the scattering to cone using test mass baffle PDs</vt:lpstr>
      <vt:lpstr>Signature at L1 ITM baffle PDs</vt:lpstr>
      <vt:lpstr>Different backscattering noise?</vt:lpstr>
      <vt:lpstr>For the future … Polishing, not bad</vt:lpstr>
      <vt:lpstr>Coating uniformity some improvement wanted</vt:lpstr>
      <vt:lpstr>Coating limits  larger beam size configuration</vt:lpstr>
      <vt:lpstr>Missing loss of 40ppm needs to be well understood to discuss future IFO loss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Gary H. Sanders</dc:creator>
  <cp:keywords/>
  <dc:description/>
  <cp:lastModifiedBy>Hiroaki Yamamoto</cp:lastModifiedBy>
  <cp:revision>394</cp:revision>
  <cp:lastPrinted>2014-03-25T11:40:35Z</cp:lastPrinted>
  <dcterms:created xsi:type="dcterms:W3CDTF">2010-10-20T22:04:27Z</dcterms:created>
  <dcterms:modified xsi:type="dcterms:W3CDTF">2015-03-17T15:24:14Z</dcterms:modified>
</cp:coreProperties>
</file>