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6.png" ContentType="image/pn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7.jpeg" ContentType="image/jpeg"/>
  <Override PartName="/ppt/media/image8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810141E1-E121-4121-A1A1-D1A1412161C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120" cy="117961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0" y="0"/>
            <a:ext cx="11796120" cy="1179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210141-D141-4111-81F1-C1110141514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728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1066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728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728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1066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7280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728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1066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106680" y="36817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106680" y="1604520"/>
            <a:ext cx="52351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7280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000" cy="3976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dcc.ligo.org/LIGO-G1400811" TargetMode="Externa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37520" cy="514080"/>
          </a:xfrm>
          <a:prstGeom prst="rect">
            <a:avLst/>
          </a:prstGeom>
        </p:spPr>
      </p:pic>
      <p:sp>
        <p:nvSpPr>
          <p:cNvPr id="74" name="Line 1"/>
          <p:cNvSpPr/>
          <p:nvPr/>
        </p:nvSpPr>
        <p:spPr>
          <a:xfrm>
            <a:off x="0" y="514800"/>
            <a:ext cx="12191760" cy="0"/>
          </a:xfrm>
          <a:prstGeom prst="line">
            <a:avLst/>
          </a:prstGeom>
          <a:ln w="38160">
            <a:solidFill>
              <a:srgbClr val="5b9bd5"/>
            </a:solidFill>
            <a:miter/>
          </a:ln>
        </p:spPr>
      </p:sp>
      <p:sp>
        <p:nvSpPr>
          <p:cNvPr id="75" name="CustomShape 2"/>
          <p:cNvSpPr/>
          <p:nvPr/>
        </p:nvSpPr>
        <p:spPr>
          <a:xfrm>
            <a:off x="2525040" y="2464920"/>
            <a:ext cx="6674040" cy="23328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Earthquakes study for advanced interferometers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Outcome of  the GWADW 2015 – Controls Workshop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G1500652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Last update: May 26, 2015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0"/>
            <a:ext cx="11796120" cy="1179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F101E1-F141-4111-A141-A1E1F1F1F1F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pic>
        <p:nvPicPr>
          <p:cNvPr descr="" id="7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37520" cy="514080"/>
          </a:xfrm>
          <a:prstGeom prst="rect">
            <a:avLst/>
          </a:prstGeom>
        </p:spPr>
      </p:pic>
      <p:sp>
        <p:nvSpPr>
          <p:cNvPr id="78" name="Line 2"/>
          <p:cNvSpPr/>
          <p:nvPr/>
        </p:nvSpPr>
        <p:spPr>
          <a:xfrm>
            <a:off x="0" y="514800"/>
            <a:ext cx="12191760" cy="0"/>
          </a:xfrm>
          <a:prstGeom prst="line">
            <a:avLst/>
          </a:prstGeom>
          <a:ln w="38160">
            <a:solidFill>
              <a:srgbClr val="5b9bd5"/>
            </a:solidFill>
            <a:miter/>
          </a:ln>
        </p:spPr>
      </p:sp>
      <p:sp>
        <p:nvSpPr>
          <p:cNvPr id="79" name="CustomShape 3"/>
          <p:cNvSpPr/>
          <p:nvPr/>
        </p:nvSpPr>
        <p:spPr>
          <a:xfrm>
            <a:off x="1737720" y="822960"/>
            <a:ext cx="6674040" cy="23328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People involved in this effort so far (alphabetical order):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Sebastien Biscans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Michael Coughlin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Arene Fiori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Ryan Fisher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Jan Harms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Fabrice Matichard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Duncan MacLeod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Paolo Ruggi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Brett Shapiro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Bas Swinkels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Krishna Venkateswara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0" y="0"/>
            <a:ext cx="11796120" cy="1179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11F101-3131-41E1-A1F1-31D10111616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pic>
        <p:nvPicPr>
          <p:cNvPr descr="" id="8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37520" cy="514080"/>
          </a:xfrm>
          <a:prstGeom prst="rect">
            <a:avLst/>
          </a:prstGeom>
        </p:spPr>
      </p:pic>
      <p:sp>
        <p:nvSpPr>
          <p:cNvPr id="82" name="Line 2"/>
          <p:cNvSpPr/>
          <p:nvPr/>
        </p:nvSpPr>
        <p:spPr>
          <a:xfrm>
            <a:off x="0" y="514800"/>
            <a:ext cx="12191760" cy="0"/>
          </a:xfrm>
          <a:prstGeom prst="line">
            <a:avLst/>
          </a:prstGeom>
          <a:ln w="38160">
            <a:solidFill>
              <a:srgbClr val="5b9bd5"/>
            </a:solidFill>
            <a:miter/>
          </a:ln>
        </p:spPr>
      </p:sp>
      <p:sp>
        <p:nvSpPr>
          <p:cNvPr id="83" name="CustomShape 3"/>
          <p:cNvSpPr/>
          <p:nvPr/>
        </p:nvSpPr>
        <p:spPr>
          <a:xfrm>
            <a:off x="2103120" y="958320"/>
            <a:ext cx="6674040" cy="23328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Goals:</a:t>
            </a:r>
            <a:endParaRPr/>
          </a:p>
          <a:p>
            <a:pPr>
              <a:lnSpc>
                <a:spcPct val="100000"/>
              </a:lnSpc>
              <a:buFont typeface="Calibri Light"/>
              <a:buAutoNum type="arabicPeriod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Monitoring earthquakes at the sites (LIGO/VIRGO)</a:t>
            </a:r>
            <a:endParaRPr/>
          </a:p>
          <a:p>
            <a:pPr>
              <a:lnSpc>
                <a:spcPct val="100000"/>
              </a:lnSpc>
              <a:buFont typeface="Calibri Light"/>
              <a:buAutoNum type="arabicPeriod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Analyzing and understanding the consequences of the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earthquakes on the interferometers</a:t>
            </a:r>
            <a:endParaRPr/>
          </a:p>
          <a:p>
            <a:pPr>
              <a:lnSpc>
                <a:spcPct val="100000"/>
              </a:lnSpc>
              <a:buFont typeface="Calibri Light"/>
              <a:buAutoNum type="arabicPeriod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Finding a solution to prevent lock losses during earthquakes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11796120" cy="1179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41F1C1-6181-41C1-8191-214131F161E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786240" y="4523400"/>
            <a:ext cx="10185840" cy="972720"/>
          </a:xfrm>
          <a:prstGeom prst="rect">
            <a:avLst/>
          </a:prstGeom>
          <a:solidFill>
            <a:srgbClr val="ffd966"/>
          </a:solidFill>
        </p:spPr>
      </p:sp>
      <p:sp>
        <p:nvSpPr>
          <p:cNvPr id="86" name="CustomShape 3"/>
          <p:cNvSpPr/>
          <p:nvPr/>
        </p:nvSpPr>
        <p:spPr>
          <a:xfrm>
            <a:off x="9340920" y="7230960"/>
            <a:ext cx="499320" cy="453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4/16</a:t>
            </a:r>
            <a:endParaRPr/>
          </a:p>
        </p:txBody>
      </p:sp>
      <p:sp>
        <p:nvSpPr>
          <p:cNvPr id="87" name="CustomShape 4"/>
          <p:cNvSpPr/>
          <p:nvPr/>
        </p:nvSpPr>
        <p:spPr>
          <a:xfrm>
            <a:off x="973080" y="613440"/>
            <a:ext cx="7895880" cy="19461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Earthquake monitor developed by J. Harms and M. Coughlin  (</a:t>
            </a:r>
            <a:r>
              <a:rPr b="1" lang="en-US" u="sng">
                <a:solidFill>
                  <a:srgbClr val="0563c1"/>
                </a:solidFill>
                <a:latin typeface="Calibri"/>
                <a:hlinkClick r:id="rId1"/>
              </a:rPr>
              <a:t>G1400811</a:t>
            </a:r>
            <a:r>
              <a:rPr b="1" lang="en-US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Developed in python.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Two purposes: 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>
                <a:solidFill>
                  <a:srgbClr val="000000"/>
                </a:solidFill>
                <a:latin typeface="Calibri"/>
              </a:rPr>
              <a:t>estimate the arrival time of P-waves and S-waves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>
                <a:solidFill>
                  <a:srgbClr val="000000"/>
                </a:solidFill>
                <a:latin typeface="Calibri"/>
              </a:rPr>
              <a:t>estimate the maximum amplitude of the event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Output of the monitor: xml file</a:t>
            </a:r>
            <a:endParaRPr/>
          </a:p>
        </p:txBody>
      </p:sp>
      <p:sp>
        <p:nvSpPr>
          <p:cNvPr id="88" name="CustomShape 5"/>
          <p:cNvSpPr/>
          <p:nvPr/>
        </p:nvSpPr>
        <p:spPr>
          <a:xfrm>
            <a:off x="2401560" y="109440"/>
            <a:ext cx="5083920" cy="315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280099"/>
                </a:solidFill>
                <a:latin typeface="Calibri"/>
              </a:rPr>
              <a:t>Earthquake monitor</a:t>
            </a:r>
            <a:endParaRPr/>
          </a:p>
        </p:txBody>
      </p:sp>
      <p:sp>
        <p:nvSpPr>
          <p:cNvPr id="89" name="CustomShape 6"/>
          <p:cNvSpPr/>
          <p:nvPr/>
        </p:nvSpPr>
        <p:spPr>
          <a:xfrm>
            <a:off x="1077840" y="4480560"/>
            <a:ext cx="9600480" cy="8424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b="1" lang="en-US">
                <a:solidFill>
                  <a:srgbClr val="000000"/>
                </a:solidFill>
                <a:latin typeface="Calibri"/>
              </a:rPr>
              <a:t>Action item (Duncan, Jan, Micheal, Ryan):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Propagate the output information from the earthquake monitor to the summary pages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90" name="CustomShape 7"/>
          <p:cNvSpPr/>
          <p:nvPr/>
        </p:nvSpPr>
        <p:spPr>
          <a:xfrm>
            <a:off x="786240" y="5591520"/>
            <a:ext cx="10185840" cy="972720"/>
          </a:xfrm>
          <a:prstGeom prst="rect">
            <a:avLst/>
          </a:prstGeom>
          <a:solidFill>
            <a:srgbClr val="ffd966"/>
          </a:solidFill>
        </p:spPr>
      </p:sp>
      <p:sp>
        <p:nvSpPr>
          <p:cNvPr id="91" name="CustomShape 8"/>
          <p:cNvSpPr/>
          <p:nvPr/>
        </p:nvSpPr>
        <p:spPr>
          <a:xfrm>
            <a:off x="842400" y="5552640"/>
            <a:ext cx="7895880" cy="972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b="1" lang="en-US">
                <a:solidFill>
                  <a:srgbClr val="000000"/>
                </a:solidFill>
                <a:latin typeface="Calibri"/>
              </a:rPr>
              <a:t>Action item (Michael, Sebastien):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Test the monitor at LASTI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pic>
        <p:nvPicPr>
          <p:cNvPr descr="" id="9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7520" cy="514080"/>
          </a:xfrm>
          <a:prstGeom prst="rect">
            <a:avLst/>
          </a:prstGeom>
        </p:spPr>
      </p:pic>
      <p:sp>
        <p:nvSpPr>
          <p:cNvPr id="93" name="Line 9"/>
          <p:cNvSpPr/>
          <p:nvPr/>
        </p:nvSpPr>
        <p:spPr>
          <a:xfrm>
            <a:off x="0" y="514800"/>
            <a:ext cx="12191760" cy="0"/>
          </a:xfrm>
          <a:prstGeom prst="line">
            <a:avLst/>
          </a:prstGeom>
          <a:ln w="38160">
            <a:solidFill>
              <a:srgbClr val="5b9bd5"/>
            </a:solidFill>
            <a:miter/>
          </a:ln>
        </p:spPr>
      </p:sp>
      <p:sp>
        <p:nvSpPr>
          <p:cNvPr id="94" name="CustomShape 10"/>
          <p:cNvSpPr/>
          <p:nvPr/>
        </p:nvSpPr>
        <p:spPr>
          <a:xfrm>
            <a:off x="786240" y="3423960"/>
            <a:ext cx="10185840" cy="972720"/>
          </a:xfrm>
          <a:prstGeom prst="rect">
            <a:avLst/>
          </a:prstGeom>
          <a:solidFill>
            <a:srgbClr val="ffd966"/>
          </a:solidFill>
        </p:spPr>
      </p:sp>
      <p:sp>
        <p:nvSpPr>
          <p:cNvPr id="95" name="CustomShape 11"/>
          <p:cNvSpPr/>
          <p:nvPr/>
        </p:nvSpPr>
        <p:spPr>
          <a:xfrm>
            <a:off x="842400" y="3423960"/>
            <a:ext cx="7895880" cy="8424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b="1" lang="en-US">
                <a:solidFill>
                  <a:srgbClr val="000000"/>
                </a:solidFill>
                <a:latin typeface="Calibri"/>
              </a:rPr>
              <a:t>Action item (Jan, Micheal):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Run the EQ monitor on a computer (MIT? ldas?)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0" y="0"/>
            <a:ext cx="11796120" cy="1179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6141E1-6121-4151-B101-21912121C11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365760" y="640080"/>
            <a:ext cx="9399600" cy="17323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Each event will be monitored 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With the help of the detchar group, display plots for each event online 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(in a ‘summary pages’ kind of style) → Earthquakes page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Which channels to monitor?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pic>
        <p:nvPicPr>
          <p:cNvPr descr="" id="9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37520" cy="514080"/>
          </a:xfrm>
          <a:prstGeom prst="rect">
            <a:avLst/>
          </a:prstGeom>
        </p:spPr>
      </p:pic>
      <p:sp>
        <p:nvSpPr>
          <p:cNvPr id="99" name="Line 3"/>
          <p:cNvSpPr/>
          <p:nvPr/>
        </p:nvSpPr>
        <p:spPr>
          <a:xfrm>
            <a:off x="0" y="514800"/>
            <a:ext cx="12191760" cy="0"/>
          </a:xfrm>
          <a:prstGeom prst="line">
            <a:avLst/>
          </a:prstGeom>
          <a:ln w="38160">
            <a:solidFill>
              <a:srgbClr val="5b9bd5"/>
            </a:solidFill>
            <a:miter/>
          </a:ln>
        </p:spPr>
      </p:sp>
      <p:sp>
        <p:nvSpPr>
          <p:cNvPr id="100" name="CustomShape 4"/>
          <p:cNvSpPr/>
          <p:nvPr/>
        </p:nvSpPr>
        <p:spPr>
          <a:xfrm>
            <a:off x="2651760" y="91440"/>
            <a:ext cx="4479480" cy="34524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280099"/>
                </a:solidFill>
                <a:latin typeface="Calibri"/>
              </a:rPr>
              <a:t>Detchar monitoring</a:t>
            </a:r>
            <a:endParaRPr/>
          </a:p>
        </p:txBody>
      </p:sp>
      <p:sp>
        <p:nvSpPr>
          <p:cNvPr id="101" name="CustomShape 5"/>
          <p:cNvSpPr/>
          <p:nvPr/>
        </p:nvSpPr>
        <p:spPr>
          <a:xfrm>
            <a:off x="606240" y="2667960"/>
            <a:ext cx="11100240" cy="1400400"/>
          </a:xfrm>
          <a:prstGeom prst="rect">
            <a:avLst/>
          </a:prstGeom>
          <a:solidFill>
            <a:srgbClr val="ffd966"/>
          </a:solidFill>
        </p:spPr>
      </p:sp>
      <p:sp>
        <p:nvSpPr>
          <p:cNvPr id="102" name="CustomShape 6"/>
          <p:cNvSpPr/>
          <p:nvPr/>
        </p:nvSpPr>
        <p:spPr>
          <a:xfrm>
            <a:off x="2256120" y="2628720"/>
            <a:ext cx="7895880" cy="972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b="1" lang="en-US">
                <a:solidFill>
                  <a:srgbClr val="000000"/>
                </a:solidFill>
                <a:latin typeface="Calibri"/>
              </a:rPr>
              <a:t>Action item (from everybody):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Define sensible channels to monitor → </a:t>
            </a:r>
            <a:r>
              <a:rPr b="1" lang="en-US">
                <a:solidFill>
                  <a:srgbClr val="000000"/>
                </a:solidFill>
                <a:latin typeface="Calibri"/>
              </a:rPr>
              <a:t>need help from the commissioners!!! </a:t>
            </a:r>
            <a:endParaRPr/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Define which type of plots (time series, ASD, coherence, …) should be display in the webpage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03" name="CustomShape 7"/>
          <p:cNvSpPr/>
          <p:nvPr/>
        </p:nvSpPr>
        <p:spPr>
          <a:xfrm>
            <a:off x="427680" y="4295880"/>
            <a:ext cx="9399600" cy="17323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Please put the channels and plots you would like to see in the attached excel table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pic>
        <p:nvPicPr>
          <p:cNvPr descr="" id="104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4178880" y="4823280"/>
            <a:ext cx="6666480" cy="198000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0" y="0"/>
            <a:ext cx="11796120" cy="1179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11D1D1-41C1-41E1-B151-518101B1818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106" name="CustomShape 2"/>
          <p:cNvSpPr/>
          <p:nvPr/>
        </p:nvSpPr>
        <p:spPr>
          <a:xfrm>
            <a:off x="2401560" y="109440"/>
            <a:ext cx="5083920" cy="315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280099"/>
                </a:solidFill>
                <a:latin typeface="Calibri"/>
              </a:rPr>
              <a:t>Analysis work</a:t>
            </a:r>
            <a:endParaRPr/>
          </a:p>
        </p:txBody>
      </p:sp>
      <p:pic>
        <p:nvPicPr>
          <p:cNvPr descr="" id="10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37520" cy="514080"/>
          </a:xfrm>
          <a:prstGeom prst="rect">
            <a:avLst/>
          </a:prstGeom>
        </p:spPr>
      </p:pic>
      <p:sp>
        <p:nvSpPr>
          <p:cNvPr id="108" name="Line 3"/>
          <p:cNvSpPr/>
          <p:nvPr/>
        </p:nvSpPr>
        <p:spPr>
          <a:xfrm>
            <a:off x="0" y="514800"/>
            <a:ext cx="12191760" cy="0"/>
          </a:xfrm>
          <a:prstGeom prst="line">
            <a:avLst/>
          </a:prstGeom>
          <a:ln w="38160">
            <a:solidFill>
              <a:srgbClr val="5b9bd5"/>
            </a:solidFill>
            <a:miter/>
          </a:ln>
        </p:spPr>
      </p:sp>
      <p:sp>
        <p:nvSpPr>
          <p:cNvPr id="109" name="CustomShape 4"/>
          <p:cNvSpPr/>
          <p:nvPr/>
        </p:nvSpPr>
        <p:spPr>
          <a:xfrm>
            <a:off x="1978920" y="822960"/>
            <a:ext cx="7895880" cy="19461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Based on the data that we will gather on earthquakes, we need to answer some questions (non-exhaustive list):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Can we classify earthquakes in some meaningful categories (e.g. strong, medium, weak earthquakes,…)?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Starting from which magnitude do we start to care?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In which way does an earthquake hurt the interferometer?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Is that reasonable to think that we can prevent lock loss during an EQ? 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If not, can we still help in some other ways (prevent trips, damage, etc.)? Safe mode?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Do earthquakes generate tilt? (it seems unlikely. Need to be checked)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Where do we take action (seismic level, cavity level, …)?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...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0"/>
            <a:ext cx="11796120" cy="11796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315101-9121-4151-8161-516141A1F10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2401560" y="109440"/>
            <a:ext cx="5083920" cy="315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280099"/>
                </a:solidFill>
                <a:latin typeface="Calibri"/>
              </a:rPr>
              <a:t>Strategy</a:t>
            </a:r>
            <a:endParaRPr/>
          </a:p>
        </p:txBody>
      </p:sp>
      <p:pic>
        <p:nvPicPr>
          <p:cNvPr descr="" id="11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37520" cy="514080"/>
          </a:xfrm>
          <a:prstGeom prst="rect">
            <a:avLst/>
          </a:prstGeom>
        </p:spPr>
      </p:pic>
      <p:sp>
        <p:nvSpPr>
          <p:cNvPr id="113" name="Line 3"/>
          <p:cNvSpPr/>
          <p:nvPr/>
        </p:nvSpPr>
        <p:spPr>
          <a:xfrm>
            <a:off x="0" y="514800"/>
            <a:ext cx="12191760" cy="0"/>
          </a:xfrm>
          <a:prstGeom prst="line">
            <a:avLst/>
          </a:prstGeom>
          <a:ln w="38160">
            <a:solidFill>
              <a:srgbClr val="5b9bd5"/>
            </a:solidFill>
            <a:miter/>
          </a:ln>
        </p:spPr>
      </p:sp>
      <p:sp>
        <p:nvSpPr>
          <p:cNvPr id="114" name="CustomShape 4"/>
          <p:cNvSpPr/>
          <p:nvPr/>
        </p:nvSpPr>
        <p:spPr>
          <a:xfrm>
            <a:off x="2194560" y="822960"/>
            <a:ext cx="7895880" cy="19461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Several possible strategies to reduce the impact of earthquakes on the interferometers are possible. </a:t>
            </a: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These are some very general ideas that I just put there as a reminder. </a:t>
            </a: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Some might not work but it’s worth thinking about it.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Reducing the digital gain/ increasing the analog gain to avoid trip during small earthquakes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Reducing the power in the cavities during big earthquakes ('safe mode')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Switching to higher blends (let the common ground displacement be) </a:t>
            </a:r>
            <a:endParaRPr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Switching to lower blends (use the extra signal provided by the EQ to increase the inertial control authority)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More to come!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15" name="CustomShape 5"/>
          <p:cNvSpPr/>
          <p:nvPr/>
        </p:nvSpPr>
        <p:spPr>
          <a:xfrm>
            <a:off x="-217800" y="5250240"/>
            <a:ext cx="7895880" cy="969480"/>
          </a:xfrm>
          <a:prstGeom prst="rect">
            <a:avLst/>
          </a:prstGeom>
        </p:spPr>
      </p:sp>
      <p:sp>
        <p:nvSpPr>
          <p:cNvPr id="116" name="CustomShape 6"/>
          <p:cNvSpPr/>
          <p:nvPr/>
        </p:nvSpPr>
        <p:spPr>
          <a:xfrm>
            <a:off x="646560" y="5029560"/>
            <a:ext cx="10472400" cy="1396080"/>
          </a:xfrm>
          <a:prstGeom prst="rect">
            <a:avLst/>
          </a:prstGeom>
          <a:solidFill>
            <a:srgbClr val="ffd966"/>
          </a:solidFill>
        </p:spPr>
      </p:sp>
      <p:sp>
        <p:nvSpPr>
          <p:cNvPr id="117" name="CustomShape 7"/>
          <p:cNvSpPr/>
          <p:nvPr/>
        </p:nvSpPr>
        <p:spPr>
          <a:xfrm>
            <a:off x="1371600" y="5083920"/>
            <a:ext cx="9055800" cy="972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b="1" lang="en-US" sz="1600">
                <a:solidFill>
                  <a:srgbClr val="000000"/>
                </a:solidFill>
                <a:latin typeface="Calibri"/>
              </a:rPr>
              <a:t>Action item (Sebastien):</a:t>
            </a: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To avoid disturbances at the sites, these “ideas” will be detailed and modeled first and tried off-sites </a:t>
            </a:r>
            <a:endParaRPr/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rgbClr val="000000"/>
                </a:solidFill>
                <a:latin typeface="Calibri"/>
              </a:rPr>
              <a:t>if possible (LASTI)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