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0" r:id="rId3"/>
    <p:sldId id="301" r:id="rId4"/>
    <p:sldId id="281" r:id="rId5"/>
    <p:sldId id="292" r:id="rId6"/>
    <p:sldId id="283" r:id="rId7"/>
    <p:sldId id="284" r:id="rId8"/>
    <p:sldId id="293" r:id="rId9"/>
    <p:sldId id="285" r:id="rId10"/>
    <p:sldId id="330" r:id="rId11"/>
    <p:sldId id="316" r:id="rId12"/>
    <p:sldId id="325" r:id="rId13"/>
    <p:sldId id="328" r:id="rId14"/>
    <p:sldId id="333" r:id="rId15"/>
    <p:sldId id="331" r:id="rId16"/>
    <p:sldId id="332" r:id="rId17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40" y="0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89BA79C1-1722-4F39-9C40-6E83A731FE4E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40" y="6659185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399AB563-34A1-4D1A-B74B-31816BD6A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56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F94E8B1-D893-4D09-AE34-4F087D85F014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01B54FB2-07E4-4472-AEC8-59338D8F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4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ligo-wa.caltech.edu/prof_dev.html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www.ligo-la.caltech.edu/SEC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gram_d@ligo-wa.caltech.edu" TargetMode="External"/><Relationship Id="rId5" Type="http://schemas.openxmlformats.org/officeDocument/2006/relationships/hyperlink" Target="mailto:wkatzman@ligo-la.caltech.edu" TargetMode="External"/><Relationship Id="rId4" Type="http://schemas.openxmlformats.org/officeDocument/2006/relationships/hyperlink" Target="http://www.ligo-wa.caltech.edu/internships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go.org/magazine.php" TargetMode="External"/><Relationship Id="rId13" Type="http://schemas.openxmlformats.org/officeDocument/2006/relationships/image" Target="../media/image40.png"/><Relationship Id="rId3" Type="http://schemas.openxmlformats.org/officeDocument/2006/relationships/hyperlink" Target="http://www.ligo.org/" TargetMode="External"/><Relationship Id="rId7" Type="http://schemas.openxmlformats.org/officeDocument/2006/relationships/hyperlink" Target="http://www.youtube.com/watch?v=_OPTo1kPJI" TargetMode="External"/><Relationship Id="rId12" Type="http://schemas.openxmlformats.org/officeDocument/2006/relationships/image" Target="../media/image39.png"/><Relationship Id="rId2" Type="http://schemas.openxmlformats.org/officeDocument/2006/relationships/hyperlink" Target="http://www.ligo.caltech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3xVUmmSFxXu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://www.twitter.com/LIGO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://www.facebook.com/LigoScientificCollaboration" TargetMode="Externa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Gravitational Wave Detection and the AU Optics Olympiad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038600"/>
            <a:ext cx="914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Department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University</a:t>
            </a:r>
            <a:endParaRPr lang="en-US" alt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en-US" sz="12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14, 2015</a:t>
            </a:r>
            <a:endParaRPr lang="en-US" alt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848600" y="6553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400" b="1" dirty="0">
                <a:solidFill>
                  <a:schemeClr val="bg1"/>
                </a:solidFill>
              </a:rPr>
              <a:t>G1500931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LIGO at 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7057"/>
            <a:ext cx="5943600" cy="2743200"/>
          </a:xfrm>
        </p:spPr>
        <p:txBody>
          <a:bodyPr/>
          <a:lstStyle/>
          <a:p>
            <a:r>
              <a:rPr lang="en-US" dirty="0" smtClean="0"/>
              <a:t>AU is a member of the LIGO collaboration</a:t>
            </a:r>
          </a:p>
          <a:p>
            <a:pPr lvl="1"/>
            <a:r>
              <a:rPr lang="en-US" dirty="0" smtClean="0"/>
              <a:t>80+ institutions, 16 countries</a:t>
            </a:r>
          </a:p>
          <a:p>
            <a:r>
              <a:rPr lang="en-US" dirty="0" smtClean="0"/>
              <a:t>International collaboration</a:t>
            </a:r>
          </a:p>
          <a:p>
            <a:pPr lvl="1"/>
            <a:r>
              <a:rPr lang="en-US" dirty="0" smtClean="0"/>
              <a:t>900+ total members, 500+ US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24826" r="2305" b="14485"/>
          <a:stretch/>
        </p:blipFill>
        <p:spPr>
          <a:xfrm>
            <a:off x="152400" y="4147093"/>
            <a:ext cx="3516298" cy="21488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1" y="3962400"/>
            <a:ext cx="5562600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Campus lab working on </a:t>
            </a:r>
            <a:r>
              <a:rPr lang="en-US" dirty="0" smtClean="0"/>
              <a:t>reducing thermal </a:t>
            </a:r>
            <a:r>
              <a:rPr lang="en-US" dirty="0" smtClean="0"/>
              <a:t>noise</a:t>
            </a:r>
            <a:endParaRPr lang="en-US" dirty="0"/>
          </a:p>
          <a:p>
            <a:pPr lvl="1"/>
            <a:r>
              <a:rPr lang="en-US" dirty="0" smtClean="0"/>
              <a:t>Improve mirror properties</a:t>
            </a:r>
          </a:p>
          <a:p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dirty="0"/>
              <a:t>generation </a:t>
            </a:r>
            <a:r>
              <a:rPr lang="en-US" dirty="0" smtClean="0"/>
              <a:t>detectors</a:t>
            </a:r>
          </a:p>
          <a:p>
            <a:r>
              <a:rPr lang="en-US" dirty="0" smtClean="0"/>
              <a:t>Train students to enter field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51048"/>
            <a:ext cx="2845378" cy="207795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6363069"/>
            <a:ext cx="3581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AU  LIGO Lab Summer 2013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75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School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/>
          <a:lstStyle/>
          <a:p>
            <a:r>
              <a:rPr lang="en-US" sz="2400" dirty="0" smtClean="0"/>
              <a:t>LIGO Livingston Observatory in Louisiana partners with regional organizations to provide teacher training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2"/>
              </a:rPr>
              <a:t>www.ligo-la.caltech.edu/SEC.html</a:t>
            </a:r>
            <a:endParaRPr lang="en-US" sz="2400" dirty="0" smtClean="0"/>
          </a:p>
          <a:p>
            <a:r>
              <a:rPr lang="en-US" sz="2400" dirty="0" smtClean="0"/>
              <a:t>LIGO Hanford Observatory in Washington state offers stand alone summer workshops for teachers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3"/>
              </a:rPr>
              <a:t>www.ligo-wa.caltech.edu/prof_dev.html</a:t>
            </a:r>
            <a:endParaRPr lang="en-US" sz="2400" dirty="0" smtClean="0"/>
          </a:p>
          <a:p>
            <a:r>
              <a:rPr lang="en-US" sz="2400" dirty="0" smtClean="0"/>
              <a:t>LIGO participates in remote workshops for                   teachers by invitation from organizers</a:t>
            </a:r>
          </a:p>
          <a:p>
            <a:r>
              <a:rPr lang="en-US" sz="2400" dirty="0" smtClean="0"/>
              <a:t>Hanford observatory also provides summer teacher internships through the STAR teacher program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4"/>
              </a:rPr>
              <a:t>www.ligo-wa.caltech.edu/internships.html</a:t>
            </a:r>
            <a:endParaRPr lang="en-US" sz="2400" dirty="0" smtClean="0"/>
          </a:p>
          <a:p>
            <a:r>
              <a:rPr lang="en-US" sz="2400" dirty="0" smtClean="0"/>
              <a:t>Contact William </a:t>
            </a:r>
            <a:r>
              <a:rPr lang="en-US" sz="2400" dirty="0" err="1" smtClean="0"/>
              <a:t>Katzman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5"/>
              </a:rPr>
              <a:t>wkatzman@ligo-la.caltech.edu</a:t>
            </a:r>
            <a:r>
              <a:rPr lang="en-US" sz="2400" dirty="0" smtClean="0"/>
              <a:t>) and Dale Ingram (</a:t>
            </a:r>
            <a:r>
              <a:rPr lang="en-US" sz="2400" dirty="0" smtClean="0">
                <a:hlinkClick r:id="rId6"/>
              </a:rPr>
              <a:t>ingram_d@ligo-wa.caltech.edu</a:t>
            </a:r>
            <a:r>
              <a:rPr lang="en-US" sz="2400" dirty="0" smtClean="0"/>
              <a:t>)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71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480" y="4800600"/>
            <a:ext cx="1025525" cy="98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4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98675" cy="5486400"/>
          </a:xfrm>
        </p:spPr>
        <p:txBody>
          <a:bodyPr/>
          <a:lstStyle/>
          <a:p>
            <a:r>
              <a:rPr lang="en-US" sz="2400" dirty="0" smtClean="0"/>
              <a:t>On the web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www.ligo.caltech.edu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www.ligo.org</a:t>
            </a:r>
            <a:endParaRPr lang="en-US" sz="2400" dirty="0" smtClean="0"/>
          </a:p>
          <a:p>
            <a:r>
              <a:rPr lang="en-US" sz="2400" dirty="0" smtClean="0"/>
              <a:t>On Facebook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4"/>
              </a:rPr>
              <a:t>www.facebook.com/LigoScientificCollaboration</a:t>
            </a:r>
            <a:endParaRPr lang="en-US" sz="2400" dirty="0" smtClean="0"/>
          </a:p>
          <a:p>
            <a:r>
              <a:rPr lang="en-US" sz="2400" dirty="0" smtClean="0"/>
              <a:t>On Twitter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5"/>
              </a:rPr>
              <a:t>twitter.com/LIGO</a:t>
            </a:r>
            <a:endParaRPr lang="en-US" sz="2400" dirty="0" smtClean="0"/>
          </a:p>
          <a:p>
            <a:r>
              <a:rPr lang="en-US" sz="2400" dirty="0" smtClean="0"/>
              <a:t>On </a:t>
            </a:r>
            <a:r>
              <a:rPr lang="en-US" sz="2400" dirty="0" err="1" smtClean="0"/>
              <a:t>Youtube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000" dirty="0" smtClean="0"/>
              <a:t>LIGO </a:t>
            </a:r>
            <a:r>
              <a:rPr lang="en-US" sz="2000" dirty="0"/>
              <a:t>Generations </a:t>
            </a:r>
            <a:r>
              <a:rPr lang="en-US" sz="2000" dirty="0">
                <a:hlinkClick r:id="rId6"/>
              </a:rPr>
              <a:t>www.youtube.com/watch?v=3xVUmmSFxXu</a:t>
            </a:r>
            <a:r>
              <a:rPr lang="en-US" sz="2000" dirty="0"/>
              <a:t> </a:t>
            </a:r>
          </a:p>
          <a:p>
            <a:pPr marL="457200" lvl="1" indent="0">
              <a:buNone/>
            </a:pPr>
            <a:r>
              <a:rPr lang="en-US" sz="2000" dirty="0"/>
              <a:t>LIGO, A Passion for Understanding </a:t>
            </a:r>
            <a:r>
              <a:rPr lang="en-US" sz="2000" dirty="0">
                <a:hlinkClick r:id="rId7"/>
              </a:rPr>
              <a:t>www.youtube.com/watch?v=_OPTo1kPJI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400" dirty="0"/>
              <a:t>LIGO Magazine</a:t>
            </a:r>
          </a:p>
          <a:p>
            <a:pPr marL="457200" lvl="1" indent="0">
              <a:buNone/>
            </a:pPr>
            <a:r>
              <a:rPr lang="en-US" sz="2000" dirty="0">
                <a:hlinkClick r:id="rId8"/>
              </a:rPr>
              <a:t>www.ligo.org/magazine.php</a:t>
            </a: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81400"/>
            <a:ext cx="3067050" cy="135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44" y="3485944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2476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209800" cy="186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l="23473" t="12222" r="24167" b="15556"/>
          <a:stretch/>
        </p:blipFill>
        <p:spPr>
          <a:xfrm>
            <a:off x="6360721" y="5258893"/>
            <a:ext cx="2140341" cy="15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Optics Olympiad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6798127" cy="2514600"/>
          </a:xfrm>
        </p:spPr>
        <p:txBody>
          <a:bodyPr/>
          <a:lstStyle/>
          <a:p>
            <a:r>
              <a:rPr lang="en-US" sz="2800" dirty="0" smtClean="0"/>
              <a:t>LIGO group at American University starting an Optics Olympiad for DC high school students</a:t>
            </a:r>
          </a:p>
          <a:p>
            <a:r>
              <a:rPr lang="en-US" sz="2800" dirty="0" smtClean="0"/>
              <a:t>Day of individual and group competition in optics, physics, and science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27" y="1600200"/>
            <a:ext cx="207544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95601" y="3581400"/>
            <a:ext cx="6172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Give overview of optical science</a:t>
            </a:r>
          </a:p>
          <a:p>
            <a:r>
              <a:rPr lang="en-US" sz="2800" kern="0" dirty="0" smtClean="0"/>
              <a:t>Discuss wide application of optics</a:t>
            </a:r>
          </a:p>
          <a:p>
            <a:r>
              <a:rPr lang="en-US" sz="2800" kern="0" dirty="0" smtClean="0"/>
              <a:t>Tips on applying to college</a:t>
            </a:r>
          </a:p>
          <a:p>
            <a:r>
              <a:rPr lang="en-US" sz="2800" kern="0" dirty="0" smtClean="0"/>
              <a:t>Introduce STEM careers</a:t>
            </a:r>
          </a:p>
          <a:p>
            <a:r>
              <a:rPr lang="en-US" sz="2800" kern="0" dirty="0" smtClean="0"/>
              <a:t>Build collaboration between research scientists and schools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95255"/>
            <a:ext cx="2286000" cy="322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82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Optics Olympiad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6798127" cy="2514600"/>
          </a:xfrm>
        </p:spPr>
        <p:txBody>
          <a:bodyPr/>
          <a:lstStyle/>
          <a:p>
            <a:r>
              <a:rPr lang="en-US" sz="2800" dirty="0"/>
              <a:t>Morning - </a:t>
            </a:r>
            <a:r>
              <a:rPr lang="en-US" sz="2800" dirty="0" smtClean="0"/>
              <a:t>optics demonstrations</a:t>
            </a:r>
          </a:p>
          <a:p>
            <a:pPr lvl="1"/>
            <a:r>
              <a:rPr lang="en-US" sz="2400" dirty="0" err="1" smtClean="0"/>
              <a:t>Inteferometry</a:t>
            </a:r>
            <a:r>
              <a:rPr lang="en-US" sz="2400" dirty="0" smtClean="0"/>
              <a:t>, </a:t>
            </a:r>
            <a:r>
              <a:rPr lang="en-US" sz="2400" dirty="0"/>
              <a:t>color and light </a:t>
            </a:r>
            <a:r>
              <a:rPr lang="en-US" sz="2400" dirty="0" smtClean="0"/>
              <a:t>mixing, Snell’s law and trigonometry, telescopes, </a:t>
            </a:r>
            <a:r>
              <a:rPr lang="en-US" sz="2400" dirty="0"/>
              <a:t>total internal reflection, </a:t>
            </a:r>
            <a:r>
              <a:rPr lang="en-US" sz="2400" dirty="0" smtClean="0"/>
              <a:t>lasers, IR light</a:t>
            </a:r>
            <a:endParaRPr lang="en-US" sz="2400" dirty="0"/>
          </a:p>
          <a:p>
            <a:pPr lvl="1"/>
            <a:r>
              <a:rPr lang="en-US" sz="2400" dirty="0" smtClean="0"/>
              <a:t>Individual quizzes with trophies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71800" y="3581400"/>
            <a:ext cx="6172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Lunch - guest speaker, panel discussions, and lab tours</a:t>
            </a:r>
          </a:p>
          <a:p>
            <a:pPr lvl="1"/>
            <a:r>
              <a:rPr lang="en-US" sz="2400" kern="0" dirty="0" smtClean="0"/>
              <a:t>MIT Prof. about quantum optics</a:t>
            </a:r>
          </a:p>
          <a:p>
            <a:r>
              <a:rPr lang="en-US" sz="2800" kern="0" dirty="0" smtClean="0"/>
              <a:t>Afternoon – team competition based on optics trivia questions</a:t>
            </a:r>
          </a:p>
          <a:p>
            <a:pPr lvl="1"/>
            <a:r>
              <a:rPr lang="en-US" sz="2400" kern="0" dirty="0" smtClean="0"/>
              <a:t>Double elimination tournament</a:t>
            </a:r>
          </a:p>
          <a:p>
            <a:r>
              <a:rPr lang="en-US" kern="0" dirty="0" smtClean="0"/>
              <a:t>Prizes awarded at end of day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382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4" y="3486150"/>
            <a:ext cx="2373389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66" y="0"/>
            <a:ext cx="7620000" cy="1143000"/>
          </a:xfrm>
        </p:spPr>
        <p:txBody>
          <a:bodyPr/>
          <a:lstStyle/>
          <a:p>
            <a:r>
              <a:rPr lang="en-US" dirty="0" smtClean="0"/>
              <a:t>Participate in the Optics Olympiad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199" y="1219200"/>
            <a:ext cx="649308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Organizing now, looking for help </a:t>
            </a:r>
          </a:p>
          <a:p>
            <a:r>
              <a:rPr lang="en-US" sz="2800" kern="0" dirty="0" smtClean="0"/>
              <a:t>Advisory committee members</a:t>
            </a:r>
          </a:p>
          <a:p>
            <a:pPr marL="457200" lvl="1" indent="0">
              <a:buNone/>
            </a:pPr>
            <a:r>
              <a:rPr lang="en-US" sz="2400" kern="0" dirty="0"/>
              <a:t>S</a:t>
            </a:r>
            <a:r>
              <a:rPr lang="en-US" sz="2400" kern="0" dirty="0" smtClean="0"/>
              <a:t>peakers, demonstrations, class recruitment, “day of” volunteers, etc. </a:t>
            </a:r>
          </a:p>
          <a:p>
            <a:r>
              <a:rPr lang="en-US" sz="2800" kern="0" dirty="0"/>
              <a:t>Participate in Optics Olympiad</a:t>
            </a:r>
          </a:p>
          <a:p>
            <a:r>
              <a:rPr lang="en-US" sz="2800" kern="0" dirty="0" smtClean="0"/>
              <a:t>Tentative date Friday March 4, 2016</a:t>
            </a:r>
          </a:p>
          <a:p>
            <a:r>
              <a:rPr lang="en-US" sz="2800" kern="0" dirty="0" smtClean="0"/>
              <a:t>Sign </a:t>
            </a:r>
            <a:r>
              <a:rPr lang="en-US" sz="2800" kern="0" dirty="0"/>
              <a:t>up sheets at front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64" y="2709287"/>
            <a:ext cx="2438400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90087"/>
            <a:ext cx="1786129" cy="110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0" y="4419600"/>
            <a:ext cx="55185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Need feedback on …</a:t>
            </a:r>
          </a:p>
          <a:p>
            <a:pPr lvl="1"/>
            <a:r>
              <a:rPr lang="en-US" sz="2000" kern="0" dirty="0" smtClean="0"/>
              <a:t>What grade level to target?</a:t>
            </a:r>
          </a:p>
          <a:p>
            <a:pPr lvl="1"/>
            <a:r>
              <a:rPr lang="en-US" sz="2000" kern="0" dirty="0" smtClean="0"/>
              <a:t>Appropriate level of math (and physics)</a:t>
            </a:r>
          </a:p>
          <a:p>
            <a:pPr lvl="1"/>
            <a:r>
              <a:rPr lang="en-US" sz="2000" kern="0" dirty="0" smtClean="0"/>
              <a:t>How to recruit schools</a:t>
            </a:r>
          </a:p>
          <a:p>
            <a:pPr lvl="1"/>
            <a:r>
              <a:rPr lang="en-US" sz="2000" kern="0" dirty="0" smtClean="0"/>
              <a:t>Logistics for schools</a:t>
            </a:r>
          </a:p>
          <a:p>
            <a:pPr lvl="1"/>
            <a:r>
              <a:rPr lang="en-US" sz="2000" kern="0" dirty="0" smtClean="0"/>
              <a:t>Other issues we aren’t anticipating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9" y="4657424"/>
            <a:ext cx="3283058" cy="203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2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Example Demonstration</a:t>
            </a:r>
            <a:br>
              <a:rPr lang="en-US" dirty="0" smtClean="0"/>
            </a:br>
            <a:r>
              <a:rPr lang="en-US" sz="3600" dirty="0" smtClean="0"/>
              <a:t>Interferometer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69278"/>
            <a:ext cx="4411445" cy="248392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24029" r="16918" b="12255"/>
          <a:stretch/>
        </p:blipFill>
        <p:spPr>
          <a:xfrm>
            <a:off x="35626" y="1371600"/>
            <a:ext cx="4066674" cy="19812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102300" y="1361704"/>
            <a:ext cx="5117900" cy="267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/>
              <a:t>Learning Objectives</a:t>
            </a:r>
          </a:p>
          <a:p>
            <a:pPr lvl="1"/>
            <a:r>
              <a:rPr lang="en-US" sz="2400" dirty="0"/>
              <a:t>Understand that light is a wave</a:t>
            </a:r>
          </a:p>
          <a:p>
            <a:pPr lvl="1"/>
            <a:r>
              <a:rPr lang="en-US" sz="2400" dirty="0"/>
              <a:t>Be able to describe how interference of waves occurs</a:t>
            </a:r>
          </a:p>
          <a:p>
            <a:pPr lvl="1"/>
            <a:r>
              <a:rPr lang="en-US" sz="2400" dirty="0"/>
              <a:t>Know the length scale of the wavelength of visible light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626" y="3581400"/>
            <a:ext cx="438397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Script</a:t>
            </a:r>
            <a:endParaRPr lang="en-US" sz="2800" dirty="0"/>
          </a:p>
          <a:p>
            <a:pPr lvl="1"/>
            <a:r>
              <a:rPr lang="en-US" sz="2400" dirty="0" smtClean="0"/>
              <a:t>Generate interest by showing sensitivity </a:t>
            </a:r>
            <a:endParaRPr lang="en-US" sz="2400" dirty="0"/>
          </a:p>
          <a:p>
            <a:pPr lvl="1"/>
            <a:r>
              <a:rPr lang="en-US" sz="2400" dirty="0" smtClean="0"/>
              <a:t>Explain interference of light acting as a wave</a:t>
            </a:r>
            <a:endParaRPr lang="en-US" sz="2400" dirty="0"/>
          </a:p>
          <a:p>
            <a:pPr lvl="1"/>
            <a:r>
              <a:rPr lang="en-US" sz="2400" dirty="0" smtClean="0"/>
              <a:t>Show practical application by measuring &lt; 1 micron of movement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43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7086600" cy="2174749"/>
          </a:xfrm>
        </p:spPr>
        <p:txBody>
          <a:bodyPr/>
          <a:lstStyle/>
          <a:p>
            <a:r>
              <a:rPr lang="en-US" dirty="0" smtClean="0"/>
              <a:t>Gravitational waves are a prediction of Einstein’s theory of gravity</a:t>
            </a:r>
          </a:p>
          <a:p>
            <a:r>
              <a:rPr lang="en-US" dirty="0" smtClean="0"/>
              <a:t>Similar to light waves from electricity and magnetism (Maxwell) 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 smtClean="0"/>
                  <a:t>Two major differences</a:t>
                </a:r>
              </a:p>
              <a:p>
                <a:r>
                  <a:rPr lang="en-US" dirty="0" smtClean="0"/>
                  <a:t>Spin two (tensor</a:t>
                </a:r>
                <a:r>
                  <a:rPr lang="en-US" dirty="0"/>
                  <a:t>)</a:t>
                </a:r>
                <a:r>
                  <a:rPr lang="en-US" dirty="0" smtClean="0"/>
                  <a:t> shape</a:t>
                </a:r>
              </a:p>
              <a:p>
                <a:r>
                  <a:rPr lang="en-US" dirty="0" smtClean="0"/>
                  <a:t>Much smaller amplitude</a:t>
                </a:r>
              </a:p>
              <a:p>
                <a:pPr lvl="1"/>
                <a:r>
                  <a:rPr lang="en-US" dirty="0" smtClean="0"/>
                  <a:t> Strain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Kilometer baseline, </a:t>
                </a:r>
                <a:r>
                  <a:rPr lang="en-US" dirty="0" err="1" smtClean="0"/>
                  <a:t>subnuclear</a:t>
                </a:r>
                <a:r>
                  <a:rPr lang="en-US" dirty="0" smtClean="0"/>
                  <a:t> length changes 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blipFill rotWithShape="1">
                <a:blip r:embed="rId5"/>
                <a:stretch>
                  <a:fillRect l="-2522" t="-2381" b="-80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8125"/>
            <a:ext cx="142875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4" y="5378125"/>
            <a:ext cx="1428750" cy="14287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" y="3807201"/>
            <a:ext cx="3569044" cy="8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35" y="1593273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8463-2E3B-445A-8451-E65D7B0031B8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371600" y="152400"/>
            <a:ext cx="7543800" cy="100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latin typeface="Maiandra GD" pitchFamily="34" charset="0"/>
              </a:rPr>
              <a:t>Interferometry</a:t>
            </a:r>
          </a:p>
          <a:p>
            <a:endParaRPr lang="en-US" altLang="en-US" sz="2800" i="1" dirty="0">
              <a:solidFill>
                <a:schemeClr val="tx1"/>
              </a:solidFill>
              <a:latin typeface="Maiandra GD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4" t="19231" r="24832" b="19231"/>
          <a:stretch>
            <a:fillRect/>
          </a:stretch>
        </p:blipFill>
        <p:spPr bwMode="auto">
          <a:xfrm>
            <a:off x="7086600" y="44196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16764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495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876800" y="1295400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Light goes down two perpendicular arms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Similar to Michelson-Morley</a:t>
            </a:r>
          </a:p>
          <a:p>
            <a:pPr lvl="1">
              <a:buFontTx/>
              <a:buNone/>
            </a:pPr>
            <a:endParaRPr lang="en-US" altLang="en-US" sz="900" dirty="0">
              <a:solidFill>
                <a:schemeClr val="tx1"/>
              </a:solidFill>
              <a:latin typeface="Maiandra GD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Mirrors are free to move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Suspended as pendulums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Isolated from seismic noise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04800" y="4191000"/>
            <a:ext cx="5105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Returning light recombines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Constructively: equal arm length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Destructively: different arm lengths</a:t>
            </a:r>
          </a:p>
          <a:p>
            <a:pPr lvl="1">
              <a:buFontTx/>
              <a:buNone/>
            </a:pPr>
            <a:endParaRPr lang="en-US" altLang="en-US" sz="900" dirty="0">
              <a:solidFill>
                <a:schemeClr val="tx1"/>
              </a:solidFill>
              <a:latin typeface="Maiandra GD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Gravitational wave 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Stretch one arm, shrink other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257800" y="6172200"/>
            <a:ext cx="358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Garamond" pitchFamily="18" charset="0"/>
              </a:rPr>
              <a:t>Interference of Light</a:t>
            </a:r>
          </a:p>
        </p:txBody>
      </p:sp>
    </p:spTree>
    <p:extLst>
      <p:ext uri="{BB962C8B-B14F-4D97-AF65-F5344CB8AC3E}">
        <p14:creationId xmlns:p14="http://schemas.microsoft.com/office/powerpoint/2010/main" val="5763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0" y="1371599"/>
            <a:ext cx="6858000" cy="3276601"/>
          </a:xfrm>
        </p:spPr>
        <p:txBody>
          <a:bodyPr/>
          <a:lstStyle/>
          <a:p>
            <a:r>
              <a:rPr lang="en-US" b="1" dirty="0" smtClean="0"/>
              <a:t>L</a:t>
            </a:r>
            <a:r>
              <a:rPr lang="en-US" dirty="0" smtClean="0"/>
              <a:t>aser </a:t>
            </a:r>
            <a:r>
              <a:rPr lang="en-US" b="1" dirty="0" smtClean="0"/>
              <a:t>I</a:t>
            </a:r>
            <a:r>
              <a:rPr lang="en-US" dirty="0" smtClean="0"/>
              <a:t>nterferometer </a:t>
            </a:r>
            <a:r>
              <a:rPr lang="en-US" b="1" dirty="0" smtClean="0"/>
              <a:t>G</a:t>
            </a:r>
            <a:r>
              <a:rPr lang="en-US" dirty="0" smtClean="0"/>
              <a:t>ravitational-wave </a:t>
            </a:r>
            <a:r>
              <a:rPr lang="en-US" b="1" dirty="0" smtClean="0"/>
              <a:t>O</a:t>
            </a:r>
            <a:r>
              <a:rPr lang="en-US" dirty="0" smtClean="0"/>
              <a:t>bservatory (</a:t>
            </a:r>
            <a:r>
              <a:rPr lang="en-US" b="1" dirty="0" smtClean="0"/>
              <a:t>LIGO</a:t>
            </a:r>
            <a:r>
              <a:rPr lang="en-US" dirty="0" smtClean="0"/>
              <a:t>)</a:t>
            </a:r>
          </a:p>
          <a:p>
            <a:r>
              <a:rPr lang="en-US" dirty="0"/>
              <a:t>T</a:t>
            </a:r>
            <a:r>
              <a:rPr lang="en-US" dirty="0" smtClean="0"/>
              <a:t>wo sites in the United States</a:t>
            </a:r>
          </a:p>
          <a:p>
            <a:pPr lvl="1"/>
            <a:r>
              <a:rPr lang="en-US" sz="2400" dirty="0" smtClean="0"/>
              <a:t>Livingston, Louisiana (LLO) and Hanford, Washington (LHO)</a:t>
            </a:r>
          </a:p>
          <a:p>
            <a:r>
              <a:rPr lang="en-US" dirty="0" smtClean="0"/>
              <a:t>Sites chosen for low seismic noise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54976" y="4575730"/>
            <a:ext cx="4243450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4 kilometer-long beam tubes</a:t>
            </a:r>
          </a:p>
          <a:p>
            <a:r>
              <a:rPr lang="en-US" altLang="en-US" dirty="0" smtClean="0">
                <a:latin typeface="Maiandra GD" pitchFamily="34" charset="0"/>
              </a:rPr>
              <a:t>Entire beam path in vacuum</a:t>
            </a:r>
          </a:p>
          <a:p>
            <a:endParaRPr lang="en-US" altLang="en-US" dirty="0">
              <a:latin typeface="Maiandra GD" pitchFamily="34" charset="0"/>
            </a:endParaRPr>
          </a:p>
        </p:txBody>
      </p:sp>
      <p:pic>
        <p:nvPicPr>
          <p:cNvPr id="6" name="Picture 5" descr="uLHOaerial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935166"/>
            <a:ext cx="2048329" cy="165441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7" name="Picture 6" descr="LLO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275950"/>
            <a:ext cx="2054266" cy="165921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" y="4648201"/>
            <a:ext cx="3043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14" y="5029200"/>
            <a:ext cx="1798380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LIGO Astrophysics: Burst and </a:t>
            </a:r>
            <a:r>
              <a:rPr lang="en-US" dirty="0" err="1" smtClean="0"/>
              <a:t>Inspiral</a:t>
            </a:r>
            <a:r>
              <a:rPr lang="en-US" dirty="0" smtClean="0"/>
              <a:t> Sources</a:t>
            </a: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010400" y="1295400"/>
            <a:ext cx="2141838" cy="2201023"/>
            <a:chOff x="6194425" y="1192213"/>
            <a:chExt cx="2436813" cy="2568575"/>
          </a:xfrm>
        </p:grpSpPr>
        <p:pic>
          <p:nvPicPr>
            <p:cNvPr id="6" name="Picture 10" descr="grb_error_box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425" y="1192213"/>
              <a:ext cx="243681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48475" y="2962275"/>
              <a:ext cx="159543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 dirty="0">
                  <a:solidFill>
                    <a:schemeClr val="bg1"/>
                  </a:solidFill>
                  <a:latin typeface="Times New Roman" pitchFamily="18" charset="0"/>
                </a:rPr>
                <a:t>M31, GRB 070201</a:t>
              </a: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14800" y="3733800"/>
            <a:ext cx="5037438" cy="303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 smtClean="0"/>
              <a:t>Bursts are other short GW signal</a:t>
            </a:r>
          </a:p>
          <a:p>
            <a:pPr lvl="1"/>
            <a:r>
              <a:rPr lang="en-US" altLang="en-US" kern="0" dirty="0" smtClean="0"/>
              <a:t>Some supernova</a:t>
            </a:r>
          </a:p>
          <a:p>
            <a:pPr lvl="1"/>
            <a:r>
              <a:rPr lang="en-US" altLang="en-US" kern="0" dirty="0" smtClean="0"/>
              <a:t>Rapid changes to neutron star structure</a:t>
            </a:r>
          </a:p>
          <a:p>
            <a:pPr lvl="1"/>
            <a:r>
              <a:rPr lang="en-US" altLang="en-US" kern="0" dirty="0" smtClean="0"/>
              <a:t>Other </a:t>
            </a:r>
            <a:r>
              <a:rPr lang="en-US" altLang="en-US" sz="2400" kern="0" dirty="0" smtClean="0"/>
              <a:t>“bumps in the night”</a:t>
            </a:r>
            <a:endParaRPr lang="en-US" altLang="en-US" kern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82141"/>
            <a:ext cx="3581400" cy="268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6" y="1273499"/>
            <a:ext cx="7222044" cy="2810623"/>
          </a:xfrm>
        </p:spPr>
        <p:txBody>
          <a:bodyPr/>
          <a:lstStyle/>
          <a:p>
            <a:r>
              <a:rPr lang="en-US" sz="2800" dirty="0" err="1" smtClean="0"/>
              <a:t>Inspirals</a:t>
            </a:r>
            <a:r>
              <a:rPr lang="en-US" sz="2800" dirty="0" smtClean="0"/>
              <a:t> are two neutron stars or black holes orbiting around each other</a:t>
            </a:r>
          </a:p>
          <a:p>
            <a:r>
              <a:rPr lang="en-US" sz="2800" dirty="0" smtClean="0"/>
              <a:t>Gama ray bursts (GRBs) may be      compact body </a:t>
            </a:r>
            <a:r>
              <a:rPr lang="en-US" sz="2800" dirty="0" err="1" smtClean="0"/>
              <a:t>inspirals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smtClean="0"/>
              <a:t>Showed that GRBs in two nearby galaxies were </a:t>
            </a:r>
            <a:r>
              <a:rPr lang="en-US" sz="2800" b="1" dirty="0" smtClean="0"/>
              <a:t>NOT</a:t>
            </a:r>
            <a:r>
              <a:rPr lang="en-US" sz="2800" dirty="0" smtClean="0"/>
              <a:t> </a:t>
            </a:r>
            <a:r>
              <a:rPr lang="en-US" sz="2800" dirty="0" err="1" smtClean="0"/>
              <a:t>inspirals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427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38" y="4267200"/>
            <a:ext cx="3429000" cy="261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LIGO Astrophysics: Pulsars and Stochastic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43966" y="1371014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Pulsars are rotating neutron stars</a:t>
            </a:r>
          </a:p>
          <a:p>
            <a:r>
              <a:rPr lang="en-US" kern="0" dirty="0" smtClean="0"/>
              <a:t>Non-spherical pulsars give off GW</a:t>
            </a:r>
          </a:p>
          <a:p>
            <a:r>
              <a:rPr lang="en-US" kern="0" dirty="0"/>
              <a:t>U</a:t>
            </a:r>
            <a:r>
              <a:rPr lang="en-US" kern="0" dirty="0" smtClean="0"/>
              <a:t>pper limit on bumps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38" y="2319162"/>
            <a:ext cx="2476328" cy="191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4111858"/>
            <a:ext cx="5378038" cy="267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Gravitational wave background from Big Bang</a:t>
            </a:r>
          </a:p>
          <a:p>
            <a:r>
              <a:rPr lang="en-US" kern="0" dirty="0" smtClean="0"/>
              <a:t>Upper limit on strength</a:t>
            </a:r>
          </a:p>
          <a:p>
            <a:r>
              <a:rPr lang="en-US" kern="0" dirty="0" smtClean="0"/>
              <a:t>May be too small even with best LIGO sensitivity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" y="1371014"/>
            <a:ext cx="214809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6614"/>
            <a:ext cx="3429000" cy="25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9" y="1265562"/>
            <a:ext cx="5334000" cy="3122995"/>
          </a:xfrm>
        </p:spPr>
        <p:txBody>
          <a:bodyPr/>
          <a:lstStyle/>
          <a:p>
            <a:r>
              <a:rPr lang="en-US" dirty="0" smtClean="0"/>
              <a:t>Goal: 10 X sensitivity</a:t>
            </a:r>
          </a:p>
          <a:p>
            <a:pPr lvl="1"/>
            <a:r>
              <a:rPr lang="en-US" sz="2400" dirty="0" smtClean="0"/>
              <a:t>1000 X rate</a:t>
            </a:r>
          </a:p>
          <a:p>
            <a:pPr lvl="1"/>
            <a:r>
              <a:rPr lang="en-US" sz="2400" dirty="0" smtClean="0"/>
              <a:t>10 – 5000 Hz, wider bandwidth</a:t>
            </a:r>
          </a:p>
          <a:p>
            <a:pPr lvl="1"/>
            <a:r>
              <a:rPr lang="en-US" sz="2400" dirty="0"/>
              <a:t>200 </a:t>
            </a:r>
            <a:r>
              <a:rPr lang="en-US" sz="2400" dirty="0" err="1"/>
              <a:t>Mpc</a:t>
            </a:r>
            <a:r>
              <a:rPr lang="en-US" sz="2400" dirty="0"/>
              <a:t> NS </a:t>
            </a:r>
            <a:r>
              <a:rPr lang="en-US" sz="2400" dirty="0" err="1"/>
              <a:t>inspiral</a:t>
            </a:r>
            <a:r>
              <a:rPr lang="en-US" sz="2400" dirty="0"/>
              <a:t> </a:t>
            </a:r>
            <a:r>
              <a:rPr lang="en-US" sz="2400" dirty="0" smtClean="0"/>
              <a:t>range</a:t>
            </a:r>
          </a:p>
          <a:p>
            <a:pPr lvl="1"/>
            <a:r>
              <a:rPr lang="en-US" sz="2400" dirty="0" err="1" smtClean="0"/>
              <a:t>Inspirals</a:t>
            </a:r>
            <a:r>
              <a:rPr lang="en-US" sz="2400" dirty="0" smtClean="0"/>
              <a:t> possible ~ 1/month </a:t>
            </a:r>
          </a:p>
          <a:p>
            <a:pPr lvl="1"/>
            <a:r>
              <a:rPr lang="en-US" sz="2400" dirty="0" smtClean="0"/>
              <a:t>One day with Advanced LIGO = a few years with initial LIGO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400300" y="4279171"/>
            <a:ext cx="6781800" cy="260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Construction project complete</a:t>
            </a:r>
            <a:endParaRPr lang="en-US" dirty="0"/>
          </a:p>
          <a:p>
            <a:pPr lvl="1"/>
            <a:r>
              <a:rPr lang="en-US" sz="2400" dirty="0" smtClean="0"/>
              <a:t>Installation </a:t>
            </a:r>
            <a:r>
              <a:rPr lang="en-US" sz="2400" dirty="0"/>
              <a:t>started </a:t>
            </a:r>
            <a:r>
              <a:rPr lang="en-US" sz="2400" dirty="0" smtClean="0"/>
              <a:t>2010</a:t>
            </a:r>
          </a:p>
          <a:p>
            <a:pPr lvl="1"/>
            <a:r>
              <a:rPr lang="en-US" sz="2400" dirty="0" smtClean="0"/>
              <a:t>Installation finished Feb 2015</a:t>
            </a:r>
          </a:p>
          <a:p>
            <a:pPr lvl="1"/>
            <a:r>
              <a:rPr lang="en-US" sz="2400" dirty="0" smtClean="0"/>
              <a:t>Collecting first data fall 2015</a:t>
            </a:r>
          </a:p>
          <a:p>
            <a:pPr lvl="1"/>
            <a:r>
              <a:rPr lang="en-US" sz="2400" dirty="0" smtClean="0"/>
              <a:t>Goal: first detection by Einstein centenary</a:t>
            </a:r>
            <a:endParaRPr lang="en-US" sz="24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791200" y="1282191"/>
            <a:ext cx="2971800" cy="2957030"/>
            <a:chOff x="5856598" y="2835668"/>
            <a:chExt cx="2976197" cy="30329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598" y="2835668"/>
              <a:ext cx="2976197" cy="303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7007408" y="5534811"/>
              <a:ext cx="1149777" cy="243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Image courtesy of Beverly Berger</a:t>
              </a:r>
            </a:p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Cluster map by Richard Powell</a:t>
              </a: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7644400" y="2932782"/>
              <a:ext cx="1183649" cy="3077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altLang="en-US" b="0">
                  <a:solidFill>
                    <a:schemeClr val="bg1"/>
                  </a:solidFill>
                </a:rPr>
                <a:t>Initial LIGO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91568" y="3084329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281214" y="5711418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7476" t="20570" r="17575" b="4582"/>
          <a:stretch>
            <a:fillRect/>
          </a:stretch>
        </p:blipFill>
        <p:spPr>
          <a:xfrm>
            <a:off x="4120" y="4724400"/>
            <a:ext cx="2720858" cy="2090371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8" r="1616"/>
          <a:stretch/>
        </p:blipFill>
        <p:spPr bwMode="auto">
          <a:xfrm>
            <a:off x="4120" y="4648199"/>
            <a:ext cx="2733899" cy="216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Limited by Earth’s motion, thermodynamics, and quantum mechanics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1327" y="2314553"/>
            <a:ext cx="6952735" cy="4549625"/>
            <a:chOff x="3124200" y="2895600"/>
            <a:chExt cx="6019800" cy="3962400"/>
          </a:xfrm>
        </p:grpSpPr>
        <p:pic>
          <p:nvPicPr>
            <p:cNvPr id="6" name="Picture 5" descr="s5s6s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895600"/>
              <a:ext cx="60198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65399" y="5107023"/>
              <a:ext cx="450440" cy="49254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5854012" y="5523442"/>
              <a:ext cx="0" cy="58702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218918" y="5101520"/>
              <a:ext cx="261276" cy="59436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008418" y="5633889"/>
              <a:ext cx="894796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seismic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isolation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510640" y="5283130"/>
              <a:ext cx="755335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Higher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power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laser</a:t>
              </a: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098110" y="5756999"/>
              <a:ext cx="1106392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test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masses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9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Hardware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67200" y="1219200"/>
            <a:ext cx="49391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Seismic isolation</a:t>
            </a:r>
          </a:p>
          <a:p>
            <a:pPr lvl="1"/>
            <a:r>
              <a:rPr lang="en-US" sz="2400" kern="0" dirty="0" smtClean="0"/>
              <a:t>Hydraulics</a:t>
            </a:r>
            <a:r>
              <a:rPr lang="en-US" sz="2400" kern="0" dirty="0"/>
              <a:t> </a:t>
            </a:r>
            <a:r>
              <a:rPr lang="en-US" sz="2400" kern="0" dirty="0" smtClean="0"/>
              <a:t>and two stage, mass/spring system</a:t>
            </a:r>
          </a:p>
          <a:p>
            <a:r>
              <a:rPr lang="en-US" sz="2800" dirty="0"/>
              <a:t>Quadruple suspension</a:t>
            </a:r>
          </a:p>
          <a:p>
            <a:pPr lvl="1"/>
            <a:r>
              <a:rPr lang="en-US" sz="2400" dirty="0" smtClean="0"/>
              <a:t>Final </a:t>
            </a:r>
            <a:r>
              <a:rPr lang="en-US" sz="2400" dirty="0"/>
              <a:t>stage silica fibers to reduce thermal noise</a:t>
            </a:r>
          </a:p>
          <a:p>
            <a:pPr lvl="1"/>
            <a:endParaRPr lang="en-US" kern="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2673460" y="1447800"/>
            <a:ext cx="1561083" cy="227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1" y="1447800"/>
            <a:ext cx="2438400" cy="1828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3869441" y="5357884"/>
            <a:ext cx="1776504" cy="149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3331" y="3581400"/>
            <a:ext cx="374611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40 kg silica optics</a:t>
            </a:r>
          </a:p>
          <a:p>
            <a:r>
              <a:rPr lang="en-US" sz="2800" kern="0" dirty="0" smtClean="0"/>
              <a:t>Optical </a:t>
            </a:r>
            <a:r>
              <a:rPr lang="en-US" sz="2800" kern="0" dirty="0"/>
              <a:t>coatings</a:t>
            </a:r>
          </a:p>
          <a:p>
            <a:pPr lvl="1"/>
            <a:r>
              <a:rPr lang="en-US" sz="2000" kern="0" dirty="0" smtClean="0"/>
              <a:t>Specially developed material for low noise</a:t>
            </a:r>
          </a:p>
          <a:p>
            <a:r>
              <a:rPr lang="en-US" sz="2800" dirty="0"/>
              <a:t>Laser</a:t>
            </a:r>
          </a:p>
          <a:p>
            <a:pPr lvl="1"/>
            <a:r>
              <a:rPr lang="en-US" sz="2000" dirty="0" err="1"/>
              <a:t>Nd:YAG</a:t>
            </a:r>
            <a:r>
              <a:rPr lang="en-US" sz="2000" dirty="0"/>
              <a:t> 1064 nm</a:t>
            </a:r>
          </a:p>
          <a:p>
            <a:pPr lvl="1"/>
            <a:r>
              <a:rPr lang="en-US" sz="2000" dirty="0" smtClean="0"/>
              <a:t>180 Watts</a:t>
            </a:r>
          </a:p>
          <a:p>
            <a:pPr lvl="1"/>
            <a:r>
              <a:rPr lang="en-US" sz="2000" dirty="0" smtClean="0"/>
              <a:t>Reduces shot noise</a:t>
            </a:r>
            <a:endParaRPr lang="en-US" sz="2000" dirty="0"/>
          </a:p>
          <a:p>
            <a:pPr lvl="1"/>
            <a:endParaRPr lang="en-US" sz="2000" kern="0" dirty="0" smtClean="0"/>
          </a:p>
          <a:p>
            <a:endParaRPr lang="en-US" kern="0" dirty="0"/>
          </a:p>
          <a:p>
            <a:pPr lvl="1"/>
            <a:endParaRPr lang="en-US" sz="2400" kern="0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/>
          <a:stretch/>
        </p:blipFill>
        <p:spPr bwMode="auto">
          <a:xfrm>
            <a:off x="6036520" y="3962400"/>
            <a:ext cx="2366859" cy="131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26405" r="24099" b="5205"/>
          <a:stretch/>
        </p:blipFill>
        <p:spPr bwMode="auto">
          <a:xfrm>
            <a:off x="3779045" y="3911711"/>
            <a:ext cx="1866900" cy="136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80" y="5375697"/>
            <a:ext cx="1902620" cy="14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4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8274</TotalTime>
  <Words>806</Words>
  <Application>Microsoft Office PowerPoint</Application>
  <PresentationFormat>On-screen Show (4:3)</PresentationFormat>
  <Paragraphs>162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Gravitational Waves</vt:lpstr>
      <vt:lpstr>PowerPoint Presentation</vt:lpstr>
      <vt:lpstr>LIGO Detectors</vt:lpstr>
      <vt:lpstr>LIGO Astrophysics: Burst and Inspiral Sources</vt:lpstr>
      <vt:lpstr>LIGO Astrophysics: Pulsars and Stochastic</vt:lpstr>
      <vt:lpstr>Advanced LIGO</vt:lpstr>
      <vt:lpstr>Advanced LIGO Sensitivity</vt:lpstr>
      <vt:lpstr>Advanced LIGO Hardware</vt:lpstr>
      <vt:lpstr>LIGO at AU</vt:lpstr>
      <vt:lpstr>Secondary School Teachers</vt:lpstr>
      <vt:lpstr>LIGO Online</vt:lpstr>
      <vt:lpstr>AU Optics Olympiad</vt:lpstr>
      <vt:lpstr>Optics Olympiad Schedule</vt:lpstr>
      <vt:lpstr>Participate in the Optics Olympiad</vt:lpstr>
      <vt:lpstr>Example Demonstration Interferometer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299</cp:revision>
  <cp:lastPrinted>2015-02-27T14:16:01Z</cp:lastPrinted>
  <dcterms:created xsi:type="dcterms:W3CDTF">2008-03-10T17:37:33Z</dcterms:created>
  <dcterms:modified xsi:type="dcterms:W3CDTF">2015-07-15T13:45:46Z</dcterms:modified>
</cp:coreProperties>
</file>