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5" r:id="rId2"/>
    <p:sldMasterId id="2147483828" r:id="rId3"/>
    <p:sldMasterId id="2147483853" r:id="rId4"/>
    <p:sldMasterId id="2147483865" r:id="rId5"/>
    <p:sldMasterId id="2147483877" r:id="rId6"/>
    <p:sldMasterId id="2147483889" r:id="rId7"/>
    <p:sldMasterId id="2147483901" r:id="rId8"/>
    <p:sldMasterId id="2147483913" r:id="rId9"/>
    <p:sldMasterId id="2147483925" r:id="rId10"/>
    <p:sldMasterId id="2147483937" r:id="rId11"/>
    <p:sldMasterId id="2147483949" r:id="rId12"/>
    <p:sldMasterId id="2147483961" r:id="rId13"/>
    <p:sldMasterId id="2147483998" r:id="rId14"/>
  </p:sldMasterIdLst>
  <p:notesMasterIdLst>
    <p:notesMasterId r:id="rId90"/>
  </p:notesMasterIdLst>
  <p:handoutMasterIdLst>
    <p:handoutMasterId r:id="rId91"/>
  </p:handoutMasterIdLst>
  <p:sldIdLst>
    <p:sldId id="259" r:id="rId15"/>
    <p:sldId id="547" r:id="rId16"/>
    <p:sldId id="549" r:id="rId17"/>
    <p:sldId id="369" r:id="rId18"/>
    <p:sldId id="532" r:id="rId19"/>
    <p:sldId id="533" r:id="rId20"/>
    <p:sldId id="319" r:id="rId21"/>
    <p:sldId id="502" r:id="rId22"/>
    <p:sldId id="503" r:id="rId23"/>
    <p:sldId id="504" r:id="rId24"/>
    <p:sldId id="482" r:id="rId25"/>
    <p:sldId id="505" r:id="rId26"/>
    <p:sldId id="512" r:id="rId27"/>
    <p:sldId id="513" r:id="rId28"/>
    <p:sldId id="483" r:id="rId29"/>
    <p:sldId id="506" r:id="rId30"/>
    <p:sldId id="507" r:id="rId31"/>
    <p:sldId id="531" r:id="rId32"/>
    <p:sldId id="377" r:id="rId33"/>
    <p:sldId id="508" r:id="rId34"/>
    <p:sldId id="550" r:id="rId35"/>
    <p:sldId id="527" r:id="rId36"/>
    <p:sldId id="528" r:id="rId37"/>
    <p:sldId id="529" r:id="rId38"/>
    <p:sldId id="401" r:id="rId39"/>
    <p:sldId id="467" r:id="rId40"/>
    <p:sldId id="487" r:id="rId41"/>
    <p:sldId id="472" r:id="rId42"/>
    <p:sldId id="485" r:id="rId43"/>
    <p:sldId id="486" r:id="rId44"/>
    <p:sldId id="525" r:id="rId45"/>
    <p:sldId id="488" r:id="rId46"/>
    <p:sldId id="534" r:id="rId47"/>
    <p:sldId id="530" r:id="rId48"/>
    <p:sldId id="535" r:id="rId49"/>
    <p:sldId id="538" r:id="rId50"/>
    <p:sldId id="536" r:id="rId51"/>
    <p:sldId id="537" r:id="rId52"/>
    <p:sldId id="540" r:id="rId53"/>
    <p:sldId id="541" r:id="rId54"/>
    <p:sldId id="543" r:id="rId55"/>
    <p:sldId id="542" r:id="rId56"/>
    <p:sldId id="544" r:id="rId57"/>
    <p:sldId id="489" r:id="rId58"/>
    <p:sldId id="490" r:id="rId59"/>
    <p:sldId id="491" r:id="rId60"/>
    <p:sldId id="492" r:id="rId61"/>
    <p:sldId id="493" r:id="rId62"/>
    <p:sldId id="494" r:id="rId63"/>
    <p:sldId id="495" r:id="rId64"/>
    <p:sldId id="496" r:id="rId65"/>
    <p:sldId id="497" r:id="rId66"/>
    <p:sldId id="521" r:id="rId67"/>
    <p:sldId id="498" r:id="rId68"/>
    <p:sldId id="499" r:id="rId69"/>
    <p:sldId id="500" r:id="rId70"/>
    <p:sldId id="481" r:id="rId71"/>
    <p:sldId id="522" r:id="rId72"/>
    <p:sldId id="501" r:id="rId73"/>
    <p:sldId id="551" r:id="rId74"/>
    <p:sldId id="458" r:id="rId75"/>
    <p:sldId id="548" r:id="rId76"/>
    <p:sldId id="545" r:id="rId77"/>
    <p:sldId id="546" r:id="rId78"/>
    <p:sldId id="510" r:id="rId79"/>
    <p:sldId id="509" r:id="rId80"/>
    <p:sldId id="514" r:id="rId81"/>
    <p:sldId id="515" r:id="rId82"/>
    <p:sldId id="516" r:id="rId83"/>
    <p:sldId id="517" r:id="rId84"/>
    <p:sldId id="518" r:id="rId85"/>
    <p:sldId id="519" r:id="rId86"/>
    <p:sldId id="520" r:id="rId87"/>
    <p:sldId id="552" r:id="rId88"/>
    <p:sldId id="362" r:id="rId89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CC6600"/>
    <a:srgbClr val="FF00FF"/>
    <a:srgbClr val="953735"/>
    <a:srgbClr val="FF0000"/>
    <a:srgbClr val="CC00FF"/>
    <a:srgbClr val="FF9900"/>
    <a:srgbClr val="CC66FF"/>
    <a:srgbClr val="8E3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8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-9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02"/>
      </p:cViewPr>
      <p:guideLst>
        <p:guide orient="horz" pos="3224"/>
        <p:guide pos="2236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70" Type="http://schemas.openxmlformats.org/officeDocument/2006/relationships/slide" Target="slides/slide56.xml"/><Relationship Id="rId71" Type="http://schemas.openxmlformats.org/officeDocument/2006/relationships/slide" Target="slides/slide57.xml"/><Relationship Id="rId72" Type="http://schemas.openxmlformats.org/officeDocument/2006/relationships/slide" Target="slides/slide58.xml"/><Relationship Id="rId73" Type="http://schemas.openxmlformats.org/officeDocument/2006/relationships/slide" Target="slides/slide59.xml"/><Relationship Id="rId74" Type="http://schemas.openxmlformats.org/officeDocument/2006/relationships/slide" Target="slides/slide60.xml"/><Relationship Id="rId75" Type="http://schemas.openxmlformats.org/officeDocument/2006/relationships/slide" Target="slides/slide61.xml"/><Relationship Id="rId76" Type="http://schemas.openxmlformats.org/officeDocument/2006/relationships/slide" Target="slides/slide62.xml"/><Relationship Id="rId77" Type="http://schemas.openxmlformats.org/officeDocument/2006/relationships/slide" Target="slides/slide63.xml"/><Relationship Id="rId78" Type="http://schemas.openxmlformats.org/officeDocument/2006/relationships/slide" Target="slides/slide64.xml"/><Relationship Id="rId79" Type="http://schemas.openxmlformats.org/officeDocument/2006/relationships/slide" Target="slides/slide65.xml"/><Relationship Id="rId90" Type="http://schemas.openxmlformats.org/officeDocument/2006/relationships/notesMaster" Target="notesMasters/notesMaster1.xml"/><Relationship Id="rId91" Type="http://schemas.openxmlformats.org/officeDocument/2006/relationships/handoutMaster" Target="handoutMasters/handoutMaster1.xml"/><Relationship Id="rId92" Type="http://schemas.openxmlformats.org/officeDocument/2006/relationships/printerSettings" Target="printerSettings/printerSettings1.bin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80" Type="http://schemas.openxmlformats.org/officeDocument/2006/relationships/slide" Target="slides/slide66.xml"/><Relationship Id="rId81" Type="http://schemas.openxmlformats.org/officeDocument/2006/relationships/slide" Target="slides/slide67.xml"/><Relationship Id="rId82" Type="http://schemas.openxmlformats.org/officeDocument/2006/relationships/slide" Target="slides/slide68.xml"/><Relationship Id="rId83" Type="http://schemas.openxmlformats.org/officeDocument/2006/relationships/slide" Target="slides/slide69.xml"/><Relationship Id="rId84" Type="http://schemas.openxmlformats.org/officeDocument/2006/relationships/slide" Target="slides/slide70.xml"/><Relationship Id="rId85" Type="http://schemas.openxmlformats.org/officeDocument/2006/relationships/slide" Target="slides/slide71.xml"/><Relationship Id="rId86" Type="http://schemas.openxmlformats.org/officeDocument/2006/relationships/slide" Target="slides/slide72.xml"/><Relationship Id="rId87" Type="http://schemas.openxmlformats.org/officeDocument/2006/relationships/slide" Target="slides/slide73.xml"/><Relationship Id="rId88" Type="http://schemas.openxmlformats.org/officeDocument/2006/relationships/slide" Target="slides/slide74.xml"/><Relationship Id="rId89" Type="http://schemas.openxmlformats.org/officeDocument/2006/relationships/slide" Target="slides/slide7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35A76764-27EA-4A19-B138-340C2B4692E4}" type="datetimeFigureOut">
              <a:rPr kumimoji="1" lang="ja-JP" altLang="en-US" smtClean="0"/>
              <a:t>7/20/15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29164DC7-BE4B-48EB-873B-156E35BEAD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7865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50B12F25-7577-4DFD-8456-011732E25597}" type="datetimeFigureOut">
              <a:rPr kumimoji="1" lang="ja-JP" altLang="en-US" smtClean="0"/>
              <a:t>7/20/15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B3147D22-D4C1-4DCF-9510-17F86DF772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933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E052B-3694-4079-B09D-4778AED30694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20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lang="en-US" altLang="ja-JP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66</a:t>
            </a:fld>
            <a:endParaRPr lang="en-US" altLang="ja-JP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71829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7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69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151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867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333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008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6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555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008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812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573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7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985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952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555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528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742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974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7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58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370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759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97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CCAFD-FA87-4B46-824F-ED2C2E7A22CA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784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708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06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971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878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767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592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152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631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62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662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791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864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917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528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346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851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390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4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023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73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177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108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954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8418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379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12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3658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734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997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2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4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773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381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379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6949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669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60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5260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606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8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88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23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40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1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86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66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10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11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AAD64-8A2F-400F-A9CA-735F7888519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0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04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3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2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1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86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00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77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90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89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98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52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AAD64-8A2F-400F-A9CA-735F7888519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98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F4F8-3EBA-447C-B0B0-7DC60AE0CA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FB0A-F838-4F2E-9BF5-1C10998906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61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F4F8-3EBA-447C-B0B0-7DC60AE0CA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FB0A-F838-4F2E-9BF5-1C10998906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26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F4F8-3EBA-447C-B0B0-7DC60AE0CA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FB0A-F838-4F2E-9BF5-1C10998906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7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16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F4F8-3EBA-447C-B0B0-7DC60AE0CA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FB0A-F838-4F2E-9BF5-1C10998906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85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F4F8-3EBA-447C-B0B0-7DC60AE0CA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FB0A-F838-4F2E-9BF5-1C10998906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01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F4F8-3EBA-447C-B0B0-7DC60AE0CA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FB0A-F838-4F2E-9BF5-1C10998906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76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F4F8-3EBA-447C-B0B0-7DC60AE0CA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FB0A-F838-4F2E-9BF5-1C10998906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08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F4F8-3EBA-447C-B0B0-7DC60AE0CA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FB0A-F838-4F2E-9BF5-1C10998906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627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F4F8-3EBA-447C-B0B0-7DC60AE0CA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FB0A-F838-4F2E-9BF5-1C10998906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315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F4F8-3EBA-447C-B0B0-7DC60AE0CA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FB0A-F838-4F2E-9BF5-1C10998906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652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F4F8-3EBA-447C-B0B0-7DC60AE0CA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FB0A-F838-4F2E-9BF5-1C10998906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090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15D-D137-4C4D-8304-ACC55F06F8E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7243-8844-4760-A166-15267937880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1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00FF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6D20-BB21-4DFA-B0BE-E33530DA233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7243-8844-4760-A166-15267937880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426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3E4C-2612-4B8E-BF64-841FAD7BBC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7243-8844-4760-A166-15267937880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986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BE48-A924-4817-B82C-6A533DB4DA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7243-8844-4760-A166-15267937880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102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2BCF-99A6-4EE2-B2CE-40A5E6C715B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7243-8844-4760-A166-15267937880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329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A970-79DE-4041-A158-041A4B13306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7243-8844-4760-A166-15267937880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745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E5D4-3993-4460-872B-76EB342262A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7243-8844-4760-A166-15267937880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64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9B4B-BF6D-4135-9509-E1247FC6F99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7243-8844-4760-A166-15267937880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967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3836-0DA3-415E-BD1E-F25FE9BD387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7243-8844-4760-A166-15267937880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16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0627-2A00-425E-B91B-1824FF5F66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7243-8844-4760-A166-15267937880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848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3BC5-F079-4159-80BC-3925933476A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7243-8844-4760-A166-15267937880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258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D0A8-7D24-4AF4-B504-5749FD5377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3BC-F184-40EF-BCD3-8CADFCD17A06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7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514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D0A8-7D24-4AF4-B504-5749FD5377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3BC-F184-40EF-BCD3-8CADFCD17A06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530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D0A8-7D24-4AF4-B504-5749FD5377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3BC-F184-40EF-BCD3-8CADFCD17A06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D0A8-7D24-4AF4-B504-5749FD5377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3BC-F184-40EF-BCD3-8CADFCD17A06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104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D0A8-7D24-4AF4-B504-5749FD5377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3BC-F184-40EF-BCD3-8CADFCD17A06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340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D0A8-7D24-4AF4-B504-5749FD5377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3BC-F184-40EF-BCD3-8CADFCD17A06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748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D0A8-7D24-4AF4-B504-5749FD5377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3BC-F184-40EF-BCD3-8CADFCD17A06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3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D0A8-7D24-4AF4-B504-5749FD5377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3BC-F184-40EF-BCD3-8CADFCD17A06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37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D0A8-7D24-4AF4-B504-5749FD5377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3BC-F184-40EF-BCD3-8CADFCD17A06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474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D0A8-7D24-4AF4-B504-5749FD5377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3BC-F184-40EF-BCD3-8CADFCD17A06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962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D0A8-7D24-4AF4-B504-5749FD5377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3BC-F184-40EF-BCD3-8CADFCD17A06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742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AF84-12B9-4D59-8EF8-E1FFBA8C8F9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3EF-3CDD-47CE-A5BB-3AD245EC6DB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106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rgbClr val="0000FF"/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/>
            </a:lvl1pPr>
            <a:lvl2pPr>
              <a:defRPr b="1" i="0" baseline="0"/>
            </a:lvl2pPr>
            <a:lvl3pPr>
              <a:defRPr b="1" i="0" baseline="0"/>
            </a:lvl3pPr>
            <a:lvl4pPr>
              <a:defRPr b="1" i="0" baseline="0"/>
            </a:lvl4pPr>
            <a:lvl5pPr>
              <a:defRPr b="1" i="0" baseline="0"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AF84-12B9-4D59-8EF8-E1FFBA8C8F9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3EF-3CDD-47CE-A5BB-3AD245EC6DB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593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3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1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AF84-12B9-4D59-8EF8-E1FFBA8C8F9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3EF-3CDD-47CE-A5BB-3AD245EC6DB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96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AF84-12B9-4D59-8EF8-E1FFBA8C8F9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3EF-3CDD-47CE-A5BB-3AD245EC6DB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9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2" indent="0">
              <a:buNone/>
              <a:defRPr sz="2000" b="1"/>
            </a:lvl2pPr>
            <a:lvl3pPr marL="913785" indent="0">
              <a:buNone/>
              <a:defRPr sz="1800" b="1"/>
            </a:lvl3pPr>
            <a:lvl4pPr marL="1370678" indent="0">
              <a:buNone/>
              <a:defRPr sz="1600" b="1"/>
            </a:lvl4pPr>
            <a:lvl5pPr marL="1827569" indent="0">
              <a:buNone/>
              <a:defRPr sz="1600" b="1"/>
            </a:lvl5pPr>
            <a:lvl6pPr marL="2284462" indent="0">
              <a:buNone/>
              <a:defRPr sz="1600" b="1"/>
            </a:lvl6pPr>
            <a:lvl7pPr marL="2741354" indent="0">
              <a:buNone/>
              <a:defRPr sz="1600" b="1"/>
            </a:lvl7pPr>
            <a:lvl8pPr marL="3198244" indent="0">
              <a:buNone/>
              <a:defRPr sz="1600" b="1"/>
            </a:lvl8pPr>
            <a:lvl9pPr marL="3655138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2" indent="0">
              <a:buNone/>
              <a:defRPr sz="2000" b="1"/>
            </a:lvl2pPr>
            <a:lvl3pPr marL="913785" indent="0">
              <a:buNone/>
              <a:defRPr sz="1800" b="1"/>
            </a:lvl3pPr>
            <a:lvl4pPr marL="1370678" indent="0">
              <a:buNone/>
              <a:defRPr sz="1600" b="1"/>
            </a:lvl4pPr>
            <a:lvl5pPr marL="1827569" indent="0">
              <a:buNone/>
              <a:defRPr sz="1600" b="1"/>
            </a:lvl5pPr>
            <a:lvl6pPr marL="2284462" indent="0">
              <a:buNone/>
              <a:defRPr sz="1600" b="1"/>
            </a:lvl6pPr>
            <a:lvl7pPr marL="2741354" indent="0">
              <a:buNone/>
              <a:defRPr sz="1600" b="1"/>
            </a:lvl7pPr>
            <a:lvl8pPr marL="3198244" indent="0">
              <a:buNone/>
              <a:defRPr sz="1600" b="1"/>
            </a:lvl8pPr>
            <a:lvl9pPr marL="3655138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AF84-12B9-4D59-8EF8-E1FFBA8C8F9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3EF-3CDD-47CE-A5BB-3AD245EC6DB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970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AF84-12B9-4D59-8EF8-E1FFBA8C8F9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3EF-3CDD-47CE-A5BB-3AD245EC6DB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865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AF84-12B9-4D59-8EF8-E1FFBA8C8F9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3EF-3CDD-47CE-A5BB-3AD245EC6DB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286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4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92" indent="0">
              <a:buNone/>
              <a:defRPr sz="1200"/>
            </a:lvl2pPr>
            <a:lvl3pPr marL="913785" indent="0">
              <a:buNone/>
              <a:defRPr sz="1000"/>
            </a:lvl3pPr>
            <a:lvl4pPr marL="1370678" indent="0">
              <a:buNone/>
              <a:defRPr sz="900"/>
            </a:lvl4pPr>
            <a:lvl5pPr marL="1827569" indent="0">
              <a:buNone/>
              <a:defRPr sz="900"/>
            </a:lvl5pPr>
            <a:lvl6pPr marL="2284462" indent="0">
              <a:buNone/>
              <a:defRPr sz="900"/>
            </a:lvl6pPr>
            <a:lvl7pPr marL="2741354" indent="0">
              <a:buNone/>
              <a:defRPr sz="900"/>
            </a:lvl7pPr>
            <a:lvl8pPr marL="3198244" indent="0">
              <a:buNone/>
              <a:defRPr sz="900"/>
            </a:lvl8pPr>
            <a:lvl9pPr marL="3655138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AF84-12B9-4D59-8EF8-E1FFBA8C8F9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3EF-3CDD-47CE-A5BB-3AD245EC6DB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820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2" indent="0">
              <a:buNone/>
              <a:defRPr sz="2800"/>
            </a:lvl2pPr>
            <a:lvl3pPr marL="913785" indent="0">
              <a:buNone/>
              <a:defRPr sz="2400"/>
            </a:lvl3pPr>
            <a:lvl4pPr marL="1370678" indent="0">
              <a:buNone/>
              <a:defRPr sz="2000"/>
            </a:lvl4pPr>
            <a:lvl5pPr marL="1827569" indent="0">
              <a:buNone/>
              <a:defRPr sz="2000"/>
            </a:lvl5pPr>
            <a:lvl6pPr marL="2284462" indent="0">
              <a:buNone/>
              <a:defRPr sz="2000"/>
            </a:lvl6pPr>
            <a:lvl7pPr marL="2741354" indent="0">
              <a:buNone/>
              <a:defRPr sz="2000"/>
            </a:lvl7pPr>
            <a:lvl8pPr marL="3198244" indent="0">
              <a:buNone/>
              <a:defRPr sz="2000"/>
            </a:lvl8pPr>
            <a:lvl9pPr marL="3655138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2" indent="0">
              <a:buNone/>
              <a:defRPr sz="1200"/>
            </a:lvl2pPr>
            <a:lvl3pPr marL="913785" indent="0">
              <a:buNone/>
              <a:defRPr sz="1000"/>
            </a:lvl3pPr>
            <a:lvl4pPr marL="1370678" indent="0">
              <a:buNone/>
              <a:defRPr sz="900"/>
            </a:lvl4pPr>
            <a:lvl5pPr marL="1827569" indent="0">
              <a:buNone/>
              <a:defRPr sz="900"/>
            </a:lvl5pPr>
            <a:lvl6pPr marL="2284462" indent="0">
              <a:buNone/>
              <a:defRPr sz="900"/>
            </a:lvl6pPr>
            <a:lvl7pPr marL="2741354" indent="0">
              <a:buNone/>
              <a:defRPr sz="900"/>
            </a:lvl7pPr>
            <a:lvl8pPr marL="3198244" indent="0">
              <a:buNone/>
              <a:defRPr sz="900"/>
            </a:lvl8pPr>
            <a:lvl9pPr marL="3655138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AF84-12B9-4D59-8EF8-E1FFBA8C8F9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3EF-3CDD-47CE-A5BB-3AD245EC6DB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948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AF84-12B9-4D59-8EF8-E1FFBA8C8F9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3EF-3CDD-47CE-A5BB-3AD245EC6DB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3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310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AF84-12B9-4D59-8EF8-E1FFBA8C8F9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3EF-3CDD-47CE-A5BB-3AD245EC6DB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371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C3F-3D64-4277-BB63-E7D4D279F6B1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3AC0-DB44-436C-9E53-F6D1E863CD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789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333FF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C3F-3D64-4277-BB63-E7D4D279F6B1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3AC0-DB44-436C-9E53-F6D1E863CD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529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3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1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C3F-3D64-4277-BB63-E7D4D279F6B1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3AC0-DB44-436C-9E53-F6D1E863CD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706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C3F-3D64-4277-BB63-E7D4D279F6B1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3AC0-DB44-436C-9E53-F6D1E863CD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596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2" indent="0">
              <a:buNone/>
              <a:defRPr sz="2000" b="1"/>
            </a:lvl2pPr>
            <a:lvl3pPr marL="913785" indent="0">
              <a:buNone/>
              <a:defRPr sz="1800" b="1"/>
            </a:lvl3pPr>
            <a:lvl4pPr marL="1370678" indent="0">
              <a:buNone/>
              <a:defRPr sz="1600" b="1"/>
            </a:lvl4pPr>
            <a:lvl5pPr marL="1827569" indent="0">
              <a:buNone/>
              <a:defRPr sz="1600" b="1"/>
            </a:lvl5pPr>
            <a:lvl6pPr marL="2284462" indent="0">
              <a:buNone/>
              <a:defRPr sz="1600" b="1"/>
            </a:lvl6pPr>
            <a:lvl7pPr marL="2741354" indent="0">
              <a:buNone/>
              <a:defRPr sz="1600" b="1"/>
            </a:lvl7pPr>
            <a:lvl8pPr marL="3198244" indent="0">
              <a:buNone/>
              <a:defRPr sz="1600" b="1"/>
            </a:lvl8pPr>
            <a:lvl9pPr marL="3655138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2" indent="0">
              <a:buNone/>
              <a:defRPr sz="2000" b="1"/>
            </a:lvl2pPr>
            <a:lvl3pPr marL="913785" indent="0">
              <a:buNone/>
              <a:defRPr sz="1800" b="1"/>
            </a:lvl3pPr>
            <a:lvl4pPr marL="1370678" indent="0">
              <a:buNone/>
              <a:defRPr sz="1600" b="1"/>
            </a:lvl4pPr>
            <a:lvl5pPr marL="1827569" indent="0">
              <a:buNone/>
              <a:defRPr sz="1600" b="1"/>
            </a:lvl5pPr>
            <a:lvl6pPr marL="2284462" indent="0">
              <a:buNone/>
              <a:defRPr sz="1600" b="1"/>
            </a:lvl6pPr>
            <a:lvl7pPr marL="2741354" indent="0">
              <a:buNone/>
              <a:defRPr sz="1600" b="1"/>
            </a:lvl7pPr>
            <a:lvl8pPr marL="3198244" indent="0">
              <a:buNone/>
              <a:defRPr sz="1600" b="1"/>
            </a:lvl8pPr>
            <a:lvl9pPr marL="3655138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C3F-3D64-4277-BB63-E7D4D279F6B1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3AC0-DB44-436C-9E53-F6D1E863CD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487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C3F-3D64-4277-BB63-E7D4D279F6B1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3AC0-DB44-436C-9E53-F6D1E863CD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007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C3F-3D64-4277-BB63-E7D4D279F6B1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3AC0-DB44-436C-9E53-F6D1E863CD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284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4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92" indent="0">
              <a:buNone/>
              <a:defRPr sz="1200"/>
            </a:lvl2pPr>
            <a:lvl3pPr marL="913785" indent="0">
              <a:buNone/>
              <a:defRPr sz="1000"/>
            </a:lvl3pPr>
            <a:lvl4pPr marL="1370678" indent="0">
              <a:buNone/>
              <a:defRPr sz="900"/>
            </a:lvl4pPr>
            <a:lvl5pPr marL="1827569" indent="0">
              <a:buNone/>
              <a:defRPr sz="900"/>
            </a:lvl5pPr>
            <a:lvl6pPr marL="2284462" indent="0">
              <a:buNone/>
              <a:defRPr sz="900"/>
            </a:lvl6pPr>
            <a:lvl7pPr marL="2741354" indent="0">
              <a:buNone/>
              <a:defRPr sz="900"/>
            </a:lvl7pPr>
            <a:lvl8pPr marL="3198244" indent="0">
              <a:buNone/>
              <a:defRPr sz="900"/>
            </a:lvl8pPr>
            <a:lvl9pPr marL="3655138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C3F-3D64-4277-BB63-E7D4D279F6B1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3AC0-DB44-436C-9E53-F6D1E863CD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154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2" indent="0">
              <a:buNone/>
              <a:defRPr sz="2800"/>
            </a:lvl2pPr>
            <a:lvl3pPr marL="913785" indent="0">
              <a:buNone/>
              <a:defRPr sz="2400"/>
            </a:lvl3pPr>
            <a:lvl4pPr marL="1370678" indent="0">
              <a:buNone/>
              <a:defRPr sz="2000"/>
            </a:lvl4pPr>
            <a:lvl5pPr marL="1827569" indent="0">
              <a:buNone/>
              <a:defRPr sz="2000"/>
            </a:lvl5pPr>
            <a:lvl6pPr marL="2284462" indent="0">
              <a:buNone/>
              <a:defRPr sz="2000"/>
            </a:lvl6pPr>
            <a:lvl7pPr marL="2741354" indent="0">
              <a:buNone/>
              <a:defRPr sz="2000"/>
            </a:lvl7pPr>
            <a:lvl8pPr marL="3198244" indent="0">
              <a:buNone/>
              <a:defRPr sz="2000"/>
            </a:lvl8pPr>
            <a:lvl9pPr marL="3655138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2" indent="0">
              <a:buNone/>
              <a:defRPr sz="1200"/>
            </a:lvl2pPr>
            <a:lvl3pPr marL="913785" indent="0">
              <a:buNone/>
              <a:defRPr sz="1000"/>
            </a:lvl3pPr>
            <a:lvl4pPr marL="1370678" indent="0">
              <a:buNone/>
              <a:defRPr sz="900"/>
            </a:lvl4pPr>
            <a:lvl5pPr marL="1827569" indent="0">
              <a:buNone/>
              <a:defRPr sz="900"/>
            </a:lvl5pPr>
            <a:lvl6pPr marL="2284462" indent="0">
              <a:buNone/>
              <a:defRPr sz="900"/>
            </a:lvl6pPr>
            <a:lvl7pPr marL="2741354" indent="0">
              <a:buNone/>
              <a:defRPr sz="900"/>
            </a:lvl7pPr>
            <a:lvl8pPr marL="3198244" indent="0">
              <a:buNone/>
              <a:defRPr sz="900"/>
            </a:lvl8pPr>
            <a:lvl9pPr marL="3655138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C3F-3D64-4277-BB63-E7D4D279F6B1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3AC0-DB44-436C-9E53-F6D1E863CD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7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652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C3F-3D64-4277-BB63-E7D4D279F6B1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3AC0-DB44-436C-9E53-F6D1E863CD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954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C3F-3D64-4277-BB63-E7D4D279F6B1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3AC0-DB44-436C-9E53-F6D1E863CD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142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856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6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474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893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258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94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4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9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8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5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1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5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EFC3B-717A-406B-8FB9-35842DC24FE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017EB-C3E8-46E3-AB29-4FA5EF72C7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0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AF4F8-3EBA-447C-B0B0-7DC60AE0CA2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0FB0A-F838-4F2E-9BF5-1C10998906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6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0D4DE-D9AF-43D1-900A-B6240B78222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37243-8844-4760-A166-15267937880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1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1D0A8-7D24-4AF4-B504-5749FD5377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FF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3C523BC-F184-40EF-BCD3-8CADFCD17A06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9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6" tIns="45690" rIns="91376" bIns="4569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376" tIns="45690" rIns="91376" bIns="4569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6" tIns="45690" rIns="91376" bIns="456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5"/>
            <a:fld id="{1568AF84-12B9-4D59-8EF8-E1FFBA8C8F9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3785"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1" y="6356357"/>
            <a:ext cx="2895600" cy="365125"/>
          </a:xfrm>
          <a:prstGeom prst="rect">
            <a:avLst/>
          </a:prstGeom>
        </p:spPr>
        <p:txBody>
          <a:bodyPr vert="horz" lIns="91376" tIns="45690" rIns="91376" bIns="456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5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76" tIns="45690" rIns="91376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5"/>
            <a:fld id="{1F55A3EF-3CDD-47CE-A5BB-3AD245EC6DB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3785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9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defTabSz="913785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8" indent="-342668" algn="l" defTabSz="913785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50" indent="-285556" algn="l" defTabSz="913785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4" indent="-228447" algn="l" defTabSz="91378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4" indent="-228447" algn="l" defTabSz="913785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16" indent="-228447" algn="l" defTabSz="913785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08" indent="-228447" algn="l" defTabSz="913785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0" indent="-228447" algn="l" defTabSz="913785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3" indent="-228447" algn="l" defTabSz="913785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4" indent="-228447" algn="l" defTabSz="913785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2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5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78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69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2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54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4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8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6" tIns="45690" rIns="91376" bIns="4569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376" tIns="45690" rIns="91376" bIns="4569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6" tIns="45690" rIns="91376" bIns="456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5"/>
            <a:fld id="{21259C3F-3D64-4277-BB63-E7D4D279F6B1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3785"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7"/>
            <a:ext cx="2895600" cy="365125"/>
          </a:xfrm>
          <a:prstGeom prst="rect">
            <a:avLst/>
          </a:prstGeom>
        </p:spPr>
        <p:txBody>
          <a:bodyPr vert="horz" lIns="91376" tIns="45690" rIns="91376" bIns="456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5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76" tIns="45690" rIns="91376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5"/>
            <a:fld id="{226D3AC0-DB44-436C-9E53-F6D1E863CD6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3785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6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ctr" defTabSz="913785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8" indent="-342668" algn="l" defTabSz="913785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50" indent="-285556" algn="l" defTabSz="913785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4" indent="-228447" algn="l" defTabSz="91378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4" indent="-228447" algn="l" defTabSz="913785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16" indent="-228447" algn="l" defTabSz="913785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08" indent="-228447" algn="l" defTabSz="913785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0" indent="-228447" algn="l" defTabSz="913785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3" indent="-228447" algn="l" defTabSz="913785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4" indent="-228447" algn="l" defTabSz="913785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2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5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78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69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2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54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4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8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5FDB-96A8-4243-8423-D09C5A5B55A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7/20/15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E379F-C7BC-4D19-96E7-3E3DFE5C162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6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1.emf"/><Relationship Id="rId5" Type="http://schemas.openxmlformats.org/officeDocument/2006/relationships/image" Target="../media/image22.wmf"/><Relationship Id="rId6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4.emf"/><Relationship Id="rId7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8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0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1.jpeg"/><Relationship Id="rId3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6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4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7.jpeg"/><Relationship Id="rId3" Type="http://schemas.openxmlformats.org/officeDocument/2006/relationships/image" Target="../media/image68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9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Relationship Id="rId2" Type="http://schemas.openxmlformats.org/officeDocument/2006/relationships/image" Target="../media/image70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Relationship Id="rId2" Type="http://schemas.openxmlformats.org/officeDocument/2006/relationships/image" Target="../media/image71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LCGTnewpictu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494" y="2528885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ja-JP" sz="4800" b="1" dirty="0" smtClean="0">
                <a:solidFill>
                  <a:srgbClr val="FFFF00"/>
                </a:solidFill>
              </a:rPr>
              <a:t>Status of KAGRA</a:t>
            </a:r>
            <a:endParaRPr kumimoji="1" lang="ja-JP" alt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142342" y="6422834"/>
            <a:ext cx="5001658" cy="435165"/>
          </a:xfrm>
        </p:spPr>
        <p:txBody>
          <a:bodyPr>
            <a:noAutofit/>
          </a:bodyPr>
          <a:lstStyle/>
          <a:p>
            <a:pPr>
              <a:lnSpc>
                <a:spcPts val="2300"/>
              </a:lnSpc>
            </a:pPr>
            <a:r>
              <a:rPr kumimoji="1" lang="en-US" altLang="ja-JP" sz="2400" b="1" dirty="0" smtClean="0">
                <a:solidFill>
                  <a:schemeClr val="bg1"/>
                </a:solidFill>
              </a:rPr>
              <a:t>Seiji Kawamura (ICRR, </a:t>
            </a:r>
            <a:r>
              <a:rPr kumimoji="1" lang="en-US" altLang="ja-JP" sz="2400" b="1" dirty="0" err="1" smtClean="0">
                <a:solidFill>
                  <a:schemeClr val="bg1"/>
                </a:solidFill>
              </a:rPr>
              <a:t>UTokyo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92327" y="643249"/>
            <a:ext cx="2974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FFFF00"/>
                </a:solidFill>
              </a:rPr>
              <a:t>LIGO seminar</a:t>
            </a:r>
          </a:p>
          <a:p>
            <a:pPr algn="ctr"/>
            <a:r>
              <a:rPr lang="en-US" altLang="ja-JP" sz="2000" b="1" dirty="0" smtClean="0">
                <a:solidFill>
                  <a:srgbClr val="FFFF00"/>
                </a:solidFill>
              </a:rPr>
              <a:t>Jul. 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20, 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2015</a:t>
            </a:r>
          </a:p>
          <a:p>
            <a:pPr algn="ctr"/>
            <a:r>
              <a:rPr lang="en-US" altLang="ja-JP" sz="2000" b="1" dirty="0" smtClean="0">
                <a:solidFill>
                  <a:srgbClr val="FFFF00"/>
                </a:solidFill>
              </a:rPr>
              <a:t>Caltech, Pasadena, USA</a:t>
            </a:r>
            <a:endParaRPr lang="en-US" altLang="ja-JP" sz="2000" b="1" dirty="0">
              <a:solidFill>
                <a:srgbClr val="FFFF00"/>
              </a:solidFill>
            </a:endParaRPr>
          </a:p>
        </p:txBody>
      </p:sp>
      <p:pic>
        <p:nvPicPr>
          <p:cNvPr id="5" name="図 4" descr="KAGRA-logo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75656" cy="672964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6488668"/>
            <a:ext cx="1610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JGW-G150xxxx</a:t>
            </a:r>
            <a:endParaRPr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5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0115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Further s</a:t>
            </a:r>
            <a:r>
              <a:rPr kumimoji="1" lang="en-US" altLang="ja-JP" dirty="0" smtClean="0"/>
              <a:t>eismic isolation is</a:t>
            </a:r>
            <a:br>
              <a:rPr kumimoji="1" lang="en-US" altLang="ja-JP" dirty="0" smtClean="0"/>
            </a:br>
            <a:r>
              <a:rPr kumimoji="1" lang="en-US" altLang="ja-JP" dirty="0" smtClean="0"/>
              <a:t>still necessary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7441" y="1851992"/>
            <a:ext cx="8235863" cy="4525963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altLang="ja-JP" sz="4000" dirty="0">
                <a:solidFill>
                  <a:srgbClr val="00B050"/>
                </a:solidFill>
              </a:rPr>
              <a:t>Vibration of mirrors: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ja-JP" sz="4000" dirty="0" smtClean="0">
                <a:solidFill>
                  <a:prstClr val="black"/>
                </a:solidFill>
              </a:rPr>
              <a:t>10</a:t>
            </a:r>
            <a:r>
              <a:rPr lang="en-US" altLang="ja-JP" sz="4000" baseline="30000" dirty="0" smtClean="0">
                <a:solidFill>
                  <a:prstClr val="black"/>
                </a:solidFill>
              </a:rPr>
              <a:t>-11</a:t>
            </a:r>
            <a:r>
              <a:rPr lang="en-US" altLang="ja-JP" sz="4000" dirty="0" smtClean="0">
                <a:solidFill>
                  <a:prstClr val="black"/>
                </a:solidFill>
              </a:rPr>
              <a:t> </a:t>
            </a:r>
            <a:r>
              <a:rPr lang="en-US" altLang="ja-JP" sz="4000" dirty="0">
                <a:solidFill>
                  <a:prstClr val="black"/>
                </a:solidFill>
              </a:rPr>
              <a:t>mHz</a:t>
            </a:r>
            <a:r>
              <a:rPr lang="en-US" altLang="ja-JP" sz="4000" baseline="30000" dirty="0">
                <a:solidFill>
                  <a:prstClr val="black"/>
                </a:solidFill>
              </a:rPr>
              <a:t>-1/2</a:t>
            </a:r>
            <a:endParaRPr lang="ja-JP" altLang="en-US" sz="4000" baseline="300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altLang="ja-JP" sz="40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altLang="ja-JP" sz="4000" dirty="0" smtClean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altLang="ja-JP" sz="40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ja-JP" sz="4000" dirty="0">
                <a:solidFill>
                  <a:prstClr val="black"/>
                </a:solidFill>
              </a:rPr>
              <a:t>10</a:t>
            </a:r>
            <a:r>
              <a:rPr lang="en-US" altLang="ja-JP" sz="4000" baseline="30000" dirty="0">
                <a:solidFill>
                  <a:prstClr val="black"/>
                </a:solidFill>
              </a:rPr>
              <a:t>-18</a:t>
            </a:r>
            <a:r>
              <a:rPr lang="en-US" altLang="ja-JP" sz="4000" dirty="0">
                <a:solidFill>
                  <a:prstClr val="black"/>
                </a:solidFill>
              </a:rPr>
              <a:t> mHz</a:t>
            </a:r>
            <a:r>
              <a:rPr lang="en-US" altLang="ja-JP" sz="4000" baseline="30000" dirty="0">
                <a:solidFill>
                  <a:prstClr val="black"/>
                </a:solidFill>
              </a:rPr>
              <a:t>-1/2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ja-JP" sz="4000" dirty="0">
                <a:solidFill>
                  <a:prstClr val="black"/>
                </a:solidFill>
              </a:rPr>
              <a:t>        @10 </a:t>
            </a:r>
            <a:r>
              <a:rPr lang="en-US" altLang="ja-JP" sz="4000" dirty="0" smtClean="0">
                <a:solidFill>
                  <a:prstClr val="black"/>
                </a:solidFill>
              </a:rPr>
              <a:t>Hz</a:t>
            </a:r>
          </a:p>
        </p:txBody>
      </p:sp>
      <p:sp>
        <p:nvSpPr>
          <p:cNvPr id="4" name="下矢印 3"/>
          <p:cNvSpPr/>
          <p:nvPr/>
        </p:nvSpPr>
        <p:spPr>
          <a:xfrm>
            <a:off x="4251225" y="3558662"/>
            <a:ext cx="597800" cy="92964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tIns="0" rIns="0" bIns="0" rtlCol="0" anchor="ctr"/>
          <a:lstStyle/>
          <a:p>
            <a:pPr algn="ctr"/>
            <a:endParaRPr lang="ja-JP" altLang="en-US" sz="2800" dirty="0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14594" y="3624753"/>
            <a:ext cx="3376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prstClr val="black"/>
                </a:solidFill>
              </a:rPr>
              <a:t>Should be improved</a:t>
            </a:r>
          </a:p>
          <a:p>
            <a:pPr algn="ctr"/>
            <a:r>
              <a:rPr lang="en-US" altLang="ja-JP" sz="2400" b="1" dirty="0" smtClean="0">
                <a:solidFill>
                  <a:prstClr val="black"/>
                </a:solidFill>
              </a:rPr>
              <a:t>by 7 orders of magnitude</a:t>
            </a:r>
            <a:endParaRPr lang="ja-JP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eiji Kawamura\Documents\データ\研究費\特別推進_2012-16\参考\防振システム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2845" y="138297"/>
            <a:ext cx="2348046" cy="65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4096011" cy="1164921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dirty="0" smtClean="0"/>
              <a:t>Vibration isolation system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020505"/>
            <a:ext cx="4020855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CC6600"/>
                </a:solidFill>
              </a:rPr>
              <a:t>2nd floor</a:t>
            </a:r>
          </a:p>
          <a:p>
            <a:r>
              <a:rPr lang="ja-JP" altLang="en-US" sz="2800" b="1" dirty="0" smtClean="0">
                <a:solidFill>
                  <a:prstClr val="black"/>
                </a:solidFill>
              </a:rPr>
              <a:t> 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Inverted pendulum</a:t>
            </a:r>
          </a:p>
          <a:p>
            <a:pPr>
              <a:lnSpc>
                <a:spcPts val="2800"/>
              </a:lnSpc>
            </a:pPr>
            <a:r>
              <a:rPr lang="en-US" altLang="ja-JP" sz="2800" b="1" dirty="0">
                <a:solidFill>
                  <a:prstClr val="black"/>
                </a:solidFill>
              </a:rPr>
              <a:t>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 Geometrical </a:t>
            </a:r>
            <a:r>
              <a:rPr lang="en-US" altLang="ja-JP" sz="2800" b="1" dirty="0" err="1" smtClean="0">
                <a:solidFill>
                  <a:prstClr val="black"/>
                </a:solidFill>
              </a:rPr>
              <a:t>antispring</a:t>
            </a:r>
            <a:endParaRPr lang="en-US" altLang="ja-JP" sz="2800" b="1" dirty="0">
              <a:solidFill>
                <a:prstClr val="black"/>
              </a:solidFill>
            </a:endParaRPr>
          </a:p>
          <a:p>
            <a:pPr>
              <a:lnSpc>
                <a:spcPts val="2800"/>
              </a:lnSpc>
            </a:pPr>
            <a:r>
              <a:rPr lang="en-US" altLang="ja-JP" sz="2800" b="1" dirty="0" smtClean="0">
                <a:solidFill>
                  <a:prstClr val="black"/>
                </a:solidFill>
              </a:rPr>
              <a:t>     (GAS) filter</a:t>
            </a:r>
            <a:endParaRPr lang="en-US" altLang="ja-JP" sz="2800" b="1" dirty="0">
              <a:solidFill>
                <a:prstClr val="black"/>
              </a:solidFill>
            </a:endParaRPr>
          </a:p>
          <a:p>
            <a:endParaRPr lang="en-US" altLang="ja-JP" sz="2800" b="1" dirty="0">
              <a:solidFill>
                <a:prstClr val="black"/>
              </a:solidFill>
            </a:endParaRPr>
          </a:p>
          <a:p>
            <a:endParaRPr lang="en-US" altLang="ja-JP" sz="2800" b="1" dirty="0">
              <a:solidFill>
                <a:prstClr val="black"/>
              </a:solidFill>
            </a:endParaRPr>
          </a:p>
          <a:p>
            <a:pPr>
              <a:lnSpc>
                <a:spcPts val="2800"/>
              </a:lnSpc>
            </a:pPr>
            <a:r>
              <a:rPr lang="en-US" altLang="ja-JP" sz="2800" b="1" dirty="0" smtClean="0">
                <a:solidFill>
                  <a:prstClr val="black"/>
                </a:solidFill>
              </a:rPr>
              <a:t>  Multi-stage pendulum</a:t>
            </a:r>
          </a:p>
          <a:p>
            <a:pPr>
              <a:lnSpc>
                <a:spcPts val="2800"/>
              </a:lnSpc>
            </a:pPr>
            <a:r>
              <a:rPr lang="en-US" altLang="ja-JP" sz="2800" b="1" dirty="0">
                <a:solidFill>
                  <a:prstClr val="black"/>
                </a:solidFill>
              </a:rPr>
              <a:t>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  (with GAS filter)</a:t>
            </a:r>
          </a:p>
          <a:p>
            <a:endParaRPr lang="en-US" altLang="ja-JP" sz="2800" b="1" dirty="0" smtClean="0">
              <a:solidFill>
                <a:srgbClr val="CC6600"/>
              </a:solidFill>
            </a:endParaRPr>
          </a:p>
          <a:p>
            <a:endParaRPr lang="en-US" altLang="ja-JP" sz="2800" b="1" dirty="0" smtClean="0">
              <a:solidFill>
                <a:srgbClr val="CC6600"/>
              </a:solidFill>
            </a:endParaRPr>
          </a:p>
          <a:p>
            <a:r>
              <a:rPr lang="en-US" altLang="ja-JP" sz="2800" b="1" dirty="0" smtClean="0">
                <a:solidFill>
                  <a:srgbClr val="CC6600"/>
                </a:solidFill>
              </a:rPr>
              <a:t>1st </a:t>
            </a:r>
            <a:r>
              <a:rPr lang="en-US" altLang="ja-JP" sz="2800" b="1" dirty="0">
                <a:solidFill>
                  <a:srgbClr val="CC6600"/>
                </a:solidFill>
              </a:rPr>
              <a:t>floor</a:t>
            </a:r>
            <a:endParaRPr lang="ja-JP" altLang="en-US" sz="2800" b="1" dirty="0">
              <a:solidFill>
                <a:srgbClr val="CC6600"/>
              </a:solidFill>
            </a:endParaRPr>
          </a:p>
          <a:p>
            <a:pPr>
              <a:lnSpc>
                <a:spcPts val="2800"/>
              </a:lnSpc>
            </a:pPr>
            <a:r>
              <a:rPr lang="en-US" altLang="ja-JP" sz="2800" b="1" dirty="0">
                <a:solidFill>
                  <a:prstClr val="black"/>
                </a:solidFill>
              </a:rPr>
              <a:t>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 Another pendulum</a:t>
            </a:r>
          </a:p>
          <a:p>
            <a:pPr>
              <a:lnSpc>
                <a:spcPts val="2800"/>
              </a:lnSpc>
            </a:pPr>
            <a:r>
              <a:rPr lang="en-US" altLang="ja-JP" sz="2800" b="1" dirty="0" smtClean="0">
                <a:solidFill>
                  <a:prstClr val="black"/>
                </a:solidFill>
              </a:rPr>
              <a:t>  (with GAS filter)</a:t>
            </a:r>
          </a:p>
          <a:p>
            <a:r>
              <a:rPr lang="en-US" altLang="ja-JP" sz="2800" b="1" dirty="0">
                <a:solidFill>
                  <a:prstClr val="black"/>
                </a:solidFill>
              </a:rPr>
              <a:t>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 Mirror suspension</a:t>
            </a:r>
          </a:p>
        </p:txBody>
      </p:sp>
      <p:sp>
        <p:nvSpPr>
          <p:cNvPr id="13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11869" y="4790753"/>
            <a:ext cx="3306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Two-layer structure to avoid the resonances of the tall structure.</a:t>
            </a:r>
            <a:endParaRPr lang="ja-JP" altLang="en-US" sz="2400" b="1" dirty="0">
              <a:solidFill>
                <a:prstClr val="black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1453019" y="2567836"/>
            <a:ext cx="0" cy="7515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455106" y="4273464"/>
            <a:ext cx="0" cy="7515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043" y="1416876"/>
            <a:ext cx="3068411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6551112" y="3387016"/>
            <a:ext cx="2160739" cy="45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ja-JP" sz="2800" b="1" dirty="0" smtClean="0">
                <a:solidFill>
                  <a:prstClr val="black"/>
                </a:solidFill>
              </a:rPr>
              <a:t>GAS </a:t>
            </a:r>
            <a:r>
              <a:rPr lang="en-US" altLang="ja-JP" sz="2800" b="1" dirty="0">
                <a:solidFill>
                  <a:prstClr val="black"/>
                </a:solidFill>
              </a:rPr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167832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Inverted pendulum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0312" y="1205863"/>
            <a:ext cx="8868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700" b="1" dirty="0" smtClean="0">
                <a:solidFill>
                  <a:prstClr val="black"/>
                </a:solidFill>
              </a:rPr>
              <a:t>Restoring force</a:t>
            </a:r>
          </a:p>
          <a:p>
            <a:r>
              <a:rPr lang="en-US" altLang="ja-JP" sz="2700" b="1" dirty="0" smtClean="0">
                <a:solidFill>
                  <a:prstClr val="black"/>
                </a:solidFill>
              </a:rPr>
              <a:t>= Spring force of Metal rod </a:t>
            </a:r>
            <a:r>
              <a:rPr lang="en-US" altLang="ja-JP" sz="2700" b="1" dirty="0" smtClean="0">
                <a:solidFill>
                  <a:prstClr val="black"/>
                </a:solidFill>
                <a:sym typeface="Symbol"/>
              </a:rPr>
              <a:t> </a:t>
            </a:r>
            <a:r>
              <a:rPr lang="en-US" altLang="ja-JP" sz="2700" b="1" dirty="0" err="1" smtClean="0">
                <a:solidFill>
                  <a:prstClr val="black"/>
                </a:solidFill>
                <a:sym typeface="Symbol"/>
              </a:rPr>
              <a:t>antispring</a:t>
            </a:r>
            <a:r>
              <a:rPr lang="en-US" altLang="ja-JP" sz="2700" b="1" dirty="0" smtClean="0">
                <a:solidFill>
                  <a:prstClr val="black"/>
                </a:solidFill>
                <a:sym typeface="Symbol"/>
              </a:rPr>
              <a:t> force of mass g</a:t>
            </a:r>
            <a:r>
              <a:rPr lang="en-US" altLang="ja-JP" sz="2700" b="1" dirty="0" smtClean="0">
                <a:solidFill>
                  <a:prstClr val="black"/>
                </a:solidFill>
              </a:rPr>
              <a:t>ravity</a:t>
            </a:r>
          </a:p>
          <a:p>
            <a:r>
              <a:rPr lang="ja-JP" altLang="en-US" sz="3600" b="1" dirty="0" smtClean="0">
                <a:solidFill>
                  <a:prstClr val="black"/>
                </a:solidFill>
                <a:sym typeface="Symbol"/>
              </a:rPr>
              <a:t>              </a:t>
            </a:r>
            <a:r>
              <a:rPr lang="ja-JP" altLang="en-US" sz="3600" b="1" dirty="0" smtClean="0">
                <a:solidFill>
                  <a:srgbClr val="FF0000"/>
                </a:solidFill>
                <a:sym typeface="Symbol"/>
              </a:rPr>
              <a:t>⇒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 Lower resonant frequency</a:t>
            </a:r>
            <a:endParaRPr lang="ja-JP" altLang="en-US" sz="3600" b="1" dirty="0">
              <a:solidFill>
                <a:srgbClr val="FF0000"/>
              </a:solidFill>
            </a:endParaRPr>
          </a:p>
        </p:txBody>
      </p: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381000" y="2812728"/>
            <a:ext cx="3101975" cy="3810000"/>
            <a:chOff x="1788" y="819"/>
            <a:chExt cx="2184" cy="2682"/>
          </a:xfrm>
        </p:grpSpPr>
        <p:graphicFrame>
          <p:nvGraphicFramePr>
            <p:cNvPr id="6" name="Object 66"/>
            <p:cNvGraphicFramePr>
              <a:graphicFrameLocks noChangeAspect="1"/>
            </p:cNvGraphicFramePr>
            <p:nvPr/>
          </p:nvGraphicFramePr>
          <p:xfrm>
            <a:off x="1788" y="819"/>
            <a:ext cx="2184" cy="2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Drawing" r:id="rId3" imgW="3463200" imgH="4245120" progId="">
                    <p:embed/>
                  </p:oleObj>
                </mc:Choice>
                <mc:Fallback>
                  <p:oleObj name="Drawing" r:id="rId3" imgW="3463200" imgH="42451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8" y="819"/>
                          <a:ext cx="2184" cy="26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" name="Picture 6" descr="model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912"/>
              <a:ext cx="1438" cy="2496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8" name="Content Placeholder 7" descr="figtmp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657600" y="2888928"/>
            <a:ext cx="5256213" cy="36560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2101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Vertical seismic isolation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Coupling from vertical motion to horizontal </a:t>
            </a:r>
            <a:r>
              <a:rPr lang="en-US" altLang="ja-JP" dirty="0" smtClean="0"/>
              <a:t>motion exists because of:</a:t>
            </a:r>
          </a:p>
          <a:p>
            <a:pPr lvl="1"/>
            <a:r>
              <a:rPr lang="en-US" altLang="ja-JP" dirty="0" smtClean="0"/>
              <a:t>earth curvature</a:t>
            </a:r>
          </a:p>
          <a:p>
            <a:pPr lvl="1"/>
            <a:r>
              <a:rPr lang="en-US" altLang="ja-JP" dirty="0" smtClean="0"/>
              <a:t>mechanical coupling</a:t>
            </a:r>
          </a:p>
          <a:p>
            <a:pPr lvl="1"/>
            <a:r>
              <a:rPr lang="en-US" altLang="ja-JP" dirty="0" smtClean="0"/>
              <a:t>Slope (1/300; for draining spring water)</a:t>
            </a:r>
          </a:p>
          <a:p>
            <a:pPr marL="0" indent="0">
              <a:buNone/>
            </a:pPr>
            <a:endParaRPr lang="en-US" altLang="ja-JP" dirty="0">
              <a:sym typeface="Symbol"/>
            </a:endParaRPr>
          </a:p>
          <a:p>
            <a:pPr marL="0" indent="0">
              <a:buNone/>
            </a:pPr>
            <a:r>
              <a:rPr lang="en-US" altLang="ja-JP" dirty="0" smtClean="0">
                <a:sym typeface="Symbol"/>
              </a:rPr>
              <a:t>      </a:t>
            </a:r>
            <a:r>
              <a:rPr lang="en-US" altLang="ja-JP" dirty="0" smtClean="0">
                <a:solidFill>
                  <a:srgbClr val="FF0000"/>
                </a:solidFill>
                <a:sym typeface="Symbol"/>
              </a:rPr>
              <a:t> </a:t>
            </a:r>
            <a:r>
              <a:rPr lang="en-US" altLang="ja-JP" dirty="0" smtClean="0">
                <a:solidFill>
                  <a:srgbClr val="FF0000"/>
                </a:solidFill>
              </a:rPr>
              <a:t>Vertical seismic isolation is necessary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146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Geometric </a:t>
            </a:r>
            <a:r>
              <a:rPr kumimoji="1" lang="en-US" altLang="ja-JP" dirty="0" err="1" smtClean="0"/>
              <a:t>Antispring</a:t>
            </a:r>
            <a:r>
              <a:rPr kumimoji="1" lang="en-US" altLang="ja-JP" dirty="0" smtClean="0"/>
              <a:t> (GAS) Filter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426014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</a:rPr>
              <a:t>Restoring force</a:t>
            </a:r>
          </a:p>
          <a:p>
            <a:r>
              <a:rPr lang="en-US" altLang="ja-JP" sz="2800" b="1" dirty="0" smtClean="0">
                <a:solidFill>
                  <a:prstClr val="black"/>
                </a:solidFill>
              </a:rPr>
              <a:t>= Spring force of blade + </a:t>
            </a:r>
            <a:r>
              <a:rPr lang="en-US" altLang="ja-JP" sz="2800" b="1" dirty="0" err="1" smtClean="0">
                <a:solidFill>
                  <a:prstClr val="black"/>
                </a:solidFill>
              </a:rPr>
              <a:t>antispring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 force of squeezed blades</a:t>
            </a:r>
          </a:p>
          <a:p>
            <a:r>
              <a:rPr lang="en-US" altLang="ja-JP" sz="3600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altLang="ja-JP" sz="3600" b="1" dirty="0" smtClean="0">
                <a:solidFill>
                  <a:srgbClr val="FF0000"/>
                </a:solidFill>
                <a:sym typeface="Symbol"/>
              </a:rPr>
              <a:t>            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Lower resonant frequency</a:t>
            </a:r>
            <a:endParaRPr lang="ja-JP" alt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extLst/>
          </p:nvPr>
        </p:nvGraphicFramePr>
        <p:xfrm>
          <a:off x="152400" y="3258855"/>
          <a:ext cx="44196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Drawing" r:id="rId3" imgW="3463200" imgH="4245120" progId="">
                  <p:embed/>
                </p:oleObj>
              </mc:Choice>
              <mc:Fallback>
                <p:oleObj name="Drawing" r:id="rId3" imgW="3463200" imgH="4245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258855"/>
                        <a:ext cx="44196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>
            <p:extLst/>
          </p:nvPr>
        </p:nvGraphicFramePr>
        <p:xfrm>
          <a:off x="381000" y="3411255"/>
          <a:ext cx="4113213" cy="251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r:id="rId5" imgW="6743700" imgH="4124249" progId="">
                  <p:embed/>
                </p:oleObj>
              </mc:Choice>
              <mc:Fallback>
                <p:oleObj r:id="rId5" imgW="6743700" imgH="41242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11255"/>
                        <a:ext cx="4113213" cy="251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6" descr="figtmp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258855"/>
            <a:ext cx="4343400" cy="3114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297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7"/>
          <p:cNvSpPr>
            <a:spLocks noChangeArrowheads="1"/>
          </p:cNvSpPr>
          <p:nvPr/>
        </p:nvSpPr>
        <p:spPr bwMode="auto">
          <a:xfrm>
            <a:off x="4257389" y="5133938"/>
            <a:ext cx="269875" cy="214313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81" name="Rectangle 8"/>
          <p:cNvSpPr>
            <a:spLocks noChangeArrowheads="1"/>
          </p:cNvSpPr>
          <p:nvPr/>
        </p:nvSpPr>
        <p:spPr bwMode="auto">
          <a:xfrm>
            <a:off x="4257389" y="4703725"/>
            <a:ext cx="431800" cy="215900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14" name="Line 41"/>
          <p:cNvSpPr>
            <a:spLocks noChangeShapeType="1"/>
          </p:cNvSpPr>
          <p:nvPr/>
        </p:nvSpPr>
        <p:spPr bwMode="auto">
          <a:xfrm flipV="1">
            <a:off x="4473289" y="4005225"/>
            <a:ext cx="0" cy="6985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15" name="Freeform 42"/>
          <p:cNvSpPr>
            <a:spLocks/>
          </p:cNvSpPr>
          <p:nvPr/>
        </p:nvSpPr>
        <p:spPr bwMode="auto">
          <a:xfrm>
            <a:off x="3965289" y="4464013"/>
            <a:ext cx="454025" cy="1100138"/>
          </a:xfrm>
          <a:custGeom>
            <a:avLst/>
            <a:gdLst>
              <a:gd name="T0" fmla="*/ 0 w 286"/>
              <a:gd name="T1" fmla="*/ 693 h 693"/>
              <a:gd name="T2" fmla="*/ 31 w 286"/>
              <a:gd name="T3" fmla="*/ 693 h 693"/>
              <a:gd name="T4" fmla="*/ 31 w 286"/>
              <a:gd name="T5" fmla="*/ 15 h 693"/>
              <a:gd name="T6" fmla="*/ 16 w 286"/>
              <a:gd name="T7" fmla="*/ 15 h 693"/>
              <a:gd name="T8" fmla="*/ 16 w 286"/>
              <a:gd name="T9" fmla="*/ 30 h 693"/>
              <a:gd name="T10" fmla="*/ 286 w 286"/>
              <a:gd name="T11" fmla="*/ 30 h 693"/>
              <a:gd name="T12" fmla="*/ 286 w 286"/>
              <a:gd name="T13" fmla="*/ 0 h 693"/>
              <a:gd name="T14" fmla="*/ 16 w 286"/>
              <a:gd name="T15" fmla="*/ 0 h 693"/>
              <a:gd name="T16" fmla="*/ 0 w 286"/>
              <a:gd name="T17" fmla="*/ 15 h 693"/>
              <a:gd name="T18" fmla="*/ 0 w 286"/>
              <a:gd name="T19" fmla="*/ 693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6" h="693">
                <a:moveTo>
                  <a:pt x="0" y="693"/>
                </a:moveTo>
                <a:lnTo>
                  <a:pt x="31" y="693"/>
                </a:lnTo>
                <a:lnTo>
                  <a:pt x="31" y="15"/>
                </a:lnTo>
                <a:lnTo>
                  <a:pt x="16" y="15"/>
                </a:lnTo>
                <a:lnTo>
                  <a:pt x="16" y="30"/>
                </a:lnTo>
                <a:lnTo>
                  <a:pt x="286" y="30"/>
                </a:lnTo>
                <a:lnTo>
                  <a:pt x="286" y="0"/>
                </a:lnTo>
                <a:lnTo>
                  <a:pt x="16" y="0"/>
                </a:lnTo>
                <a:lnTo>
                  <a:pt x="0" y="15"/>
                </a:lnTo>
                <a:lnTo>
                  <a:pt x="0" y="693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16" name="Freeform 43"/>
          <p:cNvSpPr>
            <a:spLocks/>
          </p:cNvSpPr>
          <p:nvPr/>
        </p:nvSpPr>
        <p:spPr bwMode="auto">
          <a:xfrm>
            <a:off x="4073239" y="5240300"/>
            <a:ext cx="908050" cy="884238"/>
          </a:xfrm>
          <a:custGeom>
            <a:avLst/>
            <a:gdLst>
              <a:gd name="T0" fmla="*/ 30 w 572"/>
              <a:gd name="T1" fmla="*/ 339 h 557"/>
              <a:gd name="T2" fmla="*/ 0 w 572"/>
              <a:gd name="T3" fmla="*/ 339 h 557"/>
              <a:gd name="T4" fmla="*/ 0 w 572"/>
              <a:gd name="T5" fmla="*/ 542 h 557"/>
              <a:gd name="T6" fmla="*/ 15 w 572"/>
              <a:gd name="T7" fmla="*/ 557 h 557"/>
              <a:gd name="T8" fmla="*/ 557 w 572"/>
              <a:gd name="T9" fmla="*/ 557 h 557"/>
              <a:gd name="T10" fmla="*/ 572 w 572"/>
              <a:gd name="T11" fmla="*/ 542 h 557"/>
              <a:gd name="T12" fmla="*/ 572 w 572"/>
              <a:gd name="T13" fmla="*/ 0 h 557"/>
              <a:gd name="T14" fmla="*/ 542 w 572"/>
              <a:gd name="T15" fmla="*/ 0 h 557"/>
              <a:gd name="T16" fmla="*/ 542 w 572"/>
              <a:gd name="T17" fmla="*/ 542 h 557"/>
              <a:gd name="T18" fmla="*/ 557 w 572"/>
              <a:gd name="T19" fmla="*/ 542 h 557"/>
              <a:gd name="T20" fmla="*/ 557 w 572"/>
              <a:gd name="T21" fmla="*/ 527 h 557"/>
              <a:gd name="T22" fmla="*/ 15 w 572"/>
              <a:gd name="T23" fmla="*/ 527 h 557"/>
              <a:gd name="T24" fmla="*/ 15 w 572"/>
              <a:gd name="T25" fmla="*/ 542 h 557"/>
              <a:gd name="T26" fmla="*/ 30 w 572"/>
              <a:gd name="T27" fmla="*/ 542 h 557"/>
              <a:gd name="T28" fmla="*/ 30 w 572"/>
              <a:gd name="T29" fmla="*/ 339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2" h="557">
                <a:moveTo>
                  <a:pt x="30" y="339"/>
                </a:moveTo>
                <a:lnTo>
                  <a:pt x="0" y="339"/>
                </a:lnTo>
                <a:lnTo>
                  <a:pt x="0" y="542"/>
                </a:lnTo>
                <a:lnTo>
                  <a:pt x="15" y="557"/>
                </a:lnTo>
                <a:lnTo>
                  <a:pt x="557" y="557"/>
                </a:lnTo>
                <a:lnTo>
                  <a:pt x="572" y="542"/>
                </a:lnTo>
                <a:lnTo>
                  <a:pt x="572" y="0"/>
                </a:lnTo>
                <a:lnTo>
                  <a:pt x="542" y="0"/>
                </a:lnTo>
                <a:lnTo>
                  <a:pt x="542" y="542"/>
                </a:lnTo>
                <a:lnTo>
                  <a:pt x="557" y="542"/>
                </a:lnTo>
                <a:lnTo>
                  <a:pt x="557" y="527"/>
                </a:lnTo>
                <a:lnTo>
                  <a:pt x="15" y="527"/>
                </a:lnTo>
                <a:lnTo>
                  <a:pt x="15" y="542"/>
                </a:lnTo>
                <a:lnTo>
                  <a:pt x="30" y="542"/>
                </a:lnTo>
                <a:lnTo>
                  <a:pt x="30" y="339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17" name="Freeform 44"/>
          <p:cNvSpPr>
            <a:spLocks/>
          </p:cNvSpPr>
          <p:nvPr/>
        </p:nvSpPr>
        <p:spPr bwMode="auto">
          <a:xfrm>
            <a:off x="2698464" y="5241888"/>
            <a:ext cx="106363" cy="428625"/>
          </a:xfrm>
          <a:custGeom>
            <a:avLst/>
            <a:gdLst>
              <a:gd name="T0" fmla="*/ 0 w 67"/>
              <a:gd name="T1" fmla="*/ 0 h 270"/>
              <a:gd name="T2" fmla="*/ 23 w 67"/>
              <a:gd name="T3" fmla="*/ 20 h 270"/>
              <a:gd name="T4" fmla="*/ 41 w 67"/>
              <a:gd name="T5" fmla="*/ 44 h 270"/>
              <a:gd name="T6" fmla="*/ 55 w 67"/>
              <a:gd name="T7" fmla="*/ 70 h 270"/>
              <a:gd name="T8" fmla="*/ 64 w 67"/>
              <a:gd name="T9" fmla="*/ 98 h 270"/>
              <a:gd name="T10" fmla="*/ 67 w 67"/>
              <a:gd name="T11" fmla="*/ 126 h 270"/>
              <a:gd name="T12" fmla="*/ 66 w 67"/>
              <a:gd name="T13" fmla="*/ 155 h 270"/>
              <a:gd name="T14" fmla="*/ 60 w 67"/>
              <a:gd name="T15" fmla="*/ 183 h 270"/>
              <a:gd name="T16" fmla="*/ 50 w 67"/>
              <a:gd name="T17" fmla="*/ 211 h 270"/>
              <a:gd name="T18" fmla="*/ 34 w 67"/>
              <a:gd name="T19" fmla="*/ 237 h 270"/>
              <a:gd name="T20" fmla="*/ 19 w 67"/>
              <a:gd name="T21" fmla="*/ 255 h 270"/>
              <a:gd name="T22" fmla="*/ 0 w 67"/>
              <a:gd name="T23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7" h="270">
                <a:moveTo>
                  <a:pt x="0" y="0"/>
                </a:moveTo>
                <a:lnTo>
                  <a:pt x="23" y="20"/>
                </a:lnTo>
                <a:lnTo>
                  <a:pt x="41" y="44"/>
                </a:lnTo>
                <a:lnTo>
                  <a:pt x="55" y="70"/>
                </a:lnTo>
                <a:lnTo>
                  <a:pt x="64" y="98"/>
                </a:lnTo>
                <a:lnTo>
                  <a:pt x="67" y="126"/>
                </a:lnTo>
                <a:lnTo>
                  <a:pt x="66" y="155"/>
                </a:lnTo>
                <a:lnTo>
                  <a:pt x="60" y="183"/>
                </a:lnTo>
                <a:lnTo>
                  <a:pt x="50" y="211"/>
                </a:lnTo>
                <a:lnTo>
                  <a:pt x="34" y="237"/>
                </a:lnTo>
                <a:lnTo>
                  <a:pt x="19" y="255"/>
                </a:lnTo>
                <a:lnTo>
                  <a:pt x="0" y="27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18" name="Freeform 45"/>
          <p:cNvSpPr>
            <a:spLocks/>
          </p:cNvSpPr>
          <p:nvPr/>
        </p:nvSpPr>
        <p:spPr bwMode="auto">
          <a:xfrm>
            <a:off x="2592101" y="5668925"/>
            <a:ext cx="111125" cy="434975"/>
          </a:xfrm>
          <a:custGeom>
            <a:avLst/>
            <a:gdLst>
              <a:gd name="T0" fmla="*/ 70 w 70"/>
              <a:gd name="T1" fmla="*/ 0 h 274"/>
              <a:gd name="T2" fmla="*/ 46 w 70"/>
              <a:gd name="T3" fmla="*/ 20 h 274"/>
              <a:gd name="T4" fmla="*/ 28 w 70"/>
              <a:gd name="T5" fmla="*/ 44 h 274"/>
              <a:gd name="T6" fmla="*/ 14 w 70"/>
              <a:gd name="T7" fmla="*/ 69 h 274"/>
              <a:gd name="T8" fmla="*/ 5 w 70"/>
              <a:gd name="T9" fmla="*/ 97 h 274"/>
              <a:gd name="T10" fmla="*/ 0 w 70"/>
              <a:gd name="T11" fmla="*/ 124 h 274"/>
              <a:gd name="T12" fmla="*/ 0 w 70"/>
              <a:gd name="T13" fmla="*/ 153 h 274"/>
              <a:gd name="T14" fmla="*/ 6 w 70"/>
              <a:gd name="T15" fmla="*/ 182 h 274"/>
              <a:gd name="T16" fmla="*/ 16 w 70"/>
              <a:gd name="T17" fmla="*/ 210 h 274"/>
              <a:gd name="T18" fmla="*/ 31 w 70"/>
              <a:gd name="T19" fmla="*/ 237 h 274"/>
              <a:gd name="T20" fmla="*/ 49 w 70"/>
              <a:gd name="T21" fmla="*/ 256 h 274"/>
              <a:gd name="T22" fmla="*/ 70 w 70"/>
              <a:gd name="T23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" h="274">
                <a:moveTo>
                  <a:pt x="70" y="0"/>
                </a:moveTo>
                <a:lnTo>
                  <a:pt x="46" y="20"/>
                </a:lnTo>
                <a:lnTo>
                  <a:pt x="28" y="44"/>
                </a:lnTo>
                <a:lnTo>
                  <a:pt x="14" y="69"/>
                </a:lnTo>
                <a:lnTo>
                  <a:pt x="5" y="97"/>
                </a:lnTo>
                <a:lnTo>
                  <a:pt x="0" y="124"/>
                </a:lnTo>
                <a:lnTo>
                  <a:pt x="0" y="153"/>
                </a:lnTo>
                <a:lnTo>
                  <a:pt x="6" y="182"/>
                </a:lnTo>
                <a:lnTo>
                  <a:pt x="16" y="210"/>
                </a:lnTo>
                <a:lnTo>
                  <a:pt x="31" y="237"/>
                </a:lnTo>
                <a:lnTo>
                  <a:pt x="49" y="256"/>
                </a:lnTo>
                <a:lnTo>
                  <a:pt x="70" y="27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40" name="Rectangle 67"/>
          <p:cNvSpPr>
            <a:spLocks noChangeArrowheads="1"/>
          </p:cNvSpPr>
          <p:nvPr/>
        </p:nvSpPr>
        <p:spPr bwMode="auto">
          <a:xfrm>
            <a:off x="4581239" y="5564150"/>
            <a:ext cx="107950" cy="214313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41" name="Rectangle 68"/>
          <p:cNvSpPr>
            <a:spLocks noChangeArrowheads="1"/>
          </p:cNvSpPr>
          <p:nvPr/>
        </p:nvSpPr>
        <p:spPr bwMode="auto">
          <a:xfrm>
            <a:off x="4581239" y="5133938"/>
            <a:ext cx="107950" cy="214313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42" name="Line 69"/>
          <p:cNvSpPr>
            <a:spLocks noChangeShapeType="1"/>
          </p:cNvSpPr>
          <p:nvPr/>
        </p:nvSpPr>
        <p:spPr bwMode="auto">
          <a:xfrm flipV="1">
            <a:off x="4635214" y="53482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43" name="Line 70"/>
          <p:cNvSpPr>
            <a:spLocks noChangeShapeType="1"/>
          </p:cNvSpPr>
          <p:nvPr/>
        </p:nvSpPr>
        <p:spPr bwMode="auto">
          <a:xfrm flipV="1">
            <a:off x="4392326" y="4919625"/>
            <a:ext cx="0" cy="21431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44" name="Line 71"/>
          <p:cNvSpPr>
            <a:spLocks noChangeShapeType="1"/>
          </p:cNvSpPr>
          <p:nvPr/>
        </p:nvSpPr>
        <p:spPr bwMode="auto">
          <a:xfrm flipV="1">
            <a:off x="4635214" y="4919625"/>
            <a:ext cx="0" cy="21431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45" name="Rectangle 72"/>
          <p:cNvSpPr>
            <a:spLocks noChangeArrowheads="1"/>
          </p:cNvSpPr>
          <p:nvPr/>
        </p:nvSpPr>
        <p:spPr bwMode="auto">
          <a:xfrm>
            <a:off x="5602001" y="5402225"/>
            <a:ext cx="538163" cy="214313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56" name="Rectangle 83"/>
          <p:cNvSpPr>
            <a:spLocks noChangeArrowheads="1"/>
          </p:cNvSpPr>
          <p:nvPr/>
        </p:nvSpPr>
        <p:spPr bwMode="auto">
          <a:xfrm>
            <a:off x="5819489" y="5616538"/>
            <a:ext cx="106363" cy="376238"/>
          </a:xfrm>
          <a:prstGeom prst="rect">
            <a:avLst/>
          </a:prstGeom>
          <a:noFill/>
          <a:ln w="127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57" name="Rectangle 84"/>
          <p:cNvSpPr>
            <a:spLocks noChangeArrowheads="1"/>
          </p:cNvSpPr>
          <p:nvPr/>
        </p:nvSpPr>
        <p:spPr bwMode="auto">
          <a:xfrm>
            <a:off x="5763926" y="5940388"/>
            <a:ext cx="217488" cy="52388"/>
          </a:xfrm>
          <a:prstGeom prst="rect">
            <a:avLst/>
          </a:prstGeom>
          <a:solidFill>
            <a:srgbClr val="404040"/>
          </a:solidFill>
          <a:ln w="0">
            <a:solidFill>
              <a:srgbClr val="40404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58" name="Rectangle 85"/>
          <p:cNvSpPr>
            <a:spLocks noChangeArrowheads="1"/>
          </p:cNvSpPr>
          <p:nvPr/>
        </p:nvSpPr>
        <p:spPr bwMode="auto">
          <a:xfrm>
            <a:off x="5763926" y="5940388"/>
            <a:ext cx="217488" cy="52388"/>
          </a:xfrm>
          <a:prstGeom prst="rect">
            <a:avLst/>
          </a:prstGeom>
          <a:noFill/>
          <a:ln w="7938">
            <a:solidFill>
              <a:srgbClr val="4040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59" name="Rectangle 86"/>
          <p:cNvSpPr>
            <a:spLocks noChangeArrowheads="1"/>
          </p:cNvSpPr>
          <p:nvPr/>
        </p:nvSpPr>
        <p:spPr bwMode="auto">
          <a:xfrm>
            <a:off x="5763926" y="5672100"/>
            <a:ext cx="217488" cy="52388"/>
          </a:xfrm>
          <a:prstGeom prst="rect">
            <a:avLst/>
          </a:prstGeom>
          <a:solidFill>
            <a:srgbClr val="00FFFF"/>
          </a:solidFill>
          <a:ln w="0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60" name="Rectangle 87"/>
          <p:cNvSpPr>
            <a:spLocks noChangeArrowheads="1"/>
          </p:cNvSpPr>
          <p:nvPr/>
        </p:nvSpPr>
        <p:spPr bwMode="auto">
          <a:xfrm>
            <a:off x="5763926" y="5672100"/>
            <a:ext cx="217488" cy="52388"/>
          </a:xfrm>
          <a:prstGeom prst="rect">
            <a:avLst/>
          </a:prstGeom>
          <a:noFill/>
          <a:ln w="7938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61" name="Rectangle 88"/>
          <p:cNvSpPr>
            <a:spLocks noChangeArrowheads="1"/>
          </p:cNvSpPr>
          <p:nvPr/>
        </p:nvSpPr>
        <p:spPr bwMode="auto">
          <a:xfrm>
            <a:off x="4957476" y="6076913"/>
            <a:ext cx="1076325" cy="47625"/>
          </a:xfrm>
          <a:prstGeom prst="rect">
            <a:avLst/>
          </a:prstGeom>
          <a:solidFill>
            <a:srgbClr val="0000FF"/>
          </a:solidFill>
          <a:ln w="0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62" name="Freeform 89"/>
          <p:cNvSpPr>
            <a:spLocks/>
          </p:cNvSpPr>
          <p:nvPr/>
        </p:nvSpPr>
        <p:spPr bwMode="auto">
          <a:xfrm>
            <a:off x="5709951" y="5999125"/>
            <a:ext cx="55563" cy="101600"/>
          </a:xfrm>
          <a:custGeom>
            <a:avLst/>
            <a:gdLst>
              <a:gd name="T0" fmla="*/ 35 w 35"/>
              <a:gd name="T1" fmla="*/ 0 h 64"/>
              <a:gd name="T2" fmla="*/ 21 w 35"/>
              <a:gd name="T3" fmla="*/ 7 h 64"/>
              <a:gd name="T4" fmla="*/ 10 w 35"/>
              <a:gd name="T5" fmla="*/ 18 h 64"/>
              <a:gd name="T6" fmla="*/ 3 w 35"/>
              <a:gd name="T7" fmla="*/ 32 h 64"/>
              <a:gd name="T8" fmla="*/ 0 w 35"/>
              <a:gd name="T9" fmla="*/ 47 h 64"/>
              <a:gd name="T10" fmla="*/ 3 w 35"/>
              <a:gd name="T11" fmla="*/ 63 h 64"/>
              <a:gd name="T12" fmla="*/ 3 w 35"/>
              <a:gd name="T13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64">
                <a:moveTo>
                  <a:pt x="35" y="0"/>
                </a:moveTo>
                <a:lnTo>
                  <a:pt x="21" y="7"/>
                </a:lnTo>
                <a:lnTo>
                  <a:pt x="10" y="18"/>
                </a:lnTo>
                <a:lnTo>
                  <a:pt x="3" y="32"/>
                </a:lnTo>
                <a:lnTo>
                  <a:pt x="0" y="47"/>
                </a:lnTo>
                <a:lnTo>
                  <a:pt x="3" y="63"/>
                </a:lnTo>
                <a:lnTo>
                  <a:pt x="3" y="64"/>
                </a:lnTo>
              </a:path>
            </a:pathLst>
          </a:custGeom>
          <a:noFill/>
          <a:ln w="1270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63" name="Freeform 90"/>
          <p:cNvSpPr>
            <a:spLocks/>
          </p:cNvSpPr>
          <p:nvPr/>
        </p:nvSpPr>
        <p:spPr bwMode="auto">
          <a:xfrm>
            <a:off x="5978239" y="5999125"/>
            <a:ext cx="55563" cy="100013"/>
          </a:xfrm>
          <a:custGeom>
            <a:avLst/>
            <a:gdLst>
              <a:gd name="T0" fmla="*/ 0 w 35"/>
              <a:gd name="T1" fmla="*/ 0 h 63"/>
              <a:gd name="T2" fmla="*/ 14 w 35"/>
              <a:gd name="T3" fmla="*/ 7 h 63"/>
              <a:gd name="T4" fmla="*/ 26 w 35"/>
              <a:gd name="T5" fmla="*/ 18 h 63"/>
              <a:gd name="T6" fmla="*/ 33 w 35"/>
              <a:gd name="T7" fmla="*/ 32 h 63"/>
              <a:gd name="T8" fmla="*/ 35 w 35"/>
              <a:gd name="T9" fmla="*/ 47 h 63"/>
              <a:gd name="T10" fmla="*/ 33 w 35"/>
              <a:gd name="T11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63">
                <a:moveTo>
                  <a:pt x="0" y="0"/>
                </a:moveTo>
                <a:lnTo>
                  <a:pt x="14" y="7"/>
                </a:lnTo>
                <a:lnTo>
                  <a:pt x="26" y="18"/>
                </a:lnTo>
                <a:lnTo>
                  <a:pt x="33" y="32"/>
                </a:lnTo>
                <a:lnTo>
                  <a:pt x="35" y="47"/>
                </a:lnTo>
                <a:lnTo>
                  <a:pt x="33" y="63"/>
                </a:lnTo>
              </a:path>
            </a:pathLst>
          </a:custGeom>
          <a:noFill/>
          <a:ln w="1270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64" name="Freeform 91"/>
          <p:cNvSpPr>
            <a:spLocks/>
          </p:cNvSpPr>
          <p:nvPr/>
        </p:nvSpPr>
        <p:spPr bwMode="auto">
          <a:xfrm>
            <a:off x="5709951" y="5729250"/>
            <a:ext cx="55563" cy="103188"/>
          </a:xfrm>
          <a:custGeom>
            <a:avLst/>
            <a:gdLst>
              <a:gd name="T0" fmla="*/ 35 w 35"/>
              <a:gd name="T1" fmla="*/ 0 h 65"/>
              <a:gd name="T2" fmla="*/ 21 w 35"/>
              <a:gd name="T3" fmla="*/ 7 h 65"/>
              <a:gd name="T4" fmla="*/ 10 w 35"/>
              <a:gd name="T5" fmla="*/ 18 h 65"/>
              <a:gd name="T6" fmla="*/ 3 w 35"/>
              <a:gd name="T7" fmla="*/ 32 h 65"/>
              <a:gd name="T8" fmla="*/ 0 w 35"/>
              <a:gd name="T9" fmla="*/ 48 h 65"/>
              <a:gd name="T10" fmla="*/ 3 w 35"/>
              <a:gd name="T11" fmla="*/ 63 h 65"/>
              <a:gd name="T12" fmla="*/ 3 w 35"/>
              <a:gd name="T1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65">
                <a:moveTo>
                  <a:pt x="35" y="0"/>
                </a:moveTo>
                <a:lnTo>
                  <a:pt x="21" y="7"/>
                </a:lnTo>
                <a:lnTo>
                  <a:pt x="10" y="18"/>
                </a:lnTo>
                <a:lnTo>
                  <a:pt x="3" y="32"/>
                </a:lnTo>
                <a:lnTo>
                  <a:pt x="0" y="48"/>
                </a:lnTo>
                <a:lnTo>
                  <a:pt x="3" y="63"/>
                </a:lnTo>
                <a:lnTo>
                  <a:pt x="3" y="65"/>
                </a:lnTo>
              </a:path>
            </a:pathLst>
          </a:custGeom>
          <a:noFill/>
          <a:ln w="1270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65" name="Freeform 92"/>
          <p:cNvSpPr>
            <a:spLocks/>
          </p:cNvSpPr>
          <p:nvPr/>
        </p:nvSpPr>
        <p:spPr bwMode="auto">
          <a:xfrm>
            <a:off x="5978239" y="5729250"/>
            <a:ext cx="55563" cy="100013"/>
          </a:xfrm>
          <a:custGeom>
            <a:avLst/>
            <a:gdLst>
              <a:gd name="T0" fmla="*/ 0 w 35"/>
              <a:gd name="T1" fmla="*/ 0 h 63"/>
              <a:gd name="T2" fmla="*/ 14 w 35"/>
              <a:gd name="T3" fmla="*/ 8 h 63"/>
              <a:gd name="T4" fmla="*/ 26 w 35"/>
              <a:gd name="T5" fmla="*/ 19 h 63"/>
              <a:gd name="T6" fmla="*/ 33 w 35"/>
              <a:gd name="T7" fmla="*/ 32 h 63"/>
              <a:gd name="T8" fmla="*/ 35 w 35"/>
              <a:gd name="T9" fmla="*/ 48 h 63"/>
              <a:gd name="T10" fmla="*/ 33 w 35"/>
              <a:gd name="T11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63">
                <a:moveTo>
                  <a:pt x="0" y="0"/>
                </a:moveTo>
                <a:lnTo>
                  <a:pt x="14" y="8"/>
                </a:lnTo>
                <a:lnTo>
                  <a:pt x="26" y="19"/>
                </a:lnTo>
                <a:lnTo>
                  <a:pt x="33" y="32"/>
                </a:lnTo>
                <a:lnTo>
                  <a:pt x="35" y="48"/>
                </a:lnTo>
                <a:lnTo>
                  <a:pt x="33" y="63"/>
                </a:lnTo>
              </a:path>
            </a:pathLst>
          </a:custGeom>
          <a:noFill/>
          <a:ln w="1270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66" name="Rectangle 93"/>
          <p:cNvSpPr>
            <a:spLocks noChangeArrowheads="1"/>
          </p:cNvSpPr>
          <p:nvPr/>
        </p:nvSpPr>
        <p:spPr bwMode="auto">
          <a:xfrm>
            <a:off x="5602001" y="4435438"/>
            <a:ext cx="538163" cy="214313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7" name="Rectangle 104"/>
          <p:cNvSpPr>
            <a:spLocks noChangeArrowheads="1"/>
          </p:cNvSpPr>
          <p:nvPr/>
        </p:nvSpPr>
        <p:spPr bwMode="auto">
          <a:xfrm>
            <a:off x="5819489" y="4649750"/>
            <a:ext cx="106363" cy="376238"/>
          </a:xfrm>
          <a:prstGeom prst="rect">
            <a:avLst/>
          </a:prstGeom>
          <a:noFill/>
          <a:ln w="127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8" name="Rectangle 105"/>
          <p:cNvSpPr>
            <a:spLocks noChangeArrowheads="1"/>
          </p:cNvSpPr>
          <p:nvPr/>
        </p:nvSpPr>
        <p:spPr bwMode="auto">
          <a:xfrm>
            <a:off x="5763926" y="4972013"/>
            <a:ext cx="217488" cy="53975"/>
          </a:xfrm>
          <a:prstGeom prst="rect">
            <a:avLst/>
          </a:prstGeom>
          <a:solidFill>
            <a:srgbClr val="404040"/>
          </a:solidFill>
          <a:ln w="0">
            <a:solidFill>
              <a:srgbClr val="40404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9" name="Rectangle 106"/>
          <p:cNvSpPr>
            <a:spLocks noChangeArrowheads="1"/>
          </p:cNvSpPr>
          <p:nvPr/>
        </p:nvSpPr>
        <p:spPr bwMode="auto">
          <a:xfrm>
            <a:off x="5763926" y="4972013"/>
            <a:ext cx="217488" cy="53975"/>
          </a:xfrm>
          <a:prstGeom prst="rect">
            <a:avLst/>
          </a:prstGeom>
          <a:noFill/>
          <a:ln w="7938">
            <a:solidFill>
              <a:srgbClr val="4040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0" name="Rectangle 107"/>
          <p:cNvSpPr>
            <a:spLocks noChangeArrowheads="1"/>
          </p:cNvSpPr>
          <p:nvPr/>
        </p:nvSpPr>
        <p:spPr bwMode="auto">
          <a:xfrm>
            <a:off x="5763926" y="4703725"/>
            <a:ext cx="217488" cy="53975"/>
          </a:xfrm>
          <a:prstGeom prst="rect">
            <a:avLst/>
          </a:prstGeom>
          <a:solidFill>
            <a:srgbClr val="00FFFF"/>
          </a:solidFill>
          <a:ln w="0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1" name="Rectangle 108"/>
          <p:cNvSpPr>
            <a:spLocks noChangeArrowheads="1"/>
          </p:cNvSpPr>
          <p:nvPr/>
        </p:nvSpPr>
        <p:spPr bwMode="auto">
          <a:xfrm>
            <a:off x="5763926" y="4703725"/>
            <a:ext cx="217488" cy="53975"/>
          </a:xfrm>
          <a:prstGeom prst="rect">
            <a:avLst/>
          </a:prstGeom>
          <a:noFill/>
          <a:ln w="7938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2" name="Freeform 109"/>
          <p:cNvSpPr>
            <a:spLocks/>
          </p:cNvSpPr>
          <p:nvPr/>
        </p:nvSpPr>
        <p:spPr bwMode="auto">
          <a:xfrm>
            <a:off x="5709951" y="5029163"/>
            <a:ext cx="55563" cy="103188"/>
          </a:xfrm>
          <a:custGeom>
            <a:avLst/>
            <a:gdLst>
              <a:gd name="T0" fmla="*/ 35 w 35"/>
              <a:gd name="T1" fmla="*/ 0 h 65"/>
              <a:gd name="T2" fmla="*/ 21 w 35"/>
              <a:gd name="T3" fmla="*/ 8 h 65"/>
              <a:gd name="T4" fmla="*/ 10 w 35"/>
              <a:gd name="T5" fmla="*/ 19 h 65"/>
              <a:gd name="T6" fmla="*/ 3 w 35"/>
              <a:gd name="T7" fmla="*/ 33 h 65"/>
              <a:gd name="T8" fmla="*/ 0 w 35"/>
              <a:gd name="T9" fmla="*/ 49 h 65"/>
              <a:gd name="T10" fmla="*/ 3 w 35"/>
              <a:gd name="T11" fmla="*/ 65 h 65"/>
              <a:gd name="T12" fmla="*/ 3 w 35"/>
              <a:gd name="T1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65">
                <a:moveTo>
                  <a:pt x="35" y="0"/>
                </a:moveTo>
                <a:lnTo>
                  <a:pt x="21" y="8"/>
                </a:lnTo>
                <a:lnTo>
                  <a:pt x="10" y="19"/>
                </a:lnTo>
                <a:lnTo>
                  <a:pt x="3" y="33"/>
                </a:lnTo>
                <a:lnTo>
                  <a:pt x="0" y="49"/>
                </a:lnTo>
                <a:lnTo>
                  <a:pt x="3" y="65"/>
                </a:lnTo>
                <a:lnTo>
                  <a:pt x="3" y="65"/>
                </a:lnTo>
              </a:path>
            </a:pathLst>
          </a:custGeom>
          <a:noFill/>
          <a:ln w="1270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3" name="Freeform 110"/>
          <p:cNvSpPr>
            <a:spLocks/>
          </p:cNvSpPr>
          <p:nvPr/>
        </p:nvSpPr>
        <p:spPr bwMode="auto">
          <a:xfrm>
            <a:off x="5978239" y="5030750"/>
            <a:ext cx="55563" cy="101600"/>
          </a:xfrm>
          <a:custGeom>
            <a:avLst/>
            <a:gdLst>
              <a:gd name="T0" fmla="*/ 0 w 35"/>
              <a:gd name="T1" fmla="*/ 0 h 64"/>
              <a:gd name="T2" fmla="*/ 14 w 35"/>
              <a:gd name="T3" fmla="*/ 7 h 64"/>
              <a:gd name="T4" fmla="*/ 26 w 35"/>
              <a:gd name="T5" fmla="*/ 19 h 64"/>
              <a:gd name="T6" fmla="*/ 33 w 35"/>
              <a:gd name="T7" fmla="*/ 33 h 64"/>
              <a:gd name="T8" fmla="*/ 35 w 35"/>
              <a:gd name="T9" fmla="*/ 48 h 64"/>
              <a:gd name="T10" fmla="*/ 33 w 35"/>
              <a:gd name="T1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64">
                <a:moveTo>
                  <a:pt x="0" y="0"/>
                </a:moveTo>
                <a:lnTo>
                  <a:pt x="14" y="7"/>
                </a:lnTo>
                <a:lnTo>
                  <a:pt x="26" y="19"/>
                </a:lnTo>
                <a:lnTo>
                  <a:pt x="33" y="33"/>
                </a:lnTo>
                <a:lnTo>
                  <a:pt x="35" y="48"/>
                </a:lnTo>
                <a:lnTo>
                  <a:pt x="33" y="64"/>
                </a:lnTo>
              </a:path>
            </a:pathLst>
          </a:custGeom>
          <a:noFill/>
          <a:ln w="1270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4" name="Freeform 111"/>
          <p:cNvSpPr>
            <a:spLocks/>
          </p:cNvSpPr>
          <p:nvPr/>
        </p:nvSpPr>
        <p:spPr bwMode="auto">
          <a:xfrm>
            <a:off x="5709951" y="4762463"/>
            <a:ext cx="55563" cy="101600"/>
          </a:xfrm>
          <a:custGeom>
            <a:avLst/>
            <a:gdLst>
              <a:gd name="T0" fmla="*/ 35 w 35"/>
              <a:gd name="T1" fmla="*/ 0 h 64"/>
              <a:gd name="T2" fmla="*/ 21 w 35"/>
              <a:gd name="T3" fmla="*/ 6 h 64"/>
              <a:gd name="T4" fmla="*/ 10 w 35"/>
              <a:gd name="T5" fmla="*/ 18 h 64"/>
              <a:gd name="T6" fmla="*/ 3 w 35"/>
              <a:gd name="T7" fmla="*/ 32 h 64"/>
              <a:gd name="T8" fmla="*/ 0 w 35"/>
              <a:gd name="T9" fmla="*/ 47 h 64"/>
              <a:gd name="T10" fmla="*/ 3 w 35"/>
              <a:gd name="T11" fmla="*/ 63 h 64"/>
              <a:gd name="T12" fmla="*/ 3 w 35"/>
              <a:gd name="T13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64">
                <a:moveTo>
                  <a:pt x="35" y="0"/>
                </a:moveTo>
                <a:lnTo>
                  <a:pt x="21" y="6"/>
                </a:lnTo>
                <a:lnTo>
                  <a:pt x="10" y="18"/>
                </a:lnTo>
                <a:lnTo>
                  <a:pt x="3" y="32"/>
                </a:lnTo>
                <a:lnTo>
                  <a:pt x="0" y="47"/>
                </a:lnTo>
                <a:lnTo>
                  <a:pt x="3" y="63"/>
                </a:lnTo>
                <a:lnTo>
                  <a:pt x="3" y="64"/>
                </a:lnTo>
              </a:path>
            </a:pathLst>
          </a:custGeom>
          <a:noFill/>
          <a:ln w="1270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5" name="Freeform 112"/>
          <p:cNvSpPr>
            <a:spLocks/>
          </p:cNvSpPr>
          <p:nvPr/>
        </p:nvSpPr>
        <p:spPr bwMode="auto">
          <a:xfrm>
            <a:off x="5978239" y="4762463"/>
            <a:ext cx="55563" cy="100013"/>
          </a:xfrm>
          <a:custGeom>
            <a:avLst/>
            <a:gdLst>
              <a:gd name="T0" fmla="*/ 0 w 35"/>
              <a:gd name="T1" fmla="*/ 0 h 63"/>
              <a:gd name="T2" fmla="*/ 14 w 35"/>
              <a:gd name="T3" fmla="*/ 8 h 63"/>
              <a:gd name="T4" fmla="*/ 26 w 35"/>
              <a:gd name="T5" fmla="*/ 18 h 63"/>
              <a:gd name="T6" fmla="*/ 33 w 35"/>
              <a:gd name="T7" fmla="*/ 32 h 63"/>
              <a:gd name="T8" fmla="*/ 35 w 35"/>
              <a:gd name="T9" fmla="*/ 47 h 63"/>
              <a:gd name="T10" fmla="*/ 33 w 35"/>
              <a:gd name="T11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63">
                <a:moveTo>
                  <a:pt x="0" y="0"/>
                </a:moveTo>
                <a:lnTo>
                  <a:pt x="14" y="8"/>
                </a:lnTo>
                <a:lnTo>
                  <a:pt x="26" y="18"/>
                </a:lnTo>
                <a:lnTo>
                  <a:pt x="33" y="32"/>
                </a:lnTo>
                <a:lnTo>
                  <a:pt x="35" y="47"/>
                </a:lnTo>
                <a:lnTo>
                  <a:pt x="33" y="63"/>
                </a:lnTo>
              </a:path>
            </a:pathLst>
          </a:custGeom>
          <a:noFill/>
          <a:ln w="1270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6" name="Freeform 113"/>
          <p:cNvSpPr>
            <a:spLocks/>
          </p:cNvSpPr>
          <p:nvPr/>
        </p:nvSpPr>
        <p:spPr bwMode="auto">
          <a:xfrm>
            <a:off x="3965289" y="4464013"/>
            <a:ext cx="2198688" cy="1770063"/>
          </a:xfrm>
          <a:custGeom>
            <a:avLst/>
            <a:gdLst>
              <a:gd name="T0" fmla="*/ 0 w 1385"/>
              <a:gd name="T1" fmla="*/ 828 h 1115"/>
              <a:gd name="T2" fmla="*/ 16 w 1385"/>
              <a:gd name="T3" fmla="*/ 1115 h 1115"/>
              <a:gd name="T4" fmla="*/ 1385 w 1385"/>
              <a:gd name="T5" fmla="*/ 1100 h 1115"/>
              <a:gd name="T6" fmla="*/ 1370 w 1385"/>
              <a:gd name="T7" fmla="*/ 846 h 1115"/>
              <a:gd name="T8" fmla="*/ 1016 w 1385"/>
              <a:gd name="T9" fmla="*/ 862 h 1115"/>
              <a:gd name="T10" fmla="*/ 1031 w 1385"/>
              <a:gd name="T11" fmla="*/ 963 h 1115"/>
              <a:gd name="T12" fmla="*/ 693 w 1385"/>
              <a:gd name="T13" fmla="*/ 948 h 1115"/>
              <a:gd name="T14" fmla="*/ 708 w 1385"/>
              <a:gd name="T15" fmla="*/ 963 h 1115"/>
              <a:gd name="T16" fmla="*/ 693 w 1385"/>
              <a:gd name="T17" fmla="*/ 489 h 1115"/>
              <a:gd name="T18" fmla="*/ 1370 w 1385"/>
              <a:gd name="T19" fmla="*/ 504 h 1115"/>
              <a:gd name="T20" fmla="*/ 1385 w 1385"/>
              <a:gd name="T21" fmla="*/ 252 h 1115"/>
              <a:gd name="T22" fmla="*/ 1031 w 1385"/>
              <a:gd name="T23" fmla="*/ 237 h 1115"/>
              <a:gd name="T24" fmla="*/ 1016 w 1385"/>
              <a:gd name="T25" fmla="*/ 354 h 1115"/>
              <a:gd name="T26" fmla="*/ 1031 w 1385"/>
              <a:gd name="T27" fmla="*/ 339 h 1115"/>
              <a:gd name="T28" fmla="*/ 693 w 1385"/>
              <a:gd name="T29" fmla="*/ 354 h 1115"/>
              <a:gd name="T30" fmla="*/ 708 w 1385"/>
              <a:gd name="T31" fmla="*/ 15 h 1115"/>
              <a:gd name="T32" fmla="*/ 354 w 1385"/>
              <a:gd name="T33" fmla="*/ 0 h 1115"/>
              <a:gd name="T34" fmla="*/ 693 w 1385"/>
              <a:gd name="T35" fmla="*/ 30 h 1115"/>
              <a:gd name="T36" fmla="*/ 678 w 1385"/>
              <a:gd name="T37" fmla="*/ 15 h 1115"/>
              <a:gd name="T38" fmla="*/ 693 w 1385"/>
              <a:gd name="T39" fmla="*/ 369 h 1115"/>
              <a:gd name="T40" fmla="*/ 1046 w 1385"/>
              <a:gd name="T41" fmla="*/ 354 h 1115"/>
              <a:gd name="T42" fmla="*/ 1031 w 1385"/>
              <a:gd name="T43" fmla="*/ 252 h 1115"/>
              <a:gd name="T44" fmla="*/ 1370 w 1385"/>
              <a:gd name="T45" fmla="*/ 267 h 1115"/>
              <a:gd name="T46" fmla="*/ 1355 w 1385"/>
              <a:gd name="T47" fmla="*/ 252 h 1115"/>
              <a:gd name="T48" fmla="*/ 1370 w 1385"/>
              <a:gd name="T49" fmla="*/ 489 h 1115"/>
              <a:gd name="T50" fmla="*/ 693 w 1385"/>
              <a:gd name="T51" fmla="*/ 474 h 1115"/>
              <a:gd name="T52" fmla="*/ 678 w 1385"/>
              <a:gd name="T53" fmla="*/ 963 h 1115"/>
              <a:gd name="T54" fmla="*/ 1031 w 1385"/>
              <a:gd name="T55" fmla="*/ 978 h 1115"/>
              <a:gd name="T56" fmla="*/ 1046 w 1385"/>
              <a:gd name="T57" fmla="*/ 862 h 1115"/>
              <a:gd name="T58" fmla="*/ 1031 w 1385"/>
              <a:gd name="T59" fmla="*/ 877 h 1115"/>
              <a:gd name="T60" fmla="*/ 1370 w 1385"/>
              <a:gd name="T61" fmla="*/ 862 h 1115"/>
              <a:gd name="T62" fmla="*/ 1355 w 1385"/>
              <a:gd name="T63" fmla="*/ 1100 h 1115"/>
              <a:gd name="T64" fmla="*/ 1370 w 1385"/>
              <a:gd name="T65" fmla="*/ 1085 h 1115"/>
              <a:gd name="T66" fmla="*/ 16 w 1385"/>
              <a:gd name="T67" fmla="*/ 1100 h 1115"/>
              <a:gd name="T68" fmla="*/ 31 w 1385"/>
              <a:gd name="T69" fmla="*/ 828 h 1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5" h="1115">
                <a:moveTo>
                  <a:pt x="31" y="828"/>
                </a:moveTo>
                <a:lnTo>
                  <a:pt x="0" y="828"/>
                </a:lnTo>
                <a:lnTo>
                  <a:pt x="0" y="1100"/>
                </a:lnTo>
                <a:lnTo>
                  <a:pt x="16" y="1115"/>
                </a:lnTo>
                <a:lnTo>
                  <a:pt x="1370" y="1115"/>
                </a:lnTo>
                <a:lnTo>
                  <a:pt x="1385" y="1100"/>
                </a:lnTo>
                <a:lnTo>
                  <a:pt x="1385" y="862"/>
                </a:lnTo>
                <a:lnTo>
                  <a:pt x="1370" y="846"/>
                </a:lnTo>
                <a:lnTo>
                  <a:pt x="1031" y="846"/>
                </a:lnTo>
                <a:lnTo>
                  <a:pt x="1016" y="862"/>
                </a:lnTo>
                <a:lnTo>
                  <a:pt x="1016" y="963"/>
                </a:lnTo>
                <a:lnTo>
                  <a:pt x="1031" y="963"/>
                </a:lnTo>
                <a:lnTo>
                  <a:pt x="1031" y="948"/>
                </a:lnTo>
                <a:lnTo>
                  <a:pt x="693" y="948"/>
                </a:lnTo>
                <a:lnTo>
                  <a:pt x="693" y="963"/>
                </a:lnTo>
                <a:lnTo>
                  <a:pt x="708" y="963"/>
                </a:lnTo>
                <a:lnTo>
                  <a:pt x="708" y="489"/>
                </a:lnTo>
                <a:lnTo>
                  <a:pt x="693" y="489"/>
                </a:lnTo>
                <a:lnTo>
                  <a:pt x="693" y="504"/>
                </a:lnTo>
                <a:lnTo>
                  <a:pt x="1370" y="504"/>
                </a:lnTo>
                <a:lnTo>
                  <a:pt x="1385" y="489"/>
                </a:lnTo>
                <a:lnTo>
                  <a:pt x="1385" y="252"/>
                </a:lnTo>
                <a:lnTo>
                  <a:pt x="1370" y="237"/>
                </a:lnTo>
                <a:lnTo>
                  <a:pt x="1031" y="237"/>
                </a:lnTo>
                <a:lnTo>
                  <a:pt x="1016" y="252"/>
                </a:lnTo>
                <a:lnTo>
                  <a:pt x="1016" y="354"/>
                </a:lnTo>
                <a:lnTo>
                  <a:pt x="1031" y="354"/>
                </a:lnTo>
                <a:lnTo>
                  <a:pt x="1031" y="339"/>
                </a:lnTo>
                <a:lnTo>
                  <a:pt x="693" y="339"/>
                </a:lnTo>
                <a:lnTo>
                  <a:pt x="693" y="354"/>
                </a:lnTo>
                <a:lnTo>
                  <a:pt x="708" y="354"/>
                </a:lnTo>
                <a:lnTo>
                  <a:pt x="708" y="15"/>
                </a:lnTo>
                <a:lnTo>
                  <a:pt x="693" y="0"/>
                </a:lnTo>
                <a:lnTo>
                  <a:pt x="354" y="0"/>
                </a:lnTo>
                <a:lnTo>
                  <a:pt x="354" y="30"/>
                </a:lnTo>
                <a:lnTo>
                  <a:pt x="693" y="30"/>
                </a:lnTo>
                <a:lnTo>
                  <a:pt x="693" y="15"/>
                </a:lnTo>
                <a:lnTo>
                  <a:pt x="678" y="15"/>
                </a:lnTo>
                <a:lnTo>
                  <a:pt x="678" y="354"/>
                </a:lnTo>
                <a:lnTo>
                  <a:pt x="693" y="369"/>
                </a:lnTo>
                <a:lnTo>
                  <a:pt x="1031" y="369"/>
                </a:lnTo>
                <a:lnTo>
                  <a:pt x="1046" y="354"/>
                </a:lnTo>
                <a:lnTo>
                  <a:pt x="1046" y="252"/>
                </a:lnTo>
                <a:lnTo>
                  <a:pt x="1031" y="252"/>
                </a:lnTo>
                <a:lnTo>
                  <a:pt x="1031" y="267"/>
                </a:lnTo>
                <a:lnTo>
                  <a:pt x="1370" y="267"/>
                </a:lnTo>
                <a:lnTo>
                  <a:pt x="1370" y="252"/>
                </a:lnTo>
                <a:lnTo>
                  <a:pt x="1355" y="252"/>
                </a:lnTo>
                <a:lnTo>
                  <a:pt x="1355" y="489"/>
                </a:lnTo>
                <a:lnTo>
                  <a:pt x="1370" y="489"/>
                </a:lnTo>
                <a:lnTo>
                  <a:pt x="1370" y="474"/>
                </a:lnTo>
                <a:lnTo>
                  <a:pt x="693" y="474"/>
                </a:lnTo>
                <a:lnTo>
                  <a:pt x="678" y="489"/>
                </a:lnTo>
                <a:lnTo>
                  <a:pt x="678" y="963"/>
                </a:lnTo>
                <a:lnTo>
                  <a:pt x="693" y="978"/>
                </a:lnTo>
                <a:lnTo>
                  <a:pt x="1031" y="978"/>
                </a:lnTo>
                <a:lnTo>
                  <a:pt x="1046" y="963"/>
                </a:lnTo>
                <a:lnTo>
                  <a:pt x="1046" y="862"/>
                </a:lnTo>
                <a:lnTo>
                  <a:pt x="1031" y="862"/>
                </a:lnTo>
                <a:lnTo>
                  <a:pt x="1031" y="877"/>
                </a:lnTo>
                <a:lnTo>
                  <a:pt x="1370" y="877"/>
                </a:lnTo>
                <a:lnTo>
                  <a:pt x="1370" y="862"/>
                </a:lnTo>
                <a:lnTo>
                  <a:pt x="1355" y="862"/>
                </a:lnTo>
                <a:lnTo>
                  <a:pt x="1355" y="1100"/>
                </a:lnTo>
                <a:lnTo>
                  <a:pt x="1370" y="1100"/>
                </a:lnTo>
                <a:lnTo>
                  <a:pt x="1370" y="1085"/>
                </a:lnTo>
                <a:lnTo>
                  <a:pt x="16" y="1085"/>
                </a:lnTo>
                <a:lnTo>
                  <a:pt x="16" y="1100"/>
                </a:lnTo>
                <a:lnTo>
                  <a:pt x="31" y="1100"/>
                </a:lnTo>
                <a:lnTo>
                  <a:pt x="31" y="828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7" name="Freeform 114"/>
          <p:cNvSpPr>
            <a:spLocks/>
          </p:cNvSpPr>
          <p:nvPr/>
        </p:nvSpPr>
        <p:spPr bwMode="auto">
          <a:xfrm>
            <a:off x="4671726" y="5124413"/>
            <a:ext cx="196850" cy="87313"/>
          </a:xfrm>
          <a:custGeom>
            <a:avLst/>
            <a:gdLst>
              <a:gd name="T0" fmla="*/ 27 w 124"/>
              <a:gd name="T1" fmla="*/ 0 h 55"/>
              <a:gd name="T2" fmla="*/ 0 w 124"/>
              <a:gd name="T3" fmla="*/ 11 h 55"/>
              <a:gd name="T4" fmla="*/ 4 w 124"/>
              <a:gd name="T5" fmla="*/ 20 h 55"/>
              <a:gd name="T6" fmla="*/ 8 w 124"/>
              <a:gd name="T7" fmla="*/ 25 h 55"/>
              <a:gd name="T8" fmla="*/ 14 w 124"/>
              <a:gd name="T9" fmla="*/ 33 h 55"/>
              <a:gd name="T10" fmla="*/ 21 w 124"/>
              <a:gd name="T11" fmla="*/ 40 h 55"/>
              <a:gd name="T12" fmla="*/ 25 w 124"/>
              <a:gd name="T13" fmla="*/ 43 h 55"/>
              <a:gd name="T14" fmla="*/ 33 w 124"/>
              <a:gd name="T15" fmla="*/ 49 h 55"/>
              <a:gd name="T16" fmla="*/ 43 w 124"/>
              <a:gd name="T17" fmla="*/ 52 h 55"/>
              <a:gd name="T18" fmla="*/ 48 w 124"/>
              <a:gd name="T19" fmla="*/ 54 h 55"/>
              <a:gd name="T20" fmla="*/ 59 w 124"/>
              <a:gd name="T21" fmla="*/ 55 h 55"/>
              <a:gd name="T22" fmla="*/ 68 w 124"/>
              <a:gd name="T23" fmla="*/ 55 h 55"/>
              <a:gd name="T24" fmla="*/ 74 w 124"/>
              <a:gd name="T25" fmla="*/ 54 h 55"/>
              <a:gd name="T26" fmla="*/ 84 w 124"/>
              <a:gd name="T27" fmla="*/ 51 h 55"/>
              <a:gd name="T28" fmla="*/ 95 w 124"/>
              <a:gd name="T29" fmla="*/ 46 h 55"/>
              <a:gd name="T30" fmla="*/ 108 w 124"/>
              <a:gd name="T31" fmla="*/ 35 h 55"/>
              <a:gd name="T32" fmla="*/ 119 w 124"/>
              <a:gd name="T33" fmla="*/ 21 h 55"/>
              <a:gd name="T34" fmla="*/ 124 w 124"/>
              <a:gd name="T35" fmla="*/ 10 h 55"/>
              <a:gd name="T36" fmla="*/ 96 w 124"/>
              <a:gd name="T37" fmla="*/ 0 h 55"/>
              <a:gd name="T38" fmla="*/ 91 w 124"/>
              <a:gd name="T39" fmla="*/ 10 h 55"/>
              <a:gd name="T40" fmla="*/ 105 w 124"/>
              <a:gd name="T41" fmla="*/ 15 h 55"/>
              <a:gd name="T42" fmla="*/ 95 w 124"/>
              <a:gd name="T43" fmla="*/ 5 h 55"/>
              <a:gd name="T44" fmla="*/ 91 w 124"/>
              <a:gd name="T45" fmla="*/ 10 h 55"/>
              <a:gd name="T46" fmla="*/ 105 w 124"/>
              <a:gd name="T47" fmla="*/ 15 h 55"/>
              <a:gd name="T48" fmla="*/ 95 w 124"/>
              <a:gd name="T49" fmla="*/ 5 h 55"/>
              <a:gd name="T50" fmla="*/ 88 w 124"/>
              <a:gd name="T51" fmla="*/ 14 h 55"/>
              <a:gd name="T52" fmla="*/ 78 w 124"/>
              <a:gd name="T53" fmla="*/ 21 h 55"/>
              <a:gd name="T54" fmla="*/ 89 w 124"/>
              <a:gd name="T55" fmla="*/ 32 h 55"/>
              <a:gd name="T56" fmla="*/ 83 w 124"/>
              <a:gd name="T57" fmla="*/ 18 h 55"/>
              <a:gd name="T58" fmla="*/ 78 w 124"/>
              <a:gd name="T59" fmla="*/ 21 h 55"/>
              <a:gd name="T60" fmla="*/ 89 w 124"/>
              <a:gd name="T61" fmla="*/ 32 h 55"/>
              <a:gd name="T62" fmla="*/ 83 w 124"/>
              <a:gd name="T63" fmla="*/ 18 h 55"/>
              <a:gd name="T64" fmla="*/ 74 w 124"/>
              <a:gd name="T65" fmla="*/ 24 h 55"/>
              <a:gd name="T66" fmla="*/ 62 w 124"/>
              <a:gd name="T67" fmla="*/ 26 h 55"/>
              <a:gd name="T68" fmla="*/ 68 w 124"/>
              <a:gd name="T69" fmla="*/ 40 h 55"/>
              <a:gd name="T70" fmla="*/ 68 w 124"/>
              <a:gd name="T71" fmla="*/ 25 h 55"/>
              <a:gd name="T72" fmla="*/ 62 w 124"/>
              <a:gd name="T73" fmla="*/ 26 h 55"/>
              <a:gd name="T74" fmla="*/ 68 w 124"/>
              <a:gd name="T75" fmla="*/ 40 h 55"/>
              <a:gd name="T76" fmla="*/ 68 w 124"/>
              <a:gd name="T77" fmla="*/ 25 h 55"/>
              <a:gd name="T78" fmla="*/ 59 w 124"/>
              <a:gd name="T79" fmla="*/ 25 h 55"/>
              <a:gd name="T80" fmla="*/ 48 w 124"/>
              <a:gd name="T81" fmla="*/ 24 h 55"/>
              <a:gd name="T82" fmla="*/ 48 w 124"/>
              <a:gd name="T83" fmla="*/ 39 h 55"/>
              <a:gd name="T84" fmla="*/ 54 w 124"/>
              <a:gd name="T85" fmla="*/ 25 h 55"/>
              <a:gd name="T86" fmla="*/ 48 w 124"/>
              <a:gd name="T87" fmla="*/ 24 h 55"/>
              <a:gd name="T88" fmla="*/ 48 w 124"/>
              <a:gd name="T89" fmla="*/ 39 h 55"/>
              <a:gd name="T90" fmla="*/ 54 w 124"/>
              <a:gd name="T91" fmla="*/ 25 h 55"/>
              <a:gd name="T92" fmla="*/ 45 w 124"/>
              <a:gd name="T93" fmla="*/ 21 h 55"/>
              <a:gd name="T94" fmla="*/ 37 w 124"/>
              <a:gd name="T95" fmla="*/ 15 h 55"/>
              <a:gd name="T96" fmla="*/ 31 w 124"/>
              <a:gd name="T97" fmla="*/ 29 h 55"/>
              <a:gd name="T98" fmla="*/ 41 w 124"/>
              <a:gd name="T99" fmla="*/ 19 h 55"/>
              <a:gd name="T100" fmla="*/ 37 w 124"/>
              <a:gd name="T101" fmla="*/ 15 h 55"/>
              <a:gd name="T102" fmla="*/ 31 w 124"/>
              <a:gd name="T103" fmla="*/ 29 h 55"/>
              <a:gd name="T104" fmla="*/ 41 w 124"/>
              <a:gd name="T105" fmla="*/ 19 h 55"/>
              <a:gd name="T106" fmla="*/ 34 w 124"/>
              <a:gd name="T107" fmla="*/ 12 h 55"/>
              <a:gd name="T108" fmla="*/ 29 w 124"/>
              <a:gd name="T109" fmla="*/ 4 h 55"/>
              <a:gd name="T110" fmla="*/ 18 w 124"/>
              <a:gd name="T111" fmla="*/ 14 h 55"/>
              <a:gd name="T112" fmla="*/ 32 w 124"/>
              <a:gd name="T113" fmla="*/ 9 h 55"/>
              <a:gd name="T114" fmla="*/ 29 w 124"/>
              <a:gd name="T115" fmla="*/ 4 h 55"/>
              <a:gd name="T116" fmla="*/ 18 w 124"/>
              <a:gd name="T117" fmla="*/ 14 h 55"/>
              <a:gd name="T118" fmla="*/ 32 w 124"/>
              <a:gd name="T119" fmla="*/ 9 h 55"/>
              <a:gd name="T120" fmla="*/ 27 w 124"/>
              <a:gd name="T121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4" h="55">
                <a:moveTo>
                  <a:pt x="27" y="0"/>
                </a:moveTo>
                <a:lnTo>
                  <a:pt x="0" y="11"/>
                </a:lnTo>
                <a:lnTo>
                  <a:pt x="4" y="20"/>
                </a:lnTo>
                <a:lnTo>
                  <a:pt x="8" y="25"/>
                </a:lnTo>
                <a:lnTo>
                  <a:pt x="14" y="33"/>
                </a:lnTo>
                <a:lnTo>
                  <a:pt x="21" y="40"/>
                </a:lnTo>
                <a:lnTo>
                  <a:pt x="25" y="43"/>
                </a:lnTo>
                <a:lnTo>
                  <a:pt x="33" y="49"/>
                </a:lnTo>
                <a:lnTo>
                  <a:pt x="43" y="52"/>
                </a:lnTo>
                <a:lnTo>
                  <a:pt x="48" y="54"/>
                </a:lnTo>
                <a:lnTo>
                  <a:pt x="59" y="55"/>
                </a:lnTo>
                <a:lnTo>
                  <a:pt x="68" y="55"/>
                </a:lnTo>
                <a:lnTo>
                  <a:pt x="74" y="54"/>
                </a:lnTo>
                <a:lnTo>
                  <a:pt x="84" y="51"/>
                </a:lnTo>
                <a:lnTo>
                  <a:pt x="95" y="46"/>
                </a:lnTo>
                <a:lnTo>
                  <a:pt x="108" y="35"/>
                </a:lnTo>
                <a:lnTo>
                  <a:pt x="119" y="21"/>
                </a:lnTo>
                <a:lnTo>
                  <a:pt x="124" y="10"/>
                </a:lnTo>
                <a:lnTo>
                  <a:pt x="96" y="0"/>
                </a:lnTo>
                <a:lnTo>
                  <a:pt x="91" y="10"/>
                </a:lnTo>
                <a:lnTo>
                  <a:pt x="105" y="15"/>
                </a:lnTo>
                <a:lnTo>
                  <a:pt x="95" y="5"/>
                </a:lnTo>
                <a:lnTo>
                  <a:pt x="91" y="10"/>
                </a:lnTo>
                <a:lnTo>
                  <a:pt x="105" y="15"/>
                </a:lnTo>
                <a:lnTo>
                  <a:pt x="95" y="5"/>
                </a:lnTo>
                <a:lnTo>
                  <a:pt x="88" y="14"/>
                </a:lnTo>
                <a:lnTo>
                  <a:pt x="78" y="21"/>
                </a:lnTo>
                <a:lnTo>
                  <a:pt x="89" y="32"/>
                </a:lnTo>
                <a:lnTo>
                  <a:pt x="83" y="18"/>
                </a:lnTo>
                <a:lnTo>
                  <a:pt x="78" y="21"/>
                </a:lnTo>
                <a:lnTo>
                  <a:pt x="89" y="32"/>
                </a:lnTo>
                <a:lnTo>
                  <a:pt x="83" y="18"/>
                </a:lnTo>
                <a:lnTo>
                  <a:pt x="74" y="24"/>
                </a:lnTo>
                <a:lnTo>
                  <a:pt x="62" y="26"/>
                </a:lnTo>
                <a:lnTo>
                  <a:pt x="68" y="40"/>
                </a:lnTo>
                <a:lnTo>
                  <a:pt x="68" y="25"/>
                </a:lnTo>
                <a:lnTo>
                  <a:pt x="62" y="26"/>
                </a:lnTo>
                <a:lnTo>
                  <a:pt x="68" y="40"/>
                </a:lnTo>
                <a:lnTo>
                  <a:pt x="68" y="25"/>
                </a:lnTo>
                <a:lnTo>
                  <a:pt x="59" y="25"/>
                </a:lnTo>
                <a:lnTo>
                  <a:pt x="48" y="24"/>
                </a:lnTo>
                <a:lnTo>
                  <a:pt x="48" y="39"/>
                </a:lnTo>
                <a:lnTo>
                  <a:pt x="54" y="25"/>
                </a:lnTo>
                <a:lnTo>
                  <a:pt x="48" y="24"/>
                </a:lnTo>
                <a:lnTo>
                  <a:pt x="48" y="39"/>
                </a:lnTo>
                <a:lnTo>
                  <a:pt x="54" y="25"/>
                </a:lnTo>
                <a:lnTo>
                  <a:pt x="45" y="21"/>
                </a:lnTo>
                <a:lnTo>
                  <a:pt x="37" y="15"/>
                </a:lnTo>
                <a:lnTo>
                  <a:pt x="31" y="29"/>
                </a:lnTo>
                <a:lnTo>
                  <a:pt x="41" y="19"/>
                </a:lnTo>
                <a:lnTo>
                  <a:pt x="37" y="15"/>
                </a:lnTo>
                <a:lnTo>
                  <a:pt x="31" y="29"/>
                </a:lnTo>
                <a:lnTo>
                  <a:pt x="41" y="19"/>
                </a:lnTo>
                <a:lnTo>
                  <a:pt x="34" y="12"/>
                </a:lnTo>
                <a:lnTo>
                  <a:pt x="29" y="4"/>
                </a:lnTo>
                <a:lnTo>
                  <a:pt x="18" y="14"/>
                </a:lnTo>
                <a:lnTo>
                  <a:pt x="32" y="9"/>
                </a:lnTo>
                <a:lnTo>
                  <a:pt x="29" y="4"/>
                </a:lnTo>
                <a:lnTo>
                  <a:pt x="18" y="14"/>
                </a:lnTo>
                <a:lnTo>
                  <a:pt x="32" y="9"/>
                </a:lnTo>
                <a:lnTo>
                  <a:pt x="27" y="0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8" name="Freeform 115"/>
          <p:cNvSpPr>
            <a:spLocks/>
          </p:cNvSpPr>
          <p:nvPr/>
        </p:nvSpPr>
        <p:spPr bwMode="auto">
          <a:xfrm>
            <a:off x="4825714" y="5110125"/>
            <a:ext cx="1208088" cy="49213"/>
          </a:xfrm>
          <a:custGeom>
            <a:avLst/>
            <a:gdLst>
              <a:gd name="T0" fmla="*/ 0 w 761"/>
              <a:gd name="T1" fmla="*/ 31 h 31"/>
              <a:gd name="T2" fmla="*/ 30 w 761"/>
              <a:gd name="T3" fmla="*/ 31 h 31"/>
              <a:gd name="T4" fmla="*/ 30 w 761"/>
              <a:gd name="T5" fmla="*/ 15 h 31"/>
              <a:gd name="T6" fmla="*/ 15 w 761"/>
              <a:gd name="T7" fmla="*/ 15 h 31"/>
              <a:gd name="T8" fmla="*/ 15 w 761"/>
              <a:gd name="T9" fmla="*/ 30 h 31"/>
              <a:gd name="T10" fmla="*/ 761 w 761"/>
              <a:gd name="T11" fmla="*/ 30 h 31"/>
              <a:gd name="T12" fmla="*/ 761 w 761"/>
              <a:gd name="T13" fmla="*/ 0 h 31"/>
              <a:gd name="T14" fmla="*/ 15 w 761"/>
              <a:gd name="T15" fmla="*/ 0 h 31"/>
              <a:gd name="T16" fmla="*/ 0 w 761"/>
              <a:gd name="T17" fmla="*/ 15 h 31"/>
              <a:gd name="T18" fmla="*/ 0 w 761"/>
              <a:gd name="T1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1" h="31">
                <a:moveTo>
                  <a:pt x="0" y="31"/>
                </a:moveTo>
                <a:lnTo>
                  <a:pt x="30" y="31"/>
                </a:lnTo>
                <a:lnTo>
                  <a:pt x="30" y="15"/>
                </a:lnTo>
                <a:lnTo>
                  <a:pt x="15" y="15"/>
                </a:lnTo>
                <a:lnTo>
                  <a:pt x="15" y="30"/>
                </a:lnTo>
                <a:lnTo>
                  <a:pt x="761" y="30"/>
                </a:lnTo>
                <a:lnTo>
                  <a:pt x="761" y="0"/>
                </a:lnTo>
                <a:lnTo>
                  <a:pt x="15" y="0"/>
                </a:lnTo>
                <a:lnTo>
                  <a:pt x="0" y="15"/>
                </a:lnTo>
                <a:lnTo>
                  <a:pt x="0" y="31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9" name="Freeform 116"/>
          <p:cNvSpPr>
            <a:spLocks/>
          </p:cNvSpPr>
          <p:nvPr/>
        </p:nvSpPr>
        <p:spPr bwMode="auto">
          <a:xfrm>
            <a:off x="4527264" y="4571963"/>
            <a:ext cx="454025" cy="454025"/>
          </a:xfrm>
          <a:custGeom>
            <a:avLst/>
            <a:gdLst>
              <a:gd name="T0" fmla="*/ 0 w 286"/>
              <a:gd name="T1" fmla="*/ 0 h 286"/>
              <a:gd name="T2" fmla="*/ 0 w 286"/>
              <a:gd name="T3" fmla="*/ 31 h 286"/>
              <a:gd name="T4" fmla="*/ 271 w 286"/>
              <a:gd name="T5" fmla="*/ 31 h 286"/>
              <a:gd name="T6" fmla="*/ 271 w 286"/>
              <a:gd name="T7" fmla="*/ 15 h 286"/>
              <a:gd name="T8" fmla="*/ 256 w 286"/>
              <a:gd name="T9" fmla="*/ 15 h 286"/>
              <a:gd name="T10" fmla="*/ 256 w 286"/>
              <a:gd name="T11" fmla="*/ 286 h 286"/>
              <a:gd name="T12" fmla="*/ 286 w 286"/>
              <a:gd name="T13" fmla="*/ 286 h 286"/>
              <a:gd name="T14" fmla="*/ 286 w 286"/>
              <a:gd name="T15" fmla="*/ 15 h 286"/>
              <a:gd name="T16" fmla="*/ 271 w 286"/>
              <a:gd name="T17" fmla="*/ 0 h 286"/>
              <a:gd name="T18" fmla="*/ 0 w 286"/>
              <a:gd name="T19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6" h="286">
                <a:moveTo>
                  <a:pt x="0" y="0"/>
                </a:moveTo>
                <a:lnTo>
                  <a:pt x="0" y="31"/>
                </a:lnTo>
                <a:lnTo>
                  <a:pt x="271" y="31"/>
                </a:lnTo>
                <a:lnTo>
                  <a:pt x="271" y="15"/>
                </a:lnTo>
                <a:lnTo>
                  <a:pt x="256" y="15"/>
                </a:lnTo>
                <a:lnTo>
                  <a:pt x="256" y="286"/>
                </a:lnTo>
                <a:lnTo>
                  <a:pt x="286" y="286"/>
                </a:lnTo>
                <a:lnTo>
                  <a:pt x="286" y="15"/>
                </a:lnTo>
                <a:lnTo>
                  <a:pt x="2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90" name="Freeform 117"/>
          <p:cNvSpPr>
            <a:spLocks/>
          </p:cNvSpPr>
          <p:nvPr/>
        </p:nvSpPr>
        <p:spPr bwMode="auto">
          <a:xfrm>
            <a:off x="4073239" y="4571963"/>
            <a:ext cx="346075" cy="992188"/>
          </a:xfrm>
          <a:custGeom>
            <a:avLst/>
            <a:gdLst>
              <a:gd name="T0" fmla="*/ 218 w 218"/>
              <a:gd name="T1" fmla="*/ 31 h 625"/>
              <a:gd name="T2" fmla="*/ 218 w 218"/>
              <a:gd name="T3" fmla="*/ 0 h 625"/>
              <a:gd name="T4" fmla="*/ 15 w 218"/>
              <a:gd name="T5" fmla="*/ 0 h 625"/>
              <a:gd name="T6" fmla="*/ 0 w 218"/>
              <a:gd name="T7" fmla="*/ 15 h 625"/>
              <a:gd name="T8" fmla="*/ 0 w 218"/>
              <a:gd name="T9" fmla="*/ 625 h 625"/>
              <a:gd name="T10" fmla="*/ 30 w 218"/>
              <a:gd name="T11" fmla="*/ 625 h 625"/>
              <a:gd name="T12" fmla="*/ 30 w 218"/>
              <a:gd name="T13" fmla="*/ 15 h 625"/>
              <a:gd name="T14" fmla="*/ 15 w 218"/>
              <a:gd name="T15" fmla="*/ 15 h 625"/>
              <a:gd name="T16" fmla="*/ 15 w 218"/>
              <a:gd name="T17" fmla="*/ 31 h 625"/>
              <a:gd name="T18" fmla="*/ 218 w 218"/>
              <a:gd name="T19" fmla="*/ 31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8" h="625">
                <a:moveTo>
                  <a:pt x="218" y="31"/>
                </a:moveTo>
                <a:lnTo>
                  <a:pt x="218" y="0"/>
                </a:lnTo>
                <a:lnTo>
                  <a:pt x="15" y="0"/>
                </a:lnTo>
                <a:lnTo>
                  <a:pt x="0" y="15"/>
                </a:lnTo>
                <a:lnTo>
                  <a:pt x="0" y="625"/>
                </a:lnTo>
                <a:lnTo>
                  <a:pt x="30" y="625"/>
                </a:lnTo>
                <a:lnTo>
                  <a:pt x="30" y="15"/>
                </a:lnTo>
                <a:lnTo>
                  <a:pt x="15" y="15"/>
                </a:lnTo>
                <a:lnTo>
                  <a:pt x="15" y="31"/>
                </a:lnTo>
                <a:lnTo>
                  <a:pt x="218" y="31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91" name="Rectangle 118"/>
          <p:cNvSpPr>
            <a:spLocks noChangeArrowheads="1"/>
          </p:cNvSpPr>
          <p:nvPr/>
        </p:nvSpPr>
        <p:spPr bwMode="auto">
          <a:xfrm>
            <a:off x="4151026" y="5540338"/>
            <a:ext cx="80963" cy="47625"/>
          </a:xfrm>
          <a:prstGeom prst="rect">
            <a:avLst/>
          </a:prstGeom>
          <a:solidFill>
            <a:srgbClr val="0000FF"/>
          </a:solidFill>
          <a:ln w="0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92" name="Rectangle 119"/>
          <p:cNvSpPr>
            <a:spLocks noChangeArrowheads="1"/>
          </p:cNvSpPr>
          <p:nvPr/>
        </p:nvSpPr>
        <p:spPr bwMode="auto">
          <a:xfrm>
            <a:off x="4151026" y="5754650"/>
            <a:ext cx="80963" cy="47625"/>
          </a:xfrm>
          <a:prstGeom prst="rect">
            <a:avLst/>
          </a:prstGeom>
          <a:solidFill>
            <a:srgbClr val="0000FF"/>
          </a:solidFill>
          <a:ln w="0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93" name="Rectangle 120"/>
          <p:cNvSpPr>
            <a:spLocks noChangeArrowheads="1"/>
          </p:cNvSpPr>
          <p:nvPr/>
        </p:nvSpPr>
        <p:spPr bwMode="auto">
          <a:xfrm>
            <a:off x="3074701" y="5430800"/>
            <a:ext cx="860425" cy="49213"/>
          </a:xfrm>
          <a:prstGeom prst="rect">
            <a:avLst/>
          </a:prstGeom>
          <a:solidFill>
            <a:srgbClr val="00FFFF"/>
          </a:solidFill>
          <a:ln w="0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94" name="Rectangle 121"/>
          <p:cNvSpPr>
            <a:spLocks noChangeArrowheads="1"/>
          </p:cNvSpPr>
          <p:nvPr/>
        </p:nvSpPr>
        <p:spPr bwMode="auto">
          <a:xfrm>
            <a:off x="3074701" y="5862600"/>
            <a:ext cx="860425" cy="47625"/>
          </a:xfrm>
          <a:prstGeom prst="rect">
            <a:avLst/>
          </a:prstGeom>
          <a:solidFill>
            <a:srgbClr val="00FFFF"/>
          </a:solidFill>
          <a:ln w="0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95" name="Rectangle 122"/>
          <p:cNvSpPr>
            <a:spLocks noChangeArrowheads="1"/>
          </p:cNvSpPr>
          <p:nvPr/>
        </p:nvSpPr>
        <p:spPr bwMode="auto">
          <a:xfrm>
            <a:off x="2646076" y="4649750"/>
            <a:ext cx="536575" cy="214313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06" name="Rectangle 133"/>
          <p:cNvSpPr>
            <a:spLocks noChangeArrowheads="1"/>
          </p:cNvSpPr>
          <p:nvPr/>
        </p:nvSpPr>
        <p:spPr bwMode="auto">
          <a:xfrm>
            <a:off x="2860389" y="4864063"/>
            <a:ext cx="106363" cy="107950"/>
          </a:xfrm>
          <a:prstGeom prst="rect">
            <a:avLst/>
          </a:prstGeom>
          <a:noFill/>
          <a:ln w="127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07" name="Rectangle 134"/>
          <p:cNvSpPr>
            <a:spLocks noChangeArrowheads="1"/>
          </p:cNvSpPr>
          <p:nvPr/>
        </p:nvSpPr>
        <p:spPr bwMode="auto">
          <a:xfrm>
            <a:off x="2804826" y="4919625"/>
            <a:ext cx="217488" cy="52388"/>
          </a:xfrm>
          <a:prstGeom prst="rect">
            <a:avLst/>
          </a:prstGeom>
          <a:solidFill>
            <a:srgbClr val="00FFFF"/>
          </a:solidFill>
          <a:ln w="0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08" name="Rectangle 135"/>
          <p:cNvSpPr>
            <a:spLocks noChangeArrowheads="1"/>
          </p:cNvSpPr>
          <p:nvPr/>
        </p:nvSpPr>
        <p:spPr bwMode="auto">
          <a:xfrm>
            <a:off x="2804826" y="4919625"/>
            <a:ext cx="217488" cy="52388"/>
          </a:xfrm>
          <a:prstGeom prst="rect">
            <a:avLst/>
          </a:prstGeom>
          <a:noFill/>
          <a:ln w="7938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09" name="Freeform 136"/>
          <p:cNvSpPr>
            <a:spLocks/>
          </p:cNvSpPr>
          <p:nvPr/>
        </p:nvSpPr>
        <p:spPr bwMode="auto">
          <a:xfrm>
            <a:off x="2752439" y="4976775"/>
            <a:ext cx="55563" cy="103188"/>
          </a:xfrm>
          <a:custGeom>
            <a:avLst/>
            <a:gdLst>
              <a:gd name="T0" fmla="*/ 35 w 35"/>
              <a:gd name="T1" fmla="*/ 0 h 65"/>
              <a:gd name="T2" fmla="*/ 21 w 35"/>
              <a:gd name="T3" fmla="*/ 7 h 65"/>
              <a:gd name="T4" fmla="*/ 9 w 35"/>
              <a:gd name="T5" fmla="*/ 18 h 65"/>
              <a:gd name="T6" fmla="*/ 2 w 35"/>
              <a:gd name="T7" fmla="*/ 32 h 65"/>
              <a:gd name="T8" fmla="*/ 0 w 35"/>
              <a:gd name="T9" fmla="*/ 47 h 65"/>
              <a:gd name="T10" fmla="*/ 2 w 35"/>
              <a:gd name="T11" fmla="*/ 63 h 65"/>
              <a:gd name="T12" fmla="*/ 3 w 35"/>
              <a:gd name="T1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65">
                <a:moveTo>
                  <a:pt x="35" y="0"/>
                </a:moveTo>
                <a:lnTo>
                  <a:pt x="21" y="7"/>
                </a:lnTo>
                <a:lnTo>
                  <a:pt x="9" y="18"/>
                </a:lnTo>
                <a:lnTo>
                  <a:pt x="2" y="32"/>
                </a:lnTo>
                <a:lnTo>
                  <a:pt x="0" y="47"/>
                </a:lnTo>
                <a:lnTo>
                  <a:pt x="2" y="63"/>
                </a:lnTo>
                <a:lnTo>
                  <a:pt x="3" y="65"/>
                </a:lnTo>
              </a:path>
            </a:pathLst>
          </a:custGeom>
          <a:noFill/>
          <a:ln w="1270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10" name="Freeform 137"/>
          <p:cNvSpPr>
            <a:spLocks/>
          </p:cNvSpPr>
          <p:nvPr/>
        </p:nvSpPr>
        <p:spPr bwMode="auto">
          <a:xfrm>
            <a:off x="3020726" y="4976775"/>
            <a:ext cx="53975" cy="100013"/>
          </a:xfrm>
          <a:custGeom>
            <a:avLst/>
            <a:gdLst>
              <a:gd name="T0" fmla="*/ 0 w 34"/>
              <a:gd name="T1" fmla="*/ 0 h 63"/>
              <a:gd name="T2" fmla="*/ 14 w 34"/>
              <a:gd name="T3" fmla="*/ 8 h 63"/>
              <a:gd name="T4" fmla="*/ 25 w 34"/>
              <a:gd name="T5" fmla="*/ 18 h 63"/>
              <a:gd name="T6" fmla="*/ 32 w 34"/>
              <a:gd name="T7" fmla="*/ 32 h 63"/>
              <a:gd name="T8" fmla="*/ 34 w 34"/>
              <a:gd name="T9" fmla="*/ 48 h 63"/>
              <a:gd name="T10" fmla="*/ 32 w 34"/>
              <a:gd name="T11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63">
                <a:moveTo>
                  <a:pt x="0" y="0"/>
                </a:moveTo>
                <a:lnTo>
                  <a:pt x="14" y="8"/>
                </a:lnTo>
                <a:lnTo>
                  <a:pt x="25" y="18"/>
                </a:lnTo>
                <a:lnTo>
                  <a:pt x="32" y="32"/>
                </a:lnTo>
                <a:lnTo>
                  <a:pt x="34" y="48"/>
                </a:lnTo>
                <a:lnTo>
                  <a:pt x="32" y="63"/>
                </a:lnTo>
              </a:path>
            </a:pathLst>
          </a:custGeom>
          <a:noFill/>
          <a:ln w="1270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11" name="Freeform 138"/>
          <p:cNvSpPr>
            <a:spLocks/>
          </p:cNvSpPr>
          <p:nvPr/>
        </p:nvSpPr>
        <p:spPr bwMode="auto">
          <a:xfrm>
            <a:off x="2698464" y="5054563"/>
            <a:ext cx="454025" cy="401638"/>
          </a:xfrm>
          <a:custGeom>
            <a:avLst/>
            <a:gdLst>
              <a:gd name="T0" fmla="*/ 256 w 286"/>
              <a:gd name="T1" fmla="*/ 253 h 253"/>
              <a:gd name="T2" fmla="*/ 286 w 286"/>
              <a:gd name="T3" fmla="*/ 253 h 253"/>
              <a:gd name="T4" fmla="*/ 286 w 286"/>
              <a:gd name="T5" fmla="*/ 16 h 253"/>
              <a:gd name="T6" fmla="*/ 271 w 286"/>
              <a:gd name="T7" fmla="*/ 0 h 253"/>
              <a:gd name="T8" fmla="*/ 0 w 286"/>
              <a:gd name="T9" fmla="*/ 0 h 253"/>
              <a:gd name="T10" fmla="*/ 0 w 286"/>
              <a:gd name="T11" fmla="*/ 31 h 253"/>
              <a:gd name="T12" fmla="*/ 271 w 286"/>
              <a:gd name="T13" fmla="*/ 31 h 253"/>
              <a:gd name="T14" fmla="*/ 271 w 286"/>
              <a:gd name="T15" fmla="*/ 16 h 253"/>
              <a:gd name="T16" fmla="*/ 256 w 286"/>
              <a:gd name="T17" fmla="*/ 16 h 253"/>
              <a:gd name="T18" fmla="*/ 256 w 286"/>
              <a:gd name="T19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6" h="253">
                <a:moveTo>
                  <a:pt x="256" y="253"/>
                </a:moveTo>
                <a:lnTo>
                  <a:pt x="286" y="253"/>
                </a:lnTo>
                <a:lnTo>
                  <a:pt x="286" y="16"/>
                </a:lnTo>
                <a:lnTo>
                  <a:pt x="271" y="0"/>
                </a:lnTo>
                <a:lnTo>
                  <a:pt x="0" y="0"/>
                </a:lnTo>
                <a:lnTo>
                  <a:pt x="0" y="31"/>
                </a:lnTo>
                <a:lnTo>
                  <a:pt x="271" y="31"/>
                </a:lnTo>
                <a:lnTo>
                  <a:pt x="271" y="16"/>
                </a:lnTo>
                <a:lnTo>
                  <a:pt x="256" y="16"/>
                </a:lnTo>
                <a:lnTo>
                  <a:pt x="256" y="253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12" name="Freeform 139"/>
          <p:cNvSpPr>
            <a:spLocks/>
          </p:cNvSpPr>
          <p:nvPr/>
        </p:nvSpPr>
        <p:spPr bwMode="auto">
          <a:xfrm>
            <a:off x="2580989" y="4854538"/>
            <a:ext cx="1300163" cy="504825"/>
          </a:xfrm>
          <a:custGeom>
            <a:avLst/>
            <a:gdLst>
              <a:gd name="T0" fmla="*/ 819 w 819"/>
              <a:gd name="T1" fmla="*/ 318 h 318"/>
              <a:gd name="T2" fmla="*/ 819 w 819"/>
              <a:gd name="T3" fmla="*/ 306 h 318"/>
              <a:gd name="T4" fmla="*/ 413 w 819"/>
              <a:gd name="T5" fmla="*/ 306 h 318"/>
              <a:gd name="T6" fmla="*/ 413 w 819"/>
              <a:gd name="T7" fmla="*/ 311 h 318"/>
              <a:gd name="T8" fmla="*/ 420 w 819"/>
              <a:gd name="T9" fmla="*/ 311 h 318"/>
              <a:gd name="T10" fmla="*/ 420 w 819"/>
              <a:gd name="T11" fmla="*/ 6 h 318"/>
              <a:gd name="T12" fmla="*/ 413 w 819"/>
              <a:gd name="T13" fmla="*/ 0 h 318"/>
              <a:gd name="T14" fmla="*/ 6 w 819"/>
              <a:gd name="T15" fmla="*/ 0 h 318"/>
              <a:gd name="T16" fmla="*/ 0 w 819"/>
              <a:gd name="T17" fmla="*/ 6 h 318"/>
              <a:gd name="T18" fmla="*/ 0 w 819"/>
              <a:gd name="T19" fmla="*/ 210 h 318"/>
              <a:gd name="T20" fmla="*/ 6 w 819"/>
              <a:gd name="T21" fmla="*/ 217 h 318"/>
              <a:gd name="T22" fmla="*/ 278 w 819"/>
              <a:gd name="T23" fmla="*/ 217 h 318"/>
              <a:gd name="T24" fmla="*/ 278 w 819"/>
              <a:gd name="T25" fmla="*/ 210 h 318"/>
              <a:gd name="T26" fmla="*/ 272 w 819"/>
              <a:gd name="T27" fmla="*/ 210 h 318"/>
              <a:gd name="T28" fmla="*/ 272 w 819"/>
              <a:gd name="T29" fmla="*/ 311 h 318"/>
              <a:gd name="T30" fmla="*/ 278 w 819"/>
              <a:gd name="T31" fmla="*/ 311 h 318"/>
              <a:gd name="T32" fmla="*/ 278 w 819"/>
              <a:gd name="T33" fmla="*/ 306 h 318"/>
              <a:gd name="T34" fmla="*/ 141 w 819"/>
              <a:gd name="T35" fmla="*/ 306 h 318"/>
              <a:gd name="T36" fmla="*/ 141 w 819"/>
              <a:gd name="T37" fmla="*/ 318 h 318"/>
              <a:gd name="T38" fmla="*/ 278 w 819"/>
              <a:gd name="T39" fmla="*/ 318 h 318"/>
              <a:gd name="T40" fmla="*/ 285 w 819"/>
              <a:gd name="T41" fmla="*/ 311 h 318"/>
              <a:gd name="T42" fmla="*/ 285 w 819"/>
              <a:gd name="T43" fmla="*/ 210 h 318"/>
              <a:gd name="T44" fmla="*/ 278 w 819"/>
              <a:gd name="T45" fmla="*/ 204 h 318"/>
              <a:gd name="T46" fmla="*/ 6 w 819"/>
              <a:gd name="T47" fmla="*/ 204 h 318"/>
              <a:gd name="T48" fmla="*/ 6 w 819"/>
              <a:gd name="T49" fmla="*/ 210 h 318"/>
              <a:gd name="T50" fmla="*/ 13 w 819"/>
              <a:gd name="T51" fmla="*/ 210 h 318"/>
              <a:gd name="T52" fmla="*/ 13 w 819"/>
              <a:gd name="T53" fmla="*/ 6 h 318"/>
              <a:gd name="T54" fmla="*/ 6 w 819"/>
              <a:gd name="T55" fmla="*/ 6 h 318"/>
              <a:gd name="T56" fmla="*/ 6 w 819"/>
              <a:gd name="T57" fmla="*/ 13 h 318"/>
              <a:gd name="T58" fmla="*/ 413 w 819"/>
              <a:gd name="T59" fmla="*/ 13 h 318"/>
              <a:gd name="T60" fmla="*/ 413 w 819"/>
              <a:gd name="T61" fmla="*/ 6 h 318"/>
              <a:gd name="T62" fmla="*/ 407 w 819"/>
              <a:gd name="T63" fmla="*/ 6 h 318"/>
              <a:gd name="T64" fmla="*/ 407 w 819"/>
              <a:gd name="T65" fmla="*/ 311 h 318"/>
              <a:gd name="T66" fmla="*/ 413 w 819"/>
              <a:gd name="T67" fmla="*/ 318 h 318"/>
              <a:gd name="T68" fmla="*/ 819 w 819"/>
              <a:gd name="T69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19" h="318">
                <a:moveTo>
                  <a:pt x="819" y="318"/>
                </a:moveTo>
                <a:lnTo>
                  <a:pt x="819" y="306"/>
                </a:lnTo>
                <a:lnTo>
                  <a:pt x="413" y="306"/>
                </a:lnTo>
                <a:lnTo>
                  <a:pt x="413" y="311"/>
                </a:lnTo>
                <a:lnTo>
                  <a:pt x="420" y="311"/>
                </a:lnTo>
                <a:lnTo>
                  <a:pt x="420" y="6"/>
                </a:lnTo>
                <a:lnTo>
                  <a:pt x="413" y="0"/>
                </a:lnTo>
                <a:lnTo>
                  <a:pt x="6" y="0"/>
                </a:lnTo>
                <a:lnTo>
                  <a:pt x="0" y="6"/>
                </a:lnTo>
                <a:lnTo>
                  <a:pt x="0" y="210"/>
                </a:lnTo>
                <a:lnTo>
                  <a:pt x="6" y="217"/>
                </a:lnTo>
                <a:lnTo>
                  <a:pt x="278" y="217"/>
                </a:lnTo>
                <a:lnTo>
                  <a:pt x="278" y="210"/>
                </a:lnTo>
                <a:lnTo>
                  <a:pt x="272" y="210"/>
                </a:lnTo>
                <a:lnTo>
                  <a:pt x="272" y="311"/>
                </a:lnTo>
                <a:lnTo>
                  <a:pt x="278" y="311"/>
                </a:lnTo>
                <a:lnTo>
                  <a:pt x="278" y="306"/>
                </a:lnTo>
                <a:lnTo>
                  <a:pt x="141" y="306"/>
                </a:lnTo>
                <a:lnTo>
                  <a:pt x="141" y="318"/>
                </a:lnTo>
                <a:lnTo>
                  <a:pt x="278" y="318"/>
                </a:lnTo>
                <a:lnTo>
                  <a:pt x="285" y="311"/>
                </a:lnTo>
                <a:lnTo>
                  <a:pt x="285" y="210"/>
                </a:lnTo>
                <a:lnTo>
                  <a:pt x="278" y="204"/>
                </a:lnTo>
                <a:lnTo>
                  <a:pt x="6" y="204"/>
                </a:lnTo>
                <a:lnTo>
                  <a:pt x="6" y="210"/>
                </a:lnTo>
                <a:lnTo>
                  <a:pt x="13" y="210"/>
                </a:lnTo>
                <a:lnTo>
                  <a:pt x="13" y="6"/>
                </a:lnTo>
                <a:lnTo>
                  <a:pt x="6" y="6"/>
                </a:lnTo>
                <a:lnTo>
                  <a:pt x="6" y="13"/>
                </a:lnTo>
                <a:lnTo>
                  <a:pt x="413" y="13"/>
                </a:lnTo>
                <a:lnTo>
                  <a:pt x="413" y="6"/>
                </a:lnTo>
                <a:lnTo>
                  <a:pt x="407" y="6"/>
                </a:lnTo>
                <a:lnTo>
                  <a:pt x="407" y="311"/>
                </a:lnTo>
                <a:lnTo>
                  <a:pt x="413" y="318"/>
                </a:lnTo>
                <a:lnTo>
                  <a:pt x="819" y="3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13" name="Freeform 140"/>
          <p:cNvSpPr>
            <a:spLocks/>
          </p:cNvSpPr>
          <p:nvPr/>
        </p:nvSpPr>
        <p:spPr bwMode="auto">
          <a:xfrm>
            <a:off x="3162014" y="5445088"/>
            <a:ext cx="96838" cy="130175"/>
          </a:xfrm>
          <a:custGeom>
            <a:avLst/>
            <a:gdLst>
              <a:gd name="T0" fmla="*/ 26 w 61"/>
              <a:gd name="T1" fmla="*/ 0 h 82"/>
              <a:gd name="T2" fmla="*/ 0 w 61"/>
              <a:gd name="T3" fmla="*/ 13 h 82"/>
              <a:gd name="T4" fmla="*/ 34 w 61"/>
              <a:gd name="T5" fmla="*/ 82 h 82"/>
              <a:gd name="T6" fmla="*/ 61 w 61"/>
              <a:gd name="T7" fmla="*/ 68 h 82"/>
              <a:gd name="T8" fmla="*/ 26 w 61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82">
                <a:moveTo>
                  <a:pt x="26" y="0"/>
                </a:moveTo>
                <a:lnTo>
                  <a:pt x="0" y="13"/>
                </a:lnTo>
                <a:lnTo>
                  <a:pt x="34" y="82"/>
                </a:lnTo>
                <a:lnTo>
                  <a:pt x="61" y="68"/>
                </a:lnTo>
                <a:lnTo>
                  <a:pt x="26" y="0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14" name="Freeform 141"/>
          <p:cNvSpPr>
            <a:spLocks/>
          </p:cNvSpPr>
          <p:nvPr/>
        </p:nvSpPr>
        <p:spPr bwMode="auto">
          <a:xfrm>
            <a:off x="3377914" y="5446675"/>
            <a:ext cx="95250" cy="128588"/>
          </a:xfrm>
          <a:custGeom>
            <a:avLst/>
            <a:gdLst>
              <a:gd name="T0" fmla="*/ 27 w 60"/>
              <a:gd name="T1" fmla="*/ 0 h 81"/>
              <a:gd name="T2" fmla="*/ 0 w 60"/>
              <a:gd name="T3" fmla="*/ 12 h 81"/>
              <a:gd name="T4" fmla="*/ 34 w 60"/>
              <a:gd name="T5" fmla="*/ 81 h 81"/>
              <a:gd name="T6" fmla="*/ 60 w 60"/>
              <a:gd name="T7" fmla="*/ 68 h 81"/>
              <a:gd name="T8" fmla="*/ 27 w 60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0" y="12"/>
                </a:lnTo>
                <a:lnTo>
                  <a:pt x="34" y="81"/>
                </a:lnTo>
                <a:lnTo>
                  <a:pt x="60" y="68"/>
                </a:lnTo>
                <a:lnTo>
                  <a:pt x="27" y="0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15" name="Freeform 142"/>
          <p:cNvSpPr>
            <a:spLocks/>
          </p:cNvSpPr>
          <p:nvPr/>
        </p:nvSpPr>
        <p:spPr bwMode="auto">
          <a:xfrm>
            <a:off x="3593814" y="5446675"/>
            <a:ext cx="95250" cy="128588"/>
          </a:xfrm>
          <a:custGeom>
            <a:avLst/>
            <a:gdLst>
              <a:gd name="T0" fmla="*/ 26 w 60"/>
              <a:gd name="T1" fmla="*/ 0 h 81"/>
              <a:gd name="T2" fmla="*/ 0 w 60"/>
              <a:gd name="T3" fmla="*/ 12 h 81"/>
              <a:gd name="T4" fmla="*/ 33 w 60"/>
              <a:gd name="T5" fmla="*/ 81 h 81"/>
              <a:gd name="T6" fmla="*/ 60 w 60"/>
              <a:gd name="T7" fmla="*/ 68 h 81"/>
              <a:gd name="T8" fmla="*/ 26 w 60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81">
                <a:moveTo>
                  <a:pt x="26" y="0"/>
                </a:moveTo>
                <a:lnTo>
                  <a:pt x="0" y="12"/>
                </a:lnTo>
                <a:lnTo>
                  <a:pt x="33" y="81"/>
                </a:lnTo>
                <a:lnTo>
                  <a:pt x="60" y="68"/>
                </a:lnTo>
                <a:lnTo>
                  <a:pt x="26" y="0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16" name="Freeform 143"/>
          <p:cNvSpPr>
            <a:spLocks/>
          </p:cNvSpPr>
          <p:nvPr/>
        </p:nvSpPr>
        <p:spPr bwMode="auto">
          <a:xfrm>
            <a:off x="3808126" y="5446675"/>
            <a:ext cx="95250" cy="128588"/>
          </a:xfrm>
          <a:custGeom>
            <a:avLst/>
            <a:gdLst>
              <a:gd name="T0" fmla="*/ 27 w 60"/>
              <a:gd name="T1" fmla="*/ 0 h 81"/>
              <a:gd name="T2" fmla="*/ 0 w 60"/>
              <a:gd name="T3" fmla="*/ 12 h 81"/>
              <a:gd name="T4" fmla="*/ 34 w 60"/>
              <a:gd name="T5" fmla="*/ 81 h 81"/>
              <a:gd name="T6" fmla="*/ 60 w 60"/>
              <a:gd name="T7" fmla="*/ 68 h 81"/>
              <a:gd name="T8" fmla="*/ 27 w 60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0" y="12"/>
                </a:lnTo>
                <a:lnTo>
                  <a:pt x="34" y="81"/>
                </a:lnTo>
                <a:lnTo>
                  <a:pt x="60" y="68"/>
                </a:lnTo>
                <a:lnTo>
                  <a:pt x="27" y="0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17" name="Freeform 144"/>
          <p:cNvSpPr>
            <a:spLocks/>
          </p:cNvSpPr>
          <p:nvPr/>
        </p:nvSpPr>
        <p:spPr bwMode="auto">
          <a:xfrm>
            <a:off x="3162014" y="5767350"/>
            <a:ext cx="96838" cy="130175"/>
          </a:xfrm>
          <a:custGeom>
            <a:avLst/>
            <a:gdLst>
              <a:gd name="T0" fmla="*/ 61 w 61"/>
              <a:gd name="T1" fmla="*/ 14 h 82"/>
              <a:gd name="T2" fmla="*/ 34 w 61"/>
              <a:gd name="T3" fmla="*/ 0 h 82"/>
              <a:gd name="T4" fmla="*/ 0 w 61"/>
              <a:gd name="T5" fmla="*/ 68 h 82"/>
              <a:gd name="T6" fmla="*/ 26 w 61"/>
              <a:gd name="T7" fmla="*/ 82 h 82"/>
              <a:gd name="T8" fmla="*/ 61 w 61"/>
              <a:gd name="T9" fmla="*/ 1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82">
                <a:moveTo>
                  <a:pt x="61" y="14"/>
                </a:moveTo>
                <a:lnTo>
                  <a:pt x="34" y="0"/>
                </a:lnTo>
                <a:lnTo>
                  <a:pt x="0" y="68"/>
                </a:lnTo>
                <a:lnTo>
                  <a:pt x="26" y="82"/>
                </a:lnTo>
                <a:lnTo>
                  <a:pt x="61" y="14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18" name="Freeform 145"/>
          <p:cNvSpPr>
            <a:spLocks/>
          </p:cNvSpPr>
          <p:nvPr/>
        </p:nvSpPr>
        <p:spPr bwMode="auto">
          <a:xfrm>
            <a:off x="3377914" y="5768938"/>
            <a:ext cx="95250" cy="128588"/>
          </a:xfrm>
          <a:custGeom>
            <a:avLst/>
            <a:gdLst>
              <a:gd name="T0" fmla="*/ 60 w 60"/>
              <a:gd name="T1" fmla="*/ 13 h 81"/>
              <a:gd name="T2" fmla="*/ 34 w 60"/>
              <a:gd name="T3" fmla="*/ 0 h 81"/>
              <a:gd name="T4" fmla="*/ 0 w 60"/>
              <a:gd name="T5" fmla="*/ 68 h 81"/>
              <a:gd name="T6" fmla="*/ 27 w 60"/>
              <a:gd name="T7" fmla="*/ 81 h 81"/>
              <a:gd name="T8" fmla="*/ 60 w 60"/>
              <a:gd name="T9" fmla="*/ 1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81">
                <a:moveTo>
                  <a:pt x="60" y="13"/>
                </a:moveTo>
                <a:lnTo>
                  <a:pt x="34" y="0"/>
                </a:lnTo>
                <a:lnTo>
                  <a:pt x="0" y="68"/>
                </a:lnTo>
                <a:lnTo>
                  <a:pt x="27" y="81"/>
                </a:lnTo>
                <a:lnTo>
                  <a:pt x="60" y="13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19" name="Freeform 146"/>
          <p:cNvSpPr>
            <a:spLocks/>
          </p:cNvSpPr>
          <p:nvPr/>
        </p:nvSpPr>
        <p:spPr bwMode="auto">
          <a:xfrm>
            <a:off x="3593814" y="5768938"/>
            <a:ext cx="95250" cy="128588"/>
          </a:xfrm>
          <a:custGeom>
            <a:avLst/>
            <a:gdLst>
              <a:gd name="T0" fmla="*/ 60 w 60"/>
              <a:gd name="T1" fmla="*/ 13 h 81"/>
              <a:gd name="T2" fmla="*/ 33 w 60"/>
              <a:gd name="T3" fmla="*/ 0 h 81"/>
              <a:gd name="T4" fmla="*/ 0 w 60"/>
              <a:gd name="T5" fmla="*/ 68 h 81"/>
              <a:gd name="T6" fmla="*/ 26 w 60"/>
              <a:gd name="T7" fmla="*/ 81 h 81"/>
              <a:gd name="T8" fmla="*/ 60 w 60"/>
              <a:gd name="T9" fmla="*/ 1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81">
                <a:moveTo>
                  <a:pt x="60" y="13"/>
                </a:moveTo>
                <a:lnTo>
                  <a:pt x="33" y="0"/>
                </a:lnTo>
                <a:lnTo>
                  <a:pt x="0" y="68"/>
                </a:lnTo>
                <a:lnTo>
                  <a:pt x="26" y="81"/>
                </a:lnTo>
                <a:lnTo>
                  <a:pt x="60" y="13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20" name="Freeform 147"/>
          <p:cNvSpPr>
            <a:spLocks/>
          </p:cNvSpPr>
          <p:nvPr/>
        </p:nvSpPr>
        <p:spPr bwMode="auto">
          <a:xfrm>
            <a:off x="3808126" y="5768938"/>
            <a:ext cx="95250" cy="128588"/>
          </a:xfrm>
          <a:custGeom>
            <a:avLst/>
            <a:gdLst>
              <a:gd name="T0" fmla="*/ 60 w 60"/>
              <a:gd name="T1" fmla="*/ 13 h 81"/>
              <a:gd name="T2" fmla="*/ 34 w 60"/>
              <a:gd name="T3" fmla="*/ 0 h 81"/>
              <a:gd name="T4" fmla="*/ 0 w 60"/>
              <a:gd name="T5" fmla="*/ 68 h 81"/>
              <a:gd name="T6" fmla="*/ 27 w 60"/>
              <a:gd name="T7" fmla="*/ 81 h 81"/>
              <a:gd name="T8" fmla="*/ 60 w 60"/>
              <a:gd name="T9" fmla="*/ 1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81">
                <a:moveTo>
                  <a:pt x="60" y="13"/>
                </a:moveTo>
                <a:lnTo>
                  <a:pt x="34" y="0"/>
                </a:lnTo>
                <a:lnTo>
                  <a:pt x="0" y="68"/>
                </a:lnTo>
                <a:lnTo>
                  <a:pt x="27" y="81"/>
                </a:lnTo>
                <a:lnTo>
                  <a:pt x="60" y="13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31" name="Rectangle 158"/>
          <p:cNvSpPr>
            <a:spLocks noChangeArrowheads="1"/>
          </p:cNvSpPr>
          <p:nvPr/>
        </p:nvSpPr>
        <p:spPr bwMode="auto">
          <a:xfrm>
            <a:off x="2171700" y="5651561"/>
            <a:ext cx="2083308" cy="45719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6" name="Freeform 231"/>
          <p:cNvSpPr>
            <a:spLocks/>
          </p:cNvSpPr>
          <p:nvPr/>
        </p:nvSpPr>
        <p:spPr bwMode="auto">
          <a:xfrm>
            <a:off x="4674901" y="4900575"/>
            <a:ext cx="92075" cy="252412"/>
          </a:xfrm>
          <a:custGeom>
            <a:avLst/>
            <a:gdLst>
              <a:gd name="T0" fmla="*/ 19 w 58"/>
              <a:gd name="T1" fmla="*/ 0 h 159"/>
              <a:gd name="T2" fmla="*/ 1 w 58"/>
              <a:gd name="T3" fmla="*/ 24 h 159"/>
              <a:gd name="T4" fmla="*/ 12 w 58"/>
              <a:gd name="T5" fmla="*/ 34 h 159"/>
              <a:gd name="T6" fmla="*/ 21 w 58"/>
              <a:gd name="T7" fmla="*/ 48 h 159"/>
              <a:gd name="T8" fmla="*/ 31 w 58"/>
              <a:gd name="T9" fmla="*/ 37 h 159"/>
              <a:gd name="T10" fmla="*/ 17 w 58"/>
              <a:gd name="T11" fmla="*/ 43 h 159"/>
              <a:gd name="T12" fmla="*/ 21 w 58"/>
              <a:gd name="T13" fmla="*/ 48 h 159"/>
              <a:gd name="T14" fmla="*/ 31 w 58"/>
              <a:gd name="T15" fmla="*/ 37 h 159"/>
              <a:gd name="T16" fmla="*/ 17 w 58"/>
              <a:gd name="T17" fmla="*/ 43 h 159"/>
              <a:gd name="T18" fmla="*/ 24 w 58"/>
              <a:gd name="T19" fmla="*/ 57 h 159"/>
              <a:gd name="T20" fmla="*/ 28 w 58"/>
              <a:gd name="T21" fmla="*/ 73 h 159"/>
              <a:gd name="T22" fmla="*/ 42 w 58"/>
              <a:gd name="T23" fmla="*/ 67 h 159"/>
              <a:gd name="T24" fmla="*/ 27 w 58"/>
              <a:gd name="T25" fmla="*/ 67 h 159"/>
              <a:gd name="T26" fmla="*/ 28 w 58"/>
              <a:gd name="T27" fmla="*/ 73 h 159"/>
              <a:gd name="T28" fmla="*/ 42 w 58"/>
              <a:gd name="T29" fmla="*/ 67 h 159"/>
              <a:gd name="T30" fmla="*/ 27 w 58"/>
              <a:gd name="T31" fmla="*/ 67 h 159"/>
              <a:gd name="T32" fmla="*/ 28 w 58"/>
              <a:gd name="T33" fmla="*/ 84 h 159"/>
              <a:gd name="T34" fmla="*/ 24 w 58"/>
              <a:gd name="T35" fmla="*/ 100 h 159"/>
              <a:gd name="T36" fmla="*/ 39 w 58"/>
              <a:gd name="T37" fmla="*/ 100 h 159"/>
              <a:gd name="T38" fmla="*/ 25 w 58"/>
              <a:gd name="T39" fmla="*/ 94 h 159"/>
              <a:gd name="T40" fmla="*/ 24 w 58"/>
              <a:gd name="T41" fmla="*/ 100 h 159"/>
              <a:gd name="T42" fmla="*/ 39 w 58"/>
              <a:gd name="T43" fmla="*/ 100 h 159"/>
              <a:gd name="T44" fmla="*/ 25 w 58"/>
              <a:gd name="T45" fmla="*/ 94 h 159"/>
              <a:gd name="T46" fmla="*/ 21 w 58"/>
              <a:gd name="T47" fmla="*/ 109 h 159"/>
              <a:gd name="T48" fmla="*/ 35 w 58"/>
              <a:gd name="T49" fmla="*/ 115 h 159"/>
              <a:gd name="T50" fmla="*/ 24 w 58"/>
              <a:gd name="T51" fmla="*/ 104 h 159"/>
              <a:gd name="T52" fmla="*/ 21 w 58"/>
              <a:gd name="T53" fmla="*/ 109 h 159"/>
              <a:gd name="T54" fmla="*/ 35 w 58"/>
              <a:gd name="T55" fmla="*/ 115 h 159"/>
              <a:gd name="T56" fmla="*/ 24 w 58"/>
              <a:gd name="T57" fmla="*/ 104 h 159"/>
              <a:gd name="T58" fmla="*/ 14 w 58"/>
              <a:gd name="T59" fmla="*/ 122 h 159"/>
              <a:gd name="T60" fmla="*/ 14 w 58"/>
              <a:gd name="T61" fmla="*/ 121 h 159"/>
              <a:gd name="T62" fmla="*/ 14 w 58"/>
              <a:gd name="T63" fmla="*/ 122 h 159"/>
              <a:gd name="T64" fmla="*/ 4 w 58"/>
              <a:gd name="T65" fmla="*/ 133 h 159"/>
              <a:gd name="T66" fmla="*/ 17 w 58"/>
              <a:gd name="T67" fmla="*/ 139 h 159"/>
              <a:gd name="T68" fmla="*/ 7 w 58"/>
              <a:gd name="T69" fmla="*/ 129 h 159"/>
              <a:gd name="T70" fmla="*/ 4 w 58"/>
              <a:gd name="T71" fmla="*/ 133 h 159"/>
              <a:gd name="T72" fmla="*/ 17 w 58"/>
              <a:gd name="T73" fmla="*/ 139 h 159"/>
              <a:gd name="T74" fmla="*/ 7 w 58"/>
              <a:gd name="T75" fmla="*/ 129 h 159"/>
              <a:gd name="T76" fmla="*/ 0 w 58"/>
              <a:gd name="T77" fmla="*/ 136 h 159"/>
              <a:gd name="T78" fmla="*/ 19 w 58"/>
              <a:gd name="T79" fmla="*/ 159 h 159"/>
              <a:gd name="T80" fmla="*/ 28 w 58"/>
              <a:gd name="T81" fmla="*/ 150 h 159"/>
              <a:gd name="T82" fmla="*/ 31 w 58"/>
              <a:gd name="T83" fmla="*/ 145 h 159"/>
              <a:gd name="T84" fmla="*/ 38 w 58"/>
              <a:gd name="T85" fmla="*/ 138 h 159"/>
              <a:gd name="T86" fmla="*/ 25 w 58"/>
              <a:gd name="T87" fmla="*/ 130 h 159"/>
              <a:gd name="T88" fmla="*/ 37 w 58"/>
              <a:gd name="T89" fmla="*/ 139 h 159"/>
              <a:gd name="T90" fmla="*/ 45 w 58"/>
              <a:gd name="T91" fmla="*/ 125 h 159"/>
              <a:gd name="T92" fmla="*/ 49 w 58"/>
              <a:gd name="T93" fmla="*/ 121 h 159"/>
              <a:gd name="T94" fmla="*/ 53 w 58"/>
              <a:gd name="T95" fmla="*/ 106 h 159"/>
              <a:gd name="T96" fmla="*/ 54 w 58"/>
              <a:gd name="T97" fmla="*/ 100 h 159"/>
              <a:gd name="T98" fmla="*/ 58 w 58"/>
              <a:gd name="T99" fmla="*/ 84 h 159"/>
              <a:gd name="T100" fmla="*/ 57 w 58"/>
              <a:gd name="T101" fmla="*/ 67 h 159"/>
              <a:gd name="T102" fmla="*/ 56 w 58"/>
              <a:gd name="T103" fmla="*/ 62 h 159"/>
              <a:gd name="T104" fmla="*/ 52 w 58"/>
              <a:gd name="T105" fmla="*/ 45 h 159"/>
              <a:gd name="T106" fmla="*/ 45 w 58"/>
              <a:gd name="T107" fmla="*/ 32 h 159"/>
              <a:gd name="T108" fmla="*/ 42 w 58"/>
              <a:gd name="T109" fmla="*/ 27 h 159"/>
              <a:gd name="T110" fmla="*/ 32 w 58"/>
              <a:gd name="T111" fmla="*/ 13 h 159"/>
              <a:gd name="T112" fmla="*/ 19 w 58"/>
              <a:gd name="T113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" h="159">
                <a:moveTo>
                  <a:pt x="19" y="0"/>
                </a:moveTo>
                <a:lnTo>
                  <a:pt x="1" y="24"/>
                </a:lnTo>
                <a:lnTo>
                  <a:pt x="12" y="34"/>
                </a:lnTo>
                <a:lnTo>
                  <a:pt x="21" y="48"/>
                </a:lnTo>
                <a:lnTo>
                  <a:pt x="31" y="37"/>
                </a:lnTo>
                <a:lnTo>
                  <a:pt x="17" y="43"/>
                </a:lnTo>
                <a:lnTo>
                  <a:pt x="21" y="48"/>
                </a:lnTo>
                <a:lnTo>
                  <a:pt x="31" y="37"/>
                </a:lnTo>
                <a:lnTo>
                  <a:pt x="17" y="43"/>
                </a:lnTo>
                <a:lnTo>
                  <a:pt x="24" y="57"/>
                </a:lnTo>
                <a:lnTo>
                  <a:pt x="28" y="73"/>
                </a:lnTo>
                <a:lnTo>
                  <a:pt x="42" y="67"/>
                </a:lnTo>
                <a:lnTo>
                  <a:pt x="27" y="67"/>
                </a:lnTo>
                <a:lnTo>
                  <a:pt x="28" y="73"/>
                </a:lnTo>
                <a:lnTo>
                  <a:pt x="42" y="67"/>
                </a:lnTo>
                <a:lnTo>
                  <a:pt x="27" y="67"/>
                </a:lnTo>
                <a:lnTo>
                  <a:pt x="28" y="84"/>
                </a:lnTo>
                <a:lnTo>
                  <a:pt x="24" y="100"/>
                </a:lnTo>
                <a:lnTo>
                  <a:pt x="39" y="100"/>
                </a:lnTo>
                <a:lnTo>
                  <a:pt x="25" y="94"/>
                </a:lnTo>
                <a:lnTo>
                  <a:pt x="24" y="100"/>
                </a:lnTo>
                <a:lnTo>
                  <a:pt x="39" y="100"/>
                </a:lnTo>
                <a:lnTo>
                  <a:pt x="25" y="94"/>
                </a:lnTo>
                <a:lnTo>
                  <a:pt x="21" y="109"/>
                </a:lnTo>
                <a:lnTo>
                  <a:pt x="35" y="115"/>
                </a:lnTo>
                <a:lnTo>
                  <a:pt x="24" y="104"/>
                </a:lnTo>
                <a:lnTo>
                  <a:pt x="21" y="109"/>
                </a:lnTo>
                <a:lnTo>
                  <a:pt x="35" y="115"/>
                </a:lnTo>
                <a:lnTo>
                  <a:pt x="24" y="104"/>
                </a:lnTo>
                <a:lnTo>
                  <a:pt x="14" y="122"/>
                </a:lnTo>
                <a:lnTo>
                  <a:pt x="14" y="121"/>
                </a:lnTo>
                <a:lnTo>
                  <a:pt x="14" y="122"/>
                </a:lnTo>
                <a:lnTo>
                  <a:pt x="4" y="133"/>
                </a:lnTo>
                <a:lnTo>
                  <a:pt x="17" y="139"/>
                </a:lnTo>
                <a:lnTo>
                  <a:pt x="7" y="129"/>
                </a:lnTo>
                <a:lnTo>
                  <a:pt x="4" y="133"/>
                </a:lnTo>
                <a:lnTo>
                  <a:pt x="17" y="139"/>
                </a:lnTo>
                <a:lnTo>
                  <a:pt x="7" y="129"/>
                </a:lnTo>
                <a:lnTo>
                  <a:pt x="0" y="136"/>
                </a:lnTo>
                <a:lnTo>
                  <a:pt x="19" y="159"/>
                </a:lnTo>
                <a:lnTo>
                  <a:pt x="28" y="150"/>
                </a:lnTo>
                <a:lnTo>
                  <a:pt x="31" y="145"/>
                </a:lnTo>
                <a:lnTo>
                  <a:pt x="38" y="138"/>
                </a:lnTo>
                <a:lnTo>
                  <a:pt x="25" y="130"/>
                </a:lnTo>
                <a:lnTo>
                  <a:pt x="37" y="139"/>
                </a:lnTo>
                <a:lnTo>
                  <a:pt x="45" y="125"/>
                </a:lnTo>
                <a:lnTo>
                  <a:pt x="49" y="121"/>
                </a:lnTo>
                <a:lnTo>
                  <a:pt x="53" y="106"/>
                </a:lnTo>
                <a:lnTo>
                  <a:pt x="54" y="100"/>
                </a:lnTo>
                <a:lnTo>
                  <a:pt x="58" y="84"/>
                </a:lnTo>
                <a:lnTo>
                  <a:pt x="57" y="67"/>
                </a:lnTo>
                <a:lnTo>
                  <a:pt x="56" y="62"/>
                </a:lnTo>
                <a:lnTo>
                  <a:pt x="52" y="45"/>
                </a:lnTo>
                <a:lnTo>
                  <a:pt x="45" y="32"/>
                </a:lnTo>
                <a:lnTo>
                  <a:pt x="42" y="27"/>
                </a:lnTo>
                <a:lnTo>
                  <a:pt x="32" y="13"/>
                </a:lnTo>
                <a:lnTo>
                  <a:pt x="19" y="0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7" name="Freeform 232"/>
          <p:cNvSpPr>
            <a:spLocks/>
          </p:cNvSpPr>
          <p:nvPr/>
        </p:nvSpPr>
        <p:spPr bwMode="auto">
          <a:xfrm>
            <a:off x="4181189" y="4898987"/>
            <a:ext cx="93663" cy="255587"/>
          </a:xfrm>
          <a:custGeom>
            <a:avLst/>
            <a:gdLst>
              <a:gd name="T0" fmla="*/ 59 w 59"/>
              <a:gd name="T1" fmla="*/ 25 h 161"/>
              <a:gd name="T2" fmla="*/ 41 w 59"/>
              <a:gd name="T3" fmla="*/ 0 h 161"/>
              <a:gd name="T4" fmla="*/ 26 w 59"/>
              <a:gd name="T5" fmla="*/ 13 h 161"/>
              <a:gd name="T6" fmla="*/ 16 w 59"/>
              <a:gd name="T7" fmla="*/ 26 h 161"/>
              <a:gd name="T8" fmla="*/ 13 w 59"/>
              <a:gd name="T9" fmla="*/ 30 h 161"/>
              <a:gd name="T10" fmla="*/ 6 w 59"/>
              <a:gd name="T11" fmla="*/ 45 h 161"/>
              <a:gd name="T12" fmla="*/ 2 w 59"/>
              <a:gd name="T13" fmla="*/ 61 h 161"/>
              <a:gd name="T14" fmla="*/ 1 w 59"/>
              <a:gd name="T15" fmla="*/ 67 h 161"/>
              <a:gd name="T16" fmla="*/ 0 w 59"/>
              <a:gd name="T17" fmla="*/ 83 h 161"/>
              <a:gd name="T18" fmla="*/ 2 w 59"/>
              <a:gd name="T19" fmla="*/ 100 h 161"/>
              <a:gd name="T20" fmla="*/ 3 w 59"/>
              <a:gd name="T21" fmla="*/ 105 h 161"/>
              <a:gd name="T22" fmla="*/ 8 w 59"/>
              <a:gd name="T23" fmla="*/ 120 h 161"/>
              <a:gd name="T24" fmla="*/ 11 w 59"/>
              <a:gd name="T25" fmla="*/ 125 h 161"/>
              <a:gd name="T26" fmla="*/ 20 w 59"/>
              <a:gd name="T27" fmla="*/ 139 h 161"/>
              <a:gd name="T28" fmla="*/ 31 w 59"/>
              <a:gd name="T29" fmla="*/ 130 h 161"/>
              <a:gd name="T30" fmla="*/ 20 w 59"/>
              <a:gd name="T31" fmla="*/ 138 h 161"/>
              <a:gd name="T32" fmla="*/ 25 w 59"/>
              <a:gd name="T33" fmla="*/ 146 h 161"/>
              <a:gd name="T34" fmla="*/ 29 w 59"/>
              <a:gd name="T35" fmla="*/ 151 h 161"/>
              <a:gd name="T36" fmla="*/ 33 w 59"/>
              <a:gd name="T37" fmla="*/ 154 h 161"/>
              <a:gd name="T38" fmla="*/ 41 w 59"/>
              <a:gd name="T39" fmla="*/ 161 h 161"/>
              <a:gd name="T40" fmla="*/ 58 w 59"/>
              <a:gd name="T41" fmla="*/ 137 h 161"/>
              <a:gd name="T42" fmla="*/ 45 w 59"/>
              <a:gd name="T43" fmla="*/ 126 h 161"/>
              <a:gd name="T44" fmla="*/ 39 w 59"/>
              <a:gd name="T45" fmla="*/ 140 h 161"/>
              <a:gd name="T46" fmla="*/ 53 w 59"/>
              <a:gd name="T47" fmla="*/ 134 h 161"/>
              <a:gd name="T48" fmla="*/ 50 w 59"/>
              <a:gd name="T49" fmla="*/ 130 h 161"/>
              <a:gd name="T50" fmla="*/ 45 w 59"/>
              <a:gd name="T51" fmla="*/ 126 h 161"/>
              <a:gd name="T52" fmla="*/ 39 w 59"/>
              <a:gd name="T53" fmla="*/ 140 h 161"/>
              <a:gd name="T54" fmla="*/ 53 w 59"/>
              <a:gd name="T55" fmla="*/ 134 h 161"/>
              <a:gd name="T56" fmla="*/ 44 w 59"/>
              <a:gd name="T57" fmla="*/ 122 h 161"/>
              <a:gd name="T58" fmla="*/ 45 w 59"/>
              <a:gd name="T59" fmla="*/ 123 h 161"/>
              <a:gd name="T60" fmla="*/ 44 w 59"/>
              <a:gd name="T61" fmla="*/ 122 h 161"/>
              <a:gd name="T62" fmla="*/ 32 w 59"/>
              <a:gd name="T63" fmla="*/ 104 h 161"/>
              <a:gd name="T64" fmla="*/ 22 w 59"/>
              <a:gd name="T65" fmla="*/ 115 h 161"/>
              <a:gd name="T66" fmla="*/ 36 w 59"/>
              <a:gd name="T67" fmla="*/ 109 h 161"/>
              <a:gd name="T68" fmla="*/ 32 w 59"/>
              <a:gd name="T69" fmla="*/ 104 h 161"/>
              <a:gd name="T70" fmla="*/ 22 w 59"/>
              <a:gd name="T71" fmla="*/ 115 h 161"/>
              <a:gd name="T72" fmla="*/ 36 w 59"/>
              <a:gd name="T73" fmla="*/ 109 h 161"/>
              <a:gd name="T74" fmla="*/ 31 w 59"/>
              <a:gd name="T75" fmla="*/ 94 h 161"/>
              <a:gd name="T76" fmla="*/ 17 w 59"/>
              <a:gd name="T77" fmla="*/ 100 h 161"/>
              <a:gd name="T78" fmla="*/ 32 w 59"/>
              <a:gd name="T79" fmla="*/ 100 h 161"/>
              <a:gd name="T80" fmla="*/ 31 w 59"/>
              <a:gd name="T81" fmla="*/ 94 h 161"/>
              <a:gd name="T82" fmla="*/ 17 w 59"/>
              <a:gd name="T83" fmla="*/ 100 h 161"/>
              <a:gd name="T84" fmla="*/ 32 w 59"/>
              <a:gd name="T85" fmla="*/ 100 h 161"/>
              <a:gd name="T86" fmla="*/ 30 w 59"/>
              <a:gd name="T87" fmla="*/ 83 h 161"/>
              <a:gd name="T88" fmla="*/ 31 w 59"/>
              <a:gd name="T89" fmla="*/ 67 h 161"/>
              <a:gd name="T90" fmla="*/ 16 w 59"/>
              <a:gd name="T91" fmla="*/ 67 h 161"/>
              <a:gd name="T92" fmla="*/ 30 w 59"/>
              <a:gd name="T93" fmla="*/ 73 h 161"/>
              <a:gd name="T94" fmla="*/ 31 w 59"/>
              <a:gd name="T95" fmla="*/ 67 h 161"/>
              <a:gd name="T96" fmla="*/ 16 w 59"/>
              <a:gd name="T97" fmla="*/ 67 h 161"/>
              <a:gd name="T98" fmla="*/ 30 w 59"/>
              <a:gd name="T99" fmla="*/ 73 h 161"/>
              <a:gd name="T100" fmla="*/ 33 w 59"/>
              <a:gd name="T101" fmla="*/ 57 h 161"/>
              <a:gd name="T102" fmla="*/ 40 w 59"/>
              <a:gd name="T103" fmla="*/ 42 h 161"/>
              <a:gd name="T104" fmla="*/ 26 w 59"/>
              <a:gd name="T105" fmla="*/ 36 h 161"/>
              <a:gd name="T106" fmla="*/ 37 w 59"/>
              <a:gd name="T107" fmla="*/ 46 h 161"/>
              <a:gd name="T108" fmla="*/ 40 w 59"/>
              <a:gd name="T109" fmla="*/ 42 h 161"/>
              <a:gd name="T110" fmla="*/ 26 w 59"/>
              <a:gd name="T111" fmla="*/ 36 h 161"/>
              <a:gd name="T112" fmla="*/ 37 w 59"/>
              <a:gd name="T113" fmla="*/ 46 h 161"/>
              <a:gd name="T114" fmla="*/ 47 w 59"/>
              <a:gd name="T115" fmla="*/ 34 h 161"/>
              <a:gd name="T116" fmla="*/ 59 w 59"/>
              <a:gd name="T117" fmla="*/ 2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161">
                <a:moveTo>
                  <a:pt x="59" y="25"/>
                </a:moveTo>
                <a:lnTo>
                  <a:pt x="41" y="0"/>
                </a:lnTo>
                <a:lnTo>
                  <a:pt x="26" y="13"/>
                </a:lnTo>
                <a:lnTo>
                  <a:pt x="16" y="26"/>
                </a:lnTo>
                <a:lnTo>
                  <a:pt x="13" y="30"/>
                </a:lnTo>
                <a:lnTo>
                  <a:pt x="6" y="45"/>
                </a:lnTo>
                <a:lnTo>
                  <a:pt x="2" y="61"/>
                </a:lnTo>
                <a:lnTo>
                  <a:pt x="1" y="67"/>
                </a:lnTo>
                <a:lnTo>
                  <a:pt x="0" y="83"/>
                </a:lnTo>
                <a:lnTo>
                  <a:pt x="2" y="100"/>
                </a:lnTo>
                <a:lnTo>
                  <a:pt x="3" y="105"/>
                </a:lnTo>
                <a:lnTo>
                  <a:pt x="8" y="120"/>
                </a:lnTo>
                <a:lnTo>
                  <a:pt x="11" y="125"/>
                </a:lnTo>
                <a:lnTo>
                  <a:pt x="20" y="139"/>
                </a:lnTo>
                <a:lnTo>
                  <a:pt x="31" y="130"/>
                </a:lnTo>
                <a:lnTo>
                  <a:pt x="20" y="138"/>
                </a:lnTo>
                <a:lnTo>
                  <a:pt x="25" y="146"/>
                </a:lnTo>
                <a:lnTo>
                  <a:pt x="29" y="151"/>
                </a:lnTo>
                <a:lnTo>
                  <a:pt x="33" y="154"/>
                </a:lnTo>
                <a:lnTo>
                  <a:pt x="41" y="161"/>
                </a:lnTo>
                <a:lnTo>
                  <a:pt x="58" y="137"/>
                </a:lnTo>
                <a:lnTo>
                  <a:pt x="45" y="126"/>
                </a:lnTo>
                <a:lnTo>
                  <a:pt x="39" y="140"/>
                </a:lnTo>
                <a:lnTo>
                  <a:pt x="53" y="134"/>
                </a:lnTo>
                <a:lnTo>
                  <a:pt x="50" y="130"/>
                </a:lnTo>
                <a:lnTo>
                  <a:pt x="45" y="126"/>
                </a:lnTo>
                <a:lnTo>
                  <a:pt x="39" y="140"/>
                </a:lnTo>
                <a:lnTo>
                  <a:pt x="53" y="134"/>
                </a:lnTo>
                <a:lnTo>
                  <a:pt x="44" y="122"/>
                </a:lnTo>
                <a:lnTo>
                  <a:pt x="45" y="123"/>
                </a:lnTo>
                <a:lnTo>
                  <a:pt x="44" y="122"/>
                </a:lnTo>
                <a:lnTo>
                  <a:pt x="32" y="104"/>
                </a:lnTo>
                <a:lnTo>
                  <a:pt x="22" y="115"/>
                </a:lnTo>
                <a:lnTo>
                  <a:pt x="36" y="109"/>
                </a:lnTo>
                <a:lnTo>
                  <a:pt x="32" y="104"/>
                </a:lnTo>
                <a:lnTo>
                  <a:pt x="22" y="115"/>
                </a:lnTo>
                <a:lnTo>
                  <a:pt x="36" y="109"/>
                </a:lnTo>
                <a:lnTo>
                  <a:pt x="31" y="94"/>
                </a:lnTo>
                <a:lnTo>
                  <a:pt x="17" y="100"/>
                </a:lnTo>
                <a:lnTo>
                  <a:pt x="32" y="100"/>
                </a:lnTo>
                <a:lnTo>
                  <a:pt x="31" y="94"/>
                </a:lnTo>
                <a:lnTo>
                  <a:pt x="17" y="100"/>
                </a:lnTo>
                <a:lnTo>
                  <a:pt x="32" y="100"/>
                </a:lnTo>
                <a:lnTo>
                  <a:pt x="30" y="83"/>
                </a:lnTo>
                <a:lnTo>
                  <a:pt x="31" y="67"/>
                </a:lnTo>
                <a:lnTo>
                  <a:pt x="16" y="67"/>
                </a:lnTo>
                <a:lnTo>
                  <a:pt x="30" y="73"/>
                </a:lnTo>
                <a:lnTo>
                  <a:pt x="31" y="67"/>
                </a:lnTo>
                <a:lnTo>
                  <a:pt x="16" y="67"/>
                </a:lnTo>
                <a:lnTo>
                  <a:pt x="30" y="73"/>
                </a:lnTo>
                <a:lnTo>
                  <a:pt x="33" y="57"/>
                </a:lnTo>
                <a:lnTo>
                  <a:pt x="40" y="42"/>
                </a:lnTo>
                <a:lnTo>
                  <a:pt x="26" y="36"/>
                </a:lnTo>
                <a:lnTo>
                  <a:pt x="37" y="46"/>
                </a:lnTo>
                <a:lnTo>
                  <a:pt x="40" y="42"/>
                </a:lnTo>
                <a:lnTo>
                  <a:pt x="26" y="36"/>
                </a:lnTo>
                <a:lnTo>
                  <a:pt x="37" y="46"/>
                </a:lnTo>
                <a:lnTo>
                  <a:pt x="47" y="34"/>
                </a:lnTo>
                <a:lnTo>
                  <a:pt x="59" y="25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8" name="Freeform 233"/>
          <p:cNvSpPr>
            <a:spLocks/>
          </p:cNvSpPr>
          <p:nvPr/>
        </p:nvSpPr>
        <p:spPr bwMode="auto">
          <a:xfrm>
            <a:off x="4674901" y="5330787"/>
            <a:ext cx="92075" cy="250825"/>
          </a:xfrm>
          <a:custGeom>
            <a:avLst/>
            <a:gdLst>
              <a:gd name="T0" fmla="*/ 19 w 58"/>
              <a:gd name="T1" fmla="*/ 0 h 158"/>
              <a:gd name="T2" fmla="*/ 1 w 58"/>
              <a:gd name="T3" fmla="*/ 23 h 158"/>
              <a:gd name="T4" fmla="*/ 12 w 58"/>
              <a:gd name="T5" fmla="*/ 33 h 158"/>
              <a:gd name="T6" fmla="*/ 21 w 58"/>
              <a:gd name="T7" fmla="*/ 47 h 158"/>
              <a:gd name="T8" fmla="*/ 31 w 58"/>
              <a:gd name="T9" fmla="*/ 37 h 158"/>
              <a:gd name="T10" fmla="*/ 17 w 58"/>
              <a:gd name="T11" fmla="*/ 43 h 158"/>
              <a:gd name="T12" fmla="*/ 21 w 58"/>
              <a:gd name="T13" fmla="*/ 47 h 158"/>
              <a:gd name="T14" fmla="*/ 31 w 58"/>
              <a:gd name="T15" fmla="*/ 37 h 158"/>
              <a:gd name="T16" fmla="*/ 17 w 58"/>
              <a:gd name="T17" fmla="*/ 43 h 158"/>
              <a:gd name="T18" fmla="*/ 24 w 58"/>
              <a:gd name="T19" fmla="*/ 57 h 158"/>
              <a:gd name="T20" fmla="*/ 28 w 58"/>
              <a:gd name="T21" fmla="*/ 73 h 158"/>
              <a:gd name="T22" fmla="*/ 42 w 58"/>
              <a:gd name="T23" fmla="*/ 67 h 158"/>
              <a:gd name="T24" fmla="*/ 27 w 58"/>
              <a:gd name="T25" fmla="*/ 67 h 158"/>
              <a:gd name="T26" fmla="*/ 28 w 58"/>
              <a:gd name="T27" fmla="*/ 73 h 158"/>
              <a:gd name="T28" fmla="*/ 42 w 58"/>
              <a:gd name="T29" fmla="*/ 67 h 158"/>
              <a:gd name="T30" fmla="*/ 27 w 58"/>
              <a:gd name="T31" fmla="*/ 67 h 158"/>
              <a:gd name="T32" fmla="*/ 28 w 58"/>
              <a:gd name="T33" fmla="*/ 83 h 158"/>
              <a:gd name="T34" fmla="*/ 24 w 58"/>
              <a:gd name="T35" fmla="*/ 99 h 158"/>
              <a:gd name="T36" fmla="*/ 39 w 58"/>
              <a:gd name="T37" fmla="*/ 99 h 158"/>
              <a:gd name="T38" fmla="*/ 25 w 58"/>
              <a:gd name="T39" fmla="*/ 94 h 158"/>
              <a:gd name="T40" fmla="*/ 24 w 58"/>
              <a:gd name="T41" fmla="*/ 99 h 158"/>
              <a:gd name="T42" fmla="*/ 39 w 58"/>
              <a:gd name="T43" fmla="*/ 99 h 158"/>
              <a:gd name="T44" fmla="*/ 25 w 58"/>
              <a:gd name="T45" fmla="*/ 94 h 158"/>
              <a:gd name="T46" fmla="*/ 21 w 58"/>
              <a:gd name="T47" fmla="*/ 110 h 158"/>
              <a:gd name="T48" fmla="*/ 35 w 58"/>
              <a:gd name="T49" fmla="*/ 116 h 158"/>
              <a:gd name="T50" fmla="*/ 24 w 58"/>
              <a:gd name="T51" fmla="*/ 105 h 158"/>
              <a:gd name="T52" fmla="*/ 21 w 58"/>
              <a:gd name="T53" fmla="*/ 110 h 158"/>
              <a:gd name="T54" fmla="*/ 35 w 58"/>
              <a:gd name="T55" fmla="*/ 116 h 158"/>
              <a:gd name="T56" fmla="*/ 24 w 58"/>
              <a:gd name="T57" fmla="*/ 105 h 158"/>
              <a:gd name="T58" fmla="*/ 14 w 58"/>
              <a:gd name="T59" fmla="*/ 122 h 158"/>
              <a:gd name="T60" fmla="*/ 25 w 58"/>
              <a:gd name="T61" fmla="*/ 131 h 158"/>
              <a:gd name="T62" fmla="*/ 14 w 58"/>
              <a:gd name="T63" fmla="*/ 121 h 158"/>
              <a:gd name="T64" fmla="*/ 0 w 58"/>
              <a:gd name="T65" fmla="*/ 135 h 158"/>
              <a:gd name="T66" fmla="*/ 19 w 58"/>
              <a:gd name="T67" fmla="*/ 158 h 158"/>
              <a:gd name="T68" fmla="*/ 37 w 58"/>
              <a:gd name="T69" fmla="*/ 140 h 158"/>
              <a:gd name="T70" fmla="*/ 38 w 58"/>
              <a:gd name="T71" fmla="*/ 140 h 158"/>
              <a:gd name="T72" fmla="*/ 45 w 58"/>
              <a:gd name="T73" fmla="*/ 126 h 158"/>
              <a:gd name="T74" fmla="*/ 49 w 58"/>
              <a:gd name="T75" fmla="*/ 121 h 158"/>
              <a:gd name="T76" fmla="*/ 53 w 58"/>
              <a:gd name="T77" fmla="*/ 105 h 158"/>
              <a:gd name="T78" fmla="*/ 54 w 58"/>
              <a:gd name="T79" fmla="*/ 99 h 158"/>
              <a:gd name="T80" fmla="*/ 58 w 58"/>
              <a:gd name="T81" fmla="*/ 83 h 158"/>
              <a:gd name="T82" fmla="*/ 57 w 58"/>
              <a:gd name="T83" fmla="*/ 67 h 158"/>
              <a:gd name="T84" fmla="*/ 56 w 58"/>
              <a:gd name="T85" fmla="*/ 61 h 158"/>
              <a:gd name="T86" fmla="*/ 52 w 58"/>
              <a:gd name="T87" fmla="*/ 45 h 158"/>
              <a:gd name="T88" fmla="*/ 45 w 58"/>
              <a:gd name="T89" fmla="*/ 31 h 158"/>
              <a:gd name="T90" fmla="*/ 42 w 58"/>
              <a:gd name="T91" fmla="*/ 26 h 158"/>
              <a:gd name="T92" fmla="*/ 32 w 58"/>
              <a:gd name="T93" fmla="*/ 13 h 158"/>
              <a:gd name="T94" fmla="*/ 19 w 58"/>
              <a:gd name="T9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" h="158">
                <a:moveTo>
                  <a:pt x="19" y="0"/>
                </a:moveTo>
                <a:lnTo>
                  <a:pt x="1" y="23"/>
                </a:lnTo>
                <a:lnTo>
                  <a:pt x="12" y="33"/>
                </a:lnTo>
                <a:lnTo>
                  <a:pt x="21" y="47"/>
                </a:lnTo>
                <a:lnTo>
                  <a:pt x="31" y="37"/>
                </a:lnTo>
                <a:lnTo>
                  <a:pt x="17" y="43"/>
                </a:lnTo>
                <a:lnTo>
                  <a:pt x="21" y="47"/>
                </a:lnTo>
                <a:lnTo>
                  <a:pt x="31" y="37"/>
                </a:lnTo>
                <a:lnTo>
                  <a:pt x="17" y="43"/>
                </a:lnTo>
                <a:lnTo>
                  <a:pt x="24" y="57"/>
                </a:lnTo>
                <a:lnTo>
                  <a:pt x="28" y="73"/>
                </a:lnTo>
                <a:lnTo>
                  <a:pt x="42" y="67"/>
                </a:lnTo>
                <a:lnTo>
                  <a:pt x="27" y="67"/>
                </a:lnTo>
                <a:lnTo>
                  <a:pt x="28" y="73"/>
                </a:lnTo>
                <a:lnTo>
                  <a:pt x="42" y="67"/>
                </a:lnTo>
                <a:lnTo>
                  <a:pt x="27" y="67"/>
                </a:lnTo>
                <a:lnTo>
                  <a:pt x="28" y="83"/>
                </a:lnTo>
                <a:lnTo>
                  <a:pt x="24" y="99"/>
                </a:lnTo>
                <a:lnTo>
                  <a:pt x="39" y="99"/>
                </a:lnTo>
                <a:lnTo>
                  <a:pt x="25" y="94"/>
                </a:lnTo>
                <a:lnTo>
                  <a:pt x="24" y="99"/>
                </a:lnTo>
                <a:lnTo>
                  <a:pt x="39" y="99"/>
                </a:lnTo>
                <a:lnTo>
                  <a:pt x="25" y="94"/>
                </a:lnTo>
                <a:lnTo>
                  <a:pt x="21" y="110"/>
                </a:lnTo>
                <a:lnTo>
                  <a:pt x="35" y="116"/>
                </a:lnTo>
                <a:lnTo>
                  <a:pt x="24" y="105"/>
                </a:lnTo>
                <a:lnTo>
                  <a:pt x="21" y="110"/>
                </a:lnTo>
                <a:lnTo>
                  <a:pt x="35" y="116"/>
                </a:lnTo>
                <a:lnTo>
                  <a:pt x="24" y="105"/>
                </a:lnTo>
                <a:lnTo>
                  <a:pt x="14" y="122"/>
                </a:lnTo>
                <a:lnTo>
                  <a:pt x="25" y="131"/>
                </a:lnTo>
                <a:lnTo>
                  <a:pt x="14" y="121"/>
                </a:lnTo>
                <a:lnTo>
                  <a:pt x="0" y="135"/>
                </a:lnTo>
                <a:lnTo>
                  <a:pt x="19" y="158"/>
                </a:lnTo>
                <a:lnTo>
                  <a:pt x="37" y="140"/>
                </a:lnTo>
                <a:lnTo>
                  <a:pt x="38" y="140"/>
                </a:lnTo>
                <a:lnTo>
                  <a:pt x="45" y="126"/>
                </a:lnTo>
                <a:lnTo>
                  <a:pt x="49" y="121"/>
                </a:lnTo>
                <a:lnTo>
                  <a:pt x="53" y="105"/>
                </a:lnTo>
                <a:lnTo>
                  <a:pt x="54" y="99"/>
                </a:lnTo>
                <a:lnTo>
                  <a:pt x="58" y="83"/>
                </a:lnTo>
                <a:lnTo>
                  <a:pt x="57" y="67"/>
                </a:lnTo>
                <a:lnTo>
                  <a:pt x="56" y="61"/>
                </a:lnTo>
                <a:lnTo>
                  <a:pt x="52" y="45"/>
                </a:lnTo>
                <a:lnTo>
                  <a:pt x="45" y="31"/>
                </a:lnTo>
                <a:lnTo>
                  <a:pt x="42" y="26"/>
                </a:lnTo>
                <a:lnTo>
                  <a:pt x="32" y="13"/>
                </a:lnTo>
                <a:lnTo>
                  <a:pt x="19" y="0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8" name="Freeform 253"/>
          <p:cNvSpPr>
            <a:spLocks/>
          </p:cNvSpPr>
          <p:nvPr/>
        </p:nvSpPr>
        <p:spPr bwMode="auto">
          <a:xfrm>
            <a:off x="4670139" y="5402225"/>
            <a:ext cx="39688" cy="53975"/>
          </a:xfrm>
          <a:custGeom>
            <a:avLst/>
            <a:gdLst>
              <a:gd name="T0" fmla="*/ 12 w 25"/>
              <a:gd name="T1" fmla="*/ 0 h 34"/>
              <a:gd name="T2" fmla="*/ 25 w 25"/>
              <a:gd name="T3" fmla="*/ 34 h 34"/>
              <a:gd name="T4" fmla="*/ 0 w 25"/>
              <a:gd name="T5" fmla="*/ 34 h 34"/>
              <a:gd name="T6" fmla="*/ 12 w 25"/>
              <a:gd name="T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34">
                <a:moveTo>
                  <a:pt x="12" y="0"/>
                </a:moveTo>
                <a:lnTo>
                  <a:pt x="25" y="34"/>
                </a:lnTo>
                <a:lnTo>
                  <a:pt x="0" y="34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1" name="Freeform 256"/>
          <p:cNvSpPr>
            <a:spLocks/>
          </p:cNvSpPr>
          <p:nvPr/>
        </p:nvSpPr>
        <p:spPr bwMode="auto">
          <a:xfrm>
            <a:off x="4238339" y="4972012"/>
            <a:ext cx="39688" cy="53975"/>
          </a:xfrm>
          <a:custGeom>
            <a:avLst/>
            <a:gdLst>
              <a:gd name="T0" fmla="*/ 12 w 25"/>
              <a:gd name="T1" fmla="*/ 0 h 34"/>
              <a:gd name="T2" fmla="*/ 25 w 25"/>
              <a:gd name="T3" fmla="*/ 34 h 34"/>
              <a:gd name="T4" fmla="*/ 0 w 25"/>
              <a:gd name="T5" fmla="*/ 34 h 34"/>
              <a:gd name="T6" fmla="*/ 12 w 25"/>
              <a:gd name="T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34">
                <a:moveTo>
                  <a:pt x="12" y="0"/>
                </a:moveTo>
                <a:lnTo>
                  <a:pt x="25" y="34"/>
                </a:lnTo>
                <a:lnTo>
                  <a:pt x="0" y="34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4" name="Freeform 259"/>
          <p:cNvSpPr>
            <a:spLocks/>
          </p:cNvSpPr>
          <p:nvPr/>
        </p:nvSpPr>
        <p:spPr bwMode="auto">
          <a:xfrm>
            <a:off x="4670139" y="5025987"/>
            <a:ext cx="39688" cy="53975"/>
          </a:xfrm>
          <a:custGeom>
            <a:avLst/>
            <a:gdLst>
              <a:gd name="T0" fmla="*/ 12 w 25"/>
              <a:gd name="T1" fmla="*/ 34 h 34"/>
              <a:gd name="T2" fmla="*/ 0 w 25"/>
              <a:gd name="T3" fmla="*/ 0 h 34"/>
              <a:gd name="T4" fmla="*/ 25 w 25"/>
              <a:gd name="T5" fmla="*/ 0 h 34"/>
              <a:gd name="T6" fmla="*/ 12 w 25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34">
                <a:moveTo>
                  <a:pt x="12" y="34"/>
                </a:moveTo>
                <a:lnTo>
                  <a:pt x="0" y="0"/>
                </a:lnTo>
                <a:lnTo>
                  <a:pt x="25" y="0"/>
                </a:lnTo>
                <a:lnTo>
                  <a:pt x="12" y="3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7" name="Freeform 262"/>
          <p:cNvSpPr>
            <a:spLocks/>
          </p:cNvSpPr>
          <p:nvPr/>
        </p:nvSpPr>
        <p:spPr bwMode="auto">
          <a:xfrm>
            <a:off x="4795551" y="5221250"/>
            <a:ext cx="53975" cy="39687"/>
          </a:xfrm>
          <a:custGeom>
            <a:avLst/>
            <a:gdLst>
              <a:gd name="T0" fmla="*/ 34 w 34"/>
              <a:gd name="T1" fmla="*/ 12 h 25"/>
              <a:gd name="T2" fmla="*/ 0 w 34"/>
              <a:gd name="T3" fmla="*/ 25 h 25"/>
              <a:gd name="T4" fmla="*/ 0 w 34"/>
              <a:gd name="T5" fmla="*/ 0 h 25"/>
              <a:gd name="T6" fmla="*/ 34 w 34"/>
              <a:gd name="T7" fmla="*/ 1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25">
                <a:moveTo>
                  <a:pt x="34" y="12"/>
                </a:moveTo>
                <a:lnTo>
                  <a:pt x="0" y="25"/>
                </a:lnTo>
                <a:lnTo>
                  <a:pt x="0" y="0"/>
                </a:lnTo>
                <a:lnTo>
                  <a:pt x="34" y="1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7" name="Freeform 282"/>
          <p:cNvSpPr>
            <a:spLocks/>
          </p:cNvSpPr>
          <p:nvPr/>
        </p:nvSpPr>
        <p:spPr bwMode="auto">
          <a:xfrm>
            <a:off x="4097051" y="5430800"/>
            <a:ext cx="104775" cy="133350"/>
          </a:xfrm>
          <a:custGeom>
            <a:avLst/>
            <a:gdLst>
              <a:gd name="T0" fmla="*/ 35 w 66"/>
              <a:gd name="T1" fmla="*/ 84 h 84"/>
              <a:gd name="T2" fmla="*/ 66 w 66"/>
              <a:gd name="T3" fmla="*/ 84 h 84"/>
              <a:gd name="T4" fmla="*/ 64 w 66"/>
              <a:gd name="T5" fmla="*/ 70 h 84"/>
              <a:gd name="T6" fmla="*/ 63 w 66"/>
              <a:gd name="T7" fmla="*/ 64 h 84"/>
              <a:gd name="T8" fmla="*/ 61 w 66"/>
              <a:gd name="T9" fmla="*/ 51 h 84"/>
              <a:gd name="T10" fmla="*/ 56 w 66"/>
              <a:gd name="T11" fmla="*/ 40 h 84"/>
              <a:gd name="T12" fmla="*/ 39 w 66"/>
              <a:gd name="T13" fmla="*/ 17 h 84"/>
              <a:gd name="T14" fmla="*/ 30 w 66"/>
              <a:gd name="T15" fmla="*/ 11 h 84"/>
              <a:gd name="T16" fmla="*/ 25 w 66"/>
              <a:gd name="T17" fmla="*/ 7 h 84"/>
              <a:gd name="T18" fmla="*/ 16 w 66"/>
              <a:gd name="T19" fmla="*/ 3 h 84"/>
              <a:gd name="T20" fmla="*/ 10 w 66"/>
              <a:gd name="T21" fmla="*/ 2 h 84"/>
              <a:gd name="T22" fmla="*/ 0 w 66"/>
              <a:gd name="T23" fmla="*/ 0 h 84"/>
              <a:gd name="T24" fmla="*/ 0 w 66"/>
              <a:gd name="T25" fmla="*/ 31 h 84"/>
              <a:gd name="T26" fmla="*/ 10 w 66"/>
              <a:gd name="T27" fmla="*/ 32 h 84"/>
              <a:gd name="T28" fmla="*/ 10 w 66"/>
              <a:gd name="T29" fmla="*/ 17 h 84"/>
              <a:gd name="T30" fmla="*/ 4 w 66"/>
              <a:gd name="T31" fmla="*/ 31 h 84"/>
              <a:gd name="T32" fmla="*/ 10 w 66"/>
              <a:gd name="T33" fmla="*/ 32 h 84"/>
              <a:gd name="T34" fmla="*/ 10 w 66"/>
              <a:gd name="T35" fmla="*/ 17 h 84"/>
              <a:gd name="T36" fmla="*/ 4 w 66"/>
              <a:gd name="T37" fmla="*/ 31 h 84"/>
              <a:gd name="T38" fmla="*/ 14 w 66"/>
              <a:gd name="T39" fmla="*/ 35 h 84"/>
              <a:gd name="T40" fmla="*/ 19 w 66"/>
              <a:gd name="T41" fmla="*/ 21 h 84"/>
              <a:gd name="T42" fmla="*/ 9 w 66"/>
              <a:gd name="T43" fmla="*/ 32 h 84"/>
              <a:gd name="T44" fmla="*/ 14 w 66"/>
              <a:gd name="T45" fmla="*/ 35 h 84"/>
              <a:gd name="T46" fmla="*/ 19 w 66"/>
              <a:gd name="T47" fmla="*/ 21 h 84"/>
              <a:gd name="T48" fmla="*/ 9 w 66"/>
              <a:gd name="T49" fmla="*/ 32 h 84"/>
              <a:gd name="T50" fmla="*/ 18 w 66"/>
              <a:gd name="T51" fmla="*/ 37 h 84"/>
              <a:gd name="T52" fmla="*/ 25 w 66"/>
              <a:gd name="T53" fmla="*/ 47 h 84"/>
              <a:gd name="T54" fmla="*/ 35 w 66"/>
              <a:gd name="T55" fmla="*/ 36 h 84"/>
              <a:gd name="T56" fmla="*/ 22 w 66"/>
              <a:gd name="T57" fmla="*/ 42 h 84"/>
              <a:gd name="T58" fmla="*/ 25 w 66"/>
              <a:gd name="T59" fmla="*/ 47 h 84"/>
              <a:gd name="T60" fmla="*/ 35 w 66"/>
              <a:gd name="T61" fmla="*/ 36 h 84"/>
              <a:gd name="T62" fmla="*/ 22 w 66"/>
              <a:gd name="T63" fmla="*/ 42 h 84"/>
              <a:gd name="T64" fmla="*/ 29 w 66"/>
              <a:gd name="T65" fmla="*/ 51 h 84"/>
              <a:gd name="T66" fmla="*/ 33 w 66"/>
              <a:gd name="T67" fmla="*/ 63 h 84"/>
              <a:gd name="T68" fmla="*/ 35 w 66"/>
              <a:gd name="T69" fmla="*/ 76 h 84"/>
              <a:gd name="T70" fmla="*/ 49 w 66"/>
              <a:gd name="T71" fmla="*/ 70 h 84"/>
              <a:gd name="T72" fmla="*/ 34 w 66"/>
              <a:gd name="T73" fmla="*/ 70 h 84"/>
              <a:gd name="T74" fmla="*/ 35 w 66"/>
              <a:gd name="T75" fmla="*/ 76 h 84"/>
              <a:gd name="T76" fmla="*/ 49 w 66"/>
              <a:gd name="T77" fmla="*/ 70 h 84"/>
              <a:gd name="T78" fmla="*/ 34 w 66"/>
              <a:gd name="T79" fmla="*/ 70 h 84"/>
              <a:gd name="T80" fmla="*/ 35 w 66"/>
              <a:gd name="T8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6" h="84">
                <a:moveTo>
                  <a:pt x="35" y="84"/>
                </a:moveTo>
                <a:lnTo>
                  <a:pt x="66" y="84"/>
                </a:lnTo>
                <a:lnTo>
                  <a:pt x="64" y="70"/>
                </a:lnTo>
                <a:lnTo>
                  <a:pt x="63" y="64"/>
                </a:lnTo>
                <a:lnTo>
                  <a:pt x="61" y="51"/>
                </a:lnTo>
                <a:lnTo>
                  <a:pt x="56" y="40"/>
                </a:lnTo>
                <a:lnTo>
                  <a:pt x="39" y="17"/>
                </a:lnTo>
                <a:lnTo>
                  <a:pt x="30" y="11"/>
                </a:lnTo>
                <a:lnTo>
                  <a:pt x="25" y="7"/>
                </a:lnTo>
                <a:lnTo>
                  <a:pt x="16" y="3"/>
                </a:lnTo>
                <a:lnTo>
                  <a:pt x="10" y="2"/>
                </a:lnTo>
                <a:lnTo>
                  <a:pt x="0" y="0"/>
                </a:lnTo>
                <a:lnTo>
                  <a:pt x="0" y="31"/>
                </a:lnTo>
                <a:lnTo>
                  <a:pt x="10" y="32"/>
                </a:lnTo>
                <a:lnTo>
                  <a:pt x="10" y="17"/>
                </a:lnTo>
                <a:lnTo>
                  <a:pt x="4" y="31"/>
                </a:lnTo>
                <a:lnTo>
                  <a:pt x="10" y="32"/>
                </a:lnTo>
                <a:lnTo>
                  <a:pt x="10" y="17"/>
                </a:lnTo>
                <a:lnTo>
                  <a:pt x="4" y="31"/>
                </a:lnTo>
                <a:lnTo>
                  <a:pt x="14" y="35"/>
                </a:lnTo>
                <a:lnTo>
                  <a:pt x="19" y="21"/>
                </a:lnTo>
                <a:lnTo>
                  <a:pt x="9" y="32"/>
                </a:lnTo>
                <a:lnTo>
                  <a:pt x="14" y="35"/>
                </a:lnTo>
                <a:lnTo>
                  <a:pt x="19" y="21"/>
                </a:lnTo>
                <a:lnTo>
                  <a:pt x="9" y="32"/>
                </a:lnTo>
                <a:lnTo>
                  <a:pt x="18" y="37"/>
                </a:lnTo>
                <a:lnTo>
                  <a:pt x="25" y="47"/>
                </a:lnTo>
                <a:lnTo>
                  <a:pt x="35" y="36"/>
                </a:lnTo>
                <a:lnTo>
                  <a:pt x="22" y="42"/>
                </a:lnTo>
                <a:lnTo>
                  <a:pt x="25" y="47"/>
                </a:lnTo>
                <a:lnTo>
                  <a:pt x="35" y="36"/>
                </a:lnTo>
                <a:lnTo>
                  <a:pt x="22" y="42"/>
                </a:lnTo>
                <a:lnTo>
                  <a:pt x="29" y="51"/>
                </a:lnTo>
                <a:lnTo>
                  <a:pt x="33" y="63"/>
                </a:lnTo>
                <a:lnTo>
                  <a:pt x="35" y="76"/>
                </a:lnTo>
                <a:lnTo>
                  <a:pt x="49" y="70"/>
                </a:lnTo>
                <a:lnTo>
                  <a:pt x="34" y="70"/>
                </a:lnTo>
                <a:lnTo>
                  <a:pt x="35" y="76"/>
                </a:lnTo>
                <a:lnTo>
                  <a:pt x="49" y="70"/>
                </a:lnTo>
                <a:lnTo>
                  <a:pt x="34" y="70"/>
                </a:lnTo>
                <a:lnTo>
                  <a:pt x="35" y="84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9" name="Freeform 284"/>
          <p:cNvSpPr>
            <a:spLocks/>
          </p:cNvSpPr>
          <p:nvPr/>
        </p:nvSpPr>
        <p:spPr bwMode="auto">
          <a:xfrm>
            <a:off x="4151026" y="5402225"/>
            <a:ext cx="52388" cy="53975"/>
          </a:xfrm>
          <a:custGeom>
            <a:avLst/>
            <a:gdLst>
              <a:gd name="T0" fmla="*/ 0 w 33"/>
              <a:gd name="T1" fmla="*/ 0 h 34"/>
              <a:gd name="T2" fmla="*/ 33 w 33"/>
              <a:gd name="T3" fmla="*/ 15 h 34"/>
              <a:gd name="T4" fmla="*/ 15 w 33"/>
              <a:gd name="T5" fmla="*/ 34 h 34"/>
              <a:gd name="T6" fmla="*/ 0 w 33"/>
              <a:gd name="T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34">
                <a:moveTo>
                  <a:pt x="0" y="0"/>
                </a:moveTo>
                <a:lnTo>
                  <a:pt x="33" y="15"/>
                </a:lnTo>
                <a:lnTo>
                  <a:pt x="15" y="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1" name="Rectangle 286"/>
          <p:cNvSpPr>
            <a:spLocks noChangeArrowheads="1"/>
          </p:cNvSpPr>
          <p:nvPr/>
        </p:nvSpPr>
        <p:spPr bwMode="auto">
          <a:xfrm>
            <a:off x="4257389" y="3843300"/>
            <a:ext cx="431800" cy="215900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2" name="Line 287"/>
          <p:cNvSpPr>
            <a:spLocks noChangeShapeType="1"/>
          </p:cNvSpPr>
          <p:nvPr/>
        </p:nvSpPr>
        <p:spPr bwMode="auto">
          <a:xfrm flipV="1">
            <a:off x="4473289" y="3144800"/>
            <a:ext cx="0" cy="6985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3" name="Rectangle 288"/>
          <p:cNvSpPr>
            <a:spLocks noChangeArrowheads="1"/>
          </p:cNvSpPr>
          <p:nvPr/>
        </p:nvSpPr>
        <p:spPr bwMode="auto">
          <a:xfrm>
            <a:off x="4257389" y="2982875"/>
            <a:ext cx="431800" cy="2159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4" name="Line 289"/>
          <p:cNvSpPr>
            <a:spLocks noChangeShapeType="1"/>
          </p:cNvSpPr>
          <p:nvPr/>
        </p:nvSpPr>
        <p:spPr bwMode="auto">
          <a:xfrm flipV="1">
            <a:off x="4473289" y="2284375"/>
            <a:ext cx="0" cy="6985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5" name="Rectangle 290"/>
          <p:cNvSpPr>
            <a:spLocks noChangeArrowheads="1"/>
          </p:cNvSpPr>
          <p:nvPr/>
        </p:nvSpPr>
        <p:spPr bwMode="auto">
          <a:xfrm>
            <a:off x="4257389" y="2122450"/>
            <a:ext cx="431800" cy="217487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6" name="Line 291"/>
          <p:cNvSpPr>
            <a:spLocks noChangeShapeType="1"/>
          </p:cNvSpPr>
          <p:nvPr/>
        </p:nvSpPr>
        <p:spPr bwMode="auto">
          <a:xfrm flipV="1">
            <a:off x="4473289" y="1425537"/>
            <a:ext cx="0" cy="696912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7" name="Rectangle 292"/>
          <p:cNvSpPr>
            <a:spLocks noChangeArrowheads="1"/>
          </p:cNvSpPr>
          <p:nvPr/>
        </p:nvSpPr>
        <p:spPr bwMode="auto">
          <a:xfrm>
            <a:off x="4257389" y="1263612"/>
            <a:ext cx="431800" cy="214312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8" name="Rectangle 293"/>
          <p:cNvSpPr>
            <a:spLocks noChangeArrowheads="1"/>
          </p:cNvSpPr>
          <p:nvPr/>
        </p:nvSpPr>
        <p:spPr bwMode="auto">
          <a:xfrm>
            <a:off x="4097051" y="941350"/>
            <a:ext cx="752475" cy="107950"/>
          </a:xfrm>
          <a:prstGeom prst="rect">
            <a:avLst/>
          </a:prstGeom>
          <a:noFill/>
          <a:ln w="19050">
            <a:solidFill>
              <a:srgbClr val="4040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9" name="Freeform 294"/>
          <p:cNvSpPr>
            <a:spLocks/>
          </p:cNvSpPr>
          <p:nvPr/>
        </p:nvSpPr>
        <p:spPr bwMode="auto">
          <a:xfrm>
            <a:off x="4246276" y="1355687"/>
            <a:ext cx="215900" cy="79375"/>
          </a:xfrm>
          <a:custGeom>
            <a:avLst/>
            <a:gdLst>
              <a:gd name="T0" fmla="*/ 0 w 136"/>
              <a:gd name="T1" fmla="*/ 39 h 50"/>
              <a:gd name="T2" fmla="*/ 18 w 136"/>
              <a:gd name="T3" fmla="*/ 50 h 50"/>
              <a:gd name="T4" fmla="*/ 26 w 136"/>
              <a:gd name="T5" fmla="*/ 37 h 50"/>
              <a:gd name="T6" fmla="*/ 17 w 136"/>
              <a:gd name="T7" fmla="*/ 32 h 50"/>
              <a:gd name="T8" fmla="*/ 24 w 136"/>
              <a:gd name="T9" fmla="*/ 40 h 50"/>
              <a:gd name="T10" fmla="*/ 26 w 136"/>
              <a:gd name="T11" fmla="*/ 37 h 50"/>
              <a:gd name="T12" fmla="*/ 17 w 136"/>
              <a:gd name="T13" fmla="*/ 32 h 50"/>
              <a:gd name="T14" fmla="*/ 24 w 136"/>
              <a:gd name="T15" fmla="*/ 40 h 50"/>
              <a:gd name="T16" fmla="*/ 34 w 136"/>
              <a:gd name="T17" fmla="*/ 31 h 50"/>
              <a:gd name="T18" fmla="*/ 26 w 136"/>
              <a:gd name="T19" fmla="*/ 24 h 50"/>
              <a:gd name="T20" fmla="*/ 31 w 136"/>
              <a:gd name="T21" fmla="*/ 33 h 50"/>
              <a:gd name="T22" fmla="*/ 34 w 136"/>
              <a:gd name="T23" fmla="*/ 31 h 50"/>
              <a:gd name="T24" fmla="*/ 26 w 136"/>
              <a:gd name="T25" fmla="*/ 24 h 50"/>
              <a:gd name="T26" fmla="*/ 31 w 136"/>
              <a:gd name="T27" fmla="*/ 33 h 50"/>
              <a:gd name="T28" fmla="*/ 41 w 136"/>
              <a:gd name="T29" fmla="*/ 26 h 50"/>
              <a:gd name="T30" fmla="*/ 54 w 136"/>
              <a:gd name="T31" fmla="*/ 22 h 50"/>
              <a:gd name="T32" fmla="*/ 50 w 136"/>
              <a:gd name="T33" fmla="*/ 13 h 50"/>
              <a:gd name="T34" fmla="*/ 50 w 136"/>
              <a:gd name="T35" fmla="*/ 23 h 50"/>
              <a:gd name="T36" fmla="*/ 54 w 136"/>
              <a:gd name="T37" fmla="*/ 22 h 50"/>
              <a:gd name="T38" fmla="*/ 50 w 136"/>
              <a:gd name="T39" fmla="*/ 13 h 50"/>
              <a:gd name="T40" fmla="*/ 50 w 136"/>
              <a:gd name="T41" fmla="*/ 23 h 50"/>
              <a:gd name="T42" fmla="*/ 63 w 136"/>
              <a:gd name="T43" fmla="*/ 21 h 50"/>
              <a:gd name="T44" fmla="*/ 76 w 136"/>
              <a:gd name="T45" fmla="*/ 21 h 50"/>
              <a:gd name="T46" fmla="*/ 76 w 136"/>
              <a:gd name="T47" fmla="*/ 10 h 50"/>
              <a:gd name="T48" fmla="*/ 71 w 136"/>
              <a:gd name="T49" fmla="*/ 20 h 50"/>
              <a:gd name="T50" fmla="*/ 76 w 136"/>
              <a:gd name="T51" fmla="*/ 21 h 50"/>
              <a:gd name="T52" fmla="*/ 76 w 136"/>
              <a:gd name="T53" fmla="*/ 10 h 50"/>
              <a:gd name="T54" fmla="*/ 71 w 136"/>
              <a:gd name="T55" fmla="*/ 20 h 50"/>
              <a:gd name="T56" fmla="*/ 85 w 136"/>
              <a:gd name="T57" fmla="*/ 23 h 50"/>
              <a:gd name="T58" fmla="*/ 97 w 136"/>
              <a:gd name="T59" fmla="*/ 28 h 50"/>
              <a:gd name="T60" fmla="*/ 101 w 136"/>
              <a:gd name="T61" fmla="*/ 18 h 50"/>
              <a:gd name="T62" fmla="*/ 95 w 136"/>
              <a:gd name="T63" fmla="*/ 28 h 50"/>
              <a:gd name="T64" fmla="*/ 112 w 136"/>
              <a:gd name="T65" fmla="*/ 40 h 50"/>
              <a:gd name="T66" fmla="*/ 116 w 136"/>
              <a:gd name="T67" fmla="*/ 30 h 50"/>
              <a:gd name="T68" fmla="*/ 108 w 136"/>
              <a:gd name="T69" fmla="*/ 38 h 50"/>
              <a:gd name="T70" fmla="*/ 112 w 136"/>
              <a:gd name="T71" fmla="*/ 40 h 50"/>
              <a:gd name="T72" fmla="*/ 116 w 136"/>
              <a:gd name="T73" fmla="*/ 30 h 50"/>
              <a:gd name="T74" fmla="*/ 108 w 136"/>
              <a:gd name="T75" fmla="*/ 38 h 50"/>
              <a:gd name="T76" fmla="*/ 114 w 136"/>
              <a:gd name="T77" fmla="*/ 45 h 50"/>
              <a:gd name="T78" fmla="*/ 122 w 136"/>
              <a:gd name="T79" fmla="*/ 37 h 50"/>
              <a:gd name="T80" fmla="*/ 112 w 136"/>
              <a:gd name="T81" fmla="*/ 41 h 50"/>
              <a:gd name="T82" fmla="*/ 114 w 136"/>
              <a:gd name="T83" fmla="*/ 45 h 50"/>
              <a:gd name="T84" fmla="*/ 122 w 136"/>
              <a:gd name="T85" fmla="*/ 37 h 50"/>
              <a:gd name="T86" fmla="*/ 112 w 136"/>
              <a:gd name="T87" fmla="*/ 41 h 50"/>
              <a:gd name="T88" fmla="*/ 117 w 136"/>
              <a:gd name="T89" fmla="*/ 50 h 50"/>
              <a:gd name="T90" fmla="*/ 136 w 136"/>
              <a:gd name="T91" fmla="*/ 40 h 50"/>
              <a:gd name="T92" fmla="*/ 129 w 136"/>
              <a:gd name="T93" fmla="*/ 30 h 50"/>
              <a:gd name="T94" fmla="*/ 123 w 136"/>
              <a:gd name="T95" fmla="*/ 23 h 50"/>
              <a:gd name="T96" fmla="*/ 120 w 136"/>
              <a:gd name="T97" fmla="*/ 21 h 50"/>
              <a:gd name="T98" fmla="*/ 107 w 136"/>
              <a:gd name="T99" fmla="*/ 10 h 50"/>
              <a:gd name="T100" fmla="*/ 93 w 136"/>
              <a:gd name="T101" fmla="*/ 3 h 50"/>
              <a:gd name="T102" fmla="*/ 79 w 136"/>
              <a:gd name="T103" fmla="*/ 0 h 50"/>
              <a:gd name="T104" fmla="*/ 63 w 136"/>
              <a:gd name="T105" fmla="*/ 0 h 50"/>
              <a:gd name="T106" fmla="*/ 50 w 136"/>
              <a:gd name="T107" fmla="*/ 2 h 50"/>
              <a:gd name="T108" fmla="*/ 46 w 136"/>
              <a:gd name="T109" fmla="*/ 2 h 50"/>
              <a:gd name="T110" fmla="*/ 33 w 136"/>
              <a:gd name="T111" fmla="*/ 7 h 50"/>
              <a:gd name="T112" fmla="*/ 19 w 136"/>
              <a:gd name="T113" fmla="*/ 16 h 50"/>
              <a:gd name="T114" fmla="*/ 9 w 136"/>
              <a:gd name="T115" fmla="*/ 25 h 50"/>
              <a:gd name="T116" fmla="*/ 6 w 136"/>
              <a:gd name="T117" fmla="*/ 29 h 50"/>
              <a:gd name="T118" fmla="*/ 0 w 136"/>
              <a:gd name="T119" fmla="*/ 3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" h="50">
                <a:moveTo>
                  <a:pt x="0" y="39"/>
                </a:moveTo>
                <a:lnTo>
                  <a:pt x="18" y="50"/>
                </a:lnTo>
                <a:lnTo>
                  <a:pt x="26" y="37"/>
                </a:lnTo>
                <a:lnTo>
                  <a:pt x="17" y="32"/>
                </a:lnTo>
                <a:lnTo>
                  <a:pt x="24" y="40"/>
                </a:lnTo>
                <a:lnTo>
                  <a:pt x="26" y="37"/>
                </a:lnTo>
                <a:lnTo>
                  <a:pt x="17" y="32"/>
                </a:lnTo>
                <a:lnTo>
                  <a:pt x="24" y="40"/>
                </a:lnTo>
                <a:lnTo>
                  <a:pt x="34" y="31"/>
                </a:lnTo>
                <a:lnTo>
                  <a:pt x="26" y="24"/>
                </a:lnTo>
                <a:lnTo>
                  <a:pt x="31" y="33"/>
                </a:lnTo>
                <a:lnTo>
                  <a:pt x="34" y="31"/>
                </a:lnTo>
                <a:lnTo>
                  <a:pt x="26" y="24"/>
                </a:lnTo>
                <a:lnTo>
                  <a:pt x="31" y="33"/>
                </a:lnTo>
                <a:lnTo>
                  <a:pt x="41" y="26"/>
                </a:lnTo>
                <a:lnTo>
                  <a:pt x="54" y="22"/>
                </a:lnTo>
                <a:lnTo>
                  <a:pt x="50" y="13"/>
                </a:lnTo>
                <a:lnTo>
                  <a:pt x="50" y="23"/>
                </a:lnTo>
                <a:lnTo>
                  <a:pt x="54" y="22"/>
                </a:lnTo>
                <a:lnTo>
                  <a:pt x="50" y="13"/>
                </a:lnTo>
                <a:lnTo>
                  <a:pt x="50" y="23"/>
                </a:lnTo>
                <a:lnTo>
                  <a:pt x="63" y="21"/>
                </a:lnTo>
                <a:lnTo>
                  <a:pt x="76" y="21"/>
                </a:lnTo>
                <a:lnTo>
                  <a:pt x="76" y="10"/>
                </a:lnTo>
                <a:lnTo>
                  <a:pt x="71" y="20"/>
                </a:lnTo>
                <a:lnTo>
                  <a:pt x="76" y="21"/>
                </a:lnTo>
                <a:lnTo>
                  <a:pt x="76" y="10"/>
                </a:lnTo>
                <a:lnTo>
                  <a:pt x="71" y="20"/>
                </a:lnTo>
                <a:lnTo>
                  <a:pt x="85" y="23"/>
                </a:lnTo>
                <a:lnTo>
                  <a:pt x="97" y="28"/>
                </a:lnTo>
                <a:lnTo>
                  <a:pt x="101" y="18"/>
                </a:lnTo>
                <a:lnTo>
                  <a:pt x="95" y="28"/>
                </a:lnTo>
                <a:lnTo>
                  <a:pt x="112" y="40"/>
                </a:lnTo>
                <a:lnTo>
                  <a:pt x="116" y="30"/>
                </a:lnTo>
                <a:lnTo>
                  <a:pt x="108" y="38"/>
                </a:lnTo>
                <a:lnTo>
                  <a:pt x="112" y="40"/>
                </a:lnTo>
                <a:lnTo>
                  <a:pt x="116" y="30"/>
                </a:lnTo>
                <a:lnTo>
                  <a:pt x="108" y="38"/>
                </a:lnTo>
                <a:lnTo>
                  <a:pt x="114" y="45"/>
                </a:lnTo>
                <a:lnTo>
                  <a:pt x="122" y="37"/>
                </a:lnTo>
                <a:lnTo>
                  <a:pt x="112" y="41"/>
                </a:lnTo>
                <a:lnTo>
                  <a:pt x="114" y="45"/>
                </a:lnTo>
                <a:lnTo>
                  <a:pt x="122" y="37"/>
                </a:lnTo>
                <a:lnTo>
                  <a:pt x="112" y="41"/>
                </a:lnTo>
                <a:lnTo>
                  <a:pt x="117" y="50"/>
                </a:lnTo>
                <a:lnTo>
                  <a:pt x="136" y="40"/>
                </a:lnTo>
                <a:lnTo>
                  <a:pt x="129" y="30"/>
                </a:lnTo>
                <a:lnTo>
                  <a:pt x="123" y="23"/>
                </a:lnTo>
                <a:lnTo>
                  <a:pt x="120" y="21"/>
                </a:lnTo>
                <a:lnTo>
                  <a:pt x="107" y="10"/>
                </a:lnTo>
                <a:lnTo>
                  <a:pt x="93" y="3"/>
                </a:lnTo>
                <a:lnTo>
                  <a:pt x="79" y="0"/>
                </a:lnTo>
                <a:lnTo>
                  <a:pt x="63" y="0"/>
                </a:lnTo>
                <a:lnTo>
                  <a:pt x="50" y="2"/>
                </a:lnTo>
                <a:lnTo>
                  <a:pt x="46" y="2"/>
                </a:lnTo>
                <a:lnTo>
                  <a:pt x="33" y="7"/>
                </a:lnTo>
                <a:lnTo>
                  <a:pt x="19" y="16"/>
                </a:lnTo>
                <a:lnTo>
                  <a:pt x="9" y="25"/>
                </a:lnTo>
                <a:lnTo>
                  <a:pt x="6" y="29"/>
                </a:lnTo>
                <a:lnTo>
                  <a:pt x="0" y="39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0" name="Freeform 295"/>
          <p:cNvSpPr>
            <a:spLocks/>
          </p:cNvSpPr>
          <p:nvPr/>
        </p:nvSpPr>
        <p:spPr bwMode="auto">
          <a:xfrm>
            <a:off x="4489164" y="1355687"/>
            <a:ext cx="215900" cy="80962"/>
          </a:xfrm>
          <a:custGeom>
            <a:avLst/>
            <a:gdLst>
              <a:gd name="T0" fmla="*/ 0 w 136"/>
              <a:gd name="T1" fmla="*/ 39 h 51"/>
              <a:gd name="T2" fmla="*/ 18 w 136"/>
              <a:gd name="T3" fmla="*/ 50 h 51"/>
              <a:gd name="T4" fmla="*/ 26 w 136"/>
              <a:gd name="T5" fmla="*/ 37 h 51"/>
              <a:gd name="T6" fmla="*/ 16 w 136"/>
              <a:gd name="T7" fmla="*/ 32 h 51"/>
              <a:gd name="T8" fmla="*/ 23 w 136"/>
              <a:gd name="T9" fmla="*/ 40 h 51"/>
              <a:gd name="T10" fmla="*/ 26 w 136"/>
              <a:gd name="T11" fmla="*/ 37 h 51"/>
              <a:gd name="T12" fmla="*/ 16 w 136"/>
              <a:gd name="T13" fmla="*/ 32 h 51"/>
              <a:gd name="T14" fmla="*/ 23 w 136"/>
              <a:gd name="T15" fmla="*/ 40 h 51"/>
              <a:gd name="T16" fmla="*/ 34 w 136"/>
              <a:gd name="T17" fmla="*/ 31 h 51"/>
              <a:gd name="T18" fmla="*/ 26 w 136"/>
              <a:gd name="T19" fmla="*/ 24 h 51"/>
              <a:gd name="T20" fmla="*/ 30 w 136"/>
              <a:gd name="T21" fmla="*/ 33 h 51"/>
              <a:gd name="T22" fmla="*/ 34 w 136"/>
              <a:gd name="T23" fmla="*/ 31 h 51"/>
              <a:gd name="T24" fmla="*/ 26 w 136"/>
              <a:gd name="T25" fmla="*/ 24 h 51"/>
              <a:gd name="T26" fmla="*/ 30 w 136"/>
              <a:gd name="T27" fmla="*/ 33 h 51"/>
              <a:gd name="T28" fmla="*/ 41 w 136"/>
              <a:gd name="T29" fmla="*/ 26 h 51"/>
              <a:gd name="T30" fmla="*/ 53 w 136"/>
              <a:gd name="T31" fmla="*/ 22 h 51"/>
              <a:gd name="T32" fmla="*/ 50 w 136"/>
              <a:gd name="T33" fmla="*/ 13 h 51"/>
              <a:gd name="T34" fmla="*/ 50 w 136"/>
              <a:gd name="T35" fmla="*/ 23 h 51"/>
              <a:gd name="T36" fmla="*/ 53 w 136"/>
              <a:gd name="T37" fmla="*/ 22 h 51"/>
              <a:gd name="T38" fmla="*/ 50 w 136"/>
              <a:gd name="T39" fmla="*/ 13 h 51"/>
              <a:gd name="T40" fmla="*/ 50 w 136"/>
              <a:gd name="T41" fmla="*/ 23 h 51"/>
              <a:gd name="T42" fmla="*/ 63 w 136"/>
              <a:gd name="T43" fmla="*/ 21 h 51"/>
              <a:gd name="T44" fmla="*/ 75 w 136"/>
              <a:gd name="T45" fmla="*/ 21 h 51"/>
              <a:gd name="T46" fmla="*/ 75 w 136"/>
              <a:gd name="T47" fmla="*/ 10 h 51"/>
              <a:gd name="T48" fmla="*/ 71 w 136"/>
              <a:gd name="T49" fmla="*/ 20 h 51"/>
              <a:gd name="T50" fmla="*/ 75 w 136"/>
              <a:gd name="T51" fmla="*/ 21 h 51"/>
              <a:gd name="T52" fmla="*/ 75 w 136"/>
              <a:gd name="T53" fmla="*/ 10 h 51"/>
              <a:gd name="T54" fmla="*/ 71 w 136"/>
              <a:gd name="T55" fmla="*/ 20 h 51"/>
              <a:gd name="T56" fmla="*/ 85 w 136"/>
              <a:gd name="T57" fmla="*/ 23 h 51"/>
              <a:gd name="T58" fmla="*/ 96 w 136"/>
              <a:gd name="T59" fmla="*/ 28 h 51"/>
              <a:gd name="T60" fmla="*/ 101 w 136"/>
              <a:gd name="T61" fmla="*/ 18 h 51"/>
              <a:gd name="T62" fmla="*/ 95 w 136"/>
              <a:gd name="T63" fmla="*/ 28 h 51"/>
              <a:gd name="T64" fmla="*/ 111 w 136"/>
              <a:gd name="T65" fmla="*/ 40 h 51"/>
              <a:gd name="T66" fmla="*/ 115 w 136"/>
              <a:gd name="T67" fmla="*/ 30 h 51"/>
              <a:gd name="T68" fmla="*/ 108 w 136"/>
              <a:gd name="T69" fmla="*/ 38 h 51"/>
              <a:gd name="T70" fmla="*/ 111 w 136"/>
              <a:gd name="T71" fmla="*/ 40 h 51"/>
              <a:gd name="T72" fmla="*/ 115 w 136"/>
              <a:gd name="T73" fmla="*/ 30 h 51"/>
              <a:gd name="T74" fmla="*/ 108 w 136"/>
              <a:gd name="T75" fmla="*/ 38 h 51"/>
              <a:gd name="T76" fmla="*/ 114 w 136"/>
              <a:gd name="T77" fmla="*/ 45 h 51"/>
              <a:gd name="T78" fmla="*/ 121 w 136"/>
              <a:gd name="T79" fmla="*/ 37 h 51"/>
              <a:gd name="T80" fmla="*/ 111 w 136"/>
              <a:gd name="T81" fmla="*/ 41 h 51"/>
              <a:gd name="T82" fmla="*/ 114 w 136"/>
              <a:gd name="T83" fmla="*/ 45 h 51"/>
              <a:gd name="T84" fmla="*/ 121 w 136"/>
              <a:gd name="T85" fmla="*/ 37 h 51"/>
              <a:gd name="T86" fmla="*/ 111 w 136"/>
              <a:gd name="T87" fmla="*/ 41 h 51"/>
              <a:gd name="T88" fmla="*/ 118 w 136"/>
              <a:gd name="T89" fmla="*/ 51 h 51"/>
              <a:gd name="T90" fmla="*/ 136 w 136"/>
              <a:gd name="T91" fmla="*/ 40 h 51"/>
              <a:gd name="T92" fmla="*/ 129 w 136"/>
              <a:gd name="T93" fmla="*/ 30 h 51"/>
              <a:gd name="T94" fmla="*/ 123 w 136"/>
              <a:gd name="T95" fmla="*/ 23 h 51"/>
              <a:gd name="T96" fmla="*/ 119 w 136"/>
              <a:gd name="T97" fmla="*/ 21 h 51"/>
              <a:gd name="T98" fmla="*/ 107 w 136"/>
              <a:gd name="T99" fmla="*/ 10 h 51"/>
              <a:gd name="T100" fmla="*/ 93 w 136"/>
              <a:gd name="T101" fmla="*/ 3 h 51"/>
              <a:gd name="T102" fmla="*/ 79 w 136"/>
              <a:gd name="T103" fmla="*/ 0 h 51"/>
              <a:gd name="T104" fmla="*/ 63 w 136"/>
              <a:gd name="T105" fmla="*/ 0 h 51"/>
              <a:gd name="T106" fmla="*/ 50 w 136"/>
              <a:gd name="T107" fmla="*/ 2 h 51"/>
              <a:gd name="T108" fmla="*/ 45 w 136"/>
              <a:gd name="T109" fmla="*/ 2 h 51"/>
              <a:gd name="T110" fmla="*/ 33 w 136"/>
              <a:gd name="T111" fmla="*/ 7 h 51"/>
              <a:gd name="T112" fmla="*/ 19 w 136"/>
              <a:gd name="T113" fmla="*/ 16 h 51"/>
              <a:gd name="T114" fmla="*/ 8 w 136"/>
              <a:gd name="T115" fmla="*/ 25 h 51"/>
              <a:gd name="T116" fmla="*/ 6 w 136"/>
              <a:gd name="T117" fmla="*/ 29 h 51"/>
              <a:gd name="T118" fmla="*/ 0 w 136"/>
              <a:gd name="T119" fmla="*/ 3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" h="51">
                <a:moveTo>
                  <a:pt x="0" y="39"/>
                </a:moveTo>
                <a:lnTo>
                  <a:pt x="18" y="50"/>
                </a:lnTo>
                <a:lnTo>
                  <a:pt x="26" y="37"/>
                </a:lnTo>
                <a:lnTo>
                  <a:pt x="16" y="32"/>
                </a:lnTo>
                <a:lnTo>
                  <a:pt x="23" y="40"/>
                </a:lnTo>
                <a:lnTo>
                  <a:pt x="26" y="37"/>
                </a:lnTo>
                <a:lnTo>
                  <a:pt x="16" y="32"/>
                </a:lnTo>
                <a:lnTo>
                  <a:pt x="23" y="40"/>
                </a:lnTo>
                <a:lnTo>
                  <a:pt x="34" y="31"/>
                </a:lnTo>
                <a:lnTo>
                  <a:pt x="26" y="24"/>
                </a:lnTo>
                <a:lnTo>
                  <a:pt x="30" y="33"/>
                </a:lnTo>
                <a:lnTo>
                  <a:pt x="34" y="31"/>
                </a:lnTo>
                <a:lnTo>
                  <a:pt x="26" y="24"/>
                </a:lnTo>
                <a:lnTo>
                  <a:pt x="30" y="33"/>
                </a:lnTo>
                <a:lnTo>
                  <a:pt x="41" y="26"/>
                </a:lnTo>
                <a:lnTo>
                  <a:pt x="53" y="22"/>
                </a:lnTo>
                <a:lnTo>
                  <a:pt x="50" y="13"/>
                </a:lnTo>
                <a:lnTo>
                  <a:pt x="50" y="23"/>
                </a:lnTo>
                <a:lnTo>
                  <a:pt x="53" y="22"/>
                </a:lnTo>
                <a:lnTo>
                  <a:pt x="50" y="13"/>
                </a:lnTo>
                <a:lnTo>
                  <a:pt x="50" y="23"/>
                </a:lnTo>
                <a:lnTo>
                  <a:pt x="63" y="21"/>
                </a:lnTo>
                <a:lnTo>
                  <a:pt x="75" y="21"/>
                </a:lnTo>
                <a:lnTo>
                  <a:pt x="75" y="10"/>
                </a:lnTo>
                <a:lnTo>
                  <a:pt x="71" y="20"/>
                </a:lnTo>
                <a:lnTo>
                  <a:pt x="75" y="21"/>
                </a:lnTo>
                <a:lnTo>
                  <a:pt x="75" y="10"/>
                </a:lnTo>
                <a:lnTo>
                  <a:pt x="71" y="20"/>
                </a:lnTo>
                <a:lnTo>
                  <a:pt x="85" y="23"/>
                </a:lnTo>
                <a:lnTo>
                  <a:pt x="96" y="28"/>
                </a:lnTo>
                <a:lnTo>
                  <a:pt x="101" y="18"/>
                </a:lnTo>
                <a:lnTo>
                  <a:pt x="95" y="28"/>
                </a:lnTo>
                <a:lnTo>
                  <a:pt x="111" y="40"/>
                </a:lnTo>
                <a:lnTo>
                  <a:pt x="115" y="30"/>
                </a:lnTo>
                <a:lnTo>
                  <a:pt x="108" y="38"/>
                </a:lnTo>
                <a:lnTo>
                  <a:pt x="111" y="40"/>
                </a:lnTo>
                <a:lnTo>
                  <a:pt x="115" y="30"/>
                </a:lnTo>
                <a:lnTo>
                  <a:pt x="108" y="38"/>
                </a:lnTo>
                <a:lnTo>
                  <a:pt x="114" y="45"/>
                </a:lnTo>
                <a:lnTo>
                  <a:pt x="121" y="37"/>
                </a:lnTo>
                <a:lnTo>
                  <a:pt x="111" y="41"/>
                </a:lnTo>
                <a:lnTo>
                  <a:pt x="114" y="45"/>
                </a:lnTo>
                <a:lnTo>
                  <a:pt x="121" y="37"/>
                </a:lnTo>
                <a:lnTo>
                  <a:pt x="111" y="41"/>
                </a:lnTo>
                <a:lnTo>
                  <a:pt x="118" y="51"/>
                </a:lnTo>
                <a:lnTo>
                  <a:pt x="136" y="40"/>
                </a:lnTo>
                <a:lnTo>
                  <a:pt x="129" y="30"/>
                </a:lnTo>
                <a:lnTo>
                  <a:pt x="123" y="23"/>
                </a:lnTo>
                <a:lnTo>
                  <a:pt x="119" y="21"/>
                </a:lnTo>
                <a:lnTo>
                  <a:pt x="107" y="10"/>
                </a:lnTo>
                <a:lnTo>
                  <a:pt x="93" y="3"/>
                </a:lnTo>
                <a:lnTo>
                  <a:pt x="79" y="0"/>
                </a:lnTo>
                <a:lnTo>
                  <a:pt x="63" y="0"/>
                </a:lnTo>
                <a:lnTo>
                  <a:pt x="50" y="2"/>
                </a:lnTo>
                <a:lnTo>
                  <a:pt x="45" y="2"/>
                </a:lnTo>
                <a:lnTo>
                  <a:pt x="33" y="7"/>
                </a:lnTo>
                <a:lnTo>
                  <a:pt x="19" y="16"/>
                </a:lnTo>
                <a:lnTo>
                  <a:pt x="8" y="25"/>
                </a:lnTo>
                <a:lnTo>
                  <a:pt x="6" y="29"/>
                </a:lnTo>
                <a:lnTo>
                  <a:pt x="0" y="39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1" name="Rectangle 296"/>
          <p:cNvSpPr>
            <a:spLocks noChangeArrowheads="1"/>
          </p:cNvSpPr>
          <p:nvPr/>
        </p:nvSpPr>
        <p:spPr bwMode="auto">
          <a:xfrm>
            <a:off x="4447889" y="1408075"/>
            <a:ext cx="52388" cy="33337"/>
          </a:xfrm>
          <a:prstGeom prst="rect">
            <a:avLst/>
          </a:prstGeom>
          <a:solidFill>
            <a:srgbClr val="404040"/>
          </a:solidFill>
          <a:ln w="0">
            <a:solidFill>
              <a:srgbClr val="40404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2" name="Freeform 297"/>
          <p:cNvSpPr>
            <a:spLocks/>
          </p:cNvSpPr>
          <p:nvPr/>
        </p:nvSpPr>
        <p:spPr bwMode="auto">
          <a:xfrm>
            <a:off x="4246276" y="2214525"/>
            <a:ext cx="215900" cy="80962"/>
          </a:xfrm>
          <a:custGeom>
            <a:avLst/>
            <a:gdLst>
              <a:gd name="T0" fmla="*/ 0 w 136"/>
              <a:gd name="T1" fmla="*/ 39 h 51"/>
              <a:gd name="T2" fmla="*/ 18 w 136"/>
              <a:gd name="T3" fmla="*/ 50 h 51"/>
              <a:gd name="T4" fmla="*/ 26 w 136"/>
              <a:gd name="T5" fmla="*/ 37 h 51"/>
              <a:gd name="T6" fmla="*/ 17 w 136"/>
              <a:gd name="T7" fmla="*/ 32 h 51"/>
              <a:gd name="T8" fmla="*/ 24 w 136"/>
              <a:gd name="T9" fmla="*/ 40 h 51"/>
              <a:gd name="T10" fmla="*/ 26 w 136"/>
              <a:gd name="T11" fmla="*/ 37 h 51"/>
              <a:gd name="T12" fmla="*/ 17 w 136"/>
              <a:gd name="T13" fmla="*/ 32 h 51"/>
              <a:gd name="T14" fmla="*/ 24 w 136"/>
              <a:gd name="T15" fmla="*/ 40 h 51"/>
              <a:gd name="T16" fmla="*/ 34 w 136"/>
              <a:gd name="T17" fmla="*/ 31 h 51"/>
              <a:gd name="T18" fmla="*/ 26 w 136"/>
              <a:gd name="T19" fmla="*/ 24 h 51"/>
              <a:gd name="T20" fmla="*/ 31 w 136"/>
              <a:gd name="T21" fmla="*/ 33 h 51"/>
              <a:gd name="T22" fmla="*/ 34 w 136"/>
              <a:gd name="T23" fmla="*/ 31 h 51"/>
              <a:gd name="T24" fmla="*/ 26 w 136"/>
              <a:gd name="T25" fmla="*/ 24 h 51"/>
              <a:gd name="T26" fmla="*/ 31 w 136"/>
              <a:gd name="T27" fmla="*/ 33 h 51"/>
              <a:gd name="T28" fmla="*/ 41 w 136"/>
              <a:gd name="T29" fmla="*/ 27 h 51"/>
              <a:gd name="T30" fmla="*/ 54 w 136"/>
              <a:gd name="T31" fmla="*/ 23 h 51"/>
              <a:gd name="T32" fmla="*/ 50 w 136"/>
              <a:gd name="T33" fmla="*/ 13 h 51"/>
              <a:gd name="T34" fmla="*/ 50 w 136"/>
              <a:gd name="T35" fmla="*/ 23 h 51"/>
              <a:gd name="T36" fmla="*/ 54 w 136"/>
              <a:gd name="T37" fmla="*/ 23 h 51"/>
              <a:gd name="T38" fmla="*/ 50 w 136"/>
              <a:gd name="T39" fmla="*/ 13 h 51"/>
              <a:gd name="T40" fmla="*/ 50 w 136"/>
              <a:gd name="T41" fmla="*/ 23 h 51"/>
              <a:gd name="T42" fmla="*/ 63 w 136"/>
              <a:gd name="T43" fmla="*/ 21 h 51"/>
              <a:gd name="T44" fmla="*/ 76 w 136"/>
              <a:gd name="T45" fmla="*/ 22 h 51"/>
              <a:gd name="T46" fmla="*/ 76 w 136"/>
              <a:gd name="T47" fmla="*/ 11 h 51"/>
              <a:gd name="T48" fmla="*/ 71 w 136"/>
              <a:gd name="T49" fmla="*/ 21 h 51"/>
              <a:gd name="T50" fmla="*/ 76 w 136"/>
              <a:gd name="T51" fmla="*/ 22 h 51"/>
              <a:gd name="T52" fmla="*/ 76 w 136"/>
              <a:gd name="T53" fmla="*/ 11 h 51"/>
              <a:gd name="T54" fmla="*/ 71 w 136"/>
              <a:gd name="T55" fmla="*/ 21 h 51"/>
              <a:gd name="T56" fmla="*/ 85 w 136"/>
              <a:gd name="T57" fmla="*/ 24 h 51"/>
              <a:gd name="T58" fmla="*/ 97 w 136"/>
              <a:gd name="T59" fmla="*/ 29 h 51"/>
              <a:gd name="T60" fmla="*/ 105 w 136"/>
              <a:gd name="T61" fmla="*/ 35 h 51"/>
              <a:gd name="T62" fmla="*/ 109 w 136"/>
              <a:gd name="T63" fmla="*/ 24 h 51"/>
              <a:gd name="T64" fmla="*/ 101 w 136"/>
              <a:gd name="T65" fmla="*/ 32 h 51"/>
              <a:gd name="T66" fmla="*/ 105 w 136"/>
              <a:gd name="T67" fmla="*/ 35 h 51"/>
              <a:gd name="T68" fmla="*/ 109 w 136"/>
              <a:gd name="T69" fmla="*/ 24 h 51"/>
              <a:gd name="T70" fmla="*/ 101 w 136"/>
              <a:gd name="T71" fmla="*/ 32 h 51"/>
              <a:gd name="T72" fmla="*/ 108 w 136"/>
              <a:gd name="T73" fmla="*/ 38 h 51"/>
              <a:gd name="T74" fmla="*/ 114 w 136"/>
              <a:gd name="T75" fmla="*/ 45 h 51"/>
              <a:gd name="T76" fmla="*/ 122 w 136"/>
              <a:gd name="T77" fmla="*/ 38 h 51"/>
              <a:gd name="T78" fmla="*/ 112 w 136"/>
              <a:gd name="T79" fmla="*/ 42 h 51"/>
              <a:gd name="T80" fmla="*/ 114 w 136"/>
              <a:gd name="T81" fmla="*/ 45 h 51"/>
              <a:gd name="T82" fmla="*/ 122 w 136"/>
              <a:gd name="T83" fmla="*/ 38 h 51"/>
              <a:gd name="T84" fmla="*/ 112 w 136"/>
              <a:gd name="T85" fmla="*/ 42 h 51"/>
              <a:gd name="T86" fmla="*/ 117 w 136"/>
              <a:gd name="T87" fmla="*/ 51 h 51"/>
              <a:gd name="T88" fmla="*/ 136 w 136"/>
              <a:gd name="T89" fmla="*/ 40 h 51"/>
              <a:gd name="T90" fmla="*/ 129 w 136"/>
              <a:gd name="T91" fmla="*/ 30 h 51"/>
              <a:gd name="T92" fmla="*/ 123 w 136"/>
              <a:gd name="T93" fmla="*/ 23 h 51"/>
              <a:gd name="T94" fmla="*/ 116 w 136"/>
              <a:gd name="T95" fmla="*/ 17 h 51"/>
              <a:gd name="T96" fmla="*/ 113 w 136"/>
              <a:gd name="T97" fmla="*/ 15 h 51"/>
              <a:gd name="T98" fmla="*/ 107 w 136"/>
              <a:gd name="T99" fmla="*/ 10 h 51"/>
              <a:gd name="T100" fmla="*/ 101 w 136"/>
              <a:gd name="T101" fmla="*/ 20 h 51"/>
              <a:gd name="T102" fmla="*/ 107 w 136"/>
              <a:gd name="T103" fmla="*/ 11 h 51"/>
              <a:gd name="T104" fmla="*/ 93 w 136"/>
              <a:gd name="T105" fmla="*/ 5 h 51"/>
              <a:gd name="T106" fmla="*/ 79 w 136"/>
              <a:gd name="T107" fmla="*/ 1 h 51"/>
              <a:gd name="T108" fmla="*/ 76 w 136"/>
              <a:gd name="T109" fmla="*/ 1 h 51"/>
              <a:gd name="T110" fmla="*/ 63 w 136"/>
              <a:gd name="T111" fmla="*/ 0 h 51"/>
              <a:gd name="T112" fmla="*/ 50 w 136"/>
              <a:gd name="T113" fmla="*/ 2 h 51"/>
              <a:gd name="T114" fmla="*/ 46 w 136"/>
              <a:gd name="T115" fmla="*/ 3 h 51"/>
              <a:gd name="T116" fmla="*/ 33 w 136"/>
              <a:gd name="T117" fmla="*/ 7 h 51"/>
              <a:gd name="T118" fmla="*/ 19 w 136"/>
              <a:gd name="T119" fmla="*/ 16 h 51"/>
              <a:gd name="T120" fmla="*/ 9 w 136"/>
              <a:gd name="T121" fmla="*/ 25 h 51"/>
              <a:gd name="T122" fmla="*/ 6 w 136"/>
              <a:gd name="T123" fmla="*/ 29 h 51"/>
              <a:gd name="T124" fmla="*/ 0 w 136"/>
              <a:gd name="T125" fmla="*/ 3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6" h="51">
                <a:moveTo>
                  <a:pt x="0" y="39"/>
                </a:moveTo>
                <a:lnTo>
                  <a:pt x="18" y="50"/>
                </a:lnTo>
                <a:lnTo>
                  <a:pt x="26" y="37"/>
                </a:lnTo>
                <a:lnTo>
                  <a:pt x="17" y="32"/>
                </a:lnTo>
                <a:lnTo>
                  <a:pt x="24" y="40"/>
                </a:lnTo>
                <a:lnTo>
                  <a:pt x="26" y="37"/>
                </a:lnTo>
                <a:lnTo>
                  <a:pt x="17" y="32"/>
                </a:lnTo>
                <a:lnTo>
                  <a:pt x="24" y="40"/>
                </a:lnTo>
                <a:lnTo>
                  <a:pt x="34" y="31"/>
                </a:lnTo>
                <a:lnTo>
                  <a:pt x="26" y="24"/>
                </a:lnTo>
                <a:lnTo>
                  <a:pt x="31" y="33"/>
                </a:lnTo>
                <a:lnTo>
                  <a:pt x="34" y="31"/>
                </a:lnTo>
                <a:lnTo>
                  <a:pt x="26" y="24"/>
                </a:lnTo>
                <a:lnTo>
                  <a:pt x="31" y="33"/>
                </a:lnTo>
                <a:lnTo>
                  <a:pt x="41" y="27"/>
                </a:lnTo>
                <a:lnTo>
                  <a:pt x="54" y="23"/>
                </a:lnTo>
                <a:lnTo>
                  <a:pt x="50" y="13"/>
                </a:lnTo>
                <a:lnTo>
                  <a:pt x="50" y="23"/>
                </a:lnTo>
                <a:lnTo>
                  <a:pt x="54" y="23"/>
                </a:lnTo>
                <a:lnTo>
                  <a:pt x="50" y="13"/>
                </a:lnTo>
                <a:lnTo>
                  <a:pt x="50" y="23"/>
                </a:lnTo>
                <a:lnTo>
                  <a:pt x="63" y="21"/>
                </a:lnTo>
                <a:lnTo>
                  <a:pt x="76" y="22"/>
                </a:lnTo>
                <a:lnTo>
                  <a:pt x="76" y="11"/>
                </a:lnTo>
                <a:lnTo>
                  <a:pt x="71" y="21"/>
                </a:lnTo>
                <a:lnTo>
                  <a:pt x="76" y="22"/>
                </a:lnTo>
                <a:lnTo>
                  <a:pt x="76" y="11"/>
                </a:lnTo>
                <a:lnTo>
                  <a:pt x="71" y="21"/>
                </a:lnTo>
                <a:lnTo>
                  <a:pt x="85" y="24"/>
                </a:lnTo>
                <a:lnTo>
                  <a:pt x="97" y="29"/>
                </a:lnTo>
                <a:lnTo>
                  <a:pt x="105" y="35"/>
                </a:lnTo>
                <a:lnTo>
                  <a:pt x="109" y="24"/>
                </a:lnTo>
                <a:lnTo>
                  <a:pt x="101" y="32"/>
                </a:lnTo>
                <a:lnTo>
                  <a:pt x="105" y="35"/>
                </a:lnTo>
                <a:lnTo>
                  <a:pt x="109" y="24"/>
                </a:lnTo>
                <a:lnTo>
                  <a:pt x="101" y="32"/>
                </a:lnTo>
                <a:lnTo>
                  <a:pt x="108" y="38"/>
                </a:lnTo>
                <a:lnTo>
                  <a:pt x="114" y="45"/>
                </a:lnTo>
                <a:lnTo>
                  <a:pt x="122" y="38"/>
                </a:lnTo>
                <a:lnTo>
                  <a:pt x="112" y="42"/>
                </a:lnTo>
                <a:lnTo>
                  <a:pt x="114" y="45"/>
                </a:lnTo>
                <a:lnTo>
                  <a:pt x="122" y="38"/>
                </a:lnTo>
                <a:lnTo>
                  <a:pt x="112" y="42"/>
                </a:lnTo>
                <a:lnTo>
                  <a:pt x="117" y="51"/>
                </a:lnTo>
                <a:lnTo>
                  <a:pt x="136" y="40"/>
                </a:lnTo>
                <a:lnTo>
                  <a:pt x="129" y="30"/>
                </a:lnTo>
                <a:lnTo>
                  <a:pt x="123" y="23"/>
                </a:lnTo>
                <a:lnTo>
                  <a:pt x="116" y="17"/>
                </a:lnTo>
                <a:lnTo>
                  <a:pt x="113" y="15"/>
                </a:lnTo>
                <a:lnTo>
                  <a:pt x="107" y="10"/>
                </a:lnTo>
                <a:lnTo>
                  <a:pt x="101" y="20"/>
                </a:lnTo>
                <a:lnTo>
                  <a:pt x="107" y="11"/>
                </a:lnTo>
                <a:lnTo>
                  <a:pt x="93" y="5"/>
                </a:lnTo>
                <a:lnTo>
                  <a:pt x="79" y="1"/>
                </a:lnTo>
                <a:lnTo>
                  <a:pt x="76" y="1"/>
                </a:lnTo>
                <a:lnTo>
                  <a:pt x="63" y="0"/>
                </a:lnTo>
                <a:lnTo>
                  <a:pt x="50" y="2"/>
                </a:lnTo>
                <a:lnTo>
                  <a:pt x="46" y="3"/>
                </a:lnTo>
                <a:lnTo>
                  <a:pt x="33" y="7"/>
                </a:lnTo>
                <a:lnTo>
                  <a:pt x="19" y="16"/>
                </a:lnTo>
                <a:lnTo>
                  <a:pt x="9" y="25"/>
                </a:lnTo>
                <a:lnTo>
                  <a:pt x="6" y="29"/>
                </a:lnTo>
                <a:lnTo>
                  <a:pt x="0" y="39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3" name="Freeform 298"/>
          <p:cNvSpPr>
            <a:spLocks/>
          </p:cNvSpPr>
          <p:nvPr/>
        </p:nvSpPr>
        <p:spPr bwMode="auto">
          <a:xfrm>
            <a:off x="4489164" y="2214525"/>
            <a:ext cx="215900" cy="80962"/>
          </a:xfrm>
          <a:custGeom>
            <a:avLst/>
            <a:gdLst>
              <a:gd name="T0" fmla="*/ 0 w 136"/>
              <a:gd name="T1" fmla="*/ 39 h 51"/>
              <a:gd name="T2" fmla="*/ 18 w 136"/>
              <a:gd name="T3" fmla="*/ 50 h 51"/>
              <a:gd name="T4" fmla="*/ 26 w 136"/>
              <a:gd name="T5" fmla="*/ 37 h 51"/>
              <a:gd name="T6" fmla="*/ 16 w 136"/>
              <a:gd name="T7" fmla="*/ 32 h 51"/>
              <a:gd name="T8" fmla="*/ 23 w 136"/>
              <a:gd name="T9" fmla="*/ 40 h 51"/>
              <a:gd name="T10" fmla="*/ 26 w 136"/>
              <a:gd name="T11" fmla="*/ 37 h 51"/>
              <a:gd name="T12" fmla="*/ 16 w 136"/>
              <a:gd name="T13" fmla="*/ 32 h 51"/>
              <a:gd name="T14" fmla="*/ 23 w 136"/>
              <a:gd name="T15" fmla="*/ 40 h 51"/>
              <a:gd name="T16" fmla="*/ 34 w 136"/>
              <a:gd name="T17" fmla="*/ 31 h 51"/>
              <a:gd name="T18" fmla="*/ 26 w 136"/>
              <a:gd name="T19" fmla="*/ 24 h 51"/>
              <a:gd name="T20" fmla="*/ 30 w 136"/>
              <a:gd name="T21" fmla="*/ 33 h 51"/>
              <a:gd name="T22" fmla="*/ 34 w 136"/>
              <a:gd name="T23" fmla="*/ 31 h 51"/>
              <a:gd name="T24" fmla="*/ 26 w 136"/>
              <a:gd name="T25" fmla="*/ 24 h 51"/>
              <a:gd name="T26" fmla="*/ 30 w 136"/>
              <a:gd name="T27" fmla="*/ 33 h 51"/>
              <a:gd name="T28" fmla="*/ 41 w 136"/>
              <a:gd name="T29" fmla="*/ 27 h 51"/>
              <a:gd name="T30" fmla="*/ 53 w 136"/>
              <a:gd name="T31" fmla="*/ 23 h 51"/>
              <a:gd name="T32" fmla="*/ 50 w 136"/>
              <a:gd name="T33" fmla="*/ 13 h 51"/>
              <a:gd name="T34" fmla="*/ 50 w 136"/>
              <a:gd name="T35" fmla="*/ 23 h 51"/>
              <a:gd name="T36" fmla="*/ 53 w 136"/>
              <a:gd name="T37" fmla="*/ 23 h 51"/>
              <a:gd name="T38" fmla="*/ 50 w 136"/>
              <a:gd name="T39" fmla="*/ 13 h 51"/>
              <a:gd name="T40" fmla="*/ 50 w 136"/>
              <a:gd name="T41" fmla="*/ 23 h 51"/>
              <a:gd name="T42" fmla="*/ 63 w 136"/>
              <a:gd name="T43" fmla="*/ 21 h 51"/>
              <a:gd name="T44" fmla="*/ 75 w 136"/>
              <a:gd name="T45" fmla="*/ 22 h 51"/>
              <a:gd name="T46" fmla="*/ 75 w 136"/>
              <a:gd name="T47" fmla="*/ 11 h 51"/>
              <a:gd name="T48" fmla="*/ 71 w 136"/>
              <a:gd name="T49" fmla="*/ 21 h 51"/>
              <a:gd name="T50" fmla="*/ 75 w 136"/>
              <a:gd name="T51" fmla="*/ 22 h 51"/>
              <a:gd name="T52" fmla="*/ 75 w 136"/>
              <a:gd name="T53" fmla="*/ 11 h 51"/>
              <a:gd name="T54" fmla="*/ 71 w 136"/>
              <a:gd name="T55" fmla="*/ 21 h 51"/>
              <a:gd name="T56" fmla="*/ 85 w 136"/>
              <a:gd name="T57" fmla="*/ 24 h 51"/>
              <a:gd name="T58" fmla="*/ 96 w 136"/>
              <a:gd name="T59" fmla="*/ 29 h 51"/>
              <a:gd name="T60" fmla="*/ 104 w 136"/>
              <a:gd name="T61" fmla="*/ 35 h 51"/>
              <a:gd name="T62" fmla="*/ 108 w 136"/>
              <a:gd name="T63" fmla="*/ 24 h 51"/>
              <a:gd name="T64" fmla="*/ 101 w 136"/>
              <a:gd name="T65" fmla="*/ 32 h 51"/>
              <a:gd name="T66" fmla="*/ 104 w 136"/>
              <a:gd name="T67" fmla="*/ 35 h 51"/>
              <a:gd name="T68" fmla="*/ 108 w 136"/>
              <a:gd name="T69" fmla="*/ 24 h 51"/>
              <a:gd name="T70" fmla="*/ 101 w 136"/>
              <a:gd name="T71" fmla="*/ 32 h 51"/>
              <a:gd name="T72" fmla="*/ 108 w 136"/>
              <a:gd name="T73" fmla="*/ 38 h 51"/>
              <a:gd name="T74" fmla="*/ 115 w 136"/>
              <a:gd name="T75" fmla="*/ 31 h 51"/>
              <a:gd name="T76" fmla="*/ 105 w 136"/>
              <a:gd name="T77" fmla="*/ 35 h 51"/>
              <a:gd name="T78" fmla="*/ 108 w 136"/>
              <a:gd name="T79" fmla="*/ 38 h 51"/>
              <a:gd name="T80" fmla="*/ 115 w 136"/>
              <a:gd name="T81" fmla="*/ 31 h 51"/>
              <a:gd name="T82" fmla="*/ 105 w 136"/>
              <a:gd name="T83" fmla="*/ 35 h 51"/>
              <a:gd name="T84" fmla="*/ 118 w 136"/>
              <a:gd name="T85" fmla="*/ 51 h 51"/>
              <a:gd name="T86" fmla="*/ 136 w 136"/>
              <a:gd name="T87" fmla="*/ 39 h 51"/>
              <a:gd name="T88" fmla="*/ 125 w 136"/>
              <a:gd name="T89" fmla="*/ 27 h 51"/>
              <a:gd name="T90" fmla="*/ 123 w 136"/>
              <a:gd name="T91" fmla="*/ 23 h 51"/>
              <a:gd name="T92" fmla="*/ 116 w 136"/>
              <a:gd name="T93" fmla="*/ 17 h 51"/>
              <a:gd name="T94" fmla="*/ 112 w 136"/>
              <a:gd name="T95" fmla="*/ 15 h 51"/>
              <a:gd name="T96" fmla="*/ 107 w 136"/>
              <a:gd name="T97" fmla="*/ 10 h 51"/>
              <a:gd name="T98" fmla="*/ 101 w 136"/>
              <a:gd name="T99" fmla="*/ 20 h 51"/>
              <a:gd name="T100" fmla="*/ 107 w 136"/>
              <a:gd name="T101" fmla="*/ 11 h 51"/>
              <a:gd name="T102" fmla="*/ 93 w 136"/>
              <a:gd name="T103" fmla="*/ 5 h 51"/>
              <a:gd name="T104" fmla="*/ 79 w 136"/>
              <a:gd name="T105" fmla="*/ 1 h 51"/>
              <a:gd name="T106" fmla="*/ 75 w 136"/>
              <a:gd name="T107" fmla="*/ 1 h 51"/>
              <a:gd name="T108" fmla="*/ 63 w 136"/>
              <a:gd name="T109" fmla="*/ 0 h 51"/>
              <a:gd name="T110" fmla="*/ 50 w 136"/>
              <a:gd name="T111" fmla="*/ 2 h 51"/>
              <a:gd name="T112" fmla="*/ 45 w 136"/>
              <a:gd name="T113" fmla="*/ 3 h 51"/>
              <a:gd name="T114" fmla="*/ 33 w 136"/>
              <a:gd name="T115" fmla="*/ 7 h 51"/>
              <a:gd name="T116" fmla="*/ 19 w 136"/>
              <a:gd name="T117" fmla="*/ 16 h 51"/>
              <a:gd name="T118" fmla="*/ 8 w 136"/>
              <a:gd name="T119" fmla="*/ 25 h 51"/>
              <a:gd name="T120" fmla="*/ 6 w 136"/>
              <a:gd name="T121" fmla="*/ 29 h 51"/>
              <a:gd name="T122" fmla="*/ 0 w 136"/>
              <a:gd name="T123" fmla="*/ 3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" h="51">
                <a:moveTo>
                  <a:pt x="0" y="39"/>
                </a:moveTo>
                <a:lnTo>
                  <a:pt x="18" y="50"/>
                </a:lnTo>
                <a:lnTo>
                  <a:pt x="26" y="37"/>
                </a:lnTo>
                <a:lnTo>
                  <a:pt x="16" y="32"/>
                </a:lnTo>
                <a:lnTo>
                  <a:pt x="23" y="40"/>
                </a:lnTo>
                <a:lnTo>
                  <a:pt x="26" y="37"/>
                </a:lnTo>
                <a:lnTo>
                  <a:pt x="16" y="32"/>
                </a:lnTo>
                <a:lnTo>
                  <a:pt x="23" y="40"/>
                </a:lnTo>
                <a:lnTo>
                  <a:pt x="34" y="31"/>
                </a:lnTo>
                <a:lnTo>
                  <a:pt x="26" y="24"/>
                </a:lnTo>
                <a:lnTo>
                  <a:pt x="30" y="33"/>
                </a:lnTo>
                <a:lnTo>
                  <a:pt x="34" y="31"/>
                </a:lnTo>
                <a:lnTo>
                  <a:pt x="26" y="24"/>
                </a:lnTo>
                <a:lnTo>
                  <a:pt x="30" y="33"/>
                </a:lnTo>
                <a:lnTo>
                  <a:pt x="41" y="27"/>
                </a:lnTo>
                <a:lnTo>
                  <a:pt x="53" y="23"/>
                </a:lnTo>
                <a:lnTo>
                  <a:pt x="50" y="13"/>
                </a:lnTo>
                <a:lnTo>
                  <a:pt x="50" y="23"/>
                </a:lnTo>
                <a:lnTo>
                  <a:pt x="53" y="23"/>
                </a:lnTo>
                <a:lnTo>
                  <a:pt x="50" y="13"/>
                </a:lnTo>
                <a:lnTo>
                  <a:pt x="50" y="23"/>
                </a:lnTo>
                <a:lnTo>
                  <a:pt x="63" y="21"/>
                </a:lnTo>
                <a:lnTo>
                  <a:pt x="75" y="22"/>
                </a:lnTo>
                <a:lnTo>
                  <a:pt x="75" y="11"/>
                </a:lnTo>
                <a:lnTo>
                  <a:pt x="71" y="21"/>
                </a:lnTo>
                <a:lnTo>
                  <a:pt x="75" y="22"/>
                </a:lnTo>
                <a:lnTo>
                  <a:pt x="75" y="11"/>
                </a:lnTo>
                <a:lnTo>
                  <a:pt x="71" y="21"/>
                </a:lnTo>
                <a:lnTo>
                  <a:pt x="85" y="24"/>
                </a:lnTo>
                <a:lnTo>
                  <a:pt x="96" y="29"/>
                </a:lnTo>
                <a:lnTo>
                  <a:pt x="104" y="35"/>
                </a:lnTo>
                <a:lnTo>
                  <a:pt x="108" y="24"/>
                </a:lnTo>
                <a:lnTo>
                  <a:pt x="101" y="32"/>
                </a:lnTo>
                <a:lnTo>
                  <a:pt x="104" y="35"/>
                </a:lnTo>
                <a:lnTo>
                  <a:pt x="108" y="24"/>
                </a:lnTo>
                <a:lnTo>
                  <a:pt x="101" y="32"/>
                </a:lnTo>
                <a:lnTo>
                  <a:pt x="108" y="38"/>
                </a:lnTo>
                <a:lnTo>
                  <a:pt x="115" y="31"/>
                </a:lnTo>
                <a:lnTo>
                  <a:pt x="105" y="35"/>
                </a:lnTo>
                <a:lnTo>
                  <a:pt x="108" y="38"/>
                </a:lnTo>
                <a:lnTo>
                  <a:pt x="115" y="31"/>
                </a:lnTo>
                <a:lnTo>
                  <a:pt x="105" y="35"/>
                </a:lnTo>
                <a:lnTo>
                  <a:pt x="118" y="51"/>
                </a:lnTo>
                <a:lnTo>
                  <a:pt x="136" y="39"/>
                </a:lnTo>
                <a:lnTo>
                  <a:pt x="125" y="27"/>
                </a:lnTo>
                <a:lnTo>
                  <a:pt x="123" y="23"/>
                </a:lnTo>
                <a:lnTo>
                  <a:pt x="116" y="17"/>
                </a:lnTo>
                <a:lnTo>
                  <a:pt x="112" y="15"/>
                </a:lnTo>
                <a:lnTo>
                  <a:pt x="107" y="10"/>
                </a:lnTo>
                <a:lnTo>
                  <a:pt x="101" y="20"/>
                </a:lnTo>
                <a:lnTo>
                  <a:pt x="107" y="11"/>
                </a:lnTo>
                <a:lnTo>
                  <a:pt x="93" y="5"/>
                </a:lnTo>
                <a:lnTo>
                  <a:pt x="79" y="1"/>
                </a:lnTo>
                <a:lnTo>
                  <a:pt x="75" y="1"/>
                </a:lnTo>
                <a:lnTo>
                  <a:pt x="63" y="0"/>
                </a:lnTo>
                <a:lnTo>
                  <a:pt x="50" y="2"/>
                </a:lnTo>
                <a:lnTo>
                  <a:pt x="45" y="3"/>
                </a:lnTo>
                <a:lnTo>
                  <a:pt x="33" y="7"/>
                </a:lnTo>
                <a:lnTo>
                  <a:pt x="19" y="16"/>
                </a:lnTo>
                <a:lnTo>
                  <a:pt x="8" y="25"/>
                </a:lnTo>
                <a:lnTo>
                  <a:pt x="6" y="29"/>
                </a:lnTo>
                <a:lnTo>
                  <a:pt x="0" y="39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4" name="Rectangle 299"/>
          <p:cNvSpPr>
            <a:spLocks noChangeArrowheads="1"/>
          </p:cNvSpPr>
          <p:nvPr/>
        </p:nvSpPr>
        <p:spPr bwMode="auto">
          <a:xfrm>
            <a:off x="4447889" y="2266912"/>
            <a:ext cx="52388" cy="33337"/>
          </a:xfrm>
          <a:prstGeom prst="rect">
            <a:avLst/>
          </a:prstGeom>
          <a:solidFill>
            <a:srgbClr val="404040"/>
          </a:solidFill>
          <a:ln w="0">
            <a:solidFill>
              <a:srgbClr val="40404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5" name="Freeform 300"/>
          <p:cNvSpPr>
            <a:spLocks/>
          </p:cNvSpPr>
          <p:nvPr/>
        </p:nvSpPr>
        <p:spPr bwMode="auto">
          <a:xfrm>
            <a:off x="4246276" y="3074950"/>
            <a:ext cx="215900" cy="80962"/>
          </a:xfrm>
          <a:custGeom>
            <a:avLst/>
            <a:gdLst>
              <a:gd name="T0" fmla="*/ 0 w 136"/>
              <a:gd name="T1" fmla="*/ 39 h 51"/>
              <a:gd name="T2" fmla="*/ 18 w 136"/>
              <a:gd name="T3" fmla="*/ 50 h 51"/>
              <a:gd name="T4" fmla="*/ 26 w 136"/>
              <a:gd name="T5" fmla="*/ 37 h 51"/>
              <a:gd name="T6" fmla="*/ 17 w 136"/>
              <a:gd name="T7" fmla="*/ 32 h 51"/>
              <a:gd name="T8" fmla="*/ 24 w 136"/>
              <a:gd name="T9" fmla="*/ 41 h 51"/>
              <a:gd name="T10" fmla="*/ 26 w 136"/>
              <a:gd name="T11" fmla="*/ 37 h 51"/>
              <a:gd name="T12" fmla="*/ 17 w 136"/>
              <a:gd name="T13" fmla="*/ 32 h 51"/>
              <a:gd name="T14" fmla="*/ 24 w 136"/>
              <a:gd name="T15" fmla="*/ 41 h 51"/>
              <a:gd name="T16" fmla="*/ 34 w 136"/>
              <a:gd name="T17" fmla="*/ 31 h 51"/>
              <a:gd name="T18" fmla="*/ 26 w 136"/>
              <a:gd name="T19" fmla="*/ 24 h 51"/>
              <a:gd name="T20" fmla="*/ 31 w 136"/>
              <a:gd name="T21" fmla="*/ 34 h 51"/>
              <a:gd name="T22" fmla="*/ 34 w 136"/>
              <a:gd name="T23" fmla="*/ 31 h 51"/>
              <a:gd name="T24" fmla="*/ 26 w 136"/>
              <a:gd name="T25" fmla="*/ 24 h 51"/>
              <a:gd name="T26" fmla="*/ 31 w 136"/>
              <a:gd name="T27" fmla="*/ 34 h 51"/>
              <a:gd name="T28" fmla="*/ 41 w 136"/>
              <a:gd name="T29" fmla="*/ 27 h 51"/>
              <a:gd name="T30" fmla="*/ 54 w 136"/>
              <a:gd name="T31" fmla="*/ 22 h 51"/>
              <a:gd name="T32" fmla="*/ 50 w 136"/>
              <a:gd name="T33" fmla="*/ 13 h 51"/>
              <a:gd name="T34" fmla="*/ 50 w 136"/>
              <a:gd name="T35" fmla="*/ 23 h 51"/>
              <a:gd name="T36" fmla="*/ 54 w 136"/>
              <a:gd name="T37" fmla="*/ 22 h 51"/>
              <a:gd name="T38" fmla="*/ 50 w 136"/>
              <a:gd name="T39" fmla="*/ 13 h 51"/>
              <a:gd name="T40" fmla="*/ 50 w 136"/>
              <a:gd name="T41" fmla="*/ 23 h 51"/>
              <a:gd name="T42" fmla="*/ 63 w 136"/>
              <a:gd name="T43" fmla="*/ 21 h 51"/>
              <a:gd name="T44" fmla="*/ 76 w 136"/>
              <a:gd name="T45" fmla="*/ 21 h 51"/>
              <a:gd name="T46" fmla="*/ 76 w 136"/>
              <a:gd name="T47" fmla="*/ 11 h 51"/>
              <a:gd name="T48" fmla="*/ 71 w 136"/>
              <a:gd name="T49" fmla="*/ 21 h 51"/>
              <a:gd name="T50" fmla="*/ 76 w 136"/>
              <a:gd name="T51" fmla="*/ 21 h 51"/>
              <a:gd name="T52" fmla="*/ 76 w 136"/>
              <a:gd name="T53" fmla="*/ 11 h 51"/>
              <a:gd name="T54" fmla="*/ 71 w 136"/>
              <a:gd name="T55" fmla="*/ 21 h 51"/>
              <a:gd name="T56" fmla="*/ 85 w 136"/>
              <a:gd name="T57" fmla="*/ 23 h 51"/>
              <a:gd name="T58" fmla="*/ 97 w 136"/>
              <a:gd name="T59" fmla="*/ 29 h 51"/>
              <a:gd name="T60" fmla="*/ 105 w 136"/>
              <a:gd name="T61" fmla="*/ 35 h 51"/>
              <a:gd name="T62" fmla="*/ 109 w 136"/>
              <a:gd name="T63" fmla="*/ 24 h 51"/>
              <a:gd name="T64" fmla="*/ 101 w 136"/>
              <a:gd name="T65" fmla="*/ 32 h 51"/>
              <a:gd name="T66" fmla="*/ 105 w 136"/>
              <a:gd name="T67" fmla="*/ 35 h 51"/>
              <a:gd name="T68" fmla="*/ 109 w 136"/>
              <a:gd name="T69" fmla="*/ 24 h 51"/>
              <a:gd name="T70" fmla="*/ 101 w 136"/>
              <a:gd name="T71" fmla="*/ 32 h 51"/>
              <a:gd name="T72" fmla="*/ 108 w 136"/>
              <a:gd name="T73" fmla="*/ 38 h 51"/>
              <a:gd name="T74" fmla="*/ 114 w 136"/>
              <a:gd name="T75" fmla="*/ 45 h 51"/>
              <a:gd name="T76" fmla="*/ 122 w 136"/>
              <a:gd name="T77" fmla="*/ 38 h 51"/>
              <a:gd name="T78" fmla="*/ 112 w 136"/>
              <a:gd name="T79" fmla="*/ 42 h 51"/>
              <a:gd name="T80" fmla="*/ 114 w 136"/>
              <a:gd name="T81" fmla="*/ 45 h 51"/>
              <a:gd name="T82" fmla="*/ 122 w 136"/>
              <a:gd name="T83" fmla="*/ 38 h 51"/>
              <a:gd name="T84" fmla="*/ 112 w 136"/>
              <a:gd name="T85" fmla="*/ 42 h 51"/>
              <a:gd name="T86" fmla="*/ 117 w 136"/>
              <a:gd name="T87" fmla="*/ 51 h 51"/>
              <a:gd name="T88" fmla="*/ 136 w 136"/>
              <a:gd name="T89" fmla="*/ 41 h 51"/>
              <a:gd name="T90" fmla="*/ 129 w 136"/>
              <a:gd name="T91" fmla="*/ 30 h 51"/>
              <a:gd name="T92" fmla="*/ 123 w 136"/>
              <a:gd name="T93" fmla="*/ 23 h 51"/>
              <a:gd name="T94" fmla="*/ 116 w 136"/>
              <a:gd name="T95" fmla="*/ 17 h 51"/>
              <a:gd name="T96" fmla="*/ 113 w 136"/>
              <a:gd name="T97" fmla="*/ 15 h 51"/>
              <a:gd name="T98" fmla="*/ 107 w 136"/>
              <a:gd name="T99" fmla="*/ 11 h 51"/>
              <a:gd name="T100" fmla="*/ 101 w 136"/>
              <a:gd name="T101" fmla="*/ 20 h 51"/>
              <a:gd name="T102" fmla="*/ 107 w 136"/>
              <a:gd name="T103" fmla="*/ 12 h 51"/>
              <a:gd name="T104" fmla="*/ 93 w 136"/>
              <a:gd name="T105" fmla="*/ 4 h 51"/>
              <a:gd name="T106" fmla="*/ 79 w 136"/>
              <a:gd name="T107" fmla="*/ 1 h 51"/>
              <a:gd name="T108" fmla="*/ 76 w 136"/>
              <a:gd name="T109" fmla="*/ 0 h 51"/>
              <a:gd name="T110" fmla="*/ 63 w 136"/>
              <a:gd name="T111" fmla="*/ 0 h 51"/>
              <a:gd name="T112" fmla="*/ 50 w 136"/>
              <a:gd name="T113" fmla="*/ 2 h 51"/>
              <a:gd name="T114" fmla="*/ 46 w 136"/>
              <a:gd name="T115" fmla="*/ 2 h 51"/>
              <a:gd name="T116" fmla="*/ 33 w 136"/>
              <a:gd name="T117" fmla="*/ 7 h 51"/>
              <a:gd name="T118" fmla="*/ 19 w 136"/>
              <a:gd name="T119" fmla="*/ 16 h 51"/>
              <a:gd name="T120" fmla="*/ 9 w 136"/>
              <a:gd name="T121" fmla="*/ 26 h 51"/>
              <a:gd name="T122" fmla="*/ 6 w 136"/>
              <a:gd name="T123" fmla="*/ 29 h 51"/>
              <a:gd name="T124" fmla="*/ 0 w 136"/>
              <a:gd name="T125" fmla="*/ 3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6" h="51">
                <a:moveTo>
                  <a:pt x="0" y="39"/>
                </a:moveTo>
                <a:lnTo>
                  <a:pt x="18" y="50"/>
                </a:lnTo>
                <a:lnTo>
                  <a:pt x="26" y="37"/>
                </a:lnTo>
                <a:lnTo>
                  <a:pt x="17" y="32"/>
                </a:lnTo>
                <a:lnTo>
                  <a:pt x="24" y="41"/>
                </a:lnTo>
                <a:lnTo>
                  <a:pt x="26" y="37"/>
                </a:lnTo>
                <a:lnTo>
                  <a:pt x="17" y="32"/>
                </a:lnTo>
                <a:lnTo>
                  <a:pt x="24" y="41"/>
                </a:lnTo>
                <a:lnTo>
                  <a:pt x="34" y="31"/>
                </a:lnTo>
                <a:lnTo>
                  <a:pt x="26" y="24"/>
                </a:lnTo>
                <a:lnTo>
                  <a:pt x="31" y="34"/>
                </a:lnTo>
                <a:lnTo>
                  <a:pt x="34" y="31"/>
                </a:lnTo>
                <a:lnTo>
                  <a:pt x="26" y="24"/>
                </a:lnTo>
                <a:lnTo>
                  <a:pt x="31" y="34"/>
                </a:lnTo>
                <a:lnTo>
                  <a:pt x="41" y="27"/>
                </a:lnTo>
                <a:lnTo>
                  <a:pt x="54" y="22"/>
                </a:lnTo>
                <a:lnTo>
                  <a:pt x="50" y="13"/>
                </a:lnTo>
                <a:lnTo>
                  <a:pt x="50" y="23"/>
                </a:lnTo>
                <a:lnTo>
                  <a:pt x="54" y="22"/>
                </a:lnTo>
                <a:lnTo>
                  <a:pt x="50" y="13"/>
                </a:lnTo>
                <a:lnTo>
                  <a:pt x="50" y="23"/>
                </a:lnTo>
                <a:lnTo>
                  <a:pt x="63" y="21"/>
                </a:lnTo>
                <a:lnTo>
                  <a:pt x="76" y="21"/>
                </a:lnTo>
                <a:lnTo>
                  <a:pt x="76" y="11"/>
                </a:lnTo>
                <a:lnTo>
                  <a:pt x="71" y="21"/>
                </a:lnTo>
                <a:lnTo>
                  <a:pt x="76" y="21"/>
                </a:lnTo>
                <a:lnTo>
                  <a:pt x="76" y="11"/>
                </a:lnTo>
                <a:lnTo>
                  <a:pt x="71" y="21"/>
                </a:lnTo>
                <a:lnTo>
                  <a:pt x="85" y="23"/>
                </a:lnTo>
                <a:lnTo>
                  <a:pt x="97" y="29"/>
                </a:lnTo>
                <a:lnTo>
                  <a:pt x="105" y="35"/>
                </a:lnTo>
                <a:lnTo>
                  <a:pt x="109" y="24"/>
                </a:lnTo>
                <a:lnTo>
                  <a:pt x="101" y="32"/>
                </a:lnTo>
                <a:lnTo>
                  <a:pt x="105" y="35"/>
                </a:lnTo>
                <a:lnTo>
                  <a:pt x="109" y="24"/>
                </a:lnTo>
                <a:lnTo>
                  <a:pt x="101" y="32"/>
                </a:lnTo>
                <a:lnTo>
                  <a:pt x="108" y="38"/>
                </a:lnTo>
                <a:lnTo>
                  <a:pt x="114" y="45"/>
                </a:lnTo>
                <a:lnTo>
                  <a:pt x="122" y="38"/>
                </a:lnTo>
                <a:lnTo>
                  <a:pt x="112" y="42"/>
                </a:lnTo>
                <a:lnTo>
                  <a:pt x="114" y="45"/>
                </a:lnTo>
                <a:lnTo>
                  <a:pt x="122" y="38"/>
                </a:lnTo>
                <a:lnTo>
                  <a:pt x="112" y="42"/>
                </a:lnTo>
                <a:lnTo>
                  <a:pt x="117" y="51"/>
                </a:lnTo>
                <a:lnTo>
                  <a:pt x="136" y="41"/>
                </a:lnTo>
                <a:lnTo>
                  <a:pt x="129" y="30"/>
                </a:lnTo>
                <a:lnTo>
                  <a:pt x="123" y="23"/>
                </a:lnTo>
                <a:lnTo>
                  <a:pt x="116" y="17"/>
                </a:lnTo>
                <a:lnTo>
                  <a:pt x="113" y="15"/>
                </a:lnTo>
                <a:lnTo>
                  <a:pt x="107" y="11"/>
                </a:lnTo>
                <a:lnTo>
                  <a:pt x="101" y="20"/>
                </a:lnTo>
                <a:lnTo>
                  <a:pt x="107" y="12"/>
                </a:lnTo>
                <a:lnTo>
                  <a:pt x="93" y="4"/>
                </a:lnTo>
                <a:lnTo>
                  <a:pt x="79" y="1"/>
                </a:lnTo>
                <a:lnTo>
                  <a:pt x="76" y="0"/>
                </a:lnTo>
                <a:lnTo>
                  <a:pt x="63" y="0"/>
                </a:lnTo>
                <a:lnTo>
                  <a:pt x="50" y="2"/>
                </a:lnTo>
                <a:lnTo>
                  <a:pt x="46" y="2"/>
                </a:lnTo>
                <a:lnTo>
                  <a:pt x="33" y="7"/>
                </a:lnTo>
                <a:lnTo>
                  <a:pt x="19" y="16"/>
                </a:lnTo>
                <a:lnTo>
                  <a:pt x="9" y="26"/>
                </a:lnTo>
                <a:lnTo>
                  <a:pt x="6" y="29"/>
                </a:lnTo>
                <a:lnTo>
                  <a:pt x="0" y="39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6" name="Freeform 301"/>
          <p:cNvSpPr>
            <a:spLocks/>
          </p:cNvSpPr>
          <p:nvPr/>
        </p:nvSpPr>
        <p:spPr bwMode="auto">
          <a:xfrm>
            <a:off x="4489164" y="3074950"/>
            <a:ext cx="215900" cy="80962"/>
          </a:xfrm>
          <a:custGeom>
            <a:avLst/>
            <a:gdLst>
              <a:gd name="T0" fmla="*/ 0 w 136"/>
              <a:gd name="T1" fmla="*/ 39 h 51"/>
              <a:gd name="T2" fmla="*/ 18 w 136"/>
              <a:gd name="T3" fmla="*/ 50 h 51"/>
              <a:gd name="T4" fmla="*/ 26 w 136"/>
              <a:gd name="T5" fmla="*/ 37 h 51"/>
              <a:gd name="T6" fmla="*/ 16 w 136"/>
              <a:gd name="T7" fmla="*/ 32 h 51"/>
              <a:gd name="T8" fmla="*/ 23 w 136"/>
              <a:gd name="T9" fmla="*/ 41 h 51"/>
              <a:gd name="T10" fmla="*/ 26 w 136"/>
              <a:gd name="T11" fmla="*/ 37 h 51"/>
              <a:gd name="T12" fmla="*/ 16 w 136"/>
              <a:gd name="T13" fmla="*/ 32 h 51"/>
              <a:gd name="T14" fmla="*/ 23 w 136"/>
              <a:gd name="T15" fmla="*/ 41 h 51"/>
              <a:gd name="T16" fmla="*/ 34 w 136"/>
              <a:gd name="T17" fmla="*/ 31 h 51"/>
              <a:gd name="T18" fmla="*/ 26 w 136"/>
              <a:gd name="T19" fmla="*/ 24 h 51"/>
              <a:gd name="T20" fmla="*/ 30 w 136"/>
              <a:gd name="T21" fmla="*/ 34 h 51"/>
              <a:gd name="T22" fmla="*/ 34 w 136"/>
              <a:gd name="T23" fmla="*/ 31 h 51"/>
              <a:gd name="T24" fmla="*/ 26 w 136"/>
              <a:gd name="T25" fmla="*/ 24 h 51"/>
              <a:gd name="T26" fmla="*/ 30 w 136"/>
              <a:gd name="T27" fmla="*/ 34 h 51"/>
              <a:gd name="T28" fmla="*/ 41 w 136"/>
              <a:gd name="T29" fmla="*/ 27 h 51"/>
              <a:gd name="T30" fmla="*/ 53 w 136"/>
              <a:gd name="T31" fmla="*/ 22 h 51"/>
              <a:gd name="T32" fmla="*/ 50 w 136"/>
              <a:gd name="T33" fmla="*/ 13 h 51"/>
              <a:gd name="T34" fmla="*/ 50 w 136"/>
              <a:gd name="T35" fmla="*/ 23 h 51"/>
              <a:gd name="T36" fmla="*/ 53 w 136"/>
              <a:gd name="T37" fmla="*/ 22 h 51"/>
              <a:gd name="T38" fmla="*/ 50 w 136"/>
              <a:gd name="T39" fmla="*/ 13 h 51"/>
              <a:gd name="T40" fmla="*/ 50 w 136"/>
              <a:gd name="T41" fmla="*/ 23 h 51"/>
              <a:gd name="T42" fmla="*/ 63 w 136"/>
              <a:gd name="T43" fmla="*/ 21 h 51"/>
              <a:gd name="T44" fmla="*/ 75 w 136"/>
              <a:gd name="T45" fmla="*/ 21 h 51"/>
              <a:gd name="T46" fmla="*/ 75 w 136"/>
              <a:gd name="T47" fmla="*/ 11 h 51"/>
              <a:gd name="T48" fmla="*/ 71 w 136"/>
              <a:gd name="T49" fmla="*/ 21 h 51"/>
              <a:gd name="T50" fmla="*/ 75 w 136"/>
              <a:gd name="T51" fmla="*/ 21 h 51"/>
              <a:gd name="T52" fmla="*/ 75 w 136"/>
              <a:gd name="T53" fmla="*/ 11 h 51"/>
              <a:gd name="T54" fmla="*/ 71 w 136"/>
              <a:gd name="T55" fmla="*/ 21 h 51"/>
              <a:gd name="T56" fmla="*/ 85 w 136"/>
              <a:gd name="T57" fmla="*/ 23 h 51"/>
              <a:gd name="T58" fmla="*/ 96 w 136"/>
              <a:gd name="T59" fmla="*/ 29 h 51"/>
              <a:gd name="T60" fmla="*/ 104 w 136"/>
              <a:gd name="T61" fmla="*/ 35 h 51"/>
              <a:gd name="T62" fmla="*/ 108 w 136"/>
              <a:gd name="T63" fmla="*/ 24 h 51"/>
              <a:gd name="T64" fmla="*/ 101 w 136"/>
              <a:gd name="T65" fmla="*/ 32 h 51"/>
              <a:gd name="T66" fmla="*/ 104 w 136"/>
              <a:gd name="T67" fmla="*/ 35 h 51"/>
              <a:gd name="T68" fmla="*/ 108 w 136"/>
              <a:gd name="T69" fmla="*/ 24 h 51"/>
              <a:gd name="T70" fmla="*/ 101 w 136"/>
              <a:gd name="T71" fmla="*/ 32 h 51"/>
              <a:gd name="T72" fmla="*/ 108 w 136"/>
              <a:gd name="T73" fmla="*/ 38 h 51"/>
              <a:gd name="T74" fmla="*/ 115 w 136"/>
              <a:gd name="T75" fmla="*/ 31 h 51"/>
              <a:gd name="T76" fmla="*/ 105 w 136"/>
              <a:gd name="T77" fmla="*/ 35 h 51"/>
              <a:gd name="T78" fmla="*/ 108 w 136"/>
              <a:gd name="T79" fmla="*/ 38 h 51"/>
              <a:gd name="T80" fmla="*/ 115 w 136"/>
              <a:gd name="T81" fmla="*/ 31 h 51"/>
              <a:gd name="T82" fmla="*/ 105 w 136"/>
              <a:gd name="T83" fmla="*/ 35 h 51"/>
              <a:gd name="T84" fmla="*/ 118 w 136"/>
              <a:gd name="T85" fmla="*/ 51 h 51"/>
              <a:gd name="T86" fmla="*/ 136 w 136"/>
              <a:gd name="T87" fmla="*/ 39 h 51"/>
              <a:gd name="T88" fmla="*/ 125 w 136"/>
              <a:gd name="T89" fmla="*/ 27 h 51"/>
              <a:gd name="T90" fmla="*/ 123 w 136"/>
              <a:gd name="T91" fmla="*/ 23 h 51"/>
              <a:gd name="T92" fmla="*/ 116 w 136"/>
              <a:gd name="T93" fmla="*/ 17 h 51"/>
              <a:gd name="T94" fmla="*/ 112 w 136"/>
              <a:gd name="T95" fmla="*/ 15 h 51"/>
              <a:gd name="T96" fmla="*/ 107 w 136"/>
              <a:gd name="T97" fmla="*/ 11 h 51"/>
              <a:gd name="T98" fmla="*/ 101 w 136"/>
              <a:gd name="T99" fmla="*/ 20 h 51"/>
              <a:gd name="T100" fmla="*/ 107 w 136"/>
              <a:gd name="T101" fmla="*/ 12 h 51"/>
              <a:gd name="T102" fmla="*/ 93 w 136"/>
              <a:gd name="T103" fmla="*/ 4 h 51"/>
              <a:gd name="T104" fmla="*/ 79 w 136"/>
              <a:gd name="T105" fmla="*/ 1 h 51"/>
              <a:gd name="T106" fmla="*/ 75 w 136"/>
              <a:gd name="T107" fmla="*/ 0 h 51"/>
              <a:gd name="T108" fmla="*/ 63 w 136"/>
              <a:gd name="T109" fmla="*/ 0 h 51"/>
              <a:gd name="T110" fmla="*/ 50 w 136"/>
              <a:gd name="T111" fmla="*/ 2 h 51"/>
              <a:gd name="T112" fmla="*/ 45 w 136"/>
              <a:gd name="T113" fmla="*/ 2 h 51"/>
              <a:gd name="T114" fmla="*/ 33 w 136"/>
              <a:gd name="T115" fmla="*/ 7 h 51"/>
              <a:gd name="T116" fmla="*/ 19 w 136"/>
              <a:gd name="T117" fmla="*/ 16 h 51"/>
              <a:gd name="T118" fmla="*/ 8 w 136"/>
              <a:gd name="T119" fmla="*/ 26 h 51"/>
              <a:gd name="T120" fmla="*/ 6 w 136"/>
              <a:gd name="T121" fmla="*/ 29 h 51"/>
              <a:gd name="T122" fmla="*/ 0 w 136"/>
              <a:gd name="T123" fmla="*/ 3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" h="51">
                <a:moveTo>
                  <a:pt x="0" y="39"/>
                </a:moveTo>
                <a:lnTo>
                  <a:pt x="18" y="50"/>
                </a:lnTo>
                <a:lnTo>
                  <a:pt x="26" y="37"/>
                </a:lnTo>
                <a:lnTo>
                  <a:pt x="16" y="32"/>
                </a:lnTo>
                <a:lnTo>
                  <a:pt x="23" y="41"/>
                </a:lnTo>
                <a:lnTo>
                  <a:pt x="26" y="37"/>
                </a:lnTo>
                <a:lnTo>
                  <a:pt x="16" y="32"/>
                </a:lnTo>
                <a:lnTo>
                  <a:pt x="23" y="41"/>
                </a:lnTo>
                <a:lnTo>
                  <a:pt x="34" y="31"/>
                </a:lnTo>
                <a:lnTo>
                  <a:pt x="26" y="24"/>
                </a:lnTo>
                <a:lnTo>
                  <a:pt x="30" y="34"/>
                </a:lnTo>
                <a:lnTo>
                  <a:pt x="34" y="31"/>
                </a:lnTo>
                <a:lnTo>
                  <a:pt x="26" y="24"/>
                </a:lnTo>
                <a:lnTo>
                  <a:pt x="30" y="34"/>
                </a:lnTo>
                <a:lnTo>
                  <a:pt x="41" y="27"/>
                </a:lnTo>
                <a:lnTo>
                  <a:pt x="53" y="22"/>
                </a:lnTo>
                <a:lnTo>
                  <a:pt x="50" y="13"/>
                </a:lnTo>
                <a:lnTo>
                  <a:pt x="50" y="23"/>
                </a:lnTo>
                <a:lnTo>
                  <a:pt x="53" y="22"/>
                </a:lnTo>
                <a:lnTo>
                  <a:pt x="50" y="13"/>
                </a:lnTo>
                <a:lnTo>
                  <a:pt x="50" y="23"/>
                </a:lnTo>
                <a:lnTo>
                  <a:pt x="63" y="21"/>
                </a:lnTo>
                <a:lnTo>
                  <a:pt x="75" y="21"/>
                </a:lnTo>
                <a:lnTo>
                  <a:pt x="75" y="11"/>
                </a:lnTo>
                <a:lnTo>
                  <a:pt x="71" y="21"/>
                </a:lnTo>
                <a:lnTo>
                  <a:pt x="75" y="21"/>
                </a:lnTo>
                <a:lnTo>
                  <a:pt x="75" y="11"/>
                </a:lnTo>
                <a:lnTo>
                  <a:pt x="71" y="21"/>
                </a:lnTo>
                <a:lnTo>
                  <a:pt x="85" y="23"/>
                </a:lnTo>
                <a:lnTo>
                  <a:pt x="96" y="29"/>
                </a:lnTo>
                <a:lnTo>
                  <a:pt x="104" y="35"/>
                </a:lnTo>
                <a:lnTo>
                  <a:pt x="108" y="24"/>
                </a:lnTo>
                <a:lnTo>
                  <a:pt x="101" y="32"/>
                </a:lnTo>
                <a:lnTo>
                  <a:pt x="104" y="35"/>
                </a:lnTo>
                <a:lnTo>
                  <a:pt x="108" y="24"/>
                </a:lnTo>
                <a:lnTo>
                  <a:pt x="101" y="32"/>
                </a:lnTo>
                <a:lnTo>
                  <a:pt x="108" y="38"/>
                </a:lnTo>
                <a:lnTo>
                  <a:pt x="115" y="31"/>
                </a:lnTo>
                <a:lnTo>
                  <a:pt x="105" y="35"/>
                </a:lnTo>
                <a:lnTo>
                  <a:pt x="108" y="38"/>
                </a:lnTo>
                <a:lnTo>
                  <a:pt x="115" y="31"/>
                </a:lnTo>
                <a:lnTo>
                  <a:pt x="105" y="35"/>
                </a:lnTo>
                <a:lnTo>
                  <a:pt x="118" y="51"/>
                </a:lnTo>
                <a:lnTo>
                  <a:pt x="136" y="39"/>
                </a:lnTo>
                <a:lnTo>
                  <a:pt x="125" y="27"/>
                </a:lnTo>
                <a:lnTo>
                  <a:pt x="123" y="23"/>
                </a:lnTo>
                <a:lnTo>
                  <a:pt x="116" y="17"/>
                </a:lnTo>
                <a:lnTo>
                  <a:pt x="112" y="15"/>
                </a:lnTo>
                <a:lnTo>
                  <a:pt x="107" y="11"/>
                </a:lnTo>
                <a:lnTo>
                  <a:pt x="101" y="20"/>
                </a:lnTo>
                <a:lnTo>
                  <a:pt x="107" y="12"/>
                </a:lnTo>
                <a:lnTo>
                  <a:pt x="93" y="4"/>
                </a:lnTo>
                <a:lnTo>
                  <a:pt x="79" y="1"/>
                </a:lnTo>
                <a:lnTo>
                  <a:pt x="75" y="0"/>
                </a:lnTo>
                <a:lnTo>
                  <a:pt x="63" y="0"/>
                </a:lnTo>
                <a:lnTo>
                  <a:pt x="50" y="2"/>
                </a:lnTo>
                <a:lnTo>
                  <a:pt x="45" y="2"/>
                </a:lnTo>
                <a:lnTo>
                  <a:pt x="33" y="7"/>
                </a:lnTo>
                <a:lnTo>
                  <a:pt x="19" y="16"/>
                </a:lnTo>
                <a:lnTo>
                  <a:pt x="8" y="26"/>
                </a:lnTo>
                <a:lnTo>
                  <a:pt x="6" y="29"/>
                </a:lnTo>
                <a:lnTo>
                  <a:pt x="0" y="39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7" name="Rectangle 302"/>
          <p:cNvSpPr>
            <a:spLocks noChangeArrowheads="1"/>
          </p:cNvSpPr>
          <p:nvPr/>
        </p:nvSpPr>
        <p:spPr bwMode="auto">
          <a:xfrm>
            <a:off x="4447889" y="3128925"/>
            <a:ext cx="52388" cy="31750"/>
          </a:xfrm>
          <a:prstGeom prst="rect">
            <a:avLst/>
          </a:prstGeom>
          <a:solidFill>
            <a:srgbClr val="404040"/>
          </a:solidFill>
          <a:ln w="0">
            <a:solidFill>
              <a:srgbClr val="40404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8" name="Freeform 303"/>
          <p:cNvSpPr>
            <a:spLocks/>
          </p:cNvSpPr>
          <p:nvPr/>
        </p:nvSpPr>
        <p:spPr bwMode="auto">
          <a:xfrm>
            <a:off x="4246276" y="3935375"/>
            <a:ext cx="215900" cy="79375"/>
          </a:xfrm>
          <a:custGeom>
            <a:avLst/>
            <a:gdLst>
              <a:gd name="T0" fmla="*/ 0 w 136"/>
              <a:gd name="T1" fmla="*/ 40 h 50"/>
              <a:gd name="T2" fmla="*/ 18 w 136"/>
              <a:gd name="T3" fmla="*/ 50 h 50"/>
              <a:gd name="T4" fmla="*/ 26 w 136"/>
              <a:gd name="T5" fmla="*/ 37 h 50"/>
              <a:gd name="T6" fmla="*/ 17 w 136"/>
              <a:gd name="T7" fmla="*/ 33 h 50"/>
              <a:gd name="T8" fmla="*/ 24 w 136"/>
              <a:gd name="T9" fmla="*/ 41 h 50"/>
              <a:gd name="T10" fmla="*/ 26 w 136"/>
              <a:gd name="T11" fmla="*/ 37 h 50"/>
              <a:gd name="T12" fmla="*/ 17 w 136"/>
              <a:gd name="T13" fmla="*/ 33 h 50"/>
              <a:gd name="T14" fmla="*/ 24 w 136"/>
              <a:gd name="T15" fmla="*/ 41 h 50"/>
              <a:gd name="T16" fmla="*/ 34 w 136"/>
              <a:gd name="T17" fmla="*/ 32 h 50"/>
              <a:gd name="T18" fmla="*/ 26 w 136"/>
              <a:gd name="T19" fmla="*/ 25 h 50"/>
              <a:gd name="T20" fmla="*/ 31 w 136"/>
              <a:gd name="T21" fmla="*/ 34 h 50"/>
              <a:gd name="T22" fmla="*/ 34 w 136"/>
              <a:gd name="T23" fmla="*/ 32 h 50"/>
              <a:gd name="T24" fmla="*/ 26 w 136"/>
              <a:gd name="T25" fmla="*/ 25 h 50"/>
              <a:gd name="T26" fmla="*/ 31 w 136"/>
              <a:gd name="T27" fmla="*/ 34 h 50"/>
              <a:gd name="T28" fmla="*/ 41 w 136"/>
              <a:gd name="T29" fmla="*/ 27 h 50"/>
              <a:gd name="T30" fmla="*/ 54 w 136"/>
              <a:gd name="T31" fmla="*/ 22 h 50"/>
              <a:gd name="T32" fmla="*/ 50 w 136"/>
              <a:gd name="T33" fmla="*/ 13 h 50"/>
              <a:gd name="T34" fmla="*/ 50 w 136"/>
              <a:gd name="T35" fmla="*/ 23 h 50"/>
              <a:gd name="T36" fmla="*/ 54 w 136"/>
              <a:gd name="T37" fmla="*/ 22 h 50"/>
              <a:gd name="T38" fmla="*/ 50 w 136"/>
              <a:gd name="T39" fmla="*/ 13 h 50"/>
              <a:gd name="T40" fmla="*/ 50 w 136"/>
              <a:gd name="T41" fmla="*/ 23 h 50"/>
              <a:gd name="T42" fmla="*/ 63 w 136"/>
              <a:gd name="T43" fmla="*/ 21 h 50"/>
              <a:gd name="T44" fmla="*/ 76 w 136"/>
              <a:gd name="T45" fmla="*/ 21 h 50"/>
              <a:gd name="T46" fmla="*/ 76 w 136"/>
              <a:gd name="T47" fmla="*/ 11 h 50"/>
              <a:gd name="T48" fmla="*/ 71 w 136"/>
              <a:gd name="T49" fmla="*/ 20 h 50"/>
              <a:gd name="T50" fmla="*/ 76 w 136"/>
              <a:gd name="T51" fmla="*/ 21 h 50"/>
              <a:gd name="T52" fmla="*/ 76 w 136"/>
              <a:gd name="T53" fmla="*/ 11 h 50"/>
              <a:gd name="T54" fmla="*/ 71 w 136"/>
              <a:gd name="T55" fmla="*/ 20 h 50"/>
              <a:gd name="T56" fmla="*/ 85 w 136"/>
              <a:gd name="T57" fmla="*/ 23 h 50"/>
              <a:gd name="T58" fmla="*/ 97 w 136"/>
              <a:gd name="T59" fmla="*/ 28 h 50"/>
              <a:gd name="T60" fmla="*/ 101 w 136"/>
              <a:gd name="T61" fmla="*/ 19 h 50"/>
              <a:gd name="T62" fmla="*/ 95 w 136"/>
              <a:gd name="T63" fmla="*/ 28 h 50"/>
              <a:gd name="T64" fmla="*/ 112 w 136"/>
              <a:gd name="T65" fmla="*/ 41 h 50"/>
              <a:gd name="T66" fmla="*/ 116 w 136"/>
              <a:gd name="T67" fmla="*/ 30 h 50"/>
              <a:gd name="T68" fmla="*/ 108 w 136"/>
              <a:gd name="T69" fmla="*/ 38 h 50"/>
              <a:gd name="T70" fmla="*/ 112 w 136"/>
              <a:gd name="T71" fmla="*/ 41 h 50"/>
              <a:gd name="T72" fmla="*/ 116 w 136"/>
              <a:gd name="T73" fmla="*/ 30 h 50"/>
              <a:gd name="T74" fmla="*/ 108 w 136"/>
              <a:gd name="T75" fmla="*/ 38 h 50"/>
              <a:gd name="T76" fmla="*/ 114 w 136"/>
              <a:gd name="T77" fmla="*/ 45 h 50"/>
              <a:gd name="T78" fmla="*/ 122 w 136"/>
              <a:gd name="T79" fmla="*/ 37 h 50"/>
              <a:gd name="T80" fmla="*/ 112 w 136"/>
              <a:gd name="T81" fmla="*/ 42 h 50"/>
              <a:gd name="T82" fmla="*/ 114 w 136"/>
              <a:gd name="T83" fmla="*/ 45 h 50"/>
              <a:gd name="T84" fmla="*/ 122 w 136"/>
              <a:gd name="T85" fmla="*/ 37 h 50"/>
              <a:gd name="T86" fmla="*/ 112 w 136"/>
              <a:gd name="T87" fmla="*/ 42 h 50"/>
              <a:gd name="T88" fmla="*/ 117 w 136"/>
              <a:gd name="T89" fmla="*/ 50 h 50"/>
              <a:gd name="T90" fmla="*/ 136 w 136"/>
              <a:gd name="T91" fmla="*/ 41 h 50"/>
              <a:gd name="T92" fmla="*/ 129 w 136"/>
              <a:gd name="T93" fmla="*/ 30 h 50"/>
              <a:gd name="T94" fmla="*/ 123 w 136"/>
              <a:gd name="T95" fmla="*/ 23 h 50"/>
              <a:gd name="T96" fmla="*/ 120 w 136"/>
              <a:gd name="T97" fmla="*/ 21 h 50"/>
              <a:gd name="T98" fmla="*/ 107 w 136"/>
              <a:gd name="T99" fmla="*/ 11 h 50"/>
              <a:gd name="T100" fmla="*/ 93 w 136"/>
              <a:gd name="T101" fmla="*/ 4 h 50"/>
              <a:gd name="T102" fmla="*/ 79 w 136"/>
              <a:gd name="T103" fmla="*/ 0 h 50"/>
              <a:gd name="T104" fmla="*/ 63 w 136"/>
              <a:gd name="T105" fmla="*/ 0 h 50"/>
              <a:gd name="T106" fmla="*/ 50 w 136"/>
              <a:gd name="T107" fmla="*/ 3 h 50"/>
              <a:gd name="T108" fmla="*/ 46 w 136"/>
              <a:gd name="T109" fmla="*/ 3 h 50"/>
              <a:gd name="T110" fmla="*/ 33 w 136"/>
              <a:gd name="T111" fmla="*/ 7 h 50"/>
              <a:gd name="T112" fmla="*/ 19 w 136"/>
              <a:gd name="T113" fmla="*/ 16 h 50"/>
              <a:gd name="T114" fmla="*/ 9 w 136"/>
              <a:gd name="T115" fmla="*/ 26 h 50"/>
              <a:gd name="T116" fmla="*/ 6 w 136"/>
              <a:gd name="T117" fmla="*/ 29 h 50"/>
              <a:gd name="T118" fmla="*/ 0 w 136"/>
              <a:gd name="T119" fmla="*/ 4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" h="50">
                <a:moveTo>
                  <a:pt x="0" y="40"/>
                </a:moveTo>
                <a:lnTo>
                  <a:pt x="18" y="50"/>
                </a:lnTo>
                <a:lnTo>
                  <a:pt x="26" y="37"/>
                </a:lnTo>
                <a:lnTo>
                  <a:pt x="17" y="33"/>
                </a:lnTo>
                <a:lnTo>
                  <a:pt x="24" y="41"/>
                </a:lnTo>
                <a:lnTo>
                  <a:pt x="26" y="37"/>
                </a:lnTo>
                <a:lnTo>
                  <a:pt x="17" y="33"/>
                </a:lnTo>
                <a:lnTo>
                  <a:pt x="24" y="41"/>
                </a:lnTo>
                <a:lnTo>
                  <a:pt x="34" y="32"/>
                </a:lnTo>
                <a:lnTo>
                  <a:pt x="26" y="25"/>
                </a:lnTo>
                <a:lnTo>
                  <a:pt x="31" y="34"/>
                </a:lnTo>
                <a:lnTo>
                  <a:pt x="34" y="32"/>
                </a:lnTo>
                <a:lnTo>
                  <a:pt x="26" y="25"/>
                </a:lnTo>
                <a:lnTo>
                  <a:pt x="31" y="34"/>
                </a:lnTo>
                <a:lnTo>
                  <a:pt x="41" y="27"/>
                </a:lnTo>
                <a:lnTo>
                  <a:pt x="54" y="22"/>
                </a:lnTo>
                <a:lnTo>
                  <a:pt x="50" y="13"/>
                </a:lnTo>
                <a:lnTo>
                  <a:pt x="50" y="23"/>
                </a:lnTo>
                <a:lnTo>
                  <a:pt x="54" y="22"/>
                </a:lnTo>
                <a:lnTo>
                  <a:pt x="50" y="13"/>
                </a:lnTo>
                <a:lnTo>
                  <a:pt x="50" y="23"/>
                </a:lnTo>
                <a:lnTo>
                  <a:pt x="63" y="21"/>
                </a:lnTo>
                <a:lnTo>
                  <a:pt x="76" y="21"/>
                </a:lnTo>
                <a:lnTo>
                  <a:pt x="76" y="11"/>
                </a:lnTo>
                <a:lnTo>
                  <a:pt x="71" y="20"/>
                </a:lnTo>
                <a:lnTo>
                  <a:pt x="76" y="21"/>
                </a:lnTo>
                <a:lnTo>
                  <a:pt x="76" y="11"/>
                </a:lnTo>
                <a:lnTo>
                  <a:pt x="71" y="20"/>
                </a:lnTo>
                <a:lnTo>
                  <a:pt x="85" y="23"/>
                </a:lnTo>
                <a:lnTo>
                  <a:pt x="97" y="28"/>
                </a:lnTo>
                <a:lnTo>
                  <a:pt x="101" y="19"/>
                </a:lnTo>
                <a:lnTo>
                  <a:pt x="95" y="28"/>
                </a:lnTo>
                <a:lnTo>
                  <a:pt x="112" y="41"/>
                </a:lnTo>
                <a:lnTo>
                  <a:pt x="116" y="30"/>
                </a:lnTo>
                <a:lnTo>
                  <a:pt x="108" y="38"/>
                </a:lnTo>
                <a:lnTo>
                  <a:pt x="112" y="41"/>
                </a:lnTo>
                <a:lnTo>
                  <a:pt x="116" y="30"/>
                </a:lnTo>
                <a:lnTo>
                  <a:pt x="108" y="38"/>
                </a:lnTo>
                <a:lnTo>
                  <a:pt x="114" y="45"/>
                </a:lnTo>
                <a:lnTo>
                  <a:pt x="122" y="37"/>
                </a:lnTo>
                <a:lnTo>
                  <a:pt x="112" y="42"/>
                </a:lnTo>
                <a:lnTo>
                  <a:pt x="114" y="45"/>
                </a:lnTo>
                <a:lnTo>
                  <a:pt x="122" y="37"/>
                </a:lnTo>
                <a:lnTo>
                  <a:pt x="112" y="42"/>
                </a:lnTo>
                <a:lnTo>
                  <a:pt x="117" y="50"/>
                </a:lnTo>
                <a:lnTo>
                  <a:pt x="136" y="41"/>
                </a:lnTo>
                <a:lnTo>
                  <a:pt x="129" y="30"/>
                </a:lnTo>
                <a:lnTo>
                  <a:pt x="123" y="23"/>
                </a:lnTo>
                <a:lnTo>
                  <a:pt x="120" y="21"/>
                </a:lnTo>
                <a:lnTo>
                  <a:pt x="107" y="11"/>
                </a:lnTo>
                <a:lnTo>
                  <a:pt x="93" y="4"/>
                </a:lnTo>
                <a:lnTo>
                  <a:pt x="79" y="0"/>
                </a:lnTo>
                <a:lnTo>
                  <a:pt x="63" y="0"/>
                </a:lnTo>
                <a:lnTo>
                  <a:pt x="50" y="3"/>
                </a:lnTo>
                <a:lnTo>
                  <a:pt x="46" y="3"/>
                </a:lnTo>
                <a:lnTo>
                  <a:pt x="33" y="7"/>
                </a:lnTo>
                <a:lnTo>
                  <a:pt x="19" y="16"/>
                </a:lnTo>
                <a:lnTo>
                  <a:pt x="9" y="26"/>
                </a:lnTo>
                <a:lnTo>
                  <a:pt x="6" y="29"/>
                </a:lnTo>
                <a:lnTo>
                  <a:pt x="0" y="40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9" name="Freeform 304"/>
          <p:cNvSpPr>
            <a:spLocks/>
          </p:cNvSpPr>
          <p:nvPr/>
        </p:nvSpPr>
        <p:spPr bwMode="auto">
          <a:xfrm>
            <a:off x="4489164" y="3935375"/>
            <a:ext cx="215900" cy="80962"/>
          </a:xfrm>
          <a:custGeom>
            <a:avLst/>
            <a:gdLst>
              <a:gd name="T0" fmla="*/ 0 w 136"/>
              <a:gd name="T1" fmla="*/ 40 h 51"/>
              <a:gd name="T2" fmla="*/ 18 w 136"/>
              <a:gd name="T3" fmla="*/ 50 h 51"/>
              <a:gd name="T4" fmla="*/ 26 w 136"/>
              <a:gd name="T5" fmla="*/ 37 h 51"/>
              <a:gd name="T6" fmla="*/ 16 w 136"/>
              <a:gd name="T7" fmla="*/ 33 h 51"/>
              <a:gd name="T8" fmla="*/ 23 w 136"/>
              <a:gd name="T9" fmla="*/ 41 h 51"/>
              <a:gd name="T10" fmla="*/ 26 w 136"/>
              <a:gd name="T11" fmla="*/ 37 h 51"/>
              <a:gd name="T12" fmla="*/ 16 w 136"/>
              <a:gd name="T13" fmla="*/ 33 h 51"/>
              <a:gd name="T14" fmla="*/ 23 w 136"/>
              <a:gd name="T15" fmla="*/ 41 h 51"/>
              <a:gd name="T16" fmla="*/ 34 w 136"/>
              <a:gd name="T17" fmla="*/ 32 h 51"/>
              <a:gd name="T18" fmla="*/ 26 w 136"/>
              <a:gd name="T19" fmla="*/ 25 h 51"/>
              <a:gd name="T20" fmla="*/ 30 w 136"/>
              <a:gd name="T21" fmla="*/ 34 h 51"/>
              <a:gd name="T22" fmla="*/ 34 w 136"/>
              <a:gd name="T23" fmla="*/ 32 h 51"/>
              <a:gd name="T24" fmla="*/ 26 w 136"/>
              <a:gd name="T25" fmla="*/ 25 h 51"/>
              <a:gd name="T26" fmla="*/ 30 w 136"/>
              <a:gd name="T27" fmla="*/ 34 h 51"/>
              <a:gd name="T28" fmla="*/ 41 w 136"/>
              <a:gd name="T29" fmla="*/ 27 h 51"/>
              <a:gd name="T30" fmla="*/ 53 w 136"/>
              <a:gd name="T31" fmla="*/ 22 h 51"/>
              <a:gd name="T32" fmla="*/ 50 w 136"/>
              <a:gd name="T33" fmla="*/ 13 h 51"/>
              <a:gd name="T34" fmla="*/ 50 w 136"/>
              <a:gd name="T35" fmla="*/ 23 h 51"/>
              <a:gd name="T36" fmla="*/ 53 w 136"/>
              <a:gd name="T37" fmla="*/ 22 h 51"/>
              <a:gd name="T38" fmla="*/ 50 w 136"/>
              <a:gd name="T39" fmla="*/ 13 h 51"/>
              <a:gd name="T40" fmla="*/ 50 w 136"/>
              <a:gd name="T41" fmla="*/ 23 h 51"/>
              <a:gd name="T42" fmla="*/ 63 w 136"/>
              <a:gd name="T43" fmla="*/ 21 h 51"/>
              <a:gd name="T44" fmla="*/ 75 w 136"/>
              <a:gd name="T45" fmla="*/ 21 h 51"/>
              <a:gd name="T46" fmla="*/ 75 w 136"/>
              <a:gd name="T47" fmla="*/ 11 h 51"/>
              <a:gd name="T48" fmla="*/ 71 w 136"/>
              <a:gd name="T49" fmla="*/ 20 h 51"/>
              <a:gd name="T50" fmla="*/ 75 w 136"/>
              <a:gd name="T51" fmla="*/ 21 h 51"/>
              <a:gd name="T52" fmla="*/ 75 w 136"/>
              <a:gd name="T53" fmla="*/ 11 h 51"/>
              <a:gd name="T54" fmla="*/ 71 w 136"/>
              <a:gd name="T55" fmla="*/ 20 h 51"/>
              <a:gd name="T56" fmla="*/ 85 w 136"/>
              <a:gd name="T57" fmla="*/ 23 h 51"/>
              <a:gd name="T58" fmla="*/ 96 w 136"/>
              <a:gd name="T59" fmla="*/ 28 h 51"/>
              <a:gd name="T60" fmla="*/ 101 w 136"/>
              <a:gd name="T61" fmla="*/ 19 h 51"/>
              <a:gd name="T62" fmla="*/ 95 w 136"/>
              <a:gd name="T63" fmla="*/ 28 h 51"/>
              <a:gd name="T64" fmla="*/ 111 w 136"/>
              <a:gd name="T65" fmla="*/ 41 h 51"/>
              <a:gd name="T66" fmla="*/ 115 w 136"/>
              <a:gd name="T67" fmla="*/ 30 h 51"/>
              <a:gd name="T68" fmla="*/ 108 w 136"/>
              <a:gd name="T69" fmla="*/ 38 h 51"/>
              <a:gd name="T70" fmla="*/ 111 w 136"/>
              <a:gd name="T71" fmla="*/ 41 h 51"/>
              <a:gd name="T72" fmla="*/ 115 w 136"/>
              <a:gd name="T73" fmla="*/ 30 h 51"/>
              <a:gd name="T74" fmla="*/ 108 w 136"/>
              <a:gd name="T75" fmla="*/ 38 h 51"/>
              <a:gd name="T76" fmla="*/ 114 w 136"/>
              <a:gd name="T77" fmla="*/ 45 h 51"/>
              <a:gd name="T78" fmla="*/ 121 w 136"/>
              <a:gd name="T79" fmla="*/ 37 h 51"/>
              <a:gd name="T80" fmla="*/ 111 w 136"/>
              <a:gd name="T81" fmla="*/ 42 h 51"/>
              <a:gd name="T82" fmla="*/ 114 w 136"/>
              <a:gd name="T83" fmla="*/ 45 h 51"/>
              <a:gd name="T84" fmla="*/ 121 w 136"/>
              <a:gd name="T85" fmla="*/ 37 h 51"/>
              <a:gd name="T86" fmla="*/ 111 w 136"/>
              <a:gd name="T87" fmla="*/ 42 h 51"/>
              <a:gd name="T88" fmla="*/ 118 w 136"/>
              <a:gd name="T89" fmla="*/ 51 h 51"/>
              <a:gd name="T90" fmla="*/ 136 w 136"/>
              <a:gd name="T91" fmla="*/ 41 h 51"/>
              <a:gd name="T92" fmla="*/ 129 w 136"/>
              <a:gd name="T93" fmla="*/ 30 h 51"/>
              <a:gd name="T94" fmla="*/ 123 w 136"/>
              <a:gd name="T95" fmla="*/ 23 h 51"/>
              <a:gd name="T96" fmla="*/ 119 w 136"/>
              <a:gd name="T97" fmla="*/ 21 h 51"/>
              <a:gd name="T98" fmla="*/ 107 w 136"/>
              <a:gd name="T99" fmla="*/ 11 h 51"/>
              <a:gd name="T100" fmla="*/ 93 w 136"/>
              <a:gd name="T101" fmla="*/ 4 h 51"/>
              <a:gd name="T102" fmla="*/ 79 w 136"/>
              <a:gd name="T103" fmla="*/ 0 h 51"/>
              <a:gd name="T104" fmla="*/ 63 w 136"/>
              <a:gd name="T105" fmla="*/ 0 h 51"/>
              <a:gd name="T106" fmla="*/ 50 w 136"/>
              <a:gd name="T107" fmla="*/ 3 h 51"/>
              <a:gd name="T108" fmla="*/ 45 w 136"/>
              <a:gd name="T109" fmla="*/ 3 h 51"/>
              <a:gd name="T110" fmla="*/ 33 w 136"/>
              <a:gd name="T111" fmla="*/ 7 h 51"/>
              <a:gd name="T112" fmla="*/ 19 w 136"/>
              <a:gd name="T113" fmla="*/ 16 h 51"/>
              <a:gd name="T114" fmla="*/ 8 w 136"/>
              <a:gd name="T115" fmla="*/ 26 h 51"/>
              <a:gd name="T116" fmla="*/ 6 w 136"/>
              <a:gd name="T117" fmla="*/ 29 h 51"/>
              <a:gd name="T118" fmla="*/ 0 w 136"/>
              <a:gd name="T119" fmla="*/ 4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" h="51">
                <a:moveTo>
                  <a:pt x="0" y="40"/>
                </a:moveTo>
                <a:lnTo>
                  <a:pt x="18" y="50"/>
                </a:lnTo>
                <a:lnTo>
                  <a:pt x="26" y="37"/>
                </a:lnTo>
                <a:lnTo>
                  <a:pt x="16" y="33"/>
                </a:lnTo>
                <a:lnTo>
                  <a:pt x="23" y="41"/>
                </a:lnTo>
                <a:lnTo>
                  <a:pt x="26" y="37"/>
                </a:lnTo>
                <a:lnTo>
                  <a:pt x="16" y="33"/>
                </a:lnTo>
                <a:lnTo>
                  <a:pt x="23" y="41"/>
                </a:lnTo>
                <a:lnTo>
                  <a:pt x="34" y="32"/>
                </a:lnTo>
                <a:lnTo>
                  <a:pt x="26" y="25"/>
                </a:lnTo>
                <a:lnTo>
                  <a:pt x="30" y="34"/>
                </a:lnTo>
                <a:lnTo>
                  <a:pt x="34" y="32"/>
                </a:lnTo>
                <a:lnTo>
                  <a:pt x="26" y="25"/>
                </a:lnTo>
                <a:lnTo>
                  <a:pt x="30" y="34"/>
                </a:lnTo>
                <a:lnTo>
                  <a:pt x="41" y="27"/>
                </a:lnTo>
                <a:lnTo>
                  <a:pt x="53" y="22"/>
                </a:lnTo>
                <a:lnTo>
                  <a:pt x="50" y="13"/>
                </a:lnTo>
                <a:lnTo>
                  <a:pt x="50" y="23"/>
                </a:lnTo>
                <a:lnTo>
                  <a:pt x="53" y="22"/>
                </a:lnTo>
                <a:lnTo>
                  <a:pt x="50" y="13"/>
                </a:lnTo>
                <a:lnTo>
                  <a:pt x="50" y="23"/>
                </a:lnTo>
                <a:lnTo>
                  <a:pt x="63" y="21"/>
                </a:lnTo>
                <a:lnTo>
                  <a:pt x="75" y="21"/>
                </a:lnTo>
                <a:lnTo>
                  <a:pt x="75" y="11"/>
                </a:lnTo>
                <a:lnTo>
                  <a:pt x="71" y="20"/>
                </a:lnTo>
                <a:lnTo>
                  <a:pt x="75" y="21"/>
                </a:lnTo>
                <a:lnTo>
                  <a:pt x="75" y="11"/>
                </a:lnTo>
                <a:lnTo>
                  <a:pt x="71" y="20"/>
                </a:lnTo>
                <a:lnTo>
                  <a:pt x="85" y="23"/>
                </a:lnTo>
                <a:lnTo>
                  <a:pt x="96" y="28"/>
                </a:lnTo>
                <a:lnTo>
                  <a:pt x="101" y="19"/>
                </a:lnTo>
                <a:lnTo>
                  <a:pt x="95" y="28"/>
                </a:lnTo>
                <a:lnTo>
                  <a:pt x="111" y="41"/>
                </a:lnTo>
                <a:lnTo>
                  <a:pt x="115" y="30"/>
                </a:lnTo>
                <a:lnTo>
                  <a:pt x="108" y="38"/>
                </a:lnTo>
                <a:lnTo>
                  <a:pt x="111" y="41"/>
                </a:lnTo>
                <a:lnTo>
                  <a:pt x="115" y="30"/>
                </a:lnTo>
                <a:lnTo>
                  <a:pt x="108" y="38"/>
                </a:lnTo>
                <a:lnTo>
                  <a:pt x="114" y="45"/>
                </a:lnTo>
                <a:lnTo>
                  <a:pt x="121" y="37"/>
                </a:lnTo>
                <a:lnTo>
                  <a:pt x="111" y="42"/>
                </a:lnTo>
                <a:lnTo>
                  <a:pt x="114" y="45"/>
                </a:lnTo>
                <a:lnTo>
                  <a:pt x="121" y="37"/>
                </a:lnTo>
                <a:lnTo>
                  <a:pt x="111" y="42"/>
                </a:lnTo>
                <a:lnTo>
                  <a:pt x="118" y="51"/>
                </a:lnTo>
                <a:lnTo>
                  <a:pt x="136" y="41"/>
                </a:lnTo>
                <a:lnTo>
                  <a:pt x="129" y="30"/>
                </a:lnTo>
                <a:lnTo>
                  <a:pt x="123" y="23"/>
                </a:lnTo>
                <a:lnTo>
                  <a:pt x="119" y="21"/>
                </a:lnTo>
                <a:lnTo>
                  <a:pt x="107" y="11"/>
                </a:lnTo>
                <a:lnTo>
                  <a:pt x="93" y="4"/>
                </a:lnTo>
                <a:lnTo>
                  <a:pt x="79" y="0"/>
                </a:lnTo>
                <a:lnTo>
                  <a:pt x="63" y="0"/>
                </a:lnTo>
                <a:lnTo>
                  <a:pt x="50" y="3"/>
                </a:lnTo>
                <a:lnTo>
                  <a:pt x="45" y="3"/>
                </a:lnTo>
                <a:lnTo>
                  <a:pt x="33" y="7"/>
                </a:lnTo>
                <a:lnTo>
                  <a:pt x="19" y="16"/>
                </a:lnTo>
                <a:lnTo>
                  <a:pt x="8" y="26"/>
                </a:lnTo>
                <a:lnTo>
                  <a:pt x="6" y="29"/>
                </a:lnTo>
                <a:lnTo>
                  <a:pt x="0" y="40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10" name="Rectangle 305"/>
          <p:cNvSpPr>
            <a:spLocks noChangeArrowheads="1"/>
          </p:cNvSpPr>
          <p:nvPr/>
        </p:nvSpPr>
        <p:spPr bwMode="auto">
          <a:xfrm>
            <a:off x="4447889" y="3989350"/>
            <a:ext cx="52388" cy="33337"/>
          </a:xfrm>
          <a:prstGeom prst="rect">
            <a:avLst/>
          </a:prstGeom>
          <a:solidFill>
            <a:srgbClr val="404040"/>
          </a:solidFill>
          <a:ln w="0">
            <a:solidFill>
              <a:srgbClr val="40404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11" name="Freeform 306"/>
          <p:cNvSpPr>
            <a:spLocks/>
          </p:cNvSpPr>
          <p:nvPr/>
        </p:nvSpPr>
        <p:spPr bwMode="auto">
          <a:xfrm>
            <a:off x="2580989" y="1201700"/>
            <a:ext cx="1635125" cy="4157662"/>
          </a:xfrm>
          <a:custGeom>
            <a:avLst/>
            <a:gdLst>
              <a:gd name="T0" fmla="*/ 141 w 1030"/>
              <a:gd name="T1" fmla="*/ 2607 h 2619"/>
              <a:gd name="T2" fmla="*/ 141 w 1030"/>
              <a:gd name="T3" fmla="*/ 2619 h 2619"/>
              <a:gd name="T4" fmla="*/ 278 w 1030"/>
              <a:gd name="T5" fmla="*/ 2619 h 2619"/>
              <a:gd name="T6" fmla="*/ 285 w 1030"/>
              <a:gd name="T7" fmla="*/ 2612 h 2619"/>
              <a:gd name="T8" fmla="*/ 285 w 1030"/>
              <a:gd name="T9" fmla="*/ 2511 h 2619"/>
              <a:gd name="T10" fmla="*/ 278 w 1030"/>
              <a:gd name="T11" fmla="*/ 2505 h 2619"/>
              <a:gd name="T12" fmla="*/ 6 w 1030"/>
              <a:gd name="T13" fmla="*/ 2505 h 2619"/>
              <a:gd name="T14" fmla="*/ 6 w 1030"/>
              <a:gd name="T15" fmla="*/ 2511 h 2619"/>
              <a:gd name="T16" fmla="*/ 13 w 1030"/>
              <a:gd name="T17" fmla="*/ 2511 h 2619"/>
              <a:gd name="T18" fmla="*/ 13 w 1030"/>
              <a:gd name="T19" fmla="*/ 2307 h 2619"/>
              <a:gd name="T20" fmla="*/ 6 w 1030"/>
              <a:gd name="T21" fmla="*/ 2307 h 2619"/>
              <a:gd name="T22" fmla="*/ 6 w 1030"/>
              <a:gd name="T23" fmla="*/ 2314 h 2619"/>
              <a:gd name="T24" fmla="*/ 413 w 1030"/>
              <a:gd name="T25" fmla="*/ 2314 h 2619"/>
              <a:gd name="T26" fmla="*/ 413 w 1030"/>
              <a:gd name="T27" fmla="*/ 2307 h 2619"/>
              <a:gd name="T28" fmla="*/ 407 w 1030"/>
              <a:gd name="T29" fmla="*/ 2307 h 2619"/>
              <a:gd name="T30" fmla="*/ 407 w 1030"/>
              <a:gd name="T31" fmla="*/ 2612 h 2619"/>
              <a:gd name="T32" fmla="*/ 413 w 1030"/>
              <a:gd name="T33" fmla="*/ 2619 h 2619"/>
              <a:gd name="T34" fmla="*/ 819 w 1030"/>
              <a:gd name="T35" fmla="*/ 2619 h 2619"/>
              <a:gd name="T36" fmla="*/ 826 w 1030"/>
              <a:gd name="T37" fmla="*/ 2612 h 2619"/>
              <a:gd name="T38" fmla="*/ 826 w 1030"/>
              <a:gd name="T39" fmla="*/ 2003 h 2619"/>
              <a:gd name="T40" fmla="*/ 819 w 1030"/>
              <a:gd name="T41" fmla="*/ 2003 h 2619"/>
              <a:gd name="T42" fmla="*/ 819 w 1030"/>
              <a:gd name="T43" fmla="*/ 2010 h 2619"/>
              <a:gd name="T44" fmla="*/ 1023 w 1030"/>
              <a:gd name="T45" fmla="*/ 2010 h 2619"/>
              <a:gd name="T46" fmla="*/ 1030 w 1030"/>
              <a:gd name="T47" fmla="*/ 2003 h 2619"/>
              <a:gd name="T48" fmla="*/ 1030 w 1030"/>
              <a:gd name="T49" fmla="*/ 6 h 2619"/>
              <a:gd name="T50" fmla="*/ 1023 w 1030"/>
              <a:gd name="T51" fmla="*/ 0 h 2619"/>
              <a:gd name="T52" fmla="*/ 819 w 1030"/>
              <a:gd name="T53" fmla="*/ 0 h 2619"/>
              <a:gd name="T54" fmla="*/ 819 w 1030"/>
              <a:gd name="T55" fmla="*/ 12 h 2619"/>
              <a:gd name="T56" fmla="*/ 1023 w 1030"/>
              <a:gd name="T57" fmla="*/ 12 h 2619"/>
              <a:gd name="T58" fmla="*/ 1023 w 1030"/>
              <a:gd name="T59" fmla="*/ 6 h 2619"/>
              <a:gd name="T60" fmla="*/ 1017 w 1030"/>
              <a:gd name="T61" fmla="*/ 6 h 2619"/>
              <a:gd name="T62" fmla="*/ 1017 w 1030"/>
              <a:gd name="T63" fmla="*/ 2003 h 2619"/>
              <a:gd name="T64" fmla="*/ 1023 w 1030"/>
              <a:gd name="T65" fmla="*/ 2003 h 2619"/>
              <a:gd name="T66" fmla="*/ 1023 w 1030"/>
              <a:gd name="T67" fmla="*/ 1997 h 2619"/>
              <a:gd name="T68" fmla="*/ 819 w 1030"/>
              <a:gd name="T69" fmla="*/ 1997 h 2619"/>
              <a:gd name="T70" fmla="*/ 813 w 1030"/>
              <a:gd name="T71" fmla="*/ 2003 h 2619"/>
              <a:gd name="T72" fmla="*/ 813 w 1030"/>
              <a:gd name="T73" fmla="*/ 2612 h 2619"/>
              <a:gd name="T74" fmla="*/ 819 w 1030"/>
              <a:gd name="T75" fmla="*/ 2612 h 2619"/>
              <a:gd name="T76" fmla="*/ 819 w 1030"/>
              <a:gd name="T77" fmla="*/ 2607 h 2619"/>
              <a:gd name="T78" fmla="*/ 413 w 1030"/>
              <a:gd name="T79" fmla="*/ 2607 h 2619"/>
              <a:gd name="T80" fmla="*/ 413 w 1030"/>
              <a:gd name="T81" fmla="*/ 2612 h 2619"/>
              <a:gd name="T82" fmla="*/ 420 w 1030"/>
              <a:gd name="T83" fmla="*/ 2612 h 2619"/>
              <a:gd name="T84" fmla="*/ 420 w 1030"/>
              <a:gd name="T85" fmla="*/ 2307 h 2619"/>
              <a:gd name="T86" fmla="*/ 413 w 1030"/>
              <a:gd name="T87" fmla="*/ 2301 h 2619"/>
              <a:gd name="T88" fmla="*/ 6 w 1030"/>
              <a:gd name="T89" fmla="*/ 2301 h 2619"/>
              <a:gd name="T90" fmla="*/ 0 w 1030"/>
              <a:gd name="T91" fmla="*/ 2307 h 2619"/>
              <a:gd name="T92" fmla="*/ 0 w 1030"/>
              <a:gd name="T93" fmla="*/ 2511 h 2619"/>
              <a:gd name="T94" fmla="*/ 6 w 1030"/>
              <a:gd name="T95" fmla="*/ 2518 h 2619"/>
              <a:gd name="T96" fmla="*/ 278 w 1030"/>
              <a:gd name="T97" fmla="*/ 2518 h 2619"/>
              <a:gd name="T98" fmla="*/ 278 w 1030"/>
              <a:gd name="T99" fmla="*/ 2511 h 2619"/>
              <a:gd name="T100" fmla="*/ 272 w 1030"/>
              <a:gd name="T101" fmla="*/ 2511 h 2619"/>
              <a:gd name="T102" fmla="*/ 272 w 1030"/>
              <a:gd name="T103" fmla="*/ 2612 h 2619"/>
              <a:gd name="T104" fmla="*/ 278 w 1030"/>
              <a:gd name="T105" fmla="*/ 2612 h 2619"/>
              <a:gd name="T106" fmla="*/ 278 w 1030"/>
              <a:gd name="T107" fmla="*/ 2607 h 2619"/>
              <a:gd name="T108" fmla="*/ 141 w 1030"/>
              <a:gd name="T109" fmla="*/ 2607 h 2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30" h="2619">
                <a:moveTo>
                  <a:pt x="141" y="2607"/>
                </a:moveTo>
                <a:lnTo>
                  <a:pt x="141" y="2619"/>
                </a:lnTo>
                <a:lnTo>
                  <a:pt x="278" y="2619"/>
                </a:lnTo>
                <a:lnTo>
                  <a:pt x="285" y="2612"/>
                </a:lnTo>
                <a:lnTo>
                  <a:pt x="285" y="2511"/>
                </a:lnTo>
                <a:lnTo>
                  <a:pt x="278" y="2505"/>
                </a:lnTo>
                <a:lnTo>
                  <a:pt x="6" y="2505"/>
                </a:lnTo>
                <a:lnTo>
                  <a:pt x="6" y="2511"/>
                </a:lnTo>
                <a:lnTo>
                  <a:pt x="13" y="2511"/>
                </a:lnTo>
                <a:lnTo>
                  <a:pt x="13" y="2307"/>
                </a:lnTo>
                <a:lnTo>
                  <a:pt x="6" y="2307"/>
                </a:lnTo>
                <a:lnTo>
                  <a:pt x="6" y="2314"/>
                </a:lnTo>
                <a:lnTo>
                  <a:pt x="413" y="2314"/>
                </a:lnTo>
                <a:lnTo>
                  <a:pt x="413" y="2307"/>
                </a:lnTo>
                <a:lnTo>
                  <a:pt x="407" y="2307"/>
                </a:lnTo>
                <a:lnTo>
                  <a:pt x="407" y="2612"/>
                </a:lnTo>
                <a:lnTo>
                  <a:pt x="413" y="2619"/>
                </a:lnTo>
                <a:lnTo>
                  <a:pt x="819" y="2619"/>
                </a:lnTo>
                <a:lnTo>
                  <a:pt x="826" y="2612"/>
                </a:lnTo>
                <a:lnTo>
                  <a:pt x="826" y="2003"/>
                </a:lnTo>
                <a:lnTo>
                  <a:pt x="819" y="2003"/>
                </a:lnTo>
                <a:lnTo>
                  <a:pt x="819" y="2010"/>
                </a:lnTo>
                <a:lnTo>
                  <a:pt x="1023" y="2010"/>
                </a:lnTo>
                <a:lnTo>
                  <a:pt x="1030" y="2003"/>
                </a:lnTo>
                <a:lnTo>
                  <a:pt x="1030" y="6"/>
                </a:lnTo>
                <a:lnTo>
                  <a:pt x="1023" y="0"/>
                </a:lnTo>
                <a:lnTo>
                  <a:pt x="819" y="0"/>
                </a:lnTo>
                <a:lnTo>
                  <a:pt x="819" y="12"/>
                </a:lnTo>
                <a:lnTo>
                  <a:pt x="1023" y="12"/>
                </a:lnTo>
                <a:lnTo>
                  <a:pt x="1023" y="6"/>
                </a:lnTo>
                <a:lnTo>
                  <a:pt x="1017" y="6"/>
                </a:lnTo>
                <a:lnTo>
                  <a:pt x="1017" y="2003"/>
                </a:lnTo>
                <a:lnTo>
                  <a:pt x="1023" y="2003"/>
                </a:lnTo>
                <a:lnTo>
                  <a:pt x="1023" y="1997"/>
                </a:lnTo>
                <a:lnTo>
                  <a:pt x="819" y="1997"/>
                </a:lnTo>
                <a:lnTo>
                  <a:pt x="813" y="2003"/>
                </a:lnTo>
                <a:lnTo>
                  <a:pt x="813" y="2612"/>
                </a:lnTo>
                <a:lnTo>
                  <a:pt x="819" y="2612"/>
                </a:lnTo>
                <a:lnTo>
                  <a:pt x="819" y="2607"/>
                </a:lnTo>
                <a:lnTo>
                  <a:pt x="413" y="2607"/>
                </a:lnTo>
                <a:lnTo>
                  <a:pt x="413" y="2612"/>
                </a:lnTo>
                <a:lnTo>
                  <a:pt x="420" y="2612"/>
                </a:lnTo>
                <a:lnTo>
                  <a:pt x="420" y="2307"/>
                </a:lnTo>
                <a:lnTo>
                  <a:pt x="413" y="2301"/>
                </a:lnTo>
                <a:lnTo>
                  <a:pt x="6" y="2301"/>
                </a:lnTo>
                <a:lnTo>
                  <a:pt x="0" y="2307"/>
                </a:lnTo>
                <a:lnTo>
                  <a:pt x="0" y="2511"/>
                </a:lnTo>
                <a:lnTo>
                  <a:pt x="6" y="2518"/>
                </a:lnTo>
                <a:lnTo>
                  <a:pt x="278" y="2518"/>
                </a:lnTo>
                <a:lnTo>
                  <a:pt x="278" y="2511"/>
                </a:lnTo>
                <a:lnTo>
                  <a:pt x="272" y="2511"/>
                </a:lnTo>
                <a:lnTo>
                  <a:pt x="272" y="2612"/>
                </a:lnTo>
                <a:lnTo>
                  <a:pt x="278" y="2612"/>
                </a:lnTo>
                <a:lnTo>
                  <a:pt x="278" y="2607"/>
                </a:lnTo>
                <a:lnTo>
                  <a:pt x="141" y="2607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12" name="Freeform 307"/>
          <p:cNvSpPr>
            <a:spLocks/>
          </p:cNvSpPr>
          <p:nvPr/>
        </p:nvSpPr>
        <p:spPr bwMode="auto">
          <a:xfrm>
            <a:off x="2646076" y="1201700"/>
            <a:ext cx="3613150" cy="5126037"/>
          </a:xfrm>
          <a:custGeom>
            <a:avLst/>
            <a:gdLst>
              <a:gd name="T0" fmla="*/ 0 w 2276"/>
              <a:gd name="T1" fmla="*/ 3060 h 3229"/>
              <a:gd name="T2" fmla="*/ 778 w 2276"/>
              <a:gd name="T3" fmla="*/ 3053 h 3229"/>
              <a:gd name="T4" fmla="*/ 772 w 2276"/>
              <a:gd name="T5" fmla="*/ 3222 h 3229"/>
              <a:gd name="T6" fmla="*/ 2269 w 2276"/>
              <a:gd name="T7" fmla="*/ 3229 h 3229"/>
              <a:gd name="T8" fmla="*/ 2276 w 2276"/>
              <a:gd name="T9" fmla="*/ 2781 h 3229"/>
              <a:gd name="T10" fmla="*/ 1795 w 2276"/>
              <a:gd name="T11" fmla="*/ 2775 h 3229"/>
              <a:gd name="T12" fmla="*/ 1789 w 2276"/>
              <a:gd name="T13" fmla="*/ 2951 h 3229"/>
              <a:gd name="T14" fmla="*/ 1795 w 2276"/>
              <a:gd name="T15" fmla="*/ 2945 h 3229"/>
              <a:gd name="T16" fmla="*/ 1592 w 2276"/>
              <a:gd name="T17" fmla="*/ 2951 h 3229"/>
              <a:gd name="T18" fmla="*/ 1598 w 2276"/>
              <a:gd name="T19" fmla="*/ 2612 h 3229"/>
              <a:gd name="T20" fmla="*/ 1592 w 2276"/>
              <a:gd name="T21" fmla="*/ 2619 h 3229"/>
              <a:gd name="T22" fmla="*/ 2276 w 2276"/>
              <a:gd name="T23" fmla="*/ 2612 h 3229"/>
              <a:gd name="T24" fmla="*/ 2269 w 2276"/>
              <a:gd name="T25" fmla="*/ 2166 h 3229"/>
              <a:gd name="T26" fmla="*/ 1789 w 2276"/>
              <a:gd name="T27" fmla="*/ 2172 h 3229"/>
              <a:gd name="T28" fmla="*/ 1795 w 2276"/>
              <a:gd name="T29" fmla="*/ 2342 h 3229"/>
              <a:gd name="T30" fmla="*/ 1592 w 2276"/>
              <a:gd name="T31" fmla="*/ 2336 h 3229"/>
              <a:gd name="T32" fmla="*/ 1598 w 2276"/>
              <a:gd name="T33" fmla="*/ 2342 h 3229"/>
              <a:gd name="T34" fmla="*/ 1592 w 2276"/>
              <a:gd name="T35" fmla="*/ 1997 h 3229"/>
              <a:gd name="T36" fmla="*/ 1321 w 2276"/>
              <a:gd name="T37" fmla="*/ 2003 h 3229"/>
              <a:gd name="T38" fmla="*/ 1328 w 2276"/>
              <a:gd name="T39" fmla="*/ 6 h 3229"/>
              <a:gd name="T40" fmla="*/ 1321 w 2276"/>
              <a:gd name="T41" fmla="*/ 12 h 3229"/>
              <a:gd name="T42" fmla="*/ 1524 w 2276"/>
              <a:gd name="T43" fmla="*/ 0 h 3229"/>
              <a:gd name="T44" fmla="*/ 1315 w 2276"/>
              <a:gd name="T45" fmla="*/ 6 h 3229"/>
              <a:gd name="T46" fmla="*/ 1321 w 2276"/>
              <a:gd name="T47" fmla="*/ 2010 h 3229"/>
              <a:gd name="T48" fmla="*/ 1592 w 2276"/>
              <a:gd name="T49" fmla="*/ 2003 h 3229"/>
              <a:gd name="T50" fmla="*/ 1586 w 2276"/>
              <a:gd name="T51" fmla="*/ 2342 h 3229"/>
              <a:gd name="T52" fmla="*/ 1795 w 2276"/>
              <a:gd name="T53" fmla="*/ 2349 h 3229"/>
              <a:gd name="T54" fmla="*/ 1802 w 2276"/>
              <a:gd name="T55" fmla="*/ 2172 h 3229"/>
              <a:gd name="T56" fmla="*/ 1795 w 2276"/>
              <a:gd name="T57" fmla="*/ 2179 h 3229"/>
              <a:gd name="T58" fmla="*/ 2269 w 2276"/>
              <a:gd name="T59" fmla="*/ 2172 h 3229"/>
              <a:gd name="T60" fmla="*/ 2264 w 2276"/>
              <a:gd name="T61" fmla="*/ 2612 h 3229"/>
              <a:gd name="T62" fmla="*/ 2269 w 2276"/>
              <a:gd name="T63" fmla="*/ 2607 h 3229"/>
              <a:gd name="T64" fmla="*/ 1586 w 2276"/>
              <a:gd name="T65" fmla="*/ 2612 h 3229"/>
              <a:gd name="T66" fmla="*/ 1592 w 2276"/>
              <a:gd name="T67" fmla="*/ 2958 h 3229"/>
              <a:gd name="T68" fmla="*/ 1802 w 2276"/>
              <a:gd name="T69" fmla="*/ 2951 h 3229"/>
              <a:gd name="T70" fmla="*/ 1795 w 2276"/>
              <a:gd name="T71" fmla="*/ 2781 h 3229"/>
              <a:gd name="T72" fmla="*/ 2269 w 2276"/>
              <a:gd name="T73" fmla="*/ 2788 h 3229"/>
              <a:gd name="T74" fmla="*/ 2264 w 2276"/>
              <a:gd name="T75" fmla="*/ 2781 h 3229"/>
              <a:gd name="T76" fmla="*/ 2269 w 2276"/>
              <a:gd name="T77" fmla="*/ 3222 h 3229"/>
              <a:gd name="T78" fmla="*/ 778 w 2276"/>
              <a:gd name="T79" fmla="*/ 3216 h 3229"/>
              <a:gd name="T80" fmla="*/ 785 w 2276"/>
              <a:gd name="T81" fmla="*/ 3222 h 3229"/>
              <a:gd name="T82" fmla="*/ 778 w 2276"/>
              <a:gd name="T83" fmla="*/ 3047 h 3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76" h="3229">
                <a:moveTo>
                  <a:pt x="0" y="3047"/>
                </a:moveTo>
                <a:lnTo>
                  <a:pt x="0" y="3060"/>
                </a:lnTo>
                <a:lnTo>
                  <a:pt x="778" y="3060"/>
                </a:lnTo>
                <a:lnTo>
                  <a:pt x="778" y="3053"/>
                </a:lnTo>
                <a:lnTo>
                  <a:pt x="772" y="3053"/>
                </a:lnTo>
                <a:lnTo>
                  <a:pt x="772" y="3222"/>
                </a:lnTo>
                <a:lnTo>
                  <a:pt x="778" y="3229"/>
                </a:lnTo>
                <a:lnTo>
                  <a:pt x="2269" y="3229"/>
                </a:lnTo>
                <a:lnTo>
                  <a:pt x="2276" y="3222"/>
                </a:lnTo>
                <a:lnTo>
                  <a:pt x="2276" y="2781"/>
                </a:lnTo>
                <a:lnTo>
                  <a:pt x="2269" y="2775"/>
                </a:lnTo>
                <a:lnTo>
                  <a:pt x="1795" y="2775"/>
                </a:lnTo>
                <a:lnTo>
                  <a:pt x="1789" y="2781"/>
                </a:lnTo>
                <a:lnTo>
                  <a:pt x="1789" y="2951"/>
                </a:lnTo>
                <a:lnTo>
                  <a:pt x="1795" y="2951"/>
                </a:lnTo>
                <a:lnTo>
                  <a:pt x="1795" y="2945"/>
                </a:lnTo>
                <a:lnTo>
                  <a:pt x="1592" y="2945"/>
                </a:lnTo>
                <a:lnTo>
                  <a:pt x="1592" y="2951"/>
                </a:lnTo>
                <a:lnTo>
                  <a:pt x="1598" y="2951"/>
                </a:lnTo>
                <a:lnTo>
                  <a:pt x="1598" y="2612"/>
                </a:lnTo>
                <a:lnTo>
                  <a:pt x="1592" y="2612"/>
                </a:lnTo>
                <a:lnTo>
                  <a:pt x="1592" y="2619"/>
                </a:lnTo>
                <a:lnTo>
                  <a:pt x="2269" y="2619"/>
                </a:lnTo>
                <a:lnTo>
                  <a:pt x="2276" y="2612"/>
                </a:lnTo>
                <a:lnTo>
                  <a:pt x="2276" y="2172"/>
                </a:lnTo>
                <a:lnTo>
                  <a:pt x="2269" y="2166"/>
                </a:lnTo>
                <a:lnTo>
                  <a:pt x="1795" y="2166"/>
                </a:lnTo>
                <a:lnTo>
                  <a:pt x="1789" y="2172"/>
                </a:lnTo>
                <a:lnTo>
                  <a:pt x="1789" y="2342"/>
                </a:lnTo>
                <a:lnTo>
                  <a:pt x="1795" y="2342"/>
                </a:lnTo>
                <a:lnTo>
                  <a:pt x="1795" y="2336"/>
                </a:lnTo>
                <a:lnTo>
                  <a:pt x="1592" y="2336"/>
                </a:lnTo>
                <a:lnTo>
                  <a:pt x="1592" y="2342"/>
                </a:lnTo>
                <a:lnTo>
                  <a:pt x="1598" y="2342"/>
                </a:lnTo>
                <a:lnTo>
                  <a:pt x="1598" y="2003"/>
                </a:lnTo>
                <a:lnTo>
                  <a:pt x="1592" y="1997"/>
                </a:lnTo>
                <a:lnTo>
                  <a:pt x="1321" y="1997"/>
                </a:lnTo>
                <a:lnTo>
                  <a:pt x="1321" y="2003"/>
                </a:lnTo>
                <a:lnTo>
                  <a:pt x="1328" y="2003"/>
                </a:lnTo>
                <a:lnTo>
                  <a:pt x="1328" y="6"/>
                </a:lnTo>
                <a:lnTo>
                  <a:pt x="1321" y="6"/>
                </a:lnTo>
                <a:lnTo>
                  <a:pt x="1321" y="12"/>
                </a:lnTo>
                <a:lnTo>
                  <a:pt x="1524" y="12"/>
                </a:lnTo>
                <a:lnTo>
                  <a:pt x="1524" y="0"/>
                </a:lnTo>
                <a:lnTo>
                  <a:pt x="1321" y="0"/>
                </a:lnTo>
                <a:lnTo>
                  <a:pt x="1315" y="6"/>
                </a:lnTo>
                <a:lnTo>
                  <a:pt x="1315" y="2003"/>
                </a:lnTo>
                <a:lnTo>
                  <a:pt x="1321" y="2010"/>
                </a:lnTo>
                <a:lnTo>
                  <a:pt x="1592" y="2010"/>
                </a:lnTo>
                <a:lnTo>
                  <a:pt x="1592" y="2003"/>
                </a:lnTo>
                <a:lnTo>
                  <a:pt x="1586" y="2003"/>
                </a:lnTo>
                <a:lnTo>
                  <a:pt x="1586" y="2342"/>
                </a:lnTo>
                <a:lnTo>
                  <a:pt x="1592" y="2349"/>
                </a:lnTo>
                <a:lnTo>
                  <a:pt x="1795" y="2349"/>
                </a:lnTo>
                <a:lnTo>
                  <a:pt x="1802" y="2342"/>
                </a:lnTo>
                <a:lnTo>
                  <a:pt x="1802" y="2172"/>
                </a:lnTo>
                <a:lnTo>
                  <a:pt x="1795" y="2172"/>
                </a:lnTo>
                <a:lnTo>
                  <a:pt x="1795" y="2179"/>
                </a:lnTo>
                <a:lnTo>
                  <a:pt x="2269" y="2179"/>
                </a:lnTo>
                <a:lnTo>
                  <a:pt x="2269" y="2172"/>
                </a:lnTo>
                <a:lnTo>
                  <a:pt x="2264" y="2172"/>
                </a:lnTo>
                <a:lnTo>
                  <a:pt x="2264" y="2612"/>
                </a:lnTo>
                <a:lnTo>
                  <a:pt x="2269" y="2612"/>
                </a:lnTo>
                <a:lnTo>
                  <a:pt x="2269" y="2607"/>
                </a:lnTo>
                <a:lnTo>
                  <a:pt x="1592" y="2607"/>
                </a:lnTo>
                <a:lnTo>
                  <a:pt x="1586" y="2612"/>
                </a:lnTo>
                <a:lnTo>
                  <a:pt x="1586" y="2951"/>
                </a:lnTo>
                <a:lnTo>
                  <a:pt x="1592" y="2958"/>
                </a:lnTo>
                <a:lnTo>
                  <a:pt x="1795" y="2958"/>
                </a:lnTo>
                <a:lnTo>
                  <a:pt x="1802" y="2951"/>
                </a:lnTo>
                <a:lnTo>
                  <a:pt x="1802" y="2781"/>
                </a:lnTo>
                <a:lnTo>
                  <a:pt x="1795" y="2781"/>
                </a:lnTo>
                <a:lnTo>
                  <a:pt x="1795" y="2788"/>
                </a:lnTo>
                <a:lnTo>
                  <a:pt x="2269" y="2788"/>
                </a:lnTo>
                <a:lnTo>
                  <a:pt x="2269" y="2781"/>
                </a:lnTo>
                <a:lnTo>
                  <a:pt x="2264" y="2781"/>
                </a:lnTo>
                <a:lnTo>
                  <a:pt x="2264" y="3222"/>
                </a:lnTo>
                <a:lnTo>
                  <a:pt x="2269" y="3222"/>
                </a:lnTo>
                <a:lnTo>
                  <a:pt x="2269" y="3216"/>
                </a:lnTo>
                <a:lnTo>
                  <a:pt x="778" y="3216"/>
                </a:lnTo>
                <a:lnTo>
                  <a:pt x="778" y="3222"/>
                </a:lnTo>
                <a:lnTo>
                  <a:pt x="785" y="3222"/>
                </a:lnTo>
                <a:lnTo>
                  <a:pt x="785" y="3053"/>
                </a:lnTo>
                <a:lnTo>
                  <a:pt x="778" y="3047"/>
                </a:lnTo>
                <a:lnTo>
                  <a:pt x="0" y="3047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13" name="Freeform 308"/>
          <p:cNvSpPr>
            <a:spLocks/>
          </p:cNvSpPr>
          <p:nvPr/>
        </p:nvSpPr>
        <p:spPr bwMode="auto">
          <a:xfrm>
            <a:off x="3871626" y="449225"/>
            <a:ext cx="1204913" cy="600075"/>
          </a:xfrm>
          <a:custGeom>
            <a:avLst/>
            <a:gdLst>
              <a:gd name="T0" fmla="*/ 13 w 759"/>
              <a:gd name="T1" fmla="*/ 378 h 378"/>
              <a:gd name="T2" fmla="*/ 20 w 759"/>
              <a:gd name="T3" fmla="*/ 303 h 378"/>
              <a:gd name="T4" fmla="*/ 42 w 759"/>
              <a:gd name="T5" fmla="*/ 233 h 378"/>
              <a:gd name="T6" fmla="*/ 40 w 759"/>
              <a:gd name="T7" fmla="*/ 238 h 378"/>
              <a:gd name="T8" fmla="*/ 35 w 759"/>
              <a:gd name="T9" fmla="*/ 233 h 378"/>
              <a:gd name="T10" fmla="*/ 56 w 759"/>
              <a:gd name="T11" fmla="*/ 204 h 378"/>
              <a:gd name="T12" fmla="*/ 97 w 759"/>
              <a:gd name="T13" fmla="*/ 145 h 378"/>
              <a:gd name="T14" fmla="*/ 146 w 759"/>
              <a:gd name="T15" fmla="*/ 96 h 378"/>
              <a:gd name="T16" fmla="*/ 205 w 759"/>
              <a:gd name="T17" fmla="*/ 55 h 378"/>
              <a:gd name="T18" fmla="*/ 234 w 759"/>
              <a:gd name="T19" fmla="*/ 34 h 378"/>
              <a:gd name="T20" fmla="*/ 239 w 759"/>
              <a:gd name="T21" fmla="*/ 39 h 378"/>
              <a:gd name="T22" fmla="*/ 234 w 759"/>
              <a:gd name="T23" fmla="*/ 41 h 378"/>
              <a:gd name="T24" fmla="*/ 304 w 759"/>
              <a:gd name="T25" fmla="*/ 19 h 378"/>
              <a:gd name="T26" fmla="*/ 379 w 759"/>
              <a:gd name="T27" fmla="*/ 12 h 378"/>
              <a:gd name="T28" fmla="*/ 454 w 759"/>
              <a:gd name="T29" fmla="*/ 19 h 378"/>
              <a:gd name="T30" fmla="*/ 525 w 759"/>
              <a:gd name="T31" fmla="*/ 41 h 378"/>
              <a:gd name="T32" fmla="*/ 520 w 759"/>
              <a:gd name="T33" fmla="*/ 39 h 378"/>
              <a:gd name="T34" fmla="*/ 525 w 759"/>
              <a:gd name="T35" fmla="*/ 34 h 378"/>
              <a:gd name="T36" fmla="*/ 552 w 759"/>
              <a:gd name="T37" fmla="*/ 55 h 378"/>
              <a:gd name="T38" fmla="*/ 611 w 759"/>
              <a:gd name="T39" fmla="*/ 96 h 378"/>
              <a:gd name="T40" fmla="*/ 662 w 759"/>
              <a:gd name="T41" fmla="*/ 145 h 378"/>
              <a:gd name="T42" fmla="*/ 703 w 759"/>
              <a:gd name="T43" fmla="*/ 204 h 378"/>
              <a:gd name="T44" fmla="*/ 724 w 759"/>
              <a:gd name="T45" fmla="*/ 233 h 378"/>
              <a:gd name="T46" fmla="*/ 719 w 759"/>
              <a:gd name="T47" fmla="*/ 238 h 378"/>
              <a:gd name="T48" fmla="*/ 717 w 759"/>
              <a:gd name="T49" fmla="*/ 233 h 378"/>
              <a:gd name="T50" fmla="*/ 739 w 759"/>
              <a:gd name="T51" fmla="*/ 303 h 378"/>
              <a:gd name="T52" fmla="*/ 747 w 759"/>
              <a:gd name="T53" fmla="*/ 378 h 378"/>
              <a:gd name="T54" fmla="*/ 757 w 759"/>
              <a:gd name="T55" fmla="*/ 340 h 378"/>
              <a:gd name="T56" fmla="*/ 742 w 759"/>
              <a:gd name="T57" fmla="*/ 267 h 378"/>
              <a:gd name="T58" fmla="*/ 728 w 759"/>
              <a:gd name="T59" fmla="*/ 229 h 378"/>
              <a:gd name="T60" fmla="*/ 693 w 759"/>
              <a:gd name="T61" fmla="*/ 165 h 378"/>
              <a:gd name="T62" fmla="*/ 647 w 759"/>
              <a:gd name="T63" fmla="*/ 110 h 378"/>
              <a:gd name="T64" fmla="*/ 592 w 759"/>
              <a:gd name="T65" fmla="*/ 65 h 378"/>
              <a:gd name="T66" fmla="*/ 529 w 759"/>
              <a:gd name="T67" fmla="*/ 30 h 378"/>
              <a:gd name="T68" fmla="*/ 490 w 759"/>
              <a:gd name="T69" fmla="*/ 16 h 378"/>
              <a:gd name="T70" fmla="*/ 417 w 759"/>
              <a:gd name="T71" fmla="*/ 1 h 378"/>
              <a:gd name="T72" fmla="*/ 341 w 759"/>
              <a:gd name="T73" fmla="*/ 1 h 378"/>
              <a:gd name="T74" fmla="*/ 268 w 759"/>
              <a:gd name="T75" fmla="*/ 16 h 378"/>
              <a:gd name="T76" fmla="*/ 230 w 759"/>
              <a:gd name="T77" fmla="*/ 30 h 378"/>
              <a:gd name="T78" fmla="*/ 166 w 759"/>
              <a:gd name="T79" fmla="*/ 65 h 378"/>
              <a:gd name="T80" fmla="*/ 110 w 759"/>
              <a:gd name="T81" fmla="*/ 110 h 378"/>
              <a:gd name="T82" fmla="*/ 65 w 759"/>
              <a:gd name="T83" fmla="*/ 165 h 378"/>
              <a:gd name="T84" fmla="*/ 31 w 759"/>
              <a:gd name="T85" fmla="*/ 229 h 378"/>
              <a:gd name="T86" fmla="*/ 17 w 759"/>
              <a:gd name="T87" fmla="*/ 267 h 378"/>
              <a:gd name="T88" fmla="*/ 2 w 759"/>
              <a:gd name="T89" fmla="*/ 34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59" h="378">
                <a:moveTo>
                  <a:pt x="0" y="378"/>
                </a:moveTo>
                <a:lnTo>
                  <a:pt x="13" y="378"/>
                </a:lnTo>
                <a:lnTo>
                  <a:pt x="14" y="340"/>
                </a:lnTo>
                <a:lnTo>
                  <a:pt x="20" y="303"/>
                </a:lnTo>
                <a:lnTo>
                  <a:pt x="29" y="267"/>
                </a:lnTo>
                <a:lnTo>
                  <a:pt x="42" y="233"/>
                </a:lnTo>
                <a:lnTo>
                  <a:pt x="35" y="233"/>
                </a:lnTo>
                <a:lnTo>
                  <a:pt x="40" y="238"/>
                </a:lnTo>
                <a:lnTo>
                  <a:pt x="42" y="233"/>
                </a:lnTo>
                <a:lnTo>
                  <a:pt x="35" y="233"/>
                </a:lnTo>
                <a:lnTo>
                  <a:pt x="40" y="238"/>
                </a:lnTo>
                <a:lnTo>
                  <a:pt x="56" y="204"/>
                </a:lnTo>
                <a:lnTo>
                  <a:pt x="75" y="174"/>
                </a:lnTo>
                <a:lnTo>
                  <a:pt x="97" y="145"/>
                </a:lnTo>
                <a:lnTo>
                  <a:pt x="120" y="119"/>
                </a:lnTo>
                <a:lnTo>
                  <a:pt x="146" y="96"/>
                </a:lnTo>
                <a:lnTo>
                  <a:pt x="175" y="74"/>
                </a:lnTo>
                <a:lnTo>
                  <a:pt x="205" y="55"/>
                </a:lnTo>
                <a:lnTo>
                  <a:pt x="239" y="39"/>
                </a:lnTo>
                <a:lnTo>
                  <a:pt x="234" y="34"/>
                </a:lnTo>
                <a:lnTo>
                  <a:pt x="234" y="41"/>
                </a:lnTo>
                <a:lnTo>
                  <a:pt x="239" y="39"/>
                </a:lnTo>
                <a:lnTo>
                  <a:pt x="234" y="34"/>
                </a:lnTo>
                <a:lnTo>
                  <a:pt x="234" y="41"/>
                </a:lnTo>
                <a:lnTo>
                  <a:pt x="268" y="29"/>
                </a:lnTo>
                <a:lnTo>
                  <a:pt x="304" y="19"/>
                </a:lnTo>
                <a:lnTo>
                  <a:pt x="341" y="14"/>
                </a:lnTo>
                <a:lnTo>
                  <a:pt x="379" y="12"/>
                </a:lnTo>
                <a:lnTo>
                  <a:pt x="417" y="14"/>
                </a:lnTo>
                <a:lnTo>
                  <a:pt x="454" y="19"/>
                </a:lnTo>
                <a:lnTo>
                  <a:pt x="490" y="29"/>
                </a:lnTo>
                <a:lnTo>
                  <a:pt x="525" y="41"/>
                </a:lnTo>
                <a:lnTo>
                  <a:pt x="525" y="34"/>
                </a:lnTo>
                <a:lnTo>
                  <a:pt x="520" y="39"/>
                </a:lnTo>
                <a:lnTo>
                  <a:pt x="525" y="41"/>
                </a:lnTo>
                <a:lnTo>
                  <a:pt x="525" y="34"/>
                </a:lnTo>
                <a:lnTo>
                  <a:pt x="520" y="39"/>
                </a:lnTo>
                <a:lnTo>
                  <a:pt x="552" y="55"/>
                </a:lnTo>
                <a:lnTo>
                  <a:pt x="582" y="74"/>
                </a:lnTo>
                <a:lnTo>
                  <a:pt x="611" y="96"/>
                </a:lnTo>
                <a:lnTo>
                  <a:pt x="638" y="119"/>
                </a:lnTo>
                <a:lnTo>
                  <a:pt x="662" y="145"/>
                </a:lnTo>
                <a:lnTo>
                  <a:pt x="684" y="174"/>
                </a:lnTo>
                <a:lnTo>
                  <a:pt x="703" y="204"/>
                </a:lnTo>
                <a:lnTo>
                  <a:pt x="719" y="238"/>
                </a:lnTo>
                <a:lnTo>
                  <a:pt x="724" y="233"/>
                </a:lnTo>
                <a:lnTo>
                  <a:pt x="717" y="233"/>
                </a:lnTo>
                <a:lnTo>
                  <a:pt x="719" y="238"/>
                </a:lnTo>
                <a:lnTo>
                  <a:pt x="724" y="233"/>
                </a:lnTo>
                <a:lnTo>
                  <a:pt x="717" y="233"/>
                </a:lnTo>
                <a:lnTo>
                  <a:pt x="729" y="267"/>
                </a:lnTo>
                <a:lnTo>
                  <a:pt x="739" y="303"/>
                </a:lnTo>
                <a:lnTo>
                  <a:pt x="744" y="340"/>
                </a:lnTo>
                <a:lnTo>
                  <a:pt x="747" y="378"/>
                </a:lnTo>
                <a:lnTo>
                  <a:pt x="759" y="378"/>
                </a:lnTo>
                <a:lnTo>
                  <a:pt x="757" y="340"/>
                </a:lnTo>
                <a:lnTo>
                  <a:pt x="751" y="303"/>
                </a:lnTo>
                <a:lnTo>
                  <a:pt x="742" y="267"/>
                </a:lnTo>
                <a:lnTo>
                  <a:pt x="729" y="233"/>
                </a:lnTo>
                <a:lnTo>
                  <a:pt x="728" y="229"/>
                </a:lnTo>
                <a:lnTo>
                  <a:pt x="712" y="195"/>
                </a:lnTo>
                <a:lnTo>
                  <a:pt x="693" y="165"/>
                </a:lnTo>
                <a:lnTo>
                  <a:pt x="671" y="136"/>
                </a:lnTo>
                <a:lnTo>
                  <a:pt x="647" y="110"/>
                </a:lnTo>
                <a:lnTo>
                  <a:pt x="621" y="86"/>
                </a:lnTo>
                <a:lnTo>
                  <a:pt x="592" y="65"/>
                </a:lnTo>
                <a:lnTo>
                  <a:pt x="562" y="46"/>
                </a:lnTo>
                <a:lnTo>
                  <a:pt x="529" y="30"/>
                </a:lnTo>
                <a:lnTo>
                  <a:pt x="525" y="29"/>
                </a:lnTo>
                <a:lnTo>
                  <a:pt x="490" y="16"/>
                </a:lnTo>
                <a:lnTo>
                  <a:pt x="454" y="7"/>
                </a:lnTo>
                <a:lnTo>
                  <a:pt x="417" y="1"/>
                </a:lnTo>
                <a:lnTo>
                  <a:pt x="379" y="0"/>
                </a:lnTo>
                <a:lnTo>
                  <a:pt x="341" y="1"/>
                </a:lnTo>
                <a:lnTo>
                  <a:pt x="304" y="7"/>
                </a:lnTo>
                <a:lnTo>
                  <a:pt x="268" y="16"/>
                </a:lnTo>
                <a:lnTo>
                  <a:pt x="234" y="29"/>
                </a:lnTo>
                <a:lnTo>
                  <a:pt x="230" y="30"/>
                </a:lnTo>
                <a:lnTo>
                  <a:pt x="196" y="46"/>
                </a:lnTo>
                <a:lnTo>
                  <a:pt x="166" y="65"/>
                </a:lnTo>
                <a:lnTo>
                  <a:pt x="137" y="86"/>
                </a:lnTo>
                <a:lnTo>
                  <a:pt x="110" y="110"/>
                </a:lnTo>
                <a:lnTo>
                  <a:pt x="87" y="136"/>
                </a:lnTo>
                <a:lnTo>
                  <a:pt x="65" y="165"/>
                </a:lnTo>
                <a:lnTo>
                  <a:pt x="47" y="195"/>
                </a:lnTo>
                <a:lnTo>
                  <a:pt x="31" y="229"/>
                </a:lnTo>
                <a:lnTo>
                  <a:pt x="29" y="233"/>
                </a:lnTo>
                <a:lnTo>
                  <a:pt x="17" y="267"/>
                </a:lnTo>
                <a:lnTo>
                  <a:pt x="7" y="303"/>
                </a:lnTo>
                <a:lnTo>
                  <a:pt x="2" y="340"/>
                </a:lnTo>
                <a:lnTo>
                  <a:pt x="0" y="378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14" name="Rectangle 309"/>
          <p:cNvSpPr>
            <a:spLocks noChangeArrowheads="1"/>
          </p:cNvSpPr>
          <p:nvPr/>
        </p:nvSpPr>
        <p:spPr bwMode="auto">
          <a:xfrm>
            <a:off x="3871626" y="1049300"/>
            <a:ext cx="20638" cy="161925"/>
          </a:xfrm>
          <a:prstGeom prst="rect">
            <a:avLst/>
          </a:prstGeom>
          <a:solidFill>
            <a:srgbClr val="404040"/>
          </a:solidFill>
          <a:ln w="0">
            <a:solidFill>
              <a:srgbClr val="40404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15" name="Rectangle 310"/>
          <p:cNvSpPr>
            <a:spLocks noChangeArrowheads="1"/>
          </p:cNvSpPr>
          <p:nvPr/>
        </p:nvSpPr>
        <p:spPr bwMode="auto">
          <a:xfrm>
            <a:off x="5057489" y="1049300"/>
            <a:ext cx="19050" cy="161925"/>
          </a:xfrm>
          <a:prstGeom prst="rect">
            <a:avLst/>
          </a:prstGeom>
          <a:solidFill>
            <a:srgbClr val="404040"/>
          </a:solidFill>
          <a:ln w="0">
            <a:solidFill>
              <a:srgbClr val="40404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16" name="Rectangle 311"/>
          <p:cNvSpPr>
            <a:spLocks noChangeArrowheads="1"/>
          </p:cNvSpPr>
          <p:nvPr/>
        </p:nvSpPr>
        <p:spPr bwMode="auto">
          <a:xfrm>
            <a:off x="4135151" y="1049300"/>
            <a:ext cx="33338" cy="161925"/>
          </a:xfrm>
          <a:prstGeom prst="rect">
            <a:avLst/>
          </a:prstGeom>
          <a:solidFill>
            <a:srgbClr val="404040"/>
          </a:solidFill>
          <a:ln w="0">
            <a:solidFill>
              <a:srgbClr val="40404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17" name="Rectangle 312"/>
          <p:cNvSpPr>
            <a:spLocks noChangeArrowheads="1"/>
          </p:cNvSpPr>
          <p:nvPr/>
        </p:nvSpPr>
        <p:spPr bwMode="auto">
          <a:xfrm>
            <a:off x="4779676" y="1049300"/>
            <a:ext cx="33338" cy="161925"/>
          </a:xfrm>
          <a:prstGeom prst="rect">
            <a:avLst/>
          </a:prstGeom>
          <a:solidFill>
            <a:srgbClr val="404040"/>
          </a:solidFill>
          <a:ln w="0">
            <a:solidFill>
              <a:srgbClr val="40404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18" name="Freeform 313"/>
          <p:cNvSpPr>
            <a:spLocks/>
          </p:cNvSpPr>
          <p:nvPr/>
        </p:nvSpPr>
        <p:spPr bwMode="auto">
          <a:xfrm>
            <a:off x="4085939" y="871500"/>
            <a:ext cx="374650" cy="84137"/>
          </a:xfrm>
          <a:custGeom>
            <a:avLst/>
            <a:gdLst>
              <a:gd name="T0" fmla="*/ 0 w 236"/>
              <a:gd name="T1" fmla="*/ 37 h 53"/>
              <a:gd name="T2" fmla="*/ 14 w 236"/>
              <a:gd name="T3" fmla="*/ 52 h 53"/>
              <a:gd name="T4" fmla="*/ 30 w 236"/>
              <a:gd name="T5" fmla="*/ 40 h 53"/>
              <a:gd name="T6" fmla="*/ 22 w 236"/>
              <a:gd name="T7" fmla="*/ 32 h 53"/>
              <a:gd name="T8" fmla="*/ 26 w 236"/>
              <a:gd name="T9" fmla="*/ 42 h 53"/>
              <a:gd name="T10" fmla="*/ 30 w 236"/>
              <a:gd name="T11" fmla="*/ 40 h 53"/>
              <a:gd name="T12" fmla="*/ 22 w 236"/>
              <a:gd name="T13" fmla="*/ 32 h 53"/>
              <a:gd name="T14" fmla="*/ 26 w 236"/>
              <a:gd name="T15" fmla="*/ 42 h 53"/>
              <a:gd name="T16" fmla="*/ 45 w 236"/>
              <a:gd name="T17" fmla="*/ 33 h 53"/>
              <a:gd name="T18" fmla="*/ 66 w 236"/>
              <a:gd name="T19" fmla="*/ 26 h 53"/>
              <a:gd name="T20" fmla="*/ 88 w 236"/>
              <a:gd name="T21" fmla="*/ 22 h 53"/>
              <a:gd name="T22" fmla="*/ 84 w 236"/>
              <a:gd name="T23" fmla="*/ 12 h 53"/>
              <a:gd name="T24" fmla="*/ 84 w 236"/>
              <a:gd name="T25" fmla="*/ 23 h 53"/>
              <a:gd name="T26" fmla="*/ 88 w 236"/>
              <a:gd name="T27" fmla="*/ 22 h 53"/>
              <a:gd name="T28" fmla="*/ 84 w 236"/>
              <a:gd name="T29" fmla="*/ 12 h 53"/>
              <a:gd name="T30" fmla="*/ 84 w 236"/>
              <a:gd name="T31" fmla="*/ 23 h 53"/>
              <a:gd name="T32" fmla="*/ 107 w 236"/>
              <a:gd name="T33" fmla="*/ 20 h 53"/>
              <a:gd name="T34" fmla="*/ 133 w 236"/>
              <a:gd name="T35" fmla="*/ 20 h 53"/>
              <a:gd name="T36" fmla="*/ 157 w 236"/>
              <a:gd name="T37" fmla="*/ 24 h 53"/>
              <a:gd name="T38" fmla="*/ 157 w 236"/>
              <a:gd name="T39" fmla="*/ 14 h 53"/>
              <a:gd name="T40" fmla="*/ 152 w 236"/>
              <a:gd name="T41" fmla="*/ 23 h 53"/>
              <a:gd name="T42" fmla="*/ 157 w 236"/>
              <a:gd name="T43" fmla="*/ 24 h 53"/>
              <a:gd name="T44" fmla="*/ 157 w 236"/>
              <a:gd name="T45" fmla="*/ 14 h 53"/>
              <a:gd name="T46" fmla="*/ 152 w 236"/>
              <a:gd name="T47" fmla="*/ 23 h 53"/>
              <a:gd name="T48" fmla="*/ 177 w 236"/>
              <a:gd name="T49" fmla="*/ 30 h 53"/>
              <a:gd name="T50" fmla="*/ 178 w 236"/>
              <a:gd name="T51" fmla="*/ 30 h 53"/>
              <a:gd name="T52" fmla="*/ 191 w 236"/>
              <a:gd name="T53" fmla="*/ 34 h 53"/>
              <a:gd name="T54" fmla="*/ 204 w 236"/>
              <a:gd name="T55" fmla="*/ 40 h 53"/>
              <a:gd name="T56" fmla="*/ 215 w 236"/>
              <a:gd name="T57" fmla="*/ 47 h 53"/>
              <a:gd name="T58" fmla="*/ 219 w 236"/>
              <a:gd name="T59" fmla="*/ 38 h 53"/>
              <a:gd name="T60" fmla="*/ 211 w 236"/>
              <a:gd name="T61" fmla="*/ 45 h 53"/>
              <a:gd name="T62" fmla="*/ 215 w 236"/>
              <a:gd name="T63" fmla="*/ 47 h 53"/>
              <a:gd name="T64" fmla="*/ 219 w 236"/>
              <a:gd name="T65" fmla="*/ 38 h 53"/>
              <a:gd name="T66" fmla="*/ 211 w 236"/>
              <a:gd name="T67" fmla="*/ 45 h 53"/>
              <a:gd name="T68" fmla="*/ 222 w 236"/>
              <a:gd name="T69" fmla="*/ 53 h 53"/>
              <a:gd name="T70" fmla="*/ 236 w 236"/>
              <a:gd name="T71" fmla="*/ 38 h 53"/>
              <a:gd name="T72" fmla="*/ 226 w 236"/>
              <a:gd name="T73" fmla="*/ 30 h 53"/>
              <a:gd name="T74" fmla="*/ 213 w 236"/>
              <a:gd name="T75" fmla="*/ 20 h 53"/>
              <a:gd name="T76" fmla="*/ 199 w 236"/>
              <a:gd name="T77" fmla="*/ 15 h 53"/>
              <a:gd name="T78" fmla="*/ 184 w 236"/>
              <a:gd name="T79" fmla="*/ 10 h 53"/>
              <a:gd name="T80" fmla="*/ 180 w 236"/>
              <a:gd name="T81" fmla="*/ 19 h 53"/>
              <a:gd name="T82" fmla="*/ 184 w 236"/>
              <a:gd name="T83" fmla="*/ 10 h 53"/>
              <a:gd name="T84" fmla="*/ 160 w 236"/>
              <a:gd name="T85" fmla="*/ 3 h 53"/>
              <a:gd name="T86" fmla="*/ 157 w 236"/>
              <a:gd name="T87" fmla="*/ 3 h 53"/>
              <a:gd name="T88" fmla="*/ 133 w 236"/>
              <a:gd name="T89" fmla="*/ 0 h 53"/>
              <a:gd name="T90" fmla="*/ 107 w 236"/>
              <a:gd name="T91" fmla="*/ 0 h 53"/>
              <a:gd name="T92" fmla="*/ 84 w 236"/>
              <a:gd name="T93" fmla="*/ 2 h 53"/>
              <a:gd name="T94" fmla="*/ 80 w 236"/>
              <a:gd name="T95" fmla="*/ 2 h 53"/>
              <a:gd name="T96" fmla="*/ 58 w 236"/>
              <a:gd name="T97" fmla="*/ 7 h 53"/>
              <a:gd name="T98" fmla="*/ 37 w 236"/>
              <a:gd name="T99" fmla="*/ 14 h 53"/>
              <a:gd name="T100" fmla="*/ 18 w 236"/>
              <a:gd name="T101" fmla="*/ 23 h 53"/>
              <a:gd name="T102" fmla="*/ 15 w 236"/>
              <a:gd name="T103" fmla="*/ 25 h 53"/>
              <a:gd name="T104" fmla="*/ 0 w 236"/>
              <a:gd name="T105" fmla="*/ 3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6" h="53">
                <a:moveTo>
                  <a:pt x="0" y="37"/>
                </a:moveTo>
                <a:lnTo>
                  <a:pt x="14" y="52"/>
                </a:lnTo>
                <a:lnTo>
                  <a:pt x="30" y="40"/>
                </a:lnTo>
                <a:lnTo>
                  <a:pt x="22" y="32"/>
                </a:lnTo>
                <a:lnTo>
                  <a:pt x="26" y="42"/>
                </a:lnTo>
                <a:lnTo>
                  <a:pt x="30" y="40"/>
                </a:lnTo>
                <a:lnTo>
                  <a:pt x="22" y="32"/>
                </a:lnTo>
                <a:lnTo>
                  <a:pt x="26" y="42"/>
                </a:lnTo>
                <a:lnTo>
                  <a:pt x="45" y="33"/>
                </a:lnTo>
                <a:lnTo>
                  <a:pt x="66" y="26"/>
                </a:lnTo>
                <a:lnTo>
                  <a:pt x="88" y="22"/>
                </a:lnTo>
                <a:lnTo>
                  <a:pt x="84" y="12"/>
                </a:lnTo>
                <a:lnTo>
                  <a:pt x="84" y="23"/>
                </a:lnTo>
                <a:lnTo>
                  <a:pt x="88" y="22"/>
                </a:lnTo>
                <a:lnTo>
                  <a:pt x="84" y="12"/>
                </a:lnTo>
                <a:lnTo>
                  <a:pt x="84" y="23"/>
                </a:lnTo>
                <a:lnTo>
                  <a:pt x="107" y="20"/>
                </a:lnTo>
                <a:lnTo>
                  <a:pt x="133" y="20"/>
                </a:lnTo>
                <a:lnTo>
                  <a:pt x="157" y="24"/>
                </a:lnTo>
                <a:lnTo>
                  <a:pt x="157" y="14"/>
                </a:lnTo>
                <a:lnTo>
                  <a:pt x="152" y="23"/>
                </a:lnTo>
                <a:lnTo>
                  <a:pt x="157" y="24"/>
                </a:lnTo>
                <a:lnTo>
                  <a:pt x="157" y="14"/>
                </a:lnTo>
                <a:lnTo>
                  <a:pt x="152" y="23"/>
                </a:lnTo>
                <a:lnTo>
                  <a:pt x="177" y="30"/>
                </a:lnTo>
                <a:lnTo>
                  <a:pt x="178" y="30"/>
                </a:lnTo>
                <a:lnTo>
                  <a:pt x="191" y="34"/>
                </a:lnTo>
                <a:lnTo>
                  <a:pt x="204" y="40"/>
                </a:lnTo>
                <a:lnTo>
                  <a:pt x="215" y="47"/>
                </a:lnTo>
                <a:lnTo>
                  <a:pt x="219" y="38"/>
                </a:lnTo>
                <a:lnTo>
                  <a:pt x="211" y="45"/>
                </a:lnTo>
                <a:lnTo>
                  <a:pt x="215" y="47"/>
                </a:lnTo>
                <a:lnTo>
                  <a:pt x="219" y="38"/>
                </a:lnTo>
                <a:lnTo>
                  <a:pt x="211" y="45"/>
                </a:lnTo>
                <a:lnTo>
                  <a:pt x="222" y="53"/>
                </a:lnTo>
                <a:lnTo>
                  <a:pt x="236" y="38"/>
                </a:lnTo>
                <a:lnTo>
                  <a:pt x="226" y="30"/>
                </a:lnTo>
                <a:lnTo>
                  <a:pt x="213" y="20"/>
                </a:lnTo>
                <a:lnTo>
                  <a:pt x="199" y="15"/>
                </a:lnTo>
                <a:lnTo>
                  <a:pt x="184" y="10"/>
                </a:lnTo>
                <a:lnTo>
                  <a:pt x="180" y="19"/>
                </a:lnTo>
                <a:lnTo>
                  <a:pt x="184" y="10"/>
                </a:lnTo>
                <a:lnTo>
                  <a:pt x="160" y="3"/>
                </a:lnTo>
                <a:lnTo>
                  <a:pt x="157" y="3"/>
                </a:lnTo>
                <a:lnTo>
                  <a:pt x="133" y="0"/>
                </a:lnTo>
                <a:lnTo>
                  <a:pt x="107" y="0"/>
                </a:lnTo>
                <a:lnTo>
                  <a:pt x="84" y="2"/>
                </a:lnTo>
                <a:lnTo>
                  <a:pt x="80" y="2"/>
                </a:lnTo>
                <a:lnTo>
                  <a:pt x="58" y="7"/>
                </a:lnTo>
                <a:lnTo>
                  <a:pt x="37" y="14"/>
                </a:lnTo>
                <a:lnTo>
                  <a:pt x="18" y="23"/>
                </a:lnTo>
                <a:lnTo>
                  <a:pt x="15" y="25"/>
                </a:lnTo>
                <a:lnTo>
                  <a:pt x="0" y="37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19" name="Freeform 314"/>
          <p:cNvSpPr>
            <a:spLocks/>
          </p:cNvSpPr>
          <p:nvPr/>
        </p:nvSpPr>
        <p:spPr bwMode="auto">
          <a:xfrm>
            <a:off x="4489164" y="871500"/>
            <a:ext cx="374650" cy="84137"/>
          </a:xfrm>
          <a:custGeom>
            <a:avLst/>
            <a:gdLst>
              <a:gd name="T0" fmla="*/ 0 w 236"/>
              <a:gd name="T1" fmla="*/ 37 h 53"/>
              <a:gd name="T2" fmla="*/ 14 w 236"/>
              <a:gd name="T3" fmla="*/ 52 h 53"/>
              <a:gd name="T4" fmla="*/ 29 w 236"/>
              <a:gd name="T5" fmla="*/ 40 h 53"/>
              <a:gd name="T6" fmla="*/ 22 w 236"/>
              <a:gd name="T7" fmla="*/ 32 h 53"/>
              <a:gd name="T8" fmla="*/ 26 w 236"/>
              <a:gd name="T9" fmla="*/ 42 h 53"/>
              <a:gd name="T10" fmla="*/ 29 w 236"/>
              <a:gd name="T11" fmla="*/ 40 h 53"/>
              <a:gd name="T12" fmla="*/ 22 w 236"/>
              <a:gd name="T13" fmla="*/ 32 h 53"/>
              <a:gd name="T14" fmla="*/ 26 w 236"/>
              <a:gd name="T15" fmla="*/ 42 h 53"/>
              <a:gd name="T16" fmla="*/ 44 w 236"/>
              <a:gd name="T17" fmla="*/ 33 h 53"/>
              <a:gd name="T18" fmla="*/ 65 w 236"/>
              <a:gd name="T19" fmla="*/ 26 h 53"/>
              <a:gd name="T20" fmla="*/ 88 w 236"/>
              <a:gd name="T21" fmla="*/ 22 h 53"/>
              <a:gd name="T22" fmla="*/ 85 w 236"/>
              <a:gd name="T23" fmla="*/ 12 h 53"/>
              <a:gd name="T24" fmla="*/ 85 w 236"/>
              <a:gd name="T25" fmla="*/ 23 h 53"/>
              <a:gd name="T26" fmla="*/ 88 w 236"/>
              <a:gd name="T27" fmla="*/ 22 h 53"/>
              <a:gd name="T28" fmla="*/ 85 w 236"/>
              <a:gd name="T29" fmla="*/ 12 h 53"/>
              <a:gd name="T30" fmla="*/ 85 w 236"/>
              <a:gd name="T31" fmla="*/ 23 h 53"/>
              <a:gd name="T32" fmla="*/ 109 w 236"/>
              <a:gd name="T33" fmla="*/ 20 h 53"/>
              <a:gd name="T34" fmla="*/ 133 w 236"/>
              <a:gd name="T35" fmla="*/ 20 h 53"/>
              <a:gd name="T36" fmla="*/ 158 w 236"/>
              <a:gd name="T37" fmla="*/ 24 h 53"/>
              <a:gd name="T38" fmla="*/ 158 w 236"/>
              <a:gd name="T39" fmla="*/ 14 h 53"/>
              <a:gd name="T40" fmla="*/ 153 w 236"/>
              <a:gd name="T41" fmla="*/ 23 h 53"/>
              <a:gd name="T42" fmla="*/ 158 w 236"/>
              <a:gd name="T43" fmla="*/ 24 h 53"/>
              <a:gd name="T44" fmla="*/ 158 w 236"/>
              <a:gd name="T45" fmla="*/ 14 h 53"/>
              <a:gd name="T46" fmla="*/ 153 w 236"/>
              <a:gd name="T47" fmla="*/ 23 h 53"/>
              <a:gd name="T48" fmla="*/ 177 w 236"/>
              <a:gd name="T49" fmla="*/ 30 h 53"/>
              <a:gd name="T50" fmla="*/ 180 w 236"/>
              <a:gd name="T51" fmla="*/ 30 h 53"/>
              <a:gd name="T52" fmla="*/ 178 w 236"/>
              <a:gd name="T53" fmla="*/ 30 h 53"/>
              <a:gd name="T54" fmla="*/ 191 w 236"/>
              <a:gd name="T55" fmla="*/ 34 h 53"/>
              <a:gd name="T56" fmla="*/ 204 w 236"/>
              <a:gd name="T57" fmla="*/ 40 h 53"/>
              <a:gd name="T58" fmla="*/ 215 w 236"/>
              <a:gd name="T59" fmla="*/ 47 h 53"/>
              <a:gd name="T60" fmla="*/ 219 w 236"/>
              <a:gd name="T61" fmla="*/ 38 h 53"/>
              <a:gd name="T62" fmla="*/ 212 w 236"/>
              <a:gd name="T63" fmla="*/ 45 h 53"/>
              <a:gd name="T64" fmla="*/ 215 w 236"/>
              <a:gd name="T65" fmla="*/ 47 h 53"/>
              <a:gd name="T66" fmla="*/ 219 w 236"/>
              <a:gd name="T67" fmla="*/ 38 h 53"/>
              <a:gd name="T68" fmla="*/ 212 w 236"/>
              <a:gd name="T69" fmla="*/ 45 h 53"/>
              <a:gd name="T70" fmla="*/ 221 w 236"/>
              <a:gd name="T71" fmla="*/ 53 h 53"/>
              <a:gd name="T72" fmla="*/ 236 w 236"/>
              <a:gd name="T73" fmla="*/ 38 h 53"/>
              <a:gd name="T74" fmla="*/ 227 w 236"/>
              <a:gd name="T75" fmla="*/ 30 h 53"/>
              <a:gd name="T76" fmla="*/ 223 w 236"/>
              <a:gd name="T77" fmla="*/ 27 h 53"/>
              <a:gd name="T78" fmla="*/ 212 w 236"/>
              <a:gd name="T79" fmla="*/ 20 h 53"/>
              <a:gd name="T80" fmla="*/ 199 w 236"/>
              <a:gd name="T81" fmla="*/ 15 h 53"/>
              <a:gd name="T82" fmla="*/ 184 w 236"/>
              <a:gd name="T83" fmla="*/ 10 h 53"/>
              <a:gd name="T84" fmla="*/ 181 w 236"/>
              <a:gd name="T85" fmla="*/ 19 h 53"/>
              <a:gd name="T86" fmla="*/ 184 w 236"/>
              <a:gd name="T87" fmla="*/ 10 h 53"/>
              <a:gd name="T88" fmla="*/ 161 w 236"/>
              <a:gd name="T89" fmla="*/ 3 h 53"/>
              <a:gd name="T90" fmla="*/ 158 w 236"/>
              <a:gd name="T91" fmla="*/ 3 h 53"/>
              <a:gd name="T92" fmla="*/ 133 w 236"/>
              <a:gd name="T93" fmla="*/ 0 h 53"/>
              <a:gd name="T94" fmla="*/ 109 w 236"/>
              <a:gd name="T95" fmla="*/ 0 h 53"/>
              <a:gd name="T96" fmla="*/ 85 w 236"/>
              <a:gd name="T97" fmla="*/ 2 h 53"/>
              <a:gd name="T98" fmla="*/ 80 w 236"/>
              <a:gd name="T99" fmla="*/ 2 h 53"/>
              <a:gd name="T100" fmla="*/ 57 w 236"/>
              <a:gd name="T101" fmla="*/ 7 h 53"/>
              <a:gd name="T102" fmla="*/ 36 w 236"/>
              <a:gd name="T103" fmla="*/ 14 h 53"/>
              <a:gd name="T104" fmla="*/ 18 w 236"/>
              <a:gd name="T105" fmla="*/ 23 h 53"/>
              <a:gd name="T106" fmla="*/ 14 w 236"/>
              <a:gd name="T107" fmla="*/ 25 h 53"/>
              <a:gd name="T108" fmla="*/ 0 w 236"/>
              <a:gd name="T109" fmla="*/ 3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6" h="53">
                <a:moveTo>
                  <a:pt x="0" y="37"/>
                </a:moveTo>
                <a:lnTo>
                  <a:pt x="14" y="52"/>
                </a:lnTo>
                <a:lnTo>
                  <a:pt x="29" y="40"/>
                </a:lnTo>
                <a:lnTo>
                  <a:pt x="22" y="32"/>
                </a:lnTo>
                <a:lnTo>
                  <a:pt x="26" y="42"/>
                </a:lnTo>
                <a:lnTo>
                  <a:pt x="29" y="40"/>
                </a:lnTo>
                <a:lnTo>
                  <a:pt x="22" y="32"/>
                </a:lnTo>
                <a:lnTo>
                  <a:pt x="26" y="42"/>
                </a:lnTo>
                <a:lnTo>
                  <a:pt x="44" y="33"/>
                </a:lnTo>
                <a:lnTo>
                  <a:pt x="65" y="26"/>
                </a:lnTo>
                <a:lnTo>
                  <a:pt x="88" y="22"/>
                </a:lnTo>
                <a:lnTo>
                  <a:pt x="85" y="12"/>
                </a:lnTo>
                <a:lnTo>
                  <a:pt x="85" y="23"/>
                </a:lnTo>
                <a:lnTo>
                  <a:pt x="88" y="22"/>
                </a:lnTo>
                <a:lnTo>
                  <a:pt x="85" y="12"/>
                </a:lnTo>
                <a:lnTo>
                  <a:pt x="85" y="23"/>
                </a:lnTo>
                <a:lnTo>
                  <a:pt x="109" y="20"/>
                </a:lnTo>
                <a:lnTo>
                  <a:pt x="133" y="20"/>
                </a:lnTo>
                <a:lnTo>
                  <a:pt x="158" y="24"/>
                </a:lnTo>
                <a:lnTo>
                  <a:pt x="158" y="14"/>
                </a:lnTo>
                <a:lnTo>
                  <a:pt x="153" y="23"/>
                </a:lnTo>
                <a:lnTo>
                  <a:pt x="158" y="24"/>
                </a:lnTo>
                <a:lnTo>
                  <a:pt x="158" y="14"/>
                </a:lnTo>
                <a:lnTo>
                  <a:pt x="153" y="23"/>
                </a:lnTo>
                <a:lnTo>
                  <a:pt x="177" y="30"/>
                </a:lnTo>
                <a:lnTo>
                  <a:pt x="180" y="30"/>
                </a:lnTo>
                <a:lnTo>
                  <a:pt x="178" y="30"/>
                </a:lnTo>
                <a:lnTo>
                  <a:pt x="191" y="34"/>
                </a:lnTo>
                <a:lnTo>
                  <a:pt x="204" y="40"/>
                </a:lnTo>
                <a:lnTo>
                  <a:pt x="215" y="47"/>
                </a:lnTo>
                <a:lnTo>
                  <a:pt x="219" y="38"/>
                </a:lnTo>
                <a:lnTo>
                  <a:pt x="212" y="45"/>
                </a:lnTo>
                <a:lnTo>
                  <a:pt x="215" y="47"/>
                </a:lnTo>
                <a:lnTo>
                  <a:pt x="219" y="38"/>
                </a:lnTo>
                <a:lnTo>
                  <a:pt x="212" y="45"/>
                </a:lnTo>
                <a:lnTo>
                  <a:pt x="221" y="53"/>
                </a:lnTo>
                <a:lnTo>
                  <a:pt x="236" y="38"/>
                </a:lnTo>
                <a:lnTo>
                  <a:pt x="227" y="30"/>
                </a:lnTo>
                <a:lnTo>
                  <a:pt x="223" y="27"/>
                </a:lnTo>
                <a:lnTo>
                  <a:pt x="212" y="20"/>
                </a:lnTo>
                <a:lnTo>
                  <a:pt x="199" y="15"/>
                </a:lnTo>
                <a:lnTo>
                  <a:pt x="184" y="10"/>
                </a:lnTo>
                <a:lnTo>
                  <a:pt x="181" y="19"/>
                </a:lnTo>
                <a:lnTo>
                  <a:pt x="184" y="10"/>
                </a:lnTo>
                <a:lnTo>
                  <a:pt x="161" y="3"/>
                </a:lnTo>
                <a:lnTo>
                  <a:pt x="158" y="3"/>
                </a:lnTo>
                <a:lnTo>
                  <a:pt x="133" y="0"/>
                </a:lnTo>
                <a:lnTo>
                  <a:pt x="109" y="0"/>
                </a:lnTo>
                <a:lnTo>
                  <a:pt x="85" y="2"/>
                </a:lnTo>
                <a:lnTo>
                  <a:pt x="80" y="2"/>
                </a:lnTo>
                <a:lnTo>
                  <a:pt x="57" y="7"/>
                </a:lnTo>
                <a:lnTo>
                  <a:pt x="36" y="14"/>
                </a:lnTo>
                <a:lnTo>
                  <a:pt x="18" y="23"/>
                </a:lnTo>
                <a:lnTo>
                  <a:pt x="14" y="25"/>
                </a:lnTo>
                <a:lnTo>
                  <a:pt x="0" y="37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20" name="Rectangle 315"/>
          <p:cNvSpPr>
            <a:spLocks noChangeArrowheads="1"/>
          </p:cNvSpPr>
          <p:nvPr/>
        </p:nvSpPr>
        <p:spPr bwMode="auto">
          <a:xfrm>
            <a:off x="4447889" y="923887"/>
            <a:ext cx="52388" cy="33337"/>
          </a:xfrm>
          <a:prstGeom prst="rect">
            <a:avLst/>
          </a:prstGeom>
          <a:solidFill>
            <a:srgbClr val="404040"/>
          </a:solidFill>
          <a:ln w="0">
            <a:solidFill>
              <a:srgbClr val="40404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21" name="Line 316"/>
          <p:cNvSpPr>
            <a:spLocks noChangeShapeType="1"/>
          </p:cNvSpPr>
          <p:nvPr/>
        </p:nvSpPr>
        <p:spPr bwMode="auto">
          <a:xfrm flipV="1">
            <a:off x="4473289" y="941350"/>
            <a:ext cx="0" cy="322262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78" name="Line 70"/>
          <p:cNvSpPr>
            <a:spLocks noChangeShapeType="1"/>
          </p:cNvSpPr>
          <p:nvPr/>
        </p:nvSpPr>
        <p:spPr bwMode="auto">
          <a:xfrm flipV="1">
            <a:off x="4392326" y="5345869"/>
            <a:ext cx="0" cy="21431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79" name="テキスト ボックス 378"/>
          <p:cNvSpPr txBox="1"/>
          <p:nvPr/>
        </p:nvSpPr>
        <p:spPr>
          <a:xfrm>
            <a:off x="1293249" y="3384824"/>
            <a:ext cx="2225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prstClr val="black"/>
                </a:solidFill>
              </a:rPr>
              <a:t>Platform (14 K)</a:t>
            </a:r>
          </a:p>
          <a:p>
            <a:r>
              <a:rPr lang="en-US" altLang="ja-JP" sz="2000" b="1" dirty="0" smtClean="0">
                <a:solidFill>
                  <a:prstClr val="black"/>
                </a:solidFill>
              </a:rPr>
              <a:t>Upper mass (15 K)</a:t>
            </a:r>
          </a:p>
          <a:p>
            <a:r>
              <a:rPr lang="en-US" altLang="ja-JP" sz="2000" b="1" dirty="0" smtClean="0">
                <a:solidFill>
                  <a:prstClr val="black"/>
                </a:solidFill>
              </a:rPr>
              <a:t>Mirror (20 K)</a:t>
            </a:r>
          </a:p>
        </p:txBody>
      </p:sp>
      <p:cxnSp>
        <p:nvCxnSpPr>
          <p:cNvPr id="380" name="直線矢印コネクタ 379"/>
          <p:cNvCxnSpPr>
            <a:stCxn id="388" idx="1"/>
          </p:cNvCxnSpPr>
          <p:nvPr/>
        </p:nvCxnSpPr>
        <p:spPr>
          <a:xfrm flipH="1">
            <a:off x="4919356" y="3891822"/>
            <a:ext cx="750615" cy="574482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直線矢印コネクタ 381"/>
          <p:cNvCxnSpPr/>
          <p:nvPr/>
        </p:nvCxnSpPr>
        <p:spPr>
          <a:xfrm flipH="1">
            <a:off x="4262088" y="4186410"/>
            <a:ext cx="1422616" cy="835909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直線矢印コネクタ 383"/>
          <p:cNvCxnSpPr/>
          <p:nvPr/>
        </p:nvCxnSpPr>
        <p:spPr>
          <a:xfrm flipH="1">
            <a:off x="4624787" y="3580482"/>
            <a:ext cx="1081950" cy="999876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テキスト ボックス 386"/>
          <p:cNvSpPr txBox="1"/>
          <p:nvPr/>
        </p:nvSpPr>
        <p:spPr>
          <a:xfrm>
            <a:off x="6205794" y="4347464"/>
            <a:ext cx="1394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err="1" smtClean="0">
                <a:solidFill>
                  <a:prstClr val="black"/>
                </a:solidFill>
              </a:rPr>
              <a:t>Cryocooler</a:t>
            </a:r>
            <a:endParaRPr lang="en-US" altLang="ja-JP" sz="2000" b="1" dirty="0" smtClean="0">
              <a:solidFill>
                <a:prstClr val="black"/>
              </a:solidFill>
            </a:endParaRPr>
          </a:p>
          <a:p>
            <a:endParaRPr lang="en-US" altLang="ja-JP" sz="2000" b="1" dirty="0">
              <a:solidFill>
                <a:prstClr val="black"/>
              </a:solidFill>
            </a:endParaRPr>
          </a:p>
          <a:p>
            <a:endParaRPr lang="en-US" altLang="ja-JP" sz="2000" b="1" dirty="0" smtClean="0">
              <a:solidFill>
                <a:prstClr val="black"/>
              </a:solidFill>
            </a:endParaRPr>
          </a:p>
          <a:p>
            <a:r>
              <a:rPr lang="en-US" altLang="ja-JP" sz="2000" b="1" dirty="0" err="1" smtClean="0">
                <a:solidFill>
                  <a:prstClr val="black"/>
                </a:solidFill>
              </a:rPr>
              <a:t>Cryocooler</a:t>
            </a:r>
            <a:endParaRPr lang="en-US" altLang="ja-JP" sz="2000" b="1" dirty="0" smtClean="0">
              <a:solidFill>
                <a:prstClr val="black"/>
              </a:solidFill>
            </a:endParaRPr>
          </a:p>
        </p:txBody>
      </p:sp>
      <p:sp>
        <p:nvSpPr>
          <p:cNvPr id="388" name="テキスト ボックス 387"/>
          <p:cNvSpPr txBox="1"/>
          <p:nvPr/>
        </p:nvSpPr>
        <p:spPr>
          <a:xfrm>
            <a:off x="5669971" y="3383990"/>
            <a:ext cx="2225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prstClr val="black"/>
                </a:solidFill>
              </a:rPr>
              <a:t>Inner shield (8 K)</a:t>
            </a:r>
          </a:p>
          <a:p>
            <a:r>
              <a:rPr lang="en-US" altLang="ja-JP" sz="2000" b="1" dirty="0" smtClean="0">
                <a:solidFill>
                  <a:prstClr val="black"/>
                </a:solidFill>
              </a:rPr>
              <a:t>Outer shield (80 K)</a:t>
            </a:r>
          </a:p>
          <a:p>
            <a:r>
              <a:rPr lang="en-US" altLang="ja-JP" sz="2000" b="1" dirty="0" smtClean="0">
                <a:solidFill>
                  <a:prstClr val="black"/>
                </a:solidFill>
              </a:rPr>
              <a:t>Heat link</a:t>
            </a:r>
          </a:p>
        </p:txBody>
      </p:sp>
      <p:sp>
        <p:nvSpPr>
          <p:cNvPr id="389" name="テキスト ボックス 388"/>
          <p:cNvSpPr txBox="1"/>
          <p:nvPr/>
        </p:nvSpPr>
        <p:spPr>
          <a:xfrm>
            <a:off x="1287430" y="4535489"/>
            <a:ext cx="1394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err="1" smtClean="0">
                <a:solidFill>
                  <a:prstClr val="black"/>
                </a:solidFill>
              </a:rPr>
              <a:t>Cryocooler</a:t>
            </a:r>
            <a:endParaRPr lang="en-US" altLang="ja-JP" sz="2000" b="1" dirty="0" smtClean="0">
              <a:solidFill>
                <a:prstClr val="black"/>
              </a:solidFill>
            </a:endParaRPr>
          </a:p>
        </p:txBody>
      </p:sp>
      <p:cxnSp>
        <p:nvCxnSpPr>
          <p:cNvPr id="390" name="直線矢印コネクタ 389"/>
          <p:cNvCxnSpPr/>
          <p:nvPr/>
        </p:nvCxnSpPr>
        <p:spPr>
          <a:xfrm>
            <a:off x="3095739" y="3602516"/>
            <a:ext cx="1189822" cy="1079653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直線矢印コネクタ 391"/>
          <p:cNvCxnSpPr>
            <a:endCxn id="180" idx="1"/>
          </p:cNvCxnSpPr>
          <p:nvPr/>
        </p:nvCxnSpPr>
        <p:spPr>
          <a:xfrm>
            <a:off x="3340544" y="3938458"/>
            <a:ext cx="916845" cy="1302637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テキスト ボックス 393"/>
          <p:cNvSpPr txBox="1"/>
          <p:nvPr/>
        </p:nvSpPr>
        <p:spPr>
          <a:xfrm>
            <a:off x="1329661" y="6053980"/>
            <a:ext cx="2184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prstClr val="black"/>
                </a:solidFill>
              </a:rPr>
              <a:t>Beam tube shield</a:t>
            </a:r>
          </a:p>
        </p:txBody>
      </p:sp>
      <p:cxnSp>
        <p:nvCxnSpPr>
          <p:cNvPr id="395" name="直線矢印コネクタ 394"/>
          <p:cNvCxnSpPr/>
          <p:nvPr/>
        </p:nvCxnSpPr>
        <p:spPr>
          <a:xfrm flipV="1">
            <a:off x="3305060" y="5919742"/>
            <a:ext cx="219660" cy="348856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テキスト ボックス 397"/>
          <p:cNvSpPr txBox="1"/>
          <p:nvPr/>
        </p:nvSpPr>
        <p:spPr>
          <a:xfrm>
            <a:off x="844918" y="5448053"/>
            <a:ext cx="157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prstClr val="black"/>
                </a:solidFill>
              </a:rPr>
              <a:t>Main beam</a:t>
            </a:r>
          </a:p>
        </p:txBody>
      </p:sp>
      <p:cxnSp>
        <p:nvCxnSpPr>
          <p:cNvPr id="404" name="直線矢印コネクタ 403"/>
          <p:cNvCxnSpPr/>
          <p:nvPr/>
        </p:nvCxnSpPr>
        <p:spPr>
          <a:xfrm>
            <a:off x="2809301" y="4208443"/>
            <a:ext cx="1520329" cy="1333041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直線矢印コネクタ 409"/>
          <p:cNvCxnSpPr/>
          <p:nvPr/>
        </p:nvCxnSpPr>
        <p:spPr>
          <a:xfrm flipH="1">
            <a:off x="4789061" y="4186410"/>
            <a:ext cx="895643" cy="812039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6"/>
          <p:cNvSpPr>
            <a:spLocks noChangeArrowheads="1"/>
          </p:cNvSpPr>
          <p:nvPr/>
        </p:nvSpPr>
        <p:spPr bwMode="auto">
          <a:xfrm>
            <a:off x="4257389" y="5564150"/>
            <a:ext cx="269875" cy="214313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2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4096011" cy="1164921"/>
          </a:xfrm>
        </p:spPr>
        <p:txBody>
          <a:bodyPr>
            <a:normAutofit/>
          </a:bodyPr>
          <a:lstStyle/>
          <a:p>
            <a:r>
              <a:rPr kumimoji="1" lang="en-US" altLang="ja-JP" sz="4000" b="1" dirty="0" smtClean="0">
                <a:solidFill>
                  <a:srgbClr val="0000FF"/>
                </a:solidFill>
              </a:rPr>
              <a:t>Cryogenic system</a:t>
            </a:r>
            <a:endParaRPr kumimoji="1" lang="ja-JP" alt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1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/>
          <p:cNvSpPr/>
          <p:nvPr/>
        </p:nvSpPr>
        <p:spPr>
          <a:xfrm>
            <a:off x="3575602" y="5757659"/>
            <a:ext cx="728668" cy="200024"/>
          </a:xfrm>
          <a:prstGeom prst="rect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90" rIns="91376" bIns="45690" rtlCol="0" anchor="ctr"/>
          <a:lstStyle/>
          <a:p>
            <a:pPr algn="ctr" defTabSz="913785"/>
            <a:r>
              <a:rPr lang="en-US" altLang="ja-JP" sz="3200" b="1" dirty="0">
                <a:solidFill>
                  <a:prstClr val="white"/>
                </a:solidFill>
              </a:rPr>
              <a:t> </a:t>
            </a:r>
            <a:endParaRPr lang="ja-JP" altLang="en-US" sz="3200" b="1" dirty="0">
              <a:solidFill>
                <a:prstClr val="white"/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2677353" y="4412152"/>
            <a:ext cx="180976" cy="723904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90" rIns="91376" bIns="45690" rtlCol="0" anchor="ctr"/>
          <a:lstStyle/>
          <a:p>
            <a:pPr algn="ctr" defTabSz="913785"/>
            <a:endParaRPr lang="ja-JP" altLang="en-US" sz="3200" b="1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RSE interferometer</a:t>
            </a:r>
            <a:endParaRPr kumimoji="1" lang="ja-JP" altLang="en-US" b="1" dirty="0"/>
          </a:p>
        </p:txBody>
      </p:sp>
      <p:sp>
        <p:nvSpPr>
          <p:cNvPr id="39" name="正方形/長方形 38"/>
          <p:cNvSpPr/>
          <p:nvPr/>
        </p:nvSpPr>
        <p:spPr>
          <a:xfrm>
            <a:off x="3582229" y="3869224"/>
            <a:ext cx="728668" cy="20002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90" rIns="91376" bIns="45690" rtlCol="0" anchor="ctr"/>
          <a:lstStyle/>
          <a:p>
            <a:pPr algn="ctr" defTabSz="913785"/>
            <a:endParaRPr lang="ja-JP" altLang="en-US" sz="3200" b="1">
              <a:solidFill>
                <a:prstClr val="white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120525" y="4412152"/>
            <a:ext cx="180976" cy="72390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90" rIns="91376" bIns="45690" rtlCol="0" anchor="ctr"/>
          <a:lstStyle/>
          <a:p>
            <a:pPr algn="ctr" defTabSz="913785"/>
            <a:endParaRPr lang="ja-JP" altLang="en-US" sz="3200" b="1">
              <a:solidFill>
                <a:prstClr val="white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 rot="2700000" flipV="1">
            <a:off x="3902154" y="4460611"/>
            <a:ext cx="180976" cy="72390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90" rIns="91376" bIns="45690" rtlCol="0" anchor="ctr"/>
          <a:lstStyle/>
          <a:p>
            <a:pPr algn="ctr" defTabSz="913785"/>
            <a:endParaRPr lang="ja-JP" altLang="en-US" sz="3200" b="1">
              <a:solidFill>
                <a:prstClr val="white"/>
              </a:solidFill>
            </a:endParaRPr>
          </a:p>
        </p:txBody>
      </p:sp>
      <p:cxnSp>
        <p:nvCxnSpPr>
          <p:cNvPr id="8" name="直線コネクタ 7"/>
          <p:cNvCxnSpPr>
            <a:endCxn id="42" idx="1"/>
          </p:cNvCxnSpPr>
          <p:nvPr/>
        </p:nvCxnSpPr>
        <p:spPr>
          <a:xfrm flipV="1">
            <a:off x="1934823" y="4774110"/>
            <a:ext cx="5357421" cy="9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71" idx="2"/>
            <a:endCxn id="13" idx="2"/>
          </p:cNvCxnSpPr>
          <p:nvPr/>
        </p:nvCxnSpPr>
        <p:spPr>
          <a:xfrm flipV="1">
            <a:off x="3944181" y="1897536"/>
            <a:ext cx="2382" cy="4569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グループ化 75"/>
          <p:cNvGrpSpPr/>
          <p:nvPr/>
        </p:nvGrpSpPr>
        <p:grpSpPr>
          <a:xfrm>
            <a:off x="3763205" y="6340975"/>
            <a:ext cx="361952" cy="277709"/>
            <a:chOff x="5114928" y="5836776"/>
            <a:chExt cx="361952" cy="277709"/>
          </a:xfrm>
          <a:solidFill>
            <a:schemeClr val="bg2">
              <a:lumMod val="50000"/>
            </a:schemeClr>
          </a:solidFill>
        </p:grpSpPr>
        <p:sp>
          <p:nvSpPr>
            <p:cNvPr id="73" name="弦 72"/>
            <p:cNvSpPr/>
            <p:nvPr/>
          </p:nvSpPr>
          <p:spPr>
            <a:xfrm>
              <a:off x="5188324" y="5836776"/>
              <a:ext cx="208282" cy="277709"/>
            </a:xfrm>
            <a:prstGeom prst="chord">
              <a:avLst>
                <a:gd name="adj1" fmla="val 21268722"/>
                <a:gd name="adj2" fmla="val 1115502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85"/>
              <a:endParaRPr lang="ja-JP" alt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114928" y="5872176"/>
              <a:ext cx="361952" cy="9048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85"/>
              <a:endParaRPr lang="ja-JP" altLang="en-US" sz="3200" b="1">
                <a:solidFill>
                  <a:prstClr val="white"/>
                </a:solidFill>
              </a:endParaRPr>
            </a:p>
          </p:txBody>
        </p:sp>
      </p:grpSp>
      <p:cxnSp>
        <p:nvCxnSpPr>
          <p:cNvPr id="14" name="直線コネクタ 13"/>
          <p:cNvCxnSpPr>
            <a:stCxn id="49" idx="3"/>
            <a:endCxn id="42" idx="1"/>
          </p:cNvCxnSpPr>
          <p:nvPr/>
        </p:nvCxnSpPr>
        <p:spPr>
          <a:xfrm>
            <a:off x="5301502" y="4774104"/>
            <a:ext cx="1990736" cy="0"/>
          </a:xfrm>
          <a:prstGeom prst="line">
            <a:avLst/>
          </a:prstGeom>
          <a:ln w="1905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13" idx="2"/>
            <a:endCxn id="39" idx="0"/>
          </p:cNvCxnSpPr>
          <p:nvPr/>
        </p:nvCxnSpPr>
        <p:spPr>
          <a:xfrm>
            <a:off x="3946563" y="1897536"/>
            <a:ext cx="0" cy="1971688"/>
          </a:xfrm>
          <a:prstGeom prst="line">
            <a:avLst/>
          </a:prstGeom>
          <a:ln w="1905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67" idx="3"/>
          </p:cNvCxnSpPr>
          <p:nvPr/>
        </p:nvCxnSpPr>
        <p:spPr>
          <a:xfrm>
            <a:off x="2858332" y="4774110"/>
            <a:ext cx="2455795" cy="9931"/>
          </a:xfrm>
          <a:prstGeom prst="line">
            <a:avLst/>
          </a:prstGeom>
          <a:ln w="889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39" idx="0"/>
          </p:cNvCxnSpPr>
          <p:nvPr/>
        </p:nvCxnSpPr>
        <p:spPr>
          <a:xfrm>
            <a:off x="3946565" y="3869225"/>
            <a:ext cx="2583" cy="901559"/>
          </a:xfrm>
          <a:prstGeom prst="line">
            <a:avLst/>
          </a:prstGeom>
          <a:ln w="889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3582229" y="1697514"/>
            <a:ext cx="728668" cy="20002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90" rIns="91376" bIns="45690" rtlCol="0" anchor="ctr"/>
          <a:lstStyle/>
          <a:p>
            <a:pPr algn="ctr" defTabSz="913785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7292237" y="4412152"/>
            <a:ext cx="180976" cy="72390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90" rIns="91376" bIns="45690" rtlCol="0" anchor="ctr"/>
          <a:lstStyle/>
          <a:p>
            <a:pPr algn="ctr" defTabSz="913785"/>
            <a:endParaRPr lang="ja-JP" altLang="en-US" sz="3200" b="1">
              <a:solidFill>
                <a:prstClr val="white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4108173" y="2292634"/>
            <a:ext cx="4731028" cy="1200329"/>
          </a:xfrm>
          <a:prstGeom prst="rect">
            <a:avLst/>
          </a:prstGeom>
          <a:noFill/>
        </p:spPr>
        <p:txBody>
          <a:bodyPr wrap="square" lIns="91376" tIns="45690" rIns="91376" bIns="45690" rtlCol="0">
            <a:spAutoFit/>
          </a:bodyPr>
          <a:lstStyle/>
          <a:p>
            <a:pPr defTabSz="913785"/>
            <a:r>
              <a:rPr lang="en-US" altLang="ja-JP" sz="2400" b="1" dirty="0" err="1">
                <a:solidFill>
                  <a:srgbClr val="00B0F0"/>
                </a:solidFill>
              </a:rPr>
              <a:t>Fabry</a:t>
            </a:r>
            <a:r>
              <a:rPr lang="en-US" altLang="ja-JP" sz="2400" b="1" dirty="0">
                <a:solidFill>
                  <a:srgbClr val="00B0F0"/>
                </a:solidFill>
              </a:rPr>
              <a:t>-Perot arm cavity</a:t>
            </a:r>
            <a:r>
              <a:rPr lang="en-US" altLang="ja-JP" sz="2400" b="1" dirty="0">
                <a:solidFill>
                  <a:prstClr val="black"/>
                </a:solidFill>
              </a:rPr>
              <a:t>:</a:t>
            </a:r>
          </a:p>
          <a:p>
            <a:pPr defTabSz="913785"/>
            <a:r>
              <a:rPr lang="en-US" altLang="ja-JP" sz="2400" b="1" dirty="0">
                <a:solidFill>
                  <a:prstClr val="black"/>
                </a:solidFill>
              </a:rPr>
              <a:t>Increase the effective arm length</a:t>
            </a:r>
          </a:p>
          <a:p>
            <a:pPr defTabSz="913785"/>
            <a:r>
              <a:rPr lang="en-US" altLang="ja-JP" sz="2400" b="1" dirty="0">
                <a:solidFill>
                  <a:prstClr val="black"/>
                </a:solidFill>
              </a:rPr>
              <a:t>-&gt; Increase the GW signal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" y="3094387"/>
            <a:ext cx="4121425" cy="1200329"/>
          </a:xfrm>
          <a:prstGeom prst="rect">
            <a:avLst/>
          </a:prstGeom>
          <a:noFill/>
        </p:spPr>
        <p:txBody>
          <a:bodyPr wrap="square" lIns="91376" tIns="45690" rIns="91376" bIns="45690" rtlCol="0">
            <a:spAutoFit/>
          </a:bodyPr>
          <a:lstStyle/>
          <a:p>
            <a:pPr defTabSz="913785"/>
            <a:r>
              <a:rPr lang="en-US" altLang="ja-JP" sz="2400" b="1" dirty="0">
                <a:solidFill>
                  <a:srgbClr val="00CC00"/>
                </a:solidFill>
              </a:rPr>
              <a:t>Power recycling mirror</a:t>
            </a:r>
            <a:r>
              <a:rPr lang="en-US" altLang="ja-JP" sz="2400" b="1" dirty="0">
                <a:solidFill>
                  <a:prstClr val="black"/>
                </a:solidFill>
              </a:rPr>
              <a:t>:</a:t>
            </a:r>
          </a:p>
          <a:p>
            <a:pPr defTabSz="913785"/>
            <a:r>
              <a:rPr lang="en-US" altLang="ja-JP" sz="2400" b="1" dirty="0">
                <a:solidFill>
                  <a:prstClr val="black"/>
                </a:solidFill>
              </a:rPr>
              <a:t>Increase the effective power</a:t>
            </a:r>
          </a:p>
          <a:p>
            <a:pPr defTabSz="913785"/>
            <a:r>
              <a:rPr lang="en-US" altLang="ja-JP" sz="2400" b="1" dirty="0">
                <a:solidFill>
                  <a:prstClr val="black"/>
                </a:solidFill>
              </a:rPr>
              <a:t>-&gt; Improve the shot noise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53954" y="5406894"/>
            <a:ext cx="5049077" cy="1200329"/>
          </a:xfrm>
          <a:prstGeom prst="rect">
            <a:avLst/>
          </a:prstGeom>
          <a:noFill/>
        </p:spPr>
        <p:txBody>
          <a:bodyPr wrap="square" lIns="91376" tIns="45690" rIns="91376" bIns="45690" rtlCol="0">
            <a:spAutoFit/>
          </a:bodyPr>
          <a:lstStyle/>
          <a:p>
            <a:pPr defTabSz="913785"/>
            <a:r>
              <a:rPr lang="en-US" altLang="ja-JP" sz="2400" b="1" dirty="0">
                <a:solidFill>
                  <a:srgbClr val="CC00FF"/>
                </a:solidFill>
              </a:rPr>
              <a:t>Signal extraction mirror</a:t>
            </a:r>
            <a:r>
              <a:rPr lang="en-US" altLang="ja-JP" sz="2400" b="1" dirty="0">
                <a:solidFill>
                  <a:prstClr val="black"/>
                </a:solidFill>
              </a:rPr>
              <a:t>:</a:t>
            </a:r>
          </a:p>
          <a:p>
            <a:pPr defTabSz="913785"/>
            <a:r>
              <a:rPr lang="en-US" altLang="ja-JP" sz="2400" b="1" dirty="0">
                <a:solidFill>
                  <a:prstClr val="black"/>
                </a:solidFill>
              </a:rPr>
              <a:t>Extract GW signal before cancellation</a:t>
            </a:r>
          </a:p>
          <a:p>
            <a:pPr defTabSz="913785"/>
            <a:r>
              <a:rPr lang="en-US" altLang="ja-JP" sz="2400" b="1" dirty="0">
                <a:solidFill>
                  <a:prstClr val="black"/>
                </a:solidFill>
              </a:rPr>
              <a:t>-&gt; Optimize the quantum noise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2522" y="5618921"/>
            <a:ext cx="3525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85"/>
            <a:r>
              <a:rPr lang="en-US" altLang="ja-JP" sz="2800" b="1" dirty="0" smtClean="0">
                <a:solidFill>
                  <a:srgbClr val="FF0000"/>
                </a:solidFill>
              </a:rPr>
              <a:t>Detuned for the best NS-NS 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inspiral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range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5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6678"/>
          </a:xfrm>
        </p:spPr>
        <p:txBody>
          <a:bodyPr/>
          <a:lstStyle/>
          <a:p>
            <a:r>
              <a:rPr lang="en-US" altLang="ja-JP" dirty="0" smtClean="0"/>
              <a:t>Optical configuration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/>
        </p:nvSpPr>
        <p:spPr bwMode="auto">
          <a:xfrm>
            <a:off x="543338" y="4241772"/>
            <a:ext cx="4446925" cy="902621"/>
          </a:xfrm>
          <a:prstGeom prst="rect">
            <a:avLst/>
          </a:prstGeom>
          <a:solidFill>
            <a:srgbClr val="FFFFFF">
              <a:alpha val="2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65" name="正方形/長方形 64"/>
          <p:cNvSpPr/>
          <p:nvPr/>
        </p:nvSpPr>
        <p:spPr bwMode="auto">
          <a:xfrm>
            <a:off x="1946748" y="3447553"/>
            <a:ext cx="776443" cy="794473"/>
          </a:xfrm>
          <a:prstGeom prst="rect">
            <a:avLst/>
          </a:prstGeom>
          <a:solidFill>
            <a:srgbClr val="FFFFFF">
              <a:alpha val="2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66" name="正方形/長方形 65"/>
          <p:cNvSpPr/>
          <p:nvPr/>
        </p:nvSpPr>
        <p:spPr bwMode="auto">
          <a:xfrm>
            <a:off x="4264428" y="941568"/>
            <a:ext cx="776443" cy="794473"/>
          </a:xfrm>
          <a:prstGeom prst="rect">
            <a:avLst/>
          </a:prstGeom>
          <a:solidFill>
            <a:srgbClr val="FFFFFF">
              <a:alpha val="2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67" name="正方形/長方形 66"/>
          <p:cNvSpPr/>
          <p:nvPr/>
        </p:nvSpPr>
        <p:spPr bwMode="auto">
          <a:xfrm>
            <a:off x="4250752" y="3255838"/>
            <a:ext cx="776443" cy="794473"/>
          </a:xfrm>
          <a:prstGeom prst="rect">
            <a:avLst/>
          </a:prstGeom>
          <a:solidFill>
            <a:srgbClr val="FFFFFF">
              <a:alpha val="2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68" name="正方形/長方形 67"/>
          <p:cNvSpPr/>
          <p:nvPr/>
        </p:nvSpPr>
        <p:spPr bwMode="auto">
          <a:xfrm>
            <a:off x="5373694" y="4349920"/>
            <a:ext cx="776443" cy="794473"/>
          </a:xfrm>
          <a:prstGeom prst="rect">
            <a:avLst/>
          </a:prstGeom>
          <a:solidFill>
            <a:srgbClr val="FFFFFF">
              <a:alpha val="2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69" name="正方形/長方形 68"/>
          <p:cNvSpPr/>
          <p:nvPr/>
        </p:nvSpPr>
        <p:spPr bwMode="auto">
          <a:xfrm>
            <a:off x="7689427" y="4337885"/>
            <a:ext cx="776443" cy="794473"/>
          </a:xfrm>
          <a:prstGeom prst="rect">
            <a:avLst/>
          </a:prstGeom>
          <a:solidFill>
            <a:srgbClr val="FFFFFF">
              <a:alpha val="2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70" name="正方形/長方形 69"/>
          <p:cNvSpPr/>
          <p:nvPr/>
        </p:nvSpPr>
        <p:spPr bwMode="auto">
          <a:xfrm>
            <a:off x="4453629" y="4050056"/>
            <a:ext cx="388221" cy="191258"/>
          </a:xfrm>
          <a:prstGeom prst="rect">
            <a:avLst/>
          </a:prstGeom>
          <a:solidFill>
            <a:srgbClr val="FFFFFF">
              <a:alpha val="2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71" name="正方形/長方形 70"/>
          <p:cNvSpPr/>
          <p:nvPr/>
        </p:nvSpPr>
        <p:spPr bwMode="auto">
          <a:xfrm>
            <a:off x="4451476" y="1736041"/>
            <a:ext cx="388221" cy="1519798"/>
          </a:xfrm>
          <a:prstGeom prst="rect">
            <a:avLst/>
          </a:prstGeom>
          <a:solidFill>
            <a:srgbClr val="FFFFFF">
              <a:alpha val="2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72" name="正方形/長方形 71"/>
          <p:cNvSpPr/>
          <p:nvPr/>
        </p:nvSpPr>
        <p:spPr bwMode="auto">
          <a:xfrm rot="5400000">
            <a:off x="6725669" y="3954065"/>
            <a:ext cx="388221" cy="1539293"/>
          </a:xfrm>
          <a:prstGeom prst="rect">
            <a:avLst/>
          </a:prstGeom>
          <a:solidFill>
            <a:srgbClr val="FFFFFF">
              <a:alpha val="2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74" name="正方形/長方形 73"/>
          <p:cNvSpPr/>
          <p:nvPr/>
        </p:nvSpPr>
        <p:spPr bwMode="auto">
          <a:xfrm>
            <a:off x="4156297" y="5144392"/>
            <a:ext cx="833965" cy="1425581"/>
          </a:xfrm>
          <a:prstGeom prst="rect">
            <a:avLst/>
          </a:prstGeom>
          <a:solidFill>
            <a:srgbClr val="FFFFFF">
              <a:alpha val="2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grpSp>
        <p:nvGrpSpPr>
          <p:cNvPr id="75" name="グループ化 74"/>
          <p:cNvGrpSpPr/>
          <p:nvPr/>
        </p:nvGrpSpPr>
        <p:grpSpPr>
          <a:xfrm>
            <a:off x="2140972" y="1133285"/>
            <a:ext cx="6183981" cy="5233506"/>
            <a:chOff x="2478967" y="1351111"/>
            <a:chExt cx="5574445" cy="4717655"/>
          </a:xfrm>
        </p:grpSpPr>
        <p:sp>
          <p:nvSpPr>
            <p:cNvPr id="76" name="円/楕円 75"/>
            <p:cNvSpPr/>
            <p:nvPr/>
          </p:nvSpPr>
          <p:spPr bwMode="auto">
            <a:xfrm>
              <a:off x="7621364" y="4372623"/>
              <a:ext cx="432048" cy="432048"/>
            </a:xfrm>
            <a:prstGeom prst="ellipse">
              <a:avLst/>
            </a:prstGeom>
            <a:solidFill>
              <a:srgbClr val="FF9999">
                <a:alpha val="50000"/>
              </a:srgbClr>
            </a:solidFill>
            <a:ln w="15875" cap="flat" cmpd="sng" algn="ctr">
              <a:solidFill>
                <a:srgbClr val="FF9999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1600" b="1" dirty="0" smtClean="0">
                <a:solidFill>
                  <a:prstClr val="black"/>
                </a:solidFill>
                <a:latin typeface="Tahoma"/>
                <a:ea typeface="HGP創英角ｺﾞｼｯｸUB"/>
              </a:endParaRPr>
            </a:p>
          </p:txBody>
        </p:sp>
        <p:sp>
          <p:nvSpPr>
            <p:cNvPr id="77" name="円/楕円 76"/>
            <p:cNvSpPr/>
            <p:nvPr/>
          </p:nvSpPr>
          <p:spPr bwMode="auto">
            <a:xfrm>
              <a:off x="5495310" y="4394366"/>
              <a:ext cx="432048" cy="432048"/>
            </a:xfrm>
            <a:prstGeom prst="ellipse">
              <a:avLst/>
            </a:prstGeom>
            <a:solidFill>
              <a:srgbClr val="FF9999">
                <a:alpha val="50000"/>
              </a:srgbClr>
            </a:solidFill>
            <a:ln w="15875" cap="flat" cmpd="sng" algn="ctr">
              <a:solidFill>
                <a:srgbClr val="FF9999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1600" b="1" dirty="0" smtClean="0">
                <a:solidFill>
                  <a:prstClr val="black"/>
                </a:solidFill>
                <a:latin typeface="Tahoma"/>
                <a:ea typeface="HGP創英角ｺﾞｼｯｸUB"/>
              </a:endParaRPr>
            </a:p>
          </p:txBody>
        </p:sp>
        <p:sp>
          <p:nvSpPr>
            <p:cNvPr id="78" name="円/楕円 77"/>
            <p:cNvSpPr/>
            <p:nvPr/>
          </p:nvSpPr>
          <p:spPr bwMode="auto">
            <a:xfrm>
              <a:off x="4533755" y="3424941"/>
              <a:ext cx="432048" cy="432048"/>
            </a:xfrm>
            <a:prstGeom prst="ellipse">
              <a:avLst/>
            </a:prstGeom>
            <a:solidFill>
              <a:srgbClr val="FF9999">
                <a:alpha val="50000"/>
              </a:srgbClr>
            </a:solidFill>
            <a:ln w="15875" cap="flat" cmpd="sng" algn="ctr">
              <a:solidFill>
                <a:srgbClr val="FF9999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1600" b="1" dirty="0" smtClean="0">
                <a:solidFill>
                  <a:prstClr val="black"/>
                </a:solidFill>
                <a:latin typeface="Tahoma"/>
                <a:ea typeface="HGP創英角ｺﾞｼｯｸUB"/>
              </a:endParaRPr>
            </a:p>
          </p:txBody>
        </p:sp>
        <p:sp>
          <p:nvSpPr>
            <p:cNvPr id="79" name="円/楕円 78"/>
            <p:cNvSpPr/>
            <p:nvPr/>
          </p:nvSpPr>
          <p:spPr bwMode="auto">
            <a:xfrm>
              <a:off x="4533755" y="1351111"/>
              <a:ext cx="432048" cy="432048"/>
            </a:xfrm>
            <a:prstGeom prst="ellipse">
              <a:avLst/>
            </a:prstGeom>
            <a:solidFill>
              <a:srgbClr val="FF9999">
                <a:alpha val="50000"/>
              </a:srgbClr>
            </a:solidFill>
            <a:ln w="15875" cap="flat" cmpd="sng" algn="ctr">
              <a:solidFill>
                <a:srgbClr val="FF9999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1600" b="1" dirty="0" smtClean="0">
                <a:solidFill>
                  <a:prstClr val="black"/>
                </a:solidFill>
                <a:latin typeface="Tahoma"/>
                <a:ea typeface="HGP創英角ｺﾞｼｯｸUB"/>
              </a:endParaRPr>
            </a:p>
          </p:txBody>
        </p:sp>
        <p:sp>
          <p:nvSpPr>
            <p:cNvPr id="80" name="円/楕円 79"/>
            <p:cNvSpPr/>
            <p:nvPr/>
          </p:nvSpPr>
          <p:spPr bwMode="auto">
            <a:xfrm>
              <a:off x="4533755" y="4375447"/>
              <a:ext cx="432048" cy="432048"/>
            </a:xfrm>
            <a:prstGeom prst="ellipse">
              <a:avLst/>
            </a:prstGeom>
            <a:solidFill>
              <a:srgbClr val="99FF99">
                <a:alpha val="50000"/>
              </a:srgbClr>
            </a:solidFill>
            <a:ln w="15875" cap="flat" cmpd="sng" algn="ctr">
              <a:solidFill>
                <a:srgbClr val="99FF99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1600" b="1" dirty="0" smtClean="0">
                <a:solidFill>
                  <a:prstClr val="black"/>
                </a:solidFill>
                <a:latin typeface="Tahoma"/>
                <a:ea typeface="HGP創英角ｺﾞｼｯｸUB"/>
              </a:endParaRPr>
            </a:p>
          </p:txBody>
        </p:sp>
        <p:sp>
          <p:nvSpPr>
            <p:cNvPr id="81" name="円/楕円 80"/>
            <p:cNvSpPr/>
            <p:nvPr/>
          </p:nvSpPr>
          <p:spPr bwMode="auto">
            <a:xfrm>
              <a:off x="4101707" y="4331127"/>
              <a:ext cx="345600" cy="345600"/>
            </a:xfrm>
            <a:prstGeom prst="ellipse">
              <a:avLst/>
            </a:prstGeom>
            <a:solidFill>
              <a:srgbClr val="99FF99">
                <a:alpha val="50000"/>
              </a:srgbClr>
            </a:solidFill>
            <a:ln w="15875" cap="flat" cmpd="sng" algn="ctr">
              <a:solidFill>
                <a:srgbClr val="99FF99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1600" b="1" dirty="0" smtClean="0">
                <a:solidFill>
                  <a:prstClr val="black"/>
                </a:solidFill>
                <a:latin typeface="Tahoma"/>
                <a:ea typeface="HGP創英角ｺﾞｼｯｸUB"/>
              </a:endParaRPr>
            </a:p>
          </p:txBody>
        </p:sp>
        <p:sp>
          <p:nvSpPr>
            <p:cNvPr id="82" name="円/楕円 81"/>
            <p:cNvSpPr/>
            <p:nvPr/>
          </p:nvSpPr>
          <p:spPr bwMode="auto">
            <a:xfrm>
              <a:off x="3542693" y="4422949"/>
              <a:ext cx="345600" cy="345600"/>
            </a:xfrm>
            <a:prstGeom prst="ellipse">
              <a:avLst/>
            </a:prstGeom>
            <a:solidFill>
              <a:srgbClr val="99FF99">
                <a:alpha val="50000"/>
              </a:srgbClr>
            </a:solidFill>
            <a:ln w="15875" cap="flat" cmpd="sng" algn="ctr">
              <a:solidFill>
                <a:srgbClr val="99FF99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1600" b="1" dirty="0" smtClean="0">
                <a:solidFill>
                  <a:prstClr val="black"/>
                </a:solidFill>
                <a:latin typeface="Tahoma"/>
                <a:ea typeface="HGP創英角ｺﾞｼｯｸUB"/>
              </a:endParaRPr>
            </a:p>
          </p:txBody>
        </p:sp>
        <p:sp>
          <p:nvSpPr>
            <p:cNvPr id="83" name="円/楕円 82"/>
            <p:cNvSpPr/>
            <p:nvPr/>
          </p:nvSpPr>
          <p:spPr bwMode="auto">
            <a:xfrm>
              <a:off x="3104792" y="4358304"/>
              <a:ext cx="345600" cy="345600"/>
            </a:xfrm>
            <a:prstGeom prst="ellipse">
              <a:avLst/>
            </a:prstGeom>
            <a:solidFill>
              <a:srgbClr val="99FF99">
                <a:alpha val="50000"/>
              </a:srgbClr>
            </a:solidFill>
            <a:ln w="15875" cap="flat" cmpd="sng" algn="ctr">
              <a:solidFill>
                <a:srgbClr val="99FF99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1600" b="1" dirty="0" smtClean="0">
                <a:solidFill>
                  <a:prstClr val="black"/>
                </a:solidFill>
                <a:latin typeface="Tahoma"/>
                <a:ea typeface="HGP創英角ｺﾞｼｯｸUB"/>
              </a:endParaRPr>
            </a:p>
          </p:txBody>
        </p:sp>
        <p:sp>
          <p:nvSpPr>
            <p:cNvPr id="84" name="円/楕円 83"/>
            <p:cNvSpPr/>
            <p:nvPr/>
          </p:nvSpPr>
          <p:spPr bwMode="auto">
            <a:xfrm>
              <a:off x="4461642" y="4893943"/>
              <a:ext cx="345600" cy="345600"/>
            </a:xfrm>
            <a:prstGeom prst="ellipse">
              <a:avLst/>
            </a:prstGeom>
            <a:solidFill>
              <a:srgbClr val="99FF99">
                <a:alpha val="50000"/>
              </a:srgbClr>
            </a:solidFill>
            <a:ln w="15875" cap="flat" cmpd="sng" algn="ctr">
              <a:solidFill>
                <a:srgbClr val="99FF99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1600" b="1" dirty="0" smtClean="0">
                <a:solidFill>
                  <a:prstClr val="black"/>
                </a:solidFill>
                <a:latin typeface="Tahoma"/>
                <a:ea typeface="HGP創英角ｺﾞｼｯｸUB"/>
              </a:endParaRPr>
            </a:p>
          </p:txBody>
        </p:sp>
        <p:sp>
          <p:nvSpPr>
            <p:cNvPr id="85" name="円/楕円 84"/>
            <p:cNvSpPr/>
            <p:nvPr/>
          </p:nvSpPr>
          <p:spPr bwMode="auto">
            <a:xfrm>
              <a:off x="4574480" y="5351657"/>
              <a:ext cx="345600" cy="345600"/>
            </a:xfrm>
            <a:prstGeom prst="ellipse">
              <a:avLst/>
            </a:prstGeom>
            <a:solidFill>
              <a:srgbClr val="99FF99">
                <a:alpha val="50000"/>
              </a:srgbClr>
            </a:solidFill>
            <a:ln w="15875" cap="flat" cmpd="sng" algn="ctr">
              <a:solidFill>
                <a:srgbClr val="99FF99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1600" b="1" dirty="0" smtClean="0">
                <a:solidFill>
                  <a:prstClr val="black"/>
                </a:solidFill>
                <a:latin typeface="Tahoma"/>
                <a:ea typeface="HGP創英角ｺﾞｼｯｸUB"/>
              </a:endParaRPr>
            </a:p>
          </p:txBody>
        </p:sp>
        <p:sp>
          <p:nvSpPr>
            <p:cNvPr id="86" name="円/楕円 85"/>
            <p:cNvSpPr/>
            <p:nvPr/>
          </p:nvSpPr>
          <p:spPr bwMode="auto">
            <a:xfrm>
              <a:off x="4441229" y="5723166"/>
              <a:ext cx="345600" cy="345600"/>
            </a:xfrm>
            <a:prstGeom prst="ellipse">
              <a:avLst/>
            </a:prstGeom>
            <a:solidFill>
              <a:srgbClr val="99FF99">
                <a:alpha val="50000"/>
              </a:srgbClr>
            </a:solidFill>
            <a:ln w="15875" cap="flat" cmpd="sng" algn="ctr">
              <a:solidFill>
                <a:srgbClr val="99FF99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1600" b="1" dirty="0" smtClean="0">
                <a:solidFill>
                  <a:prstClr val="black"/>
                </a:solidFill>
                <a:latin typeface="Tahoma"/>
                <a:ea typeface="HGP創英角ｺﾞｼｯｸUB"/>
              </a:endParaRPr>
            </a:p>
          </p:txBody>
        </p:sp>
        <p:sp>
          <p:nvSpPr>
            <p:cNvPr id="87" name="円/楕円 86"/>
            <p:cNvSpPr/>
            <p:nvPr/>
          </p:nvSpPr>
          <p:spPr bwMode="auto">
            <a:xfrm>
              <a:off x="2478967" y="4403184"/>
              <a:ext cx="345600" cy="345600"/>
            </a:xfrm>
            <a:prstGeom prst="ellipse">
              <a:avLst/>
            </a:prstGeom>
            <a:solidFill>
              <a:srgbClr val="6699FF">
                <a:alpha val="50000"/>
              </a:srgbClr>
            </a:solidFill>
            <a:ln w="15875" cap="flat" cmpd="sng" algn="ctr">
              <a:solidFill>
                <a:srgbClr val="6699FF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1600" b="1" dirty="0" smtClean="0">
                <a:solidFill>
                  <a:prstClr val="black"/>
                </a:solidFill>
                <a:latin typeface="Tahoma"/>
                <a:ea typeface="HGP創英角ｺﾞｼｯｸUB"/>
              </a:endParaRPr>
            </a:p>
          </p:txBody>
        </p:sp>
        <p:sp>
          <p:nvSpPr>
            <p:cNvPr id="88" name="円/楕円 87"/>
            <p:cNvSpPr/>
            <p:nvPr/>
          </p:nvSpPr>
          <p:spPr bwMode="auto">
            <a:xfrm>
              <a:off x="2493663" y="3589070"/>
              <a:ext cx="345600" cy="345600"/>
            </a:xfrm>
            <a:prstGeom prst="ellipse">
              <a:avLst/>
            </a:prstGeom>
            <a:solidFill>
              <a:srgbClr val="6699FF">
                <a:alpha val="50000"/>
              </a:srgbClr>
            </a:solidFill>
            <a:ln w="15875" cap="flat" cmpd="sng" algn="ctr">
              <a:solidFill>
                <a:srgbClr val="6699FF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1600" b="1" dirty="0" smtClean="0">
                <a:solidFill>
                  <a:prstClr val="black"/>
                </a:solidFill>
                <a:latin typeface="Tahoma"/>
                <a:ea typeface="HGP創英角ｺﾞｼｯｸUB"/>
              </a:endParaRPr>
            </a:p>
          </p:txBody>
        </p:sp>
      </p:grpSp>
      <p:cxnSp>
        <p:nvCxnSpPr>
          <p:cNvPr id="96" name="直線コネクタ 95"/>
          <p:cNvCxnSpPr/>
          <p:nvPr/>
        </p:nvCxnSpPr>
        <p:spPr bwMode="auto">
          <a:xfrm flipH="1" flipV="1">
            <a:off x="3478169" y="4741991"/>
            <a:ext cx="4972560" cy="6940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直線コネクタ 96"/>
          <p:cNvCxnSpPr>
            <a:cxnSpLocks noChangeAspect="1"/>
            <a:endCxn id="119" idx="1"/>
          </p:cNvCxnSpPr>
          <p:nvPr/>
        </p:nvCxnSpPr>
        <p:spPr bwMode="auto">
          <a:xfrm flipH="1">
            <a:off x="4660983" y="1070764"/>
            <a:ext cx="5292" cy="466765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直線コネクタ 97"/>
          <p:cNvCxnSpPr>
            <a:stCxn id="108" idx="1"/>
            <a:endCxn id="110" idx="3"/>
          </p:cNvCxnSpPr>
          <p:nvPr/>
        </p:nvCxnSpPr>
        <p:spPr bwMode="auto">
          <a:xfrm flipH="1" flipV="1">
            <a:off x="2651268" y="4613859"/>
            <a:ext cx="1573493" cy="10430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直線コネクタ 98"/>
          <p:cNvCxnSpPr>
            <a:stCxn id="108" idx="1"/>
            <a:endCxn id="112" idx="3"/>
          </p:cNvCxnSpPr>
          <p:nvPr/>
        </p:nvCxnSpPr>
        <p:spPr bwMode="auto">
          <a:xfrm flipH="1">
            <a:off x="3485574" y="4624289"/>
            <a:ext cx="739187" cy="12106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直線コネクタ 99"/>
          <p:cNvCxnSpPr/>
          <p:nvPr/>
        </p:nvCxnSpPr>
        <p:spPr bwMode="auto">
          <a:xfrm>
            <a:off x="4526811" y="5218480"/>
            <a:ext cx="127948" cy="515970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直線コネクタ 100"/>
          <p:cNvCxnSpPr/>
          <p:nvPr/>
        </p:nvCxnSpPr>
        <p:spPr bwMode="auto">
          <a:xfrm flipH="1">
            <a:off x="4509485" y="5218480"/>
            <a:ext cx="26144" cy="1186997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直線コネクタ 101"/>
          <p:cNvCxnSpPr>
            <a:stCxn id="111" idx="1"/>
            <a:endCxn id="135" idx="0"/>
          </p:cNvCxnSpPr>
          <p:nvPr/>
        </p:nvCxnSpPr>
        <p:spPr bwMode="auto">
          <a:xfrm flipH="1">
            <a:off x="1264669" y="4715649"/>
            <a:ext cx="1646990" cy="15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直線コネクタ 102"/>
          <p:cNvCxnSpPr>
            <a:stCxn id="110" idx="3"/>
            <a:endCxn id="111" idx="1"/>
          </p:cNvCxnSpPr>
          <p:nvPr/>
        </p:nvCxnSpPr>
        <p:spPr bwMode="auto">
          <a:xfrm>
            <a:off x="2651268" y="4613859"/>
            <a:ext cx="260391" cy="101790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直線コネクタ 103"/>
          <p:cNvCxnSpPr>
            <a:endCxn id="113" idx="3"/>
          </p:cNvCxnSpPr>
          <p:nvPr/>
        </p:nvCxnSpPr>
        <p:spPr bwMode="auto">
          <a:xfrm flipV="1">
            <a:off x="2246578" y="3817311"/>
            <a:ext cx="100424" cy="929052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線コネクタ 104"/>
          <p:cNvCxnSpPr/>
          <p:nvPr/>
        </p:nvCxnSpPr>
        <p:spPr bwMode="auto">
          <a:xfrm flipH="1" flipV="1">
            <a:off x="2347913" y="3824288"/>
            <a:ext cx="68518" cy="922075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正方形/長方形 105"/>
          <p:cNvSpPr>
            <a:spLocks noChangeAspect="1"/>
          </p:cNvSpPr>
          <p:nvPr/>
        </p:nvSpPr>
        <p:spPr bwMode="auto">
          <a:xfrm>
            <a:off x="8067298" y="4673201"/>
            <a:ext cx="71886" cy="179714"/>
          </a:xfrm>
          <a:prstGeom prst="rect">
            <a:avLst/>
          </a:prstGeom>
          <a:solidFill>
            <a:srgbClr val="6699FF">
              <a:alpha val="50000"/>
            </a:srgbClr>
          </a:solidFill>
          <a:ln w="952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107" name="正方形/長方形 106"/>
          <p:cNvSpPr>
            <a:spLocks noChangeAspect="1"/>
          </p:cNvSpPr>
          <p:nvPr/>
        </p:nvSpPr>
        <p:spPr bwMode="auto">
          <a:xfrm>
            <a:off x="5713993" y="4650267"/>
            <a:ext cx="71886" cy="179714"/>
          </a:xfrm>
          <a:prstGeom prst="rect">
            <a:avLst/>
          </a:prstGeom>
          <a:solidFill>
            <a:srgbClr val="6699FF">
              <a:alpha val="50000"/>
            </a:srgbClr>
          </a:solidFill>
          <a:ln w="952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108" name="正方形/長方形 107"/>
          <p:cNvSpPr/>
          <p:nvPr/>
        </p:nvSpPr>
        <p:spPr bwMode="auto">
          <a:xfrm rot="21000000">
            <a:off x="4224397" y="4560223"/>
            <a:ext cx="47924" cy="119809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109" name="正方形/長方形 108"/>
          <p:cNvSpPr>
            <a:spLocks noChangeAspect="1"/>
          </p:cNvSpPr>
          <p:nvPr/>
        </p:nvSpPr>
        <p:spPr bwMode="auto">
          <a:xfrm>
            <a:off x="3127375" y="4554301"/>
            <a:ext cx="57508" cy="143771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110" name="正方形/長方形 109"/>
          <p:cNvSpPr/>
          <p:nvPr/>
        </p:nvSpPr>
        <p:spPr bwMode="auto">
          <a:xfrm rot="600000">
            <a:off x="2603708" y="4549793"/>
            <a:ext cx="47924" cy="119809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111" name="正方形/長方形 110"/>
          <p:cNvSpPr/>
          <p:nvPr/>
        </p:nvSpPr>
        <p:spPr bwMode="auto">
          <a:xfrm rot="600000">
            <a:off x="2911274" y="4661323"/>
            <a:ext cx="50718" cy="11746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112" name="正方形/長方形 111"/>
          <p:cNvSpPr/>
          <p:nvPr/>
        </p:nvSpPr>
        <p:spPr bwMode="auto">
          <a:xfrm rot="21000000">
            <a:off x="3438014" y="4689608"/>
            <a:ext cx="47924" cy="119809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114" name="正方形/長方形 113"/>
          <p:cNvSpPr/>
          <p:nvPr/>
        </p:nvSpPr>
        <p:spPr bwMode="auto">
          <a:xfrm rot="2700000">
            <a:off x="2400174" y="4692024"/>
            <a:ext cx="47924" cy="119809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115" name="正方形/長方形 114"/>
          <p:cNvSpPr/>
          <p:nvPr/>
        </p:nvSpPr>
        <p:spPr bwMode="auto">
          <a:xfrm rot="18900000">
            <a:off x="2215358" y="4691548"/>
            <a:ext cx="47924" cy="119809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116" name="正方形/長方形 115"/>
          <p:cNvSpPr>
            <a:spLocks noChangeAspect="1"/>
          </p:cNvSpPr>
          <p:nvPr/>
        </p:nvSpPr>
        <p:spPr bwMode="auto">
          <a:xfrm rot="2700000">
            <a:off x="4645900" y="4672616"/>
            <a:ext cx="57508" cy="205999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117" name="正方形/長方形 116"/>
          <p:cNvSpPr>
            <a:spLocks noChangeAspect="1"/>
          </p:cNvSpPr>
          <p:nvPr/>
        </p:nvSpPr>
        <p:spPr bwMode="auto">
          <a:xfrm rot="5400000">
            <a:off x="4617774" y="3581188"/>
            <a:ext cx="71886" cy="179714"/>
          </a:xfrm>
          <a:prstGeom prst="rect">
            <a:avLst/>
          </a:prstGeom>
          <a:solidFill>
            <a:srgbClr val="6699FF">
              <a:alpha val="50000"/>
            </a:srgbClr>
          </a:solidFill>
          <a:ln w="952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118" name="正方形/長方形 117"/>
          <p:cNvSpPr>
            <a:spLocks noChangeAspect="1"/>
          </p:cNvSpPr>
          <p:nvPr/>
        </p:nvSpPr>
        <p:spPr bwMode="auto">
          <a:xfrm rot="5400000">
            <a:off x="4612494" y="1295054"/>
            <a:ext cx="71886" cy="179714"/>
          </a:xfrm>
          <a:prstGeom prst="rect">
            <a:avLst/>
          </a:prstGeom>
          <a:solidFill>
            <a:srgbClr val="6699FF">
              <a:alpha val="50000"/>
            </a:srgbClr>
          </a:solidFill>
          <a:ln w="952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119" name="正方形/長方形 118"/>
          <p:cNvSpPr/>
          <p:nvPr/>
        </p:nvSpPr>
        <p:spPr bwMode="auto">
          <a:xfrm rot="4800000">
            <a:off x="4641182" y="5702110"/>
            <a:ext cx="47924" cy="119809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120" name="正方形/長方形 119"/>
          <p:cNvSpPr/>
          <p:nvPr/>
        </p:nvSpPr>
        <p:spPr bwMode="auto">
          <a:xfrm rot="4800000">
            <a:off x="4503833" y="5141621"/>
            <a:ext cx="47924" cy="119809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121" name="正方形/長方形 120"/>
          <p:cNvSpPr>
            <a:spLocks noChangeAspect="1"/>
          </p:cNvSpPr>
          <p:nvPr/>
        </p:nvSpPr>
        <p:spPr bwMode="auto">
          <a:xfrm rot="5400000">
            <a:off x="4492165" y="6117691"/>
            <a:ext cx="57508" cy="143771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cxnSp>
        <p:nvCxnSpPr>
          <p:cNvPr id="122" name="直線コネクタ 121"/>
          <p:cNvCxnSpPr/>
          <p:nvPr/>
        </p:nvCxnSpPr>
        <p:spPr bwMode="auto">
          <a:xfrm flipH="1" flipV="1">
            <a:off x="2248948" y="4723028"/>
            <a:ext cx="172532" cy="2432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直線コネクタ 122"/>
          <p:cNvCxnSpPr>
            <a:endCxn id="107" idx="3"/>
          </p:cNvCxnSpPr>
          <p:nvPr/>
        </p:nvCxnSpPr>
        <p:spPr bwMode="auto">
          <a:xfrm flipH="1" flipV="1">
            <a:off x="5785878" y="4740124"/>
            <a:ext cx="2281421" cy="5294"/>
          </a:xfrm>
          <a:prstGeom prst="line">
            <a:avLst/>
          </a:prstGeom>
          <a:solidFill>
            <a:srgbClr val="FAFFC9">
              <a:alpha val="50000"/>
            </a:srgbClr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直線コネクタ 123"/>
          <p:cNvCxnSpPr>
            <a:stCxn id="118" idx="3"/>
            <a:endCxn id="117" idx="1"/>
          </p:cNvCxnSpPr>
          <p:nvPr/>
        </p:nvCxnSpPr>
        <p:spPr bwMode="auto">
          <a:xfrm>
            <a:off x="4648437" y="1420854"/>
            <a:ext cx="5279" cy="2214249"/>
          </a:xfrm>
          <a:prstGeom prst="line">
            <a:avLst/>
          </a:prstGeom>
          <a:solidFill>
            <a:srgbClr val="FAFFC9">
              <a:alpha val="50000"/>
            </a:srgbClr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Rectangle 3"/>
          <p:cNvSpPr txBox="1">
            <a:spLocks noChangeArrowheads="1"/>
          </p:cNvSpPr>
          <p:nvPr/>
        </p:nvSpPr>
        <p:spPr>
          <a:xfrm>
            <a:off x="4888902" y="1206908"/>
            <a:ext cx="868224" cy="309808"/>
          </a:xfrm>
          <a:prstGeom prst="rect">
            <a:avLst/>
          </a:prstGeom>
        </p:spPr>
        <p:txBody>
          <a:bodyPr/>
          <a:lstStyle/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b="1" kern="0" dirty="0" smtClean="0">
                <a:solidFill>
                  <a:prstClr val="black"/>
                </a:solidFill>
                <a:latin typeface="Tahoma"/>
                <a:ea typeface="HGP創英角ｺﾞｼｯｸUB"/>
              </a:rPr>
              <a:t>ETM</a:t>
            </a:r>
          </a:p>
        </p:txBody>
      </p:sp>
      <p:sp>
        <p:nvSpPr>
          <p:cNvPr id="126" name="Rectangle 3"/>
          <p:cNvSpPr txBox="1">
            <a:spLocks noChangeArrowheads="1"/>
          </p:cNvSpPr>
          <p:nvPr/>
        </p:nvSpPr>
        <p:spPr>
          <a:xfrm>
            <a:off x="4894404" y="3507501"/>
            <a:ext cx="868224" cy="309808"/>
          </a:xfrm>
          <a:prstGeom prst="rect">
            <a:avLst/>
          </a:prstGeom>
        </p:spPr>
        <p:txBody>
          <a:bodyPr/>
          <a:lstStyle/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b="1" kern="0" dirty="0">
                <a:solidFill>
                  <a:prstClr val="black"/>
                </a:solidFill>
                <a:latin typeface="Tahoma"/>
                <a:ea typeface="HGP創英角ｺﾞｼｯｸUB"/>
              </a:rPr>
              <a:t>I</a:t>
            </a:r>
            <a:r>
              <a:rPr lang="en-US" altLang="ja-JP" sz="1600" b="1" kern="0" dirty="0" smtClean="0">
                <a:solidFill>
                  <a:prstClr val="black"/>
                </a:solidFill>
                <a:latin typeface="Tahoma"/>
                <a:ea typeface="HGP創英角ｺﾞｼｯｸUB"/>
              </a:rPr>
              <a:t>TM</a:t>
            </a:r>
          </a:p>
        </p:txBody>
      </p:sp>
      <p:sp>
        <p:nvSpPr>
          <p:cNvPr id="129" name="Rectangle 3"/>
          <p:cNvSpPr txBox="1">
            <a:spLocks noChangeArrowheads="1"/>
          </p:cNvSpPr>
          <p:nvPr/>
        </p:nvSpPr>
        <p:spPr>
          <a:xfrm>
            <a:off x="5478940" y="4226899"/>
            <a:ext cx="868224" cy="309808"/>
          </a:xfrm>
          <a:prstGeom prst="rect">
            <a:avLst/>
          </a:prstGeom>
        </p:spPr>
        <p:txBody>
          <a:bodyPr/>
          <a:lstStyle/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b="1" kern="0" dirty="0">
                <a:solidFill>
                  <a:prstClr val="black"/>
                </a:solidFill>
                <a:latin typeface="Tahoma"/>
                <a:ea typeface="HGP創英角ｺﾞｼｯｸUB"/>
              </a:rPr>
              <a:t>I</a:t>
            </a:r>
            <a:r>
              <a:rPr lang="en-US" altLang="ja-JP" sz="1600" b="1" kern="0" dirty="0" smtClean="0">
                <a:solidFill>
                  <a:prstClr val="black"/>
                </a:solidFill>
                <a:latin typeface="Tahoma"/>
                <a:ea typeface="HGP創英角ｺﾞｼｯｸUB"/>
              </a:rPr>
              <a:t>TM</a:t>
            </a:r>
          </a:p>
        </p:txBody>
      </p:sp>
      <p:sp>
        <p:nvSpPr>
          <p:cNvPr id="130" name="Rectangle 3"/>
          <p:cNvSpPr txBox="1">
            <a:spLocks noChangeArrowheads="1"/>
          </p:cNvSpPr>
          <p:nvPr/>
        </p:nvSpPr>
        <p:spPr>
          <a:xfrm>
            <a:off x="7856105" y="4166581"/>
            <a:ext cx="868224" cy="309808"/>
          </a:xfrm>
          <a:prstGeom prst="rect">
            <a:avLst/>
          </a:prstGeom>
        </p:spPr>
        <p:txBody>
          <a:bodyPr/>
          <a:lstStyle/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b="1" kern="0" dirty="0" smtClean="0">
                <a:solidFill>
                  <a:prstClr val="black"/>
                </a:solidFill>
                <a:latin typeface="Tahoma"/>
                <a:ea typeface="HGP創英角ｺﾞｼｯｸUB"/>
              </a:rPr>
              <a:t>ETM</a:t>
            </a:r>
          </a:p>
        </p:txBody>
      </p:sp>
      <p:sp>
        <p:nvSpPr>
          <p:cNvPr id="131" name="Rectangle 3"/>
          <p:cNvSpPr txBox="1">
            <a:spLocks noChangeArrowheads="1"/>
          </p:cNvSpPr>
          <p:nvPr/>
        </p:nvSpPr>
        <p:spPr>
          <a:xfrm>
            <a:off x="4779873" y="4302226"/>
            <a:ext cx="868224" cy="309808"/>
          </a:xfrm>
          <a:prstGeom prst="rect">
            <a:avLst/>
          </a:prstGeom>
        </p:spPr>
        <p:txBody>
          <a:bodyPr/>
          <a:lstStyle/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b="1" kern="0" dirty="0" smtClean="0">
                <a:solidFill>
                  <a:prstClr val="black"/>
                </a:solidFill>
                <a:latin typeface="Tahoma"/>
                <a:ea typeface="HGP創英角ｺﾞｼｯｸUB"/>
              </a:rPr>
              <a:t>BS</a:t>
            </a:r>
          </a:p>
        </p:txBody>
      </p:sp>
      <p:sp>
        <p:nvSpPr>
          <p:cNvPr id="135" name="正方形/長方形 134"/>
          <p:cNvSpPr/>
          <p:nvPr/>
        </p:nvSpPr>
        <p:spPr bwMode="auto">
          <a:xfrm rot="5400000">
            <a:off x="925184" y="4496133"/>
            <a:ext cx="239632" cy="439337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138" name="Rectangle 3"/>
          <p:cNvSpPr txBox="1">
            <a:spLocks noChangeArrowheads="1"/>
          </p:cNvSpPr>
          <p:nvPr/>
        </p:nvSpPr>
        <p:spPr>
          <a:xfrm>
            <a:off x="3616460" y="4863548"/>
            <a:ext cx="862774" cy="273784"/>
          </a:xfrm>
          <a:prstGeom prst="rect">
            <a:avLst/>
          </a:prstGeom>
        </p:spPr>
        <p:txBody>
          <a:bodyPr/>
          <a:lstStyle/>
          <a:p>
            <a:pPr marL="193675" indent="-193675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b="1" kern="0" dirty="0" smtClean="0">
                <a:solidFill>
                  <a:prstClr val="black"/>
                </a:solidFill>
                <a:latin typeface="Tahoma"/>
                <a:ea typeface="HGP創英角ｺﾞｼｯｸUB"/>
              </a:rPr>
              <a:t>825 W</a:t>
            </a:r>
          </a:p>
        </p:txBody>
      </p:sp>
      <p:sp>
        <p:nvSpPr>
          <p:cNvPr id="140" name="Rectangle 3"/>
          <p:cNvSpPr txBox="1">
            <a:spLocks noChangeArrowheads="1"/>
          </p:cNvSpPr>
          <p:nvPr/>
        </p:nvSpPr>
        <p:spPr>
          <a:xfrm>
            <a:off x="6361045" y="4302842"/>
            <a:ext cx="1205948" cy="388428"/>
          </a:xfrm>
          <a:prstGeom prst="rect">
            <a:avLst/>
          </a:prstGeom>
        </p:spPr>
        <p:txBody>
          <a:bodyPr/>
          <a:lstStyle/>
          <a:p>
            <a:pPr marL="193675" indent="-193675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b="1" kern="0" dirty="0" smtClean="0">
                <a:solidFill>
                  <a:prstClr val="black"/>
                </a:solidFill>
                <a:latin typeface="Tahoma"/>
                <a:ea typeface="HGP創英角ｺﾞｼｯｸUB"/>
              </a:rPr>
              <a:t>400 kW</a:t>
            </a:r>
          </a:p>
        </p:txBody>
      </p:sp>
      <p:sp>
        <p:nvSpPr>
          <p:cNvPr id="142" name="正方形/長方形 141"/>
          <p:cNvSpPr/>
          <p:nvPr/>
        </p:nvSpPr>
        <p:spPr bwMode="auto">
          <a:xfrm rot="5400000">
            <a:off x="1721605" y="4503359"/>
            <a:ext cx="239632" cy="439337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143" name="Rectangle 3"/>
          <p:cNvSpPr txBox="1">
            <a:spLocks noChangeArrowheads="1"/>
          </p:cNvSpPr>
          <p:nvPr/>
        </p:nvSpPr>
        <p:spPr>
          <a:xfrm>
            <a:off x="2606846" y="4875425"/>
            <a:ext cx="654443" cy="237400"/>
          </a:xfrm>
          <a:prstGeom prst="rect">
            <a:avLst/>
          </a:prstGeom>
        </p:spPr>
        <p:txBody>
          <a:bodyPr/>
          <a:lstStyle/>
          <a:p>
            <a:pPr marL="193675" indent="-193675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b="1" kern="0" dirty="0" smtClean="0">
                <a:solidFill>
                  <a:prstClr val="black"/>
                </a:solidFill>
                <a:latin typeface="Tahoma"/>
                <a:ea typeface="HGP創英角ｺﾞｼｯｸUB"/>
              </a:rPr>
              <a:t>80 W</a:t>
            </a:r>
          </a:p>
        </p:txBody>
      </p:sp>
      <p:sp>
        <p:nvSpPr>
          <p:cNvPr id="113" name="正方形/長方形 112"/>
          <p:cNvSpPr/>
          <p:nvPr/>
        </p:nvSpPr>
        <p:spPr bwMode="auto">
          <a:xfrm rot="5400000">
            <a:off x="2323040" y="3733444"/>
            <a:ext cx="47924" cy="119809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Tahoma"/>
              <a:ea typeface="HGP創英角ｺﾞｼｯｸUB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212035" y="4956313"/>
            <a:ext cx="4121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00FF00"/>
                </a:solidFill>
              </a:rPr>
              <a:t>Laser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prstClr val="black"/>
                </a:solidFill>
              </a:rPr>
              <a:t>Wavelength: 1064 nm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prstClr val="black"/>
                </a:solidFill>
              </a:rPr>
              <a:t>Power: 180 W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prstClr val="black"/>
                </a:solidFill>
              </a:rPr>
              <a:t>NPRO + Fiber amp. + laser module 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1225328" y="2503035"/>
            <a:ext cx="24847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00FF00"/>
                </a:solidFill>
              </a:rPr>
              <a:t>Mode cleaner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prstClr val="black"/>
                </a:solidFill>
              </a:rPr>
              <a:t>26 m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prstClr val="black"/>
                </a:solidFill>
              </a:rPr>
              <a:t>Finesse: 500</a:t>
            </a: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2813340" y="3828503"/>
            <a:ext cx="106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</a:rPr>
              <a:t>PRM</a:t>
            </a: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271671" y="3988903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00FF00"/>
                </a:solidFill>
              </a:rPr>
              <a:t>Input Bench</a:t>
            </a: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4847172" y="5877213"/>
            <a:ext cx="106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00FF00"/>
                </a:solidFill>
              </a:rPr>
              <a:t>SEM</a:t>
            </a: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5245488" y="1543628"/>
            <a:ext cx="37768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00FF00"/>
                </a:solidFill>
              </a:rPr>
              <a:t>Interferometer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prstClr val="black"/>
                </a:solidFill>
              </a:rPr>
              <a:t>Resonant sideband extraction with detuning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prstClr val="black"/>
                </a:solidFill>
              </a:rPr>
              <a:t>Power recycling gain: 11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prstClr val="black"/>
                </a:solidFill>
              </a:rPr>
              <a:t>Signal band gain: 15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prstClr val="black"/>
                </a:solidFill>
              </a:rPr>
              <a:t>DC readout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967487" y="6334780"/>
            <a:ext cx="3433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00FF00"/>
                </a:solidFill>
              </a:rPr>
              <a:t>Output mode cleaner</a:t>
            </a:r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690113" y="4891177"/>
            <a:ext cx="181155" cy="181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1699404" y="4425351"/>
            <a:ext cx="77638" cy="129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endCxn id="83" idx="7"/>
          </p:cNvCxnSpPr>
          <p:nvPr/>
        </p:nvCxnSpPr>
        <p:spPr>
          <a:xfrm>
            <a:off x="3088257" y="4278702"/>
            <a:ext cx="74215" cy="246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4632177" y="6133381"/>
            <a:ext cx="276253" cy="41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6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円/楕円 133"/>
          <p:cNvSpPr/>
          <p:nvPr/>
        </p:nvSpPr>
        <p:spPr bwMode="auto">
          <a:xfrm>
            <a:off x="7419259" y="4549660"/>
            <a:ext cx="383390" cy="383390"/>
          </a:xfrm>
          <a:prstGeom prst="ellipse">
            <a:avLst/>
          </a:prstGeom>
          <a:solidFill>
            <a:srgbClr val="6699FF">
              <a:alpha val="50000"/>
            </a:srgbClr>
          </a:solidFill>
          <a:ln w="15875" cap="flat" cmpd="sng" algn="ctr">
            <a:solidFill>
              <a:srgbClr val="6699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133" name="円/楕円 132"/>
          <p:cNvSpPr/>
          <p:nvPr/>
        </p:nvSpPr>
        <p:spPr bwMode="auto">
          <a:xfrm>
            <a:off x="6053772" y="4534472"/>
            <a:ext cx="383390" cy="383390"/>
          </a:xfrm>
          <a:prstGeom prst="ellipse">
            <a:avLst/>
          </a:prstGeom>
          <a:solidFill>
            <a:srgbClr val="6699FF">
              <a:alpha val="50000"/>
            </a:srgbClr>
          </a:solidFill>
          <a:ln w="15875" cap="flat" cmpd="sng" algn="ctr">
            <a:solidFill>
              <a:srgbClr val="6699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132" name="円/楕円 131"/>
          <p:cNvSpPr/>
          <p:nvPr/>
        </p:nvSpPr>
        <p:spPr bwMode="auto">
          <a:xfrm>
            <a:off x="4474038" y="2988525"/>
            <a:ext cx="383390" cy="383390"/>
          </a:xfrm>
          <a:prstGeom prst="ellipse">
            <a:avLst/>
          </a:prstGeom>
          <a:solidFill>
            <a:srgbClr val="6699FF">
              <a:alpha val="50000"/>
            </a:srgbClr>
          </a:solidFill>
          <a:ln w="15875" cap="flat" cmpd="sng" algn="ctr">
            <a:solidFill>
              <a:srgbClr val="6699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128" name="円/楕円 127"/>
          <p:cNvSpPr/>
          <p:nvPr/>
        </p:nvSpPr>
        <p:spPr bwMode="auto">
          <a:xfrm>
            <a:off x="4463315" y="1676200"/>
            <a:ext cx="383390" cy="383390"/>
          </a:xfrm>
          <a:prstGeom prst="ellipse">
            <a:avLst/>
          </a:prstGeom>
          <a:solidFill>
            <a:srgbClr val="6699FF">
              <a:alpha val="50000"/>
            </a:srgbClr>
          </a:solidFill>
          <a:ln w="15875" cap="flat" cmpd="sng" algn="ctr">
            <a:solidFill>
              <a:srgbClr val="6699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127" name="円/楕円 126"/>
          <p:cNvSpPr/>
          <p:nvPr/>
        </p:nvSpPr>
        <p:spPr bwMode="auto">
          <a:xfrm>
            <a:off x="2280927" y="4501528"/>
            <a:ext cx="209937" cy="209937"/>
          </a:xfrm>
          <a:prstGeom prst="ellipse">
            <a:avLst/>
          </a:prstGeom>
          <a:solidFill>
            <a:srgbClr val="6699FF">
              <a:alpha val="50000"/>
            </a:srgbClr>
          </a:solidFill>
          <a:ln w="15875" cap="flat" cmpd="sng" algn="ctr">
            <a:solidFill>
              <a:srgbClr val="6699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94" name="円/楕円 93"/>
          <p:cNvSpPr/>
          <p:nvPr/>
        </p:nvSpPr>
        <p:spPr bwMode="auto">
          <a:xfrm>
            <a:off x="2587206" y="4613832"/>
            <a:ext cx="209937" cy="209937"/>
          </a:xfrm>
          <a:prstGeom prst="ellipse">
            <a:avLst/>
          </a:prstGeom>
          <a:solidFill>
            <a:srgbClr val="6699FF">
              <a:alpha val="50000"/>
            </a:srgbClr>
          </a:solidFill>
          <a:ln w="15875" cap="flat" cmpd="sng" algn="ctr">
            <a:solidFill>
              <a:srgbClr val="6699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93" name="円/楕円 92"/>
          <p:cNvSpPr>
            <a:spLocks noChangeAspect="1"/>
          </p:cNvSpPr>
          <p:nvPr/>
        </p:nvSpPr>
        <p:spPr bwMode="auto">
          <a:xfrm>
            <a:off x="2913801" y="4469382"/>
            <a:ext cx="288000" cy="288000"/>
          </a:xfrm>
          <a:prstGeom prst="ellipse">
            <a:avLst/>
          </a:prstGeom>
          <a:solidFill>
            <a:srgbClr val="FFD257">
              <a:alpha val="80000"/>
            </a:srgbClr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2400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92" name="円/楕円 91"/>
          <p:cNvSpPr>
            <a:spLocks noChangeAspect="1"/>
          </p:cNvSpPr>
          <p:nvPr/>
        </p:nvSpPr>
        <p:spPr bwMode="auto">
          <a:xfrm>
            <a:off x="4107332" y="4463718"/>
            <a:ext cx="288000" cy="288000"/>
          </a:xfrm>
          <a:prstGeom prst="ellipse">
            <a:avLst/>
          </a:prstGeom>
          <a:solidFill>
            <a:srgbClr val="FFD257">
              <a:alpha val="80000"/>
            </a:srgbClr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2400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91" name="円/楕円 90"/>
          <p:cNvSpPr>
            <a:spLocks noChangeAspect="1"/>
          </p:cNvSpPr>
          <p:nvPr/>
        </p:nvSpPr>
        <p:spPr bwMode="auto">
          <a:xfrm>
            <a:off x="3316950" y="4602474"/>
            <a:ext cx="288000" cy="288000"/>
          </a:xfrm>
          <a:prstGeom prst="ellipse">
            <a:avLst/>
          </a:prstGeom>
          <a:solidFill>
            <a:srgbClr val="FFD257">
              <a:alpha val="80000"/>
            </a:srgbClr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2400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6678"/>
          </a:xfrm>
        </p:spPr>
        <p:txBody>
          <a:bodyPr/>
          <a:lstStyle/>
          <a:p>
            <a:r>
              <a:rPr lang="en-US" altLang="ja-JP" dirty="0" smtClean="0"/>
              <a:t>Mirror/suspension configuration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/>
        </p:nvSpPr>
        <p:spPr bwMode="auto">
          <a:xfrm>
            <a:off x="4453629" y="4050056"/>
            <a:ext cx="388221" cy="191258"/>
          </a:xfrm>
          <a:prstGeom prst="rect">
            <a:avLst/>
          </a:prstGeom>
          <a:solidFill>
            <a:srgbClr val="FFFFFF">
              <a:alpha val="2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74" name="正方形/長方形 73"/>
          <p:cNvSpPr/>
          <p:nvPr/>
        </p:nvSpPr>
        <p:spPr bwMode="auto">
          <a:xfrm>
            <a:off x="4156297" y="5144392"/>
            <a:ext cx="833965" cy="1425581"/>
          </a:xfrm>
          <a:prstGeom prst="rect">
            <a:avLst/>
          </a:prstGeom>
          <a:solidFill>
            <a:srgbClr val="FFFFFF">
              <a:alpha val="2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76" name="円/楕円 75"/>
          <p:cNvSpPr/>
          <p:nvPr/>
        </p:nvSpPr>
        <p:spPr bwMode="auto">
          <a:xfrm>
            <a:off x="7867094" y="4504234"/>
            <a:ext cx="479290" cy="479290"/>
          </a:xfrm>
          <a:prstGeom prst="ellipse">
            <a:avLst/>
          </a:prstGeom>
          <a:solidFill>
            <a:srgbClr val="FF9999">
              <a:alpha val="50000"/>
            </a:srgbClr>
          </a:solidFill>
          <a:ln w="15875" cap="flat" cmpd="sng" algn="ctr">
            <a:solidFill>
              <a:srgbClr val="FF9999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77" name="円/楕円 76"/>
          <p:cNvSpPr/>
          <p:nvPr/>
        </p:nvSpPr>
        <p:spPr bwMode="auto">
          <a:xfrm>
            <a:off x="5515711" y="4492635"/>
            <a:ext cx="479290" cy="479290"/>
          </a:xfrm>
          <a:prstGeom prst="ellipse">
            <a:avLst/>
          </a:prstGeom>
          <a:solidFill>
            <a:srgbClr val="FF9999">
              <a:alpha val="50000"/>
            </a:srgbClr>
          </a:solidFill>
          <a:ln w="15875" cap="flat" cmpd="sng" algn="ctr">
            <a:solidFill>
              <a:srgbClr val="FF9999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78" name="円/楕円 77"/>
          <p:cNvSpPr/>
          <p:nvPr/>
        </p:nvSpPr>
        <p:spPr bwMode="auto">
          <a:xfrm>
            <a:off x="4425203" y="3433878"/>
            <a:ext cx="479290" cy="479290"/>
          </a:xfrm>
          <a:prstGeom prst="ellipse">
            <a:avLst/>
          </a:prstGeom>
          <a:solidFill>
            <a:srgbClr val="FF9999">
              <a:alpha val="50000"/>
            </a:srgbClr>
          </a:solidFill>
          <a:ln w="15875" cap="flat" cmpd="sng" algn="ctr">
            <a:solidFill>
              <a:srgbClr val="FF9999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79" name="円/楕円 78"/>
          <p:cNvSpPr/>
          <p:nvPr/>
        </p:nvSpPr>
        <p:spPr bwMode="auto">
          <a:xfrm>
            <a:off x="4427583" y="1130904"/>
            <a:ext cx="479290" cy="479290"/>
          </a:xfrm>
          <a:prstGeom prst="ellipse">
            <a:avLst/>
          </a:prstGeom>
          <a:solidFill>
            <a:srgbClr val="FF9999">
              <a:alpha val="50000"/>
            </a:srgbClr>
          </a:solidFill>
          <a:ln w="15875" cap="flat" cmpd="sng" algn="ctr">
            <a:solidFill>
              <a:srgbClr val="FF9999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80" name="円/楕円 79"/>
          <p:cNvSpPr/>
          <p:nvPr/>
        </p:nvSpPr>
        <p:spPr bwMode="auto">
          <a:xfrm>
            <a:off x="4427584" y="4514510"/>
            <a:ext cx="479290" cy="479290"/>
          </a:xfrm>
          <a:prstGeom prst="ellipse">
            <a:avLst/>
          </a:prstGeom>
          <a:solidFill>
            <a:srgbClr val="99FF99">
              <a:alpha val="50000"/>
            </a:srgbClr>
          </a:solidFill>
          <a:ln w="15875" cap="flat" cmpd="sng" algn="ctr">
            <a:solidFill>
              <a:srgbClr val="99FF99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84" name="円/楕円 83"/>
          <p:cNvSpPr/>
          <p:nvPr/>
        </p:nvSpPr>
        <p:spPr bwMode="auto">
          <a:xfrm>
            <a:off x="4340442" y="5063507"/>
            <a:ext cx="383390" cy="383390"/>
          </a:xfrm>
          <a:prstGeom prst="ellipse">
            <a:avLst/>
          </a:prstGeom>
          <a:solidFill>
            <a:srgbClr val="99FF99">
              <a:alpha val="50000"/>
            </a:srgbClr>
          </a:solidFill>
          <a:ln w="15875" cap="flat" cmpd="sng" algn="ctr">
            <a:solidFill>
              <a:srgbClr val="99FF99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85" name="円/楕円 84"/>
          <p:cNvSpPr/>
          <p:nvPr/>
        </p:nvSpPr>
        <p:spPr bwMode="auto">
          <a:xfrm>
            <a:off x="4465618" y="5571270"/>
            <a:ext cx="383390" cy="383390"/>
          </a:xfrm>
          <a:prstGeom prst="ellipse">
            <a:avLst/>
          </a:prstGeom>
          <a:solidFill>
            <a:srgbClr val="99FF99">
              <a:alpha val="50000"/>
            </a:srgbClr>
          </a:solidFill>
          <a:ln w="15875" cap="flat" cmpd="sng" algn="ctr">
            <a:solidFill>
              <a:srgbClr val="99FF99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86" name="円/楕円 85"/>
          <p:cNvSpPr/>
          <p:nvPr/>
        </p:nvSpPr>
        <p:spPr bwMode="auto">
          <a:xfrm>
            <a:off x="4317797" y="5983401"/>
            <a:ext cx="383390" cy="383390"/>
          </a:xfrm>
          <a:prstGeom prst="ellipse">
            <a:avLst/>
          </a:prstGeom>
          <a:solidFill>
            <a:srgbClr val="99FF99">
              <a:alpha val="50000"/>
            </a:srgbClr>
          </a:solidFill>
          <a:ln w="15875" cap="flat" cmpd="sng" algn="ctr">
            <a:solidFill>
              <a:srgbClr val="99FF99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87" name="円/楕円 86"/>
          <p:cNvSpPr/>
          <p:nvPr/>
        </p:nvSpPr>
        <p:spPr bwMode="auto">
          <a:xfrm>
            <a:off x="1801338" y="4514323"/>
            <a:ext cx="383390" cy="383390"/>
          </a:xfrm>
          <a:prstGeom prst="ellipse">
            <a:avLst/>
          </a:prstGeom>
          <a:solidFill>
            <a:srgbClr val="6699FF">
              <a:alpha val="50000"/>
            </a:srgbClr>
          </a:solidFill>
          <a:ln w="15875" cap="flat" cmpd="sng" algn="ctr">
            <a:solidFill>
              <a:srgbClr val="6699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88" name="円/楕円 87"/>
          <p:cNvSpPr/>
          <p:nvPr/>
        </p:nvSpPr>
        <p:spPr bwMode="auto">
          <a:xfrm>
            <a:off x="1817641" y="3596903"/>
            <a:ext cx="383390" cy="383390"/>
          </a:xfrm>
          <a:prstGeom prst="ellipse">
            <a:avLst/>
          </a:prstGeom>
          <a:solidFill>
            <a:srgbClr val="6699FF">
              <a:alpha val="50000"/>
            </a:srgbClr>
          </a:solidFill>
          <a:ln w="15875" cap="flat" cmpd="sng" algn="ctr">
            <a:solidFill>
              <a:srgbClr val="6699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cxnSp>
        <p:nvCxnSpPr>
          <p:cNvPr id="96" name="直線コネクタ 95"/>
          <p:cNvCxnSpPr>
            <a:endCxn id="112" idx="3"/>
          </p:cNvCxnSpPr>
          <p:nvPr/>
        </p:nvCxnSpPr>
        <p:spPr bwMode="auto">
          <a:xfrm flipH="1">
            <a:off x="3485574" y="4735122"/>
            <a:ext cx="4980296" cy="10230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直線コネクタ 96"/>
          <p:cNvCxnSpPr>
            <a:cxnSpLocks noChangeAspect="1"/>
            <a:endCxn id="119" idx="1"/>
          </p:cNvCxnSpPr>
          <p:nvPr/>
        </p:nvCxnSpPr>
        <p:spPr bwMode="auto">
          <a:xfrm flipH="1">
            <a:off x="4660983" y="1070764"/>
            <a:ext cx="5292" cy="466765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直線コネクタ 97"/>
          <p:cNvCxnSpPr>
            <a:stCxn id="108" idx="1"/>
            <a:endCxn id="110" idx="3"/>
          </p:cNvCxnSpPr>
          <p:nvPr/>
        </p:nvCxnSpPr>
        <p:spPr bwMode="auto">
          <a:xfrm flipH="1" flipV="1">
            <a:off x="2407428" y="4613859"/>
            <a:ext cx="1817333" cy="10430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直線コネクタ 98"/>
          <p:cNvCxnSpPr>
            <a:stCxn id="108" idx="1"/>
            <a:endCxn id="112" idx="3"/>
          </p:cNvCxnSpPr>
          <p:nvPr/>
        </p:nvCxnSpPr>
        <p:spPr bwMode="auto">
          <a:xfrm flipH="1">
            <a:off x="3485574" y="4624289"/>
            <a:ext cx="739187" cy="12106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直線コネクタ 99"/>
          <p:cNvCxnSpPr>
            <a:stCxn id="120" idx="3"/>
          </p:cNvCxnSpPr>
          <p:nvPr/>
        </p:nvCxnSpPr>
        <p:spPr bwMode="auto">
          <a:xfrm>
            <a:off x="4531955" y="5225124"/>
            <a:ext cx="122804" cy="509326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直線コネクタ 100"/>
          <p:cNvCxnSpPr>
            <a:stCxn id="120" idx="3"/>
          </p:cNvCxnSpPr>
          <p:nvPr/>
        </p:nvCxnSpPr>
        <p:spPr bwMode="auto">
          <a:xfrm flipH="1">
            <a:off x="4509485" y="5225124"/>
            <a:ext cx="22470" cy="118035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直線コネクタ 101"/>
          <p:cNvCxnSpPr>
            <a:stCxn id="111" idx="1"/>
            <a:endCxn id="135" idx="0"/>
          </p:cNvCxnSpPr>
          <p:nvPr/>
        </p:nvCxnSpPr>
        <p:spPr bwMode="auto">
          <a:xfrm flipH="1">
            <a:off x="1264669" y="4715649"/>
            <a:ext cx="1403150" cy="4270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直線コネクタ 102"/>
          <p:cNvCxnSpPr>
            <a:stCxn id="110" idx="3"/>
            <a:endCxn id="111" idx="1"/>
          </p:cNvCxnSpPr>
          <p:nvPr/>
        </p:nvCxnSpPr>
        <p:spPr bwMode="auto">
          <a:xfrm>
            <a:off x="2407428" y="4613859"/>
            <a:ext cx="260391" cy="101790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直線コネクタ 103"/>
          <p:cNvCxnSpPr>
            <a:stCxn id="115" idx="3"/>
            <a:endCxn id="113" idx="3"/>
          </p:cNvCxnSpPr>
          <p:nvPr/>
        </p:nvCxnSpPr>
        <p:spPr bwMode="auto">
          <a:xfrm flipV="1">
            <a:off x="1902342" y="3817311"/>
            <a:ext cx="105026" cy="89576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線コネクタ 104"/>
          <p:cNvCxnSpPr>
            <a:stCxn id="114" idx="1"/>
          </p:cNvCxnSpPr>
          <p:nvPr/>
        </p:nvCxnSpPr>
        <p:spPr bwMode="auto">
          <a:xfrm flipH="1" flipV="1">
            <a:off x="2008279" y="3824289"/>
            <a:ext cx="78329" cy="891646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正方形/長方形 107"/>
          <p:cNvSpPr/>
          <p:nvPr/>
        </p:nvSpPr>
        <p:spPr bwMode="auto">
          <a:xfrm rot="21000000">
            <a:off x="4224397" y="4560223"/>
            <a:ext cx="47924" cy="119809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109" name="正方形/長方形 108"/>
          <p:cNvSpPr>
            <a:spLocks noChangeAspect="1"/>
          </p:cNvSpPr>
          <p:nvPr/>
        </p:nvSpPr>
        <p:spPr bwMode="auto">
          <a:xfrm>
            <a:off x="3028383" y="4547157"/>
            <a:ext cx="57508" cy="143771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110" name="正方形/長方形 109"/>
          <p:cNvSpPr/>
          <p:nvPr/>
        </p:nvSpPr>
        <p:spPr bwMode="auto">
          <a:xfrm rot="600000">
            <a:off x="2359868" y="4549793"/>
            <a:ext cx="47924" cy="119809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111" name="正方形/長方形 110"/>
          <p:cNvSpPr/>
          <p:nvPr/>
        </p:nvSpPr>
        <p:spPr bwMode="auto">
          <a:xfrm rot="600000">
            <a:off x="2667434" y="4661323"/>
            <a:ext cx="50718" cy="11746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112" name="正方形/長方形 111"/>
          <p:cNvSpPr/>
          <p:nvPr/>
        </p:nvSpPr>
        <p:spPr bwMode="auto">
          <a:xfrm rot="21000000">
            <a:off x="3438014" y="4689608"/>
            <a:ext cx="47924" cy="119809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116" name="正方形/長方形 115"/>
          <p:cNvSpPr>
            <a:spLocks noChangeAspect="1"/>
          </p:cNvSpPr>
          <p:nvPr/>
        </p:nvSpPr>
        <p:spPr bwMode="auto">
          <a:xfrm rot="2700000">
            <a:off x="4645900" y="4672616"/>
            <a:ext cx="57508" cy="205999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119" name="正方形/長方形 118"/>
          <p:cNvSpPr/>
          <p:nvPr/>
        </p:nvSpPr>
        <p:spPr bwMode="auto">
          <a:xfrm rot="4800000">
            <a:off x="4641182" y="5702110"/>
            <a:ext cx="47924" cy="119809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120" name="正方形/長方形 119"/>
          <p:cNvSpPr/>
          <p:nvPr/>
        </p:nvSpPr>
        <p:spPr bwMode="auto">
          <a:xfrm rot="4800000">
            <a:off x="4503833" y="5141621"/>
            <a:ext cx="47924" cy="119809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121" name="正方形/長方形 120"/>
          <p:cNvSpPr>
            <a:spLocks noChangeAspect="1"/>
          </p:cNvSpPr>
          <p:nvPr/>
        </p:nvSpPr>
        <p:spPr bwMode="auto">
          <a:xfrm rot="5400000">
            <a:off x="4487403" y="6112929"/>
            <a:ext cx="57508" cy="143771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cxnSp>
        <p:nvCxnSpPr>
          <p:cNvPr id="122" name="直線コネクタ 121"/>
          <p:cNvCxnSpPr>
            <a:stCxn id="114" idx="1"/>
            <a:endCxn id="115" idx="3"/>
          </p:cNvCxnSpPr>
          <p:nvPr/>
        </p:nvCxnSpPr>
        <p:spPr bwMode="auto">
          <a:xfrm flipH="1" flipV="1">
            <a:off x="1902342" y="4713078"/>
            <a:ext cx="184266" cy="285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直線コネクタ 122"/>
          <p:cNvCxnSpPr>
            <a:stCxn id="106" idx="1"/>
            <a:endCxn id="107" idx="3"/>
          </p:cNvCxnSpPr>
          <p:nvPr/>
        </p:nvCxnSpPr>
        <p:spPr bwMode="auto">
          <a:xfrm flipH="1">
            <a:off x="5785879" y="4736864"/>
            <a:ext cx="2283800" cy="3260"/>
          </a:xfrm>
          <a:prstGeom prst="line">
            <a:avLst/>
          </a:prstGeom>
          <a:solidFill>
            <a:srgbClr val="FAFFC9">
              <a:alpha val="50000"/>
            </a:srgbClr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直線コネクタ 123"/>
          <p:cNvCxnSpPr>
            <a:endCxn id="117" idx="1"/>
          </p:cNvCxnSpPr>
          <p:nvPr/>
        </p:nvCxnSpPr>
        <p:spPr bwMode="auto">
          <a:xfrm flipH="1">
            <a:off x="4663242" y="1408947"/>
            <a:ext cx="4244" cy="2226155"/>
          </a:xfrm>
          <a:prstGeom prst="line">
            <a:avLst/>
          </a:prstGeom>
          <a:solidFill>
            <a:srgbClr val="FAFFC9">
              <a:alpha val="50000"/>
            </a:srgbClr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Rectangle 3"/>
          <p:cNvSpPr txBox="1">
            <a:spLocks noChangeArrowheads="1"/>
          </p:cNvSpPr>
          <p:nvPr/>
        </p:nvSpPr>
        <p:spPr>
          <a:xfrm>
            <a:off x="4888902" y="1206908"/>
            <a:ext cx="868224" cy="309808"/>
          </a:xfrm>
          <a:prstGeom prst="rect">
            <a:avLst/>
          </a:prstGeom>
        </p:spPr>
        <p:txBody>
          <a:bodyPr/>
          <a:lstStyle/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ETM</a:t>
            </a:r>
          </a:p>
        </p:txBody>
      </p:sp>
      <p:sp>
        <p:nvSpPr>
          <p:cNvPr id="126" name="Rectangle 3"/>
          <p:cNvSpPr txBox="1">
            <a:spLocks noChangeArrowheads="1"/>
          </p:cNvSpPr>
          <p:nvPr/>
        </p:nvSpPr>
        <p:spPr>
          <a:xfrm>
            <a:off x="4894404" y="3507501"/>
            <a:ext cx="868224" cy="309808"/>
          </a:xfrm>
          <a:prstGeom prst="rect">
            <a:avLst/>
          </a:prstGeom>
        </p:spPr>
        <p:txBody>
          <a:bodyPr/>
          <a:lstStyle/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b="1" kern="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I</a:t>
            </a:r>
            <a:r>
              <a:rPr lang="en-US" altLang="ja-JP" sz="16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TM</a:t>
            </a:r>
          </a:p>
        </p:txBody>
      </p:sp>
      <p:sp>
        <p:nvSpPr>
          <p:cNvPr id="129" name="Rectangle 3"/>
          <p:cNvSpPr txBox="1">
            <a:spLocks noChangeArrowheads="1"/>
          </p:cNvSpPr>
          <p:nvPr/>
        </p:nvSpPr>
        <p:spPr>
          <a:xfrm>
            <a:off x="5487649" y="4192065"/>
            <a:ext cx="868224" cy="309808"/>
          </a:xfrm>
          <a:prstGeom prst="rect">
            <a:avLst/>
          </a:prstGeom>
        </p:spPr>
        <p:txBody>
          <a:bodyPr/>
          <a:lstStyle/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b="1" kern="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I</a:t>
            </a:r>
            <a:r>
              <a:rPr lang="en-US" altLang="ja-JP" sz="16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TM</a:t>
            </a:r>
          </a:p>
        </p:txBody>
      </p:sp>
      <p:sp>
        <p:nvSpPr>
          <p:cNvPr id="130" name="Rectangle 3"/>
          <p:cNvSpPr txBox="1">
            <a:spLocks noChangeArrowheads="1"/>
          </p:cNvSpPr>
          <p:nvPr/>
        </p:nvSpPr>
        <p:spPr>
          <a:xfrm>
            <a:off x="7769019" y="4166581"/>
            <a:ext cx="643461" cy="309808"/>
          </a:xfrm>
          <a:prstGeom prst="rect">
            <a:avLst/>
          </a:prstGeom>
        </p:spPr>
        <p:txBody>
          <a:bodyPr/>
          <a:lstStyle/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ETM</a:t>
            </a:r>
          </a:p>
        </p:txBody>
      </p:sp>
      <p:sp>
        <p:nvSpPr>
          <p:cNvPr id="131" name="Rectangle 3"/>
          <p:cNvSpPr txBox="1">
            <a:spLocks noChangeArrowheads="1"/>
          </p:cNvSpPr>
          <p:nvPr/>
        </p:nvSpPr>
        <p:spPr>
          <a:xfrm>
            <a:off x="4779873" y="4302226"/>
            <a:ext cx="868224" cy="309808"/>
          </a:xfrm>
          <a:prstGeom prst="rect">
            <a:avLst/>
          </a:prstGeom>
        </p:spPr>
        <p:txBody>
          <a:bodyPr/>
          <a:lstStyle/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BS</a:t>
            </a:r>
          </a:p>
        </p:txBody>
      </p:sp>
      <p:sp>
        <p:nvSpPr>
          <p:cNvPr id="135" name="正方形/長方形 134"/>
          <p:cNvSpPr/>
          <p:nvPr/>
        </p:nvSpPr>
        <p:spPr bwMode="auto">
          <a:xfrm rot="5400000">
            <a:off x="1015028" y="4594211"/>
            <a:ext cx="247866" cy="251415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140" name="Rectangle 3"/>
          <p:cNvSpPr txBox="1">
            <a:spLocks noChangeArrowheads="1"/>
          </p:cNvSpPr>
          <p:nvPr/>
        </p:nvSpPr>
        <p:spPr>
          <a:xfrm>
            <a:off x="6439422" y="4337676"/>
            <a:ext cx="1205948" cy="388428"/>
          </a:xfrm>
          <a:prstGeom prst="rect">
            <a:avLst/>
          </a:prstGeom>
        </p:spPr>
        <p:txBody>
          <a:bodyPr/>
          <a:lstStyle/>
          <a:p>
            <a:pPr marL="193675" indent="-193675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400 kW</a:t>
            </a:r>
          </a:p>
        </p:txBody>
      </p:sp>
      <p:sp>
        <p:nvSpPr>
          <p:cNvPr id="142" name="正方形/長方形 141"/>
          <p:cNvSpPr/>
          <p:nvPr/>
        </p:nvSpPr>
        <p:spPr bwMode="auto">
          <a:xfrm rot="5400000">
            <a:off x="1052329" y="4415858"/>
            <a:ext cx="376562" cy="60299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113" name="正方形/長方形 112"/>
          <p:cNvSpPr/>
          <p:nvPr/>
        </p:nvSpPr>
        <p:spPr bwMode="auto">
          <a:xfrm rot="5400000">
            <a:off x="1983406" y="3733444"/>
            <a:ext cx="47924" cy="119809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2647877" y="3967841"/>
            <a:ext cx="678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PRM</a:t>
            </a: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4890714" y="5955590"/>
            <a:ext cx="656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2983754" y="4296119"/>
            <a:ext cx="74215" cy="246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4632177" y="6133381"/>
            <a:ext cx="276253" cy="41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5" name="正方形/長方形 114"/>
          <p:cNvSpPr/>
          <p:nvPr/>
        </p:nvSpPr>
        <p:spPr bwMode="auto">
          <a:xfrm rot="18900000">
            <a:off x="1861436" y="4670117"/>
            <a:ext cx="47924" cy="119809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114" name="正方形/長方形 113"/>
          <p:cNvSpPr/>
          <p:nvPr/>
        </p:nvSpPr>
        <p:spPr bwMode="auto">
          <a:xfrm rot="2700000">
            <a:off x="2079590" y="4672974"/>
            <a:ext cx="47924" cy="119809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107" name="正方形/長方形 106"/>
          <p:cNvSpPr>
            <a:spLocks noChangeAspect="1"/>
          </p:cNvSpPr>
          <p:nvPr/>
        </p:nvSpPr>
        <p:spPr bwMode="auto">
          <a:xfrm>
            <a:off x="5713993" y="4650267"/>
            <a:ext cx="71886" cy="17971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106" name="正方形/長方形 105"/>
          <p:cNvSpPr>
            <a:spLocks noChangeAspect="1"/>
          </p:cNvSpPr>
          <p:nvPr/>
        </p:nvSpPr>
        <p:spPr bwMode="auto">
          <a:xfrm>
            <a:off x="8069679" y="4647007"/>
            <a:ext cx="71886" cy="17971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117" name="正方形/長方形 116"/>
          <p:cNvSpPr>
            <a:spLocks noChangeAspect="1"/>
          </p:cNvSpPr>
          <p:nvPr/>
        </p:nvSpPr>
        <p:spPr bwMode="auto">
          <a:xfrm rot="5400000">
            <a:off x="4627299" y="3581188"/>
            <a:ext cx="71886" cy="17971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118" name="正方形/長方形 117"/>
          <p:cNvSpPr>
            <a:spLocks noChangeAspect="1"/>
          </p:cNvSpPr>
          <p:nvPr/>
        </p:nvSpPr>
        <p:spPr bwMode="auto">
          <a:xfrm rot="5400000">
            <a:off x="4631545" y="1280767"/>
            <a:ext cx="71886" cy="17971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600" b="1" dirty="0" smtClean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150" name="Rectangle 3"/>
          <p:cNvSpPr txBox="1">
            <a:spLocks noChangeArrowheads="1"/>
          </p:cNvSpPr>
          <p:nvPr/>
        </p:nvSpPr>
        <p:spPr>
          <a:xfrm>
            <a:off x="166816" y="2535196"/>
            <a:ext cx="1905000" cy="838199"/>
          </a:xfrm>
          <a:prstGeom prst="rect">
            <a:avLst/>
          </a:prstGeom>
        </p:spPr>
        <p:txBody>
          <a:bodyPr/>
          <a:lstStyle/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</a:rPr>
              <a:t>- Mode cleaner</a:t>
            </a:r>
          </a:p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kern="0" dirty="0">
                <a:solidFill>
                  <a:srgbClr val="003366"/>
                </a:solidFill>
              </a:rPr>
              <a:t> </a:t>
            </a:r>
            <a:r>
              <a:rPr lang="en-US" altLang="ja-JP" sz="1600" kern="0" dirty="0" smtClean="0">
                <a:solidFill>
                  <a:srgbClr val="003366"/>
                </a:solidFill>
              </a:rPr>
              <a:t>    Silica, 0.5kg, 290K</a:t>
            </a:r>
          </a:p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</a:rPr>
              <a:t>- Stack + Payload</a:t>
            </a:r>
          </a:p>
        </p:txBody>
      </p:sp>
      <p:sp>
        <p:nvSpPr>
          <p:cNvPr id="152" name="角丸四角形 151"/>
          <p:cNvSpPr/>
          <p:nvPr/>
        </p:nvSpPr>
        <p:spPr bwMode="auto">
          <a:xfrm>
            <a:off x="166816" y="1011195"/>
            <a:ext cx="2002200" cy="2438400"/>
          </a:xfrm>
          <a:prstGeom prst="roundRect">
            <a:avLst>
              <a:gd name="adj" fmla="val 7715"/>
            </a:avLst>
          </a:prstGeom>
          <a:solidFill>
            <a:srgbClr val="99CCFF">
              <a:alpha val="47000"/>
            </a:srgbClr>
          </a:solidFill>
          <a:ln w="3175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2400" dirty="0" smtClean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53" name="Rectangle 3"/>
          <p:cNvSpPr txBox="1">
            <a:spLocks noChangeArrowheads="1"/>
          </p:cNvSpPr>
          <p:nvPr/>
        </p:nvSpPr>
        <p:spPr>
          <a:xfrm>
            <a:off x="166816" y="2154195"/>
            <a:ext cx="1981200" cy="381000"/>
          </a:xfrm>
          <a:prstGeom prst="rect">
            <a:avLst/>
          </a:prstGeom>
        </p:spPr>
        <p:txBody>
          <a:bodyPr/>
          <a:lstStyle/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b="1" kern="0" dirty="0" smtClean="0">
                <a:solidFill>
                  <a:srgbClr val="3366FF"/>
                </a:solidFill>
              </a:rPr>
              <a:t>Type-C system</a:t>
            </a:r>
          </a:p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b="1" kern="0" dirty="0" smtClean="0">
                <a:solidFill>
                  <a:srgbClr val="99CCFF"/>
                </a:solidFill>
              </a:rPr>
              <a:t>    </a:t>
            </a:r>
          </a:p>
        </p:txBody>
      </p:sp>
      <p:grpSp>
        <p:nvGrpSpPr>
          <p:cNvPr id="154" name="グループ化 214"/>
          <p:cNvGrpSpPr/>
          <p:nvPr/>
        </p:nvGrpSpPr>
        <p:grpSpPr>
          <a:xfrm>
            <a:off x="1309816" y="1163595"/>
            <a:ext cx="506048" cy="898004"/>
            <a:chOff x="467544" y="5085184"/>
            <a:chExt cx="506048" cy="898004"/>
          </a:xfrm>
        </p:grpSpPr>
        <p:sp>
          <p:nvSpPr>
            <p:cNvPr id="156" name="正方形/長方形 155"/>
            <p:cNvSpPr/>
            <p:nvPr/>
          </p:nvSpPr>
          <p:spPr bwMode="auto">
            <a:xfrm>
              <a:off x="524410" y="5085184"/>
              <a:ext cx="360850" cy="634142"/>
            </a:xfrm>
            <a:prstGeom prst="rect">
              <a:avLst/>
            </a:prstGeom>
            <a:noFill/>
            <a:ln w="381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2400" dirty="0" smtClean="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57" name="正方形/長方形 156"/>
            <p:cNvSpPr/>
            <p:nvPr/>
          </p:nvSpPr>
          <p:spPr bwMode="auto">
            <a:xfrm>
              <a:off x="562297" y="5282888"/>
              <a:ext cx="273629" cy="818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2400" dirty="0" smtClean="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58" name="正方形/長方形 157"/>
            <p:cNvSpPr/>
            <p:nvPr/>
          </p:nvSpPr>
          <p:spPr bwMode="auto">
            <a:xfrm>
              <a:off x="628183" y="5462116"/>
              <a:ext cx="136814" cy="171137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2400" dirty="0" smtClean="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</a:endParaRPr>
            </a:p>
          </p:txBody>
        </p:sp>
        <p:cxnSp>
          <p:nvCxnSpPr>
            <p:cNvPr id="159" name="直線コネクタ 158"/>
            <p:cNvCxnSpPr>
              <a:stCxn id="156" idx="0"/>
              <a:endCxn id="158" idx="2"/>
            </p:cNvCxnSpPr>
            <p:nvPr/>
          </p:nvCxnSpPr>
          <p:spPr bwMode="auto">
            <a:xfrm flipH="1">
              <a:off x="696590" y="5085184"/>
              <a:ext cx="8245" cy="548069"/>
            </a:xfrm>
            <a:prstGeom prst="line">
              <a:avLst/>
            </a:prstGeom>
            <a:solidFill>
              <a:srgbClr val="FAFFC9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0" name="正方形/長方形 159"/>
            <p:cNvSpPr/>
            <p:nvPr/>
          </p:nvSpPr>
          <p:spPr bwMode="auto">
            <a:xfrm>
              <a:off x="467544" y="5743799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2400" dirty="0" smtClean="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61" name="正方形/長方形 160"/>
            <p:cNvSpPr/>
            <p:nvPr/>
          </p:nvSpPr>
          <p:spPr bwMode="auto">
            <a:xfrm>
              <a:off x="480244" y="5828506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2400" dirty="0" smtClean="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68" name="正方形/長方形 167"/>
            <p:cNvSpPr/>
            <p:nvPr/>
          </p:nvSpPr>
          <p:spPr bwMode="auto">
            <a:xfrm>
              <a:off x="475886" y="5920546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2400" dirty="0" smtClean="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69" name="正方形/長方形 168"/>
            <p:cNvSpPr/>
            <p:nvPr/>
          </p:nvSpPr>
          <p:spPr bwMode="auto">
            <a:xfrm>
              <a:off x="885260" y="5828506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2400" dirty="0" smtClean="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70" name="正方形/長方形 169"/>
            <p:cNvSpPr/>
            <p:nvPr/>
          </p:nvSpPr>
          <p:spPr bwMode="auto">
            <a:xfrm>
              <a:off x="882534" y="5920546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2400" dirty="0" smtClean="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sp>
        <p:nvSpPr>
          <p:cNvPr id="155" name="正方形/長方形 154"/>
          <p:cNvSpPr/>
          <p:nvPr/>
        </p:nvSpPr>
        <p:spPr bwMode="auto">
          <a:xfrm flipV="1">
            <a:off x="1233616" y="2077995"/>
            <a:ext cx="627614" cy="45719"/>
          </a:xfrm>
          <a:prstGeom prst="rect">
            <a:avLst/>
          </a:prstGeom>
          <a:pattFill prst="wdUpDiag">
            <a:fgClr>
              <a:srgbClr val="DDDDDD"/>
            </a:fgClr>
            <a:bgClr>
              <a:srgbClr val="808080"/>
            </a:bgClr>
          </a:pattFill>
          <a:ln w="3175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2400" dirty="0" smtClean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77" name="角丸四角形 176"/>
          <p:cNvSpPr/>
          <p:nvPr/>
        </p:nvSpPr>
        <p:spPr bwMode="auto">
          <a:xfrm>
            <a:off x="152401" y="5041556"/>
            <a:ext cx="4061253" cy="1676400"/>
          </a:xfrm>
          <a:prstGeom prst="roundRect">
            <a:avLst>
              <a:gd name="adj" fmla="val 7715"/>
            </a:avLst>
          </a:prstGeom>
          <a:solidFill>
            <a:srgbClr val="FFD257">
              <a:alpha val="50000"/>
            </a:srgbClr>
          </a:solidFill>
          <a:ln w="3175" cap="flat" cmpd="sng" algn="ctr">
            <a:solidFill>
              <a:srgbClr val="FFD257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2400" dirty="0" smtClean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78" name="Rectangle 3"/>
          <p:cNvSpPr txBox="1">
            <a:spLocks noChangeArrowheads="1"/>
          </p:cNvSpPr>
          <p:nvPr/>
        </p:nvSpPr>
        <p:spPr>
          <a:xfrm>
            <a:off x="944489" y="5117756"/>
            <a:ext cx="2443268" cy="399144"/>
          </a:xfrm>
          <a:prstGeom prst="rect">
            <a:avLst/>
          </a:prstGeom>
        </p:spPr>
        <p:txBody>
          <a:bodyPr/>
          <a:lstStyle/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b="1" kern="0" dirty="0" smtClean="0">
                <a:solidFill>
                  <a:srgbClr val="FF6600"/>
                </a:solidFill>
              </a:rPr>
              <a:t>Type-Bp payload</a:t>
            </a:r>
          </a:p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b="1" kern="0" dirty="0" smtClean="0">
                <a:solidFill>
                  <a:srgbClr val="FFFF00"/>
                </a:solidFill>
              </a:rPr>
              <a:t>    </a:t>
            </a:r>
          </a:p>
        </p:txBody>
      </p:sp>
      <p:sp>
        <p:nvSpPr>
          <p:cNvPr id="179" name="Rectangle 3"/>
          <p:cNvSpPr txBox="1">
            <a:spLocks noChangeArrowheads="1"/>
          </p:cNvSpPr>
          <p:nvPr/>
        </p:nvSpPr>
        <p:spPr>
          <a:xfrm>
            <a:off x="872481" y="5493180"/>
            <a:ext cx="3514168" cy="1224776"/>
          </a:xfrm>
          <a:prstGeom prst="rect">
            <a:avLst/>
          </a:prstGeom>
        </p:spPr>
        <p:txBody>
          <a:bodyPr/>
          <a:lstStyle/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Tx/>
              <a:buChar char="-"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</a:rPr>
              <a:t>Test mass and Core optics (BS, FM,..)</a:t>
            </a:r>
          </a:p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kern="0" dirty="0">
                <a:solidFill>
                  <a:srgbClr val="003366"/>
                </a:solidFill>
              </a:rPr>
              <a:t> </a:t>
            </a:r>
            <a:r>
              <a:rPr lang="en-US" altLang="ja-JP" sz="1600" kern="0" dirty="0" smtClean="0">
                <a:solidFill>
                  <a:srgbClr val="003366"/>
                </a:solidFill>
              </a:rPr>
              <a:t>    Silica, 10kg, 290K</a:t>
            </a:r>
          </a:p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</a:rPr>
              <a:t>- Seismic isolator</a:t>
            </a:r>
          </a:p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</a:rPr>
              <a:t>    Table + GASF + Type-B Payload</a:t>
            </a:r>
          </a:p>
        </p:txBody>
      </p:sp>
      <p:grpSp>
        <p:nvGrpSpPr>
          <p:cNvPr id="180" name="図形グループ 285"/>
          <p:cNvGrpSpPr/>
          <p:nvPr/>
        </p:nvGrpSpPr>
        <p:grpSpPr>
          <a:xfrm>
            <a:off x="228601" y="5193956"/>
            <a:ext cx="627614" cy="1291168"/>
            <a:chOff x="1143000" y="5181600"/>
            <a:chExt cx="627614" cy="1291168"/>
          </a:xfrm>
        </p:grpSpPr>
        <p:grpSp>
          <p:nvGrpSpPr>
            <p:cNvPr id="181" name="グループ化 19"/>
            <p:cNvGrpSpPr/>
            <p:nvPr/>
          </p:nvGrpSpPr>
          <p:grpSpPr>
            <a:xfrm>
              <a:off x="1143000" y="5257800"/>
              <a:ext cx="627614" cy="1214968"/>
              <a:chOff x="471896" y="4878328"/>
              <a:chExt cx="627614" cy="1214968"/>
            </a:xfrm>
          </p:grpSpPr>
          <p:sp>
            <p:nvSpPr>
              <p:cNvPr id="186" name="正方形/長方形 185"/>
              <p:cNvSpPr/>
              <p:nvPr/>
            </p:nvSpPr>
            <p:spPr bwMode="auto">
              <a:xfrm>
                <a:off x="601422" y="4878328"/>
                <a:ext cx="360850" cy="882745"/>
              </a:xfrm>
              <a:prstGeom prst="rect">
                <a:avLst/>
              </a:prstGeom>
              <a:noFill/>
              <a:ln w="3810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87" name="正方形/長方形 186"/>
              <p:cNvSpPr/>
              <p:nvPr/>
            </p:nvSpPr>
            <p:spPr bwMode="auto">
              <a:xfrm>
                <a:off x="639309" y="5324636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88" name="正方形/長方形 187"/>
              <p:cNvSpPr/>
              <p:nvPr/>
            </p:nvSpPr>
            <p:spPr bwMode="auto">
              <a:xfrm>
                <a:off x="705195" y="5503864"/>
                <a:ext cx="136814" cy="17113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189" name="直線コネクタ 188"/>
              <p:cNvCxnSpPr>
                <a:stCxn id="186" idx="0"/>
                <a:endCxn id="188" idx="2"/>
              </p:cNvCxnSpPr>
              <p:nvPr/>
            </p:nvCxnSpPr>
            <p:spPr bwMode="auto">
              <a:xfrm flipH="1">
                <a:off x="773602" y="4878328"/>
                <a:ext cx="8245" cy="796673"/>
              </a:xfrm>
              <a:prstGeom prst="line">
                <a:avLst/>
              </a:prstGeom>
              <a:solidFill>
                <a:srgbClr val="FAFFC9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0" name="正方形/長方形 189"/>
              <p:cNvSpPr/>
              <p:nvPr/>
            </p:nvSpPr>
            <p:spPr bwMode="auto">
              <a:xfrm>
                <a:off x="544556" y="5785547"/>
                <a:ext cx="506048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91" name="正方形/長方形 190"/>
              <p:cNvSpPr/>
              <p:nvPr/>
            </p:nvSpPr>
            <p:spPr bwMode="auto">
              <a:xfrm>
                <a:off x="557256" y="5870254"/>
                <a:ext cx="79384" cy="17732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92" name="正方形/長方形 191"/>
              <p:cNvSpPr/>
              <p:nvPr/>
            </p:nvSpPr>
            <p:spPr bwMode="auto">
              <a:xfrm>
                <a:off x="962272" y="5870253"/>
                <a:ext cx="88332" cy="177323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93" name="正方形/長方形 192"/>
              <p:cNvSpPr/>
              <p:nvPr/>
            </p:nvSpPr>
            <p:spPr bwMode="auto">
              <a:xfrm flipV="1">
                <a:off x="471896" y="6047577"/>
                <a:ext cx="627614" cy="45719"/>
              </a:xfrm>
              <a:prstGeom prst="rect">
                <a:avLst/>
              </a:prstGeom>
              <a:pattFill prst="wdUpDiag">
                <a:fgClr>
                  <a:srgbClr val="DDDDDD"/>
                </a:fgClr>
                <a:bgClr>
                  <a:srgbClr val="808080"/>
                </a:bgClr>
              </a:pattFill>
              <a:ln w="31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94" name="正方形/長方形 193"/>
              <p:cNvSpPr/>
              <p:nvPr/>
            </p:nvSpPr>
            <p:spPr bwMode="auto">
              <a:xfrm>
                <a:off x="636640" y="5085646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grpSp>
          <p:nvGrpSpPr>
            <p:cNvPr id="182" name="グループ化 209"/>
            <p:cNvGrpSpPr/>
            <p:nvPr/>
          </p:nvGrpSpPr>
          <p:grpSpPr>
            <a:xfrm>
              <a:off x="1237158" y="5181600"/>
              <a:ext cx="439242" cy="106621"/>
              <a:chOff x="7380312" y="1384222"/>
              <a:chExt cx="439242" cy="129946"/>
            </a:xfrm>
          </p:grpSpPr>
          <p:sp>
            <p:nvSpPr>
              <p:cNvPr id="183" name="正方形/長方形 182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84" name="円弧 183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85" name="円弧 184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</p:grpSp>
      <p:sp>
        <p:nvSpPr>
          <p:cNvPr id="199" name="角丸四角形 198"/>
          <p:cNvSpPr/>
          <p:nvPr/>
        </p:nvSpPr>
        <p:spPr bwMode="auto">
          <a:xfrm>
            <a:off x="5465268" y="5029199"/>
            <a:ext cx="3528392" cy="1682809"/>
          </a:xfrm>
          <a:prstGeom prst="roundRect">
            <a:avLst>
              <a:gd name="adj" fmla="val 7715"/>
            </a:avLst>
          </a:prstGeom>
          <a:solidFill>
            <a:srgbClr val="99FF99">
              <a:alpha val="54000"/>
            </a:srgbClr>
          </a:solidFill>
          <a:ln w="3175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2400" dirty="0" smtClean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00" name="Rectangle 3"/>
          <p:cNvSpPr txBox="1">
            <a:spLocks noChangeArrowheads="1"/>
          </p:cNvSpPr>
          <p:nvPr/>
        </p:nvSpPr>
        <p:spPr>
          <a:xfrm>
            <a:off x="5633997" y="5532145"/>
            <a:ext cx="3143272" cy="1325855"/>
          </a:xfrm>
          <a:prstGeom prst="rect">
            <a:avLst/>
          </a:prstGeom>
        </p:spPr>
        <p:txBody>
          <a:bodyPr/>
          <a:lstStyle/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</a:rPr>
              <a:t>- Core optics (BS, SRM,…)</a:t>
            </a:r>
          </a:p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kern="0" dirty="0">
                <a:solidFill>
                  <a:srgbClr val="003366"/>
                </a:solidFill>
              </a:rPr>
              <a:t> </a:t>
            </a:r>
            <a:r>
              <a:rPr lang="en-US" altLang="ja-JP" sz="1600" kern="0" dirty="0" smtClean="0">
                <a:solidFill>
                  <a:srgbClr val="003366"/>
                </a:solidFill>
              </a:rPr>
              <a:t>    Silica, </a:t>
            </a:r>
            <a:r>
              <a:rPr lang="en-US" altLang="ja-JP" sz="1600" kern="0" dirty="0">
                <a:solidFill>
                  <a:srgbClr val="003366"/>
                </a:solidFill>
              </a:rPr>
              <a:t>1</a:t>
            </a:r>
            <a:r>
              <a:rPr lang="en-US" altLang="ja-JP" sz="1600" kern="0" dirty="0" smtClean="0">
                <a:solidFill>
                  <a:srgbClr val="003366"/>
                </a:solidFill>
              </a:rPr>
              <a:t>0kg, 290K</a:t>
            </a:r>
          </a:p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</a:rPr>
              <a:t>- IP + GASF + Payload</a:t>
            </a:r>
          </a:p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</a:rPr>
              <a:t>- Stack for </a:t>
            </a:r>
            <a:r>
              <a:rPr lang="en-US" altLang="ja-JP" sz="1600" kern="0" dirty="0">
                <a:solidFill>
                  <a:srgbClr val="003366"/>
                </a:solidFill>
              </a:rPr>
              <a:t>a</a:t>
            </a:r>
            <a:r>
              <a:rPr lang="en-US" altLang="ja-JP" sz="1600" kern="0" dirty="0" smtClean="0">
                <a:solidFill>
                  <a:srgbClr val="003366"/>
                </a:solidFill>
              </a:rPr>
              <a:t>ux. optics</a:t>
            </a:r>
          </a:p>
        </p:txBody>
      </p:sp>
      <p:grpSp>
        <p:nvGrpSpPr>
          <p:cNvPr id="201" name="グループ化 143"/>
          <p:cNvGrpSpPr/>
          <p:nvPr/>
        </p:nvGrpSpPr>
        <p:grpSpPr>
          <a:xfrm>
            <a:off x="8069913" y="5071034"/>
            <a:ext cx="699562" cy="1590757"/>
            <a:chOff x="3080613" y="4517663"/>
            <a:chExt cx="699562" cy="1590757"/>
          </a:xfrm>
        </p:grpSpPr>
        <p:grpSp>
          <p:nvGrpSpPr>
            <p:cNvPr id="202" name="グループ化 146"/>
            <p:cNvGrpSpPr/>
            <p:nvPr/>
          </p:nvGrpSpPr>
          <p:grpSpPr>
            <a:xfrm>
              <a:off x="3166118" y="4517663"/>
              <a:ext cx="542048" cy="1524984"/>
              <a:chOff x="8062400" y="4375654"/>
              <a:chExt cx="542048" cy="1524984"/>
            </a:xfrm>
          </p:grpSpPr>
          <p:sp>
            <p:nvSpPr>
              <p:cNvPr id="206" name="正方形/長方形 205"/>
              <p:cNvSpPr/>
              <p:nvPr/>
            </p:nvSpPr>
            <p:spPr bwMode="auto">
              <a:xfrm>
                <a:off x="8062400" y="4476601"/>
                <a:ext cx="72000" cy="250571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grpSp>
            <p:nvGrpSpPr>
              <p:cNvPr id="207" name="グループ化 161"/>
              <p:cNvGrpSpPr/>
              <p:nvPr/>
            </p:nvGrpSpPr>
            <p:grpSpPr>
              <a:xfrm>
                <a:off x="8115022" y="4375654"/>
                <a:ext cx="439242" cy="113058"/>
                <a:chOff x="7380312" y="1384222"/>
                <a:chExt cx="439242" cy="129946"/>
              </a:xfrm>
            </p:grpSpPr>
            <p:sp>
              <p:nvSpPr>
                <p:cNvPr id="222" name="正方形/長方形 221"/>
                <p:cNvSpPr/>
                <p:nvPr/>
              </p:nvSpPr>
              <p:spPr bwMode="auto">
                <a:xfrm>
                  <a:off x="7380312" y="1384222"/>
                  <a:ext cx="439242" cy="100562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ja-JP" altLang="en-US" sz="2400" dirty="0" smtClean="0">
                    <a:solidFill>
                      <a:prstClr val="black"/>
                    </a:solidFill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223" name="円弧 222"/>
                <p:cNvSpPr/>
                <p:nvPr/>
              </p:nvSpPr>
              <p:spPr bwMode="auto">
                <a:xfrm>
                  <a:off x="7599933" y="1419163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ja-JP" altLang="en-US" sz="2400" dirty="0" smtClean="0">
                    <a:solidFill>
                      <a:prstClr val="black"/>
                    </a:solidFill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224" name="円弧 223"/>
                <p:cNvSpPr/>
                <p:nvPr/>
              </p:nvSpPr>
              <p:spPr bwMode="auto">
                <a:xfrm>
                  <a:off x="7380312" y="1410582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ja-JP" altLang="en-US" sz="2400" dirty="0" smtClean="0">
                    <a:solidFill>
                      <a:prstClr val="black"/>
                    </a:solidFill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  <p:sp>
            <p:nvSpPr>
              <p:cNvPr id="208" name="正方形/長方形 207"/>
              <p:cNvSpPr/>
              <p:nvPr/>
            </p:nvSpPr>
            <p:spPr bwMode="auto">
              <a:xfrm>
                <a:off x="8532448" y="4463175"/>
                <a:ext cx="72000" cy="250571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grpSp>
            <p:nvGrpSpPr>
              <p:cNvPr id="209" name="グループ化 167"/>
              <p:cNvGrpSpPr/>
              <p:nvPr/>
            </p:nvGrpSpPr>
            <p:grpSpPr>
              <a:xfrm>
                <a:off x="8107828" y="4797152"/>
                <a:ext cx="439242" cy="113058"/>
                <a:chOff x="7380312" y="1384222"/>
                <a:chExt cx="439242" cy="129946"/>
              </a:xfrm>
            </p:grpSpPr>
            <p:sp>
              <p:nvSpPr>
                <p:cNvPr id="219" name="正方形/長方形 218"/>
                <p:cNvSpPr/>
                <p:nvPr/>
              </p:nvSpPr>
              <p:spPr bwMode="auto">
                <a:xfrm>
                  <a:off x="7380312" y="1384222"/>
                  <a:ext cx="439242" cy="100562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ja-JP" altLang="en-US" sz="2400" dirty="0" smtClean="0">
                    <a:solidFill>
                      <a:prstClr val="black"/>
                    </a:solidFill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220" name="円弧 219"/>
                <p:cNvSpPr/>
                <p:nvPr/>
              </p:nvSpPr>
              <p:spPr bwMode="auto">
                <a:xfrm>
                  <a:off x="7599933" y="1419163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ja-JP" altLang="en-US" sz="2400" dirty="0" smtClean="0">
                    <a:solidFill>
                      <a:prstClr val="black"/>
                    </a:solidFill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221" name="円弧 220"/>
                <p:cNvSpPr/>
                <p:nvPr/>
              </p:nvSpPr>
              <p:spPr bwMode="auto">
                <a:xfrm>
                  <a:off x="7380312" y="1410582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ja-JP" altLang="en-US" sz="2400" dirty="0" smtClean="0">
                    <a:solidFill>
                      <a:prstClr val="black"/>
                    </a:solidFill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  <p:sp>
            <p:nvSpPr>
              <p:cNvPr id="210" name="正方形/長方形 209"/>
              <p:cNvSpPr/>
              <p:nvPr/>
            </p:nvSpPr>
            <p:spPr bwMode="auto">
              <a:xfrm>
                <a:off x="8191450" y="5002634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211" name="正方形/長方形 210"/>
              <p:cNvSpPr/>
              <p:nvPr/>
            </p:nvSpPr>
            <p:spPr bwMode="auto">
              <a:xfrm>
                <a:off x="8193153" y="5200338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212" name="正方形/長方形 211"/>
              <p:cNvSpPr/>
              <p:nvPr/>
            </p:nvSpPr>
            <p:spPr bwMode="auto">
              <a:xfrm>
                <a:off x="8259039" y="5379566"/>
                <a:ext cx="136814" cy="17113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213" name="直線コネクタ 212"/>
              <p:cNvCxnSpPr>
                <a:stCxn id="222" idx="2"/>
                <a:endCxn id="212" idx="2"/>
              </p:cNvCxnSpPr>
              <p:nvPr/>
            </p:nvCxnSpPr>
            <p:spPr bwMode="auto">
              <a:xfrm flipH="1">
                <a:off x="8327446" y="4463147"/>
                <a:ext cx="7197" cy="1087556"/>
              </a:xfrm>
              <a:prstGeom prst="line">
                <a:avLst/>
              </a:prstGeom>
              <a:solidFill>
                <a:srgbClr val="FAFFC9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14" name="正方形/長方形 213"/>
              <p:cNvSpPr/>
              <p:nvPr/>
            </p:nvSpPr>
            <p:spPr bwMode="auto">
              <a:xfrm>
                <a:off x="8077852" y="5661249"/>
                <a:ext cx="506048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215" name="正方形/長方形 214"/>
              <p:cNvSpPr/>
              <p:nvPr/>
            </p:nvSpPr>
            <p:spPr bwMode="auto">
              <a:xfrm>
                <a:off x="8111100" y="5745956"/>
                <a:ext cx="88332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216" name="正方形/長方形 215"/>
              <p:cNvSpPr/>
              <p:nvPr/>
            </p:nvSpPr>
            <p:spPr bwMode="auto">
              <a:xfrm>
                <a:off x="8117016" y="5837996"/>
                <a:ext cx="88332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217" name="正方形/長方形 216"/>
              <p:cNvSpPr/>
              <p:nvPr/>
            </p:nvSpPr>
            <p:spPr bwMode="auto">
              <a:xfrm>
                <a:off x="8475020" y="5745956"/>
                <a:ext cx="88332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218" name="正方形/長方形 217"/>
              <p:cNvSpPr/>
              <p:nvPr/>
            </p:nvSpPr>
            <p:spPr bwMode="auto">
              <a:xfrm>
                <a:off x="8472294" y="5837996"/>
                <a:ext cx="88332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203" name="正方形/長方形 202"/>
            <p:cNvSpPr/>
            <p:nvPr/>
          </p:nvSpPr>
          <p:spPr bwMode="auto">
            <a:xfrm flipV="1">
              <a:off x="3703070" y="4838563"/>
              <a:ext cx="77105" cy="1246995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2400" dirty="0" smtClean="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204" name="正方形/長方形 203"/>
            <p:cNvSpPr/>
            <p:nvPr/>
          </p:nvSpPr>
          <p:spPr bwMode="auto">
            <a:xfrm flipV="1">
              <a:off x="3080613" y="4818508"/>
              <a:ext cx="71947" cy="128990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2400" dirty="0" smtClean="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205" name="正方形/長方形 204"/>
            <p:cNvSpPr/>
            <p:nvPr/>
          </p:nvSpPr>
          <p:spPr bwMode="auto">
            <a:xfrm flipV="1">
              <a:off x="3152560" y="6062701"/>
              <a:ext cx="627614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2400" dirty="0" smtClean="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sp>
        <p:nvSpPr>
          <p:cNvPr id="225" name="Rectangle 3"/>
          <p:cNvSpPr txBox="1">
            <a:spLocks noChangeArrowheads="1"/>
          </p:cNvSpPr>
          <p:nvPr/>
        </p:nvSpPr>
        <p:spPr>
          <a:xfrm>
            <a:off x="5576478" y="5114686"/>
            <a:ext cx="1673475" cy="399144"/>
          </a:xfrm>
          <a:prstGeom prst="rect">
            <a:avLst/>
          </a:prstGeom>
        </p:spPr>
        <p:txBody>
          <a:bodyPr/>
          <a:lstStyle/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b="1" kern="0" dirty="0" smtClean="0">
                <a:solidFill>
                  <a:srgbClr val="008000"/>
                </a:solidFill>
              </a:rPr>
              <a:t>Type-B system</a:t>
            </a:r>
          </a:p>
          <a:p>
            <a:pPr marL="193675" indent="-193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b="1" kern="0" dirty="0" smtClean="0">
                <a:solidFill>
                  <a:srgbClr val="99FF99"/>
                </a:solidFill>
              </a:rPr>
              <a:t>    </a:t>
            </a:r>
          </a:p>
        </p:txBody>
      </p:sp>
      <p:grpSp>
        <p:nvGrpSpPr>
          <p:cNvPr id="226" name="グループ化 225"/>
          <p:cNvGrpSpPr/>
          <p:nvPr/>
        </p:nvGrpSpPr>
        <p:grpSpPr>
          <a:xfrm>
            <a:off x="5639155" y="1429488"/>
            <a:ext cx="3317371" cy="2052232"/>
            <a:chOff x="5416733" y="799294"/>
            <a:chExt cx="3317371" cy="2052232"/>
          </a:xfrm>
        </p:grpSpPr>
        <p:sp>
          <p:nvSpPr>
            <p:cNvPr id="227" name="角丸四角形 226"/>
            <p:cNvSpPr/>
            <p:nvPr/>
          </p:nvSpPr>
          <p:spPr bwMode="auto">
            <a:xfrm>
              <a:off x="5416733" y="799294"/>
              <a:ext cx="3317371" cy="2052232"/>
            </a:xfrm>
            <a:prstGeom prst="roundRect">
              <a:avLst>
                <a:gd name="adj" fmla="val 7715"/>
              </a:avLst>
            </a:prstGeom>
            <a:solidFill>
              <a:srgbClr val="FF9999">
                <a:alpha val="50000"/>
              </a:srgbClr>
            </a:solid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 smtClean="0">
                <a:solidFill>
                  <a:prstClr val="black">
                    <a:alpha val="50000"/>
                  </a:prstClr>
                </a:solidFill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228" name="Rectangle 3"/>
            <p:cNvSpPr txBox="1">
              <a:spLocks noChangeArrowheads="1"/>
            </p:cNvSpPr>
            <p:nvPr/>
          </p:nvSpPr>
          <p:spPr>
            <a:xfrm>
              <a:off x="5493745" y="953860"/>
              <a:ext cx="3143272" cy="399144"/>
            </a:xfrm>
            <a:prstGeom prst="rect">
              <a:avLst/>
            </a:prstGeom>
          </p:spPr>
          <p:txBody>
            <a:bodyPr/>
            <a:lstStyle/>
            <a:p>
              <a:pPr marL="193675" indent="-19367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b="1" kern="0" dirty="0" smtClean="0">
                  <a:solidFill>
                    <a:srgbClr val="FF0000"/>
                  </a:solidFill>
                </a:rPr>
                <a:t>Type-A system</a:t>
              </a:r>
            </a:p>
            <a:p>
              <a:pPr marL="193675" indent="-19367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b="1" kern="0" dirty="0" smtClean="0">
                  <a:solidFill>
                    <a:srgbClr val="EAEAEA"/>
                  </a:solidFill>
                </a:rPr>
                <a:t>    </a:t>
              </a:r>
            </a:p>
          </p:txBody>
        </p:sp>
        <p:grpSp>
          <p:nvGrpSpPr>
            <p:cNvPr id="229" name="グループ化 152"/>
            <p:cNvGrpSpPr/>
            <p:nvPr/>
          </p:nvGrpSpPr>
          <p:grpSpPr>
            <a:xfrm>
              <a:off x="8048041" y="881852"/>
              <a:ext cx="542048" cy="1854416"/>
              <a:chOff x="8134408" y="1196752"/>
              <a:chExt cx="542048" cy="2131416"/>
            </a:xfrm>
          </p:grpSpPr>
          <p:sp>
            <p:nvSpPr>
              <p:cNvPr id="233" name="正方形/長方形 232"/>
              <p:cNvSpPr/>
              <p:nvPr/>
            </p:nvSpPr>
            <p:spPr bwMode="auto">
              <a:xfrm>
                <a:off x="8134408" y="1312778"/>
                <a:ext cx="72000" cy="288000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grpSp>
            <p:nvGrpSpPr>
              <p:cNvPr id="234" name="グループ化 127"/>
              <p:cNvGrpSpPr/>
              <p:nvPr/>
            </p:nvGrpSpPr>
            <p:grpSpPr>
              <a:xfrm>
                <a:off x="8187030" y="1196752"/>
                <a:ext cx="439242" cy="129946"/>
                <a:chOff x="7380312" y="1384222"/>
                <a:chExt cx="439242" cy="129946"/>
              </a:xfrm>
            </p:grpSpPr>
            <p:sp>
              <p:nvSpPr>
                <p:cNvPr id="252" name="正方形/長方形 251"/>
                <p:cNvSpPr/>
                <p:nvPr/>
              </p:nvSpPr>
              <p:spPr bwMode="auto">
                <a:xfrm>
                  <a:off x="7380312" y="1384222"/>
                  <a:ext cx="439242" cy="100562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ja-JP" altLang="en-US" sz="2400" dirty="0" smtClean="0">
                    <a:solidFill>
                      <a:prstClr val="black"/>
                    </a:solidFill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253" name="円弧 252"/>
                <p:cNvSpPr/>
                <p:nvPr/>
              </p:nvSpPr>
              <p:spPr bwMode="auto">
                <a:xfrm>
                  <a:off x="7599933" y="1419163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ja-JP" altLang="en-US" sz="2400" dirty="0" smtClean="0">
                    <a:solidFill>
                      <a:prstClr val="black"/>
                    </a:solidFill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254" name="円弧 253"/>
                <p:cNvSpPr/>
                <p:nvPr/>
              </p:nvSpPr>
              <p:spPr bwMode="auto">
                <a:xfrm>
                  <a:off x="7380312" y="1410582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ja-JP" altLang="en-US" sz="2400" dirty="0" smtClean="0">
                    <a:solidFill>
                      <a:prstClr val="black"/>
                    </a:solidFill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  <p:sp>
            <p:nvSpPr>
              <p:cNvPr id="235" name="正方形/長方形 234"/>
              <p:cNvSpPr/>
              <p:nvPr/>
            </p:nvSpPr>
            <p:spPr bwMode="auto">
              <a:xfrm>
                <a:off x="8604456" y="1297346"/>
                <a:ext cx="72000" cy="288000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grpSp>
            <p:nvGrpSpPr>
              <p:cNvPr id="236" name="グループ化 128"/>
              <p:cNvGrpSpPr/>
              <p:nvPr/>
            </p:nvGrpSpPr>
            <p:grpSpPr>
              <a:xfrm>
                <a:off x="8179836" y="1743432"/>
                <a:ext cx="439242" cy="129946"/>
                <a:chOff x="7380312" y="1384222"/>
                <a:chExt cx="439242" cy="129946"/>
              </a:xfrm>
            </p:grpSpPr>
            <p:sp>
              <p:nvSpPr>
                <p:cNvPr id="249" name="正方形/長方形 248"/>
                <p:cNvSpPr/>
                <p:nvPr/>
              </p:nvSpPr>
              <p:spPr bwMode="auto">
                <a:xfrm>
                  <a:off x="7380312" y="1384222"/>
                  <a:ext cx="439242" cy="100562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ja-JP" altLang="en-US" sz="2400" dirty="0" smtClean="0">
                    <a:solidFill>
                      <a:prstClr val="black"/>
                    </a:solidFill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250" name="円弧 249"/>
                <p:cNvSpPr/>
                <p:nvPr/>
              </p:nvSpPr>
              <p:spPr bwMode="auto">
                <a:xfrm>
                  <a:off x="7599933" y="1419163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ja-JP" altLang="en-US" sz="2400" dirty="0" smtClean="0">
                    <a:solidFill>
                      <a:prstClr val="black"/>
                    </a:solidFill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251" name="円弧 250"/>
                <p:cNvSpPr/>
                <p:nvPr/>
              </p:nvSpPr>
              <p:spPr bwMode="auto">
                <a:xfrm>
                  <a:off x="7380312" y="1410582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ja-JP" altLang="en-US" sz="2400" dirty="0" smtClean="0">
                    <a:solidFill>
                      <a:prstClr val="black"/>
                    </a:solidFill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  <p:grpSp>
            <p:nvGrpSpPr>
              <p:cNvPr id="237" name="グループ化 132"/>
              <p:cNvGrpSpPr/>
              <p:nvPr/>
            </p:nvGrpSpPr>
            <p:grpSpPr>
              <a:xfrm>
                <a:off x="8187030" y="2031464"/>
                <a:ext cx="439242" cy="129946"/>
                <a:chOff x="7380312" y="1384222"/>
                <a:chExt cx="439242" cy="129946"/>
              </a:xfrm>
            </p:grpSpPr>
            <p:sp>
              <p:nvSpPr>
                <p:cNvPr id="246" name="正方形/長方形 245"/>
                <p:cNvSpPr/>
                <p:nvPr/>
              </p:nvSpPr>
              <p:spPr bwMode="auto">
                <a:xfrm>
                  <a:off x="7380312" y="1384222"/>
                  <a:ext cx="439242" cy="100562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ja-JP" altLang="en-US" sz="2400" dirty="0" smtClean="0">
                    <a:solidFill>
                      <a:prstClr val="black"/>
                    </a:solidFill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247" name="円弧 246"/>
                <p:cNvSpPr/>
                <p:nvPr/>
              </p:nvSpPr>
              <p:spPr bwMode="auto">
                <a:xfrm>
                  <a:off x="7599933" y="1419163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ja-JP" altLang="en-US" sz="2400" dirty="0" smtClean="0">
                    <a:solidFill>
                      <a:prstClr val="black"/>
                    </a:solidFill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248" name="円弧 247"/>
                <p:cNvSpPr/>
                <p:nvPr/>
              </p:nvSpPr>
              <p:spPr bwMode="auto">
                <a:xfrm>
                  <a:off x="7380312" y="1410582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ja-JP" altLang="en-US" sz="2400" dirty="0" smtClean="0">
                    <a:solidFill>
                      <a:prstClr val="black"/>
                    </a:solidFill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  <p:grpSp>
            <p:nvGrpSpPr>
              <p:cNvPr id="238" name="グループ化 136"/>
              <p:cNvGrpSpPr/>
              <p:nvPr/>
            </p:nvGrpSpPr>
            <p:grpSpPr>
              <a:xfrm>
                <a:off x="8187030" y="2305426"/>
                <a:ext cx="439242" cy="129946"/>
                <a:chOff x="7380312" y="1384222"/>
                <a:chExt cx="439242" cy="129946"/>
              </a:xfrm>
            </p:grpSpPr>
            <p:sp>
              <p:nvSpPr>
                <p:cNvPr id="243" name="正方形/長方形 242"/>
                <p:cNvSpPr/>
                <p:nvPr/>
              </p:nvSpPr>
              <p:spPr bwMode="auto">
                <a:xfrm>
                  <a:off x="7380312" y="1384222"/>
                  <a:ext cx="439242" cy="100562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ja-JP" altLang="en-US" sz="2400" dirty="0" smtClean="0">
                    <a:solidFill>
                      <a:prstClr val="black"/>
                    </a:solidFill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244" name="円弧 243"/>
                <p:cNvSpPr/>
                <p:nvPr/>
              </p:nvSpPr>
              <p:spPr bwMode="auto">
                <a:xfrm>
                  <a:off x="7599933" y="1419163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ja-JP" altLang="en-US" sz="2400" dirty="0" smtClean="0">
                    <a:solidFill>
                      <a:prstClr val="black"/>
                    </a:solidFill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245" name="円弧 244"/>
                <p:cNvSpPr/>
                <p:nvPr/>
              </p:nvSpPr>
              <p:spPr bwMode="auto">
                <a:xfrm>
                  <a:off x="7380312" y="1410582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ja-JP" altLang="en-US" sz="2400" dirty="0" smtClean="0">
                    <a:solidFill>
                      <a:prstClr val="black"/>
                    </a:solidFill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  <p:sp>
            <p:nvSpPr>
              <p:cNvPr id="239" name="正方形/長方形 238"/>
              <p:cNvSpPr/>
              <p:nvPr/>
            </p:nvSpPr>
            <p:spPr bwMode="auto">
              <a:xfrm>
                <a:off x="8259038" y="2603732"/>
                <a:ext cx="273629" cy="9404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240" name="正方形/長方形 239"/>
              <p:cNvSpPr/>
              <p:nvPr/>
            </p:nvSpPr>
            <p:spPr bwMode="auto">
              <a:xfrm>
                <a:off x="8273441" y="2881490"/>
                <a:ext cx="273629" cy="9404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241" name="正方形/長方形 240"/>
              <p:cNvSpPr/>
              <p:nvPr/>
            </p:nvSpPr>
            <p:spPr bwMode="auto">
              <a:xfrm>
                <a:off x="8345677" y="3131468"/>
                <a:ext cx="136814" cy="19670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ja-JP" altLang="en-US" sz="2400" dirty="0" smtClean="0">
                  <a:solidFill>
                    <a:prstClr val="black"/>
                  </a:solidFill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242" name="直線コネクタ 241"/>
              <p:cNvCxnSpPr>
                <a:stCxn id="252" idx="2"/>
                <a:endCxn id="241" idx="2"/>
              </p:cNvCxnSpPr>
              <p:nvPr/>
            </p:nvCxnSpPr>
            <p:spPr bwMode="auto">
              <a:xfrm>
                <a:off x="8406651" y="1297314"/>
                <a:ext cx="7433" cy="2030854"/>
              </a:xfrm>
              <a:prstGeom prst="line">
                <a:avLst/>
              </a:prstGeom>
              <a:solidFill>
                <a:srgbClr val="FAFFC9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30" name="Rectangle 3"/>
            <p:cNvSpPr txBox="1">
              <a:spLocks noChangeArrowheads="1"/>
            </p:cNvSpPr>
            <p:nvPr/>
          </p:nvSpPr>
          <p:spPr>
            <a:xfrm>
              <a:off x="5551893" y="1457916"/>
              <a:ext cx="3143272" cy="1325855"/>
            </a:xfrm>
            <a:prstGeom prst="rect">
              <a:avLst/>
            </a:prstGeom>
          </p:spPr>
          <p:txBody>
            <a:bodyPr/>
            <a:lstStyle/>
            <a:p>
              <a:pPr marL="193675" indent="-19367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</a:rPr>
                <a:t>- Cryogenic test mass</a:t>
              </a:r>
            </a:p>
            <a:p>
              <a:pPr marL="193675" indent="-19367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600" kern="0" dirty="0">
                  <a:solidFill>
                    <a:srgbClr val="003366"/>
                  </a:solidFill>
                </a:rPr>
                <a:t> </a:t>
              </a:r>
              <a:r>
                <a:rPr lang="en-US" altLang="ja-JP" sz="1600" kern="0" dirty="0" smtClean="0">
                  <a:solidFill>
                    <a:srgbClr val="003366"/>
                  </a:solidFill>
                </a:rPr>
                <a:t>  Sapphire, 23kg, 20K</a:t>
              </a:r>
            </a:p>
            <a:p>
              <a:pPr marL="193675" indent="-19367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</a:rPr>
                <a:t>- Tall seismic isolator</a:t>
              </a:r>
            </a:p>
            <a:p>
              <a:pPr marL="193675" indent="-19367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</a:rPr>
                <a:t>    IP + GASF + Payload</a:t>
              </a:r>
            </a:p>
          </p:txBody>
        </p:sp>
        <p:sp>
          <p:nvSpPr>
            <p:cNvPr id="231" name="正方形/長方形 230"/>
            <p:cNvSpPr/>
            <p:nvPr/>
          </p:nvSpPr>
          <p:spPr bwMode="auto">
            <a:xfrm flipV="1">
              <a:off x="8378712" y="1221068"/>
              <a:ext cx="283385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2400" dirty="0" smtClean="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232" name="正方形/長方形 231"/>
            <p:cNvSpPr/>
            <p:nvPr/>
          </p:nvSpPr>
          <p:spPr bwMode="auto">
            <a:xfrm flipV="1">
              <a:off x="7962475" y="1221068"/>
              <a:ext cx="283385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ja-JP" altLang="en-US" sz="2400" dirty="0" smtClean="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262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Ultimate </a:t>
            </a:r>
            <a:r>
              <a:rPr lang="en-US" altLang="ja-JP" dirty="0"/>
              <a:t>s</a:t>
            </a:r>
            <a:r>
              <a:rPr kumimoji="1" lang="en-US" altLang="ja-JP" dirty="0" smtClean="0"/>
              <a:t>ensitivity limit of KAGRA</a:t>
            </a:r>
            <a:endParaRPr kumimoji="1" lang="ja-JP" altLang="en-US" dirty="0"/>
          </a:p>
        </p:txBody>
      </p:sp>
      <p:pic>
        <p:nvPicPr>
          <p:cNvPr id="3074" name="Picture 2" descr="C:\Users\Seiji Kawamura\Documents\データ\論文・雑誌・印刷物\本・一般雑誌\h_20120609\提出\Sensitivity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79" y="1602891"/>
            <a:ext cx="8923511" cy="481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867572" y="1465503"/>
            <a:ext cx="4276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Duty factor: &gt; 80%</a:t>
            </a:r>
          </a:p>
          <a:p>
            <a:r>
              <a:rPr lang="en-US" altLang="ja-JP" sz="3200" b="1" dirty="0"/>
              <a:t>Inspiral range: 176 </a:t>
            </a:r>
            <a:r>
              <a:rPr lang="en-US" altLang="ja-JP" sz="3200" b="1" dirty="0" err="1"/>
              <a:t>Mpc</a:t>
            </a:r>
            <a:endParaRPr lang="en-US" altLang="ja-JP" sz="3200" b="1" dirty="0"/>
          </a:p>
          <a:p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3015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LCGTnewpictu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0" y="1113184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FF00"/>
                </a:solidFill>
              </a:rPr>
              <a:t>Outline: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4000" b="1" dirty="0" smtClean="0">
                <a:solidFill>
                  <a:srgbClr val="FFFF00"/>
                </a:solidFill>
              </a:rPr>
              <a:t>Review </a:t>
            </a:r>
            <a:r>
              <a:rPr lang="en-US" altLang="ja-JP" sz="4000" b="1" dirty="0">
                <a:solidFill>
                  <a:srgbClr val="FFFF00"/>
                </a:solidFill>
              </a:rPr>
              <a:t>of KAGRA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4000" b="1" dirty="0">
                <a:solidFill>
                  <a:srgbClr val="FFFF00"/>
                </a:solidFill>
              </a:rPr>
              <a:t>Current 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status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4000" b="1" dirty="0" smtClean="0">
                <a:solidFill>
                  <a:srgbClr val="FFFF00"/>
                </a:solidFill>
              </a:rPr>
              <a:t>Schedule, Organization, Collaboration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4000" b="1" dirty="0" smtClean="0">
                <a:solidFill>
                  <a:srgbClr val="FFFF00"/>
                </a:solidFill>
              </a:rPr>
              <a:t>Summary</a:t>
            </a:r>
            <a:endParaRPr lang="ja-JP" altLang="en-US" sz="4000" b="1" dirty="0">
              <a:solidFill>
                <a:srgbClr val="FFFF00"/>
              </a:solidFill>
            </a:endParaRPr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5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9287"/>
            <a:ext cx="8229600" cy="139352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Expected event rate for NS-NS coalescence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626" y="1822508"/>
            <a:ext cx="91607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kumimoji="0" lang="en-US" altLang="ja-JP" sz="3600" b="1" kern="0" dirty="0" err="1" smtClean="0">
                <a:solidFill>
                  <a:prstClr val="black"/>
                </a:solidFill>
              </a:rPr>
              <a:t>Inspiral</a:t>
            </a:r>
            <a:r>
              <a:rPr kumimoji="0" lang="en-US" altLang="ja-JP" sz="3600" b="1" kern="0" dirty="0" smtClean="0">
                <a:solidFill>
                  <a:prstClr val="black"/>
                </a:solidFill>
              </a:rPr>
              <a:t> range: 176 </a:t>
            </a:r>
            <a:r>
              <a:rPr kumimoji="0" lang="en-US" altLang="ja-JP" sz="3600" b="1" kern="0" dirty="0" err="1" smtClean="0">
                <a:solidFill>
                  <a:prstClr val="black"/>
                </a:solidFill>
              </a:rPr>
              <a:t>Mpc</a:t>
            </a:r>
            <a:endParaRPr kumimoji="0" lang="en-US" altLang="ja-JP" sz="3600" b="1" kern="0" dirty="0" smtClean="0">
              <a:solidFill>
                <a:prstClr val="black"/>
              </a:solidFill>
            </a:endParaRPr>
          </a:p>
          <a:p>
            <a:pPr defTabSz="457200">
              <a:defRPr/>
            </a:pPr>
            <a:r>
              <a:rPr kumimoji="0" lang="en-US" altLang="ja-JP" sz="3600" b="1" kern="0" dirty="0" smtClean="0">
                <a:solidFill>
                  <a:prstClr val="black"/>
                </a:solidFill>
              </a:rPr>
              <a:t>(the same definition as LIGO/Virgo)</a:t>
            </a:r>
          </a:p>
          <a:p>
            <a:pPr defTabSz="457200">
              <a:defRPr/>
            </a:pPr>
            <a:endParaRPr kumimoji="0" lang="en-US" altLang="ja-JP" sz="3600" b="1" kern="0" dirty="0">
              <a:solidFill>
                <a:prstClr val="black"/>
              </a:solidFill>
            </a:endParaRPr>
          </a:p>
          <a:p>
            <a:pPr defTabSz="457200">
              <a:defRPr/>
            </a:pPr>
            <a:r>
              <a:rPr kumimoji="0" lang="en-US" altLang="ja-JP" sz="3600" b="1" kern="0" dirty="0" smtClean="0">
                <a:solidFill>
                  <a:prstClr val="black"/>
                </a:solidFill>
              </a:rPr>
              <a:t>Assuming </a:t>
            </a:r>
            <a:r>
              <a:rPr kumimoji="0" lang="en-US" altLang="ja-JP" sz="3600" b="1" kern="0" dirty="0" err="1" smtClean="0">
                <a:solidFill>
                  <a:prstClr val="black"/>
                </a:solidFill>
              </a:rPr>
              <a:t>Inspiral</a:t>
            </a:r>
            <a:r>
              <a:rPr kumimoji="0" lang="en-US" altLang="ja-JP" sz="3600" b="1" kern="0" dirty="0" smtClean="0">
                <a:solidFill>
                  <a:prstClr val="black"/>
                </a:solidFill>
              </a:rPr>
              <a:t> rate per galaxy: </a:t>
            </a:r>
            <a:r>
              <a:rPr kumimoji="0" lang="en-US" altLang="ja-JP" sz="3600" b="1" kern="0" dirty="0" smtClean="0">
                <a:solidFill>
                  <a:prstClr val="black"/>
                </a:solidFill>
                <a:sym typeface="Symbol"/>
              </a:rPr>
              <a:t></a:t>
            </a:r>
            <a:r>
              <a:rPr kumimoji="0" lang="en-US" altLang="ja-JP" sz="3600" b="1" kern="0" dirty="0" smtClean="0">
                <a:solidFill>
                  <a:prstClr val="black"/>
                </a:solidFill>
              </a:rPr>
              <a:t>100 Myr</a:t>
            </a:r>
            <a:r>
              <a:rPr kumimoji="0" lang="en-US" altLang="ja-JP" sz="3600" b="1" kern="0" baseline="30000" dirty="0" smtClean="0">
                <a:solidFill>
                  <a:prstClr val="black"/>
                </a:solidFill>
              </a:rPr>
              <a:t>-1</a:t>
            </a:r>
          </a:p>
          <a:p>
            <a:pPr defTabSz="457200">
              <a:defRPr/>
            </a:pPr>
            <a:endParaRPr kumimoji="0" lang="en-US" altLang="ja-JP" sz="3600" b="1" kern="0" dirty="0" smtClean="0">
              <a:solidFill>
                <a:prstClr val="black"/>
              </a:solidFill>
            </a:endParaRPr>
          </a:p>
          <a:p>
            <a:pPr defTabSz="457200">
              <a:defRPr/>
            </a:pPr>
            <a:endParaRPr kumimoji="0" lang="en-US" altLang="ja-JP" sz="3600" b="1" kern="0" dirty="0" smtClean="0">
              <a:solidFill>
                <a:prstClr val="black"/>
              </a:solidFill>
            </a:endParaRPr>
          </a:p>
          <a:p>
            <a:pPr defTabSz="457200">
              <a:defRPr/>
            </a:pPr>
            <a:r>
              <a:rPr kumimoji="0" lang="en-US" altLang="ja-JP" sz="3600" b="1" kern="0" dirty="0" smtClean="0">
                <a:solidFill>
                  <a:prstClr val="black"/>
                </a:solidFill>
              </a:rPr>
              <a:t>Expected </a:t>
            </a:r>
            <a:r>
              <a:rPr kumimoji="0" lang="en-US" altLang="ja-JP" sz="3600" b="1" kern="0" dirty="0">
                <a:solidFill>
                  <a:prstClr val="black"/>
                </a:solidFill>
              </a:rPr>
              <a:t>event rate: </a:t>
            </a:r>
            <a:r>
              <a:rPr kumimoji="0" lang="en-US" altLang="ja-JP" sz="3600" b="1" kern="0" dirty="0">
                <a:solidFill>
                  <a:prstClr val="black"/>
                </a:solidFill>
                <a:sym typeface="Symbol"/>
              </a:rPr>
              <a:t></a:t>
            </a:r>
            <a:r>
              <a:rPr kumimoji="0" lang="en-US" altLang="ja-JP" sz="3600" b="1" kern="0" dirty="0">
                <a:solidFill>
                  <a:prstClr val="black"/>
                </a:solidFill>
              </a:rPr>
              <a:t>10 yr</a:t>
            </a:r>
            <a:r>
              <a:rPr kumimoji="0" lang="en-US" altLang="ja-JP" sz="3600" b="1" kern="0" baseline="30000" dirty="0">
                <a:solidFill>
                  <a:prstClr val="black"/>
                </a:solidFill>
              </a:rPr>
              <a:t>-1</a:t>
            </a:r>
          </a:p>
          <a:p>
            <a:pPr defTabSz="457200">
              <a:defRPr/>
            </a:pPr>
            <a:endParaRPr kumimoji="0" lang="en-US" altLang="ja-JP" sz="3600" b="1" kern="0" dirty="0" smtClean="0">
              <a:solidFill>
                <a:prstClr val="black"/>
              </a:solidFill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3770792" y="4420258"/>
            <a:ext cx="532263" cy="5008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4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LCGTnewpictu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0" y="1113184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FF00"/>
                </a:solidFill>
              </a:rPr>
              <a:t>Outline: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4000" b="1" dirty="0" smtClean="0">
                <a:solidFill>
                  <a:srgbClr val="FFFF00">
                    <a:alpha val="30000"/>
                  </a:srgbClr>
                </a:solidFill>
              </a:rPr>
              <a:t>Review </a:t>
            </a:r>
            <a:r>
              <a:rPr lang="en-US" altLang="ja-JP" sz="4000" b="1" dirty="0">
                <a:solidFill>
                  <a:srgbClr val="FFFF00">
                    <a:alpha val="30000"/>
                  </a:srgbClr>
                </a:solidFill>
              </a:rPr>
              <a:t>of KAGRA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4000" b="1" dirty="0">
                <a:solidFill>
                  <a:srgbClr val="FFFF00"/>
                </a:solidFill>
              </a:rPr>
              <a:t>Current 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status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4000" b="1" dirty="0" smtClean="0">
                <a:solidFill>
                  <a:srgbClr val="FFFF00">
                    <a:alpha val="30000"/>
                  </a:srgbClr>
                </a:solidFill>
              </a:rPr>
              <a:t>Schedule, Organization, Collaboration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4000" b="1" dirty="0" smtClean="0">
                <a:solidFill>
                  <a:srgbClr val="FFFF00">
                    <a:alpha val="30000"/>
                  </a:srgbClr>
                </a:solidFill>
              </a:rPr>
              <a:t>Summary</a:t>
            </a:r>
            <a:endParaRPr lang="ja-JP" altLang="en-US" sz="4000" b="1" dirty="0">
              <a:solidFill>
                <a:srgbClr val="FFFF00">
                  <a:alpha val="30000"/>
                </a:srgbClr>
              </a:solidFill>
            </a:endParaRPr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60252" y="5519451"/>
            <a:ext cx="4872587" cy="1338549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Shin-</a:t>
            </a:r>
            <a:r>
              <a:rPr lang="en-US" altLang="ja-JP" dirty="0" err="1" smtClean="0">
                <a:solidFill>
                  <a:schemeClr val="bg1"/>
                </a:solidFill>
              </a:rPr>
              <a:t>Atotsu</a:t>
            </a:r>
            <a:r>
              <a:rPr lang="en-US" altLang="ja-JP" dirty="0" smtClean="0">
                <a:solidFill>
                  <a:schemeClr val="bg1"/>
                </a:solidFill>
              </a:rPr>
              <a:t> entrance</a:t>
            </a:r>
            <a:r>
              <a:rPr lang="en-US" altLang="ja-JP" dirty="0">
                <a:solidFill>
                  <a:schemeClr val="bg1"/>
                </a:solidFill>
              </a:rPr>
              <a:t/>
            </a:r>
            <a:br>
              <a:rPr lang="en-US" altLang="ja-JP" dirty="0">
                <a:solidFill>
                  <a:schemeClr val="bg1"/>
                </a:solidFill>
              </a:rPr>
            </a:br>
            <a:r>
              <a:rPr lang="en-US" altLang="ja-JP" dirty="0" smtClean="0">
                <a:solidFill>
                  <a:schemeClr val="bg1"/>
                </a:solidFill>
              </a:rPr>
              <a:t>(2015.3.10)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Just inside the entrance (2015.3.10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3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Close to the central area (2015.3.10)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solidFill>
                  <a:prstClr val="white"/>
                </a:solidFill>
              </a:rPr>
              <a:t>500m away from the entrance</a:t>
            </a:r>
            <a:endParaRPr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0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92826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Central area (2015.6.17)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2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92826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Cryostat and shaft (2015.6.17)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3329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Computer room (2015.6.17)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4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3329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Slope to the 2nd floor (2015.6.17)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9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3329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2nd floor (2015.6.17)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8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LCGTnewpictu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0" y="1113184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FF00"/>
                </a:solidFill>
              </a:rPr>
              <a:t>Outline: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4000" b="1" dirty="0" smtClean="0">
                <a:solidFill>
                  <a:srgbClr val="FFFF00"/>
                </a:solidFill>
              </a:rPr>
              <a:t>Review </a:t>
            </a:r>
            <a:r>
              <a:rPr lang="en-US" altLang="ja-JP" sz="4000" b="1" dirty="0">
                <a:solidFill>
                  <a:srgbClr val="FFFF00"/>
                </a:solidFill>
              </a:rPr>
              <a:t>of KAGRA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4000" b="1" dirty="0">
                <a:solidFill>
                  <a:srgbClr val="FFFF00">
                    <a:alpha val="30000"/>
                  </a:srgbClr>
                </a:solidFill>
              </a:rPr>
              <a:t>Current </a:t>
            </a:r>
            <a:r>
              <a:rPr lang="en-US" altLang="ja-JP" sz="4000" b="1" dirty="0" smtClean="0">
                <a:solidFill>
                  <a:srgbClr val="FFFF00">
                    <a:alpha val="30000"/>
                  </a:srgbClr>
                </a:solidFill>
              </a:rPr>
              <a:t>status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4000" b="1" dirty="0" smtClean="0">
                <a:solidFill>
                  <a:srgbClr val="FFFF00">
                    <a:alpha val="30000"/>
                  </a:srgbClr>
                </a:solidFill>
              </a:rPr>
              <a:t>Schedule, Organization, Collaboration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4000" b="1" dirty="0" smtClean="0">
                <a:solidFill>
                  <a:srgbClr val="FFFF00">
                    <a:alpha val="30000"/>
                  </a:srgbClr>
                </a:solidFill>
              </a:rPr>
              <a:t>Summary</a:t>
            </a:r>
            <a:endParaRPr lang="ja-JP" altLang="en-US" sz="4000" b="1" dirty="0">
              <a:solidFill>
                <a:srgbClr val="FFFF00">
                  <a:alpha val="30000"/>
                </a:srgbClr>
              </a:solidFill>
            </a:endParaRPr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0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3329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Vacuum system through the shaft (2015.6.17)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10169" y="561432"/>
            <a:ext cx="3642852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Spiral stairs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458923" y="6537712"/>
            <a:ext cx="16850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東京大学宇宙線研究所広報室</a:t>
            </a:r>
            <a:endParaRPr lang="ja-JP" altLang="en-US" sz="900" dirty="0">
              <a:solidFill>
                <a:prstClr val="white"/>
              </a:solidFill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633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3329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Laser clean room (2015.6.17)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9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7987" y="5825612"/>
            <a:ext cx="9026013" cy="1032388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PSL table (2015.3.10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0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3790335" cy="214829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Fighting against water (2015.3.10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3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75" y="0"/>
            <a:ext cx="3857625" cy="6858000"/>
          </a:xfrm>
          <a:prstGeom prst="rect">
            <a:avLst/>
          </a:prstGeom>
        </p:spPr>
      </p:pic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198303" y="143219"/>
            <a:ext cx="4814371" cy="214829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Side of the clean room (2015.3.23)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270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991518" y="5750804"/>
            <a:ext cx="8152482" cy="110719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Water coming up from the concrete crack in the side room (2015.4.10)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3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1" y="143219"/>
            <a:ext cx="3933021" cy="214829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Protection for construction</a:t>
            </a:r>
            <a:br>
              <a:rPr lang="en-US" altLang="ja-JP" dirty="0" smtClean="0"/>
            </a:br>
            <a:r>
              <a:rPr lang="en-US" altLang="ja-JP" dirty="0" smtClean="0"/>
              <a:t>(2015.3.25)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161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991518" y="5750804"/>
            <a:ext cx="8152482" cy="110719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Ditch along the foundation separation area (2015.4.10)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9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991518" y="5750804"/>
            <a:ext cx="8152482" cy="1107195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Water drainage ditch (2015.4.21)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9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30" t="20532" r="9245" b="-706"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cxnSp>
        <p:nvCxnSpPr>
          <p:cNvPr id="11" name="直線矢印コネクタ 10"/>
          <p:cNvCxnSpPr/>
          <p:nvPr/>
        </p:nvCxnSpPr>
        <p:spPr>
          <a:xfrm flipH="1">
            <a:off x="5214946" y="2329132"/>
            <a:ext cx="625137" cy="8903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32"/>
          <p:cNvSpPr txBox="1">
            <a:spLocks noChangeArrowheads="1"/>
          </p:cNvSpPr>
          <p:nvPr/>
        </p:nvSpPr>
        <p:spPr bwMode="auto">
          <a:xfrm rot="-1820034">
            <a:off x="5560460" y="4219615"/>
            <a:ext cx="64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prstClr val="black"/>
                </a:solidFill>
              </a:rPr>
              <a:t>3km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33"/>
          <p:cNvSpPr txBox="1">
            <a:spLocks noChangeArrowheads="1"/>
          </p:cNvSpPr>
          <p:nvPr/>
        </p:nvSpPr>
        <p:spPr bwMode="auto">
          <a:xfrm rot="3674564">
            <a:off x="2508019" y="3470347"/>
            <a:ext cx="646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prstClr val="black"/>
                </a:solidFill>
              </a:rPr>
              <a:t>3km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9921975">
            <a:off x="6277262" y="3433472"/>
            <a:ext cx="18758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pc="600" dirty="0" smtClean="0">
                <a:solidFill>
                  <a:prstClr val="black"/>
                </a:solidFill>
              </a:rPr>
              <a:t> K A G R A</a:t>
            </a:r>
            <a:endParaRPr lang="ja-JP" altLang="en-US" spc="600" dirty="0">
              <a:solidFill>
                <a:prstClr val="black"/>
              </a:solidFill>
            </a:endParaRPr>
          </a:p>
        </p:txBody>
      </p:sp>
      <p:pic>
        <p:nvPicPr>
          <p:cNvPr id="17" name="Picture 2" descr="sk_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1678" y="1728711"/>
            <a:ext cx="1400516" cy="1055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2" name="直線コネクタ 31"/>
          <p:cNvCxnSpPr/>
          <p:nvPr/>
        </p:nvCxnSpPr>
        <p:spPr>
          <a:xfrm>
            <a:off x="4283968" y="5589240"/>
            <a:ext cx="108012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 flipV="1">
            <a:off x="827584" y="1124744"/>
            <a:ext cx="936104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1578970" y="1005474"/>
            <a:ext cx="2048253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solidFill>
                  <a:prstClr val="black"/>
                </a:solidFill>
              </a:rPr>
              <a:t>Mozumi</a:t>
            </a:r>
            <a:r>
              <a:rPr lang="en-US" altLang="ja-JP" sz="2000" b="1" dirty="0" smtClean="0">
                <a:solidFill>
                  <a:prstClr val="black"/>
                </a:solidFill>
              </a:rPr>
              <a:t> Entrance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453306" y="6220623"/>
            <a:ext cx="2416880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prstClr val="black"/>
                </a:solidFill>
              </a:rPr>
              <a:t>Shin-</a:t>
            </a:r>
            <a:r>
              <a:rPr lang="en-US" altLang="ja-JP" sz="2000" b="1" dirty="0" err="1">
                <a:solidFill>
                  <a:prstClr val="black"/>
                </a:solidFill>
              </a:rPr>
              <a:t>A</a:t>
            </a:r>
            <a:r>
              <a:rPr lang="en-US" altLang="ja-JP" sz="2000" b="1" dirty="0" err="1" smtClean="0">
                <a:solidFill>
                  <a:prstClr val="black"/>
                </a:solidFill>
              </a:rPr>
              <a:t>totsu</a:t>
            </a:r>
            <a:r>
              <a:rPr lang="en-US" altLang="ja-JP" sz="2000" b="1" dirty="0" smtClean="0">
                <a:solidFill>
                  <a:prstClr val="black"/>
                </a:solidFill>
              </a:rPr>
              <a:t> Entrance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3948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Location (</a:t>
            </a:r>
            <a:r>
              <a:rPr lang="en-US" altLang="ja-JP" dirty="0" err="1" smtClean="0"/>
              <a:t>Kamioka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05762" y="2733775"/>
            <a:ext cx="220765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prstClr val="black"/>
                </a:solidFill>
              </a:rPr>
              <a:t>Super-</a:t>
            </a:r>
            <a:r>
              <a:rPr lang="en-US" altLang="ja-JP" sz="2000" b="1" dirty="0" err="1" smtClean="0">
                <a:solidFill>
                  <a:prstClr val="black"/>
                </a:solidFill>
              </a:rPr>
              <a:t>Kamiokande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16045" y="2751154"/>
            <a:ext cx="67197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prstClr val="black"/>
                </a:solidFill>
              </a:rPr>
              <a:t>CLIO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4356340" y="2475781"/>
            <a:ext cx="491705" cy="9402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Seiji Kawamura\Documents\データ\論文・雑誌・印刷物\本・一般雑誌\レーザー研究_20081002\Figure\CLI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9276" y="1728414"/>
            <a:ext cx="1593826" cy="10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Seiji Kawamura\Desktop\日本地~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02765"/>
            <a:ext cx="2955235" cy="295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83531" y="5607843"/>
            <a:ext cx="105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◎</a:t>
            </a:r>
            <a:r>
              <a:rPr kumimoji="1" lang="en-US" altLang="ja-JP" b="1" dirty="0" smtClean="0"/>
              <a:t>Tokyo</a:t>
            </a:r>
            <a:endParaRPr kumimoji="1" lang="ja-JP" altLang="en-US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07192" y="5484018"/>
            <a:ext cx="125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 smtClean="0"/>
              <a:t>Kamioka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◎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7050157" y="4219557"/>
            <a:ext cx="2093843" cy="2638443"/>
            <a:chOff x="33408" y="3744416"/>
            <a:chExt cx="2378352" cy="2996952"/>
          </a:xfrm>
        </p:grpSpPr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8" y="3744416"/>
              <a:ext cx="2378352" cy="29969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4" name="テキスト ボックス 43"/>
            <p:cNvSpPr txBox="1"/>
            <p:nvPr/>
          </p:nvSpPr>
          <p:spPr>
            <a:xfrm>
              <a:off x="284928" y="4608512"/>
              <a:ext cx="16346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Toyama airport</a:t>
              </a:r>
              <a:endParaRPr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フリーフォーム 44"/>
            <p:cNvSpPr/>
            <p:nvPr/>
          </p:nvSpPr>
          <p:spPr>
            <a:xfrm>
              <a:off x="1194943" y="5011422"/>
              <a:ext cx="528075" cy="1526060"/>
            </a:xfrm>
            <a:custGeom>
              <a:avLst/>
              <a:gdLst>
                <a:gd name="connsiteX0" fmla="*/ 0 w 528075"/>
                <a:gd name="connsiteY0" fmla="*/ 0 h 1526060"/>
                <a:gd name="connsiteX1" fmla="*/ 111211 w 528075"/>
                <a:gd name="connsiteY1" fmla="*/ 6178 h 1526060"/>
                <a:gd name="connsiteX2" fmla="*/ 135924 w 528075"/>
                <a:gd name="connsiteY2" fmla="*/ 12357 h 1526060"/>
                <a:gd name="connsiteX3" fmla="*/ 123568 w 528075"/>
                <a:gd name="connsiteY3" fmla="*/ 92676 h 1526060"/>
                <a:gd name="connsiteX4" fmla="*/ 117389 w 528075"/>
                <a:gd name="connsiteY4" fmla="*/ 117389 h 1526060"/>
                <a:gd name="connsiteX5" fmla="*/ 105033 w 528075"/>
                <a:gd name="connsiteY5" fmla="*/ 154460 h 1526060"/>
                <a:gd name="connsiteX6" fmla="*/ 92676 w 528075"/>
                <a:gd name="connsiteY6" fmla="*/ 284205 h 1526060"/>
                <a:gd name="connsiteX7" fmla="*/ 86497 w 528075"/>
                <a:gd name="connsiteY7" fmla="*/ 383060 h 1526060"/>
                <a:gd name="connsiteX8" fmla="*/ 92676 w 528075"/>
                <a:gd name="connsiteY8" fmla="*/ 475735 h 1526060"/>
                <a:gd name="connsiteX9" fmla="*/ 117389 w 528075"/>
                <a:gd name="connsiteY9" fmla="*/ 494270 h 1526060"/>
                <a:gd name="connsiteX10" fmla="*/ 129746 w 528075"/>
                <a:gd name="connsiteY10" fmla="*/ 512805 h 1526060"/>
                <a:gd name="connsiteX11" fmla="*/ 135924 w 528075"/>
                <a:gd name="connsiteY11" fmla="*/ 531341 h 1526060"/>
                <a:gd name="connsiteX12" fmla="*/ 160638 w 528075"/>
                <a:gd name="connsiteY12" fmla="*/ 630195 h 1526060"/>
                <a:gd name="connsiteX13" fmla="*/ 179173 w 528075"/>
                <a:gd name="connsiteY13" fmla="*/ 636373 h 1526060"/>
                <a:gd name="connsiteX14" fmla="*/ 197708 w 528075"/>
                <a:gd name="connsiteY14" fmla="*/ 691978 h 1526060"/>
                <a:gd name="connsiteX15" fmla="*/ 203887 w 528075"/>
                <a:gd name="connsiteY15" fmla="*/ 710514 h 1526060"/>
                <a:gd name="connsiteX16" fmla="*/ 216243 w 528075"/>
                <a:gd name="connsiteY16" fmla="*/ 729049 h 1526060"/>
                <a:gd name="connsiteX17" fmla="*/ 234779 w 528075"/>
                <a:gd name="connsiteY17" fmla="*/ 766119 h 1526060"/>
                <a:gd name="connsiteX18" fmla="*/ 247135 w 528075"/>
                <a:gd name="connsiteY18" fmla="*/ 994719 h 1526060"/>
                <a:gd name="connsiteX19" fmla="*/ 259492 w 528075"/>
                <a:gd name="connsiteY19" fmla="*/ 1031789 h 1526060"/>
                <a:gd name="connsiteX20" fmla="*/ 265670 w 528075"/>
                <a:gd name="connsiteY20" fmla="*/ 1050324 h 1526060"/>
                <a:gd name="connsiteX21" fmla="*/ 271849 w 528075"/>
                <a:gd name="connsiteY21" fmla="*/ 1155357 h 1526060"/>
                <a:gd name="connsiteX22" fmla="*/ 278027 w 528075"/>
                <a:gd name="connsiteY22" fmla="*/ 1192427 h 1526060"/>
                <a:gd name="connsiteX23" fmla="*/ 284206 w 528075"/>
                <a:gd name="connsiteY23" fmla="*/ 1223319 h 1526060"/>
                <a:gd name="connsiteX24" fmla="*/ 308919 w 528075"/>
                <a:gd name="connsiteY24" fmla="*/ 1229497 h 1526060"/>
                <a:gd name="connsiteX25" fmla="*/ 327454 w 528075"/>
                <a:gd name="connsiteY25" fmla="*/ 1235676 h 1526060"/>
                <a:gd name="connsiteX26" fmla="*/ 333633 w 528075"/>
                <a:gd name="connsiteY26" fmla="*/ 1285103 h 1526060"/>
                <a:gd name="connsiteX27" fmla="*/ 352168 w 528075"/>
                <a:gd name="connsiteY27" fmla="*/ 1297460 h 1526060"/>
                <a:gd name="connsiteX28" fmla="*/ 364524 w 528075"/>
                <a:gd name="connsiteY28" fmla="*/ 1334530 h 1526060"/>
                <a:gd name="connsiteX29" fmla="*/ 376881 w 528075"/>
                <a:gd name="connsiteY29" fmla="*/ 1353065 h 1526060"/>
                <a:gd name="connsiteX30" fmla="*/ 383060 w 528075"/>
                <a:gd name="connsiteY30" fmla="*/ 1396314 h 1526060"/>
                <a:gd name="connsiteX31" fmla="*/ 401595 w 528075"/>
                <a:gd name="connsiteY31" fmla="*/ 1408670 h 1526060"/>
                <a:gd name="connsiteX32" fmla="*/ 451022 w 528075"/>
                <a:gd name="connsiteY32" fmla="*/ 1414849 h 1526060"/>
                <a:gd name="connsiteX33" fmla="*/ 475735 w 528075"/>
                <a:gd name="connsiteY33" fmla="*/ 1421027 h 1526060"/>
                <a:gd name="connsiteX34" fmla="*/ 481914 w 528075"/>
                <a:gd name="connsiteY34" fmla="*/ 1451919 h 1526060"/>
                <a:gd name="connsiteX35" fmla="*/ 488092 w 528075"/>
                <a:gd name="connsiteY35" fmla="*/ 1507524 h 1526060"/>
                <a:gd name="connsiteX36" fmla="*/ 525162 w 528075"/>
                <a:gd name="connsiteY36" fmla="*/ 1526060 h 1526060"/>
                <a:gd name="connsiteX37" fmla="*/ 518984 w 528075"/>
                <a:gd name="connsiteY37" fmla="*/ 1519881 h 152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28075" h="1526060">
                  <a:moveTo>
                    <a:pt x="0" y="0"/>
                  </a:moveTo>
                  <a:cubicBezTo>
                    <a:pt x="37070" y="2059"/>
                    <a:pt x="74236" y="2817"/>
                    <a:pt x="111211" y="6178"/>
                  </a:cubicBezTo>
                  <a:cubicBezTo>
                    <a:pt x="119667" y="6947"/>
                    <a:pt x="133690" y="4165"/>
                    <a:pt x="135924" y="12357"/>
                  </a:cubicBezTo>
                  <a:cubicBezTo>
                    <a:pt x="144935" y="45399"/>
                    <a:pt x="131308" y="65589"/>
                    <a:pt x="123568" y="92676"/>
                  </a:cubicBezTo>
                  <a:cubicBezTo>
                    <a:pt x="121235" y="100841"/>
                    <a:pt x="119829" y="109256"/>
                    <a:pt x="117389" y="117389"/>
                  </a:cubicBezTo>
                  <a:cubicBezTo>
                    <a:pt x="113646" y="129865"/>
                    <a:pt x="105033" y="154460"/>
                    <a:pt x="105033" y="154460"/>
                  </a:cubicBezTo>
                  <a:cubicBezTo>
                    <a:pt x="101820" y="186587"/>
                    <a:pt x="94980" y="253102"/>
                    <a:pt x="92676" y="284205"/>
                  </a:cubicBezTo>
                  <a:cubicBezTo>
                    <a:pt x="90237" y="317131"/>
                    <a:pt x="88557" y="350108"/>
                    <a:pt x="86497" y="383060"/>
                  </a:cubicBezTo>
                  <a:cubicBezTo>
                    <a:pt x="88557" y="413952"/>
                    <a:pt x="84390" y="445904"/>
                    <a:pt x="92676" y="475735"/>
                  </a:cubicBezTo>
                  <a:cubicBezTo>
                    <a:pt x="95432" y="485656"/>
                    <a:pt x="110108" y="486989"/>
                    <a:pt x="117389" y="494270"/>
                  </a:cubicBezTo>
                  <a:cubicBezTo>
                    <a:pt x="122640" y="499521"/>
                    <a:pt x="125627" y="506627"/>
                    <a:pt x="129746" y="512805"/>
                  </a:cubicBezTo>
                  <a:cubicBezTo>
                    <a:pt x="131805" y="518984"/>
                    <a:pt x="135116" y="524878"/>
                    <a:pt x="135924" y="531341"/>
                  </a:cubicBezTo>
                  <a:cubicBezTo>
                    <a:pt x="142200" y="581551"/>
                    <a:pt x="123302" y="605305"/>
                    <a:pt x="160638" y="630195"/>
                  </a:cubicBezTo>
                  <a:cubicBezTo>
                    <a:pt x="166057" y="633807"/>
                    <a:pt x="172995" y="634314"/>
                    <a:pt x="179173" y="636373"/>
                  </a:cubicBezTo>
                  <a:lnTo>
                    <a:pt x="197708" y="691978"/>
                  </a:lnTo>
                  <a:cubicBezTo>
                    <a:pt x="199768" y="698157"/>
                    <a:pt x="200274" y="705095"/>
                    <a:pt x="203887" y="710514"/>
                  </a:cubicBezTo>
                  <a:cubicBezTo>
                    <a:pt x="208006" y="716692"/>
                    <a:pt x="212922" y="722408"/>
                    <a:pt x="216243" y="729049"/>
                  </a:cubicBezTo>
                  <a:cubicBezTo>
                    <a:pt x="241818" y="780199"/>
                    <a:pt x="199372" y="713010"/>
                    <a:pt x="234779" y="766119"/>
                  </a:cubicBezTo>
                  <a:cubicBezTo>
                    <a:pt x="264293" y="854665"/>
                    <a:pt x="228025" y="739922"/>
                    <a:pt x="247135" y="994719"/>
                  </a:cubicBezTo>
                  <a:cubicBezTo>
                    <a:pt x="248109" y="1007708"/>
                    <a:pt x="255373" y="1019432"/>
                    <a:pt x="259492" y="1031789"/>
                  </a:cubicBezTo>
                  <a:lnTo>
                    <a:pt x="265670" y="1050324"/>
                  </a:lnTo>
                  <a:cubicBezTo>
                    <a:pt x="278948" y="1143269"/>
                    <a:pt x="287237" y="1109191"/>
                    <a:pt x="271849" y="1155357"/>
                  </a:cubicBezTo>
                  <a:cubicBezTo>
                    <a:pt x="273908" y="1167714"/>
                    <a:pt x="275786" y="1180102"/>
                    <a:pt x="278027" y="1192427"/>
                  </a:cubicBezTo>
                  <a:cubicBezTo>
                    <a:pt x="279906" y="1202759"/>
                    <a:pt x="277483" y="1215252"/>
                    <a:pt x="284206" y="1223319"/>
                  </a:cubicBezTo>
                  <a:cubicBezTo>
                    <a:pt x="289642" y="1229842"/>
                    <a:pt x="300755" y="1227164"/>
                    <a:pt x="308919" y="1229497"/>
                  </a:cubicBezTo>
                  <a:cubicBezTo>
                    <a:pt x="315181" y="1231286"/>
                    <a:pt x="321276" y="1233616"/>
                    <a:pt x="327454" y="1235676"/>
                  </a:cubicBezTo>
                  <a:cubicBezTo>
                    <a:pt x="329514" y="1252152"/>
                    <a:pt x="327466" y="1269687"/>
                    <a:pt x="333633" y="1285103"/>
                  </a:cubicBezTo>
                  <a:cubicBezTo>
                    <a:pt x="336391" y="1291997"/>
                    <a:pt x="348233" y="1291163"/>
                    <a:pt x="352168" y="1297460"/>
                  </a:cubicBezTo>
                  <a:cubicBezTo>
                    <a:pt x="359071" y="1308505"/>
                    <a:pt x="357299" y="1323693"/>
                    <a:pt x="364524" y="1334530"/>
                  </a:cubicBezTo>
                  <a:lnTo>
                    <a:pt x="376881" y="1353065"/>
                  </a:lnTo>
                  <a:cubicBezTo>
                    <a:pt x="378941" y="1367481"/>
                    <a:pt x="377145" y="1383006"/>
                    <a:pt x="383060" y="1396314"/>
                  </a:cubicBezTo>
                  <a:cubicBezTo>
                    <a:pt x="386076" y="1403099"/>
                    <a:pt x="394431" y="1406716"/>
                    <a:pt x="401595" y="1408670"/>
                  </a:cubicBezTo>
                  <a:cubicBezTo>
                    <a:pt x="417614" y="1413039"/>
                    <a:pt x="434644" y="1412119"/>
                    <a:pt x="451022" y="1414849"/>
                  </a:cubicBezTo>
                  <a:cubicBezTo>
                    <a:pt x="459398" y="1416245"/>
                    <a:pt x="467497" y="1418968"/>
                    <a:pt x="475735" y="1421027"/>
                  </a:cubicBezTo>
                  <a:cubicBezTo>
                    <a:pt x="477795" y="1431324"/>
                    <a:pt x="480429" y="1441523"/>
                    <a:pt x="481914" y="1451919"/>
                  </a:cubicBezTo>
                  <a:cubicBezTo>
                    <a:pt x="484551" y="1470381"/>
                    <a:pt x="481719" y="1489998"/>
                    <a:pt x="488092" y="1507524"/>
                  </a:cubicBezTo>
                  <a:cubicBezTo>
                    <a:pt x="490364" y="1513771"/>
                    <a:pt x="518599" y="1526060"/>
                    <a:pt x="525162" y="1526060"/>
                  </a:cubicBezTo>
                  <a:cubicBezTo>
                    <a:pt x="528075" y="1526060"/>
                    <a:pt x="521043" y="1521941"/>
                    <a:pt x="518984" y="1519881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1365048" y="5184576"/>
              <a:ext cx="84670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40min.</a:t>
              </a:r>
            </a:p>
            <a:p>
              <a:r>
                <a:rPr lang="en-US" altLang="ja-JP" b="1" dirty="0" smtClean="0">
                  <a:solidFill>
                    <a:srgbClr val="FF0000"/>
                  </a:solidFill>
                </a:rPr>
                <a:t>by car</a:t>
              </a:r>
              <a:endParaRPr lang="ja-JP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12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991518" y="5750804"/>
            <a:ext cx="8152482" cy="1107195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Pump in the hole (2015.4.21)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9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991518" y="5750804"/>
            <a:ext cx="8152482" cy="1107195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Clean room (2015.4.21)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8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991518" y="5750804"/>
            <a:ext cx="8152482" cy="1107195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Front room (2015.4.21)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6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991518" y="5750804"/>
            <a:ext cx="7205031" cy="110719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Side room of the clean room (2015.4.21)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2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3329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PSL clean room (2015.6.17)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8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3329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Draining </a:t>
            </a:r>
            <a:r>
              <a:rPr lang="en-US" altLang="ja-JP" dirty="0">
                <a:solidFill>
                  <a:schemeClr val="tx1"/>
                </a:solidFill>
              </a:rPr>
              <a:t>ditch </a:t>
            </a:r>
            <a:r>
              <a:rPr lang="en-US" altLang="ja-JP" dirty="0" smtClean="0">
                <a:solidFill>
                  <a:schemeClr val="tx1"/>
                </a:solidFill>
              </a:rPr>
              <a:t>for spring water (2015.6.17)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6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3329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Water pump for spring water (2015.6.17)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3329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Vacuum chamber for input and output mode cleaner mirrors (2015.6.17)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3329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Vacuum chamber for end mode cleaner mirror (2015.6.17)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7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3329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Vacuum chamber for beam splitter (2015.6.17)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6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CGT_2layer_120303.pd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84" y="174884"/>
            <a:ext cx="5842918" cy="656332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79"/>
          <p:cNvSpPr/>
          <p:nvPr/>
        </p:nvSpPr>
        <p:spPr>
          <a:xfrm>
            <a:off x="1250156" y="5956102"/>
            <a:ext cx="0" cy="548117"/>
          </a:xfrm>
          <a:prstGeom prst="line">
            <a:avLst/>
          </a:prstGeom>
          <a:ln w="38100">
            <a:solidFill>
              <a:srgbClr val="FF4E49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defTabSz="321457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 kumimoji="0" sz="844" kern="0">
              <a:solidFill>
                <a:sysClr val="windowText" lastClr="000000"/>
              </a:solidFill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</p:txBody>
      </p:sp>
      <p:sp>
        <p:nvSpPr>
          <p:cNvPr id="10" name="Shape 80"/>
          <p:cNvSpPr/>
          <p:nvPr/>
        </p:nvSpPr>
        <p:spPr>
          <a:xfrm>
            <a:off x="363641" y="6527020"/>
            <a:ext cx="1883799" cy="226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 defTabSz="410751"/>
            <a:r>
              <a:rPr kumimoji="0" sz="2000" b="1" kern="0" dirty="0">
                <a:solidFill>
                  <a:sysClr val="windowText" lastClr="000000"/>
                </a:solidFill>
              </a:rPr>
              <a:t>New </a:t>
            </a:r>
            <a:r>
              <a:rPr kumimoji="0" sz="2000" b="1" kern="0" dirty="0" err="1">
                <a:solidFill>
                  <a:sysClr val="windowText" lastClr="000000"/>
                </a:solidFill>
              </a:rPr>
              <a:t>Atotsu</a:t>
            </a:r>
            <a:endParaRPr kumimoji="0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Shape 81"/>
          <p:cNvSpPr/>
          <p:nvPr/>
        </p:nvSpPr>
        <p:spPr>
          <a:xfrm>
            <a:off x="1151930" y="347366"/>
            <a:ext cx="0" cy="340220"/>
          </a:xfrm>
          <a:prstGeom prst="line">
            <a:avLst/>
          </a:prstGeom>
          <a:ln w="38100">
            <a:solidFill>
              <a:srgbClr val="FF4E49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defTabSz="321457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 kumimoji="0" sz="844" kern="0">
              <a:solidFill>
                <a:sysClr val="windowText" lastClr="000000"/>
              </a:solidFill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</p:txBody>
      </p:sp>
      <p:sp>
        <p:nvSpPr>
          <p:cNvPr id="12" name="Shape 82"/>
          <p:cNvSpPr/>
          <p:nvPr/>
        </p:nvSpPr>
        <p:spPr>
          <a:xfrm>
            <a:off x="508401" y="0"/>
            <a:ext cx="1111077" cy="280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 defTabSz="410751"/>
            <a:r>
              <a:rPr kumimoji="0" sz="2000" b="1" kern="0" dirty="0" err="1">
                <a:solidFill>
                  <a:sysClr val="windowText" lastClr="000000"/>
                </a:solidFill>
              </a:rPr>
              <a:t>Mozumi</a:t>
            </a:r>
            <a:endParaRPr kumimoji="0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Shape 83"/>
          <p:cNvSpPr/>
          <p:nvPr/>
        </p:nvSpPr>
        <p:spPr>
          <a:xfrm flipH="1">
            <a:off x="1346362" y="1751682"/>
            <a:ext cx="0" cy="2653754"/>
          </a:xfrm>
          <a:prstGeom prst="line">
            <a:avLst/>
          </a:prstGeom>
          <a:ln w="38100">
            <a:solidFill>
              <a:srgbClr val="5E62FF"/>
            </a:solidFill>
            <a:miter lim="400000"/>
            <a:headEnd type="stealth"/>
            <a:tailEnd type="stealth"/>
          </a:ln>
        </p:spPr>
        <p:txBody>
          <a:bodyPr lIns="0" tIns="0" rIns="0" bIns="0" anchor="ctr"/>
          <a:lstStyle/>
          <a:p>
            <a:pPr defTabSz="321457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 kumimoji="0" sz="844" kern="0">
              <a:solidFill>
                <a:sysClr val="windowText" lastClr="000000"/>
              </a:solidFill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</p:txBody>
      </p:sp>
      <p:sp>
        <p:nvSpPr>
          <p:cNvPr id="14" name="Shape 84"/>
          <p:cNvSpPr/>
          <p:nvPr/>
        </p:nvSpPr>
        <p:spPr>
          <a:xfrm flipH="1">
            <a:off x="1697911" y="4544070"/>
            <a:ext cx="3678319" cy="0"/>
          </a:xfrm>
          <a:prstGeom prst="line">
            <a:avLst/>
          </a:prstGeom>
          <a:ln w="38100">
            <a:solidFill>
              <a:srgbClr val="5E62FF"/>
            </a:solidFill>
            <a:miter lim="400000"/>
            <a:headEnd type="stealth"/>
            <a:tailEnd type="stealth"/>
          </a:ln>
        </p:spPr>
        <p:txBody>
          <a:bodyPr lIns="0" tIns="0" rIns="0" bIns="0" anchor="ctr"/>
          <a:lstStyle/>
          <a:p>
            <a:pPr defTabSz="321457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 kumimoji="0" sz="844" kern="0">
              <a:solidFill>
                <a:sysClr val="windowText" lastClr="000000"/>
              </a:solidFill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</p:txBody>
      </p:sp>
      <p:sp>
        <p:nvSpPr>
          <p:cNvPr id="15" name="Shape 85"/>
          <p:cNvSpPr/>
          <p:nvPr/>
        </p:nvSpPr>
        <p:spPr>
          <a:xfrm>
            <a:off x="1087052" y="5670352"/>
            <a:ext cx="169761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E44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" name="Shape 86"/>
          <p:cNvSpPr/>
          <p:nvPr/>
        </p:nvSpPr>
        <p:spPr>
          <a:xfrm>
            <a:off x="1089422" y="5415855"/>
            <a:ext cx="169760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E44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" name="Shape 87"/>
          <p:cNvSpPr/>
          <p:nvPr/>
        </p:nvSpPr>
        <p:spPr>
          <a:xfrm>
            <a:off x="1089422" y="4790777"/>
            <a:ext cx="169760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E44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" name="Shape 88"/>
          <p:cNvSpPr/>
          <p:nvPr/>
        </p:nvSpPr>
        <p:spPr>
          <a:xfrm>
            <a:off x="660797" y="4772918"/>
            <a:ext cx="169760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E44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9" name="Shape 89"/>
          <p:cNvSpPr/>
          <p:nvPr/>
        </p:nvSpPr>
        <p:spPr>
          <a:xfrm>
            <a:off x="580430" y="4228207"/>
            <a:ext cx="169760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E44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0" name="Shape 90"/>
          <p:cNvSpPr/>
          <p:nvPr/>
        </p:nvSpPr>
        <p:spPr>
          <a:xfrm>
            <a:off x="1366243" y="4763988"/>
            <a:ext cx="169760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E44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1" name="Shape 91"/>
          <p:cNvSpPr/>
          <p:nvPr/>
        </p:nvSpPr>
        <p:spPr>
          <a:xfrm>
            <a:off x="1571626" y="4656832"/>
            <a:ext cx="169760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0A39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2" name="Shape 92"/>
          <p:cNvSpPr/>
          <p:nvPr/>
        </p:nvSpPr>
        <p:spPr>
          <a:xfrm>
            <a:off x="1491258" y="4290715"/>
            <a:ext cx="169760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F40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23" name="Shape 93"/>
          <p:cNvSpPr/>
          <p:nvPr/>
        </p:nvSpPr>
        <p:spPr>
          <a:xfrm>
            <a:off x="1598365" y="4290715"/>
            <a:ext cx="259154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0A39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24" name="Shape 94"/>
          <p:cNvSpPr/>
          <p:nvPr/>
        </p:nvSpPr>
        <p:spPr>
          <a:xfrm>
            <a:off x="988182" y="4460379"/>
            <a:ext cx="247224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F40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25" name="Shape 95"/>
          <p:cNvSpPr/>
          <p:nvPr/>
        </p:nvSpPr>
        <p:spPr>
          <a:xfrm>
            <a:off x="991147" y="4290715"/>
            <a:ext cx="259154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0A39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26" name="Shape 96"/>
          <p:cNvSpPr/>
          <p:nvPr/>
        </p:nvSpPr>
        <p:spPr>
          <a:xfrm>
            <a:off x="1598365" y="5255121"/>
            <a:ext cx="259154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CA8B0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27" name="Shape 97"/>
          <p:cNvSpPr/>
          <p:nvPr/>
        </p:nvSpPr>
        <p:spPr>
          <a:xfrm>
            <a:off x="3189972" y="4127893"/>
            <a:ext cx="1029487" cy="446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 defTabSz="410751">
              <a:defRPr sz="1800"/>
            </a:pPr>
            <a:r>
              <a:rPr kumimoji="0" sz="2000" kern="0" dirty="0">
                <a:solidFill>
                  <a:sysClr val="windowText" lastClr="000000"/>
                </a:solidFill>
              </a:rPr>
              <a:t>3km</a:t>
            </a:r>
          </a:p>
        </p:txBody>
      </p:sp>
      <p:sp>
        <p:nvSpPr>
          <p:cNvPr id="28" name="Shape 98"/>
          <p:cNvSpPr/>
          <p:nvPr/>
        </p:nvSpPr>
        <p:spPr>
          <a:xfrm rot="5400000">
            <a:off x="1192413" y="2641341"/>
            <a:ext cx="903000" cy="446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 defTabSz="410751">
              <a:defRPr sz="1800"/>
            </a:pPr>
            <a:r>
              <a:rPr kumimoji="0" sz="2000" kern="0" dirty="0">
                <a:solidFill>
                  <a:sysClr val="windowText" lastClr="000000"/>
                </a:solidFill>
              </a:rPr>
              <a:t>3km</a:t>
            </a:r>
          </a:p>
        </p:txBody>
      </p:sp>
      <p:sp>
        <p:nvSpPr>
          <p:cNvPr id="29" name="Shape 99"/>
          <p:cNvSpPr/>
          <p:nvPr/>
        </p:nvSpPr>
        <p:spPr>
          <a:xfrm>
            <a:off x="2669977" y="4567535"/>
            <a:ext cx="259153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F40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30" name="Shape 100"/>
          <p:cNvSpPr/>
          <p:nvPr/>
        </p:nvSpPr>
        <p:spPr>
          <a:xfrm>
            <a:off x="3625453" y="4772918"/>
            <a:ext cx="259153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E44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31" name="Shape 101"/>
          <p:cNvSpPr/>
          <p:nvPr/>
        </p:nvSpPr>
        <p:spPr>
          <a:xfrm>
            <a:off x="3312914" y="4549676"/>
            <a:ext cx="259153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E44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32" name="Shape 102"/>
          <p:cNvSpPr/>
          <p:nvPr/>
        </p:nvSpPr>
        <p:spPr>
          <a:xfrm>
            <a:off x="4196953" y="4808637"/>
            <a:ext cx="259153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E44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33" name="Shape 103"/>
          <p:cNvSpPr/>
          <p:nvPr/>
        </p:nvSpPr>
        <p:spPr>
          <a:xfrm>
            <a:off x="5223867" y="4656832"/>
            <a:ext cx="259153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E44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34" name="Shape 104"/>
          <p:cNvSpPr/>
          <p:nvPr/>
        </p:nvSpPr>
        <p:spPr>
          <a:xfrm>
            <a:off x="5464969" y="4656832"/>
            <a:ext cx="259153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0A39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35" name="Shape 105"/>
          <p:cNvSpPr/>
          <p:nvPr/>
        </p:nvSpPr>
        <p:spPr>
          <a:xfrm>
            <a:off x="5313164" y="4969371"/>
            <a:ext cx="259153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E44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21</a:t>
            </a:r>
          </a:p>
        </p:txBody>
      </p:sp>
      <p:sp>
        <p:nvSpPr>
          <p:cNvPr id="36" name="Shape 106"/>
          <p:cNvSpPr/>
          <p:nvPr/>
        </p:nvSpPr>
        <p:spPr>
          <a:xfrm>
            <a:off x="5527477" y="4969371"/>
            <a:ext cx="259153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0A39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22</a:t>
            </a:r>
          </a:p>
        </p:txBody>
      </p:sp>
      <p:sp>
        <p:nvSpPr>
          <p:cNvPr id="37" name="Shape 107"/>
          <p:cNvSpPr/>
          <p:nvPr/>
        </p:nvSpPr>
        <p:spPr>
          <a:xfrm>
            <a:off x="4875610" y="5094387"/>
            <a:ext cx="259153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CA8B0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23</a:t>
            </a:r>
          </a:p>
        </p:txBody>
      </p:sp>
      <p:sp>
        <p:nvSpPr>
          <p:cNvPr id="38" name="Shape 108"/>
          <p:cNvSpPr/>
          <p:nvPr/>
        </p:nvSpPr>
        <p:spPr>
          <a:xfrm>
            <a:off x="5741789" y="4656832"/>
            <a:ext cx="259153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E44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24</a:t>
            </a:r>
          </a:p>
        </p:txBody>
      </p:sp>
      <p:sp>
        <p:nvSpPr>
          <p:cNvPr id="40" name="Shape 110"/>
          <p:cNvSpPr/>
          <p:nvPr/>
        </p:nvSpPr>
        <p:spPr>
          <a:xfrm rot="5400000">
            <a:off x="-293" y="2792184"/>
            <a:ext cx="1174184" cy="446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 defTabSz="410751">
              <a:defRPr sz="1800"/>
            </a:pPr>
            <a:r>
              <a:rPr kumimoji="0" sz="2531" kern="0" dirty="0">
                <a:solidFill>
                  <a:sysClr val="windowText" lastClr="000000"/>
                </a:solidFill>
              </a:rPr>
              <a:t>Y arm</a:t>
            </a:r>
          </a:p>
        </p:txBody>
      </p:sp>
      <p:sp>
        <p:nvSpPr>
          <p:cNvPr id="41" name="Shape 111"/>
          <p:cNvSpPr/>
          <p:nvPr/>
        </p:nvSpPr>
        <p:spPr>
          <a:xfrm>
            <a:off x="5947172" y="4656832"/>
            <a:ext cx="259153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E44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25</a:t>
            </a:r>
          </a:p>
        </p:txBody>
      </p:sp>
      <p:sp>
        <p:nvSpPr>
          <p:cNvPr id="42" name="Shape 112"/>
          <p:cNvSpPr/>
          <p:nvPr/>
        </p:nvSpPr>
        <p:spPr>
          <a:xfrm>
            <a:off x="1205508" y="3245941"/>
            <a:ext cx="259153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E44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26</a:t>
            </a:r>
          </a:p>
        </p:txBody>
      </p:sp>
      <p:sp>
        <p:nvSpPr>
          <p:cNvPr id="43" name="Shape 113"/>
          <p:cNvSpPr/>
          <p:nvPr/>
        </p:nvSpPr>
        <p:spPr>
          <a:xfrm>
            <a:off x="1205508" y="2683371"/>
            <a:ext cx="259153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E44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27</a:t>
            </a:r>
          </a:p>
        </p:txBody>
      </p:sp>
      <p:sp>
        <p:nvSpPr>
          <p:cNvPr id="44" name="Shape 114"/>
          <p:cNvSpPr/>
          <p:nvPr/>
        </p:nvSpPr>
        <p:spPr>
          <a:xfrm>
            <a:off x="1044774" y="1683246"/>
            <a:ext cx="259153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E44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28</a:t>
            </a:r>
          </a:p>
        </p:txBody>
      </p:sp>
      <p:sp>
        <p:nvSpPr>
          <p:cNvPr id="45" name="Shape 115"/>
          <p:cNvSpPr/>
          <p:nvPr/>
        </p:nvSpPr>
        <p:spPr>
          <a:xfrm>
            <a:off x="1044774" y="1522512"/>
            <a:ext cx="259153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0A39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29</a:t>
            </a:r>
          </a:p>
        </p:txBody>
      </p:sp>
      <p:sp>
        <p:nvSpPr>
          <p:cNvPr id="46" name="Shape 116"/>
          <p:cNvSpPr/>
          <p:nvPr/>
        </p:nvSpPr>
        <p:spPr>
          <a:xfrm>
            <a:off x="723305" y="1727895"/>
            <a:ext cx="259153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E44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47" name="Shape 117"/>
          <p:cNvSpPr/>
          <p:nvPr/>
        </p:nvSpPr>
        <p:spPr>
          <a:xfrm>
            <a:off x="723305" y="1567160"/>
            <a:ext cx="259153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0A39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31</a:t>
            </a:r>
          </a:p>
        </p:txBody>
      </p:sp>
      <p:sp>
        <p:nvSpPr>
          <p:cNvPr id="48" name="Shape 118"/>
          <p:cNvSpPr/>
          <p:nvPr/>
        </p:nvSpPr>
        <p:spPr>
          <a:xfrm>
            <a:off x="616149" y="1138535"/>
            <a:ext cx="259153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CA8B0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32</a:t>
            </a:r>
          </a:p>
        </p:txBody>
      </p:sp>
      <p:sp>
        <p:nvSpPr>
          <p:cNvPr id="49" name="Shape 119"/>
          <p:cNvSpPr/>
          <p:nvPr/>
        </p:nvSpPr>
        <p:spPr>
          <a:xfrm>
            <a:off x="1017985" y="1183184"/>
            <a:ext cx="259153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E44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33</a:t>
            </a:r>
          </a:p>
        </p:txBody>
      </p:sp>
      <p:sp>
        <p:nvSpPr>
          <p:cNvPr id="50" name="Shape 120"/>
          <p:cNvSpPr/>
          <p:nvPr/>
        </p:nvSpPr>
        <p:spPr>
          <a:xfrm>
            <a:off x="1017985" y="1004590"/>
            <a:ext cx="259153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E44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35</a:t>
            </a:r>
          </a:p>
        </p:txBody>
      </p:sp>
      <p:sp>
        <p:nvSpPr>
          <p:cNvPr id="51" name="Shape 121"/>
          <p:cNvSpPr/>
          <p:nvPr/>
        </p:nvSpPr>
        <p:spPr>
          <a:xfrm>
            <a:off x="1026914" y="825996"/>
            <a:ext cx="259153" cy="2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800" i="1">
                <a:solidFill>
                  <a:srgbClr val="FE44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0751">
              <a:defRPr i="0">
                <a:solidFill>
                  <a:srgbClr val="000000"/>
                </a:solidFill>
              </a:defRPr>
            </a:pPr>
            <a:r>
              <a:rPr kumimoji="0" sz="1266" i="0" kern="0">
                <a:solidFill>
                  <a:srgbClr val="000000"/>
                </a:solidFill>
              </a:rPr>
              <a:t>36</a:t>
            </a:r>
          </a:p>
        </p:txBody>
      </p:sp>
      <p:pic>
        <p:nvPicPr>
          <p:cNvPr id="52" name="InsertedImag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7378" y="1360594"/>
            <a:ext cx="3661173" cy="2589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nsertedImage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8903" y="3436341"/>
            <a:ext cx="2098477" cy="148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nsertedImage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8144" y="875109"/>
            <a:ext cx="1590489" cy="1125141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125"/>
          <p:cNvSpPr/>
          <p:nvPr/>
        </p:nvSpPr>
        <p:spPr>
          <a:xfrm>
            <a:off x="3639229" y="3417326"/>
            <a:ext cx="926536" cy="389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10751">
              <a:defRPr sz="1800"/>
            </a:pPr>
            <a:r>
              <a:rPr kumimoji="0" sz="2531" kern="0">
                <a:solidFill>
                  <a:sysClr val="windowText" lastClr="000000"/>
                </a:solidFill>
                <a:sym typeface="Helvetica Light"/>
              </a:rPr>
              <a:t>Center</a:t>
            </a:r>
          </a:p>
        </p:txBody>
      </p:sp>
      <p:sp>
        <p:nvSpPr>
          <p:cNvPr id="56" name="Shape 126"/>
          <p:cNvSpPr/>
          <p:nvPr/>
        </p:nvSpPr>
        <p:spPr>
          <a:xfrm>
            <a:off x="1988918" y="640193"/>
            <a:ext cx="674865" cy="389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10751">
              <a:defRPr sz="1800"/>
            </a:pPr>
            <a:r>
              <a:rPr kumimoji="0" sz="2531" kern="0">
                <a:solidFill>
                  <a:sysClr val="windowText" lastClr="000000"/>
                </a:solidFill>
                <a:sym typeface="Helvetica Light"/>
              </a:rPr>
              <a:t>Yend</a:t>
            </a:r>
          </a:p>
        </p:txBody>
      </p:sp>
      <p:sp>
        <p:nvSpPr>
          <p:cNvPr id="57" name="Shape 127"/>
          <p:cNvSpPr/>
          <p:nvPr/>
        </p:nvSpPr>
        <p:spPr>
          <a:xfrm>
            <a:off x="8040845" y="3345889"/>
            <a:ext cx="679674" cy="389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10751">
              <a:defRPr sz="1800"/>
            </a:pPr>
            <a:r>
              <a:rPr kumimoji="0" sz="2531" kern="0">
                <a:solidFill>
                  <a:sysClr val="windowText" lastClr="000000"/>
                </a:solidFill>
                <a:sym typeface="Helvetica Light"/>
              </a:rPr>
              <a:t>Xend</a:t>
            </a:r>
          </a:p>
        </p:txBody>
      </p:sp>
      <p:sp>
        <p:nvSpPr>
          <p:cNvPr id="59" name="Shape 129"/>
          <p:cNvSpPr/>
          <p:nvPr/>
        </p:nvSpPr>
        <p:spPr>
          <a:xfrm>
            <a:off x="3311403" y="4941476"/>
            <a:ext cx="752619" cy="13394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2400">
                <a:solidFill>
                  <a:srgbClr val="FFFFFF"/>
                </a:solidFill>
              </a:defRPr>
            </a:pPr>
            <a:endParaRPr kumimoji="0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186409" y="253388"/>
            <a:ext cx="4693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solidFill>
                  <a:srgbClr val="0000FF"/>
                </a:solidFill>
              </a:rPr>
              <a:t>Tunnel Structure</a:t>
            </a:r>
            <a:endParaRPr lang="ja-JP" altLang="en-US" sz="4400" b="1" dirty="0">
              <a:solidFill>
                <a:srgbClr val="0000FF"/>
              </a:solidFill>
            </a:endParaRPr>
          </a:p>
        </p:txBody>
      </p:sp>
      <p:sp>
        <p:nvSpPr>
          <p:cNvPr id="39" name="Shape 109"/>
          <p:cNvSpPr/>
          <p:nvPr/>
        </p:nvSpPr>
        <p:spPr>
          <a:xfrm>
            <a:off x="2821328" y="5089104"/>
            <a:ext cx="1287964" cy="446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 defTabSz="410751">
              <a:defRPr sz="1800"/>
            </a:pPr>
            <a:r>
              <a:rPr kumimoji="0" sz="2531" kern="0" dirty="0">
                <a:solidFill>
                  <a:sysClr val="windowText" lastClr="000000"/>
                </a:solidFill>
              </a:rPr>
              <a:t>X arm</a:t>
            </a:r>
          </a:p>
        </p:txBody>
      </p:sp>
    </p:spTree>
    <p:extLst>
      <p:ext uri="{BB962C8B-B14F-4D97-AF65-F5344CB8AC3E}">
        <p14:creationId xmlns:p14="http://schemas.microsoft.com/office/powerpoint/2010/main" val="273563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3329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Vacuum chamber for iKAGRA input test mass (2015.6.17)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9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3329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Beam tubes (2015.6.17)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3329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Electric car for driving in X-arm (2015.6.17)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13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1445" y="0"/>
            <a:ext cx="8229600" cy="840658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Data analysis building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2198"/>
            <a:ext cx="9132114" cy="607580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055367" y="6550050"/>
            <a:ext cx="9925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dirty="0" smtClean="0">
                <a:solidFill>
                  <a:prstClr val="white"/>
                </a:solidFill>
                <a:latin typeface="ＭＳ Ｐゴシック" panose="020B0600070205080204" pitchFamily="50" charset="-128"/>
              </a:rPr>
              <a:t>神田展行氏撮影</a:t>
            </a:r>
            <a:endParaRPr lang="ja-JP" altLang="en-US" sz="900" dirty="0">
              <a:solidFill>
                <a:prstClr val="white"/>
              </a:solidFill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890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3329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Control room in KAGRA research building (2015.6.17)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7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Pre-stabilized laser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Pre-mode cleaner: Locked</a:t>
            </a:r>
          </a:p>
          <a:p>
            <a:r>
              <a:rPr lang="en-US" altLang="ja-JP" dirty="0" smtClean="0"/>
              <a:t>Faber ring cavity: aligned, to be locked soon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85" y="3536415"/>
            <a:ext cx="8055196" cy="252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9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Input mode cleaner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4742761" cy="4525963"/>
          </a:xfrm>
        </p:spPr>
        <p:txBody>
          <a:bodyPr/>
          <a:lstStyle/>
          <a:p>
            <a:r>
              <a:rPr kumimoji="1" lang="en-US" altLang="ja-JP" dirty="0" smtClean="0"/>
              <a:t>Suspension system: Tested</a:t>
            </a:r>
          </a:p>
          <a:p>
            <a:r>
              <a:rPr lang="en-US" altLang="ja-JP" dirty="0" smtClean="0"/>
              <a:t>Magnets and standoff: being attached to MC mirrors</a:t>
            </a:r>
          </a:p>
          <a:p>
            <a:r>
              <a:rPr kumimoji="1" lang="en-US" altLang="ja-JP" dirty="0" smtClean="0"/>
              <a:t>MC Suspension: to be installed soon</a:t>
            </a:r>
            <a:endParaRPr kumimoji="1" lang="ja-JP" altLang="en-US" dirty="0"/>
          </a:p>
        </p:txBody>
      </p:sp>
      <p:pic>
        <p:nvPicPr>
          <p:cNvPr id="4" name="コンテンツ プレースホルダー 3" descr="P527002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"/>
          <a:stretch/>
        </p:blipFill>
        <p:spPr>
          <a:xfrm>
            <a:off x="5365214" y="4065000"/>
            <a:ext cx="3778786" cy="279299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180" y="1130457"/>
            <a:ext cx="3780820" cy="283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59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086" y="0"/>
            <a:ext cx="7886700" cy="1325563"/>
          </a:xfrm>
        </p:spPr>
        <p:txBody>
          <a:bodyPr/>
          <a:lstStyle/>
          <a:p>
            <a:r>
              <a:rPr lang="en-US" altLang="ja-JP" dirty="0" smtClean="0"/>
              <a:t>Cryogenic suspension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7243-8844-4760-A166-15267937880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043697" y="1122218"/>
            <a:ext cx="5323086" cy="5735782"/>
            <a:chOff x="0" y="0"/>
            <a:chExt cx="3044" cy="3279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44" cy="3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2"/>
            <p:cNvSpPr>
              <a:spLocks noChangeShapeType="1"/>
            </p:cNvSpPr>
            <p:nvPr/>
          </p:nvSpPr>
          <p:spPr bwMode="auto">
            <a:xfrm rot="10800000" flipH="1">
              <a:off x="1828" y="1015"/>
              <a:ext cx="105" cy="55"/>
            </a:xfrm>
            <a:prstGeom prst="line">
              <a:avLst/>
            </a:prstGeom>
            <a:noFill/>
            <a:ln w="50800" cap="flat">
              <a:solidFill>
                <a:srgbClr val="FF271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Line 3"/>
            <p:cNvSpPr>
              <a:spLocks noChangeShapeType="1"/>
            </p:cNvSpPr>
            <p:nvPr/>
          </p:nvSpPr>
          <p:spPr bwMode="auto">
            <a:xfrm rot="10800000" flipH="1">
              <a:off x="2109" y="853"/>
              <a:ext cx="104" cy="56"/>
            </a:xfrm>
            <a:prstGeom prst="line">
              <a:avLst/>
            </a:prstGeom>
            <a:noFill/>
            <a:ln w="50800" cap="flat">
              <a:solidFill>
                <a:srgbClr val="FF271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 rot="10800000" flipH="1">
              <a:off x="2109" y="2493"/>
              <a:ext cx="104" cy="56"/>
            </a:xfrm>
            <a:prstGeom prst="line">
              <a:avLst/>
            </a:prstGeom>
            <a:noFill/>
            <a:ln w="50800" cap="flat">
              <a:solidFill>
                <a:srgbClr val="FF271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rot="10800000" flipH="1">
              <a:off x="1829" y="2664"/>
              <a:ext cx="104" cy="56"/>
            </a:xfrm>
            <a:prstGeom prst="line">
              <a:avLst/>
            </a:prstGeom>
            <a:noFill/>
            <a:ln w="50800" cap="flat">
              <a:solidFill>
                <a:srgbClr val="FF271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rot="10800000">
              <a:off x="1736" y="1011"/>
              <a:ext cx="98" cy="68"/>
            </a:xfrm>
            <a:prstGeom prst="line">
              <a:avLst/>
            </a:prstGeom>
            <a:noFill/>
            <a:ln w="50800" cap="flat">
              <a:solidFill>
                <a:srgbClr val="FF271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rot="10800000">
              <a:off x="2013" y="845"/>
              <a:ext cx="98" cy="67"/>
            </a:xfrm>
            <a:prstGeom prst="line">
              <a:avLst/>
            </a:prstGeom>
            <a:noFill/>
            <a:ln w="50800" cap="flat">
              <a:solidFill>
                <a:srgbClr val="FF271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rot="10800000">
              <a:off x="1740" y="2656"/>
              <a:ext cx="97" cy="67"/>
            </a:xfrm>
            <a:prstGeom prst="line">
              <a:avLst/>
            </a:prstGeom>
            <a:noFill/>
            <a:ln w="50800" cap="flat">
              <a:solidFill>
                <a:srgbClr val="FF271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rot="10800000">
              <a:off x="631" y="382"/>
              <a:ext cx="77" cy="39"/>
            </a:xfrm>
            <a:prstGeom prst="line">
              <a:avLst/>
            </a:prstGeom>
            <a:noFill/>
            <a:ln w="50800" cap="flat">
              <a:solidFill>
                <a:srgbClr val="FF271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rot="10800000">
              <a:off x="919" y="221"/>
              <a:ext cx="78" cy="39"/>
            </a:xfrm>
            <a:prstGeom prst="line">
              <a:avLst/>
            </a:prstGeom>
            <a:noFill/>
            <a:ln w="50800" cap="flat">
              <a:solidFill>
                <a:srgbClr val="FF271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rot="10800000" flipH="1">
              <a:off x="1749" y="2277"/>
              <a:ext cx="379" cy="246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rot="10800000" flipH="1">
              <a:off x="1713" y="2525"/>
              <a:ext cx="36" cy="127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13"/>
            <p:cNvSpPr>
              <a:spLocks/>
            </p:cNvSpPr>
            <p:nvPr/>
          </p:nvSpPr>
          <p:spPr bwMode="auto">
            <a:xfrm>
              <a:off x="420" y="2924"/>
              <a:ext cx="2618" cy="3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619" y="1653"/>
              <a:ext cx="767" cy="1199"/>
            </a:xfrm>
            <a:prstGeom prst="line">
              <a:avLst/>
            </a:prstGeom>
            <a:noFill/>
            <a:ln w="38100" cap="flat">
              <a:solidFill>
                <a:srgbClr val="FFFF33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15"/>
            <p:cNvSpPr>
              <a:spLocks/>
            </p:cNvSpPr>
            <p:nvPr/>
          </p:nvSpPr>
          <p:spPr bwMode="auto">
            <a:xfrm rot="3427678">
              <a:off x="811" y="1984"/>
              <a:ext cx="737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ヒラギノ角ゴ Pro W3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ヒラギノ角ゴ Pro W3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ヒラギノ角ゴ Pro W3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ヒラギノ角ゴ Pro W3" charset="0"/>
                </a:defRPr>
              </a:lvl9pPr>
            </a:lstStyle>
            <a:p>
              <a:pPr algn="ctr"/>
              <a:r>
                <a:rPr lang="en-US" altLang="ja-JP" sz="2500">
                  <a:solidFill>
                    <a:srgbClr val="F3EB00"/>
                  </a:solidFill>
                </a:rPr>
                <a:t>22cm</a:t>
              </a: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6345715" y="3525397"/>
            <a:ext cx="2537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</a:rPr>
              <a:t>Sapphire mirror</a:t>
            </a:r>
            <a:endParaRPr lang="ja-JP" altLang="en-US" sz="2800" b="1" dirty="0">
              <a:solidFill>
                <a:prstClr val="black"/>
              </a:solidFill>
            </a:endParaRPr>
          </a:p>
        </p:txBody>
      </p:sp>
      <p:cxnSp>
        <p:nvCxnSpPr>
          <p:cNvPr id="23" name="直線矢印コネクタ 22"/>
          <p:cNvCxnSpPr>
            <a:stCxn id="21" idx="1"/>
          </p:cNvCxnSpPr>
          <p:nvPr/>
        </p:nvCxnSpPr>
        <p:spPr>
          <a:xfrm flipH="1">
            <a:off x="5927078" y="3787007"/>
            <a:ext cx="418637" cy="34432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588086" y="2686280"/>
            <a:ext cx="2288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</a:rPr>
              <a:t>Sapphire fiber</a:t>
            </a:r>
            <a:endParaRPr lang="ja-JP" altLang="en-US" sz="2800" b="1" dirty="0">
              <a:solidFill>
                <a:prstClr val="black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H="1">
            <a:off x="5616767" y="4726236"/>
            <a:ext cx="717932" cy="40578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32" idx="1"/>
          </p:cNvCxnSpPr>
          <p:nvPr/>
        </p:nvCxnSpPr>
        <p:spPr>
          <a:xfrm flipH="1" flipV="1">
            <a:off x="5934419" y="5515781"/>
            <a:ext cx="484741" cy="14960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 flipV="1">
            <a:off x="5833433" y="5745297"/>
            <a:ext cx="402114" cy="29194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>
            <a:off x="5798547" y="2974554"/>
            <a:ext cx="767506" cy="40028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6024391" y="5956453"/>
            <a:ext cx="2957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</a:rPr>
              <a:t>Sapphire nail head</a:t>
            </a:r>
            <a:endParaRPr lang="ja-JP" altLang="en-US" sz="2800" b="1" dirty="0">
              <a:solidFill>
                <a:prstClr val="black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419160" y="5403773"/>
            <a:ext cx="2630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prstClr val="black"/>
                </a:solidFill>
              </a:rPr>
              <a:t>Indium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Bonding</a:t>
            </a:r>
            <a:endParaRPr lang="ja-JP" altLang="en-US" sz="2800" b="1" dirty="0">
              <a:solidFill>
                <a:prstClr val="black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063413" y="4256183"/>
            <a:ext cx="30805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prstClr val="black"/>
                </a:solidFill>
              </a:rPr>
              <a:t>Hydroxide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Catalysis</a:t>
            </a:r>
          </a:p>
          <a:p>
            <a:pPr algn="ctr"/>
            <a:r>
              <a:rPr lang="en-US" altLang="ja-JP" sz="2800" b="1" dirty="0" smtClean="0">
                <a:solidFill>
                  <a:prstClr val="black"/>
                </a:solidFill>
              </a:rPr>
              <a:t>Bonding</a:t>
            </a:r>
            <a:endParaRPr lang="ja-JP" altLang="en-US" sz="2800" b="1" dirty="0">
              <a:solidFill>
                <a:prstClr val="black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518314" y="1096179"/>
            <a:ext cx="2498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</a:rPr>
              <a:t>Sapphire spring</a:t>
            </a:r>
            <a:endParaRPr lang="ja-JP" altLang="en-US" sz="2800" b="1" dirty="0">
              <a:solidFill>
                <a:prstClr val="black"/>
              </a:solidFill>
            </a:endParaRPr>
          </a:p>
        </p:txBody>
      </p:sp>
      <p:cxnSp>
        <p:nvCxnSpPr>
          <p:cNvPr id="38" name="直線矢印コネクタ 37"/>
          <p:cNvCxnSpPr>
            <a:stCxn id="37" idx="1"/>
          </p:cNvCxnSpPr>
          <p:nvPr/>
        </p:nvCxnSpPr>
        <p:spPr>
          <a:xfrm flipH="1">
            <a:off x="5328494" y="1357789"/>
            <a:ext cx="1189820" cy="77581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6186972" y="1889394"/>
            <a:ext cx="2957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</a:rPr>
              <a:t>Sapphire nail head</a:t>
            </a:r>
            <a:endParaRPr lang="ja-JP" altLang="en-US" sz="2800" b="1" dirty="0">
              <a:solidFill>
                <a:prstClr val="black"/>
              </a:solidFill>
            </a:endParaRPr>
          </a:p>
        </p:txBody>
      </p:sp>
      <p:cxnSp>
        <p:nvCxnSpPr>
          <p:cNvPr id="41" name="直線矢印コネクタ 40"/>
          <p:cNvCxnSpPr>
            <a:stCxn id="40" idx="1"/>
          </p:cNvCxnSpPr>
          <p:nvPr/>
        </p:nvCxnSpPr>
        <p:spPr>
          <a:xfrm flipH="1">
            <a:off x="5921568" y="2151004"/>
            <a:ext cx="265404" cy="25618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1927952" y="6290631"/>
            <a:ext cx="969484" cy="407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4691" y="1265600"/>
            <a:ext cx="3026133" cy="5454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 smtClean="0"/>
              <a:t>[Requirements]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Strength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Heat conductivity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Mechanical loss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The</a:t>
            </a:r>
            <a:r>
              <a:rPr kumimoji="1" lang="en-US" altLang="ja-JP" dirty="0" smtClean="0"/>
              <a:t> component test showed the current design is OK</a:t>
            </a:r>
            <a:r>
              <a:rPr lang="en-US" altLang="ja-JP" dirty="0"/>
              <a:t>.</a:t>
            </a:r>
            <a:r>
              <a:rPr kumimoji="1" lang="en-US" altLang="ja-JP" dirty="0" smtClean="0"/>
              <a:t> </a:t>
            </a:r>
            <a:r>
              <a:rPr lang="en-US" altLang="ja-JP" dirty="0"/>
              <a:t>W</a:t>
            </a:r>
            <a:r>
              <a:rPr kumimoji="1" lang="en-US" altLang="ja-JP" dirty="0" smtClean="0"/>
              <a:t>e plan to do the prototype test.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i="1" dirty="0" smtClean="0"/>
              <a:t>In collaboration with ET</a:t>
            </a:r>
            <a:endParaRPr kumimoji="1" lang="en-US" altLang="ja-JP" i="1" dirty="0" smtClean="0"/>
          </a:p>
        </p:txBody>
      </p:sp>
    </p:spTree>
    <p:extLst>
      <p:ext uri="{BB962C8B-B14F-4D97-AF65-F5344CB8AC3E}">
        <p14:creationId xmlns:p14="http://schemas.microsoft.com/office/powerpoint/2010/main" val="159280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9622" y="0"/>
            <a:ext cx="8229600" cy="851770"/>
          </a:xfrm>
        </p:spPr>
        <p:txBody>
          <a:bodyPr/>
          <a:lstStyle/>
          <a:p>
            <a:r>
              <a:rPr lang="en-US" altLang="ja-JP" dirty="0" smtClean="0"/>
              <a:t>Reduction of c</a:t>
            </a:r>
            <a:r>
              <a:rPr kumimoji="1" lang="en-US" altLang="ja-JP" dirty="0" smtClean="0"/>
              <a:t>ooling time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14192"/>
            <a:ext cx="8229600" cy="2254685"/>
          </a:xfrm>
        </p:spPr>
        <p:txBody>
          <a:bodyPr/>
          <a:lstStyle/>
          <a:p>
            <a:r>
              <a:rPr lang="en-US" altLang="ja-JP" dirty="0" smtClean="0"/>
              <a:t>Coating all the objects except Sapphire mirrors with DLC can reduce the cooling time from 2 months to 40 days.</a:t>
            </a:r>
          </a:p>
          <a:p>
            <a:r>
              <a:rPr lang="en-US" altLang="ja-JP" dirty="0" smtClean="0"/>
              <a:t>The effect was verified by experiment.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6477"/>
            <a:ext cx="2956142" cy="394152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6141" y="4468435"/>
            <a:ext cx="2771800" cy="238956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968668" y="3820438"/>
            <a:ext cx="210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</a:rPr>
              <a:t>Aluminum sphere coated with DLC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858" y="2916479"/>
            <a:ext cx="2956142" cy="394152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073046" y="2933177"/>
            <a:ext cx="210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</a:rPr>
              <a:t>1/2 dummy payload coated with DLC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cxnSp>
        <p:nvCxnSpPr>
          <p:cNvPr id="11" name="直線矢印コネクタ 10"/>
          <p:cNvCxnSpPr>
            <a:stCxn id="6" idx="1"/>
          </p:cNvCxnSpPr>
          <p:nvPr/>
        </p:nvCxnSpPr>
        <p:spPr>
          <a:xfrm flipH="1">
            <a:off x="1691014" y="4143604"/>
            <a:ext cx="1277654" cy="1342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3231715" y="4396636"/>
            <a:ext cx="200417" cy="425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5912285" y="3382027"/>
            <a:ext cx="1152394" cy="1102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48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6616" y="1"/>
            <a:ext cx="7886700" cy="837282"/>
          </a:xfrm>
        </p:spPr>
        <p:txBody>
          <a:bodyPr/>
          <a:lstStyle/>
          <a:p>
            <a:r>
              <a:rPr kumimoji="1" lang="en-US" altLang="ja-JP" dirty="0" smtClean="0"/>
              <a:t>Other progress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771182"/>
            <a:ext cx="7886700" cy="6086818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The </a:t>
            </a:r>
            <a:r>
              <a:rPr lang="en-US" altLang="ja-JP" dirty="0"/>
              <a:t>prototype of the payload including the bottom filter was assembled at NAOJ. The transfer function of the isolation system </a:t>
            </a:r>
            <a:r>
              <a:rPr lang="en-US" altLang="ja-JP" smtClean="0"/>
              <a:t>was measured, </a:t>
            </a:r>
            <a:r>
              <a:rPr lang="en-US" altLang="ja-JP" dirty="0"/>
              <a:t>and the result agreed well with the </a:t>
            </a:r>
            <a:r>
              <a:rPr lang="en-US" altLang="ja-JP" dirty="0" smtClean="0"/>
              <a:t>model.</a:t>
            </a:r>
          </a:p>
          <a:p>
            <a:r>
              <a:rPr lang="en-US" altLang="ja-JP" dirty="0" smtClean="0"/>
              <a:t>All </a:t>
            </a:r>
            <a:r>
              <a:rPr lang="en-US" altLang="ja-JP" dirty="0"/>
              <a:t>the mirrors for iKAGRA </a:t>
            </a:r>
            <a:r>
              <a:rPr lang="en-US" altLang="ja-JP" dirty="0" smtClean="0"/>
              <a:t>were </a:t>
            </a:r>
            <a:r>
              <a:rPr lang="en-US" altLang="ja-JP" dirty="0"/>
              <a:t>manufactured and it was verified that the </a:t>
            </a:r>
            <a:r>
              <a:rPr lang="en-US" altLang="ja-JP" dirty="0" smtClean="0"/>
              <a:t>requirements </a:t>
            </a:r>
            <a:r>
              <a:rPr lang="en-US" altLang="ja-JP" dirty="0"/>
              <a:t>were satisfied. A Sapphire mirror for </a:t>
            </a:r>
            <a:r>
              <a:rPr lang="en-US" altLang="ja-JP" dirty="0" err="1"/>
              <a:t>bKAGRA</a:t>
            </a:r>
            <a:r>
              <a:rPr lang="en-US" altLang="ja-JP" dirty="0"/>
              <a:t> with very low optical loss was test-coated as R&amp;D for coating.</a:t>
            </a:r>
          </a:p>
          <a:p>
            <a:r>
              <a:rPr lang="en-US" altLang="ja-JP" dirty="0" smtClean="0"/>
              <a:t>The </a:t>
            </a:r>
            <a:r>
              <a:rPr lang="en-US" altLang="ja-JP" dirty="0"/>
              <a:t>solid laser amplifier was </a:t>
            </a:r>
            <a:r>
              <a:rPr lang="en-US" altLang="ja-JP" dirty="0" smtClean="0"/>
              <a:t>successfully operated. </a:t>
            </a:r>
            <a:r>
              <a:rPr lang="en-US" altLang="ja-JP" dirty="0"/>
              <a:t>The laser output power reached 210 W, although the quality of the beam was to be improved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A lot of progress on the data management system, detector characterization, and data analysis -&gt; talks by Kanda, </a:t>
            </a:r>
            <a:r>
              <a:rPr lang="en-US" altLang="ja-JP" dirty="0" err="1" smtClean="0"/>
              <a:t>Hayama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Tagoshi</a:t>
            </a:r>
            <a:r>
              <a:rPr lang="en-US" altLang="ja-JP" dirty="0" smtClean="0"/>
              <a:t>, </a:t>
            </a:r>
            <a:r>
              <a:rPr lang="en-US" altLang="ja-JP" dirty="0" err="1"/>
              <a:t>O</a:t>
            </a:r>
            <a:r>
              <a:rPr lang="en-US" altLang="ja-JP" dirty="0" err="1" smtClean="0"/>
              <a:t>ohara</a:t>
            </a:r>
            <a:r>
              <a:rPr lang="en-US" altLang="ja-JP" dirty="0" smtClean="0"/>
              <a:t>, and others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7243-8844-4760-A166-15267937880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0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roppedImage.pd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12744"/>
            <a:ext cx="7674346" cy="564168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正方形/長方形 4"/>
          <p:cNvSpPr/>
          <p:nvPr/>
        </p:nvSpPr>
        <p:spPr>
          <a:xfrm>
            <a:off x="102951" y="258763"/>
            <a:ext cx="8640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b="1" dirty="0">
                <a:solidFill>
                  <a:srgbClr val="0000FF"/>
                </a:solidFill>
              </a:rPr>
              <a:t>Standard </a:t>
            </a:r>
            <a:r>
              <a:rPr lang="en-US" altLang="ja-JP" sz="4400" b="1" dirty="0" smtClean="0">
                <a:solidFill>
                  <a:srgbClr val="0000FF"/>
                </a:solidFill>
              </a:rPr>
              <a:t>cross-section </a:t>
            </a:r>
            <a:r>
              <a:rPr lang="en-US" altLang="ja-JP" sz="4400" b="1" dirty="0">
                <a:solidFill>
                  <a:srgbClr val="0000FF"/>
                </a:solidFill>
              </a:rPr>
              <a:t>of the </a:t>
            </a:r>
            <a:r>
              <a:rPr lang="en-US" altLang="ja-JP" sz="4400" b="1" dirty="0" smtClean="0">
                <a:solidFill>
                  <a:srgbClr val="0000FF"/>
                </a:solidFill>
              </a:rPr>
              <a:t>tunnel</a:t>
            </a:r>
            <a:endParaRPr lang="ja-JP" altLang="en-US" sz="4400" b="1" dirty="0">
              <a:solidFill>
                <a:srgbClr val="0000FF"/>
              </a:solidFill>
            </a:endParaRPr>
          </a:p>
        </p:txBody>
      </p:sp>
      <p:pic>
        <p:nvPicPr>
          <p:cNvPr id="6" name="P1100107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7" y="2809301"/>
            <a:ext cx="3712684" cy="269913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39"/>
          <p:cNvSpPr/>
          <p:nvPr/>
        </p:nvSpPr>
        <p:spPr>
          <a:xfrm>
            <a:off x="3499254" y="5870194"/>
            <a:ext cx="929525" cy="32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kumimoji="0" sz="1800" b="1" kern="0" dirty="0" smtClean="0">
                <a:solidFill>
                  <a:srgbClr val="000000"/>
                </a:solidFill>
              </a:rPr>
              <a:t>4</a:t>
            </a:r>
            <a:r>
              <a:rPr kumimoji="0" lang="en-US" sz="1800" b="1" kern="0" dirty="0" smtClean="0">
                <a:solidFill>
                  <a:srgbClr val="000000"/>
                </a:solidFill>
              </a:rPr>
              <a:t>,</a:t>
            </a:r>
            <a:r>
              <a:rPr kumimoji="0" sz="1800" b="1" kern="0" dirty="0" smtClean="0">
                <a:solidFill>
                  <a:srgbClr val="000000"/>
                </a:solidFill>
              </a:rPr>
              <a:t>000</a:t>
            </a:r>
            <a:endParaRPr kumimoji="0" sz="1800" b="1" kern="0" dirty="0">
              <a:solidFill>
                <a:srgbClr val="000000"/>
              </a:solidFill>
            </a:endParaRPr>
          </a:p>
        </p:txBody>
      </p:sp>
      <p:sp>
        <p:nvSpPr>
          <p:cNvPr id="8" name="Shape 139"/>
          <p:cNvSpPr/>
          <p:nvPr/>
        </p:nvSpPr>
        <p:spPr>
          <a:xfrm rot="16200000">
            <a:off x="203375" y="3334478"/>
            <a:ext cx="929525" cy="32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kumimoji="0" sz="1800" b="1" kern="0" dirty="0" smtClean="0">
                <a:solidFill>
                  <a:srgbClr val="000000"/>
                </a:solidFill>
              </a:rPr>
              <a:t>4</a:t>
            </a:r>
            <a:r>
              <a:rPr kumimoji="0" lang="en-US" sz="1800" b="1" kern="0" dirty="0" smtClean="0">
                <a:solidFill>
                  <a:srgbClr val="000000"/>
                </a:solidFill>
              </a:rPr>
              <a:t>,</a:t>
            </a:r>
            <a:r>
              <a:rPr kumimoji="0" sz="1800" b="1" kern="0" dirty="0" smtClean="0">
                <a:solidFill>
                  <a:srgbClr val="000000"/>
                </a:solidFill>
              </a:rPr>
              <a:t>000</a:t>
            </a:r>
            <a:endParaRPr kumimoji="0" sz="1800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3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LCGTnewpictu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0" y="1113184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FF00"/>
                </a:solidFill>
              </a:rPr>
              <a:t>Outline: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4000" b="1" dirty="0" smtClean="0">
                <a:solidFill>
                  <a:srgbClr val="FFFF00">
                    <a:alpha val="30000"/>
                  </a:srgbClr>
                </a:solidFill>
              </a:rPr>
              <a:t>Review </a:t>
            </a:r>
            <a:r>
              <a:rPr lang="en-US" altLang="ja-JP" sz="4000" b="1" dirty="0">
                <a:solidFill>
                  <a:srgbClr val="FFFF00">
                    <a:alpha val="30000"/>
                  </a:srgbClr>
                </a:solidFill>
              </a:rPr>
              <a:t>of KAGRA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4000" b="1" dirty="0">
                <a:solidFill>
                  <a:srgbClr val="FFFF00">
                    <a:alpha val="30000"/>
                  </a:srgbClr>
                </a:solidFill>
              </a:rPr>
              <a:t>Current </a:t>
            </a:r>
            <a:r>
              <a:rPr lang="en-US" altLang="ja-JP" sz="4000" b="1" dirty="0" smtClean="0">
                <a:solidFill>
                  <a:srgbClr val="FFFF00">
                    <a:alpha val="30000"/>
                  </a:srgbClr>
                </a:solidFill>
              </a:rPr>
              <a:t>status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4000" b="1" dirty="0" smtClean="0">
                <a:solidFill>
                  <a:srgbClr val="FFFF00"/>
                </a:solidFill>
              </a:rPr>
              <a:t>Schedule, Organization, Collaboration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4000" b="1" dirty="0" smtClean="0">
                <a:solidFill>
                  <a:srgbClr val="FFFF00">
                    <a:alpha val="30000"/>
                  </a:srgbClr>
                </a:solidFill>
              </a:rPr>
              <a:t>Summary</a:t>
            </a:r>
            <a:endParaRPr lang="ja-JP" altLang="en-US" sz="4000" b="1" dirty="0">
              <a:solidFill>
                <a:srgbClr val="FFFF00">
                  <a:alpha val="30000"/>
                </a:srgbClr>
              </a:solidFill>
            </a:endParaRPr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8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5546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Schedule of KAGRA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1907706" y="815502"/>
          <a:ext cx="6912770" cy="3169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1277"/>
                <a:gridCol w="691277"/>
                <a:gridCol w="691277"/>
                <a:gridCol w="691277"/>
                <a:gridCol w="691277"/>
                <a:gridCol w="691277"/>
                <a:gridCol w="691277"/>
                <a:gridCol w="691277"/>
                <a:gridCol w="691277"/>
                <a:gridCol w="691277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2010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2011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2012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2013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2014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2015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2016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2017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2018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251520" y="815502"/>
          <a:ext cx="2304256" cy="3169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4256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Calendar year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Project start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Tunnel excavation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0066CC"/>
                          </a:solidFill>
                        </a:rPr>
                        <a:t>initial-KAGRA</a:t>
                      </a:r>
                      <a:endParaRPr kumimoji="1" lang="ja-JP" altLang="en-US" sz="2000" b="1" dirty="0">
                        <a:solidFill>
                          <a:srgbClr val="0066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         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8E3836"/>
                          </a:solidFill>
                        </a:rPr>
                        <a:t>baseline-KAGRA</a:t>
                      </a:r>
                      <a:endParaRPr kumimoji="1" lang="ja-JP" altLang="en-US" sz="2000" b="1" dirty="0">
                        <a:solidFill>
                          <a:srgbClr val="8E383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Observation</a:t>
                      </a:r>
                      <a:r>
                        <a:rPr kumimoji="1" lang="en-US" altLang="ja-JP" sz="2000" baseline="0" dirty="0" smtClean="0"/>
                        <a:t> 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直線コネクタ 5"/>
          <p:cNvCxnSpPr/>
          <p:nvPr/>
        </p:nvCxnSpPr>
        <p:spPr>
          <a:xfrm>
            <a:off x="2915816" y="1247550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3995936" y="1691221"/>
            <a:ext cx="1512168" cy="2160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2915816" y="1319558"/>
            <a:ext cx="576064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15815" y="2096896"/>
            <a:ext cx="3765203" cy="218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686520" y="2507225"/>
            <a:ext cx="45719" cy="208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761736" y="2888986"/>
            <a:ext cx="936104" cy="2160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53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 flipV="1">
            <a:off x="7668344" y="3263773"/>
            <a:ext cx="340030" cy="2168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8037870" y="3623814"/>
            <a:ext cx="962113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48064" y="2399678"/>
            <a:ext cx="1465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iKAGRA</a:t>
            </a:r>
            <a:r>
              <a:rPr lang="en-US" altLang="ja-JP" sz="2000" dirty="0" smtClean="0">
                <a:solidFill>
                  <a:prstClr val="black"/>
                </a:solidFill>
              </a:rPr>
              <a:t> obs.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63888" y="2831726"/>
            <a:ext cx="3132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Adv. Optics system and tests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52120" y="3191766"/>
            <a:ext cx="1990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Cryogenic system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2119" y="3872567"/>
            <a:ext cx="469021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err="1" smtClean="0">
                <a:solidFill>
                  <a:srgbClr val="0066CC"/>
                </a:solidFill>
              </a:rPr>
              <a:t>iKAGRA</a:t>
            </a:r>
            <a:endParaRPr lang="en-US" altLang="ja-JP" sz="3200" b="1" dirty="0" smtClean="0">
              <a:solidFill>
                <a:srgbClr val="0066CC"/>
              </a:solidFill>
            </a:endParaRPr>
          </a:p>
          <a:p>
            <a:endParaRPr lang="en-US" altLang="ja-JP" sz="3200" b="1" dirty="0">
              <a:solidFill>
                <a:srgbClr val="0066CC"/>
              </a:solidFill>
            </a:endParaRPr>
          </a:p>
          <a:p>
            <a:endParaRPr lang="en-US" altLang="ja-JP" sz="3200" b="1" dirty="0" smtClean="0">
              <a:solidFill>
                <a:srgbClr val="0066CC"/>
              </a:solidFill>
            </a:endParaRPr>
          </a:p>
          <a:p>
            <a:endParaRPr lang="en-US" altLang="ja-JP" sz="3200" b="1" dirty="0" smtClean="0">
              <a:solidFill>
                <a:srgbClr val="0066CC"/>
              </a:solidFill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prstClr val="black"/>
                </a:solidFill>
              </a:rPr>
              <a:t>Michelson interferometer (changed)</a:t>
            </a:r>
            <a:endParaRPr lang="en-US" altLang="ja-JP" sz="2000" b="1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prstClr val="black"/>
                </a:solidFill>
              </a:rPr>
              <a:t>Room temperature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prstClr val="black"/>
                </a:solidFill>
              </a:rPr>
              <a:t>Simple seismic isolation system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01185" y="3872567"/>
            <a:ext cx="420969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err="1" smtClean="0">
                <a:solidFill>
                  <a:srgbClr val="8E3836"/>
                </a:solidFill>
              </a:rPr>
              <a:t>bKAGRA</a:t>
            </a:r>
            <a:endParaRPr lang="en-US" altLang="ja-JP" sz="3200" b="1" dirty="0" smtClean="0">
              <a:solidFill>
                <a:srgbClr val="8E3836"/>
              </a:solidFill>
            </a:endParaRPr>
          </a:p>
          <a:p>
            <a:endParaRPr lang="en-US" altLang="ja-JP" sz="3200" b="1" dirty="0">
              <a:solidFill>
                <a:srgbClr val="8E3836"/>
              </a:solidFill>
            </a:endParaRPr>
          </a:p>
          <a:p>
            <a:endParaRPr lang="en-US" altLang="ja-JP" sz="3200" b="1" dirty="0" smtClean="0">
              <a:solidFill>
                <a:srgbClr val="8E3836"/>
              </a:solidFill>
            </a:endParaRPr>
          </a:p>
          <a:p>
            <a:endParaRPr lang="en-US" altLang="ja-JP" sz="3200" b="1" dirty="0" smtClean="0">
              <a:solidFill>
                <a:srgbClr val="8E3836"/>
              </a:solidFill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prstClr val="black"/>
                </a:solidFill>
              </a:rPr>
              <a:t>Resonant sideband extraction</a:t>
            </a:r>
            <a:endParaRPr lang="en-US" altLang="ja-JP" sz="2000" b="1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prstClr val="black"/>
                </a:solidFill>
              </a:rPr>
              <a:t>Cryogenic temperature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prstClr val="black"/>
                </a:solidFill>
              </a:rPr>
              <a:t>Advanced seismic isolation system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4109204" y="4889318"/>
            <a:ext cx="621102" cy="34505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6203413"/>
            <a:ext cx="2133600" cy="365125"/>
          </a:xfrm>
        </p:spPr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1661718" y="4162968"/>
            <a:ext cx="1962439" cy="1538672"/>
            <a:chOff x="2051772" y="1111539"/>
            <a:chExt cx="6035675" cy="4732338"/>
          </a:xfrm>
        </p:grpSpPr>
        <p:sp>
          <p:nvSpPr>
            <p:cNvPr id="25" name="Line 3"/>
            <p:cNvSpPr>
              <a:spLocks noChangeAspect="1" noChangeShapeType="1"/>
            </p:cNvSpPr>
            <p:nvPr/>
          </p:nvSpPr>
          <p:spPr bwMode="auto">
            <a:xfrm flipH="1">
              <a:off x="2674072" y="4164302"/>
              <a:ext cx="1719262" cy="717550"/>
            </a:xfrm>
            <a:prstGeom prst="line">
              <a:avLst/>
            </a:prstGeom>
            <a:noFill/>
            <a:ln w="333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26" name="Group 4"/>
            <p:cNvGrpSpPr>
              <a:grpSpLocks noChangeAspect="1"/>
            </p:cNvGrpSpPr>
            <p:nvPr/>
          </p:nvGrpSpPr>
          <p:grpSpPr bwMode="auto">
            <a:xfrm>
              <a:off x="2497859" y="1111539"/>
              <a:ext cx="695325" cy="684213"/>
              <a:chOff x="-732" y="1137"/>
              <a:chExt cx="355" cy="349"/>
            </a:xfrm>
          </p:grpSpPr>
          <p:sp>
            <p:nvSpPr>
              <p:cNvPr id="99" name="Freeform 5"/>
              <p:cNvSpPr>
                <a:spLocks noChangeAspect="1"/>
              </p:cNvSpPr>
              <p:nvPr/>
            </p:nvSpPr>
            <p:spPr bwMode="auto">
              <a:xfrm>
                <a:off x="-493" y="1140"/>
                <a:ext cx="11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177"/>
                  </a:cxn>
                  <a:cxn ang="0">
                    <a:pos x="116" y="192"/>
                  </a:cxn>
                  <a:cxn ang="0">
                    <a:pos x="21" y="16"/>
                  </a:cxn>
                  <a:cxn ang="0">
                    <a:pos x="0" y="0"/>
                  </a:cxn>
                </a:cxnLst>
                <a:rect l="0" t="0" r="r" b="b"/>
                <a:pathLst>
                  <a:path w="116" h="192">
                    <a:moveTo>
                      <a:pt x="0" y="0"/>
                    </a:moveTo>
                    <a:lnTo>
                      <a:pt x="97" y="177"/>
                    </a:lnTo>
                    <a:lnTo>
                      <a:pt x="116" y="192"/>
                    </a:lnTo>
                    <a:lnTo>
                      <a:pt x="2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6"/>
              <p:cNvSpPr>
                <a:spLocks noChangeAspect="1"/>
              </p:cNvSpPr>
              <p:nvPr/>
            </p:nvSpPr>
            <p:spPr bwMode="auto">
              <a:xfrm>
                <a:off x="-493" y="1140"/>
                <a:ext cx="11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177"/>
                  </a:cxn>
                  <a:cxn ang="0">
                    <a:pos x="116" y="192"/>
                  </a:cxn>
                  <a:cxn ang="0">
                    <a:pos x="21" y="16"/>
                  </a:cxn>
                  <a:cxn ang="0">
                    <a:pos x="0" y="0"/>
                  </a:cxn>
                </a:cxnLst>
                <a:rect l="0" t="0" r="r" b="b"/>
                <a:pathLst>
                  <a:path w="116" h="192">
                    <a:moveTo>
                      <a:pt x="0" y="0"/>
                    </a:moveTo>
                    <a:lnTo>
                      <a:pt x="97" y="177"/>
                    </a:lnTo>
                    <a:lnTo>
                      <a:pt x="116" y="192"/>
                    </a:lnTo>
                    <a:lnTo>
                      <a:pt x="21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675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Freeform 7"/>
              <p:cNvSpPr>
                <a:spLocks noChangeAspect="1"/>
              </p:cNvSpPr>
              <p:nvPr/>
            </p:nvSpPr>
            <p:spPr bwMode="auto">
              <a:xfrm>
                <a:off x="-732" y="1267"/>
                <a:ext cx="95" cy="20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94" y="204"/>
                  </a:cxn>
                  <a:cxn ang="0">
                    <a:pos x="95" y="178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95" h="204">
                    <a:moveTo>
                      <a:pt x="0" y="26"/>
                    </a:moveTo>
                    <a:lnTo>
                      <a:pt x="94" y="204"/>
                    </a:lnTo>
                    <a:lnTo>
                      <a:pt x="95" y="178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3C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Freeform 8"/>
              <p:cNvSpPr>
                <a:spLocks noChangeAspect="1"/>
              </p:cNvSpPr>
              <p:nvPr/>
            </p:nvSpPr>
            <p:spPr bwMode="auto">
              <a:xfrm>
                <a:off x="-732" y="1267"/>
                <a:ext cx="95" cy="20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94" y="204"/>
                  </a:cxn>
                  <a:cxn ang="0">
                    <a:pos x="95" y="178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95" h="204">
                    <a:moveTo>
                      <a:pt x="0" y="26"/>
                    </a:moveTo>
                    <a:lnTo>
                      <a:pt x="94" y="204"/>
                    </a:lnTo>
                    <a:lnTo>
                      <a:pt x="95" y="178"/>
                    </a:lnTo>
                    <a:lnTo>
                      <a:pt x="0" y="0"/>
                    </a:lnTo>
                    <a:lnTo>
                      <a:pt x="0" y="26"/>
                    </a:lnTo>
                  </a:path>
                </a:pathLst>
              </a:custGeom>
              <a:noFill/>
              <a:ln w="3175">
                <a:solidFill>
                  <a:srgbClr val="3CAAA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Freeform 9"/>
              <p:cNvSpPr>
                <a:spLocks noChangeAspect="1"/>
              </p:cNvSpPr>
              <p:nvPr/>
            </p:nvSpPr>
            <p:spPr bwMode="auto">
              <a:xfrm>
                <a:off x="-529" y="1137"/>
                <a:ext cx="133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78"/>
                  </a:cxn>
                  <a:cxn ang="0">
                    <a:pos x="133" y="180"/>
                  </a:cxn>
                  <a:cxn ang="0">
                    <a:pos x="36" y="3"/>
                  </a:cxn>
                  <a:cxn ang="0">
                    <a:pos x="0" y="0"/>
                  </a:cxn>
                </a:cxnLst>
                <a:rect l="0" t="0" r="r" b="b"/>
                <a:pathLst>
                  <a:path w="133" h="180">
                    <a:moveTo>
                      <a:pt x="0" y="0"/>
                    </a:moveTo>
                    <a:lnTo>
                      <a:pt x="96" y="178"/>
                    </a:lnTo>
                    <a:lnTo>
                      <a:pt x="133" y="180"/>
                    </a:lnTo>
                    <a:lnTo>
                      <a:pt x="3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Freeform 10"/>
              <p:cNvSpPr>
                <a:spLocks noChangeAspect="1"/>
              </p:cNvSpPr>
              <p:nvPr/>
            </p:nvSpPr>
            <p:spPr bwMode="auto">
              <a:xfrm>
                <a:off x="-529" y="1137"/>
                <a:ext cx="133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78"/>
                  </a:cxn>
                  <a:cxn ang="0">
                    <a:pos x="133" y="180"/>
                  </a:cxn>
                  <a:cxn ang="0">
                    <a:pos x="36" y="3"/>
                  </a:cxn>
                  <a:cxn ang="0">
                    <a:pos x="0" y="0"/>
                  </a:cxn>
                </a:cxnLst>
                <a:rect l="0" t="0" r="r" b="b"/>
                <a:pathLst>
                  <a:path w="133" h="180">
                    <a:moveTo>
                      <a:pt x="0" y="0"/>
                    </a:moveTo>
                    <a:lnTo>
                      <a:pt x="96" y="178"/>
                    </a:lnTo>
                    <a:lnTo>
                      <a:pt x="133" y="180"/>
                    </a:lnTo>
                    <a:lnTo>
                      <a:pt x="36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40B0B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11"/>
              <p:cNvSpPr>
                <a:spLocks noChangeAspect="1"/>
              </p:cNvSpPr>
              <p:nvPr/>
            </p:nvSpPr>
            <p:spPr bwMode="auto">
              <a:xfrm>
                <a:off x="-732" y="1236"/>
                <a:ext cx="114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14" y="178"/>
                  </a:cxn>
                  <a:cxn ang="0">
                    <a:pos x="19" y="0"/>
                  </a:cxn>
                  <a:cxn ang="0">
                    <a:pos x="0" y="31"/>
                  </a:cxn>
                </a:cxnLst>
                <a:rect l="0" t="0" r="r" b="b"/>
                <a:pathLst>
                  <a:path w="114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14" y="178"/>
                    </a:lnTo>
                    <a:lnTo>
                      <a:pt x="1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0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12"/>
              <p:cNvSpPr>
                <a:spLocks noChangeAspect="1"/>
              </p:cNvSpPr>
              <p:nvPr/>
            </p:nvSpPr>
            <p:spPr bwMode="auto">
              <a:xfrm>
                <a:off x="-732" y="1236"/>
                <a:ext cx="114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14" y="178"/>
                  </a:cxn>
                  <a:cxn ang="0">
                    <a:pos x="19" y="0"/>
                  </a:cxn>
                  <a:cxn ang="0">
                    <a:pos x="0" y="31"/>
                  </a:cxn>
                </a:cxnLst>
                <a:rect l="0" t="0" r="r" b="b"/>
                <a:pathLst>
                  <a:path w="114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14" y="178"/>
                    </a:lnTo>
                    <a:lnTo>
                      <a:pt x="19" y="0"/>
                    </a:lnTo>
                    <a:lnTo>
                      <a:pt x="0" y="31"/>
                    </a:lnTo>
                  </a:path>
                </a:pathLst>
              </a:custGeom>
              <a:noFill/>
              <a:ln w="3175">
                <a:solidFill>
                  <a:srgbClr val="60DC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13"/>
              <p:cNvSpPr>
                <a:spLocks noChangeAspect="1"/>
              </p:cNvSpPr>
              <p:nvPr/>
            </p:nvSpPr>
            <p:spPr bwMode="auto">
              <a:xfrm>
                <a:off x="-576" y="1137"/>
                <a:ext cx="143" cy="1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7" y="188"/>
                  </a:cxn>
                  <a:cxn ang="0">
                    <a:pos x="143" y="178"/>
                  </a:cxn>
                  <a:cxn ang="0">
                    <a:pos x="47" y="0"/>
                  </a:cxn>
                  <a:cxn ang="0">
                    <a:pos x="0" y="10"/>
                  </a:cxn>
                </a:cxnLst>
                <a:rect l="0" t="0" r="r" b="b"/>
                <a:pathLst>
                  <a:path w="143" h="188">
                    <a:moveTo>
                      <a:pt x="0" y="10"/>
                    </a:moveTo>
                    <a:lnTo>
                      <a:pt x="97" y="188"/>
                    </a:lnTo>
                    <a:lnTo>
                      <a:pt x="143" y="178"/>
                    </a:lnTo>
                    <a:lnTo>
                      <a:pt x="4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62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14"/>
              <p:cNvSpPr>
                <a:spLocks noChangeAspect="1"/>
              </p:cNvSpPr>
              <p:nvPr/>
            </p:nvSpPr>
            <p:spPr bwMode="auto">
              <a:xfrm>
                <a:off x="-576" y="1137"/>
                <a:ext cx="143" cy="1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7" y="188"/>
                  </a:cxn>
                  <a:cxn ang="0">
                    <a:pos x="143" y="178"/>
                  </a:cxn>
                  <a:cxn ang="0">
                    <a:pos x="47" y="0"/>
                  </a:cxn>
                  <a:cxn ang="0">
                    <a:pos x="0" y="10"/>
                  </a:cxn>
                </a:cxnLst>
                <a:rect l="0" t="0" r="r" b="b"/>
                <a:pathLst>
                  <a:path w="143" h="188">
                    <a:moveTo>
                      <a:pt x="0" y="10"/>
                    </a:moveTo>
                    <a:lnTo>
                      <a:pt x="97" y="188"/>
                    </a:lnTo>
                    <a:lnTo>
                      <a:pt x="143" y="178"/>
                    </a:lnTo>
                    <a:lnTo>
                      <a:pt x="47" y="0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62DFD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15"/>
              <p:cNvSpPr>
                <a:spLocks noChangeAspect="1"/>
              </p:cNvSpPr>
              <p:nvPr/>
            </p:nvSpPr>
            <p:spPr bwMode="auto">
              <a:xfrm>
                <a:off x="-713" y="1201"/>
                <a:ext cx="132" cy="21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95" y="213"/>
                  </a:cxn>
                  <a:cxn ang="0">
                    <a:pos x="132" y="178"/>
                  </a:cxn>
                  <a:cxn ang="0">
                    <a:pos x="37" y="0"/>
                  </a:cxn>
                  <a:cxn ang="0">
                    <a:pos x="0" y="35"/>
                  </a:cxn>
                </a:cxnLst>
                <a:rect l="0" t="0" r="r" b="b"/>
                <a:pathLst>
                  <a:path w="132" h="213">
                    <a:moveTo>
                      <a:pt x="0" y="35"/>
                    </a:moveTo>
                    <a:lnTo>
                      <a:pt x="95" y="213"/>
                    </a:lnTo>
                    <a:lnTo>
                      <a:pt x="132" y="178"/>
                    </a:lnTo>
                    <a:lnTo>
                      <a:pt x="37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77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16"/>
              <p:cNvSpPr>
                <a:spLocks noChangeAspect="1"/>
              </p:cNvSpPr>
              <p:nvPr/>
            </p:nvSpPr>
            <p:spPr bwMode="auto">
              <a:xfrm>
                <a:off x="-713" y="1201"/>
                <a:ext cx="132" cy="21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95" y="213"/>
                  </a:cxn>
                  <a:cxn ang="0">
                    <a:pos x="132" y="178"/>
                  </a:cxn>
                  <a:cxn ang="0">
                    <a:pos x="37" y="0"/>
                  </a:cxn>
                  <a:cxn ang="0">
                    <a:pos x="0" y="35"/>
                  </a:cxn>
                </a:cxnLst>
                <a:rect l="0" t="0" r="r" b="b"/>
                <a:pathLst>
                  <a:path w="132" h="213">
                    <a:moveTo>
                      <a:pt x="0" y="35"/>
                    </a:moveTo>
                    <a:lnTo>
                      <a:pt x="95" y="213"/>
                    </a:lnTo>
                    <a:lnTo>
                      <a:pt x="132" y="178"/>
                    </a:lnTo>
                    <a:lnTo>
                      <a:pt x="37" y="0"/>
                    </a:lnTo>
                    <a:lnTo>
                      <a:pt x="0" y="35"/>
                    </a:lnTo>
                  </a:path>
                </a:pathLst>
              </a:custGeom>
              <a:noFill/>
              <a:ln w="3175">
                <a:solidFill>
                  <a:srgbClr val="77FDF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17"/>
              <p:cNvSpPr>
                <a:spLocks noChangeAspect="1"/>
              </p:cNvSpPr>
              <p:nvPr/>
            </p:nvSpPr>
            <p:spPr bwMode="auto">
              <a:xfrm>
                <a:off x="-628" y="1147"/>
                <a:ext cx="149" cy="2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95" y="201"/>
                  </a:cxn>
                  <a:cxn ang="0">
                    <a:pos x="149" y="178"/>
                  </a:cxn>
                  <a:cxn ang="0">
                    <a:pos x="52" y="0"/>
                  </a:cxn>
                  <a:cxn ang="0">
                    <a:pos x="0" y="23"/>
                  </a:cxn>
                </a:cxnLst>
                <a:rect l="0" t="0" r="r" b="b"/>
                <a:pathLst>
                  <a:path w="149" h="201">
                    <a:moveTo>
                      <a:pt x="0" y="23"/>
                    </a:moveTo>
                    <a:lnTo>
                      <a:pt x="95" y="201"/>
                    </a:lnTo>
                    <a:lnTo>
                      <a:pt x="149" y="178"/>
                    </a:lnTo>
                    <a:lnTo>
                      <a:pt x="52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9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18"/>
              <p:cNvSpPr>
                <a:spLocks noChangeAspect="1"/>
              </p:cNvSpPr>
              <p:nvPr/>
            </p:nvSpPr>
            <p:spPr bwMode="auto">
              <a:xfrm>
                <a:off x="-628" y="1147"/>
                <a:ext cx="149" cy="2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95" y="201"/>
                  </a:cxn>
                  <a:cxn ang="0">
                    <a:pos x="149" y="178"/>
                  </a:cxn>
                  <a:cxn ang="0">
                    <a:pos x="52" y="0"/>
                  </a:cxn>
                  <a:cxn ang="0">
                    <a:pos x="0" y="23"/>
                  </a:cxn>
                </a:cxnLst>
                <a:rect l="0" t="0" r="r" b="b"/>
                <a:pathLst>
                  <a:path w="149" h="201">
                    <a:moveTo>
                      <a:pt x="0" y="23"/>
                    </a:moveTo>
                    <a:lnTo>
                      <a:pt x="95" y="201"/>
                    </a:lnTo>
                    <a:lnTo>
                      <a:pt x="149" y="178"/>
                    </a:lnTo>
                    <a:lnTo>
                      <a:pt x="52" y="0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rgbClr val="79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Freeform 19"/>
              <p:cNvSpPr>
                <a:spLocks noChangeAspect="1"/>
              </p:cNvSpPr>
              <p:nvPr/>
            </p:nvSpPr>
            <p:spPr bwMode="auto">
              <a:xfrm>
                <a:off x="-676" y="1170"/>
                <a:ext cx="143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43" y="178"/>
                  </a:cxn>
                  <a:cxn ang="0">
                    <a:pos x="48" y="0"/>
                  </a:cxn>
                  <a:cxn ang="0">
                    <a:pos x="0" y="31"/>
                  </a:cxn>
                </a:cxnLst>
                <a:rect l="0" t="0" r="r" b="b"/>
                <a:pathLst>
                  <a:path w="143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43" y="178"/>
                    </a:lnTo>
                    <a:lnTo>
                      <a:pt x="48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8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Freeform 20"/>
              <p:cNvSpPr>
                <a:spLocks noChangeAspect="1"/>
              </p:cNvSpPr>
              <p:nvPr/>
            </p:nvSpPr>
            <p:spPr bwMode="auto">
              <a:xfrm>
                <a:off x="-676" y="1170"/>
                <a:ext cx="143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43" y="178"/>
                  </a:cxn>
                  <a:cxn ang="0">
                    <a:pos x="48" y="0"/>
                  </a:cxn>
                  <a:cxn ang="0">
                    <a:pos x="0" y="31"/>
                  </a:cxn>
                </a:cxnLst>
                <a:rect l="0" t="0" r="r" b="b"/>
                <a:pathLst>
                  <a:path w="143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43" y="178"/>
                    </a:lnTo>
                    <a:lnTo>
                      <a:pt x="48" y="0"/>
                    </a:lnTo>
                    <a:lnTo>
                      <a:pt x="0" y="31"/>
                    </a:lnTo>
                  </a:path>
                </a:pathLst>
              </a:custGeom>
              <a:noFill/>
              <a:ln w="3175">
                <a:solidFill>
                  <a:srgbClr val="8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Freeform 21"/>
              <p:cNvSpPr>
                <a:spLocks noChangeAspect="1"/>
              </p:cNvSpPr>
              <p:nvPr/>
            </p:nvSpPr>
            <p:spPr bwMode="auto">
              <a:xfrm>
                <a:off x="-638" y="1315"/>
                <a:ext cx="261" cy="171"/>
              </a:xfrm>
              <a:custGeom>
                <a:avLst/>
                <a:gdLst/>
                <a:ahLst/>
                <a:cxnLst>
                  <a:cxn ang="0">
                    <a:pos x="105" y="33"/>
                  </a:cxn>
                  <a:cxn ang="0">
                    <a:pos x="57" y="64"/>
                  </a:cxn>
                  <a:cxn ang="0">
                    <a:pos x="20" y="99"/>
                  </a:cxn>
                  <a:cxn ang="0">
                    <a:pos x="1" y="130"/>
                  </a:cxn>
                  <a:cxn ang="0">
                    <a:pos x="0" y="156"/>
                  </a:cxn>
                  <a:cxn ang="0">
                    <a:pos x="20" y="170"/>
                  </a:cxn>
                  <a:cxn ang="0">
                    <a:pos x="57" y="171"/>
                  </a:cxn>
                  <a:cxn ang="0">
                    <a:pos x="103" y="161"/>
                  </a:cxn>
                  <a:cxn ang="0">
                    <a:pos x="155" y="138"/>
                  </a:cxn>
                  <a:cxn ang="0">
                    <a:pos x="204" y="107"/>
                  </a:cxn>
                  <a:cxn ang="0">
                    <a:pos x="240" y="74"/>
                  </a:cxn>
                  <a:cxn ang="0">
                    <a:pos x="259" y="43"/>
                  </a:cxn>
                  <a:cxn ang="0">
                    <a:pos x="261" y="17"/>
                  </a:cxn>
                  <a:cxn ang="0">
                    <a:pos x="242" y="2"/>
                  </a:cxn>
                  <a:cxn ang="0">
                    <a:pos x="205" y="0"/>
                  </a:cxn>
                  <a:cxn ang="0">
                    <a:pos x="159" y="10"/>
                  </a:cxn>
                  <a:cxn ang="0">
                    <a:pos x="105" y="33"/>
                  </a:cxn>
                </a:cxnLst>
                <a:rect l="0" t="0" r="r" b="b"/>
                <a:pathLst>
                  <a:path w="261" h="171">
                    <a:moveTo>
                      <a:pt x="105" y="33"/>
                    </a:moveTo>
                    <a:lnTo>
                      <a:pt x="57" y="64"/>
                    </a:lnTo>
                    <a:lnTo>
                      <a:pt x="20" y="99"/>
                    </a:lnTo>
                    <a:lnTo>
                      <a:pt x="1" y="130"/>
                    </a:lnTo>
                    <a:lnTo>
                      <a:pt x="0" y="156"/>
                    </a:lnTo>
                    <a:lnTo>
                      <a:pt x="20" y="170"/>
                    </a:lnTo>
                    <a:lnTo>
                      <a:pt x="57" y="171"/>
                    </a:lnTo>
                    <a:lnTo>
                      <a:pt x="103" y="161"/>
                    </a:lnTo>
                    <a:lnTo>
                      <a:pt x="155" y="138"/>
                    </a:lnTo>
                    <a:lnTo>
                      <a:pt x="204" y="107"/>
                    </a:lnTo>
                    <a:lnTo>
                      <a:pt x="240" y="74"/>
                    </a:lnTo>
                    <a:lnTo>
                      <a:pt x="259" y="43"/>
                    </a:lnTo>
                    <a:lnTo>
                      <a:pt x="261" y="17"/>
                    </a:lnTo>
                    <a:lnTo>
                      <a:pt x="242" y="2"/>
                    </a:lnTo>
                    <a:lnTo>
                      <a:pt x="205" y="0"/>
                    </a:lnTo>
                    <a:lnTo>
                      <a:pt x="159" y="10"/>
                    </a:lnTo>
                    <a:lnTo>
                      <a:pt x="105" y="33"/>
                    </a:lnTo>
                    <a:close/>
                  </a:path>
                </a:pathLst>
              </a:custGeom>
              <a:solidFill>
                <a:srgbClr val="15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Freeform 22"/>
              <p:cNvSpPr>
                <a:spLocks noChangeAspect="1"/>
              </p:cNvSpPr>
              <p:nvPr/>
            </p:nvSpPr>
            <p:spPr bwMode="auto">
              <a:xfrm>
                <a:off x="-638" y="1315"/>
                <a:ext cx="261" cy="171"/>
              </a:xfrm>
              <a:custGeom>
                <a:avLst/>
                <a:gdLst/>
                <a:ahLst/>
                <a:cxnLst>
                  <a:cxn ang="0">
                    <a:pos x="105" y="33"/>
                  </a:cxn>
                  <a:cxn ang="0">
                    <a:pos x="57" y="64"/>
                  </a:cxn>
                  <a:cxn ang="0">
                    <a:pos x="20" y="99"/>
                  </a:cxn>
                  <a:cxn ang="0">
                    <a:pos x="1" y="130"/>
                  </a:cxn>
                  <a:cxn ang="0">
                    <a:pos x="0" y="156"/>
                  </a:cxn>
                  <a:cxn ang="0">
                    <a:pos x="20" y="170"/>
                  </a:cxn>
                  <a:cxn ang="0">
                    <a:pos x="57" y="171"/>
                  </a:cxn>
                  <a:cxn ang="0">
                    <a:pos x="103" y="161"/>
                  </a:cxn>
                  <a:cxn ang="0">
                    <a:pos x="155" y="138"/>
                  </a:cxn>
                  <a:cxn ang="0">
                    <a:pos x="204" y="107"/>
                  </a:cxn>
                  <a:cxn ang="0">
                    <a:pos x="240" y="74"/>
                  </a:cxn>
                  <a:cxn ang="0">
                    <a:pos x="259" y="43"/>
                  </a:cxn>
                  <a:cxn ang="0">
                    <a:pos x="261" y="17"/>
                  </a:cxn>
                  <a:cxn ang="0">
                    <a:pos x="242" y="2"/>
                  </a:cxn>
                  <a:cxn ang="0">
                    <a:pos x="205" y="0"/>
                  </a:cxn>
                  <a:cxn ang="0">
                    <a:pos x="159" y="10"/>
                  </a:cxn>
                  <a:cxn ang="0">
                    <a:pos x="105" y="33"/>
                  </a:cxn>
                </a:cxnLst>
                <a:rect l="0" t="0" r="r" b="b"/>
                <a:pathLst>
                  <a:path w="261" h="171">
                    <a:moveTo>
                      <a:pt x="105" y="33"/>
                    </a:moveTo>
                    <a:lnTo>
                      <a:pt x="57" y="64"/>
                    </a:lnTo>
                    <a:lnTo>
                      <a:pt x="20" y="99"/>
                    </a:lnTo>
                    <a:lnTo>
                      <a:pt x="1" y="130"/>
                    </a:lnTo>
                    <a:lnTo>
                      <a:pt x="0" y="156"/>
                    </a:lnTo>
                    <a:lnTo>
                      <a:pt x="20" y="170"/>
                    </a:lnTo>
                    <a:lnTo>
                      <a:pt x="57" y="171"/>
                    </a:lnTo>
                    <a:lnTo>
                      <a:pt x="103" y="161"/>
                    </a:lnTo>
                    <a:lnTo>
                      <a:pt x="155" y="138"/>
                    </a:lnTo>
                    <a:lnTo>
                      <a:pt x="204" y="107"/>
                    </a:lnTo>
                    <a:lnTo>
                      <a:pt x="240" y="74"/>
                    </a:lnTo>
                    <a:lnTo>
                      <a:pt x="259" y="43"/>
                    </a:lnTo>
                    <a:lnTo>
                      <a:pt x="261" y="17"/>
                    </a:lnTo>
                    <a:lnTo>
                      <a:pt x="242" y="2"/>
                    </a:lnTo>
                    <a:lnTo>
                      <a:pt x="205" y="0"/>
                    </a:lnTo>
                    <a:lnTo>
                      <a:pt x="159" y="10"/>
                    </a:lnTo>
                    <a:lnTo>
                      <a:pt x="105" y="33"/>
                    </a:lnTo>
                  </a:path>
                </a:pathLst>
              </a:custGeom>
              <a:noFill/>
              <a:ln w="3175">
                <a:solidFill>
                  <a:srgbClr val="15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Line 23"/>
              <p:cNvSpPr>
                <a:spLocks noChangeAspect="1" noChangeShapeType="1"/>
              </p:cNvSpPr>
              <p:nvPr/>
            </p:nvSpPr>
            <p:spPr bwMode="auto">
              <a:xfrm flipV="1">
                <a:off x="-692" y="1191"/>
                <a:ext cx="144" cy="17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Line 24"/>
              <p:cNvSpPr>
                <a:spLocks noChangeAspect="1" noChangeShapeType="1"/>
              </p:cNvSpPr>
              <p:nvPr/>
            </p:nvSpPr>
            <p:spPr bwMode="auto">
              <a:xfrm>
                <a:off x="-523" y="1182"/>
                <a:ext cx="92" cy="6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" name="Group 25"/>
            <p:cNvGrpSpPr>
              <a:grpSpLocks noChangeAspect="1"/>
            </p:cNvGrpSpPr>
            <p:nvPr/>
          </p:nvGrpSpPr>
          <p:grpSpPr bwMode="auto">
            <a:xfrm>
              <a:off x="7442922" y="2440277"/>
              <a:ext cx="644525" cy="688975"/>
              <a:chOff x="1792" y="1815"/>
              <a:chExt cx="329" cy="352"/>
            </a:xfrm>
          </p:grpSpPr>
          <p:sp>
            <p:nvSpPr>
              <p:cNvPr id="79" name="Freeform 26"/>
              <p:cNvSpPr>
                <a:spLocks noChangeAspect="1"/>
              </p:cNvSpPr>
              <p:nvPr/>
            </p:nvSpPr>
            <p:spPr bwMode="auto">
              <a:xfrm>
                <a:off x="1794" y="1815"/>
                <a:ext cx="208" cy="90"/>
              </a:xfrm>
              <a:custGeom>
                <a:avLst/>
                <a:gdLst/>
                <a:ahLst/>
                <a:cxnLst>
                  <a:cxn ang="0">
                    <a:pos x="196" y="2"/>
                  </a:cxn>
                  <a:cxn ang="0">
                    <a:pos x="0" y="90"/>
                  </a:cxn>
                  <a:cxn ang="0">
                    <a:pos x="12" y="88"/>
                  </a:cxn>
                  <a:cxn ang="0">
                    <a:pos x="208" y="0"/>
                  </a:cxn>
                  <a:cxn ang="0">
                    <a:pos x="196" y="2"/>
                  </a:cxn>
                </a:cxnLst>
                <a:rect l="0" t="0" r="r" b="b"/>
                <a:pathLst>
                  <a:path w="208" h="90">
                    <a:moveTo>
                      <a:pt x="196" y="2"/>
                    </a:moveTo>
                    <a:lnTo>
                      <a:pt x="0" y="90"/>
                    </a:lnTo>
                    <a:lnTo>
                      <a:pt x="12" y="88"/>
                    </a:lnTo>
                    <a:lnTo>
                      <a:pt x="208" y="0"/>
                    </a:lnTo>
                    <a:lnTo>
                      <a:pt x="196" y="2"/>
                    </a:lnTo>
                    <a:close/>
                  </a:path>
                </a:pathLst>
              </a:custGeom>
              <a:solidFill>
                <a:srgbClr val="43B4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27"/>
              <p:cNvSpPr>
                <a:spLocks noChangeAspect="1"/>
              </p:cNvSpPr>
              <p:nvPr/>
            </p:nvSpPr>
            <p:spPr bwMode="auto">
              <a:xfrm>
                <a:off x="1794" y="1815"/>
                <a:ext cx="208" cy="90"/>
              </a:xfrm>
              <a:custGeom>
                <a:avLst/>
                <a:gdLst/>
                <a:ahLst/>
                <a:cxnLst>
                  <a:cxn ang="0">
                    <a:pos x="196" y="2"/>
                  </a:cxn>
                  <a:cxn ang="0">
                    <a:pos x="0" y="90"/>
                  </a:cxn>
                  <a:cxn ang="0">
                    <a:pos x="12" y="88"/>
                  </a:cxn>
                  <a:cxn ang="0">
                    <a:pos x="208" y="0"/>
                  </a:cxn>
                  <a:cxn ang="0">
                    <a:pos x="196" y="2"/>
                  </a:cxn>
                </a:cxnLst>
                <a:rect l="0" t="0" r="r" b="b"/>
                <a:pathLst>
                  <a:path w="208" h="90">
                    <a:moveTo>
                      <a:pt x="196" y="2"/>
                    </a:moveTo>
                    <a:lnTo>
                      <a:pt x="0" y="90"/>
                    </a:lnTo>
                    <a:lnTo>
                      <a:pt x="12" y="88"/>
                    </a:lnTo>
                    <a:lnTo>
                      <a:pt x="208" y="0"/>
                    </a:lnTo>
                    <a:lnTo>
                      <a:pt x="196" y="2"/>
                    </a:lnTo>
                  </a:path>
                </a:pathLst>
              </a:custGeom>
              <a:noFill/>
              <a:ln w="3175">
                <a:solidFill>
                  <a:srgbClr val="43B4B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28"/>
              <p:cNvSpPr>
                <a:spLocks noChangeAspect="1"/>
              </p:cNvSpPr>
              <p:nvPr/>
            </p:nvSpPr>
            <p:spPr bwMode="auto">
              <a:xfrm>
                <a:off x="1922" y="2055"/>
                <a:ext cx="199" cy="112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2" y="90"/>
                  </a:cxn>
                  <a:cxn ang="0">
                    <a:pos x="0" y="112"/>
                  </a:cxn>
                  <a:cxn ang="0">
                    <a:pos x="196" y="23"/>
                  </a:cxn>
                  <a:cxn ang="0">
                    <a:pos x="199" y="0"/>
                  </a:cxn>
                </a:cxnLst>
                <a:rect l="0" t="0" r="r" b="b"/>
                <a:pathLst>
                  <a:path w="199" h="112">
                    <a:moveTo>
                      <a:pt x="199" y="0"/>
                    </a:moveTo>
                    <a:lnTo>
                      <a:pt x="2" y="90"/>
                    </a:lnTo>
                    <a:lnTo>
                      <a:pt x="0" y="112"/>
                    </a:lnTo>
                    <a:lnTo>
                      <a:pt x="196" y="23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15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Freeform 29"/>
              <p:cNvSpPr>
                <a:spLocks noChangeAspect="1"/>
              </p:cNvSpPr>
              <p:nvPr/>
            </p:nvSpPr>
            <p:spPr bwMode="auto">
              <a:xfrm>
                <a:off x="1922" y="2055"/>
                <a:ext cx="199" cy="112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2" y="90"/>
                  </a:cxn>
                  <a:cxn ang="0">
                    <a:pos x="0" y="112"/>
                  </a:cxn>
                  <a:cxn ang="0">
                    <a:pos x="196" y="23"/>
                  </a:cxn>
                  <a:cxn ang="0">
                    <a:pos x="199" y="0"/>
                  </a:cxn>
                </a:cxnLst>
                <a:rect l="0" t="0" r="r" b="b"/>
                <a:pathLst>
                  <a:path w="199" h="112">
                    <a:moveTo>
                      <a:pt x="199" y="0"/>
                    </a:moveTo>
                    <a:lnTo>
                      <a:pt x="2" y="90"/>
                    </a:lnTo>
                    <a:lnTo>
                      <a:pt x="0" y="112"/>
                    </a:lnTo>
                    <a:lnTo>
                      <a:pt x="196" y="23"/>
                    </a:lnTo>
                    <a:lnTo>
                      <a:pt x="199" y="0"/>
                    </a:lnTo>
                  </a:path>
                </a:pathLst>
              </a:custGeom>
              <a:noFill/>
              <a:ln w="3175">
                <a:solidFill>
                  <a:srgbClr val="15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Freeform 30"/>
              <p:cNvSpPr>
                <a:spLocks noChangeAspect="1"/>
              </p:cNvSpPr>
              <p:nvPr/>
            </p:nvSpPr>
            <p:spPr bwMode="auto">
              <a:xfrm>
                <a:off x="1806" y="1815"/>
                <a:ext cx="216" cy="105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0" y="88"/>
                  </a:cxn>
                  <a:cxn ang="0">
                    <a:pos x="19" y="105"/>
                  </a:cxn>
                  <a:cxn ang="0">
                    <a:pos x="216" y="17"/>
                  </a:cxn>
                  <a:cxn ang="0">
                    <a:pos x="196" y="0"/>
                  </a:cxn>
                </a:cxnLst>
                <a:rect l="0" t="0" r="r" b="b"/>
                <a:pathLst>
                  <a:path w="216" h="105">
                    <a:moveTo>
                      <a:pt x="196" y="0"/>
                    </a:moveTo>
                    <a:lnTo>
                      <a:pt x="0" y="88"/>
                    </a:lnTo>
                    <a:lnTo>
                      <a:pt x="19" y="105"/>
                    </a:lnTo>
                    <a:lnTo>
                      <a:pt x="216" y="17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61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Freeform 31"/>
              <p:cNvSpPr>
                <a:spLocks noChangeAspect="1"/>
              </p:cNvSpPr>
              <p:nvPr/>
            </p:nvSpPr>
            <p:spPr bwMode="auto">
              <a:xfrm>
                <a:off x="1806" y="1815"/>
                <a:ext cx="216" cy="105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0" y="88"/>
                  </a:cxn>
                  <a:cxn ang="0">
                    <a:pos x="19" y="105"/>
                  </a:cxn>
                  <a:cxn ang="0">
                    <a:pos x="216" y="17"/>
                  </a:cxn>
                  <a:cxn ang="0">
                    <a:pos x="196" y="0"/>
                  </a:cxn>
                </a:cxnLst>
                <a:rect l="0" t="0" r="r" b="b"/>
                <a:pathLst>
                  <a:path w="216" h="105">
                    <a:moveTo>
                      <a:pt x="196" y="0"/>
                    </a:moveTo>
                    <a:lnTo>
                      <a:pt x="0" y="88"/>
                    </a:lnTo>
                    <a:lnTo>
                      <a:pt x="19" y="105"/>
                    </a:lnTo>
                    <a:lnTo>
                      <a:pt x="216" y="17"/>
                    </a:lnTo>
                    <a:lnTo>
                      <a:pt x="196" y="0"/>
                    </a:lnTo>
                  </a:path>
                </a:pathLst>
              </a:custGeom>
              <a:noFill/>
              <a:ln w="3175">
                <a:solidFill>
                  <a:srgbClr val="61D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Freeform 32"/>
              <p:cNvSpPr>
                <a:spLocks noChangeAspect="1"/>
              </p:cNvSpPr>
              <p:nvPr/>
            </p:nvSpPr>
            <p:spPr bwMode="auto">
              <a:xfrm>
                <a:off x="1915" y="2017"/>
                <a:ext cx="206" cy="12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9" y="128"/>
                  </a:cxn>
                  <a:cxn ang="0">
                    <a:pos x="206" y="38"/>
                  </a:cxn>
                  <a:cxn ang="0">
                    <a:pos x="197" y="0"/>
                  </a:cxn>
                </a:cxnLst>
                <a:rect l="0" t="0" r="r" b="b"/>
                <a:pathLst>
                  <a:path w="206" h="128">
                    <a:moveTo>
                      <a:pt x="197" y="0"/>
                    </a:moveTo>
                    <a:lnTo>
                      <a:pt x="0" y="90"/>
                    </a:lnTo>
                    <a:lnTo>
                      <a:pt x="9" y="128"/>
                    </a:lnTo>
                    <a:lnTo>
                      <a:pt x="206" y="38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32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Freeform 33"/>
              <p:cNvSpPr>
                <a:spLocks noChangeAspect="1"/>
              </p:cNvSpPr>
              <p:nvPr/>
            </p:nvSpPr>
            <p:spPr bwMode="auto">
              <a:xfrm>
                <a:off x="1915" y="2017"/>
                <a:ext cx="206" cy="12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9" y="128"/>
                  </a:cxn>
                  <a:cxn ang="0">
                    <a:pos x="206" y="38"/>
                  </a:cxn>
                  <a:cxn ang="0">
                    <a:pos x="197" y="0"/>
                  </a:cxn>
                </a:cxnLst>
                <a:rect l="0" t="0" r="r" b="b"/>
                <a:pathLst>
                  <a:path w="206" h="128">
                    <a:moveTo>
                      <a:pt x="197" y="0"/>
                    </a:moveTo>
                    <a:lnTo>
                      <a:pt x="0" y="90"/>
                    </a:lnTo>
                    <a:lnTo>
                      <a:pt x="9" y="128"/>
                    </a:lnTo>
                    <a:lnTo>
                      <a:pt x="206" y="38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329C9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Freeform 34"/>
              <p:cNvSpPr>
                <a:spLocks noChangeAspect="1"/>
              </p:cNvSpPr>
              <p:nvPr/>
            </p:nvSpPr>
            <p:spPr bwMode="auto">
              <a:xfrm>
                <a:off x="1825" y="1832"/>
                <a:ext cx="222" cy="125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88"/>
                  </a:cxn>
                  <a:cxn ang="0">
                    <a:pos x="25" y="125"/>
                  </a:cxn>
                  <a:cxn ang="0">
                    <a:pos x="222" y="35"/>
                  </a:cxn>
                  <a:cxn ang="0">
                    <a:pos x="197" y="0"/>
                  </a:cxn>
                </a:cxnLst>
                <a:rect l="0" t="0" r="r" b="b"/>
                <a:pathLst>
                  <a:path w="222" h="125">
                    <a:moveTo>
                      <a:pt x="197" y="0"/>
                    </a:moveTo>
                    <a:lnTo>
                      <a:pt x="0" y="88"/>
                    </a:lnTo>
                    <a:lnTo>
                      <a:pt x="25" y="125"/>
                    </a:lnTo>
                    <a:lnTo>
                      <a:pt x="222" y="35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73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Freeform 35"/>
              <p:cNvSpPr>
                <a:spLocks noChangeAspect="1"/>
              </p:cNvSpPr>
              <p:nvPr/>
            </p:nvSpPr>
            <p:spPr bwMode="auto">
              <a:xfrm>
                <a:off x="1825" y="1832"/>
                <a:ext cx="222" cy="125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88"/>
                  </a:cxn>
                  <a:cxn ang="0">
                    <a:pos x="25" y="125"/>
                  </a:cxn>
                  <a:cxn ang="0">
                    <a:pos x="222" y="35"/>
                  </a:cxn>
                  <a:cxn ang="0">
                    <a:pos x="197" y="0"/>
                  </a:cxn>
                </a:cxnLst>
                <a:rect l="0" t="0" r="r" b="b"/>
                <a:pathLst>
                  <a:path w="222" h="125">
                    <a:moveTo>
                      <a:pt x="197" y="0"/>
                    </a:moveTo>
                    <a:lnTo>
                      <a:pt x="0" y="88"/>
                    </a:lnTo>
                    <a:lnTo>
                      <a:pt x="25" y="125"/>
                    </a:lnTo>
                    <a:lnTo>
                      <a:pt x="222" y="35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73F8F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Freeform 36"/>
              <p:cNvSpPr>
                <a:spLocks noChangeAspect="1"/>
              </p:cNvSpPr>
              <p:nvPr/>
            </p:nvSpPr>
            <p:spPr bwMode="auto">
              <a:xfrm>
                <a:off x="1898" y="1969"/>
                <a:ext cx="214" cy="138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0" y="90"/>
                  </a:cxn>
                  <a:cxn ang="0">
                    <a:pos x="17" y="138"/>
                  </a:cxn>
                  <a:cxn ang="0">
                    <a:pos x="214" y="48"/>
                  </a:cxn>
                  <a:cxn ang="0">
                    <a:pos x="199" y="0"/>
                  </a:cxn>
                </a:cxnLst>
                <a:rect l="0" t="0" r="r" b="b"/>
                <a:pathLst>
                  <a:path w="214" h="138">
                    <a:moveTo>
                      <a:pt x="199" y="0"/>
                    </a:moveTo>
                    <a:lnTo>
                      <a:pt x="0" y="90"/>
                    </a:lnTo>
                    <a:lnTo>
                      <a:pt x="17" y="138"/>
                    </a:lnTo>
                    <a:lnTo>
                      <a:pt x="214" y="48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54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Freeform 37"/>
              <p:cNvSpPr>
                <a:spLocks noChangeAspect="1"/>
              </p:cNvSpPr>
              <p:nvPr/>
            </p:nvSpPr>
            <p:spPr bwMode="auto">
              <a:xfrm>
                <a:off x="1898" y="1969"/>
                <a:ext cx="214" cy="138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0" y="90"/>
                  </a:cxn>
                  <a:cxn ang="0">
                    <a:pos x="17" y="138"/>
                  </a:cxn>
                  <a:cxn ang="0">
                    <a:pos x="214" y="48"/>
                  </a:cxn>
                  <a:cxn ang="0">
                    <a:pos x="199" y="0"/>
                  </a:cxn>
                </a:cxnLst>
                <a:rect l="0" t="0" r="r" b="b"/>
                <a:pathLst>
                  <a:path w="214" h="138">
                    <a:moveTo>
                      <a:pt x="199" y="0"/>
                    </a:moveTo>
                    <a:lnTo>
                      <a:pt x="0" y="90"/>
                    </a:lnTo>
                    <a:lnTo>
                      <a:pt x="17" y="138"/>
                    </a:lnTo>
                    <a:lnTo>
                      <a:pt x="214" y="48"/>
                    </a:lnTo>
                    <a:lnTo>
                      <a:pt x="199" y="0"/>
                    </a:lnTo>
                  </a:path>
                </a:pathLst>
              </a:custGeom>
              <a:noFill/>
              <a:ln w="3175">
                <a:solidFill>
                  <a:srgbClr val="54CB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Freeform 38"/>
              <p:cNvSpPr>
                <a:spLocks noChangeAspect="1"/>
              </p:cNvSpPr>
              <p:nvPr/>
            </p:nvSpPr>
            <p:spPr bwMode="auto">
              <a:xfrm>
                <a:off x="1875" y="1915"/>
                <a:ext cx="222" cy="144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0" y="90"/>
                  </a:cxn>
                  <a:cxn ang="0">
                    <a:pos x="23" y="144"/>
                  </a:cxn>
                  <a:cxn ang="0">
                    <a:pos x="222" y="54"/>
                  </a:cxn>
                  <a:cxn ang="0">
                    <a:pos x="198" y="0"/>
                  </a:cxn>
                </a:cxnLst>
                <a:rect l="0" t="0" r="r" b="b"/>
                <a:pathLst>
                  <a:path w="222" h="144">
                    <a:moveTo>
                      <a:pt x="198" y="0"/>
                    </a:moveTo>
                    <a:lnTo>
                      <a:pt x="0" y="90"/>
                    </a:lnTo>
                    <a:lnTo>
                      <a:pt x="23" y="144"/>
                    </a:lnTo>
                    <a:lnTo>
                      <a:pt x="222" y="54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6C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Freeform 39"/>
              <p:cNvSpPr>
                <a:spLocks noChangeAspect="1"/>
              </p:cNvSpPr>
              <p:nvPr/>
            </p:nvSpPr>
            <p:spPr bwMode="auto">
              <a:xfrm>
                <a:off x="1875" y="1915"/>
                <a:ext cx="222" cy="144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0" y="90"/>
                  </a:cxn>
                  <a:cxn ang="0">
                    <a:pos x="23" y="144"/>
                  </a:cxn>
                  <a:cxn ang="0">
                    <a:pos x="222" y="54"/>
                  </a:cxn>
                  <a:cxn ang="0">
                    <a:pos x="198" y="0"/>
                  </a:cxn>
                </a:cxnLst>
                <a:rect l="0" t="0" r="r" b="b"/>
                <a:pathLst>
                  <a:path w="222" h="144">
                    <a:moveTo>
                      <a:pt x="198" y="0"/>
                    </a:moveTo>
                    <a:lnTo>
                      <a:pt x="0" y="90"/>
                    </a:lnTo>
                    <a:lnTo>
                      <a:pt x="23" y="144"/>
                    </a:lnTo>
                    <a:lnTo>
                      <a:pt x="222" y="54"/>
                    </a:lnTo>
                    <a:lnTo>
                      <a:pt x="198" y="0"/>
                    </a:lnTo>
                  </a:path>
                </a:pathLst>
              </a:custGeom>
              <a:noFill/>
              <a:ln w="3175">
                <a:solidFill>
                  <a:srgbClr val="6CEEE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Freeform 40"/>
              <p:cNvSpPr>
                <a:spLocks noChangeAspect="1"/>
              </p:cNvSpPr>
              <p:nvPr/>
            </p:nvSpPr>
            <p:spPr bwMode="auto">
              <a:xfrm>
                <a:off x="1850" y="1867"/>
                <a:ext cx="223" cy="13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25" y="138"/>
                  </a:cxn>
                  <a:cxn ang="0">
                    <a:pos x="223" y="48"/>
                  </a:cxn>
                  <a:cxn ang="0">
                    <a:pos x="197" y="0"/>
                  </a:cxn>
                </a:cxnLst>
                <a:rect l="0" t="0" r="r" b="b"/>
                <a:pathLst>
                  <a:path w="223" h="138">
                    <a:moveTo>
                      <a:pt x="197" y="0"/>
                    </a:moveTo>
                    <a:lnTo>
                      <a:pt x="0" y="90"/>
                    </a:lnTo>
                    <a:lnTo>
                      <a:pt x="25" y="138"/>
                    </a:lnTo>
                    <a:lnTo>
                      <a:pt x="223" y="48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78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Freeform 41"/>
              <p:cNvSpPr>
                <a:spLocks noChangeAspect="1"/>
              </p:cNvSpPr>
              <p:nvPr/>
            </p:nvSpPr>
            <p:spPr bwMode="auto">
              <a:xfrm>
                <a:off x="1850" y="1867"/>
                <a:ext cx="223" cy="13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25" y="138"/>
                  </a:cxn>
                  <a:cxn ang="0">
                    <a:pos x="223" y="48"/>
                  </a:cxn>
                  <a:cxn ang="0">
                    <a:pos x="197" y="0"/>
                  </a:cxn>
                </a:cxnLst>
                <a:rect l="0" t="0" r="r" b="b"/>
                <a:pathLst>
                  <a:path w="223" h="138">
                    <a:moveTo>
                      <a:pt x="197" y="0"/>
                    </a:moveTo>
                    <a:lnTo>
                      <a:pt x="0" y="90"/>
                    </a:lnTo>
                    <a:lnTo>
                      <a:pt x="25" y="138"/>
                    </a:lnTo>
                    <a:lnTo>
                      <a:pt x="223" y="48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78FEF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Freeform 42"/>
              <p:cNvSpPr>
                <a:spLocks noChangeAspect="1"/>
              </p:cNvSpPr>
              <p:nvPr/>
            </p:nvSpPr>
            <p:spPr bwMode="auto">
              <a:xfrm>
                <a:off x="1792" y="1903"/>
                <a:ext cx="132" cy="264"/>
              </a:xfrm>
              <a:custGeom>
                <a:avLst/>
                <a:gdLst/>
                <a:ahLst/>
                <a:cxnLst>
                  <a:cxn ang="0">
                    <a:pos x="83" y="102"/>
                  </a:cxn>
                  <a:cxn ang="0">
                    <a:pos x="58" y="54"/>
                  </a:cxn>
                  <a:cxn ang="0">
                    <a:pos x="33" y="17"/>
                  </a:cxn>
                  <a:cxn ang="0">
                    <a:pos x="14" y="0"/>
                  </a:cxn>
                  <a:cxn ang="0">
                    <a:pos x="2" y="2"/>
                  </a:cxn>
                  <a:cxn ang="0">
                    <a:pos x="0" y="24"/>
                  </a:cxn>
                  <a:cxn ang="0">
                    <a:pos x="9" y="62"/>
                  </a:cxn>
                  <a:cxn ang="0">
                    <a:pos x="26" y="111"/>
                  </a:cxn>
                  <a:cxn ang="0">
                    <a:pos x="49" y="162"/>
                  </a:cxn>
                  <a:cxn ang="0">
                    <a:pos x="75" y="211"/>
                  </a:cxn>
                  <a:cxn ang="0">
                    <a:pos x="99" y="245"/>
                  </a:cxn>
                  <a:cxn ang="0">
                    <a:pos x="118" y="264"/>
                  </a:cxn>
                  <a:cxn ang="0">
                    <a:pos x="130" y="264"/>
                  </a:cxn>
                  <a:cxn ang="0">
                    <a:pos x="132" y="242"/>
                  </a:cxn>
                  <a:cxn ang="0">
                    <a:pos x="123" y="204"/>
                  </a:cxn>
                  <a:cxn ang="0">
                    <a:pos x="106" y="156"/>
                  </a:cxn>
                  <a:cxn ang="0">
                    <a:pos x="83" y="102"/>
                  </a:cxn>
                </a:cxnLst>
                <a:rect l="0" t="0" r="r" b="b"/>
                <a:pathLst>
                  <a:path w="132" h="264">
                    <a:moveTo>
                      <a:pt x="83" y="102"/>
                    </a:moveTo>
                    <a:lnTo>
                      <a:pt x="58" y="54"/>
                    </a:lnTo>
                    <a:lnTo>
                      <a:pt x="33" y="17"/>
                    </a:lnTo>
                    <a:lnTo>
                      <a:pt x="14" y="0"/>
                    </a:lnTo>
                    <a:lnTo>
                      <a:pt x="2" y="2"/>
                    </a:lnTo>
                    <a:lnTo>
                      <a:pt x="0" y="24"/>
                    </a:lnTo>
                    <a:lnTo>
                      <a:pt x="9" y="62"/>
                    </a:lnTo>
                    <a:lnTo>
                      <a:pt x="26" y="111"/>
                    </a:lnTo>
                    <a:lnTo>
                      <a:pt x="49" y="162"/>
                    </a:lnTo>
                    <a:lnTo>
                      <a:pt x="75" y="211"/>
                    </a:lnTo>
                    <a:lnTo>
                      <a:pt x="99" y="245"/>
                    </a:lnTo>
                    <a:lnTo>
                      <a:pt x="118" y="264"/>
                    </a:lnTo>
                    <a:lnTo>
                      <a:pt x="130" y="264"/>
                    </a:lnTo>
                    <a:lnTo>
                      <a:pt x="132" y="242"/>
                    </a:lnTo>
                    <a:lnTo>
                      <a:pt x="123" y="204"/>
                    </a:lnTo>
                    <a:lnTo>
                      <a:pt x="106" y="156"/>
                    </a:lnTo>
                    <a:lnTo>
                      <a:pt x="83" y="102"/>
                    </a:lnTo>
                    <a:close/>
                  </a:path>
                </a:pathLst>
              </a:custGeom>
              <a:solidFill>
                <a:srgbClr val="3EA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reeform 43"/>
              <p:cNvSpPr>
                <a:spLocks noChangeAspect="1"/>
              </p:cNvSpPr>
              <p:nvPr/>
            </p:nvSpPr>
            <p:spPr bwMode="auto">
              <a:xfrm>
                <a:off x="1792" y="1903"/>
                <a:ext cx="132" cy="264"/>
              </a:xfrm>
              <a:custGeom>
                <a:avLst/>
                <a:gdLst/>
                <a:ahLst/>
                <a:cxnLst>
                  <a:cxn ang="0">
                    <a:pos x="83" y="102"/>
                  </a:cxn>
                  <a:cxn ang="0">
                    <a:pos x="58" y="54"/>
                  </a:cxn>
                  <a:cxn ang="0">
                    <a:pos x="33" y="17"/>
                  </a:cxn>
                  <a:cxn ang="0">
                    <a:pos x="14" y="0"/>
                  </a:cxn>
                  <a:cxn ang="0">
                    <a:pos x="2" y="2"/>
                  </a:cxn>
                  <a:cxn ang="0">
                    <a:pos x="0" y="24"/>
                  </a:cxn>
                  <a:cxn ang="0">
                    <a:pos x="9" y="62"/>
                  </a:cxn>
                  <a:cxn ang="0">
                    <a:pos x="26" y="111"/>
                  </a:cxn>
                  <a:cxn ang="0">
                    <a:pos x="49" y="162"/>
                  </a:cxn>
                  <a:cxn ang="0">
                    <a:pos x="75" y="211"/>
                  </a:cxn>
                  <a:cxn ang="0">
                    <a:pos x="99" y="245"/>
                  </a:cxn>
                  <a:cxn ang="0">
                    <a:pos x="118" y="264"/>
                  </a:cxn>
                  <a:cxn ang="0">
                    <a:pos x="130" y="264"/>
                  </a:cxn>
                  <a:cxn ang="0">
                    <a:pos x="132" y="242"/>
                  </a:cxn>
                  <a:cxn ang="0">
                    <a:pos x="123" y="204"/>
                  </a:cxn>
                  <a:cxn ang="0">
                    <a:pos x="106" y="156"/>
                  </a:cxn>
                  <a:cxn ang="0">
                    <a:pos x="83" y="102"/>
                  </a:cxn>
                </a:cxnLst>
                <a:rect l="0" t="0" r="r" b="b"/>
                <a:pathLst>
                  <a:path w="132" h="264">
                    <a:moveTo>
                      <a:pt x="83" y="102"/>
                    </a:moveTo>
                    <a:lnTo>
                      <a:pt x="58" y="54"/>
                    </a:lnTo>
                    <a:lnTo>
                      <a:pt x="33" y="17"/>
                    </a:lnTo>
                    <a:lnTo>
                      <a:pt x="14" y="0"/>
                    </a:lnTo>
                    <a:lnTo>
                      <a:pt x="2" y="2"/>
                    </a:lnTo>
                    <a:lnTo>
                      <a:pt x="0" y="24"/>
                    </a:lnTo>
                    <a:lnTo>
                      <a:pt x="9" y="62"/>
                    </a:lnTo>
                    <a:lnTo>
                      <a:pt x="26" y="111"/>
                    </a:lnTo>
                    <a:lnTo>
                      <a:pt x="49" y="162"/>
                    </a:lnTo>
                    <a:lnTo>
                      <a:pt x="75" y="211"/>
                    </a:lnTo>
                    <a:lnTo>
                      <a:pt x="99" y="245"/>
                    </a:lnTo>
                    <a:lnTo>
                      <a:pt x="118" y="264"/>
                    </a:lnTo>
                    <a:lnTo>
                      <a:pt x="130" y="264"/>
                    </a:lnTo>
                    <a:lnTo>
                      <a:pt x="132" y="242"/>
                    </a:lnTo>
                    <a:lnTo>
                      <a:pt x="123" y="204"/>
                    </a:lnTo>
                    <a:lnTo>
                      <a:pt x="106" y="156"/>
                    </a:lnTo>
                    <a:lnTo>
                      <a:pt x="83" y="102"/>
                    </a:lnTo>
                  </a:path>
                </a:pathLst>
              </a:custGeom>
              <a:noFill/>
              <a:ln w="3175">
                <a:solidFill>
                  <a:srgbClr val="3EACA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Line 4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0" y="1891"/>
                <a:ext cx="41" cy="21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Line 45"/>
              <p:cNvSpPr>
                <a:spLocks noChangeAspect="1" noChangeShapeType="1"/>
              </p:cNvSpPr>
              <p:nvPr/>
            </p:nvSpPr>
            <p:spPr bwMode="auto">
              <a:xfrm>
                <a:off x="1901" y="1861"/>
                <a:ext cx="66" cy="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" name="Group 46"/>
            <p:cNvGrpSpPr>
              <a:grpSpLocks noChangeAspect="1"/>
            </p:cNvGrpSpPr>
            <p:nvPr/>
          </p:nvGrpSpPr>
          <p:grpSpPr bwMode="auto">
            <a:xfrm>
              <a:off x="2051772" y="4708814"/>
              <a:ext cx="701675" cy="573088"/>
              <a:chOff x="-960" y="2973"/>
              <a:chExt cx="358" cy="292"/>
            </a:xfrm>
          </p:grpSpPr>
          <p:sp>
            <p:nvSpPr>
              <p:cNvPr id="73" name="Freeform 47"/>
              <p:cNvSpPr>
                <a:spLocks noChangeAspect="1"/>
              </p:cNvSpPr>
              <p:nvPr/>
            </p:nvSpPr>
            <p:spPr bwMode="auto">
              <a:xfrm>
                <a:off x="-903" y="3092"/>
                <a:ext cx="301" cy="173"/>
              </a:xfrm>
              <a:custGeom>
                <a:avLst/>
                <a:gdLst/>
                <a:ahLst/>
                <a:cxnLst>
                  <a:cxn ang="0">
                    <a:pos x="294" y="51"/>
                  </a:cxn>
                  <a:cxn ang="0">
                    <a:pos x="301" y="0"/>
                  </a:cxn>
                  <a:cxn ang="0">
                    <a:pos x="5" y="125"/>
                  </a:cxn>
                  <a:cxn ang="0">
                    <a:pos x="0" y="173"/>
                  </a:cxn>
                  <a:cxn ang="0">
                    <a:pos x="294" y="51"/>
                  </a:cxn>
                </a:cxnLst>
                <a:rect l="0" t="0" r="r" b="b"/>
                <a:pathLst>
                  <a:path w="301" h="173">
                    <a:moveTo>
                      <a:pt x="294" y="51"/>
                    </a:moveTo>
                    <a:lnTo>
                      <a:pt x="301" y="0"/>
                    </a:lnTo>
                    <a:lnTo>
                      <a:pt x="5" y="125"/>
                    </a:lnTo>
                    <a:lnTo>
                      <a:pt x="0" y="173"/>
                    </a:lnTo>
                    <a:lnTo>
                      <a:pt x="294" y="51"/>
                    </a:lnTo>
                    <a:close/>
                  </a:path>
                </a:pathLst>
              </a:custGeom>
              <a:solidFill>
                <a:srgbClr val="6262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Freeform 48"/>
              <p:cNvSpPr>
                <a:spLocks noChangeAspect="1"/>
              </p:cNvSpPr>
              <p:nvPr/>
            </p:nvSpPr>
            <p:spPr bwMode="auto">
              <a:xfrm>
                <a:off x="-903" y="3092"/>
                <a:ext cx="301" cy="173"/>
              </a:xfrm>
              <a:custGeom>
                <a:avLst/>
                <a:gdLst/>
                <a:ahLst/>
                <a:cxnLst>
                  <a:cxn ang="0">
                    <a:pos x="294" y="51"/>
                  </a:cxn>
                  <a:cxn ang="0">
                    <a:pos x="301" y="0"/>
                  </a:cxn>
                  <a:cxn ang="0">
                    <a:pos x="5" y="125"/>
                  </a:cxn>
                  <a:cxn ang="0">
                    <a:pos x="0" y="173"/>
                  </a:cxn>
                  <a:cxn ang="0">
                    <a:pos x="294" y="51"/>
                  </a:cxn>
                </a:cxnLst>
                <a:rect l="0" t="0" r="r" b="b"/>
                <a:pathLst>
                  <a:path w="301" h="173">
                    <a:moveTo>
                      <a:pt x="294" y="51"/>
                    </a:moveTo>
                    <a:lnTo>
                      <a:pt x="301" y="0"/>
                    </a:lnTo>
                    <a:lnTo>
                      <a:pt x="5" y="125"/>
                    </a:lnTo>
                    <a:lnTo>
                      <a:pt x="0" y="173"/>
                    </a:lnTo>
                    <a:lnTo>
                      <a:pt x="294" y="51"/>
                    </a:lnTo>
                  </a:path>
                </a:pathLst>
              </a:custGeom>
              <a:noFill/>
              <a:ln w="3175">
                <a:solidFill>
                  <a:srgbClr val="6262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Freeform 49"/>
              <p:cNvSpPr>
                <a:spLocks noChangeAspect="1"/>
              </p:cNvSpPr>
              <p:nvPr/>
            </p:nvSpPr>
            <p:spPr bwMode="auto">
              <a:xfrm>
                <a:off x="-960" y="3096"/>
                <a:ext cx="62" cy="169"/>
              </a:xfrm>
              <a:custGeom>
                <a:avLst/>
                <a:gdLst/>
                <a:ahLst/>
                <a:cxnLst>
                  <a:cxn ang="0">
                    <a:pos x="57" y="169"/>
                  </a:cxn>
                  <a:cxn ang="0">
                    <a:pos x="62" y="121"/>
                  </a:cxn>
                  <a:cxn ang="0">
                    <a:pos x="3" y="0"/>
                  </a:cxn>
                  <a:cxn ang="0">
                    <a:pos x="0" y="48"/>
                  </a:cxn>
                  <a:cxn ang="0">
                    <a:pos x="57" y="169"/>
                  </a:cxn>
                </a:cxnLst>
                <a:rect l="0" t="0" r="r" b="b"/>
                <a:pathLst>
                  <a:path w="62" h="169">
                    <a:moveTo>
                      <a:pt x="57" y="169"/>
                    </a:moveTo>
                    <a:lnTo>
                      <a:pt x="62" y="121"/>
                    </a:lnTo>
                    <a:lnTo>
                      <a:pt x="3" y="0"/>
                    </a:lnTo>
                    <a:lnTo>
                      <a:pt x="0" y="48"/>
                    </a:lnTo>
                    <a:lnTo>
                      <a:pt x="57" y="169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50"/>
              <p:cNvSpPr>
                <a:spLocks noChangeAspect="1"/>
              </p:cNvSpPr>
              <p:nvPr/>
            </p:nvSpPr>
            <p:spPr bwMode="auto">
              <a:xfrm>
                <a:off x="-960" y="3096"/>
                <a:ext cx="62" cy="169"/>
              </a:xfrm>
              <a:custGeom>
                <a:avLst/>
                <a:gdLst/>
                <a:ahLst/>
                <a:cxnLst>
                  <a:cxn ang="0">
                    <a:pos x="57" y="169"/>
                  </a:cxn>
                  <a:cxn ang="0">
                    <a:pos x="62" y="121"/>
                  </a:cxn>
                  <a:cxn ang="0">
                    <a:pos x="3" y="0"/>
                  </a:cxn>
                  <a:cxn ang="0">
                    <a:pos x="0" y="48"/>
                  </a:cxn>
                  <a:cxn ang="0">
                    <a:pos x="57" y="169"/>
                  </a:cxn>
                </a:cxnLst>
                <a:rect l="0" t="0" r="r" b="b"/>
                <a:pathLst>
                  <a:path w="62" h="169">
                    <a:moveTo>
                      <a:pt x="57" y="169"/>
                    </a:moveTo>
                    <a:lnTo>
                      <a:pt x="62" y="121"/>
                    </a:lnTo>
                    <a:lnTo>
                      <a:pt x="3" y="0"/>
                    </a:lnTo>
                    <a:lnTo>
                      <a:pt x="0" y="48"/>
                    </a:lnTo>
                    <a:lnTo>
                      <a:pt x="57" y="169"/>
                    </a:lnTo>
                  </a:path>
                </a:pathLst>
              </a:custGeom>
              <a:noFill/>
              <a:ln w="3175">
                <a:solidFill>
                  <a:srgbClr val="B5B5B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51"/>
              <p:cNvSpPr>
                <a:spLocks noChangeAspect="1"/>
              </p:cNvSpPr>
              <p:nvPr/>
            </p:nvSpPr>
            <p:spPr bwMode="auto">
              <a:xfrm>
                <a:off x="-957" y="2973"/>
                <a:ext cx="355" cy="244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59" y="244"/>
                  </a:cxn>
                  <a:cxn ang="0">
                    <a:pos x="355" y="119"/>
                  </a:cxn>
                  <a:cxn ang="0">
                    <a:pos x="296" y="0"/>
                  </a:cxn>
                  <a:cxn ang="0">
                    <a:pos x="0" y="123"/>
                  </a:cxn>
                  <a:cxn ang="0">
                    <a:pos x="0" y="123"/>
                  </a:cxn>
                </a:cxnLst>
                <a:rect l="0" t="0" r="r" b="b"/>
                <a:pathLst>
                  <a:path w="355" h="244">
                    <a:moveTo>
                      <a:pt x="0" y="123"/>
                    </a:moveTo>
                    <a:lnTo>
                      <a:pt x="59" y="244"/>
                    </a:lnTo>
                    <a:lnTo>
                      <a:pt x="355" y="119"/>
                    </a:lnTo>
                    <a:lnTo>
                      <a:pt x="296" y="0"/>
                    </a:lnTo>
                    <a:lnTo>
                      <a:pt x="0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Freeform 52"/>
              <p:cNvSpPr>
                <a:spLocks noChangeAspect="1"/>
              </p:cNvSpPr>
              <p:nvPr/>
            </p:nvSpPr>
            <p:spPr bwMode="auto">
              <a:xfrm>
                <a:off x="-957" y="2973"/>
                <a:ext cx="355" cy="244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59" y="244"/>
                  </a:cxn>
                  <a:cxn ang="0">
                    <a:pos x="355" y="119"/>
                  </a:cxn>
                  <a:cxn ang="0">
                    <a:pos x="296" y="0"/>
                  </a:cxn>
                  <a:cxn ang="0">
                    <a:pos x="0" y="123"/>
                  </a:cxn>
                  <a:cxn ang="0">
                    <a:pos x="0" y="123"/>
                  </a:cxn>
                </a:cxnLst>
                <a:rect l="0" t="0" r="r" b="b"/>
                <a:pathLst>
                  <a:path w="355" h="244">
                    <a:moveTo>
                      <a:pt x="0" y="123"/>
                    </a:moveTo>
                    <a:lnTo>
                      <a:pt x="59" y="244"/>
                    </a:lnTo>
                    <a:lnTo>
                      <a:pt x="355" y="119"/>
                    </a:lnTo>
                    <a:lnTo>
                      <a:pt x="296" y="0"/>
                    </a:lnTo>
                    <a:lnTo>
                      <a:pt x="0" y="123"/>
                    </a:lnTo>
                    <a:lnTo>
                      <a:pt x="0" y="123"/>
                    </a:lnTo>
                  </a:path>
                </a:pathLst>
              </a:custGeom>
              <a:noFill/>
              <a:ln w="3175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" name="Group 53"/>
            <p:cNvGrpSpPr>
              <a:grpSpLocks noChangeAspect="1"/>
            </p:cNvGrpSpPr>
            <p:nvPr/>
          </p:nvGrpSpPr>
          <p:grpSpPr bwMode="auto">
            <a:xfrm>
              <a:off x="5123584" y="5499389"/>
              <a:ext cx="352425" cy="344488"/>
              <a:chOff x="608" y="3376"/>
              <a:chExt cx="180" cy="176"/>
            </a:xfrm>
          </p:grpSpPr>
          <p:sp>
            <p:nvSpPr>
              <p:cNvPr id="55" name="Freeform 54"/>
              <p:cNvSpPr>
                <a:spLocks noChangeAspect="1"/>
              </p:cNvSpPr>
              <p:nvPr/>
            </p:nvSpPr>
            <p:spPr bwMode="auto">
              <a:xfrm>
                <a:off x="726" y="3378"/>
                <a:ext cx="62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86"/>
                  </a:cxn>
                  <a:cxn ang="0">
                    <a:pos x="62" y="93"/>
                  </a:cxn>
                  <a:cxn ang="0">
                    <a:pos x="10" y="7"/>
                  </a:cxn>
                  <a:cxn ang="0">
                    <a:pos x="0" y="0"/>
                  </a:cxn>
                </a:cxnLst>
                <a:rect l="0" t="0" r="r" b="b"/>
                <a:pathLst>
                  <a:path w="62" h="93">
                    <a:moveTo>
                      <a:pt x="0" y="0"/>
                    </a:moveTo>
                    <a:lnTo>
                      <a:pt x="52" y="86"/>
                    </a:lnTo>
                    <a:lnTo>
                      <a:pt x="62" y="93"/>
                    </a:lnTo>
                    <a:lnTo>
                      <a:pt x="1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73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55"/>
              <p:cNvSpPr>
                <a:spLocks noChangeAspect="1"/>
              </p:cNvSpPr>
              <p:nvPr/>
            </p:nvSpPr>
            <p:spPr bwMode="auto">
              <a:xfrm>
                <a:off x="726" y="3378"/>
                <a:ext cx="62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86"/>
                  </a:cxn>
                  <a:cxn ang="0">
                    <a:pos x="62" y="93"/>
                  </a:cxn>
                  <a:cxn ang="0">
                    <a:pos x="10" y="7"/>
                  </a:cxn>
                  <a:cxn ang="0">
                    <a:pos x="0" y="0"/>
                  </a:cxn>
                </a:cxnLst>
                <a:rect l="0" t="0" r="r" b="b"/>
                <a:pathLst>
                  <a:path w="62" h="93">
                    <a:moveTo>
                      <a:pt x="0" y="0"/>
                    </a:moveTo>
                    <a:lnTo>
                      <a:pt x="52" y="86"/>
                    </a:lnTo>
                    <a:lnTo>
                      <a:pt x="62" y="93"/>
                    </a:lnTo>
                    <a:lnTo>
                      <a:pt x="10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73730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56"/>
              <p:cNvSpPr>
                <a:spLocks noChangeAspect="1"/>
              </p:cNvSpPr>
              <p:nvPr/>
            </p:nvSpPr>
            <p:spPr bwMode="auto">
              <a:xfrm>
                <a:off x="608" y="3445"/>
                <a:ext cx="52" cy="1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2" y="100"/>
                  </a:cxn>
                  <a:cxn ang="0">
                    <a:pos x="52" y="87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52" h="100">
                    <a:moveTo>
                      <a:pt x="0" y="12"/>
                    </a:moveTo>
                    <a:lnTo>
                      <a:pt x="52" y="100"/>
                    </a:lnTo>
                    <a:lnTo>
                      <a:pt x="52" y="87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CAC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57"/>
              <p:cNvSpPr>
                <a:spLocks noChangeAspect="1"/>
              </p:cNvSpPr>
              <p:nvPr/>
            </p:nvSpPr>
            <p:spPr bwMode="auto">
              <a:xfrm>
                <a:off x="608" y="3445"/>
                <a:ext cx="52" cy="1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2" y="100"/>
                  </a:cxn>
                  <a:cxn ang="0">
                    <a:pos x="52" y="87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52" h="100">
                    <a:moveTo>
                      <a:pt x="0" y="12"/>
                    </a:moveTo>
                    <a:lnTo>
                      <a:pt x="52" y="100"/>
                    </a:lnTo>
                    <a:lnTo>
                      <a:pt x="52" y="87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ACAC2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Freeform 58"/>
              <p:cNvSpPr>
                <a:spLocks noChangeAspect="1"/>
              </p:cNvSpPr>
              <p:nvPr/>
            </p:nvSpPr>
            <p:spPr bwMode="auto">
              <a:xfrm>
                <a:off x="708" y="3376"/>
                <a:ext cx="70" cy="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88"/>
                  </a:cxn>
                  <a:cxn ang="0">
                    <a:pos x="70" y="88"/>
                  </a:cxn>
                  <a:cxn ang="0">
                    <a:pos x="18" y="2"/>
                  </a:cxn>
                  <a:cxn ang="0">
                    <a:pos x="0" y="0"/>
                  </a:cxn>
                </a:cxnLst>
                <a:rect l="0" t="0" r="r" b="b"/>
                <a:pathLst>
                  <a:path w="70" h="88">
                    <a:moveTo>
                      <a:pt x="0" y="0"/>
                    </a:moveTo>
                    <a:lnTo>
                      <a:pt x="51" y="88"/>
                    </a:lnTo>
                    <a:lnTo>
                      <a:pt x="70" y="88"/>
                    </a:lnTo>
                    <a:lnTo>
                      <a:pt x="1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eform 59"/>
              <p:cNvSpPr>
                <a:spLocks noChangeAspect="1"/>
              </p:cNvSpPr>
              <p:nvPr/>
            </p:nvSpPr>
            <p:spPr bwMode="auto">
              <a:xfrm>
                <a:off x="708" y="3376"/>
                <a:ext cx="70" cy="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88"/>
                  </a:cxn>
                  <a:cxn ang="0">
                    <a:pos x="70" y="88"/>
                  </a:cxn>
                  <a:cxn ang="0">
                    <a:pos x="18" y="2"/>
                  </a:cxn>
                  <a:cxn ang="0">
                    <a:pos x="0" y="0"/>
                  </a:cxn>
                </a:cxnLst>
                <a:rect l="0" t="0" r="r" b="b"/>
                <a:pathLst>
                  <a:path w="70" h="88">
                    <a:moveTo>
                      <a:pt x="0" y="0"/>
                    </a:moveTo>
                    <a:lnTo>
                      <a:pt x="51" y="88"/>
                    </a:lnTo>
                    <a:lnTo>
                      <a:pt x="70" y="88"/>
                    </a:lnTo>
                    <a:lnTo>
                      <a:pt x="18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ADAD3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Freeform 60"/>
              <p:cNvSpPr>
                <a:spLocks noChangeAspect="1"/>
              </p:cNvSpPr>
              <p:nvPr/>
            </p:nvSpPr>
            <p:spPr bwMode="auto">
              <a:xfrm>
                <a:off x="608" y="3428"/>
                <a:ext cx="61" cy="10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2" y="104"/>
                  </a:cxn>
                  <a:cxn ang="0">
                    <a:pos x="61" y="88"/>
                  </a:cxn>
                  <a:cxn ang="0">
                    <a:pos x="9" y="0"/>
                  </a:cxn>
                  <a:cxn ang="0">
                    <a:pos x="0" y="17"/>
                  </a:cxn>
                </a:cxnLst>
                <a:rect l="0" t="0" r="r" b="b"/>
                <a:pathLst>
                  <a:path w="61" h="104">
                    <a:moveTo>
                      <a:pt x="0" y="17"/>
                    </a:moveTo>
                    <a:lnTo>
                      <a:pt x="52" y="104"/>
                    </a:lnTo>
                    <a:lnTo>
                      <a:pt x="61" y="88"/>
                    </a:lnTo>
                    <a:lnTo>
                      <a:pt x="9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DDD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61"/>
              <p:cNvSpPr>
                <a:spLocks noChangeAspect="1"/>
              </p:cNvSpPr>
              <p:nvPr/>
            </p:nvSpPr>
            <p:spPr bwMode="auto">
              <a:xfrm>
                <a:off x="608" y="3428"/>
                <a:ext cx="61" cy="10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2" y="104"/>
                  </a:cxn>
                  <a:cxn ang="0">
                    <a:pos x="61" y="88"/>
                  </a:cxn>
                  <a:cxn ang="0">
                    <a:pos x="9" y="0"/>
                  </a:cxn>
                  <a:cxn ang="0">
                    <a:pos x="0" y="17"/>
                  </a:cxn>
                </a:cxnLst>
                <a:rect l="0" t="0" r="r" b="b"/>
                <a:pathLst>
                  <a:path w="61" h="104">
                    <a:moveTo>
                      <a:pt x="0" y="17"/>
                    </a:moveTo>
                    <a:lnTo>
                      <a:pt x="52" y="104"/>
                    </a:lnTo>
                    <a:lnTo>
                      <a:pt x="61" y="88"/>
                    </a:lnTo>
                    <a:lnTo>
                      <a:pt x="9" y="0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rgbClr val="DDDD4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reeform 62"/>
              <p:cNvSpPr>
                <a:spLocks noChangeAspect="1"/>
              </p:cNvSpPr>
              <p:nvPr/>
            </p:nvSpPr>
            <p:spPr bwMode="auto">
              <a:xfrm>
                <a:off x="684" y="3376"/>
                <a:ext cx="75" cy="9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2" y="93"/>
                  </a:cxn>
                  <a:cxn ang="0">
                    <a:pos x="75" y="88"/>
                  </a:cxn>
                  <a:cxn ang="0">
                    <a:pos x="24" y="0"/>
                  </a:cxn>
                  <a:cxn ang="0">
                    <a:pos x="0" y="7"/>
                  </a:cxn>
                </a:cxnLst>
                <a:rect l="0" t="0" r="r" b="b"/>
                <a:pathLst>
                  <a:path w="75" h="93">
                    <a:moveTo>
                      <a:pt x="0" y="7"/>
                    </a:moveTo>
                    <a:lnTo>
                      <a:pt x="52" y="93"/>
                    </a:lnTo>
                    <a:lnTo>
                      <a:pt x="75" y="88"/>
                    </a:lnTo>
                    <a:lnTo>
                      <a:pt x="2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DDD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63"/>
              <p:cNvSpPr>
                <a:spLocks noChangeAspect="1"/>
              </p:cNvSpPr>
              <p:nvPr/>
            </p:nvSpPr>
            <p:spPr bwMode="auto">
              <a:xfrm>
                <a:off x="684" y="3376"/>
                <a:ext cx="75" cy="9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2" y="93"/>
                  </a:cxn>
                  <a:cxn ang="0">
                    <a:pos x="75" y="88"/>
                  </a:cxn>
                  <a:cxn ang="0">
                    <a:pos x="24" y="0"/>
                  </a:cxn>
                  <a:cxn ang="0">
                    <a:pos x="0" y="7"/>
                  </a:cxn>
                </a:cxnLst>
                <a:rect l="0" t="0" r="r" b="b"/>
                <a:pathLst>
                  <a:path w="75" h="93">
                    <a:moveTo>
                      <a:pt x="0" y="7"/>
                    </a:moveTo>
                    <a:lnTo>
                      <a:pt x="52" y="93"/>
                    </a:lnTo>
                    <a:lnTo>
                      <a:pt x="75" y="88"/>
                    </a:lnTo>
                    <a:lnTo>
                      <a:pt x="24" y="0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DDDD4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reeform 64"/>
              <p:cNvSpPr>
                <a:spLocks noChangeAspect="1"/>
              </p:cNvSpPr>
              <p:nvPr/>
            </p:nvSpPr>
            <p:spPr bwMode="auto">
              <a:xfrm>
                <a:off x="617" y="3411"/>
                <a:ext cx="69" cy="105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2" y="105"/>
                  </a:cxn>
                  <a:cxn ang="0">
                    <a:pos x="69" y="88"/>
                  </a:cxn>
                  <a:cxn ang="0">
                    <a:pos x="17" y="0"/>
                  </a:cxn>
                  <a:cxn ang="0">
                    <a:pos x="0" y="17"/>
                  </a:cxn>
                </a:cxnLst>
                <a:rect l="0" t="0" r="r" b="b"/>
                <a:pathLst>
                  <a:path w="69" h="105">
                    <a:moveTo>
                      <a:pt x="0" y="17"/>
                    </a:moveTo>
                    <a:lnTo>
                      <a:pt x="52" y="105"/>
                    </a:lnTo>
                    <a:lnTo>
                      <a:pt x="69" y="88"/>
                    </a:lnTo>
                    <a:lnTo>
                      <a:pt x="1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EFE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65"/>
              <p:cNvSpPr>
                <a:spLocks noChangeAspect="1"/>
              </p:cNvSpPr>
              <p:nvPr/>
            </p:nvSpPr>
            <p:spPr bwMode="auto">
              <a:xfrm>
                <a:off x="617" y="3411"/>
                <a:ext cx="69" cy="105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2" y="105"/>
                  </a:cxn>
                  <a:cxn ang="0">
                    <a:pos x="69" y="88"/>
                  </a:cxn>
                  <a:cxn ang="0">
                    <a:pos x="17" y="0"/>
                  </a:cxn>
                  <a:cxn ang="0">
                    <a:pos x="0" y="17"/>
                  </a:cxn>
                </a:cxnLst>
                <a:rect l="0" t="0" r="r" b="b"/>
                <a:pathLst>
                  <a:path w="69" h="105">
                    <a:moveTo>
                      <a:pt x="0" y="17"/>
                    </a:moveTo>
                    <a:lnTo>
                      <a:pt x="52" y="105"/>
                    </a:lnTo>
                    <a:lnTo>
                      <a:pt x="69" y="88"/>
                    </a:lnTo>
                    <a:lnTo>
                      <a:pt x="17" y="0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rgbClr val="FEFE6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reeform 66"/>
              <p:cNvSpPr>
                <a:spLocks noChangeAspect="1"/>
              </p:cNvSpPr>
              <p:nvPr/>
            </p:nvSpPr>
            <p:spPr bwMode="auto">
              <a:xfrm>
                <a:off x="658" y="3383"/>
                <a:ext cx="78" cy="9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2" y="98"/>
                  </a:cxn>
                  <a:cxn ang="0">
                    <a:pos x="78" y="86"/>
                  </a:cxn>
                  <a:cxn ang="0">
                    <a:pos x="26" y="0"/>
                  </a:cxn>
                  <a:cxn ang="0">
                    <a:pos x="0" y="12"/>
                  </a:cxn>
                </a:cxnLst>
                <a:rect l="0" t="0" r="r" b="b"/>
                <a:pathLst>
                  <a:path w="78" h="98">
                    <a:moveTo>
                      <a:pt x="0" y="12"/>
                    </a:moveTo>
                    <a:lnTo>
                      <a:pt x="52" y="98"/>
                    </a:lnTo>
                    <a:lnTo>
                      <a:pt x="78" y="86"/>
                    </a:lnTo>
                    <a:lnTo>
                      <a:pt x="2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EFE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 bwMode="auto">
              <a:xfrm>
                <a:off x="658" y="3383"/>
                <a:ext cx="78" cy="9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2" y="98"/>
                  </a:cxn>
                  <a:cxn ang="0">
                    <a:pos x="78" y="86"/>
                  </a:cxn>
                  <a:cxn ang="0">
                    <a:pos x="26" y="0"/>
                  </a:cxn>
                  <a:cxn ang="0">
                    <a:pos x="0" y="12"/>
                  </a:cxn>
                </a:cxnLst>
                <a:rect l="0" t="0" r="r" b="b"/>
                <a:pathLst>
                  <a:path w="78" h="98">
                    <a:moveTo>
                      <a:pt x="0" y="12"/>
                    </a:moveTo>
                    <a:lnTo>
                      <a:pt x="52" y="98"/>
                    </a:lnTo>
                    <a:lnTo>
                      <a:pt x="78" y="86"/>
                    </a:lnTo>
                    <a:lnTo>
                      <a:pt x="26" y="0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FEFE6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 bwMode="auto">
              <a:xfrm>
                <a:off x="634" y="3395"/>
                <a:ext cx="76" cy="10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2" y="104"/>
                  </a:cxn>
                  <a:cxn ang="0">
                    <a:pos x="76" y="86"/>
                  </a:cxn>
                  <a:cxn ang="0">
                    <a:pos x="24" y="0"/>
                  </a:cxn>
                  <a:cxn ang="0">
                    <a:pos x="0" y="16"/>
                  </a:cxn>
                </a:cxnLst>
                <a:rect l="0" t="0" r="r" b="b"/>
                <a:pathLst>
                  <a:path w="76" h="104">
                    <a:moveTo>
                      <a:pt x="0" y="16"/>
                    </a:moveTo>
                    <a:lnTo>
                      <a:pt x="52" y="104"/>
                    </a:lnTo>
                    <a:lnTo>
                      <a:pt x="76" y="86"/>
                    </a:lnTo>
                    <a:lnTo>
                      <a:pt x="24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69"/>
              <p:cNvSpPr>
                <a:spLocks noChangeAspect="1"/>
              </p:cNvSpPr>
              <p:nvPr/>
            </p:nvSpPr>
            <p:spPr bwMode="auto">
              <a:xfrm>
                <a:off x="634" y="3395"/>
                <a:ext cx="76" cy="10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2" y="104"/>
                  </a:cxn>
                  <a:cxn ang="0">
                    <a:pos x="76" y="86"/>
                  </a:cxn>
                  <a:cxn ang="0">
                    <a:pos x="24" y="0"/>
                  </a:cxn>
                  <a:cxn ang="0">
                    <a:pos x="0" y="16"/>
                  </a:cxn>
                </a:cxnLst>
                <a:rect l="0" t="0" r="r" b="b"/>
                <a:pathLst>
                  <a:path w="76" h="104">
                    <a:moveTo>
                      <a:pt x="0" y="16"/>
                    </a:moveTo>
                    <a:lnTo>
                      <a:pt x="52" y="104"/>
                    </a:lnTo>
                    <a:lnTo>
                      <a:pt x="76" y="86"/>
                    </a:lnTo>
                    <a:lnTo>
                      <a:pt x="24" y="0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FFFF6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Freeform 70"/>
              <p:cNvSpPr>
                <a:spLocks noChangeAspect="1"/>
              </p:cNvSpPr>
              <p:nvPr/>
            </p:nvSpPr>
            <p:spPr bwMode="auto">
              <a:xfrm>
                <a:off x="660" y="3464"/>
                <a:ext cx="128" cy="88"/>
              </a:xfrm>
              <a:custGeom>
                <a:avLst/>
                <a:gdLst/>
                <a:ahLst/>
                <a:cxnLst>
                  <a:cxn ang="0">
                    <a:pos x="50" y="17"/>
                  </a:cxn>
                  <a:cxn ang="0">
                    <a:pos x="26" y="35"/>
                  </a:cxn>
                  <a:cxn ang="0">
                    <a:pos x="9" y="52"/>
                  </a:cxn>
                  <a:cxn ang="0">
                    <a:pos x="0" y="68"/>
                  </a:cxn>
                  <a:cxn ang="0">
                    <a:pos x="0" y="81"/>
                  </a:cxn>
                  <a:cxn ang="0">
                    <a:pos x="10" y="88"/>
                  </a:cxn>
                  <a:cxn ang="0">
                    <a:pos x="28" y="88"/>
                  </a:cxn>
                  <a:cxn ang="0">
                    <a:pos x="52" y="81"/>
                  </a:cxn>
                  <a:cxn ang="0">
                    <a:pos x="76" y="69"/>
                  </a:cxn>
                  <a:cxn ang="0">
                    <a:pos x="100" y="54"/>
                  </a:cxn>
                  <a:cxn ang="0">
                    <a:pos x="118" y="37"/>
                  </a:cxn>
                  <a:cxn ang="0">
                    <a:pos x="126" y="19"/>
                  </a:cxn>
                  <a:cxn ang="0">
                    <a:pos x="128" y="7"/>
                  </a:cxn>
                  <a:cxn ang="0">
                    <a:pos x="118" y="0"/>
                  </a:cxn>
                  <a:cxn ang="0">
                    <a:pos x="99" y="0"/>
                  </a:cxn>
                  <a:cxn ang="0">
                    <a:pos x="76" y="5"/>
                  </a:cxn>
                  <a:cxn ang="0">
                    <a:pos x="50" y="17"/>
                  </a:cxn>
                </a:cxnLst>
                <a:rect l="0" t="0" r="r" b="b"/>
                <a:pathLst>
                  <a:path w="128" h="88">
                    <a:moveTo>
                      <a:pt x="50" y="17"/>
                    </a:moveTo>
                    <a:lnTo>
                      <a:pt x="26" y="35"/>
                    </a:lnTo>
                    <a:lnTo>
                      <a:pt x="9" y="52"/>
                    </a:lnTo>
                    <a:lnTo>
                      <a:pt x="0" y="68"/>
                    </a:lnTo>
                    <a:lnTo>
                      <a:pt x="0" y="81"/>
                    </a:lnTo>
                    <a:lnTo>
                      <a:pt x="10" y="88"/>
                    </a:lnTo>
                    <a:lnTo>
                      <a:pt x="28" y="88"/>
                    </a:lnTo>
                    <a:lnTo>
                      <a:pt x="52" y="81"/>
                    </a:lnTo>
                    <a:lnTo>
                      <a:pt x="76" y="69"/>
                    </a:lnTo>
                    <a:lnTo>
                      <a:pt x="100" y="54"/>
                    </a:lnTo>
                    <a:lnTo>
                      <a:pt x="118" y="37"/>
                    </a:lnTo>
                    <a:lnTo>
                      <a:pt x="126" y="19"/>
                    </a:lnTo>
                    <a:lnTo>
                      <a:pt x="128" y="7"/>
                    </a:lnTo>
                    <a:lnTo>
                      <a:pt x="118" y="0"/>
                    </a:lnTo>
                    <a:lnTo>
                      <a:pt x="99" y="0"/>
                    </a:lnTo>
                    <a:lnTo>
                      <a:pt x="76" y="5"/>
                    </a:lnTo>
                    <a:lnTo>
                      <a:pt x="50" y="17"/>
                    </a:lnTo>
                    <a:close/>
                  </a:path>
                </a:pathLst>
              </a:custGeom>
              <a:solidFill>
                <a:srgbClr val="8383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Freeform 71"/>
              <p:cNvSpPr>
                <a:spLocks noChangeAspect="1"/>
              </p:cNvSpPr>
              <p:nvPr/>
            </p:nvSpPr>
            <p:spPr bwMode="auto">
              <a:xfrm>
                <a:off x="660" y="3464"/>
                <a:ext cx="128" cy="88"/>
              </a:xfrm>
              <a:custGeom>
                <a:avLst/>
                <a:gdLst/>
                <a:ahLst/>
                <a:cxnLst>
                  <a:cxn ang="0">
                    <a:pos x="50" y="17"/>
                  </a:cxn>
                  <a:cxn ang="0">
                    <a:pos x="26" y="35"/>
                  </a:cxn>
                  <a:cxn ang="0">
                    <a:pos x="9" y="52"/>
                  </a:cxn>
                  <a:cxn ang="0">
                    <a:pos x="0" y="68"/>
                  </a:cxn>
                  <a:cxn ang="0">
                    <a:pos x="0" y="81"/>
                  </a:cxn>
                  <a:cxn ang="0">
                    <a:pos x="10" y="88"/>
                  </a:cxn>
                  <a:cxn ang="0">
                    <a:pos x="28" y="88"/>
                  </a:cxn>
                  <a:cxn ang="0">
                    <a:pos x="52" y="81"/>
                  </a:cxn>
                  <a:cxn ang="0">
                    <a:pos x="76" y="69"/>
                  </a:cxn>
                  <a:cxn ang="0">
                    <a:pos x="100" y="54"/>
                  </a:cxn>
                  <a:cxn ang="0">
                    <a:pos x="118" y="37"/>
                  </a:cxn>
                  <a:cxn ang="0">
                    <a:pos x="126" y="19"/>
                  </a:cxn>
                  <a:cxn ang="0">
                    <a:pos x="128" y="7"/>
                  </a:cxn>
                  <a:cxn ang="0">
                    <a:pos x="118" y="0"/>
                  </a:cxn>
                  <a:cxn ang="0">
                    <a:pos x="99" y="0"/>
                  </a:cxn>
                  <a:cxn ang="0">
                    <a:pos x="76" y="5"/>
                  </a:cxn>
                  <a:cxn ang="0">
                    <a:pos x="50" y="17"/>
                  </a:cxn>
                </a:cxnLst>
                <a:rect l="0" t="0" r="r" b="b"/>
                <a:pathLst>
                  <a:path w="128" h="88">
                    <a:moveTo>
                      <a:pt x="50" y="17"/>
                    </a:moveTo>
                    <a:lnTo>
                      <a:pt x="26" y="35"/>
                    </a:lnTo>
                    <a:lnTo>
                      <a:pt x="9" y="52"/>
                    </a:lnTo>
                    <a:lnTo>
                      <a:pt x="0" y="68"/>
                    </a:lnTo>
                    <a:lnTo>
                      <a:pt x="0" y="81"/>
                    </a:lnTo>
                    <a:lnTo>
                      <a:pt x="10" y="88"/>
                    </a:lnTo>
                    <a:lnTo>
                      <a:pt x="28" y="88"/>
                    </a:lnTo>
                    <a:lnTo>
                      <a:pt x="52" y="81"/>
                    </a:lnTo>
                    <a:lnTo>
                      <a:pt x="76" y="69"/>
                    </a:lnTo>
                    <a:lnTo>
                      <a:pt x="100" y="54"/>
                    </a:lnTo>
                    <a:lnTo>
                      <a:pt x="118" y="37"/>
                    </a:lnTo>
                    <a:lnTo>
                      <a:pt x="126" y="19"/>
                    </a:lnTo>
                    <a:lnTo>
                      <a:pt x="128" y="7"/>
                    </a:lnTo>
                    <a:lnTo>
                      <a:pt x="118" y="0"/>
                    </a:lnTo>
                    <a:lnTo>
                      <a:pt x="99" y="0"/>
                    </a:lnTo>
                    <a:lnTo>
                      <a:pt x="76" y="5"/>
                    </a:lnTo>
                    <a:lnTo>
                      <a:pt x="50" y="17"/>
                    </a:lnTo>
                  </a:path>
                </a:pathLst>
              </a:custGeom>
              <a:noFill/>
              <a:ln w="3175">
                <a:solidFill>
                  <a:srgbClr val="83831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" name="Line 72"/>
            <p:cNvSpPr>
              <a:spLocks noChangeAspect="1" noChangeShapeType="1"/>
            </p:cNvSpPr>
            <p:nvPr/>
          </p:nvSpPr>
          <p:spPr bwMode="auto">
            <a:xfrm flipH="1" flipV="1">
              <a:off x="2956647" y="1616364"/>
              <a:ext cx="1374775" cy="2506663"/>
            </a:xfrm>
            <a:prstGeom prst="line">
              <a:avLst/>
            </a:prstGeom>
            <a:noFill/>
            <a:ln w="333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31" name="Group 73"/>
            <p:cNvGrpSpPr>
              <a:grpSpLocks noChangeAspect="1"/>
            </p:cNvGrpSpPr>
            <p:nvPr/>
          </p:nvGrpSpPr>
          <p:grpSpPr bwMode="auto">
            <a:xfrm>
              <a:off x="4221884" y="3853152"/>
              <a:ext cx="347663" cy="679450"/>
              <a:chOff x="148" y="2536"/>
              <a:chExt cx="177" cy="347"/>
            </a:xfrm>
          </p:grpSpPr>
          <p:sp>
            <p:nvSpPr>
              <p:cNvPr id="35" name="Freeform 74"/>
              <p:cNvSpPr>
                <a:spLocks noChangeAspect="1"/>
              </p:cNvSpPr>
              <p:nvPr/>
            </p:nvSpPr>
            <p:spPr bwMode="auto">
              <a:xfrm>
                <a:off x="240" y="2536"/>
                <a:ext cx="78" cy="26"/>
              </a:xfrm>
              <a:custGeom>
                <a:avLst/>
                <a:gdLst/>
                <a:ahLst/>
                <a:cxnLst>
                  <a:cxn ang="0">
                    <a:pos x="78" y="19"/>
                  </a:cxn>
                  <a:cxn ang="0">
                    <a:pos x="14" y="0"/>
                  </a:cxn>
                  <a:cxn ang="0">
                    <a:pos x="0" y="7"/>
                  </a:cxn>
                  <a:cxn ang="0">
                    <a:pos x="64" y="26"/>
                  </a:cxn>
                  <a:cxn ang="0">
                    <a:pos x="78" y="19"/>
                  </a:cxn>
                </a:cxnLst>
                <a:rect l="0" t="0" r="r" b="b"/>
                <a:pathLst>
                  <a:path w="78" h="26">
                    <a:moveTo>
                      <a:pt x="78" y="19"/>
                    </a:moveTo>
                    <a:lnTo>
                      <a:pt x="14" y="0"/>
                    </a:lnTo>
                    <a:lnTo>
                      <a:pt x="0" y="7"/>
                    </a:lnTo>
                    <a:lnTo>
                      <a:pt x="64" y="26"/>
                    </a:lnTo>
                    <a:lnTo>
                      <a:pt x="78" y="19"/>
                    </a:lnTo>
                    <a:close/>
                  </a:path>
                </a:pathLst>
              </a:custGeom>
              <a:solidFill>
                <a:srgbClr val="63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75"/>
              <p:cNvSpPr>
                <a:spLocks noChangeAspect="1"/>
              </p:cNvSpPr>
              <p:nvPr/>
            </p:nvSpPr>
            <p:spPr bwMode="auto">
              <a:xfrm>
                <a:off x="240" y="2536"/>
                <a:ext cx="78" cy="26"/>
              </a:xfrm>
              <a:custGeom>
                <a:avLst/>
                <a:gdLst/>
                <a:ahLst/>
                <a:cxnLst>
                  <a:cxn ang="0">
                    <a:pos x="78" y="19"/>
                  </a:cxn>
                  <a:cxn ang="0">
                    <a:pos x="14" y="0"/>
                  </a:cxn>
                  <a:cxn ang="0">
                    <a:pos x="0" y="7"/>
                  </a:cxn>
                  <a:cxn ang="0">
                    <a:pos x="64" y="26"/>
                  </a:cxn>
                  <a:cxn ang="0">
                    <a:pos x="78" y="19"/>
                  </a:cxn>
                </a:cxnLst>
                <a:rect l="0" t="0" r="r" b="b"/>
                <a:pathLst>
                  <a:path w="78" h="26">
                    <a:moveTo>
                      <a:pt x="78" y="19"/>
                    </a:moveTo>
                    <a:lnTo>
                      <a:pt x="14" y="0"/>
                    </a:lnTo>
                    <a:lnTo>
                      <a:pt x="0" y="7"/>
                    </a:lnTo>
                    <a:lnTo>
                      <a:pt x="64" y="26"/>
                    </a:lnTo>
                    <a:lnTo>
                      <a:pt x="78" y="19"/>
                    </a:lnTo>
                  </a:path>
                </a:pathLst>
              </a:custGeom>
              <a:noFill/>
              <a:ln w="3175">
                <a:solidFill>
                  <a:srgbClr val="63C9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76"/>
              <p:cNvSpPr>
                <a:spLocks noChangeAspect="1"/>
              </p:cNvSpPr>
              <p:nvPr/>
            </p:nvSpPr>
            <p:spPr bwMode="auto">
              <a:xfrm>
                <a:off x="148" y="2847"/>
                <a:ext cx="71" cy="36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0"/>
                  </a:cxn>
                  <a:cxn ang="0">
                    <a:pos x="9" y="17"/>
                  </a:cxn>
                  <a:cxn ang="0">
                    <a:pos x="71" y="36"/>
                  </a:cxn>
                  <a:cxn ang="0">
                    <a:pos x="64" y="19"/>
                  </a:cxn>
                </a:cxnLst>
                <a:rect l="0" t="0" r="r" b="b"/>
                <a:pathLst>
                  <a:path w="71" h="36">
                    <a:moveTo>
                      <a:pt x="64" y="19"/>
                    </a:moveTo>
                    <a:lnTo>
                      <a:pt x="0" y="0"/>
                    </a:lnTo>
                    <a:lnTo>
                      <a:pt x="9" y="17"/>
                    </a:lnTo>
                    <a:lnTo>
                      <a:pt x="71" y="36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2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77"/>
              <p:cNvSpPr>
                <a:spLocks noChangeAspect="1"/>
              </p:cNvSpPr>
              <p:nvPr/>
            </p:nvSpPr>
            <p:spPr bwMode="auto">
              <a:xfrm>
                <a:off x="148" y="2847"/>
                <a:ext cx="71" cy="36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0"/>
                  </a:cxn>
                  <a:cxn ang="0">
                    <a:pos x="9" y="17"/>
                  </a:cxn>
                  <a:cxn ang="0">
                    <a:pos x="71" y="36"/>
                  </a:cxn>
                  <a:cxn ang="0">
                    <a:pos x="64" y="19"/>
                  </a:cxn>
                </a:cxnLst>
                <a:rect l="0" t="0" r="r" b="b"/>
                <a:pathLst>
                  <a:path w="71" h="36">
                    <a:moveTo>
                      <a:pt x="64" y="19"/>
                    </a:moveTo>
                    <a:lnTo>
                      <a:pt x="0" y="0"/>
                    </a:lnTo>
                    <a:lnTo>
                      <a:pt x="9" y="17"/>
                    </a:lnTo>
                    <a:lnTo>
                      <a:pt x="71" y="36"/>
                    </a:lnTo>
                    <a:lnTo>
                      <a:pt x="64" y="19"/>
                    </a:lnTo>
                  </a:path>
                </a:pathLst>
              </a:custGeom>
              <a:noFill/>
              <a:ln w="3175">
                <a:solidFill>
                  <a:srgbClr val="22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78"/>
              <p:cNvSpPr>
                <a:spLocks noChangeAspect="1"/>
              </p:cNvSpPr>
              <p:nvPr/>
            </p:nvSpPr>
            <p:spPr bwMode="auto">
              <a:xfrm>
                <a:off x="221" y="2543"/>
                <a:ext cx="83" cy="50"/>
              </a:xfrm>
              <a:custGeom>
                <a:avLst/>
                <a:gdLst/>
                <a:ahLst/>
                <a:cxnLst>
                  <a:cxn ang="0">
                    <a:pos x="83" y="19"/>
                  </a:cxn>
                  <a:cxn ang="0">
                    <a:pos x="19" y="0"/>
                  </a:cxn>
                  <a:cxn ang="0">
                    <a:pos x="0" y="31"/>
                  </a:cxn>
                  <a:cxn ang="0">
                    <a:pos x="64" y="50"/>
                  </a:cxn>
                  <a:cxn ang="0">
                    <a:pos x="83" y="19"/>
                  </a:cxn>
                </a:cxnLst>
                <a:rect l="0" t="0" r="r" b="b"/>
                <a:pathLst>
                  <a:path w="83" h="50">
                    <a:moveTo>
                      <a:pt x="83" y="19"/>
                    </a:moveTo>
                    <a:lnTo>
                      <a:pt x="19" y="0"/>
                    </a:lnTo>
                    <a:lnTo>
                      <a:pt x="0" y="31"/>
                    </a:lnTo>
                    <a:lnTo>
                      <a:pt x="64" y="5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7D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79"/>
              <p:cNvSpPr>
                <a:spLocks noChangeAspect="1"/>
              </p:cNvSpPr>
              <p:nvPr/>
            </p:nvSpPr>
            <p:spPr bwMode="auto">
              <a:xfrm>
                <a:off x="221" y="2543"/>
                <a:ext cx="83" cy="50"/>
              </a:xfrm>
              <a:custGeom>
                <a:avLst/>
                <a:gdLst/>
                <a:ahLst/>
                <a:cxnLst>
                  <a:cxn ang="0">
                    <a:pos x="83" y="19"/>
                  </a:cxn>
                  <a:cxn ang="0">
                    <a:pos x="19" y="0"/>
                  </a:cxn>
                  <a:cxn ang="0">
                    <a:pos x="0" y="31"/>
                  </a:cxn>
                  <a:cxn ang="0">
                    <a:pos x="64" y="50"/>
                  </a:cxn>
                  <a:cxn ang="0">
                    <a:pos x="83" y="19"/>
                  </a:cxn>
                </a:cxnLst>
                <a:rect l="0" t="0" r="r" b="b"/>
                <a:pathLst>
                  <a:path w="83" h="50">
                    <a:moveTo>
                      <a:pt x="83" y="19"/>
                    </a:moveTo>
                    <a:lnTo>
                      <a:pt x="19" y="0"/>
                    </a:lnTo>
                    <a:lnTo>
                      <a:pt x="0" y="31"/>
                    </a:lnTo>
                    <a:lnTo>
                      <a:pt x="64" y="50"/>
                    </a:lnTo>
                    <a:lnTo>
                      <a:pt x="83" y="19"/>
                    </a:lnTo>
                  </a:path>
                </a:pathLst>
              </a:custGeom>
              <a:noFill/>
              <a:ln w="3175">
                <a:solidFill>
                  <a:srgbClr val="7DEB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80"/>
              <p:cNvSpPr>
                <a:spLocks noChangeAspect="1"/>
              </p:cNvSpPr>
              <p:nvPr/>
            </p:nvSpPr>
            <p:spPr bwMode="auto">
              <a:xfrm>
                <a:off x="148" y="2807"/>
                <a:ext cx="66" cy="59"/>
              </a:xfrm>
              <a:custGeom>
                <a:avLst/>
                <a:gdLst/>
                <a:ahLst/>
                <a:cxnLst>
                  <a:cxn ang="0">
                    <a:pos x="66" y="19"/>
                  </a:cxn>
                  <a:cxn ang="0">
                    <a:pos x="2" y="0"/>
                  </a:cxn>
                  <a:cxn ang="0">
                    <a:pos x="0" y="40"/>
                  </a:cxn>
                  <a:cxn ang="0">
                    <a:pos x="64" y="59"/>
                  </a:cxn>
                  <a:cxn ang="0">
                    <a:pos x="66" y="19"/>
                  </a:cxn>
                </a:cxnLst>
                <a:rect l="0" t="0" r="r" b="b"/>
                <a:pathLst>
                  <a:path w="66" h="59">
                    <a:moveTo>
                      <a:pt x="66" y="19"/>
                    </a:moveTo>
                    <a:lnTo>
                      <a:pt x="2" y="0"/>
                    </a:lnTo>
                    <a:lnTo>
                      <a:pt x="0" y="40"/>
                    </a:lnTo>
                    <a:lnTo>
                      <a:pt x="64" y="59"/>
                    </a:lnTo>
                    <a:lnTo>
                      <a:pt x="66" y="19"/>
                    </a:lnTo>
                    <a:close/>
                  </a:path>
                </a:pathLst>
              </a:custGeom>
              <a:solidFill>
                <a:srgbClr val="2E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81"/>
              <p:cNvSpPr>
                <a:spLocks noChangeAspect="1"/>
              </p:cNvSpPr>
              <p:nvPr/>
            </p:nvSpPr>
            <p:spPr bwMode="auto">
              <a:xfrm>
                <a:off x="148" y="2807"/>
                <a:ext cx="66" cy="59"/>
              </a:xfrm>
              <a:custGeom>
                <a:avLst/>
                <a:gdLst/>
                <a:ahLst/>
                <a:cxnLst>
                  <a:cxn ang="0">
                    <a:pos x="66" y="19"/>
                  </a:cxn>
                  <a:cxn ang="0">
                    <a:pos x="2" y="0"/>
                  </a:cxn>
                  <a:cxn ang="0">
                    <a:pos x="0" y="40"/>
                  </a:cxn>
                  <a:cxn ang="0">
                    <a:pos x="64" y="59"/>
                  </a:cxn>
                  <a:cxn ang="0">
                    <a:pos x="66" y="19"/>
                  </a:cxn>
                </a:cxnLst>
                <a:rect l="0" t="0" r="r" b="b"/>
                <a:pathLst>
                  <a:path w="66" h="59">
                    <a:moveTo>
                      <a:pt x="66" y="19"/>
                    </a:moveTo>
                    <a:lnTo>
                      <a:pt x="2" y="0"/>
                    </a:lnTo>
                    <a:lnTo>
                      <a:pt x="0" y="40"/>
                    </a:lnTo>
                    <a:lnTo>
                      <a:pt x="64" y="59"/>
                    </a:lnTo>
                    <a:lnTo>
                      <a:pt x="66" y="19"/>
                    </a:lnTo>
                  </a:path>
                </a:pathLst>
              </a:custGeom>
              <a:noFill/>
              <a:ln w="3175">
                <a:solidFill>
                  <a:srgbClr val="2E828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82"/>
              <p:cNvSpPr>
                <a:spLocks noChangeAspect="1"/>
              </p:cNvSpPr>
              <p:nvPr/>
            </p:nvSpPr>
            <p:spPr bwMode="auto">
              <a:xfrm>
                <a:off x="198" y="2574"/>
                <a:ext cx="87" cy="69"/>
              </a:xfrm>
              <a:custGeom>
                <a:avLst/>
                <a:gdLst/>
                <a:ahLst/>
                <a:cxnLst>
                  <a:cxn ang="0">
                    <a:pos x="87" y="19"/>
                  </a:cxn>
                  <a:cxn ang="0">
                    <a:pos x="23" y="0"/>
                  </a:cxn>
                  <a:cxn ang="0">
                    <a:pos x="0" y="50"/>
                  </a:cxn>
                  <a:cxn ang="0">
                    <a:pos x="64" y="69"/>
                  </a:cxn>
                  <a:cxn ang="0">
                    <a:pos x="87" y="19"/>
                  </a:cxn>
                </a:cxnLst>
                <a:rect l="0" t="0" r="r" b="b"/>
                <a:pathLst>
                  <a:path w="87" h="69">
                    <a:moveTo>
                      <a:pt x="87" y="19"/>
                    </a:moveTo>
                    <a:lnTo>
                      <a:pt x="23" y="0"/>
                    </a:lnTo>
                    <a:lnTo>
                      <a:pt x="0" y="50"/>
                    </a:lnTo>
                    <a:lnTo>
                      <a:pt x="64" y="69"/>
                    </a:lnTo>
                    <a:lnTo>
                      <a:pt x="87" y="19"/>
                    </a:lnTo>
                    <a:close/>
                  </a:path>
                </a:pathLst>
              </a:custGeom>
              <a:solidFill>
                <a:srgbClr val="8A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83"/>
              <p:cNvSpPr>
                <a:spLocks noChangeAspect="1"/>
              </p:cNvSpPr>
              <p:nvPr/>
            </p:nvSpPr>
            <p:spPr bwMode="auto">
              <a:xfrm>
                <a:off x="198" y="2574"/>
                <a:ext cx="87" cy="69"/>
              </a:xfrm>
              <a:custGeom>
                <a:avLst/>
                <a:gdLst/>
                <a:ahLst/>
                <a:cxnLst>
                  <a:cxn ang="0">
                    <a:pos x="87" y="19"/>
                  </a:cxn>
                  <a:cxn ang="0">
                    <a:pos x="23" y="0"/>
                  </a:cxn>
                  <a:cxn ang="0">
                    <a:pos x="0" y="50"/>
                  </a:cxn>
                  <a:cxn ang="0">
                    <a:pos x="64" y="69"/>
                  </a:cxn>
                  <a:cxn ang="0">
                    <a:pos x="87" y="19"/>
                  </a:cxn>
                </a:cxnLst>
                <a:rect l="0" t="0" r="r" b="b"/>
                <a:pathLst>
                  <a:path w="87" h="69">
                    <a:moveTo>
                      <a:pt x="87" y="19"/>
                    </a:moveTo>
                    <a:lnTo>
                      <a:pt x="23" y="0"/>
                    </a:lnTo>
                    <a:lnTo>
                      <a:pt x="0" y="50"/>
                    </a:lnTo>
                    <a:lnTo>
                      <a:pt x="64" y="69"/>
                    </a:lnTo>
                    <a:lnTo>
                      <a:pt x="87" y="19"/>
                    </a:lnTo>
                  </a:path>
                </a:pathLst>
              </a:custGeom>
              <a:noFill/>
              <a:ln w="3175">
                <a:solidFill>
                  <a:srgbClr val="8AFCF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84"/>
              <p:cNvSpPr>
                <a:spLocks noChangeAspect="1"/>
              </p:cNvSpPr>
              <p:nvPr/>
            </p:nvSpPr>
            <p:spPr bwMode="auto">
              <a:xfrm>
                <a:off x="150" y="2752"/>
                <a:ext cx="74" cy="74"/>
              </a:xfrm>
              <a:custGeom>
                <a:avLst/>
                <a:gdLst/>
                <a:ahLst/>
                <a:cxnLst>
                  <a:cxn ang="0">
                    <a:pos x="74" y="19"/>
                  </a:cxn>
                  <a:cxn ang="0">
                    <a:pos x="10" y="0"/>
                  </a:cxn>
                  <a:cxn ang="0">
                    <a:pos x="0" y="55"/>
                  </a:cxn>
                  <a:cxn ang="0">
                    <a:pos x="64" y="74"/>
                  </a:cxn>
                  <a:cxn ang="0">
                    <a:pos x="74" y="19"/>
                  </a:cxn>
                </a:cxnLst>
                <a:rect l="0" t="0" r="r" b="b"/>
                <a:pathLst>
                  <a:path w="74" h="74">
                    <a:moveTo>
                      <a:pt x="74" y="19"/>
                    </a:moveTo>
                    <a:lnTo>
                      <a:pt x="10" y="0"/>
                    </a:lnTo>
                    <a:lnTo>
                      <a:pt x="0" y="55"/>
                    </a:lnTo>
                    <a:lnTo>
                      <a:pt x="64" y="74"/>
                    </a:lnTo>
                    <a:lnTo>
                      <a:pt x="74" y="19"/>
                    </a:lnTo>
                    <a:close/>
                  </a:path>
                </a:pathLst>
              </a:custGeom>
              <a:solidFill>
                <a:srgbClr val="55B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85"/>
              <p:cNvSpPr>
                <a:spLocks noChangeAspect="1"/>
              </p:cNvSpPr>
              <p:nvPr/>
            </p:nvSpPr>
            <p:spPr bwMode="auto">
              <a:xfrm>
                <a:off x="150" y="2752"/>
                <a:ext cx="74" cy="74"/>
              </a:xfrm>
              <a:custGeom>
                <a:avLst/>
                <a:gdLst/>
                <a:ahLst/>
                <a:cxnLst>
                  <a:cxn ang="0">
                    <a:pos x="74" y="19"/>
                  </a:cxn>
                  <a:cxn ang="0">
                    <a:pos x="10" y="0"/>
                  </a:cxn>
                  <a:cxn ang="0">
                    <a:pos x="0" y="55"/>
                  </a:cxn>
                  <a:cxn ang="0">
                    <a:pos x="64" y="74"/>
                  </a:cxn>
                  <a:cxn ang="0">
                    <a:pos x="74" y="19"/>
                  </a:cxn>
                </a:cxnLst>
                <a:rect l="0" t="0" r="r" b="b"/>
                <a:pathLst>
                  <a:path w="74" h="74">
                    <a:moveTo>
                      <a:pt x="74" y="19"/>
                    </a:moveTo>
                    <a:lnTo>
                      <a:pt x="10" y="0"/>
                    </a:lnTo>
                    <a:lnTo>
                      <a:pt x="0" y="55"/>
                    </a:lnTo>
                    <a:lnTo>
                      <a:pt x="64" y="74"/>
                    </a:lnTo>
                    <a:lnTo>
                      <a:pt x="74" y="19"/>
                    </a:lnTo>
                  </a:path>
                </a:pathLst>
              </a:custGeom>
              <a:noFill/>
              <a:ln w="3175">
                <a:solidFill>
                  <a:srgbClr val="55B6B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86"/>
              <p:cNvSpPr>
                <a:spLocks noChangeAspect="1"/>
              </p:cNvSpPr>
              <p:nvPr/>
            </p:nvSpPr>
            <p:spPr bwMode="auto">
              <a:xfrm>
                <a:off x="178" y="2624"/>
                <a:ext cx="84" cy="83"/>
              </a:xfrm>
              <a:custGeom>
                <a:avLst/>
                <a:gdLst/>
                <a:ahLst/>
                <a:cxnLst>
                  <a:cxn ang="0">
                    <a:pos x="84" y="19"/>
                  </a:cxn>
                  <a:cxn ang="0">
                    <a:pos x="20" y="0"/>
                  </a:cxn>
                  <a:cxn ang="0">
                    <a:pos x="0" y="64"/>
                  </a:cxn>
                  <a:cxn ang="0">
                    <a:pos x="64" y="83"/>
                  </a:cxn>
                  <a:cxn ang="0">
                    <a:pos x="84" y="19"/>
                  </a:cxn>
                </a:cxnLst>
                <a:rect l="0" t="0" r="r" b="b"/>
                <a:pathLst>
                  <a:path w="84" h="83">
                    <a:moveTo>
                      <a:pt x="84" y="19"/>
                    </a:moveTo>
                    <a:lnTo>
                      <a:pt x="20" y="0"/>
                    </a:lnTo>
                    <a:lnTo>
                      <a:pt x="0" y="64"/>
                    </a:lnTo>
                    <a:lnTo>
                      <a:pt x="64" y="83"/>
                    </a:lnTo>
                    <a:lnTo>
                      <a:pt x="84" y="19"/>
                    </a:lnTo>
                    <a:close/>
                  </a:path>
                </a:pathLst>
              </a:custGeom>
              <a:solidFill>
                <a:srgbClr val="87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87"/>
              <p:cNvSpPr>
                <a:spLocks noChangeAspect="1"/>
              </p:cNvSpPr>
              <p:nvPr/>
            </p:nvSpPr>
            <p:spPr bwMode="auto">
              <a:xfrm>
                <a:off x="178" y="2624"/>
                <a:ext cx="84" cy="83"/>
              </a:xfrm>
              <a:custGeom>
                <a:avLst/>
                <a:gdLst/>
                <a:ahLst/>
                <a:cxnLst>
                  <a:cxn ang="0">
                    <a:pos x="84" y="19"/>
                  </a:cxn>
                  <a:cxn ang="0">
                    <a:pos x="20" y="0"/>
                  </a:cxn>
                  <a:cxn ang="0">
                    <a:pos x="0" y="64"/>
                  </a:cxn>
                  <a:cxn ang="0">
                    <a:pos x="64" y="83"/>
                  </a:cxn>
                  <a:cxn ang="0">
                    <a:pos x="84" y="19"/>
                  </a:cxn>
                </a:cxnLst>
                <a:rect l="0" t="0" r="r" b="b"/>
                <a:pathLst>
                  <a:path w="84" h="83">
                    <a:moveTo>
                      <a:pt x="84" y="19"/>
                    </a:moveTo>
                    <a:lnTo>
                      <a:pt x="20" y="0"/>
                    </a:lnTo>
                    <a:lnTo>
                      <a:pt x="0" y="64"/>
                    </a:lnTo>
                    <a:lnTo>
                      <a:pt x="64" y="83"/>
                    </a:lnTo>
                    <a:lnTo>
                      <a:pt x="84" y="19"/>
                    </a:lnTo>
                  </a:path>
                </a:pathLst>
              </a:custGeom>
              <a:noFill/>
              <a:ln w="3175">
                <a:solidFill>
                  <a:srgbClr val="87F8F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88"/>
              <p:cNvSpPr>
                <a:spLocks noChangeAspect="1"/>
              </p:cNvSpPr>
              <p:nvPr/>
            </p:nvSpPr>
            <p:spPr bwMode="auto">
              <a:xfrm>
                <a:off x="160" y="2688"/>
                <a:ext cx="82" cy="83"/>
              </a:xfrm>
              <a:custGeom>
                <a:avLst/>
                <a:gdLst/>
                <a:ahLst/>
                <a:cxnLst>
                  <a:cxn ang="0">
                    <a:pos x="82" y="19"/>
                  </a:cxn>
                  <a:cxn ang="0">
                    <a:pos x="18" y="0"/>
                  </a:cxn>
                  <a:cxn ang="0">
                    <a:pos x="0" y="64"/>
                  </a:cxn>
                  <a:cxn ang="0">
                    <a:pos x="64" y="83"/>
                  </a:cxn>
                  <a:cxn ang="0">
                    <a:pos x="82" y="19"/>
                  </a:cxn>
                </a:cxnLst>
                <a:rect l="0" t="0" r="r" b="b"/>
                <a:pathLst>
                  <a:path w="82" h="83">
                    <a:moveTo>
                      <a:pt x="82" y="19"/>
                    </a:moveTo>
                    <a:lnTo>
                      <a:pt x="18" y="0"/>
                    </a:lnTo>
                    <a:lnTo>
                      <a:pt x="0" y="64"/>
                    </a:lnTo>
                    <a:lnTo>
                      <a:pt x="64" y="83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3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89"/>
              <p:cNvSpPr>
                <a:spLocks noChangeAspect="1"/>
              </p:cNvSpPr>
              <p:nvPr/>
            </p:nvSpPr>
            <p:spPr bwMode="auto">
              <a:xfrm>
                <a:off x="160" y="2688"/>
                <a:ext cx="82" cy="83"/>
              </a:xfrm>
              <a:custGeom>
                <a:avLst/>
                <a:gdLst/>
                <a:ahLst/>
                <a:cxnLst>
                  <a:cxn ang="0">
                    <a:pos x="82" y="19"/>
                  </a:cxn>
                  <a:cxn ang="0">
                    <a:pos x="18" y="0"/>
                  </a:cxn>
                  <a:cxn ang="0">
                    <a:pos x="0" y="64"/>
                  </a:cxn>
                  <a:cxn ang="0">
                    <a:pos x="64" y="83"/>
                  </a:cxn>
                  <a:cxn ang="0">
                    <a:pos x="82" y="19"/>
                  </a:cxn>
                </a:cxnLst>
                <a:rect l="0" t="0" r="r" b="b"/>
                <a:pathLst>
                  <a:path w="82" h="83">
                    <a:moveTo>
                      <a:pt x="82" y="19"/>
                    </a:moveTo>
                    <a:lnTo>
                      <a:pt x="18" y="0"/>
                    </a:lnTo>
                    <a:lnTo>
                      <a:pt x="0" y="64"/>
                    </a:lnTo>
                    <a:lnTo>
                      <a:pt x="64" y="83"/>
                    </a:lnTo>
                    <a:lnTo>
                      <a:pt x="82" y="19"/>
                    </a:lnTo>
                  </a:path>
                </a:pathLst>
              </a:custGeom>
              <a:noFill/>
              <a:ln w="3175">
                <a:solidFill>
                  <a:srgbClr val="73D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90"/>
              <p:cNvSpPr>
                <a:spLocks noChangeAspect="1"/>
              </p:cNvSpPr>
              <p:nvPr/>
            </p:nvSpPr>
            <p:spPr bwMode="auto">
              <a:xfrm>
                <a:off x="212" y="2555"/>
                <a:ext cx="113" cy="328"/>
              </a:xfrm>
              <a:custGeom>
                <a:avLst/>
                <a:gdLst/>
                <a:ahLst/>
                <a:cxnLst>
                  <a:cxn ang="0">
                    <a:pos x="0" y="311"/>
                  </a:cxn>
                  <a:cxn ang="0">
                    <a:pos x="7" y="328"/>
                  </a:cxn>
                  <a:cxn ang="0">
                    <a:pos x="21" y="320"/>
                  </a:cxn>
                  <a:cxn ang="0">
                    <a:pos x="40" y="289"/>
                  </a:cxn>
                  <a:cxn ang="0">
                    <a:pos x="62" y="238"/>
                  </a:cxn>
                  <a:cxn ang="0">
                    <a:pos x="83" y="176"/>
                  </a:cxn>
                  <a:cxn ang="0">
                    <a:pos x="101" y="114"/>
                  </a:cxn>
                  <a:cxn ang="0">
                    <a:pos x="109" y="59"/>
                  </a:cxn>
                  <a:cxn ang="0">
                    <a:pos x="113" y="17"/>
                  </a:cxn>
                  <a:cxn ang="0">
                    <a:pos x="106" y="0"/>
                  </a:cxn>
                  <a:cxn ang="0">
                    <a:pos x="92" y="7"/>
                  </a:cxn>
                  <a:cxn ang="0">
                    <a:pos x="73" y="38"/>
                  </a:cxn>
                  <a:cxn ang="0">
                    <a:pos x="50" y="88"/>
                  </a:cxn>
                  <a:cxn ang="0">
                    <a:pos x="30" y="152"/>
                  </a:cxn>
                  <a:cxn ang="0">
                    <a:pos x="12" y="216"/>
                  </a:cxn>
                  <a:cxn ang="0">
                    <a:pos x="2" y="271"/>
                  </a:cxn>
                  <a:cxn ang="0">
                    <a:pos x="0" y="311"/>
                  </a:cxn>
                </a:cxnLst>
                <a:rect l="0" t="0" r="r" b="b"/>
                <a:pathLst>
                  <a:path w="113" h="328">
                    <a:moveTo>
                      <a:pt x="0" y="311"/>
                    </a:moveTo>
                    <a:lnTo>
                      <a:pt x="7" y="328"/>
                    </a:lnTo>
                    <a:lnTo>
                      <a:pt x="21" y="320"/>
                    </a:lnTo>
                    <a:lnTo>
                      <a:pt x="40" y="289"/>
                    </a:lnTo>
                    <a:lnTo>
                      <a:pt x="62" y="238"/>
                    </a:lnTo>
                    <a:lnTo>
                      <a:pt x="83" y="176"/>
                    </a:lnTo>
                    <a:lnTo>
                      <a:pt x="101" y="114"/>
                    </a:lnTo>
                    <a:lnTo>
                      <a:pt x="109" y="59"/>
                    </a:lnTo>
                    <a:lnTo>
                      <a:pt x="113" y="17"/>
                    </a:lnTo>
                    <a:lnTo>
                      <a:pt x="106" y="0"/>
                    </a:lnTo>
                    <a:lnTo>
                      <a:pt x="92" y="7"/>
                    </a:lnTo>
                    <a:lnTo>
                      <a:pt x="73" y="38"/>
                    </a:lnTo>
                    <a:lnTo>
                      <a:pt x="50" y="88"/>
                    </a:lnTo>
                    <a:lnTo>
                      <a:pt x="30" y="152"/>
                    </a:lnTo>
                    <a:lnTo>
                      <a:pt x="12" y="216"/>
                    </a:lnTo>
                    <a:lnTo>
                      <a:pt x="2" y="271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2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Freeform 91"/>
              <p:cNvSpPr>
                <a:spLocks noChangeAspect="1"/>
              </p:cNvSpPr>
              <p:nvPr/>
            </p:nvSpPr>
            <p:spPr bwMode="auto">
              <a:xfrm>
                <a:off x="212" y="2555"/>
                <a:ext cx="113" cy="328"/>
              </a:xfrm>
              <a:custGeom>
                <a:avLst/>
                <a:gdLst/>
                <a:ahLst/>
                <a:cxnLst>
                  <a:cxn ang="0">
                    <a:pos x="0" y="311"/>
                  </a:cxn>
                  <a:cxn ang="0">
                    <a:pos x="7" y="328"/>
                  </a:cxn>
                  <a:cxn ang="0">
                    <a:pos x="21" y="320"/>
                  </a:cxn>
                  <a:cxn ang="0">
                    <a:pos x="40" y="289"/>
                  </a:cxn>
                  <a:cxn ang="0">
                    <a:pos x="62" y="238"/>
                  </a:cxn>
                  <a:cxn ang="0">
                    <a:pos x="83" y="176"/>
                  </a:cxn>
                  <a:cxn ang="0">
                    <a:pos x="101" y="114"/>
                  </a:cxn>
                  <a:cxn ang="0">
                    <a:pos x="109" y="59"/>
                  </a:cxn>
                  <a:cxn ang="0">
                    <a:pos x="113" y="17"/>
                  </a:cxn>
                  <a:cxn ang="0">
                    <a:pos x="106" y="0"/>
                  </a:cxn>
                  <a:cxn ang="0">
                    <a:pos x="92" y="7"/>
                  </a:cxn>
                  <a:cxn ang="0">
                    <a:pos x="73" y="38"/>
                  </a:cxn>
                  <a:cxn ang="0">
                    <a:pos x="50" y="88"/>
                  </a:cxn>
                  <a:cxn ang="0">
                    <a:pos x="30" y="152"/>
                  </a:cxn>
                  <a:cxn ang="0">
                    <a:pos x="12" y="216"/>
                  </a:cxn>
                  <a:cxn ang="0">
                    <a:pos x="2" y="271"/>
                  </a:cxn>
                  <a:cxn ang="0">
                    <a:pos x="0" y="311"/>
                  </a:cxn>
                </a:cxnLst>
                <a:rect l="0" t="0" r="r" b="b"/>
                <a:pathLst>
                  <a:path w="113" h="328">
                    <a:moveTo>
                      <a:pt x="0" y="311"/>
                    </a:moveTo>
                    <a:lnTo>
                      <a:pt x="7" y="328"/>
                    </a:lnTo>
                    <a:lnTo>
                      <a:pt x="21" y="320"/>
                    </a:lnTo>
                    <a:lnTo>
                      <a:pt x="40" y="289"/>
                    </a:lnTo>
                    <a:lnTo>
                      <a:pt x="62" y="238"/>
                    </a:lnTo>
                    <a:lnTo>
                      <a:pt x="83" y="176"/>
                    </a:lnTo>
                    <a:lnTo>
                      <a:pt x="101" y="114"/>
                    </a:lnTo>
                    <a:lnTo>
                      <a:pt x="109" y="59"/>
                    </a:lnTo>
                    <a:lnTo>
                      <a:pt x="113" y="17"/>
                    </a:lnTo>
                    <a:lnTo>
                      <a:pt x="106" y="0"/>
                    </a:lnTo>
                    <a:lnTo>
                      <a:pt x="92" y="7"/>
                    </a:lnTo>
                    <a:lnTo>
                      <a:pt x="73" y="38"/>
                    </a:lnTo>
                    <a:lnTo>
                      <a:pt x="50" y="88"/>
                    </a:lnTo>
                    <a:lnTo>
                      <a:pt x="30" y="152"/>
                    </a:lnTo>
                    <a:lnTo>
                      <a:pt x="12" y="216"/>
                    </a:lnTo>
                    <a:lnTo>
                      <a:pt x="2" y="271"/>
                    </a:lnTo>
                    <a:lnTo>
                      <a:pt x="0" y="311"/>
                    </a:lnTo>
                  </a:path>
                </a:pathLst>
              </a:custGeom>
              <a:noFill/>
              <a:ln w="3175">
                <a:solidFill>
                  <a:srgbClr val="22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Line 92"/>
              <p:cNvSpPr>
                <a:spLocks noChangeAspect="1" noChangeShapeType="1"/>
              </p:cNvSpPr>
              <p:nvPr/>
            </p:nvSpPr>
            <p:spPr bwMode="auto">
              <a:xfrm flipH="1">
                <a:off x="240" y="2553"/>
                <a:ext cx="55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186" y="2626"/>
                <a:ext cx="37" cy="21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" name="Line 94"/>
            <p:cNvSpPr>
              <a:spLocks noChangeAspect="1" noChangeShapeType="1"/>
            </p:cNvSpPr>
            <p:nvPr/>
          </p:nvSpPr>
          <p:spPr bwMode="auto">
            <a:xfrm flipH="1">
              <a:off x="4460009" y="2876839"/>
              <a:ext cx="3122613" cy="1330325"/>
            </a:xfrm>
            <a:prstGeom prst="line">
              <a:avLst/>
            </a:prstGeom>
            <a:noFill/>
            <a:ln w="333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3" name="Line 95"/>
            <p:cNvSpPr>
              <a:spLocks noChangeAspect="1" noChangeShapeType="1"/>
            </p:cNvSpPr>
            <p:nvPr/>
          </p:nvSpPr>
          <p:spPr bwMode="auto">
            <a:xfrm flipH="1" flipV="1">
              <a:off x="4467947" y="4197639"/>
              <a:ext cx="742950" cy="1358900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4" name="Line 164"/>
            <p:cNvSpPr>
              <a:spLocks noChangeAspect="1" noChangeShapeType="1"/>
            </p:cNvSpPr>
            <p:nvPr/>
          </p:nvSpPr>
          <p:spPr bwMode="auto">
            <a:xfrm flipH="1">
              <a:off x="2902672" y="4591339"/>
              <a:ext cx="455612" cy="200025"/>
            </a:xfrm>
            <a:prstGeom prst="line">
              <a:avLst/>
            </a:prstGeom>
            <a:noFill/>
            <a:ln w="333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9" name="グループ化 118"/>
          <p:cNvGrpSpPr/>
          <p:nvPr/>
        </p:nvGrpSpPr>
        <p:grpSpPr>
          <a:xfrm>
            <a:off x="6435568" y="4143190"/>
            <a:ext cx="1962439" cy="1542051"/>
            <a:chOff x="2051772" y="1111539"/>
            <a:chExt cx="6035675" cy="4742729"/>
          </a:xfrm>
        </p:grpSpPr>
        <p:sp>
          <p:nvSpPr>
            <p:cNvPr id="120" name="Line 3"/>
            <p:cNvSpPr>
              <a:spLocks noChangeAspect="1" noChangeShapeType="1"/>
            </p:cNvSpPr>
            <p:nvPr/>
          </p:nvSpPr>
          <p:spPr bwMode="auto">
            <a:xfrm flipH="1">
              <a:off x="2674072" y="4164302"/>
              <a:ext cx="1719262" cy="717550"/>
            </a:xfrm>
            <a:prstGeom prst="line">
              <a:avLst/>
            </a:prstGeom>
            <a:noFill/>
            <a:ln w="333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21" name="Group 4"/>
            <p:cNvGrpSpPr>
              <a:grpSpLocks noChangeAspect="1"/>
            </p:cNvGrpSpPr>
            <p:nvPr/>
          </p:nvGrpSpPr>
          <p:grpSpPr bwMode="auto">
            <a:xfrm>
              <a:off x="2497859" y="1111539"/>
              <a:ext cx="695325" cy="684213"/>
              <a:chOff x="-732" y="1137"/>
              <a:chExt cx="355" cy="349"/>
            </a:xfrm>
          </p:grpSpPr>
          <p:sp>
            <p:nvSpPr>
              <p:cNvPr id="284" name="Freeform 5"/>
              <p:cNvSpPr>
                <a:spLocks noChangeAspect="1"/>
              </p:cNvSpPr>
              <p:nvPr/>
            </p:nvSpPr>
            <p:spPr bwMode="auto">
              <a:xfrm>
                <a:off x="-493" y="1140"/>
                <a:ext cx="11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177"/>
                  </a:cxn>
                  <a:cxn ang="0">
                    <a:pos x="116" y="192"/>
                  </a:cxn>
                  <a:cxn ang="0">
                    <a:pos x="21" y="16"/>
                  </a:cxn>
                  <a:cxn ang="0">
                    <a:pos x="0" y="0"/>
                  </a:cxn>
                </a:cxnLst>
                <a:rect l="0" t="0" r="r" b="b"/>
                <a:pathLst>
                  <a:path w="116" h="192">
                    <a:moveTo>
                      <a:pt x="0" y="0"/>
                    </a:moveTo>
                    <a:lnTo>
                      <a:pt x="97" y="177"/>
                    </a:lnTo>
                    <a:lnTo>
                      <a:pt x="116" y="192"/>
                    </a:lnTo>
                    <a:lnTo>
                      <a:pt x="2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6"/>
              <p:cNvSpPr>
                <a:spLocks noChangeAspect="1"/>
              </p:cNvSpPr>
              <p:nvPr/>
            </p:nvSpPr>
            <p:spPr bwMode="auto">
              <a:xfrm>
                <a:off x="-493" y="1140"/>
                <a:ext cx="11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177"/>
                  </a:cxn>
                  <a:cxn ang="0">
                    <a:pos x="116" y="192"/>
                  </a:cxn>
                  <a:cxn ang="0">
                    <a:pos x="21" y="16"/>
                  </a:cxn>
                  <a:cxn ang="0">
                    <a:pos x="0" y="0"/>
                  </a:cxn>
                </a:cxnLst>
                <a:rect l="0" t="0" r="r" b="b"/>
                <a:pathLst>
                  <a:path w="116" h="192">
                    <a:moveTo>
                      <a:pt x="0" y="0"/>
                    </a:moveTo>
                    <a:lnTo>
                      <a:pt x="97" y="177"/>
                    </a:lnTo>
                    <a:lnTo>
                      <a:pt x="116" y="192"/>
                    </a:lnTo>
                    <a:lnTo>
                      <a:pt x="21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675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7"/>
              <p:cNvSpPr>
                <a:spLocks noChangeAspect="1"/>
              </p:cNvSpPr>
              <p:nvPr/>
            </p:nvSpPr>
            <p:spPr bwMode="auto">
              <a:xfrm>
                <a:off x="-732" y="1267"/>
                <a:ext cx="95" cy="20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94" y="204"/>
                  </a:cxn>
                  <a:cxn ang="0">
                    <a:pos x="95" y="178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95" h="204">
                    <a:moveTo>
                      <a:pt x="0" y="26"/>
                    </a:moveTo>
                    <a:lnTo>
                      <a:pt x="94" y="204"/>
                    </a:lnTo>
                    <a:lnTo>
                      <a:pt x="95" y="178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3C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8"/>
              <p:cNvSpPr>
                <a:spLocks noChangeAspect="1"/>
              </p:cNvSpPr>
              <p:nvPr/>
            </p:nvSpPr>
            <p:spPr bwMode="auto">
              <a:xfrm>
                <a:off x="-732" y="1267"/>
                <a:ext cx="95" cy="20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94" y="204"/>
                  </a:cxn>
                  <a:cxn ang="0">
                    <a:pos x="95" y="178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95" h="204">
                    <a:moveTo>
                      <a:pt x="0" y="26"/>
                    </a:moveTo>
                    <a:lnTo>
                      <a:pt x="94" y="204"/>
                    </a:lnTo>
                    <a:lnTo>
                      <a:pt x="95" y="178"/>
                    </a:lnTo>
                    <a:lnTo>
                      <a:pt x="0" y="0"/>
                    </a:lnTo>
                    <a:lnTo>
                      <a:pt x="0" y="26"/>
                    </a:lnTo>
                  </a:path>
                </a:pathLst>
              </a:custGeom>
              <a:noFill/>
              <a:ln w="3175">
                <a:solidFill>
                  <a:srgbClr val="3CAAA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9"/>
              <p:cNvSpPr>
                <a:spLocks noChangeAspect="1"/>
              </p:cNvSpPr>
              <p:nvPr/>
            </p:nvSpPr>
            <p:spPr bwMode="auto">
              <a:xfrm>
                <a:off x="-529" y="1137"/>
                <a:ext cx="133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78"/>
                  </a:cxn>
                  <a:cxn ang="0">
                    <a:pos x="133" y="180"/>
                  </a:cxn>
                  <a:cxn ang="0">
                    <a:pos x="36" y="3"/>
                  </a:cxn>
                  <a:cxn ang="0">
                    <a:pos x="0" y="0"/>
                  </a:cxn>
                </a:cxnLst>
                <a:rect l="0" t="0" r="r" b="b"/>
                <a:pathLst>
                  <a:path w="133" h="180">
                    <a:moveTo>
                      <a:pt x="0" y="0"/>
                    </a:moveTo>
                    <a:lnTo>
                      <a:pt x="96" y="178"/>
                    </a:lnTo>
                    <a:lnTo>
                      <a:pt x="133" y="180"/>
                    </a:lnTo>
                    <a:lnTo>
                      <a:pt x="3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0"/>
              <p:cNvSpPr>
                <a:spLocks noChangeAspect="1"/>
              </p:cNvSpPr>
              <p:nvPr/>
            </p:nvSpPr>
            <p:spPr bwMode="auto">
              <a:xfrm>
                <a:off x="-529" y="1137"/>
                <a:ext cx="133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78"/>
                  </a:cxn>
                  <a:cxn ang="0">
                    <a:pos x="133" y="180"/>
                  </a:cxn>
                  <a:cxn ang="0">
                    <a:pos x="36" y="3"/>
                  </a:cxn>
                  <a:cxn ang="0">
                    <a:pos x="0" y="0"/>
                  </a:cxn>
                </a:cxnLst>
                <a:rect l="0" t="0" r="r" b="b"/>
                <a:pathLst>
                  <a:path w="133" h="180">
                    <a:moveTo>
                      <a:pt x="0" y="0"/>
                    </a:moveTo>
                    <a:lnTo>
                      <a:pt x="96" y="178"/>
                    </a:lnTo>
                    <a:lnTo>
                      <a:pt x="133" y="180"/>
                    </a:lnTo>
                    <a:lnTo>
                      <a:pt x="36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40B0B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1"/>
              <p:cNvSpPr>
                <a:spLocks noChangeAspect="1"/>
              </p:cNvSpPr>
              <p:nvPr/>
            </p:nvSpPr>
            <p:spPr bwMode="auto">
              <a:xfrm>
                <a:off x="-732" y="1236"/>
                <a:ext cx="114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14" y="178"/>
                  </a:cxn>
                  <a:cxn ang="0">
                    <a:pos x="19" y="0"/>
                  </a:cxn>
                  <a:cxn ang="0">
                    <a:pos x="0" y="31"/>
                  </a:cxn>
                </a:cxnLst>
                <a:rect l="0" t="0" r="r" b="b"/>
                <a:pathLst>
                  <a:path w="114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14" y="178"/>
                    </a:lnTo>
                    <a:lnTo>
                      <a:pt x="1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0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2"/>
              <p:cNvSpPr>
                <a:spLocks noChangeAspect="1"/>
              </p:cNvSpPr>
              <p:nvPr/>
            </p:nvSpPr>
            <p:spPr bwMode="auto">
              <a:xfrm>
                <a:off x="-732" y="1236"/>
                <a:ext cx="114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14" y="178"/>
                  </a:cxn>
                  <a:cxn ang="0">
                    <a:pos x="19" y="0"/>
                  </a:cxn>
                  <a:cxn ang="0">
                    <a:pos x="0" y="31"/>
                  </a:cxn>
                </a:cxnLst>
                <a:rect l="0" t="0" r="r" b="b"/>
                <a:pathLst>
                  <a:path w="114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14" y="178"/>
                    </a:lnTo>
                    <a:lnTo>
                      <a:pt x="19" y="0"/>
                    </a:lnTo>
                    <a:lnTo>
                      <a:pt x="0" y="31"/>
                    </a:lnTo>
                  </a:path>
                </a:pathLst>
              </a:custGeom>
              <a:noFill/>
              <a:ln w="3175">
                <a:solidFill>
                  <a:srgbClr val="60DC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3"/>
              <p:cNvSpPr>
                <a:spLocks noChangeAspect="1"/>
              </p:cNvSpPr>
              <p:nvPr/>
            </p:nvSpPr>
            <p:spPr bwMode="auto">
              <a:xfrm>
                <a:off x="-576" y="1137"/>
                <a:ext cx="143" cy="1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7" y="188"/>
                  </a:cxn>
                  <a:cxn ang="0">
                    <a:pos x="143" y="178"/>
                  </a:cxn>
                  <a:cxn ang="0">
                    <a:pos x="47" y="0"/>
                  </a:cxn>
                  <a:cxn ang="0">
                    <a:pos x="0" y="10"/>
                  </a:cxn>
                </a:cxnLst>
                <a:rect l="0" t="0" r="r" b="b"/>
                <a:pathLst>
                  <a:path w="143" h="188">
                    <a:moveTo>
                      <a:pt x="0" y="10"/>
                    </a:moveTo>
                    <a:lnTo>
                      <a:pt x="97" y="188"/>
                    </a:lnTo>
                    <a:lnTo>
                      <a:pt x="143" y="178"/>
                    </a:lnTo>
                    <a:lnTo>
                      <a:pt x="4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62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4"/>
              <p:cNvSpPr>
                <a:spLocks noChangeAspect="1"/>
              </p:cNvSpPr>
              <p:nvPr/>
            </p:nvSpPr>
            <p:spPr bwMode="auto">
              <a:xfrm>
                <a:off x="-576" y="1137"/>
                <a:ext cx="143" cy="1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7" y="188"/>
                  </a:cxn>
                  <a:cxn ang="0">
                    <a:pos x="143" y="178"/>
                  </a:cxn>
                  <a:cxn ang="0">
                    <a:pos x="47" y="0"/>
                  </a:cxn>
                  <a:cxn ang="0">
                    <a:pos x="0" y="10"/>
                  </a:cxn>
                </a:cxnLst>
                <a:rect l="0" t="0" r="r" b="b"/>
                <a:pathLst>
                  <a:path w="143" h="188">
                    <a:moveTo>
                      <a:pt x="0" y="10"/>
                    </a:moveTo>
                    <a:lnTo>
                      <a:pt x="97" y="188"/>
                    </a:lnTo>
                    <a:lnTo>
                      <a:pt x="143" y="178"/>
                    </a:lnTo>
                    <a:lnTo>
                      <a:pt x="47" y="0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62DFD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5"/>
              <p:cNvSpPr>
                <a:spLocks noChangeAspect="1"/>
              </p:cNvSpPr>
              <p:nvPr/>
            </p:nvSpPr>
            <p:spPr bwMode="auto">
              <a:xfrm>
                <a:off x="-713" y="1201"/>
                <a:ext cx="132" cy="21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95" y="213"/>
                  </a:cxn>
                  <a:cxn ang="0">
                    <a:pos x="132" y="178"/>
                  </a:cxn>
                  <a:cxn ang="0">
                    <a:pos x="37" y="0"/>
                  </a:cxn>
                  <a:cxn ang="0">
                    <a:pos x="0" y="35"/>
                  </a:cxn>
                </a:cxnLst>
                <a:rect l="0" t="0" r="r" b="b"/>
                <a:pathLst>
                  <a:path w="132" h="213">
                    <a:moveTo>
                      <a:pt x="0" y="35"/>
                    </a:moveTo>
                    <a:lnTo>
                      <a:pt x="95" y="213"/>
                    </a:lnTo>
                    <a:lnTo>
                      <a:pt x="132" y="178"/>
                    </a:lnTo>
                    <a:lnTo>
                      <a:pt x="37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77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6"/>
              <p:cNvSpPr>
                <a:spLocks noChangeAspect="1"/>
              </p:cNvSpPr>
              <p:nvPr/>
            </p:nvSpPr>
            <p:spPr bwMode="auto">
              <a:xfrm>
                <a:off x="-713" y="1201"/>
                <a:ext cx="132" cy="21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95" y="213"/>
                  </a:cxn>
                  <a:cxn ang="0">
                    <a:pos x="132" y="178"/>
                  </a:cxn>
                  <a:cxn ang="0">
                    <a:pos x="37" y="0"/>
                  </a:cxn>
                  <a:cxn ang="0">
                    <a:pos x="0" y="35"/>
                  </a:cxn>
                </a:cxnLst>
                <a:rect l="0" t="0" r="r" b="b"/>
                <a:pathLst>
                  <a:path w="132" h="213">
                    <a:moveTo>
                      <a:pt x="0" y="35"/>
                    </a:moveTo>
                    <a:lnTo>
                      <a:pt x="95" y="213"/>
                    </a:lnTo>
                    <a:lnTo>
                      <a:pt x="132" y="178"/>
                    </a:lnTo>
                    <a:lnTo>
                      <a:pt x="37" y="0"/>
                    </a:lnTo>
                    <a:lnTo>
                      <a:pt x="0" y="35"/>
                    </a:lnTo>
                  </a:path>
                </a:pathLst>
              </a:custGeom>
              <a:noFill/>
              <a:ln w="3175">
                <a:solidFill>
                  <a:srgbClr val="77FDF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7"/>
              <p:cNvSpPr>
                <a:spLocks noChangeAspect="1"/>
              </p:cNvSpPr>
              <p:nvPr/>
            </p:nvSpPr>
            <p:spPr bwMode="auto">
              <a:xfrm>
                <a:off x="-628" y="1147"/>
                <a:ext cx="149" cy="2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95" y="201"/>
                  </a:cxn>
                  <a:cxn ang="0">
                    <a:pos x="149" y="178"/>
                  </a:cxn>
                  <a:cxn ang="0">
                    <a:pos x="52" y="0"/>
                  </a:cxn>
                  <a:cxn ang="0">
                    <a:pos x="0" y="23"/>
                  </a:cxn>
                </a:cxnLst>
                <a:rect l="0" t="0" r="r" b="b"/>
                <a:pathLst>
                  <a:path w="149" h="201">
                    <a:moveTo>
                      <a:pt x="0" y="23"/>
                    </a:moveTo>
                    <a:lnTo>
                      <a:pt x="95" y="201"/>
                    </a:lnTo>
                    <a:lnTo>
                      <a:pt x="149" y="178"/>
                    </a:lnTo>
                    <a:lnTo>
                      <a:pt x="52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9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"/>
              <p:cNvSpPr>
                <a:spLocks noChangeAspect="1"/>
              </p:cNvSpPr>
              <p:nvPr/>
            </p:nvSpPr>
            <p:spPr bwMode="auto">
              <a:xfrm>
                <a:off x="-628" y="1147"/>
                <a:ext cx="149" cy="2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95" y="201"/>
                  </a:cxn>
                  <a:cxn ang="0">
                    <a:pos x="149" y="178"/>
                  </a:cxn>
                  <a:cxn ang="0">
                    <a:pos x="52" y="0"/>
                  </a:cxn>
                  <a:cxn ang="0">
                    <a:pos x="0" y="23"/>
                  </a:cxn>
                </a:cxnLst>
                <a:rect l="0" t="0" r="r" b="b"/>
                <a:pathLst>
                  <a:path w="149" h="201">
                    <a:moveTo>
                      <a:pt x="0" y="23"/>
                    </a:moveTo>
                    <a:lnTo>
                      <a:pt x="95" y="201"/>
                    </a:lnTo>
                    <a:lnTo>
                      <a:pt x="149" y="178"/>
                    </a:lnTo>
                    <a:lnTo>
                      <a:pt x="52" y="0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rgbClr val="79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9"/>
              <p:cNvSpPr>
                <a:spLocks noChangeAspect="1"/>
              </p:cNvSpPr>
              <p:nvPr/>
            </p:nvSpPr>
            <p:spPr bwMode="auto">
              <a:xfrm>
                <a:off x="-676" y="1170"/>
                <a:ext cx="143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43" y="178"/>
                  </a:cxn>
                  <a:cxn ang="0">
                    <a:pos x="48" y="0"/>
                  </a:cxn>
                  <a:cxn ang="0">
                    <a:pos x="0" y="31"/>
                  </a:cxn>
                </a:cxnLst>
                <a:rect l="0" t="0" r="r" b="b"/>
                <a:pathLst>
                  <a:path w="143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43" y="178"/>
                    </a:lnTo>
                    <a:lnTo>
                      <a:pt x="48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8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20"/>
              <p:cNvSpPr>
                <a:spLocks noChangeAspect="1"/>
              </p:cNvSpPr>
              <p:nvPr/>
            </p:nvSpPr>
            <p:spPr bwMode="auto">
              <a:xfrm>
                <a:off x="-676" y="1170"/>
                <a:ext cx="143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43" y="178"/>
                  </a:cxn>
                  <a:cxn ang="0">
                    <a:pos x="48" y="0"/>
                  </a:cxn>
                  <a:cxn ang="0">
                    <a:pos x="0" y="31"/>
                  </a:cxn>
                </a:cxnLst>
                <a:rect l="0" t="0" r="r" b="b"/>
                <a:pathLst>
                  <a:path w="143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43" y="178"/>
                    </a:lnTo>
                    <a:lnTo>
                      <a:pt x="48" y="0"/>
                    </a:lnTo>
                    <a:lnTo>
                      <a:pt x="0" y="31"/>
                    </a:lnTo>
                  </a:path>
                </a:pathLst>
              </a:custGeom>
              <a:noFill/>
              <a:ln w="3175">
                <a:solidFill>
                  <a:srgbClr val="8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21"/>
              <p:cNvSpPr>
                <a:spLocks noChangeAspect="1"/>
              </p:cNvSpPr>
              <p:nvPr/>
            </p:nvSpPr>
            <p:spPr bwMode="auto">
              <a:xfrm>
                <a:off x="-638" y="1315"/>
                <a:ext cx="261" cy="171"/>
              </a:xfrm>
              <a:custGeom>
                <a:avLst/>
                <a:gdLst/>
                <a:ahLst/>
                <a:cxnLst>
                  <a:cxn ang="0">
                    <a:pos x="105" y="33"/>
                  </a:cxn>
                  <a:cxn ang="0">
                    <a:pos x="57" y="64"/>
                  </a:cxn>
                  <a:cxn ang="0">
                    <a:pos x="20" y="99"/>
                  </a:cxn>
                  <a:cxn ang="0">
                    <a:pos x="1" y="130"/>
                  </a:cxn>
                  <a:cxn ang="0">
                    <a:pos x="0" y="156"/>
                  </a:cxn>
                  <a:cxn ang="0">
                    <a:pos x="20" y="170"/>
                  </a:cxn>
                  <a:cxn ang="0">
                    <a:pos x="57" y="171"/>
                  </a:cxn>
                  <a:cxn ang="0">
                    <a:pos x="103" y="161"/>
                  </a:cxn>
                  <a:cxn ang="0">
                    <a:pos x="155" y="138"/>
                  </a:cxn>
                  <a:cxn ang="0">
                    <a:pos x="204" y="107"/>
                  </a:cxn>
                  <a:cxn ang="0">
                    <a:pos x="240" y="74"/>
                  </a:cxn>
                  <a:cxn ang="0">
                    <a:pos x="259" y="43"/>
                  </a:cxn>
                  <a:cxn ang="0">
                    <a:pos x="261" y="17"/>
                  </a:cxn>
                  <a:cxn ang="0">
                    <a:pos x="242" y="2"/>
                  </a:cxn>
                  <a:cxn ang="0">
                    <a:pos x="205" y="0"/>
                  </a:cxn>
                  <a:cxn ang="0">
                    <a:pos x="159" y="10"/>
                  </a:cxn>
                  <a:cxn ang="0">
                    <a:pos x="105" y="33"/>
                  </a:cxn>
                </a:cxnLst>
                <a:rect l="0" t="0" r="r" b="b"/>
                <a:pathLst>
                  <a:path w="261" h="171">
                    <a:moveTo>
                      <a:pt x="105" y="33"/>
                    </a:moveTo>
                    <a:lnTo>
                      <a:pt x="57" y="64"/>
                    </a:lnTo>
                    <a:lnTo>
                      <a:pt x="20" y="99"/>
                    </a:lnTo>
                    <a:lnTo>
                      <a:pt x="1" y="130"/>
                    </a:lnTo>
                    <a:lnTo>
                      <a:pt x="0" y="156"/>
                    </a:lnTo>
                    <a:lnTo>
                      <a:pt x="20" y="170"/>
                    </a:lnTo>
                    <a:lnTo>
                      <a:pt x="57" y="171"/>
                    </a:lnTo>
                    <a:lnTo>
                      <a:pt x="103" y="161"/>
                    </a:lnTo>
                    <a:lnTo>
                      <a:pt x="155" y="138"/>
                    </a:lnTo>
                    <a:lnTo>
                      <a:pt x="204" y="107"/>
                    </a:lnTo>
                    <a:lnTo>
                      <a:pt x="240" y="74"/>
                    </a:lnTo>
                    <a:lnTo>
                      <a:pt x="259" y="43"/>
                    </a:lnTo>
                    <a:lnTo>
                      <a:pt x="261" y="17"/>
                    </a:lnTo>
                    <a:lnTo>
                      <a:pt x="242" y="2"/>
                    </a:lnTo>
                    <a:lnTo>
                      <a:pt x="205" y="0"/>
                    </a:lnTo>
                    <a:lnTo>
                      <a:pt x="159" y="10"/>
                    </a:lnTo>
                    <a:lnTo>
                      <a:pt x="105" y="33"/>
                    </a:lnTo>
                    <a:close/>
                  </a:path>
                </a:pathLst>
              </a:custGeom>
              <a:solidFill>
                <a:srgbClr val="15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22"/>
              <p:cNvSpPr>
                <a:spLocks noChangeAspect="1"/>
              </p:cNvSpPr>
              <p:nvPr/>
            </p:nvSpPr>
            <p:spPr bwMode="auto">
              <a:xfrm>
                <a:off x="-638" y="1315"/>
                <a:ext cx="261" cy="171"/>
              </a:xfrm>
              <a:custGeom>
                <a:avLst/>
                <a:gdLst/>
                <a:ahLst/>
                <a:cxnLst>
                  <a:cxn ang="0">
                    <a:pos x="105" y="33"/>
                  </a:cxn>
                  <a:cxn ang="0">
                    <a:pos x="57" y="64"/>
                  </a:cxn>
                  <a:cxn ang="0">
                    <a:pos x="20" y="99"/>
                  </a:cxn>
                  <a:cxn ang="0">
                    <a:pos x="1" y="130"/>
                  </a:cxn>
                  <a:cxn ang="0">
                    <a:pos x="0" y="156"/>
                  </a:cxn>
                  <a:cxn ang="0">
                    <a:pos x="20" y="170"/>
                  </a:cxn>
                  <a:cxn ang="0">
                    <a:pos x="57" y="171"/>
                  </a:cxn>
                  <a:cxn ang="0">
                    <a:pos x="103" y="161"/>
                  </a:cxn>
                  <a:cxn ang="0">
                    <a:pos x="155" y="138"/>
                  </a:cxn>
                  <a:cxn ang="0">
                    <a:pos x="204" y="107"/>
                  </a:cxn>
                  <a:cxn ang="0">
                    <a:pos x="240" y="74"/>
                  </a:cxn>
                  <a:cxn ang="0">
                    <a:pos x="259" y="43"/>
                  </a:cxn>
                  <a:cxn ang="0">
                    <a:pos x="261" y="17"/>
                  </a:cxn>
                  <a:cxn ang="0">
                    <a:pos x="242" y="2"/>
                  </a:cxn>
                  <a:cxn ang="0">
                    <a:pos x="205" y="0"/>
                  </a:cxn>
                  <a:cxn ang="0">
                    <a:pos x="159" y="10"/>
                  </a:cxn>
                  <a:cxn ang="0">
                    <a:pos x="105" y="33"/>
                  </a:cxn>
                </a:cxnLst>
                <a:rect l="0" t="0" r="r" b="b"/>
                <a:pathLst>
                  <a:path w="261" h="171">
                    <a:moveTo>
                      <a:pt x="105" y="33"/>
                    </a:moveTo>
                    <a:lnTo>
                      <a:pt x="57" y="64"/>
                    </a:lnTo>
                    <a:lnTo>
                      <a:pt x="20" y="99"/>
                    </a:lnTo>
                    <a:lnTo>
                      <a:pt x="1" y="130"/>
                    </a:lnTo>
                    <a:lnTo>
                      <a:pt x="0" y="156"/>
                    </a:lnTo>
                    <a:lnTo>
                      <a:pt x="20" y="170"/>
                    </a:lnTo>
                    <a:lnTo>
                      <a:pt x="57" y="171"/>
                    </a:lnTo>
                    <a:lnTo>
                      <a:pt x="103" y="161"/>
                    </a:lnTo>
                    <a:lnTo>
                      <a:pt x="155" y="138"/>
                    </a:lnTo>
                    <a:lnTo>
                      <a:pt x="204" y="107"/>
                    </a:lnTo>
                    <a:lnTo>
                      <a:pt x="240" y="74"/>
                    </a:lnTo>
                    <a:lnTo>
                      <a:pt x="259" y="43"/>
                    </a:lnTo>
                    <a:lnTo>
                      <a:pt x="261" y="17"/>
                    </a:lnTo>
                    <a:lnTo>
                      <a:pt x="242" y="2"/>
                    </a:lnTo>
                    <a:lnTo>
                      <a:pt x="205" y="0"/>
                    </a:lnTo>
                    <a:lnTo>
                      <a:pt x="159" y="10"/>
                    </a:lnTo>
                    <a:lnTo>
                      <a:pt x="105" y="33"/>
                    </a:lnTo>
                  </a:path>
                </a:pathLst>
              </a:custGeom>
              <a:noFill/>
              <a:ln w="3175">
                <a:solidFill>
                  <a:srgbClr val="15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Line 23"/>
              <p:cNvSpPr>
                <a:spLocks noChangeAspect="1" noChangeShapeType="1"/>
              </p:cNvSpPr>
              <p:nvPr/>
            </p:nvSpPr>
            <p:spPr bwMode="auto">
              <a:xfrm flipV="1">
                <a:off x="-692" y="1191"/>
                <a:ext cx="144" cy="17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Line 24"/>
              <p:cNvSpPr>
                <a:spLocks noChangeAspect="1" noChangeShapeType="1"/>
              </p:cNvSpPr>
              <p:nvPr/>
            </p:nvSpPr>
            <p:spPr bwMode="auto">
              <a:xfrm>
                <a:off x="-523" y="1182"/>
                <a:ext cx="92" cy="6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2" name="Group 25"/>
            <p:cNvGrpSpPr>
              <a:grpSpLocks noChangeAspect="1"/>
            </p:cNvGrpSpPr>
            <p:nvPr/>
          </p:nvGrpSpPr>
          <p:grpSpPr bwMode="auto">
            <a:xfrm>
              <a:off x="7442922" y="2440277"/>
              <a:ext cx="644525" cy="688975"/>
              <a:chOff x="1792" y="1815"/>
              <a:chExt cx="329" cy="352"/>
            </a:xfrm>
          </p:grpSpPr>
          <p:sp>
            <p:nvSpPr>
              <p:cNvPr id="264" name="Freeform 26"/>
              <p:cNvSpPr>
                <a:spLocks noChangeAspect="1"/>
              </p:cNvSpPr>
              <p:nvPr/>
            </p:nvSpPr>
            <p:spPr bwMode="auto">
              <a:xfrm>
                <a:off x="1794" y="1815"/>
                <a:ext cx="208" cy="90"/>
              </a:xfrm>
              <a:custGeom>
                <a:avLst/>
                <a:gdLst/>
                <a:ahLst/>
                <a:cxnLst>
                  <a:cxn ang="0">
                    <a:pos x="196" y="2"/>
                  </a:cxn>
                  <a:cxn ang="0">
                    <a:pos x="0" y="90"/>
                  </a:cxn>
                  <a:cxn ang="0">
                    <a:pos x="12" y="88"/>
                  </a:cxn>
                  <a:cxn ang="0">
                    <a:pos x="208" y="0"/>
                  </a:cxn>
                  <a:cxn ang="0">
                    <a:pos x="196" y="2"/>
                  </a:cxn>
                </a:cxnLst>
                <a:rect l="0" t="0" r="r" b="b"/>
                <a:pathLst>
                  <a:path w="208" h="90">
                    <a:moveTo>
                      <a:pt x="196" y="2"/>
                    </a:moveTo>
                    <a:lnTo>
                      <a:pt x="0" y="90"/>
                    </a:lnTo>
                    <a:lnTo>
                      <a:pt x="12" y="88"/>
                    </a:lnTo>
                    <a:lnTo>
                      <a:pt x="208" y="0"/>
                    </a:lnTo>
                    <a:lnTo>
                      <a:pt x="196" y="2"/>
                    </a:lnTo>
                    <a:close/>
                  </a:path>
                </a:pathLst>
              </a:custGeom>
              <a:solidFill>
                <a:srgbClr val="43B4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27"/>
              <p:cNvSpPr>
                <a:spLocks noChangeAspect="1"/>
              </p:cNvSpPr>
              <p:nvPr/>
            </p:nvSpPr>
            <p:spPr bwMode="auto">
              <a:xfrm>
                <a:off x="1794" y="1815"/>
                <a:ext cx="208" cy="90"/>
              </a:xfrm>
              <a:custGeom>
                <a:avLst/>
                <a:gdLst/>
                <a:ahLst/>
                <a:cxnLst>
                  <a:cxn ang="0">
                    <a:pos x="196" y="2"/>
                  </a:cxn>
                  <a:cxn ang="0">
                    <a:pos x="0" y="90"/>
                  </a:cxn>
                  <a:cxn ang="0">
                    <a:pos x="12" y="88"/>
                  </a:cxn>
                  <a:cxn ang="0">
                    <a:pos x="208" y="0"/>
                  </a:cxn>
                  <a:cxn ang="0">
                    <a:pos x="196" y="2"/>
                  </a:cxn>
                </a:cxnLst>
                <a:rect l="0" t="0" r="r" b="b"/>
                <a:pathLst>
                  <a:path w="208" h="90">
                    <a:moveTo>
                      <a:pt x="196" y="2"/>
                    </a:moveTo>
                    <a:lnTo>
                      <a:pt x="0" y="90"/>
                    </a:lnTo>
                    <a:lnTo>
                      <a:pt x="12" y="88"/>
                    </a:lnTo>
                    <a:lnTo>
                      <a:pt x="208" y="0"/>
                    </a:lnTo>
                    <a:lnTo>
                      <a:pt x="196" y="2"/>
                    </a:lnTo>
                  </a:path>
                </a:pathLst>
              </a:custGeom>
              <a:noFill/>
              <a:ln w="3175">
                <a:solidFill>
                  <a:srgbClr val="43B4B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28"/>
              <p:cNvSpPr>
                <a:spLocks noChangeAspect="1"/>
              </p:cNvSpPr>
              <p:nvPr/>
            </p:nvSpPr>
            <p:spPr bwMode="auto">
              <a:xfrm>
                <a:off x="1922" y="2055"/>
                <a:ext cx="199" cy="112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2" y="90"/>
                  </a:cxn>
                  <a:cxn ang="0">
                    <a:pos x="0" y="112"/>
                  </a:cxn>
                  <a:cxn ang="0">
                    <a:pos x="196" y="23"/>
                  </a:cxn>
                  <a:cxn ang="0">
                    <a:pos x="199" y="0"/>
                  </a:cxn>
                </a:cxnLst>
                <a:rect l="0" t="0" r="r" b="b"/>
                <a:pathLst>
                  <a:path w="199" h="112">
                    <a:moveTo>
                      <a:pt x="199" y="0"/>
                    </a:moveTo>
                    <a:lnTo>
                      <a:pt x="2" y="90"/>
                    </a:lnTo>
                    <a:lnTo>
                      <a:pt x="0" y="112"/>
                    </a:lnTo>
                    <a:lnTo>
                      <a:pt x="196" y="23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15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29"/>
              <p:cNvSpPr>
                <a:spLocks noChangeAspect="1"/>
              </p:cNvSpPr>
              <p:nvPr/>
            </p:nvSpPr>
            <p:spPr bwMode="auto">
              <a:xfrm>
                <a:off x="1922" y="2055"/>
                <a:ext cx="199" cy="112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2" y="90"/>
                  </a:cxn>
                  <a:cxn ang="0">
                    <a:pos x="0" y="112"/>
                  </a:cxn>
                  <a:cxn ang="0">
                    <a:pos x="196" y="23"/>
                  </a:cxn>
                  <a:cxn ang="0">
                    <a:pos x="199" y="0"/>
                  </a:cxn>
                </a:cxnLst>
                <a:rect l="0" t="0" r="r" b="b"/>
                <a:pathLst>
                  <a:path w="199" h="112">
                    <a:moveTo>
                      <a:pt x="199" y="0"/>
                    </a:moveTo>
                    <a:lnTo>
                      <a:pt x="2" y="90"/>
                    </a:lnTo>
                    <a:lnTo>
                      <a:pt x="0" y="112"/>
                    </a:lnTo>
                    <a:lnTo>
                      <a:pt x="196" y="23"/>
                    </a:lnTo>
                    <a:lnTo>
                      <a:pt x="199" y="0"/>
                    </a:lnTo>
                  </a:path>
                </a:pathLst>
              </a:custGeom>
              <a:noFill/>
              <a:ln w="3175">
                <a:solidFill>
                  <a:srgbClr val="15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30"/>
              <p:cNvSpPr>
                <a:spLocks noChangeAspect="1"/>
              </p:cNvSpPr>
              <p:nvPr/>
            </p:nvSpPr>
            <p:spPr bwMode="auto">
              <a:xfrm>
                <a:off x="1806" y="1815"/>
                <a:ext cx="216" cy="105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0" y="88"/>
                  </a:cxn>
                  <a:cxn ang="0">
                    <a:pos x="19" y="105"/>
                  </a:cxn>
                  <a:cxn ang="0">
                    <a:pos x="216" y="17"/>
                  </a:cxn>
                  <a:cxn ang="0">
                    <a:pos x="196" y="0"/>
                  </a:cxn>
                </a:cxnLst>
                <a:rect l="0" t="0" r="r" b="b"/>
                <a:pathLst>
                  <a:path w="216" h="105">
                    <a:moveTo>
                      <a:pt x="196" y="0"/>
                    </a:moveTo>
                    <a:lnTo>
                      <a:pt x="0" y="88"/>
                    </a:lnTo>
                    <a:lnTo>
                      <a:pt x="19" y="105"/>
                    </a:lnTo>
                    <a:lnTo>
                      <a:pt x="216" y="17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61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31"/>
              <p:cNvSpPr>
                <a:spLocks noChangeAspect="1"/>
              </p:cNvSpPr>
              <p:nvPr/>
            </p:nvSpPr>
            <p:spPr bwMode="auto">
              <a:xfrm>
                <a:off x="1806" y="1815"/>
                <a:ext cx="216" cy="105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0" y="88"/>
                  </a:cxn>
                  <a:cxn ang="0">
                    <a:pos x="19" y="105"/>
                  </a:cxn>
                  <a:cxn ang="0">
                    <a:pos x="216" y="17"/>
                  </a:cxn>
                  <a:cxn ang="0">
                    <a:pos x="196" y="0"/>
                  </a:cxn>
                </a:cxnLst>
                <a:rect l="0" t="0" r="r" b="b"/>
                <a:pathLst>
                  <a:path w="216" h="105">
                    <a:moveTo>
                      <a:pt x="196" y="0"/>
                    </a:moveTo>
                    <a:lnTo>
                      <a:pt x="0" y="88"/>
                    </a:lnTo>
                    <a:lnTo>
                      <a:pt x="19" y="105"/>
                    </a:lnTo>
                    <a:lnTo>
                      <a:pt x="216" y="17"/>
                    </a:lnTo>
                    <a:lnTo>
                      <a:pt x="196" y="0"/>
                    </a:lnTo>
                  </a:path>
                </a:pathLst>
              </a:custGeom>
              <a:noFill/>
              <a:ln w="3175">
                <a:solidFill>
                  <a:srgbClr val="61D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32"/>
              <p:cNvSpPr>
                <a:spLocks noChangeAspect="1"/>
              </p:cNvSpPr>
              <p:nvPr/>
            </p:nvSpPr>
            <p:spPr bwMode="auto">
              <a:xfrm>
                <a:off x="1915" y="2017"/>
                <a:ext cx="206" cy="12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9" y="128"/>
                  </a:cxn>
                  <a:cxn ang="0">
                    <a:pos x="206" y="38"/>
                  </a:cxn>
                  <a:cxn ang="0">
                    <a:pos x="197" y="0"/>
                  </a:cxn>
                </a:cxnLst>
                <a:rect l="0" t="0" r="r" b="b"/>
                <a:pathLst>
                  <a:path w="206" h="128">
                    <a:moveTo>
                      <a:pt x="197" y="0"/>
                    </a:moveTo>
                    <a:lnTo>
                      <a:pt x="0" y="90"/>
                    </a:lnTo>
                    <a:lnTo>
                      <a:pt x="9" y="128"/>
                    </a:lnTo>
                    <a:lnTo>
                      <a:pt x="206" y="38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32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33"/>
              <p:cNvSpPr>
                <a:spLocks noChangeAspect="1"/>
              </p:cNvSpPr>
              <p:nvPr/>
            </p:nvSpPr>
            <p:spPr bwMode="auto">
              <a:xfrm>
                <a:off x="1915" y="2017"/>
                <a:ext cx="206" cy="12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9" y="128"/>
                  </a:cxn>
                  <a:cxn ang="0">
                    <a:pos x="206" y="38"/>
                  </a:cxn>
                  <a:cxn ang="0">
                    <a:pos x="197" y="0"/>
                  </a:cxn>
                </a:cxnLst>
                <a:rect l="0" t="0" r="r" b="b"/>
                <a:pathLst>
                  <a:path w="206" h="128">
                    <a:moveTo>
                      <a:pt x="197" y="0"/>
                    </a:moveTo>
                    <a:lnTo>
                      <a:pt x="0" y="90"/>
                    </a:lnTo>
                    <a:lnTo>
                      <a:pt x="9" y="128"/>
                    </a:lnTo>
                    <a:lnTo>
                      <a:pt x="206" y="38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329C9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34"/>
              <p:cNvSpPr>
                <a:spLocks noChangeAspect="1"/>
              </p:cNvSpPr>
              <p:nvPr/>
            </p:nvSpPr>
            <p:spPr bwMode="auto">
              <a:xfrm>
                <a:off x="1825" y="1832"/>
                <a:ext cx="222" cy="125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88"/>
                  </a:cxn>
                  <a:cxn ang="0">
                    <a:pos x="25" y="125"/>
                  </a:cxn>
                  <a:cxn ang="0">
                    <a:pos x="222" y="35"/>
                  </a:cxn>
                  <a:cxn ang="0">
                    <a:pos x="197" y="0"/>
                  </a:cxn>
                </a:cxnLst>
                <a:rect l="0" t="0" r="r" b="b"/>
                <a:pathLst>
                  <a:path w="222" h="125">
                    <a:moveTo>
                      <a:pt x="197" y="0"/>
                    </a:moveTo>
                    <a:lnTo>
                      <a:pt x="0" y="88"/>
                    </a:lnTo>
                    <a:lnTo>
                      <a:pt x="25" y="125"/>
                    </a:lnTo>
                    <a:lnTo>
                      <a:pt x="222" y="35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73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35"/>
              <p:cNvSpPr>
                <a:spLocks noChangeAspect="1"/>
              </p:cNvSpPr>
              <p:nvPr/>
            </p:nvSpPr>
            <p:spPr bwMode="auto">
              <a:xfrm>
                <a:off x="1825" y="1832"/>
                <a:ext cx="222" cy="125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88"/>
                  </a:cxn>
                  <a:cxn ang="0">
                    <a:pos x="25" y="125"/>
                  </a:cxn>
                  <a:cxn ang="0">
                    <a:pos x="222" y="35"/>
                  </a:cxn>
                  <a:cxn ang="0">
                    <a:pos x="197" y="0"/>
                  </a:cxn>
                </a:cxnLst>
                <a:rect l="0" t="0" r="r" b="b"/>
                <a:pathLst>
                  <a:path w="222" h="125">
                    <a:moveTo>
                      <a:pt x="197" y="0"/>
                    </a:moveTo>
                    <a:lnTo>
                      <a:pt x="0" y="88"/>
                    </a:lnTo>
                    <a:lnTo>
                      <a:pt x="25" y="125"/>
                    </a:lnTo>
                    <a:lnTo>
                      <a:pt x="222" y="35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73F8F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36"/>
              <p:cNvSpPr>
                <a:spLocks noChangeAspect="1"/>
              </p:cNvSpPr>
              <p:nvPr/>
            </p:nvSpPr>
            <p:spPr bwMode="auto">
              <a:xfrm>
                <a:off x="1898" y="1969"/>
                <a:ext cx="214" cy="138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0" y="90"/>
                  </a:cxn>
                  <a:cxn ang="0">
                    <a:pos x="17" y="138"/>
                  </a:cxn>
                  <a:cxn ang="0">
                    <a:pos x="214" y="48"/>
                  </a:cxn>
                  <a:cxn ang="0">
                    <a:pos x="199" y="0"/>
                  </a:cxn>
                </a:cxnLst>
                <a:rect l="0" t="0" r="r" b="b"/>
                <a:pathLst>
                  <a:path w="214" h="138">
                    <a:moveTo>
                      <a:pt x="199" y="0"/>
                    </a:moveTo>
                    <a:lnTo>
                      <a:pt x="0" y="90"/>
                    </a:lnTo>
                    <a:lnTo>
                      <a:pt x="17" y="138"/>
                    </a:lnTo>
                    <a:lnTo>
                      <a:pt x="214" y="48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54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37"/>
              <p:cNvSpPr>
                <a:spLocks noChangeAspect="1"/>
              </p:cNvSpPr>
              <p:nvPr/>
            </p:nvSpPr>
            <p:spPr bwMode="auto">
              <a:xfrm>
                <a:off x="1898" y="1969"/>
                <a:ext cx="214" cy="138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0" y="90"/>
                  </a:cxn>
                  <a:cxn ang="0">
                    <a:pos x="17" y="138"/>
                  </a:cxn>
                  <a:cxn ang="0">
                    <a:pos x="214" y="48"/>
                  </a:cxn>
                  <a:cxn ang="0">
                    <a:pos x="199" y="0"/>
                  </a:cxn>
                </a:cxnLst>
                <a:rect l="0" t="0" r="r" b="b"/>
                <a:pathLst>
                  <a:path w="214" h="138">
                    <a:moveTo>
                      <a:pt x="199" y="0"/>
                    </a:moveTo>
                    <a:lnTo>
                      <a:pt x="0" y="90"/>
                    </a:lnTo>
                    <a:lnTo>
                      <a:pt x="17" y="138"/>
                    </a:lnTo>
                    <a:lnTo>
                      <a:pt x="214" y="48"/>
                    </a:lnTo>
                    <a:lnTo>
                      <a:pt x="199" y="0"/>
                    </a:lnTo>
                  </a:path>
                </a:pathLst>
              </a:custGeom>
              <a:noFill/>
              <a:ln w="3175">
                <a:solidFill>
                  <a:srgbClr val="54CB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38"/>
              <p:cNvSpPr>
                <a:spLocks noChangeAspect="1"/>
              </p:cNvSpPr>
              <p:nvPr/>
            </p:nvSpPr>
            <p:spPr bwMode="auto">
              <a:xfrm>
                <a:off x="1875" y="1915"/>
                <a:ext cx="222" cy="144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0" y="90"/>
                  </a:cxn>
                  <a:cxn ang="0">
                    <a:pos x="23" y="144"/>
                  </a:cxn>
                  <a:cxn ang="0">
                    <a:pos x="222" y="54"/>
                  </a:cxn>
                  <a:cxn ang="0">
                    <a:pos x="198" y="0"/>
                  </a:cxn>
                </a:cxnLst>
                <a:rect l="0" t="0" r="r" b="b"/>
                <a:pathLst>
                  <a:path w="222" h="144">
                    <a:moveTo>
                      <a:pt x="198" y="0"/>
                    </a:moveTo>
                    <a:lnTo>
                      <a:pt x="0" y="90"/>
                    </a:lnTo>
                    <a:lnTo>
                      <a:pt x="23" y="144"/>
                    </a:lnTo>
                    <a:lnTo>
                      <a:pt x="222" y="54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6C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39"/>
              <p:cNvSpPr>
                <a:spLocks noChangeAspect="1"/>
              </p:cNvSpPr>
              <p:nvPr/>
            </p:nvSpPr>
            <p:spPr bwMode="auto">
              <a:xfrm>
                <a:off x="1875" y="1915"/>
                <a:ext cx="222" cy="144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0" y="90"/>
                  </a:cxn>
                  <a:cxn ang="0">
                    <a:pos x="23" y="144"/>
                  </a:cxn>
                  <a:cxn ang="0">
                    <a:pos x="222" y="54"/>
                  </a:cxn>
                  <a:cxn ang="0">
                    <a:pos x="198" y="0"/>
                  </a:cxn>
                </a:cxnLst>
                <a:rect l="0" t="0" r="r" b="b"/>
                <a:pathLst>
                  <a:path w="222" h="144">
                    <a:moveTo>
                      <a:pt x="198" y="0"/>
                    </a:moveTo>
                    <a:lnTo>
                      <a:pt x="0" y="90"/>
                    </a:lnTo>
                    <a:lnTo>
                      <a:pt x="23" y="144"/>
                    </a:lnTo>
                    <a:lnTo>
                      <a:pt x="222" y="54"/>
                    </a:lnTo>
                    <a:lnTo>
                      <a:pt x="198" y="0"/>
                    </a:lnTo>
                  </a:path>
                </a:pathLst>
              </a:custGeom>
              <a:noFill/>
              <a:ln w="3175">
                <a:solidFill>
                  <a:srgbClr val="6CEEE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40"/>
              <p:cNvSpPr>
                <a:spLocks noChangeAspect="1"/>
              </p:cNvSpPr>
              <p:nvPr/>
            </p:nvSpPr>
            <p:spPr bwMode="auto">
              <a:xfrm>
                <a:off x="1850" y="1867"/>
                <a:ext cx="223" cy="13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25" y="138"/>
                  </a:cxn>
                  <a:cxn ang="0">
                    <a:pos x="223" y="48"/>
                  </a:cxn>
                  <a:cxn ang="0">
                    <a:pos x="197" y="0"/>
                  </a:cxn>
                </a:cxnLst>
                <a:rect l="0" t="0" r="r" b="b"/>
                <a:pathLst>
                  <a:path w="223" h="138">
                    <a:moveTo>
                      <a:pt x="197" y="0"/>
                    </a:moveTo>
                    <a:lnTo>
                      <a:pt x="0" y="90"/>
                    </a:lnTo>
                    <a:lnTo>
                      <a:pt x="25" y="138"/>
                    </a:lnTo>
                    <a:lnTo>
                      <a:pt x="223" y="48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78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41"/>
              <p:cNvSpPr>
                <a:spLocks noChangeAspect="1"/>
              </p:cNvSpPr>
              <p:nvPr/>
            </p:nvSpPr>
            <p:spPr bwMode="auto">
              <a:xfrm>
                <a:off x="1850" y="1867"/>
                <a:ext cx="223" cy="13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25" y="138"/>
                  </a:cxn>
                  <a:cxn ang="0">
                    <a:pos x="223" y="48"/>
                  </a:cxn>
                  <a:cxn ang="0">
                    <a:pos x="197" y="0"/>
                  </a:cxn>
                </a:cxnLst>
                <a:rect l="0" t="0" r="r" b="b"/>
                <a:pathLst>
                  <a:path w="223" h="138">
                    <a:moveTo>
                      <a:pt x="197" y="0"/>
                    </a:moveTo>
                    <a:lnTo>
                      <a:pt x="0" y="90"/>
                    </a:lnTo>
                    <a:lnTo>
                      <a:pt x="25" y="138"/>
                    </a:lnTo>
                    <a:lnTo>
                      <a:pt x="223" y="48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78FEF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42"/>
              <p:cNvSpPr>
                <a:spLocks noChangeAspect="1"/>
              </p:cNvSpPr>
              <p:nvPr/>
            </p:nvSpPr>
            <p:spPr bwMode="auto">
              <a:xfrm>
                <a:off x="1792" y="1903"/>
                <a:ext cx="132" cy="264"/>
              </a:xfrm>
              <a:custGeom>
                <a:avLst/>
                <a:gdLst/>
                <a:ahLst/>
                <a:cxnLst>
                  <a:cxn ang="0">
                    <a:pos x="83" y="102"/>
                  </a:cxn>
                  <a:cxn ang="0">
                    <a:pos x="58" y="54"/>
                  </a:cxn>
                  <a:cxn ang="0">
                    <a:pos x="33" y="17"/>
                  </a:cxn>
                  <a:cxn ang="0">
                    <a:pos x="14" y="0"/>
                  </a:cxn>
                  <a:cxn ang="0">
                    <a:pos x="2" y="2"/>
                  </a:cxn>
                  <a:cxn ang="0">
                    <a:pos x="0" y="24"/>
                  </a:cxn>
                  <a:cxn ang="0">
                    <a:pos x="9" y="62"/>
                  </a:cxn>
                  <a:cxn ang="0">
                    <a:pos x="26" y="111"/>
                  </a:cxn>
                  <a:cxn ang="0">
                    <a:pos x="49" y="162"/>
                  </a:cxn>
                  <a:cxn ang="0">
                    <a:pos x="75" y="211"/>
                  </a:cxn>
                  <a:cxn ang="0">
                    <a:pos x="99" y="245"/>
                  </a:cxn>
                  <a:cxn ang="0">
                    <a:pos x="118" y="264"/>
                  </a:cxn>
                  <a:cxn ang="0">
                    <a:pos x="130" y="264"/>
                  </a:cxn>
                  <a:cxn ang="0">
                    <a:pos x="132" y="242"/>
                  </a:cxn>
                  <a:cxn ang="0">
                    <a:pos x="123" y="204"/>
                  </a:cxn>
                  <a:cxn ang="0">
                    <a:pos x="106" y="156"/>
                  </a:cxn>
                  <a:cxn ang="0">
                    <a:pos x="83" y="102"/>
                  </a:cxn>
                </a:cxnLst>
                <a:rect l="0" t="0" r="r" b="b"/>
                <a:pathLst>
                  <a:path w="132" h="264">
                    <a:moveTo>
                      <a:pt x="83" y="102"/>
                    </a:moveTo>
                    <a:lnTo>
                      <a:pt x="58" y="54"/>
                    </a:lnTo>
                    <a:lnTo>
                      <a:pt x="33" y="17"/>
                    </a:lnTo>
                    <a:lnTo>
                      <a:pt x="14" y="0"/>
                    </a:lnTo>
                    <a:lnTo>
                      <a:pt x="2" y="2"/>
                    </a:lnTo>
                    <a:lnTo>
                      <a:pt x="0" y="24"/>
                    </a:lnTo>
                    <a:lnTo>
                      <a:pt x="9" y="62"/>
                    </a:lnTo>
                    <a:lnTo>
                      <a:pt x="26" y="111"/>
                    </a:lnTo>
                    <a:lnTo>
                      <a:pt x="49" y="162"/>
                    </a:lnTo>
                    <a:lnTo>
                      <a:pt x="75" y="211"/>
                    </a:lnTo>
                    <a:lnTo>
                      <a:pt x="99" y="245"/>
                    </a:lnTo>
                    <a:lnTo>
                      <a:pt x="118" y="264"/>
                    </a:lnTo>
                    <a:lnTo>
                      <a:pt x="130" y="264"/>
                    </a:lnTo>
                    <a:lnTo>
                      <a:pt x="132" y="242"/>
                    </a:lnTo>
                    <a:lnTo>
                      <a:pt x="123" y="204"/>
                    </a:lnTo>
                    <a:lnTo>
                      <a:pt x="106" y="156"/>
                    </a:lnTo>
                    <a:lnTo>
                      <a:pt x="83" y="102"/>
                    </a:lnTo>
                    <a:close/>
                  </a:path>
                </a:pathLst>
              </a:custGeom>
              <a:solidFill>
                <a:srgbClr val="3EA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43"/>
              <p:cNvSpPr>
                <a:spLocks noChangeAspect="1"/>
              </p:cNvSpPr>
              <p:nvPr/>
            </p:nvSpPr>
            <p:spPr bwMode="auto">
              <a:xfrm>
                <a:off x="1792" y="1903"/>
                <a:ext cx="132" cy="264"/>
              </a:xfrm>
              <a:custGeom>
                <a:avLst/>
                <a:gdLst/>
                <a:ahLst/>
                <a:cxnLst>
                  <a:cxn ang="0">
                    <a:pos x="83" y="102"/>
                  </a:cxn>
                  <a:cxn ang="0">
                    <a:pos x="58" y="54"/>
                  </a:cxn>
                  <a:cxn ang="0">
                    <a:pos x="33" y="17"/>
                  </a:cxn>
                  <a:cxn ang="0">
                    <a:pos x="14" y="0"/>
                  </a:cxn>
                  <a:cxn ang="0">
                    <a:pos x="2" y="2"/>
                  </a:cxn>
                  <a:cxn ang="0">
                    <a:pos x="0" y="24"/>
                  </a:cxn>
                  <a:cxn ang="0">
                    <a:pos x="9" y="62"/>
                  </a:cxn>
                  <a:cxn ang="0">
                    <a:pos x="26" y="111"/>
                  </a:cxn>
                  <a:cxn ang="0">
                    <a:pos x="49" y="162"/>
                  </a:cxn>
                  <a:cxn ang="0">
                    <a:pos x="75" y="211"/>
                  </a:cxn>
                  <a:cxn ang="0">
                    <a:pos x="99" y="245"/>
                  </a:cxn>
                  <a:cxn ang="0">
                    <a:pos x="118" y="264"/>
                  </a:cxn>
                  <a:cxn ang="0">
                    <a:pos x="130" y="264"/>
                  </a:cxn>
                  <a:cxn ang="0">
                    <a:pos x="132" y="242"/>
                  </a:cxn>
                  <a:cxn ang="0">
                    <a:pos x="123" y="204"/>
                  </a:cxn>
                  <a:cxn ang="0">
                    <a:pos x="106" y="156"/>
                  </a:cxn>
                  <a:cxn ang="0">
                    <a:pos x="83" y="102"/>
                  </a:cxn>
                </a:cxnLst>
                <a:rect l="0" t="0" r="r" b="b"/>
                <a:pathLst>
                  <a:path w="132" h="264">
                    <a:moveTo>
                      <a:pt x="83" y="102"/>
                    </a:moveTo>
                    <a:lnTo>
                      <a:pt x="58" y="54"/>
                    </a:lnTo>
                    <a:lnTo>
                      <a:pt x="33" y="17"/>
                    </a:lnTo>
                    <a:lnTo>
                      <a:pt x="14" y="0"/>
                    </a:lnTo>
                    <a:lnTo>
                      <a:pt x="2" y="2"/>
                    </a:lnTo>
                    <a:lnTo>
                      <a:pt x="0" y="24"/>
                    </a:lnTo>
                    <a:lnTo>
                      <a:pt x="9" y="62"/>
                    </a:lnTo>
                    <a:lnTo>
                      <a:pt x="26" y="111"/>
                    </a:lnTo>
                    <a:lnTo>
                      <a:pt x="49" y="162"/>
                    </a:lnTo>
                    <a:lnTo>
                      <a:pt x="75" y="211"/>
                    </a:lnTo>
                    <a:lnTo>
                      <a:pt x="99" y="245"/>
                    </a:lnTo>
                    <a:lnTo>
                      <a:pt x="118" y="264"/>
                    </a:lnTo>
                    <a:lnTo>
                      <a:pt x="130" y="264"/>
                    </a:lnTo>
                    <a:lnTo>
                      <a:pt x="132" y="242"/>
                    </a:lnTo>
                    <a:lnTo>
                      <a:pt x="123" y="204"/>
                    </a:lnTo>
                    <a:lnTo>
                      <a:pt x="106" y="156"/>
                    </a:lnTo>
                    <a:lnTo>
                      <a:pt x="83" y="102"/>
                    </a:lnTo>
                  </a:path>
                </a:pathLst>
              </a:custGeom>
              <a:noFill/>
              <a:ln w="3175">
                <a:solidFill>
                  <a:srgbClr val="3EACA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Line 4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0" y="1891"/>
                <a:ext cx="41" cy="21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Line 45"/>
              <p:cNvSpPr>
                <a:spLocks noChangeAspect="1" noChangeShapeType="1"/>
              </p:cNvSpPr>
              <p:nvPr/>
            </p:nvSpPr>
            <p:spPr bwMode="auto">
              <a:xfrm>
                <a:off x="1901" y="1861"/>
                <a:ext cx="66" cy="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3" name="Group 46"/>
            <p:cNvGrpSpPr>
              <a:grpSpLocks noChangeAspect="1"/>
            </p:cNvGrpSpPr>
            <p:nvPr/>
          </p:nvGrpSpPr>
          <p:grpSpPr bwMode="auto">
            <a:xfrm>
              <a:off x="2051772" y="4708814"/>
              <a:ext cx="701675" cy="573088"/>
              <a:chOff x="-960" y="2973"/>
              <a:chExt cx="358" cy="292"/>
            </a:xfrm>
          </p:grpSpPr>
          <p:sp>
            <p:nvSpPr>
              <p:cNvPr id="258" name="Freeform 47"/>
              <p:cNvSpPr>
                <a:spLocks noChangeAspect="1"/>
              </p:cNvSpPr>
              <p:nvPr/>
            </p:nvSpPr>
            <p:spPr bwMode="auto">
              <a:xfrm>
                <a:off x="-903" y="3092"/>
                <a:ext cx="301" cy="173"/>
              </a:xfrm>
              <a:custGeom>
                <a:avLst/>
                <a:gdLst/>
                <a:ahLst/>
                <a:cxnLst>
                  <a:cxn ang="0">
                    <a:pos x="294" y="51"/>
                  </a:cxn>
                  <a:cxn ang="0">
                    <a:pos x="301" y="0"/>
                  </a:cxn>
                  <a:cxn ang="0">
                    <a:pos x="5" y="125"/>
                  </a:cxn>
                  <a:cxn ang="0">
                    <a:pos x="0" y="173"/>
                  </a:cxn>
                  <a:cxn ang="0">
                    <a:pos x="294" y="51"/>
                  </a:cxn>
                </a:cxnLst>
                <a:rect l="0" t="0" r="r" b="b"/>
                <a:pathLst>
                  <a:path w="301" h="173">
                    <a:moveTo>
                      <a:pt x="294" y="51"/>
                    </a:moveTo>
                    <a:lnTo>
                      <a:pt x="301" y="0"/>
                    </a:lnTo>
                    <a:lnTo>
                      <a:pt x="5" y="125"/>
                    </a:lnTo>
                    <a:lnTo>
                      <a:pt x="0" y="173"/>
                    </a:lnTo>
                    <a:lnTo>
                      <a:pt x="294" y="51"/>
                    </a:lnTo>
                    <a:close/>
                  </a:path>
                </a:pathLst>
              </a:custGeom>
              <a:solidFill>
                <a:srgbClr val="6262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48"/>
              <p:cNvSpPr>
                <a:spLocks noChangeAspect="1"/>
              </p:cNvSpPr>
              <p:nvPr/>
            </p:nvSpPr>
            <p:spPr bwMode="auto">
              <a:xfrm>
                <a:off x="-903" y="3092"/>
                <a:ext cx="301" cy="173"/>
              </a:xfrm>
              <a:custGeom>
                <a:avLst/>
                <a:gdLst/>
                <a:ahLst/>
                <a:cxnLst>
                  <a:cxn ang="0">
                    <a:pos x="294" y="51"/>
                  </a:cxn>
                  <a:cxn ang="0">
                    <a:pos x="301" y="0"/>
                  </a:cxn>
                  <a:cxn ang="0">
                    <a:pos x="5" y="125"/>
                  </a:cxn>
                  <a:cxn ang="0">
                    <a:pos x="0" y="173"/>
                  </a:cxn>
                  <a:cxn ang="0">
                    <a:pos x="294" y="51"/>
                  </a:cxn>
                </a:cxnLst>
                <a:rect l="0" t="0" r="r" b="b"/>
                <a:pathLst>
                  <a:path w="301" h="173">
                    <a:moveTo>
                      <a:pt x="294" y="51"/>
                    </a:moveTo>
                    <a:lnTo>
                      <a:pt x="301" y="0"/>
                    </a:lnTo>
                    <a:lnTo>
                      <a:pt x="5" y="125"/>
                    </a:lnTo>
                    <a:lnTo>
                      <a:pt x="0" y="173"/>
                    </a:lnTo>
                    <a:lnTo>
                      <a:pt x="294" y="51"/>
                    </a:lnTo>
                  </a:path>
                </a:pathLst>
              </a:custGeom>
              <a:noFill/>
              <a:ln w="3175">
                <a:solidFill>
                  <a:srgbClr val="6262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49"/>
              <p:cNvSpPr>
                <a:spLocks noChangeAspect="1"/>
              </p:cNvSpPr>
              <p:nvPr/>
            </p:nvSpPr>
            <p:spPr bwMode="auto">
              <a:xfrm>
                <a:off x="-960" y="3096"/>
                <a:ext cx="62" cy="169"/>
              </a:xfrm>
              <a:custGeom>
                <a:avLst/>
                <a:gdLst/>
                <a:ahLst/>
                <a:cxnLst>
                  <a:cxn ang="0">
                    <a:pos x="57" y="169"/>
                  </a:cxn>
                  <a:cxn ang="0">
                    <a:pos x="62" y="121"/>
                  </a:cxn>
                  <a:cxn ang="0">
                    <a:pos x="3" y="0"/>
                  </a:cxn>
                  <a:cxn ang="0">
                    <a:pos x="0" y="48"/>
                  </a:cxn>
                  <a:cxn ang="0">
                    <a:pos x="57" y="169"/>
                  </a:cxn>
                </a:cxnLst>
                <a:rect l="0" t="0" r="r" b="b"/>
                <a:pathLst>
                  <a:path w="62" h="169">
                    <a:moveTo>
                      <a:pt x="57" y="169"/>
                    </a:moveTo>
                    <a:lnTo>
                      <a:pt x="62" y="121"/>
                    </a:lnTo>
                    <a:lnTo>
                      <a:pt x="3" y="0"/>
                    </a:lnTo>
                    <a:lnTo>
                      <a:pt x="0" y="48"/>
                    </a:lnTo>
                    <a:lnTo>
                      <a:pt x="57" y="169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50"/>
              <p:cNvSpPr>
                <a:spLocks noChangeAspect="1"/>
              </p:cNvSpPr>
              <p:nvPr/>
            </p:nvSpPr>
            <p:spPr bwMode="auto">
              <a:xfrm>
                <a:off x="-960" y="3096"/>
                <a:ext cx="62" cy="169"/>
              </a:xfrm>
              <a:custGeom>
                <a:avLst/>
                <a:gdLst/>
                <a:ahLst/>
                <a:cxnLst>
                  <a:cxn ang="0">
                    <a:pos x="57" y="169"/>
                  </a:cxn>
                  <a:cxn ang="0">
                    <a:pos x="62" y="121"/>
                  </a:cxn>
                  <a:cxn ang="0">
                    <a:pos x="3" y="0"/>
                  </a:cxn>
                  <a:cxn ang="0">
                    <a:pos x="0" y="48"/>
                  </a:cxn>
                  <a:cxn ang="0">
                    <a:pos x="57" y="169"/>
                  </a:cxn>
                </a:cxnLst>
                <a:rect l="0" t="0" r="r" b="b"/>
                <a:pathLst>
                  <a:path w="62" h="169">
                    <a:moveTo>
                      <a:pt x="57" y="169"/>
                    </a:moveTo>
                    <a:lnTo>
                      <a:pt x="62" y="121"/>
                    </a:lnTo>
                    <a:lnTo>
                      <a:pt x="3" y="0"/>
                    </a:lnTo>
                    <a:lnTo>
                      <a:pt x="0" y="48"/>
                    </a:lnTo>
                    <a:lnTo>
                      <a:pt x="57" y="169"/>
                    </a:lnTo>
                  </a:path>
                </a:pathLst>
              </a:custGeom>
              <a:noFill/>
              <a:ln w="3175">
                <a:solidFill>
                  <a:srgbClr val="B5B5B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51"/>
              <p:cNvSpPr>
                <a:spLocks noChangeAspect="1"/>
              </p:cNvSpPr>
              <p:nvPr/>
            </p:nvSpPr>
            <p:spPr bwMode="auto">
              <a:xfrm>
                <a:off x="-957" y="2973"/>
                <a:ext cx="355" cy="244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59" y="244"/>
                  </a:cxn>
                  <a:cxn ang="0">
                    <a:pos x="355" y="119"/>
                  </a:cxn>
                  <a:cxn ang="0">
                    <a:pos x="296" y="0"/>
                  </a:cxn>
                  <a:cxn ang="0">
                    <a:pos x="0" y="123"/>
                  </a:cxn>
                  <a:cxn ang="0">
                    <a:pos x="0" y="123"/>
                  </a:cxn>
                </a:cxnLst>
                <a:rect l="0" t="0" r="r" b="b"/>
                <a:pathLst>
                  <a:path w="355" h="244">
                    <a:moveTo>
                      <a:pt x="0" y="123"/>
                    </a:moveTo>
                    <a:lnTo>
                      <a:pt x="59" y="244"/>
                    </a:lnTo>
                    <a:lnTo>
                      <a:pt x="355" y="119"/>
                    </a:lnTo>
                    <a:lnTo>
                      <a:pt x="296" y="0"/>
                    </a:lnTo>
                    <a:lnTo>
                      <a:pt x="0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52"/>
              <p:cNvSpPr>
                <a:spLocks noChangeAspect="1"/>
              </p:cNvSpPr>
              <p:nvPr/>
            </p:nvSpPr>
            <p:spPr bwMode="auto">
              <a:xfrm>
                <a:off x="-957" y="2973"/>
                <a:ext cx="355" cy="244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59" y="244"/>
                  </a:cxn>
                  <a:cxn ang="0">
                    <a:pos x="355" y="119"/>
                  </a:cxn>
                  <a:cxn ang="0">
                    <a:pos x="296" y="0"/>
                  </a:cxn>
                  <a:cxn ang="0">
                    <a:pos x="0" y="123"/>
                  </a:cxn>
                  <a:cxn ang="0">
                    <a:pos x="0" y="123"/>
                  </a:cxn>
                </a:cxnLst>
                <a:rect l="0" t="0" r="r" b="b"/>
                <a:pathLst>
                  <a:path w="355" h="244">
                    <a:moveTo>
                      <a:pt x="0" y="123"/>
                    </a:moveTo>
                    <a:lnTo>
                      <a:pt x="59" y="244"/>
                    </a:lnTo>
                    <a:lnTo>
                      <a:pt x="355" y="119"/>
                    </a:lnTo>
                    <a:lnTo>
                      <a:pt x="296" y="0"/>
                    </a:lnTo>
                    <a:lnTo>
                      <a:pt x="0" y="123"/>
                    </a:lnTo>
                    <a:lnTo>
                      <a:pt x="0" y="123"/>
                    </a:lnTo>
                  </a:path>
                </a:pathLst>
              </a:custGeom>
              <a:noFill/>
              <a:ln w="3175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4" name="Line 72"/>
            <p:cNvSpPr>
              <a:spLocks noChangeAspect="1" noChangeShapeType="1"/>
            </p:cNvSpPr>
            <p:nvPr/>
          </p:nvSpPr>
          <p:spPr bwMode="auto">
            <a:xfrm flipH="1" flipV="1">
              <a:off x="2956647" y="1616364"/>
              <a:ext cx="1374775" cy="2506663"/>
            </a:xfrm>
            <a:prstGeom prst="line">
              <a:avLst/>
            </a:prstGeom>
            <a:noFill/>
            <a:ln w="333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25" name="Group 73"/>
            <p:cNvGrpSpPr>
              <a:grpSpLocks noChangeAspect="1"/>
            </p:cNvGrpSpPr>
            <p:nvPr/>
          </p:nvGrpSpPr>
          <p:grpSpPr bwMode="auto">
            <a:xfrm>
              <a:off x="4221884" y="3853152"/>
              <a:ext cx="347663" cy="679450"/>
              <a:chOff x="148" y="2536"/>
              <a:chExt cx="177" cy="347"/>
            </a:xfrm>
          </p:grpSpPr>
          <p:sp>
            <p:nvSpPr>
              <p:cNvPr id="238" name="Freeform 74"/>
              <p:cNvSpPr>
                <a:spLocks noChangeAspect="1"/>
              </p:cNvSpPr>
              <p:nvPr/>
            </p:nvSpPr>
            <p:spPr bwMode="auto">
              <a:xfrm>
                <a:off x="240" y="2536"/>
                <a:ext cx="78" cy="26"/>
              </a:xfrm>
              <a:custGeom>
                <a:avLst/>
                <a:gdLst/>
                <a:ahLst/>
                <a:cxnLst>
                  <a:cxn ang="0">
                    <a:pos x="78" y="19"/>
                  </a:cxn>
                  <a:cxn ang="0">
                    <a:pos x="14" y="0"/>
                  </a:cxn>
                  <a:cxn ang="0">
                    <a:pos x="0" y="7"/>
                  </a:cxn>
                  <a:cxn ang="0">
                    <a:pos x="64" y="26"/>
                  </a:cxn>
                  <a:cxn ang="0">
                    <a:pos x="78" y="19"/>
                  </a:cxn>
                </a:cxnLst>
                <a:rect l="0" t="0" r="r" b="b"/>
                <a:pathLst>
                  <a:path w="78" h="26">
                    <a:moveTo>
                      <a:pt x="78" y="19"/>
                    </a:moveTo>
                    <a:lnTo>
                      <a:pt x="14" y="0"/>
                    </a:lnTo>
                    <a:lnTo>
                      <a:pt x="0" y="7"/>
                    </a:lnTo>
                    <a:lnTo>
                      <a:pt x="64" y="26"/>
                    </a:lnTo>
                    <a:lnTo>
                      <a:pt x="78" y="19"/>
                    </a:lnTo>
                    <a:close/>
                  </a:path>
                </a:pathLst>
              </a:custGeom>
              <a:solidFill>
                <a:srgbClr val="63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75"/>
              <p:cNvSpPr>
                <a:spLocks noChangeAspect="1"/>
              </p:cNvSpPr>
              <p:nvPr/>
            </p:nvSpPr>
            <p:spPr bwMode="auto">
              <a:xfrm>
                <a:off x="240" y="2536"/>
                <a:ext cx="78" cy="26"/>
              </a:xfrm>
              <a:custGeom>
                <a:avLst/>
                <a:gdLst/>
                <a:ahLst/>
                <a:cxnLst>
                  <a:cxn ang="0">
                    <a:pos x="78" y="19"/>
                  </a:cxn>
                  <a:cxn ang="0">
                    <a:pos x="14" y="0"/>
                  </a:cxn>
                  <a:cxn ang="0">
                    <a:pos x="0" y="7"/>
                  </a:cxn>
                  <a:cxn ang="0">
                    <a:pos x="64" y="26"/>
                  </a:cxn>
                  <a:cxn ang="0">
                    <a:pos x="78" y="19"/>
                  </a:cxn>
                </a:cxnLst>
                <a:rect l="0" t="0" r="r" b="b"/>
                <a:pathLst>
                  <a:path w="78" h="26">
                    <a:moveTo>
                      <a:pt x="78" y="19"/>
                    </a:moveTo>
                    <a:lnTo>
                      <a:pt x="14" y="0"/>
                    </a:lnTo>
                    <a:lnTo>
                      <a:pt x="0" y="7"/>
                    </a:lnTo>
                    <a:lnTo>
                      <a:pt x="64" y="26"/>
                    </a:lnTo>
                    <a:lnTo>
                      <a:pt x="78" y="19"/>
                    </a:lnTo>
                  </a:path>
                </a:pathLst>
              </a:custGeom>
              <a:noFill/>
              <a:ln w="3175">
                <a:solidFill>
                  <a:srgbClr val="63C9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76"/>
              <p:cNvSpPr>
                <a:spLocks noChangeAspect="1"/>
              </p:cNvSpPr>
              <p:nvPr/>
            </p:nvSpPr>
            <p:spPr bwMode="auto">
              <a:xfrm>
                <a:off x="148" y="2847"/>
                <a:ext cx="71" cy="36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0"/>
                  </a:cxn>
                  <a:cxn ang="0">
                    <a:pos x="9" y="17"/>
                  </a:cxn>
                  <a:cxn ang="0">
                    <a:pos x="71" y="36"/>
                  </a:cxn>
                  <a:cxn ang="0">
                    <a:pos x="64" y="19"/>
                  </a:cxn>
                </a:cxnLst>
                <a:rect l="0" t="0" r="r" b="b"/>
                <a:pathLst>
                  <a:path w="71" h="36">
                    <a:moveTo>
                      <a:pt x="64" y="19"/>
                    </a:moveTo>
                    <a:lnTo>
                      <a:pt x="0" y="0"/>
                    </a:lnTo>
                    <a:lnTo>
                      <a:pt x="9" y="17"/>
                    </a:lnTo>
                    <a:lnTo>
                      <a:pt x="71" y="36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2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77"/>
              <p:cNvSpPr>
                <a:spLocks noChangeAspect="1"/>
              </p:cNvSpPr>
              <p:nvPr/>
            </p:nvSpPr>
            <p:spPr bwMode="auto">
              <a:xfrm>
                <a:off x="148" y="2847"/>
                <a:ext cx="71" cy="36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0"/>
                  </a:cxn>
                  <a:cxn ang="0">
                    <a:pos x="9" y="17"/>
                  </a:cxn>
                  <a:cxn ang="0">
                    <a:pos x="71" y="36"/>
                  </a:cxn>
                  <a:cxn ang="0">
                    <a:pos x="64" y="19"/>
                  </a:cxn>
                </a:cxnLst>
                <a:rect l="0" t="0" r="r" b="b"/>
                <a:pathLst>
                  <a:path w="71" h="36">
                    <a:moveTo>
                      <a:pt x="64" y="19"/>
                    </a:moveTo>
                    <a:lnTo>
                      <a:pt x="0" y="0"/>
                    </a:lnTo>
                    <a:lnTo>
                      <a:pt x="9" y="17"/>
                    </a:lnTo>
                    <a:lnTo>
                      <a:pt x="71" y="36"/>
                    </a:lnTo>
                    <a:lnTo>
                      <a:pt x="64" y="19"/>
                    </a:lnTo>
                  </a:path>
                </a:pathLst>
              </a:custGeom>
              <a:noFill/>
              <a:ln w="3175">
                <a:solidFill>
                  <a:srgbClr val="22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78"/>
              <p:cNvSpPr>
                <a:spLocks noChangeAspect="1"/>
              </p:cNvSpPr>
              <p:nvPr/>
            </p:nvSpPr>
            <p:spPr bwMode="auto">
              <a:xfrm>
                <a:off x="221" y="2543"/>
                <a:ext cx="83" cy="50"/>
              </a:xfrm>
              <a:custGeom>
                <a:avLst/>
                <a:gdLst/>
                <a:ahLst/>
                <a:cxnLst>
                  <a:cxn ang="0">
                    <a:pos x="83" y="19"/>
                  </a:cxn>
                  <a:cxn ang="0">
                    <a:pos x="19" y="0"/>
                  </a:cxn>
                  <a:cxn ang="0">
                    <a:pos x="0" y="31"/>
                  </a:cxn>
                  <a:cxn ang="0">
                    <a:pos x="64" y="50"/>
                  </a:cxn>
                  <a:cxn ang="0">
                    <a:pos x="83" y="19"/>
                  </a:cxn>
                </a:cxnLst>
                <a:rect l="0" t="0" r="r" b="b"/>
                <a:pathLst>
                  <a:path w="83" h="50">
                    <a:moveTo>
                      <a:pt x="83" y="19"/>
                    </a:moveTo>
                    <a:lnTo>
                      <a:pt x="19" y="0"/>
                    </a:lnTo>
                    <a:lnTo>
                      <a:pt x="0" y="31"/>
                    </a:lnTo>
                    <a:lnTo>
                      <a:pt x="64" y="5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7D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79"/>
              <p:cNvSpPr>
                <a:spLocks noChangeAspect="1"/>
              </p:cNvSpPr>
              <p:nvPr/>
            </p:nvSpPr>
            <p:spPr bwMode="auto">
              <a:xfrm>
                <a:off x="221" y="2543"/>
                <a:ext cx="83" cy="50"/>
              </a:xfrm>
              <a:custGeom>
                <a:avLst/>
                <a:gdLst/>
                <a:ahLst/>
                <a:cxnLst>
                  <a:cxn ang="0">
                    <a:pos x="83" y="19"/>
                  </a:cxn>
                  <a:cxn ang="0">
                    <a:pos x="19" y="0"/>
                  </a:cxn>
                  <a:cxn ang="0">
                    <a:pos x="0" y="31"/>
                  </a:cxn>
                  <a:cxn ang="0">
                    <a:pos x="64" y="50"/>
                  </a:cxn>
                  <a:cxn ang="0">
                    <a:pos x="83" y="19"/>
                  </a:cxn>
                </a:cxnLst>
                <a:rect l="0" t="0" r="r" b="b"/>
                <a:pathLst>
                  <a:path w="83" h="50">
                    <a:moveTo>
                      <a:pt x="83" y="19"/>
                    </a:moveTo>
                    <a:lnTo>
                      <a:pt x="19" y="0"/>
                    </a:lnTo>
                    <a:lnTo>
                      <a:pt x="0" y="31"/>
                    </a:lnTo>
                    <a:lnTo>
                      <a:pt x="64" y="50"/>
                    </a:lnTo>
                    <a:lnTo>
                      <a:pt x="83" y="19"/>
                    </a:lnTo>
                  </a:path>
                </a:pathLst>
              </a:custGeom>
              <a:noFill/>
              <a:ln w="3175">
                <a:solidFill>
                  <a:srgbClr val="7DEB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80"/>
              <p:cNvSpPr>
                <a:spLocks noChangeAspect="1"/>
              </p:cNvSpPr>
              <p:nvPr/>
            </p:nvSpPr>
            <p:spPr bwMode="auto">
              <a:xfrm>
                <a:off x="148" y="2807"/>
                <a:ext cx="66" cy="59"/>
              </a:xfrm>
              <a:custGeom>
                <a:avLst/>
                <a:gdLst/>
                <a:ahLst/>
                <a:cxnLst>
                  <a:cxn ang="0">
                    <a:pos x="66" y="19"/>
                  </a:cxn>
                  <a:cxn ang="0">
                    <a:pos x="2" y="0"/>
                  </a:cxn>
                  <a:cxn ang="0">
                    <a:pos x="0" y="40"/>
                  </a:cxn>
                  <a:cxn ang="0">
                    <a:pos x="64" y="59"/>
                  </a:cxn>
                  <a:cxn ang="0">
                    <a:pos x="66" y="19"/>
                  </a:cxn>
                </a:cxnLst>
                <a:rect l="0" t="0" r="r" b="b"/>
                <a:pathLst>
                  <a:path w="66" h="59">
                    <a:moveTo>
                      <a:pt x="66" y="19"/>
                    </a:moveTo>
                    <a:lnTo>
                      <a:pt x="2" y="0"/>
                    </a:lnTo>
                    <a:lnTo>
                      <a:pt x="0" y="40"/>
                    </a:lnTo>
                    <a:lnTo>
                      <a:pt x="64" y="59"/>
                    </a:lnTo>
                    <a:lnTo>
                      <a:pt x="66" y="19"/>
                    </a:lnTo>
                    <a:close/>
                  </a:path>
                </a:pathLst>
              </a:custGeom>
              <a:solidFill>
                <a:srgbClr val="2E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81"/>
              <p:cNvSpPr>
                <a:spLocks noChangeAspect="1"/>
              </p:cNvSpPr>
              <p:nvPr/>
            </p:nvSpPr>
            <p:spPr bwMode="auto">
              <a:xfrm>
                <a:off x="148" y="2807"/>
                <a:ext cx="66" cy="59"/>
              </a:xfrm>
              <a:custGeom>
                <a:avLst/>
                <a:gdLst/>
                <a:ahLst/>
                <a:cxnLst>
                  <a:cxn ang="0">
                    <a:pos x="66" y="19"/>
                  </a:cxn>
                  <a:cxn ang="0">
                    <a:pos x="2" y="0"/>
                  </a:cxn>
                  <a:cxn ang="0">
                    <a:pos x="0" y="40"/>
                  </a:cxn>
                  <a:cxn ang="0">
                    <a:pos x="64" y="59"/>
                  </a:cxn>
                  <a:cxn ang="0">
                    <a:pos x="66" y="19"/>
                  </a:cxn>
                </a:cxnLst>
                <a:rect l="0" t="0" r="r" b="b"/>
                <a:pathLst>
                  <a:path w="66" h="59">
                    <a:moveTo>
                      <a:pt x="66" y="19"/>
                    </a:moveTo>
                    <a:lnTo>
                      <a:pt x="2" y="0"/>
                    </a:lnTo>
                    <a:lnTo>
                      <a:pt x="0" y="40"/>
                    </a:lnTo>
                    <a:lnTo>
                      <a:pt x="64" y="59"/>
                    </a:lnTo>
                    <a:lnTo>
                      <a:pt x="66" y="19"/>
                    </a:lnTo>
                  </a:path>
                </a:pathLst>
              </a:custGeom>
              <a:noFill/>
              <a:ln w="3175">
                <a:solidFill>
                  <a:srgbClr val="2E828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82"/>
              <p:cNvSpPr>
                <a:spLocks noChangeAspect="1"/>
              </p:cNvSpPr>
              <p:nvPr/>
            </p:nvSpPr>
            <p:spPr bwMode="auto">
              <a:xfrm>
                <a:off x="198" y="2574"/>
                <a:ext cx="87" cy="69"/>
              </a:xfrm>
              <a:custGeom>
                <a:avLst/>
                <a:gdLst/>
                <a:ahLst/>
                <a:cxnLst>
                  <a:cxn ang="0">
                    <a:pos x="87" y="19"/>
                  </a:cxn>
                  <a:cxn ang="0">
                    <a:pos x="23" y="0"/>
                  </a:cxn>
                  <a:cxn ang="0">
                    <a:pos x="0" y="50"/>
                  </a:cxn>
                  <a:cxn ang="0">
                    <a:pos x="64" y="69"/>
                  </a:cxn>
                  <a:cxn ang="0">
                    <a:pos x="87" y="19"/>
                  </a:cxn>
                </a:cxnLst>
                <a:rect l="0" t="0" r="r" b="b"/>
                <a:pathLst>
                  <a:path w="87" h="69">
                    <a:moveTo>
                      <a:pt x="87" y="19"/>
                    </a:moveTo>
                    <a:lnTo>
                      <a:pt x="23" y="0"/>
                    </a:lnTo>
                    <a:lnTo>
                      <a:pt x="0" y="50"/>
                    </a:lnTo>
                    <a:lnTo>
                      <a:pt x="64" y="69"/>
                    </a:lnTo>
                    <a:lnTo>
                      <a:pt x="87" y="19"/>
                    </a:lnTo>
                    <a:close/>
                  </a:path>
                </a:pathLst>
              </a:custGeom>
              <a:solidFill>
                <a:srgbClr val="8A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83"/>
              <p:cNvSpPr>
                <a:spLocks noChangeAspect="1"/>
              </p:cNvSpPr>
              <p:nvPr/>
            </p:nvSpPr>
            <p:spPr bwMode="auto">
              <a:xfrm>
                <a:off x="198" y="2574"/>
                <a:ext cx="87" cy="69"/>
              </a:xfrm>
              <a:custGeom>
                <a:avLst/>
                <a:gdLst/>
                <a:ahLst/>
                <a:cxnLst>
                  <a:cxn ang="0">
                    <a:pos x="87" y="19"/>
                  </a:cxn>
                  <a:cxn ang="0">
                    <a:pos x="23" y="0"/>
                  </a:cxn>
                  <a:cxn ang="0">
                    <a:pos x="0" y="50"/>
                  </a:cxn>
                  <a:cxn ang="0">
                    <a:pos x="64" y="69"/>
                  </a:cxn>
                  <a:cxn ang="0">
                    <a:pos x="87" y="19"/>
                  </a:cxn>
                </a:cxnLst>
                <a:rect l="0" t="0" r="r" b="b"/>
                <a:pathLst>
                  <a:path w="87" h="69">
                    <a:moveTo>
                      <a:pt x="87" y="19"/>
                    </a:moveTo>
                    <a:lnTo>
                      <a:pt x="23" y="0"/>
                    </a:lnTo>
                    <a:lnTo>
                      <a:pt x="0" y="50"/>
                    </a:lnTo>
                    <a:lnTo>
                      <a:pt x="64" y="69"/>
                    </a:lnTo>
                    <a:lnTo>
                      <a:pt x="87" y="19"/>
                    </a:lnTo>
                  </a:path>
                </a:pathLst>
              </a:custGeom>
              <a:noFill/>
              <a:ln w="3175">
                <a:solidFill>
                  <a:srgbClr val="8AFCF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84"/>
              <p:cNvSpPr>
                <a:spLocks noChangeAspect="1"/>
              </p:cNvSpPr>
              <p:nvPr/>
            </p:nvSpPr>
            <p:spPr bwMode="auto">
              <a:xfrm>
                <a:off x="150" y="2752"/>
                <a:ext cx="74" cy="74"/>
              </a:xfrm>
              <a:custGeom>
                <a:avLst/>
                <a:gdLst/>
                <a:ahLst/>
                <a:cxnLst>
                  <a:cxn ang="0">
                    <a:pos x="74" y="19"/>
                  </a:cxn>
                  <a:cxn ang="0">
                    <a:pos x="10" y="0"/>
                  </a:cxn>
                  <a:cxn ang="0">
                    <a:pos x="0" y="55"/>
                  </a:cxn>
                  <a:cxn ang="0">
                    <a:pos x="64" y="74"/>
                  </a:cxn>
                  <a:cxn ang="0">
                    <a:pos x="74" y="19"/>
                  </a:cxn>
                </a:cxnLst>
                <a:rect l="0" t="0" r="r" b="b"/>
                <a:pathLst>
                  <a:path w="74" h="74">
                    <a:moveTo>
                      <a:pt x="74" y="19"/>
                    </a:moveTo>
                    <a:lnTo>
                      <a:pt x="10" y="0"/>
                    </a:lnTo>
                    <a:lnTo>
                      <a:pt x="0" y="55"/>
                    </a:lnTo>
                    <a:lnTo>
                      <a:pt x="64" y="74"/>
                    </a:lnTo>
                    <a:lnTo>
                      <a:pt x="74" y="19"/>
                    </a:lnTo>
                    <a:close/>
                  </a:path>
                </a:pathLst>
              </a:custGeom>
              <a:solidFill>
                <a:srgbClr val="55B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85"/>
              <p:cNvSpPr>
                <a:spLocks noChangeAspect="1"/>
              </p:cNvSpPr>
              <p:nvPr/>
            </p:nvSpPr>
            <p:spPr bwMode="auto">
              <a:xfrm>
                <a:off x="150" y="2752"/>
                <a:ext cx="74" cy="74"/>
              </a:xfrm>
              <a:custGeom>
                <a:avLst/>
                <a:gdLst/>
                <a:ahLst/>
                <a:cxnLst>
                  <a:cxn ang="0">
                    <a:pos x="74" y="19"/>
                  </a:cxn>
                  <a:cxn ang="0">
                    <a:pos x="10" y="0"/>
                  </a:cxn>
                  <a:cxn ang="0">
                    <a:pos x="0" y="55"/>
                  </a:cxn>
                  <a:cxn ang="0">
                    <a:pos x="64" y="74"/>
                  </a:cxn>
                  <a:cxn ang="0">
                    <a:pos x="74" y="19"/>
                  </a:cxn>
                </a:cxnLst>
                <a:rect l="0" t="0" r="r" b="b"/>
                <a:pathLst>
                  <a:path w="74" h="74">
                    <a:moveTo>
                      <a:pt x="74" y="19"/>
                    </a:moveTo>
                    <a:lnTo>
                      <a:pt x="10" y="0"/>
                    </a:lnTo>
                    <a:lnTo>
                      <a:pt x="0" y="55"/>
                    </a:lnTo>
                    <a:lnTo>
                      <a:pt x="64" y="74"/>
                    </a:lnTo>
                    <a:lnTo>
                      <a:pt x="74" y="19"/>
                    </a:lnTo>
                  </a:path>
                </a:pathLst>
              </a:custGeom>
              <a:noFill/>
              <a:ln w="3175">
                <a:solidFill>
                  <a:srgbClr val="55B6B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86"/>
              <p:cNvSpPr>
                <a:spLocks noChangeAspect="1"/>
              </p:cNvSpPr>
              <p:nvPr/>
            </p:nvSpPr>
            <p:spPr bwMode="auto">
              <a:xfrm>
                <a:off x="178" y="2624"/>
                <a:ext cx="84" cy="83"/>
              </a:xfrm>
              <a:custGeom>
                <a:avLst/>
                <a:gdLst/>
                <a:ahLst/>
                <a:cxnLst>
                  <a:cxn ang="0">
                    <a:pos x="84" y="19"/>
                  </a:cxn>
                  <a:cxn ang="0">
                    <a:pos x="20" y="0"/>
                  </a:cxn>
                  <a:cxn ang="0">
                    <a:pos x="0" y="64"/>
                  </a:cxn>
                  <a:cxn ang="0">
                    <a:pos x="64" y="83"/>
                  </a:cxn>
                  <a:cxn ang="0">
                    <a:pos x="84" y="19"/>
                  </a:cxn>
                </a:cxnLst>
                <a:rect l="0" t="0" r="r" b="b"/>
                <a:pathLst>
                  <a:path w="84" h="83">
                    <a:moveTo>
                      <a:pt x="84" y="19"/>
                    </a:moveTo>
                    <a:lnTo>
                      <a:pt x="20" y="0"/>
                    </a:lnTo>
                    <a:lnTo>
                      <a:pt x="0" y="64"/>
                    </a:lnTo>
                    <a:lnTo>
                      <a:pt x="64" y="83"/>
                    </a:lnTo>
                    <a:lnTo>
                      <a:pt x="84" y="19"/>
                    </a:lnTo>
                    <a:close/>
                  </a:path>
                </a:pathLst>
              </a:custGeom>
              <a:solidFill>
                <a:srgbClr val="87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87"/>
              <p:cNvSpPr>
                <a:spLocks noChangeAspect="1"/>
              </p:cNvSpPr>
              <p:nvPr/>
            </p:nvSpPr>
            <p:spPr bwMode="auto">
              <a:xfrm>
                <a:off x="178" y="2624"/>
                <a:ext cx="84" cy="83"/>
              </a:xfrm>
              <a:custGeom>
                <a:avLst/>
                <a:gdLst/>
                <a:ahLst/>
                <a:cxnLst>
                  <a:cxn ang="0">
                    <a:pos x="84" y="19"/>
                  </a:cxn>
                  <a:cxn ang="0">
                    <a:pos x="20" y="0"/>
                  </a:cxn>
                  <a:cxn ang="0">
                    <a:pos x="0" y="64"/>
                  </a:cxn>
                  <a:cxn ang="0">
                    <a:pos x="64" y="83"/>
                  </a:cxn>
                  <a:cxn ang="0">
                    <a:pos x="84" y="19"/>
                  </a:cxn>
                </a:cxnLst>
                <a:rect l="0" t="0" r="r" b="b"/>
                <a:pathLst>
                  <a:path w="84" h="83">
                    <a:moveTo>
                      <a:pt x="84" y="19"/>
                    </a:moveTo>
                    <a:lnTo>
                      <a:pt x="20" y="0"/>
                    </a:lnTo>
                    <a:lnTo>
                      <a:pt x="0" y="64"/>
                    </a:lnTo>
                    <a:lnTo>
                      <a:pt x="64" y="83"/>
                    </a:lnTo>
                    <a:lnTo>
                      <a:pt x="84" y="19"/>
                    </a:lnTo>
                  </a:path>
                </a:pathLst>
              </a:custGeom>
              <a:noFill/>
              <a:ln w="3175">
                <a:solidFill>
                  <a:srgbClr val="87F8F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88"/>
              <p:cNvSpPr>
                <a:spLocks noChangeAspect="1"/>
              </p:cNvSpPr>
              <p:nvPr/>
            </p:nvSpPr>
            <p:spPr bwMode="auto">
              <a:xfrm>
                <a:off x="160" y="2688"/>
                <a:ext cx="82" cy="83"/>
              </a:xfrm>
              <a:custGeom>
                <a:avLst/>
                <a:gdLst/>
                <a:ahLst/>
                <a:cxnLst>
                  <a:cxn ang="0">
                    <a:pos x="82" y="19"/>
                  </a:cxn>
                  <a:cxn ang="0">
                    <a:pos x="18" y="0"/>
                  </a:cxn>
                  <a:cxn ang="0">
                    <a:pos x="0" y="64"/>
                  </a:cxn>
                  <a:cxn ang="0">
                    <a:pos x="64" y="83"/>
                  </a:cxn>
                  <a:cxn ang="0">
                    <a:pos x="82" y="19"/>
                  </a:cxn>
                </a:cxnLst>
                <a:rect l="0" t="0" r="r" b="b"/>
                <a:pathLst>
                  <a:path w="82" h="83">
                    <a:moveTo>
                      <a:pt x="82" y="19"/>
                    </a:moveTo>
                    <a:lnTo>
                      <a:pt x="18" y="0"/>
                    </a:lnTo>
                    <a:lnTo>
                      <a:pt x="0" y="64"/>
                    </a:lnTo>
                    <a:lnTo>
                      <a:pt x="64" y="83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3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89"/>
              <p:cNvSpPr>
                <a:spLocks noChangeAspect="1"/>
              </p:cNvSpPr>
              <p:nvPr/>
            </p:nvSpPr>
            <p:spPr bwMode="auto">
              <a:xfrm>
                <a:off x="160" y="2688"/>
                <a:ext cx="82" cy="83"/>
              </a:xfrm>
              <a:custGeom>
                <a:avLst/>
                <a:gdLst/>
                <a:ahLst/>
                <a:cxnLst>
                  <a:cxn ang="0">
                    <a:pos x="82" y="19"/>
                  </a:cxn>
                  <a:cxn ang="0">
                    <a:pos x="18" y="0"/>
                  </a:cxn>
                  <a:cxn ang="0">
                    <a:pos x="0" y="64"/>
                  </a:cxn>
                  <a:cxn ang="0">
                    <a:pos x="64" y="83"/>
                  </a:cxn>
                  <a:cxn ang="0">
                    <a:pos x="82" y="19"/>
                  </a:cxn>
                </a:cxnLst>
                <a:rect l="0" t="0" r="r" b="b"/>
                <a:pathLst>
                  <a:path w="82" h="83">
                    <a:moveTo>
                      <a:pt x="82" y="19"/>
                    </a:moveTo>
                    <a:lnTo>
                      <a:pt x="18" y="0"/>
                    </a:lnTo>
                    <a:lnTo>
                      <a:pt x="0" y="64"/>
                    </a:lnTo>
                    <a:lnTo>
                      <a:pt x="64" y="83"/>
                    </a:lnTo>
                    <a:lnTo>
                      <a:pt x="82" y="19"/>
                    </a:lnTo>
                  </a:path>
                </a:pathLst>
              </a:custGeom>
              <a:noFill/>
              <a:ln w="3175">
                <a:solidFill>
                  <a:srgbClr val="73D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90"/>
              <p:cNvSpPr>
                <a:spLocks noChangeAspect="1"/>
              </p:cNvSpPr>
              <p:nvPr/>
            </p:nvSpPr>
            <p:spPr bwMode="auto">
              <a:xfrm>
                <a:off x="212" y="2555"/>
                <a:ext cx="113" cy="328"/>
              </a:xfrm>
              <a:custGeom>
                <a:avLst/>
                <a:gdLst/>
                <a:ahLst/>
                <a:cxnLst>
                  <a:cxn ang="0">
                    <a:pos x="0" y="311"/>
                  </a:cxn>
                  <a:cxn ang="0">
                    <a:pos x="7" y="328"/>
                  </a:cxn>
                  <a:cxn ang="0">
                    <a:pos x="21" y="320"/>
                  </a:cxn>
                  <a:cxn ang="0">
                    <a:pos x="40" y="289"/>
                  </a:cxn>
                  <a:cxn ang="0">
                    <a:pos x="62" y="238"/>
                  </a:cxn>
                  <a:cxn ang="0">
                    <a:pos x="83" y="176"/>
                  </a:cxn>
                  <a:cxn ang="0">
                    <a:pos x="101" y="114"/>
                  </a:cxn>
                  <a:cxn ang="0">
                    <a:pos x="109" y="59"/>
                  </a:cxn>
                  <a:cxn ang="0">
                    <a:pos x="113" y="17"/>
                  </a:cxn>
                  <a:cxn ang="0">
                    <a:pos x="106" y="0"/>
                  </a:cxn>
                  <a:cxn ang="0">
                    <a:pos x="92" y="7"/>
                  </a:cxn>
                  <a:cxn ang="0">
                    <a:pos x="73" y="38"/>
                  </a:cxn>
                  <a:cxn ang="0">
                    <a:pos x="50" y="88"/>
                  </a:cxn>
                  <a:cxn ang="0">
                    <a:pos x="30" y="152"/>
                  </a:cxn>
                  <a:cxn ang="0">
                    <a:pos x="12" y="216"/>
                  </a:cxn>
                  <a:cxn ang="0">
                    <a:pos x="2" y="271"/>
                  </a:cxn>
                  <a:cxn ang="0">
                    <a:pos x="0" y="311"/>
                  </a:cxn>
                </a:cxnLst>
                <a:rect l="0" t="0" r="r" b="b"/>
                <a:pathLst>
                  <a:path w="113" h="328">
                    <a:moveTo>
                      <a:pt x="0" y="311"/>
                    </a:moveTo>
                    <a:lnTo>
                      <a:pt x="7" y="328"/>
                    </a:lnTo>
                    <a:lnTo>
                      <a:pt x="21" y="320"/>
                    </a:lnTo>
                    <a:lnTo>
                      <a:pt x="40" y="289"/>
                    </a:lnTo>
                    <a:lnTo>
                      <a:pt x="62" y="238"/>
                    </a:lnTo>
                    <a:lnTo>
                      <a:pt x="83" y="176"/>
                    </a:lnTo>
                    <a:lnTo>
                      <a:pt x="101" y="114"/>
                    </a:lnTo>
                    <a:lnTo>
                      <a:pt x="109" y="59"/>
                    </a:lnTo>
                    <a:lnTo>
                      <a:pt x="113" y="17"/>
                    </a:lnTo>
                    <a:lnTo>
                      <a:pt x="106" y="0"/>
                    </a:lnTo>
                    <a:lnTo>
                      <a:pt x="92" y="7"/>
                    </a:lnTo>
                    <a:lnTo>
                      <a:pt x="73" y="38"/>
                    </a:lnTo>
                    <a:lnTo>
                      <a:pt x="50" y="88"/>
                    </a:lnTo>
                    <a:lnTo>
                      <a:pt x="30" y="152"/>
                    </a:lnTo>
                    <a:lnTo>
                      <a:pt x="12" y="216"/>
                    </a:lnTo>
                    <a:lnTo>
                      <a:pt x="2" y="271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2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91"/>
              <p:cNvSpPr>
                <a:spLocks noChangeAspect="1"/>
              </p:cNvSpPr>
              <p:nvPr/>
            </p:nvSpPr>
            <p:spPr bwMode="auto">
              <a:xfrm>
                <a:off x="212" y="2555"/>
                <a:ext cx="113" cy="328"/>
              </a:xfrm>
              <a:custGeom>
                <a:avLst/>
                <a:gdLst/>
                <a:ahLst/>
                <a:cxnLst>
                  <a:cxn ang="0">
                    <a:pos x="0" y="311"/>
                  </a:cxn>
                  <a:cxn ang="0">
                    <a:pos x="7" y="328"/>
                  </a:cxn>
                  <a:cxn ang="0">
                    <a:pos x="21" y="320"/>
                  </a:cxn>
                  <a:cxn ang="0">
                    <a:pos x="40" y="289"/>
                  </a:cxn>
                  <a:cxn ang="0">
                    <a:pos x="62" y="238"/>
                  </a:cxn>
                  <a:cxn ang="0">
                    <a:pos x="83" y="176"/>
                  </a:cxn>
                  <a:cxn ang="0">
                    <a:pos x="101" y="114"/>
                  </a:cxn>
                  <a:cxn ang="0">
                    <a:pos x="109" y="59"/>
                  </a:cxn>
                  <a:cxn ang="0">
                    <a:pos x="113" y="17"/>
                  </a:cxn>
                  <a:cxn ang="0">
                    <a:pos x="106" y="0"/>
                  </a:cxn>
                  <a:cxn ang="0">
                    <a:pos x="92" y="7"/>
                  </a:cxn>
                  <a:cxn ang="0">
                    <a:pos x="73" y="38"/>
                  </a:cxn>
                  <a:cxn ang="0">
                    <a:pos x="50" y="88"/>
                  </a:cxn>
                  <a:cxn ang="0">
                    <a:pos x="30" y="152"/>
                  </a:cxn>
                  <a:cxn ang="0">
                    <a:pos x="12" y="216"/>
                  </a:cxn>
                  <a:cxn ang="0">
                    <a:pos x="2" y="271"/>
                  </a:cxn>
                  <a:cxn ang="0">
                    <a:pos x="0" y="311"/>
                  </a:cxn>
                </a:cxnLst>
                <a:rect l="0" t="0" r="r" b="b"/>
                <a:pathLst>
                  <a:path w="113" h="328">
                    <a:moveTo>
                      <a:pt x="0" y="311"/>
                    </a:moveTo>
                    <a:lnTo>
                      <a:pt x="7" y="328"/>
                    </a:lnTo>
                    <a:lnTo>
                      <a:pt x="21" y="320"/>
                    </a:lnTo>
                    <a:lnTo>
                      <a:pt x="40" y="289"/>
                    </a:lnTo>
                    <a:lnTo>
                      <a:pt x="62" y="238"/>
                    </a:lnTo>
                    <a:lnTo>
                      <a:pt x="83" y="176"/>
                    </a:lnTo>
                    <a:lnTo>
                      <a:pt x="101" y="114"/>
                    </a:lnTo>
                    <a:lnTo>
                      <a:pt x="109" y="59"/>
                    </a:lnTo>
                    <a:lnTo>
                      <a:pt x="113" y="17"/>
                    </a:lnTo>
                    <a:lnTo>
                      <a:pt x="106" y="0"/>
                    </a:lnTo>
                    <a:lnTo>
                      <a:pt x="92" y="7"/>
                    </a:lnTo>
                    <a:lnTo>
                      <a:pt x="73" y="38"/>
                    </a:lnTo>
                    <a:lnTo>
                      <a:pt x="50" y="88"/>
                    </a:lnTo>
                    <a:lnTo>
                      <a:pt x="30" y="152"/>
                    </a:lnTo>
                    <a:lnTo>
                      <a:pt x="12" y="216"/>
                    </a:lnTo>
                    <a:lnTo>
                      <a:pt x="2" y="271"/>
                    </a:lnTo>
                    <a:lnTo>
                      <a:pt x="0" y="311"/>
                    </a:lnTo>
                  </a:path>
                </a:pathLst>
              </a:custGeom>
              <a:noFill/>
              <a:ln w="3175">
                <a:solidFill>
                  <a:srgbClr val="22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Line 92"/>
              <p:cNvSpPr>
                <a:spLocks noChangeAspect="1" noChangeShapeType="1"/>
              </p:cNvSpPr>
              <p:nvPr/>
            </p:nvSpPr>
            <p:spPr bwMode="auto">
              <a:xfrm flipH="1">
                <a:off x="240" y="2553"/>
                <a:ext cx="55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186" y="2626"/>
                <a:ext cx="37" cy="21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6" name="Line 94"/>
            <p:cNvSpPr>
              <a:spLocks noChangeAspect="1" noChangeShapeType="1"/>
            </p:cNvSpPr>
            <p:nvPr/>
          </p:nvSpPr>
          <p:spPr bwMode="auto">
            <a:xfrm flipH="1">
              <a:off x="4460009" y="2876839"/>
              <a:ext cx="3122613" cy="1330325"/>
            </a:xfrm>
            <a:prstGeom prst="line">
              <a:avLst/>
            </a:prstGeom>
            <a:noFill/>
            <a:ln w="333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" name="Line 95"/>
            <p:cNvSpPr>
              <a:spLocks noChangeAspect="1" noChangeShapeType="1"/>
            </p:cNvSpPr>
            <p:nvPr/>
          </p:nvSpPr>
          <p:spPr bwMode="auto">
            <a:xfrm flipH="1" flipV="1">
              <a:off x="4467947" y="4197639"/>
              <a:ext cx="466001" cy="852343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8" name="Line 96"/>
            <p:cNvSpPr>
              <a:spLocks noChangeAspect="1" noChangeShapeType="1"/>
            </p:cNvSpPr>
            <p:nvPr/>
          </p:nvSpPr>
          <p:spPr bwMode="auto">
            <a:xfrm flipH="1" flipV="1">
              <a:off x="2972522" y="1640177"/>
              <a:ext cx="877887" cy="1558925"/>
            </a:xfrm>
            <a:prstGeom prst="line">
              <a:avLst/>
            </a:prstGeom>
            <a:noFill/>
            <a:ln w="682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29" name="Group 97"/>
            <p:cNvGrpSpPr>
              <a:grpSpLocks noChangeAspect="1"/>
            </p:cNvGrpSpPr>
            <p:nvPr/>
          </p:nvGrpSpPr>
          <p:grpSpPr bwMode="auto">
            <a:xfrm>
              <a:off x="3561484" y="3011777"/>
              <a:ext cx="698500" cy="681037"/>
              <a:chOff x="-189" y="2107"/>
              <a:chExt cx="356" cy="347"/>
            </a:xfrm>
          </p:grpSpPr>
          <p:sp>
            <p:nvSpPr>
              <p:cNvPr id="218" name="Freeform 98"/>
              <p:cNvSpPr>
                <a:spLocks noChangeAspect="1"/>
              </p:cNvSpPr>
              <p:nvPr/>
            </p:nvSpPr>
            <p:spPr bwMode="auto">
              <a:xfrm>
                <a:off x="51" y="2109"/>
                <a:ext cx="116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78"/>
                  </a:cxn>
                  <a:cxn ang="0">
                    <a:pos x="116" y="193"/>
                  </a:cxn>
                  <a:cxn ang="0">
                    <a:pos x="19" y="15"/>
                  </a:cxn>
                  <a:cxn ang="0">
                    <a:pos x="0" y="0"/>
                  </a:cxn>
                </a:cxnLst>
                <a:rect l="0" t="0" r="r" b="b"/>
                <a:pathLst>
                  <a:path w="116" h="193">
                    <a:moveTo>
                      <a:pt x="0" y="0"/>
                    </a:moveTo>
                    <a:lnTo>
                      <a:pt x="96" y="178"/>
                    </a:lnTo>
                    <a:lnTo>
                      <a:pt x="116" y="193"/>
                    </a:lnTo>
                    <a:lnTo>
                      <a:pt x="19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99"/>
              <p:cNvSpPr>
                <a:spLocks noChangeAspect="1"/>
              </p:cNvSpPr>
              <p:nvPr/>
            </p:nvSpPr>
            <p:spPr bwMode="auto">
              <a:xfrm>
                <a:off x="51" y="2109"/>
                <a:ext cx="116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78"/>
                  </a:cxn>
                  <a:cxn ang="0">
                    <a:pos x="116" y="193"/>
                  </a:cxn>
                  <a:cxn ang="0">
                    <a:pos x="19" y="15"/>
                  </a:cxn>
                  <a:cxn ang="0">
                    <a:pos x="0" y="0"/>
                  </a:cxn>
                </a:cxnLst>
                <a:rect l="0" t="0" r="r" b="b"/>
                <a:pathLst>
                  <a:path w="116" h="193">
                    <a:moveTo>
                      <a:pt x="0" y="0"/>
                    </a:moveTo>
                    <a:lnTo>
                      <a:pt x="96" y="178"/>
                    </a:lnTo>
                    <a:lnTo>
                      <a:pt x="116" y="193"/>
                    </a:lnTo>
                    <a:lnTo>
                      <a:pt x="19" y="1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675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0"/>
              <p:cNvSpPr>
                <a:spLocks noChangeAspect="1"/>
              </p:cNvSpPr>
              <p:nvPr/>
            </p:nvSpPr>
            <p:spPr bwMode="auto">
              <a:xfrm>
                <a:off x="-189" y="2235"/>
                <a:ext cx="95" cy="20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95" y="204"/>
                  </a:cxn>
                  <a:cxn ang="0">
                    <a:pos x="95" y="178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95" h="204">
                    <a:moveTo>
                      <a:pt x="0" y="26"/>
                    </a:moveTo>
                    <a:lnTo>
                      <a:pt x="95" y="204"/>
                    </a:lnTo>
                    <a:lnTo>
                      <a:pt x="95" y="178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3C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1"/>
              <p:cNvSpPr>
                <a:spLocks noChangeAspect="1"/>
              </p:cNvSpPr>
              <p:nvPr/>
            </p:nvSpPr>
            <p:spPr bwMode="auto">
              <a:xfrm>
                <a:off x="-189" y="2235"/>
                <a:ext cx="95" cy="20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95" y="204"/>
                  </a:cxn>
                  <a:cxn ang="0">
                    <a:pos x="95" y="178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95" h="204">
                    <a:moveTo>
                      <a:pt x="0" y="26"/>
                    </a:moveTo>
                    <a:lnTo>
                      <a:pt x="95" y="204"/>
                    </a:lnTo>
                    <a:lnTo>
                      <a:pt x="95" y="178"/>
                    </a:lnTo>
                    <a:lnTo>
                      <a:pt x="0" y="0"/>
                    </a:lnTo>
                    <a:lnTo>
                      <a:pt x="0" y="26"/>
                    </a:lnTo>
                  </a:path>
                </a:pathLst>
              </a:custGeom>
              <a:noFill/>
              <a:ln w="3175">
                <a:solidFill>
                  <a:srgbClr val="3CAAA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2"/>
              <p:cNvSpPr>
                <a:spLocks noChangeAspect="1"/>
              </p:cNvSpPr>
              <p:nvPr/>
            </p:nvSpPr>
            <p:spPr bwMode="auto">
              <a:xfrm>
                <a:off x="15" y="2107"/>
                <a:ext cx="132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178"/>
                  </a:cxn>
                  <a:cxn ang="0">
                    <a:pos x="132" y="180"/>
                  </a:cxn>
                  <a:cxn ang="0">
                    <a:pos x="36" y="2"/>
                  </a:cxn>
                  <a:cxn ang="0">
                    <a:pos x="0" y="0"/>
                  </a:cxn>
                </a:cxnLst>
                <a:rect l="0" t="0" r="r" b="b"/>
                <a:pathLst>
                  <a:path w="132" h="180">
                    <a:moveTo>
                      <a:pt x="0" y="0"/>
                    </a:moveTo>
                    <a:lnTo>
                      <a:pt x="97" y="178"/>
                    </a:lnTo>
                    <a:lnTo>
                      <a:pt x="132" y="180"/>
                    </a:lnTo>
                    <a:lnTo>
                      <a:pt x="3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3"/>
              <p:cNvSpPr>
                <a:spLocks noChangeAspect="1"/>
              </p:cNvSpPr>
              <p:nvPr/>
            </p:nvSpPr>
            <p:spPr bwMode="auto">
              <a:xfrm>
                <a:off x="15" y="2107"/>
                <a:ext cx="132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178"/>
                  </a:cxn>
                  <a:cxn ang="0">
                    <a:pos x="132" y="180"/>
                  </a:cxn>
                  <a:cxn ang="0">
                    <a:pos x="36" y="2"/>
                  </a:cxn>
                  <a:cxn ang="0">
                    <a:pos x="0" y="0"/>
                  </a:cxn>
                </a:cxnLst>
                <a:rect l="0" t="0" r="r" b="b"/>
                <a:pathLst>
                  <a:path w="132" h="180">
                    <a:moveTo>
                      <a:pt x="0" y="0"/>
                    </a:moveTo>
                    <a:lnTo>
                      <a:pt x="97" y="178"/>
                    </a:lnTo>
                    <a:lnTo>
                      <a:pt x="132" y="180"/>
                    </a:lnTo>
                    <a:lnTo>
                      <a:pt x="36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40B0B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Freeform 104"/>
              <p:cNvSpPr>
                <a:spLocks noChangeAspect="1"/>
              </p:cNvSpPr>
              <p:nvPr/>
            </p:nvSpPr>
            <p:spPr bwMode="auto">
              <a:xfrm>
                <a:off x="-189" y="2204"/>
                <a:ext cx="116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16" y="178"/>
                  </a:cxn>
                  <a:cxn ang="0">
                    <a:pos x="21" y="0"/>
                  </a:cxn>
                  <a:cxn ang="0">
                    <a:pos x="0" y="31"/>
                  </a:cxn>
                </a:cxnLst>
                <a:rect l="0" t="0" r="r" b="b"/>
                <a:pathLst>
                  <a:path w="116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16" y="178"/>
                    </a:lnTo>
                    <a:lnTo>
                      <a:pt x="2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0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05"/>
              <p:cNvSpPr>
                <a:spLocks noChangeAspect="1"/>
              </p:cNvSpPr>
              <p:nvPr/>
            </p:nvSpPr>
            <p:spPr bwMode="auto">
              <a:xfrm>
                <a:off x="-189" y="2204"/>
                <a:ext cx="116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16" y="178"/>
                  </a:cxn>
                  <a:cxn ang="0">
                    <a:pos x="21" y="0"/>
                  </a:cxn>
                  <a:cxn ang="0">
                    <a:pos x="0" y="31"/>
                  </a:cxn>
                </a:cxnLst>
                <a:rect l="0" t="0" r="r" b="b"/>
                <a:pathLst>
                  <a:path w="116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16" y="178"/>
                    </a:lnTo>
                    <a:lnTo>
                      <a:pt x="21" y="0"/>
                    </a:lnTo>
                    <a:lnTo>
                      <a:pt x="0" y="31"/>
                    </a:lnTo>
                  </a:path>
                </a:pathLst>
              </a:custGeom>
              <a:noFill/>
              <a:ln w="3175">
                <a:solidFill>
                  <a:srgbClr val="60DC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06"/>
              <p:cNvSpPr>
                <a:spLocks noChangeAspect="1"/>
              </p:cNvSpPr>
              <p:nvPr/>
            </p:nvSpPr>
            <p:spPr bwMode="auto">
              <a:xfrm>
                <a:off x="-32" y="2107"/>
                <a:ext cx="144" cy="1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7" y="188"/>
                  </a:cxn>
                  <a:cxn ang="0">
                    <a:pos x="144" y="178"/>
                  </a:cxn>
                  <a:cxn ang="0">
                    <a:pos x="47" y="0"/>
                  </a:cxn>
                  <a:cxn ang="0">
                    <a:pos x="0" y="10"/>
                  </a:cxn>
                </a:cxnLst>
                <a:rect l="0" t="0" r="r" b="b"/>
                <a:pathLst>
                  <a:path w="144" h="188">
                    <a:moveTo>
                      <a:pt x="0" y="10"/>
                    </a:moveTo>
                    <a:lnTo>
                      <a:pt x="97" y="188"/>
                    </a:lnTo>
                    <a:lnTo>
                      <a:pt x="144" y="178"/>
                    </a:lnTo>
                    <a:lnTo>
                      <a:pt x="4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62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07"/>
              <p:cNvSpPr>
                <a:spLocks noChangeAspect="1"/>
              </p:cNvSpPr>
              <p:nvPr/>
            </p:nvSpPr>
            <p:spPr bwMode="auto">
              <a:xfrm>
                <a:off x="-32" y="2107"/>
                <a:ext cx="144" cy="1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7" y="188"/>
                  </a:cxn>
                  <a:cxn ang="0">
                    <a:pos x="144" y="178"/>
                  </a:cxn>
                  <a:cxn ang="0">
                    <a:pos x="47" y="0"/>
                  </a:cxn>
                  <a:cxn ang="0">
                    <a:pos x="0" y="10"/>
                  </a:cxn>
                </a:cxnLst>
                <a:rect l="0" t="0" r="r" b="b"/>
                <a:pathLst>
                  <a:path w="144" h="188">
                    <a:moveTo>
                      <a:pt x="0" y="10"/>
                    </a:moveTo>
                    <a:lnTo>
                      <a:pt x="97" y="188"/>
                    </a:lnTo>
                    <a:lnTo>
                      <a:pt x="144" y="178"/>
                    </a:lnTo>
                    <a:lnTo>
                      <a:pt x="47" y="0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62DFD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08"/>
              <p:cNvSpPr>
                <a:spLocks noChangeAspect="1"/>
              </p:cNvSpPr>
              <p:nvPr/>
            </p:nvSpPr>
            <p:spPr bwMode="auto">
              <a:xfrm>
                <a:off x="-168" y="2171"/>
                <a:ext cx="131" cy="21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95" y="211"/>
                  </a:cxn>
                  <a:cxn ang="0">
                    <a:pos x="131" y="178"/>
                  </a:cxn>
                  <a:cxn ang="0">
                    <a:pos x="34" y="0"/>
                  </a:cxn>
                  <a:cxn ang="0">
                    <a:pos x="0" y="33"/>
                  </a:cxn>
                </a:cxnLst>
                <a:rect l="0" t="0" r="r" b="b"/>
                <a:pathLst>
                  <a:path w="131" h="211">
                    <a:moveTo>
                      <a:pt x="0" y="33"/>
                    </a:moveTo>
                    <a:lnTo>
                      <a:pt x="95" y="211"/>
                    </a:lnTo>
                    <a:lnTo>
                      <a:pt x="131" y="178"/>
                    </a:lnTo>
                    <a:lnTo>
                      <a:pt x="34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77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09"/>
              <p:cNvSpPr>
                <a:spLocks noChangeAspect="1"/>
              </p:cNvSpPr>
              <p:nvPr/>
            </p:nvSpPr>
            <p:spPr bwMode="auto">
              <a:xfrm>
                <a:off x="-168" y="2171"/>
                <a:ext cx="131" cy="21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95" y="211"/>
                  </a:cxn>
                  <a:cxn ang="0">
                    <a:pos x="131" y="178"/>
                  </a:cxn>
                  <a:cxn ang="0">
                    <a:pos x="34" y="0"/>
                  </a:cxn>
                  <a:cxn ang="0">
                    <a:pos x="0" y="33"/>
                  </a:cxn>
                </a:cxnLst>
                <a:rect l="0" t="0" r="r" b="b"/>
                <a:pathLst>
                  <a:path w="131" h="211">
                    <a:moveTo>
                      <a:pt x="0" y="33"/>
                    </a:moveTo>
                    <a:lnTo>
                      <a:pt x="95" y="211"/>
                    </a:lnTo>
                    <a:lnTo>
                      <a:pt x="131" y="178"/>
                    </a:lnTo>
                    <a:lnTo>
                      <a:pt x="34" y="0"/>
                    </a:lnTo>
                    <a:lnTo>
                      <a:pt x="0" y="33"/>
                    </a:lnTo>
                  </a:path>
                </a:pathLst>
              </a:custGeom>
              <a:noFill/>
              <a:ln w="3175">
                <a:solidFill>
                  <a:srgbClr val="77FDF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0"/>
              <p:cNvSpPr>
                <a:spLocks noChangeAspect="1"/>
              </p:cNvSpPr>
              <p:nvPr/>
            </p:nvSpPr>
            <p:spPr bwMode="auto">
              <a:xfrm>
                <a:off x="-85" y="2117"/>
                <a:ext cx="150" cy="2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97" y="201"/>
                  </a:cxn>
                  <a:cxn ang="0">
                    <a:pos x="150" y="178"/>
                  </a:cxn>
                  <a:cxn ang="0">
                    <a:pos x="53" y="0"/>
                  </a:cxn>
                  <a:cxn ang="0">
                    <a:pos x="0" y="23"/>
                  </a:cxn>
                </a:cxnLst>
                <a:rect l="0" t="0" r="r" b="b"/>
                <a:pathLst>
                  <a:path w="150" h="201">
                    <a:moveTo>
                      <a:pt x="0" y="23"/>
                    </a:moveTo>
                    <a:lnTo>
                      <a:pt x="97" y="201"/>
                    </a:lnTo>
                    <a:lnTo>
                      <a:pt x="150" y="178"/>
                    </a:lnTo>
                    <a:lnTo>
                      <a:pt x="5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9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1"/>
              <p:cNvSpPr>
                <a:spLocks noChangeAspect="1"/>
              </p:cNvSpPr>
              <p:nvPr/>
            </p:nvSpPr>
            <p:spPr bwMode="auto">
              <a:xfrm>
                <a:off x="-85" y="2117"/>
                <a:ext cx="150" cy="2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97" y="201"/>
                  </a:cxn>
                  <a:cxn ang="0">
                    <a:pos x="150" y="178"/>
                  </a:cxn>
                  <a:cxn ang="0">
                    <a:pos x="53" y="0"/>
                  </a:cxn>
                  <a:cxn ang="0">
                    <a:pos x="0" y="23"/>
                  </a:cxn>
                </a:cxnLst>
                <a:rect l="0" t="0" r="r" b="b"/>
                <a:pathLst>
                  <a:path w="150" h="201">
                    <a:moveTo>
                      <a:pt x="0" y="23"/>
                    </a:moveTo>
                    <a:lnTo>
                      <a:pt x="97" y="201"/>
                    </a:lnTo>
                    <a:lnTo>
                      <a:pt x="150" y="178"/>
                    </a:lnTo>
                    <a:lnTo>
                      <a:pt x="53" y="0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rgbClr val="79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2"/>
              <p:cNvSpPr>
                <a:spLocks noChangeAspect="1"/>
              </p:cNvSpPr>
              <p:nvPr/>
            </p:nvSpPr>
            <p:spPr bwMode="auto">
              <a:xfrm>
                <a:off x="-134" y="2140"/>
                <a:ext cx="146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7" y="209"/>
                  </a:cxn>
                  <a:cxn ang="0">
                    <a:pos x="146" y="178"/>
                  </a:cxn>
                  <a:cxn ang="0">
                    <a:pos x="49" y="0"/>
                  </a:cxn>
                  <a:cxn ang="0">
                    <a:pos x="0" y="31"/>
                  </a:cxn>
                </a:cxnLst>
                <a:rect l="0" t="0" r="r" b="b"/>
                <a:pathLst>
                  <a:path w="146" h="209">
                    <a:moveTo>
                      <a:pt x="0" y="31"/>
                    </a:moveTo>
                    <a:lnTo>
                      <a:pt x="97" y="209"/>
                    </a:lnTo>
                    <a:lnTo>
                      <a:pt x="146" y="178"/>
                    </a:lnTo>
                    <a:lnTo>
                      <a:pt x="4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8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3"/>
              <p:cNvSpPr>
                <a:spLocks noChangeAspect="1"/>
              </p:cNvSpPr>
              <p:nvPr/>
            </p:nvSpPr>
            <p:spPr bwMode="auto">
              <a:xfrm>
                <a:off x="-134" y="2140"/>
                <a:ext cx="146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7" y="209"/>
                  </a:cxn>
                  <a:cxn ang="0">
                    <a:pos x="146" y="178"/>
                  </a:cxn>
                  <a:cxn ang="0">
                    <a:pos x="49" y="0"/>
                  </a:cxn>
                  <a:cxn ang="0">
                    <a:pos x="0" y="31"/>
                  </a:cxn>
                </a:cxnLst>
                <a:rect l="0" t="0" r="r" b="b"/>
                <a:pathLst>
                  <a:path w="146" h="209">
                    <a:moveTo>
                      <a:pt x="0" y="31"/>
                    </a:moveTo>
                    <a:lnTo>
                      <a:pt x="97" y="209"/>
                    </a:lnTo>
                    <a:lnTo>
                      <a:pt x="146" y="178"/>
                    </a:lnTo>
                    <a:lnTo>
                      <a:pt x="49" y="0"/>
                    </a:lnTo>
                    <a:lnTo>
                      <a:pt x="0" y="31"/>
                    </a:lnTo>
                  </a:path>
                </a:pathLst>
              </a:custGeom>
              <a:noFill/>
              <a:ln w="3175">
                <a:solidFill>
                  <a:srgbClr val="8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4"/>
              <p:cNvSpPr>
                <a:spLocks noChangeAspect="1"/>
              </p:cNvSpPr>
              <p:nvPr/>
            </p:nvSpPr>
            <p:spPr bwMode="auto">
              <a:xfrm>
                <a:off x="-94" y="2285"/>
                <a:ext cx="261" cy="169"/>
              </a:xfrm>
              <a:custGeom>
                <a:avLst/>
                <a:gdLst/>
                <a:ahLst/>
                <a:cxnLst>
                  <a:cxn ang="0">
                    <a:pos x="106" y="33"/>
                  </a:cxn>
                  <a:cxn ang="0">
                    <a:pos x="57" y="64"/>
                  </a:cxn>
                  <a:cxn ang="0">
                    <a:pos x="21" y="97"/>
                  </a:cxn>
                  <a:cxn ang="0">
                    <a:pos x="0" y="128"/>
                  </a:cxn>
                  <a:cxn ang="0">
                    <a:pos x="0" y="154"/>
                  </a:cxn>
                  <a:cxn ang="0">
                    <a:pos x="21" y="169"/>
                  </a:cxn>
                  <a:cxn ang="0">
                    <a:pos x="56" y="169"/>
                  </a:cxn>
                  <a:cxn ang="0">
                    <a:pos x="102" y="159"/>
                  </a:cxn>
                  <a:cxn ang="0">
                    <a:pos x="154" y="137"/>
                  </a:cxn>
                  <a:cxn ang="0">
                    <a:pos x="203" y="107"/>
                  </a:cxn>
                  <a:cxn ang="0">
                    <a:pos x="239" y="74"/>
                  </a:cxn>
                  <a:cxn ang="0">
                    <a:pos x="260" y="43"/>
                  </a:cxn>
                  <a:cxn ang="0">
                    <a:pos x="261" y="17"/>
                  </a:cxn>
                  <a:cxn ang="0">
                    <a:pos x="241" y="2"/>
                  </a:cxn>
                  <a:cxn ang="0">
                    <a:pos x="206" y="0"/>
                  </a:cxn>
                  <a:cxn ang="0">
                    <a:pos x="159" y="10"/>
                  </a:cxn>
                  <a:cxn ang="0">
                    <a:pos x="106" y="33"/>
                  </a:cxn>
                </a:cxnLst>
                <a:rect l="0" t="0" r="r" b="b"/>
                <a:pathLst>
                  <a:path w="261" h="169">
                    <a:moveTo>
                      <a:pt x="106" y="33"/>
                    </a:moveTo>
                    <a:lnTo>
                      <a:pt x="57" y="64"/>
                    </a:lnTo>
                    <a:lnTo>
                      <a:pt x="21" y="97"/>
                    </a:lnTo>
                    <a:lnTo>
                      <a:pt x="0" y="128"/>
                    </a:lnTo>
                    <a:lnTo>
                      <a:pt x="0" y="154"/>
                    </a:lnTo>
                    <a:lnTo>
                      <a:pt x="21" y="169"/>
                    </a:lnTo>
                    <a:lnTo>
                      <a:pt x="56" y="169"/>
                    </a:lnTo>
                    <a:lnTo>
                      <a:pt x="102" y="159"/>
                    </a:lnTo>
                    <a:lnTo>
                      <a:pt x="154" y="137"/>
                    </a:lnTo>
                    <a:lnTo>
                      <a:pt x="203" y="107"/>
                    </a:lnTo>
                    <a:lnTo>
                      <a:pt x="239" y="74"/>
                    </a:lnTo>
                    <a:lnTo>
                      <a:pt x="260" y="43"/>
                    </a:lnTo>
                    <a:lnTo>
                      <a:pt x="261" y="17"/>
                    </a:lnTo>
                    <a:lnTo>
                      <a:pt x="241" y="2"/>
                    </a:lnTo>
                    <a:lnTo>
                      <a:pt x="206" y="0"/>
                    </a:lnTo>
                    <a:lnTo>
                      <a:pt x="159" y="10"/>
                    </a:lnTo>
                    <a:lnTo>
                      <a:pt x="106" y="33"/>
                    </a:lnTo>
                    <a:close/>
                  </a:path>
                </a:pathLst>
              </a:custGeom>
              <a:solidFill>
                <a:srgbClr val="15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15"/>
              <p:cNvSpPr>
                <a:spLocks noChangeAspect="1"/>
              </p:cNvSpPr>
              <p:nvPr/>
            </p:nvSpPr>
            <p:spPr bwMode="auto">
              <a:xfrm>
                <a:off x="-94" y="2285"/>
                <a:ext cx="261" cy="169"/>
              </a:xfrm>
              <a:custGeom>
                <a:avLst/>
                <a:gdLst/>
                <a:ahLst/>
                <a:cxnLst>
                  <a:cxn ang="0">
                    <a:pos x="106" y="33"/>
                  </a:cxn>
                  <a:cxn ang="0">
                    <a:pos x="57" y="64"/>
                  </a:cxn>
                  <a:cxn ang="0">
                    <a:pos x="21" y="97"/>
                  </a:cxn>
                  <a:cxn ang="0">
                    <a:pos x="0" y="128"/>
                  </a:cxn>
                  <a:cxn ang="0">
                    <a:pos x="0" y="154"/>
                  </a:cxn>
                  <a:cxn ang="0">
                    <a:pos x="21" y="169"/>
                  </a:cxn>
                  <a:cxn ang="0">
                    <a:pos x="56" y="169"/>
                  </a:cxn>
                  <a:cxn ang="0">
                    <a:pos x="102" y="159"/>
                  </a:cxn>
                  <a:cxn ang="0">
                    <a:pos x="154" y="137"/>
                  </a:cxn>
                  <a:cxn ang="0">
                    <a:pos x="203" y="107"/>
                  </a:cxn>
                  <a:cxn ang="0">
                    <a:pos x="239" y="74"/>
                  </a:cxn>
                  <a:cxn ang="0">
                    <a:pos x="260" y="43"/>
                  </a:cxn>
                  <a:cxn ang="0">
                    <a:pos x="261" y="17"/>
                  </a:cxn>
                  <a:cxn ang="0">
                    <a:pos x="241" y="2"/>
                  </a:cxn>
                  <a:cxn ang="0">
                    <a:pos x="206" y="0"/>
                  </a:cxn>
                  <a:cxn ang="0">
                    <a:pos x="159" y="10"/>
                  </a:cxn>
                  <a:cxn ang="0">
                    <a:pos x="106" y="33"/>
                  </a:cxn>
                </a:cxnLst>
                <a:rect l="0" t="0" r="r" b="b"/>
                <a:pathLst>
                  <a:path w="261" h="169">
                    <a:moveTo>
                      <a:pt x="106" y="33"/>
                    </a:moveTo>
                    <a:lnTo>
                      <a:pt x="57" y="64"/>
                    </a:lnTo>
                    <a:lnTo>
                      <a:pt x="21" y="97"/>
                    </a:lnTo>
                    <a:lnTo>
                      <a:pt x="0" y="128"/>
                    </a:lnTo>
                    <a:lnTo>
                      <a:pt x="0" y="154"/>
                    </a:lnTo>
                    <a:lnTo>
                      <a:pt x="21" y="169"/>
                    </a:lnTo>
                    <a:lnTo>
                      <a:pt x="56" y="169"/>
                    </a:lnTo>
                    <a:lnTo>
                      <a:pt x="102" y="159"/>
                    </a:lnTo>
                    <a:lnTo>
                      <a:pt x="154" y="137"/>
                    </a:lnTo>
                    <a:lnTo>
                      <a:pt x="203" y="107"/>
                    </a:lnTo>
                    <a:lnTo>
                      <a:pt x="239" y="74"/>
                    </a:lnTo>
                    <a:lnTo>
                      <a:pt x="260" y="43"/>
                    </a:lnTo>
                    <a:lnTo>
                      <a:pt x="261" y="17"/>
                    </a:lnTo>
                    <a:lnTo>
                      <a:pt x="241" y="2"/>
                    </a:lnTo>
                    <a:lnTo>
                      <a:pt x="206" y="0"/>
                    </a:lnTo>
                    <a:lnTo>
                      <a:pt x="159" y="10"/>
                    </a:lnTo>
                    <a:lnTo>
                      <a:pt x="106" y="33"/>
                    </a:lnTo>
                  </a:path>
                </a:pathLst>
              </a:custGeom>
              <a:noFill/>
              <a:ln w="3175">
                <a:solidFill>
                  <a:srgbClr val="15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-149" y="2161"/>
                <a:ext cx="145" cy="17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Line 117"/>
              <p:cNvSpPr>
                <a:spLocks noChangeAspect="1" noChangeShapeType="1"/>
              </p:cNvSpPr>
              <p:nvPr/>
            </p:nvSpPr>
            <p:spPr bwMode="auto">
              <a:xfrm>
                <a:off x="22" y="2152"/>
                <a:ext cx="90" cy="6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0" name="Line 118"/>
            <p:cNvSpPr>
              <a:spLocks noChangeAspect="1" noChangeShapeType="1"/>
            </p:cNvSpPr>
            <p:nvPr/>
          </p:nvSpPr>
          <p:spPr bwMode="auto">
            <a:xfrm flipH="1">
              <a:off x="5560147" y="2891127"/>
              <a:ext cx="1989137" cy="865187"/>
            </a:xfrm>
            <a:prstGeom prst="line">
              <a:avLst/>
            </a:prstGeom>
            <a:noFill/>
            <a:ln w="682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31" name="Group 119"/>
            <p:cNvGrpSpPr>
              <a:grpSpLocks noChangeAspect="1"/>
            </p:cNvGrpSpPr>
            <p:nvPr/>
          </p:nvGrpSpPr>
          <p:grpSpPr bwMode="auto">
            <a:xfrm>
              <a:off x="5090247" y="3438814"/>
              <a:ext cx="639762" cy="693738"/>
              <a:chOff x="591" y="2325"/>
              <a:chExt cx="327" cy="354"/>
            </a:xfrm>
          </p:grpSpPr>
          <p:sp>
            <p:nvSpPr>
              <p:cNvPr id="198" name="Freeform 120"/>
              <p:cNvSpPr>
                <a:spLocks noChangeAspect="1"/>
              </p:cNvSpPr>
              <p:nvPr/>
            </p:nvSpPr>
            <p:spPr bwMode="auto">
              <a:xfrm>
                <a:off x="591" y="2325"/>
                <a:ext cx="209" cy="91"/>
              </a:xfrm>
              <a:custGeom>
                <a:avLst/>
                <a:gdLst/>
                <a:ahLst/>
                <a:cxnLst>
                  <a:cxn ang="0">
                    <a:pos x="197" y="3"/>
                  </a:cxn>
                  <a:cxn ang="0">
                    <a:pos x="0" y="91"/>
                  </a:cxn>
                  <a:cxn ang="0">
                    <a:pos x="12" y="90"/>
                  </a:cxn>
                  <a:cxn ang="0">
                    <a:pos x="209" y="0"/>
                  </a:cxn>
                  <a:cxn ang="0">
                    <a:pos x="197" y="3"/>
                  </a:cxn>
                </a:cxnLst>
                <a:rect l="0" t="0" r="r" b="b"/>
                <a:pathLst>
                  <a:path w="209" h="91">
                    <a:moveTo>
                      <a:pt x="197" y="3"/>
                    </a:moveTo>
                    <a:lnTo>
                      <a:pt x="0" y="91"/>
                    </a:lnTo>
                    <a:lnTo>
                      <a:pt x="12" y="90"/>
                    </a:lnTo>
                    <a:lnTo>
                      <a:pt x="209" y="0"/>
                    </a:lnTo>
                    <a:lnTo>
                      <a:pt x="197" y="3"/>
                    </a:lnTo>
                    <a:close/>
                  </a:path>
                </a:pathLst>
              </a:custGeom>
              <a:solidFill>
                <a:srgbClr val="43B4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121"/>
              <p:cNvSpPr>
                <a:spLocks noChangeAspect="1"/>
              </p:cNvSpPr>
              <p:nvPr/>
            </p:nvSpPr>
            <p:spPr bwMode="auto">
              <a:xfrm>
                <a:off x="591" y="2325"/>
                <a:ext cx="209" cy="91"/>
              </a:xfrm>
              <a:custGeom>
                <a:avLst/>
                <a:gdLst/>
                <a:ahLst/>
                <a:cxnLst>
                  <a:cxn ang="0">
                    <a:pos x="197" y="3"/>
                  </a:cxn>
                  <a:cxn ang="0">
                    <a:pos x="0" y="91"/>
                  </a:cxn>
                  <a:cxn ang="0">
                    <a:pos x="12" y="90"/>
                  </a:cxn>
                  <a:cxn ang="0">
                    <a:pos x="209" y="0"/>
                  </a:cxn>
                  <a:cxn ang="0">
                    <a:pos x="197" y="3"/>
                  </a:cxn>
                </a:cxnLst>
                <a:rect l="0" t="0" r="r" b="b"/>
                <a:pathLst>
                  <a:path w="209" h="91">
                    <a:moveTo>
                      <a:pt x="197" y="3"/>
                    </a:moveTo>
                    <a:lnTo>
                      <a:pt x="0" y="91"/>
                    </a:lnTo>
                    <a:lnTo>
                      <a:pt x="12" y="90"/>
                    </a:lnTo>
                    <a:lnTo>
                      <a:pt x="209" y="0"/>
                    </a:lnTo>
                    <a:lnTo>
                      <a:pt x="197" y="3"/>
                    </a:lnTo>
                  </a:path>
                </a:pathLst>
              </a:custGeom>
              <a:noFill/>
              <a:ln w="3175">
                <a:solidFill>
                  <a:srgbClr val="43B4B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122"/>
              <p:cNvSpPr>
                <a:spLocks noChangeAspect="1"/>
              </p:cNvSpPr>
              <p:nvPr/>
            </p:nvSpPr>
            <p:spPr bwMode="auto">
              <a:xfrm>
                <a:off x="719" y="2567"/>
                <a:ext cx="199" cy="111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2" y="90"/>
                  </a:cxn>
                  <a:cxn ang="0">
                    <a:pos x="0" y="111"/>
                  </a:cxn>
                  <a:cxn ang="0">
                    <a:pos x="195" y="22"/>
                  </a:cxn>
                  <a:cxn ang="0">
                    <a:pos x="199" y="0"/>
                  </a:cxn>
                </a:cxnLst>
                <a:rect l="0" t="0" r="r" b="b"/>
                <a:pathLst>
                  <a:path w="199" h="111">
                    <a:moveTo>
                      <a:pt x="199" y="0"/>
                    </a:moveTo>
                    <a:lnTo>
                      <a:pt x="2" y="90"/>
                    </a:lnTo>
                    <a:lnTo>
                      <a:pt x="0" y="111"/>
                    </a:lnTo>
                    <a:lnTo>
                      <a:pt x="195" y="22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15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123"/>
              <p:cNvSpPr>
                <a:spLocks noChangeAspect="1"/>
              </p:cNvSpPr>
              <p:nvPr/>
            </p:nvSpPr>
            <p:spPr bwMode="auto">
              <a:xfrm>
                <a:off x="719" y="2567"/>
                <a:ext cx="199" cy="111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2" y="90"/>
                  </a:cxn>
                  <a:cxn ang="0">
                    <a:pos x="0" y="111"/>
                  </a:cxn>
                  <a:cxn ang="0">
                    <a:pos x="195" y="22"/>
                  </a:cxn>
                  <a:cxn ang="0">
                    <a:pos x="199" y="0"/>
                  </a:cxn>
                </a:cxnLst>
                <a:rect l="0" t="0" r="r" b="b"/>
                <a:pathLst>
                  <a:path w="199" h="111">
                    <a:moveTo>
                      <a:pt x="199" y="0"/>
                    </a:moveTo>
                    <a:lnTo>
                      <a:pt x="2" y="90"/>
                    </a:lnTo>
                    <a:lnTo>
                      <a:pt x="0" y="111"/>
                    </a:lnTo>
                    <a:lnTo>
                      <a:pt x="195" y="22"/>
                    </a:lnTo>
                    <a:lnTo>
                      <a:pt x="199" y="0"/>
                    </a:lnTo>
                  </a:path>
                </a:pathLst>
              </a:custGeom>
              <a:noFill/>
              <a:ln w="3175">
                <a:solidFill>
                  <a:srgbClr val="15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124"/>
              <p:cNvSpPr>
                <a:spLocks noChangeAspect="1"/>
              </p:cNvSpPr>
              <p:nvPr/>
            </p:nvSpPr>
            <p:spPr bwMode="auto">
              <a:xfrm>
                <a:off x="603" y="2325"/>
                <a:ext cx="216" cy="107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19" y="107"/>
                  </a:cxn>
                  <a:cxn ang="0">
                    <a:pos x="216" y="19"/>
                  </a:cxn>
                  <a:cxn ang="0">
                    <a:pos x="197" y="0"/>
                  </a:cxn>
                </a:cxnLst>
                <a:rect l="0" t="0" r="r" b="b"/>
                <a:pathLst>
                  <a:path w="216" h="107">
                    <a:moveTo>
                      <a:pt x="197" y="0"/>
                    </a:moveTo>
                    <a:lnTo>
                      <a:pt x="0" y="90"/>
                    </a:lnTo>
                    <a:lnTo>
                      <a:pt x="19" y="107"/>
                    </a:lnTo>
                    <a:lnTo>
                      <a:pt x="216" y="19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61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125"/>
              <p:cNvSpPr>
                <a:spLocks noChangeAspect="1"/>
              </p:cNvSpPr>
              <p:nvPr/>
            </p:nvSpPr>
            <p:spPr bwMode="auto">
              <a:xfrm>
                <a:off x="603" y="2325"/>
                <a:ext cx="216" cy="107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19" y="107"/>
                  </a:cxn>
                  <a:cxn ang="0">
                    <a:pos x="216" y="19"/>
                  </a:cxn>
                  <a:cxn ang="0">
                    <a:pos x="197" y="0"/>
                  </a:cxn>
                </a:cxnLst>
                <a:rect l="0" t="0" r="r" b="b"/>
                <a:pathLst>
                  <a:path w="216" h="107">
                    <a:moveTo>
                      <a:pt x="197" y="0"/>
                    </a:moveTo>
                    <a:lnTo>
                      <a:pt x="0" y="90"/>
                    </a:lnTo>
                    <a:lnTo>
                      <a:pt x="19" y="107"/>
                    </a:lnTo>
                    <a:lnTo>
                      <a:pt x="216" y="19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61D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Freeform 126"/>
              <p:cNvSpPr>
                <a:spLocks noChangeAspect="1"/>
              </p:cNvSpPr>
              <p:nvPr/>
            </p:nvSpPr>
            <p:spPr bwMode="auto">
              <a:xfrm>
                <a:off x="712" y="2529"/>
                <a:ext cx="206" cy="12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9" y="128"/>
                  </a:cxn>
                  <a:cxn ang="0">
                    <a:pos x="206" y="38"/>
                  </a:cxn>
                  <a:cxn ang="0">
                    <a:pos x="197" y="0"/>
                  </a:cxn>
                </a:cxnLst>
                <a:rect l="0" t="0" r="r" b="b"/>
                <a:pathLst>
                  <a:path w="206" h="128">
                    <a:moveTo>
                      <a:pt x="197" y="0"/>
                    </a:moveTo>
                    <a:lnTo>
                      <a:pt x="0" y="90"/>
                    </a:lnTo>
                    <a:lnTo>
                      <a:pt x="9" y="128"/>
                    </a:lnTo>
                    <a:lnTo>
                      <a:pt x="206" y="38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32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127"/>
              <p:cNvSpPr>
                <a:spLocks noChangeAspect="1"/>
              </p:cNvSpPr>
              <p:nvPr/>
            </p:nvSpPr>
            <p:spPr bwMode="auto">
              <a:xfrm>
                <a:off x="712" y="2529"/>
                <a:ext cx="206" cy="12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9" y="128"/>
                  </a:cxn>
                  <a:cxn ang="0">
                    <a:pos x="206" y="38"/>
                  </a:cxn>
                  <a:cxn ang="0">
                    <a:pos x="197" y="0"/>
                  </a:cxn>
                </a:cxnLst>
                <a:rect l="0" t="0" r="r" b="b"/>
                <a:pathLst>
                  <a:path w="206" h="128">
                    <a:moveTo>
                      <a:pt x="197" y="0"/>
                    </a:moveTo>
                    <a:lnTo>
                      <a:pt x="0" y="90"/>
                    </a:lnTo>
                    <a:lnTo>
                      <a:pt x="9" y="128"/>
                    </a:lnTo>
                    <a:lnTo>
                      <a:pt x="206" y="38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329C9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128"/>
              <p:cNvSpPr>
                <a:spLocks noChangeAspect="1"/>
              </p:cNvSpPr>
              <p:nvPr/>
            </p:nvSpPr>
            <p:spPr bwMode="auto">
              <a:xfrm>
                <a:off x="622" y="2344"/>
                <a:ext cx="221" cy="123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88"/>
                  </a:cxn>
                  <a:cxn ang="0">
                    <a:pos x="24" y="123"/>
                  </a:cxn>
                  <a:cxn ang="0">
                    <a:pos x="221" y="34"/>
                  </a:cxn>
                  <a:cxn ang="0">
                    <a:pos x="197" y="0"/>
                  </a:cxn>
                </a:cxnLst>
                <a:rect l="0" t="0" r="r" b="b"/>
                <a:pathLst>
                  <a:path w="221" h="123">
                    <a:moveTo>
                      <a:pt x="197" y="0"/>
                    </a:moveTo>
                    <a:lnTo>
                      <a:pt x="0" y="88"/>
                    </a:lnTo>
                    <a:lnTo>
                      <a:pt x="24" y="123"/>
                    </a:lnTo>
                    <a:lnTo>
                      <a:pt x="221" y="34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73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129"/>
              <p:cNvSpPr>
                <a:spLocks noChangeAspect="1"/>
              </p:cNvSpPr>
              <p:nvPr/>
            </p:nvSpPr>
            <p:spPr bwMode="auto">
              <a:xfrm>
                <a:off x="622" y="2344"/>
                <a:ext cx="221" cy="123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88"/>
                  </a:cxn>
                  <a:cxn ang="0">
                    <a:pos x="24" y="123"/>
                  </a:cxn>
                  <a:cxn ang="0">
                    <a:pos x="221" y="34"/>
                  </a:cxn>
                  <a:cxn ang="0">
                    <a:pos x="197" y="0"/>
                  </a:cxn>
                </a:cxnLst>
                <a:rect l="0" t="0" r="r" b="b"/>
                <a:pathLst>
                  <a:path w="221" h="123">
                    <a:moveTo>
                      <a:pt x="197" y="0"/>
                    </a:moveTo>
                    <a:lnTo>
                      <a:pt x="0" y="88"/>
                    </a:lnTo>
                    <a:lnTo>
                      <a:pt x="24" y="123"/>
                    </a:lnTo>
                    <a:lnTo>
                      <a:pt x="221" y="34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73F8F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130"/>
              <p:cNvSpPr>
                <a:spLocks noChangeAspect="1"/>
              </p:cNvSpPr>
              <p:nvPr/>
            </p:nvSpPr>
            <p:spPr bwMode="auto">
              <a:xfrm>
                <a:off x="696" y="2480"/>
                <a:ext cx="213" cy="139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16" y="139"/>
                  </a:cxn>
                  <a:cxn ang="0">
                    <a:pos x="213" y="49"/>
                  </a:cxn>
                  <a:cxn ang="0">
                    <a:pos x="197" y="0"/>
                  </a:cxn>
                </a:cxnLst>
                <a:rect l="0" t="0" r="r" b="b"/>
                <a:pathLst>
                  <a:path w="213" h="139">
                    <a:moveTo>
                      <a:pt x="197" y="0"/>
                    </a:moveTo>
                    <a:lnTo>
                      <a:pt x="0" y="90"/>
                    </a:lnTo>
                    <a:lnTo>
                      <a:pt x="16" y="139"/>
                    </a:lnTo>
                    <a:lnTo>
                      <a:pt x="213" y="49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54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131"/>
              <p:cNvSpPr>
                <a:spLocks noChangeAspect="1"/>
              </p:cNvSpPr>
              <p:nvPr/>
            </p:nvSpPr>
            <p:spPr bwMode="auto">
              <a:xfrm>
                <a:off x="696" y="2480"/>
                <a:ext cx="213" cy="139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16" y="139"/>
                  </a:cxn>
                  <a:cxn ang="0">
                    <a:pos x="213" y="49"/>
                  </a:cxn>
                  <a:cxn ang="0">
                    <a:pos x="197" y="0"/>
                  </a:cxn>
                </a:cxnLst>
                <a:rect l="0" t="0" r="r" b="b"/>
                <a:pathLst>
                  <a:path w="213" h="139">
                    <a:moveTo>
                      <a:pt x="197" y="0"/>
                    </a:moveTo>
                    <a:lnTo>
                      <a:pt x="0" y="90"/>
                    </a:lnTo>
                    <a:lnTo>
                      <a:pt x="16" y="139"/>
                    </a:lnTo>
                    <a:lnTo>
                      <a:pt x="213" y="49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54CB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132"/>
              <p:cNvSpPr>
                <a:spLocks noChangeAspect="1"/>
              </p:cNvSpPr>
              <p:nvPr/>
            </p:nvSpPr>
            <p:spPr bwMode="auto">
              <a:xfrm>
                <a:off x="672" y="2427"/>
                <a:ext cx="221" cy="143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24" y="143"/>
                  </a:cxn>
                  <a:cxn ang="0">
                    <a:pos x="221" y="53"/>
                  </a:cxn>
                  <a:cxn ang="0">
                    <a:pos x="197" y="0"/>
                  </a:cxn>
                </a:cxnLst>
                <a:rect l="0" t="0" r="r" b="b"/>
                <a:pathLst>
                  <a:path w="221" h="143">
                    <a:moveTo>
                      <a:pt x="197" y="0"/>
                    </a:moveTo>
                    <a:lnTo>
                      <a:pt x="0" y="90"/>
                    </a:lnTo>
                    <a:lnTo>
                      <a:pt x="24" y="143"/>
                    </a:lnTo>
                    <a:lnTo>
                      <a:pt x="221" y="5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6C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133"/>
              <p:cNvSpPr>
                <a:spLocks noChangeAspect="1"/>
              </p:cNvSpPr>
              <p:nvPr/>
            </p:nvSpPr>
            <p:spPr bwMode="auto">
              <a:xfrm>
                <a:off x="672" y="2427"/>
                <a:ext cx="221" cy="143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24" y="143"/>
                  </a:cxn>
                  <a:cxn ang="0">
                    <a:pos x="221" y="53"/>
                  </a:cxn>
                  <a:cxn ang="0">
                    <a:pos x="197" y="0"/>
                  </a:cxn>
                </a:cxnLst>
                <a:rect l="0" t="0" r="r" b="b"/>
                <a:pathLst>
                  <a:path w="221" h="143">
                    <a:moveTo>
                      <a:pt x="197" y="0"/>
                    </a:moveTo>
                    <a:lnTo>
                      <a:pt x="0" y="90"/>
                    </a:lnTo>
                    <a:lnTo>
                      <a:pt x="24" y="143"/>
                    </a:lnTo>
                    <a:lnTo>
                      <a:pt x="221" y="53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6CEEE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134"/>
              <p:cNvSpPr>
                <a:spLocks noChangeAspect="1"/>
              </p:cNvSpPr>
              <p:nvPr/>
            </p:nvSpPr>
            <p:spPr bwMode="auto">
              <a:xfrm>
                <a:off x="646" y="2378"/>
                <a:ext cx="223" cy="139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89"/>
                  </a:cxn>
                  <a:cxn ang="0">
                    <a:pos x="26" y="139"/>
                  </a:cxn>
                  <a:cxn ang="0">
                    <a:pos x="223" y="49"/>
                  </a:cxn>
                  <a:cxn ang="0">
                    <a:pos x="197" y="0"/>
                  </a:cxn>
                </a:cxnLst>
                <a:rect l="0" t="0" r="r" b="b"/>
                <a:pathLst>
                  <a:path w="223" h="139">
                    <a:moveTo>
                      <a:pt x="197" y="0"/>
                    </a:moveTo>
                    <a:lnTo>
                      <a:pt x="0" y="89"/>
                    </a:lnTo>
                    <a:lnTo>
                      <a:pt x="26" y="139"/>
                    </a:lnTo>
                    <a:lnTo>
                      <a:pt x="223" y="49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78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135"/>
              <p:cNvSpPr>
                <a:spLocks noChangeAspect="1"/>
              </p:cNvSpPr>
              <p:nvPr/>
            </p:nvSpPr>
            <p:spPr bwMode="auto">
              <a:xfrm>
                <a:off x="646" y="2378"/>
                <a:ext cx="223" cy="139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89"/>
                  </a:cxn>
                  <a:cxn ang="0">
                    <a:pos x="26" y="139"/>
                  </a:cxn>
                  <a:cxn ang="0">
                    <a:pos x="223" y="49"/>
                  </a:cxn>
                  <a:cxn ang="0">
                    <a:pos x="197" y="0"/>
                  </a:cxn>
                </a:cxnLst>
                <a:rect l="0" t="0" r="r" b="b"/>
                <a:pathLst>
                  <a:path w="223" h="139">
                    <a:moveTo>
                      <a:pt x="197" y="0"/>
                    </a:moveTo>
                    <a:lnTo>
                      <a:pt x="0" y="89"/>
                    </a:lnTo>
                    <a:lnTo>
                      <a:pt x="26" y="139"/>
                    </a:lnTo>
                    <a:lnTo>
                      <a:pt x="223" y="49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78FEF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136"/>
              <p:cNvSpPr>
                <a:spLocks noChangeAspect="1"/>
              </p:cNvSpPr>
              <p:nvPr/>
            </p:nvSpPr>
            <p:spPr bwMode="auto">
              <a:xfrm>
                <a:off x="591" y="2415"/>
                <a:ext cx="130" cy="264"/>
              </a:xfrm>
              <a:custGeom>
                <a:avLst/>
                <a:gdLst/>
                <a:ahLst/>
                <a:cxnLst>
                  <a:cxn ang="0">
                    <a:pos x="81" y="102"/>
                  </a:cxn>
                  <a:cxn ang="0">
                    <a:pos x="55" y="52"/>
                  </a:cxn>
                  <a:cxn ang="0">
                    <a:pos x="31" y="17"/>
                  </a:cxn>
                  <a:cxn ang="0">
                    <a:pos x="12" y="0"/>
                  </a:cxn>
                  <a:cxn ang="0">
                    <a:pos x="0" y="1"/>
                  </a:cxn>
                  <a:cxn ang="0">
                    <a:pos x="0" y="24"/>
                  </a:cxn>
                  <a:cxn ang="0">
                    <a:pos x="9" y="62"/>
                  </a:cxn>
                  <a:cxn ang="0">
                    <a:pos x="24" y="110"/>
                  </a:cxn>
                  <a:cxn ang="0">
                    <a:pos x="48" y="162"/>
                  </a:cxn>
                  <a:cxn ang="0">
                    <a:pos x="74" y="211"/>
                  </a:cxn>
                  <a:cxn ang="0">
                    <a:pos x="97" y="245"/>
                  </a:cxn>
                  <a:cxn ang="0">
                    <a:pos x="116" y="264"/>
                  </a:cxn>
                  <a:cxn ang="0">
                    <a:pos x="128" y="263"/>
                  </a:cxn>
                  <a:cxn ang="0">
                    <a:pos x="130" y="242"/>
                  </a:cxn>
                  <a:cxn ang="0">
                    <a:pos x="121" y="204"/>
                  </a:cxn>
                  <a:cxn ang="0">
                    <a:pos x="105" y="155"/>
                  </a:cxn>
                  <a:cxn ang="0">
                    <a:pos x="81" y="102"/>
                  </a:cxn>
                </a:cxnLst>
                <a:rect l="0" t="0" r="r" b="b"/>
                <a:pathLst>
                  <a:path w="130" h="264">
                    <a:moveTo>
                      <a:pt x="81" y="102"/>
                    </a:moveTo>
                    <a:lnTo>
                      <a:pt x="55" y="52"/>
                    </a:lnTo>
                    <a:lnTo>
                      <a:pt x="31" y="17"/>
                    </a:lnTo>
                    <a:lnTo>
                      <a:pt x="12" y="0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9" y="62"/>
                    </a:lnTo>
                    <a:lnTo>
                      <a:pt x="24" y="110"/>
                    </a:lnTo>
                    <a:lnTo>
                      <a:pt x="48" y="162"/>
                    </a:lnTo>
                    <a:lnTo>
                      <a:pt x="74" y="211"/>
                    </a:lnTo>
                    <a:lnTo>
                      <a:pt x="97" y="245"/>
                    </a:lnTo>
                    <a:lnTo>
                      <a:pt x="116" y="264"/>
                    </a:lnTo>
                    <a:lnTo>
                      <a:pt x="128" y="263"/>
                    </a:lnTo>
                    <a:lnTo>
                      <a:pt x="130" y="242"/>
                    </a:lnTo>
                    <a:lnTo>
                      <a:pt x="121" y="204"/>
                    </a:lnTo>
                    <a:lnTo>
                      <a:pt x="105" y="155"/>
                    </a:lnTo>
                    <a:lnTo>
                      <a:pt x="81" y="102"/>
                    </a:lnTo>
                    <a:close/>
                  </a:path>
                </a:pathLst>
              </a:custGeom>
              <a:solidFill>
                <a:srgbClr val="3EA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37"/>
              <p:cNvSpPr>
                <a:spLocks noChangeAspect="1"/>
              </p:cNvSpPr>
              <p:nvPr/>
            </p:nvSpPr>
            <p:spPr bwMode="auto">
              <a:xfrm>
                <a:off x="591" y="2415"/>
                <a:ext cx="130" cy="264"/>
              </a:xfrm>
              <a:custGeom>
                <a:avLst/>
                <a:gdLst/>
                <a:ahLst/>
                <a:cxnLst>
                  <a:cxn ang="0">
                    <a:pos x="81" y="102"/>
                  </a:cxn>
                  <a:cxn ang="0">
                    <a:pos x="55" y="52"/>
                  </a:cxn>
                  <a:cxn ang="0">
                    <a:pos x="31" y="17"/>
                  </a:cxn>
                  <a:cxn ang="0">
                    <a:pos x="12" y="0"/>
                  </a:cxn>
                  <a:cxn ang="0">
                    <a:pos x="0" y="1"/>
                  </a:cxn>
                  <a:cxn ang="0">
                    <a:pos x="0" y="24"/>
                  </a:cxn>
                  <a:cxn ang="0">
                    <a:pos x="9" y="62"/>
                  </a:cxn>
                  <a:cxn ang="0">
                    <a:pos x="24" y="110"/>
                  </a:cxn>
                  <a:cxn ang="0">
                    <a:pos x="48" y="162"/>
                  </a:cxn>
                  <a:cxn ang="0">
                    <a:pos x="74" y="211"/>
                  </a:cxn>
                  <a:cxn ang="0">
                    <a:pos x="97" y="245"/>
                  </a:cxn>
                  <a:cxn ang="0">
                    <a:pos x="116" y="264"/>
                  </a:cxn>
                  <a:cxn ang="0">
                    <a:pos x="128" y="263"/>
                  </a:cxn>
                  <a:cxn ang="0">
                    <a:pos x="130" y="242"/>
                  </a:cxn>
                  <a:cxn ang="0">
                    <a:pos x="121" y="204"/>
                  </a:cxn>
                  <a:cxn ang="0">
                    <a:pos x="105" y="155"/>
                  </a:cxn>
                  <a:cxn ang="0">
                    <a:pos x="81" y="102"/>
                  </a:cxn>
                </a:cxnLst>
                <a:rect l="0" t="0" r="r" b="b"/>
                <a:pathLst>
                  <a:path w="130" h="264">
                    <a:moveTo>
                      <a:pt x="81" y="102"/>
                    </a:moveTo>
                    <a:lnTo>
                      <a:pt x="55" y="52"/>
                    </a:lnTo>
                    <a:lnTo>
                      <a:pt x="31" y="17"/>
                    </a:lnTo>
                    <a:lnTo>
                      <a:pt x="12" y="0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9" y="62"/>
                    </a:lnTo>
                    <a:lnTo>
                      <a:pt x="24" y="110"/>
                    </a:lnTo>
                    <a:lnTo>
                      <a:pt x="48" y="162"/>
                    </a:lnTo>
                    <a:lnTo>
                      <a:pt x="74" y="211"/>
                    </a:lnTo>
                    <a:lnTo>
                      <a:pt x="97" y="245"/>
                    </a:lnTo>
                    <a:lnTo>
                      <a:pt x="116" y="264"/>
                    </a:lnTo>
                    <a:lnTo>
                      <a:pt x="128" y="263"/>
                    </a:lnTo>
                    <a:lnTo>
                      <a:pt x="130" y="242"/>
                    </a:lnTo>
                    <a:lnTo>
                      <a:pt x="121" y="204"/>
                    </a:lnTo>
                    <a:lnTo>
                      <a:pt x="105" y="155"/>
                    </a:lnTo>
                    <a:lnTo>
                      <a:pt x="81" y="102"/>
                    </a:lnTo>
                  </a:path>
                </a:pathLst>
              </a:custGeom>
              <a:noFill/>
              <a:ln w="3175">
                <a:solidFill>
                  <a:srgbClr val="3EACA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Line 13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86" y="2403"/>
                <a:ext cx="42" cy="21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Line 139"/>
              <p:cNvSpPr>
                <a:spLocks noChangeAspect="1" noChangeShapeType="1"/>
              </p:cNvSpPr>
              <p:nvPr/>
            </p:nvSpPr>
            <p:spPr bwMode="auto">
              <a:xfrm>
                <a:off x="698" y="2373"/>
                <a:ext cx="67" cy="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2" name="Line 140"/>
            <p:cNvSpPr>
              <a:spLocks noChangeAspect="1" noChangeShapeType="1"/>
            </p:cNvSpPr>
            <p:nvPr/>
          </p:nvSpPr>
          <p:spPr bwMode="auto">
            <a:xfrm flipH="1">
              <a:off x="4460009" y="3894427"/>
              <a:ext cx="747713" cy="300037"/>
            </a:xfrm>
            <a:prstGeom prst="line">
              <a:avLst/>
            </a:prstGeom>
            <a:noFill/>
            <a:ln w="460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" name="Line 141"/>
            <p:cNvSpPr>
              <a:spLocks noChangeAspect="1" noChangeShapeType="1"/>
            </p:cNvSpPr>
            <p:nvPr/>
          </p:nvSpPr>
          <p:spPr bwMode="auto">
            <a:xfrm flipH="1" flipV="1">
              <a:off x="4029797" y="3546764"/>
              <a:ext cx="260350" cy="488950"/>
            </a:xfrm>
            <a:prstGeom prst="line">
              <a:avLst/>
            </a:prstGeom>
            <a:noFill/>
            <a:ln w="460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4" name="Line 142"/>
            <p:cNvSpPr>
              <a:spLocks noChangeAspect="1" noChangeShapeType="1"/>
            </p:cNvSpPr>
            <p:nvPr/>
          </p:nvSpPr>
          <p:spPr bwMode="auto">
            <a:xfrm flipH="1">
              <a:off x="3477347" y="4230977"/>
              <a:ext cx="749300" cy="301625"/>
            </a:xfrm>
            <a:prstGeom prst="line">
              <a:avLst/>
            </a:prstGeom>
            <a:noFill/>
            <a:ln w="460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35" name="Group 143"/>
            <p:cNvGrpSpPr>
              <a:grpSpLocks noChangeAspect="1"/>
            </p:cNvGrpSpPr>
            <p:nvPr/>
          </p:nvGrpSpPr>
          <p:grpSpPr bwMode="auto">
            <a:xfrm>
              <a:off x="3247159" y="4154777"/>
              <a:ext cx="639763" cy="688975"/>
              <a:chOff x="-350" y="2690"/>
              <a:chExt cx="327" cy="352"/>
            </a:xfrm>
          </p:grpSpPr>
          <p:sp>
            <p:nvSpPr>
              <p:cNvPr id="178" name="Freeform 144"/>
              <p:cNvSpPr>
                <a:spLocks noChangeAspect="1"/>
              </p:cNvSpPr>
              <p:nvPr/>
            </p:nvSpPr>
            <p:spPr bwMode="auto">
              <a:xfrm>
                <a:off x="-348" y="2690"/>
                <a:ext cx="208" cy="90"/>
              </a:xfrm>
              <a:custGeom>
                <a:avLst/>
                <a:gdLst/>
                <a:ahLst/>
                <a:cxnLst>
                  <a:cxn ang="0">
                    <a:pos x="195" y="1"/>
                  </a:cxn>
                  <a:cxn ang="0">
                    <a:pos x="0" y="90"/>
                  </a:cxn>
                  <a:cxn ang="0">
                    <a:pos x="10" y="88"/>
                  </a:cxn>
                  <a:cxn ang="0">
                    <a:pos x="208" y="0"/>
                  </a:cxn>
                  <a:cxn ang="0">
                    <a:pos x="195" y="1"/>
                  </a:cxn>
                </a:cxnLst>
                <a:rect l="0" t="0" r="r" b="b"/>
                <a:pathLst>
                  <a:path w="208" h="90">
                    <a:moveTo>
                      <a:pt x="195" y="1"/>
                    </a:moveTo>
                    <a:lnTo>
                      <a:pt x="0" y="90"/>
                    </a:lnTo>
                    <a:lnTo>
                      <a:pt x="10" y="88"/>
                    </a:lnTo>
                    <a:lnTo>
                      <a:pt x="208" y="0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rgbClr val="43B4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145"/>
              <p:cNvSpPr>
                <a:spLocks noChangeAspect="1"/>
              </p:cNvSpPr>
              <p:nvPr/>
            </p:nvSpPr>
            <p:spPr bwMode="auto">
              <a:xfrm>
                <a:off x="-348" y="2690"/>
                <a:ext cx="208" cy="90"/>
              </a:xfrm>
              <a:custGeom>
                <a:avLst/>
                <a:gdLst/>
                <a:ahLst/>
                <a:cxnLst>
                  <a:cxn ang="0">
                    <a:pos x="195" y="1"/>
                  </a:cxn>
                  <a:cxn ang="0">
                    <a:pos x="0" y="90"/>
                  </a:cxn>
                  <a:cxn ang="0">
                    <a:pos x="10" y="88"/>
                  </a:cxn>
                  <a:cxn ang="0">
                    <a:pos x="208" y="0"/>
                  </a:cxn>
                  <a:cxn ang="0">
                    <a:pos x="195" y="1"/>
                  </a:cxn>
                </a:cxnLst>
                <a:rect l="0" t="0" r="r" b="b"/>
                <a:pathLst>
                  <a:path w="208" h="90">
                    <a:moveTo>
                      <a:pt x="195" y="1"/>
                    </a:moveTo>
                    <a:lnTo>
                      <a:pt x="0" y="90"/>
                    </a:lnTo>
                    <a:lnTo>
                      <a:pt x="10" y="88"/>
                    </a:lnTo>
                    <a:lnTo>
                      <a:pt x="208" y="0"/>
                    </a:lnTo>
                    <a:lnTo>
                      <a:pt x="195" y="1"/>
                    </a:lnTo>
                  </a:path>
                </a:pathLst>
              </a:custGeom>
              <a:noFill/>
              <a:ln w="3175">
                <a:solidFill>
                  <a:srgbClr val="43B4B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146"/>
              <p:cNvSpPr>
                <a:spLocks noChangeAspect="1"/>
              </p:cNvSpPr>
              <p:nvPr/>
            </p:nvSpPr>
            <p:spPr bwMode="auto">
              <a:xfrm>
                <a:off x="-222" y="2930"/>
                <a:ext cx="199" cy="112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2" y="90"/>
                  </a:cxn>
                  <a:cxn ang="0">
                    <a:pos x="0" y="112"/>
                  </a:cxn>
                  <a:cxn ang="0">
                    <a:pos x="197" y="22"/>
                  </a:cxn>
                  <a:cxn ang="0">
                    <a:pos x="199" y="0"/>
                  </a:cxn>
                </a:cxnLst>
                <a:rect l="0" t="0" r="r" b="b"/>
                <a:pathLst>
                  <a:path w="199" h="112">
                    <a:moveTo>
                      <a:pt x="199" y="0"/>
                    </a:moveTo>
                    <a:lnTo>
                      <a:pt x="2" y="90"/>
                    </a:lnTo>
                    <a:lnTo>
                      <a:pt x="0" y="112"/>
                    </a:lnTo>
                    <a:lnTo>
                      <a:pt x="197" y="22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15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147"/>
              <p:cNvSpPr>
                <a:spLocks noChangeAspect="1"/>
              </p:cNvSpPr>
              <p:nvPr/>
            </p:nvSpPr>
            <p:spPr bwMode="auto">
              <a:xfrm>
                <a:off x="-222" y="2930"/>
                <a:ext cx="199" cy="112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2" y="90"/>
                  </a:cxn>
                  <a:cxn ang="0">
                    <a:pos x="0" y="112"/>
                  </a:cxn>
                  <a:cxn ang="0">
                    <a:pos x="197" y="22"/>
                  </a:cxn>
                  <a:cxn ang="0">
                    <a:pos x="199" y="0"/>
                  </a:cxn>
                </a:cxnLst>
                <a:rect l="0" t="0" r="r" b="b"/>
                <a:pathLst>
                  <a:path w="199" h="112">
                    <a:moveTo>
                      <a:pt x="199" y="0"/>
                    </a:moveTo>
                    <a:lnTo>
                      <a:pt x="2" y="90"/>
                    </a:lnTo>
                    <a:lnTo>
                      <a:pt x="0" y="112"/>
                    </a:lnTo>
                    <a:lnTo>
                      <a:pt x="197" y="22"/>
                    </a:lnTo>
                    <a:lnTo>
                      <a:pt x="199" y="0"/>
                    </a:lnTo>
                  </a:path>
                </a:pathLst>
              </a:custGeom>
              <a:noFill/>
              <a:ln w="3175">
                <a:solidFill>
                  <a:srgbClr val="15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148"/>
              <p:cNvSpPr>
                <a:spLocks noChangeAspect="1"/>
              </p:cNvSpPr>
              <p:nvPr/>
            </p:nvSpPr>
            <p:spPr bwMode="auto">
              <a:xfrm>
                <a:off x="-338" y="2690"/>
                <a:ext cx="217" cy="107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0" y="88"/>
                  </a:cxn>
                  <a:cxn ang="0">
                    <a:pos x="19" y="107"/>
                  </a:cxn>
                  <a:cxn ang="0">
                    <a:pos x="217" y="17"/>
                  </a:cxn>
                  <a:cxn ang="0">
                    <a:pos x="198" y="0"/>
                  </a:cxn>
                </a:cxnLst>
                <a:rect l="0" t="0" r="r" b="b"/>
                <a:pathLst>
                  <a:path w="217" h="107">
                    <a:moveTo>
                      <a:pt x="198" y="0"/>
                    </a:moveTo>
                    <a:lnTo>
                      <a:pt x="0" y="88"/>
                    </a:lnTo>
                    <a:lnTo>
                      <a:pt x="19" y="107"/>
                    </a:lnTo>
                    <a:lnTo>
                      <a:pt x="217" y="17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61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149"/>
              <p:cNvSpPr>
                <a:spLocks noChangeAspect="1"/>
              </p:cNvSpPr>
              <p:nvPr/>
            </p:nvSpPr>
            <p:spPr bwMode="auto">
              <a:xfrm>
                <a:off x="-338" y="2690"/>
                <a:ext cx="217" cy="107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0" y="88"/>
                  </a:cxn>
                  <a:cxn ang="0">
                    <a:pos x="19" y="107"/>
                  </a:cxn>
                  <a:cxn ang="0">
                    <a:pos x="217" y="17"/>
                  </a:cxn>
                  <a:cxn ang="0">
                    <a:pos x="198" y="0"/>
                  </a:cxn>
                </a:cxnLst>
                <a:rect l="0" t="0" r="r" b="b"/>
                <a:pathLst>
                  <a:path w="217" h="107">
                    <a:moveTo>
                      <a:pt x="198" y="0"/>
                    </a:moveTo>
                    <a:lnTo>
                      <a:pt x="0" y="88"/>
                    </a:lnTo>
                    <a:lnTo>
                      <a:pt x="19" y="107"/>
                    </a:lnTo>
                    <a:lnTo>
                      <a:pt x="217" y="17"/>
                    </a:lnTo>
                    <a:lnTo>
                      <a:pt x="198" y="0"/>
                    </a:lnTo>
                  </a:path>
                </a:pathLst>
              </a:custGeom>
              <a:noFill/>
              <a:ln w="3175">
                <a:solidFill>
                  <a:srgbClr val="61D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Freeform 150"/>
              <p:cNvSpPr>
                <a:spLocks noChangeAspect="1"/>
              </p:cNvSpPr>
              <p:nvPr/>
            </p:nvSpPr>
            <p:spPr bwMode="auto">
              <a:xfrm>
                <a:off x="-227" y="2892"/>
                <a:ext cx="204" cy="128"/>
              </a:xfrm>
              <a:custGeom>
                <a:avLst/>
                <a:gdLst/>
                <a:ahLst/>
                <a:cxnLst>
                  <a:cxn ang="0">
                    <a:pos x="195" y="0"/>
                  </a:cxn>
                  <a:cxn ang="0">
                    <a:pos x="0" y="90"/>
                  </a:cxn>
                  <a:cxn ang="0">
                    <a:pos x="7" y="128"/>
                  </a:cxn>
                  <a:cxn ang="0">
                    <a:pos x="204" y="38"/>
                  </a:cxn>
                  <a:cxn ang="0">
                    <a:pos x="195" y="0"/>
                  </a:cxn>
                </a:cxnLst>
                <a:rect l="0" t="0" r="r" b="b"/>
                <a:pathLst>
                  <a:path w="204" h="128">
                    <a:moveTo>
                      <a:pt x="195" y="0"/>
                    </a:moveTo>
                    <a:lnTo>
                      <a:pt x="0" y="90"/>
                    </a:lnTo>
                    <a:lnTo>
                      <a:pt x="7" y="128"/>
                    </a:lnTo>
                    <a:lnTo>
                      <a:pt x="204" y="38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32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151"/>
              <p:cNvSpPr>
                <a:spLocks noChangeAspect="1"/>
              </p:cNvSpPr>
              <p:nvPr/>
            </p:nvSpPr>
            <p:spPr bwMode="auto">
              <a:xfrm>
                <a:off x="-227" y="2892"/>
                <a:ext cx="204" cy="128"/>
              </a:xfrm>
              <a:custGeom>
                <a:avLst/>
                <a:gdLst/>
                <a:ahLst/>
                <a:cxnLst>
                  <a:cxn ang="0">
                    <a:pos x="195" y="0"/>
                  </a:cxn>
                  <a:cxn ang="0">
                    <a:pos x="0" y="90"/>
                  </a:cxn>
                  <a:cxn ang="0">
                    <a:pos x="7" y="128"/>
                  </a:cxn>
                  <a:cxn ang="0">
                    <a:pos x="204" y="38"/>
                  </a:cxn>
                  <a:cxn ang="0">
                    <a:pos x="195" y="0"/>
                  </a:cxn>
                </a:cxnLst>
                <a:rect l="0" t="0" r="r" b="b"/>
                <a:pathLst>
                  <a:path w="204" h="128">
                    <a:moveTo>
                      <a:pt x="195" y="0"/>
                    </a:moveTo>
                    <a:lnTo>
                      <a:pt x="0" y="90"/>
                    </a:lnTo>
                    <a:lnTo>
                      <a:pt x="7" y="128"/>
                    </a:lnTo>
                    <a:lnTo>
                      <a:pt x="204" y="38"/>
                    </a:lnTo>
                    <a:lnTo>
                      <a:pt x="195" y="0"/>
                    </a:lnTo>
                  </a:path>
                </a:pathLst>
              </a:custGeom>
              <a:noFill/>
              <a:ln w="3175">
                <a:solidFill>
                  <a:srgbClr val="329C9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152"/>
              <p:cNvSpPr>
                <a:spLocks noChangeAspect="1"/>
              </p:cNvSpPr>
              <p:nvPr/>
            </p:nvSpPr>
            <p:spPr bwMode="auto">
              <a:xfrm>
                <a:off x="-319" y="2707"/>
                <a:ext cx="222" cy="124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0" y="90"/>
                  </a:cxn>
                  <a:cxn ang="0">
                    <a:pos x="25" y="124"/>
                  </a:cxn>
                  <a:cxn ang="0">
                    <a:pos x="222" y="34"/>
                  </a:cxn>
                  <a:cxn ang="0">
                    <a:pos x="198" y="0"/>
                  </a:cxn>
                </a:cxnLst>
                <a:rect l="0" t="0" r="r" b="b"/>
                <a:pathLst>
                  <a:path w="222" h="124">
                    <a:moveTo>
                      <a:pt x="198" y="0"/>
                    </a:moveTo>
                    <a:lnTo>
                      <a:pt x="0" y="90"/>
                    </a:lnTo>
                    <a:lnTo>
                      <a:pt x="25" y="124"/>
                    </a:lnTo>
                    <a:lnTo>
                      <a:pt x="222" y="34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3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153"/>
              <p:cNvSpPr>
                <a:spLocks noChangeAspect="1"/>
              </p:cNvSpPr>
              <p:nvPr/>
            </p:nvSpPr>
            <p:spPr bwMode="auto">
              <a:xfrm>
                <a:off x="-319" y="2707"/>
                <a:ext cx="222" cy="124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0" y="90"/>
                  </a:cxn>
                  <a:cxn ang="0">
                    <a:pos x="25" y="124"/>
                  </a:cxn>
                  <a:cxn ang="0">
                    <a:pos x="222" y="34"/>
                  </a:cxn>
                  <a:cxn ang="0">
                    <a:pos x="198" y="0"/>
                  </a:cxn>
                </a:cxnLst>
                <a:rect l="0" t="0" r="r" b="b"/>
                <a:pathLst>
                  <a:path w="222" h="124">
                    <a:moveTo>
                      <a:pt x="198" y="0"/>
                    </a:moveTo>
                    <a:lnTo>
                      <a:pt x="0" y="90"/>
                    </a:lnTo>
                    <a:lnTo>
                      <a:pt x="25" y="124"/>
                    </a:lnTo>
                    <a:lnTo>
                      <a:pt x="222" y="34"/>
                    </a:lnTo>
                    <a:lnTo>
                      <a:pt x="198" y="0"/>
                    </a:lnTo>
                  </a:path>
                </a:pathLst>
              </a:custGeom>
              <a:noFill/>
              <a:ln w="3175">
                <a:solidFill>
                  <a:srgbClr val="73F8F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154"/>
              <p:cNvSpPr>
                <a:spLocks noChangeAspect="1"/>
              </p:cNvSpPr>
              <p:nvPr/>
            </p:nvSpPr>
            <p:spPr bwMode="auto">
              <a:xfrm>
                <a:off x="-244" y="2844"/>
                <a:ext cx="212" cy="13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89"/>
                  </a:cxn>
                  <a:cxn ang="0">
                    <a:pos x="17" y="138"/>
                  </a:cxn>
                  <a:cxn ang="0">
                    <a:pos x="212" y="48"/>
                  </a:cxn>
                  <a:cxn ang="0">
                    <a:pos x="197" y="0"/>
                  </a:cxn>
                </a:cxnLst>
                <a:rect l="0" t="0" r="r" b="b"/>
                <a:pathLst>
                  <a:path w="212" h="138">
                    <a:moveTo>
                      <a:pt x="197" y="0"/>
                    </a:moveTo>
                    <a:lnTo>
                      <a:pt x="0" y="89"/>
                    </a:lnTo>
                    <a:lnTo>
                      <a:pt x="17" y="138"/>
                    </a:lnTo>
                    <a:lnTo>
                      <a:pt x="212" y="48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54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155"/>
              <p:cNvSpPr>
                <a:spLocks noChangeAspect="1"/>
              </p:cNvSpPr>
              <p:nvPr/>
            </p:nvSpPr>
            <p:spPr bwMode="auto">
              <a:xfrm>
                <a:off x="-244" y="2844"/>
                <a:ext cx="212" cy="13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89"/>
                  </a:cxn>
                  <a:cxn ang="0">
                    <a:pos x="17" y="138"/>
                  </a:cxn>
                  <a:cxn ang="0">
                    <a:pos x="212" y="48"/>
                  </a:cxn>
                  <a:cxn ang="0">
                    <a:pos x="197" y="0"/>
                  </a:cxn>
                </a:cxnLst>
                <a:rect l="0" t="0" r="r" b="b"/>
                <a:pathLst>
                  <a:path w="212" h="138">
                    <a:moveTo>
                      <a:pt x="197" y="0"/>
                    </a:moveTo>
                    <a:lnTo>
                      <a:pt x="0" y="89"/>
                    </a:lnTo>
                    <a:lnTo>
                      <a:pt x="17" y="138"/>
                    </a:lnTo>
                    <a:lnTo>
                      <a:pt x="212" y="48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54CB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156"/>
              <p:cNvSpPr>
                <a:spLocks noChangeAspect="1"/>
              </p:cNvSpPr>
              <p:nvPr/>
            </p:nvSpPr>
            <p:spPr bwMode="auto">
              <a:xfrm>
                <a:off x="-268" y="2790"/>
                <a:ext cx="221" cy="143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24" y="143"/>
                  </a:cxn>
                  <a:cxn ang="0">
                    <a:pos x="221" y="54"/>
                  </a:cxn>
                  <a:cxn ang="0">
                    <a:pos x="197" y="0"/>
                  </a:cxn>
                </a:cxnLst>
                <a:rect l="0" t="0" r="r" b="b"/>
                <a:pathLst>
                  <a:path w="221" h="143">
                    <a:moveTo>
                      <a:pt x="197" y="0"/>
                    </a:moveTo>
                    <a:lnTo>
                      <a:pt x="0" y="90"/>
                    </a:lnTo>
                    <a:lnTo>
                      <a:pt x="24" y="143"/>
                    </a:lnTo>
                    <a:lnTo>
                      <a:pt x="221" y="54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6C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157"/>
              <p:cNvSpPr>
                <a:spLocks noChangeAspect="1"/>
              </p:cNvSpPr>
              <p:nvPr/>
            </p:nvSpPr>
            <p:spPr bwMode="auto">
              <a:xfrm>
                <a:off x="-268" y="2790"/>
                <a:ext cx="221" cy="143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24" y="143"/>
                  </a:cxn>
                  <a:cxn ang="0">
                    <a:pos x="221" y="54"/>
                  </a:cxn>
                  <a:cxn ang="0">
                    <a:pos x="197" y="0"/>
                  </a:cxn>
                </a:cxnLst>
                <a:rect l="0" t="0" r="r" b="b"/>
                <a:pathLst>
                  <a:path w="221" h="143">
                    <a:moveTo>
                      <a:pt x="197" y="0"/>
                    </a:moveTo>
                    <a:lnTo>
                      <a:pt x="0" y="90"/>
                    </a:lnTo>
                    <a:lnTo>
                      <a:pt x="24" y="143"/>
                    </a:lnTo>
                    <a:lnTo>
                      <a:pt x="221" y="54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6CEEE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158"/>
              <p:cNvSpPr>
                <a:spLocks noChangeAspect="1"/>
              </p:cNvSpPr>
              <p:nvPr/>
            </p:nvSpPr>
            <p:spPr bwMode="auto">
              <a:xfrm>
                <a:off x="-294" y="2741"/>
                <a:ext cx="223" cy="139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26" y="139"/>
                  </a:cxn>
                  <a:cxn ang="0">
                    <a:pos x="223" y="49"/>
                  </a:cxn>
                  <a:cxn ang="0">
                    <a:pos x="197" y="0"/>
                  </a:cxn>
                </a:cxnLst>
                <a:rect l="0" t="0" r="r" b="b"/>
                <a:pathLst>
                  <a:path w="223" h="139">
                    <a:moveTo>
                      <a:pt x="197" y="0"/>
                    </a:moveTo>
                    <a:lnTo>
                      <a:pt x="0" y="90"/>
                    </a:lnTo>
                    <a:lnTo>
                      <a:pt x="26" y="139"/>
                    </a:lnTo>
                    <a:lnTo>
                      <a:pt x="223" y="49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78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159"/>
              <p:cNvSpPr>
                <a:spLocks noChangeAspect="1"/>
              </p:cNvSpPr>
              <p:nvPr/>
            </p:nvSpPr>
            <p:spPr bwMode="auto">
              <a:xfrm>
                <a:off x="-294" y="2741"/>
                <a:ext cx="223" cy="139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26" y="139"/>
                  </a:cxn>
                  <a:cxn ang="0">
                    <a:pos x="223" y="49"/>
                  </a:cxn>
                  <a:cxn ang="0">
                    <a:pos x="197" y="0"/>
                  </a:cxn>
                </a:cxnLst>
                <a:rect l="0" t="0" r="r" b="b"/>
                <a:pathLst>
                  <a:path w="223" h="139">
                    <a:moveTo>
                      <a:pt x="197" y="0"/>
                    </a:moveTo>
                    <a:lnTo>
                      <a:pt x="0" y="90"/>
                    </a:lnTo>
                    <a:lnTo>
                      <a:pt x="26" y="139"/>
                    </a:lnTo>
                    <a:lnTo>
                      <a:pt x="223" y="49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78FEF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160"/>
              <p:cNvSpPr>
                <a:spLocks noChangeAspect="1"/>
              </p:cNvSpPr>
              <p:nvPr/>
            </p:nvSpPr>
            <p:spPr bwMode="auto">
              <a:xfrm>
                <a:off x="-350" y="2778"/>
                <a:ext cx="130" cy="264"/>
              </a:xfrm>
              <a:custGeom>
                <a:avLst/>
                <a:gdLst/>
                <a:ahLst/>
                <a:cxnLst>
                  <a:cxn ang="0">
                    <a:pos x="82" y="102"/>
                  </a:cxn>
                  <a:cxn ang="0">
                    <a:pos x="56" y="53"/>
                  </a:cxn>
                  <a:cxn ang="0">
                    <a:pos x="31" y="19"/>
                  </a:cxn>
                  <a:cxn ang="0">
                    <a:pos x="12" y="0"/>
                  </a:cxn>
                  <a:cxn ang="0">
                    <a:pos x="2" y="2"/>
                  </a:cxn>
                  <a:cxn ang="0">
                    <a:pos x="0" y="24"/>
                  </a:cxn>
                  <a:cxn ang="0">
                    <a:pos x="9" y="62"/>
                  </a:cxn>
                  <a:cxn ang="0">
                    <a:pos x="25" y="110"/>
                  </a:cxn>
                  <a:cxn ang="0">
                    <a:pos x="49" y="164"/>
                  </a:cxn>
                  <a:cxn ang="0">
                    <a:pos x="75" y="211"/>
                  </a:cxn>
                  <a:cxn ang="0">
                    <a:pos x="99" y="247"/>
                  </a:cxn>
                  <a:cxn ang="0">
                    <a:pos x="118" y="264"/>
                  </a:cxn>
                  <a:cxn ang="0">
                    <a:pos x="128" y="264"/>
                  </a:cxn>
                  <a:cxn ang="0">
                    <a:pos x="130" y="242"/>
                  </a:cxn>
                  <a:cxn ang="0">
                    <a:pos x="123" y="204"/>
                  </a:cxn>
                  <a:cxn ang="0">
                    <a:pos x="106" y="155"/>
                  </a:cxn>
                  <a:cxn ang="0">
                    <a:pos x="82" y="102"/>
                  </a:cxn>
                </a:cxnLst>
                <a:rect l="0" t="0" r="r" b="b"/>
                <a:pathLst>
                  <a:path w="130" h="264">
                    <a:moveTo>
                      <a:pt x="82" y="102"/>
                    </a:moveTo>
                    <a:lnTo>
                      <a:pt x="56" y="53"/>
                    </a:lnTo>
                    <a:lnTo>
                      <a:pt x="31" y="19"/>
                    </a:lnTo>
                    <a:lnTo>
                      <a:pt x="12" y="0"/>
                    </a:lnTo>
                    <a:lnTo>
                      <a:pt x="2" y="2"/>
                    </a:lnTo>
                    <a:lnTo>
                      <a:pt x="0" y="24"/>
                    </a:lnTo>
                    <a:lnTo>
                      <a:pt x="9" y="62"/>
                    </a:lnTo>
                    <a:lnTo>
                      <a:pt x="25" y="110"/>
                    </a:lnTo>
                    <a:lnTo>
                      <a:pt x="49" y="164"/>
                    </a:lnTo>
                    <a:lnTo>
                      <a:pt x="75" y="211"/>
                    </a:lnTo>
                    <a:lnTo>
                      <a:pt x="99" y="247"/>
                    </a:lnTo>
                    <a:lnTo>
                      <a:pt x="118" y="264"/>
                    </a:lnTo>
                    <a:lnTo>
                      <a:pt x="128" y="264"/>
                    </a:lnTo>
                    <a:lnTo>
                      <a:pt x="130" y="242"/>
                    </a:lnTo>
                    <a:lnTo>
                      <a:pt x="123" y="204"/>
                    </a:lnTo>
                    <a:lnTo>
                      <a:pt x="106" y="155"/>
                    </a:lnTo>
                    <a:lnTo>
                      <a:pt x="82" y="102"/>
                    </a:lnTo>
                    <a:close/>
                  </a:path>
                </a:pathLst>
              </a:custGeom>
              <a:solidFill>
                <a:srgbClr val="3EA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161"/>
              <p:cNvSpPr>
                <a:spLocks noChangeAspect="1"/>
              </p:cNvSpPr>
              <p:nvPr/>
            </p:nvSpPr>
            <p:spPr bwMode="auto">
              <a:xfrm>
                <a:off x="-350" y="2778"/>
                <a:ext cx="130" cy="264"/>
              </a:xfrm>
              <a:custGeom>
                <a:avLst/>
                <a:gdLst/>
                <a:ahLst/>
                <a:cxnLst>
                  <a:cxn ang="0">
                    <a:pos x="82" y="102"/>
                  </a:cxn>
                  <a:cxn ang="0">
                    <a:pos x="56" y="53"/>
                  </a:cxn>
                  <a:cxn ang="0">
                    <a:pos x="31" y="19"/>
                  </a:cxn>
                  <a:cxn ang="0">
                    <a:pos x="12" y="0"/>
                  </a:cxn>
                  <a:cxn ang="0">
                    <a:pos x="2" y="2"/>
                  </a:cxn>
                  <a:cxn ang="0">
                    <a:pos x="0" y="24"/>
                  </a:cxn>
                  <a:cxn ang="0">
                    <a:pos x="9" y="62"/>
                  </a:cxn>
                  <a:cxn ang="0">
                    <a:pos x="25" y="110"/>
                  </a:cxn>
                  <a:cxn ang="0">
                    <a:pos x="49" y="164"/>
                  </a:cxn>
                  <a:cxn ang="0">
                    <a:pos x="75" y="211"/>
                  </a:cxn>
                  <a:cxn ang="0">
                    <a:pos x="99" y="247"/>
                  </a:cxn>
                  <a:cxn ang="0">
                    <a:pos x="118" y="264"/>
                  </a:cxn>
                  <a:cxn ang="0">
                    <a:pos x="128" y="264"/>
                  </a:cxn>
                  <a:cxn ang="0">
                    <a:pos x="130" y="242"/>
                  </a:cxn>
                  <a:cxn ang="0">
                    <a:pos x="123" y="204"/>
                  </a:cxn>
                  <a:cxn ang="0">
                    <a:pos x="106" y="155"/>
                  </a:cxn>
                  <a:cxn ang="0">
                    <a:pos x="82" y="102"/>
                  </a:cxn>
                </a:cxnLst>
                <a:rect l="0" t="0" r="r" b="b"/>
                <a:pathLst>
                  <a:path w="130" h="264">
                    <a:moveTo>
                      <a:pt x="82" y="102"/>
                    </a:moveTo>
                    <a:lnTo>
                      <a:pt x="56" y="53"/>
                    </a:lnTo>
                    <a:lnTo>
                      <a:pt x="31" y="19"/>
                    </a:lnTo>
                    <a:lnTo>
                      <a:pt x="12" y="0"/>
                    </a:lnTo>
                    <a:lnTo>
                      <a:pt x="2" y="2"/>
                    </a:lnTo>
                    <a:lnTo>
                      <a:pt x="0" y="24"/>
                    </a:lnTo>
                    <a:lnTo>
                      <a:pt x="9" y="62"/>
                    </a:lnTo>
                    <a:lnTo>
                      <a:pt x="25" y="110"/>
                    </a:lnTo>
                    <a:lnTo>
                      <a:pt x="49" y="164"/>
                    </a:lnTo>
                    <a:lnTo>
                      <a:pt x="75" y="211"/>
                    </a:lnTo>
                    <a:lnTo>
                      <a:pt x="99" y="247"/>
                    </a:lnTo>
                    <a:lnTo>
                      <a:pt x="118" y="264"/>
                    </a:lnTo>
                    <a:lnTo>
                      <a:pt x="128" y="264"/>
                    </a:lnTo>
                    <a:lnTo>
                      <a:pt x="130" y="242"/>
                    </a:lnTo>
                    <a:lnTo>
                      <a:pt x="123" y="204"/>
                    </a:lnTo>
                    <a:lnTo>
                      <a:pt x="106" y="155"/>
                    </a:lnTo>
                    <a:lnTo>
                      <a:pt x="82" y="102"/>
                    </a:lnTo>
                  </a:path>
                </a:pathLst>
              </a:custGeom>
              <a:noFill/>
              <a:ln w="3175">
                <a:solidFill>
                  <a:srgbClr val="3EACA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Line 1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-154" y="2766"/>
                <a:ext cx="41" cy="21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Line 163"/>
              <p:cNvSpPr>
                <a:spLocks noChangeAspect="1" noChangeShapeType="1"/>
              </p:cNvSpPr>
              <p:nvPr/>
            </p:nvSpPr>
            <p:spPr bwMode="auto">
              <a:xfrm>
                <a:off x="-242" y="2736"/>
                <a:ext cx="67" cy="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6" name="Line 164"/>
            <p:cNvSpPr>
              <a:spLocks noChangeAspect="1" noChangeShapeType="1"/>
            </p:cNvSpPr>
            <p:nvPr/>
          </p:nvSpPr>
          <p:spPr bwMode="auto">
            <a:xfrm flipH="1">
              <a:off x="2902672" y="4591339"/>
              <a:ext cx="455612" cy="200025"/>
            </a:xfrm>
            <a:prstGeom prst="line">
              <a:avLst/>
            </a:prstGeom>
            <a:noFill/>
            <a:ln w="333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37" name="Group 97"/>
            <p:cNvGrpSpPr>
              <a:grpSpLocks noChangeAspect="1"/>
            </p:cNvGrpSpPr>
            <p:nvPr/>
          </p:nvGrpSpPr>
          <p:grpSpPr bwMode="auto">
            <a:xfrm>
              <a:off x="4524375" y="4598123"/>
              <a:ext cx="698500" cy="681037"/>
              <a:chOff x="-189" y="2107"/>
              <a:chExt cx="356" cy="347"/>
            </a:xfrm>
          </p:grpSpPr>
          <p:sp>
            <p:nvSpPr>
              <p:cNvPr id="158" name="Freeform 98"/>
              <p:cNvSpPr>
                <a:spLocks noChangeAspect="1"/>
              </p:cNvSpPr>
              <p:nvPr/>
            </p:nvSpPr>
            <p:spPr bwMode="auto">
              <a:xfrm>
                <a:off x="51" y="2109"/>
                <a:ext cx="116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78"/>
                  </a:cxn>
                  <a:cxn ang="0">
                    <a:pos x="116" y="193"/>
                  </a:cxn>
                  <a:cxn ang="0">
                    <a:pos x="19" y="15"/>
                  </a:cxn>
                  <a:cxn ang="0">
                    <a:pos x="0" y="0"/>
                  </a:cxn>
                </a:cxnLst>
                <a:rect l="0" t="0" r="r" b="b"/>
                <a:pathLst>
                  <a:path w="116" h="193">
                    <a:moveTo>
                      <a:pt x="0" y="0"/>
                    </a:moveTo>
                    <a:lnTo>
                      <a:pt x="96" y="178"/>
                    </a:lnTo>
                    <a:lnTo>
                      <a:pt x="116" y="193"/>
                    </a:lnTo>
                    <a:lnTo>
                      <a:pt x="19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99"/>
              <p:cNvSpPr>
                <a:spLocks noChangeAspect="1"/>
              </p:cNvSpPr>
              <p:nvPr/>
            </p:nvSpPr>
            <p:spPr bwMode="auto">
              <a:xfrm>
                <a:off x="51" y="2109"/>
                <a:ext cx="116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78"/>
                  </a:cxn>
                  <a:cxn ang="0">
                    <a:pos x="116" y="193"/>
                  </a:cxn>
                  <a:cxn ang="0">
                    <a:pos x="19" y="15"/>
                  </a:cxn>
                  <a:cxn ang="0">
                    <a:pos x="0" y="0"/>
                  </a:cxn>
                </a:cxnLst>
                <a:rect l="0" t="0" r="r" b="b"/>
                <a:pathLst>
                  <a:path w="116" h="193">
                    <a:moveTo>
                      <a:pt x="0" y="0"/>
                    </a:moveTo>
                    <a:lnTo>
                      <a:pt x="96" y="178"/>
                    </a:lnTo>
                    <a:lnTo>
                      <a:pt x="116" y="193"/>
                    </a:lnTo>
                    <a:lnTo>
                      <a:pt x="19" y="1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675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100"/>
              <p:cNvSpPr>
                <a:spLocks noChangeAspect="1"/>
              </p:cNvSpPr>
              <p:nvPr/>
            </p:nvSpPr>
            <p:spPr bwMode="auto">
              <a:xfrm>
                <a:off x="-189" y="2235"/>
                <a:ext cx="95" cy="20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95" y="204"/>
                  </a:cxn>
                  <a:cxn ang="0">
                    <a:pos x="95" y="178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95" h="204">
                    <a:moveTo>
                      <a:pt x="0" y="26"/>
                    </a:moveTo>
                    <a:lnTo>
                      <a:pt x="95" y="204"/>
                    </a:lnTo>
                    <a:lnTo>
                      <a:pt x="95" y="178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3C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101"/>
              <p:cNvSpPr>
                <a:spLocks noChangeAspect="1"/>
              </p:cNvSpPr>
              <p:nvPr/>
            </p:nvSpPr>
            <p:spPr bwMode="auto">
              <a:xfrm>
                <a:off x="-189" y="2235"/>
                <a:ext cx="95" cy="20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95" y="204"/>
                  </a:cxn>
                  <a:cxn ang="0">
                    <a:pos x="95" y="178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95" h="204">
                    <a:moveTo>
                      <a:pt x="0" y="26"/>
                    </a:moveTo>
                    <a:lnTo>
                      <a:pt x="95" y="204"/>
                    </a:lnTo>
                    <a:lnTo>
                      <a:pt x="95" y="178"/>
                    </a:lnTo>
                    <a:lnTo>
                      <a:pt x="0" y="0"/>
                    </a:lnTo>
                    <a:lnTo>
                      <a:pt x="0" y="26"/>
                    </a:lnTo>
                  </a:path>
                </a:pathLst>
              </a:custGeom>
              <a:noFill/>
              <a:ln w="3175">
                <a:solidFill>
                  <a:srgbClr val="3CAAA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Freeform 102"/>
              <p:cNvSpPr>
                <a:spLocks noChangeAspect="1"/>
              </p:cNvSpPr>
              <p:nvPr/>
            </p:nvSpPr>
            <p:spPr bwMode="auto">
              <a:xfrm>
                <a:off x="15" y="2107"/>
                <a:ext cx="132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178"/>
                  </a:cxn>
                  <a:cxn ang="0">
                    <a:pos x="132" y="180"/>
                  </a:cxn>
                  <a:cxn ang="0">
                    <a:pos x="36" y="2"/>
                  </a:cxn>
                  <a:cxn ang="0">
                    <a:pos x="0" y="0"/>
                  </a:cxn>
                </a:cxnLst>
                <a:rect l="0" t="0" r="r" b="b"/>
                <a:pathLst>
                  <a:path w="132" h="180">
                    <a:moveTo>
                      <a:pt x="0" y="0"/>
                    </a:moveTo>
                    <a:lnTo>
                      <a:pt x="97" y="178"/>
                    </a:lnTo>
                    <a:lnTo>
                      <a:pt x="132" y="180"/>
                    </a:lnTo>
                    <a:lnTo>
                      <a:pt x="3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Freeform 103"/>
              <p:cNvSpPr>
                <a:spLocks noChangeAspect="1"/>
              </p:cNvSpPr>
              <p:nvPr/>
            </p:nvSpPr>
            <p:spPr bwMode="auto">
              <a:xfrm>
                <a:off x="15" y="2107"/>
                <a:ext cx="132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178"/>
                  </a:cxn>
                  <a:cxn ang="0">
                    <a:pos x="132" y="180"/>
                  </a:cxn>
                  <a:cxn ang="0">
                    <a:pos x="36" y="2"/>
                  </a:cxn>
                  <a:cxn ang="0">
                    <a:pos x="0" y="0"/>
                  </a:cxn>
                </a:cxnLst>
                <a:rect l="0" t="0" r="r" b="b"/>
                <a:pathLst>
                  <a:path w="132" h="180">
                    <a:moveTo>
                      <a:pt x="0" y="0"/>
                    </a:moveTo>
                    <a:lnTo>
                      <a:pt x="97" y="178"/>
                    </a:lnTo>
                    <a:lnTo>
                      <a:pt x="132" y="180"/>
                    </a:lnTo>
                    <a:lnTo>
                      <a:pt x="36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40B0B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104"/>
              <p:cNvSpPr>
                <a:spLocks noChangeAspect="1"/>
              </p:cNvSpPr>
              <p:nvPr/>
            </p:nvSpPr>
            <p:spPr bwMode="auto">
              <a:xfrm>
                <a:off x="-189" y="2204"/>
                <a:ext cx="116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16" y="178"/>
                  </a:cxn>
                  <a:cxn ang="0">
                    <a:pos x="21" y="0"/>
                  </a:cxn>
                  <a:cxn ang="0">
                    <a:pos x="0" y="31"/>
                  </a:cxn>
                </a:cxnLst>
                <a:rect l="0" t="0" r="r" b="b"/>
                <a:pathLst>
                  <a:path w="116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16" y="178"/>
                    </a:lnTo>
                    <a:lnTo>
                      <a:pt x="2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0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05"/>
              <p:cNvSpPr>
                <a:spLocks noChangeAspect="1"/>
              </p:cNvSpPr>
              <p:nvPr/>
            </p:nvSpPr>
            <p:spPr bwMode="auto">
              <a:xfrm>
                <a:off x="-189" y="2204"/>
                <a:ext cx="116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16" y="178"/>
                  </a:cxn>
                  <a:cxn ang="0">
                    <a:pos x="21" y="0"/>
                  </a:cxn>
                  <a:cxn ang="0">
                    <a:pos x="0" y="31"/>
                  </a:cxn>
                </a:cxnLst>
                <a:rect l="0" t="0" r="r" b="b"/>
                <a:pathLst>
                  <a:path w="116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16" y="178"/>
                    </a:lnTo>
                    <a:lnTo>
                      <a:pt x="21" y="0"/>
                    </a:lnTo>
                    <a:lnTo>
                      <a:pt x="0" y="31"/>
                    </a:lnTo>
                  </a:path>
                </a:pathLst>
              </a:custGeom>
              <a:noFill/>
              <a:ln w="3175">
                <a:solidFill>
                  <a:srgbClr val="60DC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106"/>
              <p:cNvSpPr>
                <a:spLocks noChangeAspect="1"/>
              </p:cNvSpPr>
              <p:nvPr/>
            </p:nvSpPr>
            <p:spPr bwMode="auto">
              <a:xfrm>
                <a:off x="-32" y="2107"/>
                <a:ext cx="144" cy="1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7" y="188"/>
                  </a:cxn>
                  <a:cxn ang="0">
                    <a:pos x="144" y="178"/>
                  </a:cxn>
                  <a:cxn ang="0">
                    <a:pos x="47" y="0"/>
                  </a:cxn>
                  <a:cxn ang="0">
                    <a:pos x="0" y="10"/>
                  </a:cxn>
                </a:cxnLst>
                <a:rect l="0" t="0" r="r" b="b"/>
                <a:pathLst>
                  <a:path w="144" h="188">
                    <a:moveTo>
                      <a:pt x="0" y="10"/>
                    </a:moveTo>
                    <a:lnTo>
                      <a:pt x="97" y="188"/>
                    </a:lnTo>
                    <a:lnTo>
                      <a:pt x="144" y="178"/>
                    </a:lnTo>
                    <a:lnTo>
                      <a:pt x="4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62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107"/>
              <p:cNvSpPr>
                <a:spLocks noChangeAspect="1"/>
              </p:cNvSpPr>
              <p:nvPr/>
            </p:nvSpPr>
            <p:spPr bwMode="auto">
              <a:xfrm>
                <a:off x="-32" y="2107"/>
                <a:ext cx="144" cy="1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7" y="188"/>
                  </a:cxn>
                  <a:cxn ang="0">
                    <a:pos x="144" y="178"/>
                  </a:cxn>
                  <a:cxn ang="0">
                    <a:pos x="47" y="0"/>
                  </a:cxn>
                  <a:cxn ang="0">
                    <a:pos x="0" y="10"/>
                  </a:cxn>
                </a:cxnLst>
                <a:rect l="0" t="0" r="r" b="b"/>
                <a:pathLst>
                  <a:path w="144" h="188">
                    <a:moveTo>
                      <a:pt x="0" y="10"/>
                    </a:moveTo>
                    <a:lnTo>
                      <a:pt x="97" y="188"/>
                    </a:lnTo>
                    <a:lnTo>
                      <a:pt x="144" y="178"/>
                    </a:lnTo>
                    <a:lnTo>
                      <a:pt x="47" y="0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62DFD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108"/>
              <p:cNvSpPr>
                <a:spLocks noChangeAspect="1"/>
              </p:cNvSpPr>
              <p:nvPr/>
            </p:nvSpPr>
            <p:spPr bwMode="auto">
              <a:xfrm>
                <a:off x="-168" y="2171"/>
                <a:ext cx="131" cy="21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95" y="211"/>
                  </a:cxn>
                  <a:cxn ang="0">
                    <a:pos x="131" y="178"/>
                  </a:cxn>
                  <a:cxn ang="0">
                    <a:pos x="34" y="0"/>
                  </a:cxn>
                  <a:cxn ang="0">
                    <a:pos x="0" y="33"/>
                  </a:cxn>
                </a:cxnLst>
                <a:rect l="0" t="0" r="r" b="b"/>
                <a:pathLst>
                  <a:path w="131" h="211">
                    <a:moveTo>
                      <a:pt x="0" y="33"/>
                    </a:moveTo>
                    <a:lnTo>
                      <a:pt x="95" y="211"/>
                    </a:lnTo>
                    <a:lnTo>
                      <a:pt x="131" y="178"/>
                    </a:lnTo>
                    <a:lnTo>
                      <a:pt x="34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77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109"/>
              <p:cNvSpPr>
                <a:spLocks noChangeAspect="1"/>
              </p:cNvSpPr>
              <p:nvPr/>
            </p:nvSpPr>
            <p:spPr bwMode="auto">
              <a:xfrm>
                <a:off x="-168" y="2171"/>
                <a:ext cx="131" cy="21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95" y="211"/>
                  </a:cxn>
                  <a:cxn ang="0">
                    <a:pos x="131" y="178"/>
                  </a:cxn>
                  <a:cxn ang="0">
                    <a:pos x="34" y="0"/>
                  </a:cxn>
                  <a:cxn ang="0">
                    <a:pos x="0" y="33"/>
                  </a:cxn>
                </a:cxnLst>
                <a:rect l="0" t="0" r="r" b="b"/>
                <a:pathLst>
                  <a:path w="131" h="211">
                    <a:moveTo>
                      <a:pt x="0" y="33"/>
                    </a:moveTo>
                    <a:lnTo>
                      <a:pt x="95" y="211"/>
                    </a:lnTo>
                    <a:lnTo>
                      <a:pt x="131" y="178"/>
                    </a:lnTo>
                    <a:lnTo>
                      <a:pt x="34" y="0"/>
                    </a:lnTo>
                    <a:lnTo>
                      <a:pt x="0" y="33"/>
                    </a:lnTo>
                  </a:path>
                </a:pathLst>
              </a:custGeom>
              <a:noFill/>
              <a:ln w="3175">
                <a:solidFill>
                  <a:srgbClr val="77FDF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110"/>
              <p:cNvSpPr>
                <a:spLocks noChangeAspect="1"/>
              </p:cNvSpPr>
              <p:nvPr/>
            </p:nvSpPr>
            <p:spPr bwMode="auto">
              <a:xfrm>
                <a:off x="-85" y="2117"/>
                <a:ext cx="150" cy="2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97" y="201"/>
                  </a:cxn>
                  <a:cxn ang="0">
                    <a:pos x="150" y="178"/>
                  </a:cxn>
                  <a:cxn ang="0">
                    <a:pos x="53" y="0"/>
                  </a:cxn>
                  <a:cxn ang="0">
                    <a:pos x="0" y="23"/>
                  </a:cxn>
                </a:cxnLst>
                <a:rect l="0" t="0" r="r" b="b"/>
                <a:pathLst>
                  <a:path w="150" h="201">
                    <a:moveTo>
                      <a:pt x="0" y="23"/>
                    </a:moveTo>
                    <a:lnTo>
                      <a:pt x="97" y="201"/>
                    </a:lnTo>
                    <a:lnTo>
                      <a:pt x="150" y="178"/>
                    </a:lnTo>
                    <a:lnTo>
                      <a:pt x="5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9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111"/>
              <p:cNvSpPr>
                <a:spLocks noChangeAspect="1"/>
              </p:cNvSpPr>
              <p:nvPr/>
            </p:nvSpPr>
            <p:spPr bwMode="auto">
              <a:xfrm>
                <a:off x="-85" y="2117"/>
                <a:ext cx="150" cy="2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97" y="201"/>
                  </a:cxn>
                  <a:cxn ang="0">
                    <a:pos x="150" y="178"/>
                  </a:cxn>
                  <a:cxn ang="0">
                    <a:pos x="53" y="0"/>
                  </a:cxn>
                  <a:cxn ang="0">
                    <a:pos x="0" y="23"/>
                  </a:cxn>
                </a:cxnLst>
                <a:rect l="0" t="0" r="r" b="b"/>
                <a:pathLst>
                  <a:path w="150" h="201">
                    <a:moveTo>
                      <a:pt x="0" y="23"/>
                    </a:moveTo>
                    <a:lnTo>
                      <a:pt x="97" y="201"/>
                    </a:lnTo>
                    <a:lnTo>
                      <a:pt x="150" y="178"/>
                    </a:lnTo>
                    <a:lnTo>
                      <a:pt x="53" y="0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rgbClr val="79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Freeform 112"/>
              <p:cNvSpPr>
                <a:spLocks noChangeAspect="1"/>
              </p:cNvSpPr>
              <p:nvPr/>
            </p:nvSpPr>
            <p:spPr bwMode="auto">
              <a:xfrm>
                <a:off x="-134" y="2140"/>
                <a:ext cx="146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7" y="209"/>
                  </a:cxn>
                  <a:cxn ang="0">
                    <a:pos x="146" y="178"/>
                  </a:cxn>
                  <a:cxn ang="0">
                    <a:pos x="49" y="0"/>
                  </a:cxn>
                  <a:cxn ang="0">
                    <a:pos x="0" y="31"/>
                  </a:cxn>
                </a:cxnLst>
                <a:rect l="0" t="0" r="r" b="b"/>
                <a:pathLst>
                  <a:path w="146" h="209">
                    <a:moveTo>
                      <a:pt x="0" y="31"/>
                    </a:moveTo>
                    <a:lnTo>
                      <a:pt x="97" y="209"/>
                    </a:lnTo>
                    <a:lnTo>
                      <a:pt x="146" y="178"/>
                    </a:lnTo>
                    <a:lnTo>
                      <a:pt x="4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8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Freeform 113"/>
              <p:cNvSpPr>
                <a:spLocks noChangeAspect="1"/>
              </p:cNvSpPr>
              <p:nvPr/>
            </p:nvSpPr>
            <p:spPr bwMode="auto">
              <a:xfrm>
                <a:off x="-134" y="2140"/>
                <a:ext cx="146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7" y="209"/>
                  </a:cxn>
                  <a:cxn ang="0">
                    <a:pos x="146" y="178"/>
                  </a:cxn>
                  <a:cxn ang="0">
                    <a:pos x="49" y="0"/>
                  </a:cxn>
                  <a:cxn ang="0">
                    <a:pos x="0" y="31"/>
                  </a:cxn>
                </a:cxnLst>
                <a:rect l="0" t="0" r="r" b="b"/>
                <a:pathLst>
                  <a:path w="146" h="209">
                    <a:moveTo>
                      <a:pt x="0" y="31"/>
                    </a:moveTo>
                    <a:lnTo>
                      <a:pt x="97" y="209"/>
                    </a:lnTo>
                    <a:lnTo>
                      <a:pt x="146" y="178"/>
                    </a:lnTo>
                    <a:lnTo>
                      <a:pt x="49" y="0"/>
                    </a:lnTo>
                    <a:lnTo>
                      <a:pt x="0" y="31"/>
                    </a:lnTo>
                  </a:path>
                </a:pathLst>
              </a:custGeom>
              <a:noFill/>
              <a:ln w="3175">
                <a:solidFill>
                  <a:srgbClr val="8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114"/>
              <p:cNvSpPr>
                <a:spLocks noChangeAspect="1"/>
              </p:cNvSpPr>
              <p:nvPr/>
            </p:nvSpPr>
            <p:spPr bwMode="auto">
              <a:xfrm>
                <a:off x="-94" y="2285"/>
                <a:ext cx="261" cy="169"/>
              </a:xfrm>
              <a:custGeom>
                <a:avLst/>
                <a:gdLst/>
                <a:ahLst/>
                <a:cxnLst>
                  <a:cxn ang="0">
                    <a:pos x="106" y="33"/>
                  </a:cxn>
                  <a:cxn ang="0">
                    <a:pos x="57" y="64"/>
                  </a:cxn>
                  <a:cxn ang="0">
                    <a:pos x="21" y="97"/>
                  </a:cxn>
                  <a:cxn ang="0">
                    <a:pos x="0" y="128"/>
                  </a:cxn>
                  <a:cxn ang="0">
                    <a:pos x="0" y="154"/>
                  </a:cxn>
                  <a:cxn ang="0">
                    <a:pos x="21" y="169"/>
                  </a:cxn>
                  <a:cxn ang="0">
                    <a:pos x="56" y="169"/>
                  </a:cxn>
                  <a:cxn ang="0">
                    <a:pos x="102" y="159"/>
                  </a:cxn>
                  <a:cxn ang="0">
                    <a:pos x="154" y="137"/>
                  </a:cxn>
                  <a:cxn ang="0">
                    <a:pos x="203" y="107"/>
                  </a:cxn>
                  <a:cxn ang="0">
                    <a:pos x="239" y="74"/>
                  </a:cxn>
                  <a:cxn ang="0">
                    <a:pos x="260" y="43"/>
                  </a:cxn>
                  <a:cxn ang="0">
                    <a:pos x="261" y="17"/>
                  </a:cxn>
                  <a:cxn ang="0">
                    <a:pos x="241" y="2"/>
                  </a:cxn>
                  <a:cxn ang="0">
                    <a:pos x="206" y="0"/>
                  </a:cxn>
                  <a:cxn ang="0">
                    <a:pos x="159" y="10"/>
                  </a:cxn>
                  <a:cxn ang="0">
                    <a:pos x="106" y="33"/>
                  </a:cxn>
                </a:cxnLst>
                <a:rect l="0" t="0" r="r" b="b"/>
                <a:pathLst>
                  <a:path w="261" h="169">
                    <a:moveTo>
                      <a:pt x="106" y="33"/>
                    </a:moveTo>
                    <a:lnTo>
                      <a:pt x="57" y="64"/>
                    </a:lnTo>
                    <a:lnTo>
                      <a:pt x="21" y="97"/>
                    </a:lnTo>
                    <a:lnTo>
                      <a:pt x="0" y="128"/>
                    </a:lnTo>
                    <a:lnTo>
                      <a:pt x="0" y="154"/>
                    </a:lnTo>
                    <a:lnTo>
                      <a:pt x="21" y="169"/>
                    </a:lnTo>
                    <a:lnTo>
                      <a:pt x="56" y="169"/>
                    </a:lnTo>
                    <a:lnTo>
                      <a:pt x="102" y="159"/>
                    </a:lnTo>
                    <a:lnTo>
                      <a:pt x="154" y="137"/>
                    </a:lnTo>
                    <a:lnTo>
                      <a:pt x="203" y="107"/>
                    </a:lnTo>
                    <a:lnTo>
                      <a:pt x="239" y="74"/>
                    </a:lnTo>
                    <a:lnTo>
                      <a:pt x="260" y="43"/>
                    </a:lnTo>
                    <a:lnTo>
                      <a:pt x="261" y="17"/>
                    </a:lnTo>
                    <a:lnTo>
                      <a:pt x="241" y="2"/>
                    </a:lnTo>
                    <a:lnTo>
                      <a:pt x="206" y="0"/>
                    </a:lnTo>
                    <a:lnTo>
                      <a:pt x="159" y="10"/>
                    </a:lnTo>
                    <a:lnTo>
                      <a:pt x="106" y="33"/>
                    </a:lnTo>
                    <a:close/>
                  </a:path>
                </a:pathLst>
              </a:custGeom>
              <a:solidFill>
                <a:srgbClr val="15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115"/>
              <p:cNvSpPr>
                <a:spLocks noChangeAspect="1"/>
              </p:cNvSpPr>
              <p:nvPr/>
            </p:nvSpPr>
            <p:spPr bwMode="auto">
              <a:xfrm>
                <a:off x="-94" y="2285"/>
                <a:ext cx="261" cy="169"/>
              </a:xfrm>
              <a:custGeom>
                <a:avLst/>
                <a:gdLst/>
                <a:ahLst/>
                <a:cxnLst>
                  <a:cxn ang="0">
                    <a:pos x="106" y="33"/>
                  </a:cxn>
                  <a:cxn ang="0">
                    <a:pos x="57" y="64"/>
                  </a:cxn>
                  <a:cxn ang="0">
                    <a:pos x="21" y="97"/>
                  </a:cxn>
                  <a:cxn ang="0">
                    <a:pos x="0" y="128"/>
                  </a:cxn>
                  <a:cxn ang="0">
                    <a:pos x="0" y="154"/>
                  </a:cxn>
                  <a:cxn ang="0">
                    <a:pos x="21" y="169"/>
                  </a:cxn>
                  <a:cxn ang="0">
                    <a:pos x="56" y="169"/>
                  </a:cxn>
                  <a:cxn ang="0">
                    <a:pos x="102" y="159"/>
                  </a:cxn>
                  <a:cxn ang="0">
                    <a:pos x="154" y="137"/>
                  </a:cxn>
                  <a:cxn ang="0">
                    <a:pos x="203" y="107"/>
                  </a:cxn>
                  <a:cxn ang="0">
                    <a:pos x="239" y="74"/>
                  </a:cxn>
                  <a:cxn ang="0">
                    <a:pos x="260" y="43"/>
                  </a:cxn>
                  <a:cxn ang="0">
                    <a:pos x="261" y="17"/>
                  </a:cxn>
                  <a:cxn ang="0">
                    <a:pos x="241" y="2"/>
                  </a:cxn>
                  <a:cxn ang="0">
                    <a:pos x="206" y="0"/>
                  </a:cxn>
                  <a:cxn ang="0">
                    <a:pos x="159" y="10"/>
                  </a:cxn>
                  <a:cxn ang="0">
                    <a:pos x="106" y="33"/>
                  </a:cxn>
                </a:cxnLst>
                <a:rect l="0" t="0" r="r" b="b"/>
                <a:pathLst>
                  <a:path w="261" h="169">
                    <a:moveTo>
                      <a:pt x="106" y="33"/>
                    </a:moveTo>
                    <a:lnTo>
                      <a:pt x="57" y="64"/>
                    </a:lnTo>
                    <a:lnTo>
                      <a:pt x="21" y="97"/>
                    </a:lnTo>
                    <a:lnTo>
                      <a:pt x="0" y="128"/>
                    </a:lnTo>
                    <a:lnTo>
                      <a:pt x="0" y="154"/>
                    </a:lnTo>
                    <a:lnTo>
                      <a:pt x="21" y="169"/>
                    </a:lnTo>
                    <a:lnTo>
                      <a:pt x="56" y="169"/>
                    </a:lnTo>
                    <a:lnTo>
                      <a:pt x="102" y="159"/>
                    </a:lnTo>
                    <a:lnTo>
                      <a:pt x="154" y="137"/>
                    </a:lnTo>
                    <a:lnTo>
                      <a:pt x="203" y="107"/>
                    </a:lnTo>
                    <a:lnTo>
                      <a:pt x="239" y="74"/>
                    </a:lnTo>
                    <a:lnTo>
                      <a:pt x="260" y="43"/>
                    </a:lnTo>
                    <a:lnTo>
                      <a:pt x="261" y="17"/>
                    </a:lnTo>
                    <a:lnTo>
                      <a:pt x="241" y="2"/>
                    </a:lnTo>
                    <a:lnTo>
                      <a:pt x="206" y="0"/>
                    </a:lnTo>
                    <a:lnTo>
                      <a:pt x="159" y="10"/>
                    </a:lnTo>
                    <a:lnTo>
                      <a:pt x="106" y="33"/>
                    </a:lnTo>
                  </a:path>
                </a:pathLst>
              </a:custGeom>
              <a:noFill/>
              <a:ln w="3175">
                <a:solidFill>
                  <a:srgbClr val="15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-149" y="2161"/>
                <a:ext cx="145" cy="17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Line 117"/>
              <p:cNvSpPr>
                <a:spLocks noChangeAspect="1" noChangeShapeType="1"/>
              </p:cNvSpPr>
              <p:nvPr/>
            </p:nvSpPr>
            <p:spPr bwMode="auto">
              <a:xfrm>
                <a:off x="22" y="2152"/>
                <a:ext cx="90" cy="6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8" name="Line 95"/>
            <p:cNvSpPr>
              <a:spLocks noChangeAspect="1" noChangeShapeType="1"/>
            </p:cNvSpPr>
            <p:nvPr/>
          </p:nvSpPr>
          <p:spPr bwMode="auto">
            <a:xfrm flipH="1" flipV="1">
              <a:off x="4977244" y="5126007"/>
              <a:ext cx="316338" cy="57860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39" name="Group 53"/>
            <p:cNvGrpSpPr>
              <a:grpSpLocks noChangeAspect="1"/>
            </p:cNvGrpSpPr>
            <p:nvPr/>
          </p:nvGrpSpPr>
          <p:grpSpPr bwMode="auto">
            <a:xfrm>
              <a:off x="5113193" y="5509780"/>
              <a:ext cx="352425" cy="344488"/>
              <a:chOff x="608" y="3376"/>
              <a:chExt cx="180" cy="176"/>
            </a:xfrm>
          </p:grpSpPr>
          <p:sp>
            <p:nvSpPr>
              <p:cNvPr id="140" name="Freeform 54"/>
              <p:cNvSpPr>
                <a:spLocks noChangeAspect="1"/>
              </p:cNvSpPr>
              <p:nvPr/>
            </p:nvSpPr>
            <p:spPr bwMode="auto">
              <a:xfrm>
                <a:off x="726" y="3378"/>
                <a:ext cx="62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86"/>
                  </a:cxn>
                  <a:cxn ang="0">
                    <a:pos x="62" y="93"/>
                  </a:cxn>
                  <a:cxn ang="0">
                    <a:pos x="10" y="7"/>
                  </a:cxn>
                  <a:cxn ang="0">
                    <a:pos x="0" y="0"/>
                  </a:cxn>
                </a:cxnLst>
                <a:rect l="0" t="0" r="r" b="b"/>
                <a:pathLst>
                  <a:path w="62" h="93">
                    <a:moveTo>
                      <a:pt x="0" y="0"/>
                    </a:moveTo>
                    <a:lnTo>
                      <a:pt x="52" y="86"/>
                    </a:lnTo>
                    <a:lnTo>
                      <a:pt x="62" y="93"/>
                    </a:lnTo>
                    <a:lnTo>
                      <a:pt x="1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73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Freeform 55"/>
              <p:cNvSpPr>
                <a:spLocks noChangeAspect="1"/>
              </p:cNvSpPr>
              <p:nvPr/>
            </p:nvSpPr>
            <p:spPr bwMode="auto">
              <a:xfrm>
                <a:off x="726" y="3378"/>
                <a:ext cx="62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86"/>
                  </a:cxn>
                  <a:cxn ang="0">
                    <a:pos x="62" y="93"/>
                  </a:cxn>
                  <a:cxn ang="0">
                    <a:pos x="10" y="7"/>
                  </a:cxn>
                  <a:cxn ang="0">
                    <a:pos x="0" y="0"/>
                  </a:cxn>
                </a:cxnLst>
                <a:rect l="0" t="0" r="r" b="b"/>
                <a:pathLst>
                  <a:path w="62" h="93">
                    <a:moveTo>
                      <a:pt x="0" y="0"/>
                    </a:moveTo>
                    <a:lnTo>
                      <a:pt x="52" y="86"/>
                    </a:lnTo>
                    <a:lnTo>
                      <a:pt x="62" y="93"/>
                    </a:lnTo>
                    <a:lnTo>
                      <a:pt x="10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73730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56"/>
              <p:cNvSpPr>
                <a:spLocks noChangeAspect="1"/>
              </p:cNvSpPr>
              <p:nvPr/>
            </p:nvSpPr>
            <p:spPr bwMode="auto">
              <a:xfrm>
                <a:off x="608" y="3445"/>
                <a:ext cx="52" cy="1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2" y="100"/>
                  </a:cxn>
                  <a:cxn ang="0">
                    <a:pos x="52" y="87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52" h="100">
                    <a:moveTo>
                      <a:pt x="0" y="12"/>
                    </a:moveTo>
                    <a:lnTo>
                      <a:pt x="52" y="100"/>
                    </a:lnTo>
                    <a:lnTo>
                      <a:pt x="52" y="87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CAC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57"/>
              <p:cNvSpPr>
                <a:spLocks noChangeAspect="1"/>
              </p:cNvSpPr>
              <p:nvPr/>
            </p:nvSpPr>
            <p:spPr bwMode="auto">
              <a:xfrm>
                <a:off x="608" y="3445"/>
                <a:ext cx="52" cy="1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2" y="100"/>
                  </a:cxn>
                  <a:cxn ang="0">
                    <a:pos x="52" y="87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52" h="100">
                    <a:moveTo>
                      <a:pt x="0" y="12"/>
                    </a:moveTo>
                    <a:lnTo>
                      <a:pt x="52" y="100"/>
                    </a:lnTo>
                    <a:lnTo>
                      <a:pt x="52" y="87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ACAC2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Freeform 58"/>
              <p:cNvSpPr>
                <a:spLocks noChangeAspect="1"/>
              </p:cNvSpPr>
              <p:nvPr/>
            </p:nvSpPr>
            <p:spPr bwMode="auto">
              <a:xfrm>
                <a:off x="708" y="3376"/>
                <a:ext cx="70" cy="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88"/>
                  </a:cxn>
                  <a:cxn ang="0">
                    <a:pos x="70" y="88"/>
                  </a:cxn>
                  <a:cxn ang="0">
                    <a:pos x="18" y="2"/>
                  </a:cxn>
                  <a:cxn ang="0">
                    <a:pos x="0" y="0"/>
                  </a:cxn>
                </a:cxnLst>
                <a:rect l="0" t="0" r="r" b="b"/>
                <a:pathLst>
                  <a:path w="70" h="88">
                    <a:moveTo>
                      <a:pt x="0" y="0"/>
                    </a:moveTo>
                    <a:lnTo>
                      <a:pt x="51" y="88"/>
                    </a:lnTo>
                    <a:lnTo>
                      <a:pt x="70" y="88"/>
                    </a:lnTo>
                    <a:lnTo>
                      <a:pt x="1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Freeform 59"/>
              <p:cNvSpPr>
                <a:spLocks noChangeAspect="1"/>
              </p:cNvSpPr>
              <p:nvPr/>
            </p:nvSpPr>
            <p:spPr bwMode="auto">
              <a:xfrm>
                <a:off x="708" y="3376"/>
                <a:ext cx="70" cy="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88"/>
                  </a:cxn>
                  <a:cxn ang="0">
                    <a:pos x="70" y="88"/>
                  </a:cxn>
                  <a:cxn ang="0">
                    <a:pos x="18" y="2"/>
                  </a:cxn>
                  <a:cxn ang="0">
                    <a:pos x="0" y="0"/>
                  </a:cxn>
                </a:cxnLst>
                <a:rect l="0" t="0" r="r" b="b"/>
                <a:pathLst>
                  <a:path w="70" h="88">
                    <a:moveTo>
                      <a:pt x="0" y="0"/>
                    </a:moveTo>
                    <a:lnTo>
                      <a:pt x="51" y="88"/>
                    </a:lnTo>
                    <a:lnTo>
                      <a:pt x="70" y="88"/>
                    </a:lnTo>
                    <a:lnTo>
                      <a:pt x="18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ADAD3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60"/>
              <p:cNvSpPr>
                <a:spLocks noChangeAspect="1"/>
              </p:cNvSpPr>
              <p:nvPr/>
            </p:nvSpPr>
            <p:spPr bwMode="auto">
              <a:xfrm>
                <a:off x="608" y="3428"/>
                <a:ext cx="61" cy="10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2" y="104"/>
                  </a:cxn>
                  <a:cxn ang="0">
                    <a:pos x="61" y="88"/>
                  </a:cxn>
                  <a:cxn ang="0">
                    <a:pos x="9" y="0"/>
                  </a:cxn>
                  <a:cxn ang="0">
                    <a:pos x="0" y="17"/>
                  </a:cxn>
                </a:cxnLst>
                <a:rect l="0" t="0" r="r" b="b"/>
                <a:pathLst>
                  <a:path w="61" h="104">
                    <a:moveTo>
                      <a:pt x="0" y="17"/>
                    </a:moveTo>
                    <a:lnTo>
                      <a:pt x="52" y="104"/>
                    </a:lnTo>
                    <a:lnTo>
                      <a:pt x="61" y="88"/>
                    </a:lnTo>
                    <a:lnTo>
                      <a:pt x="9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DDD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61"/>
              <p:cNvSpPr>
                <a:spLocks noChangeAspect="1"/>
              </p:cNvSpPr>
              <p:nvPr/>
            </p:nvSpPr>
            <p:spPr bwMode="auto">
              <a:xfrm>
                <a:off x="608" y="3428"/>
                <a:ext cx="61" cy="10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2" y="104"/>
                  </a:cxn>
                  <a:cxn ang="0">
                    <a:pos x="61" y="88"/>
                  </a:cxn>
                  <a:cxn ang="0">
                    <a:pos x="9" y="0"/>
                  </a:cxn>
                  <a:cxn ang="0">
                    <a:pos x="0" y="17"/>
                  </a:cxn>
                </a:cxnLst>
                <a:rect l="0" t="0" r="r" b="b"/>
                <a:pathLst>
                  <a:path w="61" h="104">
                    <a:moveTo>
                      <a:pt x="0" y="17"/>
                    </a:moveTo>
                    <a:lnTo>
                      <a:pt x="52" y="104"/>
                    </a:lnTo>
                    <a:lnTo>
                      <a:pt x="61" y="88"/>
                    </a:lnTo>
                    <a:lnTo>
                      <a:pt x="9" y="0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rgbClr val="DDDD4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Freeform 62"/>
              <p:cNvSpPr>
                <a:spLocks noChangeAspect="1"/>
              </p:cNvSpPr>
              <p:nvPr/>
            </p:nvSpPr>
            <p:spPr bwMode="auto">
              <a:xfrm>
                <a:off x="684" y="3376"/>
                <a:ext cx="75" cy="9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2" y="93"/>
                  </a:cxn>
                  <a:cxn ang="0">
                    <a:pos x="75" y="88"/>
                  </a:cxn>
                  <a:cxn ang="0">
                    <a:pos x="24" y="0"/>
                  </a:cxn>
                  <a:cxn ang="0">
                    <a:pos x="0" y="7"/>
                  </a:cxn>
                </a:cxnLst>
                <a:rect l="0" t="0" r="r" b="b"/>
                <a:pathLst>
                  <a:path w="75" h="93">
                    <a:moveTo>
                      <a:pt x="0" y="7"/>
                    </a:moveTo>
                    <a:lnTo>
                      <a:pt x="52" y="93"/>
                    </a:lnTo>
                    <a:lnTo>
                      <a:pt x="75" y="88"/>
                    </a:lnTo>
                    <a:lnTo>
                      <a:pt x="2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DDD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Freeform 63"/>
              <p:cNvSpPr>
                <a:spLocks noChangeAspect="1"/>
              </p:cNvSpPr>
              <p:nvPr/>
            </p:nvSpPr>
            <p:spPr bwMode="auto">
              <a:xfrm>
                <a:off x="684" y="3376"/>
                <a:ext cx="75" cy="9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2" y="93"/>
                  </a:cxn>
                  <a:cxn ang="0">
                    <a:pos x="75" y="88"/>
                  </a:cxn>
                  <a:cxn ang="0">
                    <a:pos x="24" y="0"/>
                  </a:cxn>
                  <a:cxn ang="0">
                    <a:pos x="0" y="7"/>
                  </a:cxn>
                </a:cxnLst>
                <a:rect l="0" t="0" r="r" b="b"/>
                <a:pathLst>
                  <a:path w="75" h="93">
                    <a:moveTo>
                      <a:pt x="0" y="7"/>
                    </a:moveTo>
                    <a:lnTo>
                      <a:pt x="52" y="93"/>
                    </a:lnTo>
                    <a:lnTo>
                      <a:pt x="75" y="88"/>
                    </a:lnTo>
                    <a:lnTo>
                      <a:pt x="24" y="0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DDDD4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64"/>
              <p:cNvSpPr>
                <a:spLocks noChangeAspect="1"/>
              </p:cNvSpPr>
              <p:nvPr/>
            </p:nvSpPr>
            <p:spPr bwMode="auto">
              <a:xfrm>
                <a:off x="617" y="3411"/>
                <a:ext cx="69" cy="105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2" y="105"/>
                  </a:cxn>
                  <a:cxn ang="0">
                    <a:pos x="69" y="88"/>
                  </a:cxn>
                  <a:cxn ang="0">
                    <a:pos x="17" y="0"/>
                  </a:cxn>
                  <a:cxn ang="0">
                    <a:pos x="0" y="17"/>
                  </a:cxn>
                </a:cxnLst>
                <a:rect l="0" t="0" r="r" b="b"/>
                <a:pathLst>
                  <a:path w="69" h="105">
                    <a:moveTo>
                      <a:pt x="0" y="17"/>
                    </a:moveTo>
                    <a:lnTo>
                      <a:pt x="52" y="105"/>
                    </a:lnTo>
                    <a:lnTo>
                      <a:pt x="69" y="88"/>
                    </a:lnTo>
                    <a:lnTo>
                      <a:pt x="1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EFE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65"/>
              <p:cNvSpPr>
                <a:spLocks noChangeAspect="1"/>
              </p:cNvSpPr>
              <p:nvPr/>
            </p:nvSpPr>
            <p:spPr bwMode="auto">
              <a:xfrm>
                <a:off x="617" y="3411"/>
                <a:ext cx="69" cy="105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2" y="105"/>
                  </a:cxn>
                  <a:cxn ang="0">
                    <a:pos x="69" y="88"/>
                  </a:cxn>
                  <a:cxn ang="0">
                    <a:pos x="17" y="0"/>
                  </a:cxn>
                  <a:cxn ang="0">
                    <a:pos x="0" y="17"/>
                  </a:cxn>
                </a:cxnLst>
                <a:rect l="0" t="0" r="r" b="b"/>
                <a:pathLst>
                  <a:path w="69" h="105">
                    <a:moveTo>
                      <a:pt x="0" y="17"/>
                    </a:moveTo>
                    <a:lnTo>
                      <a:pt x="52" y="105"/>
                    </a:lnTo>
                    <a:lnTo>
                      <a:pt x="69" y="88"/>
                    </a:lnTo>
                    <a:lnTo>
                      <a:pt x="17" y="0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rgbClr val="FEFE6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Freeform 66"/>
              <p:cNvSpPr>
                <a:spLocks noChangeAspect="1"/>
              </p:cNvSpPr>
              <p:nvPr/>
            </p:nvSpPr>
            <p:spPr bwMode="auto">
              <a:xfrm>
                <a:off x="658" y="3383"/>
                <a:ext cx="78" cy="9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2" y="98"/>
                  </a:cxn>
                  <a:cxn ang="0">
                    <a:pos x="78" y="86"/>
                  </a:cxn>
                  <a:cxn ang="0">
                    <a:pos x="26" y="0"/>
                  </a:cxn>
                  <a:cxn ang="0">
                    <a:pos x="0" y="12"/>
                  </a:cxn>
                </a:cxnLst>
                <a:rect l="0" t="0" r="r" b="b"/>
                <a:pathLst>
                  <a:path w="78" h="98">
                    <a:moveTo>
                      <a:pt x="0" y="12"/>
                    </a:moveTo>
                    <a:lnTo>
                      <a:pt x="52" y="98"/>
                    </a:lnTo>
                    <a:lnTo>
                      <a:pt x="78" y="86"/>
                    </a:lnTo>
                    <a:lnTo>
                      <a:pt x="2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EFE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Freeform 67"/>
              <p:cNvSpPr>
                <a:spLocks noChangeAspect="1"/>
              </p:cNvSpPr>
              <p:nvPr/>
            </p:nvSpPr>
            <p:spPr bwMode="auto">
              <a:xfrm>
                <a:off x="658" y="3383"/>
                <a:ext cx="78" cy="9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2" y="98"/>
                  </a:cxn>
                  <a:cxn ang="0">
                    <a:pos x="78" y="86"/>
                  </a:cxn>
                  <a:cxn ang="0">
                    <a:pos x="26" y="0"/>
                  </a:cxn>
                  <a:cxn ang="0">
                    <a:pos x="0" y="12"/>
                  </a:cxn>
                </a:cxnLst>
                <a:rect l="0" t="0" r="r" b="b"/>
                <a:pathLst>
                  <a:path w="78" h="98">
                    <a:moveTo>
                      <a:pt x="0" y="12"/>
                    </a:moveTo>
                    <a:lnTo>
                      <a:pt x="52" y="98"/>
                    </a:lnTo>
                    <a:lnTo>
                      <a:pt x="78" y="86"/>
                    </a:lnTo>
                    <a:lnTo>
                      <a:pt x="26" y="0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FEFE6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68"/>
              <p:cNvSpPr>
                <a:spLocks noChangeAspect="1"/>
              </p:cNvSpPr>
              <p:nvPr/>
            </p:nvSpPr>
            <p:spPr bwMode="auto">
              <a:xfrm>
                <a:off x="634" y="3395"/>
                <a:ext cx="76" cy="10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2" y="104"/>
                  </a:cxn>
                  <a:cxn ang="0">
                    <a:pos x="76" y="86"/>
                  </a:cxn>
                  <a:cxn ang="0">
                    <a:pos x="24" y="0"/>
                  </a:cxn>
                  <a:cxn ang="0">
                    <a:pos x="0" y="16"/>
                  </a:cxn>
                </a:cxnLst>
                <a:rect l="0" t="0" r="r" b="b"/>
                <a:pathLst>
                  <a:path w="76" h="104">
                    <a:moveTo>
                      <a:pt x="0" y="16"/>
                    </a:moveTo>
                    <a:lnTo>
                      <a:pt x="52" y="104"/>
                    </a:lnTo>
                    <a:lnTo>
                      <a:pt x="76" y="86"/>
                    </a:lnTo>
                    <a:lnTo>
                      <a:pt x="24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69"/>
              <p:cNvSpPr>
                <a:spLocks noChangeAspect="1"/>
              </p:cNvSpPr>
              <p:nvPr/>
            </p:nvSpPr>
            <p:spPr bwMode="auto">
              <a:xfrm>
                <a:off x="634" y="3395"/>
                <a:ext cx="76" cy="10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2" y="104"/>
                  </a:cxn>
                  <a:cxn ang="0">
                    <a:pos x="76" y="86"/>
                  </a:cxn>
                  <a:cxn ang="0">
                    <a:pos x="24" y="0"/>
                  </a:cxn>
                  <a:cxn ang="0">
                    <a:pos x="0" y="16"/>
                  </a:cxn>
                </a:cxnLst>
                <a:rect l="0" t="0" r="r" b="b"/>
                <a:pathLst>
                  <a:path w="76" h="104">
                    <a:moveTo>
                      <a:pt x="0" y="16"/>
                    </a:moveTo>
                    <a:lnTo>
                      <a:pt x="52" y="104"/>
                    </a:lnTo>
                    <a:lnTo>
                      <a:pt x="76" y="86"/>
                    </a:lnTo>
                    <a:lnTo>
                      <a:pt x="24" y="0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FFFF6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70"/>
              <p:cNvSpPr>
                <a:spLocks noChangeAspect="1"/>
              </p:cNvSpPr>
              <p:nvPr/>
            </p:nvSpPr>
            <p:spPr bwMode="auto">
              <a:xfrm>
                <a:off x="660" y="3464"/>
                <a:ext cx="128" cy="88"/>
              </a:xfrm>
              <a:custGeom>
                <a:avLst/>
                <a:gdLst/>
                <a:ahLst/>
                <a:cxnLst>
                  <a:cxn ang="0">
                    <a:pos x="50" y="17"/>
                  </a:cxn>
                  <a:cxn ang="0">
                    <a:pos x="26" y="35"/>
                  </a:cxn>
                  <a:cxn ang="0">
                    <a:pos x="9" y="52"/>
                  </a:cxn>
                  <a:cxn ang="0">
                    <a:pos x="0" y="68"/>
                  </a:cxn>
                  <a:cxn ang="0">
                    <a:pos x="0" y="81"/>
                  </a:cxn>
                  <a:cxn ang="0">
                    <a:pos x="10" y="88"/>
                  </a:cxn>
                  <a:cxn ang="0">
                    <a:pos x="28" y="88"/>
                  </a:cxn>
                  <a:cxn ang="0">
                    <a:pos x="52" y="81"/>
                  </a:cxn>
                  <a:cxn ang="0">
                    <a:pos x="76" y="69"/>
                  </a:cxn>
                  <a:cxn ang="0">
                    <a:pos x="100" y="54"/>
                  </a:cxn>
                  <a:cxn ang="0">
                    <a:pos x="118" y="37"/>
                  </a:cxn>
                  <a:cxn ang="0">
                    <a:pos x="126" y="19"/>
                  </a:cxn>
                  <a:cxn ang="0">
                    <a:pos x="128" y="7"/>
                  </a:cxn>
                  <a:cxn ang="0">
                    <a:pos x="118" y="0"/>
                  </a:cxn>
                  <a:cxn ang="0">
                    <a:pos x="99" y="0"/>
                  </a:cxn>
                  <a:cxn ang="0">
                    <a:pos x="76" y="5"/>
                  </a:cxn>
                  <a:cxn ang="0">
                    <a:pos x="50" y="17"/>
                  </a:cxn>
                </a:cxnLst>
                <a:rect l="0" t="0" r="r" b="b"/>
                <a:pathLst>
                  <a:path w="128" h="88">
                    <a:moveTo>
                      <a:pt x="50" y="17"/>
                    </a:moveTo>
                    <a:lnTo>
                      <a:pt x="26" y="35"/>
                    </a:lnTo>
                    <a:lnTo>
                      <a:pt x="9" y="52"/>
                    </a:lnTo>
                    <a:lnTo>
                      <a:pt x="0" y="68"/>
                    </a:lnTo>
                    <a:lnTo>
                      <a:pt x="0" y="81"/>
                    </a:lnTo>
                    <a:lnTo>
                      <a:pt x="10" y="88"/>
                    </a:lnTo>
                    <a:lnTo>
                      <a:pt x="28" y="88"/>
                    </a:lnTo>
                    <a:lnTo>
                      <a:pt x="52" y="81"/>
                    </a:lnTo>
                    <a:lnTo>
                      <a:pt x="76" y="69"/>
                    </a:lnTo>
                    <a:lnTo>
                      <a:pt x="100" y="54"/>
                    </a:lnTo>
                    <a:lnTo>
                      <a:pt x="118" y="37"/>
                    </a:lnTo>
                    <a:lnTo>
                      <a:pt x="126" y="19"/>
                    </a:lnTo>
                    <a:lnTo>
                      <a:pt x="128" y="7"/>
                    </a:lnTo>
                    <a:lnTo>
                      <a:pt x="118" y="0"/>
                    </a:lnTo>
                    <a:lnTo>
                      <a:pt x="99" y="0"/>
                    </a:lnTo>
                    <a:lnTo>
                      <a:pt x="76" y="5"/>
                    </a:lnTo>
                    <a:lnTo>
                      <a:pt x="50" y="17"/>
                    </a:lnTo>
                    <a:close/>
                  </a:path>
                </a:pathLst>
              </a:custGeom>
              <a:solidFill>
                <a:srgbClr val="8383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71"/>
              <p:cNvSpPr>
                <a:spLocks noChangeAspect="1"/>
              </p:cNvSpPr>
              <p:nvPr/>
            </p:nvSpPr>
            <p:spPr bwMode="auto">
              <a:xfrm>
                <a:off x="660" y="3464"/>
                <a:ext cx="128" cy="88"/>
              </a:xfrm>
              <a:custGeom>
                <a:avLst/>
                <a:gdLst/>
                <a:ahLst/>
                <a:cxnLst>
                  <a:cxn ang="0">
                    <a:pos x="50" y="17"/>
                  </a:cxn>
                  <a:cxn ang="0">
                    <a:pos x="26" y="35"/>
                  </a:cxn>
                  <a:cxn ang="0">
                    <a:pos x="9" y="52"/>
                  </a:cxn>
                  <a:cxn ang="0">
                    <a:pos x="0" y="68"/>
                  </a:cxn>
                  <a:cxn ang="0">
                    <a:pos x="0" y="81"/>
                  </a:cxn>
                  <a:cxn ang="0">
                    <a:pos x="10" y="88"/>
                  </a:cxn>
                  <a:cxn ang="0">
                    <a:pos x="28" y="88"/>
                  </a:cxn>
                  <a:cxn ang="0">
                    <a:pos x="52" y="81"/>
                  </a:cxn>
                  <a:cxn ang="0">
                    <a:pos x="76" y="69"/>
                  </a:cxn>
                  <a:cxn ang="0">
                    <a:pos x="100" y="54"/>
                  </a:cxn>
                  <a:cxn ang="0">
                    <a:pos x="118" y="37"/>
                  </a:cxn>
                  <a:cxn ang="0">
                    <a:pos x="126" y="19"/>
                  </a:cxn>
                  <a:cxn ang="0">
                    <a:pos x="128" y="7"/>
                  </a:cxn>
                  <a:cxn ang="0">
                    <a:pos x="118" y="0"/>
                  </a:cxn>
                  <a:cxn ang="0">
                    <a:pos x="99" y="0"/>
                  </a:cxn>
                  <a:cxn ang="0">
                    <a:pos x="76" y="5"/>
                  </a:cxn>
                  <a:cxn ang="0">
                    <a:pos x="50" y="17"/>
                  </a:cxn>
                </a:cxnLst>
                <a:rect l="0" t="0" r="r" b="b"/>
                <a:pathLst>
                  <a:path w="128" h="88">
                    <a:moveTo>
                      <a:pt x="50" y="17"/>
                    </a:moveTo>
                    <a:lnTo>
                      <a:pt x="26" y="35"/>
                    </a:lnTo>
                    <a:lnTo>
                      <a:pt x="9" y="52"/>
                    </a:lnTo>
                    <a:lnTo>
                      <a:pt x="0" y="68"/>
                    </a:lnTo>
                    <a:lnTo>
                      <a:pt x="0" y="81"/>
                    </a:lnTo>
                    <a:lnTo>
                      <a:pt x="10" y="88"/>
                    </a:lnTo>
                    <a:lnTo>
                      <a:pt x="28" y="88"/>
                    </a:lnTo>
                    <a:lnTo>
                      <a:pt x="52" y="81"/>
                    </a:lnTo>
                    <a:lnTo>
                      <a:pt x="76" y="69"/>
                    </a:lnTo>
                    <a:lnTo>
                      <a:pt x="100" y="54"/>
                    </a:lnTo>
                    <a:lnTo>
                      <a:pt x="118" y="37"/>
                    </a:lnTo>
                    <a:lnTo>
                      <a:pt x="126" y="19"/>
                    </a:lnTo>
                    <a:lnTo>
                      <a:pt x="128" y="7"/>
                    </a:lnTo>
                    <a:lnTo>
                      <a:pt x="118" y="0"/>
                    </a:lnTo>
                    <a:lnTo>
                      <a:pt x="99" y="0"/>
                    </a:lnTo>
                    <a:lnTo>
                      <a:pt x="76" y="5"/>
                    </a:lnTo>
                    <a:lnTo>
                      <a:pt x="50" y="17"/>
                    </a:lnTo>
                  </a:path>
                </a:pathLst>
              </a:custGeom>
              <a:noFill/>
              <a:ln w="3175">
                <a:solidFill>
                  <a:srgbClr val="83831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570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直線コネクタ 106"/>
          <p:cNvCxnSpPr/>
          <p:nvPr/>
        </p:nvCxnSpPr>
        <p:spPr>
          <a:xfrm>
            <a:off x="1223628" y="4293096"/>
            <a:ext cx="468052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 flipV="1">
            <a:off x="1475656" y="5517232"/>
            <a:ext cx="0" cy="396044"/>
          </a:xfrm>
          <a:prstGeom prst="line">
            <a:avLst/>
          </a:prstGeom>
          <a:ln w="25400" cap="sq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1439652" y="5913276"/>
            <a:ext cx="36004" cy="0"/>
          </a:xfrm>
          <a:prstGeom prst="line">
            <a:avLst/>
          </a:prstGeom>
          <a:ln w="25400" cap="sq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 flipV="1">
            <a:off x="1979712" y="5517232"/>
            <a:ext cx="0" cy="396044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>
            <a:off x="1943708" y="5913276"/>
            <a:ext cx="36004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flipV="1">
            <a:off x="2483768" y="5517232"/>
            <a:ext cx="0" cy="828092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2447764" y="5913276"/>
            <a:ext cx="36004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>
            <a:off x="2447764" y="6345324"/>
            <a:ext cx="36004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 flipV="1">
            <a:off x="2987824" y="5517232"/>
            <a:ext cx="0" cy="396044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>
            <a:off x="2951820" y="5913276"/>
            <a:ext cx="36004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 flipV="1">
            <a:off x="3491880" y="5517232"/>
            <a:ext cx="0" cy="396044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>
            <a:off x="3455876" y="5913276"/>
            <a:ext cx="36004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 flipV="1">
            <a:off x="4499992" y="5517232"/>
            <a:ext cx="0" cy="828092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/>
          <p:nvPr/>
        </p:nvCxnSpPr>
        <p:spPr>
          <a:xfrm>
            <a:off x="4463988" y="5913276"/>
            <a:ext cx="36004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>
            <a:off x="4463988" y="6345324"/>
            <a:ext cx="36004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 flipV="1">
            <a:off x="5004048" y="5517232"/>
            <a:ext cx="0" cy="828092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>
            <a:off x="4968044" y="5913276"/>
            <a:ext cx="36004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>
            <a:off x="4968044" y="6345324"/>
            <a:ext cx="36004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 flipV="1">
            <a:off x="6012160" y="5517232"/>
            <a:ext cx="0" cy="396044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>
            <a:off x="5976156" y="5913276"/>
            <a:ext cx="36004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 flipV="1">
            <a:off x="6516216" y="5517232"/>
            <a:ext cx="0" cy="396044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>
            <a:off x="6480212" y="5913276"/>
            <a:ext cx="36004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 flipV="1">
            <a:off x="7020272" y="5517232"/>
            <a:ext cx="0" cy="396044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>
            <a:off x="6984268" y="5913276"/>
            <a:ext cx="36004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 flipV="1">
            <a:off x="7524328" y="5517232"/>
            <a:ext cx="0" cy="828092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>
            <a:off x="7488324" y="5913276"/>
            <a:ext cx="36004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>
            <a:off x="7488324" y="6345324"/>
            <a:ext cx="36004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 flipV="1">
            <a:off x="8028384" y="5517232"/>
            <a:ext cx="0" cy="396044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>
            <a:off x="7992380" y="5913276"/>
            <a:ext cx="36004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flipH="1">
            <a:off x="1295636" y="5013176"/>
            <a:ext cx="6552728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 flipV="1">
            <a:off x="1295636" y="5013176"/>
            <a:ext cx="0" cy="144016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flipV="1">
            <a:off x="1799692" y="5013176"/>
            <a:ext cx="0" cy="144016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 flipV="1">
            <a:off x="7848364" y="5013176"/>
            <a:ext cx="0" cy="144016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flipV="1">
            <a:off x="5832140" y="5013176"/>
            <a:ext cx="0" cy="144016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 flipV="1">
            <a:off x="5328084" y="5013176"/>
            <a:ext cx="0" cy="144016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 flipV="1">
            <a:off x="4824028" y="5013176"/>
            <a:ext cx="0" cy="144016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 flipV="1">
            <a:off x="4319972" y="5013176"/>
            <a:ext cx="0" cy="144016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flipV="1">
            <a:off x="3815916" y="5013176"/>
            <a:ext cx="0" cy="144016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 flipV="1">
            <a:off x="3311860" y="5013176"/>
            <a:ext cx="0" cy="144016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 flipV="1">
            <a:off x="2807804" y="5013176"/>
            <a:ext cx="0" cy="144016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 flipV="1">
            <a:off x="2303748" y="5013176"/>
            <a:ext cx="0" cy="144016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flipV="1">
            <a:off x="7344308" y="5013176"/>
            <a:ext cx="0" cy="144016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 flipV="1">
            <a:off x="6336196" y="5013176"/>
            <a:ext cx="0" cy="144016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flipV="1">
            <a:off x="6840252" y="5013176"/>
            <a:ext cx="0" cy="144016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>
            <a:stCxn id="5" idx="2"/>
          </p:cNvCxnSpPr>
          <p:nvPr/>
        </p:nvCxnSpPr>
        <p:spPr>
          <a:xfrm>
            <a:off x="4572000" y="1196752"/>
            <a:ext cx="0" cy="3816424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endCxn id="43" idx="1"/>
          </p:cNvCxnSpPr>
          <p:nvPr/>
        </p:nvCxnSpPr>
        <p:spPr>
          <a:xfrm>
            <a:off x="4211960" y="1880828"/>
            <a:ext cx="720080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>
            <a:endCxn id="55" idx="1"/>
          </p:cNvCxnSpPr>
          <p:nvPr/>
        </p:nvCxnSpPr>
        <p:spPr>
          <a:xfrm>
            <a:off x="2771800" y="1412776"/>
            <a:ext cx="3600400" cy="0"/>
          </a:xfrm>
          <a:prstGeom prst="line">
            <a:avLst/>
          </a:prstGeom>
          <a:ln w="25400" cap="sq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endCxn id="62" idx="1"/>
          </p:cNvCxnSpPr>
          <p:nvPr/>
        </p:nvCxnSpPr>
        <p:spPr>
          <a:xfrm>
            <a:off x="4211960" y="3609020"/>
            <a:ext cx="720080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4572000" y="4725144"/>
            <a:ext cx="360040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endCxn id="61" idx="1"/>
          </p:cNvCxnSpPr>
          <p:nvPr/>
        </p:nvCxnSpPr>
        <p:spPr>
          <a:xfrm>
            <a:off x="4211960" y="2996952"/>
            <a:ext cx="720080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endCxn id="58" idx="1"/>
          </p:cNvCxnSpPr>
          <p:nvPr/>
        </p:nvCxnSpPr>
        <p:spPr>
          <a:xfrm>
            <a:off x="3851920" y="1052736"/>
            <a:ext cx="1440160" cy="0"/>
          </a:xfrm>
          <a:prstGeom prst="line">
            <a:avLst/>
          </a:prstGeom>
          <a:ln w="254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39330" y="0"/>
            <a:ext cx="5832390" cy="69269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KAGRA management structure</a:t>
            </a:r>
            <a:endParaRPr kumimoji="1"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39952" y="764704"/>
            <a:ext cx="864096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</a:p>
          <a:p>
            <a:pPr algn="ctr"/>
            <a:r>
              <a:rPr lang="en-US" altLang="ja-JP" sz="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Takaaki</a:t>
            </a:r>
            <a:r>
              <a:rPr lang="ja-JP" altLang="en-US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Kajit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ja-JP" sz="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endParaRPr kumimoji="1" lang="ja-JP" altLang="en-US" sz="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55776" y="2204864"/>
            <a:ext cx="4032448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Office</a:t>
            </a:r>
          </a:p>
          <a:p>
            <a:pPr algn="ctr"/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T.Kajita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(chair, ICRR),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M.Ando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(UT),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S.Kawamura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(ICRR),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K.Kuroda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(ICRR), </a:t>
            </a:r>
          </a:p>
          <a:p>
            <a:pPr algn="ctr"/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M.Ohashi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(ICRR),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R.Flaminio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(NAOJ), Y. Saito (KEK),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N.Kanda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(OCU</a:t>
            </a:r>
            <a:r>
              <a:rPr lang="en-US" altLang="ja-JP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T. Suzuki (KEK)</a:t>
            </a:r>
            <a:endParaRPr kumimoji="1" lang="ja-JP" altLang="en-US" sz="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19672" y="4005064"/>
            <a:ext cx="5904656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Engineering Office</a:t>
            </a:r>
          </a:p>
          <a:p>
            <a:pPr algn="ctr"/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Y.Saito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(Project Manager, KEK),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S.Kawamura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(Deputy, scheduling &amp;commissioning),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M.Ohashi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(Deputy,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budget&amp;construction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K.Somiya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(TITECH),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S.Miyoki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(ICRR),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Y.Aso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(NAOJ),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M.Ando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bKagra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design, UT), </a:t>
            </a:r>
            <a:r>
              <a:rPr lang="en-US" altLang="ja-JP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Suzuki (KEK), </a:t>
            </a:r>
            <a:r>
              <a:rPr lang="en-US" altLang="ja-JP" sz="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T.Uchiyama</a:t>
            </a:r>
            <a:r>
              <a:rPr lang="en-US" altLang="ja-JP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(ICRR)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5112060" y="5157192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Auxiliary Optics</a:t>
            </a: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T.Akutsu</a:t>
            </a:r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(NAOJ)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4608004" y="5157192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Input/Output</a:t>
            </a:r>
            <a:r>
              <a:rPr lang="en-US" altLang="ja-JP" sz="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Optics</a:t>
            </a: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S.Kawamura</a:t>
            </a:r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(ICRR)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6120172" y="5157192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Systems</a:t>
            </a: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O.Miyakawa</a:t>
            </a:r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(ICRR)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5616116" y="5157192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 Electronics</a:t>
            </a: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O.Miyakawa</a:t>
            </a:r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(ICRR)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7128284" y="5157192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</a:t>
            </a: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H.Tagoshi</a:t>
            </a:r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(OU)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6624228" y="5157192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Management</a:t>
            </a: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N.Kanda</a:t>
            </a:r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(OCU)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7632340" y="5157192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Geophysics Interferometer</a:t>
            </a: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A.Araya</a:t>
            </a:r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(UT/ERI)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1079612" y="5157192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S.Miyoki</a:t>
            </a:r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(ICRR)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2087724" y="5157192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Cryogenics</a:t>
            </a: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T.Tomaru</a:t>
            </a:r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(KEK)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1583668" y="5157192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</a:t>
            </a: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T.Uchiyama</a:t>
            </a:r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(ICRR)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3095836" y="5157192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Mirror</a:t>
            </a: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E.Hirose</a:t>
            </a:r>
            <a:endParaRPr lang="en-US" altLang="ja-JP" sz="5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(ICRR)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2591780" y="5157192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 Isolation</a:t>
            </a: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R.Takahashi</a:t>
            </a:r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(NAOJ)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4103948" y="5157192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Interferometer</a:t>
            </a: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Y.Aso</a:t>
            </a:r>
            <a:endParaRPr lang="en-US" altLang="ja-JP" sz="5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(NAOJ)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3599892" y="5157192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N.Mio</a:t>
            </a:r>
            <a:endParaRPr lang="en-US" altLang="ja-JP" sz="5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(UT)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1007604" y="5733256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N.Ohishi</a:t>
            </a:r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(NAOJ)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4535996" y="5733256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Subchief</a:t>
            </a:r>
            <a:endParaRPr lang="en-US" altLang="ja-JP" sz="5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F.Matsushima</a:t>
            </a:r>
            <a:endParaRPr lang="en-US" altLang="ja-JP" sz="5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 Toyama)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6048164" y="5733256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Subchief</a:t>
            </a:r>
            <a:endParaRPr lang="en-US" altLang="ja-JP" sz="5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K.Kokeyama</a:t>
            </a:r>
            <a:endParaRPr lang="en-US" altLang="ja-JP" sz="5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(ICRR)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5544108" y="5733256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Subchief</a:t>
            </a:r>
            <a:endParaRPr lang="en-US" altLang="ja-JP" sz="5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M.Kamizumi</a:t>
            </a:r>
            <a:endParaRPr lang="en-US" altLang="ja-JP" sz="5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(ICRR)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6552220" y="5733256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DMG </a:t>
            </a:r>
          </a:p>
          <a:p>
            <a:pPr algn="ctr"/>
            <a:r>
              <a:rPr lang="en-US" altLang="ja-JP" sz="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K.Oohara</a:t>
            </a:r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(Niigata U)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2015716" y="5733256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Cryostat</a:t>
            </a: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N.Kimura</a:t>
            </a:r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(KEK)</a:t>
            </a:r>
          </a:p>
        </p:txBody>
      </p:sp>
      <p:sp>
        <p:nvSpPr>
          <p:cNvPr id="49" name="正方形/長方形 48"/>
          <p:cNvSpPr/>
          <p:nvPr/>
        </p:nvSpPr>
        <p:spPr>
          <a:xfrm>
            <a:off x="1511660" y="5733256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Subchief</a:t>
            </a:r>
            <a:endParaRPr lang="en-US" altLang="ja-JP" sz="5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Y.Saito</a:t>
            </a:r>
            <a:endParaRPr lang="en-US" altLang="ja-JP" sz="5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(KEK)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3023828" y="5733256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Subchief</a:t>
            </a:r>
            <a:endParaRPr lang="en-US" altLang="ja-JP" sz="5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A.Ueda</a:t>
            </a:r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(NAOJ)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2519772" y="5733256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control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4031940" y="5733256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DetChar</a:t>
            </a:r>
            <a:endParaRPr lang="en-US" altLang="ja-JP" sz="5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K.Hayama</a:t>
            </a:r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(OCU)</a:t>
            </a:r>
          </a:p>
        </p:txBody>
      </p:sp>
      <p:sp>
        <p:nvSpPr>
          <p:cNvPr id="56" name="正方形/長方形 55"/>
          <p:cNvSpPr/>
          <p:nvPr/>
        </p:nvSpPr>
        <p:spPr>
          <a:xfrm>
            <a:off x="7056276" y="6165304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Subchief</a:t>
            </a:r>
            <a:endParaRPr lang="en-US" altLang="ja-JP" sz="5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H.Takahashi</a:t>
            </a:r>
            <a:endParaRPr lang="en-US" altLang="ja-JP" sz="5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Eiwa</a:t>
            </a:r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C)</a:t>
            </a:r>
          </a:p>
        </p:txBody>
      </p:sp>
      <p:sp>
        <p:nvSpPr>
          <p:cNvPr id="60" name="正方形/長方形 59"/>
          <p:cNvSpPr/>
          <p:nvPr/>
        </p:nvSpPr>
        <p:spPr>
          <a:xfrm>
            <a:off x="2015716" y="6165304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altLang="ja-JP" sz="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-Payload</a:t>
            </a: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K.Yamamoto</a:t>
            </a:r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(ICRR)</a:t>
            </a:r>
          </a:p>
        </p:txBody>
      </p:sp>
      <p:sp>
        <p:nvSpPr>
          <p:cNvPr id="63" name="正方形/長方形 62"/>
          <p:cNvSpPr/>
          <p:nvPr/>
        </p:nvSpPr>
        <p:spPr>
          <a:xfrm>
            <a:off x="4535996" y="6165304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Subchief</a:t>
            </a:r>
            <a:endParaRPr lang="en-US" altLang="ja-JP" sz="5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T.Sato</a:t>
            </a:r>
            <a:endParaRPr lang="en-US" altLang="ja-JP" sz="5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(Niigata U)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4031940" y="6165304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ITF control</a:t>
            </a: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Y.Michimura</a:t>
            </a:r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(UT)</a:t>
            </a:r>
          </a:p>
        </p:txBody>
      </p:sp>
      <p:sp>
        <p:nvSpPr>
          <p:cNvPr id="65" name="正方形/長方形 64"/>
          <p:cNvSpPr/>
          <p:nvPr/>
        </p:nvSpPr>
        <p:spPr>
          <a:xfrm>
            <a:off x="7056276" y="5733256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Subchief</a:t>
            </a:r>
            <a:endParaRPr lang="en-US" altLang="ja-JP" sz="5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Y.Itoh</a:t>
            </a:r>
            <a:endParaRPr lang="en-US" altLang="ja-JP" sz="5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(UT)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7560332" y="5733256"/>
            <a:ext cx="432048" cy="36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Subchief</a:t>
            </a:r>
            <a:endParaRPr lang="en-US" altLang="ja-JP" sz="5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A.Takamori</a:t>
            </a:r>
            <a:endParaRPr lang="en-US" altLang="ja-JP" sz="5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(UT/ERI)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4932040" y="1664804"/>
            <a:ext cx="3384376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Committee</a:t>
            </a:r>
          </a:p>
          <a:p>
            <a:pPr algn="ctr"/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S.Kawamura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(Chair, ICRR), M.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Ohashi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(ICRR),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S.Miyoki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(ICRR),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N.Ohishi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(NAOJ),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H.Ishizaki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(NAOJ),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H.Ishiduka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(ICRR),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K.Takayama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(ICRR)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2339752" y="1664804"/>
            <a:ext cx="1872208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Board of Representative</a:t>
            </a:r>
          </a:p>
          <a:p>
            <a:pPr algn="ctr"/>
            <a:r>
              <a:rPr lang="en-US" altLang="ja-JP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office members + </a:t>
            </a:r>
          </a:p>
          <a:p>
            <a:pPr algn="ctr"/>
            <a:r>
              <a:rPr lang="en-US" altLang="ja-JP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representatives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6372200" y="1268760"/>
            <a:ext cx="1080120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R&amp;D</a:t>
            </a:r>
          </a:p>
          <a:p>
            <a:pPr algn="ctr"/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K.Somiya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(TITECH)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1691680" y="1268760"/>
            <a:ext cx="1080120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  <a:p>
            <a:pPr algn="ctr"/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T.Nakamura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(KU)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5292080" y="908720"/>
            <a:ext cx="828092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Advisory Board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3023828" y="908720"/>
            <a:ext cx="828092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KAGRA Council</a:t>
            </a:r>
          </a:p>
        </p:txBody>
      </p:sp>
      <p:sp>
        <p:nvSpPr>
          <p:cNvPr id="61" name="正方形/長方形 60"/>
          <p:cNvSpPr/>
          <p:nvPr/>
        </p:nvSpPr>
        <p:spPr>
          <a:xfrm>
            <a:off x="4932040" y="2780928"/>
            <a:ext cx="2448272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List Committee</a:t>
            </a:r>
          </a:p>
          <a:p>
            <a:pPr algn="ctr"/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Kuroda (chair, ICRR), K.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Oohara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(Niigata), R.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Flaminio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(NAOJ), M. Ando (UT), S.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Miyoki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(ICRR)</a:t>
            </a:r>
          </a:p>
        </p:txBody>
      </p:sp>
      <p:sp>
        <p:nvSpPr>
          <p:cNvPr id="62" name="正方形/長方形 61"/>
          <p:cNvSpPr/>
          <p:nvPr/>
        </p:nvSpPr>
        <p:spPr>
          <a:xfrm>
            <a:off x="4932040" y="3356992"/>
            <a:ext cx="3456384" cy="50405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US" altLang="ja-JP" sz="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and Documentation Team</a:t>
            </a:r>
            <a:endParaRPr lang="en-US" altLang="ja-JP" sz="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S.Miyoki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(Manager, </a:t>
            </a:r>
            <a:r>
              <a:rPr lang="en-US" altLang="ja-JP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Documentation, ICRR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O.Miyakawa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(Documentation, ICRR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ja-JP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Kokeyama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</a:t>
            </a:r>
            <a:r>
              <a:rPr lang="en-US" altLang="ja-JP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Meeting, 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ICRR), H. Takahashi (LIGO-DCC,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Nagaoka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R.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Flaminio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eLog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NAOJ)</a:t>
            </a:r>
          </a:p>
        </p:txBody>
      </p:sp>
      <p:sp>
        <p:nvSpPr>
          <p:cNvPr id="67" name="正方形/長方形 66"/>
          <p:cNvSpPr/>
          <p:nvPr/>
        </p:nvSpPr>
        <p:spPr>
          <a:xfrm>
            <a:off x="1763688" y="3392996"/>
            <a:ext cx="2448272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of Public Relations</a:t>
            </a:r>
          </a:p>
          <a:p>
            <a:pPr algn="ctr"/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S.Miyoki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(chair, ICRR),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T.Uchiyama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(ICRR), M-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K.Fujimoto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(NAOJ),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Y.Aso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(NAOJ),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T.Tomaru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(KEK)</a:t>
            </a:r>
          </a:p>
        </p:txBody>
      </p:sp>
      <p:sp>
        <p:nvSpPr>
          <p:cNvPr id="68" name="正方形/長方形 67"/>
          <p:cNvSpPr/>
          <p:nvPr/>
        </p:nvSpPr>
        <p:spPr>
          <a:xfrm>
            <a:off x="1691680" y="2780928"/>
            <a:ext cx="2520280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of Publishing Control</a:t>
            </a:r>
          </a:p>
          <a:p>
            <a:pPr algn="ctr"/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R.Flaminio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(chair, NAOJ),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N.Kanda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(OCU),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Y.Saito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(KEK),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N.Mio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(UT),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S.Kawamura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(ICRR),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Z.Zhu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(BNU)</a:t>
            </a:r>
          </a:p>
        </p:txBody>
      </p:sp>
      <p:sp>
        <p:nvSpPr>
          <p:cNvPr id="69" name="正方形/長方形 68"/>
          <p:cNvSpPr/>
          <p:nvPr/>
        </p:nvSpPr>
        <p:spPr>
          <a:xfrm>
            <a:off x="4932040" y="4581128"/>
            <a:ext cx="19442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sv-SE" altLang="ja-JP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Scheduler</a:t>
            </a:r>
          </a:p>
          <a:p>
            <a:pPr algn="ctr"/>
            <a:r>
              <a:rPr lang="sv-SE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T.Uchiyama (ICRR), H.Ishiduka (ICRR)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251520" y="1844824"/>
            <a:ext cx="1800200" cy="68407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Control Office</a:t>
            </a:r>
          </a:p>
          <a:p>
            <a:pPr algn="ctr"/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Ohashi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(Chair, ICRR),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S.Miyoki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(ICRR), T. Uchiyama (ICRR), O.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Miyakawa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(ICRR),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H.Ishiduka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(ICRR),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K.Takayama</a:t>
            </a:r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(ICRR)</a:t>
            </a:r>
          </a:p>
        </p:txBody>
      </p:sp>
      <p:sp>
        <p:nvSpPr>
          <p:cNvPr id="106" name="正方形/長方形 105"/>
          <p:cNvSpPr/>
          <p:nvPr/>
        </p:nvSpPr>
        <p:spPr>
          <a:xfrm>
            <a:off x="467544" y="4149080"/>
            <a:ext cx="828092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alpha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Review Committee</a:t>
            </a:r>
            <a:endParaRPr lang="en-US" altLang="ja-JP" sz="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9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of collaboration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242 members</a:t>
            </a:r>
          </a:p>
          <a:p>
            <a:r>
              <a:rPr lang="en-US" altLang="ja-JP" dirty="0" smtClean="0">
                <a:sym typeface="Symbol" panose="05050102010706020507" pitchFamily="18" charset="2"/>
              </a:rPr>
              <a:t></a:t>
            </a:r>
            <a:r>
              <a:rPr lang="en-US" altLang="ja-JP" dirty="0" smtClean="0"/>
              <a:t>70 Universities/Institutes</a:t>
            </a:r>
            <a:endParaRPr kumimoji="1" lang="en-US" altLang="ja-JP" dirty="0" smtClean="0"/>
          </a:p>
          <a:p>
            <a:r>
              <a:rPr kumimoji="1" lang="en-US" altLang="ja-JP" dirty="0" smtClean="0">
                <a:sym typeface="Symbol" panose="05050102010706020507" pitchFamily="18" charset="2"/>
              </a:rPr>
              <a:t></a:t>
            </a:r>
            <a:r>
              <a:rPr kumimoji="1" lang="en-US" altLang="ja-JP" dirty="0" smtClean="0"/>
              <a:t>80 departments</a:t>
            </a:r>
          </a:p>
          <a:p>
            <a:pPr marL="0" indent="0">
              <a:buNone/>
            </a:pPr>
            <a:r>
              <a:rPr lang="en-US" altLang="ja-JP" dirty="0" smtClean="0"/>
              <a:t>(as of May 1, 2015)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009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University/Institute/department</a:t>
            </a:r>
            <a:br>
              <a:rPr kumimoji="1" lang="en-US" altLang="ja-JP" dirty="0" smtClean="0"/>
            </a:br>
            <a:r>
              <a:rPr lang="en-US" altLang="ja-JP" dirty="0" smtClean="0"/>
              <a:t>with many members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ICRR, Univ. of Tokyo: 29 members</a:t>
            </a:r>
          </a:p>
          <a:p>
            <a:r>
              <a:rPr lang="en-US" altLang="ja-JP" dirty="0" smtClean="0"/>
              <a:t>NAOJ: 27 members</a:t>
            </a:r>
          </a:p>
          <a:p>
            <a:r>
              <a:rPr kumimoji="1" lang="en-US" altLang="ja-JP" dirty="0" smtClean="0"/>
              <a:t>KEK: 9 members</a:t>
            </a:r>
          </a:p>
          <a:p>
            <a:r>
              <a:rPr lang="en-US" altLang="ja-JP" dirty="0" smtClean="0"/>
              <a:t>Univ. of Tokyo (other than ICRR): 15</a:t>
            </a:r>
          </a:p>
          <a:p>
            <a:r>
              <a:rPr kumimoji="1" lang="en-US" altLang="ja-JP" dirty="0" smtClean="0"/>
              <a:t>Osaka City Univ.: 14</a:t>
            </a:r>
          </a:p>
          <a:p>
            <a:r>
              <a:rPr lang="en-US" altLang="ja-JP" dirty="0" smtClean="0"/>
              <a:t>Univ. of Toyama: 10</a:t>
            </a:r>
          </a:p>
          <a:p>
            <a:r>
              <a:rPr lang="en-US" altLang="ja-JP" dirty="0" smtClean="0"/>
              <a:t>Korea: 18 in total</a:t>
            </a:r>
          </a:p>
        </p:txBody>
      </p:sp>
    </p:spTree>
    <p:extLst>
      <p:ext uri="{BB962C8B-B14F-4D97-AF65-F5344CB8AC3E}">
        <p14:creationId xmlns:p14="http://schemas.microsoft.com/office/powerpoint/2010/main" val="239813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KAGRA</a:t>
            </a:r>
            <a:r>
              <a:rPr kumimoji="1" lang="en-US" altLang="ja-JP" dirty="0" smtClean="0"/>
              <a:t> in network</a:t>
            </a:r>
            <a:endParaRPr kumimoji="1" lang="ja-JP" altLang="en-US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91067" y="2388358"/>
            <a:ext cx="4477548" cy="4469642"/>
            <a:chOff x="0" y="0"/>
            <a:chExt cx="3398" cy="3392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92" cy="33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" name="Rectangle 12"/>
            <p:cNvSpPr>
              <a:spLocks/>
            </p:cNvSpPr>
            <p:nvPr/>
          </p:nvSpPr>
          <p:spPr bwMode="auto">
            <a:xfrm>
              <a:off x="704" y="0"/>
              <a:ext cx="2694" cy="4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>
                  <a:solidFill>
                    <a:prstClr val="black"/>
                  </a:solidFill>
                </a:rPr>
                <a:t>L/H+L/L+V 50%</a:t>
              </a:r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627208" y="2333766"/>
            <a:ext cx="4707859" cy="4707859"/>
            <a:chOff x="0" y="0"/>
            <a:chExt cx="3560" cy="3560"/>
          </a:xfrm>
        </p:grpSpPr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60" cy="35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9" name="Rectangle 12"/>
            <p:cNvSpPr>
              <a:spLocks/>
            </p:cNvSpPr>
            <p:nvPr/>
          </p:nvSpPr>
          <p:spPr bwMode="auto">
            <a:xfrm>
              <a:off x="444" y="0"/>
              <a:ext cx="3101" cy="7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en-US" altLang="ja-JP">
                  <a:solidFill>
                    <a:prstClr val="black"/>
                  </a:solidFill>
                </a:rPr>
                <a:t>L/H+L/L+V+LCGT </a:t>
              </a:r>
            </a:p>
            <a:p>
              <a:pPr algn="r"/>
              <a:r>
                <a:rPr lang="en-US" altLang="ja-JP">
                  <a:solidFill>
                    <a:prstClr val="black"/>
                  </a:solidFill>
                </a:rPr>
                <a:t>50%</a:t>
              </a:r>
            </a:p>
          </p:txBody>
        </p:sp>
      </p:grpSp>
      <p:sp>
        <p:nvSpPr>
          <p:cNvPr id="10" name="右矢印 9"/>
          <p:cNvSpPr/>
          <p:nvPr/>
        </p:nvSpPr>
        <p:spPr>
          <a:xfrm>
            <a:off x="4012442" y="4421875"/>
            <a:ext cx="1009934" cy="518615"/>
          </a:xfrm>
          <a:prstGeom prst="rightArrow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07726" y="6209731"/>
            <a:ext cx="171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 F. </a:t>
            </a:r>
            <a:r>
              <a:rPr lang="en-US" altLang="ja-JP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Schutz</a:t>
            </a:r>
            <a:endParaRPr lang="ja-JP" alt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9600" y="2484120"/>
            <a:ext cx="643128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3360" y="1371600"/>
            <a:ext cx="4480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LIGO(H)+LIGO(L)+Virgo</a:t>
            </a:r>
          </a:p>
          <a:p>
            <a:endParaRPr lang="en-US" altLang="ja-JP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75000"/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Coverage at 0.5 M.S.: 72%</a:t>
            </a:r>
          </a:p>
          <a:p>
            <a:pPr>
              <a:buSzPct val="75000"/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3 detector duty factor:  51%</a:t>
            </a:r>
            <a:endParaRPr lang="ja-JP" alt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11960" y="1370007"/>
            <a:ext cx="4932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LIGO(H)+LIGO(L)+</a:t>
            </a:r>
            <a:r>
              <a:rPr lang="en-US" altLang="ja-JP" sz="2400" b="1" dirty="0" err="1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Virgo+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KAGRA</a:t>
            </a:r>
            <a:endParaRPr lang="en-US" altLang="ja-JP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75000"/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Max sensitivity (M.S.): +13%</a:t>
            </a:r>
          </a:p>
          <a:p>
            <a:pPr>
              <a:buSzPct val="75000"/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Coverage at 0.5 M.S.: 100%</a:t>
            </a:r>
          </a:p>
          <a:p>
            <a:pPr>
              <a:buSzPct val="75000"/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3 detector duty factor:  82%</a:t>
            </a:r>
            <a:endParaRPr lang="ja-JP" alt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808720" y="2773680"/>
            <a:ext cx="533400" cy="39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8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Seiji Kawamura\Desktop\KAGRA-LSC-Virgo_MOU_Sign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502" y="1156367"/>
            <a:ext cx="4609071" cy="59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MOU with LIGO Scientific Collaboration (LSC) and VIRGO</a:t>
            </a:r>
            <a:endParaRPr lang="ja-JP" altLang="ja-JP" b="1" dirty="0">
              <a:solidFill>
                <a:srgbClr val="0000FF"/>
              </a:solidFill>
            </a:endParaRPr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</a:rPr>
              <a:t>PAC33, The 33th Program Advisory Committee Meeting (November 8th 2012, Hanford, USA)</a:t>
            </a:r>
            <a:endParaRPr lang="en-US" altLang="ja-JP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0" y="1756794"/>
            <a:ext cx="5293244" cy="388414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defTabSz="913785">
              <a:lnSpc>
                <a:spcPct val="110000"/>
              </a:lnSpc>
              <a:buFont typeface="Wingdings" pitchFamily="2" charset="2"/>
              <a:buChar char="l"/>
            </a:pPr>
            <a:r>
              <a:rPr lang="en-US" altLang="ja-JP" sz="2800" b="1" dirty="0" smtClean="0">
                <a:solidFill>
                  <a:prstClr val="black"/>
                </a:solidFill>
              </a:rPr>
              <a:t>MOU signed</a:t>
            </a:r>
            <a:endParaRPr lang="en-US" altLang="ja-JP" sz="2800" b="1" dirty="0">
              <a:solidFill>
                <a:prstClr val="black"/>
              </a:solidFill>
            </a:endParaRPr>
          </a:p>
          <a:p>
            <a:pPr marL="914092" lvl="1" indent="-457200" defTabSz="913785">
              <a:lnSpc>
                <a:spcPct val="110000"/>
              </a:lnSpc>
              <a:buFontTx/>
              <a:buChar char="-"/>
            </a:pPr>
            <a:r>
              <a:rPr lang="en-US" altLang="ja-JP" sz="2800" b="1" dirty="0" smtClean="0">
                <a:solidFill>
                  <a:prstClr val="black"/>
                </a:solidFill>
              </a:rPr>
              <a:t>General part (K-L-V)</a:t>
            </a:r>
            <a:endParaRPr lang="en-US" altLang="ja-JP" sz="2800" b="1" dirty="0">
              <a:solidFill>
                <a:prstClr val="black"/>
              </a:solidFill>
            </a:endParaRPr>
          </a:p>
          <a:p>
            <a:pPr marL="914092" lvl="1" indent="-457200" defTabSz="913785">
              <a:lnSpc>
                <a:spcPct val="110000"/>
              </a:lnSpc>
              <a:buFontTx/>
              <a:buChar char="-"/>
            </a:pPr>
            <a:r>
              <a:rPr lang="en-US" altLang="ja-JP" sz="2800" b="1" dirty="0" smtClean="0">
                <a:solidFill>
                  <a:prstClr val="black"/>
                </a:solidFill>
              </a:rPr>
              <a:t>Attachment A (K-L)</a:t>
            </a:r>
            <a:endParaRPr lang="en-US" altLang="ja-JP" sz="2800" b="1" dirty="0">
              <a:solidFill>
                <a:prstClr val="black"/>
              </a:solidFill>
            </a:endParaRPr>
          </a:p>
          <a:p>
            <a:pPr marL="913785" lvl="2" defTabSz="913785">
              <a:lnSpc>
                <a:spcPct val="110000"/>
              </a:lnSpc>
            </a:pPr>
            <a:r>
              <a:rPr lang="en-US" altLang="ja-JP" sz="2800" b="1" dirty="0" smtClean="0">
                <a:solidFill>
                  <a:prstClr val="black"/>
                </a:solidFill>
              </a:rPr>
              <a:t>     Technical collaboration</a:t>
            </a:r>
          </a:p>
          <a:p>
            <a:pPr marL="914092" lvl="1" indent="-457200" defTabSz="913785">
              <a:lnSpc>
                <a:spcPct val="110000"/>
              </a:lnSpc>
              <a:buFontTx/>
              <a:buChar char="-"/>
            </a:pPr>
            <a:r>
              <a:rPr lang="en-US" altLang="ja-JP" sz="2800" b="1" dirty="0" smtClean="0">
                <a:solidFill>
                  <a:prstClr val="black"/>
                </a:solidFill>
              </a:rPr>
              <a:t>Attachment B (K-L-V) </a:t>
            </a:r>
          </a:p>
          <a:p>
            <a:pPr marL="456892" lvl="1" defTabSz="913785">
              <a:lnSpc>
                <a:spcPct val="110000"/>
              </a:lnSpc>
            </a:pPr>
            <a:r>
              <a:rPr lang="en-US" altLang="ja-JP" sz="2800" b="1" dirty="0">
                <a:solidFill>
                  <a:prstClr val="black"/>
                </a:solidFill>
              </a:rPr>
              <a:t>	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     Data sharing and analysis</a:t>
            </a:r>
          </a:p>
          <a:p>
            <a:pPr marL="914092" lvl="1" indent="-457200" defTabSz="913785">
              <a:lnSpc>
                <a:spcPct val="110000"/>
              </a:lnSpc>
              <a:buFontTx/>
              <a:buChar char="-"/>
            </a:pPr>
            <a:r>
              <a:rPr lang="en-US" altLang="ja-JP" sz="2800" b="1" dirty="0" smtClean="0">
                <a:solidFill>
                  <a:prstClr val="black"/>
                </a:solidFill>
              </a:rPr>
              <a:t>Attachment C (K-V)</a:t>
            </a:r>
            <a:endParaRPr lang="en-US" altLang="ja-JP" sz="2800" b="1" dirty="0">
              <a:solidFill>
                <a:prstClr val="black"/>
              </a:solidFill>
            </a:endParaRPr>
          </a:p>
          <a:p>
            <a:pPr marL="456892" lvl="1" defTabSz="913785">
              <a:lnSpc>
                <a:spcPct val="110000"/>
              </a:lnSpc>
            </a:pPr>
            <a:r>
              <a:rPr lang="en-US" altLang="ja-JP" sz="2800" b="1" dirty="0" smtClean="0">
                <a:solidFill>
                  <a:prstClr val="black"/>
                </a:solidFill>
              </a:rPr>
              <a:t>	     Technical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69184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0"/>
    </mc:Choice>
    <mc:Fallback xmlns="">
      <p:transition spd="slow" advTm="171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JSPS </a:t>
            </a:r>
            <a:r>
              <a:rPr lang="en-US" altLang="ja-JP" dirty="0"/>
              <a:t>core-to-core program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Core-to-core program </a:t>
            </a:r>
            <a:r>
              <a:rPr lang="en-US" altLang="ja-JP" dirty="0"/>
              <a:t>is designed to create world-class research hubs in Japan by conducting collaborations with other countries.</a:t>
            </a:r>
          </a:p>
          <a:p>
            <a:r>
              <a:rPr lang="en-US" altLang="ja-JP" dirty="0"/>
              <a:t>Five year </a:t>
            </a:r>
            <a:r>
              <a:rPr lang="en-US" altLang="ja-JP" dirty="0" smtClean="0"/>
              <a:t>program between FY2013 and FY 2017</a:t>
            </a:r>
            <a:endParaRPr lang="en-US" altLang="ja-JP" dirty="0"/>
          </a:p>
          <a:p>
            <a:r>
              <a:rPr lang="en-US" altLang="ja-JP" dirty="0" smtClean="0"/>
              <a:t>Budget</a:t>
            </a:r>
          </a:p>
          <a:p>
            <a:pPr lvl="1"/>
            <a:r>
              <a:rPr lang="en-US" altLang="ja-JP" dirty="0" smtClean="0"/>
              <a:t>\16M </a:t>
            </a:r>
            <a:r>
              <a:rPr lang="en-US" altLang="ja-JP" dirty="0"/>
              <a:t>($</a:t>
            </a:r>
            <a:r>
              <a:rPr lang="en-US" altLang="ja-JP" dirty="0" smtClean="0"/>
              <a:t>160K; assuming $1 </a:t>
            </a:r>
            <a:r>
              <a:rPr lang="en-US" altLang="ja-JP" dirty="0" smtClean="0">
                <a:sym typeface="Symbol" panose="05050102010706020507" pitchFamily="18" charset="2"/>
              </a:rPr>
              <a:t>\100</a:t>
            </a:r>
            <a:r>
              <a:rPr lang="en-US" altLang="ja-JP" dirty="0" smtClean="0"/>
              <a:t>) </a:t>
            </a:r>
            <a:r>
              <a:rPr lang="en-US" altLang="ja-JP" dirty="0"/>
              <a:t>for </a:t>
            </a:r>
            <a:r>
              <a:rPr lang="en-US" altLang="ja-JP" dirty="0" smtClean="0"/>
              <a:t>FY2013</a:t>
            </a:r>
          </a:p>
          <a:p>
            <a:pPr lvl="1"/>
            <a:r>
              <a:rPr lang="en-US" altLang="ja-JP" dirty="0" smtClean="0"/>
              <a:t>\</a:t>
            </a:r>
            <a:r>
              <a:rPr lang="en-US" altLang="ja-JP" dirty="0"/>
              <a:t>16M ($</a:t>
            </a:r>
            <a:r>
              <a:rPr lang="en-US" altLang="ja-JP" dirty="0" smtClean="0"/>
              <a:t>160K) for FY2014</a:t>
            </a:r>
          </a:p>
          <a:p>
            <a:pPr lvl="1"/>
            <a:r>
              <a:rPr lang="en-US" altLang="ja-JP" dirty="0" smtClean="0"/>
              <a:t>\</a:t>
            </a:r>
            <a:r>
              <a:rPr lang="en-US" altLang="ja-JP" dirty="0"/>
              <a:t>14.5M ($</a:t>
            </a:r>
            <a:r>
              <a:rPr lang="en-US" altLang="ja-JP" dirty="0" smtClean="0"/>
              <a:t>145K) for FY2015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164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032182"/>
              </p:ext>
            </p:extLst>
          </p:nvPr>
        </p:nvGraphicFramePr>
        <p:xfrm>
          <a:off x="0" y="0"/>
          <a:ext cx="9144000" cy="599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743"/>
                <a:gridCol w="4089730"/>
                <a:gridCol w="2369127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Country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Core</a:t>
                      </a:r>
                      <a:r>
                        <a:rPr kumimoji="1" lang="en-US" altLang="ja-JP" b="1" baseline="0" dirty="0" smtClean="0"/>
                        <a:t> Institute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Coordinator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Budget pattern</a:t>
                      </a:r>
                      <a:endParaRPr kumimoji="1" lang="ja-JP" alt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USA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Louisiana State University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Warren Johnson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1</a:t>
                      </a:r>
                      <a:endParaRPr kumimoji="1" lang="ja-JP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Italy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European Gravitational Observatory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 smtClean="0"/>
                        <a:t>Michele </a:t>
                      </a:r>
                      <a:r>
                        <a:rPr kumimoji="1" lang="en-US" altLang="ja-JP" b="0" dirty="0" err="1" smtClean="0"/>
                        <a:t>Punturo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1</a:t>
                      </a:r>
                      <a:endParaRPr kumimoji="1" lang="ja-JP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Germany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Albert Einstein Institute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err="1" smtClean="0"/>
                        <a:t>Harald</a:t>
                      </a:r>
                      <a:r>
                        <a:rPr kumimoji="1" lang="en-US" altLang="ja-JP" b="0" dirty="0" smtClean="0"/>
                        <a:t> </a:t>
                      </a:r>
                      <a:r>
                        <a:rPr kumimoji="1" lang="en-US" altLang="ja-JP" b="0" dirty="0" err="1" smtClean="0"/>
                        <a:t>Lueck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1</a:t>
                      </a:r>
                      <a:endParaRPr kumimoji="1" lang="ja-JP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UK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University of Glasgow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Sheila Rowan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1</a:t>
                      </a:r>
                      <a:endParaRPr kumimoji="1" lang="ja-JP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Netherlands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NIKHEF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 smtClean="0"/>
                        <a:t>Jo van den Brand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1</a:t>
                      </a:r>
                      <a:endParaRPr kumimoji="1" lang="ja-JP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France</a:t>
                      </a:r>
                    </a:p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(Joined in 2015)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fr-FR" altLang="ja-JP" b="0" dirty="0" smtClean="0">
                          <a:solidFill>
                            <a:schemeClr val="tx1"/>
                          </a:solidFill>
                        </a:rPr>
                        <a:t>Centre National de la Recherche Scientifique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err="1" smtClean="0">
                          <a:solidFill>
                            <a:schemeClr val="tx1"/>
                          </a:solidFill>
                        </a:rPr>
                        <a:t>Gianpietro</a:t>
                      </a: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b="0" dirty="0" err="1" smtClean="0">
                          <a:solidFill>
                            <a:schemeClr val="tx1"/>
                          </a:solidFill>
                        </a:rPr>
                        <a:t>Cagnoli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Australia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University of Western Australia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David Blair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1</a:t>
                      </a:r>
                      <a:endParaRPr kumimoji="1" lang="ja-JP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Korea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Korea University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Tai Hyun Yoon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2</a:t>
                      </a:r>
                      <a:endParaRPr kumimoji="1" lang="ja-JP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China (1)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Beijing Normal University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err="1" smtClean="0"/>
                        <a:t>Zong</a:t>
                      </a:r>
                      <a:r>
                        <a:rPr kumimoji="1" lang="en-US" altLang="ja-JP" b="0" dirty="0" smtClean="0"/>
                        <a:t>-Hong Zhu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2</a:t>
                      </a:r>
                      <a:endParaRPr kumimoji="1" lang="ja-JP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China (2)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Shanghai Normal University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Xiang-</a:t>
                      </a:r>
                      <a:r>
                        <a:rPr kumimoji="1" lang="en-US" altLang="ja-JP" b="0" dirty="0" err="1" smtClean="0"/>
                        <a:t>Hua</a:t>
                      </a:r>
                      <a:r>
                        <a:rPr kumimoji="1" lang="en-US" altLang="ja-JP" b="0" dirty="0" smtClean="0"/>
                        <a:t> </a:t>
                      </a:r>
                      <a:r>
                        <a:rPr kumimoji="1" lang="en-US" altLang="ja-JP" b="0" dirty="0" err="1" smtClean="0"/>
                        <a:t>Zhai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2</a:t>
                      </a:r>
                      <a:endParaRPr kumimoji="1" lang="ja-JP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Taiwan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National </a:t>
                      </a:r>
                      <a:r>
                        <a:rPr kumimoji="1" lang="en-US" altLang="ja-JP" b="0" dirty="0" err="1" smtClean="0"/>
                        <a:t>Tsing-Hua</a:t>
                      </a:r>
                      <a:r>
                        <a:rPr kumimoji="1" lang="en-US" altLang="ja-JP" b="0" dirty="0" smtClean="0"/>
                        <a:t> University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 err="1" smtClean="0"/>
                        <a:t>Shiuh</a:t>
                      </a:r>
                      <a:r>
                        <a:rPr kumimoji="1" lang="en-US" altLang="ja-JP" b="0" dirty="0" smtClean="0"/>
                        <a:t> Chao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2</a:t>
                      </a:r>
                      <a:endParaRPr kumimoji="1" lang="ja-JP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India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IUCAA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err="1" smtClean="0"/>
                        <a:t>Sanjeev</a:t>
                      </a:r>
                      <a:r>
                        <a:rPr kumimoji="1" lang="en-US" altLang="ja-JP" b="0" baseline="0" dirty="0" smtClean="0"/>
                        <a:t> </a:t>
                      </a:r>
                      <a:r>
                        <a:rPr kumimoji="1" lang="en-US" altLang="ja-JP" b="0" dirty="0" smtClean="0"/>
                        <a:t>V. </a:t>
                      </a:r>
                      <a:r>
                        <a:rPr kumimoji="1" lang="en-US" altLang="ja-JP" b="0" dirty="0" err="1" smtClean="0"/>
                        <a:t>Dhurandhar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2</a:t>
                      </a:r>
                      <a:endParaRPr kumimoji="1" lang="ja-JP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Vietnam</a:t>
                      </a:r>
                    </a:p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(Joined in 2014)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Hanoi National University of Education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Nguyen </a:t>
                      </a:r>
                      <a:r>
                        <a:rPr kumimoji="1" lang="en-US" altLang="ja-JP" b="0" dirty="0" err="1" smtClean="0">
                          <a:solidFill>
                            <a:schemeClr val="tx1"/>
                          </a:solidFill>
                        </a:rPr>
                        <a:t>Quynh</a:t>
                      </a: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b="0" dirty="0" err="1" smtClean="0">
                          <a:solidFill>
                            <a:schemeClr val="tx1"/>
                          </a:solidFill>
                        </a:rPr>
                        <a:t>Lan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478971" y="6145220"/>
            <a:ext cx="839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prstClr val="black"/>
                </a:solidFill>
              </a:rPr>
              <a:t>Pattern1: Sending </a:t>
            </a:r>
            <a:r>
              <a:rPr lang="en-US" altLang="ja-JP" sz="1600" b="1" dirty="0">
                <a:solidFill>
                  <a:prstClr val="black"/>
                </a:solidFill>
              </a:rPr>
              <a:t>side covers 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all the travel expenses.</a:t>
            </a:r>
            <a:endParaRPr lang="en-US" altLang="ja-JP" sz="1600" b="1" dirty="0">
              <a:solidFill>
                <a:prstClr val="black"/>
              </a:solidFill>
            </a:endParaRPr>
          </a:p>
          <a:p>
            <a:r>
              <a:rPr lang="en-US" altLang="ja-JP" sz="1600" b="1" dirty="0" smtClean="0">
                <a:solidFill>
                  <a:prstClr val="black"/>
                </a:solidFill>
              </a:rPr>
              <a:t>Pattern 2: </a:t>
            </a:r>
            <a:r>
              <a:rPr lang="en-US" altLang="ja-JP" sz="1600" b="1" dirty="0">
                <a:solidFill>
                  <a:prstClr val="black"/>
                </a:solidFill>
              </a:rPr>
              <a:t>S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ending </a:t>
            </a:r>
            <a:r>
              <a:rPr lang="en-US" altLang="ja-JP" sz="1600" b="1" dirty="0">
                <a:solidFill>
                  <a:prstClr val="black"/>
                </a:solidFill>
              </a:rPr>
              <a:t>side covers 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airfare </a:t>
            </a:r>
            <a:r>
              <a:rPr lang="en-US" altLang="ja-JP" sz="1600" b="1" dirty="0">
                <a:solidFill>
                  <a:prstClr val="black"/>
                </a:solidFill>
              </a:rPr>
              <a:t>and 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receiving </a:t>
            </a:r>
            <a:r>
              <a:rPr lang="en-US" altLang="ja-JP" sz="1600" b="1" dirty="0">
                <a:solidFill>
                  <a:prstClr val="black"/>
                </a:solidFill>
              </a:rPr>
              <a:t>side covers 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domestic </a:t>
            </a:r>
            <a:r>
              <a:rPr lang="en-US" altLang="ja-JP" sz="1600" b="1" dirty="0">
                <a:solidFill>
                  <a:prstClr val="black"/>
                </a:solidFill>
              </a:rPr>
              <a:t>travel costs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.</a:t>
            </a:r>
            <a:endParaRPr lang="en-US" altLang="ja-JP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2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Collaboration with 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Cryogenic mirror/suspension</a:t>
            </a:r>
          </a:p>
          <a:p>
            <a:pPr lvl="1"/>
            <a:r>
              <a:rPr lang="en-US" altLang="ja-JP" dirty="0" smtClean="0"/>
              <a:t>Component test was performed and found to suffice the three requirements (strength, heat conductivity, and mechanical loss)</a:t>
            </a:r>
          </a:p>
          <a:p>
            <a:pPr lvl="1"/>
            <a:r>
              <a:rPr lang="en-US" altLang="ja-JP" dirty="0" smtClean="0"/>
              <a:t>Prototype test will be performed soon.</a:t>
            </a:r>
          </a:p>
          <a:p>
            <a:pPr lvl="1"/>
            <a:r>
              <a:rPr lang="en-US" altLang="ja-JP" dirty="0" smtClean="0"/>
              <a:t>Kieran Craig, who worked on the issue, will join KAGRA as a postdoc in August.</a:t>
            </a:r>
          </a:p>
          <a:p>
            <a:r>
              <a:rPr lang="en-US" altLang="ja-JP" dirty="0" smtClean="0"/>
              <a:t>Vibration isolation system</a:t>
            </a:r>
          </a:p>
          <a:p>
            <a:pPr lvl="1"/>
            <a:r>
              <a:rPr lang="en-US" altLang="ja-JP" dirty="0"/>
              <a:t>I</a:t>
            </a:r>
            <a:r>
              <a:rPr lang="en-US" altLang="ja-JP" dirty="0" smtClean="0"/>
              <a:t>nverted pendulum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7888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LCGTnewpictu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 descr="C:\Users\Seiji Kawamura\Pictures\研究画像\研究\LCGT-CryoStat00-v2_120927-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7214"/>
            <a:ext cx="3078053" cy="21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776" y="4753154"/>
            <a:ext cx="2805224" cy="210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459856" y="533997"/>
            <a:ext cx="46065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 smtClean="0">
                <a:solidFill>
                  <a:srgbClr val="FFFF00"/>
                </a:solidFill>
              </a:rPr>
              <a:t>Key features of KAGRA</a:t>
            </a:r>
            <a:endParaRPr lang="en-US" altLang="ja-JP" sz="6000" b="1" dirty="0">
              <a:solidFill>
                <a:srgbClr val="FFFF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33381" y="4048752"/>
            <a:ext cx="301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prstClr val="white"/>
                </a:solidFill>
              </a:rPr>
              <a:t>Underground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639337"/>
            <a:ext cx="3881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prstClr val="white"/>
                </a:solidFill>
              </a:rPr>
              <a:t>Cryogenic Mirror</a:t>
            </a:r>
            <a:endParaRPr lang="en-US" altLang="ja-JP" sz="4000" b="1" dirty="0">
              <a:solidFill>
                <a:prstClr val="white"/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" y="6135757"/>
            <a:ext cx="7116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chemeClr val="bg1"/>
                </a:solidFill>
              </a:rPr>
              <a:t>Technologies crucial for the 3rd-generation detectors;</a:t>
            </a:r>
          </a:p>
          <a:p>
            <a:r>
              <a:rPr lang="en-US" altLang="ja-JP" sz="2200" b="1" dirty="0" smtClean="0">
                <a:solidFill>
                  <a:schemeClr val="bg1"/>
                </a:solidFill>
              </a:rPr>
              <a:t>KAGRA can be regarded as a 2.5-generation detector.</a:t>
            </a:r>
            <a:endParaRPr kumimoji="1" lang="ja-JP" alt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2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ELiTES</a:t>
            </a:r>
            <a:r>
              <a:rPr kumimoji="1" lang="en-US" altLang="ja-JP" dirty="0" smtClean="0"/>
              <a:t> meeting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83830"/>
          </a:xfrm>
        </p:spPr>
        <p:txBody>
          <a:bodyPr/>
          <a:lstStyle/>
          <a:p>
            <a:r>
              <a:rPr kumimoji="1" lang="en-US" altLang="ja-JP" dirty="0" smtClean="0"/>
              <a:t>Collaboration meeting between ET and KAGRA</a:t>
            </a:r>
          </a:p>
          <a:p>
            <a:r>
              <a:rPr lang="en-US" altLang="ja-JP" dirty="0" smtClean="0"/>
              <a:t>Held once a year in Tokyo, Japan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64" y="2952468"/>
            <a:ext cx="7273636" cy="33518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00101" y="6400800"/>
            <a:ext cx="564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3rd </a:t>
            </a:r>
            <a:r>
              <a:rPr lang="en-US" altLang="ja-JP" dirty="0" err="1" smtClean="0">
                <a:solidFill>
                  <a:prstClr val="black"/>
                </a:solidFill>
              </a:rPr>
              <a:t>ELiTES</a:t>
            </a:r>
            <a:r>
              <a:rPr lang="en-US" altLang="ja-JP" dirty="0" smtClean="0">
                <a:solidFill>
                  <a:prstClr val="black"/>
                </a:solidFill>
              </a:rPr>
              <a:t> meeting in Tokyo on Feb. 9</a:t>
            </a:r>
            <a:r>
              <a:rPr lang="en-US" altLang="ja-JP" smtClean="0">
                <a:solidFill>
                  <a:prstClr val="black"/>
                </a:solidFill>
              </a:rPr>
              <a:t>, 2015.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Collaboration with LIGO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 smtClean="0"/>
              <a:t>Several KAGRA visitors to LHO/LLO to learn installation and commissioning</a:t>
            </a:r>
          </a:p>
          <a:p>
            <a:r>
              <a:rPr kumimoji="1" lang="en-US" altLang="ja-JP" dirty="0" smtClean="0"/>
              <a:t>LIGO speakers in KAGRA F2F meeting share experience </a:t>
            </a:r>
            <a:r>
              <a:rPr lang="en-US" altLang="ja-JP" dirty="0"/>
              <a:t>of installation and </a:t>
            </a:r>
            <a:r>
              <a:rPr lang="en-US" altLang="ja-JP" dirty="0" smtClean="0"/>
              <a:t>commissioning</a:t>
            </a:r>
          </a:p>
          <a:p>
            <a:r>
              <a:rPr lang="en-US" altLang="ja-JP" dirty="0" smtClean="0"/>
              <a:t>LIGO kindly provided test masses for iKAGRA.</a:t>
            </a:r>
          </a:p>
          <a:p>
            <a:r>
              <a:rPr lang="en-US" altLang="ja-JP" dirty="0" smtClean="0"/>
              <a:t>University of Florida visited the KAGRA site to help assembly and adjustment of Faraday isolator.</a:t>
            </a:r>
          </a:p>
          <a:p>
            <a:r>
              <a:rPr kumimoji="1" lang="en-US" altLang="ja-JP" dirty="0" smtClean="0"/>
              <a:t>LIGO kindly made it possible that KAGRA members can get access to the LIGO documents including circuit diagrams, technical documents, etc.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735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Collaboration with Korea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Instrument</a:t>
            </a:r>
          </a:p>
          <a:p>
            <a:pPr lvl="1"/>
            <a:r>
              <a:rPr kumimoji="1" lang="en-US" altLang="ja-JP" dirty="0" smtClean="0"/>
              <a:t>Frequency stabilization system developed jointly by Tai Hyun Yoon (Korea Univ.) and ICRR has been installed for iKAGRA pre-stabilized laser system. </a:t>
            </a:r>
            <a:r>
              <a:rPr lang="en-US" altLang="ja-JP" dirty="0" smtClean="0"/>
              <a:t>He worked on this at ICRR as ICRR visiting professor for two months in 2013 and 2014.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Tilt sensor has been developed by </a:t>
            </a:r>
            <a:r>
              <a:rPr lang="en-US" altLang="ja-JP" dirty="0" err="1" smtClean="0"/>
              <a:t>Kyuman</a:t>
            </a:r>
            <a:r>
              <a:rPr lang="en-US" altLang="ja-JP" dirty="0" smtClean="0"/>
              <a:t> Cho (</a:t>
            </a:r>
            <a:r>
              <a:rPr lang="en-US" altLang="ja-JP" dirty="0" err="1" smtClean="0"/>
              <a:t>Sogang</a:t>
            </a:r>
            <a:r>
              <a:rPr lang="en-US" altLang="ja-JP" dirty="0" smtClean="0"/>
              <a:t> Univ.) . If it works well it could be used for </a:t>
            </a:r>
            <a:r>
              <a:rPr lang="en-US" altLang="ja-JP" dirty="0" err="1" smtClean="0"/>
              <a:t>bKAGRA</a:t>
            </a:r>
            <a:r>
              <a:rPr lang="en-US" altLang="ja-JP" dirty="0" smtClean="0"/>
              <a:t> mirror angular sensor</a:t>
            </a:r>
            <a:r>
              <a:rPr lang="en-US" altLang="ja-JP" dirty="0"/>
              <a:t>. He worked on this at ICRR as ICRR visiting professor for </a:t>
            </a:r>
            <a:r>
              <a:rPr lang="en-US" altLang="ja-JP" dirty="0" smtClean="0"/>
              <a:t>almost two </a:t>
            </a:r>
            <a:r>
              <a:rPr lang="en-US" altLang="ja-JP" dirty="0"/>
              <a:t>months in </a:t>
            </a:r>
            <a:r>
              <a:rPr lang="en-US" altLang="ja-JP" dirty="0" smtClean="0"/>
              <a:t>2015.</a:t>
            </a:r>
          </a:p>
          <a:p>
            <a:r>
              <a:rPr kumimoji="1" lang="en-US" altLang="ja-JP" dirty="0" smtClean="0"/>
              <a:t>Data analysis and detector characterization</a:t>
            </a:r>
          </a:p>
          <a:p>
            <a:pPr lvl="1"/>
            <a:r>
              <a:rPr kumimoji="1" lang="en-US" altLang="ja-JP" dirty="0" smtClean="0"/>
              <a:t>Code for data analysis has been developed jointly.</a:t>
            </a:r>
          </a:p>
          <a:p>
            <a:pPr lvl="1"/>
            <a:r>
              <a:rPr lang="en-US" altLang="ja-JP" dirty="0" smtClean="0"/>
              <a:t>Tool for identifying noise source has been developed jointly.</a:t>
            </a:r>
          </a:p>
          <a:p>
            <a:pPr lvl="1"/>
            <a:r>
              <a:rPr lang="en-US" altLang="ja-JP" dirty="0" smtClean="0"/>
              <a:t>Regular </a:t>
            </a:r>
            <a:r>
              <a:rPr lang="en-US" altLang="ja-JP" dirty="0" err="1" smtClean="0"/>
              <a:t>telecon</a:t>
            </a:r>
            <a:r>
              <a:rPr lang="en-US" altLang="ja-JP" dirty="0" smtClean="0"/>
              <a:t> and occasional F2F meeting is held now.</a:t>
            </a:r>
          </a:p>
        </p:txBody>
      </p:sp>
    </p:spTree>
    <p:extLst>
      <p:ext uri="{BB962C8B-B14F-4D97-AF65-F5344CB8AC3E}">
        <p14:creationId xmlns:p14="http://schemas.microsoft.com/office/powerpoint/2010/main" val="94727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Korea-Japan workshop on KAGRA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561811"/>
          </a:xfrm>
        </p:spPr>
        <p:txBody>
          <a:bodyPr/>
          <a:lstStyle/>
          <a:p>
            <a:r>
              <a:rPr lang="en-US" altLang="ja-JP" dirty="0" smtClean="0"/>
              <a:t>Held twice a year since 2012</a:t>
            </a:r>
          </a:p>
          <a:p>
            <a:r>
              <a:rPr kumimoji="1" lang="en-US" altLang="ja-JP" dirty="0" smtClean="0"/>
              <a:t>It could be evolved to international workshop on KAGRA; under discussion now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5510" y="6400800"/>
            <a:ext cx="614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8</a:t>
            </a:r>
            <a:r>
              <a:rPr lang="en-US" altLang="ja-JP" baseline="30000" dirty="0" smtClean="0">
                <a:solidFill>
                  <a:prstClr val="black"/>
                </a:solidFill>
              </a:rPr>
              <a:t>th</a:t>
            </a:r>
            <a:r>
              <a:rPr lang="en-US" altLang="ja-JP" dirty="0" smtClean="0">
                <a:solidFill>
                  <a:prstClr val="black"/>
                </a:solidFill>
              </a:rPr>
              <a:t> Japan-Korea workshop in </a:t>
            </a:r>
            <a:r>
              <a:rPr lang="en-US" altLang="ja-JP" dirty="0" err="1" smtClean="0">
                <a:solidFill>
                  <a:prstClr val="black"/>
                </a:solidFill>
              </a:rPr>
              <a:t>Gwangju</a:t>
            </a:r>
            <a:r>
              <a:rPr lang="en-US" altLang="ja-JP" dirty="0" smtClean="0">
                <a:solidFill>
                  <a:prstClr val="black"/>
                </a:solidFill>
              </a:rPr>
              <a:t>, Korea on Jun. 27, 2015.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709" y="3162300"/>
            <a:ext cx="4800599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0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LCGTnewpictu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0" y="1113184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FF00"/>
                </a:solidFill>
              </a:rPr>
              <a:t>Outline: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4000" b="1" dirty="0" smtClean="0">
                <a:solidFill>
                  <a:srgbClr val="FFFF00">
                    <a:alpha val="30000"/>
                  </a:srgbClr>
                </a:solidFill>
              </a:rPr>
              <a:t>Review </a:t>
            </a:r>
            <a:r>
              <a:rPr lang="en-US" altLang="ja-JP" sz="4000" b="1" dirty="0">
                <a:solidFill>
                  <a:srgbClr val="FFFF00">
                    <a:alpha val="30000"/>
                  </a:srgbClr>
                </a:solidFill>
              </a:rPr>
              <a:t>of KAGRA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4000" b="1" dirty="0">
                <a:solidFill>
                  <a:srgbClr val="FFFF00">
                    <a:alpha val="30000"/>
                  </a:srgbClr>
                </a:solidFill>
              </a:rPr>
              <a:t>Current </a:t>
            </a:r>
            <a:r>
              <a:rPr lang="en-US" altLang="ja-JP" sz="4000" b="1" dirty="0" smtClean="0">
                <a:solidFill>
                  <a:srgbClr val="FFFF00">
                    <a:alpha val="30000"/>
                  </a:srgbClr>
                </a:solidFill>
              </a:rPr>
              <a:t>status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4000" b="1" dirty="0" smtClean="0">
                <a:solidFill>
                  <a:srgbClr val="FFFF00">
                    <a:alpha val="30000"/>
                  </a:srgbClr>
                </a:solidFill>
              </a:rPr>
              <a:t>Schedule, Organization, Collaboration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4000" b="1" dirty="0" smtClean="0">
                <a:solidFill>
                  <a:srgbClr val="FFFF00"/>
                </a:solidFill>
              </a:rPr>
              <a:t>Summary</a:t>
            </a:r>
            <a:endParaRPr lang="ja-JP" altLang="en-US" sz="4000" b="1" dirty="0">
              <a:solidFill>
                <a:srgbClr val="FFFF00"/>
              </a:solidFill>
            </a:endParaRPr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8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69849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77008"/>
            <a:ext cx="8229600" cy="5088835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Most vacuum systems were installed.</a:t>
            </a:r>
          </a:p>
          <a:p>
            <a:r>
              <a:rPr lang="en-US" altLang="ja-JP" dirty="0" smtClean="0"/>
              <a:t>The </a:t>
            </a:r>
            <a:r>
              <a:rPr lang="en-US" altLang="ja-JP" dirty="0"/>
              <a:t>water problem was mostly solved.</a:t>
            </a:r>
            <a:endParaRPr lang="ja-JP" altLang="en-US" dirty="0"/>
          </a:p>
          <a:p>
            <a:r>
              <a:rPr lang="en-US" altLang="ja-JP" dirty="0" smtClean="0"/>
              <a:t>We are now working on the pre-stabilized laser and mode cleaner for iKAGRA.</a:t>
            </a:r>
          </a:p>
          <a:p>
            <a:r>
              <a:rPr lang="en-US" altLang="ja-JP" dirty="0" smtClean="0"/>
              <a:t>We </a:t>
            </a:r>
            <a:r>
              <a:rPr lang="en-US" altLang="ja-JP" dirty="0"/>
              <a:t>plan to </a:t>
            </a:r>
            <a:r>
              <a:rPr lang="en-US" altLang="ja-JP" dirty="0" smtClean="0"/>
              <a:t>have an </a:t>
            </a:r>
            <a:r>
              <a:rPr lang="en-US" altLang="ja-JP" dirty="0"/>
              <a:t>observation </a:t>
            </a:r>
            <a:r>
              <a:rPr lang="en-US" altLang="ja-JP" dirty="0" smtClean="0"/>
              <a:t>run with iKAGRA </a:t>
            </a:r>
            <a:r>
              <a:rPr lang="en-US" altLang="ja-JP" dirty="0"/>
              <a:t>at the end of </a:t>
            </a:r>
            <a:r>
              <a:rPr lang="en-US" altLang="ja-JP" dirty="0" smtClean="0"/>
              <a:t>2015.</a:t>
            </a:r>
          </a:p>
          <a:p>
            <a:r>
              <a:rPr lang="en-US" altLang="ja-JP" dirty="0" smtClean="0"/>
              <a:t>We made progress on the cryogenic suspension, vibration isolation system, Sapphire mirrors, high-power laser, etc.  for </a:t>
            </a:r>
            <a:r>
              <a:rPr lang="en-US" altLang="ja-JP" dirty="0" err="1" smtClean="0"/>
              <a:t>bKAGRA</a:t>
            </a:r>
            <a:r>
              <a:rPr lang="en-US" altLang="ja-JP" dirty="0" smtClean="0"/>
              <a:t>.</a:t>
            </a:r>
            <a:endParaRPr kumimoji="1" lang="en-US" altLang="ja-JP" dirty="0" smtClean="0"/>
          </a:p>
          <a:p>
            <a:r>
              <a:rPr kumimoji="1" lang="en-US" altLang="ja-JP" dirty="0" smtClean="0"/>
              <a:t>We plan to start observation runs with </a:t>
            </a:r>
            <a:r>
              <a:rPr kumimoji="1" lang="en-US" altLang="ja-JP" dirty="0" err="1" smtClean="0"/>
              <a:t>bKAGRA</a:t>
            </a:r>
            <a:r>
              <a:rPr kumimoji="1" lang="en-US" altLang="ja-JP" dirty="0" smtClean="0"/>
              <a:t> at the end of 2017FY.</a:t>
            </a: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3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9686" y="1"/>
            <a:ext cx="7772400" cy="751561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Two technologies + one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150312" y="5903893"/>
            <a:ext cx="899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CC6600"/>
                </a:solidFill>
                <a:latin typeface="ＭＳ Ｐゴシック"/>
              </a:rPr>
              <a:t>  Underground</a:t>
            </a:r>
            <a:r>
              <a:rPr lang="ja-JP" altLang="en-US" sz="2800" b="1" dirty="0" smtClean="0">
                <a:solidFill>
                  <a:srgbClr val="009900"/>
                </a:solidFill>
                <a:latin typeface="ＭＳ Ｐゴシック"/>
              </a:rPr>
              <a:t>　     </a:t>
            </a:r>
            <a:r>
              <a:rPr lang="en-US" altLang="ja-JP" sz="2800" b="1" dirty="0" smtClean="0">
                <a:solidFill>
                  <a:srgbClr val="009900"/>
                </a:solidFill>
                <a:latin typeface="ＭＳ Ｐゴシック"/>
              </a:rPr>
              <a:t>Cryogenic Mirror</a:t>
            </a:r>
            <a:r>
              <a:rPr lang="ja-JP" altLang="en-US" sz="2800" b="1" dirty="0" smtClean="0">
                <a:solidFill>
                  <a:srgbClr val="009900"/>
                </a:solidFill>
                <a:latin typeface="ＭＳ Ｐゴシック"/>
              </a:rPr>
              <a:t>　  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Ｐゴシック"/>
              </a:rPr>
              <a:t>Resonant Sideband </a:t>
            </a:r>
          </a:p>
          <a:p>
            <a:r>
              <a:rPr lang="en-US" altLang="ja-JP" sz="2800" b="1" dirty="0">
                <a:solidFill>
                  <a:srgbClr val="FF0000"/>
                </a:solidFill>
                <a:latin typeface="ＭＳ Ｐゴシック"/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Ｐゴシック"/>
              </a:rPr>
              <a:t>                                                            Extraction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6215269" y="3912474"/>
            <a:ext cx="2544418" cy="1996987"/>
            <a:chOff x="2062163" y="1651000"/>
            <a:chExt cx="6035675" cy="4737101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2529681" y="1651000"/>
              <a:ext cx="695325" cy="684213"/>
              <a:chOff x="-732" y="1137"/>
              <a:chExt cx="355" cy="349"/>
            </a:xfrm>
          </p:grpSpPr>
          <p:sp>
            <p:nvSpPr>
              <p:cNvPr id="658437" name="Freeform 5"/>
              <p:cNvSpPr>
                <a:spLocks noChangeAspect="1"/>
              </p:cNvSpPr>
              <p:nvPr/>
            </p:nvSpPr>
            <p:spPr bwMode="auto">
              <a:xfrm>
                <a:off x="-493" y="1140"/>
                <a:ext cx="11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177"/>
                  </a:cxn>
                  <a:cxn ang="0">
                    <a:pos x="116" y="192"/>
                  </a:cxn>
                  <a:cxn ang="0">
                    <a:pos x="21" y="16"/>
                  </a:cxn>
                  <a:cxn ang="0">
                    <a:pos x="0" y="0"/>
                  </a:cxn>
                </a:cxnLst>
                <a:rect l="0" t="0" r="r" b="b"/>
                <a:pathLst>
                  <a:path w="116" h="192">
                    <a:moveTo>
                      <a:pt x="0" y="0"/>
                    </a:moveTo>
                    <a:lnTo>
                      <a:pt x="97" y="177"/>
                    </a:lnTo>
                    <a:lnTo>
                      <a:pt x="116" y="192"/>
                    </a:lnTo>
                    <a:lnTo>
                      <a:pt x="2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38" name="Freeform 6"/>
              <p:cNvSpPr>
                <a:spLocks noChangeAspect="1"/>
              </p:cNvSpPr>
              <p:nvPr/>
            </p:nvSpPr>
            <p:spPr bwMode="auto">
              <a:xfrm>
                <a:off x="-493" y="1140"/>
                <a:ext cx="11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177"/>
                  </a:cxn>
                  <a:cxn ang="0">
                    <a:pos x="116" y="192"/>
                  </a:cxn>
                  <a:cxn ang="0">
                    <a:pos x="21" y="16"/>
                  </a:cxn>
                  <a:cxn ang="0">
                    <a:pos x="0" y="0"/>
                  </a:cxn>
                </a:cxnLst>
                <a:rect l="0" t="0" r="r" b="b"/>
                <a:pathLst>
                  <a:path w="116" h="192">
                    <a:moveTo>
                      <a:pt x="0" y="0"/>
                    </a:moveTo>
                    <a:lnTo>
                      <a:pt x="97" y="177"/>
                    </a:lnTo>
                    <a:lnTo>
                      <a:pt x="116" y="192"/>
                    </a:lnTo>
                    <a:lnTo>
                      <a:pt x="21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675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39" name="Freeform 7"/>
              <p:cNvSpPr>
                <a:spLocks noChangeAspect="1"/>
              </p:cNvSpPr>
              <p:nvPr/>
            </p:nvSpPr>
            <p:spPr bwMode="auto">
              <a:xfrm>
                <a:off x="-732" y="1267"/>
                <a:ext cx="95" cy="20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94" y="204"/>
                  </a:cxn>
                  <a:cxn ang="0">
                    <a:pos x="95" y="178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95" h="204">
                    <a:moveTo>
                      <a:pt x="0" y="26"/>
                    </a:moveTo>
                    <a:lnTo>
                      <a:pt x="94" y="204"/>
                    </a:lnTo>
                    <a:lnTo>
                      <a:pt x="95" y="178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3C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40" name="Freeform 8"/>
              <p:cNvSpPr>
                <a:spLocks noChangeAspect="1"/>
              </p:cNvSpPr>
              <p:nvPr/>
            </p:nvSpPr>
            <p:spPr bwMode="auto">
              <a:xfrm>
                <a:off x="-732" y="1267"/>
                <a:ext cx="95" cy="20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94" y="204"/>
                  </a:cxn>
                  <a:cxn ang="0">
                    <a:pos x="95" y="178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95" h="204">
                    <a:moveTo>
                      <a:pt x="0" y="26"/>
                    </a:moveTo>
                    <a:lnTo>
                      <a:pt x="94" y="204"/>
                    </a:lnTo>
                    <a:lnTo>
                      <a:pt x="95" y="178"/>
                    </a:lnTo>
                    <a:lnTo>
                      <a:pt x="0" y="0"/>
                    </a:lnTo>
                    <a:lnTo>
                      <a:pt x="0" y="26"/>
                    </a:lnTo>
                  </a:path>
                </a:pathLst>
              </a:custGeom>
              <a:noFill/>
              <a:ln w="3175">
                <a:solidFill>
                  <a:srgbClr val="3CAAA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41" name="Freeform 9"/>
              <p:cNvSpPr>
                <a:spLocks noChangeAspect="1"/>
              </p:cNvSpPr>
              <p:nvPr/>
            </p:nvSpPr>
            <p:spPr bwMode="auto">
              <a:xfrm>
                <a:off x="-529" y="1137"/>
                <a:ext cx="133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78"/>
                  </a:cxn>
                  <a:cxn ang="0">
                    <a:pos x="133" y="180"/>
                  </a:cxn>
                  <a:cxn ang="0">
                    <a:pos x="36" y="3"/>
                  </a:cxn>
                  <a:cxn ang="0">
                    <a:pos x="0" y="0"/>
                  </a:cxn>
                </a:cxnLst>
                <a:rect l="0" t="0" r="r" b="b"/>
                <a:pathLst>
                  <a:path w="133" h="180">
                    <a:moveTo>
                      <a:pt x="0" y="0"/>
                    </a:moveTo>
                    <a:lnTo>
                      <a:pt x="96" y="178"/>
                    </a:lnTo>
                    <a:lnTo>
                      <a:pt x="133" y="180"/>
                    </a:lnTo>
                    <a:lnTo>
                      <a:pt x="3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42" name="Freeform 10"/>
              <p:cNvSpPr>
                <a:spLocks noChangeAspect="1"/>
              </p:cNvSpPr>
              <p:nvPr/>
            </p:nvSpPr>
            <p:spPr bwMode="auto">
              <a:xfrm>
                <a:off x="-529" y="1137"/>
                <a:ext cx="133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78"/>
                  </a:cxn>
                  <a:cxn ang="0">
                    <a:pos x="133" y="180"/>
                  </a:cxn>
                  <a:cxn ang="0">
                    <a:pos x="36" y="3"/>
                  </a:cxn>
                  <a:cxn ang="0">
                    <a:pos x="0" y="0"/>
                  </a:cxn>
                </a:cxnLst>
                <a:rect l="0" t="0" r="r" b="b"/>
                <a:pathLst>
                  <a:path w="133" h="180">
                    <a:moveTo>
                      <a:pt x="0" y="0"/>
                    </a:moveTo>
                    <a:lnTo>
                      <a:pt x="96" y="178"/>
                    </a:lnTo>
                    <a:lnTo>
                      <a:pt x="133" y="180"/>
                    </a:lnTo>
                    <a:lnTo>
                      <a:pt x="36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40B0B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43" name="Freeform 11"/>
              <p:cNvSpPr>
                <a:spLocks noChangeAspect="1"/>
              </p:cNvSpPr>
              <p:nvPr/>
            </p:nvSpPr>
            <p:spPr bwMode="auto">
              <a:xfrm>
                <a:off x="-732" y="1236"/>
                <a:ext cx="114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14" y="178"/>
                  </a:cxn>
                  <a:cxn ang="0">
                    <a:pos x="19" y="0"/>
                  </a:cxn>
                  <a:cxn ang="0">
                    <a:pos x="0" y="31"/>
                  </a:cxn>
                </a:cxnLst>
                <a:rect l="0" t="0" r="r" b="b"/>
                <a:pathLst>
                  <a:path w="114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14" y="178"/>
                    </a:lnTo>
                    <a:lnTo>
                      <a:pt x="1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0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44" name="Freeform 12"/>
              <p:cNvSpPr>
                <a:spLocks noChangeAspect="1"/>
              </p:cNvSpPr>
              <p:nvPr/>
            </p:nvSpPr>
            <p:spPr bwMode="auto">
              <a:xfrm>
                <a:off x="-732" y="1236"/>
                <a:ext cx="114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14" y="178"/>
                  </a:cxn>
                  <a:cxn ang="0">
                    <a:pos x="19" y="0"/>
                  </a:cxn>
                  <a:cxn ang="0">
                    <a:pos x="0" y="31"/>
                  </a:cxn>
                </a:cxnLst>
                <a:rect l="0" t="0" r="r" b="b"/>
                <a:pathLst>
                  <a:path w="114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14" y="178"/>
                    </a:lnTo>
                    <a:lnTo>
                      <a:pt x="19" y="0"/>
                    </a:lnTo>
                    <a:lnTo>
                      <a:pt x="0" y="31"/>
                    </a:lnTo>
                  </a:path>
                </a:pathLst>
              </a:custGeom>
              <a:noFill/>
              <a:ln w="3175">
                <a:solidFill>
                  <a:srgbClr val="60DC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45" name="Freeform 13"/>
              <p:cNvSpPr>
                <a:spLocks noChangeAspect="1"/>
              </p:cNvSpPr>
              <p:nvPr/>
            </p:nvSpPr>
            <p:spPr bwMode="auto">
              <a:xfrm>
                <a:off x="-576" y="1137"/>
                <a:ext cx="143" cy="1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7" y="188"/>
                  </a:cxn>
                  <a:cxn ang="0">
                    <a:pos x="143" y="178"/>
                  </a:cxn>
                  <a:cxn ang="0">
                    <a:pos x="47" y="0"/>
                  </a:cxn>
                  <a:cxn ang="0">
                    <a:pos x="0" y="10"/>
                  </a:cxn>
                </a:cxnLst>
                <a:rect l="0" t="0" r="r" b="b"/>
                <a:pathLst>
                  <a:path w="143" h="188">
                    <a:moveTo>
                      <a:pt x="0" y="10"/>
                    </a:moveTo>
                    <a:lnTo>
                      <a:pt x="97" y="188"/>
                    </a:lnTo>
                    <a:lnTo>
                      <a:pt x="143" y="178"/>
                    </a:lnTo>
                    <a:lnTo>
                      <a:pt x="4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62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46" name="Freeform 14"/>
              <p:cNvSpPr>
                <a:spLocks noChangeAspect="1"/>
              </p:cNvSpPr>
              <p:nvPr/>
            </p:nvSpPr>
            <p:spPr bwMode="auto">
              <a:xfrm>
                <a:off x="-576" y="1137"/>
                <a:ext cx="143" cy="1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7" y="188"/>
                  </a:cxn>
                  <a:cxn ang="0">
                    <a:pos x="143" y="178"/>
                  </a:cxn>
                  <a:cxn ang="0">
                    <a:pos x="47" y="0"/>
                  </a:cxn>
                  <a:cxn ang="0">
                    <a:pos x="0" y="10"/>
                  </a:cxn>
                </a:cxnLst>
                <a:rect l="0" t="0" r="r" b="b"/>
                <a:pathLst>
                  <a:path w="143" h="188">
                    <a:moveTo>
                      <a:pt x="0" y="10"/>
                    </a:moveTo>
                    <a:lnTo>
                      <a:pt x="97" y="188"/>
                    </a:lnTo>
                    <a:lnTo>
                      <a:pt x="143" y="178"/>
                    </a:lnTo>
                    <a:lnTo>
                      <a:pt x="47" y="0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62DFD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47" name="Freeform 15"/>
              <p:cNvSpPr>
                <a:spLocks noChangeAspect="1"/>
              </p:cNvSpPr>
              <p:nvPr/>
            </p:nvSpPr>
            <p:spPr bwMode="auto">
              <a:xfrm>
                <a:off x="-713" y="1201"/>
                <a:ext cx="132" cy="21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95" y="213"/>
                  </a:cxn>
                  <a:cxn ang="0">
                    <a:pos x="132" y="178"/>
                  </a:cxn>
                  <a:cxn ang="0">
                    <a:pos x="37" y="0"/>
                  </a:cxn>
                  <a:cxn ang="0">
                    <a:pos x="0" y="35"/>
                  </a:cxn>
                </a:cxnLst>
                <a:rect l="0" t="0" r="r" b="b"/>
                <a:pathLst>
                  <a:path w="132" h="213">
                    <a:moveTo>
                      <a:pt x="0" y="35"/>
                    </a:moveTo>
                    <a:lnTo>
                      <a:pt x="95" y="213"/>
                    </a:lnTo>
                    <a:lnTo>
                      <a:pt x="132" y="178"/>
                    </a:lnTo>
                    <a:lnTo>
                      <a:pt x="37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77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48" name="Freeform 16"/>
              <p:cNvSpPr>
                <a:spLocks noChangeAspect="1"/>
              </p:cNvSpPr>
              <p:nvPr/>
            </p:nvSpPr>
            <p:spPr bwMode="auto">
              <a:xfrm>
                <a:off x="-713" y="1201"/>
                <a:ext cx="132" cy="21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95" y="213"/>
                  </a:cxn>
                  <a:cxn ang="0">
                    <a:pos x="132" y="178"/>
                  </a:cxn>
                  <a:cxn ang="0">
                    <a:pos x="37" y="0"/>
                  </a:cxn>
                  <a:cxn ang="0">
                    <a:pos x="0" y="35"/>
                  </a:cxn>
                </a:cxnLst>
                <a:rect l="0" t="0" r="r" b="b"/>
                <a:pathLst>
                  <a:path w="132" h="213">
                    <a:moveTo>
                      <a:pt x="0" y="35"/>
                    </a:moveTo>
                    <a:lnTo>
                      <a:pt x="95" y="213"/>
                    </a:lnTo>
                    <a:lnTo>
                      <a:pt x="132" y="178"/>
                    </a:lnTo>
                    <a:lnTo>
                      <a:pt x="37" y="0"/>
                    </a:lnTo>
                    <a:lnTo>
                      <a:pt x="0" y="35"/>
                    </a:lnTo>
                  </a:path>
                </a:pathLst>
              </a:custGeom>
              <a:noFill/>
              <a:ln w="3175">
                <a:solidFill>
                  <a:srgbClr val="77FDF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49" name="Freeform 17"/>
              <p:cNvSpPr>
                <a:spLocks noChangeAspect="1"/>
              </p:cNvSpPr>
              <p:nvPr/>
            </p:nvSpPr>
            <p:spPr bwMode="auto">
              <a:xfrm>
                <a:off x="-628" y="1147"/>
                <a:ext cx="149" cy="2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95" y="201"/>
                  </a:cxn>
                  <a:cxn ang="0">
                    <a:pos x="149" y="178"/>
                  </a:cxn>
                  <a:cxn ang="0">
                    <a:pos x="52" y="0"/>
                  </a:cxn>
                  <a:cxn ang="0">
                    <a:pos x="0" y="23"/>
                  </a:cxn>
                </a:cxnLst>
                <a:rect l="0" t="0" r="r" b="b"/>
                <a:pathLst>
                  <a:path w="149" h="201">
                    <a:moveTo>
                      <a:pt x="0" y="23"/>
                    </a:moveTo>
                    <a:lnTo>
                      <a:pt x="95" y="201"/>
                    </a:lnTo>
                    <a:lnTo>
                      <a:pt x="149" y="178"/>
                    </a:lnTo>
                    <a:lnTo>
                      <a:pt x="52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9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50" name="Freeform 18"/>
              <p:cNvSpPr>
                <a:spLocks noChangeAspect="1"/>
              </p:cNvSpPr>
              <p:nvPr/>
            </p:nvSpPr>
            <p:spPr bwMode="auto">
              <a:xfrm>
                <a:off x="-628" y="1147"/>
                <a:ext cx="149" cy="2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95" y="201"/>
                  </a:cxn>
                  <a:cxn ang="0">
                    <a:pos x="149" y="178"/>
                  </a:cxn>
                  <a:cxn ang="0">
                    <a:pos x="52" y="0"/>
                  </a:cxn>
                  <a:cxn ang="0">
                    <a:pos x="0" y="23"/>
                  </a:cxn>
                </a:cxnLst>
                <a:rect l="0" t="0" r="r" b="b"/>
                <a:pathLst>
                  <a:path w="149" h="201">
                    <a:moveTo>
                      <a:pt x="0" y="23"/>
                    </a:moveTo>
                    <a:lnTo>
                      <a:pt x="95" y="201"/>
                    </a:lnTo>
                    <a:lnTo>
                      <a:pt x="149" y="178"/>
                    </a:lnTo>
                    <a:lnTo>
                      <a:pt x="52" y="0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rgbClr val="79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51" name="Freeform 19"/>
              <p:cNvSpPr>
                <a:spLocks noChangeAspect="1"/>
              </p:cNvSpPr>
              <p:nvPr/>
            </p:nvSpPr>
            <p:spPr bwMode="auto">
              <a:xfrm>
                <a:off x="-676" y="1170"/>
                <a:ext cx="143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43" y="178"/>
                  </a:cxn>
                  <a:cxn ang="0">
                    <a:pos x="48" y="0"/>
                  </a:cxn>
                  <a:cxn ang="0">
                    <a:pos x="0" y="31"/>
                  </a:cxn>
                </a:cxnLst>
                <a:rect l="0" t="0" r="r" b="b"/>
                <a:pathLst>
                  <a:path w="143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43" y="178"/>
                    </a:lnTo>
                    <a:lnTo>
                      <a:pt x="48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8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52" name="Freeform 20"/>
              <p:cNvSpPr>
                <a:spLocks noChangeAspect="1"/>
              </p:cNvSpPr>
              <p:nvPr/>
            </p:nvSpPr>
            <p:spPr bwMode="auto">
              <a:xfrm>
                <a:off x="-676" y="1170"/>
                <a:ext cx="143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43" y="178"/>
                  </a:cxn>
                  <a:cxn ang="0">
                    <a:pos x="48" y="0"/>
                  </a:cxn>
                  <a:cxn ang="0">
                    <a:pos x="0" y="31"/>
                  </a:cxn>
                </a:cxnLst>
                <a:rect l="0" t="0" r="r" b="b"/>
                <a:pathLst>
                  <a:path w="143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43" y="178"/>
                    </a:lnTo>
                    <a:lnTo>
                      <a:pt x="48" y="0"/>
                    </a:lnTo>
                    <a:lnTo>
                      <a:pt x="0" y="31"/>
                    </a:lnTo>
                  </a:path>
                </a:pathLst>
              </a:custGeom>
              <a:noFill/>
              <a:ln w="3175">
                <a:solidFill>
                  <a:srgbClr val="8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53" name="Freeform 21"/>
              <p:cNvSpPr>
                <a:spLocks noChangeAspect="1"/>
              </p:cNvSpPr>
              <p:nvPr/>
            </p:nvSpPr>
            <p:spPr bwMode="auto">
              <a:xfrm>
                <a:off x="-638" y="1315"/>
                <a:ext cx="261" cy="171"/>
              </a:xfrm>
              <a:custGeom>
                <a:avLst/>
                <a:gdLst/>
                <a:ahLst/>
                <a:cxnLst>
                  <a:cxn ang="0">
                    <a:pos x="105" y="33"/>
                  </a:cxn>
                  <a:cxn ang="0">
                    <a:pos x="57" y="64"/>
                  </a:cxn>
                  <a:cxn ang="0">
                    <a:pos x="20" y="99"/>
                  </a:cxn>
                  <a:cxn ang="0">
                    <a:pos x="1" y="130"/>
                  </a:cxn>
                  <a:cxn ang="0">
                    <a:pos x="0" y="156"/>
                  </a:cxn>
                  <a:cxn ang="0">
                    <a:pos x="20" y="170"/>
                  </a:cxn>
                  <a:cxn ang="0">
                    <a:pos x="57" y="171"/>
                  </a:cxn>
                  <a:cxn ang="0">
                    <a:pos x="103" y="161"/>
                  </a:cxn>
                  <a:cxn ang="0">
                    <a:pos x="155" y="138"/>
                  </a:cxn>
                  <a:cxn ang="0">
                    <a:pos x="204" y="107"/>
                  </a:cxn>
                  <a:cxn ang="0">
                    <a:pos x="240" y="74"/>
                  </a:cxn>
                  <a:cxn ang="0">
                    <a:pos x="259" y="43"/>
                  </a:cxn>
                  <a:cxn ang="0">
                    <a:pos x="261" y="17"/>
                  </a:cxn>
                  <a:cxn ang="0">
                    <a:pos x="242" y="2"/>
                  </a:cxn>
                  <a:cxn ang="0">
                    <a:pos x="205" y="0"/>
                  </a:cxn>
                  <a:cxn ang="0">
                    <a:pos x="159" y="10"/>
                  </a:cxn>
                  <a:cxn ang="0">
                    <a:pos x="105" y="33"/>
                  </a:cxn>
                </a:cxnLst>
                <a:rect l="0" t="0" r="r" b="b"/>
                <a:pathLst>
                  <a:path w="261" h="171">
                    <a:moveTo>
                      <a:pt x="105" y="33"/>
                    </a:moveTo>
                    <a:lnTo>
                      <a:pt x="57" y="64"/>
                    </a:lnTo>
                    <a:lnTo>
                      <a:pt x="20" y="99"/>
                    </a:lnTo>
                    <a:lnTo>
                      <a:pt x="1" y="130"/>
                    </a:lnTo>
                    <a:lnTo>
                      <a:pt x="0" y="156"/>
                    </a:lnTo>
                    <a:lnTo>
                      <a:pt x="20" y="170"/>
                    </a:lnTo>
                    <a:lnTo>
                      <a:pt x="57" y="171"/>
                    </a:lnTo>
                    <a:lnTo>
                      <a:pt x="103" y="161"/>
                    </a:lnTo>
                    <a:lnTo>
                      <a:pt x="155" y="138"/>
                    </a:lnTo>
                    <a:lnTo>
                      <a:pt x="204" y="107"/>
                    </a:lnTo>
                    <a:lnTo>
                      <a:pt x="240" y="74"/>
                    </a:lnTo>
                    <a:lnTo>
                      <a:pt x="259" y="43"/>
                    </a:lnTo>
                    <a:lnTo>
                      <a:pt x="261" y="17"/>
                    </a:lnTo>
                    <a:lnTo>
                      <a:pt x="242" y="2"/>
                    </a:lnTo>
                    <a:lnTo>
                      <a:pt x="205" y="0"/>
                    </a:lnTo>
                    <a:lnTo>
                      <a:pt x="159" y="10"/>
                    </a:lnTo>
                    <a:lnTo>
                      <a:pt x="105" y="33"/>
                    </a:lnTo>
                    <a:close/>
                  </a:path>
                </a:pathLst>
              </a:custGeom>
              <a:solidFill>
                <a:srgbClr val="15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54" name="Freeform 22"/>
              <p:cNvSpPr>
                <a:spLocks noChangeAspect="1"/>
              </p:cNvSpPr>
              <p:nvPr/>
            </p:nvSpPr>
            <p:spPr bwMode="auto">
              <a:xfrm>
                <a:off x="-638" y="1315"/>
                <a:ext cx="261" cy="171"/>
              </a:xfrm>
              <a:custGeom>
                <a:avLst/>
                <a:gdLst/>
                <a:ahLst/>
                <a:cxnLst>
                  <a:cxn ang="0">
                    <a:pos x="105" y="33"/>
                  </a:cxn>
                  <a:cxn ang="0">
                    <a:pos x="57" y="64"/>
                  </a:cxn>
                  <a:cxn ang="0">
                    <a:pos x="20" y="99"/>
                  </a:cxn>
                  <a:cxn ang="0">
                    <a:pos x="1" y="130"/>
                  </a:cxn>
                  <a:cxn ang="0">
                    <a:pos x="0" y="156"/>
                  </a:cxn>
                  <a:cxn ang="0">
                    <a:pos x="20" y="170"/>
                  </a:cxn>
                  <a:cxn ang="0">
                    <a:pos x="57" y="171"/>
                  </a:cxn>
                  <a:cxn ang="0">
                    <a:pos x="103" y="161"/>
                  </a:cxn>
                  <a:cxn ang="0">
                    <a:pos x="155" y="138"/>
                  </a:cxn>
                  <a:cxn ang="0">
                    <a:pos x="204" y="107"/>
                  </a:cxn>
                  <a:cxn ang="0">
                    <a:pos x="240" y="74"/>
                  </a:cxn>
                  <a:cxn ang="0">
                    <a:pos x="259" y="43"/>
                  </a:cxn>
                  <a:cxn ang="0">
                    <a:pos x="261" y="17"/>
                  </a:cxn>
                  <a:cxn ang="0">
                    <a:pos x="242" y="2"/>
                  </a:cxn>
                  <a:cxn ang="0">
                    <a:pos x="205" y="0"/>
                  </a:cxn>
                  <a:cxn ang="0">
                    <a:pos x="159" y="10"/>
                  </a:cxn>
                  <a:cxn ang="0">
                    <a:pos x="105" y="33"/>
                  </a:cxn>
                </a:cxnLst>
                <a:rect l="0" t="0" r="r" b="b"/>
                <a:pathLst>
                  <a:path w="261" h="171">
                    <a:moveTo>
                      <a:pt x="105" y="33"/>
                    </a:moveTo>
                    <a:lnTo>
                      <a:pt x="57" y="64"/>
                    </a:lnTo>
                    <a:lnTo>
                      <a:pt x="20" y="99"/>
                    </a:lnTo>
                    <a:lnTo>
                      <a:pt x="1" y="130"/>
                    </a:lnTo>
                    <a:lnTo>
                      <a:pt x="0" y="156"/>
                    </a:lnTo>
                    <a:lnTo>
                      <a:pt x="20" y="170"/>
                    </a:lnTo>
                    <a:lnTo>
                      <a:pt x="57" y="171"/>
                    </a:lnTo>
                    <a:lnTo>
                      <a:pt x="103" y="161"/>
                    </a:lnTo>
                    <a:lnTo>
                      <a:pt x="155" y="138"/>
                    </a:lnTo>
                    <a:lnTo>
                      <a:pt x="204" y="107"/>
                    </a:lnTo>
                    <a:lnTo>
                      <a:pt x="240" y="74"/>
                    </a:lnTo>
                    <a:lnTo>
                      <a:pt x="259" y="43"/>
                    </a:lnTo>
                    <a:lnTo>
                      <a:pt x="261" y="17"/>
                    </a:lnTo>
                    <a:lnTo>
                      <a:pt x="242" y="2"/>
                    </a:lnTo>
                    <a:lnTo>
                      <a:pt x="205" y="0"/>
                    </a:lnTo>
                    <a:lnTo>
                      <a:pt x="159" y="10"/>
                    </a:lnTo>
                    <a:lnTo>
                      <a:pt x="105" y="33"/>
                    </a:lnTo>
                  </a:path>
                </a:pathLst>
              </a:custGeom>
              <a:noFill/>
              <a:ln w="3175">
                <a:solidFill>
                  <a:srgbClr val="15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55" name="Line 23"/>
              <p:cNvSpPr>
                <a:spLocks noChangeAspect="1" noChangeShapeType="1"/>
              </p:cNvSpPr>
              <p:nvPr/>
            </p:nvSpPr>
            <p:spPr bwMode="auto">
              <a:xfrm flipV="1">
                <a:off x="-692" y="1191"/>
                <a:ext cx="144" cy="17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56" name="Line 24"/>
              <p:cNvSpPr>
                <a:spLocks noChangeAspect="1" noChangeShapeType="1"/>
              </p:cNvSpPr>
              <p:nvPr/>
            </p:nvSpPr>
            <p:spPr bwMode="auto">
              <a:xfrm>
                <a:off x="-523" y="1182"/>
                <a:ext cx="92" cy="6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" name="Group 25"/>
            <p:cNvGrpSpPr>
              <a:grpSpLocks noChangeAspect="1"/>
            </p:cNvGrpSpPr>
            <p:nvPr/>
          </p:nvGrpSpPr>
          <p:grpSpPr bwMode="auto">
            <a:xfrm>
              <a:off x="7453313" y="2970213"/>
              <a:ext cx="644525" cy="688975"/>
              <a:chOff x="1792" y="1815"/>
              <a:chExt cx="329" cy="352"/>
            </a:xfrm>
          </p:grpSpPr>
          <p:sp>
            <p:nvSpPr>
              <p:cNvPr id="658458" name="Freeform 26"/>
              <p:cNvSpPr>
                <a:spLocks noChangeAspect="1"/>
              </p:cNvSpPr>
              <p:nvPr/>
            </p:nvSpPr>
            <p:spPr bwMode="auto">
              <a:xfrm>
                <a:off x="1794" y="1815"/>
                <a:ext cx="208" cy="90"/>
              </a:xfrm>
              <a:custGeom>
                <a:avLst/>
                <a:gdLst/>
                <a:ahLst/>
                <a:cxnLst>
                  <a:cxn ang="0">
                    <a:pos x="196" y="2"/>
                  </a:cxn>
                  <a:cxn ang="0">
                    <a:pos x="0" y="90"/>
                  </a:cxn>
                  <a:cxn ang="0">
                    <a:pos x="12" y="88"/>
                  </a:cxn>
                  <a:cxn ang="0">
                    <a:pos x="208" y="0"/>
                  </a:cxn>
                  <a:cxn ang="0">
                    <a:pos x="196" y="2"/>
                  </a:cxn>
                </a:cxnLst>
                <a:rect l="0" t="0" r="r" b="b"/>
                <a:pathLst>
                  <a:path w="208" h="90">
                    <a:moveTo>
                      <a:pt x="196" y="2"/>
                    </a:moveTo>
                    <a:lnTo>
                      <a:pt x="0" y="90"/>
                    </a:lnTo>
                    <a:lnTo>
                      <a:pt x="12" y="88"/>
                    </a:lnTo>
                    <a:lnTo>
                      <a:pt x="208" y="0"/>
                    </a:lnTo>
                    <a:lnTo>
                      <a:pt x="196" y="2"/>
                    </a:lnTo>
                    <a:close/>
                  </a:path>
                </a:pathLst>
              </a:custGeom>
              <a:solidFill>
                <a:srgbClr val="43B4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59" name="Freeform 27"/>
              <p:cNvSpPr>
                <a:spLocks noChangeAspect="1"/>
              </p:cNvSpPr>
              <p:nvPr/>
            </p:nvSpPr>
            <p:spPr bwMode="auto">
              <a:xfrm>
                <a:off x="1794" y="1815"/>
                <a:ext cx="208" cy="90"/>
              </a:xfrm>
              <a:custGeom>
                <a:avLst/>
                <a:gdLst/>
                <a:ahLst/>
                <a:cxnLst>
                  <a:cxn ang="0">
                    <a:pos x="196" y="2"/>
                  </a:cxn>
                  <a:cxn ang="0">
                    <a:pos x="0" y="90"/>
                  </a:cxn>
                  <a:cxn ang="0">
                    <a:pos x="12" y="88"/>
                  </a:cxn>
                  <a:cxn ang="0">
                    <a:pos x="208" y="0"/>
                  </a:cxn>
                  <a:cxn ang="0">
                    <a:pos x="196" y="2"/>
                  </a:cxn>
                </a:cxnLst>
                <a:rect l="0" t="0" r="r" b="b"/>
                <a:pathLst>
                  <a:path w="208" h="90">
                    <a:moveTo>
                      <a:pt x="196" y="2"/>
                    </a:moveTo>
                    <a:lnTo>
                      <a:pt x="0" y="90"/>
                    </a:lnTo>
                    <a:lnTo>
                      <a:pt x="12" y="88"/>
                    </a:lnTo>
                    <a:lnTo>
                      <a:pt x="208" y="0"/>
                    </a:lnTo>
                    <a:lnTo>
                      <a:pt x="196" y="2"/>
                    </a:lnTo>
                  </a:path>
                </a:pathLst>
              </a:custGeom>
              <a:noFill/>
              <a:ln w="3175">
                <a:solidFill>
                  <a:srgbClr val="43B4B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60" name="Freeform 28"/>
              <p:cNvSpPr>
                <a:spLocks noChangeAspect="1"/>
              </p:cNvSpPr>
              <p:nvPr/>
            </p:nvSpPr>
            <p:spPr bwMode="auto">
              <a:xfrm>
                <a:off x="1922" y="2055"/>
                <a:ext cx="199" cy="112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2" y="90"/>
                  </a:cxn>
                  <a:cxn ang="0">
                    <a:pos x="0" y="112"/>
                  </a:cxn>
                  <a:cxn ang="0">
                    <a:pos x="196" y="23"/>
                  </a:cxn>
                  <a:cxn ang="0">
                    <a:pos x="199" y="0"/>
                  </a:cxn>
                </a:cxnLst>
                <a:rect l="0" t="0" r="r" b="b"/>
                <a:pathLst>
                  <a:path w="199" h="112">
                    <a:moveTo>
                      <a:pt x="199" y="0"/>
                    </a:moveTo>
                    <a:lnTo>
                      <a:pt x="2" y="90"/>
                    </a:lnTo>
                    <a:lnTo>
                      <a:pt x="0" y="112"/>
                    </a:lnTo>
                    <a:lnTo>
                      <a:pt x="196" y="23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15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61" name="Freeform 29"/>
              <p:cNvSpPr>
                <a:spLocks noChangeAspect="1"/>
              </p:cNvSpPr>
              <p:nvPr/>
            </p:nvSpPr>
            <p:spPr bwMode="auto">
              <a:xfrm>
                <a:off x="1922" y="2055"/>
                <a:ext cx="199" cy="112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2" y="90"/>
                  </a:cxn>
                  <a:cxn ang="0">
                    <a:pos x="0" y="112"/>
                  </a:cxn>
                  <a:cxn ang="0">
                    <a:pos x="196" y="23"/>
                  </a:cxn>
                  <a:cxn ang="0">
                    <a:pos x="199" y="0"/>
                  </a:cxn>
                </a:cxnLst>
                <a:rect l="0" t="0" r="r" b="b"/>
                <a:pathLst>
                  <a:path w="199" h="112">
                    <a:moveTo>
                      <a:pt x="199" y="0"/>
                    </a:moveTo>
                    <a:lnTo>
                      <a:pt x="2" y="90"/>
                    </a:lnTo>
                    <a:lnTo>
                      <a:pt x="0" y="112"/>
                    </a:lnTo>
                    <a:lnTo>
                      <a:pt x="196" y="23"/>
                    </a:lnTo>
                    <a:lnTo>
                      <a:pt x="199" y="0"/>
                    </a:lnTo>
                  </a:path>
                </a:pathLst>
              </a:custGeom>
              <a:noFill/>
              <a:ln w="3175">
                <a:solidFill>
                  <a:srgbClr val="15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62" name="Freeform 30"/>
              <p:cNvSpPr>
                <a:spLocks noChangeAspect="1"/>
              </p:cNvSpPr>
              <p:nvPr/>
            </p:nvSpPr>
            <p:spPr bwMode="auto">
              <a:xfrm>
                <a:off x="1806" y="1815"/>
                <a:ext cx="216" cy="105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0" y="88"/>
                  </a:cxn>
                  <a:cxn ang="0">
                    <a:pos x="19" y="105"/>
                  </a:cxn>
                  <a:cxn ang="0">
                    <a:pos x="216" y="17"/>
                  </a:cxn>
                  <a:cxn ang="0">
                    <a:pos x="196" y="0"/>
                  </a:cxn>
                </a:cxnLst>
                <a:rect l="0" t="0" r="r" b="b"/>
                <a:pathLst>
                  <a:path w="216" h="105">
                    <a:moveTo>
                      <a:pt x="196" y="0"/>
                    </a:moveTo>
                    <a:lnTo>
                      <a:pt x="0" y="88"/>
                    </a:lnTo>
                    <a:lnTo>
                      <a:pt x="19" y="105"/>
                    </a:lnTo>
                    <a:lnTo>
                      <a:pt x="216" y="17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61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63" name="Freeform 31"/>
              <p:cNvSpPr>
                <a:spLocks noChangeAspect="1"/>
              </p:cNvSpPr>
              <p:nvPr/>
            </p:nvSpPr>
            <p:spPr bwMode="auto">
              <a:xfrm>
                <a:off x="1806" y="1815"/>
                <a:ext cx="216" cy="105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0" y="88"/>
                  </a:cxn>
                  <a:cxn ang="0">
                    <a:pos x="19" y="105"/>
                  </a:cxn>
                  <a:cxn ang="0">
                    <a:pos x="216" y="17"/>
                  </a:cxn>
                  <a:cxn ang="0">
                    <a:pos x="196" y="0"/>
                  </a:cxn>
                </a:cxnLst>
                <a:rect l="0" t="0" r="r" b="b"/>
                <a:pathLst>
                  <a:path w="216" h="105">
                    <a:moveTo>
                      <a:pt x="196" y="0"/>
                    </a:moveTo>
                    <a:lnTo>
                      <a:pt x="0" y="88"/>
                    </a:lnTo>
                    <a:lnTo>
                      <a:pt x="19" y="105"/>
                    </a:lnTo>
                    <a:lnTo>
                      <a:pt x="216" y="17"/>
                    </a:lnTo>
                    <a:lnTo>
                      <a:pt x="196" y="0"/>
                    </a:lnTo>
                  </a:path>
                </a:pathLst>
              </a:custGeom>
              <a:noFill/>
              <a:ln w="3175">
                <a:solidFill>
                  <a:srgbClr val="61D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64" name="Freeform 32"/>
              <p:cNvSpPr>
                <a:spLocks noChangeAspect="1"/>
              </p:cNvSpPr>
              <p:nvPr/>
            </p:nvSpPr>
            <p:spPr bwMode="auto">
              <a:xfrm>
                <a:off x="1915" y="2017"/>
                <a:ext cx="206" cy="12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9" y="128"/>
                  </a:cxn>
                  <a:cxn ang="0">
                    <a:pos x="206" y="38"/>
                  </a:cxn>
                  <a:cxn ang="0">
                    <a:pos x="197" y="0"/>
                  </a:cxn>
                </a:cxnLst>
                <a:rect l="0" t="0" r="r" b="b"/>
                <a:pathLst>
                  <a:path w="206" h="128">
                    <a:moveTo>
                      <a:pt x="197" y="0"/>
                    </a:moveTo>
                    <a:lnTo>
                      <a:pt x="0" y="90"/>
                    </a:lnTo>
                    <a:lnTo>
                      <a:pt x="9" y="128"/>
                    </a:lnTo>
                    <a:lnTo>
                      <a:pt x="206" y="38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32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65" name="Freeform 33"/>
              <p:cNvSpPr>
                <a:spLocks noChangeAspect="1"/>
              </p:cNvSpPr>
              <p:nvPr/>
            </p:nvSpPr>
            <p:spPr bwMode="auto">
              <a:xfrm>
                <a:off x="1915" y="2017"/>
                <a:ext cx="206" cy="12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9" y="128"/>
                  </a:cxn>
                  <a:cxn ang="0">
                    <a:pos x="206" y="38"/>
                  </a:cxn>
                  <a:cxn ang="0">
                    <a:pos x="197" y="0"/>
                  </a:cxn>
                </a:cxnLst>
                <a:rect l="0" t="0" r="r" b="b"/>
                <a:pathLst>
                  <a:path w="206" h="128">
                    <a:moveTo>
                      <a:pt x="197" y="0"/>
                    </a:moveTo>
                    <a:lnTo>
                      <a:pt x="0" y="90"/>
                    </a:lnTo>
                    <a:lnTo>
                      <a:pt x="9" y="128"/>
                    </a:lnTo>
                    <a:lnTo>
                      <a:pt x="206" y="38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329C9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66" name="Freeform 34"/>
              <p:cNvSpPr>
                <a:spLocks noChangeAspect="1"/>
              </p:cNvSpPr>
              <p:nvPr/>
            </p:nvSpPr>
            <p:spPr bwMode="auto">
              <a:xfrm>
                <a:off x="1825" y="1832"/>
                <a:ext cx="222" cy="125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88"/>
                  </a:cxn>
                  <a:cxn ang="0">
                    <a:pos x="25" y="125"/>
                  </a:cxn>
                  <a:cxn ang="0">
                    <a:pos x="222" y="35"/>
                  </a:cxn>
                  <a:cxn ang="0">
                    <a:pos x="197" y="0"/>
                  </a:cxn>
                </a:cxnLst>
                <a:rect l="0" t="0" r="r" b="b"/>
                <a:pathLst>
                  <a:path w="222" h="125">
                    <a:moveTo>
                      <a:pt x="197" y="0"/>
                    </a:moveTo>
                    <a:lnTo>
                      <a:pt x="0" y="88"/>
                    </a:lnTo>
                    <a:lnTo>
                      <a:pt x="25" y="125"/>
                    </a:lnTo>
                    <a:lnTo>
                      <a:pt x="222" y="35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73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67" name="Freeform 35"/>
              <p:cNvSpPr>
                <a:spLocks noChangeAspect="1"/>
              </p:cNvSpPr>
              <p:nvPr/>
            </p:nvSpPr>
            <p:spPr bwMode="auto">
              <a:xfrm>
                <a:off x="1825" y="1832"/>
                <a:ext cx="222" cy="125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88"/>
                  </a:cxn>
                  <a:cxn ang="0">
                    <a:pos x="25" y="125"/>
                  </a:cxn>
                  <a:cxn ang="0">
                    <a:pos x="222" y="35"/>
                  </a:cxn>
                  <a:cxn ang="0">
                    <a:pos x="197" y="0"/>
                  </a:cxn>
                </a:cxnLst>
                <a:rect l="0" t="0" r="r" b="b"/>
                <a:pathLst>
                  <a:path w="222" h="125">
                    <a:moveTo>
                      <a:pt x="197" y="0"/>
                    </a:moveTo>
                    <a:lnTo>
                      <a:pt x="0" y="88"/>
                    </a:lnTo>
                    <a:lnTo>
                      <a:pt x="25" y="125"/>
                    </a:lnTo>
                    <a:lnTo>
                      <a:pt x="222" y="35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73F8F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68" name="Freeform 36"/>
              <p:cNvSpPr>
                <a:spLocks noChangeAspect="1"/>
              </p:cNvSpPr>
              <p:nvPr/>
            </p:nvSpPr>
            <p:spPr bwMode="auto">
              <a:xfrm>
                <a:off x="1898" y="1969"/>
                <a:ext cx="214" cy="138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0" y="90"/>
                  </a:cxn>
                  <a:cxn ang="0">
                    <a:pos x="17" y="138"/>
                  </a:cxn>
                  <a:cxn ang="0">
                    <a:pos x="214" y="48"/>
                  </a:cxn>
                  <a:cxn ang="0">
                    <a:pos x="199" y="0"/>
                  </a:cxn>
                </a:cxnLst>
                <a:rect l="0" t="0" r="r" b="b"/>
                <a:pathLst>
                  <a:path w="214" h="138">
                    <a:moveTo>
                      <a:pt x="199" y="0"/>
                    </a:moveTo>
                    <a:lnTo>
                      <a:pt x="0" y="90"/>
                    </a:lnTo>
                    <a:lnTo>
                      <a:pt x="17" y="138"/>
                    </a:lnTo>
                    <a:lnTo>
                      <a:pt x="214" y="48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54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69" name="Freeform 37"/>
              <p:cNvSpPr>
                <a:spLocks noChangeAspect="1"/>
              </p:cNvSpPr>
              <p:nvPr/>
            </p:nvSpPr>
            <p:spPr bwMode="auto">
              <a:xfrm>
                <a:off x="1898" y="1969"/>
                <a:ext cx="214" cy="138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0" y="90"/>
                  </a:cxn>
                  <a:cxn ang="0">
                    <a:pos x="17" y="138"/>
                  </a:cxn>
                  <a:cxn ang="0">
                    <a:pos x="214" y="48"/>
                  </a:cxn>
                  <a:cxn ang="0">
                    <a:pos x="199" y="0"/>
                  </a:cxn>
                </a:cxnLst>
                <a:rect l="0" t="0" r="r" b="b"/>
                <a:pathLst>
                  <a:path w="214" h="138">
                    <a:moveTo>
                      <a:pt x="199" y="0"/>
                    </a:moveTo>
                    <a:lnTo>
                      <a:pt x="0" y="90"/>
                    </a:lnTo>
                    <a:lnTo>
                      <a:pt x="17" y="138"/>
                    </a:lnTo>
                    <a:lnTo>
                      <a:pt x="214" y="48"/>
                    </a:lnTo>
                    <a:lnTo>
                      <a:pt x="199" y="0"/>
                    </a:lnTo>
                  </a:path>
                </a:pathLst>
              </a:custGeom>
              <a:noFill/>
              <a:ln w="3175">
                <a:solidFill>
                  <a:srgbClr val="54CB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70" name="Freeform 38"/>
              <p:cNvSpPr>
                <a:spLocks noChangeAspect="1"/>
              </p:cNvSpPr>
              <p:nvPr/>
            </p:nvSpPr>
            <p:spPr bwMode="auto">
              <a:xfrm>
                <a:off x="1875" y="1915"/>
                <a:ext cx="222" cy="144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0" y="90"/>
                  </a:cxn>
                  <a:cxn ang="0">
                    <a:pos x="23" y="144"/>
                  </a:cxn>
                  <a:cxn ang="0">
                    <a:pos x="222" y="54"/>
                  </a:cxn>
                  <a:cxn ang="0">
                    <a:pos x="198" y="0"/>
                  </a:cxn>
                </a:cxnLst>
                <a:rect l="0" t="0" r="r" b="b"/>
                <a:pathLst>
                  <a:path w="222" h="144">
                    <a:moveTo>
                      <a:pt x="198" y="0"/>
                    </a:moveTo>
                    <a:lnTo>
                      <a:pt x="0" y="90"/>
                    </a:lnTo>
                    <a:lnTo>
                      <a:pt x="23" y="144"/>
                    </a:lnTo>
                    <a:lnTo>
                      <a:pt x="222" y="54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6C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71" name="Freeform 39"/>
              <p:cNvSpPr>
                <a:spLocks noChangeAspect="1"/>
              </p:cNvSpPr>
              <p:nvPr/>
            </p:nvSpPr>
            <p:spPr bwMode="auto">
              <a:xfrm>
                <a:off x="1875" y="1915"/>
                <a:ext cx="222" cy="144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0" y="90"/>
                  </a:cxn>
                  <a:cxn ang="0">
                    <a:pos x="23" y="144"/>
                  </a:cxn>
                  <a:cxn ang="0">
                    <a:pos x="222" y="54"/>
                  </a:cxn>
                  <a:cxn ang="0">
                    <a:pos x="198" y="0"/>
                  </a:cxn>
                </a:cxnLst>
                <a:rect l="0" t="0" r="r" b="b"/>
                <a:pathLst>
                  <a:path w="222" h="144">
                    <a:moveTo>
                      <a:pt x="198" y="0"/>
                    </a:moveTo>
                    <a:lnTo>
                      <a:pt x="0" y="90"/>
                    </a:lnTo>
                    <a:lnTo>
                      <a:pt x="23" y="144"/>
                    </a:lnTo>
                    <a:lnTo>
                      <a:pt x="222" y="54"/>
                    </a:lnTo>
                    <a:lnTo>
                      <a:pt x="198" y="0"/>
                    </a:lnTo>
                  </a:path>
                </a:pathLst>
              </a:custGeom>
              <a:noFill/>
              <a:ln w="3175">
                <a:solidFill>
                  <a:srgbClr val="6CEEE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72" name="Freeform 40"/>
              <p:cNvSpPr>
                <a:spLocks noChangeAspect="1"/>
              </p:cNvSpPr>
              <p:nvPr/>
            </p:nvSpPr>
            <p:spPr bwMode="auto">
              <a:xfrm>
                <a:off x="1850" y="1867"/>
                <a:ext cx="223" cy="13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25" y="138"/>
                  </a:cxn>
                  <a:cxn ang="0">
                    <a:pos x="223" y="48"/>
                  </a:cxn>
                  <a:cxn ang="0">
                    <a:pos x="197" y="0"/>
                  </a:cxn>
                </a:cxnLst>
                <a:rect l="0" t="0" r="r" b="b"/>
                <a:pathLst>
                  <a:path w="223" h="138">
                    <a:moveTo>
                      <a:pt x="197" y="0"/>
                    </a:moveTo>
                    <a:lnTo>
                      <a:pt x="0" y="90"/>
                    </a:lnTo>
                    <a:lnTo>
                      <a:pt x="25" y="138"/>
                    </a:lnTo>
                    <a:lnTo>
                      <a:pt x="223" y="48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78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73" name="Freeform 41"/>
              <p:cNvSpPr>
                <a:spLocks noChangeAspect="1"/>
              </p:cNvSpPr>
              <p:nvPr/>
            </p:nvSpPr>
            <p:spPr bwMode="auto">
              <a:xfrm>
                <a:off x="1850" y="1867"/>
                <a:ext cx="223" cy="13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25" y="138"/>
                  </a:cxn>
                  <a:cxn ang="0">
                    <a:pos x="223" y="48"/>
                  </a:cxn>
                  <a:cxn ang="0">
                    <a:pos x="197" y="0"/>
                  </a:cxn>
                </a:cxnLst>
                <a:rect l="0" t="0" r="r" b="b"/>
                <a:pathLst>
                  <a:path w="223" h="138">
                    <a:moveTo>
                      <a:pt x="197" y="0"/>
                    </a:moveTo>
                    <a:lnTo>
                      <a:pt x="0" y="90"/>
                    </a:lnTo>
                    <a:lnTo>
                      <a:pt x="25" y="138"/>
                    </a:lnTo>
                    <a:lnTo>
                      <a:pt x="223" y="48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78FEF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74" name="Freeform 42"/>
              <p:cNvSpPr>
                <a:spLocks noChangeAspect="1"/>
              </p:cNvSpPr>
              <p:nvPr/>
            </p:nvSpPr>
            <p:spPr bwMode="auto">
              <a:xfrm>
                <a:off x="1792" y="1903"/>
                <a:ext cx="132" cy="264"/>
              </a:xfrm>
              <a:custGeom>
                <a:avLst/>
                <a:gdLst/>
                <a:ahLst/>
                <a:cxnLst>
                  <a:cxn ang="0">
                    <a:pos x="83" y="102"/>
                  </a:cxn>
                  <a:cxn ang="0">
                    <a:pos x="58" y="54"/>
                  </a:cxn>
                  <a:cxn ang="0">
                    <a:pos x="33" y="17"/>
                  </a:cxn>
                  <a:cxn ang="0">
                    <a:pos x="14" y="0"/>
                  </a:cxn>
                  <a:cxn ang="0">
                    <a:pos x="2" y="2"/>
                  </a:cxn>
                  <a:cxn ang="0">
                    <a:pos x="0" y="24"/>
                  </a:cxn>
                  <a:cxn ang="0">
                    <a:pos x="9" y="62"/>
                  </a:cxn>
                  <a:cxn ang="0">
                    <a:pos x="26" y="111"/>
                  </a:cxn>
                  <a:cxn ang="0">
                    <a:pos x="49" y="162"/>
                  </a:cxn>
                  <a:cxn ang="0">
                    <a:pos x="75" y="211"/>
                  </a:cxn>
                  <a:cxn ang="0">
                    <a:pos x="99" y="245"/>
                  </a:cxn>
                  <a:cxn ang="0">
                    <a:pos x="118" y="264"/>
                  </a:cxn>
                  <a:cxn ang="0">
                    <a:pos x="130" y="264"/>
                  </a:cxn>
                  <a:cxn ang="0">
                    <a:pos x="132" y="242"/>
                  </a:cxn>
                  <a:cxn ang="0">
                    <a:pos x="123" y="204"/>
                  </a:cxn>
                  <a:cxn ang="0">
                    <a:pos x="106" y="156"/>
                  </a:cxn>
                  <a:cxn ang="0">
                    <a:pos x="83" y="102"/>
                  </a:cxn>
                </a:cxnLst>
                <a:rect l="0" t="0" r="r" b="b"/>
                <a:pathLst>
                  <a:path w="132" h="264">
                    <a:moveTo>
                      <a:pt x="83" y="102"/>
                    </a:moveTo>
                    <a:lnTo>
                      <a:pt x="58" y="54"/>
                    </a:lnTo>
                    <a:lnTo>
                      <a:pt x="33" y="17"/>
                    </a:lnTo>
                    <a:lnTo>
                      <a:pt x="14" y="0"/>
                    </a:lnTo>
                    <a:lnTo>
                      <a:pt x="2" y="2"/>
                    </a:lnTo>
                    <a:lnTo>
                      <a:pt x="0" y="24"/>
                    </a:lnTo>
                    <a:lnTo>
                      <a:pt x="9" y="62"/>
                    </a:lnTo>
                    <a:lnTo>
                      <a:pt x="26" y="111"/>
                    </a:lnTo>
                    <a:lnTo>
                      <a:pt x="49" y="162"/>
                    </a:lnTo>
                    <a:lnTo>
                      <a:pt x="75" y="211"/>
                    </a:lnTo>
                    <a:lnTo>
                      <a:pt x="99" y="245"/>
                    </a:lnTo>
                    <a:lnTo>
                      <a:pt x="118" y="264"/>
                    </a:lnTo>
                    <a:lnTo>
                      <a:pt x="130" y="264"/>
                    </a:lnTo>
                    <a:lnTo>
                      <a:pt x="132" y="242"/>
                    </a:lnTo>
                    <a:lnTo>
                      <a:pt x="123" y="204"/>
                    </a:lnTo>
                    <a:lnTo>
                      <a:pt x="106" y="156"/>
                    </a:lnTo>
                    <a:lnTo>
                      <a:pt x="83" y="102"/>
                    </a:lnTo>
                    <a:close/>
                  </a:path>
                </a:pathLst>
              </a:custGeom>
              <a:solidFill>
                <a:srgbClr val="3EA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75" name="Freeform 43"/>
              <p:cNvSpPr>
                <a:spLocks noChangeAspect="1"/>
              </p:cNvSpPr>
              <p:nvPr/>
            </p:nvSpPr>
            <p:spPr bwMode="auto">
              <a:xfrm>
                <a:off x="1792" y="1903"/>
                <a:ext cx="132" cy="264"/>
              </a:xfrm>
              <a:custGeom>
                <a:avLst/>
                <a:gdLst/>
                <a:ahLst/>
                <a:cxnLst>
                  <a:cxn ang="0">
                    <a:pos x="83" y="102"/>
                  </a:cxn>
                  <a:cxn ang="0">
                    <a:pos x="58" y="54"/>
                  </a:cxn>
                  <a:cxn ang="0">
                    <a:pos x="33" y="17"/>
                  </a:cxn>
                  <a:cxn ang="0">
                    <a:pos x="14" y="0"/>
                  </a:cxn>
                  <a:cxn ang="0">
                    <a:pos x="2" y="2"/>
                  </a:cxn>
                  <a:cxn ang="0">
                    <a:pos x="0" y="24"/>
                  </a:cxn>
                  <a:cxn ang="0">
                    <a:pos x="9" y="62"/>
                  </a:cxn>
                  <a:cxn ang="0">
                    <a:pos x="26" y="111"/>
                  </a:cxn>
                  <a:cxn ang="0">
                    <a:pos x="49" y="162"/>
                  </a:cxn>
                  <a:cxn ang="0">
                    <a:pos x="75" y="211"/>
                  </a:cxn>
                  <a:cxn ang="0">
                    <a:pos x="99" y="245"/>
                  </a:cxn>
                  <a:cxn ang="0">
                    <a:pos x="118" y="264"/>
                  </a:cxn>
                  <a:cxn ang="0">
                    <a:pos x="130" y="264"/>
                  </a:cxn>
                  <a:cxn ang="0">
                    <a:pos x="132" y="242"/>
                  </a:cxn>
                  <a:cxn ang="0">
                    <a:pos x="123" y="204"/>
                  </a:cxn>
                  <a:cxn ang="0">
                    <a:pos x="106" y="156"/>
                  </a:cxn>
                  <a:cxn ang="0">
                    <a:pos x="83" y="102"/>
                  </a:cxn>
                </a:cxnLst>
                <a:rect l="0" t="0" r="r" b="b"/>
                <a:pathLst>
                  <a:path w="132" h="264">
                    <a:moveTo>
                      <a:pt x="83" y="102"/>
                    </a:moveTo>
                    <a:lnTo>
                      <a:pt x="58" y="54"/>
                    </a:lnTo>
                    <a:lnTo>
                      <a:pt x="33" y="17"/>
                    </a:lnTo>
                    <a:lnTo>
                      <a:pt x="14" y="0"/>
                    </a:lnTo>
                    <a:lnTo>
                      <a:pt x="2" y="2"/>
                    </a:lnTo>
                    <a:lnTo>
                      <a:pt x="0" y="24"/>
                    </a:lnTo>
                    <a:lnTo>
                      <a:pt x="9" y="62"/>
                    </a:lnTo>
                    <a:lnTo>
                      <a:pt x="26" y="111"/>
                    </a:lnTo>
                    <a:lnTo>
                      <a:pt x="49" y="162"/>
                    </a:lnTo>
                    <a:lnTo>
                      <a:pt x="75" y="211"/>
                    </a:lnTo>
                    <a:lnTo>
                      <a:pt x="99" y="245"/>
                    </a:lnTo>
                    <a:lnTo>
                      <a:pt x="118" y="264"/>
                    </a:lnTo>
                    <a:lnTo>
                      <a:pt x="130" y="264"/>
                    </a:lnTo>
                    <a:lnTo>
                      <a:pt x="132" y="242"/>
                    </a:lnTo>
                    <a:lnTo>
                      <a:pt x="123" y="204"/>
                    </a:lnTo>
                    <a:lnTo>
                      <a:pt x="106" y="156"/>
                    </a:lnTo>
                    <a:lnTo>
                      <a:pt x="83" y="102"/>
                    </a:lnTo>
                  </a:path>
                </a:pathLst>
              </a:custGeom>
              <a:noFill/>
              <a:ln w="3175">
                <a:solidFill>
                  <a:srgbClr val="3EACA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76" name="Line 4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0" y="1891"/>
                <a:ext cx="41" cy="21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77" name="Line 45"/>
              <p:cNvSpPr>
                <a:spLocks noChangeAspect="1" noChangeShapeType="1"/>
              </p:cNvSpPr>
              <p:nvPr/>
            </p:nvSpPr>
            <p:spPr bwMode="auto">
              <a:xfrm>
                <a:off x="1901" y="1861"/>
                <a:ext cx="66" cy="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58528" name="Line 96"/>
            <p:cNvSpPr>
              <a:spLocks noChangeAspect="1" noChangeShapeType="1"/>
            </p:cNvSpPr>
            <p:nvPr/>
          </p:nvSpPr>
          <p:spPr bwMode="auto">
            <a:xfrm flipH="1" flipV="1">
              <a:off x="2982913" y="2170113"/>
              <a:ext cx="877887" cy="1558925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97"/>
            <p:cNvGrpSpPr>
              <a:grpSpLocks noChangeAspect="1"/>
            </p:cNvGrpSpPr>
            <p:nvPr/>
          </p:nvGrpSpPr>
          <p:grpSpPr bwMode="auto">
            <a:xfrm>
              <a:off x="3571875" y="3541713"/>
              <a:ext cx="698500" cy="681037"/>
              <a:chOff x="-189" y="2107"/>
              <a:chExt cx="356" cy="347"/>
            </a:xfrm>
          </p:grpSpPr>
          <p:sp>
            <p:nvSpPr>
              <p:cNvPr id="658530" name="Freeform 98"/>
              <p:cNvSpPr>
                <a:spLocks noChangeAspect="1"/>
              </p:cNvSpPr>
              <p:nvPr/>
            </p:nvSpPr>
            <p:spPr bwMode="auto">
              <a:xfrm>
                <a:off x="51" y="2109"/>
                <a:ext cx="116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78"/>
                  </a:cxn>
                  <a:cxn ang="0">
                    <a:pos x="116" y="193"/>
                  </a:cxn>
                  <a:cxn ang="0">
                    <a:pos x="19" y="15"/>
                  </a:cxn>
                  <a:cxn ang="0">
                    <a:pos x="0" y="0"/>
                  </a:cxn>
                </a:cxnLst>
                <a:rect l="0" t="0" r="r" b="b"/>
                <a:pathLst>
                  <a:path w="116" h="193">
                    <a:moveTo>
                      <a:pt x="0" y="0"/>
                    </a:moveTo>
                    <a:lnTo>
                      <a:pt x="96" y="178"/>
                    </a:lnTo>
                    <a:lnTo>
                      <a:pt x="116" y="193"/>
                    </a:lnTo>
                    <a:lnTo>
                      <a:pt x="19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31" name="Freeform 99"/>
              <p:cNvSpPr>
                <a:spLocks noChangeAspect="1"/>
              </p:cNvSpPr>
              <p:nvPr/>
            </p:nvSpPr>
            <p:spPr bwMode="auto">
              <a:xfrm>
                <a:off x="51" y="2109"/>
                <a:ext cx="116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78"/>
                  </a:cxn>
                  <a:cxn ang="0">
                    <a:pos x="116" y="193"/>
                  </a:cxn>
                  <a:cxn ang="0">
                    <a:pos x="19" y="15"/>
                  </a:cxn>
                  <a:cxn ang="0">
                    <a:pos x="0" y="0"/>
                  </a:cxn>
                </a:cxnLst>
                <a:rect l="0" t="0" r="r" b="b"/>
                <a:pathLst>
                  <a:path w="116" h="193">
                    <a:moveTo>
                      <a:pt x="0" y="0"/>
                    </a:moveTo>
                    <a:lnTo>
                      <a:pt x="96" y="178"/>
                    </a:lnTo>
                    <a:lnTo>
                      <a:pt x="116" y="193"/>
                    </a:lnTo>
                    <a:lnTo>
                      <a:pt x="19" y="1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675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32" name="Freeform 100"/>
              <p:cNvSpPr>
                <a:spLocks noChangeAspect="1"/>
              </p:cNvSpPr>
              <p:nvPr/>
            </p:nvSpPr>
            <p:spPr bwMode="auto">
              <a:xfrm>
                <a:off x="-189" y="2235"/>
                <a:ext cx="95" cy="20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95" y="204"/>
                  </a:cxn>
                  <a:cxn ang="0">
                    <a:pos x="95" y="178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95" h="204">
                    <a:moveTo>
                      <a:pt x="0" y="26"/>
                    </a:moveTo>
                    <a:lnTo>
                      <a:pt x="95" y="204"/>
                    </a:lnTo>
                    <a:lnTo>
                      <a:pt x="95" y="178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3C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33" name="Freeform 101"/>
              <p:cNvSpPr>
                <a:spLocks noChangeAspect="1"/>
              </p:cNvSpPr>
              <p:nvPr/>
            </p:nvSpPr>
            <p:spPr bwMode="auto">
              <a:xfrm>
                <a:off x="-189" y="2235"/>
                <a:ext cx="95" cy="20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95" y="204"/>
                  </a:cxn>
                  <a:cxn ang="0">
                    <a:pos x="95" y="178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95" h="204">
                    <a:moveTo>
                      <a:pt x="0" y="26"/>
                    </a:moveTo>
                    <a:lnTo>
                      <a:pt x="95" y="204"/>
                    </a:lnTo>
                    <a:lnTo>
                      <a:pt x="95" y="178"/>
                    </a:lnTo>
                    <a:lnTo>
                      <a:pt x="0" y="0"/>
                    </a:lnTo>
                    <a:lnTo>
                      <a:pt x="0" y="26"/>
                    </a:lnTo>
                  </a:path>
                </a:pathLst>
              </a:custGeom>
              <a:noFill/>
              <a:ln w="3175">
                <a:solidFill>
                  <a:srgbClr val="3CAAA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34" name="Freeform 102"/>
              <p:cNvSpPr>
                <a:spLocks noChangeAspect="1"/>
              </p:cNvSpPr>
              <p:nvPr/>
            </p:nvSpPr>
            <p:spPr bwMode="auto">
              <a:xfrm>
                <a:off x="15" y="2107"/>
                <a:ext cx="132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178"/>
                  </a:cxn>
                  <a:cxn ang="0">
                    <a:pos x="132" y="180"/>
                  </a:cxn>
                  <a:cxn ang="0">
                    <a:pos x="36" y="2"/>
                  </a:cxn>
                  <a:cxn ang="0">
                    <a:pos x="0" y="0"/>
                  </a:cxn>
                </a:cxnLst>
                <a:rect l="0" t="0" r="r" b="b"/>
                <a:pathLst>
                  <a:path w="132" h="180">
                    <a:moveTo>
                      <a:pt x="0" y="0"/>
                    </a:moveTo>
                    <a:lnTo>
                      <a:pt x="97" y="178"/>
                    </a:lnTo>
                    <a:lnTo>
                      <a:pt x="132" y="180"/>
                    </a:lnTo>
                    <a:lnTo>
                      <a:pt x="3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35" name="Freeform 103"/>
              <p:cNvSpPr>
                <a:spLocks noChangeAspect="1"/>
              </p:cNvSpPr>
              <p:nvPr/>
            </p:nvSpPr>
            <p:spPr bwMode="auto">
              <a:xfrm>
                <a:off x="15" y="2107"/>
                <a:ext cx="132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178"/>
                  </a:cxn>
                  <a:cxn ang="0">
                    <a:pos x="132" y="180"/>
                  </a:cxn>
                  <a:cxn ang="0">
                    <a:pos x="36" y="2"/>
                  </a:cxn>
                  <a:cxn ang="0">
                    <a:pos x="0" y="0"/>
                  </a:cxn>
                </a:cxnLst>
                <a:rect l="0" t="0" r="r" b="b"/>
                <a:pathLst>
                  <a:path w="132" h="180">
                    <a:moveTo>
                      <a:pt x="0" y="0"/>
                    </a:moveTo>
                    <a:lnTo>
                      <a:pt x="97" y="178"/>
                    </a:lnTo>
                    <a:lnTo>
                      <a:pt x="132" y="180"/>
                    </a:lnTo>
                    <a:lnTo>
                      <a:pt x="36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40B0B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36" name="Freeform 104"/>
              <p:cNvSpPr>
                <a:spLocks noChangeAspect="1"/>
              </p:cNvSpPr>
              <p:nvPr/>
            </p:nvSpPr>
            <p:spPr bwMode="auto">
              <a:xfrm>
                <a:off x="-189" y="2204"/>
                <a:ext cx="116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16" y="178"/>
                  </a:cxn>
                  <a:cxn ang="0">
                    <a:pos x="21" y="0"/>
                  </a:cxn>
                  <a:cxn ang="0">
                    <a:pos x="0" y="31"/>
                  </a:cxn>
                </a:cxnLst>
                <a:rect l="0" t="0" r="r" b="b"/>
                <a:pathLst>
                  <a:path w="116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16" y="178"/>
                    </a:lnTo>
                    <a:lnTo>
                      <a:pt x="2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0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37" name="Freeform 105"/>
              <p:cNvSpPr>
                <a:spLocks noChangeAspect="1"/>
              </p:cNvSpPr>
              <p:nvPr/>
            </p:nvSpPr>
            <p:spPr bwMode="auto">
              <a:xfrm>
                <a:off x="-189" y="2204"/>
                <a:ext cx="116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16" y="178"/>
                  </a:cxn>
                  <a:cxn ang="0">
                    <a:pos x="21" y="0"/>
                  </a:cxn>
                  <a:cxn ang="0">
                    <a:pos x="0" y="31"/>
                  </a:cxn>
                </a:cxnLst>
                <a:rect l="0" t="0" r="r" b="b"/>
                <a:pathLst>
                  <a:path w="116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16" y="178"/>
                    </a:lnTo>
                    <a:lnTo>
                      <a:pt x="21" y="0"/>
                    </a:lnTo>
                    <a:lnTo>
                      <a:pt x="0" y="31"/>
                    </a:lnTo>
                  </a:path>
                </a:pathLst>
              </a:custGeom>
              <a:noFill/>
              <a:ln w="3175">
                <a:solidFill>
                  <a:srgbClr val="60DC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38" name="Freeform 106"/>
              <p:cNvSpPr>
                <a:spLocks noChangeAspect="1"/>
              </p:cNvSpPr>
              <p:nvPr/>
            </p:nvSpPr>
            <p:spPr bwMode="auto">
              <a:xfrm>
                <a:off x="-32" y="2107"/>
                <a:ext cx="144" cy="1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7" y="188"/>
                  </a:cxn>
                  <a:cxn ang="0">
                    <a:pos x="144" y="178"/>
                  </a:cxn>
                  <a:cxn ang="0">
                    <a:pos x="47" y="0"/>
                  </a:cxn>
                  <a:cxn ang="0">
                    <a:pos x="0" y="10"/>
                  </a:cxn>
                </a:cxnLst>
                <a:rect l="0" t="0" r="r" b="b"/>
                <a:pathLst>
                  <a:path w="144" h="188">
                    <a:moveTo>
                      <a:pt x="0" y="10"/>
                    </a:moveTo>
                    <a:lnTo>
                      <a:pt x="97" y="188"/>
                    </a:lnTo>
                    <a:lnTo>
                      <a:pt x="144" y="178"/>
                    </a:lnTo>
                    <a:lnTo>
                      <a:pt x="4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62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39" name="Freeform 107"/>
              <p:cNvSpPr>
                <a:spLocks noChangeAspect="1"/>
              </p:cNvSpPr>
              <p:nvPr/>
            </p:nvSpPr>
            <p:spPr bwMode="auto">
              <a:xfrm>
                <a:off x="-32" y="2107"/>
                <a:ext cx="144" cy="1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7" y="188"/>
                  </a:cxn>
                  <a:cxn ang="0">
                    <a:pos x="144" y="178"/>
                  </a:cxn>
                  <a:cxn ang="0">
                    <a:pos x="47" y="0"/>
                  </a:cxn>
                  <a:cxn ang="0">
                    <a:pos x="0" y="10"/>
                  </a:cxn>
                </a:cxnLst>
                <a:rect l="0" t="0" r="r" b="b"/>
                <a:pathLst>
                  <a:path w="144" h="188">
                    <a:moveTo>
                      <a:pt x="0" y="10"/>
                    </a:moveTo>
                    <a:lnTo>
                      <a:pt x="97" y="188"/>
                    </a:lnTo>
                    <a:lnTo>
                      <a:pt x="144" y="178"/>
                    </a:lnTo>
                    <a:lnTo>
                      <a:pt x="47" y="0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62DFD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40" name="Freeform 108"/>
              <p:cNvSpPr>
                <a:spLocks noChangeAspect="1"/>
              </p:cNvSpPr>
              <p:nvPr/>
            </p:nvSpPr>
            <p:spPr bwMode="auto">
              <a:xfrm>
                <a:off x="-168" y="2171"/>
                <a:ext cx="131" cy="21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95" y="211"/>
                  </a:cxn>
                  <a:cxn ang="0">
                    <a:pos x="131" y="178"/>
                  </a:cxn>
                  <a:cxn ang="0">
                    <a:pos x="34" y="0"/>
                  </a:cxn>
                  <a:cxn ang="0">
                    <a:pos x="0" y="33"/>
                  </a:cxn>
                </a:cxnLst>
                <a:rect l="0" t="0" r="r" b="b"/>
                <a:pathLst>
                  <a:path w="131" h="211">
                    <a:moveTo>
                      <a:pt x="0" y="33"/>
                    </a:moveTo>
                    <a:lnTo>
                      <a:pt x="95" y="211"/>
                    </a:lnTo>
                    <a:lnTo>
                      <a:pt x="131" y="178"/>
                    </a:lnTo>
                    <a:lnTo>
                      <a:pt x="34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77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41" name="Freeform 109"/>
              <p:cNvSpPr>
                <a:spLocks noChangeAspect="1"/>
              </p:cNvSpPr>
              <p:nvPr/>
            </p:nvSpPr>
            <p:spPr bwMode="auto">
              <a:xfrm>
                <a:off x="-168" y="2171"/>
                <a:ext cx="131" cy="21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95" y="211"/>
                  </a:cxn>
                  <a:cxn ang="0">
                    <a:pos x="131" y="178"/>
                  </a:cxn>
                  <a:cxn ang="0">
                    <a:pos x="34" y="0"/>
                  </a:cxn>
                  <a:cxn ang="0">
                    <a:pos x="0" y="33"/>
                  </a:cxn>
                </a:cxnLst>
                <a:rect l="0" t="0" r="r" b="b"/>
                <a:pathLst>
                  <a:path w="131" h="211">
                    <a:moveTo>
                      <a:pt x="0" y="33"/>
                    </a:moveTo>
                    <a:lnTo>
                      <a:pt x="95" y="211"/>
                    </a:lnTo>
                    <a:lnTo>
                      <a:pt x="131" y="178"/>
                    </a:lnTo>
                    <a:lnTo>
                      <a:pt x="34" y="0"/>
                    </a:lnTo>
                    <a:lnTo>
                      <a:pt x="0" y="33"/>
                    </a:lnTo>
                  </a:path>
                </a:pathLst>
              </a:custGeom>
              <a:noFill/>
              <a:ln w="3175">
                <a:solidFill>
                  <a:srgbClr val="77FDF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42" name="Freeform 110"/>
              <p:cNvSpPr>
                <a:spLocks noChangeAspect="1"/>
              </p:cNvSpPr>
              <p:nvPr/>
            </p:nvSpPr>
            <p:spPr bwMode="auto">
              <a:xfrm>
                <a:off x="-85" y="2117"/>
                <a:ext cx="150" cy="2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97" y="201"/>
                  </a:cxn>
                  <a:cxn ang="0">
                    <a:pos x="150" y="178"/>
                  </a:cxn>
                  <a:cxn ang="0">
                    <a:pos x="53" y="0"/>
                  </a:cxn>
                  <a:cxn ang="0">
                    <a:pos x="0" y="23"/>
                  </a:cxn>
                </a:cxnLst>
                <a:rect l="0" t="0" r="r" b="b"/>
                <a:pathLst>
                  <a:path w="150" h="201">
                    <a:moveTo>
                      <a:pt x="0" y="23"/>
                    </a:moveTo>
                    <a:lnTo>
                      <a:pt x="97" y="201"/>
                    </a:lnTo>
                    <a:lnTo>
                      <a:pt x="150" y="178"/>
                    </a:lnTo>
                    <a:lnTo>
                      <a:pt x="5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9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43" name="Freeform 111"/>
              <p:cNvSpPr>
                <a:spLocks noChangeAspect="1"/>
              </p:cNvSpPr>
              <p:nvPr/>
            </p:nvSpPr>
            <p:spPr bwMode="auto">
              <a:xfrm>
                <a:off x="-85" y="2117"/>
                <a:ext cx="150" cy="2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97" y="201"/>
                  </a:cxn>
                  <a:cxn ang="0">
                    <a:pos x="150" y="178"/>
                  </a:cxn>
                  <a:cxn ang="0">
                    <a:pos x="53" y="0"/>
                  </a:cxn>
                  <a:cxn ang="0">
                    <a:pos x="0" y="23"/>
                  </a:cxn>
                </a:cxnLst>
                <a:rect l="0" t="0" r="r" b="b"/>
                <a:pathLst>
                  <a:path w="150" h="201">
                    <a:moveTo>
                      <a:pt x="0" y="23"/>
                    </a:moveTo>
                    <a:lnTo>
                      <a:pt x="97" y="201"/>
                    </a:lnTo>
                    <a:lnTo>
                      <a:pt x="150" y="178"/>
                    </a:lnTo>
                    <a:lnTo>
                      <a:pt x="53" y="0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rgbClr val="79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44" name="Freeform 112"/>
              <p:cNvSpPr>
                <a:spLocks noChangeAspect="1"/>
              </p:cNvSpPr>
              <p:nvPr/>
            </p:nvSpPr>
            <p:spPr bwMode="auto">
              <a:xfrm>
                <a:off x="-134" y="2140"/>
                <a:ext cx="146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7" y="209"/>
                  </a:cxn>
                  <a:cxn ang="0">
                    <a:pos x="146" y="178"/>
                  </a:cxn>
                  <a:cxn ang="0">
                    <a:pos x="49" y="0"/>
                  </a:cxn>
                  <a:cxn ang="0">
                    <a:pos x="0" y="31"/>
                  </a:cxn>
                </a:cxnLst>
                <a:rect l="0" t="0" r="r" b="b"/>
                <a:pathLst>
                  <a:path w="146" h="209">
                    <a:moveTo>
                      <a:pt x="0" y="31"/>
                    </a:moveTo>
                    <a:lnTo>
                      <a:pt x="97" y="209"/>
                    </a:lnTo>
                    <a:lnTo>
                      <a:pt x="146" y="178"/>
                    </a:lnTo>
                    <a:lnTo>
                      <a:pt x="4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8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45" name="Freeform 113"/>
              <p:cNvSpPr>
                <a:spLocks noChangeAspect="1"/>
              </p:cNvSpPr>
              <p:nvPr/>
            </p:nvSpPr>
            <p:spPr bwMode="auto">
              <a:xfrm>
                <a:off x="-134" y="2140"/>
                <a:ext cx="146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7" y="209"/>
                  </a:cxn>
                  <a:cxn ang="0">
                    <a:pos x="146" y="178"/>
                  </a:cxn>
                  <a:cxn ang="0">
                    <a:pos x="49" y="0"/>
                  </a:cxn>
                  <a:cxn ang="0">
                    <a:pos x="0" y="31"/>
                  </a:cxn>
                </a:cxnLst>
                <a:rect l="0" t="0" r="r" b="b"/>
                <a:pathLst>
                  <a:path w="146" h="209">
                    <a:moveTo>
                      <a:pt x="0" y="31"/>
                    </a:moveTo>
                    <a:lnTo>
                      <a:pt x="97" y="209"/>
                    </a:lnTo>
                    <a:lnTo>
                      <a:pt x="146" y="178"/>
                    </a:lnTo>
                    <a:lnTo>
                      <a:pt x="49" y="0"/>
                    </a:lnTo>
                    <a:lnTo>
                      <a:pt x="0" y="31"/>
                    </a:lnTo>
                  </a:path>
                </a:pathLst>
              </a:custGeom>
              <a:noFill/>
              <a:ln w="3175">
                <a:solidFill>
                  <a:srgbClr val="8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46" name="Freeform 114"/>
              <p:cNvSpPr>
                <a:spLocks noChangeAspect="1"/>
              </p:cNvSpPr>
              <p:nvPr/>
            </p:nvSpPr>
            <p:spPr bwMode="auto">
              <a:xfrm>
                <a:off x="-94" y="2285"/>
                <a:ext cx="261" cy="169"/>
              </a:xfrm>
              <a:custGeom>
                <a:avLst/>
                <a:gdLst/>
                <a:ahLst/>
                <a:cxnLst>
                  <a:cxn ang="0">
                    <a:pos x="106" y="33"/>
                  </a:cxn>
                  <a:cxn ang="0">
                    <a:pos x="57" y="64"/>
                  </a:cxn>
                  <a:cxn ang="0">
                    <a:pos x="21" y="97"/>
                  </a:cxn>
                  <a:cxn ang="0">
                    <a:pos x="0" y="128"/>
                  </a:cxn>
                  <a:cxn ang="0">
                    <a:pos x="0" y="154"/>
                  </a:cxn>
                  <a:cxn ang="0">
                    <a:pos x="21" y="169"/>
                  </a:cxn>
                  <a:cxn ang="0">
                    <a:pos x="56" y="169"/>
                  </a:cxn>
                  <a:cxn ang="0">
                    <a:pos x="102" y="159"/>
                  </a:cxn>
                  <a:cxn ang="0">
                    <a:pos x="154" y="137"/>
                  </a:cxn>
                  <a:cxn ang="0">
                    <a:pos x="203" y="107"/>
                  </a:cxn>
                  <a:cxn ang="0">
                    <a:pos x="239" y="74"/>
                  </a:cxn>
                  <a:cxn ang="0">
                    <a:pos x="260" y="43"/>
                  </a:cxn>
                  <a:cxn ang="0">
                    <a:pos x="261" y="17"/>
                  </a:cxn>
                  <a:cxn ang="0">
                    <a:pos x="241" y="2"/>
                  </a:cxn>
                  <a:cxn ang="0">
                    <a:pos x="206" y="0"/>
                  </a:cxn>
                  <a:cxn ang="0">
                    <a:pos x="159" y="10"/>
                  </a:cxn>
                  <a:cxn ang="0">
                    <a:pos x="106" y="33"/>
                  </a:cxn>
                </a:cxnLst>
                <a:rect l="0" t="0" r="r" b="b"/>
                <a:pathLst>
                  <a:path w="261" h="169">
                    <a:moveTo>
                      <a:pt x="106" y="33"/>
                    </a:moveTo>
                    <a:lnTo>
                      <a:pt x="57" y="64"/>
                    </a:lnTo>
                    <a:lnTo>
                      <a:pt x="21" y="97"/>
                    </a:lnTo>
                    <a:lnTo>
                      <a:pt x="0" y="128"/>
                    </a:lnTo>
                    <a:lnTo>
                      <a:pt x="0" y="154"/>
                    </a:lnTo>
                    <a:lnTo>
                      <a:pt x="21" y="169"/>
                    </a:lnTo>
                    <a:lnTo>
                      <a:pt x="56" y="169"/>
                    </a:lnTo>
                    <a:lnTo>
                      <a:pt x="102" y="159"/>
                    </a:lnTo>
                    <a:lnTo>
                      <a:pt x="154" y="137"/>
                    </a:lnTo>
                    <a:lnTo>
                      <a:pt x="203" y="107"/>
                    </a:lnTo>
                    <a:lnTo>
                      <a:pt x="239" y="74"/>
                    </a:lnTo>
                    <a:lnTo>
                      <a:pt x="260" y="43"/>
                    </a:lnTo>
                    <a:lnTo>
                      <a:pt x="261" y="17"/>
                    </a:lnTo>
                    <a:lnTo>
                      <a:pt x="241" y="2"/>
                    </a:lnTo>
                    <a:lnTo>
                      <a:pt x="206" y="0"/>
                    </a:lnTo>
                    <a:lnTo>
                      <a:pt x="159" y="10"/>
                    </a:lnTo>
                    <a:lnTo>
                      <a:pt x="106" y="33"/>
                    </a:lnTo>
                    <a:close/>
                  </a:path>
                </a:pathLst>
              </a:custGeom>
              <a:solidFill>
                <a:srgbClr val="15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47" name="Freeform 115"/>
              <p:cNvSpPr>
                <a:spLocks noChangeAspect="1"/>
              </p:cNvSpPr>
              <p:nvPr/>
            </p:nvSpPr>
            <p:spPr bwMode="auto">
              <a:xfrm>
                <a:off x="-94" y="2285"/>
                <a:ext cx="261" cy="169"/>
              </a:xfrm>
              <a:custGeom>
                <a:avLst/>
                <a:gdLst/>
                <a:ahLst/>
                <a:cxnLst>
                  <a:cxn ang="0">
                    <a:pos x="106" y="33"/>
                  </a:cxn>
                  <a:cxn ang="0">
                    <a:pos x="57" y="64"/>
                  </a:cxn>
                  <a:cxn ang="0">
                    <a:pos x="21" y="97"/>
                  </a:cxn>
                  <a:cxn ang="0">
                    <a:pos x="0" y="128"/>
                  </a:cxn>
                  <a:cxn ang="0">
                    <a:pos x="0" y="154"/>
                  </a:cxn>
                  <a:cxn ang="0">
                    <a:pos x="21" y="169"/>
                  </a:cxn>
                  <a:cxn ang="0">
                    <a:pos x="56" y="169"/>
                  </a:cxn>
                  <a:cxn ang="0">
                    <a:pos x="102" y="159"/>
                  </a:cxn>
                  <a:cxn ang="0">
                    <a:pos x="154" y="137"/>
                  </a:cxn>
                  <a:cxn ang="0">
                    <a:pos x="203" y="107"/>
                  </a:cxn>
                  <a:cxn ang="0">
                    <a:pos x="239" y="74"/>
                  </a:cxn>
                  <a:cxn ang="0">
                    <a:pos x="260" y="43"/>
                  </a:cxn>
                  <a:cxn ang="0">
                    <a:pos x="261" y="17"/>
                  </a:cxn>
                  <a:cxn ang="0">
                    <a:pos x="241" y="2"/>
                  </a:cxn>
                  <a:cxn ang="0">
                    <a:pos x="206" y="0"/>
                  </a:cxn>
                  <a:cxn ang="0">
                    <a:pos x="159" y="10"/>
                  </a:cxn>
                  <a:cxn ang="0">
                    <a:pos x="106" y="33"/>
                  </a:cxn>
                </a:cxnLst>
                <a:rect l="0" t="0" r="r" b="b"/>
                <a:pathLst>
                  <a:path w="261" h="169">
                    <a:moveTo>
                      <a:pt x="106" y="33"/>
                    </a:moveTo>
                    <a:lnTo>
                      <a:pt x="57" y="64"/>
                    </a:lnTo>
                    <a:lnTo>
                      <a:pt x="21" y="97"/>
                    </a:lnTo>
                    <a:lnTo>
                      <a:pt x="0" y="128"/>
                    </a:lnTo>
                    <a:lnTo>
                      <a:pt x="0" y="154"/>
                    </a:lnTo>
                    <a:lnTo>
                      <a:pt x="21" y="169"/>
                    </a:lnTo>
                    <a:lnTo>
                      <a:pt x="56" y="169"/>
                    </a:lnTo>
                    <a:lnTo>
                      <a:pt x="102" y="159"/>
                    </a:lnTo>
                    <a:lnTo>
                      <a:pt x="154" y="137"/>
                    </a:lnTo>
                    <a:lnTo>
                      <a:pt x="203" y="107"/>
                    </a:lnTo>
                    <a:lnTo>
                      <a:pt x="239" y="74"/>
                    </a:lnTo>
                    <a:lnTo>
                      <a:pt x="260" y="43"/>
                    </a:lnTo>
                    <a:lnTo>
                      <a:pt x="261" y="17"/>
                    </a:lnTo>
                    <a:lnTo>
                      <a:pt x="241" y="2"/>
                    </a:lnTo>
                    <a:lnTo>
                      <a:pt x="206" y="0"/>
                    </a:lnTo>
                    <a:lnTo>
                      <a:pt x="159" y="10"/>
                    </a:lnTo>
                    <a:lnTo>
                      <a:pt x="106" y="33"/>
                    </a:lnTo>
                  </a:path>
                </a:pathLst>
              </a:custGeom>
              <a:noFill/>
              <a:ln w="3175">
                <a:solidFill>
                  <a:srgbClr val="15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48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-149" y="2161"/>
                <a:ext cx="145" cy="17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49" name="Line 117"/>
              <p:cNvSpPr>
                <a:spLocks noChangeAspect="1" noChangeShapeType="1"/>
              </p:cNvSpPr>
              <p:nvPr/>
            </p:nvSpPr>
            <p:spPr bwMode="auto">
              <a:xfrm>
                <a:off x="22" y="2152"/>
                <a:ext cx="90" cy="6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58550" name="Line 118"/>
            <p:cNvSpPr>
              <a:spLocks noChangeAspect="1" noChangeShapeType="1"/>
            </p:cNvSpPr>
            <p:nvPr/>
          </p:nvSpPr>
          <p:spPr bwMode="auto">
            <a:xfrm flipH="1">
              <a:off x="5570537" y="3410361"/>
              <a:ext cx="2013743" cy="87589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119"/>
            <p:cNvGrpSpPr>
              <a:grpSpLocks noChangeAspect="1"/>
            </p:cNvGrpSpPr>
            <p:nvPr/>
          </p:nvGrpSpPr>
          <p:grpSpPr bwMode="auto">
            <a:xfrm>
              <a:off x="5100638" y="3968750"/>
              <a:ext cx="639762" cy="693738"/>
              <a:chOff x="591" y="2325"/>
              <a:chExt cx="327" cy="354"/>
            </a:xfrm>
          </p:grpSpPr>
          <p:sp>
            <p:nvSpPr>
              <p:cNvPr id="658552" name="Freeform 120"/>
              <p:cNvSpPr>
                <a:spLocks noChangeAspect="1"/>
              </p:cNvSpPr>
              <p:nvPr/>
            </p:nvSpPr>
            <p:spPr bwMode="auto">
              <a:xfrm>
                <a:off x="591" y="2325"/>
                <a:ext cx="209" cy="91"/>
              </a:xfrm>
              <a:custGeom>
                <a:avLst/>
                <a:gdLst/>
                <a:ahLst/>
                <a:cxnLst>
                  <a:cxn ang="0">
                    <a:pos x="197" y="3"/>
                  </a:cxn>
                  <a:cxn ang="0">
                    <a:pos x="0" y="91"/>
                  </a:cxn>
                  <a:cxn ang="0">
                    <a:pos x="12" y="90"/>
                  </a:cxn>
                  <a:cxn ang="0">
                    <a:pos x="209" y="0"/>
                  </a:cxn>
                  <a:cxn ang="0">
                    <a:pos x="197" y="3"/>
                  </a:cxn>
                </a:cxnLst>
                <a:rect l="0" t="0" r="r" b="b"/>
                <a:pathLst>
                  <a:path w="209" h="91">
                    <a:moveTo>
                      <a:pt x="197" y="3"/>
                    </a:moveTo>
                    <a:lnTo>
                      <a:pt x="0" y="91"/>
                    </a:lnTo>
                    <a:lnTo>
                      <a:pt x="12" y="90"/>
                    </a:lnTo>
                    <a:lnTo>
                      <a:pt x="209" y="0"/>
                    </a:lnTo>
                    <a:lnTo>
                      <a:pt x="197" y="3"/>
                    </a:lnTo>
                    <a:close/>
                  </a:path>
                </a:pathLst>
              </a:custGeom>
              <a:solidFill>
                <a:srgbClr val="43B4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53" name="Freeform 121"/>
              <p:cNvSpPr>
                <a:spLocks noChangeAspect="1"/>
              </p:cNvSpPr>
              <p:nvPr/>
            </p:nvSpPr>
            <p:spPr bwMode="auto">
              <a:xfrm>
                <a:off x="591" y="2325"/>
                <a:ext cx="209" cy="91"/>
              </a:xfrm>
              <a:custGeom>
                <a:avLst/>
                <a:gdLst/>
                <a:ahLst/>
                <a:cxnLst>
                  <a:cxn ang="0">
                    <a:pos x="197" y="3"/>
                  </a:cxn>
                  <a:cxn ang="0">
                    <a:pos x="0" y="91"/>
                  </a:cxn>
                  <a:cxn ang="0">
                    <a:pos x="12" y="90"/>
                  </a:cxn>
                  <a:cxn ang="0">
                    <a:pos x="209" y="0"/>
                  </a:cxn>
                  <a:cxn ang="0">
                    <a:pos x="197" y="3"/>
                  </a:cxn>
                </a:cxnLst>
                <a:rect l="0" t="0" r="r" b="b"/>
                <a:pathLst>
                  <a:path w="209" h="91">
                    <a:moveTo>
                      <a:pt x="197" y="3"/>
                    </a:moveTo>
                    <a:lnTo>
                      <a:pt x="0" y="91"/>
                    </a:lnTo>
                    <a:lnTo>
                      <a:pt x="12" y="90"/>
                    </a:lnTo>
                    <a:lnTo>
                      <a:pt x="209" y="0"/>
                    </a:lnTo>
                    <a:lnTo>
                      <a:pt x="197" y="3"/>
                    </a:lnTo>
                  </a:path>
                </a:pathLst>
              </a:custGeom>
              <a:noFill/>
              <a:ln w="3175">
                <a:solidFill>
                  <a:srgbClr val="43B4B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54" name="Freeform 122"/>
              <p:cNvSpPr>
                <a:spLocks noChangeAspect="1"/>
              </p:cNvSpPr>
              <p:nvPr/>
            </p:nvSpPr>
            <p:spPr bwMode="auto">
              <a:xfrm>
                <a:off x="719" y="2567"/>
                <a:ext cx="199" cy="111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2" y="90"/>
                  </a:cxn>
                  <a:cxn ang="0">
                    <a:pos x="0" y="111"/>
                  </a:cxn>
                  <a:cxn ang="0">
                    <a:pos x="195" y="22"/>
                  </a:cxn>
                  <a:cxn ang="0">
                    <a:pos x="199" y="0"/>
                  </a:cxn>
                </a:cxnLst>
                <a:rect l="0" t="0" r="r" b="b"/>
                <a:pathLst>
                  <a:path w="199" h="111">
                    <a:moveTo>
                      <a:pt x="199" y="0"/>
                    </a:moveTo>
                    <a:lnTo>
                      <a:pt x="2" y="90"/>
                    </a:lnTo>
                    <a:lnTo>
                      <a:pt x="0" y="111"/>
                    </a:lnTo>
                    <a:lnTo>
                      <a:pt x="195" y="22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15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55" name="Freeform 123"/>
              <p:cNvSpPr>
                <a:spLocks noChangeAspect="1"/>
              </p:cNvSpPr>
              <p:nvPr/>
            </p:nvSpPr>
            <p:spPr bwMode="auto">
              <a:xfrm>
                <a:off x="719" y="2567"/>
                <a:ext cx="199" cy="111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2" y="90"/>
                  </a:cxn>
                  <a:cxn ang="0">
                    <a:pos x="0" y="111"/>
                  </a:cxn>
                  <a:cxn ang="0">
                    <a:pos x="195" y="22"/>
                  </a:cxn>
                  <a:cxn ang="0">
                    <a:pos x="199" y="0"/>
                  </a:cxn>
                </a:cxnLst>
                <a:rect l="0" t="0" r="r" b="b"/>
                <a:pathLst>
                  <a:path w="199" h="111">
                    <a:moveTo>
                      <a:pt x="199" y="0"/>
                    </a:moveTo>
                    <a:lnTo>
                      <a:pt x="2" y="90"/>
                    </a:lnTo>
                    <a:lnTo>
                      <a:pt x="0" y="111"/>
                    </a:lnTo>
                    <a:lnTo>
                      <a:pt x="195" y="22"/>
                    </a:lnTo>
                    <a:lnTo>
                      <a:pt x="199" y="0"/>
                    </a:lnTo>
                  </a:path>
                </a:pathLst>
              </a:custGeom>
              <a:noFill/>
              <a:ln w="3175">
                <a:solidFill>
                  <a:srgbClr val="15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56" name="Freeform 124"/>
              <p:cNvSpPr>
                <a:spLocks noChangeAspect="1"/>
              </p:cNvSpPr>
              <p:nvPr/>
            </p:nvSpPr>
            <p:spPr bwMode="auto">
              <a:xfrm>
                <a:off x="603" y="2325"/>
                <a:ext cx="216" cy="107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19" y="107"/>
                  </a:cxn>
                  <a:cxn ang="0">
                    <a:pos x="216" y="19"/>
                  </a:cxn>
                  <a:cxn ang="0">
                    <a:pos x="197" y="0"/>
                  </a:cxn>
                </a:cxnLst>
                <a:rect l="0" t="0" r="r" b="b"/>
                <a:pathLst>
                  <a:path w="216" h="107">
                    <a:moveTo>
                      <a:pt x="197" y="0"/>
                    </a:moveTo>
                    <a:lnTo>
                      <a:pt x="0" y="90"/>
                    </a:lnTo>
                    <a:lnTo>
                      <a:pt x="19" y="107"/>
                    </a:lnTo>
                    <a:lnTo>
                      <a:pt x="216" y="19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61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57" name="Freeform 125"/>
              <p:cNvSpPr>
                <a:spLocks noChangeAspect="1"/>
              </p:cNvSpPr>
              <p:nvPr/>
            </p:nvSpPr>
            <p:spPr bwMode="auto">
              <a:xfrm>
                <a:off x="603" y="2325"/>
                <a:ext cx="216" cy="107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19" y="107"/>
                  </a:cxn>
                  <a:cxn ang="0">
                    <a:pos x="216" y="19"/>
                  </a:cxn>
                  <a:cxn ang="0">
                    <a:pos x="197" y="0"/>
                  </a:cxn>
                </a:cxnLst>
                <a:rect l="0" t="0" r="r" b="b"/>
                <a:pathLst>
                  <a:path w="216" h="107">
                    <a:moveTo>
                      <a:pt x="197" y="0"/>
                    </a:moveTo>
                    <a:lnTo>
                      <a:pt x="0" y="90"/>
                    </a:lnTo>
                    <a:lnTo>
                      <a:pt x="19" y="107"/>
                    </a:lnTo>
                    <a:lnTo>
                      <a:pt x="216" y="19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61D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58" name="Freeform 126"/>
              <p:cNvSpPr>
                <a:spLocks noChangeAspect="1"/>
              </p:cNvSpPr>
              <p:nvPr/>
            </p:nvSpPr>
            <p:spPr bwMode="auto">
              <a:xfrm>
                <a:off x="712" y="2529"/>
                <a:ext cx="206" cy="12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9" y="128"/>
                  </a:cxn>
                  <a:cxn ang="0">
                    <a:pos x="206" y="38"/>
                  </a:cxn>
                  <a:cxn ang="0">
                    <a:pos x="197" y="0"/>
                  </a:cxn>
                </a:cxnLst>
                <a:rect l="0" t="0" r="r" b="b"/>
                <a:pathLst>
                  <a:path w="206" h="128">
                    <a:moveTo>
                      <a:pt x="197" y="0"/>
                    </a:moveTo>
                    <a:lnTo>
                      <a:pt x="0" y="90"/>
                    </a:lnTo>
                    <a:lnTo>
                      <a:pt x="9" y="128"/>
                    </a:lnTo>
                    <a:lnTo>
                      <a:pt x="206" y="38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32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59" name="Freeform 127"/>
              <p:cNvSpPr>
                <a:spLocks noChangeAspect="1"/>
              </p:cNvSpPr>
              <p:nvPr/>
            </p:nvSpPr>
            <p:spPr bwMode="auto">
              <a:xfrm>
                <a:off x="712" y="2529"/>
                <a:ext cx="206" cy="12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9" y="128"/>
                  </a:cxn>
                  <a:cxn ang="0">
                    <a:pos x="206" y="38"/>
                  </a:cxn>
                  <a:cxn ang="0">
                    <a:pos x="197" y="0"/>
                  </a:cxn>
                </a:cxnLst>
                <a:rect l="0" t="0" r="r" b="b"/>
                <a:pathLst>
                  <a:path w="206" h="128">
                    <a:moveTo>
                      <a:pt x="197" y="0"/>
                    </a:moveTo>
                    <a:lnTo>
                      <a:pt x="0" y="90"/>
                    </a:lnTo>
                    <a:lnTo>
                      <a:pt x="9" y="128"/>
                    </a:lnTo>
                    <a:lnTo>
                      <a:pt x="206" y="38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329C9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60" name="Freeform 128"/>
              <p:cNvSpPr>
                <a:spLocks noChangeAspect="1"/>
              </p:cNvSpPr>
              <p:nvPr/>
            </p:nvSpPr>
            <p:spPr bwMode="auto">
              <a:xfrm>
                <a:off x="622" y="2344"/>
                <a:ext cx="221" cy="123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88"/>
                  </a:cxn>
                  <a:cxn ang="0">
                    <a:pos x="24" y="123"/>
                  </a:cxn>
                  <a:cxn ang="0">
                    <a:pos x="221" y="34"/>
                  </a:cxn>
                  <a:cxn ang="0">
                    <a:pos x="197" y="0"/>
                  </a:cxn>
                </a:cxnLst>
                <a:rect l="0" t="0" r="r" b="b"/>
                <a:pathLst>
                  <a:path w="221" h="123">
                    <a:moveTo>
                      <a:pt x="197" y="0"/>
                    </a:moveTo>
                    <a:lnTo>
                      <a:pt x="0" y="88"/>
                    </a:lnTo>
                    <a:lnTo>
                      <a:pt x="24" y="123"/>
                    </a:lnTo>
                    <a:lnTo>
                      <a:pt x="221" y="34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73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61" name="Freeform 129"/>
              <p:cNvSpPr>
                <a:spLocks noChangeAspect="1"/>
              </p:cNvSpPr>
              <p:nvPr/>
            </p:nvSpPr>
            <p:spPr bwMode="auto">
              <a:xfrm>
                <a:off x="622" y="2344"/>
                <a:ext cx="221" cy="123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88"/>
                  </a:cxn>
                  <a:cxn ang="0">
                    <a:pos x="24" y="123"/>
                  </a:cxn>
                  <a:cxn ang="0">
                    <a:pos x="221" y="34"/>
                  </a:cxn>
                  <a:cxn ang="0">
                    <a:pos x="197" y="0"/>
                  </a:cxn>
                </a:cxnLst>
                <a:rect l="0" t="0" r="r" b="b"/>
                <a:pathLst>
                  <a:path w="221" h="123">
                    <a:moveTo>
                      <a:pt x="197" y="0"/>
                    </a:moveTo>
                    <a:lnTo>
                      <a:pt x="0" y="88"/>
                    </a:lnTo>
                    <a:lnTo>
                      <a:pt x="24" y="123"/>
                    </a:lnTo>
                    <a:lnTo>
                      <a:pt x="221" y="34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73F8F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62" name="Freeform 130"/>
              <p:cNvSpPr>
                <a:spLocks noChangeAspect="1"/>
              </p:cNvSpPr>
              <p:nvPr/>
            </p:nvSpPr>
            <p:spPr bwMode="auto">
              <a:xfrm>
                <a:off x="696" y="2480"/>
                <a:ext cx="213" cy="139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16" y="139"/>
                  </a:cxn>
                  <a:cxn ang="0">
                    <a:pos x="213" y="49"/>
                  </a:cxn>
                  <a:cxn ang="0">
                    <a:pos x="197" y="0"/>
                  </a:cxn>
                </a:cxnLst>
                <a:rect l="0" t="0" r="r" b="b"/>
                <a:pathLst>
                  <a:path w="213" h="139">
                    <a:moveTo>
                      <a:pt x="197" y="0"/>
                    </a:moveTo>
                    <a:lnTo>
                      <a:pt x="0" y="90"/>
                    </a:lnTo>
                    <a:lnTo>
                      <a:pt x="16" y="139"/>
                    </a:lnTo>
                    <a:lnTo>
                      <a:pt x="213" y="49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54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63" name="Freeform 131"/>
              <p:cNvSpPr>
                <a:spLocks noChangeAspect="1"/>
              </p:cNvSpPr>
              <p:nvPr/>
            </p:nvSpPr>
            <p:spPr bwMode="auto">
              <a:xfrm>
                <a:off x="696" y="2480"/>
                <a:ext cx="213" cy="139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16" y="139"/>
                  </a:cxn>
                  <a:cxn ang="0">
                    <a:pos x="213" y="49"/>
                  </a:cxn>
                  <a:cxn ang="0">
                    <a:pos x="197" y="0"/>
                  </a:cxn>
                </a:cxnLst>
                <a:rect l="0" t="0" r="r" b="b"/>
                <a:pathLst>
                  <a:path w="213" h="139">
                    <a:moveTo>
                      <a:pt x="197" y="0"/>
                    </a:moveTo>
                    <a:lnTo>
                      <a:pt x="0" y="90"/>
                    </a:lnTo>
                    <a:lnTo>
                      <a:pt x="16" y="139"/>
                    </a:lnTo>
                    <a:lnTo>
                      <a:pt x="213" y="49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54CB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64" name="Freeform 132"/>
              <p:cNvSpPr>
                <a:spLocks noChangeAspect="1"/>
              </p:cNvSpPr>
              <p:nvPr/>
            </p:nvSpPr>
            <p:spPr bwMode="auto">
              <a:xfrm>
                <a:off x="672" y="2427"/>
                <a:ext cx="221" cy="143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24" y="143"/>
                  </a:cxn>
                  <a:cxn ang="0">
                    <a:pos x="221" y="53"/>
                  </a:cxn>
                  <a:cxn ang="0">
                    <a:pos x="197" y="0"/>
                  </a:cxn>
                </a:cxnLst>
                <a:rect l="0" t="0" r="r" b="b"/>
                <a:pathLst>
                  <a:path w="221" h="143">
                    <a:moveTo>
                      <a:pt x="197" y="0"/>
                    </a:moveTo>
                    <a:lnTo>
                      <a:pt x="0" y="90"/>
                    </a:lnTo>
                    <a:lnTo>
                      <a:pt x="24" y="143"/>
                    </a:lnTo>
                    <a:lnTo>
                      <a:pt x="221" y="5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6C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65" name="Freeform 133"/>
              <p:cNvSpPr>
                <a:spLocks noChangeAspect="1"/>
              </p:cNvSpPr>
              <p:nvPr/>
            </p:nvSpPr>
            <p:spPr bwMode="auto">
              <a:xfrm>
                <a:off x="672" y="2427"/>
                <a:ext cx="221" cy="143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24" y="143"/>
                  </a:cxn>
                  <a:cxn ang="0">
                    <a:pos x="221" y="53"/>
                  </a:cxn>
                  <a:cxn ang="0">
                    <a:pos x="197" y="0"/>
                  </a:cxn>
                </a:cxnLst>
                <a:rect l="0" t="0" r="r" b="b"/>
                <a:pathLst>
                  <a:path w="221" h="143">
                    <a:moveTo>
                      <a:pt x="197" y="0"/>
                    </a:moveTo>
                    <a:lnTo>
                      <a:pt x="0" y="90"/>
                    </a:lnTo>
                    <a:lnTo>
                      <a:pt x="24" y="143"/>
                    </a:lnTo>
                    <a:lnTo>
                      <a:pt x="221" y="53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6CEEE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66" name="Freeform 134"/>
              <p:cNvSpPr>
                <a:spLocks noChangeAspect="1"/>
              </p:cNvSpPr>
              <p:nvPr/>
            </p:nvSpPr>
            <p:spPr bwMode="auto">
              <a:xfrm>
                <a:off x="646" y="2378"/>
                <a:ext cx="223" cy="139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89"/>
                  </a:cxn>
                  <a:cxn ang="0">
                    <a:pos x="26" y="139"/>
                  </a:cxn>
                  <a:cxn ang="0">
                    <a:pos x="223" y="49"/>
                  </a:cxn>
                  <a:cxn ang="0">
                    <a:pos x="197" y="0"/>
                  </a:cxn>
                </a:cxnLst>
                <a:rect l="0" t="0" r="r" b="b"/>
                <a:pathLst>
                  <a:path w="223" h="139">
                    <a:moveTo>
                      <a:pt x="197" y="0"/>
                    </a:moveTo>
                    <a:lnTo>
                      <a:pt x="0" y="89"/>
                    </a:lnTo>
                    <a:lnTo>
                      <a:pt x="26" y="139"/>
                    </a:lnTo>
                    <a:lnTo>
                      <a:pt x="223" y="49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78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67" name="Freeform 135"/>
              <p:cNvSpPr>
                <a:spLocks noChangeAspect="1"/>
              </p:cNvSpPr>
              <p:nvPr/>
            </p:nvSpPr>
            <p:spPr bwMode="auto">
              <a:xfrm>
                <a:off x="646" y="2378"/>
                <a:ext cx="223" cy="139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89"/>
                  </a:cxn>
                  <a:cxn ang="0">
                    <a:pos x="26" y="139"/>
                  </a:cxn>
                  <a:cxn ang="0">
                    <a:pos x="223" y="49"/>
                  </a:cxn>
                  <a:cxn ang="0">
                    <a:pos x="197" y="0"/>
                  </a:cxn>
                </a:cxnLst>
                <a:rect l="0" t="0" r="r" b="b"/>
                <a:pathLst>
                  <a:path w="223" h="139">
                    <a:moveTo>
                      <a:pt x="197" y="0"/>
                    </a:moveTo>
                    <a:lnTo>
                      <a:pt x="0" y="89"/>
                    </a:lnTo>
                    <a:lnTo>
                      <a:pt x="26" y="139"/>
                    </a:lnTo>
                    <a:lnTo>
                      <a:pt x="223" y="49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78FEF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68" name="Freeform 136"/>
              <p:cNvSpPr>
                <a:spLocks noChangeAspect="1"/>
              </p:cNvSpPr>
              <p:nvPr/>
            </p:nvSpPr>
            <p:spPr bwMode="auto">
              <a:xfrm>
                <a:off x="591" y="2415"/>
                <a:ext cx="130" cy="264"/>
              </a:xfrm>
              <a:custGeom>
                <a:avLst/>
                <a:gdLst/>
                <a:ahLst/>
                <a:cxnLst>
                  <a:cxn ang="0">
                    <a:pos x="81" y="102"/>
                  </a:cxn>
                  <a:cxn ang="0">
                    <a:pos x="55" y="52"/>
                  </a:cxn>
                  <a:cxn ang="0">
                    <a:pos x="31" y="17"/>
                  </a:cxn>
                  <a:cxn ang="0">
                    <a:pos x="12" y="0"/>
                  </a:cxn>
                  <a:cxn ang="0">
                    <a:pos x="0" y="1"/>
                  </a:cxn>
                  <a:cxn ang="0">
                    <a:pos x="0" y="24"/>
                  </a:cxn>
                  <a:cxn ang="0">
                    <a:pos x="9" y="62"/>
                  </a:cxn>
                  <a:cxn ang="0">
                    <a:pos x="24" y="110"/>
                  </a:cxn>
                  <a:cxn ang="0">
                    <a:pos x="48" y="162"/>
                  </a:cxn>
                  <a:cxn ang="0">
                    <a:pos x="74" y="211"/>
                  </a:cxn>
                  <a:cxn ang="0">
                    <a:pos x="97" y="245"/>
                  </a:cxn>
                  <a:cxn ang="0">
                    <a:pos x="116" y="264"/>
                  </a:cxn>
                  <a:cxn ang="0">
                    <a:pos x="128" y="263"/>
                  </a:cxn>
                  <a:cxn ang="0">
                    <a:pos x="130" y="242"/>
                  </a:cxn>
                  <a:cxn ang="0">
                    <a:pos x="121" y="204"/>
                  </a:cxn>
                  <a:cxn ang="0">
                    <a:pos x="105" y="155"/>
                  </a:cxn>
                  <a:cxn ang="0">
                    <a:pos x="81" y="102"/>
                  </a:cxn>
                </a:cxnLst>
                <a:rect l="0" t="0" r="r" b="b"/>
                <a:pathLst>
                  <a:path w="130" h="264">
                    <a:moveTo>
                      <a:pt x="81" y="102"/>
                    </a:moveTo>
                    <a:lnTo>
                      <a:pt x="55" y="52"/>
                    </a:lnTo>
                    <a:lnTo>
                      <a:pt x="31" y="17"/>
                    </a:lnTo>
                    <a:lnTo>
                      <a:pt x="12" y="0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9" y="62"/>
                    </a:lnTo>
                    <a:lnTo>
                      <a:pt x="24" y="110"/>
                    </a:lnTo>
                    <a:lnTo>
                      <a:pt x="48" y="162"/>
                    </a:lnTo>
                    <a:lnTo>
                      <a:pt x="74" y="211"/>
                    </a:lnTo>
                    <a:lnTo>
                      <a:pt x="97" y="245"/>
                    </a:lnTo>
                    <a:lnTo>
                      <a:pt x="116" y="264"/>
                    </a:lnTo>
                    <a:lnTo>
                      <a:pt x="128" y="263"/>
                    </a:lnTo>
                    <a:lnTo>
                      <a:pt x="130" y="242"/>
                    </a:lnTo>
                    <a:lnTo>
                      <a:pt x="121" y="204"/>
                    </a:lnTo>
                    <a:lnTo>
                      <a:pt x="105" y="155"/>
                    </a:lnTo>
                    <a:lnTo>
                      <a:pt x="81" y="102"/>
                    </a:lnTo>
                    <a:close/>
                  </a:path>
                </a:pathLst>
              </a:custGeom>
              <a:solidFill>
                <a:srgbClr val="3EA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69" name="Freeform 137"/>
              <p:cNvSpPr>
                <a:spLocks noChangeAspect="1"/>
              </p:cNvSpPr>
              <p:nvPr/>
            </p:nvSpPr>
            <p:spPr bwMode="auto">
              <a:xfrm>
                <a:off x="591" y="2415"/>
                <a:ext cx="130" cy="264"/>
              </a:xfrm>
              <a:custGeom>
                <a:avLst/>
                <a:gdLst/>
                <a:ahLst/>
                <a:cxnLst>
                  <a:cxn ang="0">
                    <a:pos x="81" y="102"/>
                  </a:cxn>
                  <a:cxn ang="0">
                    <a:pos x="55" y="52"/>
                  </a:cxn>
                  <a:cxn ang="0">
                    <a:pos x="31" y="17"/>
                  </a:cxn>
                  <a:cxn ang="0">
                    <a:pos x="12" y="0"/>
                  </a:cxn>
                  <a:cxn ang="0">
                    <a:pos x="0" y="1"/>
                  </a:cxn>
                  <a:cxn ang="0">
                    <a:pos x="0" y="24"/>
                  </a:cxn>
                  <a:cxn ang="0">
                    <a:pos x="9" y="62"/>
                  </a:cxn>
                  <a:cxn ang="0">
                    <a:pos x="24" y="110"/>
                  </a:cxn>
                  <a:cxn ang="0">
                    <a:pos x="48" y="162"/>
                  </a:cxn>
                  <a:cxn ang="0">
                    <a:pos x="74" y="211"/>
                  </a:cxn>
                  <a:cxn ang="0">
                    <a:pos x="97" y="245"/>
                  </a:cxn>
                  <a:cxn ang="0">
                    <a:pos x="116" y="264"/>
                  </a:cxn>
                  <a:cxn ang="0">
                    <a:pos x="128" y="263"/>
                  </a:cxn>
                  <a:cxn ang="0">
                    <a:pos x="130" y="242"/>
                  </a:cxn>
                  <a:cxn ang="0">
                    <a:pos x="121" y="204"/>
                  </a:cxn>
                  <a:cxn ang="0">
                    <a:pos x="105" y="155"/>
                  </a:cxn>
                  <a:cxn ang="0">
                    <a:pos x="81" y="102"/>
                  </a:cxn>
                </a:cxnLst>
                <a:rect l="0" t="0" r="r" b="b"/>
                <a:pathLst>
                  <a:path w="130" h="264">
                    <a:moveTo>
                      <a:pt x="81" y="102"/>
                    </a:moveTo>
                    <a:lnTo>
                      <a:pt x="55" y="52"/>
                    </a:lnTo>
                    <a:lnTo>
                      <a:pt x="31" y="17"/>
                    </a:lnTo>
                    <a:lnTo>
                      <a:pt x="12" y="0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9" y="62"/>
                    </a:lnTo>
                    <a:lnTo>
                      <a:pt x="24" y="110"/>
                    </a:lnTo>
                    <a:lnTo>
                      <a:pt x="48" y="162"/>
                    </a:lnTo>
                    <a:lnTo>
                      <a:pt x="74" y="211"/>
                    </a:lnTo>
                    <a:lnTo>
                      <a:pt x="97" y="245"/>
                    </a:lnTo>
                    <a:lnTo>
                      <a:pt x="116" y="264"/>
                    </a:lnTo>
                    <a:lnTo>
                      <a:pt x="128" y="263"/>
                    </a:lnTo>
                    <a:lnTo>
                      <a:pt x="130" y="242"/>
                    </a:lnTo>
                    <a:lnTo>
                      <a:pt x="121" y="204"/>
                    </a:lnTo>
                    <a:lnTo>
                      <a:pt x="105" y="155"/>
                    </a:lnTo>
                    <a:lnTo>
                      <a:pt x="81" y="102"/>
                    </a:lnTo>
                  </a:path>
                </a:pathLst>
              </a:custGeom>
              <a:noFill/>
              <a:ln w="3175">
                <a:solidFill>
                  <a:srgbClr val="3EACA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70" name="Line 13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86" y="2403"/>
                <a:ext cx="42" cy="21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71" name="Line 139"/>
              <p:cNvSpPr>
                <a:spLocks noChangeAspect="1" noChangeShapeType="1"/>
              </p:cNvSpPr>
              <p:nvPr/>
            </p:nvSpPr>
            <p:spPr bwMode="auto">
              <a:xfrm>
                <a:off x="698" y="2373"/>
                <a:ext cx="67" cy="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58573" name="Line 141"/>
            <p:cNvSpPr>
              <a:spLocks noChangeAspect="1" noChangeShapeType="1"/>
            </p:cNvSpPr>
            <p:nvPr/>
          </p:nvSpPr>
          <p:spPr bwMode="auto">
            <a:xfrm flipH="1" flipV="1">
              <a:off x="4027508" y="4052888"/>
              <a:ext cx="367070" cy="68937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58574" name="Line 142"/>
            <p:cNvSpPr>
              <a:spLocks noChangeAspect="1" noChangeShapeType="1"/>
            </p:cNvSpPr>
            <p:nvPr/>
          </p:nvSpPr>
          <p:spPr bwMode="auto">
            <a:xfrm flipH="1">
              <a:off x="3487738" y="4708479"/>
              <a:ext cx="879560" cy="3540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143"/>
            <p:cNvGrpSpPr>
              <a:grpSpLocks noChangeAspect="1"/>
            </p:cNvGrpSpPr>
            <p:nvPr/>
          </p:nvGrpSpPr>
          <p:grpSpPr bwMode="auto">
            <a:xfrm>
              <a:off x="3257550" y="4684713"/>
              <a:ext cx="639763" cy="688975"/>
              <a:chOff x="-350" y="2690"/>
              <a:chExt cx="327" cy="352"/>
            </a:xfrm>
          </p:grpSpPr>
          <p:sp>
            <p:nvSpPr>
              <p:cNvPr id="658576" name="Freeform 144"/>
              <p:cNvSpPr>
                <a:spLocks noChangeAspect="1"/>
              </p:cNvSpPr>
              <p:nvPr/>
            </p:nvSpPr>
            <p:spPr bwMode="auto">
              <a:xfrm>
                <a:off x="-348" y="2690"/>
                <a:ext cx="208" cy="90"/>
              </a:xfrm>
              <a:custGeom>
                <a:avLst/>
                <a:gdLst/>
                <a:ahLst/>
                <a:cxnLst>
                  <a:cxn ang="0">
                    <a:pos x="195" y="1"/>
                  </a:cxn>
                  <a:cxn ang="0">
                    <a:pos x="0" y="90"/>
                  </a:cxn>
                  <a:cxn ang="0">
                    <a:pos x="10" y="88"/>
                  </a:cxn>
                  <a:cxn ang="0">
                    <a:pos x="208" y="0"/>
                  </a:cxn>
                  <a:cxn ang="0">
                    <a:pos x="195" y="1"/>
                  </a:cxn>
                </a:cxnLst>
                <a:rect l="0" t="0" r="r" b="b"/>
                <a:pathLst>
                  <a:path w="208" h="90">
                    <a:moveTo>
                      <a:pt x="195" y="1"/>
                    </a:moveTo>
                    <a:lnTo>
                      <a:pt x="0" y="90"/>
                    </a:lnTo>
                    <a:lnTo>
                      <a:pt x="10" y="88"/>
                    </a:lnTo>
                    <a:lnTo>
                      <a:pt x="208" y="0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rgbClr val="43B4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77" name="Freeform 145"/>
              <p:cNvSpPr>
                <a:spLocks noChangeAspect="1"/>
              </p:cNvSpPr>
              <p:nvPr/>
            </p:nvSpPr>
            <p:spPr bwMode="auto">
              <a:xfrm>
                <a:off x="-348" y="2690"/>
                <a:ext cx="208" cy="90"/>
              </a:xfrm>
              <a:custGeom>
                <a:avLst/>
                <a:gdLst/>
                <a:ahLst/>
                <a:cxnLst>
                  <a:cxn ang="0">
                    <a:pos x="195" y="1"/>
                  </a:cxn>
                  <a:cxn ang="0">
                    <a:pos x="0" y="90"/>
                  </a:cxn>
                  <a:cxn ang="0">
                    <a:pos x="10" y="88"/>
                  </a:cxn>
                  <a:cxn ang="0">
                    <a:pos x="208" y="0"/>
                  </a:cxn>
                  <a:cxn ang="0">
                    <a:pos x="195" y="1"/>
                  </a:cxn>
                </a:cxnLst>
                <a:rect l="0" t="0" r="r" b="b"/>
                <a:pathLst>
                  <a:path w="208" h="90">
                    <a:moveTo>
                      <a:pt x="195" y="1"/>
                    </a:moveTo>
                    <a:lnTo>
                      <a:pt x="0" y="90"/>
                    </a:lnTo>
                    <a:lnTo>
                      <a:pt x="10" y="88"/>
                    </a:lnTo>
                    <a:lnTo>
                      <a:pt x="208" y="0"/>
                    </a:lnTo>
                    <a:lnTo>
                      <a:pt x="195" y="1"/>
                    </a:lnTo>
                  </a:path>
                </a:pathLst>
              </a:custGeom>
              <a:noFill/>
              <a:ln w="3175">
                <a:solidFill>
                  <a:srgbClr val="43B4B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78" name="Freeform 146"/>
              <p:cNvSpPr>
                <a:spLocks noChangeAspect="1"/>
              </p:cNvSpPr>
              <p:nvPr/>
            </p:nvSpPr>
            <p:spPr bwMode="auto">
              <a:xfrm>
                <a:off x="-222" y="2930"/>
                <a:ext cx="199" cy="112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2" y="90"/>
                  </a:cxn>
                  <a:cxn ang="0">
                    <a:pos x="0" y="112"/>
                  </a:cxn>
                  <a:cxn ang="0">
                    <a:pos x="197" y="22"/>
                  </a:cxn>
                  <a:cxn ang="0">
                    <a:pos x="199" y="0"/>
                  </a:cxn>
                </a:cxnLst>
                <a:rect l="0" t="0" r="r" b="b"/>
                <a:pathLst>
                  <a:path w="199" h="112">
                    <a:moveTo>
                      <a:pt x="199" y="0"/>
                    </a:moveTo>
                    <a:lnTo>
                      <a:pt x="2" y="90"/>
                    </a:lnTo>
                    <a:lnTo>
                      <a:pt x="0" y="112"/>
                    </a:lnTo>
                    <a:lnTo>
                      <a:pt x="197" y="22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15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79" name="Freeform 147"/>
              <p:cNvSpPr>
                <a:spLocks noChangeAspect="1"/>
              </p:cNvSpPr>
              <p:nvPr/>
            </p:nvSpPr>
            <p:spPr bwMode="auto">
              <a:xfrm>
                <a:off x="-222" y="2930"/>
                <a:ext cx="199" cy="112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2" y="90"/>
                  </a:cxn>
                  <a:cxn ang="0">
                    <a:pos x="0" y="112"/>
                  </a:cxn>
                  <a:cxn ang="0">
                    <a:pos x="197" y="22"/>
                  </a:cxn>
                  <a:cxn ang="0">
                    <a:pos x="199" y="0"/>
                  </a:cxn>
                </a:cxnLst>
                <a:rect l="0" t="0" r="r" b="b"/>
                <a:pathLst>
                  <a:path w="199" h="112">
                    <a:moveTo>
                      <a:pt x="199" y="0"/>
                    </a:moveTo>
                    <a:lnTo>
                      <a:pt x="2" y="90"/>
                    </a:lnTo>
                    <a:lnTo>
                      <a:pt x="0" y="112"/>
                    </a:lnTo>
                    <a:lnTo>
                      <a:pt x="197" y="22"/>
                    </a:lnTo>
                    <a:lnTo>
                      <a:pt x="199" y="0"/>
                    </a:lnTo>
                  </a:path>
                </a:pathLst>
              </a:custGeom>
              <a:noFill/>
              <a:ln w="3175">
                <a:solidFill>
                  <a:srgbClr val="15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80" name="Freeform 148"/>
              <p:cNvSpPr>
                <a:spLocks noChangeAspect="1"/>
              </p:cNvSpPr>
              <p:nvPr/>
            </p:nvSpPr>
            <p:spPr bwMode="auto">
              <a:xfrm>
                <a:off x="-338" y="2690"/>
                <a:ext cx="217" cy="107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0" y="88"/>
                  </a:cxn>
                  <a:cxn ang="0">
                    <a:pos x="19" y="107"/>
                  </a:cxn>
                  <a:cxn ang="0">
                    <a:pos x="217" y="17"/>
                  </a:cxn>
                  <a:cxn ang="0">
                    <a:pos x="198" y="0"/>
                  </a:cxn>
                </a:cxnLst>
                <a:rect l="0" t="0" r="r" b="b"/>
                <a:pathLst>
                  <a:path w="217" h="107">
                    <a:moveTo>
                      <a:pt x="198" y="0"/>
                    </a:moveTo>
                    <a:lnTo>
                      <a:pt x="0" y="88"/>
                    </a:lnTo>
                    <a:lnTo>
                      <a:pt x="19" y="107"/>
                    </a:lnTo>
                    <a:lnTo>
                      <a:pt x="217" y="17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61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81" name="Freeform 149"/>
              <p:cNvSpPr>
                <a:spLocks noChangeAspect="1"/>
              </p:cNvSpPr>
              <p:nvPr/>
            </p:nvSpPr>
            <p:spPr bwMode="auto">
              <a:xfrm>
                <a:off x="-338" y="2690"/>
                <a:ext cx="217" cy="107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0" y="88"/>
                  </a:cxn>
                  <a:cxn ang="0">
                    <a:pos x="19" y="107"/>
                  </a:cxn>
                  <a:cxn ang="0">
                    <a:pos x="217" y="17"/>
                  </a:cxn>
                  <a:cxn ang="0">
                    <a:pos x="198" y="0"/>
                  </a:cxn>
                </a:cxnLst>
                <a:rect l="0" t="0" r="r" b="b"/>
                <a:pathLst>
                  <a:path w="217" h="107">
                    <a:moveTo>
                      <a:pt x="198" y="0"/>
                    </a:moveTo>
                    <a:lnTo>
                      <a:pt x="0" y="88"/>
                    </a:lnTo>
                    <a:lnTo>
                      <a:pt x="19" y="107"/>
                    </a:lnTo>
                    <a:lnTo>
                      <a:pt x="217" y="17"/>
                    </a:lnTo>
                    <a:lnTo>
                      <a:pt x="198" y="0"/>
                    </a:lnTo>
                  </a:path>
                </a:pathLst>
              </a:custGeom>
              <a:noFill/>
              <a:ln w="3175">
                <a:solidFill>
                  <a:srgbClr val="61D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82" name="Freeform 150"/>
              <p:cNvSpPr>
                <a:spLocks noChangeAspect="1"/>
              </p:cNvSpPr>
              <p:nvPr/>
            </p:nvSpPr>
            <p:spPr bwMode="auto">
              <a:xfrm>
                <a:off x="-227" y="2892"/>
                <a:ext cx="204" cy="128"/>
              </a:xfrm>
              <a:custGeom>
                <a:avLst/>
                <a:gdLst/>
                <a:ahLst/>
                <a:cxnLst>
                  <a:cxn ang="0">
                    <a:pos x="195" y="0"/>
                  </a:cxn>
                  <a:cxn ang="0">
                    <a:pos x="0" y="90"/>
                  </a:cxn>
                  <a:cxn ang="0">
                    <a:pos x="7" y="128"/>
                  </a:cxn>
                  <a:cxn ang="0">
                    <a:pos x="204" y="38"/>
                  </a:cxn>
                  <a:cxn ang="0">
                    <a:pos x="195" y="0"/>
                  </a:cxn>
                </a:cxnLst>
                <a:rect l="0" t="0" r="r" b="b"/>
                <a:pathLst>
                  <a:path w="204" h="128">
                    <a:moveTo>
                      <a:pt x="195" y="0"/>
                    </a:moveTo>
                    <a:lnTo>
                      <a:pt x="0" y="90"/>
                    </a:lnTo>
                    <a:lnTo>
                      <a:pt x="7" y="128"/>
                    </a:lnTo>
                    <a:lnTo>
                      <a:pt x="204" y="38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32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83" name="Freeform 151"/>
              <p:cNvSpPr>
                <a:spLocks noChangeAspect="1"/>
              </p:cNvSpPr>
              <p:nvPr/>
            </p:nvSpPr>
            <p:spPr bwMode="auto">
              <a:xfrm>
                <a:off x="-227" y="2892"/>
                <a:ext cx="204" cy="128"/>
              </a:xfrm>
              <a:custGeom>
                <a:avLst/>
                <a:gdLst/>
                <a:ahLst/>
                <a:cxnLst>
                  <a:cxn ang="0">
                    <a:pos x="195" y="0"/>
                  </a:cxn>
                  <a:cxn ang="0">
                    <a:pos x="0" y="90"/>
                  </a:cxn>
                  <a:cxn ang="0">
                    <a:pos x="7" y="128"/>
                  </a:cxn>
                  <a:cxn ang="0">
                    <a:pos x="204" y="38"/>
                  </a:cxn>
                  <a:cxn ang="0">
                    <a:pos x="195" y="0"/>
                  </a:cxn>
                </a:cxnLst>
                <a:rect l="0" t="0" r="r" b="b"/>
                <a:pathLst>
                  <a:path w="204" h="128">
                    <a:moveTo>
                      <a:pt x="195" y="0"/>
                    </a:moveTo>
                    <a:lnTo>
                      <a:pt x="0" y="90"/>
                    </a:lnTo>
                    <a:lnTo>
                      <a:pt x="7" y="128"/>
                    </a:lnTo>
                    <a:lnTo>
                      <a:pt x="204" y="38"/>
                    </a:lnTo>
                    <a:lnTo>
                      <a:pt x="195" y="0"/>
                    </a:lnTo>
                  </a:path>
                </a:pathLst>
              </a:custGeom>
              <a:noFill/>
              <a:ln w="3175">
                <a:solidFill>
                  <a:srgbClr val="329C9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84" name="Freeform 152"/>
              <p:cNvSpPr>
                <a:spLocks noChangeAspect="1"/>
              </p:cNvSpPr>
              <p:nvPr/>
            </p:nvSpPr>
            <p:spPr bwMode="auto">
              <a:xfrm>
                <a:off x="-319" y="2707"/>
                <a:ext cx="222" cy="124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0" y="90"/>
                  </a:cxn>
                  <a:cxn ang="0">
                    <a:pos x="25" y="124"/>
                  </a:cxn>
                  <a:cxn ang="0">
                    <a:pos x="222" y="34"/>
                  </a:cxn>
                  <a:cxn ang="0">
                    <a:pos x="198" y="0"/>
                  </a:cxn>
                </a:cxnLst>
                <a:rect l="0" t="0" r="r" b="b"/>
                <a:pathLst>
                  <a:path w="222" h="124">
                    <a:moveTo>
                      <a:pt x="198" y="0"/>
                    </a:moveTo>
                    <a:lnTo>
                      <a:pt x="0" y="90"/>
                    </a:lnTo>
                    <a:lnTo>
                      <a:pt x="25" y="124"/>
                    </a:lnTo>
                    <a:lnTo>
                      <a:pt x="222" y="34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3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85" name="Freeform 153"/>
              <p:cNvSpPr>
                <a:spLocks noChangeAspect="1"/>
              </p:cNvSpPr>
              <p:nvPr/>
            </p:nvSpPr>
            <p:spPr bwMode="auto">
              <a:xfrm>
                <a:off x="-319" y="2707"/>
                <a:ext cx="222" cy="124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0" y="90"/>
                  </a:cxn>
                  <a:cxn ang="0">
                    <a:pos x="25" y="124"/>
                  </a:cxn>
                  <a:cxn ang="0">
                    <a:pos x="222" y="34"/>
                  </a:cxn>
                  <a:cxn ang="0">
                    <a:pos x="198" y="0"/>
                  </a:cxn>
                </a:cxnLst>
                <a:rect l="0" t="0" r="r" b="b"/>
                <a:pathLst>
                  <a:path w="222" h="124">
                    <a:moveTo>
                      <a:pt x="198" y="0"/>
                    </a:moveTo>
                    <a:lnTo>
                      <a:pt x="0" y="90"/>
                    </a:lnTo>
                    <a:lnTo>
                      <a:pt x="25" y="124"/>
                    </a:lnTo>
                    <a:lnTo>
                      <a:pt x="222" y="34"/>
                    </a:lnTo>
                    <a:lnTo>
                      <a:pt x="198" y="0"/>
                    </a:lnTo>
                  </a:path>
                </a:pathLst>
              </a:custGeom>
              <a:noFill/>
              <a:ln w="3175">
                <a:solidFill>
                  <a:srgbClr val="73F8F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86" name="Freeform 154"/>
              <p:cNvSpPr>
                <a:spLocks noChangeAspect="1"/>
              </p:cNvSpPr>
              <p:nvPr/>
            </p:nvSpPr>
            <p:spPr bwMode="auto">
              <a:xfrm>
                <a:off x="-244" y="2844"/>
                <a:ext cx="212" cy="13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89"/>
                  </a:cxn>
                  <a:cxn ang="0">
                    <a:pos x="17" y="138"/>
                  </a:cxn>
                  <a:cxn ang="0">
                    <a:pos x="212" y="48"/>
                  </a:cxn>
                  <a:cxn ang="0">
                    <a:pos x="197" y="0"/>
                  </a:cxn>
                </a:cxnLst>
                <a:rect l="0" t="0" r="r" b="b"/>
                <a:pathLst>
                  <a:path w="212" h="138">
                    <a:moveTo>
                      <a:pt x="197" y="0"/>
                    </a:moveTo>
                    <a:lnTo>
                      <a:pt x="0" y="89"/>
                    </a:lnTo>
                    <a:lnTo>
                      <a:pt x="17" y="138"/>
                    </a:lnTo>
                    <a:lnTo>
                      <a:pt x="212" y="48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54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87" name="Freeform 155"/>
              <p:cNvSpPr>
                <a:spLocks noChangeAspect="1"/>
              </p:cNvSpPr>
              <p:nvPr/>
            </p:nvSpPr>
            <p:spPr bwMode="auto">
              <a:xfrm>
                <a:off x="-244" y="2844"/>
                <a:ext cx="212" cy="13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89"/>
                  </a:cxn>
                  <a:cxn ang="0">
                    <a:pos x="17" y="138"/>
                  </a:cxn>
                  <a:cxn ang="0">
                    <a:pos x="212" y="48"/>
                  </a:cxn>
                  <a:cxn ang="0">
                    <a:pos x="197" y="0"/>
                  </a:cxn>
                </a:cxnLst>
                <a:rect l="0" t="0" r="r" b="b"/>
                <a:pathLst>
                  <a:path w="212" h="138">
                    <a:moveTo>
                      <a:pt x="197" y="0"/>
                    </a:moveTo>
                    <a:lnTo>
                      <a:pt x="0" y="89"/>
                    </a:lnTo>
                    <a:lnTo>
                      <a:pt x="17" y="138"/>
                    </a:lnTo>
                    <a:lnTo>
                      <a:pt x="212" y="48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54CB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88" name="Freeform 156"/>
              <p:cNvSpPr>
                <a:spLocks noChangeAspect="1"/>
              </p:cNvSpPr>
              <p:nvPr/>
            </p:nvSpPr>
            <p:spPr bwMode="auto">
              <a:xfrm>
                <a:off x="-268" y="2790"/>
                <a:ext cx="221" cy="143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24" y="143"/>
                  </a:cxn>
                  <a:cxn ang="0">
                    <a:pos x="221" y="54"/>
                  </a:cxn>
                  <a:cxn ang="0">
                    <a:pos x="197" y="0"/>
                  </a:cxn>
                </a:cxnLst>
                <a:rect l="0" t="0" r="r" b="b"/>
                <a:pathLst>
                  <a:path w="221" h="143">
                    <a:moveTo>
                      <a:pt x="197" y="0"/>
                    </a:moveTo>
                    <a:lnTo>
                      <a:pt x="0" y="90"/>
                    </a:lnTo>
                    <a:lnTo>
                      <a:pt x="24" y="143"/>
                    </a:lnTo>
                    <a:lnTo>
                      <a:pt x="221" y="54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6C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89" name="Freeform 157"/>
              <p:cNvSpPr>
                <a:spLocks noChangeAspect="1"/>
              </p:cNvSpPr>
              <p:nvPr/>
            </p:nvSpPr>
            <p:spPr bwMode="auto">
              <a:xfrm>
                <a:off x="-268" y="2790"/>
                <a:ext cx="221" cy="143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24" y="143"/>
                  </a:cxn>
                  <a:cxn ang="0">
                    <a:pos x="221" y="54"/>
                  </a:cxn>
                  <a:cxn ang="0">
                    <a:pos x="197" y="0"/>
                  </a:cxn>
                </a:cxnLst>
                <a:rect l="0" t="0" r="r" b="b"/>
                <a:pathLst>
                  <a:path w="221" h="143">
                    <a:moveTo>
                      <a:pt x="197" y="0"/>
                    </a:moveTo>
                    <a:lnTo>
                      <a:pt x="0" y="90"/>
                    </a:lnTo>
                    <a:lnTo>
                      <a:pt x="24" y="143"/>
                    </a:lnTo>
                    <a:lnTo>
                      <a:pt x="221" y="54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6CEEE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90" name="Freeform 158"/>
              <p:cNvSpPr>
                <a:spLocks noChangeAspect="1"/>
              </p:cNvSpPr>
              <p:nvPr/>
            </p:nvSpPr>
            <p:spPr bwMode="auto">
              <a:xfrm>
                <a:off x="-294" y="2741"/>
                <a:ext cx="223" cy="139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26" y="139"/>
                  </a:cxn>
                  <a:cxn ang="0">
                    <a:pos x="223" y="49"/>
                  </a:cxn>
                  <a:cxn ang="0">
                    <a:pos x="197" y="0"/>
                  </a:cxn>
                </a:cxnLst>
                <a:rect l="0" t="0" r="r" b="b"/>
                <a:pathLst>
                  <a:path w="223" h="139">
                    <a:moveTo>
                      <a:pt x="197" y="0"/>
                    </a:moveTo>
                    <a:lnTo>
                      <a:pt x="0" y="90"/>
                    </a:lnTo>
                    <a:lnTo>
                      <a:pt x="26" y="139"/>
                    </a:lnTo>
                    <a:lnTo>
                      <a:pt x="223" y="49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78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91" name="Freeform 159"/>
              <p:cNvSpPr>
                <a:spLocks noChangeAspect="1"/>
              </p:cNvSpPr>
              <p:nvPr/>
            </p:nvSpPr>
            <p:spPr bwMode="auto">
              <a:xfrm>
                <a:off x="-294" y="2741"/>
                <a:ext cx="223" cy="139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26" y="139"/>
                  </a:cxn>
                  <a:cxn ang="0">
                    <a:pos x="223" y="49"/>
                  </a:cxn>
                  <a:cxn ang="0">
                    <a:pos x="197" y="0"/>
                  </a:cxn>
                </a:cxnLst>
                <a:rect l="0" t="0" r="r" b="b"/>
                <a:pathLst>
                  <a:path w="223" h="139">
                    <a:moveTo>
                      <a:pt x="197" y="0"/>
                    </a:moveTo>
                    <a:lnTo>
                      <a:pt x="0" y="90"/>
                    </a:lnTo>
                    <a:lnTo>
                      <a:pt x="26" y="139"/>
                    </a:lnTo>
                    <a:lnTo>
                      <a:pt x="223" y="49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78FEF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92" name="Freeform 160"/>
              <p:cNvSpPr>
                <a:spLocks noChangeAspect="1"/>
              </p:cNvSpPr>
              <p:nvPr/>
            </p:nvSpPr>
            <p:spPr bwMode="auto">
              <a:xfrm>
                <a:off x="-350" y="2778"/>
                <a:ext cx="130" cy="264"/>
              </a:xfrm>
              <a:custGeom>
                <a:avLst/>
                <a:gdLst/>
                <a:ahLst/>
                <a:cxnLst>
                  <a:cxn ang="0">
                    <a:pos x="82" y="102"/>
                  </a:cxn>
                  <a:cxn ang="0">
                    <a:pos x="56" y="53"/>
                  </a:cxn>
                  <a:cxn ang="0">
                    <a:pos x="31" y="19"/>
                  </a:cxn>
                  <a:cxn ang="0">
                    <a:pos x="12" y="0"/>
                  </a:cxn>
                  <a:cxn ang="0">
                    <a:pos x="2" y="2"/>
                  </a:cxn>
                  <a:cxn ang="0">
                    <a:pos x="0" y="24"/>
                  </a:cxn>
                  <a:cxn ang="0">
                    <a:pos x="9" y="62"/>
                  </a:cxn>
                  <a:cxn ang="0">
                    <a:pos x="25" y="110"/>
                  </a:cxn>
                  <a:cxn ang="0">
                    <a:pos x="49" y="164"/>
                  </a:cxn>
                  <a:cxn ang="0">
                    <a:pos x="75" y="211"/>
                  </a:cxn>
                  <a:cxn ang="0">
                    <a:pos x="99" y="247"/>
                  </a:cxn>
                  <a:cxn ang="0">
                    <a:pos x="118" y="264"/>
                  </a:cxn>
                  <a:cxn ang="0">
                    <a:pos x="128" y="264"/>
                  </a:cxn>
                  <a:cxn ang="0">
                    <a:pos x="130" y="242"/>
                  </a:cxn>
                  <a:cxn ang="0">
                    <a:pos x="123" y="204"/>
                  </a:cxn>
                  <a:cxn ang="0">
                    <a:pos x="106" y="155"/>
                  </a:cxn>
                  <a:cxn ang="0">
                    <a:pos x="82" y="102"/>
                  </a:cxn>
                </a:cxnLst>
                <a:rect l="0" t="0" r="r" b="b"/>
                <a:pathLst>
                  <a:path w="130" h="264">
                    <a:moveTo>
                      <a:pt x="82" y="102"/>
                    </a:moveTo>
                    <a:lnTo>
                      <a:pt x="56" y="53"/>
                    </a:lnTo>
                    <a:lnTo>
                      <a:pt x="31" y="19"/>
                    </a:lnTo>
                    <a:lnTo>
                      <a:pt x="12" y="0"/>
                    </a:lnTo>
                    <a:lnTo>
                      <a:pt x="2" y="2"/>
                    </a:lnTo>
                    <a:lnTo>
                      <a:pt x="0" y="24"/>
                    </a:lnTo>
                    <a:lnTo>
                      <a:pt x="9" y="62"/>
                    </a:lnTo>
                    <a:lnTo>
                      <a:pt x="25" y="110"/>
                    </a:lnTo>
                    <a:lnTo>
                      <a:pt x="49" y="164"/>
                    </a:lnTo>
                    <a:lnTo>
                      <a:pt x="75" y="211"/>
                    </a:lnTo>
                    <a:lnTo>
                      <a:pt x="99" y="247"/>
                    </a:lnTo>
                    <a:lnTo>
                      <a:pt x="118" y="264"/>
                    </a:lnTo>
                    <a:lnTo>
                      <a:pt x="128" y="264"/>
                    </a:lnTo>
                    <a:lnTo>
                      <a:pt x="130" y="242"/>
                    </a:lnTo>
                    <a:lnTo>
                      <a:pt x="123" y="204"/>
                    </a:lnTo>
                    <a:lnTo>
                      <a:pt x="106" y="155"/>
                    </a:lnTo>
                    <a:lnTo>
                      <a:pt x="82" y="102"/>
                    </a:lnTo>
                    <a:close/>
                  </a:path>
                </a:pathLst>
              </a:custGeom>
              <a:solidFill>
                <a:srgbClr val="3EA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93" name="Freeform 161"/>
              <p:cNvSpPr>
                <a:spLocks noChangeAspect="1"/>
              </p:cNvSpPr>
              <p:nvPr/>
            </p:nvSpPr>
            <p:spPr bwMode="auto">
              <a:xfrm>
                <a:off x="-350" y="2778"/>
                <a:ext cx="130" cy="264"/>
              </a:xfrm>
              <a:custGeom>
                <a:avLst/>
                <a:gdLst/>
                <a:ahLst/>
                <a:cxnLst>
                  <a:cxn ang="0">
                    <a:pos x="82" y="102"/>
                  </a:cxn>
                  <a:cxn ang="0">
                    <a:pos x="56" y="53"/>
                  </a:cxn>
                  <a:cxn ang="0">
                    <a:pos x="31" y="19"/>
                  </a:cxn>
                  <a:cxn ang="0">
                    <a:pos x="12" y="0"/>
                  </a:cxn>
                  <a:cxn ang="0">
                    <a:pos x="2" y="2"/>
                  </a:cxn>
                  <a:cxn ang="0">
                    <a:pos x="0" y="24"/>
                  </a:cxn>
                  <a:cxn ang="0">
                    <a:pos x="9" y="62"/>
                  </a:cxn>
                  <a:cxn ang="0">
                    <a:pos x="25" y="110"/>
                  </a:cxn>
                  <a:cxn ang="0">
                    <a:pos x="49" y="164"/>
                  </a:cxn>
                  <a:cxn ang="0">
                    <a:pos x="75" y="211"/>
                  </a:cxn>
                  <a:cxn ang="0">
                    <a:pos x="99" y="247"/>
                  </a:cxn>
                  <a:cxn ang="0">
                    <a:pos x="118" y="264"/>
                  </a:cxn>
                  <a:cxn ang="0">
                    <a:pos x="128" y="264"/>
                  </a:cxn>
                  <a:cxn ang="0">
                    <a:pos x="130" y="242"/>
                  </a:cxn>
                  <a:cxn ang="0">
                    <a:pos x="123" y="204"/>
                  </a:cxn>
                  <a:cxn ang="0">
                    <a:pos x="106" y="155"/>
                  </a:cxn>
                  <a:cxn ang="0">
                    <a:pos x="82" y="102"/>
                  </a:cxn>
                </a:cxnLst>
                <a:rect l="0" t="0" r="r" b="b"/>
                <a:pathLst>
                  <a:path w="130" h="264">
                    <a:moveTo>
                      <a:pt x="82" y="102"/>
                    </a:moveTo>
                    <a:lnTo>
                      <a:pt x="56" y="53"/>
                    </a:lnTo>
                    <a:lnTo>
                      <a:pt x="31" y="19"/>
                    </a:lnTo>
                    <a:lnTo>
                      <a:pt x="12" y="0"/>
                    </a:lnTo>
                    <a:lnTo>
                      <a:pt x="2" y="2"/>
                    </a:lnTo>
                    <a:lnTo>
                      <a:pt x="0" y="24"/>
                    </a:lnTo>
                    <a:lnTo>
                      <a:pt x="9" y="62"/>
                    </a:lnTo>
                    <a:lnTo>
                      <a:pt x="25" y="110"/>
                    </a:lnTo>
                    <a:lnTo>
                      <a:pt x="49" y="164"/>
                    </a:lnTo>
                    <a:lnTo>
                      <a:pt x="75" y="211"/>
                    </a:lnTo>
                    <a:lnTo>
                      <a:pt x="99" y="247"/>
                    </a:lnTo>
                    <a:lnTo>
                      <a:pt x="118" y="264"/>
                    </a:lnTo>
                    <a:lnTo>
                      <a:pt x="128" y="264"/>
                    </a:lnTo>
                    <a:lnTo>
                      <a:pt x="130" y="242"/>
                    </a:lnTo>
                    <a:lnTo>
                      <a:pt x="123" y="204"/>
                    </a:lnTo>
                    <a:lnTo>
                      <a:pt x="106" y="155"/>
                    </a:lnTo>
                    <a:lnTo>
                      <a:pt x="82" y="102"/>
                    </a:lnTo>
                  </a:path>
                </a:pathLst>
              </a:custGeom>
              <a:noFill/>
              <a:ln w="3175">
                <a:solidFill>
                  <a:srgbClr val="3EACA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94" name="Line 1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-154" y="2766"/>
                <a:ext cx="41" cy="21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95" name="Line 163"/>
              <p:cNvSpPr>
                <a:spLocks noChangeAspect="1" noChangeShapeType="1"/>
              </p:cNvSpPr>
              <p:nvPr/>
            </p:nvSpPr>
            <p:spPr bwMode="auto">
              <a:xfrm>
                <a:off x="-242" y="2736"/>
                <a:ext cx="67" cy="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58596" name="Line 164"/>
            <p:cNvSpPr>
              <a:spLocks noChangeAspect="1" noChangeShapeType="1"/>
            </p:cNvSpPr>
            <p:nvPr/>
          </p:nvSpPr>
          <p:spPr bwMode="auto">
            <a:xfrm flipH="1">
              <a:off x="2661348" y="5121275"/>
              <a:ext cx="707327" cy="310534"/>
            </a:xfrm>
            <a:prstGeom prst="line">
              <a:avLst/>
            </a:prstGeom>
            <a:noFill/>
            <a:ln w="333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46"/>
            <p:cNvGrpSpPr>
              <a:grpSpLocks noChangeAspect="1"/>
            </p:cNvGrpSpPr>
            <p:nvPr/>
          </p:nvGrpSpPr>
          <p:grpSpPr bwMode="auto">
            <a:xfrm>
              <a:off x="2062163" y="5238750"/>
              <a:ext cx="701675" cy="573088"/>
              <a:chOff x="-960" y="2973"/>
              <a:chExt cx="358" cy="292"/>
            </a:xfrm>
          </p:grpSpPr>
          <p:sp>
            <p:nvSpPr>
              <p:cNvPr id="658479" name="Freeform 47"/>
              <p:cNvSpPr>
                <a:spLocks noChangeAspect="1"/>
              </p:cNvSpPr>
              <p:nvPr/>
            </p:nvSpPr>
            <p:spPr bwMode="auto">
              <a:xfrm>
                <a:off x="-903" y="3092"/>
                <a:ext cx="301" cy="173"/>
              </a:xfrm>
              <a:custGeom>
                <a:avLst/>
                <a:gdLst/>
                <a:ahLst/>
                <a:cxnLst>
                  <a:cxn ang="0">
                    <a:pos x="294" y="51"/>
                  </a:cxn>
                  <a:cxn ang="0">
                    <a:pos x="301" y="0"/>
                  </a:cxn>
                  <a:cxn ang="0">
                    <a:pos x="5" y="125"/>
                  </a:cxn>
                  <a:cxn ang="0">
                    <a:pos x="0" y="173"/>
                  </a:cxn>
                  <a:cxn ang="0">
                    <a:pos x="294" y="51"/>
                  </a:cxn>
                </a:cxnLst>
                <a:rect l="0" t="0" r="r" b="b"/>
                <a:pathLst>
                  <a:path w="301" h="173">
                    <a:moveTo>
                      <a:pt x="294" y="51"/>
                    </a:moveTo>
                    <a:lnTo>
                      <a:pt x="301" y="0"/>
                    </a:lnTo>
                    <a:lnTo>
                      <a:pt x="5" y="125"/>
                    </a:lnTo>
                    <a:lnTo>
                      <a:pt x="0" y="173"/>
                    </a:lnTo>
                    <a:lnTo>
                      <a:pt x="294" y="51"/>
                    </a:lnTo>
                    <a:close/>
                  </a:path>
                </a:pathLst>
              </a:custGeom>
              <a:solidFill>
                <a:srgbClr val="6262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80" name="Freeform 48"/>
              <p:cNvSpPr>
                <a:spLocks noChangeAspect="1"/>
              </p:cNvSpPr>
              <p:nvPr/>
            </p:nvSpPr>
            <p:spPr bwMode="auto">
              <a:xfrm>
                <a:off x="-903" y="3092"/>
                <a:ext cx="301" cy="173"/>
              </a:xfrm>
              <a:custGeom>
                <a:avLst/>
                <a:gdLst/>
                <a:ahLst/>
                <a:cxnLst>
                  <a:cxn ang="0">
                    <a:pos x="294" y="51"/>
                  </a:cxn>
                  <a:cxn ang="0">
                    <a:pos x="301" y="0"/>
                  </a:cxn>
                  <a:cxn ang="0">
                    <a:pos x="5" y="125"/>
                  </a:cxn>
                  <a:cxn ang="0">
                    <a:pos x="0" y="173"/>
                  </a:cxn>
                  <a:cxn ang="0">
                    <a:pos x="294" y="51"/>
                  </a:cxn>
                </a:cxnLst>
                <a:rect l="0" t="0" r="r" b="b"/>
                <a:pathLst>
                  <a:path w="301" h="173">
                    <a:moveTo>
                      <a:pt x="294" y="51"/>
                    </a:moveTo>
                    <a:lnTo>
                      <a:pt x="301" y="0"/>
                    </a:lnTo>
                    <a:lnTo>
                      <a:pt x="5" y="125"/>
                    </a:lnTo>
                    <a:lnTo>
                      <a:pt x="0" y="173"/>
                    </a:lnTo>
                    <a:lnTo>
                      <a:pt x="294" y="51"/>
                    </a:lnTo>
                  </a:path>
                </a:pathLst>
              </a:custGeom>
              <a:noFill/>
              <a:ln w="3175">
                <a:solidFill>
                  <a:srgbClr val="6262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81" name="Freeform 49"/>
              <p:cNvSpPr>
                <a:spLocks noChangeAspect="1"/>
              </p:cNvSpPr>
              <p:nvPr/>
            </p:nvSpPr>
            <p:spPr bwMode="auto">
              <a:xfrm>
                <a:off x="-960" y="3096"/>
                <a:ext cx="62" cy="169"/>
              </a:xfrm>
              <a:custGeom>
                <a:avLst/>
                <a:gdLst/>
                <a:ahLst/>
                <a:cxnLst>
                  <a:cxn ang="0">
                    <a:pos x="57" y="169"/>
                  </a:cxn>
                  <a:cxn ang="0">
                    <a:pos x="62" y="121"/>
                  </a:cxn>
                  <a:cxn ang="0">
                    <a:pos x="3" y="0"/>
                  </a:cxn>
                  <a:cxn ang="0">
                    <a:pos x="0" y="48"/>
                  </a:cxn>
                  <a:cxn ang="0">
                    <a:pos x="57" y="169"/>
                  </a:cxn>
                </a:cxnLst>
                <a:rect l="0" t="0" r="r" b="b"/>
                <a:pathLst>
                  <a:path w="62" h="169">
                    <a:moveTo>
                      <a:pt x="57" y="169"/>
                    </a:moveTo>
                    <a:lnTo>
                      <a:pt x="62" y="121"/>
                    </a:lnTo>
                    <a:lnTo>
                      <a:pt x="3" y="0"/>
                    </a:lnTo>
                    <a:lnTo>
                      <a:pt x="0" y="48"/>
                    </a:lnTo>
                    <a:lnTo>
                      <a:pt x="57" y="169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82" name="Freeform 50"/>
              <p:cNvSpPr>
                <a:spLocks noChangeAspect="1"/>
              </p:cNvSpPr>
              <p:nvPr/>
            </p:nvSpPr>
            <p:spPr bwMode="auto">
              <a:xfrm>
                <a:off x="-960" y="3096"/>
                <a:ext cx="62" cy="169"/>
              </a:xfrm>
              <a:custGeom>
                <a:avLst/>
                <a:gdLst/>
                <a:ahLst/>
                <a:cxnLst>
                  <a:cxn ang="0">
                    <a:pos x="57" y="169"/>
                  </a:cxn>
                  <a:cxn ang="0">
                    <a:pos x="62" y="121"/>
                  </a:cxn>
                  <a:cxn ang="0">
                    <a:pos x="3" y="0"/>
                  </a:cxn>
                  <a:cxn ang="0">
                    <a:pos x="0" y="48"/>
                  </a:cxn>
                  <a:cxn ang="0">
                    <a:pos x="57" y="169"/>
                  </a:cxn>
                </a:cxnLst>
                <a:rect l="0" t="0" r="r" b="b"/>
                <a:pathLst>
                  <a:path w="62" h="169">
                    <a:moveTo>
                      <a:pt x="57" y="169"/>
                    </a:moveTo>
                    <a:lnTo>
                      <a:pt x="62" y="121"/>
                    </a:lnTo>
                    <a:lnTo>
                      <a:pt x="3" y="0"/>
                    </a:lnTo>
                    <a:lnTo>
                      <a:pt x="0" y="48"/>
                    </a:lnTo>
                    <a:lnTo>
                      <a:pt x="57" y="169"/>
                    </a:lnTo>
                  </a:path>
                </a:pathLst>
              </a:custGeom>
              <a:noFill/>
              <a:ln w="3175">
                <a:solidFill>
                  <a:srgbClr val="B5B5B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83" name="Freeform 51"/>
              <p:cNvSpPr>
                <a:spLocks noChangeAspect="1"/>
              </p:cNvSpPr>
              <p:nvPr/>
            </p:nvSpPr>
            <p:spPr bwMode="auto">
              <a:xfrm>
                <a:off x="-957" y="2973"/>
                <a:ext cx="355" cy="244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59" y="244"/>
                  </a:cxn>
                  <a:cxn ang="0">
                    <a:pos x="355" y="119"/>
                  </a:cxn>
                  <a:cxn ang="0">
                    <a:pos x="296" y="0"/>
                  </a:cxn>
                  <a:cxn ang="0">
                    <a:pos x="0" y="123"/>
                  </a:cxn>
                  <a:cxn ang="0">
                    <a:pos x="0" y="123"/>
                  </a:cxn>
                </a:cxnLst>
                <a:rect l="0" t="0" r="r" b="b"/>
                <a:pathLst>
                  <a:path w="355" h="244">
                    <a:moveTo>
                      <a:pt x="0" y="123"/>
                    </a:moveTo>
                    <a:lnTo>
                      <a:pt x="59" y="244"/>
                    </a:lnTo>
                    <a:lnTo>
                      <a:pt x="355" y="119"/>
                    </a:lnTo>
                    <a:lnTo>
                      <a:pt x="296" y="0"/>
                    </a:lnTo>
                    <a:lnTo>
                      <a:pt x="0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84" name="Freeform 52"/>
              <p:cNvSpPr>
                <a:spLocks noChangeAspect="1"/>
              </p:cNvSpPr>
              <p:nvPr/>
            </p:nvSpPr>
            <p:spPr bwMode="auto">
              <a:xfrm>
                <a:off x="-957" y="2973"/>
                <a:ext cx="355" cy="244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59" y="244"/>
                  </a:cxn>
                  <a:cxn ang="0">
                    <a:pos x="355" y="119"/>
                  </a:cxn>
                  <a:cxn ang="0">
                    <a:pos x="296" y="0"/>
                  </a:cxn>
                  <a:cxn ang="0">
                    <a:pos x="0" y="123"/>
                  </a:cxn>
                  <a:cxn ang="0">
                    <a:pos x="0" y="123"/>
                  </a:cxn>
                </a:cxnLst>
                <a:rect l="0" t="0" r="r" b="b"/>
                <a:pathLst>
                  <a:path w="355" h="244">
                    <a:moveTo>
                      <a:pt x="0" y="123"/>
                    </a:moveTo>
                    <a:lnTo>
                      <a:pt x="59" y="244"/>
                    </a:lnTo>
                    <a:lnTo>
                      <a:pt x="355" y="119"/>
                    </a:lnTo>
                    <a:lnTo>
                      <a:pt x="296" y="0"/>
                    </a:lnTo>
                    <a:lnTo>
                      <a:pt x="0" y="123"/>
                    </a:lnTo>
                    <a:lnTo>
                      <a:pt x="0" y="123"/>
                    </a:lnTo>
                  </a:path>
                </a:pathLst>
              </a:custGeom>
              <a:noFill/>
              <a:ln w="3175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73"/>
            <p:cNvGrpSpPr>
              <a:grpSpLocks noChangeAspect="1"/>
            </p:cNvGrpSpPr>
            <p:nvPr/>
          </p:nvGrpSpPr>
          <p:grpSpPr bwMode="auto">
            <a:xfrm>
              <a:off x="4232275" y="4383088"/>
              <a:ext cx="347663" cy="679450"/>
              <a:chOff x="148" y="2536"/>
              <a:chExt cx="177" cy="347"/>
            </a:xfrm>
          </p:grpSpPr>
          <p:sp>
            <p:nvSpPr>
              <p:cNvPr id="658506" name="Freeform 74"/>
              <p:cNvSpPr>
                <a:spLocks noChangeAspect="1"/>
              </p:cNvSpPr>
              <p:nvPr/>
            </p:nvSpPr>
            <p:spPr bwMode="auto">
              <a:xfrm>
                <a:off x="240" y="2536"/>
                <a:ext cx="78" cy="26"/>
              </a:xfrm>
              <a:custGeom>
                <a:avLst/>
                <a:gdLst/>
                <a:ahLst/>
                <a:cxnLst>
                  <a:cxn ang="0">
                    <a:pos x="78" y="19"/>
                  </a:cxn>
                  <a:cxn ang="0">
                    <a:pos x="14" y="0"/>
                  </a:cxn>
                  <a:cxn ang="0">
                    <a:pos x="0" y="7"/>
                  </a:cxn>
                  <a:cxn ang="0">
                    <a:pos x="64" y="26"/>
                  </a:cxn>
                  <a:cxn ang="0">
                    <a:pos x="78" y="19"/>
                  </a:cxn>
                </a:cxnLst>
                <a:rect l="0" t="0" r="r" b="b"/>
                <a:pathLst>
                  <a:path w="78" h="26">
                    <a:moveTo>
                      <a:pt x="78" y="19"/>
                    </a:moveTo>
                    <a:lnTo>
                      <a:pt x="14" y="0"/>
                    </a:lnTo>
                    <a:lnTo>
                      <a:pt x="0" y="7"/>
                    </a:lnTo>
                    <a:lnTo>
                      <a:pt x="64" y="26"/>
                    </a:lnTo>
                    <a:lnTo>
                      <a:pt x="78" y="19"/>
                    </a:lnTo>
                    <a:close/>
                  </a:path>
                </a:pathLst>
              </a:custGeom>
              <a:solidFill>
                <a:srgbClr val="63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07" name="Freeform 75"/>
              <p:cNvSpPr>
                <a:spLocks noChangeAspect="1"/>
              </p:cNvSpPr>
              <p:nvPr/>
            </p:nvSpPr>
            <p:spPr bwMode="auto">
              <a:xfrm>
                <a:off x="240" y="2536"/>
                <a:ext cx="78" cy="26"/>
              </a:xfrm>
              <a:custGeom>
                <a:avLst/>
                <a:gdLst/>
                <a:ahLst/>
                <a:cxnLst>
                  <a:cxn ang="0">
                    <a:pos x="78" y="19"/>
                  </a:cxn>
                  <a:cxn ang="0">
                    <a:pos x="14" y="0"/>
                  </a:cxn>
                  <a:cxn ang="0">
                    <a:pos x="0" y="7"/>
                  </a:cxn>
                  <a:cxn ang="0">
                    <a:pos x="64" y="26"/>
                  </a:cxn>
                  <a:cxn ang="0">
                    <a:pos x="78" y="19"/>
                  </a:cxn>
                </a:cxnLst>
                <a:rect l="0" t="0" r="r" b="b"/>
                <a:pathLst>
                  <a:path w="78" h="26">
                    <a:moveTo>
                      <a:pt x="78" y="19"/>
                    </a:moveTo>
                    <a:lnTo>
                      <a:pt x="14" y="0"/>
                    </a:lnTo>
                    <a:lnTo>
                      <a:pt x="0" y="7"/>
                    </a:lnTo>
                    <a:lnTo>
                      <a:pt x="64" y="26"/>
                    </a:lnTo>
                    <a:lnTo>
                      <a:pt x="78" y="19"/>
                    </a:lnTo>
                  </a:path>
                </a:pathLst>
              </a:custGeom>
              <a:noFill/>
              <a:ln w="3175">
                <a:solidFill>
                  <a:srgbClr val="63C9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08" name="Freeform 76"/>
              <p:cNvSpPr>
                <a:spLocks noChangeAspect="1"/>
              </p:cNvSpPr>
              <p:nvPr/>
            </p:nvSpPr>
            <p:spPr bwMode="auto">
              <a:xfrm>
                <a:off x="148" y="2847"/>
                <a:ext cx="71" cy="36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0"/>
                  </a:cxn>
                  <a:cxn ang="0">
                    <a:pos x="9" y="17"/>
                  </a:cxn>
                  <a:cxn ang="0">
                    <a:pos x="71" y="36"/>
                  </a:cxn>
                  <a:cxn ang="0">
                    <a:pos x="64" y="19"/>
                  </a:cxn>
                </a:cxnLst>
                <a:rect l="0" t="0" r="r" b="b"/>
                <a:pathLst>
                  <a:path w="71" h="36">
                    <a:moveTo>
                      <a:pt x="64" y="19"/>
                    </a:moveTo>
                    <a:lnTo>
                      <a:pt x="0" y="0"/>
                    </a:lnTo>
                    <a:lnTo>
                      <a:pt x="9" y="17"/>
                    </a:lnTo>
                    <a:lnTo>
                      <a:pt x="71" y="36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2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09" name="Freeform 77"/>
              <p:cNvSpPr>
                <a:spLocks noChangeAspect="1"/>
              </p:cNvSpPr>
              <p:nvPr/>
            </p:nvSpPr>
            <p:spPr bwMode="auto">
              <a:xfrm>
                <a:off x="148" y="2847"/>
                <a:ext cx="71" cy="36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0"/>
                  </a:cxn>
                  <a:cxn ang="0">
                    <a:pos x="9" y="17"/>
                  </a:cxn>
                  <a:cxn ang="0">
                    <a:pos x="71" y="36"/>
                  </a:cxn>
                  <a:cxn ang="0">
                    <a:pos x="64" y="19"/>
                  </a:cxn>
                </a:cxnLst>
                <a:rect l="0" t="0" r="r" b="b"/>
                <a:pathLst>
                  <a:path w="71" h="36">
                    <a:moveTo>
                      <a:pt x="64" y="19"/>
                    </a:moveTo>
                    <a:lnTo>
                      <a:pt x="0" y="0"/>
                    </a:lnTo>
                    <a:lnTo>
                      <a:pt x="9" y="17"/>
                    </a:lnTo>
                    <a:lnTo>
                      <a:pt x="71" y="36"/>
                    </a:lnTo>
                    <a:lnTo>
                      <a:pt x="64" y="19"/>
                    </a:lnTo>
                  </a:path>
                </a:pathLst>
              </a:custGeom>
              <a:noFill/>
              <a:ln w="3175">
                <a:solidFill>
                  <a:srgbClr val="22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10" name="Freeform 78"/>
              <p:cNvSpPr>
                <a:spLocks noChangeAspect="1"/>
              </p:cNvSpPr>
              <p:nvPr/>
            </p:nvSpPr>
            <p:spPr bwMode="auto">
              <a:xfrm>
                <a:off x="221" y="2543"/>
                <a:ext cx="83" cy="50"/>
              </a:xfrm>
              <a:custGeom>
                <a:avLst/>
                <a:gdLst/>
                <a:ahLst/>
                <a:cxnLst>
                  <a:cxn ang="0">
                    <a:pos x="83" y="19"/>
                  </a:cxn>
                  <a:cxn ang="0">
                    <a:pos x="19" y="0"/>
                  </a:cxn>
                  <a:cxn ang="0">
                    <a:pos x="0" y="31"/>
                  </a:cxn>
                  <a:cxn ang="0">
                    <a:pos x="64" y="50"/>
                  </a:cxn>
                  <a:cxn ang="0">
                    <a:pos x="83" y="19"/>
                  </a:cxn>
                </a:cxnLst>
                <a:rect l="0" t="0" r="r" b="b"/>
                <a:pathLst>
                  <a:path w="83" h="50">
                    <a:moveTo>
                      <a:pt x="83" y="19"/>
                    </a:moveTo>
                    <a:lnTo>
                      <a:pt x="19" y="0"/>
                    </a:lnTo>
                    <a:lnTo>
                      <a:pt x="0" y="31"/>
                    </a:lnTo>
                    <a:lnTo>
                      <a:pt x="64" y="5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7D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11" name="Freeform 79"/>
              <p:cNvSpPr>
                <a:spLocks noChangeAspect="1"/>
              </p:cNvSpPr>
              <p:nvPr/>
            </p:nvSpPr>
            <p:spPr bwMode="auto">
              <a:xfrm>
                <a:off x="221" y="2543"/>
                <a:ext cx="83" cy="50"/>
              </a:xfrm>
              <a:custGeom>
                <a:avLst/>
                <a:gdLst/>
                <a:ahLst/>
                <a:cxnLst>
                  <a:cxn ang="0">
                    <a:pos x="83" y="19"/>
                  </a:cxn>
                  <a:cxn ang="0">
                    <a:pos x="19" y="0"/>
                  </a:cxn>
                  <a:cxn ang="0">
                    <a:pos x="0" y="31"/>
                  </a:cxn>
                  <a:cxn ang="0">
                    <a:pos x="64" y="50"/>
                  </a:cxn>
                  <a:cxn ang="0">
                    <a:pos x="83" y="19"/>
                  </a:cxn>
                </a:cxnLst>
                <a:rect l="0" t="0" r="r" b="b"/>
                <a:pathLst>
                  <a:path w="83" h="50">
                    <a:moveTo>
                      <a:pt x="83" y="19"/>
                    </a:moveTo>
                    <a:lnTo>
                      <a:pt x="19" y="0"/>
                    </a:lnTo>
                    <a:lnTo>
                      <a:pt x="0" y="31"/>
                    </a:lnTo>
                    <a:lnTo>
                      <a:pt x="64" y="50"/>
                    </a:lnTo>
                    <a:lnTo>
                      <a:pt x="83" y="19"/>
                    </a:lnTo>
                  </a:path>
                </a:pathLst>
              </a:custGeom>
              <a:noFill/>
              <a:ln w="3175">
                <a:solidFill>
                  <a:srgbClr val="7DEB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12" name="Freeform 80"/>
              <p:cNvSpPr>
                <a:spLocks noChangeAspect="1"/>
              </p:cNvSpPr>
              <p:nvPr/>
            </p:nvSpPr>
            <p:spPr bwMode="auto">
              <a:xfrm>
                <a:off x="148" y="2807"/>
                <a:ext cx="66" cy="59"/>
              </a:xfrm>
              <a:custGeom>
                <a:avLst/>
                <a:gdLst/>
                <a:ahLst/>
                <a:cxnLst>
                  <a:cxn ang="0">
                    <a:pos x="66" y="19"/>
                  </a:cxn>
                  <a:cxn ang="0">
                    <a:pos x="2" y="0"/>
                  </a:cxn>
                  <a:cxn ang="0">
                    <a:pos x="0" y="40"/>
                  </a:cxn>
                  <a:cxn ang="0">
                    <a:pos x="64" y="59"/>
                  </a:cxn>
                  <a:cxn ang="0">
                    <a:pos x="66" y="19"/>
                  </a:cxn>
                </a:cxnLst>
                <a:rect l="0" t="0" r="r" b="b"/>
                <a:pathLst>
                  <a:path w="66" h="59">
                    <a:moveTo>
                      <a:pt x="66" y="19"/>
                    </a:moveTo>
                    <a:lnTo>
                      <a:pt x="2" y="0"/>
                    </a:lnTo>
                    <a:lnTo>
                      <a:pt x="0" y="40"/>
                    </a:lnTo>
                    <a:lnTo>
                      <a:pt x="64" y="59"/>
                    </a:lnTo>
                    <a:lnTo>
                      <a:pt x="66" y="19"/>
                    </a:lnTo>
                    <a:close/>
                  </a:path>
                </a:pathLst>
              </a:custGeom>
              <a:solidFill>
                <a:srgbClr val="2E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13" name="Freeform 81"/>
              <p:cNvSpPr>
                <a:spLocks noChangeAspect="1"/>
              </p:cNvSpPr>
              <p:nvPr/>
            </p:nvSpPr>
            <p:spPr bwMode="auto">
              <a:xfrm>
                <a:off x="148" y="2807"/>
                <a:ext cx="66" cy="59"/>
              </a:xfrm>
              <a:custGeom>
                <a:avLst/>
                <a:gdLst/>
                <a:ahLst/>
                <a:cxnLst>
                  <a:cxn ang="0">
                    <a:pos x="66" y="19"/>
                  </a:cxn>
                  <a:cxn ang="0">
                    <a:pos x="2" y="0"/>
                  </a:cxn>
                  <a:cxn ang="0">
                    <a:pos x="0" y="40"/>
                  </a:cxn>
                  <a:cxn ang="0">
                    <a:pos x="64" y="59"/>
                  </a:cxn>
                  <a:cxn ang="0">
                    <a:pos x="66" y="19"/>
                  </a:cxn>
                </a:cxnLst>
                <a:rect l="0" t="0" r="r" b="b"/>
                <a:pathLst>
                  <a:path w="66" h="59">
                    <a:moveTo>
                      <a:pt x="66" y="19"/>
                    </a:moveTo>
                    <a:lnTo>
                      <a:pt x="2" y="0"/>
                    </a:lnTo>
                    <a:lnTo>
                      <a:pt x="0" y="40"/>
                    </a:lnTo>
                    <a:lnTo>
                      <a:pt x="64" y="59"/>
                    </a:lnTo>
                    <a:lnTo>
                      <a:pt x="66" y="19"/>
                    </a:lnTo>
                  </a:path>
                </a:pathLst>
              </a:custGeom>
              <a:noFill/>
              <a:ln w="3175">
                <a:solidFill>
                  <a:srgbClr val="2E828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14" name="Freeform 82"/>
              <p:cNvSpPr>
                <a:spLocks noChangeAspect="1"/>
              </p:cNvSpPr>
              <p:nvPr/>
            </p:nvSpPr>
            <p:spPr bwMode="auto">
              <a:xfrm>
                <a:off x="198" y="2574"/>
                <a:ext cx="87" cy="69"/>
              </a:xfrm>
              <a:custGeom>
                <a:avLst/>
                <a:gdLst/>
                <a:ahLst/>
                <a:cxnLst>
                  <a:cxn ang="0">
                    <a:pos x="87" y="19"/>
                  </a:cxn>
                  <a:cxn ang="0">
                    <a:pos x="23" y="0"/>
                  </a:cxn>
                  <a:cxn ang="0">
                    <a:pos x="0" y="50"/>
                  </a:cxn>
                  <a:cxn ang="0">
                    <a:pos x="64" y="69"/>
                  </a:cxn>
                  <a:cxn ang="0">
                    <a:pos x="87" y="19"/>
                  </a:cxn>
                </a:cxnLst>
                <a:rect l="0" t="0" r="r" b="b"/>
                <a:pathLst>
                  <a:path w="87" h="69">
                    <a:moveTo>
                      <a:pt x="87" y="19"/>
                    </a:moveTo>
                    <a:lnTo>
                      <a:pt x="23" y="0"/>
                    </a:lnTo>
                    <a:lnTo>
                      <a:pt x="0" y="50"/>
                    </a:lnTo>
                    <a:lnTo>
                      <a:pt x="64" y="69"/>
                    </a:lnTo>
                    <a:lnTo>
                      <a:pt x="87" y="19"/>
                    </a:lnTo>
                    <a:close/>
                  </a:path>
                </a:pathLst>
              </a:custGeom>
              <a:solidFill>
                <a:srgbClr val="8A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15" name="Freeform 83"/>
              <p:cNvSpPr>
                <a:spLocks noChangeAspect="1"/>
              </p:cNvSpPr>
              <p:nvPr/>
            </p:nvSpPr>
            <p:spPr bwMode="auto">
              <a:xfrm>
                <a:off x="198" y="2574"/>
                <a:ext cx="87" cy="69"/>
              </a:xfrm>
              <a:custGeom>
                <a:avLst/>
                <a:gdLst/>
                <a:ahLst/>
                <a:cxnLst>
                  <a:cxn ang="0">
                    <a:pos x="87" y="19"/>
                  </a:cxn>
                  <a:cxn ang="0">
                    <a:pos x="23" y="0"/>
                  </a:cxn>
                  <a:cxn ang="0">
                    <a:pos x="0" y="50"/>
                  </a:cxn>
                  <a:cxn ang="0">
                    <a:pos x="64" y="69"/>
                  </a:cxn>
                  <a:cxn ang="0">
                    <a:pos x="87" y="19"/>
                  </a:cxn>
                </a:cxnLst>
                <a:rect l="0" t="0" r="r" b="b"/>
                <a:pathLst>
                  <a:path w="87" h="69">
                    <a:moveTo>
                      <a:pt x="87" y="19"/>
                    </a:moveTo>
                    <a:lnTo>
                      <a:pt x="23" y="0"/>
                    </a:lnTo>
                    <a:lnTo>
                      <a:pt x="0" y="50"/>
                    </a:lnTo>
                    <a:lnTo>
                      <a:pt x="64" y="69"/>
                    </a:lnTo>
                    <a:lnTo>
                      <a:pt x="87" y="19"/>
                    </a:lnTo>
                  </a:path>
                </a:pathLst>
              </a:custGeom>
              <a:noFill/>
              <a:ln w="3175">
                <a:solidFill>
                  <a:srgbClr val="8AFCF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16" name="Freeform 84"/>
              <p:cNvSpPr>
                <a:spLocks noChangeAspect="1"/>
              </p:cNvSpPr>
              <p:nvPr/>
            </p:nvSpPr>
            <p:spPr bwMode="auto">
              <a:xfrm>
                <a:off x="150" y="2752"/>
                <a:ext cx="74" cy="74"/>
              </a:xfrm>
              <a:custGeom>
                <a:avLst/>
                <a:gdLst/>
                <a:ahLst/>
                <a:cxnLst>
                  <a:cxn ang="0">
                    <a:pos x="74" y="19"/>
                  </a:cxn>
                  <a:cxn ang="0">
                    <a:pos x="10" y="0"/>
                  </a:cxn>
                  <a:cxn ang="0">
                    <a:pos x="0" y="55"/>
                  </a:cxn>
                  <a:cxn ang="0">
                    <a:pos x="64" y="74"/>
                  </a:cxn>
                  <a:cxn ang="0">
                    <a:pos x="74" y="19"/>
                  </a:cxn>
                </a:cxnLst>
                <a:rect l="0" t="0" r="r" b="b"/>
                <a:pathLst>
                  <a:path w="74" h="74">
                    <a:moveTo>
                      <a:pt x="74" y="19"/>
                    </a:moveTo>
                    <a:lnTo>
                      <a:pt x="10" y="0"/>
                    </a:lnTo>
                    <a:lnTo>
                      <a:pt x="0" y="55"/>
                    </a:lnTo>
                    <a:lnTo>
                      <a:pt x="64" y="74"/>
                    </a:lnTo>
                    <a:lnTo>
                      <a:pt x="74" y="19"/>
                    </a:lnTo>
                    <a:close/>
                  </a:path>
                </a:pathLst>
              </a:custGeom>
              <a:solidFill>
                <a:srgbClr val="55B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17" name="Freeform 85"/>
              <p:cNvSpPr>
                <a:spLocks noChangeAspect="1"/>
              </p:cNvSpPr>
              <p:nvPr/>
            </p:nvSpPr>
            <p:spPr bwMode="auto">
              <a:xfrm>
                <a:off x="150" y="2752"/>
                <a:ext cx="74" cy="74"/>
              </a:xfrm>
              <a:custGeom>
                <a:avLst/>
                <a:gdLst/>
                <a:ahLst/>
                <a:cxnLst>
                  <a:cxn ang="0">
                    <a:pos x="74" y="19"/>
                  </a:cxn>
                  <a:cxn ang="0">
                    <a:pos x="10" y="0"/>
                  </a:cxn>
                  <a:cxn ang="0">
                    <a:pos x="0" y="55"/>
                  </a:cxn>
                  <a:cxn ang="0">
                    <a:pos x="64" y="74"/>
                  </a:cxn>
                  <a:cxn ang="0">
                    <a:pos x="74" y="19"/>
                  </a:cxn>
                </a:cxnLst>
                <a:rect l="0" t="0" r="r" b="b"/>
                <a:pathLst>
                  <a:path w="74" h="74">
                    <a:moveTo>
                      <a:pt x="74" y="19"/>
                    </a:moveTo>
                    <a:lnTo>
                      <a:pt x="10" y="0"/>
                    </a:lnTo>
                    <a:lnTo>
                      <a:pt x="0" y="55"/>
                    </a:lnTo>
                    <a:lnTo>
                      <a:pt x="64" y="74"/>
                    </a:lnTo>
                    <a:lnTo>
                      <a:pt x="74" y="19"/>
                    </a:lnTo>
                  </a:path>
                </a:pathLst>
              </a:custGeom>
              <a:noFill/>
              <a:ln w="3175">
                <a:solidFill>
                  <a:srgbClr val="55B6B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18" name="Freeform 86"/>
              <p:cNvSpPr>
                <a:spLocks noChangeAspect="1"/>
              </p:cNvSpPr>
              <p:nvPr/>
            </p:nvSpPr>
            <p:spPr bwMode="auto">
              <a:xfrm>
                <a:off x="178" y="2624"/>
                <a:ext cx="84" cy="83"/>
              </a:xfrm>
              <a:custGeom>
                <a:avLst/>
                <a:gdLst/>
                <a:ahLst/>
                <a:cxnLst>
                  <a:cxn ang="0">
                    <a:pos x="84" y="19"/>
                  </a:cxn>
                  <a:cxn ang="0">
                    <a:pos x="20" y="0"/>
                  </a:cxn>
                  <a:cxn ang="0">
                    <a:pos x="0" y="64"/>
                  </a:cxn>
                  <a:cxn ang="0">
                    <a:pos x="64" y="83"/>
                  </a:cxn>
                  <a:cxn ang="0">
                    <a:pos x="84" y="19"/>
                  </a:cxn>
                </a:cxnLst>
                <a:rect l="0" t="0" r="r" b="b"/>
                <a:pathLst>
                  <a:path w="84" h="83">
                    <a:moveTo>
                      <a:pt x="84" y="19"/>
                    </a:moveTo>
                    <a:lnTo>
                      <a:pt x="20" y="0"/>
                    </a:lnTo>
                    <a:lnTo>
                      <a:pt x="0" y="64"/>
                    </a:lnTo>
                    <a:lnTo>
                      <a:pt x="64" y="83"/>
                    </a:lnTo>
                    <a:lnTo>
                      <a:pt x="84" y="19"/>
                    </a:lnTo>
                    <a:close/>
                  </a:path>
                </a:pathLst>
              </a:custGeom>
              <a:solidFill>
                <a:srgbClr val="87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19" name="Freeform 87"/>
              <p:cNvSpPr>
                <a:spLocks noChangeAspect="1"/>
              </p:cNvSpPr>
              <p:nvPr/>
            </p:nvSpPr>
            <p:spPr bwMode="auto">
              <a:xfrm>
                <a:off x="178" y="2624"/>
                <a:ext cx="84" cy="83"/>
              </a:xfrm>
              <a:custGeom>
                <a:avLst/>
                <a:gdLst/>
                <a:ahLst/>
                <a:cxnLst>
                  <a:cxn ang="0">
                    <a:pos x="84" y="19"/>
                  </a:cxn>
                  <a:cxn ang="0">
                    <a:pos x="20" y="0"/>
                  </a:cxn>
                  <a:cxn ang="0">
                    <a:pos x="0" y="64"/>
                  </a:cxn>
                  <a:cxn ang="0">
                    <a:pos x="64" y="83"/>
                  </a:cxn>
                  <a:cxn ang="0">
                    <a:pos x="84" y="19"/>
                  </a:cxn>
                </a:cxnLst>
                <a:rect l="0" t="0" r="r" b="b"/>
                <a:pathLst>
                  <a:path w="84" h="83">
                    <a:moveTo>
                      <a:pt x="84" y="19"/>
                    </a:moveTo>
                    <a:lnTo>
                      <a:pt x="20" y="0"/>
                    </a:lnTo>
                    <a:lnTo>
                      <a:pt x="0" y="64"/>
                    </a:lnTo>
                    <a:lnTo>
                      <a:pt x="64" y="83"/>
                    </a:lnTo>
                    <a:lnTo>
                      <a:pt x="84" y="19"/>
                    </a:lnTo>
                  </a:path>
                </a:pathLst>
              </a:custGeom>
              <a:noFill/>
              <a:ln w="3175">
                <a:solidFill>
                  <a:srgbClr val="87F8F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20" name="Freeform 88"/>
              <p:cNvSpPr>
                <a:spLocks noChangeAspect="1"/>
              </p:cNvSpPr>
              <p:nvPr/>
            </p:nvSpPr>
            <p:spPr bwMode="auto">
              <a:xfrm>
                <a:off x="160" y="2688"/>
                <a:ext cx="82" cy="83"/>
              </a:xfrm>
              <a:custGeom>
                <a:avLst/>
                <a:gdLst/>
                <a:ahLst/>
                <a:cxnLst>
                  <a:cxn ang="0">
                    <a:pos x="82" y="19"/>
                  </a:cxn>
                  <a:cxn ang="0">
                    <a:pos x="18" y="0"/>
                  </a:cxn>
                  <a:cxn ang="0">
                    <a:pos x="0" y="64"/>
                  </a:cxn>
                  <a:cxn ang="0">
                    <a:pos x="64" y="83"/>
                  </a:cxn>
                  <a:cxn ang="0">
                    <a:pos x="82" y="19"/>
                  </a:cxn>
                </a:cxnLst>
                <a:rect l="0" t="0" r="r" b="b"/>
                <a:pathLst>
                  <a:path w="82" h="83">
                    <a:moveTo>
                      <a:pt x="82" y="19"/>
                    </a:moveTo>
                    <a:lnTo>
                      <a:pt x="18" y="0"/>
                    </a:lnTo>
                    <a:lnTo>
                      <a:pt x="0" y="64"/>
                    </a:lnTo>
                    <a:lnTo>
                      <a:pt x="64" y="83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3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21" name="Freeform 89"/>
              <p:cNvSpPr>
                <a:spLocks noChangeAspect="1"/>
              </p:cNvSpPr>
              <p:nvPr/>
            </p:nvSpPr>
            <p:spPr bwMode="auto">
              <a:xfrm>
                <a:off x="160" y="2688"/>
                <a:ext cx="82" cy="83"/>
              </a:xfrm>
              <a:custGeom>
                <a:avLst/>
                <a:gdLst/>
                <a:ahLst/>
                <a:cxnLst>
                  <a:cxn ang="0">
                    <a:pos x="82" y="19"/>
                  </a:cxn>
                  <a:cxn ang="0">
                    <a:pos x="18" y="0"/>
                  </a:cxn>
                  <a:cxn ang="0">
                    <a:pos x="0" y="64"/>
                  </a:cxn>
                  <a:cxn ang="0">
                    <a:pos x="64" y="83"/>
                  </a:cxn>
                  <a:cxn ang="0">
                    <a:pos x="82" y="19"/>
                  </a:cxn>
                </a:cxnLst>
                <a:rect l="0" t="0" r="r" b="b"/>
                <a:pathLst>
                  <a:path w="82" h="83">
                    <a:moveTo>
                      <a:pt x="82" y="19"/>
                    </a:moveTo>
                    <a:lnTo>
                      <a:pt x="18" y="0"/>
                    </a:lnTo>
                    <a:lnTo>
                      <a:pt x="0" y="64"/>
                    </a:lnTo>
                    <a:lnTo>
                      <a:pt x="64" y="83"/>
                    </a:lnTo>
                    <a:lnTo>
                      <a:pt x="82" y="19"/>
                    </a:lnTo>
                  </a:path>
                </a:pathLst>
              </a:custGeom>
              <a:noFill/>
              <a:ln w="3175">
                <a:solidFill>
                  <a:srgbClr val="73D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22" name="Freeform 90"/>
              <p:cNvSpPr>
                <a:spLocks noChangeAspect="1"/>
              </p:cNvSpPr>
              <p:nvPr/>
            </p:nvSpPr>
            <p:spPr bwMode="auto">
              <a:xfrm>
                <a:off x="212" y="2555"/>
                <a:ext cx="113" cy="328"/>
              </a:xfrm>
              <a:custGeom>
                <a:avLst/>
                <a:gdLst/>
                <a:ahLst/>
                <a:cxnLst>
                  <a:cxn ang="0">
                    <a:pos x="0" y="311"/>
                  </a:cxn>
                  <a:cxn ang="0">
                    <a:pos x="7" y="328"/>
                  </a:cxn>
                  <a:cxn ang="0">
                    <a:pos x="21" y="320"/>
                  </a:cxn>
                  <a:cxn ang="0">
                    <a:pos x="40" y="289"/>
                  </a:cxn>
                  <a:cxn ang="0">
                    <a:pos x="62" y="238"/>
                  </a:cxn>
                  <a:cxn ang="0">
                    <a:pos x="83" y="176"/>
                  </a:cxn>
                  <a:cxn ang="0">
                    <a:pos x="101" y="114"/>
                  </a:cxn>
                  <a:cxn ang="0">
                    <a:pos x="109" y="59"/>
                  </a:cxn>
                  <a:cxn ang="0">
                    <a:pos x="113" y="17"/>
                  </a:cxn>
                  <a:cxn ang="0">
                    <a:pos x="106" y="0"/>
                  </a:cxn>
                  <a:cxn ang="0">
                    <a:pos x="92" y="7"/>
                  </a:cxn>
                  <a:cxn ang="0">
                    <a:pos x="73" y="38"/>
                  </a:cxn>
                  <a:cxn ang="0">
                    <a:pos x="50" y="88"/>
                  </a:cxn>
                  <a:cxn ang="0">
                    <a:pos x="30" y="152"/>
                  </a:cxn>
                  <a:cxn ang="0">
                    <a:pos x="12" y="216"/>
                  </a:cxn>
                  <a:cxn ang="0">
                    <a:pos x="2" y="271"/>
                  </a:cxn>
                  <a:cxn ang="0">
                    <a:pos x="0" y="311"/>
                  </a:cxn>
                </a:cxnLst>
                <a:rect l="0" t="0" r="r" b="b"/>
                <a:pathLst>
                  <a:path w="113" h="328">
                    <a:moveTo>
                      <a:pt x="0" y="311"/>
                    </a:moveTo>
                    <a:lnTo>
                      <a:pt x="7" y="328"/>
                    </a:lnTo>
                    <a:lnTo>
                      <a:pt x="21" y="320"/>
                    </a:lnTo>
                    <a:lnTo>
                      <a:pt x="40" y="289"/>
                    </a:lnTo>
                    <a:lnTo>
                      <a:pt x="62" y="238"/>
                    </a:lnTo>
                    <a:lnTo>
                      <a:pt x="83" y="176"/>
                    </a:lnTo>
                    <a:lnTo>
                      <a:pt x="101" y="114"/>
                    </a:lnTo>
                    <a:lnTo>
                      <a:pt x="109" y="59"/>
                    </a:lnTo>
                    <a:lnTo>
                      <a:pt x="113" y="17"/>
                    </a:lnTo>
                    <a:lnTo>
                      <a:pt x="106" y="0"/>
                    </a:lnTo>
                    <a:lnTo>
                      <a:pt x="92" y="7"/>
                    </a:lnTo>
                    <a:lnTo>
                      <a:pt x="73" y="38"/>
                    </a:lnTo>
                    <a:lnTo>
                      <a:pt x="50" y="88"/>
                    </a:lnTo>
                    <a:lnTo>
                      <a:pt x="30" y="152"/>
                    </a:lnTo>
                    <a:lnTo>
                      <a:pt x="12" y="216"/>
                    </a:lnTo>
                    <a:lnTo>
                      <a:pt x="2" y="271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2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23" name="Freeform 91"/>
              <p:cNvSpPr>
                <a:spLocks noChangeAspect="1"/>
              </p:cNvSpPr>
              <p:nvPr/>
            </p:nvSpPr>
            <p:spPr bwMode="auto">
              <a:xfrm>
                <a:off x="212" y="2555"/>
                <a:ext cx="113" cy="328"/>
              </a:xfrm>
              <a:custGeom>
                <a:avLst/>
                <a:gdLst/>
                <a:ahLst/>
                <a:cxnLst>
                  <a:cxn ang="0">
                    <a:pos x="0" y="311"/>
                  </a:cxn>
                  <a:cxn ang="0">
                    <a:pos x="7" y="328"/>
                  </a:cxn>
                  <a:cxn ang="0">
                    <a:pos x="21" y="320"/>
                  </a:cxn>
                  <a:cxn ang="0">
                    <a:pos x="40" y="289"/>
                  </a:cxn>
                  <a:cxn ang="0">
                    <a:pos x="62" y="238"/>
                  </a:cxn>
                  <a:cxn ang="0">
                    <a:pos x="83" y="176"/>
                  </a:cxn>
                  <a:cxn ang="0">
                    <a:pos x="101" y="114"/>
                  </a:cxn>
                  <a:cxn ang="0">
                    <a:pos x="109" y="59"/>
                  </a:cxn>
                  <a:cxn ang="0">
                    <a:pos x="113" y="17"/>
                  </a:cxn>
                  <a:cxn ang="0">
                    <a:pos x="106" y="0"/>
                  </a:cxn>
                  <a:cxn ang="0">
                    <a:pos x="92" y="7"/>
                  </a:cxn>
                  <a:cxn ang="0">
                    <a:pos x="73" y="38"/>
                  </a:cxn>
                  <a:cxn ang="0">
                    <a:pos x="50" y="88"/>
                  </a:cxn>
                  <a:cxn ang="0">
                    <a:pos x="30" y="152"/>
                  </a:cxn>
                  <a:cxn ang="0">
                    <a:pos x="12" y="216"/>
                  </a:cxn>
                  <a:cxn ang="0">
                    <a:pos x="2" y="271"/>
                  </a:cxn>
                  <a:cxn ang="0">
                    <a:pos x="0" y="311"/>
                  </a:cxn>
                </a:cxnLst>
                <a:rect l="0" t="0" r="r" b="b"/>
                <a:pathLst>
                  <a:path w="113" h="328">
                    <a:moveTo>
                      <a:pt x="0" y="311"/>
                    </a:moveTo>
                    <a:lnTo>
                      <a:pt x="7" y="328"/>
                    </a:lnTo>
                    <a:lnTo>
                      <a:pt x="21" y="320"/>
                    </a:lnTo>
                    <a:lnTo>
                      <a:pt x="40" y="289"/>
                    </a:lnTo>
                    <a:lnTo>
                      <a:pt x="62" y="238"/>
                    </a:lnTo>
                    <a:lnTo>
                      <a:pt x="83" y="176"/>
                    </a:lnTo>
                    <a:lnTo>
                      <a:pt x="101" y="114"/>
                    </a:lnTo>
                    <a:lnTo>
                      <a:pt x="109" y="59"/>
                    </a:lnTo>
                    <a:lnTo>
                      <a:pt x="113" y="17"/>
                    </a:lnTo>
                    <a:lnTo>
                      <a:pt x="106" y="0"/>
                    </a:lnTo>
                    <a:lnTo>
                      <a:pt x="92" y="7"/>
                    </a:lnTo>
                    <a:lnTo>
                      <a:pt x="73" y="38"/>
                    </a:lnTo>
                    <a:lnTo>
                      <a:pt x="50" y="88"/>
                    </a:lnTo>
                    <a:lnTo>
                      <a:pt x="30" y="152"/>
                    </a:lnTo>
                    <a:lnTo>
                      <a:pt x="12" y="216"/>
                    </a:lnTo>
                    <a:lnTo>
                      <a:pt x="2" y="271"/>
                    </a:lnTo>
                    <a:lnTo>
                      <a:pt x="0" y="311"/>
                    </a:lnTo>
                  </a:path>
                </a:pathLst>
              </a:custGeom>
              <a:noFill/>
              <a:ln w="3175">
                <a:solidFill>
                  <a:srgbClr val="22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24" name="Line 92"/>
              <p:cNvSpPr>
                <a:spLocks noChangeAspect="1" noChangeShapeType="1"/>
              </p:cNvSpPr>
              <p:nvPr/>
            </p:nvSpPr>
            <p:spPr bwMode="auto">
              <a:xfrm flipH="1">
                <a:off x="240" y="2553"/>
                <a:ext cx="55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25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186" y="2626"/>
                <a:ext cx="37" cy="21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58527" name="Line 95"/>
            <p:cNvSpPr>
              <a:spLocks noChangeAspect="1" noChangeShapeType="1"/>
            </p:cNvSpPr>
            <p:nvPr/>
          </p:nvSpPr>
          <p:spPr bwMode="auto">
            <a:xfrm flipH="1" flipV="1">
              <a:off x="4478336" y="4727574"/>
              <a:ext cx="425287" cy="777876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58572" name="Line 140"/>
            <p:cNvSpPr>
              <a:spLocks noChangeAspect="1" noChangeShapeType="1"/>
            </p:cNvSpPr>
            <p:nvPr/>
          </p:nvSpPr>
          <p:spPr bwMode="auto">
            <a:xfrm flipH="1">
              <a:off x="4470399" y="4418949"/>
              <a:ext cx="761206" cy="30545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10" name="Group 97"/>
            <p:cNvGrpSpPr>
              <a:grpSpLocks noChangeAspect="1"/>
            </p:cNvGrpSpPr>
            <p:nvPr/>
          </p:nvGrpSpPr>
          <p:grpSpPr bwMode="auto">
            <a:xfrm>
              <a:off x="4488549" y="5045241"/>
              <a:ext cx="698500" cy="681037"/>
              <a:chOff x="-189" y="2107"/>
              <a:chExt cx="356" cy="347"/>
            </a:xfrm>
          </p:grpSpPr>
          <p:sp>
            <p:nvSpPr>
              <p:cNvPr id="167" name="Freeform 98"/>
              <p:cNvSpPr>
                <a:spLocks noChangeAspect="1"/>
              </p:cNvSpPr>
              <p:nvPr/>
            </p:nvSpPr>
            <p:spPr bwMode="auto">
              <a:xfrm>
                <a:off x="51" y="2109"/>
                <a:ext cx="116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78"/>
                  </a:cxn>
                  <a:cxn ang="0">
                    <a:pos x="116" y="193"/>
                  </a:cxn>
                  <a:cxn ang="0">
                    <a:pos x="19" y="15"/>
                  </a:cxn>
                  <a:cxn ang="0">
                    <a:pos x="0" y="0"/>
                  </a:cxn>
                </a:cxnLst>
                <a:rect l="0" t="0" r="r" b="b"/>
                <a:pathLst>
                  <a:path w="116" h="193">
                    <a:moveTo>
                      <a:pt x="0" y="0"/>
                    </a:moveTo>
                    <a:lnTo>
                      <a:pt x="96" y="178"/>
                    </a:lnTo>
                    <a:lnTo>
                      <a:pt x="116" y="193"/>
                    </a:lnTo>
                    <a:lnTo>
                      <a:pt x="19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99"/>
              <p:cNvSpPr>
                <a:spLocks noChangeAspect="1"/>
              </p:cNvSpPr>
              <p:nvPr/>
            </p:nvSpPr>
            <p:spPr bwMode="auto">
              <a:xfrm>
                <a:off x="51" y="2109"/>
                <a:ext cx="116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78"/>
                  </a:cxn>
                  <a:cxn ang="0">
                    <a:pos x="116" y="193"/>
                  </a:cxn>
                  <a:cxn ang="0">
                    <a:pos x="19" y="15"/>
                  </a:cxn>
                  <a:cxn ang="0">
                    <a:pos x="0" y="0"/>
                  </a:cxn>
                </a:cxnLst>
                <a:rect l="0" t="0" r="r" b="b"/>
                <a:pathLst>
                  <a:path w="116" h="193">
                    <a:moveTo>
                      <a:pt x="0" y="0"/>
                    </a:moveTo>
                    <a:lnTo>
                      <a:pt x="96" y="178"/>
                    </a:lnTo>
                    <a:lnTo>
                      <a:pt x="116" y="193"/>
                    </a:lnTo>
                    <a:lnTo>
                      <a:pt x="19" y="1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675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Freeform 100"/>
              <p:cNvSpPr>
                <a:spLocks noChangeAspect="1"/>
              </p:cNvSpPr>
              <p:nvPr/>
            </p:nvSpPr>
            <p:spPr bwMode="auto">
              <a:xfrm>
                <a:off x="-189" y="2235"/>
                <a:ext cx="95" cy="20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95" y="204"/>
                  </a:cxn>
                  <a:cxn ang="0">
                    <a:pos x="95" y="178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95" h="204">
                    <a:moveTo>
                      <a:pt x="0" y="26"/>
                    </a:moveTo>
                    <a:lnTo>
                      <a:pt x="95" y="204"/>
                    </a:lnTo>
                    <a:lnTo>
                      <a:pt x="95" y="178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3C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Freeform 101"/>
              <p:cNvSpPr>
                <a:spLocks noChangeAspect="1"/>
              </p:cNvSpPr>
              <p:nvPr/>
            </p:nvSpPr>
            <p:spPr bwMode="auto">
              <a:xfrm>
                <a:off x="-189" y="2235"/>
                <a:ext cx="95" cy="20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95" y="204"/>
                  </a:cxn>
                  <a:cxn ang="0">
                    <a:pos x="95" y="178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95" h="204">
                    <a:moveTo>
                      <a:pt x="0" y="26"/>
                    </a:moveTo>
                    <a:lnTo>
                      <a:pt x="95" y="204"/>
                    </a:lnTo>
                    <a:lnTo>
                      <a:pt x="95" y="178"/>
                    </a:lnTo>
                    <a:lnTo>
                      <a:pt x="0" y="0"/>
                    </a:lnTo>
                    <a:lnTo>
                      <a:pt x="0" y="26"/>
                    </a:lnTo>
                  </a:path>
                </a:pathLst>
              </a:custGeom>
              <a:noFill/>
              <a:ln w="3175">
                <a:solidFill>
                  <a:srgbClr val="3CAAA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102"/>
              <p:cNvSpPr>
                <a:spLocks noChangeAspect="1"/>
              </p:cNvSpPr>
              <p:nvPr/>
            </p:nvSpPr>
            <p:spPr bwMode="auto">
              <a:xfrm>
                <a:off x="15" y="2107"/>
                <a:ext cx="132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178"/>
                  </a:cxn>
                  <a:cxn ang="0">
                    <a:pos x="132" y="180"/>
                  </a:cxn>
                  <a:cxn ang="0">
                    <a:pos x="36" y="2"/>
                  </a:cxn>
                  <a:cxn ang="0">
                    <a:pos x="0" y="0"/>
                  </a:cxn>
                </a:cxnLst>
                <a:rect l="0" t="0" r="r" b="b"/>
                <a:pathLst>
                  <a:path w="132" h="180">
                    <a:moveTo>
                      <a:pt x="0" y="0"/>
                    </a:moveTo>
                    <a:lnTo>
                      <a:pt x="97" y="178"/>
                    </a:lnTo>
                    <a:lnTo>
                      <a:pt x="132" y="180"/>
                    </a:lnTo>
                    <a:lnTo>
                      <a:pt x="3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103"/>
              <p:cNvSpPr>
                <a:spLocks noChangeAspect="1"/>
              </p:cNvSpPr>
              <p:nvPr/>
            </p:nvSpPr>
            <p:spPr bwMode="auto">
              <a:xfrm>
                <a:off x="15" y="2107"/>
                <a:ext cx="132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178"/>
                  </a:cxn>
                  <a:cxn ang="0">
                    <a:pos x="132" y="180"/>
                  </a:cxn>
                  <a:cxn ang="0">
                    <a:pos x="36" y="2"/>
                  </a:cxn>
                  <a:cxn ang="0">
                    <a:pos x="0" y="0"/>
                  </a:cxn>
                </a:cxnLst>
                <a:rect l="0" t="0" r="r" b="b"/>
                <a:pathLst>
                  <a:path w="132" h="180">
                    <a:moveTo>
                      <a:pt x="0" y="0"/>
                    </a:moveTo>
                    <a:lnTo>
                      <a:pt x="97" y="178"/>
                    </a:lnTo>
                    <a:lnTo>
                      <a:pt x="132" y="180"/>
                    </a:lnTo>
                    <a:lnTo>
                      <a:pt x="36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40B0B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104"/>
              <p:cNvSpPr>
                <a:spLocks noChangeAspect="1"/>
              </p:cNvSpPr>
              <p:nvPr/>
            </p:nvSpPr>
            <p:spPr bwMode="auto">
              <a:xfrm>
                <a:off x="-189" y="2204"/>
                <a:ext cx="116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16" y="178"/>
                  </a:cxn>
                  <a:cxn ang="0">
                    <a:pos x="21" y="0"/>
                  </a:cxn>
                  <a:cxn ang="0">
                    <a:pos x="0" y="31"/>
                  </a:cxn>
                </a:cxnLst>
                <a:rect l="0" t="0" r="r" b="b"/>
                <a:pathLst>
                  <a:path w="116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16" y="178"/>
                    </a:lnTo>
                    <a:lnTo>
                      <a:pt x="2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0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105"/>
              <p:cNvSpPr>
                <a:spLocks noChangeAspect="1"/>
              </p:cNvSpPr>
              <p:nvPr/>
            </p:nvSpPr>
            <p:spPr bwMode="auto">
              <a:xfrm>
                <a:off x="-189" y="2204"/>
                <a:ext cx="116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16" y="178"/>
                  </a:cxn>
                  <a:cxn ang="0">
                    <a:pos x="21" y="0"/>
                  </a:cxn>
                  <a:cxn ang="0">
                    <a:pos x="0" y="31"/>
                  </a:cxn>
                </a:cxnLst>
                <a:rect l="0" t="0" r="r" b="b"/>
                <a:pathLst>
                  <a:path w="116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16" y="178"/>
                    </a:lnTo>
                    <a:lnTo>
                      <a:pt x="21" y="0"/>
                    </a:lnTo>
                    <a:lnTo>
                      <a:pt x="0" y="31"/>
                    </a:lnTo>
                  </a:path>
                </a:pathLst>
              </a:custGeom>
              <a:noFill/>
              <a:ln w="3175">
                <a:solidFill>
                  <a:srgbClr val="60DC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106"/>
              <p:cNvSpPr>
                <a:spLocks noChangeAspect="1"/>
              </p:cNvSpPr>
              <p:nvPr/>
            </p:nvSpPr>
            <p:spPr bwMode="auto">
              <a:xfrm>
                <a:off x="-32" y="2107"/>
                <a:ext cx="144" cy="1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7" y="188"/>
                  </a:cxn>
                  <a:cxn ang="0">
                    <a:pos x="144" y="178"/>
                  </a:cxn>
                  <a:cxn ang="0">
                    <a:pos x="47" y="0"/>
                  </a:cxn>
                  <a:cxn ang="0">
                    <a:pos x="0" y="10"/>
                  </a:cxn>
                </a:cxnLst>
                <a:rect l="0" t="0" r="r" b="b"/>
                <a:pathLst>
                  <a:path w="144" h="188">
                    <a:moveTo>
                      <a:pt x="0" y="10"/>
                    </a:moveTo>
                    <a:lnTo>
                      <a:pt x="97" y="188"/>
                    </a:lnTo>
                    <a:lnTo>
                      <a:pt x="144" y="178"/>
                    </a:lnTo>
                    <a:lnTo>
                      <a:pt x="4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62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107"/>
              <p:cNvSpPr>
                <a:spLocks noChangeAspect="1"/>
              </p:cNvSpPr>
              <p:nvPr/>
            </p:nvSpPr>
            <p:spPr bwMode="auto">
              <a:xfrm>
                <a:off x="-32" y="2107"/>
                <a:ext cx="144" cy="1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7" y="188"/>
                  </a:cxn>
                  <a:cxn ang="0">
                    <a:pos x="144" y="178"/>
                  </a:cxn>
                  <a:cxn ang="0">
                    <a:pos x="47" y="0"/>
                  </a:cxn>
                  <a:cxn ang="0">
                    <a:pos x="0" y="10"/>
                  </a:cxn>
                </a:cxnLst>
                <a:rect l="0" t="0" r="r" b="b"/>
                <a:pathLst>
                  <a:path w="144" h="188">
                    <a:moveTo>
                      <a:pt x="0" y="10"/>
                    </a:moveTo>
                    <a:lnTo>
                      <a:pt x="97" y="188"/>
                    </a:lnTo>
                    <a:lnTo>
                      <a:pt x="144" y="178"/>
                    </a:lnTo>
                    <a:lnTo>
                      <a:pt x="47" y="0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62DFD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108"/>
              <p:cNvSpPr>
                <a:spLocks noChangeAspect="1"/>
              </p:cNvSpPr>
              <p:nvPr/>
            </p:nvSpPr>
            <p:spPr bwMode="auto">
              <a:xfrm>
                <a:off x="-168" y="2171"/>
                <a:ext cx="131" cy="21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95" y="211"/>
                  </a:cxn>
                  <a:cxn ang="0">
                    <a:pos x="131" y="178"/>
                  </a:cxn>
                  <a:cxn ang="0">
                    <a:pos x="34" y="0"/>
                  </a:cxn>
                  <a:cxn ang="0">
                    <a:pos x="0" y="33"/>
                  </a:cxn>
                </a:cxnLst>
                <a:rect l="0" t="0" r="r" b="b"/>
                <a:pathLst>
                  <a:path w="131" h="211">
                    <a:moveTo>
                      <a:pt x="0" y="33"/>
                    </a:moveTo>
                    <a:lnTo>
                      <a:pt x="95" y="211"/>
                    </a:lnTo>
                    <a:lnTo>
                      <a:pt x="131" y="178"/>
                    </a:lnTo>
                    <a:lnTo>
                      <a:pt x="34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77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109"/>
              <p:cNvSpPr>
                <a:spLocks noChangeAspect="1"/>
              </p:cNvSpPr>
              <p:nvPr/>
            </p:nvSpPr>
            <p:spPr bwMode="auto">
              <a:xfrm>
                <a:off x="-168" y="2171"/>
                <a:ext cx="131" cy="21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95" y="211"/>
                  </a:cxn>
                  <a:cxn ang="0">
                    <a:pos x="131" y="178"/>
                  </a:cxn>
                  <a:cxn ang="0">
                    <a:pos x="34" y="0"/>
                  </a:cxn>
                  <a:cxn ang="0">
                    <a:pos x="0" y="33"/>
                  </a:cxn>
                </a:cxnLst>
                <a:rect l="0" t="0" r="r" b="b"/>
                <a:pathLst>
                  <a:path w="131" h="211">
                    <a:moveTo>
                      <a:pt x="0" y="33"/>
                    </a:moveTo>
                    <a:lnTo>
                      <a:pt x="95" y="211"/>
                    </a:lnTo>
                    <a:lnTo>
                      <a:pt x="131" y="178"/>
                    </a:lnTo>
                    <a:lnTo>
                      <a:pt x="34" y="0"/>
                    </a:lnTo>
                    <a:lnTo>
                      <a:pt x="0" y="33"/>
                    </a:lnTo>
                  </a:path>
                </a:pathLst>
              </a:custGeom>
              <a:noFill/>
              <a:ln w="3175">
                <a:solidFill>
                  <a:srgbClr val="77FDF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110"/>
              <p:cNvSpPr>
                <a:spLocks noChangeAspect="1"/>
              </p:cNvSpPr>
              <p:nvPr/>
            </p:nvSpPr>
            <p:spPr bwMode="auto">
              <a:xfrm>
                <a:off x="-85" y="2117"/>
                <a:ext cx="150" cy="2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97" y="201"/>
                  </a:cxn>
                  <a:cxn ang="0">
                    <a:pos x="150" y="178"/>
                  </a:cxn>
                  <a:cxn ang="0">
                    <a:pos x="53" y="0"/>
                  </a:cxn>
                  <a:cxn ang="0">
                    <a:pos x="0" y="23"/>
                  </a:cxn>
                </a:cxnLst>
                <a:rect l="0" t="0" r="r" b="b"/>
                <a:pathLst>
                  <a:path w="150" h="201">
                    <a:moveTo>
                      <a:pt x="0" y="23"/>
                    </a:moveTo>
                    <a:lnTo>
                      <a:pt x="97" y="201"/>
                    </a:lnTo>
                    <a:lnTo>
                      <a:pt x="150" y="178"/>
                    </a:lnTo>
                    <a:lnTo>
                      <a:pt x="5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9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111"/>
              <p:cNvSpPr>
                <a:spLocks noChangeAspect="1"/>
              </p:cNvSpPr>
              <p:nvPr/>
            </p:nvSpPr>
            <p:spPr bwMode="auto">
              <a:xfrm>
                <a:off x="-85" y="2117"/>
                <a:ext cx="150" cy="2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97" y="201"/>
                  </a:cxn>
                  <a:cxn ang="0">
                    <a:pos x="150" y="178"/>
                  </a:cxn>
                  <a:cxn ang="0">
                    <a:pos x="53" y="0"/>
                  </a:cxn>
                  <a:cxn ang="0">
                    <a:pos x="0" y="23"/>
                  </a:cxn>
                </a:cxnLst>
                <a:rect l="0" t="0" r="r" b="b"/>
                <a:pathLst>
                  <a:path w="150" h="201">
                    <a:moveTo>
                      <a:pt x="0" y="23"/>
                    </a:moveTo>
                    <a:lnTo>
                      <a:pt x="97" y="201"/>
                    </a:lnTo>
                    <a:lnTo>
                      <a:pt x="150" y="178"/>
                    </a:lnTo>
                    <a:lnTo>
                      <a:pt x="53" y="0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rgbClr val="79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Freeform 112"/>
              <p:cNvSpPr>
                <a:spLocks noChangeAspect="1"/>
              </p:cNvSpPr>
              <p:nvPr/>
            </p:nvSpPr>
            <p:spPr bwMode="auto">
              <a:xfrm>
                <a:off x="-134" y="2140"/>
                <a:ext cx="146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7" y="209"/>
                  </a:cxn>
                  <a:cxn ang="0">
                    <a:pos x="146" y="178"/>
                  </a:cxn>
                  <a:cxn ang="0">
                    <a:pos x="49" y="0"/>
                  </a:cxn>
                  <a:cxn ang="0">
                    <a:pos x="0" y="31"/>
                  </a:cxn>
                </a:cxnLst>
                <a:rect l="0" t="0" r="r" b="b"/>
                <a:pathLst>
                  <a:path w="146" h="209">
                    <a:moveTo>
                      <a:pt x="0" y="31"/>
                    </a:moveTo>
                    <a:lnTo>
                      <a:pt x="97" y="209"/>
                    </a:lnTo>
                    <a:lnTo>
                      <a:pt x="146" y="178"/>
                    </a:lnTo>
                    <a:lnTo>
                      <a:pt x="4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8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113"/>
              <p:cNvSpPr>
                <a:spLocks noChangeAspect="1"/>
              </p:cNvSpPr>
              <p:nvPr/>
            </p:nvSpPr>
            <p:spPr bwMode="auto">
              <a:xfrm>
                <a:off x="-134" y="2140"/>
                <a:ext cx="146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7" y="209"/>
                  </a:cxn>
                  <a:cxn ang="0">
                    <a:pos x="146" y="178"/>
                  </a:cxn>
                  <a:cxn ang="0">
                    <a:pos x="49" y="0"/>
                  </a:cxn>
                  <a:cxn ang="0">
                    <a:pos x="0" y="31"/>
                  </a:cxn>
                </a:cxnLst>
                <a:rect l="0" t="0" r="r" b="b"/>
                <a:pathLst>
                  <a:path w="146" h="209">
                    <a:moveTo>
                      <a:pt x="0" y="31"/>
                    </a:moveTo>
                    <a:lnTo>
                      <a:pt x="97" y="209"/>
                    </a:lnTo>
                    <a:lnTo>
                      <a:pt x="146" y="178"/>
                    </a:lnTo>
                    <a:lnTo>
                      <a:pt x="49" y="0"/>
                    </a:lnTo>
                    <a:lnTo>
                      <a:pt x="0" y="31"/>
                    </a:lnTo>
                  </a:path>
                </a:pathLst>
              </a:custGeom>
              <a:noFill/>
              <a:ln w="3175">
                <a:solidFill>
                  <a:srgbClr val="8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114"/>
              <p:cNvSpPr>
                <a:spLocks noChangeAspect="1"/>
              </p:cNvSpPr>
              <p:nvPr/>
            </p:nvSpPr>
            <p:spPr bwMode="auto">
              <a:xfrm>
                <a:off x="-94" y="2285"/>
                <a:ext cx="261" cy="169"/>
              </a:xfrm>
              <a:custGeom>
                <a:avLst/>
                <a:gdLst/>
                <a:ahLst/>
                <a:cxnLst>
                  <a:cxn ang="0">
                    <a:pos x="106" y="33"/>
                  </a:cxn>
                  <a:cxn ang="0">
                    <a:pos x="57" y="64"/>
                  </a:cxn>
                  <a:cxn ang="0">
                    <a:pos x="21" y="97"/>
                  </a:cxn>
                  <a:cxn ang="0">
                    <a:pos x="0" y="128"/>
                  </a:cxn>
                  <a:cxn ang="0">
                    <a:pos x="0" y="154"/>
                  </a:cxn>
                  <a:cxn ang="0">
                    <a:pos x="21" y="169"/>
                  </a:cxn>
                  <a:cxn ang="0">
                    <a:pos x="56" y="169"/>
                  </a:cxn>
                  <a:cxn ang="0">
                    <a:pos x="102" y="159"/>
                  </a:cxn>
                  <a:cxn ang="0">
                    <a:pos x="154" y="137"/>
                  </a:cxn>
                  <a:cxn ang="0">
                    <a:pos x="203" y="107"/>
                  </a:cxn>
                  <a:cxn ang="0">
                    <a:pos x="239" y="74"/>
                  </a:cxn>
                  <a:cxn ang="0">
                    <a:pos x="260" y="43"/>
                  </a:cxn>
                  <a:cxn ang="0">
                    <a:pos x="261" y="17"/>
                  </a:cxn>
                  <a:cxn ang="0">
                    <a:pos x="241" y="2"/>
                  </a:cxn>
                  <a:cxn ang="0">
                    <a:pos x="206" y="0"/>
                  </a:cxn>
                  <a:cxn ang="0">
                    <a:pos x="159" y="10"/>
                  </a:cxn>
                  <a:cxn ang="0">
                    <a:pos x="106" y="33"/>
                  </a:cxn>
                </a:cxnLst>
                <a:rect l="0" t="0" r="r" b="b"/>
                <a:pathLst>
                  <a:path w="261" h="169">
                    <a:moveTo>
                      <a:pt x="106" y="33"/>
                    </a:moveTo>
                    <a:lnTo>
                      <a:pt x="57" y="64"/>
                    </a:lnTo>
                    <a:lnTo>
                      <a:pt x="21" y="97"/>
                    </a:lnTo>
                    <a:lnTo>
                      <a:pt x="0" y="128"/>
                    </a:lnTo>
                    <a:lnTo>
                      <a:pt x="0" y="154"/>
                    </a:lnTo>
                    <a:lnTo>
                      <a:pt x="21" y="169"/>
                    </a:lnTo>
                    <a:lnTo>
                      <a:pt x="56" y="169"/>
                    </a:lnTo>
                    <a:lnTo>
                      <a:pt x="102" y="159"/>
                    </a:lnTo>
                    <a:lnTo>
                      <a:pt x="154" y="137"/>
                    </a:lnTo>
                    <a:lnTo>
                      <a:pt x="203" y="107"/>
                    </a:lnTo>
                    <a:lnTo>
                      <a:pt x="239" y="74"/>
                    </a:lnTo>
                    <a:lnTo>
                      <a:pt x="260" y="43"/>
                    </a:lnTo>
                    <a:lnTo>
                      <a:pt x="261" y="17"/>
                    </a:lnTo>
                    <a:lnTo>
                      <a:pt x="241" y="2"/>
                    </a:lnTo>
                    <a:lnTo>
                      <a:pt x="206" y="0"/>
                    </a:lnTo>
                    <a:lnTo>
                      <a:pt x="159" y="10"/>
                    </a:lnTo>
                    <a:lnTo>
                      <a:pt x="106" y="33"/>
                    </a:lnTo>
                    <a:close/>
                  </a:path>
                </a:pathLst>
              </a:custGeom>
              <a:solidFill>
                <a:srgbClr val="15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115"/>
              <p:cNvSpPr>
                <a:spLocks noChangeAspect="1"/>
              </p:cNvSpPr>
              <p:nvPr/>
            </p:nvSpPr>
            <p:spPr bwMode="auto">
              <a:xfrm>
                <a:off x="-94" y="2285"/>
                <a:ext cx="261" cy="169"/>
              </a:xfrm>
              <a:custGeom>
                <a:avLst/>
                <a:gdLst/>
                <a:ahLst/>
                <a:cxnLst>
                  <a:cxn ang="0">
                    <a:pos x="106" y="33"/>
                  </a:cxn>
                  <a:cxn ang="0">
                    <a:pos x="57" y="64"/>
                  </a:cxn>
                  <a:cxn ang="0">
                    <a:pos x="21" y="97"/>
                  </a:cxn>
                  <a:cxn ang="0">
                    <a:pos x="0" y="128"/>
                  </a:cxn>
                  <a:cxn ang="0">
                    <a:pos x="0" y="154"/>
                  </a:cxn>
                  <a:cxn ang="0">
                    <a:pos x="21" y="169"/>
                  </a:cxn>
                  <a:cxn ang="0">
                    <a:pos x="56" y="169"/>
                  </a:cxn>
                  <a:cxn ang="0">
                    <a:pos x="102" y="159"/>
                  </a:cxn>
                  <a:cxn ang="0">
                    <a:pos x="154" y="137"/>
                  </a:cxn>
                  <a:cxn ang="0">
                    <a:pos x="203" y="107"/>
                  </a:cxn>
                  <a:cxn ang="0">
                    <a:pos x="239" y="74"/>
                  </a:cxn>
                  <a:cxn ang="0">
                    <a:pos x="260" y="43"/>
                  </a:cxn>
                  <a:cxn ang="0">
                    <a:pos x="261" y="17"/>
                  </a:cxn>
                  <a:cxn ang="0">
                    <a:pos x="241" y="2"/>
                  </a:cxn>
                  <a:cxn ang="0">
                    <a:pos x="206" y="0"/>
                  </a:cxn>
                  <a:cxn ang="0">
                    <a:pos x="159" y="10"/>
                  </a:cxn>
                  <a:cxn ang="0">
                    <a:pos x="106" y="33"/>
                  </a:cxn>
                </a:cxnLst>
                <a:rect l="0" t="0" r="r" b="b"/>
                <a:pathLst>
                  <a:path w="261" h="169">
                    <a:moveTo>
                      <a:pt x="106" y="33"/>
                    </a:moveTo>
                    <a:lnTo>
                      <a:pt x="57" y="64"/>
                    </a:lnTo>
                    <a:lnTo>
                      <a:pt x="21" y="97"/>
                    </a:lnTo>
                    <a:lnTo>
                      <a:pt x="0" y="128"/>
                    </a:lnTo>
                    <a:lnTo>
                      <a:pt x="0" y="154"/>
                    </a:lnTo>
                    <a:lnTo>
                      <a:pt x="21" y="169"/>
                    </a:lnTo>
                    <a:lnTo>
                      <a:pt x="56" y="169"/>
                    </a:lnTo>
                    <a:lnTo>
                      <a:pt x="102" y="159"/>
                    </a:lnTo>
                    <a:lnTo>
                      <a:pt x="154" y="137"/>
                    </a:lnTo>
                    <a:lnTo>
                      <a:pt x="203" y="107"/>
                    </a:lnTo>
                    <a:lnTo>
                      <a:pt x="239" y="74"/>
                    </a:lnTo>
                    <a:lnTo>
                      <a:pt x="260" y="43"/>
                    </a:lnTo>
                    <a:lnTo>
                      <a:pt x="261" y="17"/>
                    </a:lnTo>
                    <a:lnTo>
                      <a:pt x="241" y="2"/>
                    </a:lnTo>
                    <a:lnTo>
                      <a:pt x="206" y="0"/>
                    </a:lnTo>
                    <a:lnTo>
                      <a:pt x="159" y="10"/>
                    </a:lnTo>
                    <a:lnTo>
                      <a:pt x="106" y="33"/>
                    </a:lnTo>
                  </a:path>
                </a:pathLst>
              </a:custGeom>
              <a:noFill/>
              <a:ln w="3175">
                <a:solidFill>
                  <a:srgbClr val="15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-149" y="2161"/>
                <a:ext cx="145" cy="17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Line 117"/>
              <p:cNvSpPr>
                <a:spLocks noChangeAspect="1" noChangeShapeType="1"/>
              </p:cNvSpPr>
              <p:nvPr/>
            </p:nvSpPr>
            <p:spPr bwMode="auto">
              <a:xfrm>
                <a:off x="22" y="2152"/>
                <a:ext cx="90" cy="6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2" name="Line 95"/>
            <p:cNvSpPr>
              <a:spLocks noChangeAspect="1" noChangeShapeType="1"/>
            </p:cNvSpPr>
            <p:nvPr/>
          </p:nvSpPr>
          <p:spPr bwMode="auto">
            <a:xfrm flipH="1" flipV="1">
              <a:off x="4929506" y="5553074"/>
              <a:ext cx="354117" cy="647701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53"/>
            <p:cNvGrpSpPr>
              <a:grpSpLocks noChangeAspect="1"/>
            </p:cNvGrpSpPr>
            <p:nvPr/>
          </p:nvGrpSpPr>
          <p:grpSpPr bwMode="auto">
            <a:xfrm>
              <a:off x="5110163" y="6043613"/>
              <a:ext cx="352425" cy="344488"/>
              <a:chOff x="608" y="3376"/>
              <a:chExt cx="180" cy="176"/>
            </a:xfrm>
          </p:grpSpPr>
          <p:sp>
            <p:nvSpPr>
              <p:cNvPr id="658486" name="Freeform 54"/>
              <p:cNvSpPr>
                <a:spLocks noChangeAspect="1"/>
              </p:cNvSpPr>
              <p:nvPr/>
            </p:nvSpPr>
            <p:spPr bwMode="auto">
              <a:xfrm>
                <a:off x="726" y="3378"/>
                <a:ext cx="62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86"/>
                  </a:cxn>
                  <a:cxn ang="0">
                    <a:pos x="62" y="93"/>
                  </a:cxn>
                  <a:cxn ang="0">
                    <a:pos x="10" y="7"/>
                  </a:cxn>
                  <a:cxn ang="0">
                    <a:pos x="0" y="0"/>
                  </a:cxn>
                </a:cxnLst>
                <a:rect l="0" t="0" r="r" b="b"/>
                <a:pathLst>
                  <a:path w="62" h="93">
                    <a:moveTo>
                      <a:pt x="0" y="0"/>
                    </a:moveTo>
                    <a:lnTo>
                      <a:pt x="52" y="86"/>
                    </a:lnTo>
                    <a:lnTo>
                      <a:pt x="62" y="93"/>
                    </a:lnTo>
                    <a:lnTo>
                      <a:pt x="1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73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87" name="Freeform 55"/>
              <p:cNvSpPr>
                <a:spLocks noChangeAspect="1"/>
              </p:cNvSpPr>
              <p:nvPr/>
            </p:nvSpPr>
            <p:spPr bwMode="auto">
              <a:xfrm>
                <a:off x="726" y="3378"/>
                <a:ext cx="62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86"/>
                  </a:cxn>
                  <a:cxn ang="0">
                    <a:pos x="62" y="93"/>
                  </a:cxn>
                  <a:cxn ang="0">
                    <a:pos x="10" y="7"/>
                  </a:cxn>
                  <a:cxn ang="0">
                    <a:pos x="0" y="0"/>
                  </a:cxn>
                </a:cxnLst>
                <a:rect l="0" t="0" r="r" b="b"/>
                <a:pathLst>
                  <a:path w="62" h="93">
                    <a:moveTo>
                      <a:pt x="0" y="0"/>
                    </a:moveTo>
                    <a:lnTo>
                      <a:pt x="52" y="86"/>
                    </a:lnTo>
                    <a:lnTo>
                      <a:pt x="62" y="93"/>
                    </a:lnTo>
                    <a:lnTo>
                      <a:pt x="10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73730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88" name="Freeform 56"/>
              <p:cNvSpPr>
                <a:spLocks noChangeAspect="1"/>
              </p:cNvSpPr>
              <p:nvPr/>
            </p:nvSpPr>
            <p:spPr bwMode="auto">
              <a:xfrm>
                <a:off x="608" y="3445"/>
                <a:ext cx="52" cy="1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2" y="100"/>
                  </a:cxn>
                  <a:cxn ang="0">
                    <a:pos x="52" y="87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52" h="100">
                    <a:moveTo>
                      <a:pt x="0" y="12"/>
                    </a:moveTo>
                    <a:lnTo>
                      <a:pt x="52" y="100"/>
                    </a:lnTo>
                    <a:lnTo>
                      <a:pt x="52" y="87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CAC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89" name="Freeform 57"/>
              <p:cNvSpPr>
                <a:spLocks noChangeAspect="1"/>
              </p:cNvSpPr>
              <p:nvPr/>
            </p:nvSpPr>
            <p:spPr bwMode="auto">
              <a:xfrm>
                <a:off x="608" y="3445"/>
                <a:ext cx="52" cy="1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2" y="100"/>
                  </a:cxn>
                  <a:cxn ang="0">
                    <a:pos x="52" y="87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52" h="100">
                    <a:moveTo>
                      <a:pt x="0" y="12"/>
                    </a:moveTo>
                    <a:lnTo>
                      <a:pt x="52" y="100"/>
                    </a:lnTo>
                    <a:lnTo>
                      <a:pt x="52" y="87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ACAC2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90" name="Freeform 58"/>
              <p:cNvSpPr>
                <a:spLocks noChangeAspect="1"/>
              </p:cNvSpPr>
              <p:nvPr/>
            </p:nvSpPr>
            <p:spPr bwMode="auto">
              <a:xfrm>
                <a:off x="708" y="3376"/>
                <a:ext cx="70" cy="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88"/>
                  </a:cxn>
                  <a:cxn ang="0">
                    <a:pos x="70" y="88"/>
                  </a:cxn>
                  <a:cxn ang="0">
                    <a:pos x="18" y="2"/>
                  </a:cxn>
                  <a:cxn ang="0">
                    <a:pos x="0" y="0"/>
                  </a:cxn>
                </a:cxnLst>
                <a:rect l="0" t="0" r="r" b="b"/>
                <a:pathLst>
                  <a:path w="70" h="88">
                    <a:moveTo>
                      <a:pt x="0" y="0"/>
                    </a:moveTo>
                    <a:lnTo>
                      <a:pt x="51" y="88"/>
                    </a:lnTo>
                    <a:lnTo>
                      <a:pt x="70" y="88"/>
                    </a:lnTo>
                    <a:lnTo>
                      <a:pt x="1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91" name="Freeform 59"/>
              <p:cNvSpPr>
                <a:spLocks noChangeAspect="1"/>
              </p:cNvSpPr>
              <p:nvPr/>
            </p:nvSpPr>
            <p:spPr bwMode="auto">
              <a:xfrm>
                <a:off x="708" y="3376"/>
                <a:ext cx="70" cy="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88"/>
                  </a:cxn>
                  <a:cxn ang="0">
                    <a:pos x="70" y="88"/>
                  </a:cxn>
                  <a:cxn ang="0">
                    <a:pos x="18" y="2"/>
                  </a:cxn>
                  <a:cxn ang="0">
                    <a:pos x="0" y="0"/>
                  </a:cxn>
                </a:cxnLst>
                <a:rect l="0" t="0" r="r" b="b"/>
                <a:pathLst>
                  <a:path w="70" h="88">
                    <a:moveTo>
                      <a:pt x="0" y="0"/>
                    </a:moveTo>
                    <a:lnTo>
                      <a:pt x="51" y="88"/>
                    </a:lnTo>
                    <a:lnTo>
                      <a:pt x="70" y="88"/>
                    </a:lnTo>
                    <a:lnTo>
                      <a:pt x="18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ADAD3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92" name="Freeform 60"/>
              <p:cNvSpPr>
                <a:spLocks noChangeAspect="1"/>
              </p:cNvSpPr>
              <p:nvPr/>
            </p:nvSpPr>
            <p:spPr bwMode="auto">
              <a:xfrm>
                <a:off x="608" y="3428"/>
                <a:ext cx="61" cy="10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2" y="104"/>
                  </a:cxn>
                  <a:cxn ang="0">
                    <a:pos x="61" y="88"/>
                  </a:cxn>
                  <a:cxn ang="0">
                    <a:pos x="9" y="0"/>
                  </a:cxn>
                  <a:cxn ang="0">
                    <a:pos x="0" y="17"/>
                  </a:cxn>
                </a:cxnLst>
                <a:rect l="0" t="0" r="r" b="b"/>
                <a:pathLst>
                  <a:path w="61" h="104">
                    <a:moveTo>
                      <a:pt x="0" y="17"/>
                    </a:moveTo>
                    <a:lnTo>
                      <a:pt x="52" y="104"/>
                    </a:lnTo>
                    <a:lnTo>
                      <a:pt x="61" y="88"/>
                    </a:lnTo>
                    <a:lnTo>
                      <a:pt x="9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DDD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93" name="Freeform 61"/>
              <p:cNvSpPr>
                <a:spLocks noChangeAspect="1"/>
              </p:cNvSpPr>
              <p:nvPr/>
            </p:nvSpPr>
            <p:spPr bwMode="auto">
              <a:xfrm>
                <a:off x="608" y="3428"/>
                <a:ext cx="61" cy="10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2" y="104"/>
                  </a:cxn>
                  <a:cxn ang="0">
                    <a:pos x="61" y="88"/>
                  </a:cxn>
                  <a:cxn ang="0">
                    <a:pos x="9" y="0"/>
                  </a:cxn>
                  <a:cxn ang="0">
                    <a:pos x="0" y="17"/>
                  </a:cxn>
                </a:cxnLst>
                <a:rect l="0" t="0" r="r" b="b"/>
                <a:pathLst>
                  <a:path w="61" h="104">
                    <a:moveTo>
                      <a:pt x="0" y="17"/>
                    </a:moveTo>
                    <a:lnTo>
                      <a:pt x="52" y="104"/>
                    </a:lnTo>
                    <a:lnTo>
                      <a:pt x="61" y="88"/>
                    </a:lnTo>
                    <a:lnTo>
                      <a:pt x="9" y="0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rgbClr val="DDDD4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94" name="Freeform 62"/>
              <p:cNvSpPr>
                <a:spLocks noChangeAspect="1"/>
              </p:cNvSpPr>
              <p:nvPr/>
            </p:nvSpPr>
            <p:spPr bwMode="auto">
              <a:xfrm>
                <a:off x="684" y="3376"/>
                <a:ext cx="75" cy="9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2" y="93"/>
                  </a:cxn>
                  <a:cxn ang="0">
                    <a:pos x="75" y="88"/>
                  </a:cxn>
                  <a:cxn ang="0">
                    <a:pos x="24" y="0"/>
                  </a:cxn>
                  <a:cxn ang="0">
                    <a:pos x="0" y="7"/>
                  </a:cxn>
                </a:cxnLst>
                <a:rect l="0" t="0" r="r" b="b"/>
                <a:pathLst>
                  <a:path w="75" h="93">
                    <a:moveTo>
                      <a:pt x="0" y="7"/>
                    </a:moveTo>
                    <a:lnTo>
                      <a:pt x="52" y="93"/>
                    </a:lnTo>
                    <a:lnTo>
                      <a:pt x="75" y="88"/>
                    </a:lnTo>
                    <a:lnTo>
                      <a:pt x="2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DDD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95" name="Freeform 63"/>
              <p:cNvSpPr>
                <a:spLocks noChangeAspect="1"/>
              </p:cNvSpPr>
              <p:nvPr/>
            </p:nvSpPr>
            <p:spPr bwMode="auto">
              <a:xfrm>
                <a:off x="684" y="3376"/>
                <a:ext cx="75" cy="9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2" y="93"/>
                  </a:cxn>
                  <a:cxn ang="0">
                    <a:pos x="75" y="88"/>
                  </a:cxn>
                  <a:cxn ang="0">
                    <a:pos x="24" y="0"/>
                  </a:cxn>
                  <a:cxn ang="0">
                    <a:pos x="0" y="7"/>
                  </a:cxn>
                </a:cxnLst>
                <a:rect l="0" t="0" r="r" b="b"/>
                <a:pathLst>
                  <a:path w="75" h="93">
                    <a:moveTo>
                      <a:pt x="0" y="7"/>
                    </a:moveTo>
                    <a:lnTo>
                      <a:pt x="52" y="93"/>
                    </a:lnTo>
                    <a:lnTo>
                      <a:pt x="75" y="88"/>
                    </a:lnTo>
                    <a:lnTo>
                      <a:pt x="24" y="0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DDDD4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96" name="Freeform 64"/>
              <p:cNvSpPr>
                <a:spLocks noChangeAspect="1"/>
              </p:cNvSpPr>
              <p:nvPr/>
            </p:nvSpPr>
            <p:spPr bwMode="auto">
              <a:xfrm>
                <a:off x="617" y="3411"/>
                <a:ext cx="69" cy="105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2" y="105"/>
                  </a:cxn>
                  <a:cxn ang="0">
                    <a:pos x="69" y="88"/>
                  </a:cxn>
                  <a:cxn ang="0">
                    <a:pos x="17" y="0"/>
                  </a:cxn>
                  <a:cxn ang="0">
                    <a:pos x="0" y="17"/>
                  </a:cxn>
                </a:cxnLst>
                <a:rect l="0" t="0" r="r" b="b"/>
                <a:pathLst>
                  <a:path w="69" h="105">
                    <a:moveTo>
                      <a:pt x="0" y="17"/>
                    </a:moveTo>
                    <a:lnTo>
                      <a:pt x="52" y="105"/>
                    </a:lnTo>
                    <a:lnTo>
                      <a:pt x="69" y="88"/>
                    </a:lnTo>
                    <a:lnTo>
                      <a:pt x="1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EFE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97" name="Freeform 65"/>
              <p:cNvSpPr>
                <a:spLocks noChangeAspect="1"/>
              </p:cNvSpPr>
              <p:nvPr/>
            </p:nvSpPr>
            <p:spPr bwMode="auto">
              <a:xfrm>
                <a:off x="617" y="3411"/>
                <a:ext cx="69" cy="105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2" y="105"/>
                  </a:cxn>
                  <a:cxn ang="0">
                    <a:pos x="69" y="88"/>
                  </a:cxn>
                  <a:cxn ang="0">
                    <a:pos x="17" y="0"/>
                  </a:cxn>
                  <a:cxn ang="0">
                    <a:pos x="0" y="17"/>
                  </a:cxn>
                </a:cxnLst>
                <a:rect l="0" t="0" r="r" b="b"/>
                <a:pathLst>
                  <a:path w="69" h="105">
                    <a:moveTo>
                      <a:pt x="0" y="17"/>
                    </a:moveTo>
                    <a:lnTo>
                      <a:pt x="52" y="105"/>
                    </a:lnTo>
                    <a:lnTo>
                      <a:pt x="69" y="88"/>
                    </a:lnTo>
                    <a:lnTo>
                      <a:pt x="17" y="0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rgbClr val="FEFE6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98" name="Freeform 66"/>
              <p:cNvSpPr>
                <a:spLocks noChangeAspect="1"/>
              </p:cNvSpPr>
              <p:nvPr/>
            </p:nvSpPr>
            <p:spPr bwMode="auto">
              <a:xfrm>
                <a:off x="658" y="3383"/>
                <a:ext cx="78" cy="9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2" y="98"/>
                  </a:cxn>
                  <a:cxn ang="0">
                    <a:pos x="78" y="86"/>
                  </a:cxn>
                  <a:cxn ang="0">
                    <a:pos x="26" y="0"/>
                  </a:cxn>
                  <a:cxn ang="0">
                    <a:pos x="0" y="12"/>
                  </a:cxn>
                </a:cxnLst>
                <a:rect l="0" t="0" r="r" b="b"/>
                <a:pathLst>
                  <a:path w="78" h="98">
                    <a:moveTo>
                      <a:pt x="0" y="12"/>
                    </a:moveTo>
                    <a:lnTo>
                      <a:pt x="52" y="98"/>
                    </a:lnTo>
                    <a:lnTo>
                      <a:pt x="78" y="86"/>
                    </a:lnTo>
                    <a:lnTo>
                      <a:pt x="2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EFE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499" name="Freeform 67"/>
              <p:cNvSpPr>
                <a:spLocks noChangeAspect="1"/>
              </p:cNvSpPr>
              <p:nvPr/>
            </p:nvSpPr>
            <p:spPr bwMode="auto">
              <a:xfrm>
                <a:off x="658" y="3383"/>
                <a:ext cx="78" cy="9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2" y="98"/>
                  </a:cxn>
                  <a:cxn ang="0">
                    <a:pos x="78" y="86"/>
                  </a:cxn>
                  <a:cxn ang="0">
                    <a:pos x="26" y="0"/>
                  </a:cxn>
                  <a:cxn ang="0">
                    <a:pos x="0" y="12"/>
                  </a:cxn>
                </a:cxnLst>
                <a:rect l="0" t="0" r="r" b="b"/>
                <a:pathLst>
                  <a:path w="78" h="98">
                    <a:moveTo>
                      <a:pt x="0" y="12"/>
                    </a:moveTo>
                    <a:lnTo>
                      <a:pt x="52" y="98"/>
                    </a:lnTo>
                    <a:lnTo>
                      <a:pt x="78" y="86"/>
                    </a:lnTo>
                    <a:lnTo>
                      <a:pt x="26" y="0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FEFE6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00" name="Freeform 68"/>
              <p:cNvSpPr>
                <a:spLocks noChangeAspect="1"/>
              </p:cNvSpPr>
              <p:nvPr/>
            </p:nvSpPr>
            <p:spPr bwMode="auto">
              <a:xfrm>
                <a:off x="634" y="3395"/>
                <a:ext cx="76" cy="10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2" y="104"/>
                  </a:cxn>
                  <a:cxn ang="0">
                    <a:pos x="76" y="86"/>
                  </a:cxn>
                  <a:cxn ang="0">
                    <a:pos x="24" y="0"/>
                  </a:cxn>
                  <a:cxn ang="0">
                    <a:pos x="0" y="16"/>
                  </a:cxn>
                </a:cxnLst>
                <a:rect l="0" t="0" r="r" b="b"/>
                <a:pathLst>
                  <a:path w="76" h="104">
                    <a:moveTo>
                      <a:pt x="0" y="16"/>
                    </a:moveTo>
                    <a:lnTo>
                      <a:pt x="52" y="104"/>
                    </a:lnTo>
                    <a:lnTo>
                      <a:pt x="76" y="86"/>
                    </a:lnTo>
                    <a:lnTo>
                      <a:pt x="24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01" name="Freeform 69"/>
              <p:cNvSpPr>
                <a:spLocks noChangeAspect="1"/>
              </p:cNvSpPr>
              <p:nvPr/>
            </p:nvSpPr>
            <p:spPr bwMode="auto">
              <a:xfrm>
                <a:off x="634" y="3395"/>
                <a:ext cx="76" cy="10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2" y="104"/>
                  </a:cxn>
                  <a:cxn ang="0">
                    <a:pos x="76" y="86"/>
                  </a:cxn>
                  <a:cxn ang="0">
                    <a:pos x="24" y="0"/>
                  </a:cxn>
                  <a:cxn ang="0">
                    <a:pos x="0" y="16"/>
                  </a:cxn>
                </a:cxnLst>
                <a:rect l="0" t="0" r="r" b="b"/>
                <a:pathLst>
                  <a:path w="76" h="104">
                    <a:moveTo>
                      <a:pt x="0" y="16"/>
                    </a:moveTo>
                    <a:lnTo>
                      <a:pt x="52" y="104"/>
                    </a:lnTo>
                    <a:lnTo>
                      <a:pt x="76" y="86"/>
                    </a:lnTo>
                    <a:lnTo>
                      <a:pt x="24" y="0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FFFF6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02" name="Freeform 70"/>
              <p:cNvSpPr>
                <a:spLocks noChangeAspect="1"/>
              </p:cNvSpPr>
              <p:nvPr/>
            </p:nvSpPr>
            <p:spPr bwMode="auto">
              <a:xfrm>
                <a:off x="660" y="3464"/>
                <a:ext cx="128" cy="88"/>
              </a:xfrm>
              <a:custGeom>
                <a:avLst/>
                <a:gdLst/>
                <a:ahLst/>
                <a:cxnLst>
                  <a:cxn ang="0">
                    <a:pos x="50" y="17"/>
                  </a:cxn>
                  <a:cxn ang="0">
                    <a:pos x="26" y="35"/>
                  </a:cxn>
                  <a:cxn ang="0">
                    <a:pos x="9" y="52"/>
                  </a:cxn>
                  <a:cxn ang="0">
                    <a:pos x="0" y="68"/>
                  </a:cxn>
                  <a:cxn ang="0">
                    <a:pos x="0" y="81"/>
                  </a:cxn>
                  <a:cxn ang="0">
                    <a:pos x="10" y="88"/>
                  </a:cxn>
                  <a:cxn ang="0">
                    <a:pos x="28" y="88"/>
                  </a:cxn>
                  <a:cxn ang="0">
                    <a:pos x="52" y="81"/>
                  </a:cxn>
                  <a:cxn ang="0">
                    <a:pos x="76" y="69"/>
                  </a:cxn>
                  <a:cxn ang="0">
                    <a:pos x="100" y="54"/>
                  </a:cxn>
                  <a:cxn ang="0">
                    <a:pos x="118" y="37"/>
                  </a:cxn>
                  <a:cxn ang="0">
                    <a:pos x="126" y="19"/>
                  </a:cxn>
                  <a:cxn ang="0">
                    <a:pos x="128" y="7"/>
                  </a:cxn>
                  <a:cxn ang="0">
                    <a:pos x="118" y="0"/>
                  </a:cxn>
                  <a:cxn ang="0">
                    <a:pos x="99" y="0"/>
                  </a:cxn>
                  <a:cxn ang="0">
                    <a:pos x="76" y="5"/>
                  </a:cxn>
                  <a:cxn ang="0">
                    <a:pos x="50" y="17"/>
                  </a:cxn>
                </a:cxnLst>
                <a:rect l="0" t="0" r="r" b="b"/>
                <a:pathLst>
                  <a:path w="128" h="88">
                    <a:moveTo>
                      <a:pt x="50" y="17"/>
                    </a:moveTo>
                    <a:lnTo>
                      <a:pt x="26" y="35"/>
                    </a:lnTo>
                    <a:lnTo>
                      <a:pt x="9" y="52"/>
                    </a:lnTo>
                    <a:lnTo>
                      <a:pt x="0" y="68"/>
                    </a:lnTo>
                    <a:lnTo>
                      <a:pt x="0" y="81"/>
                    </a:lnTo>
                    <a:lnTo>
                      <a:pt x="10" y="88"/>
                    </a:lnTo>
                    <a:lnTo>
                      <a:pt x="28" y="88"/>
                    </a:lnTo>
                    <a:lnTo>
                      <a:pt x="52" y="81"/>
                    </a:lnTo>
                    <a:lnTo>
                      <a:pt x="76" y="69"/>
                    </a:lnTo>
                    <a:lnTo>
                      <a:pt x="100" y="54"/>
                    </a:lnTo>
                    <a:lnTo>
                      <a:pt x="118" y="37"/>
                    </a:lnTo>
                    <a:lnTo>
                      <a:pt x="126" y="19"/>
                    </a:lnTo>
                    <a:lnTo>
                      <a:pt x="128" y="7"/>
                    </a:lnTo>
                    <a:lnTo>
                      <a:pt x="118" y="0"/>
                    </a:lnTo>
                    <a:lnTo>
                      <a:pt x="99" y="0"/>
                    </a:lnTo>
                    <a:lnTo>
                      <a:pt x="76" y="5"/>
                    </a:lnTo>
                    <a:lnTo>
                      <a:pt x="50" y="17"/>
                    </a:lnTo>
                    <a:close/>
                  </a:path>
                </a:pathLst>
              </a:custGeom>
              <a:solidFill>
                <a:srgbClr val="8383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503" name="Freeform 71"/>
              <p:cNvSpPr>
                <a:spLocks noChangeAspect="1"/>
              </p:cNvSpPr>
              <p:nvPr/>
            </p:nvSpPr>
            <p:spPr bwMode="auto">
              <a:xfrm>
                <a:off x="660" y="3464"/>
                <a:ext cx="128" cy="88"/>
              </a:xfrm>
              <a:custGeom>
                <a:avLst/>
                <a:gdLst/>
                <a:ahLst/>
                <a:cxnLst>
                  <a:cxn ang="0">
                    <a:pos x="50" y="17"/>
                  </a:cxn>
                  <a:cxn ang="0">
                    <a:pos x="26" y="35"/>
                  </a:cxn>
                  <a:cxn ang="0">
                    <a:pos x="9" y="52"/>
                  </a:cxn>
                  <a:cxn ang="0">
                    <a:pos x="0" y="68"/>
                  </a:cxn>
                  <a:cxn ang="0">
                    <a:pos x="0" y="81"/>
                  </a:cxn>
                  <a:cxn ang="0">
                    <a:pos x="10" y="88"/>
                  </a:cxn>
                  <a:cxn ang="0">
                    <a:pos x="28" y="88"/>
                  </a:cxn>
                  <a:cxn ang="0">
                    <a:pos x="52" y="81"/>
                  </a:cxn>
                  <a:cxn ang="0">
                    <a:pos x="76" y="69"/>
                  </a:cxn>
                  <a:cxn ang="0">
                    <a:pos x="100" y="54"/>
                  </a:cxn>
                  <a:cxn ang="0">
                    <a:pos x="118" y="37"/>
                  </a:cxn>
                  <a:cxn ang="0">
                    <a:pos x="126" y="19"/>
                  </a:cxn>
                  <a:cxn ang="0">
                    <a:pos x="128" y="7"/>
                  </a:cxn>
                  <a:cxn ang="0">
                    <a:pos x="118" y="0"/>
                  </a:cxn>
                  <a:cxn ang="0">
                    <a:pos x="99" y="0"/>
                  </a:cxn>
                  <a:cxn ang="0">
                    <a:pos x="76" y="5"/>
                  </a:cxn>
                  <a:cxn ang="0">
                    <a:pos x="50" y="17"/>
                  </a:cxn>
                </a:cxnLst>
                <a:rect l="0" t="0" r="r" b="b"/>
                <a:pathLst>
                  <a:path w="128" h="88">
                    <a:moveTo>
                      <a:pt x="50" y="17"/>
                    </a:moveTo>
                    <a:lnTo>
                      <a:pt x="26" y="35"/>
                    </a:lnTo>
                    <a:lnTo>
                      <a:pt x="9" y="52"/>
                    </a:lnTo>
                    <a:lnTo>
                      <a:pt x="0" y="68"/>
                    </a:lnTo>
                    <a:lnTo>
                      <a:pt x="0" y="81"/>
                    </a:lnTo>
                    <a:lnTo>
                      <a:pt x="10" y="88"/>
                    </a:lnTo>
                    <a:lnTo>
                      <a:pt x="28" y="88"/>
                    </a:lnTo>
                    <a:lnTo>
                      <a:pt x="52" y="81"/>
                    </a:lnTo>
                    <a:lnTo>
                      <a:pt x="76" y="69"/>
                    </a:lnTo>
                    <a:lnTo>
                      <a:pt x="100" y="54"/>
                    </a:lnTo>
                    <a:lnTo>
                      <a:pt x="118" y="37"/>
                    </a:lnTo>
                    <a:lnTo>
                      <a:pt x="126" y="19"/>
                    </a:lnTo>
                    <a:lnTo>
                      <a:pt x="128" y="7"/>
                    </a:lnTo>
                    <a:lnTo>
                      <a:pt x="118" y="0"/>
                    </a:lnTo>
                    <a:lnTo>
                      <a:pt x="99" y="0"/>
                    </a:lnTo>
                    <a:lnTo>
                      <a:pt x="76" y="5"/>
                    </a:lnTo>
                    <a:lnTo>
                      <a:pt x="50" y="17"/>
                    </a:lnTo>
                  </a:path>
                </a:pathLst>
              </a:custGeom>
              <a:noFill/>
              <a:ln w="3175">
                <a:solidFill>
                  <a:srgbClr val="83831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9" name="Text Box 6"/>
          <p:cNvSpPr txBox="1">
            <a:spLocks noChangeArrowheads="1"/>
          </p:cNvSpPr>
          <p:nvPr/>
        </p:nvSpPr>
        <p:spPr bwMode="auto">
          <a:xfrm rot="16200000">
            <a:off x="-287095" y="1730846"/>
            <a:ext cx="16267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00"/>
                </a:solidFill>
              </a:rPr>
              <a:t>Strain</a:t>
            </a:r>
            <a:endParaRPr lang="ja-JP" altLang="en-US" sz="2800" b="1" dirty="0" smtClean="0">
              <a:solidFill>
                <a:srgbClr val="000000"/>
              </a:solidFill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 rot="4537679">
            <a:off x="1568716" y="1035261"/>
            <a:ext cx="1403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CC6600"/>
                </a:solidFill>
              </a:rPr>
              <a:t>Seismic noise</a:t>
            </a:r>
            <a:endParaRPr lang="ja-JP" altLang="en-US" sz="2800" b="1" dirty="0">
              <a:solidFill>
                <a:srgbClr val="CC6600"/>
              </a:solidFill>
            </a:endParaRPr>
          </a:p>
        </p:txBody>
      </p:sp>
      <p:sp>
        <p:nvSpPr>
          <p:cNvPr id="208" name="Text Box 5"/>
          <p:cNvSpPr txBox="1">
            <a:spLocks noChangeArrowheads="1"/>
          </p:cNvSpPr>
          <p:nvPr/>
        </p:nvSpPr>
        <p:spPr bwMode="auto">
          <a:xfrm>
            <a:off x="3949429" y="3332392"/>
            <a:ext cx="1976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00"/>
                </a:solidFill>
              </a:rPr>
              <a:t>Frequency</a:t>
            </a:r>
            <a:endParaRPr lang="ja-JP" altLang="en-US" sz="2800" b="1" dirty="0" smtClean="0">
              <a:solidFill>
                <a:srgbClr val="000000"/>
              </a:solidFill>
            </a:endParaRPr>
          </a:p>
        </p:txBody>
      </p:sp>
      <p:cxnSp>
        <p:nvCxnSpPr>
          <p:cNvPr id="210" name="直線コネクタ 209"/>
          <p:cNvCxnSpPr/>
          <p:nvPr/>
        </p:nvCxnSpPr>
        <p:spPr>
          <a:xfrm>
            <a:off x="1693646" y="1323570"/>
            <a:ext cx="207500" cy="830864"/>
          </a:xfrm>
          <a:prstGeom prst="line">
            <a:avLst/>
          </a:prstGeom>
          <a:ln w="1270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コネクタ 210"/>
          <p:cNvCxnSpPr/>
          <p:nvPr/>
        </p:nvCxnSpPr>
        <p:spPr>
          <a:xfrm>
            <a:off x="2523656" y="2810388"/>
            <a:ext cx="1556269" cy="174915"/>
          </a:xfrm>
          <a:prstGeom prst="line">
            <a:avLst/>
          </a:prstGeom>
          <a:ln w="1270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コネクタ 211"/>
          <p:cNvCxnSpPr/>
          <p:nvPr/>
        </p:nvCxnSpPr>
        <p:spPr>
          <a:xfrm flipV="1">
            <a:off x="5324932" y="1760871"/>
            <a:ext cx="2905016" cy="1224433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/>
          <p:cNvCxnSpPr/>
          <p:nvPr/>
        </p:nvCxnSpPr>
        <p:spPr>
          <a:xfrm flipH="1">
            <a:off x="4079925" y="2985303"/>
            <a:ext cx="1245007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>
            <a:off x="1901149" y="2154439"/>
            <a:ext cx="622505" cy="655947"/>
          </a:xfrm>
          <a:prstGeom prst="line">
            <a:avLst/>
          </a:prstGeom>
          <a:ln w="1270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正方形/長方形 214"/>
          <p:cNvSpPr/>
          <p:nvPr/>
        </p:nvSpPr>
        <p:spPr>
          <a:xfrm>
            <a:off x="967408" y="1148655"/>
            <a:ext cx="7885043" cy="21864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>
              <a:solidFill>
                <a:prstClr val="white"/>
              </a:solidFill>
            </a:endParaRPr>
          </a:p>
        </p:txBody>
      </p:sp>
      <p:sp>
        <p:nvSpPr>
          <p:cNvPr id="217" name="テキスト ボックス 216"/>
          <p:cNvSpPr txBox="1"/>
          <p:nvPr/>
        </p:nvSpPr>
        <p:spPr>
          <a:xfrm rot="908739">
            <a:off x="2038884" y="2176147"/>
            <a:ext cx="2531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00FF00"/>
                </a:solidFill>
              </a:rPr>
              <a:t>Thermal Noise</a:t>
            </a:r>
            <a:endParaRPr lang="ja-JP" altLang="en-US" sz="2800" b="1" dirty="0">
              <a:solidFill>
                <a:srgbClr val="00FF00"/>
              </a:solidFill>
            </a:endParaRPr>
          </a:p>
        </p:txBody>
      </p:sp>
      <p:sp>
        <p:nvSpPr>
          <p:cNvPr id="218" name="テキスト ボックス 217"/>
          <p:cNvSpPr txBox="1"/>
          <p:nvPr/>
        </p:nvSpPr>
        <p:spPr>
          <a:xfrm rot="20200595">
            <a:off x="4908509" y="1853409"/>
            <a:ext cx="2832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Quantum noise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1478071" y="1934454"/>
            <a:ext cx="191704" cy="2023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3061252" y="3060889"/>
            <a:ext cx="871921" cy="872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6240685" y="2762080"/>
            <a:ext cx="310427" cy="1008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365" y="4029392"/>
            <a:ext cx="2592888" cy="194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" name="Picture 2" descr="C:\Users\Seiji Kawamura\Pictures\研究画像\研究\LCGT-CryoStat00-v2_120927-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3825" y="4027783"/>
            <a:ext cx="2855934" cy="195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4028536" y="1173193"/>
            <a:ext cx="4830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</a:rPr>
              <a:t>Typical sensitivity of the 1st generation detectors</a:t>
            </a:r>
            <a:endParaRPr lang="ja-JP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eiji Kawamura\Desktop\愛称公表会\参考\kawamurasei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217" y="735836"/>
            <a:ext cx="6347792" cy="612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661"/>
          </a:xfrm>
        </p:spPr>
        <p:txBody>
          <a:bodyPr/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Ground motion 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in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dirty="0" err="1" smtClean="0">
                <a:latin typeface="Arial" pitchFamily="34" charset="0"/>
                <a:cs typeface="Arial" pitchFamily="34" charset="0"/>
              </a:rPr>
              <a:t>Kamioka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 mine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77232" y="2542417"/>
            <a:ext cx="189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Kashiwa</a:t>
            </a:r>
            <a:endParaRPr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07770" y="4003783"/>
            <a:ext cx="165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err="1" smtClean="0">
                <a:solidFill>
                  <a:prstClr val="black"/>
                </a:solidFill>
              </a:rPr>
              <a:t>Kamioka</a:t>
            </a:r>
            <a:endParaRPr lang="ja-JP" altLang="en-US" sz="3200" b="1" dirty="0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8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</TotalTime>
  <Words>2775</Words>
  <Application>Microsoft Macintosh PowerPoint</Application>
  <PresentationFormat>On-screen Show (4:3)</PresentationFormat>
  <Paragraphs>609</Paragraphs>
  <Slides>75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90" baseType="lpstr">
      <vt:lpstr>Office テーマ</vt:lpstr>
      <vt:lpstr>4_Office ​​テーマ</vt:lpstr>
      <vt:lpstr>5_Office ​​テーマ</vt:lpstr>
      <vt:lpstr>5_Office テーマ</vt:lpstr>
      <vt:lpstr>1_Office テーマ</vt:lpstr>
      <vt:lpstr>Office ​​テーマ</vt:lpstr>
      <vt:lpstr>6_Office テーマ</vt:lpstr>
      <vt:lpstr>7_Office ​​テーマ</vt:lpstr>
      <vt:lpstr>2_Office テーマ</vt:lpstr>
      <vt:lpstr>3_Office テーマ</vt:lpstr>
      <vt:lpstr>4_Office テーマ</vt:lpstr>
      <vt:lpstr>7_Office テーマ</vt:lpstr>
      <vt:lpstr>8_Office テーマ</vt:lpstr>
      <vt:lpstr>11_Office テーマ</vt:lpstr>
      <vt:lpstr>Drawing</vt:lpstr>
      <vt:lpstr>Status of KAGRA</vt:lpstr>
      <vt:lpstr>PowerPoint Presentation</vt:lpstr>
      <vt:lpstr>PowerPoint Presentation</vt:lpstr>
      <vt:lpstr>Location (Kamioka)</vt:lpstr>
      <vt:lpstr>PowerPoint Presentation</vt:lpstr>
      <vt:lpstr>PowerPoint Presentation</vt:lpstr>
      <vt:lpstr>PowerPoint Presentation</vt:lpstr>
      <vt:lpstr>Two technologies + one</vt:lpstr>
      <vt:lpstr>Ground motion in Kamioka mine</vt:lpstr>
      <vt:lpstr>Further seismic isolation is still necessary</vt:lpstr>
      <vt:lpstr>Vibration isolation system</vt:lpstr>
      <vt:lpstr>Inverted pendulum</vt:lpstr>
      <vt:lpstr>Vertical seismic isolation</vt:lpstr>
      <vt:lpstr>Geometric Antispring (GAS) Filter</vt:lpstr>
      <vt:lpstr>Cryogenic system</vt:lpstr>
      <vt:lpstr>RSE interferometer</vt:lpstr>
      <vt:lpstr>Optical configuration</vt:lpstr>
      <vt:lpstr>Mirror/suspension configuration</vt:lpstr>
      <vt:lpstr>Ultimate sensitivity limit of KAGRA</vt:lpstr>
      <vt:lpstr>Expected event rate for NS-NS coalescence</vt:lpstr>
      <vt:lpstr>PowerPoint Presentation</vt:lpstr>
      <vt:lpstr>Shin-Atotsu entrance (2015.3.10)</vt:lpstr>
      <vt:lpstr>Just inside the entrance (2015.3.10)</vt:lpstr>
      <vt:lpstr>Close to the central area (2015.3.10)</vt:lpstr>
      <vt:lpstr>Central area (2015.6.17)</vt:lpstr>
      <vt:lpstr>Cryostat and shaft (2015.6.17)</vt:lpstr>
      <vt:lpstr>Computer room (2015.6.17)</vt:lpstr>
      <vt:lpstr>Slope to the 2nd floor (2015.6.17)</vt:lpstr>
      <vt:lpstr>2nd floor (2015.6.17)</vt:lpstr>
      <vt:lpstr>Vacuum system through the shaft (2015.6.17)</vt:lpstr>
      <vt:lpstr>Spiral stairs</vt:lpstr>
      <vt:lpstr>Laser clean room (2015.6.17)</vt:lpstr>
      <vt:lpstr>PSL table (2015.3.10)</vt:lpstr>
      <vt:lpstr>Fighting against water (2015.3.10)</vt:lpstr>
      <vt:lpstr>Side of the clean room (2015.3.23)</vt:lpstr>
      <vt:lpstr>Water coming up from the concrete crack in the side room (2015.4.10)</vt:lpstr>
      <vt:lpstr>Protection for construction (2015.3.25)</vt:lpstr>
      <vt:lpstr>Ditch along the foundation separation area (2015.4.10)</vt:lpstr>
      <vt:lpstr>Water drainage ditch (2015.4.21)</vt:lpstr>
      <vt:lpstr>Pump in the hole (2015.4.21)</vt:lpstr>
      <vt:lpstr>Clean room (2015.4.21)</vt:lpstr>
      <vt:lpstr>Front room (2015.4.21)</vt:lpstr>
      <vt:lpstr>Side room of the clean room (2015.4.21)</vt:lpstr>
      <vt:lpstr>PSL clean room (2015.6.17)</vt:lpstr>
      <vt:lpstr>Draining ditch for spring water (2015.6.17)</vt:lpstr>
      <vt:lpstr>Water pump for spring water (2015.6.17)</vt:lpstr>
      <vt:lpstr>Vacuum chamber for input and output mode cleaner mirrors (2015.6.17)</vt:lpstr>
      <vt:lpstr>Vacuum chamber for end mode cleaner mirror (2015.6.17)</vt:lpstr>
      <vt:lpstr>Vacuum chamber for beam splitter (2015.6.17)</vt:lpstr>
      <vt:lpstr>Vacuum chamber for iKAGRA input test mass (2015.6.17)</vt:lpstr>
      <vt:lpstr>Beam tubes (2015.6.17)</vt:lpstr>
      <vt:lpstr>Electric car for driving in X-arm (2015.6.17)</vt:lpstr>
      <vt:lpstr>Data analysis building</vt:lpstr>
      <vt:lpstr>Control room in KAGRA research building (2015.6.17)</vt:lpstr>
      <vt:lpstr>Pre-stabilized laser</vt:lpstr>
      <vt:lpstr>Input mode cleaner</vt:lpstr>
      <vt:lpstr>Cryogenic suspension</vt:lpstr>
      <vt:lpstr>Reduction of cooling time</vt:lpstr>
      <vt:lpstr>Other progress</vt:lpstr>
      <vt:lpstr>PowerPoint Presentation</vt:lpstr>
      <vt:lpstr>Schedule of KAGRA</vt:lpstr>
      <vt:lpstr>KAGRA management structure</vt:lpstr>
      <vt:lpstr>Summary of collaboration</vt:lpstr>
      <vt:lpstr>University/Institute/department with many members</vt:lpstr>
      <vt:lpstr>KAGRA in network</vt:lpstr>
      <vt:lpstr>MOU with LIGO Scientific Collaboration (LSC) and VIRGO</vt:lpstr>
      <vt:lpstr>JSPS core-to-core program</vt:lpstr>
      <vt:lpstr>PowerPoint Presentation</vt:lpstr>
      <vt:lpstr>Collaboration with ET</vt:lpstr>
      <vt:lpstr>ELiTES meeting</vt:lpstr>
      <vt:lpstr>Collaboration with LIGO</vt:lpstr>
      <vt:lpstr>Collaboration with Korea</vt:lpstr>
      <vt:lpstr>Korea-Japan workshop on KAGRA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ligo</cp:lastModifiedBy>
  <cp:revision>384</cp:revision>
  <cp:lastPrinted>2014-11-13T22:16:41Z</cp:lastPrinted>
  <dcterms:created xsi:type="dcterms:W3CDTF">2012-12-20T07:16:04Z</dcterms:created>
  <dcterms:modified xsi:type="dcterms:W3CDTF">2015-07-20T21:58:44Z</dcterms:modified>
</cp:coreProperties>
</file>