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media/image11.jpeg" ContentType="image/jpeg"/>
  <Override PartName="/ppt/media/image1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9144000" cy="6858000"/>
  <p:notesSz cx="6858000" cy="9144000"/>
  <p:defaultTextStyle>
    <a:lvl1pPr>
      <a:spcBef>
        <a:spcPts val="400"/>
      </a:spcBef>
      <a:defRPr sz="2000">
        <a:solidFill>
          <a:srgbClr val="114FFB"/>
        </a:solidFill>
        <a:latin typeface="Arial"/>
        <a:ea typeface="Arial"/>
        <a:cs typeface="Arial"/>
        <a:sym typeface="Arial"/>
      </a:defRPr>
    </a:lvl1pPr>
    <a:lvl2pPr indent="457200">
      <a:spcBef>
        <a:spcPts val="400"/>
      </a:spcBef>
      <a:defRPr sz="2000">
        <a:solidFill>
          <a:srgbClr val="114FFB"/>
        </a:solidFill>
        <a:latin typeface="Arial"/>
        <a:ea typeface="Arial"/>
        <a:cs typeface="Arial"/>
        <a:sym typeface="Arial"/>
      </a:defRPr>
    </a:lvl2pPr>
    <a:lvl3pPr indent="914400">
      <a:spcBef>
        <a:spcPts val="400"/>
      </a:spcBef>
      <a:defRPr sz="2000">
        <a:solidFill>
          <a:srgbClr val="114FFB"/>
        </a:solidFill>
        <a:latin typeface="Arial"/>
        <a:ea typeface="Arial"/>
        <a:cs typeface="Arial"/>
        <a:sym typeface="Arial"/>
      </a:defRPr>
    </a:lvl3pPr>
    <a:lvl4pPr indent="1371600">
      <a:spcBef>
        <a:spcPts val="400"/>
      </a:spcBef>
      <a:defRPr sz="2000">
        <a:solidFill>
          <a:srgbClr val="114FFB"/>
        </a:solidFill>
        <a:latin typeface="Arial"/>
        <a:ea typeface="Arial"/>
        <a:cs typeface="Arial"/>
        <a:sym typeface="Arial"/>
      </a:defRPr>
    </a:lvl4pPr>
    <a:lvl5pPr indent="1828800">
      <a:spcBef>
        <a:spcPts val="400"/>
      </a:spcBef>
      <a:defRPr sz="2000">
        <a:solidFill>
          <a:srgbClr val="114FFB"/>
        </a:solidFill>
        <a:latin typeface="Arial"/>
        <a:ea typeface="Arial"/>
        <a:cs typeface="Arial"/>
        <a:sym typeface="Arial"/>
      </a:defRPr>
    </a:lvl5pPr>
    <a:lvl6pPr indent="2286000">
      <a:spcBef>
        <a:spcPts val="400"/>
      </a:spcBef>
      <a:defRPr sz="2000">
        <a:solidFill>
          <a:srgbClr val="114FFB"/>
        </a:solidFill>
        <a:latin typeface="Arial"/>
        <a:ea typeface="Arial"/>
        <a:cs typeface="Arial"/>
        <a:sym typeface="Arial"/>
      </a:defRPr>
    </a:lvl6pPr>
    <a:lvl7pPr indent="2743200">
      <a:spcBef>
        <a:spcPts val="400"/>
      </a:spcBef>
      <a:defRPr sz="2000">
        <a:solidFill>
          <a:srgbClr val="114FFB"/>
        </a:solidFill>
        <a:latin typeface="Arial"/>
        <a:ea typeface="Arial"/>
        <a:cs typeface="Arial"/>
        <a:sym typeface="Arial"/>
      </a:defRPr>
    </a:lvl7pPr>
    <a:lvl8pPr indent="3200400">
      <a:spcBef>
        <a:spcPts val="400"/>
      </a:spcBef>
      <a:defRPr sz="2000">
        <a:solidFill>
          <a:srgbClr val="114FFB"/>
        </a:solidFill>
        <a:latin typeface="Arial"/>
        <a:ea typeface="Arial"/>
        <a:cs typeface="Arial"/>
        <a:sym typeface="Arial"/>
      </a:defRPr>
    </a:lvl8pPr>
    <a:lvl9pPr indent="3657600">
      <a:spcBef>
        <a:spcPts val="400"/>
      </a:spcBef>
      <a:defRPr sz="2000">
        <a:solidFill>
          <a:srgbClr val="114FFB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114FFB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FDFFF"/>
          </a:solidFill>
        </a:fill>
      </a:tcStyle>
    </a:wholeTbl>
    <a:band2H>
      <a:tcTxStyle b="def" i="def"/>
      <a:tcStyle>
        <a:tcBdr/>
        <a:fill>
          <a:solidFill>
            <a:srgbClr val="F7E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9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9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9FFF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114FFB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114FFB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7F5"/>
          </a:solidFill>
        </a:fill>
      </a:tcStyle>
    </a:wholeTbl>
    <a:band2H>
      <a:tcTxStyle b="def" i="def"/>
      <a:tcStyle>
        <a:tcBdr/>
        <a:fill>
          <a:solidFill>
            <a:srgbClr val="E9ECFA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781E5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781E5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781E5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114FF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8F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9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114FF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14FFB"/>
              </a:solidFill>
              <a:prstDash val="solid"/>
              <a:bevel/>
            </a:ln>
          </a:top>
          <a:bottom>
            <a:ln w="25400" cap="flat">
              <a:solidFill>
                <a:srgbClr val="114FFB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14FFB"/>
              </a:solidFill>
              <a:prstDash val="solid"/>
              <a:bevel/>
            </a:ln>
          </a:top>
          <a:bottom>
            <a:ln w="25400" cap="flat">
              <a:solidFill>
                <a:srgbClr val="114FFB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9FFF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114FFB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FFD"/>
          </a:solidFill>
        </a:fill>
      </a:tcStyle>
    </a:wholeTbl>
    <a:band2H>
      <a:tcTxStyle b="def" i="def"/>
      <a:tcStyle>
        <a:tcBdr/>
        <a:fill>
          <a:solidFill>
            <a:srgbClr val="E6E8FE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114FFB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114FFB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114FFB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114FFB"/>
      </a:tcTxStyle>
      <a:tcStyle>
        <a:tcBdr>
          <a:left>
            <a:ln w="12700" cap="flat">
              <a:solidFill>
                <a:srgbClr val="114FFB"/>
              </a:solidFill>
              <a:prstDash val="solid"/>
              <a:bevel/>
            </a:ln>
          </a:left>
          <a:right>
            <a:ln w="12700" cap="flat">
              <a:solidFill>
                <a:srgbClr val="114FFB"/>
              </a:solidFill>
              <a:prstDash val="solid"/>
              <a:bevel/>
            </a:ln>
          </a:right>
          <a:top>
            <a:ln w="12700" cap="flat">
              <a:solidFill>
                <a:srgbClr val="114FFB"/>
              </a:solidFill>
              <a:prstDash val="solid"/>
              <a:bevel/>
            </a:ln>
          </a:top>
          <a:bottom>
            <a:ln w="12700" cap="flat">
              <a:solidFill>
                <a:srgbClr val="114FFB"/>
              </a:solidFill>
              <a:prstDash val="solid"/>
              <a:bevel/>
            </a:ln>
          </a:bottom>
          <a:insideH>
            <a:ln w="12700" cap="flat">
              <a:solidFill>
                <a:srgbClr val="114FFB"/>
              </a:solidFill>
              <a:prstDash val="solid"/>
              <a:bevel/>
            </a:ln>
          </a:insideH>
          <a:insideV>
            <a:ln w="12700" cap="flat">
              <a:solidFill>
                <a:srgbClr val="114FFB"/>
              </a:solidFill>
              <a:prstDash val="solid"/>
              <a:bevel/>
            </a:ln>
          </a:insideV>
        </a:tcBdr>
        <a:fill>
          <a:solidFill>
            <a:srgbClr val="114FFB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114FFB"/>
      </a:tcTxStyle>
      <a:tcStyle>
        <a:tcBdr>
          <a:left>
            <a:ln w="12700" cap="flat">
              <a:solidFill>
                <a:srgbClr val="114FFB"/>
              </a:solidFill>
              <a:prstDash val="solid"/>
              <a:bevel/>
            </a:ln>
          </a:left>
          <a:right>
            <a:ln w="12700" cap="flat">
              <a:solidFill>
                <a:srgbClr val="114FFB"/>
              </a:solidFill>
              <a:prstDash val="solid"/>
              <a:bevel/>
            </a:ln>
          </a:right>
          <a:top>
            <a:ln w="12700" cap="flat">
              <a:solidFill>
                <a:srgbClr val="114FFB"/>
              </a:solidFill>
              <a:prstDash val="solid"/>
              <a:bevel/>
            </a:ln>
          </a:top>
          <a:bottom>
            <a:ln w="12700" cap="flat">
              <a:solidFill>
                <a:srgbClr val="114FFB"/>
              </a:solidFill>
              <a:prstDash val="solid"/>
              <a:bevel/>
            </a:ln>
          </a:bottom>
          <a:insideH>
            <a:ln w="12700" cap="flat">
              <a:solidFill>
                <a:srgbClr val="114FFB"/>
              </a:solidFill>
              <a:prstDash val="solid"/>
              <a:bevel/>
            </a:ln>
          </a:insideH>
          <a:insideV>
            <a:ln w="12700" cap="flat">
              <a:solidFill>
                <a:srgbClr val="114FFB"/>
              </a:solidFill>
              <a:prstDash val="solid"/>
              <a:bevel/>
            </a:ln>
          </a:insideV>
        </a:tcBdr>
        <a:fill>
          <a:solidFill>
            <a:srgbClr val="114FFB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114FFB"/>
      </a:tcTxStyle>
      <a:tcStyle>
        <a:tcBdr>
          <a:left>
            <a:ln w="12700" cap="flat">
              <a:solidFill>
                <a:srgbClr val="114FFB"/>
              </a:solidFill>
              <a:prstDash val="solid"/>
              <a:bevel/>
            </a:ln>
          </a:left>
          <a:right>
            <a:ln w="12700" cap="flat">
              <a:solidFill>
                <a:srgbClr val="114FFB"/>
              </a:solidFill>
              <a:prstDash val="solid"/>
              <a:bevel/>
            </a:ln>
          </a:right>
          <a:top>
            <a:ln w="50800" cap="flat">
              <a:solidFill>
                <a:srgbClr val="114FFB"/>
              </a:solidFill>
              <a:prstDash val="solid"/>
              <a:bevel/>
            </a:ln>
          </a:top>
          <a:bottom>
            <a:ln w="12700" cap="flat">
              <a:solidFill>
                <a:srgbClr val="114FFB"/>
              </a:solidFill>
              <a:prstDash val="solid"/>
              <a:bevel/>
            </a:ln>
          </a:bottom>
          <a:insideH>
            <a:ln w="12700" cap="flat">
              <a:solidFill>
                <a:srgbClr val="114FFB"/>
              </a:solidFill>
              <a:prstDash val="solid"/>
              <a:bevel/>
            </a:ln>
          </a:insideH>
          <a:insideV>
            <a:ln w="12700" cap="flat">
              <a:solidFill>
                <a:srgbClr val="114FFB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114FFB"/>
      </a:tcTxStyle>
      <a:tcStyle>
        <a:tcBdr>
          <a:left>
            <a:ln w="12700" cap="flat">
              <a:solidFill>
                <a:srgbClr val="114FFB"/>
              </a:solidFill>
              <a:prstDash val="solid"/>
              <a:bevel/>
            </a:ln>
          </a:left>
          <a:right>
            <a:ln w="12700" cap="flat">
              <a:solidFill>
                <a:srgbClr val="114FFB"/>
              </a:solidFill>
              <a:prstDash val="solid"/>
              <a:bevel/>
            </a:ln>
          </a:right>
          <a:top>
            <a:ln w="12700" cap="flat">
              <a:solidFill>
                <a:srgbClr val="114FFB"/>
              </a:solidFill>
              <a:prstDash val="solid"/>
              <a:bevel/>
            </a:ln>
          </a:top>
          <a:bottom>
            <a:ln w="25400" cap="flat">
              <a:solidFill>
                <a:srgbClr val="114FFB"/>
              </a:solidFill>
              <a:prstDash val="solid"/>
              <a:bevel/>
            </a:ln>
          </a:bottom>
          <a:insideH>
            <a:ln w="12700" cap="flat">
              <a:solidFill>
                <a:srgbClr val="114FFB"/>
              </a:solidFill>
              <a:prstDash val="solid"/>
              <a:bevel/>
            </a:ln>
          </a:insideH>
          <a:insideV>
            <a:ln w="12700" cap="flat">
              <a:solidFill>
                <a:srgbClr val="114FFB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/Relationships>

</file>

<file path=ppt/charts/_rels/chart1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 lvl="0">
              <a:defRPr b="1" i="0" strike="noStrike" sz="900" u="none">
                <a:solidFill>
                  <a:srgbClr val="000000"/>
                </a:solidFill>
                <a:effectLst/>
                <a:latin typeface="Arial"/>
              </a:defRPr>
            </a:pPr>
            <a:r>
              <a:rPr b="1" i="0" strike="noStrike" sz="900" u="none">
                <a:solidFill>
                  <a:srgbClr val="000000"/>
                </a:solidFill>
                <a:effectLst/>
                <a:latin typeface="Arial"/>
              </a:rPr>
              <a:t>Thermal Lensing in 'x-direction'</a:t>
            </a:r>
          </a:p>
        </c:rich>
      </c:tx>
      <c:layout>
        <c:manualLayout>
          <c:xMode val="edge"/>
          <c:yMode val="edge"/>
          <c:x val="0.287352"/>
          <c:y val="0.005"/>
          <c:w val="0.425296"/>
          <c:h val="0.128147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159148"/>
          <c:y val="0.128147"/>
          <c:w val="0.821798"/>
          <c:h val="0.65002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 idx="0">
                  <c:v>TGG (Air)</c:v>
                </c:pt>
              </c:strCache>
            </c:strRef>
          </c:tx>
          <c:spPr>
            <a:solidFill>
              <a:srgbClr val="000080"/>
            </a:solidFill>
            <a:ln w="12700" cap="flat">
              <a:noFill/>
              <a:miter lim="400000"/>
            </a:ln>
            <a:effectLst/>
          </c:spPr>
          <c:marker>
            <c:symbol val="diamond"/>
            <c:size val="5"/>
            <c:spPr>
              <a:solidFill>
                <a:srgbClr val="000080"/>
              </a:solidFill>
              <a:ln w="6350" cap="flat">
                <a:solidFill>
                  <a:srgbClr val="000080"/>
                </a:solidFill>
                <a:prstDash val="solid"/>
                <a:miter lim="800000"/>
              </a:ln>
              <a:effectLst/>
            </c:spPr>
          </c:marker>
          <c:dLbls>
            <c:numFmt formatCode="0" sourceLinked="0"/>
            <c:txPr>
              <a:bodyPr/>
              <a:lstStyle/>
              <a:p>
                <a:pPr lvl="0">
                  <a:defRPr b="0" i="0" strike="noStrike" sz="700" u="none">
                    <a:solidFill>
                      <a:srgbClr val="000000"/>
                    </a:solidFill>
                    <a:effectLst/>
                    <a:latin typeface="Arial"/>
                  </a:defRPr>
                </a:pPr>
                <a:r>
                  <a:rPr b="0" i="0" strike="noStrike" sz="700" u="none">
                    <a:solidFill>
                      <a:srgbClr val="000000"/>
                    </a:solidFill>
                    <a:effectLst/>
                    <a:latin typeface="Arial"/>
                  </a:rPr>
                  <a:t/>
                </a: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trendline>
            <c:spPr>
              <a:noFill/>
              <a:ln w="15340" cap="flat">
                <a:solidFill>
                  <a:srgbClr val="000080"/>
                </a:solidFill>
                <a:prstDash val="solid"/>
                <a:miter lim="800000"/>
              </a:ln>
              <a:effectLst/>
            </c:spPr>
            <c:trendlineType val="poly"/>
            <c:order val="2"/>
            <c:forward val="0"/>
            <c:backward val="0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Lit>
                <c:ptCount val="1"/>
                <c:pt idx="0">
                  <c:v>3.000000</c:v>
                </c:pt>
              </c:numLit>
            </c:plus>
            <c:minus>
              <c:numLit>
                <c:ptCount val="1"/>
                <c:pt idx="0">
                  <c:v>3.000000</c:v>
                </c:pt>
              </c:numLit>
            </c:minus>
            <c:val val="0"/>
            <c:spPr>
              <a:noFill/>
              <a:ln w="7670" cap="flat">
                <a:solidFill>
                  <a:srgbClr val="000000"/>
                </a:solidFill>
                <a:prstDash val="solid"/>
                <a:miter lim="800000"/>
              </a:ln>
              <a:effectLst/>
            </c:spPr>
          </c:errBars>
          <c:xVal>
            <c:numRef>
              <c:f>Sheet1!$B$2:$B$4</c:f>
              <c:numCache>
                <c:ptCount val="3"/>
                <c:pt idx="0">
                  <c:v>0.300000</c:v>
                </c:pt>
                <c:pt idx="1">
                  <c:v>15.000000</c:v>
                </c:pt>
                <c:pt idx="2">
                  <c:v>30.000000</c:v>
                </c:pt>
              </c:numCache>
            </c:numRef>
          </c:xVal>
          <c:yVal>
            <c:numRef>
              <c:f>Sheet1!$C$2:$C$4</c:f>
              <c:numCache>
                <c:ptCount val="3"/>
                <c:pt idx="0">
                  <c:v>170.000000</c:v>
                </c:pt>
                <c:pt idx="1">
                  <c:v>76.000000</c:v>
                </c:pt>
                <c:pt idx="2">
                  <c:v>33.000000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 idx="0">
                  <c:v>DKDP (Air)</c:v>
                </c:pt>
              </c:strCache>
            </c:strRef>
          </c:tx>
          <c:spPr>
            <a:solidFill>
              <a:srgbClr val="FF0000"/>
            </a:solidFill>
            <a:ln w="12700" cap="flat">
              <a:noFill/>
              <a:miter lim="400000"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6350" cap="flat">
                <a:solidFill>
                  <a:srgbClr val="FF0000"/>
                </a:solidFill>
                <a:prstDash val="solid"/>
                <a:miter lim="800000"/>
              </a:ln>
              <a:effectLst/>
            </c:spPr>
          </c:marker>
          <c:dLbls>
            <c:numFmt formatCode="0.#" sourceLinked="0"/>
            <c:txPr>
              <a:bodyPr/>
              <a:lstStyle/>
              <a:p>
                <a:pPr lvl="0">
                  <a:defRPr b="0" i="0" strike="noStrike" sz="700" u="none">
                    <a:solidFill>
                      <a:srgbClr val="000000"/>
                    </a:solidFill>
                    <a:effectLst/>
                    <a:latin typeface="Arial"/>
                  </a:defRPr>
                </a:pPr>
                <a:r>
                  <a:rPr b="0" i="0" strike="noStrike" sz="700" u="none">
                    <a:solidFill>
                      <a:srgbClr val="000000"/>
                    </a:solidFill>
                    <a:effectLst/>
                    <a:latin typeface="Arial"/>
                  </a:rPr>
                  <a:t/>
                </a: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trendline>
            <c:spPr>
              <a:noFill/>
              <a:ln w="15340" cap="flat">
                <a:solidFill>
                  <a:srgbClr val="FF0000"/>
                </a:solidFill>
                <a:prstDash val="solid"/>
                <a:miter lim="800000"/>
              </a:ln>
              <a:effectLst/>
            </c:spPr>
            <c:trendlineType val="poly"/>
            <c:order val="2"/>
            <c:forward val="0"/>
            <c:backward val="0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Lit>
                <c:ptCount val="1"/>
                <c:pt idx="0">
                  <c:v>3.000000</c:v>
                </c:pt>
              </c:numLit>
            </c:plus>
            <c:minus>
              <c:numLit>
                <c:ptCount val="1"/>
                <c:pt idx="0">
                  <c:v>3.000000</c:v>
                </c:pt>
              </c:numLit>
            </c:minus>
            <c:val val="0"/>
            <c:spPr>
              <a:noFill/>
              <a:ln w="7670" cap="flat">
                <a:solidFill>
                  <a:srgbClr val="000000"/>
                </a:solidFill>
                <a:prstDash val="solid"/>
                <a:miter lim="800000"/>
              </a:ln>
              <a:effectLst/>
            </c:spPr>
          </c:errBars>
          <c:xVal>
            <c:numRef>
              <c:f>Sheet1!$D$2:$D$4</c:f>
              <c:numCache>
                <c:ptCount val="3"/>
                <c:pt idx="0">
                  <c:v>0.300000</c:v>
                </c:pt>
                <c:pt idx="1">
                  <c:v>15.000000</c:v>
                </c:pt>
                <c:pt idx="2">
                  <c:v>30.000000</c:v>
                </c:pt>
              </c:numCache>
            </c:numRef>
          </c:xVal>
          <c:yVal>
            <c:numRef>
              <c:f>Sheet1!$E$2:$E$4</c:f>
              <c:numCache>
                <c:ptCount val="3"/>
                <c:pt idx="0">
                  <c:v>-110.000000</c:v>
                </c:pt>
                <c:pt idx="1">
                  <c:v>-22.560000</c:v>
                </c:pt>
                <c:pt idx="2">
                  <c:v>-11.000000</c:v>
                </c:pt>
              </c:numCache>
            </c:numRef>
          </c:yVal>
          <c:smooth val="0"/>
        </c:ser>
        <c:axId val="0"/>
        <c:axId val="1"/>
      </c:scatterChart>
      <c:valAx>
        <c:axId val="0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000000"/>
              </a:solidFill>
              <a:prstDash val="sysDash"/>
              <a:miter lim="800000"/>
            </a:ln>
          </c:spPr>
        </c:majorGridlines>
        <c:title>
          <c:tx>
            <c:rich>
              <a:bodyPr rot="0"/>
              <a:lstStyle/>
              <a:p>
                <a:pPr lvl="0">
                  <a:defRPr b="1" i="0" strike="noStrike" sz="1000" u="none">
                    <a:solidFill>
                      <a:srgbClr val="000000"/>
                    </a:solidFill>
                    <a:effectLst/>
                    <a:latin typeface="Arial"/>
                  </a:defRPr>
                </a:pPr>
                <a:r>
                  <a:rPr b="1" i="0" strike="noStrike" sz="1000" u="none">
                    <a:solidFill>
                      <a:srgbClr val="000000"/>
                    </a:solidFill>
                    <a:effectLst/>
                    <a:latin typeface="Arial"/>
                  </a:rPr>
                  <a:t>Power (W)</a:t>
                </a:r>
              </a:p>
            </c:rich>
          </c:tx>
          <c:layout/>
          <c:overlay val="1"/>
        </c:title>
        <c:numFmt formatCode="0" sourceLinked="0"/>
        <c:majorTickMark val="out"/>
        <c:minorTickMark val="none"/>
        <c:tickLblPos val="nextTo"/>
        <c:spPr>
          <a:ln w="15340" cap="flat">
            <a:solidFill>
              <a:srgbClr val="000000"/>
            </a:solidFill>
            <a:prstDash val="solid"/>
            <a:bevel/>
          </a:ln>
        </c:spPr>
        <c:txPr>
          <a:bodyPr rot="0"/>
          <a:lstStyle/>
          <a:p>
            <a:pPr lvl="0">
              <a:defRPr b="0" i="0" strike="noStrike" sz="1000" u="none">
                <a:solidFill>
                  <a:srgbClr val="000000"/>
                </a:solidFill>
                <a:effectLst/>
                <a:latin typeface="Arial"/>
              </a:defRPr>
            </a:pPr>
          </a:p>
        </c:txPr>
        <c:crossAx val="1"/>
        <c:crosses val="autoZero"/>
        <c:crossBetween val="between"/>
        <c:majorUnit val="7.5"/>
        <c:minorUnit val="3.75"/>
      </c:valAx>
      <c:valAx>
        <c:axId val="1"/>
        <c:scaling>
          <c:orientation val="minMax"/>
          <c:min val="-200"/>
        </c:scaling>
        <c:delete val="0"/>
        <c:axPos val="l"/>
        <c:majorGridlines>
          <c:spPr>
            <a:ln w="12700" cap="flat">
              <a:solidFill>
                <a:srgbClr val="000000"/>
              </a:solidFill>
              <a:prstDash val="sysDash"/>
              <a:miter lim="800000"/>
            </a:ln>
          </c:spPr>
        </c:majorGridlines>
        <c:title>
          <c:tx>
            <c:rich>
              <a:bodyPr rot="-5400000"/>
              <a:lstStyle/>
              <a:p>
                <a:pPr lvl="0">
                  <a:defRPr b="1" i="0" strike="noStrike" sz="1000" u="none">
                    <a:solidFill>
                      <a:srgbClr val="000000"/>
                    </a:solidFill>
                    <a:effectLst/>
                    <a:latin typeface="Arial"/>
                  </a:defRPr>
                </a:pPr>
                <a:r>
                  <a:rPr b="1" i="0" strike="noStrike" sz="1000" u="none">
                    <a:solidFill>
                      <a:srgbClr val="000000"/>
                    </a:solidFill>
                    <a:effectLst/>
                    <a:latin typeface="Arial"/>
                  </a:rPr>
                  <a:t>Foca Length (m)</a:t>
                </a:r>
              </a:p>
            </c:rich>
          </c:tx>
          <c:layout/>
          <c:overlay val="1"/>
        </c:title>
        <c:numFmt formatCode="0.#" sourceLinked="0"/>
        <c:majorTickMark val="out"/>
        <c:minorTickMark val="none"/>
        <c:tickLblPos val="nextTo"/>
        <c:spPr>
          <a:ln w="15340" cap="flat">
            <a:solidFill>
              <a:srgbClr val="000000"/>
            </a:solidFill>
            <a:prstDash val="solid"/>
            <a:bevel/>
          </a:ln>
        </c:spPr>
        <c:txPr>
          <a:bodyPr rot="0"/>
          <a:lstStyle/>
          <a:p>
            <a:pPr lvl="0">
              <a:defRPr b="0" i="0" strike="noStrike" sz="1000" u="none">
                <a:solidFill>
                  <a:srgbClr val="000000"/>
                </a:solidFill>
                <a:effectLst/>
                <a:latin typeface="Arial"/>
              </a:defRPr>
            </a:pPr>
          </a:p>
        </c:txPr>
        <c:crossAx val="0"/>
        <c:crosses val="min"/>
        <c:crossBetween val="between"/>
        <c:majorUnit val="95"/>
        <c:minorUnit val="47.5"/>
      </c:valAx>
      <c:spPr>
        <a:solidFill>
          <a:srgbClr val="FFFFFF"/>
        </a:solidFill>
        <a:ln w="15340" cap="flat">
          <a:solidFill>
            <a:srgbClr val="000000"/>
          </a:solidFill>
          <a:prstDash val="solid"/>
          <a:bevel/>
        </a:ln>
        <a:effectLst/>
      </c:spPr>
    </c:plotArea>
    <c:legend>
      <c:legendPos val="r"/>
      <c:layout>
        <c:manualLayout>
          <c:xMode val="edge"/>
          <c:yMode val="edge"/>
          <c:x val="0.646225"/>
          <c:y val="0.563843"/>
          <c:w val="0.33112"/>
          <c:h val="0.148302"/>
        </c:manualLayout>
      </c:layout>
      <c:overlay val="1"/>
      <c:spPr>
        <a:solidFill>
          <a:srgbClr val="FFFFFF"/>
        </a:solidFill>
        <a:ln w="3175" cap="flat">
          <a:solidFill>
            <a:srgbClr val="000000"/>
          </a:solidFill>
          <a:prstDash val="solid"/>
          <a:bevel/>
        </a:ln>
        <a:effectLst/>
      </c:spPr>
      <c:txPr>
        <a:bodyPr/>
        <a:lstStyle/>
        <a:p>
          <a:pPr lvl="0">
            <a:defRPr b="0" i="0" strike="noStrike" sz="1000" u="none">
              <a:solidFill>
                <a:srgbClr val="000000"/>
              </a:solidFill>
              <a:effectLst/>
              <a:latin typeface="Arial"/>
            </a:defRPr>
          </a:pPr>
        </a:p>
      </c:txPr>
    </c:legend>
    <c:plotVisOnly val="1"/>
    <c:dispBlanksAs val="gap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 lvl="0">
              <a:defRPr b="1" i="0" strike="noStrike" sz="900" u="none">
                <a:solidFill>
                  <a:srgbClr val="000000"/>
                </a:solidFill>
                <a:effectLst/>
                <a:latin typeface="Arial"/>
              </a:defRPr>
            </a:pPr>
            <a:r>
              <a:rPr b="1" i="0" strike="noStrike" sz="900" u="none">
                <a:solidFill>
                  <a:srgbClr val="000000"/>
                </a:solidFill>
                <a:effectLst/>
                <a:latin typeface="Arial"/>
              </a:rPr>
              <a:t>Thermal Lensing in 'y-direction'</a:t>
            </a:r>
          </a:p>
        </c:rich>
      </c:tx>
      <c:layout>
        <c:manualLayout>
          <c:xMode val="edge"/>
          <c:yMode val="edge"/>
          <c:x val="0.294485"/>
          <c:y val="0.005"/>
          <c:w val="0.41103"/>
          <c:h val="0.124733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154179"/>
          <c:y val="0.124733"/>
          <c:w val="0.827407"/>
          <c:h val="0.65827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 idx="0">
                  <c:v>TGG (Air)</c:v>
                </c:pt>
              </c:strCache>
            </c:strRef>
          </c:tx>
          <c:spPr>
            <a:solidFill>
              <a:srgbClr val="000080"/>
            </a:solidFill>
            <a:ln w="12700" cap="flat">
              <a:noFill/>
              <a:miter lim="400000"/>
            </a:ln>
            <a:effectLst/>
          </c:spPr>
          <c:marker>
            <c:symbol val="diamond"/>
            <c:size val="5"/>
            <c:spPr>
              <a:solidFill>
                <a:srgbClr val="000080"/>
              </a:solidFill>
              <a:ln w="6350" cap="flat">
                <a:solidFill>
                  <a:srgbClr val="000080"/>
                </a:solidFill>
                <a:prstDash val="solid"/>
                <a:miter lim="800000"/>
              </a:ln>
              <a:effectLst/>
            </c:spPr>
          </c:marker>
          <c:dLbls>
            <c:numFmt formatCode="0" sourceLinked="0"/>
            <c:txPr>
              <a:bodyPr/>
              <a:lstStyle/>
              <a:p>
                <a:pPr lvl="0">
                  <a:defRPr b="0" i="0" strike="noStrike" sz="700" u="none">
                    <a:solidFill>
                      <a:srgbClr val="000000"/>
                    </a:solidFill>
                    <a:effectLst/>
                    <a:latin typeface="Arial"/>
                  </a:defRPr>
                </a:pPr>
                <a:r>
                  <a:rPr b="0" i="0" strike="noStrike" sz="700" u="none">
                    <a:solidFill>
                      <a:srgbClr val="000000"/>
                    </a:solidFill>
                    <a:effectLst/>
                    <a:latin typeface="Arial"/>
                  </a:rPr>
                  <a:t/>
                </a: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trendline>
            <c:spPr>
              <a:noFill/>
              <a:ln w="15957" cap="flat">
                <a:solidFill>
                  <a:srgbClr val="000080"/>
                </a:solidFill>
                <a:prstDash val="solid"/>
                <a:miter lim="800000"/>
              </a:ln>
              <a:effectLst/>
            </c:spPr>
            <c:trendlineType val="poly"/>
            <c:order val="2"/>
            <c:forward val="0"/>
            <c:backward val="0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Lit>
                <c:ptCount val="1"/>
                <c:pt idx="0">
                  <c:v>3.000000</c:v>
                </c:pt>
              </c:numLit>
            </c:plus>
            <c:minus>
              <c:numLit>
                <c:ptCount val="1"/>
                <c:pt idx="0">
                  <c:v>3.000000</c:v>
                </c:pt>
              </c:numLit>
            </c:minus>
            <c:val val="0"/>
            <c:spPr>
              <a:noFill/>
              <a:ln w="7979" cap="flat">
                <a:solidFill>
                  <a:srgbClr val="000000"/>
                </a:solidFill>
                <a:prstDash val="solid"/>
                <a:miter lim="800000"/>
              </a:ln>
              <a:effectLst/>
            </c:spPr>
          </c:errBars>
          <c:xVal>
            <c:numRef>
              <c:f>Sheet1!$B$2:$B$4</c:f>
              <c:numCache>
                <c:ptCount val="3"/>
                <c:pt idx="0">
                  <c:v>0.300000</c:v>
                </c:pt>
                <c:pt idx="1">
                  <c:v>15.000000</c:v>
                </c:pt>
                <c:pt idx="2">
                  <c:v>30.000000</c:v>
                </c:pt>
              </c:numCache>
            </c:numRef>
          </c:xVal>
          <c:yVal>
            <c:numRef>
              <c:f>Sheet1!$C$2:$C$4</c:f>
              <c:numCache>
                <c:ptCount val="3"/>
                <c:pt idx="0">
                  <c:v>150.000000</c:v>
                </c:pt>
                <c:pt idx="1">
                  <c:v>80.000000</c:v>
                </c:pt>
                <c:pt idx="2">
                  <c:v>33.000000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 idx="0">
                  <c:v>DKDP (Air)</c:v>
                </c:pt>
              </c:strCache>
            </c:strRef>
          </c:tx>
          <c:spPr>
            <a:solidFill>
              <a:srgbClr val="FF0000"/>
            </a:solidFill>
            <a:ln w="12700" cap="flat">
              <a:noFill/>
              <a:miter lim="400000"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6350" cap="flat">
                <a:solidFill>
                  <a:srgbClr val="FF0000"/>
                </a:solidFill>
                <a:prstDash val="solid"/>
                <a:miter lim="800000"/>
              </a:ln>
              <a:effectLst/>
            </c:spPr>
          </c:marker>
          <c:dLbls>
            <c:numFmt formatCode="0.#" sourceLinked="0"/>
            <c:txPr>
              <a:bodyPr/>
              <a:lstStyle/>
              <a:p>
                <a:pPr lvl="0">
                  <a:defRPr b="0" i="0" strike="noStrike" sz="700" u="none">
                    <a:solidFill>
                      <a:srgbClr val="000000"/>
                    </a:solidFill>
                    <a:effectLst/>
                    <a:latin typeface="Arial"/>
                  </a:defRPr>
                </a:pPr>
                <a:r>
                  <a:rPr b="0" i="0" strike="noStrike" sz="700" u="none">
                    <a:solidFill>
                      <a:srgbClr val="000000"/>
                    </a:solidFill>
                    <a:effectLst/>
                    <a:latin typeface="Arial"/>
                  </a:rPr>
                  <a:t/>
                </a: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trendline>
            <c:spPr>
              <a:noFill/>
              <a:ln w="15957" cap="flat">
                <a:solidFill>
                  <a:srgbClr val="FF0000"/>
                </a:solidFill>
                <a:prstDash val="solid"/>
                <a:miter lim="800000"/>
              </a:ln>
              <a:effectLst/>
            </c:spPr>
            <c:trendlineType val="poly"/>
            <c:order val="2"/>
            <c:forward val="0"/>
            <c:backward val="0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Lit>
                <c:ptCount val="1"/>
                <c:pt idx="0">
                  <c:v>3.000000</c:v>
                </c:pt>
              </c:numLit>
            </c:plus>
            <c:minus>
              <c:numLit>
                <c:ptCount val="1"/>
                <c:pt idx="0">
                  <c:v>3.000000</c:v>
                </c:pt>
              </c:numLit>
            </c:minus>
            <c:val val="0"/>
            <c:spPr>
              <a:noFill/>
              <a:ln w="7979" cap="flat">
                <a:solidFill>
                  <a:srgbClr val="000000"/>
                </a:solidFill>
                <a:prstDash val="solid"/>
                <a:miter lim="800000"/>
              </a:ln>
              <a:effectLst/>
            </c:spPr>
          </c:errBars>
          <c:xVal>
            <c:numRef>
              <c:f>Sheet1!$D$2:$D$4</c:f>
              <c:numCache>
                <c:ptCount val="3"/>
                <c:pt idx="0">
                  <c:v>0.300000</c:v>
                </c:pt>
                <c:pt idx="1">
                  <c:v>15.000000</c:v>
                </c:pt>
                <c:pt idx="2">
                  <c:v>30.000000</c:v>
                </c:pt>
              </c:numCache>
            </c:numRef>
          </c:xVal>
          <c:yVal>
            <c:numRef>
              <c:f>Sheet1!$E$2:$E$4</c:f>
              <c:numCache>
                <c:ptCount val="3"/>
                <c:pt idx="0">
                  <c:v>-120.000000</c:v>
                </c:pt>
                <c:pt idx="1">
                  <c:v>-19.560000</c:v>
                </c:pt>
                <c:pt idx="2">
                  <c:v>-10.000000</c:v>
                </c:pt>
              </c:numCache>
            </c:numRef>
          </c:yVal>
          <c:smooth val="0"/>
        </c:ser>
        <c:axId val="0"/>
        <c:axId val="1"/>
      </c:scatterChart>
      <c:valAx>
        <c:axId val="0"/>
        <c:scaling>
          <c:orientation val="minMax"/>
          <c:max val="40"/>
        </c:scaling>
        <c:delete val="0"/>
        <c:axPos val="b"/>
        <c:majorGridlines>
          <c:spPr>
            <a:ln w="12700" cap="flat">
              <a:solidFill>
                <a:srgbClr val="000000"/>
              </a:solidFill>
              <a:prstDash val="sysDash"/>
              <a:miter lim="800000"/>
            </a:ln>
          </c:spPr>
        </c:majorGridlines>
        <c:title>
          <c:tx>
            <c:rich>
              <a:bodyPr rot="0"/>
              <a:lstStyle/>
              <a:p>
                <a:pPr lvl="0">
                  <a:defRPr b="1" i="0" strike="noStrike" sz="1000" u="none">
                    <a:solidFill>
                      <a:srgbClr val="000000"/>
                    </a:solidFill>
                    <a:effectLst/>
                    <a:latin typeface="Arial"/>
                  </a:defRPr>
                </a:pPr>
                <a:r>
                  <a:rPr b="1" i="0" strike="noStrike" sz="1000" u="none">
                    <a:solidFill>
                      <a:srgbClr val="000000"/>
                    </a:solidFill>
                    <a:effectLst/>
                    <a:latin typeface="Arial"/>
                  </a:rPr>
                  <a:t>Power (W)</a:t>
                </a:r>
              </a:p>
            </c:rich>
          </c:tx>
          <c:layout/>
          <c:overlay val="1"/>
        </c:title>
        <c:numFmt formatCode="0" sourceLinked="0"/>
        <c:majorTickMark val="out"/>
        <c:minorTickMark val="none"/>
        <c:tickLblPos val="nextTo"/>
        <c:spPr>
          <a:ln w="15957" cap="flat">
            <a:solidFill>
              <a:srgbClr val="000000"/>
            </a:solidFill>
            <a:prstDash val="solid"/>
            <a:bevel/>
          </a:ln>
        </c:spPr>
        <c:txPr>
          <a:bodyPr rot="0"/>
          <a:lstStyle/>
          <a:p>
            <a:pPr lvl="0">
              <a:defRPr b="0" i="0" strike="noStrike" sz="1000" u="none">
                <a:solidFill>
                  <a:srgbClr val="000000"/>
                </a:solidFill>
                <a:effectLst/>
                <a:latin typeface="Arial"/>
              </a:defRPr>
            </a:pPr>
          </a:p>
        </c:txPr>
        <c:crossAx val="1"/>
        <c:crosses val="autoZero"/>
        <c:crossBetween val="between"/>
        <c:majorUnit val="10"/>
        <c:minorUnit val="5"/>
      </c:valAx>
      <c:valAx>
        <c:axId val="1"/>
        <c:scaling>
          <c:orientation val="minMax"/>
          <c:min val="-200"/>
        </c:scaling>
        <c:delete val="0"/>
        <c:axPos val="l"/>
        <c:majorGridlines>
          <c:spPr>
            <a:ln w="12700" cap="flat">
              <a:solidFill>
                <a:srgbClr val="000000"/>
              </a:solidFill>
              <a:prstDash val="sysDash"/>
              <a:miter lim="800000"/>
            </a:ln>
          </c:spPr>
        </c:majorGridlines>
        <c:title>
          <c:tx>
            <c:rich>
              <a:bodyPr rot="-5400000"/>
              <a:lstStyle/>
              <a:p>
                <a:pPr lvl="0">
                  <a:defRPr b="1" i="0" strike="noStrike" sz="1000" u="none">
                    <a:solidFill>
                      <a:srgbClr val="000000"/>
                    </a:solidFill>
                    <a:effectLst/>
                    <a:latin typeface="Arial"/>
                  </a:defRPr>
                </a:pPr>
                <a:r>
                  <a:rPr b="1" i="0" strike="noStrike" sz="1000" u="none">
                    <a:solidFill>
                      <a:srgbClr val="000000"/>
                    </a:solidFill>
                    <a:effectLst/>
                    <a:latin typeface="Arial"/>
                  </a:rPr>
                  <a:t>Focal Length (m)</a:t>
                </a:r>
              </a:p>
            </c:rich>
          </c:tx>
          <c:layout/>
          <c:overlay val="1"/>
        </c:title>
        <c:numFmt formatCode="0.#" sourceLinked="0"/>
        <c:majorTickMark val="out"/>
        <c:minorTickMark val="none"/>
        <c:tickLblPos val="nextTo"/>
        <c:spPr>
          <a:ln w="15957" cap="flat">
            <a:solidFill>
              <a:srgbClr val="000000"/>
            </a:solidFill>
            <a:prstDash val="solid"/>
            <a:bevel/>
          </a:ln>
        </c:spPr>
        <c:txPr>
          <a:bodyPr rot="0"/>
          <a:lstStyle/>
          <a:p>
            <a:pPr lvl="0">
              <a:defRPr b="0" i="0" strike="noStrike" sz="1000" u="none">
                <a:solidFill>
                  <a:srgbClr val="000000"/>
                </a:solidFill>
                <a:effectLst/>
                <a:latin typeface="Arial"/>
              </a:defRPr>
            </a:pPr>
          </a:p>
        </c:txPr>
        <c:crossAx val="0"/>
        <c:crosses val="min"/>
        <c:crossBetween val="between"/>
        <c:majorUnit val="90"/>
        <c:minorUnit val="45"/>
      </c:valAx>
      <c:spPr>
        <a:solidFill>
          <a:srgbClr val="FFFFFF"/>
        </a:solidFill>
        <a:ln w="15957" cap="flat">
          <a:solidFill>
            <a:srgbClr val="000000"/>
          </a:solidFill>
          <a:prstDash val="solid"/>
          <a:bevel/>
        </a:ln>
        <a:effectLst/>
      </c:spPr>
    </c:plotArea>
    <c:legend>
      <c:legendPos val="r"/>
      <c:layout>
        <c:manualLayout>
          <c:xMode val="edge"/>
          <c:yMode val="edge"/>
          <c:x val="0.581827"/>
          <c:y val="0.563579"/>
          <c:w val="0.356657"/>
          <c:h val="0.144683"/>
        </c:manualLayout>
      </c:layout>
      <c:overlay val="1"/>
      <c:spPr>
        <a:solidFill>
          <a:srgbClr val="FFFFFF"/>
        </a:solidFill>
        <a:ln w="3175" cap="flat">
          <a:solidFill>
            <a:srgbClr val="000000"/>
          </a:solidFill>
          <a:prstDash val="solid"/>
          <a:bevel/>
        </a:ln>
        <a:effectLst/>
      </c:spPr>
      <c:txPr>
        <a:bodyPr/>
        <a:lstStyle/>
        <a:p>
          <a:pPr lvl="0">
            <a:defRPr b="0" i="0" strike="noStrike" sz="1000" u="none">
              <a:solidFill>
                <a:srgbClr val="000000"/>
              </a:solidFill>
              <a:effectLst/>
              <a:latin typeface="Arial"/>
            </a:defRPr>
          </a:pPr>
        </a:p>
      </c:txPr>
    </c:legend>
    <c:plotVisOnly val="1"/>
    <c:dispBlanksAs val="gap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3" name="Shape 4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Click to edit Master title style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Click to edit Master text styles</a:t>
            </a:r>
            <a:endParaRPr sz="2400">
              <a:solidFill>
                <a:srgbClr val="0F15FD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Second level</a:t>
            </a:r>
            <a:endParaRPr sz="2400">
              <a:solidFill>
                <a:srgbClr val="0F15FD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Third level</a:t>
            </a:r>
            <a:endParaRPr sz="2400">
              <a:solidFill>
                <a:srgbClr val="0F15FD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Fourth level</a:t>
            </a:r>
            <a:endParaRPr sz="2400">
              <a:solidFill>
                <a:srgbClr val="0F15FD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Fifth level</a:t>
            </a:r>
          </a:p>
        </p:txBody>
      </p:sp>
      <p:sp>
        <p:nvSpPr>
          <p:cNvPr id="12" name="Shape 1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Click to edit Master title style</a:t>
            </a:r>
          </a:p>
        </p:txBody>
      </p:sp>
      <p:sp>
        <p:nvSpPr>
          <p:cNvPr id="15" name="Shape 15"/>
          <p:cNvSpPr/>
          <p:nvPr>
            <p:ph type="body" idx="1"/>
          </p:nvPr>
        </p:nvSpPr>
        <p:spPr>
          <a:xfrm>
            <a:off x="685800" y="1981200"/>
            <a:ext cx="3810000" cy="4876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Click to edit Master text styles</a:t>
            </a:r>
            <a:endParaRPr sz="2400">
              <a:solidFill>
                <a:srgbClr val="0F15FD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Second level</a:t>
            </a:r>
            <a:endParaRPr sz="2400">
              <a:solidFill>
                <a:srgbClr val="0F15FD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Third level</a:t>
            </a:r>
            <a:endParaRPr sz="2400">
              <a:solidFill>
                <a:srgbClr val="0F15FD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Fourth level</a:t>
            </a:r>
            <a:endParaRPr sz="2400">
              <a:solidFill>
                <a:srgbClr val="0F15FD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Fifth level</a:t>
            </a:r>
          </a:p>
        </p:txBody>
      </p:sp>
      <p:sp>
        <p:nvSpPr>
          <p:cNvPr id="16" name="Shape 1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Click to edit Master title style</a:t>
            </a:r>
          </a:p>
        </p:txBody>
      </p:sp>
      <p:sp>
        <p:nvSpPr>
          <p:cNvPr id="19" name="Shape 1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20" name="Shape 20"/>
          <p:cNvSpPr/>
          <p:nvPr/>
        </p:nvSpPr>
        <p:spPr>
          <a:xfrm>
            <a:off x="4003167" y="6486116"/>
            <a:ext cx="756666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1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114FFB"/>
                </a:solidFill>
              </a:rPr>
              <a:t>G1501234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Click to edit Master title style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xfrm>
            <a:off x="685800" y="1981200"/>
            <a:ext cx="3810000" cy="4876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Click to edit Master text styles</a:t>
            </a:r>
            <a:endParaRPr sz="2400">
              <a:solidFill>
                <a:srgbClr val="0F15FD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Second level</a:t>
            </a:r>
            <a:endParaRPr sz="2400">
              <a:solidFill>
                <a:srgbClr val="0F15FD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Third level</a:t>
            </a:r>
            <a:endParaRPr sz="2400">
              <a:solidFill>
                <a:srgbClr val="0F15FD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Fourth level</a:t>
            </a:r>
            <a:endParaRPr sz="2400">
              <a:solidFill>
                <a:srgbClr val="0F15FD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Fifth level</a:t>
            </a:r>
          </a:p>
        </p:txBody>
      </p:sp>
      <p:sp>
        <p:nvSpPr>
          <p:cNvPr id="26" name="Shape 26"/>
          <p:cNvSpPr/>
          <p:nvPr>
            <p:ph type="sldNum" sz="quarter" idx="2"/>
          </p:nvPr>
        </p:nvSpPr>
        <p:spPr>
          <a:xfrm>
            <a:off x="8867081" y="6494326"/>
            <a:ext cx="274292" cy="26489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Click to edit Master title style</a:t>
            </a:r>
          </a:p>
        </p:txBody>
      </p:sp>
      <p:sp>
        <p:nvSpPr>
          <p:cNvPr id="29" name="Shape 29"/>
          <p:cNvSpPr/>
          <p:nvPr>
            <p:ph type="body" idx="1"/>
          </p:nvPr>
        </p:nvSpPr>
        <p:spPr>
          <a:xfrm>
            <a:off x="685800" y="1981200"/>
            <a:ext cx="3810000" cy="4876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Click to edit Master text styles</a:t>
            </a:r>
            <a:endParaRPr sz="2400">
              <a:solidFill>
                <a:srgbClr val="0F15FD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Second level</a:t>
            </a:r>
            <a:endParaRPr sz="2400">
              <a:solidFill>
                <a:srgbClr val="0F15FD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Third level</a:t>
            </a:r>
            <a:endParaRPr sz="2400">
              <a:solidFill>
                <a:srgbClr val="0F15FD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Fourth level</a:t>
            </a:r>
            <a:endParaRPr sz="2400">
              <a:solidFill>
                <a:srgbClr val="0F15FD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Fifth level</a:t>
            </a:r>
          </a:p>
        </p:txBody>
      </p:sp>
      <p:sp>
        <p:nvSpPr>
          <p:cNvPr id="30" name="Shape 30"/>
          <p:cNvSpPr/>
          <p:nvPr>
            <p:ph type="sldNum" sz="quarter" idx="2"/>
          </p:nvPr>
        </p:nvSpPr>
        <p:spPr>
          <a:xfrm>
            <a:off x="8856570" y="6496954"/>
            <a:ext cx="274293" cy="264892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Click to edit Master title style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685800" y="1981200"/>
            <a:ext cx="3810000" cy="4876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Click to edit Master text styles</a:t>
            </a:r>
            <a:endParaRPr sz="2400">
              <a:solidFill>
                <a:srgbClr val="0F15FD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Second level</a:t>
            </a:r>
            <a:endParaRPr sz="2400">
              <a:solidFill>
                <a:srgbClr val="0F15FD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Third level</a:t>
            </a:r>
            <a:endParaRPr sz="2400">
              <a:solidFill>
                <a:srgbClr val="0F15FD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Fourth level</a:t>
            </a:r>
            <a:endParaRPr sz="2400">
              <a:solidFill>
                <a:srgbClr val="0F15FD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Fifth level</a:t>
            </a:r>
          </a:p>
        </p:txBody>
      </p:sp>
      <p:sp>
        <p:nvSpPr>
          <p:cNvPr id="34" name="Shape 34"/>
          <p:cNvSpPr/>
          <p:nvPr>
            <p:ph type="sldNum" sz="quarter" idx="2"/>
          </p:nvPr>
        </p:nvSpPr>
        <p:spPr>
          <a:xfrm>
            <a:off x="8856570" y="6496954"/>
            <a:ext cx="274293" cy="264892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Click to edit Master title style</a:t>
            </a:r>
          </a:p>
        </p:txBody>
      </p:sp>
      <p:sp>
        <p:nvSpPr>
          <p:cNvPr id="37" name="Shape 37"/>
          <p:cNvSpPr/>
          <p:nvPr>
            <p:ph type="body" idx="1"/>
          </p:nvPr>
        </p:nvSpPr>
        <p:spPr>
          <a:xfrm>
            <a:off x="685800" y="1981200"/>
            <a:ext cx="7772400" cy="36957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Click to edit Master text styles</a:t>
            </a:r>
            <a:endParaRPr sz="2400">
              <a:solidFill>
                <a:srgbClr val="0F15FD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Second level</a:t>
            </a:r>
            <a:endParaRPr sz="2400">
              <a:solidFill>
                <a:srgbClr val="0F15FD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Third level</a:t>
            </a:r>
            <a:endParaRPr sz="2400">
              <a:solidFill>
                <a:srgbClr val="0F15FD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Fourth level</a:t>
            </a:r>
            <a:endParaRPr sz="2400">
              <a:solidFill>
                <a:srgbClr val="0F15FD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Fifth level</a:t>
            </a:r>
          </a:p>
        </p:txBody>
      </p:sp>
      <p:sp>
        <p:nvSpPr>
          <p:cNvPr id="38" name="Shape 38"/>
          <p:cNvSpPr/>
          <p:nvPr>
            <p:ph type="sldNum" sz="quarter" idx="2"/>
          </p:nvPr>
        </p:nvSpPr>
        <p:spPr>
          <a:xfrm>
            <a:off x="8869708" y="6496954"/>
            <a:ext cx="274293" cy="264892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body" idx="1"/>
          </p:nvPr>
        </p:nvSpPr>
        <p:spPr>
          <a:xfrm>
            <a:off x="685800" y="228600"/>
            <a:ext cx="7772400" cy="5867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Click to edit Master text styles</a:t>
            </a:r>
            <a:endParaRPr sz="2400">
              <a:solidFill>
                <a:srgbClr val="0F15FD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Second level</a:t>
            </a:r>
            <a:endParaRPr sz="2400">
              <a:solidFill>
                <a:srgbClr val="0F15FD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Third level</a:t>
            </a:r>
            <a:endParaRPr sz="2400">
              <a:solidFill>
                <a:srgbClr val="0F15FD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Fourth level</a:t>
            </a:r>
            <a:endParaRPr sz="2400">
              <a:solidFill>
                <a:srgbClr val="0F15FD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Fifth level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xfrm>
            <a:off x="8869708" y="6496954"/>
            <a:ext cx="274293" cy="264892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1112" y="1143000"/>
            <a:ext cx="9132889" cy="38100"/>
          </a:xfrm>
          <a:prstGeom prst="rect">
            <a:avLst/>
          </a:prstGeom>
          <a:solidFill>
            <a:srgbClr val="DC0081"/>
          </a:solidFill>
          <a:ln>
            <a:solidFill>
              <a:srgbClr val="D49FFF"/>
            </a:solidFill>
            <a:miter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0F15FD"/>
                </a:solidFill>
              </a:defRPr>
            </a:pPr>
          </a:p>
        </p:txBody>
      </p:sp>
      <p:pic>
        <p:nvPicPr>
          <p:cNvPr id="3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66838" cy="998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2.png" descr="UF logo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77125" y="304800"/>
            <a:ext cx="1666875" cy="541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2.png" descr="UF logo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77125" y="304800"/>
            <a:ext cx="1666875" cy="54133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"/>
          <p:cNvSpPr/>
          <p:nvPr>
            <p:ph type="title"/>
          </p:nvPr>
        </p:nvSpPr>
        <p:spPr>
          <a:xfrm>
            <a:off x="1447800" y="0"/>
            <a:ext cx="586740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37" tIns="46037" rIns="46037" bIns="46037"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Click to edit Master title style</a:t>
            </a:r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37" tIns="46037" rIns="46037" bIns="46037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Click to edit Master text styles</a:t>
            </a:r>
            <a:endParaRPr sz="2400">
              <a:solidFill>
                <a:srgbClr val="0F15FD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Second level</a:t>
            </a:r>
            <a:endParaRPr sz="2400">
              <a:solidFill>
                <a:srgbClr val="0F15FD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Third level</a:t>
            </a:r>
            <a:endParaRPr sz="2400">
              <a:solidFill>
                <a:srgbClr val="0F15FD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Fourth level</a:t>
            </a:r>
            <a:endParaRPr sz="2400">
              <a:solidFill>
                <a:srgbClr val="0F15FD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Fifth level</a:t>
            </a:r>
          </a:p>
        </p:txBody>
      </p:sp>
      <p:sp>
        <p:nvSpPr>
          <p:cNvPr id="8" name="Shape 8"/>
          <p:cNvSpPr/>
          <p:nvPr>
            <p:ph type="sldNum" sz="quarter" idx="2"/>
          </p:nvPr>
        </p:nvSpPr>
        <p:spPr>
          <a:xfrm>
            <a:off x="8867081" y="6473306"/>
            <a:ext cx="274292" cy="264891"/>
          </a:xfrm>
          <a:prstGeom prst="rect">
            <a:avLst/>
          </a:prstGeom>
          <a:ln w="12700">
            <a:miter lim="400000"/>
          </a:ln>
        </p:spPr>
        <p:txBody>
          <a:bodyPr wrap="none" lIns="46037" tIns="46037" rIns="46037" bIns="46037" anchor="ctr">
            <a:spAutoFit/>
          </a:bodyPr>
          <a:lstStyle>
            <a:lvl1pPr algn="r"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spd="med" advClick="1"/>
  <p:txStyles>
    <p:titleStyle>
      <a:lvl1pPr algn="ctr">
        <a:defRPr sz="3600">
          <a:solidFill>
            <a:srgbClr val="0F15FD"/>
          </a:solidFill>
          <a:latin typeface="Arial"/>
          <a:ea typeface="Arial"/>
          <a:cs typeface="Arial"/>
          <a:sym typeface="Arial"/>
        </a:defRPr>
      </a:lvl1pPr>
      <a:lvl2pPr algn="ctr">
        <a:defRPr sz="3600">
          <a:solidFill>
            <a:srgbClr val="0F15FD"/>
          </a:solidFill>
          <a:latin typeface="Arial"/>
          <a:ea typeface="Arial"/>
          <a:cs typeface="Arial"/>
          <a:sym typeface="Arial"/>
        </a:defRPr>
      </a:lvl2pPr>
      <a:lvl3pPr algn="ctr">
        <a:defRPr sz="3600">
          <a:solidFill>
            <a:srgbClr val="0F15FD"/>
          </a:solidFill>
          <a:latin typeface="Arial"/>
          <a:ea typeface="Arial"/>
          <a:cs typeface="Arial"/>
          <a:sym typeface="Arial"/>
        </a:defRPr>
      </a:lvl3pPr>
      <a:lvl4pPr algn="ctr">
        <a:defRPr sz="3600">
          <a:solidFill>
            <a:srgbClr val="0F15FD"/>
          </a:solidFill>
          <a:latin typeface="Arial"/>
          <a:ea typeface="Arial"/>
          <a:cs typeface="Arial"/>
          <a:sym typeface="Arial"/>
        </a:defRPr>
      </a:lvl4pPr>
      <a:lvl5pPr algn="ctr">
        <a:defRPr sz="3600">
          <a:solidFill>
            <a:srgbClr val="0F15FD"/>
          </a:solidFill>
          <a:latin typeface="Arial"/>
          <a:ea typeface="Arial"/>
          <a:cs typeface="Arial"/>
          <a:sym typeface="Arial"/>
        </a:defRPr>
      </a:lvl5pPr>
      <a:lvl6pPr indent="457200" algn="ctr">
        <a:defRPr sz="3600">
          <a:solidFill>
            <a:srgbClr val="0F15FD"/>
          </a:solidFill>
          <a:latin typeface="Arial"/>
          <a:ea typeface="Arial"/>
          <a:cs typeface="Arial"/>
          <a:sym typeface="Arial"/>
        </a:defRPr>
      </a:lvl6pPr>
      <a:lvl7pPr indent="914400" algn="ctr">
        <a:defRPr sz="3600">
          <a:solidFill>
            <a:srgbClr val="0F15FD"/>
          </a:solidFill>
          <a:latin typeface="Arial"/>
          <a:ea typeface="Arial"/>
          <a:cs typeface="Arial"/>
          <a:sym typeface="Arial"/>
        </a:defRPr>
      </a:lvl7pPr>
      <a:lvl8pPr indent="1371600" algn="ctr">
        <a:defRPr sz="3600">
          <a:solidFill>
            <a:srgbClr val="0F15FD"/>
          </a:solidFill>
          <a:latin typeface="Arial"/>
          <a:ea typeface="Arial"/>
          <a:cs typeface="Arial"/>
          <a:sym typeface="Arial"/>
        </a:defRPr>
      </a:lvl8pPr>
      <a:lvl9pPr indent="1828800" algn="ctr">
        <a:defRPr sz="3600">
          <a:solidFill>
            <a:srgbClr val="0F15FD"/>
          </a:solidFill>
          <a:latin typeface="Arial"/>
          <a:ea typeface="Arial"/>
          <a:cs typeface="Arial"/>
          <a:sym typeface="Arial"/>
        </a:defRPr>
      </a:lvl9pPr>
    </p:titleStyle>
    <p:bodyStyle>
      <a:lvl1pPr marL="342900" indent="-342900">
        <a:spcBef>
          <a:spcPts val="500"/>
        </a:spcBef>
        <a:buClr>
          <a:srgbClr val="0F15FD"/>
        </a:buClr>
        <a:buSzPct val="100000"/>
        <a:buChar char="•"/>
        <a:defRPr sz="2400">
          <a:solidFill>
            <a:srgbClr val="0F15FD"/>
          </a:solidFill>
          <a:latin typeface="Arial"/>
          <a:ea typeface="Arial"/>
          <a:cs typeface="Arial"/>
          <a:sym typeface="Arial"/>
        </a:defRPr>
      </a:lvl1pPr>
      <a:lvl2pPr marL="800100" indent="-342900">
        <a:spcBef>
          <a:spcPts val="500"/>
        </a:spcBef>
        <a:buClr>
          <a:srgbClr val="0F15FD"/>
        </a:buClr>
        <a:buSzPct val="100000"/>
        <a:buChar char="»"/>
        <a:defRPr sz="2400">
          <a:solidFill>
            <a:srgbClr val="0F15FD"/>
          </a:solidFill>
          <a:latin typeface="Arial"/>
          <a:ea typeface="Arial"/>
          <a:cs typeface="Arial"/>
          <a:sym typeface="Arial"/>
        </a:defRPr>
      </a:lvl2pPr>
      <a:lvl3pPr marL="1219200" indent="-304800">
        <a:spcBef>
          <a:spcPts val="500"/>
        </a:spcBef>
        <a:buClr>
          <a:srgbClr val="0F15FD"/>
        </a:buClr>
        <a:buSzPct val="100000"/>
        <a:buChar char="–"/>
        <a:defRPr sz="2400">
          <a:solidFill>
            <a:srgbClr val="0F15FD"/>
          </a:solidFill>
          <a:latin typeface="Arial"/>
          <a:ea typeface="Arial"/>
          <a:cs typeface="Arial"/>
          <a:sym typeface="Arial"/>
        </a:defRPr>
      </a:lvl3pPr>
      <a:lvl4pPr marL="1714500" indent="-342900">
        <a:spcBef>
          <a:spcPts val="500"/>
        </a:spcBef>
        <a:buClr>
          <a:srgbClr val="0F15FD"/>
        </a:buClr>
        <a:buSzPct val="100000"/>
        <a:buChar char="l"/>
        <a:defRPr sz="2400">
          <a:solidFill>
            <a:srgbClr val="0F15FD"/>
          </a:solidFill>
          <a:latin typeface="Arial"/>
          <a:ea typeface="Arial"/>
          <a:cs typeface="Arial"/>
          <a:sym typeface="Arial"/>
        </a:defRPr>
      </a:lvl4pPr>
      <a:lvl5pPr marL="2171700" indent="-342900">
        <a:spcBef>
          <a:spcPts val="500"/>
        </a:spcBef>
        <a:buClr>
          <a:srgbClr val="0F15FD"/>
        </a:buClr>
        <a:buSzPct val="100000"/>
        <a:buChar char="»"/>
        <a:defRPr sz="2400">
          <a:solidFill>
            <a:srgbClr val="0F15FD"/>
          </a:solidFill>
          <a:latin typeface="Arial"/>
          <a:ea typeface="Arial"/>
          <a:cs typeface="Arial"/>
          <a:sym typeface="Arial"/>
        </a:defRPr>
      </a:lvl5pPr>
      <a:lvl6pPr marL="2590800" indent="-304800">
        <a:spcBef>
          <a:spcPts val="500"/>
        </a:spcBef>
        <a:buClr>
          <a:srgbClr val="0F15FD"/>
        </a:buClr>
        <a:buSzPct val="100000"/>
        <a:buChar char="•"/>
        <a:defRPr sz="2400">
          <a:solidFill>
            <a:srgbClr val="0F15FD"/>
          </a:solidFill>
          <a:latin typeface="Arial"/>
          <a:ea typeface="Arial"/>
          <a:cs typeface="Arial"/>
          <a:sym typeface="Arial"/>
        </a:defRPr>
      </a:lvl6pPr>
      <a:lvl7pPr marL="3048000" indent="-304800">
        <a:spcBef>
          <a:spcPts val="500"/>
        </a:spcBef>
        <a:buClr>
          <a:srgbClr val="0F15FD"/>
        </a:buClr>
        <a:buSzPct val="100000"/>
        <a:buChar char="•"/>
        <a:defRPr sz="2400">
          <a:solidFill>
            <a:srgbClr val="0F15FD"/>
          </a:solidFill>
          <a:latin typeface="Arial"/>
          <a:ea typeface="Arial"/>
          <a:cs typeface="Arial"/>
          <a:sym typeface="Arial"/>
        </a:defRPr>
      </a:lvl7pPr>
      <a:lvl8pPr marL="3505200" indent="-304800">
        <a:spcBef>
          <a:spcPts val="500"/>
        </a:spcBef>
        <a:buClr>
          <a:srgbClr val="0F15FD"/>
        </a:buClr>
        <a:buSzPct val="100000"/>
        <a:buChar char="•"/>
        <a:defRPr sz="2400">
          <a:solidFill>
            <a:srgbClr val="0F15FD"/>
          </a:solidFill>
          <a:latin typeface="Arial"/>
          <a:ea typeface="Arial"/>
          <a:cs typeface="Arial"/>
          <a:sym typeface="Arial"/>
        </a:defRPr>
      </a:lvl8pPr>
      <a:lvl9pPr marL="3962400" indent="-304800">
        <a:spcBef>
          <a:spcPts val="500"/>
        </a:spcBef>
        <a:buClr>
          <a:srgbClr val="0F15FD"/>
        </a:buClr>
        <a:buSzPct val="100000"/>
        <a:buChar char="•"/>
        <a:defRPr sz="2400">
          <a:solidFill>
            <a:srgbClr val="0F15FD"/>
          </a:solidFill>
          <a:latin typeface="Arial"/>
          <a:ea typeface="Arial"/>
          <a:cs typeface="Arial"/>
          <a:sym typeface="Arial"/>
        </a:defRPr>
      </a:lvl9pPr>
    </p:bodyStyle>
    <p:otherStyle>
      <a:lvl1pPr algn="r">
        <a:defRPr i="1"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>
        <a:defRPr i="1"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>
        <a:defRPr i="1"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>
        <a:defRPr i="1"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>
        <a:defRPr i="1"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2286000" algn="r">
        <a:defRPr i="1"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743200" algn="r">
        <a:defRPr i="1"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3200400" algn="r">
        <a:defRPr i="1"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3657600" algn="r">
        <a:defRPr i="1"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.g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21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6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7.jpeg"/><Relationship Id="rId4" Type="http://schemas.openxmlformats.org/officeDocument/2006/relationships/image" Target="../media/image8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39.png"/><Relationship Id="rId4" Type="http://schemas.openxmlformats.org/officeDocument/2006/relationships/image" Target="../media/image10.jpeg"/><Relationship Id="rId5" Type="http://schemas.openxmlformats.org/officeDocument/2006/relationships/image" Target="../media/image40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openxmlformats.org/officeDocument/2006/relationships/image" Target="../media/image54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.g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13741" y="6473306"/>
            <a:ext cx="782763" cy="26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9/25/2015</a:t>
            </a:r>
          </a:p>
        </p:txBody>
      </p:sp>
      <p:sp>
        <p:nvSpPr>
          <p:cNvPr id="46" name="Shape 46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/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  <p:sp>
        <p:nvSpPr>
          <p:cNvPr id="47" name="Shape 47"/>
          <p:cNvSpPr/>
          <p:nvPr>
            <p:ph type="title"/>
          </p:nvPr>
        </p:nvSpPr>
        <p:spPr>
          <a:xfrm>
            <a:off x="1447800" y="228600"/>
            <a:ext cx="58674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   </a:t>
            </a:r>
          </a:p>
        </p:txBody>
      </p:sp>
      <p:sp>
        <p:nvSpPr>
          <p:cNvPr id="48" name="Shape 48"/>
          <p:cNvSpPr/>
          <p:nvPr>
            <p:ph type="body" idx="4294967295"/>
          </p:nvPr>
        </p:nvSpPr>
        <p:spPr>
          <a:xfrm>
            <a:off x="685800" y="0"/>
            <a:ext cx="7848600" cy="5715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457200" indent="-457200" algn="ctr">
              <a:lnSpc>
                <a:spcPct val="90000"/>
              </a:lnSpc>
              <a:spcBef>
                <a:spcPts val="8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Input optics </a:t>
            </a:r>
            <a:endParaRPr sz="3600">
              <a:solidFill>
                <a:srgbClr val="0F15FD"/>
              </a:solidFill>
            </a:endParaRPr>
          </a:p>
          <a:p>
            <a:pPr lvl="0" marL="457200" indent="-457200" algn="ctr">
              <a:lnSpc>
                <a:spcPct val="90000"/>
              </a:lnSpc>
              <a:buSzTx/>
              <a:buNone/>
              <a:defRPr sz="1800">
                <a:solidFill>
                  <a:srgbClr val="000000"/>
                </a:solidFill>
              </a:defRPr>
            </a:pPr>
            <a:endParaRPr sz="3600">
              <a:solidFill>
                <a:srgbClr val="0F15FD"/>
              </a:solidFill>
            </a:endParaRPr>
          </a:p>
          <a:p>
            <a:pPr lvl="0" marL="457200" indent="-457200" algn="ctr">
              <a:lnSpc>
                <a:spcPct val="90000"/>
              </a:lnSpc>
              <a:spcBef>
                <a:spcPts val="8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CC00CC"/>
                </a:solidFill>
              </a:rPr>
              <a:t>“IO”</a:t>
            </a:r>
            <a:endParaRPr sz="2400">
              <a:solidFill>
                <a:srgbClr val="CC00CC"/>
              </a:solidFill>
            </a:endParaRPr>
          </a:p>
          <a:p>
            <a:pPr lvl="0" marL="457200" indent="-457200" algn="ctr">
              <a:lnSpc>
                <a:spcPct val="90000"/>
              </a:lnSpc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CC00CC"/>
                </a:solidFill>
              </a:rPr>
              <a:t> </a:t>
            </a:r>
            <a:endParaRPr sz="2400">
              <a:solidFill>
                <a:srgbClr val="CC00CC"/>
              </a:solidFill>
            </a:endParaRPr>
          </a:p>
          <a:p>
            <a:pPr lvl="0" marL="609600" indent="-609600">
              <a:lnSpc>
                <a:spcPct val="90000"/>
              </a:lnSpc>
              <a:spcBef>
                <a:spcPts val="700"/>
              </a:spcBef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8000"/>
                </a:solidFill>
              </a:rPr>
              <a:t>Input optics  </a:t>
            </a:r>
            <a:endParaRPr sz="3200">
              <a:solidFill>
                <a:srgbClr val="008000"/>
              </a:solidFill>
            </a:endParaRPr>
          </a:p>
          <a:p>
            <a:pPr lvl="0" marL="609600" indent="-609600">
              <a:lnSpc>
                <a:spcPct val="90000"/>
              </a:lnSpc>
              <a:spcBef>
                <a:spcPts val="700"/>
              </a:spcBef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8000"/>
                </a:solidFill>
              </a:rPr>
              <a:t>EOM</a:t>
            </a:r>
            <a:endParaRPr sz="3200">
              <a:solidFill>
                <a:srgbClr val="008000"/>
              </a:solidFill>
            </a:endParaRPr>
          </a:p>
          <a:p>
            <a:pPr lvl="0" marL="609600" indent="-609600">
              <a:lnSpc>
                <a:spcPct val="90000"/>
              </a:lnSpc>
              <a:spcBef>
                <a:spcPts val="700"/>
              </a:spcBef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8000"/>
                </a:solidFill>
              </a:rPr>
              <a:t>Mode cleaner</a:t>
            </a:r>
            <a:endParaRPr sz="3200">
              <a:solidFill>
                <a:srgbClr val="008000"/>
              </a:solidFill>
            </a:endParaRPr>
          </a:p>
          <a:p>
            <a:pPr lvl="0" marL="609600" indent="-609600">
              <a:lnSpc>
                <a:spcPct val="90000"/>
              </a:lnSpc>
              <a:spcBef>
                <a:spcPts val="700"/>
              </a:spcBef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8000"/>
                </a:solidFill>
              </a:rPr>
              <a:t>Faraday</a:t>
            </a:r>
            <a:endParaRPr sz="3200">
              <a:solidFill>
                <a:srgbClr val="008000"/>
              </a:solidFill>
            </a:endParaRPr>
          </a:p>
          <a:p>
            <a:pPr lvl="0" marL="609600" indent="-609600">
              <a:lnSpc>
                <a:spcPct val="90000"/>
              </a:lnSpc>
              <a:spcBef>
                <a:spcPts val="700"/>
              </a:spcBef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8000"/>
                </a:solidFill>
              </a:rPr>
              <a:t>Other components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title"/>
          </p:nvPr>
        </p:nvSpPr>
        <p:spPr>
          <a:xfrm>
            <a:off x="1455419" y="198119"/>
            <a:ext cx="6451601" cy="92891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>
                <a:solidFill>
                  <a:srgbClr val="114FFB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114FFB"/>
                </a:solidFill>
              </a:rPr>
              <a:t>IO on the PSL table </a:t>
            </a:r>
          </a:p>
        </p:txBody>
      </p:sp>
      <p:sp>
        <p:nvSpPr>
          <p:cNvPr id="111" name="Shape 111"/>
          <p:cNvSpPr/>
          <p:nvPr/>
        </p:nvSpPr>
        <p:spPr>
          <a:xfrm>
            <a:off x="13741" y="6473306"/>
            <a:ext cx="805310" cy="26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G1200911</a:t>
            </a:r>
          </a:p>
        </p:txBody>
      </p:sp>
      <p:sp>
        <p:nvSpPr>
          <p:cNvPr id="112" name="Shape 112"/>
          <p:cNvSpPr/>
          <p:nvPr/>
        </p:nvSpPr>
        <p:spPr>
          <a:xfrm flipV="1">
            <a:off x="5821820" y="5537861"/>
            <a:ext cx="8224" cy="273978"/>
          </a:xfrm>
          <a:prstGeom prst="line">
            <a:avLst/>
          </a:prstGeom>
          <a:solidFill>
            <a:srgbClr val="D49FFF"/>
          </a:solidFill>
          <a:ln w="12700">
            <a:solidFill>
              <a:srgbClr val="FF0000"/>
            </a:solidFill>
            <a:round/>
          </a:ln>
        </p:spPr>
        <p:txBody>
          <a:bodyPr lIns="0" tIns="0" rIns="0" bIns="0"/>
          <a:lstStyle/>
          <a:p>
            <a:pPr lvl="0"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3" name="Shape 113"/>
          <p:cNvSpPr/>
          <p:nvPr/>
        </p:nvSpPr>
        <p:spPr>
          <a:xfrm>
            <a:off x="4150452" y="4904449"/>
            <a:ext cx="703086" cy="82948"/>
          </a:xfrm>
          <a:prstGeom prst="line">
            <a:avLst/>
          </a:prstGeom>
          <a:solidFill>
            <a:srgbClr val="D49FFF"/>
          </a:solidFill>
          <a:ln w="12700">
            <a:solidFill>
              <a:srgbClr val="FF0000"/>
            </a:solidFill>
            <a:round/>
          </a:ln>
        </p:spPr>
        <p:txBody>
          <a:bodyPr lIns="0" tIns="0" rIns="0" bIns="0"/>
          <a:lstStyle/>
          <a:p>
            <a:pPr lvl="0"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141" name="Group 141"/>
          <p:cNvGrpSpPr/>
          <p:nvPr/>
        </p:nvGrpSpPr>
        <p:grpSpPr>
          <a:xfrm>
            <a:off x="3352800" y="1498599"/>
            <a:ext cx="5791200" cy="5067302"/>
            <a:chOff x="0" y="0"/>
            <a:chExt cx="5791199" cy="5067301"/>
          </a:xfrm>
        </p:grpSpPr>
        <p:grpSp>
          <p:nvGrpSpPr>
            <p:cNvPr id="139" name="Group 139"/>
            <p:cNvGrpSpPr/>
            <p:nvPr/>
          </p:nvGrpSpPr>
          <p:grpSpPr>
            <a:xfrm>
              <a:off x="0" y="0"/>
              <a:ext cx="5791200" cy="5067302"/>
              <a:chOff x="0" y="0"/>
              <a:chExt cx="5791199" cy="5067301"/>
            </a:xfrm>
          </p:grpSpPr>
          <p:grpSp>
            <p:nvGrpSpPr>
              <p:cNvPr id="129" name="Group 129"/>
              <p:cNvGrpSpPr/>
              <p:nvPr/>
            </p:nvGrpSpPr>
            <p:grpSpPr>
              <a:xfrm>
                <a:off x="0" y="0"/>
                <a:ext cx="5791200" cy="5067302"/>
                <a:chOff x="0" y="0"/>
                <a:chExt cx="5791199" cy="5067301"/>
              </a:xfrm>
            </p:grpSpPr>
            <p:pic>
              <p:nvPicPr>
                <p:cNvPr id="114" name="image19.png"/>
                <p:cNvPicPr/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526002" cy="506730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15" name="Shape 115"/>
                <p:cNvSpPr/>
                <p:nvPr/>
              </p:nvSpPr>
              <p:spPr>
                <a:xfrm flipV="1">
                  <a:off x="3938235" y="2335081"/>
                  <a:ext cx="627706" cy="8380"/>
                </a:xfrm>
                <a:prstGeom prst="line">
                  <a:avLst/>
                </a:prstGeom>
                <a:solidFill>
                  <a:srgbClr val="D49FFF"/>
                </a:solidFill>
                <a:ln w="38100" cap="flat">
                  <a:solidFill>
                    <a:srgbClr val="FF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spcBef>
                      <a:spcPts val="0"/>
                    </a:spcBef>
                    <a:defRPr sz="12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</a:p>
              </p:txBody>
            </p:sp>
            <p:sp>
              <p:nvSpPr>
                <p:cNvPr id="116" name="Shape 116"/>
                <p:cNvSpPr/>
                <p:nvPr/>
              </p:nvSpPr>
              <p:spPr>
                <a:xfrm flipV="1">
                  <a:off x="228600" y="2378315"/>
                  <a:ext cx="2069378" cy="34686"/>
                </a:xfrm>
                <a:prstGeom prst="line">
                  <a:avLst/>
                </a:prstGeom>
                <a:solidFill>
                  <a:srgbClr val="D49FFF"/>
                </a:solidFill>
                <a:ln w="38100" cap="flat">
                  <a:solidFill>
                    <a:srgbClr val="FF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spcBef>
                      <a:spcPts val="0"/>
                    </a:spcBef>
                    <a:defRPr sz="12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</a:p>
              </p:txBody>
            </p:sp>
            <p:sp>
              <p:nvSpPr>
                <p:cNvPr id="117" name="Shape 117"/>
                <p:cNvSpPr/>
                <p:nvPr/>
              </p:nvSpPr>
              <p:spPr>
                <a:xfrm flipH="1" flipV="1">
                  <a:off x="4591434" y="3327430"/>
                  <a:ext cx="12334" cy="864658"/>
                </a:xfrm>
                <a:prstGeom prst="line">
                  <a:avLst/>
                </a:prstGeom>
                <a:solidFill>
                  <a:srgbClr val="D49FFF"/>
                </a:solidFill>
                <a:ln w="38100" cap="flat">
                  <a:solidFill>
                    <a:srgbClr val="FF0000"/>
                  </a:solidFill>
                  <a:prstDash val="sysDash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spcBef>
                      <a:spcPts val="0"/>
                    </a:spcBef>
                    <a:defRPr sz="12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</a:p>
              </p:txBody>
            </p:sp>
            <p:sp>
              <p:nvSpPr>
                <p:cNvPr id="118" name="Shape 118"/>
                <p:cNvSpPr/>
                <p:nvPr/>
              </p:nvSpPr>
              <p:spPr>
                <a:xfrm flipV="1">
                  <a:off x="4600478" y="4267493"/>
                  <a:ext cx="3290" cy="215494"/>
                </a:xfrm>
                <a:prstGeom prst="line">
                  <a:avLst/>
                </a:prstGeom>
                <a:solidFill>
                  <a:srgbClr val="D49FFF"/>
                </a:solidFill>
                <a:ln w="38100" cap="flat">
                  <a:solidFill>
                    <a:srgbClr val="FF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spcBef>
                      <a:spcPts val="0"/>
                    </a:spcBef>
                    <a:defRPr sz="12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</a:p>
              </p:txBody>
            </p:sp>
            <p:sp>
              <p:nvSpPr>
                <p:cNvPr id="119" name="Shape 119"/>
                <p:cNvSpPr/>
                <p:nvPr/>
              </p:nvSpPr>
              <p:spPr>
                <a:xfrm>
                  <a:off x="4598833" y="3679597"/>
                  <a:ext cx="280413" cy="9780"/>
                </a:xfrm>
                <a:prstGeom prst="line">
                  <a:avLst/>
                </a:prstGeom>
                <a:solidFill>
                  <a:srgbClr val="D49FFF"/>
                </a:solidFill>
                <a:ln w="38100" cap="flat">
                  <a:solidFill>
                    <a:srgbClr val="FF0000"/>
                  </a:solidFill>
                  <a:prstDash val="sysDash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spcBef>
                      <a:spcPts val="0"/>
                    </a:spcBef>
                    <a:defRPr sz="12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</a:p>
              </p:txBody>
            </p:sp>
            <p:sp>
              <p:nvSpPr>
                <p:cNvPr id="120" name="Shape 120"/>
                <p:cNvSpPr/>
                <p:nvPr/>
              </p:nvSpPr>
              <p:spPr>
                <a:xfrm flipH="1">
                  <a:off x="3587378" y="4428862"/>
                  <a:ext cx="367990" cy="220354"/>
                </a:xfrm>
                <a:prstGeom prst="line">
                  <a:avLst/>
                </a:prstGeom>
                <a:solidFill>
                  <a:srgbClr val="D49FFF"/>
                </a:solidFill>
                <a:ln w="38100" cap="flat">
                  <a:solidFill>
                    <a:srgbClr val="FF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spcBef>
                      <a:spcPts val="0"/>
                    </a:spcBef>
                    <a:defRPr sz="12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</a:p>
              </p:txBody>
            </p:sp>
            <p:sp>
              <p:nvSpPr>
                <p:cNvPr id="121" name="Shape 121"/>
                <p:cNvSpPr/>
                <p:nvPr/>
              </p:nvSpPr>
              <p:spPr>
                <a:xfrm>
                  <a:off x="3588544" y="4649788"/>
                  <a:ext cx="2202656" cy="39644"/>
                </a:xfrm>
                <a:prstGeom prst="line">
                  <a:avLst/>
                </a:prstGeom>
                <a:solidFill>
                  <a:srgbClr val="D49FFF"/>
                </a:solidFill>
                <a:ln w="38100" cap="flat">
                  <a:solidFill>
                    <a:srgbClr val="FF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spcBef>
                      <a:spcPts val="0"/>
                    </a:spcBef>
                    <a:defRPr sz="12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</a:p>
              </p:txBody>
            </p:sp>
            <p:sp>
              <p:nvSpPr>
                <p:cNvPr id="122" name="Shape 122"/>
                <p:cNvSpPr/>
                <p:nvPr/>
              </p:nvSpPr>
              <p:spPr>
                <a:xfrm flipV="1">
                  <a:off x="4577454" y="2327038"/>
                  <a:ext cx="1644" cy="342848"/>
                </a:xfrm>
                <a:prstGeom prst="line">
                  <a:avLst/>
                </a:prstGeom>
                <a:solidFill>
                  <a:srgbClr val="D49FFF"/>
                </a:solidFill>
                <a:ln w="38100" cap="flat">
                  <a:solidFill>
                    <a:srgbClr val="FF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spcBef>
                      <a:spcPts val="0"/>
                    </a:spcBef>
                    <a:defRPr sz="12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</a:p>
              </p:txBody>
            </p:sp>
            <p:sp>
              <p:nvSpPr>
                <p:cNvPr id="123" name="Shape 123"/>
                <p:cNvSpPr/>
                <p:nvPr/>
              </p:nvSpPr>
              <p:spPr>
                <a:xfrm>
                  <a:off x="2363763" y="2370270"/>
                  <a:ext cx="151308" cy="1"/>
                </a:xfrm>
                <a:prstGeom prst="line">
                  <a:avLst/>
                </a:prstGeom>
                <a:solidFill>
                  <a:srgbClr val="D49FFF"/>
                </a:solidFill>
                <a:ln w="38100" cap="flat">
                  <a:solidFill>
                    <a:srgbClr val="FF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spcBef>
                      <a:spcPts val="0"/>
                    </a:spcBef>
                    <a:defRPr sz="12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</a:p>
              </p:txBody>
            </p:sp>
            <p:sp>
              <p:nvSpPr>
                <p:cNvPr id="124" name="Shape 124"/>
                <p:cNvSpPr/>
                <p:nvPr/>
              </p:nvSpPr>
              <p:spPr>
                <a:xfrm>
                  <a:off x="3533927" y="4406240"/>
                  <a:ext cx="308371" cy="25135"/>
                </a:xfrm>
                <a:prstGeom prst="line">
                  <a:avLst/>
                </a:prstGeom>
                <a:solidFill>
                  <a:srgbClr val="D49FFF"/>
                </a:solidFill>
                <a:ln w="12700" cap="flat">
                  <a:solidFill>
                    <a:srgbClr val="FF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spcBef>
                      <a:spcPts val="0"/>
                    </a:spcBef>
                    <a:defRPr sz="12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</a:p>
              </p:txBody>
            </p:sp>
            <p:sp>
              <p:nvSpPr>
                <p:cNvPr id="125" name="Shape 125"/>
                <p:cNvSpPr/>
                <p:nvPr/>
              </p:nvSpPr>
              <p:spPr>
                <a:xfrm>
                  <a:off x="2469020" y="4313238"/>
                  <a:ext cx="335097" cy="27650"/>
                </a:xfrm>
                <a:prstGeom prst="line">
                  <a:avLst/>
                </a:prstGeom>
                <a:solidFill>
                  <a:srgbClr val="D49FFF"/>
                </a:solidFill>
                <a:ln w="12700" cap="flat">
                  <a:solidFill>
                    <a:srgbClr val="FF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spcBef>
                      <a:spcPts val="0"/>
                    </a:spcBef>
                    <a:defRPr sz="12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</a:p>
              </p:txBody>
            </p:sp>
            <p:sp>
              <p:nvSpPr>
                <p:cNvPr id="126" name="Shape 126"/>
                <p:cNvSpPr/>
                <p:nvPr/>
              </p:nvSpPr>
              <p:spPr>
                <a:xfrm flipV="1">
                  <a:off x="2946091" y="1883228"/>
                  <a:ext cx="27959" cy="148800"/>
                </a:xfrm>
                <a:prstGeom prst="line">
                  <a:avLst/>
                </a:prstGeom>
                <a:solidFill>
                  <a:srgbClr val="D49FFF"/>
                </a:solidFill>
                <a:ln w="12700" cap="flat">
                  <a:solidFill>
                    <a:srgbClr val="FF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spcBef>
                      <a:spcPts val="0"/>
                    </a:spcBef>
                    <a:defRPr sz="12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</a:p>
              </p:txBody>
            </p:sp>
            <p:sp>
              <p:nvSpPr>
                <p:cNvPr id="127" name="Shape 127"/>
                <p:cNvSpPr/>
                <p:nvPr/>
              </p:nvSpPr>
              <p:spPr>
                <a:xfrm>
                  <a:off x="1513071" y="3239956"/>
                  <a:ext cx="701030" cy="15081"/>
                </a:xfrm>
                <a:prstGeom prst="line">
                  <a:avLst/>
                </a:prstGeom>
                <a:solidFill>
                  <a:srgbClr val="D49FFF"/>
                </a:solidFill>
                <a:ln w="12700" cap="flat">
                  <a:solidFill>
                    <a:srgbClr val="FF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spcBef>
                      <a:spcPts val="0"/>
                    </a:spcBef>
                    <a:defRPr sz="12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</a:p>
              </p:txBody>
            </p:sp>
            <p:sp>
              <p:nvSpPr>
                <p:cNvPr id="128" name="Shape 128"/>
                <p:cNvSpPr/>
                <p:nvPr/>
              </p:nvSpPr>
              <p:spPr>
                <a:xfrm flipV="1">
                  <a:off x="2961481" y="1878015"/>
                  <a:ext cx="243681" cy="14287"/>
                </a:xfrm>
                <a:prstGeom prst="line">
                  <a:avLst/>
                </a:prstGeom>
                <a:solidFill>
                  <a:srgbClr val="D49FFF"/>
                </a:solidFill>
                <a:ln w="12700" cap="flat">
                  <a:solidFill>
                    <a:srgbClr val="FF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spcBef>
                      <a:spcPts val="0"/>
                    </a:spcBef>
                    <a:defRPr sz="12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</a:p>
              </p:txBody>
            </p:sp>
          </p:grpSp>
          <p:sp>
            <p:nvSpPr>
              <p:cNvPr id="130" name="Shape 130"/>
              <p:cNvSpPr/>
              <p:nvPr/>
            </p:nvSpPr>
            <p:spPr>
              <a:xfrm>
                <a:off x="495448" y="2925260"/>
                <a:ext cx="1536880" cy="98055"/>
              </a:xfrm>
              <a:prstGeom prst="line">
                <a:avLst/>
              </a:prstGeom>
              <a:solidFill>
                <a:srgbClr val="D49FFF"/>
              </a:solidFill>
              <a:ln w="127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spcBef>
                    <a:spcPts val="0"/>
                  </a:spcBef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31" name="Shape 131"/>
              <p:cNvSpPr/>
              <p:nvPr/>
            </p:nvSpPr>
            <p:spPr>
              <a:xfrm>
                <a:off x="515184" y="2635700"/>
                <a:ext cx="1513072" cy="386081"/>
              </a:xfrm>
              <a:prstGeom prst="line">
                <a:avLst/>
              </a:prstGeom>
              <a:solidFill>
                <a:srgbClr val="D49FFF"/>
              </a:solidFill>
              <a:ln w="127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spcBef>
                    <a:spcPts val="0"/>
                  </a:spcBef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32" name="Shape 132"/>
              <p:cNvSpPr/>
              <p:nvPr/>
            </p:nvSpPr>
            <p:spPr>
              <a:xfrm>
                <a:off x="999257" y="3725404"/>
                <a:ext cx="485170" cy="57812"/>
              </a:xfrm>
              <a:prstGeom prst="line">
                <a:avLst/>
              </a:prstGeom>
              <a:solidFill>
                <a:srgbClr val="D49FFF"/>
              </a:solidFill>
              <a:ln w="127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spcBef>
                    <a:spcPts val="0"/>
                  </a:spcBef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33" name="Shape 133"/>
              <p:cNvSpPr/>
              <p:nvPr/>
            </p:nvSpPr>
            <p:spPr>
              <a:xfrm flipV="1">
                <a:off x="758728" y="3411211"/>
                <a:ext cx="39060" cy="263923"/>
              </a:xfrm>
              <a:prstGeom prst="line">
                <a:avLst/>
              </a:prstGeom>
              <a:solidFill>
                <a:srgbClr val="D49FFF"/>
              </a:solidFill>
              <a:ln w="127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spcBef>
                    <a:spcPts val="0"/>
                  </a:spcBef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34" name="Shape 134"/>
              <p:cNvSpPr/>
              <p:nvPr/>
            </p:nvSpPr>
            <p:spPr>
              <a:xfrm flipV="1">
                <a:off x="1488539" y="3240291"/>
                <a:ext cx="34263" cy="516115"/>
              </a:xfrm>
              <a:prstGeom prst="line">
                <a:avLst/>
              </a:prstGeom>
              <a:solidFill>
                <a:srgbClr val="D49FFF"/>
              </a:solidFill>
              <a:ln w="127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spcBef>
                    <a:spcPts val="0"/>
                  </a:spcBef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35" name="Shape 135"/>
              <p:cNvSpPr/>
              <p:nvPr/>
            </p:nvSpPr>
            <p:spPr>
              <a:xfrm flipH="1" flipV="1">
                <a:off x="4579098" y="2829747"/>
                <a:ext cx="8224" cy="427303"/>
              </a:xfrm>
              <a:prstGeom prst="line">
                <a:avLst/>
              </a:prstGeom>
              <a:solidFill>
                <a:srgbClr val="D49FFF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spcBef>
                    <a:spcPts val="0"/>
                  </a:spcBef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36" name="Shape 136"/>
              <p:cNvSpPr/>
              <p:nvPr/>
            </p:nvSpPr>
            <p:spPr>
              <a:xfrm>
                <a:off x="3949199" y="4428632"/>
                <a:ext cx="646345" cy="44970"/>
              </a:xfrm>
              <a:prstGeom prst="line">
                <a:avLst/>
              </a:prstGeom>
              <a:solidFill>
                <a:srgbClr val="D49FFF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spcBef>
                    <a:spcPts val="0"/>
                  </a:spcBef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37" name="Shape 137"/>
              <p:cNvSpPr/>
              <p:nvPr/>
            </p:nvSpPr>
            <p:spPr>
              <a:xfrm flipV="1">
                <a:off x="541498" y="2379849"/>
                <a:ext cx="1286895" cy="255852"/>
              </a:xfrm>
              <a:prstGeom prst="line">
                <a:avLst/>
              </a:prstGeom>
              <a:solidFill>
                <a:srgbClr val="D49FFF"/>
              </a:solidFill>
              <a:ln w="127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spcBef>
                    <a:spcPts val="0"/>
                  </a:spcBef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38" name="Shape 138"/>
              <p:cNvSpPr/>
              <p:nvPr/>
            </p:nvSpPr>
            <p:spPr>
              <a:xfrm flipV="1">
                <a:off x="3210384" y="1605625"/>
                <a:ext cx="8224" cy="273977"/>
              </a:xfrm>
              <a:prstGeom prst="line">
                <a:avLst/>
              </a:prstGeom>
              <a:solidFill>
                <a:srgbClr val="D49FFF"/>
              </a:solidFill>
              <a:ln w="127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spcBef>
                    <a:spcPts val="0"/>
                  </a:spcBef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</p:grpSp>
        <p:sp>
          <p:nvSpPr>
            <p:cNvPr id="140" name="Shape 140"/>
            <p:cNvSpPr/>
            <p:nvPr/>
          </p:nvSpPr>
          <p:spPr>
            <a:xfrm flipV="1">
              <a:off x="482290" y="2937328"/>
              <a:ext cx="27960" cy="148801"/>
            </a:xfrm>
            <a:prstGeom prst="line">
              <a:avLst/>
            </a:prstGeom>
            <a:solidFill>
              <a:srgbClr val="D49FFF"/>
            </a:solidFill>
            <a:ln w="127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sp>
        <p:nvSpPr>
          <p:cNvPr id="142" name="Shape 142"/>
          <p:cNvSpPr/>
          <p:nvPr/>
        </p:nvSpPr>
        <p:spPr>
          <a:xfrm>
            <a:off x="0" y="1567523"/>
            <a:ext cx="2264058" cy="590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F15FD"/>
                </a:solidFill>
              </a:rPr>
              <a:t>Electro-optic modulator</a:t>
            </a:r>
            <a:endParaRPr sz="2000">
              <a:solidFill>
                <a:srgbClr val="0F15FD"/>
              </a:solidFill>
            </a:endParaRPr>
          </a:p>
          <a:p>
            <a:pPr lvl="0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F15FD"/>
                </a:solidFill>
              </a:rPr>
              <a:t> </a:t>
            </a:r>
          </a:p>
        </p:txBody>
      </p:sp>
      <p:sp>
        <p:nvSpPr>
          <p:cNvPr id="143" name="Shape 143"/>
          <p:cNvSpPr/>
          <p:nvPr/>
        </p:nvSpPr>
        <p:spPr>
          <a:xfrm>
            <a:off x="-1" y="3577737"/>
            <a:ext cx="1417029" cy="590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F15FD"/>
                </a:solidFill>
              </a:rPr>
              <a:t>Power control</a:t>
            </a:r>
            <a:endParaRPr sz="2000">
              <a:solidFill>
                <a:srgbClr val="0F15FD"/>
              </a:solidFill>
            </a:endParaRPr>
          </a:p>
          <a:p>
            <a:pPr lvl="0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F15FD"/>
                </a:solidFill>
              </a:rPr>
              <a:t> </a:t>
            </a:r>
          </a:p>
        </p:txBody>
      </p:sp>
      <p:sp>
        <p:nvSpPr>
          <p:cNvPr id="144" name="Shape 144"/>
          <p:cNvSpPr/>
          <p:nvPr/>
        </p:nvSpPr>
        <p:spPr>
          <a:xfrm>
            <a:off x="0" y="4230880"/>
            <a:ext cx="2275766" cy="590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F15FD"/>
                </a:solidFill>
              </a:rPr>
              <a:t>Beam positioning piezo</a:t>
            </a:r>
            <a:endParaRPr sz="2000">
              <a:solidFill>
                <a:srgbClr val="0F15FD"/>
              </a:solidFill>
            </a:endParaRPr>
          </a:p>
          <a:p>
            <a:pPr lvl="0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F15FD"/>
                </a:solidFill>
              </a:rPr>
              <a:t>  </a:t>
            </a:r>
          </a:p>
        </p:txBody>
      </p:sp>
      <p:sp>
        <p:nvSpPr>
          <p:cNvPr id="145" name="Shape 145"/>
          <p:cNvSpPr/>
          <p:nvPr/>
        </p:nvSpPr>
        <p:spPr>
          <a:xfrm>
            <a:off x="-1" y="2227921"/>
            <a:ext cx="2490278" cy="590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F15FD"/>
                </a:solidFill>
              </a:rPr>
              <a:t>Mode matching telescope</a:t>
            </a:r>
            <a:endParaRPr sz="2000">
              <a:solidFill>
                <a:srgbClr val="0F15FD"/>
              </a:solidFill>
            </a:endParaRPr>
          </a:p>
          <a:p>
            <a:pPr lvl="0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F15FD"/>
                </a:solidFill>
              </a:rPr>
              <a:t> </a:t>
            </a:r>
          </a:p>
        </p:txBody>
      </p:sp>
      <p:sp>
        <p:nvSpPr>
          <p:cNvPr id="146" name="Shape 146"/>
          <p:cNvSpPr/>
          <p:nvPr/>
        </p:nvSpPr>
        <p:spPr>
          <a:xfrm>
            <a:off x="0" y="4847738"/>
            <a:ext cx="2568957" cy="590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F15FD"/>
                </a:solidFill>
              </a:rPr>
              <a:t>Optical Spectrum Analyzer</a:t>
            </a:r>
            <a:endParaRPr sz="2000">
              <a:solidFill>
                <a:srgbClr val="0F15FD"/>
              </a:solidFill>
            </a:endParaRPr>
          </a:p>
          <a:p>
            <a:pPr lvl="0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F15FD"/>
                </a:solidFill>
              </a:rPr>
              <a:t>  </a:t>
            </a:r>
          </a:p>
        </p:txBody>
      </p:sp>
      <p:sp>
        <p:nvSpPr>
          <p:cNvPr id="147" name="Shape 147"/>
          <p:cNvSpPr/>
          <p:nvPr/>
        </p:nvSpPr>
        <p:spPr>
          <a:xfrm>
            <a:off x="-1" y="5544425"/>
            <a:ext cx="2173671" cy="590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F15FD"/>
                </a:solidFill>
              </a:rPr>
              <a:t>Beam viewing camera</a:t>
            </a:r>
            <a:endParaRPr sz="2000">
              <a:solidFill>
                <a:srgbClr val="0F15FD"/>
              </a:solidFill>
            </a:endParaRPr>
          </a:p>
          <a:p>
            <a:pPr lvl="0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F15FD"/>
                </a:solidFill>
              </a:rPr>
              <a:t> </a:t>
            </a:r>
          </a:p>
        </p:txBody>
      </p:sp>
      <p:sp>
        <p:nvSpPr>
          <p:cNvPr id="148" name="Shape 148"/>
          <p:cNvSpPr/>
          <p:nvPr/>
        </p:nvSpPr>
        <p:spPr>
          <a:xfrm>
            <a:off x="0" y="2931865"/>
            <a:ext cx="1801302" cy="590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F15FD"/>
                </a:solidFill>
              </a:rPr>
              <a:t>RFAM photodiode</a:t>
            </a:r>
            <a:endParaRPr sz="2000">
              <a:solidFill>
                <a:srgbClr val="0F15FD"/>
              </a:solidFill>
            </a:endParaRPr>
          </a:p>
          <a:p>
            <a:pPr lvl="0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F15FD"/>
                </a:solidFill>
              </a:rPr>
              <a:t> -  </a:t>
            </a:r>
          </a:p>
        </p:txBody>
      </p:sp>
      <p:pic>
        <p:nvPicPr>
          <p:cNvPr id="149" name="image15.gif" descr="http://www.phys.ufl.edu/images/uflogo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96125" y="0"/>
            <a:ext cx="2047875" cy="571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title"/>
          </p:nvPr>
        </p:nvSpPr>
        <p:spPr>
          <a:xfrm>
            <a:off x="1447800" y="228600"/>
            <a:ext cx="58674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EOM: Phase modulator</a:t>
            </a:r>
          </a:p>
        </p:txBody>
      </p:sp>
      <p:sp>
        <p:nvSpPr>
          <p:cNvPr id="152" name="Shape 152"/>
          <p:cNvSpPr/>
          <p:nvPr/>
        </p:nvSpPr>
        <p:spPr>
          <a:xfrm>
            <a:off x="13741" y="6473306"/>
            <a:ext cx="782763" cy="26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9/25/2015</a:t>
            </a:r>
          </a:p>
        </p:txBody>
      </p:sp>
      <p:sp>
        <p:nvSpPr>
          <p:cNvPr id="153" name="Shape 153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/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  <p:pic>
        <p:nvPicPr>
          <p:cNvPr id="154" name="image2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2450" y="1219200"/>
            <a:ext cx="6736150" cy="56113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/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  <p:sp>
        <p:nvSpPr>
          <p:cNvPr id="157" name="Shape 157"/>
          <p:cNvSpPr/>
          <p:nvPr>
            <p:ph type="title" idx="4294967295"/>
          </p:nvPr>
        </p:nvSpPr>
        <p:spPr>
          <a:xfrm>
            <a:off x="1447800" y="228600"/>
            <a:ext cx="58674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Electro-optic modulator</a:t>
            </a:r>
          </a:p>
        </p:txBody>
      </p:sp>
      <p:sp>
        <p:nvSpPr>
          <p:cNvPr id="158" name="Shape 158"/>
          <p:cNvSpPr/>
          <p:nvPr/>
        </p:nvSpPr>
        <p:spPr>
          <a:xfrm>
            <a:off x="8835887" y="6566463"/>
            <a:ext cx="231913" cy="21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b">
            <a:spAutoFit/>
          </a:bodyPr>
          <a:lstStyle>
            <a:lvl1pPr algn="r">
              <a:spcBef>
                <a:spcPts val="0"/>
              </a:spcBef>
              <a:defRPr i="1" sz="900"/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900">
                <a:solidFill>
                  <a:srgbClr val="114FFB"/>
                </a:solidFill>
              </a:rPr>
              <a:t>12</a:t>
            </a:r>
          </a:p>
        </p:txBody>
      </p:sp>
      <p:sp>
        <p:nvSpPr>
          <p:cNvPr id="159" name="Shape 159"/>
          <p:cNvSpPr/>
          <p:nvPr/>
        </p:nvSpPr>
        <p:spPr>
          <a:xfrm>
            <a:off x="152400" y="1066800"/>
            <a:ext cx="5822950" cy="5680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/>
          <a:p>
            <a:pPr lvl="0" marL="342900" indent="-342900">
              <a:buClr>
                <a:srgbClr val="0F15FD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0F15FD"/>
                </a:solidFill>
              </a:rPr>
              <a:t>Modulators use rubidium titanyl phosphate (RTP)</a:t>
            </a:r>
            <a:endParaRPr sz="2000">
              <a:solidFill>
                <a:srgbClr val="0F15FD"/>
              </a:solidFill>
            </a:endParaRPr>
          </a:p>
          <a:p>
            <a:pPr lvl="1" marL="714375" indent="-257175">
              <a:buClr>
                <a:srgbClr val="0F15FD"/>
              </a:buClr>
              <a:buSzPct val="100000"/>
              <a:buFont typeface="Arial"/>
              <a:buChar char="»"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0F15FD"/>
                </a:solidFill>
              </a:rPr>
              <a:t>Electro-optic response similar to LiNbO</a:t>
            </a:r>
            <a:r>
              <a:rPr baseline="-25000">
                <a:solidFill>
                  <a:srgbClr val="0F15FD"/>
                </a:solidFill>
              </a:rPr>
              <a:t>3</a:t>
            </a:r>
            <a:endParaRPr sz="2000">
              <a:solidFill>
                <a:srgbClr val="0F15FD"/>
              </a:solidFill>
            </a:endParaRPr>
          </a:p>
          <a:p>
            <a:pPr lvl="1" marL="714375" indent="-257175">
              <a:buClr>
                <a:srgbClr val="0F15FD"/>
              </a:buClr>
              <a:buSzPct val="100000"/>
              <a:buFont typeface="Arial"/>
              <a:buChar char="»"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0F15FD"/>
                </a:solidFill>
              </a:rPr>
              <a:t>low absorption =&gt; low thermal lensing</a:t>
            </a:r>
            <a:endParaRPr sz="2000">
              <a:solidFill>
                <a:srgbClr val="0F15FD"/>
              </a:solidFill>
            </a:endParaRPr>
          </a:p>
          <a:p>
            <a:pPr lvl="1" marL="285750" indent="171450">
              <a:defRPr sz="1800">
                <a:solidFill>
                  <a:srgbClr val="000000"/>
                </a:solidFill>
              </a:defRPr>
            </a:pPr>
            <a:endParaRPr>
              <a:solidFill>
                <a:srgbClr val="0F15FD"/>
              </a:solidFill>
            </a:endParaRPr>
          </a:p>
          <a:p>
            <a:pPr lvl="1" marL="742950" indent="-285750">
              <a:buClr>
                <a:srgbClr val="0F15FD"/>
              </a:buClr>
              <a:buSzPct val="100000"/>
              <a:buFont typeface="Arial"/>
              <a:buChar char="»"/>
              <a:defRPr sz="1800">
                <a:solidFill>
                  <a:srgbClr val="000000"/>
                </a:solidFill>
              </a:defRPr>
            </a:pPr>
            <a:endParaRPr>
              <a:solidFill>
                <a:srgbClr val="0F15FD"/>
              </a:solidFill>
            </a:endParaRPr>
          </a:p>
          <a:p>
            <a:pPr lvl="1" marL="742950" indent="-285750">
              <a:buClr>
                <a:srgbClr val="0F15FD"/>
              </a:buClr>
              <a:buSzPct val="100000"/>
              <a:buFont typeface="Arial"/>
              <a:buChar char="»"/>
              <a:defRPr sz="1800">
                <a:solidFill>
                  <a:srgbClr val="000000"/>
                </a:solidFill>
              </a:defRPr>
            </a:pPr>
            <a:endParaRPr>
              <a:solidFill>
                <a:srgbClr val="0F15FD"/>
              </a:solidFill>
            </a:endParaRPr>
          </a:p>
          <a:p>
            <a:pPr lvl="1" marL="742950" indent="-285750">
              <a:buClr>
                <a:srgbClr val="0F15FD"/>
              </a:buClr>
              <a:buSzPct val="100000"/>
              <a:buFont typeface="Arial"/>
              <a:buChar char="»"/>
              <a:defRPr sz="1800">
                <a:solidFill>
                  <a:srgbClr val="000000"/>
                </a:solidFill>
              </a:defRPr>
            </a:pPr>
            <a:endParaRPr>
              <a:solidFill>
                <a:srgbClr val="0F15FD"/>
              </a:solidFill>
            </a:endParaRPr>
          </a:p>
          <a:p>
            <a:pPr lvl="1" marL="742950" indent="-285750">
              <a:buClr>
                <a:srgbClr val="0F15FD"/>
              </a:buClr>
              <a:buSzPct val="100000"/>
              <a:buFont typeface="Arial"/>
              <a:buChar char="»"/>
              <a:defRPr sz="1800">
                <a:solidFill>
                  <a:srgbClr val="000000"/>
                </a:solidFill>
              </a:defRPr>
            </a:pPr>
            <a:endParaRPr>
              <a:solidFill>
                <a:srgbClr val="0F15FD"/>
              </a:solidFill>
            </a:endParaRPr>
          </a:p>
          <a:p>
            <a:pPr lvl="1" marL="742950" indent="-285750">
              <a:buClr>
                <a:srgbClr val="0F15FD"/>
              </a:buClr>
              <a:buSzPct val="100000"/>
              <a:buFont typeface="Arial"/>
              <a:buChar char="»"/>
              <a:defRPr sz="1800">
                <a:solidFill>
                  <a:srgbClr val="000000"/>
                </a:solidFill>
              </a:defRPr>
            </a:pPr>
            <a:endParaRPr>
              <a:solidFill>
                <a:srgbClr val="0F15FD"/>
              </a:solidFill>
            </a:endParaRPr>
          </a:p>
          <a:p>
            <a:pPr lvl="1" marL="742950" indent="-285750">
              <a:buClr>
                <a:srgbClr val="0F15FD"/>
              </a:buClr>
              <a:buSzPct val="100000"/>
              <a:buFont typeface="Arial"/>
              <a:buChar char="»"/>
              <a:defRPr sz="1800">
                <a:solidFill>
                  <a:srgbClr val="000000"/>
                </a:solidFill>
              </a:defRPr>
            </a:pPr>
            <a:endParaRPr>
              <a:solidFill>
                <a:srgbClr val="0F15FD"/>
              </a:solidFill>
            </a:endParaRPr>
          </a:p>
          <a:p>
            <a:pPr lvl="1" marL="742950" indent="-285750">
              <a:buClr>
                <a:srgbClr val="0F15FD"/>
              </a:buClr>
              <a:buSzPct val="100000"/>
              <a:buFont typeface="Arial"/>
              <a:buChar char="»"/>
              <a:defRPr sz="1800">
                <a:solidFill>
                  <a:srgbClr val="000000"/>
                </a:solidFill>
              </a:defRPr>
            </a:pPr>
            <a:endParaRPr>
              <a:solidFill>
                <a:srgbClr val="0F15FD"/>
              </a:solidFill>
            </a:endParaRPr>
          </a:p>
          <a:p>
            <a:pPr lvl="0" marL="342900" indent="-342900">
              <a:buClr>
                <a:srgbClr val="0F15FD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0F15FD"/>
                </a:solidFill>
              </a:rPr>
              <a:t>Multiple electrode configuration</a:t>
            </a:r>
            <a:endParaRPr sz="2000">
              <a:solidFill>
                <a:srgbClr val="0F15FD"/>
              </a:solidFill>
            </a:endParaRPr>
          </a:p>
          <a:p>
            <a:pPr lvl="0" marL="342900" indent="-342900">
              <a:buClr>
                <a:srgbClr val="0F15FD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0F15FD"/>
                </a:solidFill>
              </a:rPr>
              <a:t>Wedge, to reduce RFAM from polarization impurity</a:t>
            </a:r>
            <a:endParaRPr sz="2000">
              <a:solidFill>
                <a:srgbClr val="0F15FD"/>
              </a:solidFill>
            </a:endParaRPr>
          </a:p>
          <a:p>
            <a:pPr lvl="0" marL="342900" indent="-342900">
              <a:buClr>
                <a:srgbClr val="0F15FD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0F15FD"/>
                </a:solidFill>
              </a:rPr>
              <a:t>RF matching circuit in separate housing</a:t>
            </a:r>
            <a:endParaRPr sz="2000">
              <a:solidFill>
                <a:srgbClr val="0F15FD"/>
              </a:solidFill>
            </a:endParaRPr>
          </a:p>
          <a:p>
            <a:pPr lvl="0" marL="342900" indent="-342900">
              <a:buClr>
                <a:srgbClr val="0F15FD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0F15FD"/>
                </a:solidFill>
              </a:rPr>
              <a:t>Installed in enhanced LIGO at both sites</a:t>
            </a:r>
          </a:p>
        </p:txBody>
      </p:sp>
      <p:pic>
        <p:nvPicPr>
          <p:cNvPr id="160" name="image21.jpg" descr="DSC00933_crop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40525" y="1636713"/>
            <a:ext cx="2338389" cy="3703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22.png" descr="mod_3electrodes_v2ntp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5662" y="5459412"/>
            <a:ext cx="3048001" cy="1176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2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70375" y="3652837"/>
            <a:ext cx="2249489" cy="1692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2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800" y="2438400"/>
            <a:ext cx="3200400" cy="2524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3731864" y="6496954"/>
            <a:ext cx="1527872" cy="26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 algn="ctr"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LIGO-G070680-00-R</a:t>
            </a:r>
          </a:p>
        </p:txBody>
      </p:sp>
      <p:sp>
        <p:nvSpPr>
          <p:cNvPr id="166" name="Shape 166"/>
          <p:cNvSpPr/>
          <p:nvPr/>
        </p:nvSpPr>
        <p:spPr>
          <a:xfrm>
            <a:off x="4343400" y="1447800"/>
            <a:ext cx="4800600" cy="4953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0F15FD"/>
                </a:solidFill>
              </a:defRPr>
            </a:pPr>
          </a:p>
        </p:txBody>
      </p:sp>
      <p:sp>
        <p:nvSpPr>
          <p:cNvPr id="167" name="Shape 167"/>
          <p:cNvSpPr/>
          <p:nvPr>
            <p:ph type="title"/>
          </p:nvPr>
        </p:nvSpPr>
        <p:spPr>
          <a:xfrm>
            <a:off x="1447800" y="228600"/>
            <a:ext cx="58674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Resonant circuit</a:t>
            </a:r>
          </a:p>
        </p:txBody>
      </p:sp>
      <p:sp>
        <p:nvSpPr>
          <p:cNvPr id="168" name="Shape 168"/>
          <p:cNvSpPr/>
          <p:nvPr>
            <p:ph type="body" idx="1"/>
          </p:nvPr>
        </p:nvSpPr>
        <p:spPr>
          <a:xfrm>
            <a:off x="304800" y="1447800"/>
            <a:ext cx="4267200" cy="46482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Impedance matching circuit in separate</a:t>
            </a:r>
            <a:br>
              <a:rPr sz="2400">
                <a:solidFill>
                  <a:srgbClr val="0F15FD"/>
                </a:solidFill>
              </a:rPr>
            </a:br>
            <a:r>
              <a:rPr sz="2400">
                <a:solidFill>
                  <a:srgbClr val="0F15FD"/>
                </a:solidFill>
              </a:rPr>
              <a:t>housing.</a:t>
            </a:r>
            <a:endParaRPr sz="2400">
              <a:solidFill>
                <a:srgbClr val="0F15FD"/>
              </a:solidFill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0F15FD"/>
              </a:solidFill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Resonant circuit with 50 Ω input impedance.</a:t>
            </a:r>
            <a:endParaRPr sz="2400">
              <a:solidFill>
                <a:srgbClr val="0F15FD"/>
              </a:solidFill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0F15FD"/>
              </a:solidFill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Three resonant circuits:</a:t>
            </a:r>
            <a:endParaRPr sz="2400">
              <a:solidFill>
                <a:srgbClr val="0F15FD"/>
              </a:solidFill>
            </a:endParaRPr>
          </a:p>
          <a:p>
            <a:pPr lvl="1" marL="742950" indent="-285750">
              <a:lnSpc>
                <a:spcPct val="90000"/>
              </a:lnSpc>
              <a:spcBef>
                <a:spcPts val="400"/>
              </a:spcBef>
              <a:buFont typeface="Arial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0F15FD"/>
                </a:solidFill>
              </a:rPr>
              <a:t>24.5 / 33.0 / 61.2 MHz</a:t>
            </a:r>
          </a:p>
        </p:txBody>
      </p:sp>
      <p:pic>
        <p:nvPicPr>
          <p:cNvPr id="169" name="image25.jpg" descr="circuit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6800" y="1447800"/>
            <a:ext cx="2562225" cy="2219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26.png" descr="imp70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43400" y="1600200"/>
            <a:ext cx="4800600" cy="4714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13741" y="6473306"/>
            <a:ext cx="782763" cy="26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9/25/2015</a:t>
            </a:r>
          </a:p>
        </p:txBody>
      </p:sp>
      <p:sp>
        <p:nvSpPr>
          <p:cNvPr id="173" name="Shape 173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/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  <p:sp>
        <p:nvSpPr>
          <p:cNvPr id="174" name="Shape 174"/>
          <p:cNvSpPr/>
          <p:nvPr>
            <p:ph type="title"/>
          </p:nvPr>
        </p:nvSpPr>
        <p:spPr>
          <a:xfrm>
            <a:off x="1447800" y="228600"/>
            <a:ext cx="58674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3 RF modulators in one box</a:t>
            </a:r>
          </a:p>
        </p:txBody>
      </p:sp>
      <p:pic>
        <p:nvPicPr>
          <p:cNvPr id="175" name="image2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5201" y="1342297"/>
            <a:ext cx="5638801" cy="4906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2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779" y="1178723"/>
            <a:ext cx="3231221" cy="5663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3465053" y="6496954"/>
            <a:ext cx="2061494" cy="26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 algn="ctr"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LIGO Scientific Collaboration</a:t>
            </a:r>
          </a:p>
        </p:txBody>
      </p:sp>
      <p:sp>
        <p:nvSpPr>
          <p:cNvPr id="179" name="Shape 179"/>
          <p:cNvSpPr/>
          <p:nvPr>
            <p:ph type="title"/>
          </p:nvPr>
        </p:nvSpPr>
        <p:spPr>
          <a:xfrm>
            <a:off x="1600200" y="228600"/>
            <a:ext cx="54102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Thermal Lensing in RTP</a:t>
            </a:r>
          </a:p>
        </p:txBody>
      </p:sp>
      <p:sp>
        <p:nvSpPr>
          <p:cNvPr id="180" name="Shape 180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>
            <a:lvl1pPr>
              <a:defRPr sz="1400"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fld id="{86CB4B4D-7CA3-9044-876B-883B54F8677D}" type="slidenum">
              <a:rPr i="1" sz="1400">
                <a:solidFill>
                  <a:srgbClr val="114FFB"/>
                </a:solidFill>
              </a:rPr>
            </a:fld>
          </a:p>
        </p:txBody>
      </p:sp>
      <p:pic>
        <p:nvPicPr>
          <p:cNvPr id="181" name="image2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2113" y="1531937"/>
            <a:ext cx="8091487" cy="5326064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/>
          <p:nvPr/>
        </p:nvSpPr>
        <p:spPr>
          <a:xfrm>
            <a:off x="5911849" y="1289049"/>
            <a:ext cx="298809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151515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51515"/>
                </a:solidFill>
              </a:rPr>
              <a:t>Data from Patrick Kwee, AEI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3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574800"/>
            <a:ext cx="8382000" cy="528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>
            <p:ph type="title"/>
          </p:nvPr>
        </p:nvSpPr>
        <p:spPr>
          <a:xfrm>
            <a:off x="0" y="381000"/>
            <a:ext cx="9144000" cy="6096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905255">
              <a:defRPr sz="3564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64">
                <a:solidFill>
                  <a:srgbClr val="0F15FD"/>
                </a:solidFill>
              </a:rPr>
              <a:t>Mode scan at  20 W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3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1573212"/>
            <a:ext cx="8382000" cy="5284789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/>
          <p:nvPr>
            <p:ph type="title"/>
          </p:nvPr>
        </p:nvSpPr>
        <p:spPr>
          <a:xfrm>
            <a:off x="1447800" y="228600"/>
            <a:ext cx="58674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Mode scan at 140 W</a:t>
            </a: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3465053" y="6496954"/>
            <a:ext cx="2061494" cy="26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 algn="ctr"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LIGO Scientific Collaboration</a:t>
            </a:r>
          </a:p>
        </p:txBody>
      </p:sp>
      <p:sp>
        <p:nvSpPr>
          <p:cNvPr id="191" name="Shape 191"/>
          <p:cNvSpPr/>
          <p:nvPr>
            <p:ph type="title"/>
          </p:nvPr>
        </p:nvSpPr>
        <p:spPr>
          <a:xfrm>
            <a:off x="1447800" y="228600"/>
            <a:ext cx="58674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IO: Into the vacuum</a:t>
            </a:r>
          </a:p>
        </p:txBody>
      </p:sp>
      <p:sp>
        <p:nvSpPr>
          <p:cNvPr id="192" name="Shape 192"/>
          <p:cNvSpPr/>
          <p:nvPr>
            <p:ph type="body" idx="1"/>
          </p:nvPr>
        </p:nvSpPr>
        <p:spPr>
          <a:xfrm>
            <a:off x="376237" y="1873250"/>
            <a:ext cx="2849564" cy="4114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Font typeface="Helvetica"/>
              <a:buChar char="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Most of the IO is located in HAMs 2 and 3 </a:t>
            </a:r>
            <a:endParaRPr sz="2400">
              <a:solidFill>
                <a:srgbClr val="0F15FD"/>
              </a:solidFill>
            </a:endParaRPr>
          </a:p>
          <a:p>
            <a:pPr lvl="0">
              <a:buFont typeface="Helvetica"/>
              <a:buChar char=""/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0F15FD"/>
              </a:solidFill>
            </a:endParaRPr>
          </a:p>
          <a:p>
            <a:pPr lvl="0">
              <a:buFont typeface="Helvetica"/>
              <a:buChar char="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In-vacuum layout is dense and complex, especially in HAM 2 </a:t>
            </a:r>
          </a:p>
        </p:txBody>
      </p:sp>
      <p:sp>
        <p:nvSpPr>
          <p:cNvPr id="193" name="Shape 193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>
            <a:lvl1pPr>
              <a:defRPr sz="1400"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fld id="{86CB4B4D-7CA3-9044-876B-883B54F8677D}" type="slidenum">
              <a:rPr i="1" sz="1400">
                <a:solidFill>
                  <a:srgbClr val="114FFB"/>
                </a:solidFill>
              </a:rPr>
            </a:fld>
          </a:p>
        </p:txBody>
      </p:sp>
      <p:pic>
        <p:nvPicPr>
          <p:cNvPr id="194" name="image3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2800" y="1536700"/>
            <a:ext cx="4849813" cy="4535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3741" y="6473306"/>
            <a:ext cx="782763" cy="26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9/25/2015</a:t>
            </a:r>
          </a:p>
        </p:txBody>
      </p:sp>
      <p:sp>
        <p:nvSpPr>
          <p:cNvPr id="197" name="Shape 197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/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  <p:sp>
        <p:nvSpPr>
          <p:cNvPr id="198" name="Shape 198"/>
          <p:cNvSpPr/>
          <p:nvPr>
            <p:ph type="title"/>
          </p:nvPr>
        </p:nvSpPr>
        <p:spPr>
          <a:xfrm>
            <a:off x="1143000" y="304800"/>
            <a:ext cx="67056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576072">
              <a:defRPr sz="201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16">
                <a:solidFill>
                  <a:srgbClr val="0F15FD"/>
                </a:solidFill>
              </a:rPr>
              <a:t>Parts installed in vacuum chambers with incredible precision</a:t>
            </a:r>
          </a:p>
        </p:txBody>
      </p:sp>
      <p:pic>
        <p:nvPicPr>
          <p:cNvPr id="199" name="image33.jpeg" descr="P0000912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193800"/>
            <a:ext cx="8458200" cy="5638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13741" y="6473306"/>
            <a:ext cx="782763" cy="26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9/25/2015</a:t>
            </a:r>
          </a:p>
        </p:txBody>
      </p:sp>
      <p:sp>
        <p:nvSpPr>
          <p:cNvPr id="51" name="Shape 51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/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  <p:sp>
        <p:nvSpPr>
          <p:cNvPr id="52" name="Shape 52"/>
          <p:cNvSpPr/>
          <p:nvPr>
            <p:ph type="title"/>
          </p:nvPr>
        </p:nvSpPr>
        <p:spPr>
          <a:xfrm>
            <a:off x="1219200" y="228600"/>
            <a:ext cx="6324600" cy="5334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0F15FD"/>
                </a:solidFill>
              </a:rPr>
              <a:t>Advanced Interferometer </a:t>
            </a:r>
          </a:p>
        </p:txBody>
      </p:sp>
      <p:sp>
        <p:nvSpPr>
          <p:cNvPr id="53" name="Shape 53"/>
          <p:cNvSpPr/>
          <p:nvPr/>
        </p:nvSpPr>
        <p:spPr>
          <a:xfrm>
            <a:off x="5791200" y="1485899"/>
            <a:ext cx="3505200" cy="4760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spcBef>
                <a:spcPts val="1400"/>
              </a:spcBef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14FFB"/>
                </a:solidFill>
              </a:rPr>
              <a:t>     New features:</a:t>
            </a:r>
            <a:endParaRPr sz="2000">
              <a:solidFill>
                <a:srgbClr val="0F15FD"/>
              </a:solidFill>
            </a:endParaRPr>
          </a:p>
          <a:p>
            <a:pPr lvl="1" marL="457200" indent="0">
              <a:spcBef>
                <a:spcPts val="1000"/>
              </a:spcBef>
              <a:buClr>
                <a:srgbClr val="114FFB"/>
              </a:buClr>
              <a:buSzPct val="100000"/>
              <a:buChar char="»"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114FFB"/>
                </a:solidFill>
              </a:rPr>
              <a:t> Signal recycling</a:t>
            </a:r>
            <a:endParaRPr sz="2000">
              <a:solidFill>
                <a:srgbClr val="0F15FD"/>
              </a:solidFill>
            </a:endParaRPr>
          </a:p>
          <a:p>
            <a:pPr lvl="1" marL="457200" indent="0">
              <a:spcBef>
                <a:spcPts val="1000"/>
              </a:spcBef>
              <a:buClr>
                <a:srgbClr val="114FFB"/>
              </a:buClr>
              <a:buSzPct val="100000"/>
              <a:buChar char="»"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114FFB"/>
                </a:solidFill>
              </a:rPr>
              <a:t> 200-watt laser</a:t>
            </a:r>
            <a:endParaRPr sz="2000">
              <a:solidFill>
                <a:srgbClr val="0F15FD"/>
              </a:solidFill>
            </a:endParaRPr>
          </a:p>
          <a:p>
            <a:pPr lvl="1" marL="457200" indent="0">
              <a:spcBef>
                <a:spcPts val="1000"/>
              </a:spcBef>
              <a:buClr>
                <a:srgbClr val="114FFB"/>
              </a:buClr>
              <a:buSzPct val="100000"/>
              <a:buChar char="»"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114FFB"/>
                </a:solidFill>
              </a:rPr>
              <a:t> 40 kg test masses</a:t>
            </a:r>
            <a:endParaRPr>
              <a:solidFill>
                <a:srgbClr val="0F15FD"/>
              </a:solidFill>
            </a:endParaRPr>
          </a:p>
          <a:p>
            <a:pPr lvl="1" marL="457200" indent="0">
              <a:spcBef>
                <a:spcPts val="1000"/>
              </a:spcBef>
              <a:buClr>
                <a:srgbClr val="114FFB"/>
              </a:buClr>
              <a:buSzPct val="100000"/>
              <a:buChar char="»"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114FFB"/>
                </a:solidFill>
              </a:rPr>
              <a:t> Larger beam size</a:t>
            </a:r>
            <a:endParaRPr sz="2000">
              <a:solidFill>
                <a:srgbClr val="0F15FD"/>
              </a:solidFill>
            </a:endParaRPr>
          </a:p>
          <a:p>
            <a:pPr lvl="1" marL="457200" indent="0">
              <a:spcBef>
                <a:spcPts val="1000"/>
              </a:spcBef>
              <a:buClr>
                <a:srgbClr val="114FFB"/>
              </a:buClr>
              <a:buSzPct val="100000"/>
              <a:buChar char="»"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114FFB"/>
                </a:solidFill>
              </a:rPr>
              <a:t> </a:t>
            </a:r>
            <a:r>
              <a:rPr>
                <a:solidFill>
                  <a:srgbClr val="FF3399"/>
                </a:solidFill>
              </a:rPr>
              <a:t>Higher arm finesse</a:t>
            </a:r>
            <a:endParaRPr sz="2000">
              <a:solidFill>
                <a:srgbClr val="0F15FD"/>
              </a:solidFill>
            </a:endParaRPr>
          </a:p>
          <a:p>
            <a:pPr lvl="1" marL="457200" indent="0">
              <a:spcBef>
                <a:spcPts val="1000"/>
              </a:spcBef>
              <a:buClr>
                <a:srgbClr val="114FFB"/>
              </a:buClr>
              <a:buSzPct val="100000"/>
              <a:buChar char="»"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114FFB"/>
                </a:solidFill>
              </a:rPr>
              <a:t> </a:t>
            </a:r>
            <a:r>
              <a:rPr>
                <a:solidFill>
                  <a:srgbClr val="FF3399"/>
                </a:solidFill>
              </a:rPr>
              <a:t>Moderate recycling factor</a:t>
            </a:r>
            <a:endParaRPr>
              <a:solidFill>
                <a:srgbClr val="0F15FD"/>
              </a:solidFill>
            </a:endParaRPr>
          </a:p>
          <a:p>
            <a:pPr lvl="1" marL="457200" indent="0">
              <a:spcBef>
                <a:spcPts val="1000"/>
              </a:spcBef>
              <a:buClr>
                <a:srgbClr val="114FFB"/>
              </a:buClr>
              <a:buSzPct val="100000"/>
              <a:buChar char="»"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114FFB"/>
                </a:solidFill>
              </a:rPr>
              <a:t> Active thermal correction</a:t>
            </a:r>
            <a:endParaRPr sz="2000">
              <a:solidFill>
                <a:srgbClr val="0F15FD"/>
              </a:solidFill>
            </a:endParaRPr>
          </a:p>
          <a:p>
            <a:pPr lvl="1" marL="457200" indent="0">
              <a:spcBef>
                <a:spcPts val="1000"/>
              </a:spcBef>
              <a:buClr>
                <a:srgbClr val="114FFB"/>
              </a:buClr>
              <a:buSzPct val="100000"/>
              <a:buChar char="»"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114FFB"/>
                </a:solidFill>
              </a:rPr>
              <a:t>Better isolation from the	ground</a:t>
            </a:r>
            <a:endParaRPr>
              <a:solidFill>
                <a:srgbClr val="0F15FD"/>
              </a:solidFill>
            </a:endParaRPr>
          </a:p>
          <a:p>
            <a:pPr lvl="1" marL="457200" indent="0">
              <a:spcBef>
                <a:spcPts val="1000"/>
              </a:spcBef>
              <a:buClr>
                <a:srgbClr val="114FFB"/>
              </a:buClr>
              <a:buSzPct val="100000"/>
              <a:buChar char="»"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114FFB"/>
                </a:solidFill>
              </a:rPr>
              <a:t> </a:t>
            </a:r>
            <a:r>
              <a:rPr>
                <a:solidFill>
                  <a:srgbClr val="FF3399"/>
                </a:solidFill>
              </a:rPr>
              <a:t>Output mode cleaner</a:t>
            </a:r>
            <a:endParaRPr>
              <a:solidFill>
                <a:srgbClr val="0F15FD"/>
              </a:solidFill>
            </a:endParaRPr>
          </a:p>
        </p:txBody>
      </p:sp>
      <p:pic>
        <p:nvPicPr>
          <p:cNvPr id="54" name="image3.png" descr="L2diagram-1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752600"/>
            <a:ext cx="6019800" cy="43211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/>
        </p:nvSpPr>
        <p:spPr>
          <a:xfrm>
            <a:off x="3465053" y="6496954"/>
            <a:ext cx="2061494" cy="26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 algn="ctr"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LIGO Scientific Collaboration</a:t>
            </a:r>
          </a:p>
        </p:txBody>
      </p:sp>
      <p:sp>
        <p:nvSpPr>
          <p:cNvPr id="202" name="Shape 202"/>
          <p:cNvSpPr/>
          <p:nvPr>
            <p:ph type="title"/>
          </p:nvPr>
        </p:nvSpPr>
        <p:spPr>
          <a:xfrm>
            <a:off x="1447800" y="228600"/>
            <a:ext cx="58674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HAM 2 and 3</a:t>
            </a:r>
          </a:p>
        </p:txBody>
      </p:sp>
      <p:sp>
        <p:nvSpPr>
          <p:cNvPr id="203" name="Shape 203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>
            <a:lvl1pPr>
              <a:defRPr sz="1400"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fld id="{86CB4B4D-7CA3-9044-876B-883B54F8677D}" type="slidenum">
              <a:rPr i="1" sz="1400">
                <a:solidFill>
                  <a:srgbClr val="114FFB"/>
                </a:solidFill>
              </a:rPr>
            </a:fld>
          </a:p>
        </p:txBody>
      </p:sp>
      <p:pic>
        <p:nvPicPr>
          <p:cNvPr id="204" name="image3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1662" y="1797050"/>
            <a:ext cx="3587751" cy="4083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3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00575" y="1804988"/>
            <a:ext cx="3938588" cy="4092576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2222500" y="3200399"/>
            <a:ext cx="568325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1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FFFFFF"/>
                </a:solidFill>
              </a:rPr>
              <a:t>IMC1</a:t>
            </a:r>
          </a:p>
        </p:txBody>
      </p:sp>
      <p:sp>
        <p:nvSpPr>
          <p:cNvPr id="207" name="Shape 207"/>
          <p:cNvSpPr/>
          <p:nvPr/>
        </p:nvSpPr>
        <p:spPr>
          <a:xfrm>
            <a:off x="2224088" y="2316163"/>
            <a:ext cx="568326" cy="23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1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FFFFFF"/>
                </a:solidFill>
              </a:rPr>
              <a:t>IMC2</a:t>
            </a:r>
          </a:p>
        </p:txBody>
      </p:sp>
      <p:sp>
        <p:nvSpPr>
          <p:cNvPr id="208" name="Shape 208"/>
          <p:cNvSpPr/>
          <p:nvPr/>
        </p:nvSpPr>
        <p:spPr>
          <a:xfrm>
            <a:off x="6361112" y="2500313"/>
            <a:ext cx="568326" cy="23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1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FFFFFF"/>
                </a:solidFill>
              </a:rPr>
              <a:t>IMC3</a:t>
            </a:r>
          </a:p>
        </p:txBody>
      </p:sp>
      <p:sp>
        <p:nvSpPr>
          <p:cNvPr id="209" name="Shape 209"/>
          <p:cNvSpPr/>
          <p:nvPr/>
        </p:nvSpPr>
        <p:spPr>
          <a:xfrm>
            <a:off x="530224" y="4733925"/>
            <a:ext cx="722315" cy="23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1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FFFFFF"/>
                </a:solidFill>
              </a:rPr>
              <a:t>PMMT1</a:t>
            </a:r>
          </a:p>
        </p:txBody>
      </p:sp>
      <p:sp>
        <p:nvSpPr>
          <p:cNvPr id="210" name="Shape 210"/>
          <p:cNvSpPr/>
          <p:nvPr/>
        </p:nvSpPr>
        <p:spPr>
          <a:xfrm>
            <a:off x="1176337" y="4994274"/>
            <a:ext cx="722313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1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FFFFFF"/>
                </a:solidFill>
              </a:rPr>
              <a:t>SM2</a:t>
            </a:r>
          </a:p>
        </p:txBody>
      </p:sp>
      <p:sp>
        <p:nvSpPr>
          <p:cNvPr id="211" name="Shape 211"/>
          <p:cNvSpPr/>
          <p:nvPr/>
        </p:nvSpPr>
        <p:spPr>
          <a:xfrm>
            <a:off x="1746249" y="2865438"/>
            <a:ext cx="722315" cy="23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1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FFFFFF"/>
                </a:solidFill>
              </a:rPr>
              <a:t>PMMT2</a:t>
            </a:r>
          </a:p>
        </p:txBody>
      </p:sp>
      <p:sp>
        <p:nvSpPr>
          <p:cNvPr id="212" name="Shape 212"/>
          <p:cNvSpPr/>
          <p:nvPr/>
        </p:nvSpPr>
        <p:spPr>
          <a:xfrm>
            <a:off x="1455737" y="2324099"/>
            <a:ext cx="722313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1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FFFFFF"/>
                </a:solidFill>
              </a:rPr>
              <a:t>SM1</a:t>
            </a:r>
          </a:p>
        </p:txBody>
      </p:sp>
      <p:sp>
        <p:nvSpPr>
          <p:cNvPr id="213" name="Shape 213"/>
          <p:cNvSpPr/>
          <p:nvPr/>
        </p:nvSpPr>
        <p:spPr>
          <a:xfrm>
            <a:off x="2084388" y="5218112"/>
            <a:ext cx="568326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1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FFFFFF"/>
                </a:solidFill>
              </a:rPr>
              <a:t>PRM</a:t>
            </a:r>
          </a:p>
        </p:txBody>
      </p:sp>
      <p:sp>
        <p:nvSpPr>
          <p:cNvPr id="214" name="Shape 214"/>
          <p:cNvSpPr/>
          <p:nvPr/>
        </p:nvSpPr>
        <p:spPr>
          <a:xfrm>
            <a:off x="2771775" y="4443412"/>
            <a:ext cx="568325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1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FFFFFF"/>
                </a:solidFill>
              </a:rPr>
              <a:t>PR3</a:t>
            </a:r>
          </a:p>
        </p:txBody>
      </p:sp>
      <p:sp>
        <p:nvSpPr>
          <p:cNvPr id="215" name="Shape 215"/>
          <p:cNvSpPr/>
          <p:nvPr/>
        </p:nvSpPr>
        <p:spPr>
          <a:xfrm>
            <a:off x="1431925" y="3505200"/>
            <a:ext cx="723900" cy="23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1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FFFFFF"/>
                </a:solidFill>
              </a:rPr>
              <a:t>FI</a:t>
            </a:r>
          </a:p>
        </p:txBody>
      </p:sp>
      <p:sp>
        <p:nvSpPr>
          <p:cNvPr id="216" name="Shape 216"/>
          <p:cNvSpPr/>
          <p:nvPr/>
        </p:nvSpPr>
        <p:spPr>
          <a:xfrm>
            <a:off x="2862263" y="2978149"/>
            <a:ext cx="1090613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1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FFFFFF"/>
                </a:solidFill>
              </a:rPr>
              <a:t>ALS: to HAM1</a:t>
            </a:r>
          </a:p>
        </p:txBody>
      </p:sp>
      <p:sp>
        <p:nvSpPr>
          <p:cNvPr id="217" name="Shape 217"/>
          <p:cNvSpPr/>
          <p:nvPr/>
        </p:nvSpPr>
        <p:spPr>
          <a:xfrm>
            <a:off x="598487" y="2244725"/>
            <a:ext cx="779463" cy="425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spcBef>
                <a:spcPts val="200"/>
              </a:spcBef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FFFFFF"/>
                </a:solidFill>
              </a:rPr>
              <a:t>REFL: </a:t>
            </a:r>
            <a:endParaRPr sz="2000">
              <a:solidFill>
                <a:srgbClr val="0F15FD"/>
              </a:solidFill>
            </a:endParaRPr>
          </a:p>
          <a:p>
            <a:pPr lvl="0">
              <a:spcBef>
                <a:spcPts val="200"/>
              </a:spcBef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FFFFFF"/>
                </a:solidFill>
              </a:rPr>
              <a:t>to HAM1</a:t>
            </a:r>
          </a:p>
        </p:txBody>
      </p:sp>
      <p:sp>
        <p:nvSpPr>
          <p:cNvPr id="218" name="Shape 218"/>
          <p:cNvSpPr/>
          <p:nvPr/>
        </p:nvSpPr>
        <p:spPr>
          <a:xfrm flipH="1">
            <a:off x="685799" y="2682875"/>
            <a:ext cx="292101" cy="476251"/>
          </a:xfrm>
          <a:prstGeom prst="line">
            <a:avLst/>
          </a:prstGeom>
          <a:solidFill>
            <a:srgbClr val="D49FFF"/>
          </a:solidFill>
          <a:ln w="12700">
            <a:solidFill>
              <a:srgbClr val="FFFFFF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19" name="Shape 219"/>
          <p:cNvSpPr/>
          <p:nvPr/>
        </p:nvSpPr>
        <p:spPr>
          <a:xfrm>
            <a:off x="674687" y="3398837"/>
            <a:ext cx="736601" cy="391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1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FFFFFF"/>
                </a:solidFill>
              </a:rPr>
              <a:t>PSL ISS PD</a:t>
            </a:r>
          </a:p>
        </p:txBody>
      </p:sp>
      <p:sp>
        <p:nvSpPr>
          <p:cNvPr id="220" name="Shape 220"/>
          <p:cNvSpPr/>
          <p:nvPr/>
        </p:nvSpPr>
        <p:spPr>
          <a:xfrm>
            <a:off x="558800" y="3768725"/>
            <a:ext cx="877888" cy="23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1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FFFFFF"/>
                </a:solidFill>
              </a:rPr>
              <a:t>PSL beam</a:t>
            </a:r>
          </a:p>
        </p:txBody>
      </p:sp>
      <p:sp>
        <p:nvSpPr>
          <p:cNvPr id="221" name="Shape 221"/>
          <p:cNvSpPr/>
          <p:nvPr/>
        </p:nvSpPr>
        <p:spPr>
          <a:xfrm>
            <a:off x="1363662" y="3921125"/>
            <a:ext cx="441326" cy="6351"/>
          </a:xfrm>
          <a:prstGeom prst="line">
            <a:avLst/>
          </a:prstGeom>
          <a:solidFill>
            <a:srgbClr val="D49FFF"/>
          </a:solidFill>
          <a:ln w="12700">
            <a:solidFill>
              <a:srgbClr val="FFFFFF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22" name="Shape 222"/>
          <p:cNvSpPr/>
          <p:nvPr/>
        </p:nvSpPr>
        <p:spPr>
          <a:xfrm>
            <a:off x="1838325" y="1804988"/>
            <a:ext cx="935038" cy="23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1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FFFFFF"/>
                </a:solidFill>
              </a:rPr>
              <a:t>MC REFL</a:t>
            </a:r>
          </a:p>
        </p:txBody>
      </p:sp>
      <p:sp>
        <p:nvSpPr>
          <p:cNvPr id="223" name="Shape 223"/>
          <p:cNvSpPr/>
          <p:nvPr/>
        </p:nvSpPr>
        <p:spPr>
          <a:xfrm>
            <a:off x="1046162" y="1814513"/>
            <a:ext cx="936626" cy="391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1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FFFFFF"/>
                </a:solidFill>
              </a:rPr>
              <a:t>IMC Transmon</a:t>
            </a:r>
          </a:p>
        </p:txBody>
      </p:sp>
      <p:sp>
        <p:nvSpPr>
          <p:cNvPr id="224" name="Shape 224"/>
          <p:cNvSpPr/>
          <p:nvPr/>
        </p:nvSpPr>
        <p:spPr>
          <a:xfrm>
            <a:off x="6765925" y="5053012"/>
            <a:ext cx="568325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1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FFFFFF"/>
                </a:solidFill>
              </a:rPr>
              <a:t>PR2</a:t>
            </a:r>
          </a:p>
        </p:txBody>
      </p:sp>
      <p:sp>
        <p:nvSpPr>
          <p:cNvPr id="225" name="Shape 225"/>
          <p:cNvSpPr/>
          <p:nvPr/>
        </p:nvSpPr>
        <p:spPr>
          <a:xfrm>
            <a:off x="5224462" y="4087812"/>
            <a:ext cx="876301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1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FFFFFF"/>
                </a:solidFill>
              </a:rPr>
              <a:t>To IFO BS</a:t>
            </a:r>
          </a:p>
        </p:txBody>
      </p:sp>
      <p:sp>
        <p:nvSpPr>
          <p:cNvPr id="226" name="Shape 226"/>
          <p:cNvSpPr/>
          <p:nvPr/>
        </p:nvSpPr>
        <p:spPr>
          <a:xfrm>
            <a:off x="6027737" y="4240212"/>
            <a:ext cx="441326" cy="6351"/>
          </a:xfrm>
          <a:prstGeom prst="line">
            <a:avLst/>
          </a:prstGeom>
          <a:solidFill>
            <a:srgbClr val="D49FFF"/>
          </a:solidFill>
          <a:ln w="12700">
            <a:solidFill>
              <a:srgbClr val="FFFFFF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27" name="Shape 227"/>
          <p:cNvSpPr/>
          <p:nvPr/>
        </p:nvSpPr>
        <p:spPr>
          <a:xfrm>
            <a:off x="6470650" y="1925638"/>
            <a:ext cx="936625" cy="391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1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FFFFFF"/>
                </a:solidFill>
              </a:rPr>
              <a:t>IMC2 Transmon</a:t>
            </a:r>
          </a:p>
        </p:txBody>
      </p:sp>
      <p:sp>
        <p:nvSpPr>
          <p:cNvPr id="228" name="Shape 228"/>
          <p:cNvSpPr/>
          <p:nvPr/>
        </p:nvSpPr>
        <p:spPr>
          <a:xfrm>
            <a:off x="5278437" y="3248024"/>
            <a:ext cx="1090613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1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FFFFFF"/>
                </a:solidFill>
              </a:rPr>
              <a:t>ALS: to HAM1</a:t>
            </a:r>
          </a:p>
        </p:txBody>
      </p:sp>
      <p:sp>
        <p:nvSpPr>
          <p:cNvPr id="229" name="Shape 229"/>
          <p:cNvSpPr/>
          <p:nvPr/>
        </p:nvSpPr>
        <p:spPr>
          <a:xfrm flipH="1" flipV="1">
            <a:off x="2339974" y="3090863"/>
            <a:ext cx="495301" cy="11113"/>
          </a:xfrm>
          <a:prstGeom prst="line">
            <a:avLst/>
          </a:prstGeom>
          <a:solidFill>
            <a:srgbClr val="D49FFF"/>
          </a:solidFill>
          <a:ln w="12700">
            <a:solidFill>
              <a:srgbClr val="FFFFFF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30" name="Shape 230"/>
          <p:cNvSpPr/>
          <p:nvPr/>
        </p:nvSpPr>
        <p:spPr>
          <a:xfrm flipH="1" flipV="1">
            <a:off x="4748212" y="3386137"/>
            <a:ext cx="495301" cy="9526"/>
          </a:xfrm>
          <a:prstGeom prst="line">
            <a:avLst/>
          </a:prstGeom>
          <a:solidFill>
            <a:srgbClr val="D49FFF"/>
          </a:solidFill>
          <a:ln w="12700">
            <a:solidFill>
              <a:srgbClr val="FFFFFF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31" name="Shape 231"/>
          <p:cNvSpPr/>
          <p:nvPr/>
        </p:nvSpPr>
        <p:spPr>
          <a:xfrm>
            <a:off x="6875463" y="3559174"/>
            <a:ext cx="1338263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1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FFFFFF"/>
                </a:solidFill>
              </a:rPr>
              <a:t>POPA,B: to ISC</a:t>
            </a:r>
          </a:p>
        </p:txBody>
      </p:sp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type="title"/>
          </p:nvPr>
        </p:nvSpPr>
        <p:spPr>
          <a:xfrm>
            <a:off x="1447800" y="228600"/>
            <a:ext cx="58674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HAM2 </a:t>
            </a:r>
          </a:p>
        </p:txBody>
      </p:sp>
      <p:sp>
        <p:nvSpPr>
          <p:cNvPr id="234" name="Shape 234"/>
          <p:cNvSpPr/>
          <p:nvPr/>
        </p:nvSpPr>
        <p:spPr>
          <a:xfrm>
            <a:off x="13741" y="6473306"/>
            <a:ext cx="1443485" cy="26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25 September 2015</a:t>
            </a:r>
          </a:p>
        </p:txBody>
      </p:sp>
      <p:sp>
        <p:nvSpPr>
          <p:cNvPr id="235" name="Shape 235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/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  <p:pic>
        <p:nvPicPr>
          <p:cNvPr id="236" name="image3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7800" y="1206213"/>
            <a:ext cx="6172200" cy="55873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/>
        </p:nvSpPr>
        <p:spPr>
          <a:xfrm>
            <a:off x="13741" y="6473306"/>
            <a:ext cx="782763" cy="26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9/25/2015</a:t>
            </a:r>
          </a:p>
        </p:txBody>
      </p:sp>
      <p:sp>
        <p:nvSpPr>
          <p:cNvPr id="239" name="Shape 239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/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  <p:sp>
        <p:nvSpPr>
          <p:cNvPr id="240" name="Shape 240"/>
          <p:cNvSpPr/>
          <p:nvPr>
            <p:ph type="title"/>
          </p:nvPr>
        </p:nvSpPr>
        <p:spPr>
          <a:xfrm>
            <a:off x="1447800" y="228600"/>
            <a:ext cx="58674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HAM 2</a:t>
            </a:r>
          </a:p>
        </p:txBody>
      </p:sp>
      <p:pic>
        <p:nvPicPr>
          <p:cNvPr id="241" name="image3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2076" y="1199797"/>
            <a:ext cx="7467601" cy="5658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3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25288" y="1232075"/>
            <a:ext cx="4488157" cy="5340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age39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82365" y="0"/>
            <a:ext cx="2651126" cy="1114425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Shape 245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>
            <a:lvl1pPr>
              <a:defRPr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fld id="{86CB4B4D-7CA3-9044-876B-883B54F8677D}" type="slidenum">
              <a:rPr i="1" sz="1200">
                <a:solidFill>
                  <a:srgbClr val="114FFB"/>
                </a:solidFill>
              </a:rPr>
            </a:fld>
          </a:p>
        </p:txBody>
      </p:sp>
      <p:sp>
        <p:nvSpPr>
          <p:cNvPr id="246" name="Shape 246"/>
          <p:cNvSpPr/>
          <p:nvPr>
            <p:ph type="title"/>
          </p:nvPr>
        </p:nvSpPr>
        <p:spPr>
          <a:xfrm>
            <a:off x="1614651" y="172600"/>
            <a:ext cx="4272119" cy="700089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Input Mode Cleaner</a:t>
            </a:r>
          </a:p>
        </p:txBody>
      </p:sp>
      <p:sp>
        <p:nvSpPr>
          <p:cNvPr id="247" name="Shape 247"/>
          <p:cNvSpPr/>
          <p:nvPr/>
        </p:nvSpPr>
        <p:spPr>
          <a:xfrm>
            <a:off x="160337" y="1438275"/>
            <a:ext cx="5005389" cy="1494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/>
          <a:p>
            <a:pPr lvl="0" marL="342900" indent="-342900">
              <a:buClr>
                <a:srgbClr val="CC0099"/>
              </a:buClr>
              <a:buSzPct val="85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rPr>
              <a:t>Triangular ring cavity </a:t>
            </a:r>
            <a:endParaRPr sz="2000">
              <a:solidFill>
                <a:srgbClr val="0F15FD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lvl="0" marL="342900" indent="-342900">
              <a:buClr>
                <a:srgbClr val="CC0099"/>
              </a:buClr>
              <a:buSzPct val="85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rPr>
              <a:t>Stabilize pointing</a:t>
            </a:r>
            <a:endParaRPr sz="2000">
              <a:solidFill>
                <a:srgbClr val="0F15FD"/>
              </a:solidFill>
            </a:endParaRPr>
          </a:p>
          <a:p>
            <a:pPr lvl="0" marL="342900" indent="-342900">
              <a:buClr>
                <a:srgbClr val="CC0099"/>
              </a:buClr>
              <a:buSzPct val="85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rPr>
              <a:t>Frequency reference</a:t>
            </a:r>
            <a:endParaRPr sz="2000">
              <a:solidFill>
                <a:srgbClr val="0F15FD"/>
              </a:solidFill>
            </a:endParaRPr>
          </a:p>
          <a:p>
            <a:pPr lvl="0" marL="342900" indent="-342900">
              <a:buClr>
                <a:srgbClr val="CC0099"/>
              </a:buClr>
              <a:buSzPct val="85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i="1" sz="2000"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rPr>
              <a:t>L/2</a:t>
            </a:r>
            <a:r>
              <a:rPr sz="2000"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rPr>
              <a:t> = 16.5 m; Finesse = 520</a:t>
            </a:r>
          </a:p>
        </p:txBody>
      </p:sp>
      <p:pic>
        <p:nvPicPr>
          <p:cNvPr id="248" name="image40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138" y="4191000"/>
            <a:ext cx="3342776" cy="247650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/>
        </p:nvSpPr>
        <p:spPr>
          <a:xfrm flipV="1">
            <a:off x="3521886" y="5105399"/>
            <a:ext cx="3347481" cy="712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50800">
            <a:solidFill>
              <a:srgbClr val="114FFB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4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754" y="1295400"/>
            <a:ext cx="7919492" cy="5221043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hape 252"/>
          <p:cNvSpPr/>
          <p:nvPr>
            <p:ph type="title"/>
          </p:nvPr>
        </p:nvSpPr>
        <p:spPr>
          <a:xfrm>
            <a:off x="1447800" y="228600"/>
            <a:ext cx="58674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Mode cleaner FSR</a:t>
            </a:r>
          </a:p>
        </p:txBody>
      </p:sp>
      <p:sp>
        <p:nvSpPr>
          <p:cNvPr id="253" name="Shape 253"/>
          <p:cNvSpPr/>
          <p:nvPr/>
        </p:nvSpPr>
        <p:spPr>
          <a:xfrm>
            <a:off x="13741" y="6473306"/>
            <a:ext cx="782763" cy="26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9/25/2015</a:t>
            </a:r>
          </a:p>
        </p:txBody>
      </p:sp>
      <p:sp>
        <p:nvSpPr>
          <p:cNvPr id="254" name="Shape 254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/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type="title"/>
          </p:nvPr>
        </p:nvSpPr>
        <p:spPr>
          <a:xfrm>
            <a:off x="1447800" y="228600"/>
            <a:ext cx="61722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    T vs freq            vs length</a:t>
            </a:r>
          </a:p>
        </p:txBody>
      </p:sp>
      <p:sp>
        <p:nvSpPr>
          <p:cNvPr id="257" name="Shape 257"/>
          <p:cNvSpPr/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sp>
        <p:nvSpPr>
          <p:cNvPr id="258" name="Shape 258"/>
          <p:cNvSpPr/>
          <p:nvPr/>
        </p:nvSpPr>
        <p:spPr>
          <a:xfrm>
            <a:off x="13741" y="6473306"/>
            <a:ext cx="782763" cy="26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9/25/2015</a:t>
            </a:r>
          </a:p>
        </p:txBody>
      </p:sp>
      <p:sp>
        <p:nvSpPr>
          <p:cNvPr id="259" name="Shape 259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/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  <p:pic>
        <p:nvPicPr>
          <p:cNvPr id="260" name="image4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0427" y="1195552"/>
            <a:ext cx="7624218" cy="52159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type="title"/>
          </p:nvPr>
        </p:nvSpPr>
        <p:spPr>
          <a:xfrm>
            <a:off x="1447800" y="228600"/>
            <a:ext cx="58674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Reject high-order modes</a:t>
            </a:r>
          </a:p>
        </p:txBody>
      </p:sp>
      <p:sp>
        <p:nvSpPr>
          <p:cNvPr id="263" name="Shape 263"/>
          <p:cNvSpPr/>
          <p:nvPr/>
        </p:nvSpPr>
        <p:spPr>
          <a:xfrm>
            <a:off x="13741" y="6473306"/>
            <a:ext cx="782763" cy="26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9/25/2015</a:t>
            </a:r>
          </a:p>
        </p:txBody>
      </p:sp>
      <p:sp>
        <p:nvSpPr>
          <p:cNvPr id="264" name="Shape 264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/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  <p:pic>
        <p:nvPicPr>
          <p:cNvPr id="265" name="image4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771" y="1676400"/>
            <a:ext cx="8662415" cy="3352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4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2450" y="1246708"/>
            <a:ext cx="8191500" cy="5554694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>
            <p:ph type="title"/>
          </p:nvPr>
        </p:nvSpPr>
        <p:spPr>
          <a:xfrm>
            <a:off x="1447800" y="228600"/>
            <a:ext cx="58674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Transmission of HOM</a:t>
            </a:r>
          </a:p>
        </p:txBody>
      </p:sp>
      <p:sp>
        <p:nvSpPr>
          <p:cNvPr id="269" name="Shape 269"/>
          <p:cNvSpPr/>
          <p:nvPr/>
        </p:nvSpPr>
        <p:spPr>
          <a:xfrm>
            <a:off x="13741" y="6473306"/>
            <a:ext cx="782763" cy="26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9/25/2015</a:t>
            </a:r>
          </a:p>
        </p:txBody>
      </p:sp>
      <p:sp>
        <p:nvSpPr>
          <p:cNvPr id="270" name="Shape 270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/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age4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51562" y="0"/>
            <a:ext cx="2651126" cy="1114425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Shape 273"/>
          <p:cNvSpPr/>
          <p:nvPr>
            <p:ph type="title"/>
          </p:nvPr>
        </p:nvSpPr>
        <p:spPr>
          <a:xfrm>
            <a:off x="1371599" y="227013"/>
            <a:ext cx="4779963" cy="700088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HAM triples</a:t>
            </a:r>
          </a:p>
        </p:txBody>
      </p:sp>
      <p:sp>
        <p:nvSpPr>
          <p:cNvPr id="274" name="Shape 274"/>
          <p:cNvSpPr/>
          <p:nvPr/>
        </p:nvSpPr>
        <p:spPr>
          <a:xfrm>
            <a:off x="160337" y="1438275"/>
            <a:ext cx="5005389" cy="3140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/>
          <a:p>
            <a:pPr lvl="0" marL="342900" indent="-342900">
              <a:buClr>
                <a:srgbClr val="CC0099"/>
              </a:buClr>
              <a:buSzPct val="85000"/>
              <a:buFont typeface="Helvetica"/>
              <a:buChar char="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rPr>
              <a:t>Mirrors suspended as 3 pendulums in series for seismic isolation, control</a:t>
            </a:r>
            <a:endParaRPr sz="2000">
              <a:solidFill>
                <a:srgbClr val="0F15FD"/>
              </a:solidFill>
            </a:endParaRPr>
          </a:p>
          <a:p>
            <a:pPr lvl="0" marL="342900" indent="-342900">
              <a:buClr>
                <a:srgbClr val="CC0099"/>
              </a:buClr>
              <a:buSzPct val="85000"/>
              <a:buFont typeface="Helvetica"/>
              <a:buChar char=""/>
              <a:defRPr sz="1800">
                <a:solidFill>
                  <a:srgbClr val="000000"/>
                </a:solidFill>
              </a:defRPr>
            </a:pPr>
            <a:endParaRPr sz="2000">
              <a:solidFill>
                <a:srgbClr val="0F15FD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lvl="0" marL="342900" indent="-342900">
              <a:buClr>
                <a:srgbClr val="CC0099"/>
              </a:buClr>
              <a:buSzPct val="85000"/>
              <a:buFont typeface="Helvetica"/>
              <a:buChar char="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rPr>
              <a:t>Mirrors 15 cm diameter x 7.5 cm thick -- 3 kg</a:t>
            </a:r>
            <a:endParaRPr sz="2000">
              <a:solidFill>
                <a:srgbClr val="0F15FD"/>
              </a:solidFill>
            </a:endParaRPr>
          </a:p>
          <a:p>
            <a:pPr lvl="0" marL="342900" indent="-342900">
              <a:buClr>
                <a:srgbClr val="CC0099"/>
              </a:buClr>
              <a:buSzPct val="85000"/>
              <a:buFont typeface="Helvetica"/>
              <a:buChar char=""/>
              <a:defRPr sz="1800">
                <a:solidFill>
                  <a:srgbClr val="000000"/>
                </a:solidFill>
              </a:defRPr>
            </a:pPr>
            <a:endParaRPr sz="2000">
              <a:solidFill>
                <a:srgbClr val="0F15FD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lvl="0" marL="342900" indent="-342900">
              <a:buClr>
                <a:srgbClr val="CC0099"/>
              </a:buClr>
              <a:buSzPct val="85000"/>
              <a:buFont typeface="Helvetica"/>
              <a:buChar char="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rPr>
              <a:t>12x heavier than iLIGO, to limit  radiation pressure noise </a:t>
            </a:r>
            <a:endParaRPr sz="2000">
              <a:solidFill>
                <a:srgbClr val="0F15FD"/>
              </a:solidFill>
            </a:endParaRPr>
          </a:p>
        </p:txBody>
      </p:sp>
      <p:pic>
        <p:nvPicPr>
          <p:cNvPr id="275" name="image4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4550" y="4706937"/>
            <a:ext cx="2646364" cy="1960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47.jpeg" descr="MC2_SusMetal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92762" y="2111375"/>
            <a:ext cx="3551238" cy="4746625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/>
          <p:nvPr/>
        </p:nvSpPr>
        <p:spPr>
          <a:xfrm flipV="1">
            <a:off x="3586163" y="5607050"/>
            <a:ext cx="2370137" cy="388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50800">
            <a:solidFill>
              <a:srgbClr val="114FFB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/>
        </p:nvSpPr>
        <p:spPr>
          <a:xfrm>
            <a:off x="3465053" y="6496954"/>
            <a:ext cx="2061494" cy="26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 algn="ctr"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LIGO Scientific Collaboration</a:t>
            </a:r>
          </a:p>
        </p:txBody>
      </p:sp>
      <p:sp>
        <p:nvSpPr>
          <p:cNvPr id="280" name="Shape 280"/>
          <p:cNvSpPr/>
          <p:nvPr>
            <p:ph type="title"/>
          </p:nvPr>
        </p:nvSpPr>
        <p:spPr>
          <a:xfrm>
            <a:off x="1720850" y="133350"/>
            <a:ext cx="4899025" cy="1143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defTabSz="905255">
              <a:defRPr sz="1800">
                <a:solidFill>
                  <a:srgbClr val="000000"/>
                </a:solidFill>
              </a:defRPr>
            </a:pPr>
            <a:r>
              <a:rPr sz="3564">
                <a:solidFill>
                  <a:srgbClr val="0F15FD"/>
                </a:solidFill>
              </a:rPr>
              <a:t>IMC mirrors</a:t>
            </a:r>
            <a:br>
              <a:rPr sz="3564">
                <a:solidFill>
                  <a:srgbClr val="0F15FD"/>
                </a:solidFill>
              </a:rPr>
            </a:br>
          </a:p>
        </p:txBody>
      </p:sp>
      <p:sp>
        <p:nvSpPr>
          <p:cNvPr id="281" name="Shape 281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>
            <a:lvl1pPr>
              <a:defRPr sz="1400"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fld id="{86CB4B4D-7CA3-9044-876B-883B54F8677D}" type="slidenum">
              <a:rPr i="1" sz="1400">
                <a:solidFill>
                  <a:srgbClr val="114FFB"/>
                </a:solidFill>
              </a:rPr>
            </a:fld>
          </a:p>
        </p:txBody>
      </p:sp>
      <p:pic>
        <p:nvPicPr>
          <p:cNvPr id="282" name="image48.jpg" descr="IMG_258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45062" y="3914775"/>
            <a:ext cx="3492501" cy="2619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age49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7337" y="3370262"/>
            <a:ext cx="2616201" cy="3487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age50.jpg" descr="IMG_2464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3137" y="722312"/>
            <a:ext cx="3492501" cy="2619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age51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16487" y="712787"/>
            <a:ext cx="3535363" cy="26527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sldNum" sz="quarter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>
            <a:lvl1pPr algn="l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  <p:sp>
        <p:nvSpPr>
          <p:cNvPr id="57" name="Shape 57"/>
          <p:cNvSpPr/>
          <p:nvPr>
            <p:ph type="title"/>
          </p:nvPr>
        </p:nvSpPr>
        <p:spPr>
          <a:xfrm>
            <a:off x="2057399" y="136830"/>
            <a:ext cx="4718487" cy="70009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sz="2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0F15FD"/>
                </a:solidFill>
              </a:rPr>
              <a:t>Advanced LIGO IO is very complex</a:t>
            </a:r>
          </a:p>
        </p:txBody>
      </p:sp>
      <p:sp>
        <p:nvSpPr>
          <p:cNvPr id="58" name="Shape 58"/>
          <p:cNvSpPr/>
          <p:nvPr/>
        </p:nvSpPr>
        <p:spPr>
          <a:xfrm>
            <a:off x="3529434" y="3560472"/>
            <a:ext cx="1044028" cy="5297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spcBef>
                <a:spcPts val="0"/>
              </a:spcBef>
              <a:defRPr b="1" sz="1400"/>
            </a:pPr>
          </a:p>
        </p:txBody>
      </p:sp>
      <p:pic>
        <p:nvPicPr>
          <p:cNvPr id="59" name="image4.png" descr="aLIGO_lisa_layout.pdf"/>
          <p:cNvPicPr/>
          <p:nvPr/>
        </p:nvPicPr>
        <p:blipFill>
          <a:blip r:embed="rId2">
            <a:extLst/>
          </a:blip>
          <a:srcRect l="1323" t="0" r="0" b="0"/>
          <a:stretch>
            <a:fillRect/>
          </a:stretch>
        </p:blipFill>
        <p:spPr>
          <a:xfrm>
            <a:off x="1675041" y="2447481"/>
            <a:ext cx="6370374" cy="4266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18851" y="1143000"/>
            <a:ext cx="3906717" cy="2347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6.jpg" descr="psl_assembly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7751" y="1783092"/>
            <a:ext cx="2447730" cy="18411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/>
        </p:nvSpPr>
        <p:spPr>
          <a:xfrm>
            <a:off x="3465053" y="6496954"/>
            <a:ext cx="2061494" cy="26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 algn="ctr"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LIGO Scientific Collaboration</a:t>
            </a:r>
          </a:p>
        </p:txBody>
      </p:sp>
      <p:sp>
        <p:nvSpPr>
          <p:cNvPr id="288" name="Shape 288"/>
          <p:cNvSpPr/>
          <p:nvPr>
            <p:ph type="title"/>
          </p:nvPr>
        </p:nvSpPr>
        <p:spPr>
          <a:xfrm>
            <a:off x="1447800" y="228600"/>
            <a:ext cx="58674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IMC Mirror Absorption</a:t>
            </a:r>
          </a:p>
        </p:txBody>
      </p:sp>
      <p:sp>
        <p:nvSpPr>
          <p:cNvPr id="289" name="Shape 289"/>
          <p:cNvSpPr/>
          <p:nvPr>
            <p:ph type="body" idx="1"/>
          </p:nvPr>
        </p:nvSpPr>
        <p:spPr>
          <a:xfrm>
            <a:off x="279400" y="1981200"/>
            <a:ext cx="7518400" cy="4114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>
              <a:buSzTx/>
              <a:buNone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F15FD"/>
                </a:solidFill>
              </a:rPr>
              <a:t>MCF-WS3 witness sample absorption scan </a:t>
            </a:r>
          </a:p>
        </p:txBody>
      </p:sp>
      <p:sp>
        <p:nvSpPr>
          <p:cNvPr id="290" name="Shape 290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>
            <a:lvl1pPr>
              <a:defRPr sz="1400"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fld id="{86CB4B4D-7CA3-9044-876B-883B54F8677D}" type="slidenum">
              <a:rPr i="1" sz="1400">
                <a:solidFill>
                  <a:srgbClr val="114FFB"/>
                </a:solidFill>
              </a:rPr>
            </a:fld>
          </a:p>
        </p:txBody>
      </p:sp>
      <p:pic>
        <p:nvPicPr>
          <p:cNvPr id="291" name="image5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850" y="2463800"/>
            <a:ext cx="3816350" cy="370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5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65600" y="2552700"/>
            <a:ext cx="4089400" cy="1925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age5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40200" y="4421187"/>
            <a:ext cx="4076700" cy="1951038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hape 294"/>
          <p:cNvSpPr/>
          <p:nvPr/>
        </p:nvSpPr>
        <p:spPr>
          <a:xfrm>
            <a:off x="4921250" y="2711450"/>
            <a:ext cx="1240654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400">
                <a:solidFill>
                  <a:srgbClr val="151515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151515"/>
                </a:solidFill>
              </a:rPr>
              <a:t>HR absorption</a:t>
            </a:r>
          </a:p>
        </p:txBody>
      </p:sp>
      <p:sp>
        <p:nvSpPr>
          <p:cNvPr id="295" name="Shape 295"/>
          <p:cNvSpPr/>
          <p:nvPr/>
        </p:nvSpPr>
        <p:spPr>
          <a:xfrm>
            <a:off x="6000750" y="5175250"/>
            <a:ext cx="1230844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400">
                <a:solidFill>
                  <a:srgbClr val="151515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151515"/>
                </a:solidFill>
              </a:rPr>
              <a:t>AR absorption</a:t>
            </a:r>
          </a:p>
        </p:txBody>
      </p:sp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/>
        </p:nvSpPr>
        <p:spPr>
          <a:xfrm>
            <a:off x="3465053" y="6496954"/>
            <a:ext cx="2061494" cy="26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 algn="ctr"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LIGO Scientific Collaboration</a:t>
            </a:r>
          </a:p>
        </p:txBody>
      </p:sp>
      <p:pic>
        <p:nvPicPr>
          <p:cNvPr id="298" name="image5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12900"/>
            <a:ext cx="9144000" cy="4994275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hape 299"/>
          <p:cNvSpPr/>
          <p:nvPr>
            <p:ph type="title"/>
          </p:nvPr>
        </p:nvSpPr>
        <p:spPr>
          <a:xfrm>
            <a:off x="1600200" y="228600"/>
            <a:ext cx="6096000" cy="1143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IMC mirror phase maps</a:t>
            </a:r>
          </a:p>
        </p:txBody>
      </p:sp>
      <p:sp>
        <p:nvSpPr>
          <p:cNvPr id="300" name="Shape 300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>
            <a:lvl1pPr>
              <a:defRPr sz="1400"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fld id="{86CB4B4D-7CA3-9044-876B-883B54F8677D}" type="slidenum">
              <a:rPr i="1" sz="1400">
                <a:solidFill>
                  <a:srgbClr val="114FFB"/>
                </a:solidFill>
              </a:rPr>
            </a:fld>
          </a:p>
        </p:txBody>
      </p:sp>
      <p:pic>
        <p:nvPicPr>
          <p:cNvPr id="301" name="image5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362" y="1552575"/>
            <a:ext cx="9037638" cy="5089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/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  <p:pic>
        <p:nvPicPr>
          <p:cNvPr id="304" name="image5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8200" y="1600200"/>
            <a:ext cx="4495800" cy="1620838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Shape 305"/>
          <p:cNvSpPr/>
          <p:nvPr>
            <p:ph type="title" idx="4294967295"/>
          </p:nvPr>
        </p:nvSpPr>
        <p:spPr>
          <a:xfrm>
            <a:off x="1447800" y="228600"/>
            <a:ext cx="58674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Faraday Isolator</a:t>
            </a:r>
          </a:p>
        </p:txBody>
      </p:sp>
      <p:sp>
        <p:nvSpPr>
          <p:cNvPr id="306" name="Shape 306"/>
          <p:cNvSpPr/>
          <p:nvPr/>
        </p:nvSpPr>
        <p:spPr>
          <a:xfrm>
            <a:off x="8835887" y="6566463"/>
            <a:ext cx="231913" cy="21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b">
            <a:spAutoFit/>
          </a:bodyPr>
          <a:lstStyle>
            <a:lvl1pPr algn="r">
              <a:spcBef>
                <a:spcPts val="0"/>
              </a:spcBef>
              <a:defRPr i="1" sz="900"/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900">
                <a:solidFill>
                  <a:srgbClr val="114FFB"/>
                </a:solidFill>
              </a:rPr>
              <a:t>32</a:t>
            </a:r>
          </a:p>
        </p:txBody>
      </p:sp>
      <p:sp>
        <p:nvSpPr>
          <p:cNvPr id="307" name="Shape 307"/>
          <p:cNvSpPr/>
          <p:nvPr/>
        </p:nvSpPr>
        <p:spPr>
          <a:xfrm>
            <a:off x="0" y="1143000"/>
            <a:ext cx="4587875" cy="435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/>
          <a:p>
            <a:pPr lvl="0" marL="225425" indent="-225425">
              <a:buClr>
                <a:srgbClr val="0F15FD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0F15FD"/>
                </a:solidFill>
              </a:rPr>
              <a:t>IAP/UF design and construction</a:t>
            </a:r>
            <a:endParaRPr sz="2000">
              <a:solidFill>
                <a:srgbClr val="0F15FD"/>
              </a:solidFill>
            </a:endParaRPr>
          </a:p>
          <a:p>
            <a:pPr lvl="0" marL="225425" indent="-225425">
              <a:buClr>
                <a:srgbClr val="0F15FD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0F15FD"/>
                </a:solidFill>
              </a:rPr>
              <a:t>Passively compensated (for depolarization and thermal lensing)</a:t>
            </a:r>
            <a:endParaRPr sz="2000">
              <a:solidFill>
                <a:srgbClr val="0F15FD"/>
              </a:solidFill>
            </a:endParaRPr>
          </a:p>
          <a:p>
            <a:pPr lvl="0" marL="225425" indent="-225425">
              <a:buClr>
                <a:srgbClr val="0F15FD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0F15FD"/>
                </a:solidFill>
              </a:rPr>
              <a:t>Consists of 2x calcite polarizers, 2x TGG crystals, quartz rotator, </a:t>
            </a:r>
            <a:r>
              <a:rPr sz="2000">
                <a:solidFill>
                  <a:srgbClr val="0F15FD"/>
                </a:solidFill>
                <a:latin typeface="Symbol"/>
                <a:ea typeface="Symbol"/>
                <a:cs typeface="Symbol"/>
                <a:sym typeface="Symbol"/>
              </a:rPr>
              <a:t>λ</a:t>
            </a:r>
            <a:r>
              <a:rPr sz="2000">
                <a:solidFill>
                  <a:srgbClr val="0F15FD"/>
                </a:solidFill>
              </a:rPr>
              <a:t>/2 plate and –</a:t>
            </a:r>
            <a:r>
              <a:rPr i="1" sz="2000">
                <a:solidFill>
                  <a:srgbClr val="0F15FD"/>
                </a:solidFill>
              </a:rPr>
              <a:t>dn/dT</a:t>
            </a:r>
            <a:r>
              <a:rPr sz="2000">
                <a:solidFill>
                  <a:srgbClr val="0F15FD"/>
                </a:solidFill>
              </a:rPr>
              <a:t>  DKDP thermal compensator </a:t>
            </a:r>
            <a:endParaRPr sz="2000">
              <a:solidFill>
                <a:srgbClr val="0F15FD"/>
              </a:solidFill>
            </a:endParaRPr>
          </a:p>
          <a:p>
            <a:pPr lvl="0" marL="225425" indent="-225425">
              <a:buClr>
                <a:srgbClr val="0F15FD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0F15FD"/>
                </a:solidFill>
              </a:rPr>
              <a:t>Observed &gt;50 dB isolation (in lab)</a:t>
            </a:r>
            <a:endParaRPr sz="2000">
              <a:solidFill>
                <a:srgbClr val="0F15FD"/>
              </a:solidFill>
            </a:endParaRPr>
          </a:p>
          <a:p>
            <a:pPr lvl="0" marL="225425" indent="-225425">
              <a:buClr>
                <a:srgbClr val="0F15FD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0F15FD"/>
                </a:solidFill>
              </a:rPr>
              <a:t> Faraday installed in enhanced LIGO</a:t>
            </a:r>
            <a:endParaRPr sz="2000">
              <a:solidFill>
                <a:srgbClr val="0F15FD"/>
              </a:solidFill>
            </a:endParaRPr>
          </a:p>
          <a:p>
            <a:pPr lvl="0" marL="225425" indent="-225425">
              <a:buClr>
                <a:srgbClr val="0F15FD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0F15FD"/>
                </a:solidFill>
              </a:rPr>
              <a:t>25 dB isolation, </a:t>
            </a:r>
            <a:endParaRPr sz="2000">
              <a:solidFill>
                <a:srgbClr val="0F15FD"/>
              </a:solidFill>
            </a:endParaRPr>
          </a:p>
          <a:p>
            <a:pPr lvl="0" marL="225425" indent="-225425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0F15FD"/>
                </a:solidFill>
              </a:rPr>
              <a:t>   1-18 W.</a:t>
            </a:r>
            <a:endParaRPr sz="2000">
              <a:solidFill>
                <a:srgbClr val="0F15FD"/>
              </a:solidFill>
            </a:endParaRPr>
          </a:p>
          <a:p>
            <a:pPr lvl="0" marL="225425" indent="-225425">
              <a:buClr>
                <a:srgbClr val="0F15FD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0F15FD"/>
                </a:solidFill>
              </a:rPr>
              <a:t>20 </a:t>
            </a:r>
            <a:r>
              <a:rPr sz="2000">
                <a:solidFill>
                  <a:srgbClr val="0F15FD"/>
                </a:solidFill>
                <a:latin typeface="Symbol"/>
                <a:ea typeface="Symbol"/>
                <a:cs typeface="Symbol"/>
                <a:sym typeface="Symbol"/>
              </a:rPr>
              <a:t>μ</a:t>
            </a:r>
            <a:r>
              <a:rPr sz="2000">
                <a:solidFill>
                  <a:srgbClr val="0F15FD"/>
                </a:solidFill>
              </a:rPr>
              <a:t>rad REFL drift.</a:t>
            </a:r>
            <a:endParaRPr sz="2000">
              <a:solidFill>
                <a:srgbClr val="0F15FD"/>
              </a:solidFill>
            </a:endParaRPr>
          </a:p>
        </p:txBody>
      </p:sp>
      <p:sp>
        <p:nvSpPr>
          <p:cNvPr id="308" name="Shape 308"/>
          <p:cNvSpPr/>
          <p:nvPr/>
        </p:nvSpPr>
        <p:spPr>
          <a:xfrm flipH="1">
            <a:off x="7238999" y="2592070"/>
            <a:ext cx="228601" cy="1"/>
          </a:xfrm>
          <a:prstGeom prst="line">
            <a:avLst/>
          </a:prstGeom>
          <a:ln w="38100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09" name="Shape 309"/>
          <p:cNvSpPr/>
          <p:nvPr/>
        </p:nvSpPr>
        <p:spPr>
          <a:xfrm>
            <a:off x="6705600" y="2666999"/>
            <a:ext cx="400050" cy="201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spcBef>
                <a:spcPts val="700"/>
              </a:spcBef>
              <a:defRPr sz="1800">
                <a:solidFill>
                  <a:srgbClr val="000000"/>
                </a:solidFill>
              </a:defRPr>
            </a:pPr>
            <a:r>
              <a:rPr b="1" sz="1200">
                <a:solidFill>
                  <a:srgbClr val="114FFB"/>
                </a:solidFill>
              </a:rPr>
              <a:t>B</a:t>
            </a:r>
            <a:r>
              <a:rPr b="1" baseline="-25000" sz="1200">
                <a:solidFill>
                  <a:srgbClr val="114FFB"/>
                </a:solidFill>
              </a:rPr>
              <a:t>o</a:t>
            </a:r>
          </a:p>
        </p:txBody>
      </p:sp>
      <p:sp>
        <p:nvSpPr>
          <p:cNvPr id="310" name="Shape 310"/>
          <p:cNvSpPr/>
          <p:nvPr/>
        </p:nvSpPr>
        <p:spPr>
          <a:xfrm>
            <a:off x="7162800" y="2666999"/>
            <a:ext cx="400050" cy="201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spcBef>
                <a:spcPts val="700"/>
              </a:spcBef>
              <a:defRPr sz="1800">
                <a:solidFill>
                  <a:srgbClr val="000000"/>
                </a:solidFill>
              </a:defRPr>
            </a:pPr>
            <a:r>
              <a:rPr b="1" sz="1200">
                <a:solidFill>
                  <a:srgbClr val="114FFB"/>
                </a:solidFill>
              </a:rPr>
              <a:t>B</a:t>
            </a:r>
            <a:r>
              <a:rPr b="1" baseline="-25000" sz="1200">
                <a:solidFill>
                  <a:srgbClr val="114FFB"/>
                </a:solidFill>
              </a:rPr>
              <a:t>o</a:t>
            </a:r>
          </a:p>
        </p:txBody>
      </p:sp>
      <p:sp>
        <p:nvSpPr>
          <p:cNvPr id="311" name="Shape 311"/>
          <p:cNvSpPr/>
          <p:nvPr/>
        </p:nvSpPr>
        <p:spPr>
          <a:xfrm>
            <a:off x="6781799" y="2590800"/>
            <a:ext cx="277814" cy="0"/>
          </a:xfrm>
          <a:prstGeom prst="line">
            <a:avLst/>
          </a:prstGeom>
          <a:ln w="38100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12" name="Shape 312"/>
          <p:cNvSpPr/>
          <p:nvPr/>
        </p:nvSpPr>
        <p:spPr>
          <a:xfrm>
            <a:off x="0" y="6172200"/>
            <a:ext cx="3546232" cy="46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spcBef>
                <a:spcPts val="100"/>
              </a:spcBef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114FFB"/>
                </a:solidFill>
              </a:rPr>
              <a:t>IAP = Institute of Applied Physics, Nizhny Novgorod</a:t>
            </a:r>
            <a:endParaRPr sz="2000">
              <a:solidFill>
                <a:srgbClr val="0F15FD"/>
              </a:solidFill>
            </a:endParaRPr>
          </a:p>
          <a:p>
            <a:pPr lvl="0">
              <a:spcBef>
                <a:spcPts val="100"/>
              </a:spcBef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114FFB"/>
                </a:solidFill>
              </a:rPr>
              <a:t>TGG = terbium-gallium garnet</a:t>
            </a:r>
            <a:endParaRPr sz="2000">
              <a:solidFill>
                <a:srgbClr val="0F15FD"/>
              </a:solidFill>
            </a:endParaRPr>
          </a:p>
          <a:p>
            <a:pPr lvl="0">
              <a:spcBef>
                <a:spcPts val="100"/>
              </a:spcBef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114FFB"/>
                </a:solidFill>
              </a:rPr>
              <a:t>DKDP = deuterated potassium dihydrogen phosphate, KD</a:t>
            </a:r>
            <a:r>
              <a:rPr baseline="-25000" sz="1000">
                <a:solidFill>
                  <a:srgbClr val="114FFB"/>
                </a:solidFill>
              </a:rPr>
              <a:t>2</a:t>
            </a:r>
            <a:r>
              <a:rPr sz="1000">
                <a:solidFill>
                  <a:srgbClr val="114FFB"/>
                </a:solidFill>
              </a:rPr>
              <a:t>PO</a:t>
            </a:r>
            <a:r>
              <a:rPr baseline="-25000" sz="1000">
                <a:solidFill>
                  <a:srgbClr val="114FFB"/>
                </a:solidFill>
              </a:rPr>
              <a:t>4</a:t>
            </a:r>
          </a:p>
        </p:txBody>
      </p:sp>
      <p:grpSp>
        <p:nvGrpSpPr>
          <p:cNvPr id="315" name="Group 315"/>
          <p:cNvGrpSpPr/>
          <p:nvPr/>
        </p:nvGrpSpPr>
        <p:grpSpPr>
          <a:xfrm>
            <a:off x="5375275" y="3886200"/>
            <a:ext cx="3768725" cy="2543175"/>
            <a:chOff x="0" y="0"/>
            <a:chExt cx="3768725" cy="2543175"/>
          </a:xfrm>
        </p:grpSpPr>
        <p:pic>
          <p:nvPicPr>
            <p:cNvPr id="313" name="image58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768725" cy="2543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4" name="Shape 314"/>
            <p:cNvSpPr/>
            <p:nvPr/>
          </p:nvSpPr>
          <p:spPr>
            <a:xfrm>
              <a:off x="1556647" y="267913"/>
              <a:ext cx="1731814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spcBef>
                  <a:spcPts val="0"/>
                </a:spcBef>
                <a:defRPr b="1" sz="1200">
                  <a:solidFill>
                    <a:srgbClr val="FFFFFF"/>
                  </a:solidFill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</a:defRPr>
              </a:pPr>
              <a:r>
                <a:rPr b="1" sz="1200">
                  <a:solidFill>
                    <a:srgbClr val="FFFFFF"/>
                  </a:solidFill>
                </a:rPr>
                <a:t>Faraday Rotator Design</a:t>
              </a:r>
            </a:p>
          </p:txBody>
        </p:sp>
      </p:grpSp>
      <p:grpSp>
        <p:nvGrpSpPr>
          <p:cNvPr id="318" name="Group 318"/>
          <p:cNvGrpSpPr/>
          <p:nvPr/>
        </p:nvGrpSpPr>
        <p:grpSpPr>
          <a:xfrm>
            <a:off x="2819400" y="4343400"/>
            <a:ext cx="2335214" cy="1679575"/>
            <a:chOff x="0" y="0"/>
            <a:chExt cx="2335213" cy="1679575"/>
          </a:xfrm>
        </p:grpSpPr>
        <p:pic>
          <p:nvPicPr>
            <p:cNvPr id="316" name="image59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335214" cy="1679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7" name="Shape 317"/>
            <p:cNvSpPr/>
            <p:nvPr/>
          </p:nvSpPr>
          <p:spPr>
            <a:xfrm>
              <a:off x="214447" y="156760"/>
              <a:ext cx="952625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spcBef>
                  <a:spcPts val="0"/>
                </a:spcBef>
                <a:defRPr b="1" sz="1200">
                  <a:solidFill>
                    <a:srgbClr val="FFFFFF"/>
                  </a:solidFill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</a:defRPr>
              </a:pPr>
              <a:r>
                <a:rPr b="1" sz="1200">
                  <a:solidFill>
                    <a:srgbClr val="FFFFFF"/>
                  </a:solidFill>
                </a:rPr>
                <a:t>TGG Holders</a:t>
              </a:r>
            </a:p>
          </p:txBody>
        </p:sp>
      </p:grpSp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/>
        </p:nvSpPr>
        <p:spPr>
          <a:xfrm>
            <a:off x="3947814" y="6496954"/>
            <a:ext cx="1095972" cy="26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 algn="ctr"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G060185-00-Z</a:t>
            </a:r>
          </a:p>
        </p:txBody>
      </p:sp>
      <p:sp>
        <p:nvSpPr>
          <p:cNvPr id="321" name="Shape 321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/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  <p:sp>
        <p:nvSpPr>
          <p:cNvPr id="322" name="Shape 322"/>
          <p:cNvSpPr/>
          <p:nvPr/>
        </p:nvSpPr>
        <p:spPr>
          <a:xfrm>
            <a:off x="130175" y="6067424"/>
            <a:ext cx="1162050" cy="66199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0F15FD"/>
                </a:solidFill>
              </a:defRPr>
            </a:pPr>
          </a:p>
        </p:txBody>
      </p:sp>
      <p:sp>
        <p:nvSpPr>
          <p:cNvPr id="323" name="Shape 323"/>
          <p:cNvSpPr/>
          <p:nvPr/>
        </p:nvSpPr>
        <p:spPr>
          <a:xfrm>
            <a:off x="1465262" y="146049"/>
            <a:ext cx="5588001" cy="105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37" tIns="46037" rIns="46037" bIns="46037" anchor="b">
            <a:spAutoFit/>
          </a:bodyPr>
          <a:lstStyle>
            <a:lvl1pPr algn="ctr">
              <a:spcBef>
                <a:spcPts val="700"/>
              </a:spcBef>
              <a:defRPr b="1" sz="3200">
                <a:solidFill>
                  <a:srgbClr val="000000"/>
                </a:solidFill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b="0" sz="1800">
                <a:effectLst/>
              </a:defRPr>
            </a:pPr>
            <a:r>
              <a:rPr b="1" sz="3200"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</a:rPr>
              <a:t>Thermal lens created by TGG and DKDP</a:t>
            </a:r>
          </a:p>
        </p:txBody>
      </p:sp>
      <p:sp>
        <p:nvSpPr>
          <p:cNvPr id="324" name="Shape 324"/>
          <p:cNvSpPr/>
          <p:nvPr/>
        </p:nvSpPr>
        <p:spPr>
          <a:xfrm>
            <a:off x="7620000" y="6048374"/>
            <a:ext cx="1162050" cy="66199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0F15FD"/>
                </a:solidFill>
              </a:defRPr>
            </a:pPr>
          </a:p>
        </p:txBody>
      </p:sp>
      <p:grpSp>
        <p:nvGrpSpPr>
          <p:cNvPr id="341" name="Group 341"/>
          <p:cNvGrpSpPr/>
          <p:nvPr/>
        </p:nvGrpSpPr>
        <p:grpSpPr>
          <a:xfrm>
            <a:off x="609600" y="1411287"/>
            <a:ext cx="7010400" cy="2639139"/>
            <a:chOff x="0" y="0"/>
            <a:chExt cx="7010400" cy="2639137"/>
          </a:xfrm>
        </p:grpSpPr>
        <p:sp>
          <p:nvSpPr>
            <p:cNvPr id="325" name="Shape 325"/>
            <p:cNvSpPr/>
            <p:nvPr/>
          </p:nvSpPr>
          <p:spPr>
            <a:xfrm>
              <a:off x="1905000" y="442912"/>
              <a:ext cx="152400" cy="914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2225" cap="flat">
              <a:solidFill>
                <a:srgbClr val="80008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0F15FD"/>
                  </a:solidFill>
                </a:defRPr>
              </a:pPr>
            </a:p>
          </p:txBody>
        </p:sp>
        <p:sp>
          <p:nvSpPr>
            <p:cNvPr id="326" name="Shape 326"/>
            <p:cNvSpPr/>
            <p:nvPr/>
          </p:nvSpPr>
          <p:spPr>
            <a:xfrm>
              <a:off x="3276600" y="366712"/>
              <a:ext cx="457200" cy="1066800"/>
            </a:xfrm>
            <a:prstGeom prst="rect">
              <a:avLst/>
            </a:prstGeom>
            <a:solidFill>
              <a:srgbClr val="D49FFF">
                <a:alpha val="7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0F15FD"/>
                  </a:solidFill>
                </a:defRPr>
              </a:pPr>
            </a:p>
          </p:txBody>
        </p:sp>
        <p:sp>
          <p:nvSpPr>
            <p:cNvPr id="327" name="Shape 327"/>
            <p:cNvSpPr/>
            <p:nvPr/>
          </p:nvSpPr>
          <p:spPr>
            <a:xfrm>
              <a:off x="4495800" y="366712"/>
              <a:ext cx="228600" cy="106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222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0F15FD"/>
                  </a:solidFill>
                </a:defRPr>
              </a:pPr>
            </a:p>
          </p:txBody>
        </p:sp>
        <p:sp>
          <p:nvSpPr>
            <p:cNvPr id="328" name="Shape 328"/>
            <p:cNvSpPr/>
            <p:nvPr/>
          </p:nvSpPr>
          <p:spPr>
            <a:xfrm flipH="1">
              <a:off x="914400" y="900112"/>
              <a:ext cx="1" cy="1143000"/>
            </a:xfrm>
            <a:prstGeom prst="line">
              <a:avLst/>
            </a:prstGeom>
            <a:noFill/>
            <a:ln w="9525" cap="flat">
              <a:solidFill>
                <a:srgbClr val="114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29" name="Shape 329"/>
            <p:cNvSpPr/>
            <p:nvPr/>
          </p:nvSpPr>
          <p:spPr>
            <a:xfrm>
              <a:off x="914400" y="900112"/>
              <a:ext cx="5105401" cy="1"/>
            </a:xfrm>
            <a:prstGeom prst="line">
              <a:avLst/>
            </a:prstGeom>
            <a:noFill/>
            <a:ln w="9525" cap="flat">
              <a:solidFill>
                <a:srgbClr val="114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30" name="Shape 330"/>
            <p:cNvSpPr/>
            <p:nvPr/>
          </p:nvSpPr>
          <p:spPr>
            <a:xfrm>
              <a:off x="2209800" y="442912"/>
              <a:ext cx="152400" cy="914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2225" cap="flat">
              <a:solidFill>
                <a:srgbClr val="80008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0F15FD"/>
                  </a:solidFill>
                </a:defRPr>
              </a:pPr>
            </a:p>
          </p:txBody>
        </p:sp>
        <p:sp>
          <p:nvSpPr>
            <p:cNvPr id="331" name="Shape 331"/>
            <p:cNvSpPr/>
            <p:nvPr/>
          </p:nvSpPr>
          <p:spPr>
            <a:xfrm>
              <a:off x="6019800" y="595312"/>
              <a:ext cx="381000" cy="609600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114FFB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0F15FD"/>
                  </a:solidFill>
                </a:defRPr>
              </a:pPr>
            </a:p>
          </p:txBody>
        </p:sp>
        <p:sp>
          <p:nvSpPr>
            <p:cNvPr id="332" name="Shape 332"/>
            <p:cNvSpPr/>
            <p:nvPr/>
          </p:nvSpPr>
          <p:spPr>
            <a:xfrm>
              <a:off x="6400800" y="747712"/>
              <a:ext cx="228600" cy="304800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114FFB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0F15FD"/>
                  </a:solidFill>
                </a:defRPr>
              </a:pPr>
            </a:p>
          </p:txBody>
        </p:sp>
        <p:sp>
          <p:nvSpPr>
            <p:cNvPr id="333" name="Shape 333"/>
            <p:cNvSpPr/>
            <p:nvPr/>
          </p:nvSpPr>
          <p:spPr>
            <a:xfrm flipV="1">
              <a:off x="609600" y="595313"/>
              <a:ext cx="533401" cy="533400"/>
            </a:xfrm>
            <a:prstGeom prst="line">
              <a:avLst/>
            </a:prstGeom>
            <a:noFill/>
            <a:ln w="98425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34" name="Shape 334"/>
            <p:cNvSpPr/>
            <p:nvPr/>
          </p:nvSpPr>
          <p:spPr>
            <a:xfrm>
              <a:off x="1600200" y="1295399"/>
              <a:ext cx="1295400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000"/>
                </a:spcBef>
                <a:defRPr sz="1800">
                  <a:solidFill>
                    <a:srgbClr val="0F15FD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0F15FD"/>
                  </a:solidFill>
                </a:rPr>
                <a:t>Telescope</a:t>
              </a:r>
            </a:p>
          </p:txBody>
        </p:sp>
        <p:sp>
          <p:nvSpPr>
            <p:cNvPr id="335" name="Shape 335"/>
            <p:cNvSpPr/>
            <p:nvPr/>
          </p:nvSpPr>
          <p:spPr>
            <a:xfrm>
              <a:off x="0" y="1966912"/>
              <a:ext cx="1981200" cy="6722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>
                  <a:solidFill>
                    <a:srgbClr val="0F15FD"/>
                  </a:solidFill>
                </a:rPr>
                <a:t>Fiber laser beam</a:t>
              </a:r>
              <a:endParaRPr sz="2000">
                <a:solidFill>
                  <a:srgbClr val="0F15FD"/>
                </a:solidFill>
              </a:endParaRPr>
            </a:p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>
                  <a:solidFill>
                    <a:srgbClr val="0F15FD"/>
                  </a:solidFill>
                </a:rPr>
                <a:t>(1-30 W)</a:t>
              </a:r>
            </a:p>
          </p:txBody>
        </p:sp>
        <p:sp>
          <p:nvSpPr>
            <p:cNvPr id="336" name="Shape 336"/>
            <p:cNvSpPr/>
            <p:nvPr/>
          </p:nvSpPr>
          <p:spPr>
            <a:xfrm flipV="1">
              <a:off x="685800" y="1357313"/>
              <a:ext cx="0" cy="609600"/>
            </a:xfrm>
            <a:prstGeom prst="line">
              <a:avLst/>
            </a:prstGeom>
            <a:noFill/>
            <a:ln w="60325" cap="flat">
              <a:solidFill>
                <a:srgbClr val="114FFB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37" name="Shape 337"/>
            <p:cNvSpPr/>
            <p:nvPr/>
          </p:nvSpPr>
          <p:spPr>
            <a:xfrm>
              <a:off x="2667000" y="0"/>
              <a:ext cx="1676400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000"/>
                </a:spcBef>
                <a:defRPr sz="1800">
                  <a:solidFill>
                    <a:srgbClr val="0F15FD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0F15FD"/>
                  </a:solidFill>
                </a:rPr>
                <a:t>DKDP or TGG</a:t>
              </a:r>
            </a:p>
          </p:txBody>
        </p:sp>
        <p:sp>
          <p:nvSpPr>
            <p:cNvPr id="338" name="Shape 338"/>
            <p:cNvSpPr/>
            <p:nvPr/>
          </p:nvSpPr>
          <p:spPr>
            <a:xfrm>
              <a:off x="4038600" y="1357312"/>
              <a:ext cx="1219200" cy="617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1000"/>
                </a:spcBef>
                <a:defRPr sz="1800">
                  <a:solidFill>
                    <a:srgbClr val="0F15FD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0F15FD"/>
                  </a:solidFill>
                </a:rPr>
                <a:t>Focusing lens</a:t>
              </a:r>
            </a:p>
          </p:txBody>
        </p:sp>
        <p:sp>
          <p:nvSpPr>
            <p:cNvPr id="339" name="Shape 339"/>
            <p:cNvSpPr/>
            <p:nvPr/>
          </p:nvSpPr>
          <p:spPr>
            <a:xfrm>
              <a:off x="5638800" y="1357312"/>
              <a:ext cx="1371600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000"/>
                </a:spcBef>
                <a:defRPr sz="1800">
                  <a:solidFill>
                    <a:srgbClr val="0F15FD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0F15FD"/>
                  </a:solidFill>
                </a:rPr>
                <a:t>Beam Scan</a:t>
              </a:r>
            </a:p>
          </p:txBody>
        </p:sp>
        <p:sp>
          <p:nvSpPr>
            <p:cNvPr id="340" name="Shape 340"/>
            <p:cNvSpPr/>
            <p:nvPr/>
          </p:nvSpPr>
          <p:spPr>
            <a:xfrm>
              <a:off x="5638800" y="1357312"/>
              <a:ext cx="1295401" cy="1"/>
            </a:xfrm>
            <a:prstGeom prst="line">
              <a:avLst/>
            </a:prstGeom>
            <a:noFill/>
            <a:ln w="34925" cap="flat">
              <a:solidFill>
                <a:srgbClr val="114FFB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graphicFrame>
        <p:nvGraphicFramePr>
          <p:cNvPr id="342" name="Chart 342"/>
          <p:cNvGraphicFramePr/>
          <p:nvPr/>
        </p:nvGraphicFramePr>
        <p:xfrm>
          <a:off x="236380" y="4390981"/>
          <a:ext cx="4040234" cy="2019598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343" name="Shape 343"/>
          <p:cNvSpPr/>
          <p:nvPr/>
        </p:nvSpPr>
        <p:spPr>
          <a:xfrm>
            <a:off x="4359275" y="6454775"/>
            <a:ext cx="174772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200"/>
              </a:spcBef>
              <a:defRPr sz="10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000"/>
              <a:t>5</a:t>
            </a:r>
          </a:p>
        </p:txBody>
      </p:sp>
      <p:graphicFrame>
        <p:nvGraphicFramePr>
          <p:cNvPr id="344" name="Chart 344"/>
          <p:cNvGraphicFramePr/>
          <p:nvPr/>
        </p:nvGraphicFramePr>
        <p:xfrm>
          <a:off x="4601815" y="4385942"/>
          <a:ext cx="4180465" cy="2074887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/>
        </p:nvSpPr>
        <p:spPr>
          <a:xfrm>
            <a:off x="13741" y="6473306"/>
            <a:ext cx="782763" cy="26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9/25/2015</a:t>
            </a:r>
          </a:p>
        </p:txBody>
      </p:sp>
      <p:sp>
        <p:nvSpPr>
          <p:cNvPr id="347" name="Shape 347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/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  <p:sp>
        <p:nvSpPr>
          <p:cNvPr id="348" name="Shape 348"/>
          <p:cNvSpPr/>
          <p:nvPr>
            <p:ph type="title"/>
          </p:nvPr>
        </p:nvSpPr>
        <p:spPr>
          <a:xfrm>
            <a:off x="1447800" y="228600"/>
            <a:ext cx="58674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Faraday isolator</a:t>
            </a:r>
          </a:p>
        </p:txBody>
      </p:sp>
      <p:pic>
        <p:nvPicPr>
          <p:cNvPr id="349" name="image6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8897" y="1194741"/>
            <a:ext cx="6658303" cy="5625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>
            <p:ph type="sldNum" sz="quarter" idx="2"/>
          </p:nvPr>
        </p:nvSpPr>
        <p:spPr>
          <a:xfrm>
            <a:off x="7236372" y="639817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/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  <p:sp>
        <p:nvSpPr>
          <p:cNvPr id="352" name="Shape 352"/>
          <p:cNvSpPr/>
          <p:nvPr/>
        </p:nvSpPr>
        <p:spPr>
          <a:xfrm>
            <a:off x="0" y="-1"/>
            <a:ext cx="9144000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900"/>
              </a:spcBef>
              <a:defRPr sz="4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114FFB"/>
                </a:solidFill>
              </a:rPr>
              <a:t>Faraday</a:t>
            </a:r>
            <a:endParaRPr sz="4000">
              <a:solidFill>
                <a:srgbClr val="0F15FD"/>
              </a:solidFill>
            </a:endParaRPr>
          </a:p>
        </p:txBody>
      </p:sp>
      <p:grpSp>
        <p:nvGrpSpPr>
          <p:cNvPr id="365" name="Group 365"/>
          <p:cNvGrpSpPr/>
          <p:nvPr/>
        </p:nvGrpSpPr>
        <p:grpSpPr>
          <a:xfrm>
            <a:off x="4419601" y="1295400"/>
            <a:ext cx="4574085" cy="3090317"/>
            <a:chOff x="0" y="0"/>
            <a:chExt cx="4574083" cy="3090316"/>
          </a:xfrm>
        </p:grpSpPr>
        <p:pic>
          <p:nvPicPr>
            <p:cNvPr id="353" name="image61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22" y="0"/>
              <a:ext cx="4565062" cy="3090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4" name="Shape 354"/>
            <p:cNvSpPr/>
            <p:nvPr/>
          </p:nvSpPr>
          <p:spPr>
            <a:xfrm flipV="1">
              <a:off x="1398388" y="1197041"/>
              <a:ext cx="342831" cy="187291"/>
            </a:xfrm>
            <a:prstGeom prst="line">
              <a:avLst/>
            </a:prstGeom>
            <a:solidFill>
              <a:srgbClr val="D49FFF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5" name="Shape 355"/>
            <p:cNvSpPr/>
            <p:nvPr/>
          </p:nvSpPr>
          <p:spPr>
            <a:xfrm flipH="1" flipV="1">
              <a:off x="1966766" y="1449476"/>
              <a:ext cx="18045" cy="545591"/>
            </a:xfrm>
            <a:prstGeom prst="line">
              <a:avLst/>
            </a:prstGeom>
            <a:solidFill>
              <a:srgbClr val="D49FFF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6" name="Shape 356"/>
            <p:cNvSpPr/>
            <p:nvPr/>
          </p:nvSpPr>
          <p:spPr>
            <a:xfrm flipV="1">
              <a:off x="1975787" y="1579767"/>
              <a:ext cx="108262" cy="423443"/>
            </a:xfrm>
            <a:prstGeom prst="line">
              <a:avLst/>
            </a:prstGeom>
            <a:solidFill>
              <a:srgbClr val="D49FFF"/>
            </a:solidFill>
            <a:ln w="38100" cap="flat">
              <a:solidFill>
                <a:srgbClr val="FF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7" name="Shape 357"/>
            <p:cNvSpPr/>
            <p:nvPr/>
          </p:nvSpPr>
          <p:spPr>
            <a:xfrm flipV="1">
              <a:off x="2075028" y="1555337"/>
              <a:ext cx="333809" cy="8144"/>
            </a:xfrm>
            <a:prstGeom prst="line">
              <a:avLst/>
            </a:prstGeom>
            <a:solidFill>
              <a:srgbClr val="D49FFF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8" name="Shape 358"/>
            <p:cNvSpPr/>
            <p:nvPr/>
          </p:nvSpPr>
          <p:spPr>
            <a:xfrm>
              <a:off x="712726" y="3054942"/>
              <a:ext cx="2381773" cy="1"/>
            </a:xfrm>
            <a:prstGeom prst="line">
              <a:avLst/>
            </a:prstGeom>
            <a:solidFill>
              <a:srgbClr val="D49FFF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9" name="Shape 359"/>
            <p:cNvSpPr/>
            <p:nvPr/>
          </p:nvSpPr>
          <p:spPr>
            <a:xfrm flipV="1">
              <a:off x="0" y="1571623"/>
              <a:ext cx="1073602" cy="570019"/>
            </a:xfrm>
            <a:prstGeom prst="line">
              <a:avLst/>
            </a:prstGeom>
            <a:solidFill>
              <a:srgbClr val="D49FFF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0" name="Shape 360"/>
            <p:cNvSpPr/>
            <p:nvPr/>
          </p:nvSpPr>
          <p:spPr>
            <a:xfrm flipV="1">
              <a:off x="1705132" y="1506478"/>
              <a:ext cx="72175" cy="24431"/>
            </a:xfrm>
            <a:prstGeom prst="line">
              <a:avLst/>
            </a:prstGeom>
            <a:solidFill>
              <a:srgbClr val="D49FFF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1" name="Shape 361"/>
            <p:cNvSpPr/>
            <p:nvPr/>
          </p:nvSpPr>
          <p:spPr>
            <a:xfrm flipV="1">
              <a:off x="333809" y="1824060"/>
              <a:ext cx="839033" cy="447872"/>
            </a:xfrm>
            <a:prstGeom prst="line">
              <a:avLst/>
            </a:prstGeom>
            <a:solidFill>
              <a:srgbClr val="D49FFF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2" name="Shape 362"/>
            <p:cNvSpPr/>
            <p:nvPr/>
          </p:nvSpPr>
          <p:spPr>
            <a:xfrm flipV="1">
              <a:off x="721749" y="1848489"/>
              <a:ext cx="1073602" cy="1197040"/>
            </a:xfrm>
            <a:prstGeom prst="line">
              <a:avLst/>
            </a:prstGeom>
            <a:solidFill>
              <a:srgbClr val="D49FFF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3" name="Shape 363"/>
            <p:cNvSpPr/>
            <p:nvPr/>
          </p:nvSpPr>
          <p:spPr>
            <a:xfrm>
              <a:off x="1930678" y="1148180"/>
              <a:ext cx="171416" cy="1"/>
            </a:xfrm>
            <a:prstGeom prst="line">
              <a:avLst/>
            </a:prstGeom>
            <a:solidFill>
              <a:srgbClr val="D49FFF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4" name="Shape 364"/>
            <p:cNvSpPr/>
            <p:nvPr/>
          </p:nvSpPr>
          <p:spPr>
            <a:xfrm>
              <a:off x="51983" y="1434789"/>
              <a:ext cx="1905761" cy="6545"/>
            </a:xfrm>
            <a:prstGeom prst="line">
              <a:avLst/>
            </a:prstGeom>
            <a:solidFill>
              <a:srgbClr val="D49FFF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pic>
        <p:nvPicPr>
          <p:cNvPr id="366" name="image6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5879" y="4462462"/>
            <a:ext cx="7239001" cy="2395538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Shape 367"/>
          <p:cNvSpPr/>
          <p:nvPr/>
        </p:nvSpPr>
        <p:spPr>
          <a:xfrm>
            <a:off x="563537" y="1553869"/>
            <a:ext cx="4203555" cy="728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sz="2000">
              <a:solidFill>
                <a:srgbClr val="0F15FD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0F15FD"/>
                </a:solidFill>
              </a:rPr>
              <a:t>Palashov et al JOSA B (2012)</a:t>
            </a:r>
          </a:p>
        </p:txBody>
      </p:sp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>
            <p:ph type="title"/>
          </p:nvPr>
        </p:nvSpPr>
        <p:spPr>
          <a:xfrm>
            <a:off x="1447800" y="228600"/>
            <a:ext cx="58674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Faraday design</a:t>
            </a:r>
          </a:p>
        </p:txBody>
      </p:sp>
      <p:sp>
        <p:nvSpPr>
          <p:cNvPr id="370" name="Shape 370"/>
          <p:cNvSpPr/>
          <p:nvPr/>
        </p:nvSpPr>
        <p:spPr>
          <a:xfrm>
            <a:off x="13741" y="6473306"/>
            <a:ext cx="782763" cy="26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9/25/2015</a:t>
            </a:r>
          </a:p>
        </p:txBody>
      </p:sp>
      <p:sp>
        <p:nvSpPr>
          <p:cNvPr id="371" name="Shape 371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/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  <p:pic>
        <p:nvPicPr>
          <p:cNvPr id="372" name="image6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5168" y="1295400"/>
            <a:ext cx="7724776" cy="51769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image6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800" y="1219200"/>
            <a:ext cx="7848601" cy="5517259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Shape 375"/>
          <p:cNvSpPr/>
          <p:nvPr>
            <p:ph type="title"/>
          </p:nvPr>
        </p:nvSpPr>
        <p:spPr>
          <a:xfrm>
            <a:off x="1447800" y="228600"/>
            <a:ext cx="58674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Performance</a:t>
            </a:r>
          </a:p>
        </p:txBody>
      </p:sp>
      <p:sp>
        <p:nvSpPr>
          <p:cNvPr id="376" name="Shape 376"/>
          <p:cNvSpPr/>
          <p:nvPr/>
        </p:nvSpPr>
        <p:spPr>
          <a:xfrm>
            <a:off x="13741" y="6473306"/>
            <a:ext cx="782763" cy="26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9/25/2015</a:t>
            </a:r>
          </a:p>
        </p:txBody>
      </p:sp>
      <p:sp>
        <p:nvSpPr>
          <p:cNvPr id="377" name="Shape 377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/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>
            <p:ph type="title" idx="4294967295"/>
          </p:nvPr>
        </p:nvSpPr>
        <p:spPr>
          <a:xfrm>
            <a:off x="1447800" y="228600"/>
            <a:ext cx="58674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Other items </a:t>
            </a:r>
          </a:p>
        </p:txBody>
      </p:sp>
      <p:sp>
        <p:nvSpPr>
          <p:cNvPr id="380" name="Shape 380"/>
          <p:cNvSpPr/>
          <p:nvPr/>
        </p:nvSpPr>
        <p:spPr>
          <a:xfrm>
            <a:off x="8835887" y="6550024"/>
            <a:ext cx="231913" cy="231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b">
            <a:spAutoFit/>
          </a:bodyPr>
          <a:lstStyle>
            <a:lvl1pPr algn="r">
              <a:spcBef>
                <a:spcPts val="200"/>
              </a:spcBef>
              <a:defRPr i="1"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900">
                <a:solidFill>
                  <a:srgbClr val="114FFB"/>
                </a:solidFill>
              </a:rPr>
              <a:t>38</a:t>
            </a:r>
          </a:p>
        </p:txBody>
      </p:sp>
      <p:sp>
        <p:nvSpPr>
          <p:cNvPr id="381" name="Shape 381"/>
          <p:cNvSpPr/>
          <p:nvPr/>
        </p:nvSpPr>
        <p:spPr>
          <a:xfrm>
            <a:off x="152400" y="1600200"/>
            <a:ext cx="4876800" cy="3444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/>
          <a:p>
            <a:pPr lvl="0" marL="342900" indent="-342900">
              <a:spcBef>
                <a:spcPts val="1200"/>
              </a:spcBef>
              <a:buClr>
                <a:srgbClr val="114FFB"/>
              </a:buClr>
              <a:buSzPct val="100000"/>
              <a:buFont typeface="Helvetica"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rPr>
              <a:t>Power control: motorized waveplate and 2x thin-film polarizers on PSL table, behind EOMs. </a:t>
            </a:r>
            <a:r>
              <a:rPr i="1" sz="2000"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rPr>
              <a:t>T</a:t>
            </a:r>
            <a:r>
              <a:rPr sz="2000"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rPr>
              <a:t> ~ 98%. Extinction ratio 140,000:1</a:t>
            </a:r>
            <a:endParaRPr sz="2000">
              <a:solidFill>
                <a:srgbClr val="114FFB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lvl="0" marL="342900" indent="-342900">
              <a:spcBef>
                <a:spcPts val="1200"/>
              </a:spcBef>
              <a:buClr>
                <a:srgbClr val="114FFB"/>
              </a:buClr>
              <a:buSzPct val="100000"/>
              <a:buFont typeface="Helvetica"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rPr>
              <a:t>Mode-matching to IMC: 2 lens telescope on PSL table</a:t>
            </a:r>
            <a:endParaRPr sz="2000">
              <a:solidFill>
                <a:srgbClr val="114FFB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lvl="0" marL="342900" indent="-342900">
              <a:spcBef>
                <a:spcPts val="1200"/>
              </a:spcBef>
              <a:buClr>
                <a:srgbClr val="114FFB"/>
              </a:buClr>
              <a:buSzPct val="100000"/>
              <a:buFont typeface="Helvetica"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rPr>
              <a:t>Periscope: Oil derrick</a:t>
            </a:r>
            <a:endParaRPr sz="2000">
              <a:solidFill>
                <a:srgbClr val="114FFB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lvl="0" marL="342900" indent="-342900">
              <a:spcBef>
                <a:spcPts val="1200"/>
              </a:spcBef>
              <a:buClr>
                <a:srgbClr val="114FFB"/>
              </a:buClr>
              <a:buSzPct val="100000"/>
              <a:buFont typeface="Helvetica"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rPr>
              <a:t>HAM Aux</a:t>
            </a:r>
            <a:endParaRPr sz="2000">
              <a:solidFill>
                <a:srgbClr val="114FFB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lvl="0" marL="342900" indent="-342900">
              <a:spcBef>
                <a:spcPts val="1200"/>
              </a:spcBef>
              <a:buClr>
                <a:srgbClr val="114FFB"/>
              </a:buClr>
              <a:buSzPct val="100000"/>
              <a:buFont typeface="Helvetica"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</a:p>
        </p:txBody>
      </p:sp>
      <p:pic>
        <p:nvPicPr>
          <p:cNvPr id="382" name="image65.jpg" descr="MVC-002X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31511" y="3849782"/>
            <a:ext cx="2206050" cy="2941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age6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35911" y="1265599"/>
            <a:ext cx="3397254" cy="2544402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Shape 384"/>
          <p:cNvSpPr/>
          <p:nvPr/>
        </p:nvSpPr>
        <p:spPr>
          <a:xfrm>
            <a:off x="1143000" y="6096000"/>
            <a:ext cx="2514600" cy="600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100"/>
              </a:spcBef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0F15FD"/>
                </a:solidFill>
              </a:rPr>
              <a:t>PSL = pre-stabilized laser; </a:t>
            </a:r>
            <a:endParaRPr sz="2000">
              <a:solidFill>
                <a:srgbClr val="0F15FD"/>
              </a:solidFill>
            </a:endParaRPr>
          </a:p>
          <a:p>
            <a:pPr lvl="0">
              <a:spcBef>
                <a:spcPts val="100"/>
              </a:spcBef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0F15FD"/>
                </a:solidFill>
              </a:rPr>
              <a:t>EOM = electro-optic modulator</a:t>
            </a:r>
            <a:endParaRPr sz="2000">
              <a:solidFill>
                <a:srgbClr val="0F15FD"/>
              </a:solidFill>
            </a:endParaRPr>
          </a:p>
          <a:p>
            <a:pPr lvl="0">
              <a:spcBef>
                <a:spcPts val="100"/>
              </a:spcBef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0F15FD"/>
                </a:solidFill>
              </a:rPr>
              <a:t>IMC = input mode cleaner</a:t>
            </a:r>
            <a:endParaRPr sz="2000">
              <a:solidFill>
                <a:srgbClr val="0F15FD"/>
              </a:solidFill>
            </a:endParaRPr>
          </a:p>
          <a:p>
            <a:pPr lvl="0">
              <a:spcBef>
                <a:spcPts val="100"/>
              </a:spcBef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0F15FD"/>
                </a:solidFill>
              </a:rPr>
              <a:t>HAM = vacuum chamber</a:t>
            </a:r>
          </a:p>
        </p:txBody>
      </p:sp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/>
          <p:nvPr/>
        </p:nvSpPr>
        <p:spPr>
          <a:xfrm>
            <a:off x="2380914" y="6496954"/>
            <a:ext cx="4229772" cy="26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 algn="ctr"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Giacomo Ciani for the IO Group - LVC meeting in Rome, Italy</a:t>
            </a:r>
          </a:p>
        </p:txBody>
      </p:sp>
      <p:sp>
        <p:nvSpPr>
          <p:cNvPr id="387" name="Shape 387"/>
          <p:cNvSpPr/>
          <p:nvPr>
            <p:ph type="title"/>
          </p:nvPr>
        </p:nvSpPr>
        <p:spPr>
          <a:xfrm>
            <a:off x="1447800" y="228600"/>
            <a:ext cx="58674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HAM Aux  (Giacomo)</a:t>
            </a:r>
          </a:p>
        </p:txBody>
      </p:sp>
      <p:sp>
        <p:nvSpPr>
          <p:cNvPr id="388" name="Shape 388"/>
          <p:cNvSpPr/>
          <p:nvPr>
            <p:ph type="body" idx="1"/>
          </p:nvPr>
        </p:nvSpPr>
        <p:spPr>
          <a:xfrm>
            <a:off x="457200" y="1219200"/>
            <a:ext cx="2514600" cy="50292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F15FD"/>
                </a:solidFill>
              </a:rPr>
              <a:t>Single stage (outgrowth of SOS)</a:t>
            </a:r>
            <a:endParaRPr sz="1600">
              <a:solidFill>
                <a:srgbClr val="0F15FD"/>
              </a:solidFill>
            </a:endParaRPr>
          </a:p>
          <a:p>
            <a:pPr lvl="0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endParaRPr sz="1600">
              <a:solidFill>
                <a:srgbClr val="0F15FD"/>
              </a:solidFill>
            </a:endParaRPr>
          </a:p>
          <a:p>
            <a:pPr lvl="0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F15FD"/>
                </a:solidFill>
              </a:rPr>
              <a:t>4 OSEMs</a:t>
            </a:r>
            <a:endParaRPr sz="1600">
              <a:solidFill>
                <a:srgbClr val="0F15FD"/>
              </a:solidFill>
            </a:endParaRPr>
          </a:p>
          <a:p>
            <a:pPr lvl="0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endParaRPr sz="1600">
              <a:solidFill>
                <a:srgbClr val="0F15FD"/>
              </a:solidFill>
            </a:endParaRPr>
          </a:p>
          <a:p>
            <a:pPr lvl="0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F15FD"/>
                </a:solidFill>
              </a:rPr>
              <a:t>3 inch optic in an aluminum optic holder</a:t>
            </a:r>
            <a:endParaRPr sz="1600">
              <a:solidFill>
                <a:srgbClr val="0F15FD"/>
              </a:solidFill>
            </a:endParaRPr>
          </a:p>
          <a:p>
            <a:pPr lvl="0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endParaRPr sz="1600">
              <a:solidFill>
                <a:srgbClr val="0F15FD"/>
              </a:solidFill>
            </a:endParaRPr>
          </a:p>
          <a:p>
            <a:pPr lvl="0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endParaRPr sz="1600">
              <a:solidFill>
                <a:srgbClr val="0F15FD"/>
              </a:solidFill>
            </a:endParaRPr>
          </a:p>
          <a:p>
            <a:pPr lvl="0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F15FD"/>
                </a:solidFill>
              </a:rPr>
              <a:t>Blades for vertical isolation</a:t>
            </a:r>
            <a:endParaRPr sz="1600">
              <a:solidFill>
                <a:srgbClr val="0F15FD"/>
              </a:solidFill>
            </a:endParaRPr>
          </a:p>
          <a:p>
            <a:pPr lvl="0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endParaRPr sz="1600">
              <a:solidFill>
                <a:srgbClr val="0F15FD"/>
              </a:solidFill>
            </a:endParaRPr>
          </a:p>
          <a:p>
            <a:pPr lvl="0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endParaRPr sz="1600">
              <a:solidFill>
                <a:srgbClr val="0F15FD"/>
              </a:solidFill>
            </a:endParaRPr>
          </a:p>
          <a:p>
            <a:pPr lvl="0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F15FD"/>
                </a:solidFill>
              </a:rPr>
              <a:t>Eddy current dampers</a:t>
            </a:r>
            <a:endParaRPr sz="1600">
              <a:solidFill>
                <a:srgbClr val="0F15FD"/>
              </a:solidFill>
            </a:endParaRPr>
          </a:p>
          <a:p>
            <a:pPr lvl="0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endParaRPr sz="1600">
              <a:solidFill>
                <a:srgbClr val="0F15FD"/>
              </a:solidFill>
            </a:endParaRPr>
          </a:p>
          <a:p>
            <a:pPr lvl="0">
              <a:lnSpc>
                <a:spcPct val="80000"/>
              </a:lnSpc>
              <a:spcBef>
                <a:spcPts val="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F15FD"/>
                </a:solidFill>
              </a:rPr>
              <a:t> 	 </a:t>
            </a:r>
          </a:p>
        </p:txBody>
      </p:sp>
      <p:pic>
        <p:nvPicPr>
          <p:cNvPr id="389" name="image67.png"/>
          <p:cNvPicPr/>
          <p:nvPr/>
        </p:nvPicPr>
        <p:blipFill>
          <a:blip r:embed="rId2">
            <a:extLst/>
          </a:blip>
          <a:srcRect l="2101" t="0" r="1232" b="1188"/>
          <a:stretch>
            <a:fillRect/>
          </a:stretch>
        </p:blipFill>
        <p:spPr>
          <a:xfrm>
            <a:off x="3143249" y="1447800"/>
            <a:ext cx="2190752" cy="457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image68.png"/>
          <p:cNvPicPr/>
          <p:nvPr/>
        </p:nvPicPr>
        <p:blipFill>
          <a:blip r:embed="rId3">
            <a:extLst/>
          </a:blip>
          <a:srcRect l="0" t="0" r="7416" b="0"/>
          <a:stretch>
            <a:fillRect/>
          </a:stretch>
        </p:blipFill>
        <p:spPr>
          <a:xfrm>
            <a:off x="5334000" y="1447800"/>
            <a:ext cx="1551053" cy="457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image69.png"/>
          <p:cNvPicPr/>
          <p:nvPr/>
        </p:nvPicPr>
        <p:blipFill>
          <a:blip r:embed="rId4">
            <a:extLst/>
          </a:blip>
          <a:srcRect l="2201" t="0" r="2043" b="0"/>
          <a:stretch>
            <a:fillRect/>
          </a:stretch>
        </p:blipFill>
        <p:spPr>
          <a:xfrm>
            <a:off x="6705600" y="1487992"/>
            <a:ext cx="2228890" cy="4572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Shape 392"/>
          <p:cNvSpPr/>
          <p:nvPr/>
        </p:nvSpPr>
        <p:spPr>
          <a:xfrm>
            <a:off x="13741" y="6473306"/>
            <a:ext cx="1443485" cy="26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25 September 2015</a:t>
            </a:r>
          </a:p>
        </p:txBody>
      </p:sp>
      <p:sp>
        <p:nvSpPr>
          <p:cNvPr id="393" name="Shape 393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/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13741" y="6473306"/>
            <a:ext cx="782763" cy="26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9/25/2015</a:t>
            </a:r>
          </a:p>
        </p:txBody>
      </p:sp>
      <p:sp>
        <p:nvSpPr>
          <p:cNvPr id="64" name="Shape 64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/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  <p:sp>
        <p:nvSpPr>
          <p:cNvPr id="65" name="Shape 65"/>
          <p:cNvSpPr/>
          <p:nvPr>
            <p:ph type="title"/>
          </p:nvPr>
        </p:nvSpPr>
        <p:spPr>
          <a:xfrm>
            <a:off x="1447800" y="228600"/>
            <a:ext cx="58674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IOO = “input optics”</a:t>
            </a:r>
          </a:p>
        </p:txBody>
      </p:sp>
      <p:pic>
        <p:nvPicPr>
          <p:cNvPr id="66" name="image7.png" descr="ioo-block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600" y="1230312"/>
            <a:ext cx="6019800" cy="5421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/>
          <p:nvPr/>
        </p:nvSpPr>
        <p:spPr>
          <a:xfrm>
            <a:off x="2380914" y="6496954"/>
            <a:ext cx="4229772" cy="26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 algn="ctr"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Giacomo Ciani for the IO Group - LVC meeting in Rome, Italy</a:t>
            </a:r>
          </a:p>
        </p:txBody>
      </p:sp>
      <p:sp>
        <p:nvSpPr>
          <p:cNvPr id="396" name="Shape 396"/>
          <p:cNvSpPr/>
          <p:nvPr>
            <p:ph type="title"/>
          </p:nvPr>
        </p:nvSpPr>
        <p:spPr>
          <a:xfrm>
            <a:off x="1447800" y="228600"/>
            <a:ext cx="58674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HAUX locations</a:t>
            </a:r>
          </a:p>
        </p:txBody>
      </p:sp>
      <p:sp>
        <p:nvSpPr>
          <p:cNvPr id="397" name="Shape 397"/>
          <p:cNvSpPr/>
          <p:nvPr>
            <p:ph type="body" idx="1"/>
          </p:nvPr>
        </p:nvSpPr>
        <p:spPr>
          <a:xfrm>
            <a:off x="457200" y="1295400"/>
            <a:ext cx="3124200" cy="48307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endParaRPr sz="2200">
              <a:solidFill>
                <a:srgbClr val="0F15FD"/>
              </a:solidFill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0F15FD"/>
                </a:solidFill>
              </a:rPr>
              <a:t>4 per IFO, all  in    HAM2  </a:t>
            </a:r>
            <a:endParaRPr sz="2200">
              <a:solidFill>
                <a:srgbClr val="0F15FD"/>
              </a:solidFill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endParaRPr sz="2200">
              <a:solidFill>
                <a:srgbClr val="0F15FD"/>
              </a:solidFill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endParaRPr sz="2200">
              <a:solidFill>
                <a:srgbClr val="0F15FD"/>
              </a:solidFill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0F15FD"/>
                </a:solidFill>
              </a:rPr>
              <a:t>They suspend steering and pre-mode-matching mirrors in the IO chain:</a:t>
            </a:r>
            <a:endParaRPr sz="2200">
              <a:solidFill>
                <a:srgbClr val="0F15FD"/>
              </a:solidFill>
            </a:endParaRPr>
          </a:p>
          <a:p>
            <a:pPr lvl="1" marL="742950" indent="-285750">
              <a:lnSpc>
                <a:spcPct val="90000"/>
              </a:lnSpc>
              <a:spcBef>
                <a:spcPts val="400"/>
              </a:spcBef>
              <a:buFont typeface="Arial"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0F15FD"/>
                </a:solidFill>
              </a:rPr>
              <a:t>SM1 (now IM1)</a:t>
            </a:r>
            <a:endParaRPr>
              <a:solidFill>
                <a:srgbClr val="0F15FD"/>
              </a:solidFill>
            </a:endParaRPr>
          </a:p>
          <a:p>
            <a:pPr lvl="1" marL="742950" indent="-285750">
              <a:lnSpc>
                <a:spcPct val="90000"/>
              </a:lnSpc>
              <a:spcBef>
                <a:spcPts val="400"/>
              </a:spcBef>
              <a:buFont typeface="Arial"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0F15FD"/>
                </a:solidFill>
              </a:rPr>
              <a:t>PMMT1 (now IM2)</a:t>
            </a:r>
            <a:endParaRPr>
              <a:solidFill>
                <a:srgbClr val="0F15FD"/>
              </a:solidFill>
            </a:endParaRPr>
          </a:p>
          <a:p>
            <a:pPr lvl="1" marL="742950" indent="-285750">
              <a:lnSpc>
                <a:spcPct val="90000"/>
              </a:lnSpc>
              <a:spcBef>
                <a:spcPts val="400"/>
              </a:spcBef>
              <a:buFont typeface="Arial"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0F15FD"/>
                </a:solidFill>
              </a:rPr>
              <a:t>PMMT2 (now IM3)</a:t>
            </a:r>
            <a:endParaRPr>
              <a:solidFill>
                <a:srgbClr val="0F15FD"/>
              </a:solidFill>
            </a:endParaRPr>
          </a:p>
          <a:p>
            <a:pPr lvl="1" marL="742950" indent="-285750">
              <a:lnSpc>
                <a:spcPct val="90000"/>
              </a:lnSpc>
              <a:spcBef>
                <a:spcPts val="400"/>
              </a:spcBef>
              <a:buFont typeface="Arial"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0F15FD"/>
                </a:solidFill>
              </a:rPr>
              <a:t>SM2 (now IM4)</a:t>
            </a:r>
          </a:p>
        </p:txBody>
      </p:sp>
      <p:sp>
        <p:nvSpPr>
          <p:cNvPr id="398" name="Shape 398"/>
          <p:cNvSpPr/>
          <p:nvPr/>
        </p:nvSpPr>
        <p:spPr>
          <a:xfrm>
            <a:off x="13741" y="6473306"/>
            <a:ext cx="1443485" cy="26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25 September 2015</a:t>
            </a:r>
          </a:p>
        </p:txBody>
      </p:sp>
      <p:sp>
        <p:nvSpPr>
          <p:cNvPr id="399" name="Shape 399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/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  <p:pic>
        <p:nvPicPr>
          <p:cNvPr id="400" name="image3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7621" y="1295400"/>
            <a:ext cx="5336379" cy="48307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9" name="Group 409"/>
          <p:cNvGrpSpPr/>
          <p:nvPr/>
        </p:nvGrpSpPr>
        <p:grpSpPr>
          <a:xfrm>
            <a:off x="3141286" y="1143000"/>
            <a:ext cx="4323716" cy="5039941"/>
            <a:chOff x="0" y="0"/>
            <a:chExt cx="4323714" cy="5039940"/>
          </a:xfrm>
        </p:grpSpPr>
        <p:sp>
          <p:nvSpPr>
            <p:cNvPr id="401" name="Shape 401"/>
            <p:cNvSpPr/>
            <p:nvPr/>
          </p:nvSpPr>
          <p:spPr>
            <a:xfrm>
              <a:off x="2336034" y="1219200"/>
              <a:ext cx="762001" cy="68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12700" cap="flat">
              <a:solidFill>
                <a:srgbClr val="FF0000"/>
              </a:solidFill>
              <a:prstDash val="solid"/>
              <a:miter lim="800000"/>
            </a:ln>
            <a:effectLst>
              <a:outerShdw sx="100000" sy="100000" kx="0" ky="0" algn="b" rotWithShape="0" blurRad="139700" dist="0" dir="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effectLst>
                    <a:outerShdw sx="100000" sy="100000" kx="0" ky="0" algn="b" rotWithShape="0" blurRad="50800" dist="50800" dir="5400000">
                      <a:srgbClr val="FF0000"/>
                    </a:outerShdw>
                  </a:effectLst>
                </a:defRPr>
              </a:pPr>
            </a:p>
          </p:txBody>
        </p:sp>
        <p:sp>
          <p:nvSpPr>
            <p:cNvPr id="402" name="Shape 402"/>
            <p:cNvSpPr/>
            <p:nvPr/>
          </p:nvSpPr>
          <p:spPr>
            <a:xfrm>
              <a:off x="1783178" y="533400"/>
              <a:ext cx="762001" cy="68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12700" cap="flat">
              <a:solidFill>
                <a:srgbClr val="0000FF"/>
              </a:solidFill>
              <a:prstDash val="solid"/>
              <a:miter lim="800000"/>
            </a:ln>
            <a:effectLst>
              <a:outerShdw sx="100000" sy="100000" kx="0" ky="0" algn="b" rotWithShape="0" blurRad="139700" dist="0" dir="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03" name="Shape 403"/>
            <p:cNvSpPr/>
            <p:nvPr/>
          </p:nvSpPr>
          <p:spPr>
            <a:xfrm>
              <a:off x="1562182" y="3619500"/>
              <a:ext cx="762001" cy="68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12700" cap="flat">
              <a:solidFill>
                <a:srgbClr val="00B0F0"/>
              </a:solidFill>
              <a:prstDash val="solid"/>
              <a:miter lim="800000"/>
            </a:ln>
            <a:effectLst>
              <a:outerShdw sx="100000" sy="100000" kx="0" ky="0" algn="b" rotWithShape="0" blurRad="139700" dist="0" dir="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04" name="Shape 404"/>
            <p:cNvSpPr/>
            <p:nvPr/>
          </p:nvSpPr>
          <p:spPr>
            <a:xfrm>
              <a:off x="920758" y="3334968"/>
              <a:ext cx="762001" cy="68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12700" cap="flat">
              <a:solidFill>
                <a:srgbClr val="008000"/>
              </a:solidFill>
              <a:prstDash val="solid"/>
              <a:miter lim="800000"/>
            </a:ln>
            <a:effectLst>
              <a:outerShdw sx="100000" sy="100000" kx="0" ky="0" algn="b" rotWithShape="0" blurRad="139700" dist="0" dir="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05" name="Shape 405"/>
            <p:cNvSpPr/>
            <p:nvPr/>
          </p:nvSpPr>
          <p:spPr>
            <a:xfrm>
              <a:off x="723205" y="0"/>
              <a:ext cx="1314510" cy="734641"/>
            </a:xfrm>
            <a:prstGeom prst="rect">
              <a:avLst/>
            </a:prstGeom>
            <a:gradFill flip="none" rotWithShape="1">
              <a:gsLst>
                <a:gs pos="0">
                  <a:srgbClr val="9CAAFF"/>
                </a:gs>
                <a:gs pos="50000">
                  <a:srgbClr val="8E9CFF"/>
                </a:gs>
                <a:gs pos="100000">
                  <a:srgbClr val="798CFF"/>
                </a:gs>
              </a:gsLst>
              <a:lin ang="5400000" scaled="0"/>
            </a:gradFill>
            <a:ln w="6350" cap="flat">
              <a:solidFill>
                <a:srgbClr val="114FFB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b="1" sz="2000">
                  <a:solidFill>
                    <a:srgbClr val="0000FF"/>
                  </a:solidFill>
                </a:rPr>
                <a:t>SM1</a:t>
              </a:r>
              <a:endParaRPr b="1" sz="2000">
                <a:solidFill>
                  <a:srgbClr val="0000FF"/>
                </a:solidFill>
              </a:endParaRPr>
            </a:p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b="1" sz="2000">
                  <a:solidFill>
                    <a:srgbClr val="0000FF"/>
                  </a:solidFill>
                </a:rPr>
                <a:t>(AKA IM1)</a:t>
              </a:r>
            </a:p>
          </p:txBody>
        </p:sp>
        <p:sp>
          <p:nvSpPr>
            <p:cNvPr id="406" name="Shape 406"/>
            <p:cNvSpPr/>
            <p:nvPr/>
          </p:nvSpPr>
          <p:spPr>
            <a:xfrm>
              <a:off x="3009205" y="1066800"/>
              <a:ext cx="1314510" cy="734641"/>
            </a:xfrm>
            <a:prstGeom prst="rect">
              <a:avLst/>
            </a:prstGeom>
            <a:gradFill flip="none" rotWithShape="1">
              <a:gsLst>
                <a:gs pos="0">
                  <a:srgbClr val="9CAAFF"/>
                </a:gs>
                <a:gs pos="50000">
                  <a:srgbClr val="8E9CFF"/>
                </a:gs>
                <a:gs pos="100000">
                  <a:srgbClr val="798CFF"/>
                </a:gs>
              </a:gsLst>
              <a:lin ang="5400000" scaled="0"/>
            </a:gradFill>
            <a:ln w="6350" cap="flat">
              <a:solidFill>
                <a:srgbClr val="114FFB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b="1" sz="2000">
                  <a:solidFill>
                    <a:srgbClr val="FF0000"/>
                  </a:solidFill>
                </a:rPr>
                <a:t>PMMT2</a:t>
              </a:r>
              <a:endParaRPr b="1" sz="2000">
                <a:solidFill>
                  <a:srgbClr val="FF0000"/>
                </a:solidFill>
              </a:endParaRPr>
            </a:p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b="1" sz="2000">
                  <a:solidFill>
                    <a:srgbClr val="FF0000"/>
                  </a:solidFill>
                </a:rPr>
                <a:t>(AKA IM3)</a:t>
              </a:r>
            </a:p>
          </p:txBody>
        </p:sp>
        <p:sp>
          <p:nvSpPr>
            <p:cNvPr id="407" name="Shape 407"/>
            <p:cNvSpPr/>
            <p:nvPr/>
          </p:nvSpPr>
          <p:spPr>
            <a:xfrm>
              <a:off x="1694349" y="4305300"/>
              <a:ext cx="1314510" cy="734641"/>
            </a:xfrm>
            <a:prstGeom prst="rect">
              <a:avLst/>
            </a:prstGeom>
            <a:gradFill flip="none" rotWithShape="1">
              <a:gsLst>
                <a:gs pos="0">
                  <a:srgbClr val="9CAAFF"/>
                </a:gs>
                <a:gs pos="50000">
                  <a:srgbClr val="8E9CFF"/>
                </a:gs>
                <a:gs pos="100000">
                  <a:srgbClr val="798CFF"/>
                </a:gs>
              </a:gsLst>
              <a:lin ang="5400000" scaled="0"/>
            </a:gradFill>
            <a:ln w="6350" cap="flat">
              <a:solidFill>
                <a:srgbClr val="114FFB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b="1" sz="2000">
                  <a:solidFill>
                    <a:srgbClr val="00B0F0"/>
                  </a:solidFill>
                </a:rPr>
                <a:t>SM2</a:t>
              </a:r>
              <a:endParaRPr b="1" sz="2000">
                <a:solidFill>
                  <a:srgbClr val="00B0F0"/>
                </a:solidFill>
              </a:endParaRPr>
            </a:p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b="1" sz="2000">
                  <a:solidFill>
                    <a:srgbClr val="00B0F0"/>
                  </a:solidFill>
                </a:rPr>
                <a:t>(AKA IM4)</a:t>
              </a:r>
            </a:p>
          </p:txBody>
        </p:sp>
        <p:sp>
          <p:nvSpPr>
            <p:cNvPr id="408" name="Shape 408"/>
            <p:cNvSpPr/>
            <p:nvPr/>
          </p:nvSpPr>
          <p:spPr>
            <a:xfrm>
              <a:off x="0" y="4020768"/>
              <a:ext cx="1314510" cy="734641"/>
            </a:xfrm>
            <a:prstGeom prst="rect">
              <a:avLst/>
            </a:prstGeom>
            <a:gradFill flip="none" rotWithShape="1">
              <a:gsLst>
                <a:gs pos="0">
                  <a:srgbClr val="9CAAFF"/>
                </a:gs>
                <a:gs pos="50000">
                  <a:srgbClr val="8E9CFF"/>
                </a:gs>
                <a:gs pos="100000">
                  <a:srgbClr val="798CFF"/>
                </a:gs>
              </a:gsLst>
              <a:lin ang="5400000" scaled="0"/>
            </a:gradFill>
            <a:ln w="6350" cap="flat">
              <a:solidFill>
                <a:srgbClr val="114FFB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b="1" sz="2000">
                  <a:solidFill>
                    <a:srgbClr val="008000"/>
                  </a:solidFill>
                </a:rPr>
                <a:t>PMMT1</a:t>
              </a:r>
              <a:endParaRPr b="1" sz="2000">
                <a:solidFill>
                  <a:srgbClr val="008000"/>
                </a:solidFill>
              </a:endParaRPr>
            </a:p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b="1" sz="2000">
                  <a:solidFill>
                    <a:srgbClr val="008000"/>
                  </a:solidFill>
                </a:rPr>
                <a:t>(AKA IM2)</a:t>
              </a:r>
            </a:p>
          </p:txBody>
        </p:sp>
      </p:grpSp>
    </p:spTree>
  </p:cSld>
  <p:clrMapOvr>
    <a:masterClrMapping/>
  </p:clrMapOvr>
  <p:transition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/>
          <p:nvPr/>
        </p:nvSpPr>
        <p:spPr>
          <a:xfrm>
            <a:off x="3465053" y="6496954"/>
            <a:ext cx="2061494" cy="26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 algn="ctr"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LIGO Scientific Collaboration</a:t>
            </a:r>
          </a:p>
        </p:txBody>
      </p:sp>
      <p:sp>
        <p:nvSpPr>
          <p:cNvPr id="412" name="Shape 412"/>
          <p:cNvSpPr/>
          <p:nvPr>
            <p:ph type="title"/>
          </p:nvPr>
        </p:nvSpPr>
        <p:spPr>
          <a:xfrm>
            <a:off x="1600200" y="228600"/>
            <a:ext cx="5953125" cy="6096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sz="3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F15FD"/>
                </a:solidFill>
              </a:rPr>
              <a:t>IO Baffles: Overview </a:t>
            </a:r>
          </a:p>
        </p:txBody>
      </p:sp>
      <p:sp>
        <p:nvSpPr>
          <p:cNvPr id="413" name="Shape 413"/>
          <p:cNvSpPr/>
          <p:nvPr>
            <p:ph type="body" idx="1"/>
          </p:nvPr>
        </p:nvSpPr>
        <p:spPr>
          <a:xfrm>
            <a:off x="527050" y="1709738"/>
            <a:ext cx="7772400" cy="41148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244316" indent="-244316" defTabSz="868680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1710">
                <a:solidFill>
                  <a:srgbClr val="0F15FD"/>
                </a:solidFill>
              </a:rPr>
              <a:t>The IO has a high density of high power lasers beams in a very confined space. </a:t>
            </a:r>
            <a:endParaRPr sz="1710">
              <a:solidFill>
                <a:srgbClr val="0F15FD"/>
              </a:solidFill>
            </a:endParaRPr>
          </a:p>
          <a:p>
            <a:pPr lvl="1" marL="624363" indent="-190023" defTabSz="868680">
              <a:spcBef>
                <a:spcPts val="300"/>
              </a:spcBef>
              <a:buFont typeface="Arial"/>
              <a:defRPr sz="1800">
                <a:solidFill>
                  <a:srgbClr val="000000"/>
                </a:solidFill>
              </a:defRPr>
            </a:pPr>
            <a:r>
              <a:rPr sz="1330">
                <a:solidFill>
                  <a:srgbClr val="0F15FD"/>
                </a:solidFill>
              </a:rPr>
              <a:t>It’s a very dangerous place...</a:t>
            </a:r>
            <a:endParaRPr sz="1900">
              <a:solidFill>
                <a:srgbClr val="0F15FD"/>
              </a:solidFill>
            </a:endParaRPr>
          </a:p>
          <a:p>
            <a:pPr lvl="0" marL="244316" indent="-244316" defTabSz="868680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1710">
                <a:solidFill>
                  <a:srgbClr val="0F15FD"/>
                </a:solidFill>
              </a:rPr>
              <a:t>The IO baffles serve two purposes:</a:t>
            </a:r>
            <a:endParaRPr sz="1710">
              <a:solidFill>
                <a:srgbClr val="0F15FD"/>
              </a:solidFill>
            </a:endParaRPr>
          </a:p>
          <a:p>
            <a:pPr lvl="1" marL="624363" indent="-190023" defTabSz="868680">
              <a:spcBef>
                <a:spcPts val="300"/>
              </a:spcBef>
              <a:buFont typeface="Arial"/>
              <a:defRPr sz="1800">
                <a:solidFill>
                  <a:srgbClr val="000000"/>
                </a:solidFill>
              </a:defRPr>
            </a:pPr>
            <a:r>
              <a:rPr sz="1330">
                <a:solidFill>
                  <a:srgbClr val="0F15FD"/>
                </a:solidFill>
              </a:rPr>
              <a:t>To prevent scattered light from entering sensing the interferometer and sensing photodiodes </a:t>
            </a:r>
            <a:endParaRPr sz="1900">
              <a:solidFill>
                <a:srgbClr val="0F15FD"/>
              </a:solidFill>
            </a:endParaRPr>
          </a:p>
          <a:p>
            <a:pPr lvl="1" marL="624363" indent="-190023" defTabSz="868680">
              <a:spcBef>
                <a:spcPts val="300"/>
              </a:spcBef>
              <a:buFont typeface="Arial"/>
              <a:defRPr sz="1800">
                <a:solidFill>
                  <a:srgbClr val="000000"/>
                </a:solidFill>
              </a:defRPr>
            </a:pPr>
            <a:r>
              <a:rPr sz="1330">
                <a:solidFill>
                  <a:srgbClr val="0F15FD"/>
                </a:solidFill>
              </a:rPr>
              <a:t>To protect the in-vacuum components from laser damage</a:t>
            </a:r>
            <a:endParaRPr sz="1900">
              <a:solidFill>
                <a:srgbClr val="0F15FD"/>
              </a:solidFill>
            </a:endParaRPr>
          </a:p>
          <a:p>
            <a:pPr lvl="0" marL="325754" indent="-325754" defTabSz="868680">
              <a:defRPr sz="1800">
                <a:solidFill>
                  <a:srgbClr val="000000"/>
                </a:solidFill>
              </a:defRPr>
            </a:pPr>
            <a:endParaRPr sz="1710">
              <a:solidFill>
                <a:srgbClr val="0F15FD"/>
              </a:solidFill>
            </a:endParaRPr>
          </a:p>
          <a:p>
            <a:pPr lvl="0" marL="244316" indent="-244316" defTabSz="868680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1710">
                <a:solidFill>
                  <a:srgbClr val="0F15FD"/>
                </a:solidFill>
              </a:rPr>
              <a:t>IO Baffle types:</a:t>
            </a:r>
            <a:endParaRPr sz="1710">
              <a:solidFill>
                <a:srgbClr val="0F15FD"/>
              </a:solidFill>
            </a:endParaRPr>
          </a:p>
          <a:p>
            <a:pPr lvl="0" marL="244316" indent="-244316" defTabSz="868680">
              <a:spcBef>
                <a:spcPts val="400"/>
              </a:spcBef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1710">
                <a:solidFill>
                  <a:srgbClr val="0F15FD"/>
                </a:solidFill>
              </a:rPr>
              <a:t>Beam dumps - for parking and dumping high power beams</a:t>
            </a:r>
            <a:endParaRPr sz="1710">
              <a:solidFill>
                <a:srgbClr val="0F15FD"/>
              </a:solidFill>
            </a:endParaRPr>
          </a:p>
          <a:p>
            <a:pPr lvl="0" marL="244316" indent="-244316" defTabSz="868680">
              <a:spcBef>
                <a:spcPts val="400"/>
              </a:spcBef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1710">
                <a:solidFill>
                  <a:srgbClr val="0F15FD"/>
                </a:solidFill>
              </a:rPr>
              <a:t>Suspension baffles - for protecting suspension components</a:t>
            </a:r>
            <a:endParaRPr sz="1710">
              <a:solidFill>
                <a:srgbClr val="0F15FD"/>
              </a:solidFill>
            </a:endParaRPr>
          </a:p>
          <a:p>
            <a:pPr lvl="0" marL="244316" indent="-244316" defTabSz="868680">
              <a:spcBef>
                <a:spcPts val="400"/>
              </a:spcBef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1710">
                <a:solidFill>
                  <a:srgbClr val="0F15FD"/>
                </a:solidFill>
              </a:rPr>
              <a:t>Hard apertures and plates - for protecting other components </a:t>
            </a:r>
            <a:endParaRPr sz="1710">
              <a:solidFill>
                <a:srgbClr val="0F15FD"/>
              </a:solidFill>
            </a:endParaRPr>
          </a:p>
          <a:p>
            <a:pPr lvl="0" marL="244316" indent="-244316" defTabSz="868680">
              <a:spcBef>
                <a:spcPts val="400"/>
              </a:spcBef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1710">
                <a:solidFill>
                  <a:srgbClr val="0F15FD"/>
                </a:solidFill>
              </a:rPr>
              <a:t>Scraper baffles - for collecting small angle scattered light </a:t>
            </a:r>
            <a:endParaRPr sz="1710">
              <a:solidFill>
                <a:srgbClr val="0F15FD"/>
              </a:solidFill>
            </a:endParaRPr>
          </a:p>
          <a:p>
            <a:pPr lvl="0" marL="244316" indent="-244316" defTabSz="868680">
              <a:spcBef>
                <a:spcPts val="400"/>
              </a:spcBef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1710">
                <a:solidFill>
                  <a:srgbClr val="0F15FD"/>
                </a:solidFill>
              </a:rPr>
              <a:t>Ghost beam baffles - for blocking specular reflections from AR coatings and other low power</a:t>
            </a:r>
          </a:p>
        </p:txBody>
      </p:sp>
      <p:sp>
        <p:nvSpPr>
          <p:cNvPr id="414" name="Shape 414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>
            <a:lvl1pPr>
              <a:defRPr sz="1400"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fld id="{86CB4B4D-7CA3-9044-876B-883B54F8677D}" type="slidenum">
              <a:rPr i="1" sz="1400">
                <a:solidFill>
                  <a:srgbClr val="114FFB"/>
                </a:solidFill>
              </a:rPr>
            </a:fld>
          </a:p>
        </p:txBody>
      </p:sp>
      <p:sp>
        <p:nvSpPr>
          <p:cNvPr id="415" name="Shape 415"/>
          <p:cNvSpPr/>
          <p:nvPr/>
        </p:nvSpPr>
        <p:spPr>
          <a:xfrm>
            <a:off x="7315200" y="1217612"/>
            <a:ext cx="1151928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400"/>
              <a:t>T0900486-v5</a:t>
            </a:r>
          </a:p>
        </p:txBody>
      </p:sp>
    </p:spTree>
  </p:cSld>
  <p:clrMapOvr>
    <a:masterClrMapping/>
  </p:clrMapOvr>
  <p:transition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/>
          <p:nvPr/>
        </p:nvSpPr>
        <p:spPr>
          <a:xfrm>
            <a:off x="3465053" y="6496954"/>
            <a:ext cx="2061494" cy="26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 algn="ctr"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LIGO Scientific Collaboration</a:t>
            </a:r>
          </a:p>
        </p:txBody>
      </p:sp>
      <p:sp>
        <p:nvSpPr>
          <p:cNvPr id="418" name="Shape 418"/>
          <p:cNvSpPr/>
          <p:nvPr>
            <p:ph type="title"/>
          </p:nvPr>
        </p:nvSpPr>
        <p:spPr>
          <a:xfrm>
            <a:off x="1447800" y="228600"/>
            <a:ext cx="58674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IO Baffles</a:t>
            </a:r>
          </a:p>
        </p:txBody>
      </p:sp>
      <p:sp>
        <p:nvSpPr>
          <p:cNvPr id="419" name="Shape 419"/>
          <p:cNvSpPr/>
          <p:nvPr>
            <p:ph type="body" idx="1"/>
          </p:nvPr>
        </p:nvSpPr>
        <p:spPr>
          <a:xfrm>
            <a:off x="88900" y="1792288"/>
            <a:ext cx="3721100" cy="41148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228600" indent="-228600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F15FD"/>
                </a:solidFill>
              </a:rPr>
              <a:t>Different materials for different power levels</a:t>
            </a:r>
            <a:endParaRPr sz="1600">
              <a:solidFill>
                <a:srgbClr val="0F15FD"/>
              </a:solidFill>
            </a:endParaRPr>
          </a:p>
          <a:p>
            <a:pPr lvl="1" marL="628650" indent="-171450">
              <a:spcBef>
                <a:spcPts val="200"/>
              </a:spcBef>
              <a:buFont typeface="Arial"/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0F15FD"/>
                </a:solidFill>
              </a:rPr>
              <a:t>High power absorbing beam dumps: superpolished SiC @ Brewster angle</a:t>
            </a:r>
            <a:endParaRPr sz="2000">
              <a:solidFill>
                <a:srgbClr val="0F15FD"/>
              </a:solidFill>
            </a:endParaRPr>
          </a:p>
          <a:p>
            <a:pPr lvl="1" marL="628650" indent="-171450">
              <a:spcBef>
                <a:spcPts val="200"/>
              </a:spcBef>
              <a:buFont typeface="Arial"/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0F15FD"/>
                </a:solidFill>
              </a:rPr>
              <a:t>High power ‘protectors’: unpolished SiC  </a:t>
            </a:r>
            <a:endParaRPr sz="2000">
              <a:solidFill>
                <a:srgbClr val="0F15FD"/>
              </a:solidFill>
            </a:endParaRPr>
          </a:p>
          <a:p>
            <a:pPr lvl="1" marL="628650" indent="-171450">
              <a:spcBef>
                <a:spcPts val="200"/>
              </a:spcBef>
              <a:buFont typeface="Arial"/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0F15FD"/>
                </a:solidFill>
              </a:rPr>
              <a:t>Low/medium power (&lt; 5 W): porcelain-coated stainless steel</a:t>
            </a:r>
            <a:endParaRPr sz="2000">
              <a:solidFill>
                <a:srgbClr val="0F15FD"/>
              </a:solidFill>
            </a:endParaRPr>
          </a:p>
          <a:p>
            <a:pPr lvl="1" marL="628650" indent="-171450">
              <a:spcBef>
                <a:spcPts val="200"/>
              </a:spcBef>
              <a:buFont typeface="Arial"/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0F15FD"/>
                </a:solidFill>
              </a:rPr>
              <a:t>Very low power (&lt; 500 mW): absorbing black glass </a:t>
            </a:r>
          </a:p>
        </p:txBody>
      </p:sp>
      <p:sp>
        <p:nvSpPr>
          <p:cNvPr id="420" name="Shape 420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>
            <a:lvl1pPr>
              <a:defRPr sz="1400"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fld id="{86CB4B4D-7CA3-9044-876B-883B54F8677D}" type="slidenum">
              <a:rPr i="1" sz="1400">
                <a:solidFill>
                  <a:srgbClr val="114FFB"/>
                </a:solidFill>
              </a:rPr>
            </a:fld>
          </a:p>
        </p:txBody>
      </p:sp>
      <p:pic>
        <p:nvPicPr>
          <p:cNvPr id="421" name="image7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625" y="4089400"/>
            <a:ext cx="1639889" cy="1993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image7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6588" y="4165600"/>
            <a:ext cx="2271712" cy="1933575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Shape 423"/>
          <p:cNvSpPr/>
          <p:nvPr/>
        </p:nvSpPr>
        <p:spPr>
          <a:xfrm>
            <a:off x="4814887" y="1927224"/>
            <a:ext cx="1557299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 u="sng">
                <a:solidFill>
                  <a:srgbClr val="000000"/>
                </a:solidFill>
              </a:defRPr>
            </a:lvl1pPr>
          </a:lstStyle>
          <a:p>
            <a:pPr lvl="0">
              <a:defRPr sz="1800" u="none"/>
            </a:pPr>
            <a:r>
              <a:rPr sz="1600" u="sng"/>
              <a:t>Baffles in HAM2</a:t>
            </a:r>
          </a:p>
        </p:txBody>
      </p:sp>
      <p:grpSp>
        <p:nvGrpSpPr>
          <p:cNvPr id="430" name="Group 430"/>
          <p:cNvGrpSpPr/>
          <p:nvPr/>
        </p:nvGrpSpPr>
        <p:grpSpPr>
          <a:xfrm>
            <a:off x="4203700" y="2282825"/>
            <a:ext cx="4587875" cy="3414713"/>
            <a:chOff x="0" y="0"/>
            <a:chExt cx="4587875" cy="3414712"/>
          </a:xfrm>
        </p:grpSpPr>
        <p:pic>
          <p:nvPicPr>
            <p:cNvPr id="424" name="image72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587875" cy="34147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5" name="Shape 425"/>
            <p:cNvSpPr/>
            <p:nvPr/>
          </p:nvSpPr>
          <p:spPr>
            <a:xfrm>
              <a:off x="2025398" y="2041169"/>
              <a:ext cx="513971" cy="544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spcBef>
                  <a:spcPts val="5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26" name="Shape 426"/>
            <p:cNvSpPr/>
            <p:nvPr/>
          </p:nvSpPr>
          <p:spPr>
            <a:xfrm>
              <a:off x="3772598" y="687948"/>
              <a:ext cx="429617" cy="462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spcBef>
                  <a:spcPts val="5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27" name="Shape 427"/>
            <p:cNvSpPr/>
            <p:nvPr/>
          </p:nvSpPr>
          <p:spPr>
            <a:xfrm>
              <a:off x="1459731" y="1785350"/>
              <a:ext cx="452292" cy="437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spcBef>
                  <a:spcPts val="5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28" name="Shape 428"/>
            <p:cNvSpPr/>
            <p:nvPr/>
          </p:nvSpPr>
          <p:spPr>
            <a:xfrm>
              <a:off x="750455" y="1801688"/>
              <a:ext cx="452291" cy="437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spcBef>
                  <a:spcPts val="5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29" name="Shape 429"/>
            <p:cNvSpPr/>
            <p:nvPr/>
          </p:nvSpPr>
          <p:spPr>
            <a:xfrm>
              <a:off x="2459863" y="517726"/>
              <a:ext cx="452291" cy="437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spcBef>
                  <a:spcPts val="5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431" name="Shape 431"/>
          <p:cNvSpPr/>
          <p:nvPr/>
        </p:nvSpPr>
        <p:spPr>
          <a:xfrm>
            <a:off x="2139949" y="4141787"/>
            <a:ext cx="1589570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400"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00"/>
                </a:solidFill>
              </a:rPr>
              <a:t>REFL Beam Dump</a:t>
            </a:r>
          </a:p>
        </p:txBody>
      </p:sp>
      <p:sp>
        <p:nvSpPr>
          <p:cNvPr id="432" name="Shape 432"/>
          <p:cNvSpPr/>
          <p:nvPr/>
        </p:nvSpPr>
        <p:spPr>
          <a:xfrm>
            <a:off x="288925" y="4189412"/>
            <a:ext cx="1395621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400"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00"/>
                </a:solidFill>
              </a:rPr>
              <a:t>Periscope Baffle</a:t>
            </a:r>
          </a:p>
        </p:txBody>
      </p:sp>
    </p:spTree>
  </p:cSld>
  <p:clrMapOvr>
    <a:masterClrMapping/>
  </p:clrMapOvr>
  <p:transition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/>
          <p:nvPr>
            <p:ph type="sldNum" sz="quarter" idx="2"/>
          </p:nvPr>
        </p:nvSpPr>
        <p:spPr>
          <a:xfrm>
            <a:off x="7236372" y="6244706"/>
            <a:ext cx="1905001" cy="2648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/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  <p:sp>
        <p:nvSpPr>
          <p:cNvPr id="435" name="Shape 435"/>
          <p:cNvSpPr/>
          <p:nvPr>
            <p:ph type="title"/>
          </p:nvPr>
        </p:nvSpPr>
        <p:spPr>
          <a:xfrm>
            <a:off x="1447800" y="228600"/>
            <a:ext cx="60198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Source files</a:t>
            </a:r>
          </a:p>
        </p:txBody>
      </p:sp>
      <p:sp>
        <p:nvSpPr>
          <p:cNvPr id="436" name="Shape 436"/>
          <p:cNvSpPr/>
          <p:nvPr/>
        </p:nvSpPr>
        <p:spPr>
          <a:xfrm>
            <a:off x="2790440" y="2257232"/>
            <a:ext cx="3334520" cy="2064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/>
          <a:p>
            <a:pPr lvl="0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i="1" sz="2200"/>
              <a:t>Some key sources for IO:</a:t>
            </a:r>
            <a:endParaRPr i="1" sz="2200"/>
          </a:p>
          <a:p>
            <a:pPr lvl="2" marL="1143000" indent="-228600">
              <a:spcBef>
                <a:spcPts val="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i="1" sz="2200"/>
              <a:t>P1500076</a:t>
            </a:r>
            <a:endParaRPr i="1" sz="2200"/>
          </a:p>
          <a:p>
            <a:pPr lvl="2" marL="1143000" indent="-228600">
              <a:spcBef>
                <a:spcPts val="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i="1" sz="2200"/>
              <a:t>E1201013</a:t>
            </a:r>
            <a:endParaRPr i="1" sz="2200"/>
          </a:p>
          <a:p>
            <a:pPr lvl="2" marL="1143000" indent="-228600">
              <a:spcBef>
                <a:spcPts val="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i="1" sz="2200"/>
              <a:t>G1200911</a:t>
            </a:r>
            <a:endParaRPr i="1" sz="2200"/>
          </a:p>
          <a:p>
            <a:pPr lvl="2" marL="1143000" indent="-228600">
              <a:spcBef>
                <a:spcPts val="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i="1" sz="2200"/>
              <a:t>G060185</a:t>
            </a:r>
            <a:endParaRPr i="1" sz="2200"/>
          </a:p>
          <a:p>
            <a:pPr lvl="2" marL="1143000" indent="-228600">
              <a:spcBef>
                <a:spcPts val="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i="1" sz="2200"/>
              <a:t>G070680</a:t>
            </a:r>
          </a:p>
        </p:txBody>
      </p:sp>
    </p:spTree>
  </p:cSld>
  <p:clrMapOvr>
    <a:masterClrMapping/>
  </p:clrMapOvr>
  <p:transition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roup 441"/>
          <p:cNvGrpSpPr/>
          <p:nvPr/>
        </p:nvGrpSpPr>
        <p:grpSpPr>
          <a:xfrm>
            <a:off x="685800" y="1219200"/>
            <a:ext cx="8001000" cy="5638800"/>
            <a:chOff x="0" y="0"/>
            <a:chExt cx="8001000" cy="5638800"/>
          </a:xfrm>
        </p:grpSpPr>
        <p:pic>
          <p:nvPicPr>
            <p:cNvPr id="438" name="image73.jpg" descr="mad-scientist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001000" cy="5638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9" name="Shape 439"/>
            <p:cNvSpPr/>
            <p:nvPr/>
          </p:nvSpPr>
          <p:spPr>
            <a:xfrm>
              <a:off x="3404366" y="1316558"/>
              <a:ext cx="917635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800">
                  <a:solidFill>
                    <a:srgbClr val="FFFF00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00"/>
                  </a:solidFill>
                </a:rPr>
                <a:t>1000 kg</a:t>
              </a:r>
            </a:p>
          </p:txBody>
        </p:sp>
        <p:sp>
          <p:nvSpPr>
            <p:cNvPr id="440" name="Shape 440"/>
            <p:cNvSpPr/>
            <p:nvPr/>
          </p:nvSpPr>
          <p:spPr>
            <a:xfrm>
              <a:off x="3404366" y="4585300"/>
              <a:ext cx="917635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800">
                  <a:solidFill>
                    <a:srgbClr val="FFFF00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00"/>
                  </a:solidFill>
                </a:rPr>
                <a:t>1000 kg</a:t>
              </a:r>
            </a:p>
          </p:txBody>
        </p:sp>
      </p:grpSp>
      <p:sp>
        <p:nvSpPr>
          <p:cNvPr id="442" name="Shape 442"/>
          <p:cNvSpPr/>
          <p:nvPr/>
        </p:nvSpPr>
        <p:spPr>
          <a:xfrm>
            <a:off x="13741" y="6473306"/>
            <a:ext cx="782763" cy="26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9/25/2015</a:t>
            </a:r>
          </a:p>
        </p:txBody>
      </p:sp>
      <p:sp>
        <p:nvSpPr>
          <p:cNvPr id="443" name="Shape 443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/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  <p:sp>
        <p:nvSpPr>
          <p:cNvPr id="444" name="Shape 444"/>
          <p:cNvSpPr/>
          <p:nvPr>
            <p:ph type="title"/>
          </p:nvPr>
        </p:nvSpPr>
        <p:spPr>
          <a:xfrm>
            <a:off x="1447800" y="228600"/>
            <a:ext cx="60198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Done</a:t>
            </a:r>
          </a:p>
        </p:txBody>
      </p:sp>
      <p:sp>
        <p:nvSpPr>
          <p:cNvPr id="445" name="Shape 445"/>
          <p:cNvSpPr/>
          <p:nvPr>
            <p:ph type="body" idx="4294967295"/>
          </p:nvPr>
        </p:nvSpPr>
        <p:spPr>
          <a:xfrm>
            <a:off x="152400" y="1447800"/>
            <a:ext cx="8610600" cy="48006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 algn="ctr">
              <a:buSzTx/>
              <a:buNone/>
              <a:defRPr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00"/>
                </a:solidFill>
              </a:rPr>
              <a:t>Thanks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/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  <p:sp>
        <p:nvSpPr>
          <p:cNvPr id="69" name="Shape 69"/>
          <p:cNvSpPr/>
          <p:nvPr>
            <p:ph type="title" idx="4294967295"/>
          </p:nvPr>
        </p:nvSpPr>
        <p:spPr>
          <a:xfrm>
            <a:off x="609600" y="0"/>
            <a:ext cx="7239000" cy="8382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The input optics (IO)</a:t>
            </a:r>
          </a:p>
        </p:txBody>
      </p:sp>
      <p:sp>
        <p:nvSpPr>
          <p:cNvPr id="70" name="Shape 70"/>
          <p:cNvSpPr/>
          <p:nvPr>
            <p:ph type="body" idx="4294967295"/>
          </p:nvPr>
        </p:nvSpPr>
        <p:spPr>
          <a:xfrm>
            <a:off x="228600" y="1143000"/>
            <a:ext cx="3857625" cy="44196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288035" indent="-288035" defTabSz="768095">
              <a:spcBef>
                <a:spcPts val="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512">
                <a:solidFill>
                  <a:srgbClr val="0F15FD"/>
                </a:solidFill>
              </a:rPr>
              <a:t>The input optics (IO) conditions the PSL laser light and delivers it to the interferometer.</a:t>
            </a:r>
            <a:endParaRPr sz="1512">
              <a:solidFill>
                <a:srgbClr val="0F15FD"/>
              </a:solidFill>
            </a:endParaRPr>
          </a:p>
          <a:p>
            <a:pPr lvl="0" marL="288035" indent="-288035" defTabSz="768095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1512">
              <a:solidFill>
                <a:srgbClr val="0F15FD"/>
              </a:solidFill>
            </a:endParaRPr>
          </a:p>
          <a:p>
            <a:pPr lvl="0" marL="288035" indent="-288035" defTabSz="768095">
              <a:spcBef>
                <a:spcPts val="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512">
                <a:solidFill>
                  <a:srgbClr val="0F15FD"/>
                </a:solidFill>
              </a:rPr>
              <a:t>It provides: </a:t>
            </a:r>
            <a:endParaRPr sz="1512">
              <a:solidFill>
                <a:srgbClr val="0F15FD"/>
              </a:solidFill>
            </a:endParaRPr>
          </a:p>
          <a:p>
            <a:pPr lvl="0" marL="216027" indent="-216027" defTabSz="768095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512">
                <a:solidFill>
                  <a:srgbClr val="0F15FD"/>
                </a:solidFill>
              </a:rPr>
              <a:t>RF modulation for length and alignment control functions</a:t>
            </a:r>
            <a:endParaRPr sz="1512">
              <a:solidFill>
                <a:srgbClr val="0F15FD"/>
              </a:solidFill>
            </a:endParaRPr>
          </a:p>
          <a:p>
            <a:pPr lvl="0" marL="216027" indent="-216027" defTabSz="768095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512">
                <a:solidFill>
                  <a:srgbClr val="0F15FD"/>
                </a:solidFill>
              </a:rPr>
              <a:t>Power control</a:t>
            </a:r>
            <a:endParaRPr sz="1512">
              <a:solidFill>
                <a:srgbClr val="0F15FD"/>
              </a:solidFill>
            </a:endParaRPr>
          </a:p>
          <a:p>
            <a:pPr lvl="0" marL="216027" indent="-216027" defTabSz="768095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512">
                <a:solidFill>
                  <a:srgbClr val="0F15FD"/>
                </a:solidFill>
              </a:rPr>
              <a:t>Laser mode cleaning and frequency stabilization</a:t>
            </a:r>
            <a:endParaRPr sz="1512">
              <a:solidFill>
                <a:srgbClr val="0F15FD"/>
              </a:solidFill>
            </a:endParaRPr>
          </a:p>
          <a:p>
            <a:pPr lvl="0" marL="216027" indent="-216027" defTabSz="768095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512">
                <a:solidFill>
                  <a:srgbClr val="0F15FD"/>
                </a:solidFill>
              </a:rPr>
              <a:t>Isolation of laser from interferometer reflected light</a:t>
            </a:r>
            <a:endParaRPr sz="1512">
              <a:solidFill>
                <a:srgbClr val="0F15FD"/>
              </a:solidFill>
            </a:endParaRPr>
          </a:p>
          <a:p>
            <a:pPr lvl="0" marL="216027" indent="-216027" defTabSz="768095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512">
                <a:solidFill>
                  <a:srgbClr val="0F15FD"/>
                </a:solidFill>
              </a:rPr>
              <a:t>Optical signal distribution to length and alignment control </a:t>
            </a:r>
            <a:endParaRPr sz="1512">
              <a:solidFill>
                <a:srgbClr val="0F15FD"/>
              </a:solidFill>
            </a:endParaRPr>
          </a:p>
          <a:p>
            <a:pPr lvl="0" marL="216027" indent="-216027" defTabSz="768095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512">
                <a:solidFill>
                  <a:srgbClr val="0F15FD"/>
                </a:solidFill>
              </a:rPr>
              <a:t>Mode matching to recycling and arm cavities</a:t>
            </a:r>
            <a:endParaRPr sz="1512">
              <a:solidFill>
                <a:srgbClr val="0F15FD"/>
              </a:solidFill>
            </a:endParaRPr>
          </a:p>
          <a:p>
            <a:pPr lvl="0" marL="216027" indent="-216027" defTabSz="768095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z="1512">
                <a:solidFill>
                  <a:srgbClr val="0F15FD"/>
                </a:solidFill>
              </a:rPr>
              <a:t>Design and fabrication of small PRMs and SRMs</a:t>
            </a:r>
          </a:p>
        </p:txBody>
      </p:sp>
      <p:sp>
        <p:nvSpPr>
          <p:cNvPr id="71" name="Shape 71"/>
          <p:cNvSpPr/>
          <p:nvPr/>
        </p:nvSpPr>
        <p:spPr>
          <a:xfrm>
            <a:off x="8899455" y="6566463"/>
            <a:ext cx="168345" cy="21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b">
            <a:spAutoFit/>
          </a:bodyPr>
          <a:lstStyle>
            <a:lvl1pPr algn="r">
              <a:spcBef>
                <a:spcPts val="0"/>
              </a:spcBef>
              <a:defRPr i="1" sz="900"/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900">
                <a:solidFill>
                  <a:srgbClr val="114FFB"/>
                </a:solidFill>
              </a:rPr>
              <a:t>5</a:t>
            </a:r>
          </a:p>
        </p:txBody>
      </p:sp>
      <p:sp>
        <p:nvSpPr>
          <p:cNvPr id="72" name="Shape 72"/>
          <p:cNvSpPr/>
          <p:nvPr/>
        </p:nvSpPr>
        <p:spPr>
          <a:xfrm>
            <a:off x="8899455" y="6566463"/>
            <a:ext cx="168345" cy="21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b">
            <a:spAutoFit/>
          </a:bodyPr>
          <a:lstStyle>
            <a:lvl1pPr algn="r">
              <a:spcBef>
                <a:spcPts val="0"/>
              </a:spcBef>
              <a:defRPr i="1" sz="900"/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900">
                <a:solidFill>
                  <a:srgbClr val="114FFB"/>
                </a:solidFill>
              </a:rPr>
              <a:t>5</a:t>
            </a:r>
          </a:p>
        </p:txBody>
      </p:sp>
      <p:sp>
        <p:nvSpPr>
          <p:cNvPr id="73" name="Shape 73"/>
          <p:cNvSpPr/>
          <p:nvPr/>
        </p:nvSpPr>
        <p:spPr>
          <a:xfrm>
            <a:off x="5757862" y="5354637"/>
            <a:ext cx="2514601" cy="1331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100"/>
              </a:spcBef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114FFB"/>
                </a:solidFill>
              </a:rPr>
              <a:t>PSL = pre-stabilized laser</a:t>
            </a:r>
            <a:endParaRPr sz="2000">
              <a:solidFill>
                <a:srgbClr val="0F15FD"/>
              </a:solidFill>
            </a:endParaRPr>
          </a:p>
          <a:p>
            <a:pPr lvl="0">
              <a:spcBef>
                <a:spcPts val="100"/>
              </a:spcBef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114FFB"/>
                </a:solidFill>
              </a:rPr>
              <a:t>COC = core optical components</a:t>
            </a:r>
            <a:endParaRPr sz="2000">
              <a:solidFill>
                <a:srgbClr val="0F15FD"/>
              </a:solidFill>
            </a:endParaRPr>
          </a:p>
          <a:p>
            <a:pPr lvl="0">
              <a:spcBef>
                <a:spcPts val="100"/>
              </a:spcBef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114FFB"/>
                </a:solidFill>
              </a:rPr>
              <a:t>IMC = input mode cleaner</a:t>
            </a:r>
            <a:endParaRPr sz="2000">
              <a:solidFill>
                <a:srgbClr val="0F15FD"/>
              </a:solidFill>
            </a:endParaRPr>
          </a:p>
          <a:p>
            <a:pPr lvl="0">
              <a:spcBef>
                <a:spcPts val="100"/>
              </a:spcBef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114FFB"/>
                </a:solidFill>
              </a:rPr>
              <a:t>ISC = interferometer sensing and control</a:t>
            </a:r>
            <a:endParaRPr sz="2000">
              <a:solidFill>
                <a:srgbClr val="0F15FD"/>
              </a:solidFill>
            </a:endParaRPr>
          </a:p>
          <a:p>
            <a:pPr lvl="0">
              <a:spcBef>
                <a:spcPts val="100"/>
              </a:spcBef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114FFB"/>
                </a:solidFill>
              </a:rPr>
              <a:t>PRM = power recycling mirror</a:t>
            </a:r>
            <a:endParaRPr sz="2000">
              <a:solidFill>
                <a:srgbClr val="0F15FD"/>
              </a:solidFill>
            </a:endParaRPr>
          </a:p>
          <a:p>
            <a:pPr lvl="0">
              <a:spcBef>
                <a:spcPts val="100"/>
              </a:spcBef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114FFB"/>
                </a:solidFill>
              </a:rPr>
              <a:t>SRM = signal recycling mirror</a:t>
            </a:r>
          </a:p>
        </p:txBody>
      </p:sp>
      <p:pic>
        <p:nvPicPr>
          <p:cNvPr id="74" name="image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1654" y="1550192"/>
            <a:ext cx="4770421" cy="3707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>
            <a:lvl1pPr>
              <a:defRPr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fld id="{86CB4B4D-7CA3-9044-876B-883B54F8677D}" type="slidenum">
              <a:rPr i="1" sz="1200">
                <a:solidFill>
                  <a:srgbClr val="114FFB"/>
                </a:solidFill>
              </a:rPr>
            </a:fld>
          </a:p>
        </p:txBody>
      </p:sp>
      <p:sp>
        <p:nvSpPr>
          <p:cNvPr id="77" name="Shape 77"/>
          <p:cNvSpPr/>
          <p:nvPr>
            <p:ph type="title" idx="4294967295"/>
          </p:nvPr>
        </p:nvSpPr>
        <p:spPr>
          <a:xfrm>
            <a:off x="1447800" y="228600"/>
            <a:ext cx="58674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IO Schedule Highlights</a:t>
            </a:r>
          </a:p>
        </p:txBody>
      </p:sp>
      <p:grpSp>
        <p:nvGrpSpPr>
          <p:cNvPr id="80" name="Group 80"/>
          <p:cNvGrpSpPr/>
          <p:nvPr/>
        </p:nvGrpSpPr>
        <p:grpSpPr>
          <a:xfrm>
            <a:off x="204788" y="4600574"/>
            <a:ext cx="8721726" cy="2014540"/>
            <a:chOff x="0" y="0"/>
            <a:chExt cx="8721725" cy="2014538"/>
          </a:xfrm>
        </p:grpSpPr>
        <p:sp>
          <p:nvSpPr>
            <p:cNvPr id="78" name="Shape 78"/>
            <p:cNvSpPr/>
            <p:nvPr/>
          </p:nvSpPr>
          <p:spPr>
            <a:xfrm>
              <a:off x="0" y="0"/>
              <a:ext cx="8721725" cy="20145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spcBef>
                  <a:spcPts val="500"/>
                </a:spcBef>
                <a:defRPr b="1" sz="1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79" name="Shape 79"/>
            <p:cNvSpPr/>
            <p:nvPr/>
          </p:nvSpPr>
          <p:spPr>
            <a:xfrm>
              <a:off x="0" y="0"/>
              <a:ext cx="8721725" cy="1987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/>
            <a:p>
              <a:pPr lvl="0" marL="257175" indent="-257175">
                <a:buClr>
                  <a:srgbClr val="000000"/>
                </a:buClr>
                <a:buSzPct val="85000"/>
                <a:buFont typeface="Helvetica"/>
                <a:buChar char="•"/>
                <a:defRPr sz="1800">
                  <a:solidFill>
                    <a:srgbClr val="000000"/>
                  </a:solidFill>
                </a:defRPr>
              </a:pPr>
              <a:r>
                <a:rPr b="1">
                  <a:latin typeface="+mj-lt"/>
                  <a:ea typeface="+mj-ea"/>
                  <a:cs typeface="+mj-cs"/>
                  <a:sym typeface="Helvetica"/>
                </a:rPr>
                <a:t>Overall IO Final Design substantially completed in Feb 2010</a:t>
              </a:r>
              <a:endParaRPr sz="2400">
                <a:solidFill>
                  <a:srgbClr val="114FFB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lvl="1" marL="671512" indent="-214312">
                <a:buClr>
                  <a:srgbClr val="000000"/>
                </a:buClr>
                <a:buSzPct val="85000"/>
                <a:buFont typeface="Helvetica"/>
                <a:buChar char="•"/>
                <a:defRPr sz="1800">
                  <a:solidFill>
                    <a:srgbClr val="000000"/>
                  </a:solidFill>
                </a:defRPr>
              </a:pPr>
              <a:r>
                <a:rPr b="1">
                  <a:latin typeface="+mj-lt"/>
                  <a:ea typeface="+mj-ea"/>
                  <a:cs typeface="+mj-cs"/>
                  <a:sym typeface="Helvetica"/>
                </a:rPr>
                <a:t>May 2011 is for baffles (additional scope), installation</a:t>
              </a:r>
              <a:endParaRPr sz="2400">
                <a:solidFill>
                  <a:srgbClr val="114FFB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lvl="0" marL="257175" indent="-257175">
                <a:buClr>
                  <a:srgbClr val="000000"/>
                </a:buClr>
                <a:buSzPct val="85000"/>
                <a:buFont typeface="Helvetica"/>
                <a:buChar char="•"/>
                <a:defRPr sz="1800">
                  <a:solidFill>
                    <a:srgbClr val="000000"/>
                  </a:solidFill>
                </a:defRPr>
              </a:pPr>
              <a:r>
                <a:rPr b="1">
                  <a:latin typeface="+mj-lt"/>
                  <a:ea typeface="+mj-ea"/>
                  <a:cs typeface="+mj-cs"/>
                  <a:sym typeface="Helvetica"/>
                </a:rPr>
                <a:t>IO Project phase began in Sept 08</a:t>
              </a:r>
              <a:endParaRPr sz="2400">
                <a:solidFill>
                  <a:srgbClr val="114FFB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lvl="1" marL="671512" indent="-214312">
                <a:buClr>
                  <a:srgbClr val="000000"/>
                </a:buClr>
                <a:buSzPct val="85000"/>
                <a:buFont typeface="Helvetica"/>
                <a:buChar char="•"/>
                <a:defRPr sz="1800">
                  <a:solidFill>
                    <a:srgbClr val="000000"/>
                  </a:solidFill>
                </a:defRPr>
              </a:pPr>
              <a:r>
                <a:rPr b="1">
                  <a:latin typeface="+mj-lt"/>
                  <a:ea typeface="+mj-ea"/>
                  <a:cs typeface="+mj-cs"/>
                  <a:sym typeface="Helvetica"/>
                </a:rPr>
                <a:t>Optics procurement (input mode cleaner, recycling mirrors, steering and mode-matching mirrors) is largest component of the project </a:t>
              </a:r>
              <a:endParaRPr sz="2400">
                <a:solidFill>
                  <a:srgbClr val="114FFB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lvl="1" marL="671512" indent="-214312">
                <a:buClr>
                  <a:srgbClr val="000000"/>
                </a:buClr>
                <a:buSzPct val="85000"/>
                <a:buFont typeface="Helvetica"/>
                <a:buChar char="•"/>
                <a:defRPr sz="1800">
                  <a:solidFill>
                    <a:srgbClr val="000000"/>
                  </a:solidFill>
                </a:defRPr>
              </a:pPr>
              <a:r>
                <a:rPr b="1">
                  <a:latin typeface="+mj-lt"/>
                  <a:ea typeface="+mj-ea"/>
                  <a:cs typeface="+mj-cs"/>
                  <a:sym typeface="Helvetica"/>
                </a:rPr>
                <a:t>Well underway; on track to meet installation schedule </a:t>
              </a:r>
            </a:p>
          </p:txBody>
        </p:sp>
      </p:grpSp>
      <p:pic>
        <p:nvPicPr>
          <p:cNvPr id="81" name="image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" y="1196975"/>
            <a:ext cx="8878889" cy="32670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title"/>
          </p:nvPr>
        </p:nvSpPr>
        <p:spPr>
          <a:xfrm>
            <a:off x="1702954" y="247072"/>
            <a:ext cx="5867401" cy="720438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>
                <a:solidFill>
                  <a:srgbClr val="114FFB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114FFB"/>
                </a:solidFill>
              </a:rPr>
              <a:t>Input Optics full view</a:t>
            </a:r>
          </a:p>
        </p:txBody>
      </p:sp>
      <p:sp>
        <p:nvSpPr>
          <p:cNvPr id="84" name="Shape 84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/>
          <a:p>
            <a:pPr lvl="0">
              <a:defRPr i="0" sz="1800"/>
            </a:pPr>
            <a:fld id="{86CB4B4D-7CA3-9044-876B-883B54F8677D}" type="slidenum">
              <a:rPr i="1" sz="1200"/>
            </a:fld>
          </a:p>
        </p:txBody>
      </p:sp>
      <p:sp>
        <p:nvSpPr>
          <p:cNvPr id="85" name="Shape 85"/>
          <p:cNvSpPr/>
          <p:nvPr/>
        </p:nvSpPr>
        <p:spPr>
          <a:xfrm>
            <a:off x="0" y="6496954"/>
            <a:ext cx="805310" cy="26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G1200911</a:t>
            </a:r>
          </a:p>
        </p:txBody>
      </p:sp>
      <p:grpSp>
        <p:nvGrpSpPr>
          <p:cNvPr id="91" name="Group 91"/>
          <p:cNvGrpSpPr/>
          <p:nvPr/>
        </p:nvGrpSpPr>
        <p:grpSpPr>
          <a:xfrm>
            <a:off x="-1432964" y="1302842"/>
            <a:ext cx="10472189" cy="5555158"/>
            <a:chOff x="0" y="0"/>
            <a:chExt cx="10472188" cy="5555157"/>
          </a:xfrm>
        </p:grpSpPr>
        <p:pic>
          <p:nvPicPr>
            <p:cNvPr id="86" name="image10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366660" y="3948030"/>
              <a:ext cx="2771958" cy="1607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" name="image11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1731303"/>
              <a:ext cx="4827761" cy="14863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" name="image12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900060" y="1339919"/>
              <a:ext cx="2667002" cy="25959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" name="image13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145856" y="0"/>
              <a:ext cx="3713019" cy="13312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" name="image14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25154" y="1316015"/>
              <a:ext cx="2847035" cy="27246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2" name="image15.gif" descr="http://www.phys.ufl.edu/images/uflogo.g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96125" y="0"/>
            <a:ext cx="2047875" cy="571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type="title"/>
          </p:nvPr>
        </p:nvSpPr>
        <p:spPr>
          <a:xfrm>
            <a:off x="1403770" y="294825"/>
            <a:ext cx="6063831" cy="46717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777240">
              <a:defRPr sz="238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80">
                <a:solidFill>
                  <a:srgbClr val="0F15FD"/>
                </a:solidFill>
              </a:rPr>
              <a:t>PSL-IO table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>
            <a:lvl1pPr>
              <a:defRPr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fld id="{86CB4B4D-7CA3-9044-876B-883B54F8677D}" type="slidenum">
              <a:rPr i="1" sz="1200">
                <a:solidFill>
                  <a:srgbClr val="114FFB"/>
                </a:solidFill>
              </a:rPr>
            </a:fld>
          </a:p>
        </p:txBody>
      </p:sp>
      <p:pic>
        <p:nvPicPr>
          <p:cNvPr id="96" name="image16.jpg" descr="PSl_after_cable_cleanup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" y="1295400"/>
            <a:ext cx="8153400" cy="54396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3465053" y="6496954"/>
            <a:ext cx="2061494" cy="26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 anchor="ctr">
            <a:spAutoFit/>
          </a:bodyPr>
          <a:lstStyle>
            <a:lvl1pPr algn="ctr">
              <a:spcBef>
                <a:spcPts val="0"/>
              </a:spcBef>
              <a:defRPr i="1" sz="12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1200"/>
              <a:t>LIGO Scientific Collaboration</a:t>
            </a:r>
          </a:p>
        </p:txBody>
      </p:sp>
      <p:sp>
        <p:nvSpPr>
          <p:cNvPr id="99" name="Shape 99"/>
          <p:cNvSpPr/>
          <p:nvPr>
            <p:ph type="title"/>
          </p:nvPr>
        </p:nvSpPr>
        <p:spPr>
          <a:xfrm>
            <a:off x="1447800" y="228600"/>
            <a:ext cx="5867400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F15FD"/>
                </a:solidFill>
              </a:rPr>
              <a:t>IO on the PSL table</a:t>
            </a:r>
          </a:p>
        </p:txBody>
      </p:sp>
      <p:pic>
        <p:nvPicPr>
          <p:cNvPr id="100" name="image1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938" y="2434642"/>
            <a:ext cx="8882062" cy="2734841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/>
          <p:nvPr>
            <p:ph type="sldNum" sz="quarter" idx="2"/>
          </p:nvPr>
        </p:nvSpPr>
        <p:spPr>
          <a:xfrm>
            <a:off x="7236372" y="6377151"/>
            <a:ext cx="19050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 fontScale="100000" lnSpcReduction="0"/>
          </a:bodyPr>
          <a:lstStyle>
            <a:lvl1pPr>
              <a:defRPr sz="1400">
                <a:solidFill>
                  <a:srgbClr val="114FFB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fld id="{86CB4B4D-7CA3-9044-876B-883B54F8677D}" type="slidenum">
              <a:rPr i="1" sz="1400">
                <a:solidFill>
                  <a:srgbClr val="114FFB"/>
                </a:solidFill>
              </a:rPr>
            </a:fld>
          </a:p>
        </p:txBody>
      </p:sp>
      <p:grpSp>
        <p:nvGrpSpPr>
          <p:cNvPr id="104" name="Group 104"/>
          <p:cNvGrpSpPr/>
          <p:nvPr/>
        </p:nvGrpSpPr>
        <p:grpSpPr>
          <a:xfrm>
            <a:off x="266700" y="2454275"/>
            <a:ext cx="6789738" cy="2682875"/>
            <a:chOff x="0" y="0"/>
            <a:chExt cx="6789737" cy="2682875"/>
          </a:xfrm>
        </p:grpSpPr>
        <p:sp>
          <p:nvSpPr>
            <p:cNvPr id="102" name="Shape 102"/>
            <p:cNvSpPr/>
            <p:nvPr/>
          </p:nvSpPr>
          <p:spPr>
            <a:xfrm>
              <a:off x="0" y="0"/>
              <a:ext cx="5329238" cy="2682875"/>
            </a:xfrm>
            <a:prstGeom prst="rect">
              <a:avLst/>
            </a:prstGeom>
            <a:solidFill>
              <a:srgbClr val="808080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0F15FD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03" name="Shape 103"/>
            <p:cNvSpPr/>
            <p:nvPr/>
          </p:nvSpPr>
          <p:spPr>
            <a:xfrm>
              <a:off x="5329237" y="0"/>
              <a:ext cx="1460501" cy="1498600"/>
            </a:xfrm>
            <a:prstGeom prst="rect">
              <a:avLst/>
            </a:prstGeom>
            <a:solidFill>
              <a:srgbClr val="808080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0F15FD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pic>
        <p:nvPicPr>
          <p:cNvPr id="105" name="image1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649413"/>
            <a:ext cx="9144000" cy="52085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" name="Group 108"/>
          <p:cNvGrpSpPr/>
          <p:nvPr/>
        </p:nvGrpSpPr>
        <p:grpSpPr>
          <a:xfrm>
            <a:off x="1365249" y="4086224"/>
            <a:ext cx="6942141" cy="2416177"/>
            <a:chOff x="0" y="0"/>
            <a:chExt cx="6942139" cy="2416175"/>
          </a:xfrm>
        </p:grpSpPr>
        <p:sp>
          <p:nvSpPr>
            <p:cNvPr id="106" name="Shape 106"/>
            <p:cNvSpPr/>
            <p:nvPr/>
          </p:nvSpPr>
          <p:spPr>
            <a:xfrm>
              <a:off x="-1" y="-1"/>
              <a:ext cx="926307" cy="993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38100" cap="flat">
              <a:solidFill>
                <a:srgbClr val="0000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spcBef>
                  <a:spcPts val="5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07" name="Shape 107"/>
            <p:cNvSpPr/>
            <p:nvPr/>
          </p:nvSpPr>
          <p:spPr>
            <a:xfrm>
              <a:off x="6015833" y="438932"/>
              <a:ext cx="926307" cy="1977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38100" cap="flat">
              <a:solidFill>
                <a:srgbClr val="0000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spcBef>
                  <a:spcPts val="5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10" grpId="2" fill="hold">
                                  <p:stCondLst>
                                    <p:cond delay="3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" grpId="1"/>
      <p:bldP build="whole" bldLvl="1" animBg="1" rev="0" advAuto="0" spid="105" grpId="2"/>
      <p:bldP build="whole" bldLvl="1" animBg="1" rev="0" advAuto="0" spid="108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FFFFFF"/>
      </a:dk1>
      <a:lt1>
        <a:srgbClr val="114FFB"/>
      </a:lt1>
      <a:dk2>
        <a:srgbClr val="A7A7A7"/>
      </a:dk2>
      <a:lt2>
        <a:srgbClr val="535353"/>
      </a:lt2>
      <a:accent1>
        <a:srgbClr val="D49FFF"/>
      </a:accent1>
      <a:accent2>
        <a:srgbClr val="618FFD"/>
      </a:accent2>
      <a:accent3>
        <a:srgbClr val="8F8F8F"/>
      </a:accent3>
      <a:accent4>
        <a:srgbClr val="0D42D6"/>
      </a:accent4>
      <a:accent5>
        <a:srgbClr val="E6CDFF"/>
      </a:accent5>
      <a:accent6>
        <a:srgbClr val="5781E5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D49FFF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6037" tIns="46037" rIns="46037" bIns="46037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114FFB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D49FFF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114FFB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49FFF"/>
      </a:accent1>
      <a:accent2>
        <a:srgbClr val="618FFD"/>
      </a:accent2>
      <a:accent3>
        <a:srgbClr val="8F8F8F"/>
      </a:accent3>
      <a:accent4>
        <a:srgbClr val="0D42D6"/>
      </a:accent4>
      <a:accent5>
        <a:srgbClr val="E6CDFF"/>
      </a:accent5>
      <a:accent6>
        <a:srgbClr val="5781E5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D49FFF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6037" tIns="46037" rIns="46037" bIns="46037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114FFB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D49FFF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114FFB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