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Lst>
  <p:sldSz cx="32918400" cy="36576000"/>
  <p:notesSz cx="6858000" cy="9144000"/>
  <p:defaultTextStyle>
    <a:defPPr>
      <a:defRPr lang="en-US"/>
    </a:defPPr>
    <a:lvl1pPr marL="0" algn="l" defTabSz="3072384" rtl="0" eaLnBrk="1" latinLnBrk="0" hangingPunct="1">
      <a:defRPr sz="6048" kern="1200">
        <a:solidFill>
          <a:schemeClr val="tx1"/>
        </a:solidFill>
        <a:latin typeface="+mn-lt"/>
        <a:ea typeface="+mn-ea"/>
        <a:cs typeface="+mn-cs"/>
      </a:defRPr>
    </a:lvl1pPr>
    <a:lvl2pPr marL="1536192" algn="l" defTabSz="3072384" rtl="0" eaLnBrk="1" latinLnBrk="0" hangingPunct="1">
      <a:defRPr sz="6048" kern="1200">
        <a:solidFill>
          <a:schemeClr val="tx1"/>
        </a:solidFill>
        <a:latin typeface="+mn-lt"/>
        <a:ea typeface="+mn-ea"/>
        <a:cs typeface="+mn-cs"/>
      </a:defRPr>
    </a:lvl2pPr>
    <a:lvl3pPr marL="3072384" algn="l" defTabSz="3072384" rtl="0" eaLnBrk="1" latinLnBrk="0" hangingPunct="1">
      <a:defRPr sz="6048" kern="1200">
        <a:solidFill>
          <a:schemeClr val="tx1"/>
        </a:solidFill>
        <a:latin typeface="+mn-lt"/>
        <a:ea typeface="+mn-ea"/>
        <a:cs typeface="+mn-cs"/>
      </a:defRPr>
    </a:lvl3pPr>
    <a:lvl4pPr marL="4608576" algn="l" defTabSz="3072384" rtl="0" eaLnBrk="1" latinLnBrk="0" hangingPunct="1">
      <a:defRPr sz="6048" kern="1200">
        <a:solidFill>
          <a:schemeClr val="tx1"/>
        </a:solidFill>
        <a:latin typeface="+mn-lt"/>
        <a:ea typeface="+mn-ea"/>
        <a:cs typeface="+mn-cs"/>
      </a:defRPr>
    </a:lvl4pPr>
    <a:lvl5pPr marL="6144768" algn="l" defTabSz="3072384" rtl="0" eaLnBrk="1" latinLnBrk="0" hangingPunct="1">
      <a:defRPr sz="6048" kern="1200">
        <a:solidFill>
          <a:schemeClr val="tx1"/>
        </a:solidFill>
        <a:latin typeface="+mn-lt"/>
        <a:ea typeface="+mn-ea"/>
        <a:cs typeface="+mn-cs"/>
      </a:defRPr>
    </a:lvl5pPr>
    <a:lvl6pPr marL="7680960" algn="l" defTabSz="3072384" rtl="0" eaLnBrk="1" latinLnBrk="0" hangingPunct="1">
      <a:defRPr sz="6048" kern="1200">
        <a:solidFill>
          <a:schemeClr val="tx1"/>
        </a:solidFill>
        <a:latin typeface="+mn-lt"/>
        <a:ea typeface="+mn-ea"/>
        <a:cs typeface="+mn-cs"/>
      </a:defRPr>
    </a:lvl6pPr>
    <a:lvl7pPr marL="9217152" algn="l" defTabSz="3072384" rtl="0" eaLnBrk="1" latinLnBrk="0" hangingPunct="1">
      <a:defRPr sz="6048" kern="1200">
        <a:solidFill>
          <a:schemeClr val="tx1"/>
        </a:solidFill>
        <a:latin typeface="+mn-lt"/>
        <a:ea typeface="+mn-ea"/>
        <a:cs typeface="+mn-cs"/>
      </a:defRPr>
    </a:lvl7pPr>
    <a:lvl8pPr marL="10753344" algn="l" defTabSz="3072384" rtl="0" eaLnBrk="1" latinLnBrk="0" hangingPunct="1">
      <a:defRPr sz="6048" kern="1200">
        <a:solidFill>
          <a:schemeClr val="tx1"/>
        </a:solidFill>
        <a:latin typeface="+mn-lt"/>
        <a:ea typeface="+mn-ea"/>
        <a:cs typeface="+mn-cs"/>
      </a:defRPr>
    </a:lvl8pPr>
    <a:lvl9pPr marL="12289536" algn="l" defTabSz="3072384" rtl="0" eaLnBrk="1" latinLnBrk="0" hangingPunct="1">
      <a:defRPr sz="6048"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FFFF99"/>
    <a:srgbClr val="6600CC"/>
    <a:srgbClr val="2C10D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62" autoAdjust="0"/>
    <p:restoredTop sz="94660"/>
  </p:normalViewPr>
  <p:slideViewPr>
    <p:cSldViewPr snapToGrid="0">
      <p:cViewPr>
        <p:scale>
          <a:sx n="20" d="100"/>
          <a:sy n="20" d="100"/>
        </p:scale>
        <p:origin x="708" y="-12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5985936"/>
            <a:ext cx="27980640" cy="12733867"/>
          </a:xfrm>
        </p:spPr>
        <p:txBody>
          <a:bodyPr anchor="b"/>
          <a:lstStyle>
            <a:lvl1pPr algn="ctr">
              <a:defRPr sz="21600"/>
            </a:lvl1pPr>
          </a:lstStyle>
          <a:p>
            <a:r>
              <a:rPr lang="en-US" smtClean="0"/>
              <a:t>Click to edit Master title style</a:t>
            </a:r>
            <a:endParaRPr lang="en-US" dirty="0"/>
          </a:p>
        </p:txBody>
      </p:sp>
      <p:sp>
        <p:nvSpPr>
          <p:cNvPr id="3" name="Subtitle 2"/>
          <p:cNvSpPr>
            <a:spLocks noGrp="1"/>
          </p:cNvSpPr>
          <p:nvPr>
            <p:ph type="subTitle" idx="1"/>
          </p:nvPr>
        </p:nvSpPr>
        <p:spPr>
          <a:xfrm>
            <a:off x="4114800" y="19210869"/>
            <a:ext cx="24688800" cy="8830731"/>
          </a:xfrm>
        </p:spPr>
        <p:txBody>
          <a:bodyPr/>
          <a:lstStyle>
            <a:lvl1pPr marL="0" indent="0" algn="ctr">
              <a:buNone/>
              <a:defRPr sz="8640"/>
            </a:lvl1pPr>
            <a:lvl2pPr marL="1645920" indent="0" algn="ctr">
              <a:buNone/>
              <a:defRPr sz="7200"/>
            </a:lvl2pPr>
            <a:lvl3pPr marL="3291840" indent="0" algn="ctr">
              <a:buNone/>
              <a:defRPr sz="6480"/>
            </a:lvl3pPr>
            <a:lvl4pPr marL="4937760" indent="0" algn="ctr">
              <a:buNone/>
              <a:defRPr sz="5760"/>
            </a:lvl4pPr>
            <a:lvl5pPr marL="6583680" indent="0" algn="ctr">
              <a:buNone/>
              <a:defRPr sz="5760"/>
            </a:lvl5pPr>
            <a:lvl6pPr marL="8229600" indent="0" algn="ctr">
              <a:buNone/>
              <a:defRPr sz="5760"/>
            </a:lvl6pPr>
            <a:lvl7pPr marL="9875520" indent="0" algn="ctr">
              <a:buNone/>
              <a:defRPr sz="5760"/>
            </a:lvl7pPr>
            <a:lvl8pPr marL="11521440" indent="0" algn="ctr">
              <a:buNone/>
              <a:defRPr sz="5760"/>
            </a:lvl8pPr>
            <a:lvl9pPr marL="13167360" indent="0" algn="ctr">
              <a:buNone/>
              <a:defRPr sz="576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24B06E3-2099-437E-8F23-963241FDCE55}" type="datetimeFigureOut">
              <a:rPr lang="en-US" smtClean="0"/>
              <a:t>10/19/2015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41678F-C69A-4F7F-BD29-A201E575F290}" type="slidenum">
              <a:rPr lang="en-US" smtClean="0"/>
              <a:t>‹#›</a:t>
            </a:fld>
            <a:endParaRPr lang="en-US"/>
          </a:p>
        </p:txBody>
      </p:sp>
    </p:spTree>
    <p:extLst>
      <p:ext uri="{BB962C8B-B14F-4D97-AF65-F5344CB8AC3E}">
        <p14:creationId xmlns:p14="http://schemas.microsoft.com/office/powerpoint/2010/main" val="5837088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24B06E3-2099-437E-8F23-963241FDCE55}" type="datetimeFigureOut">
              <a:rPr lang="en-US" smtClean="0"/>
              <a:t>10/19/2015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41678F-C69A-4F7F-BD29-A201E575F290}" type="slidenum">
              <a:rPr lang="en-US" smtClean="0"/>
              <a:t>‹#›</a:t>
            </a:fld>
            <a:endParaRPr lang="en-US"/>
          </a:p>
        </p:txBody>
      </p:sp>
    </p:spTree>
    <p:extLst>
      <p:ext uri="{BB962C8B-B14F-4D97-AF65-F5344CB8AC3E}">
        <p14:creationId xmlns:p14="http://schemas.microsoft.com/office/powerpoint/2010/main" val="31725447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557232" y="1947334"/>
            <a:ext cx="7098030" cy="3099646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263142" y="1947334"/>
            <a:ext cx="20882610" cy="3099646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24B06E3-2099-437E-8F23-963241FDCE55}" type="datetimeFigureOut">
              <a:rPr lang="en-US" smtClean="0"/>
              <a:t>10/19/2015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41678F-C69A-4F7F-BD29-A201E575F290}" type="slidenum">
              <a:rPr lang="en-US" smtClean="0"/>
              <a:t>‹#›</a:t>
            </a:fld>
            <a:endParaRPr lang="en-US"/>
          </a:p>
        </p:txBody>
      </p:sp>
    </p:spTree>
    <p:extLst>
      <p:ext uri="{BB962C8B-B14F-4D97-AF65-F5344CB8AC3E}">
        <p14:creationId xmlns:p14="http://schemas.microsoft.com/office/powerpoint/2010/main" val="2879844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24B06E3-2099-437E-8F23-963241FDCE55}" type="datetimeFigureOut">
              <a:rPr lang="en-US" smtClean="0"/>
              <a:t>10/19/2015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41678F-C69A-4F7F-BD29-A201E575F290}" type="slidenum">
              <a:rPr lang="en-US" smtClean="0"/>
              <a:t>‹#›</a:t>
            </a:fld>
            <a:endParaRPr lang="en-US"/>
          </a:p>
        </p:txBody>
      </p:sp>
    </p:spTree>
    <p:extLst>
      <p:ext uri="{BB962C8B-B14F-4D97-AF65-F5344CB8AC3E}">
        <p14:creationId xmlns:p14="http://schemas.microsoft.com/office/powerpoint/2010/main" val="3884021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45997" y="9118611"/>
            <a:ext cx="28392120" cy="15214597"/>
          </a:xfrm>
        </p:spPr>
        <p:txBody>
          <a:bodyPr anchor="b"/>
          <a:lstStyle>
            <a:lvl1pPr>
              <a:defRPr sz="21600"/>
            </a:lvl1pPr>
          </a:lstStyle>
          <a:p>
            <a:r>
              <a:rPr lang="en-US" smtClean="0"/>
              <a:t>Click to edit Master title style</a:t>
            </a:r>
            <a:endParaRPr lang="en-US" dirty="0"/>
          </a:p>
        </p:txBody>
      </p:sp>
      <p:sp>
        <p:nvSpPr>
          <p:cNvPr id="3" name="Text Placeholder 2"/>
          <p:cNvSpPr>
            <a:spLocks noGrp="1"/>
          </p:cNvSpPr>
          <p:nvPr>
            <p:ph type="body" idx="1"/>
          </p:nvPr>
        </p:nvSpPr>
        <p:spPr>
          <a:xfrm>
            <a:off x="2245997" y="24477144"/>
            <a:ext cx="28392120" cy="8000997"/>
          </a:xfrm>
        </p:spPr>
        <p:txBody>
          <a:bodyPr/>
          <a:lstStyle>
            <a:lvl1pPr marL="0" indent="0">
              <a:buNone/>
              <a:defRPr sz="8640">
                <a:solidFill>
                  <a:schemeClr val="tx1"/>
                </a:solidFill>
              </a:defRPr>
            </a:lvl1pPr>
            <a:lvl2pPr marL="1645920" indent="0">
              <a:buNone/>
              <a:defRPr sz="7200">
                <a:solidFill>
                  <a:schemeClr val="tx1">
                    <a:tint val="75000"/>
                  </a:schemeClr>
                </a:solidFill>
              </a:defRPr>
            </a:lvl2pPr>
            <a:lvl3pPr marL="3291840" indent="0">
              <a:buNone/>
              <a:defRPr sz="6480">
                <a:solidFill>
                  <a:schemeClr val="tx1">
                    <a:tint val="75000"/>
                  </a:schemeClr>
                </a:solidFill>
              </a:defRPr>
            </a:lvl3pPr>
            <a:lvl4pPr marL="4937760" indent="0">
              <a:buNone/>
              <a:defRPr sz="5760">
                <a:solidFill>
                  <a:schemeClr val="tx1">
                    <a:tint val="75000"/>
                  </a:schemeClr>
                </a:solidFill>
              </a:defRPr>
            </a:lvl4pPr>
            <a:lvl5pPr marL="6583680" indent="0">
              <a:buNone/>
              <a:defRPr sz="5760">
                <a:solidFill>
                  <a:schemeClr val="tx1">
                    <a:tint val="75000"/>
                  </a:schemeClr>
                </a:solidFill>
              </a:defRPr>
            </a:lvl5pPr>
            <a:lvl6pPr marL="8229600" indent="0">
              <a:buNone/>
              <a:defRPr sz="5760">
                <a:solidFill>
                  <a:schemeClr val="tx1">
                    <a:tint val="75000"/>
                  </a:schemeClr>
                </a:solidFill>
              </a:defRPr>
            </a:lvl6pPr>
            <a:lvl7pPr marL="9875520" indent="0">
              <a:buNone/>
              <a:defRPr sz="5760">
                <a:solidFill>
                  <a:schemeClr val="tx1">
                    <a:tint val="75000"/>
                  </a:schemeClr>
                </a:solidFill>
              </a:defRPr>
            </a:lvl7pPr>
            <a:lvl8pPr marL="11521440" indent="0">
              <a:buNone/>
              <a:defRPr sz="5760">
                <a:solidFill>
                  <a:schemeClr val="tx1">
                    <a:tint val="75000"/>
                  </a:schemeClr>
                </a:solidFill>
              </a:defRPr>
            </a:lvl8pPr>
            <a:lvl9pPr marL="13167360" indent="0">
              <a:buNone/>
              <a:defRPr sz="576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4B06E3-2099-437E-8F23-963241FDCE55}" type="datetimeFigureOut">
              <a:rPr lang="en-US" smtClean="0"/>
              <a:t>10/19/2015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41678F-C69A-4F7F-BD29-A201E575F290}" type="slidenum">
              <a:rPr lang="en-US" smtClean="0"/>
              <a:t>‹#›</a:t>
            </a:fld>
            <a:endParaRPr lang="en-US"/>
          </a:p>
        </p:txBody>
      </p:sp>
    </p:spTree>
    <p:extLst>
      <p:ext uri="{BB962C8B-B14F-4D97-AF65-F5344CB8AC3E}">
        <p14:creationId xmlns:p14="http://schemas.microsoft.com/office/powerpoint/2010/main" val="3017253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263140" y="9736667"/>
            <a:ext cx="13990320" cy="232071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6664940" y="9736667"/>
            <a:ext cx="13990320" cy="232071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24B06E3-2099-437E-8F23-963241FDCE55}" type="datetimeFigureOut">
              <a:rPr lang="en-US" smtClean="0"/>
              <a:t>10/19/2015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41678F-C69A-4F7F-BD29-A201E575F290}" type="slidenum">
              <a:rPr lang="en-US" smtClean="0"/>
              <a:t>‹#›</a:t>
            </a:fld>
            <a:endParaRPr lang="en-US"/>
          </a:p>
        </p:txBody>
      </p:sp>
    </p:spTree>
    <p:extLst>
      <p:ext uri="{BB962C8B-B14F-4D97-AF65-F5344CB8AC3E}">
        <p14:creationId xmlns:p14="http://schemas.microsoft.com/office/powerpoint/2010/main" val="15462518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67428" y="1947342"/>
            <a:ext cx="28392120" cy="706966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67431" y="8966203"/>
            <a:ext cx="13926024" cy="4394197"/>
          </a:xfrm>
        </p:spPr>
        <p:txBody>
          <a:bodyPr anchor="b"/>
          <a:lstStyle>
            <a:lvl1pPr marL="0" indent="0">
              <a:buNone/>
              <a:defRPr sz="8640" b="1"/>
            </a:lvl1pPr>
            <a:lvl2pPr marL="1645920" indent="0">
              <a:buNone/>
              <a:defRPr sz="7200" b="1"/>
            </a:lvl2pPr>
            <a:lvl3pPr marL="3291840" indent="0">
              <a:buNone/>
              <a:defRPr sz="6480" b="1"/>
            </a:lvl3pPr>
            <a:lvl4pPr marL="4937760" indent="0">
              <a:buNone/>
              <a:defRPr sz="5760" b="1"/>
            </a:lvl4pPr>
            <a:lvl5pPr marL="6583680" indent="0">
              <a:buNone/>
              <a:defRPr sz="5760" b="1"/>
            </a:lvl5pPr>
            <a:lvl6pPr marL="8229600" indent="0">
              <a:buNone/>
              <a:defRPr sz="5760" b="1"/>
            </a:lvl6pPr>
            <a:lvl7pPr marL="9875520" indent="0">
              <a:buNone/>
              <a:defRPr sz="5760" b="1"/>
            </a:lvl7pPr>
            <a:lvl8pPr marL="11521440" indent="0">
              <a:buNone/>
              <a:defRPr sz="5760" b="1"/>
            </a:lvl8pPr>
            <a:lvl9pPr marL="13167360" indent="0">
              <a:buNone/>
              <a:defRPr sz="5760" b="1"/>
            </a:lvl9pPr>
          </a:lstStyle>
          <a:p>
            <a:pPr lvl="0"/>
            <a:r>
              <a:rPr lang="en-US" smtClean="0"/>
              <a:t>Click to edit Master text styles</a:t>
            </a:r>
          </a:p>
        </p:txBody>
      </p:sp>
      <p:sp>
        <p:nvSpPr>
          <p:cNvPr id="4" name="Content Placeholder 3"/>
          <p:cNvSpPr>
            <a:spLocks noGrp="1"/>
          </p:cNvSpPr>
          <p:nvPr>
            <p:ph sz="half" idx="2"/>
          </p:nvPr>
        </p:nvSpPr>
        <p:spPr>
          <a:xfrm>
            <a:off x="2267431" y="13360400"/>
            <a:ext cx="13926024" cy="196511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16664942" y="8966203"/>
            <a:ext cx="13994608" cy="4394197"/>
          </a:xfrm>
        </p:spPr>
        <p:txBody>
          <a:bodyPr anchor="b"/>
          <a:lstStyle>
            <a:lvl1pPr marL="0" indent="0">
              <a:buNone/>
              <a:defRPr sz="8640" b="1"/>
            </a:lvl1pPr>
            <a:lvl2pPr marL="1645920" indent="0">
              <a:buNone/>
              <a:defRPr sz="7200" b="1"/>
            </a:lvl2pPr>
            <a:lvl3pPr marL="3291840" indent="0">
              <a:buNone/>
              <a:defRPr sz="6480" b="1"/>
            </a:lvl3pPr>
            <a:lvl4pPr marL="4937760" indent="0">
              <a:buNone/>
              <a:defRPr sz="5760" b="1"/>
            </a:lvl4pPr>
            <a:lvl5pPr marL="6583680" indent="0">
              <a:buNone/>
              <a:defRPr sz="5760" b="1"/>
            </a:lvl5pPr>
            <a:lvl6pPr marL="8229600" indent="0">
              <a:buNone/>
              <a:defRPr sz="5760" b="1"/>
            </a:lvl6pPr>
            <a:lvl7pPr marL="9875520" indent="0">
              <a:buNone/>
              <a:defRPr sz="5760" b="1"/>
            </a:lvl7pPr>
            <a:lvl8pPr marL="11521440" indent="0">
              <a:buNone/>
              <a:defRPr sz="5760" b="1"/>
            </a:lvl8pPr>
            <a:lvl9pPr marL="13167360" indent="0">
              <a:buNone/>
              <a:defRPr sz="5760" b="1"/>
            </a:lvl9pPr>
          </a:lstStyle>
          <a:p>
            <a:pPr lvl="0"/>
            <a:r>
              <a:rPr lang="en-US" smtClean="0"/>
              <a:t>Click to edit Master text styles</a:t>
            </a:r>
          </a:p>
        </p:txBody>
      </p:sp>
      <p:sp>
        <p:nvSpPr>
          <p:cNvPr id="6" name="Content Placeholder 5"/>
          <p:cNvSpPr>
            <a:spLocks noGrp="1"/>
          </p:cNvSpPr>
          <p:nvPr>
            <p:ph sz="quarter" idx="4"/>
          </p:nvPr>
        </p:nvSpPr>
        <p:spPr>
          <a:xfrm>
            <a:off x="16664942" y="13360400"/>
            <a:ext cx="13994608" cy="196511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24B06E3-2099-437E-8F23-963241FDCE55}" type="datetimeFigureOut">
              <a:rPr lang="en-US" smtClean="0"/>
              <a:t>10/19/2015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41678F-C69A-4F7F-BD29-A201E575F290}" type="slidenum">
              <a:rPr lang="en-US" smtClean="0"/>
              <a:t>‹#›</a:t>
            </a:fld>
            <a:endParaRPr lang="en-US"/>
          </a:p>
        </p:txBody>
      </p:sp>
    </p:spTree>
    <p:extLst>
      <p:ext uri="{BB962C8B-B14F-4D97-AF65-F5344CB8AC3E}">
        <p14:creationId xmlns:p14="http://schemas.microsoft.com/office/powerpoint/2010/main" val="1565801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24B06E3-2099-437E-8F23-963241FDCE55}" type="datetimeFigureOut">
              <a:rPr lang="en-US" smtClean="0"/>
              <a:t>10/19/2015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41678F-C69A-4F7F-BD29-A201E575F290}" type="slidenum">
              <a:rPr lang="en-US" smtClean="0"/>
              <a:t>‹#›</a:t>
            </a:fld>
            <a:endParaRPr lang="en-US"/>
          </a:p>
        </p:txBody>
      </p:sp>
    </p:spTree>
    <p:extLst>
      <p:ext uri="{BB962C8B-B14F-4D97-AF65-F5344CB8AC3E}">
        <p14:creationId xmlns:p14="http://schemas.microsoft.com/office/powerpoint/2010/main" val="3921648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4B06E3-2099-437E-8F23-963241FDCE55}" type="datetimeFigureOut">
              <a:rPr lang="en-US" smtClean="0"/>
              <a:t>10/19/2015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41678F-C69A-4F7F-BD29-A201E575F290}" type="slidenum">
              <a:rPr lang="en-US" smtClean="0"/>
              <a:t>‹#›</a:t>
            </a:fld>
            <a:endParaRPr lang="en-US"/>
          </a:p>
        </p:txBody>
      </p:sp>
    </p:spTree>
    <p:extLst>
      <p:ext uri="{BB962C8B-B14F-4D97-AF65-F5344CB8AC3E}">
        <p14:creationId xmlns:p14="http://schemas.microsoft.com/office/powerpoint/2010/main" val="1997003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8" y="2438400"/>
            <a:ext cx="10617041" cy="8534400"/>
          </a:xfrm>
        </p:spPr>
        <p:txBody>
          <a:bodyPr anchor="b"/>
          <a:lstStyle>
            <a:lvl1pPr>
              <a:defRPr sz="11520"/>
            </a:lvl1pPr>
          </a:lstStyle>
          <a:p>
            <a:r>
              <a:rPr lang="en-US" smtClean="0"/>
              <a:t>Click to edit Master title style</a:t>
            </a:r>
            <a:endParaRPr lang="en-US" dirty="0"/>
          </a:p>
        </p:txBody>
      </p:sp>
      <p:sp>
        <p:nvSpPr>
          <p:cNvPr id="3" name="Content Placeholder 2"/>
          <p:cNvSpPr>
            <a:spLocks noGrp="1"/>
          </p:cNvSpPr>
          <p:nvPr>
            <p:ph idx="1"/>
          </p:nvPr>
        </p:nvSpPr>
        <p:spPr>
          <a:xfrm>
            <a:off x="13994608" y="5266275"/>
            <a:ext cx="16664940" cy="25992667"/>
          </a:xfrm>
        </p:spPr>
        <p:txBody>
          <a:bodyPr/>
          <a:lstStyle>
            <a:lvl1pPr>
              <a:defRPr sz="11520"/>
            </a:lvl1pPr>
            <a:lvl2pPr>
              <a:defRPr sz="10080"/>
            </a:lvl2pPr>
            <a:lvl3pPr>
              <a:defRPr sz="8640"/>
            </a:lvl3pPr>
            <a:lvl4pPr>
              <a:defRPr sz="7200"/>
            </a:lvl4pPr>
            <a:lvl5pPr>
              <a:defRPr sz="7200"/>
            </a:lvl5pPr>
            <a:lvl6pPr>
              <a:defRPr sz="7200"/>
            </a:lvl6pPr>
            <a:lvl7pPr>
              <a:defRPr sz="7200"/>
            </a:lvl7pPr>
            <a:lvl8pPr>
              <a:defRPr sz="7200"/>
            </a:lvl8pPr>
            <a:lvl9pPr>
              <a:defRPr sz="7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267428" y="10972800"/>
            <a:ext cx="10617041" cy="20328469"/>
          </a:xfrm>
        </p:spPr>
        <p:txBody>
          <a:bodyPr/>
          <a:lstStyle>
            <a:lvl1pPr marL="0" indent="0">
              <a:buNone/>
              <a:defRPr sz="5760"/>
            </a:lvl1pPr>
            <a:lvl2pPr marL="1645920" indent="0">
              <a:buNone/>
              <a:defRPr sz="5040"/>
            </a:lvl2pPr>
            <a:lvl3pPr marL="3291840" indent="0">
              <a:buNone/>
              <a:defRPr sz="4320"/>
            </a:lvl3pPr>
            <a:lvl4pPr marL="4937760" indent="0">
              <a:buNone/>
              <a:defRPr sz="3600"/>
            </a:lvl4pPr>
            <a:lvl5pPr marL="6583680" indent="0">
              <a:buNone/>
              <a:defRPr sz="3600"/>
            </a:lvl5pPr>
            <a:lvl6pPr marL="8229600" indent="0">
              <a:buNone/>
              <a:defRPr sz="3600"/>
            </a:lvl6pPr>
            <a:lvl7pPr marL="9875520" indent="0">
              <a:buNone/>
              <a:defRPr sz="3600"/>
            </a:lvl7pPr>
            <a:lvl8pPr marL="11521440" indent="0">
              <a:buNone/>
              <a:defRPr sz="3600"/>
            </a:lvl8pPr>
            <a:lvl9pPr marL="13167360" indent="0">
              <a:buNone/>
              <a:defRPr sz="36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4B06E3-2099-437E-8F23-963241FDCE55}" type="datetimeFigureOut">
              <a:rPr lang="en-US" smtClean="0"/>
              <a:t>10/19/2015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41678F-C69A-4F7F-BD29-A201E575F290}" type="slidenum">
              <a:rPr lang="en-US" smtClean="0"/>
              <a:t>‹#›</a:t>
            </a:fld>
            <a:endParaRPr lang="en-US"/>
          </a:p>
        </p:txBody>
      </p:sp>
    </p:spTree>
    <p:extLst>
      <p:ext uri="{BB962C8B-B14F-4D97-AF65-F5344CB8AC3E}">
        <p14:creationId xmlns:p14="http://schemas.microsoft.com/office/powerpoint/2010/main" val="180400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8" y="2438400"/>
            <a:ext cx="10617041" cy="8534400"/>
          </a:xfrm>
        </p:spPr>
        <p:txBody>
          <a:bodyPr anchor="b"/>
          <a:lstStyle>
            <a:lvl1pPr>
              <a:defRPr sz="1152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3994608" y="5266275"/>
            <a:ext cx="16664940" cy="25992667"/>
          </a:xfrm>
        </p:spPr>
        <p:txBody>
          <a:bodyPr anchor="t"/>
          <a:lstStyle>
            <a:lvl1pPr marL="0" indent="0">
              <a:buNone/>
              <a:defRPr sz="11520"/>
            </a:lvl1pPr>
            <a:lvl2pPr marL="1645920" indent="0">
              <a:buNone/>
              <a:defRPr sz="10080"/>
            </a:lvl2pPr>
            <a:lvl3pPr marL="3291840" indent="0">
              <a:buNone/>
              <a:defRPr sz="8640"/>
            </a:lvl3pPr>
            <a:lvl4pPr marL="4937760" indent="0">
              <a:buNone/>
              <a:defRPr sz="7200"/>
            </a:lvl4pPr>
            <a:lvl5pPr marL="6583680" indent="0">
              <a:buNone/>
              <a:defRPr sz="7200"/>
            </a:lvl5pPr>
            <a:lvl6pPr marL="8229600" indent="0">
              <a:buNone/>
              <a:defRPr sz="7200"/>
            </a:lvl6pPr>
            <a:lvl7pPr marL="9875520" indent="0">
              <a:buNone/>
              <a:defRPr sz="7200"/>
            </a:lvl7pPr>
            <a:lvl8pPr marL="11521440" indent="0">
              <a:buNone/>
              <a:defRPr sz="7200"/>
            </a:lvl8pPr>
            <a:lvl9pPr marL="13167360" indent="0">
              <a:buNone/>
              <a:defRPr sz="7200"/>
            </a:lvl9pPr>
          </a:lstStyle>
          <a:p>
            <a:r>
              <a:rPr lang="en-US" smtClean="0"/>
              <a:t>Click icon to add picture</a:t>
            </a:r>
            <a:endParaRPr lang="en-US" dirty="0"/>
          </a:p>
        </p:txBody>
      </p:sp>
      <p:sp>
        <p:nvSpPr>
          <p:cNvPr id="4" name="Text Placeholder 3"/>
          <p:cNvSpPr>
            <a:spLocks noGrp="1"/>
          </p:cNvSpPr>
          <p:nvPr>
            <p:ph type="body" sz="half" idx="2"/>
          </p:nvPr>
        </p:nvSpPr>
        <p:spPr>
          <a:xfrm>
            <a:off x="2267428" y="10972800"/>
            <a:ext cx="10617041" cy="20328469"/>
          </a:xfrm>
        </p:spPr>
        <p:txBody>
          <a:bodyPr/>
          <a:lstStyle>
            <a:lvl1pPr marL="0" indent="0">
              <a:buNone/>
              <a:defRPr sz="5760"/>
            </a:lvl1pPr>
            <a:lvl2pPr marL="1645920" indent="0">
              <a:buNone/>
              <a:defRPr sz="5040"/>
            </a:lvl2pPr>
            <a:lvl3pPr marL="3291840" indent="0">
              <a:buNone/>
              <a:defRPr sz="4320"/>
            </a:lvl3pPr>
            <a:lvl4pPr marL="4937760" indent="0">
              <a:buNone/>
              <a:defRPr sz="3600"/>
            </a:lvl4pPr>
            <a:lvl5pPr marL="6583680" indent="0">
              <a:buNone/>
              <a:defRPr sz="3600"/>
            </a:lvl5pPr>
            <a:lvl6pPr marL="8229600" indent="0">
              <a:buNone/>
              <a:defRPr sz="3600"/>
            </a:lvl6pPr>
            <a:lvl7pPr marL="9875520" indent="0">
              <a:buNone/>
              <a:defRPr sz="3600"/>
            </a:lvl7pPr>
            <a:lvl8pPr marL="11521440" indent="0">
              <a:buNone/>
              <a:defRPr sz="3600"/>
            </a:lvl8pPr>
            <a:lvl9pPr marL="13167360" indent="0">
              <a:buNone/>
              <a:defRPr sz="36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4B06E3-2099-437E-8F23-963241FDCE55}" type="datetimeFigureOut">
              <a:rPr lang="en-US" smtClean="0"/>
              <a:t>10/19/2015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41678F-C69A-4F7F-BD29-A201E575F290}" type="slidenum">
              <a:rPr lang="en-US" smtClean="0"/>
              <a:t>‹#›</a:t>
            </a:fld>
            <a:endParaRPr lang="en-US"/>
          </a:p>
        </p:txBody>
      </p:sp>
    </p:spTree>
    <p:extLst>
      <p:ext uri="{BB962C8B-B14F-4D97-AF65-F5344CB8AC3E}">
        <p14:creationId xmlns:p14="http://schemas.microsoft.com/office/powerpoint/2010/main" val="36854063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63140" y="1947342"/>
            <a:ext cx="28392120" cy="7069669"/>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263140" y="9736667"/>
            <a:ext cx="28392120" cy="2320713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263140" y="33900542"/>
            <a:ext cx="7406640" cy="1947333"/>
          </a:xfrm>
          <a:prstGeom prst="rect">
            <a:avLst/>
          </a:prstGeom>
        </p:spPr>
        <p:txBody>
          <a:bodyPr vert="horz" lIns="91440" tIns="45720" rIns="91440" bIns="45720" rtlCol="0" anchor="ctr"/>
          <a:lstStyle>
            <a:lvl1pPr algn="l">
              <a:defRPr sz="4320">
                <a:solidFill>
                  <a:schemeClr val="tx1">
                    <a:tint val="75000"/>
                  </a:schemeClr>
                </a:solidFill>
              </a:defRPr>
            </a:lvl1pPr>
          </a:lstStyle>
          <a:p>
            <a:fld id="{D24B06E3-2099-437E-8F23-963241FDCE55}" type="datetimeFigureOut">
              <a:rPr lang="en-US" smtClean="0"/>
              <a:t>10/19/2015</a:t>
            </a:fld>
            <a:endParaRPr lang="en-US"/>
          </a:p>
        </p:txBody>
      </p:sp>
      <p:sp>
        <p:nvSpPr>
          <p:cNvPr id="5" name="Footer Placeholder 4"/>
          <p:cNvSpPr>
            <a:spLocks noGrp="1"/>
          </p:cNvSpPr>
          <p:nvPr>
            <p:ph type="ftr" sz="quarter" idx="3"/>
          </p:nvPr>
        </p:nvSpPr>
        <p:spPr>
          <a:xfrm>
            <a:off x="10904220" y="33900542"/>
            <a:ext cx="11109960" cy="1947333"/>
          </a:xfrm>
          <a:prstGeom prst="rect">
            <a:avLst/>
          </a:prstGeom>
        </p:spPr>
        <p:txBody>
          <a:bodyPr vert="horz" lIns="91440" tIns="45720" rIns="91440" bIns="45720" rtlCol="0" anchor="ctr"/>
          <a:lstStyle>
            <a:lvl1pPr algn="ctr">
              <a:defRPr sz="43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248620" y="33900542"/>
            <a:ext cx="7406640" cy="1947333"/>
          </a:xfrm>
          <a:prstGeom prst="rect">
            <a:avLst/>
          </a:prstGeom>
        </p:spPr>
        <p:txBody>
          <a:bodyPr vert="horz" lIns="91440" tIns="45720" rIns="91440" bIns="45720" rtlCol="0" anchor="ctr"/>
          <a:lstStyle>
            <a:lvl1pPr algn="r">
              <a:defRPr sz="4320">
                <a:solidFill>
                  <a:schemeClr val="tx1">
                    <a:tint val="75000"/>
                  </a:schemeClr>
                </a:solidFill>
              </a:defRPr>
            </a:lvl1pPr>
          </a:lstStyle>
          <a:p>
            <a:fld id="{6441678F-C69A-4F7F-BD29-A201E575F290}" type="slidenum">
              <a:rPr lang="en-US" smtClean="0"/>
              <a:t>‹#›</a:t>
            </a:fld>
            <a:endParaRPr lang="en-US"/>
          </a:p>
        </p:txBody>
      </p:sp>
    </p:spTree>
    <p:extLst>
      <p:ext uri="{BB962C8B-B14F-4D97-AF65-F5344CB8AC3E}">
        <p14:creationId xmlns:p14="http://schemas.microsoft.com/office/powerpoint/2010/main" val="153631458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3291840" rtl="0" eaLnBrk="1" latinLnBrk="0" hangingPunct="1">
        <a:lnSpc>
          <a:spcPct val="90000"/>
        </a:lnSpc>
        <a:spcBef>
          <a:spcPct val="0"/>
        </a:spcBef>
        <a:buNone/>
        <a:defRPr sz="15840" kern="1200">
          <a:solidFill>
            <a:schemeClr val="tx1"/>
          </a:solidFill>
          <a:latin typeface="+mj-lt"/>
          <a:ea typeface="+mj-ea"/>
          <a:cs typeface="+mj-cs"/>
        </a:defRPr>
      </a:lvl1pPr>
    </p:titleStyle>
    <p:bodyStyle>
      <a:lvl1pPr marL="822960" indent="-822960" algn="l" defTabSz="3291840" rtl="0" eaLnBrk="1" latinLnBrk="0" hangingPunct="1">
        <a:lnSpc>
          <a:spcPct val="90000"/>
        </a:lnSpc>
        <a:spcBef>
          <a:spcPts val="3600"/>
        </a:spcBef>
        <a:buFont typeface="Arial" panose="020B0604020202020204" pitchFamily="34" charset="0"/>
        <a:buChar char="•"/>
        <a:defRPr sz="10080" kern="1200">
          <a:solidFill>
            <a:schemeClr val="tx1"/>
          </a:solidFill>
          <a:latin typeface="+mn-lt"/>
          <a:ea typeface="+mn-ea"/>
          <a:cs typeface="+mn-cs"/>
        </a:defRPr>
      </a:lvl1pPr>
      <a:lvl2pPr marL="2468880" indent="-822960" algn="l" defTabSz="3291840" rtl="0" eaLnBrk="1" latinLnBrk="0" hangingPunct="1">
        <a:lnSpc>
          <a:spcPct val="90000"/>
        </a:lnSpc>
        <a:spcBef>
          <a:spcPts val="1800"/>
        </a:spcBef>
        <a:buFont typeface="Arial" panose="020B0604020202020204" pitchFamily="34" charset="0"/>
        <a:buChar char="•"/>
        <a:defRPr sz="8640" kern="1200">
          <a:solidFill>
            <a:schemeClr val="tx1"/>
          </a:solidFill>
          <a:latin typeface="+mn-lt"/>
          <a:ea typeface="+mn-ea"/>
          <a:cs typeface="+mn-cs"/>
        </a:defRPr>
      </a:lvl2pPr>
      <a:lvl3pPr marL="4114800" indent="-822960" algn="l" defTabSz="3291840" rtl="0" eaLnBrk="1" latinLnBrk="0" hangingPunct="1">
        <a:lnSpc>
          <a:spcPct val="90000"/>
        </a:lnSpc>
        <a:spcBef>
          <a:spcPts val="1800"/>
        </a:spcBef>
        <a:buFont typeface="Arial" panose="020B0604020202020204" pitchFamily="34" charset="0"/>
        <a:buChar char="•"/>
        <a:defRPr sz="7200" kern="1200">
          <a:solidFill>
            <a:schemeClr val="tx1"/>
          </a:solidFill>
          <a:latin typeface="+mn-lt"/>
          <a:ea typeface="+mn-ea"/>
          <a:cs typeface="+mn-cs"/>
        </a:defRPr>
      </a:lvl3pPr>
      <a:lvl4pPr marL="57607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4pPr>
      <a:lvl5pPr marL="740664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5pPr>
      <a:lvl6pPr marL="905256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6pPr>
      <a:lvl7pPr marL="1069848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7pPr>
      <a:lvl8pPr marL="1234440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8pPr>
      <a:lvl9pPr marL="139903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9pPr>
    </p:bodyStyle>
    <p:otherStyle>
      <a:defPPr>
        <a:defRPr lang="en-US"/>
      </a:defPPr>
      <a:lvl1pPr marL="0" algn="l" defTabSz="3291840" rtl="0" eaLnBrk="1" latinLnBrk="0" hangingPunct="1">
        <a:defRPr sz="6480" kern="1200">
          <a:solidFill>
            <a:schemeClr val="tx1"/>
          </a:solidFill>
          <a:latin typeface="+mn-lt"/>
          <a:ea typeface="+mn-ea"/>
          <a:cs typeface="+mn-cs"/>
        </a:defRPr>
      </a:lvl1pPr>
      <a:lvl2pPr marL="1645920" algn="l" defTabSz="3291840" rtl="0" eaLnBrk="1" latinLnBrk="0" hangingPunct="1">
        <a:defRPr sz="6480" kern="1200">
          <a:solidFill>
            <a:schemeClr val="tx1"/>
          </a:solidFill>
          <a:latin typeface="+mn-lt"/>
          <a:ea typeface="+mn-ea"/>
          <a:cs typeface="+mn-cs"/>
        </a:defRPr>
      </a:lvl2pPr>
      <a:lvl3pPr marL="3291840" algn="l" defTabSz="3291840" rtl="0" eaLnBrk="1" latinLnBrk="0" hangingPunct="1">
        <a:defRPr sz="6480" kern="1200">
          <a:solidFill>
            <a:schemeClr val="tx1"/>
          </a:solidFill>
          <a:latin typeface="+mn-lt"/>
          <a:ea typeface="+mn-ea"/>
          <a:cs typeface="+mn-cs"/>
        </a:defRPr>
      </a:lvl3pPr>
      <a:lvl4pPr marL="4937760" algn="l" defTabSz="3291840" rtl="0" eaLnBrk="1" latinLnBrk="0" hangingPunct="1">
        <a:defRPr sz="6480" kern="1200">
          <a:solidFill>
            <a:schemeClr val="tx1"/>
          </a:solidFill>
          <a:latin typeface="+mn-lt"/>
          <a:ea typeface="+mn-ea"/>
          <a:cs typeface="+mn-cs"/>
        </a:defRPr>
      </a:lvl4pPr>
      <a:lvl5pPr marL="6583680" algn="l" defTabSz="3291840" rtl="0" eaLnBrk="1" latinLnBrk="0" hangingPunct="1">
        <a:defRPr sz="6480" kern="1200">
          <a:solidFill>
            <a:schemeClr val="tx1"/>
          </a:solidFill>
          <a:latin typeface="+mn-lt"/>
          <a:ea typeface="+mn-ea"/>
          <a:cs typeface="+mn-cs"/>
        </a:defRPr>
      </a:lvl5pPr>
      <a:lvl6pPr marL="8229600" algn="l" defTabSz="3291840" rtl="0" eaLnBrk="1" latinLnBrk="0" hangingPunct="1">
        <a:defRPr sz="6480" kern="1200">
          <a:solidFill>
            <a:schemeClr val="tx1"/>
          </a:solidFill>
          <a:latin typeface="+mn-lt"/>
          <a:ea typeface="+mn-ea"/>
          <a:cs typeface="+mn-cs"/>
        </a:defRPr>
      </a:lvl6pPr>
      <a:lvl7pPr marL="9875520" algn="l" defTabSz="3291840" rtl="0" eaLnBrk="1" latinLnBrk="0" hangingPunct="1">
        <a:defRPr sz="6480" kern="1200">
          <a:solidFill>
            <a:schemeClr val="tx1"/>
          </a:solidFill>
          <a:latin typeface="+mn-lt"/>
          <a:ea typeface="+mn-ea"/>
          <a:cs typeface="+mn-cs"/>
        </a:defRPr>
      </a:lvl7pPr>
      <a:lvl8pPr marL="11521440" algn="l" defTabSz="3291840" rtl="0" eaLnBrk="1" latinLnBrk="0" hangingPunct="1">
        <a:defRPr sz="6480" kern="1200">
          <a:solidFill>
            <a:schemeClr val="tx1"/>
          </a:solidFill>
          <a:latin typeface="+mn-lt"/>
          <a:ea typeface="+mn-ea"/>
          <a:cs typeface="+mn-cs"/>
        </a:defRPr>
      </a:lvl8pPr>
      <a:lvl9pPr marL="13167360" algn="l" defTabSz="3291840" rtl="0" eaLnBrk="1" latinLnBrk="0" hangingPunct="1">
        <a:defRPr sz="64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gif"/><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emf"/><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 y="403545"/>
            <a:ext cx="3977640" cy="2477453"/>
          </a:xfrm>
          <a:prstGeom prst="rect">
            <a:avLst/>
          </a:prstGeom>
        </p:spPr>
      </p:pic>
      <p:sp>
        <p:nvSpPr>
          <p:cNvPr id="3" name="TextBox 2"/>
          <p:cNvSpPr txBox="1"/>
          <p:nvPr/>
        </p:nvSpPr>
        <p:spPr>
          <a:xfrm>
            <a:off x="4046220" y="603444"/>
            <a:ext cx="24048720" cy="1892826"/>
          </a:xfrm>
          <a:prstGeom prst="rect">
            <a:avLst/>
          </a:prstGeom>
          <a:noFill/>
        </p:spPr>
        <p:txBody>
          <a:bodyPr wrap="square" rtlCol="0">
            <a:spAutoFit/>
          </a:bodyPr>
          <a:lstStyle/>
          <a:p>
            <a:pPr algn="ctr"/>
            <a:r>
              <a:rPr lang="en-US" sz="5850" dirty="0">
                <a:solidFill>
                  <a:srgbClr val="002060"/>
                </a:solidFill>
                <a:latin typeface="Arial Black" panose="020B0A04020102020204" pitchFamily="34" charset="0"/>
              </a:rPr>
              <a:t>Using BayesWave to Approximate Eccentric Black-Hole Binary Gravitational Waves</a:t>
            </a:r>
            <a:endParaRPr lang="en-US" sz="5850" dirty="0">
              <a:solidFill>
                <a:srgbClr val="002060"/>
              </a:solidFill>
              <a:latin typeface="Arial Black" panose="020B0A04020102020204" pitchFamily="34" charset="0"/>
            </a:endParaRPr>
          </a:p>
        </p:txBody>
      </p:sp>
      <p:grpSp>
        <p:nvGrpSpPr>
          <p:cNvPr id="22" name="Group 21"/>
          <p:cNvGrpSpPr/>
          <p:nvPr/>
        </p:nvGrpSpPr>
        <p:grpSpPr>
          <a:xfrm>
            <a:off x="-68580" y="3215454"/>
            <a:ext cx="32986980" cy="2991430"/>
            <a:chOff x="0" y="9692640"/>
            <a:chExt cx="32986980" cy="2991430"/>
          </a:xfrm>
        </p:grpSpPr>
        <p:cxnSp>
          <p:nvCxnSpPr>
            <p:cNvPr id="5" name="Straight Connector 4"/>
            <p:cNvCxnSpPr/>
            <p:nvPr/>
          </p:nvCxnSpPr>
          <p:spPr>
            <a:xfrm flipV="1">
              <a:off x="0" y="9692640"/>
              <a:ext cx="32918400" cy="91440"/>
            </a:xfrm>
            <a:prstGeom prst="line">
              <a:avLst/>
            </a:prstGeom>
            <a:ln>
              <a:solidFill>
                <a:srgbClr val="002060"/>
              </a:solidFill>
            </a:ln>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cxnSp>
          <p:nvCxnSpPr>
            <p:cNvPr id="6" name="Straight Connector 5"/>
            <p:cNvCxnSpPr/>
            <p:nvPr/>
          </p:nvCxnSpPr>
          <p:spPr>
            <a:xfrm flipV="1">
              <a:off x="68580" y="10900990"/>
              <a:ext cx="32918400" cy="91440"/>
            </a:xfrm>
            <a:prstGeom prst="line">
              <a:avLst/>
            </a:prstGeom>
            <a:ln>
              <a:solidFill>
                <a:srgbClr val="002060"/>
              </a:solidFill>
            </a:ln>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7" name="TextBox 6"/>
            <p:cNvSpPr txBox="1"/>
            <p:nvPr/>
          </p:nvSpPr>
          <p:spPr>
            <a:xfrm>
              <a:off x="0" y="9850862"/>
              <a:ext cx="32918400" cy="992579"/>
            </a:xfrm>
            <a:prstGeom prst="rect">
              <a:avLst/>
            </a:prstGeom>
            <a:noFill/>
          </p:spPr>
          <p:txBody>
            <a:bodyPr wrap="square" rtlCol="0">
              <a:spAutoFit/>
            </a:bodyPr>
            <a:lstStyle/>
            <a:p>
              <a:pPr algn="ctr"/>
              <a:r>
                <a:rPr lang="en-US" sz="5850" b="1" dirty="0"/>
                <a:t>Belinda D. Cheeseboro</a:t>
              </a:r>
              <a:r>
                <a:rPr lang="en-US" sz="5850" b="1" baseline="30000" dirty="0"/>
                <a:t>1</a:t>
              </a:r>
              <a:r>
                <a:rPr lang="en-US" sz="5850" b="1" dirty="0"/>
                <a:t> &amp; Sean T. McWilliams</a:t>
              </a:r>
              <a:r>
                <a:rPr lang="en-US" sz="5850" b="1" baseline="30000" dirty="0"/>
                <a:t>1</a:t>
              </a:r>
              <a:r>
                <a:rPr lang="en-US" sz="5443" dirty="0"/>
                <a:t>  </a:t>
              </a:r>
            </a:p>
          </p:txBody>
        </p:sp>
        <p:cxnSp>
          <p:nvCxnSpPr>
            <p:cNvPr id="8" name="Straight Connector 7"/>
            <p:cNvCxnSpPr/>
            <p:nvPr/>
          </p:nvCxnSpPr>
          <p:spPr>
            <a:xfrm flipV="1">
              <a:off x="0" y="12592630"/>
              <a:ext cx="32918400" cy="91440"/>
            </a:xfrm>
            <a:prstGeom prst="line">
              <a:avLst/>
            </a:prstGeom>
            <a:ln>
              <a:solidFill>
                <a:srgbClr val="002060"/>
              </a:solidFill>
            </a:ln>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9" name="TextBox 8"/>
            <p:cNvSpPr txBox="1"/>
            <p:nvPr/>
          </p:nvSpPr>
          <p:spPr>
            <a:xfrm>
              <a:off x="0" y="11170256"/>
              <a:ext cx="32918400" cy="1477328"/>
            </a:xfrm>
            <a:prstGeom prst="rect">
              <a:avLst/>
            </a:prstGeom>
            <a:noFill/>
          </p:spPr>
          <p:txBody>
            <a:bodyPr wrap="square" rtlCol="0">
              <a:spAutoFit/>
            </a:bodyPr>
            <a:lstStyle/>
            <a:p>
              <a:pPr algn="ctr"/>
              <a:r>
                <a:rPr lang="en-US" sz="4500" b="1" baseline="30000" dirty="0"/>
                <a:t>1</a:t>
              </a:r>
              <a:r>
                <a:rPr lang="en-US" sz="4500" dirty="0"/>
                <a:t>Department of Physics &amp; Astronomy, West Virginia University</a:t>
              </a:r>
            </a:p>
            <a:p>
              <a:pPr algn="ctr"/>
              <a:r>
                <a:rPr lang="en-US" sz="4500" dirty="0"/>
                <a:t>bdc0001@mix.wvu.edu</a:t>
              </a:r>
            </a:p>
          </p:txBody>
        </p:sp>
      </p:grpSp>
      <p:sp>
        <p:nvSpPr>
          <p:cNvPr id="10" name="TextBox 9"/>
          <p:cNvSpPr txBox="1"/>
          <p:nvPr/>
        </p:nvSpPr>
        <p:spPr>
          <a:xfrm>
            <a:off x="2057400" y="7191044"/>
            <a:ext cx="12873410" cy="6401753"/>
          </a:xfrm>
          <a:prstGeom prst="rect">
            <a:avLst/>
          </a:prstGeom>
          <a:noFill/>
        </p:spPr>
        <p:txBody>
          <a:bodyPr wrap="square" rtlCol="0">
            <a:spAutoFit/>
          </a:bodyPr>
          <a:lstStyle/>
          <a:p>
            <a:r>
              <a:rPr lang="en-US" sz="4500" b="1" dirty="0">
                <a:latin typeface="Verdana" panose="020B0604030504040204" pitchFamily="34" charset="0"/>
                <a:ea typeface="Verdana" panose="020B0604030504040204" pitchFamily="34" charset="0"/>
                <a:cs typeface="Verdana" panose="020B0604030504040204" pitchFamily="34" charset="0"/>
              </a:rPr>
              <a:t>Abstract</a:t>
            </a:r>
          </a:p>
          <a:p>
            <a:endParaRPr lang="en-US" sz="2700" dirty="0"/>
          </a:p>
          <a:p>
            <a:r>
              <a:rPr lang="en-US" sz="2600" dirty="0">
                <a:latin typeface="Verdana" panose="020B0604030504040204" pitchFamily="34" charset="0"/>
                <a:ea typeface="Verdana" panose="020B0604030504040204" pitchFamily="34" charset="0"/>
                <a:cs typeface="Verdana" panose="020B0604030504040204" pitchFamily="34" charset="0"/>
              </a:rPr>
              <a:t>The mission of the Advanced Laser Interferometer Gravitational-Wave Observatory (</a:t>
            </a:r>
            <a:r>
              <a:rPr lang="en-US" sz="2600" dirty="0" err="1">
                <a:latin typeface="Verdana" panose="020B0604030504040204" pitchFamily="34" charset="0"/>
                <a:ea typeface="Verdana" panose="020B0604030504040204" pitchFamily="34" charset="0"/>
                <a:cs typeface="Verdana" panose="020B0604030504040204" pitchFamily="34" charset="0"/>
              </a:rPr>
              <a:t>aLIGO</a:t>
            </a:r>
            <a:r>
              <a:rPr lang="en-US" sz="2600" dirty="0">
                <a:latin typeface="Verdana" panose="020B0604030504040204" pitchFamily="34" charset="0"/>
                <a:ea typeface="Verdana" panose="020B0604030504040204" pitchFamily="34" charset="0"/>
                <a:cs typeface="Verdana" panose="020B0604030504040204" pitchFamily="34" charset="0"/>
              </a:rPr>
              <a:t>) is to detect gravitational waves that could be caused by the interaction of massive gravitating bodies such as coalescing black holes and neutron stars. BayesWave is an algorithm that can analyze possible gravitational wave event data and determine the likelihood that the event strain contains mostly Gaussian noise, signal, or glitches. The algorithm accomplishes this by using multi-component models and incorporating the Reverse Jump Markov chain Monte Carlo (</a:t>
            </a:r>
            <a:r>
              <a:rPr lang="en-US" sz="2600" dirty="0" err="1">
                <a:latin typeface="Verdana" panose="020B0604030504040204" pitchFamily="34" charset="0"/>
                <a:ea typeface="Verdana" panose="020B0604030504040204" pitchFamily="34" charset="0"/>
                <a:cs typeface="Verdana" panose="020B0604030504040204" pitchFamily="34" charset="0"/>
              </a:rPr>
              <a:t>RJMcMC</a:t>
            </a:r>
            <a:r>
              <a:rPr lang="en-US" sz="2600" dirty="0">
                <a:latin typeface="Verdana" panose="020B0604030504040204" pitchFamily="34" charset="0"/>
                <a:ea typeface="Verdana" panose="020B0604030504040204" pitchFamily="34" charset="0"/>
                <a:cs typeface="Verdana" panose="020B0604030504040204" pitchFamily="34" charset="0"/>
              </a:rPr>
              <a:t>) to simultaneously perform model selection and fully sample the posterior likelihood to estimate model parameters. We will describe previous investigations using BayesWave, and discuss future work using BayesWave in a new way to detect gravitational wave signals from eccentric black-hole binary sources</a:t>
            </a:r>
            <a:r>
              <a:rPr lang="en-US" sz="2600" dirty="0"/>
              <a:t>.</a:t>
            </a:r>
            <a:endParaRPr lang="en-US" sz="2600" dirty="0"/>
          </a:p>
        </p:txBody>
      </p:sp>
      <p:grpSp>
        <p:nvGrpSpPr>
          <p:cNvPr id="27" name="Group 26"/>
          <p:cNvGrpSpPr/>
          <p:nvPr/>
        </p:nvGrpSpPr>
        <p:grpSpPr>
          <a:xfrm>
            <a:off x="17650901" y="7193421"/>
            <a:ext cx="11729168" cy="6928055"/>
            <a:chOff x="68580" y="15456401"/>
            <a:chExt cx="9738360" cy="5088293"/>
          </a:xfrm>
        </p:grpSpPr>
        <p:sp>
          <p:nvSpPr>
            <p:cNvPr id="11" name="TextBox 10"/>
            <p:cNvSpPr txBox="1"/>
            <p:nvPr/>
          </p:nvSpPr>
          <p:spPr>
            <a:xfrm>
              <a:off x="68580" y="15456401"/>
              <a:ext cx="9738360" cy="2350876"/>
            </a:xfrm>
            <a:prstGeom prst="rect">
              <a:avLst/>
            </a:prstGeom>
            <a:noFill/>
          </p:spPr>
          <p:txBody>
            <a:bodyPr wrap="square" rtlCol="0">
              <a:spAutoFit/>
            </a:bodyPr>
            <a:lstStyle/>
            <a:p>
              <a:r>
                <a:rPr lang="en-US" sz="4500" b="1" dirty="0">
                  <a:latin typeface="Verdana" panose="020B0604030504040204" pitchFamily="34" charset="0"/>
                  <a:ea typeface="Verdana" panose="020B0604030504040204" pitchFamily="34" charset="0"/>
                  <a:cs typeface="Verdana" panose="020B0604030504040204" pitchFamily="34" charset="0"/>
                </a:rPr>
                <a:t>What is </a:t>
              </a:r>
              <a:r>
                <a:rPr lang="en-US" sz="4500" b="1" dirty="0" err="1">
                  <a:latin typeface="Verdana" panose="020B0604030504040204" pitchFamily="34" charset="0"/>
                  <a:ea typeface="Verdana" panose="020B0604030504040204" pitchFamily="34" charset="0"/>
                  <a:cs typeface="Verdana" panose="020B0604030504040204" pitchFamily="34" charset="0"/>
                </a:rPr>
                <a:t>aLIGO</a:t>
              </a:r>
              <a:r>
                <a:rPr lang="en-US" sz="4500" b="1" dirty="0">
                  <a:latin typeface="Verdana" panose="020B0604030504040204" pitchFamily="34" charset="0"/>
                  <a:ea typeface="Verdana" panose="020B0604030504040204" pitchFamily="34" charset="0"/>
                  <a:cs typeface="Verdana" panose="020B0604030504040204" pitchFamily="34" charset="0"/>
                </a:rPr>
                <a:t>?</a:t>
              </a:r>
            </a:p>
            <a:p>
              <a:endParaRPr lang="en-US" sz="2700" dirty="0"/>
            </a:p>
            <a:p>
              <a:r>
                <a:rPr lang="en-US" sz="2600" dirty="0"/>
                <a:t>It is the Advanced Laser Interferometer Gravitational-Wave Observatory. The “advanced” portion of the acronym signifies the upgrades made to the two detectors: one in Hanford, Washington and the other in Livingston, Louisiana. These upgrades have improved the sensitivity of the detectors by introducing new equipment. </a:t>
              </a:r>
              <a:r>
                <a:rPr lang="en-US" sz="2600" dirty="0" err="1"/>
                <a:t>aLIGO</a:t>
              </a:r>
              <a:r>
                <a:rPr lang="en-US" sz="2600" dirty="0"/>
                <a:t> is currently undergoing its first observation run “O1” that started in September 2015.</a:t>
              </a:r>
            </a:p>
          </p:txBody>
        </p:sp>
        <p:pic>
          <p:nvPicPr>
            <p:cNvPr id="12" name="Picture 1" descr="Aerial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19858" y="18153580"/>
              <a:ext cx="3576307" cy="2384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2" descr="hireslivingston_7.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248161" y="18208238"/>
              <a:ext cx="3584823" cy="2336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4" name="Group 23"/>
          <p:cNvGrpSpPr/>
          <p:nvPr/>
        </p:nvGrpSpPr>
        <p:grpSpPr>
          <a:xfrm>
            <a:off x="2057400" y="14531516"/>
            <a:ext cx="12476748" cy="13517511"/>
            <a:chOff x="12207240" y="13807440"/>
            <a:chExt cx="10241280" cy="12606314"/>
          </a:xfrm>
        </p:grpSpPr>
        <p:sp>
          <p:nvSpPr>
            <p:cNvPr id="14" name="TextBox 13"/>
            <p:cNvSpPr txBox="1"/>
            <p:nvPr/>
          </p:nvSpPr>
          <p:spPr>
            <a:xfrm>
              <a:off x="12207240" y="13807440"/>
              <a:ext cx="10241280" cy="5697541"/>
            </a:xfrm>
            <a:prstGeom prst="rect">
              <a:avLst/>
            </a:prstGeom>
            <a:noFill/>
          </p:spPr>
          <p:txBody>
            <a:bodyPr wrap="square" rtlCol="0">
              <a:spAutoFit/>
            </a:bodyPr>
            <a:lstStyle/>
            <a:p>
              <a:r>
                <a:rPr lang="en-US" sz="4500" b="1" dirty="0">
                  <a:latin typeface="Verdana" panose="020B0604030504040204" pitchFamily="34" charset="0"/>
                  <a:ea typeface="Verdana" panose="020B0604030504040204" pitchFamily="34" charset="0"/>
                  <a:cs typeface="Verdana" panose="020B0604030504040204" pitchFamily="34" charset="0"/>
                </a:rPr>
                <a:t>What is BayesWave</a:t>
              </a:r>
              <a:r>
                <a:rPr lang="en-US" sz="4500" b="1" dirty="0">
                  <a:latin typeface="Verdana" panose="020B0604030504040204" pitchFamily="34" charset="0"/>
                  <a:ea typeface="Verdana" panose="020B0604030504040204" pitchFamily="34" charset="0"/>
                  <a:cs typeface="Verdana" panose="020B0604030504040204" pitchFamily="34" charset="0"/>
                </a:rPr>
                <a:t>?</a:t>
              </a:r>
            </a:p>
            <a:p>
              <a:endParaRPr lang="en-US" sz="3200" dirty="0"/>
            </a:p>
            <a:p>
              <a:r>
                <a:rPr lang="en-US" sz="2600" dirty="0">
                  <a:latin typeface="Verdana" panose="020B0604030504040204" pitchFamily="34" charset="0"/>
                  <a:ea typeface="Verdana" panose="020B0604030504040204" pitchFamily="34" charset="0"/>
                  <a:cs typeface="Verdana" panose="020B0604030504040204" pitchFamily="34" charset="0"/>
                </a:rPr>
                <a:t>BayesWave is an algorithm that utilizes Bayesian probability theory, Markov chain Monte Carlo (</a:t>
              </a:r>
              <a:r>
                <a:rPr lang="en-US" sz="2600" dirty="0" err="1">
                  <a:latin typeface="Verdana" panose="020B0604030504040204" pitchFamily="34" charset="0"/>
                  <a:ea typeface="Verdana" panose="020B0604030504040204" pitchFamily="34" charset="0"/>
                  <a:cs typeface="Verdana" panose="020B0604030504040204" pitchFamily="34" charset="0"/>
                </a:rPr>
                <a:t>McMC</a:t>
              </a:r>
              <a:r>
                <a:rPr lang="en-US" sz="2600" dirty="0">
                  <a:latin typeface="Verdana" panose="020B0604030504040204" pitchFamily="34" charset="0"/>
                  <a:ea typeface="Verdana" panose="020B0604030504040204" pitchFamily="34" charset="0"/>
                  <a:cs typeface="Verdana" panose="020B0604030504040204" pitchFamily="34" charset="0"/>
                </a:rPr>
                <a:t>), and Reverse Jump Markov chain Monte Carlo (</a:t>
              </a:r>
              <a:r>
                <a:rPr lang="en-US" sz="2600" dirty="0" err="1">
                  <a:latin typeface="Verdana" panose="020B0604030504040204" pitchFamily="34" charset="0"/>
                  <a:ea typeface="Verdana" panose="020B0604030504040204" pitchFamily="34" charset="0"/>
                  <a:cs typeface="Verdana" panose="020B0604030504040204" pitchFamily="34" charset="0"/>
                </a:rPr>
                <a:t>RJMcMC</a:t>
              </a:r>
              <a:r>
                <a:rPr lang="en-US" sz="2600" dirty="0">
                  <a:latin typeface="Verdana" panose="020B0604030504040204" pitchFamily="34" charset="0"/>
                  <a:ea typeface="Verdana" panose="020B0604030504040204" pitchFamily="34" charset="0"/>
                  <a:cs typeface="Verdana" panose="020B0604030504040204" pitchFamily="34" charset="0"/>
                </a:rPr>
                <a:t>) methods to analyze the characteristics of a gravitational wave. These characteristics include signal and noise features such as frequency content and duration.</a:t>
              </a:r>
            </a:p>
            <a:p>
              <a:r>
                <a:rPr lang="en-US" sz="2600" dirty="0">
                  <a:latin typeface="Verdana" panose="020B0604030504040204" pitchFamily="34" charset="0"/>
                  <a:ea typeface="Verdana" panose="020B0604030504040204" pitchFamily="34" charset="0"/>
                  <a:cs typeface="Verdana" panose="020B0604030504040204" pitchFamily="34" charset="0"/>
                </a:rPr>
                <a:t>BayesWave uses the </a:t>
              </a:r>
              <a:r>
                <a:rPr lang="en-US" sz="2600" dirty="0" err="1">
                  <a:latin typeface="Verdana" panose="020B0604030504040204" pitchFamily="34" charset="0"/>
                  <a:ea typeface="Verdana" panose="020B0604030504040204" pitchFamily="34" charset="0"/>
                  <a:cs typeface="Verdana" panose="020B0604030504040204" pitchFamily="34" charset="0"/>
                </a:rPr>
                <a:t>McMC</a:t>
              </a:r>
              <a:r>
                <a:rPr lang="en-US" sz="2600" dirty="0">
                  <a:latin typeface="Verdana" panose="020B0604030504040204" pitchFamily="34" charset="0"/>
                  <a:ea typeface="Verdana" panose="020B0604030504040204" pitchFamily="34" charset="0"/>
                  <a:cs typeface="Verdana" panose="020B0604030504040204" pitchFamily="34" charset="0"/>
                </a:rPr>
                <a:t> to sample the posterior distribution function to find all possible gravitational wave solutions. To model the noise and signal of a gravitational wave, the algorithm uses a three layer model that includes a gravitational wave signal, short duration noise (“glitches”), and Gaussian noise</a:t>
              </a:r>
              <a:r>
                <a:rPr lang="en-US" sz="2600" dirty="0">
                  <a:latin typeface="Verdana" panose="020B0604030504040204" pitchFamily="34" charset="0"/>
                  <a:ea typeface="Verdana" panose="020B0604030504040204" pitchFamily="34" charset="0"/>
                  <a:cs typeface="Verdana" panose="020B0604030504040204" pitchFamily="34" charset="0"/>
                </a:rPr>
                <a:t>.</a:t>
              </a:r>
            </a:p>
            <a:p>
              <a:endParaRPr lang="en-US" sz="2700" dirty="0"/>
            </a:p>
            <a:p>
              <a:endParaRPr lang="en-US" sz="2700" dirty="0"/>
            </a:p>
          </p:txBody>
        </p:sp>
        <p:pic>
          <p:nvPicPr>
            <p:cNvPr id="19" name="Picture 18"/>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4226856" y="19349577"/>
              <a:ext cx="6202048" cy="3024229"/>
            </a:xfrm>
            <a:prstGeom prst="rect">
              <a:avLst/>
            </a:prstGeom>
            <a:noFill/>
            <a:ln>
              <a:noFill/>
            </a:ln>
          </p:spPr>
        </p:pic>
        <p:sp>
          <p:nvSpPr>
            <p:cNvPr id="17" name="TextBox 16"/>
            <p:cNvSpPr txBox="1"/>
            <p:nvPr/>
          </p:nvSpPr>
          <p:spPr>
            <a:xfrm>
              <a:off x="12390120" y="22969397"/>
              <a:ext cx="9875520" cy="3444357"/>
            </a:xfrm>
            <a:prstGeom prst="rect">
              <a:avLst/>
            </a:prstGeom>
            <a:noFill/>
          </p:spPr>
          <p:txBody>
            <a:bodyPr wrap="square" rtlCol="0">
              <a:spAutoFit/>
            </a:bodyPr>
            <a:lstStyle/>
            <a:p>
              <a:r>
                <a:rPr lang="en-US" sz="2600" dirty="0">
                  <a:latin typeface="Verdana" panose="020B0604030504040204" pitchFamily="34" charset="0"/>
                  <a:ea typeface="Verdana" panose="020B0604030504040204" pitchFamily="34" charset="0"/>
                  <a:cs typeface="Verdana" panose="020B0604030504040204" pitchFamily="34" charset="0"/>
                </a:rPr>
                <a:t>The </a:t>
              </a:r>
              <a:r>
                <a:rPr lang="en-US" sz="2600" i="1" dirty="0" err="1">
                  <a:latin typeface="Verdana" panose="020B0604030504040204" pitchFamily="34" charset="0"/>
                  <a:ea typeface="Verdana" panose="020B0604030504040204" pitchFamily="34" charset="0"/>
                  <a:cs typeface="Verdana" panose="020B0604030504040204" pitchFamily="34" charset="0"/>
                </a:rPr>
                <a:t>s</a:t>
              </a:r>
              <a:r>
                <a:rPr lang="en-US" sz="2600" i="1" baseline="-25000" dirty="0" err="1">
                  <a:latin typeface="Verdana" panose="020B0604030504040204" pitchFamily="34" charset="0"/>
                  <a:ea typeface="Verdana" panose="020B0604030504040204" pitchFamily="34" charset="0"/>
                  <a:cs typeface="Verdana" panose="020B0604030504040204" pitchFamily="34" charset="0"/>
                </a:rPr>
                <a:t>i</a:t>
              </a:r>
              <a:r>
                <a:rPr lang="en-US" sz="2600" dirty="0">
                  <a:latin typeface="Verdana" panose="020B0604030504040204" pitchFamily="34" charset="0"/>
                  <a:ea typeface="Verdana" panose="020B0604030504040204" pitchFamily="34" charset="0"/>
                  <a:cs typeface="Verdana" panose="020B0604030504040204" pitchFamily="34" charset="0"/>
                </a:rPr>
                <a:t> are data samples from the </a:t>
              </a:r>
              <a:r>
                <a:rPr lang="en-US" sz="2600" i="1" dirty="0" err="1">
                  <a:latin typeface="Verdana" panose="020B0604030504040204" pitchFamily="34" charset="0"/>
                  <a:ea typeface="Verdana" panose="020B0604030504040204" pitchFamily="34" charset="0"/>
                  <a:cs typeface="Verdana" panose="020B0604030504040204" pitchFamily="34" charset="0"/>
                </a:rPr>
                <a:t>i</a:t>
              </a:r>
              <a:r>
                <a:rPr lang="en-US" sz="2600" dirty="0" err="1">
                  <a:latin typeface="Verdana" panose="020B0604030504040204" pitchFamily="34" charset="0"/>
                  <a:ea typeface="Verdana" panose="020B0604030504040204" pitchFamily="34" charset="0"/>
                  <a:cs typeface="Verdana" panose="020B0604030504040204" pitchFamily="34" charset="0"/>
                </a:rPr>
                <a:t>th</a:t>
              </a:r>
              <a:r>
                <a:rPr lang="en-US" sz="2600" dirty="0">
                  <a:latin typeface="Verdana" panose="020B0604030504040204" pitchFamily="34" charset="0"/>
                  <a:ea typeface="Verdana" panose="020B0604030504040204" pitchFamily="34" charset="0"/>
                  <a:cs typeface="Verdana" panose="020B0604030504040204" pitchFamily="34" charset="0"/>
                </a:rPr>
                <a:t> detector, </a:t>
              </a:r>
              <a:r>
                <a:rPr lang="en-US" sz="2600" i="1" dirty="0">
                  <a:latin typeface="Verdana" panose="020B0604030504040204" pitchFamily="34" charset="0"/>
                  <a:ea typeface="Verdana" panose="020B0604030504040204" pitchFamily="34" charset="0"/>
                  <a:cs typeface="Verdana" panose="020B0604030504040204" pitchFamily="34" charset="0"/>
                </a:rPr>
                <a:t>h</a:t>
              </a:r>
              <a:r>
                <a:rPr lang="en-US" sz="2600" dirty="0">
                  <a:latin typeface="Verdana" panose="020B0604030504040204" pitchFamily="34" charset="0"/>
                  <a:ea typeface="Verdana" panose="020B0604030504040204" pitchFamily="34" charset="0"/>
                  <a:cs typeface="Verdana" panose="020B0604030504040204" pitchFamily="34" charset="0"/>
                </a:rPr>
                <a:t> is gravitational wave strain. A</a:t>
              </a:r>
              <a:r>
                <a:rPr lang="en-US" sz="2600" baseline="-25000" dirty="0">
                  <a:latin typeface="Verdana" panose="020B0604030504040204" pitchFamily="34" charset="0"/>
                  <a:ea typeface="Verdana" panose="020B0604030504040204" pitchFamily="34" charset="0"/>
                  <a:cs typeface="Verdana" panose="020B0604030504040204" pitchFamily="34" charset="0"/>
                </a:rPr>
                <a:t>i</a:t>
              </a:r>
              <a:r>
                <a:rPr lang="en-US" sz="2600" dirty="0">
                  <a:latin typeface="Verdana" panose="020B0604030504040204" pitchFamily="34" charset="0"/>
                  <a:ea typeface="Verdana" panose="020B0604030504040204" pitchFamily="34" charset="0"/>
                  <a:cs typeface="Verdana" panose="020B0604030504040204" pitchFamily="34" charset="0"/>
                </a:rPr>
                <a:t> is an operator that maps the strain at the </a:t>
              </a:r>
              <a:r>
                <a:rPr lang="en-US" sz="2600" dirty="0" err="1">
                  <a:latin typeface="Verdana" panose="020B0604030504040204" pitchFamily="34" charset="0"/>
                  <a:ea typeface="Verdana" panose="020B0604030504040204" pitchFamily="34" charset="0"/>
                  <a:cs typeface="Verdana" panose="020B0604030504040204" pitchFamily="34" charset="0"/>
                </a:rPr>
                <a:t>geocenter</a:t>
              </a:r>
              <a:r>
                <a:rPr lang="en-US" sz="2600" dirty="0">
                  <a:latin typeface="Verdana" panose="020B0604030504040204" pitchFamily="34" charset="0"/>
                  <a:ea typeface="Verdana" panose="020B0604030504040204" pitchFamily="34" charset="0"/>
                  <a:cs typeface="Verdana" panose="020B0604030504040204" pitchFamily="34" charset="0"/>
                </a:rPr>
                <a:t> onto the </a:t>
              </a:r>
              <a:r>
                <a:rPr lang="en-US" sz="2600" i="1" dirty="0" err="1">
                  <a:latin typeface="Verdana" panose="020B0604030504040204" pitchFamily="34" charset="0"/>
                  <a:ea typeface="Verdana" panose="020B0604030504040204" pitchFamily="34" charset="0"/>
                  <a:cs typeface="Verdana" panose="020B0604030504040204" pitchFamily="34" charset="0"/>
                </a:rPr>
                <a:t>i</a:t>
              </a:r>
              <a:r>
                <a:rPr lang="en-US" sz="2600" dirty="0" err="1">
                  <a:latin typeface="Verdana" panose="020B0604030504040204" pitchFamily="34" charset="0"/>
                  <a:ea typeface="Verdana" panose="020B0604030504040204" pitchFamily="34" charset="0"/>
                  <a:cs typeface="Verdana" panose="020B0604030504040204" pitchFamily="34" charset="0"/>
                </a:rPr>
                <a:t>th</a:t>
              </a:r>
              <a:r>
                <a:rPr lang="en-US" sz="2600" dirty="0">
                  <a:latin typeface="Verdana" panose="020B0604030504040204" pitchFamily="34" charset="0"/>
                  <a:ea typeface="Verdana" panose="020B0604030504040204" pitchFamily="34" charset="0"/>
                  <a:cs typeface="Verdana" panose="020B0604030504040204" pitchFamily="34" charset="0"/>
                </a:rPr>
                <a:t> detector. The </a:t>
              </a:r>
              <a:r>
                <a:rPr lang="en-US" sz="2600" i="1" dirty="0" err="1">
                  <a:latin typeface="Verdana" panose="020B0604030504040204" pitchFamily="34" charset="0"/>
                  <a:ea typeface="Verdana" panose="020B0604030504040204" pitchFamily="34" charset="0"/>
                  <a:cs typeface="Verdana" panose="020B0604030504040204" pitchFamily="34" charset="0"/>
                </a:rPr>
                <a:t>g</a:t>
              </a:r>
              <a:r>
                <a:rPr lang="en-US" sz="2600" i="1" baseline="-25000" dirty="0" err="1">
                  <a:latin typeface="Verdana" panose="020B0604030504040204" pitchFamily="34" charset="0"/>
                  <a:ea typeface="Verdana" panose="020B0604030504040204" pitchFamily="34" charset="0"/>
                  <a:cs typeface="Verdana" panose="020B0604030504040204" pitchFamily="34" charset="0"/>
                </a:rPr>
                <a:t>i</a:t>
              </a:r>
              <a:r>
                <a:rPr lang="en-US" sz="2600" dirty="0">
                  <a:latin typeface="Verdana" panose="020B0604030504040204" pitchFamily="34" charset="0"/>
                  <a:ea typeface="Verdana" panose="020B0604030504040204" pitchFamily="34" charset="0"/>
                  <a:cs typeface="Verdana" panose="020B0604030504040204" pitchFamily="34" charset="0"/>
                </a:rPr>
                <a:t> represents a glitch from the </a:t>
              </a:r>
              <a:r>
                <a:rPr lang="en-US" sz="2600" i="1" dirty="0" err="1">
                  <a:latin typeface="Verdana" panose="020B0604030504040204" pitchFamily="34" charset="0"/>
                  <a:ea typeface="Verdana" panose="020B0604030504040204" pitchFamily="34" charset="0"/>
                  <a:cs typeface="Verdana" panose="020B0604030504040204" pitchFamily="34" charset="0"/>
                </a:rPr>
                <a:t>i</a:t>
              </a:r>
              <a:r>
                <a:rPr lang="en-US" sz="2600" dirty="0" err="1">
                  <a:latin typeface="Verdana" panose="020B0604030504040204" pitchFamily="34" charset="0"/>
                  <a:ea typeface="Verdana" panose="020B0604030504040204" pitchFamily="34" charset="0"/>
                  <a:cs typeface="Verdana" panose="020B0604030504040204" pitchFamily="34" charset="0"/>
                </a:rPr>
                <a:t>th</a:t>
              </a:r>
              <a:r>
                <a:rPr lang="en-US" sz="2600" dirty="0">
                  <a:latin typeface="Verdana" panose="020B0604030504040204" pitchFamily="34" charset="0"/>
                  <a:ea typeface="Verdana" panose="020B0604030504040204" pitchFamily="34" charset="0"/>
                  <a:cs typeface="Verdana" panose="020B0604030504040204" pitchFamily="34" charset="0"/>
                </a:rPr>
                <a:t> detector and </a:t>
              </a:r>
              <a:r>
                <a:rPr lang="en-US" sz="2600" i="1" dirty="0" err="1">
                  <a:latin typeface="Verdana" panose="020B0604030504040204" pitchFamily="34" charset="0"/>
                  <a:ea typeface="Verdana" panose="020B0604030504040204" pitchFamily="34" charset="0"/>
                  <a:cs typeface="Verdana" panose="020B0604030504040204" pitchFamily="34" charset="0"/>
                </a:rPr>
                <a:t>n</a:t>
              </a:r>
              <a:r>
                <a:rPr lang="en-US" sz="2600" i="1" baseline="-25000" dirty="0" err="1">
                  <a:latin typeface="Verdana" panose="020B0604030504040204" pitchFamily="34" charset="0"/>
                  <a:ea typeface="Verdana" panose="020B0604030504040204" pitchFamily="34" charset="0"/>
                  <a:cs typeface="Verdana" panose="020B0604030504040204" pitchFamily="34" charset="0"/>
                </a:rPr>
                <a:t>i</a:t>
              </a:r>
              <a:r>
                <a:rPr lang="en-US" sz="2600" dirty="0">
                  <a:latin typeface="Verdana" panose="020B0604030504040204" pitchFamily="34" charset="0"/>
                  <a:ea typeface="Verdana" panose="020B0604030504040204" pitchFamily="34" charset="0"/>
                  <a:cs typeface="Verdana" panose="020B0604030504040204" pitchFamily="34" charset="0"/>
                </a:rPr>
                <a:t> is the Gaussian noise.</a:t>
              </a:r>
            </a:p>
            <a:p>
              <a:r>
                <a:rPr lang="en-US" sz="2600" dirty="0">
                  <a:latin typeface="Verdana" panose="020B0604030504040204" pitchFamily="34" charset="0"/>
                  <a:ea typeface="Verdana" panose="020B0604030504040204" pitchFamily="34" charset="0"/>
                  <a:cs typeface="Verdana" panose="020B0604030504040204" pitchFamily="34" charset="0"/>
                </a:rPr>
                <a:t>The </a:t>
              </a:r>
              <a:r>
                <a:rPr lang="en-US" sz="2600" dirty="0" err="1">
                  <a:latin typeface="Verdana" panose="020B0604030504040204" pitchFamily="34" charset="0"/>
                  <a:ea typeface="Verdana" panose="020B0604030504040204" pitchFamily="34" charset="0"/>
                  <a:cs typeface="Verdana" panose="020B0604030504040204" pitchFamily="34" charset="0"/>
                </a:rPr>
                <a:t>RJMcMC</a:t>
              </a:r>
              <a:r>
                <a:rPr lang="en-US" sz="2600" dirty="0">
                  <a:latin typeface="Verdana" panose="020B0604030504040204" pitchFamily="34" charset="0"/>
                  <a:ea typeface="Verdana" panose="020B0604030504040204" pitchFamily="34" charset="0"/>
                  <a:cs typeface="Verdana" panose="020B0604030504040204" pitchFamily="34" charset="0"/>
                </a:rPr>
                <a:t> is used to determine what characteristics are present in the gravitational wave strain. This information is then used to calculate Bayes Factors. These Bayes Factors are relative probabilities that determine whether the strain data is a combination of glitch and noise, or gravitational wave signal and noise. </a:t>
              </a:r>
            </a:p>
          </p:txBody>
        </p:sp>
      </p:grpSp>
      <p:grpSp>
        <p:nvGrpSpPr>
          <p:cNvPr id="26" name="Group 25"/>
          <p:cNvGrpSpPr/>
          <p:nvPr/>
        </p:nvGrpSpPr>
        <p:grpSpPr>
          <a:xfrm>
            <a:off x="17650901" y="14667411"/>
            <a:ext cx="11924864" cy="13157908"/>
            <a:chOff x="22747439" y="13765890"/>
            <a:chExt cx="9649753" cy="9666446"/>
          </a:xfrm>
        </p:grpSpPr>
        <p:sp>
          <p:nvSpPr>
            <p:cNvPr id="20" name="TextBox 19"/>
            <p:cNvSpPr txBox="1"/>
            <p:nvPr/>
          </p:nvSpPr>
          <p:spPr>
            <a:xfrm>
              <a:off x="22814280" y="13765890"/>
              <a:ext cx="9372600" cy="2656767"/>
            </a:xfrm>
            <a:prstGeom prst="rect">
              <a:avLst/>
            </a:prstGeom>
            <a:noFill/>
          </p:spPr>
          <p:txBody>
            <a:bodyPr wrap="square" rtlCol="0">
              <a:spAutoFit/>
            </a:bodyPr>
            <a:lstStyle/>
            <a:p>
              <a:r>
                <a:rPr lang="en-US" sz="4500" b="1" dirty="0">
                  <a:latin typeface="Verdana" panose="020B0604030504040204" pitchFamily="34" charset="0"/>
                  <a:ea typeface="Verdana" panose="020B0604030504040204" pitchFamily="34" charset="0"/>
                  <a:cs typeface="Verdana" panose="020B0604030504040204" pitchFamily="34" charset="0"/>
                </a:rPr>
                <a:t>Using BayesWave to Detect Eccentric Binary </a:t>
              </a:r>
              <a:r>
                <a:rPr lang="en-US" sz="4500" b="1" dirty="0">
                  <a:latin typeface="Verdana" panose="020B0604030504040204" pitchFamily="34" charset="0"/>
                  <a:ea typeface="Verdana" panose="020B0604030504040204" pitchFamily="34" charset="0"/>
                  <a:cs typeface="Verdana" panose="020B0604030504040204" pitchFamily="34" charset="0"/>
                </a:rPr>
                <a:t>Sources</a:t>
              </a:r>
            </a:p>
            <a:p>
              <a:endParaRPr lang="en-US" sz="2600" dirty="0">
                <a:latin typeface="Verdana" panose="020B0604030504040204" pitchFamily="34" charset="0"/>
                <a:ea typeface="Verdana" panose="020B0604030504040204" pitchFamily="34" charset="0"/>
                <a:cs typeface="Verdana" panose="020B0604030504040204" pitchFamily="34" charset="0"/>
              </a:endParaRPr>
            </a:p>
            <a:p>
              <a:r>
                <a:rPr lang="en-US" sz="2600" dirty="0">
                  <a:latin typeface="Verdana" panose="020B0604030504040204" pitchFamily="34" charset="0"/>
                  <a:ea typeface="Verdana" panose="020B0604030504040204" pitchFamily="34" charset="0"/>
                  <a:cs typeface="Verdana" panose="020B0604030504040204" pitchFamily="34" charset="0"/>
                </a:rPr>
                <a:t>Our interest in BayesWave lies in its unique way of identifying “glitches”. Although glitches have generally been characterized as detector noise, we believe that aspect of BayesWave is crucial in identifying eccentric binary sources. </a:t>
              </a:r>
            </a:p>
          </p:txBody>
        </p:sp>
        <p:pic>
          <p:nvPicPr>
            <p:cNvPr id="21" name="Picture 20"/>
            <p:cNvPicPr>
              <a:picLocks noChangeAspect="1"/>
            </p:cNvPicPr>
            <p:nvPr/>
          </p:nvPicPr>
          <p:blipFill>
            <a:blip r:embed="rId6"/>
            <a:stretch>
              <a:fillRect/>
            </a:stretch>
          </p:blipFill>
          <p:spPr>
            <a:xfrm>
              <a:off x="24005591" y="16639450"/>
              <a:ext cx="6975088" cy="3568860"/>
            </a:xfrm>
            <a:prstGeom prst="rect">
              <a:avLst/>
            </a:prstGeom>
          </p:spPr>
        </p:pic>
        <p:sp>
          <p:nvSpPr>
            <p:cNvPr id="25" name="TextBox 24"/>
            <p:cNvSpPr txBox="1"/>
            <p:nvPr/>
          </p:nvSpPr>
          <p:spPr>
            <a:xfrm rot="10800000" flipV="1">
              <a:off x="22747439" y="20425103"/>
              <a:ext cx="9649753" cy="3007233"/>
            </a:xfrm>
            <a:prstGeom prst="rect">
              <a:avLst/>
            </a:prstGeom>
            <a:noFill/>
          </p:spPr>
          <p:txBody>
            <a:bodyPr wrap="square" rtlCol="0">
              <a:spAutoFit/>
            </a:bodyPr>
            <a:lstStyle/>
            <a:p>
              <a:r>
                <a:rPr lang="en-US" sz="2600" dirty="0">
                  <a:latin typeface="Verdana" panose="020B0604030504040204" pitchFamily="34" charset="0"/>
                  <a:ea typeface="Verdana" panose="020B0604030504040204" pitchFamily="34" charset="0"/>
                  <a:cs typeface="Verdana" panose="020B0604030504040204" pitchFamily="34" charset="0"/>
                </a:rPr>
                <a:t>The </a:t>
              </a:r>
              <a:r>
                <a:rPr lang="en-US" sz="2600" dirty="0" smtClean="0">
                  <a:latin typeface="Verdana" panose="020B0604030504040204" pitchFamily="34" charset="0"/>
                  <a:ea typeface="Verdana" panose="020B0604030504040204" pitchFamily="34" charset="0"/>
                  <a:cs typeface="Verdana" panose="020B0604030504040204" pitchFamily="34" charset="0"/>
                </a:rPr>
                <a:t>figure above </a:t>
              </a:r>
              <a:r>
                <a:rPr lang="en-US" sz="2600" dirty="0">
                  <a:latin typeface="Verdana" panose="020B0604030504040204" pitchFamily="34" charset="0"/>
                  <a:ea typeface="Verdana" panose="020B0604030504040204" pitchFamily="34" charset="0"/>
                  <a:cs typeface="Verdana" panose="020B0604030504040204" pitchFamily="34" charset="0"/>
                </a:rPr>
                <a:t>is a simulation of a waveform for an eccentric black hole binary </a:t>
              </a:r>
              <a:r>
                <a:rPr lang="en-US" sz="2600" dirty="0" smtClean="0">
                  <a:latin typeface="Verdana" panose="020B0604030504040204" pitchFamily="34" charset="0"/>
                  <a:ea typeface="Verdana" panose="020B0604030504040204" pitchFamily="34" charset="0"/>
                  <a:cs typeface="Verdana" panose="020B0604030504040204" pitchFamily="34" charset="0"/>
                </a:rPr>
                <a:t>system [3]. </a:t>
              </a:r>
              <a:r>
                <a:rPr lang="en-US" sz="2600" dirty="0">
                  <a:latin typeface="Verdana" panose="020B0604030504040204" pitchFamily="34" charset="0"/>
                  <a:ea typeface="Verdana" panose="020B0604030504040204" pitchFamily="34" charset="0"/>
                  <a:cs typeface="Verdana" panose="020B0604030504040204" pitchFamily="34" charset="0"/>
                </a:rPr>
                <a:t>From t=0.86 to t=0.91 one can see short frequency bursts occurring periodically before increasing in frequency. Then after t=0.91 you approach the familiar merger and </a:t>
              </a:r>
              <a:r>
                <a:rPr lang="en-US" sz="2600" dirty="0" err="1">
                  <a:latin typeface="Verdana" panose="020B0604030504040204" pitchFamily="34" charset="0"/>
                  <a:ea typeface="Verdana" panose="020B0604030504040204" pitchFamily="34" charset="0"/>
                  <a:cs typeface="Verdana" panose="020B0604030504040204" pitchFamily="34" charset="0"/>
                </a:rPr>
                <a:t>ringdown</a:t>
              </a:r>
              <a:r>
                <a:rPr lang="en-US" sz="2600" dirty="0">
                  <a:latin typeface="Verdana" panose="020B0604030504040204" pitchFamily="34" charset="0"/>
                  <a:ea typeface="Verdana" panose="020B0604030504040204" pitchFamily="34" charset="0"/>
                  <a:cs typeface="Verdana" panose="020B0604030504040204" pitchFamily="34" charset="0"/>
                </a:rPr>
                <a:t>. We believe these glitch-like bursts shown in the simulation are what can be detected using BayesWave</a:t>
              </a:r>
              <a:r>
                <a:rPr lang="en-US" sz="2600" dirty="0" smtClean="0">
                  <a:latin typeface="Verdana" panose="020B0604030504040204" pitchFamily="34" charset="0"/>
                  <a:ea typeface="Verdana" panose="020B0604030504040204" pitchFamily="34" charset="0"/>
                  <a:cs typeface="Verdana" panose="020B0604030504040204" pitchFamily="34" charset="0"/>
                </a:rPr>
                <a:t>. </a:t>
              </a:r>
            </a:p>
            <a:p>
              <a:r>
                <a:rPr lang="en-US" sz="2600" dirty="0">
                  <a:latin typeface="Verdana" panose="020B0604030504040204" pitchFamily="34" charset="0"/>
                  <a:ea typeface="Verdana" panose="020B0604030504040204" pitchFamily="34" charset="0"/>
                  <a:cs typeface="Verdana" panose="020B0604030504040204" pitchFamily="34" charset="0"/>
                </a:rPr>
                <a:t>These types of sources are very difficult to model and therefore makes it difficult to use methods that require a </a:t>
              </a:r>
              <a:r>
                <a:rPr lang="en-US" sz="2600" dirty="0" smtClean="0">
                  <a:latin typeface="Verdana" panose="020B0604030504040204" pitchFamily="34" charset="0"/>
                  <a:ea typeface="Verdana" panose="020B0604030504040204" pitchFamily="34" charset="0"/>
                  <a:cs typeface="Verdana" panose="020B0604030504040204" pitchFamily="34" charset="0"/>
                </a:rPr>
                <a:t>model. BayesWave is the best candidate for these types of sources because it does not require a rigorous model for the waveform. </a:t>
              </a:r>
              <a:endParaRPr lang="en-US" sz="2600" dirty="0">
                <a:latin typeface="Verdana" panose="020B0604030504040204" pitchFamily="34" charset="0"/>
                <a:ea typeface="Verdana" panose="020B0604030504040204" pitchFamily="34" charset="0"/>
                <a:cs typeface="Verdana" panose="020B0604030504040204" pitchFamily="34" charset="0"/>
              </a:endParaRPr>
            </a:p>
          </p:txBody>
        </p:sp>
      </p:grpSp>
      <p:pic>
        <p:nvPicPr>
          <p:cNvPr id="29" name="Picture 28"/>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7998687" y="737396"/>
            <a:ext cx="4362442" cy="1036080"/>
          </a:xfrm>
          <a:prstGeom prst="rect">
            <a:avLst/>
          </a:prstGeom>
        </p:spPr>
      </p:pic>
      <p:sp>
        <p:nvSpPr>
          <p:cNvPr id="30" name="TextBox 29"/>
          <p:cNvSpPr txBox="1"/>
          <p:nvPr/>
        </p:nvSpPr>
        <p:spPr>
          <a:xfrm>
            <a:off x="2168799" y="28578367"/>
            <a:ext cx="12253949" cy="3185487"/>
          </a:xfrm>
          <a:prstGeom prst="rect">
            <a:avLst/>
          </a:prstGeom>
          <a:noFill/>
        </p:spPr>
        <p:txBody>
          <a:bodyPr wrap="square" rtlCol="0">
            <a:spAutoFit/>
          </a:bodyPr>
          <a:lstStyle/>
          <a:p>
            <a:r>
              <a:rPr lang="en-US" sz="4500" b="1" dirty="0">
                <a:latin typeface="Verdana" panose="020B0604030504040204" pitchFamily="34" charset="0"/>
                <a:ea typeface="Verdana" panose="020B0604030504040204" pitchFamily="34" charset="0"/>
                <a:cs typeface="Verdana" panose="020B0604030504040204" pitchFamily="34" charset="0"/>
              </a:rPr>
              <a:t>The Next </a:t>
            </a:r>
            <a:r>
              <a:rPr lang="en-US" sz="4500" b="1" dirty="0" smtClean="0">
                <a:latin typeface="Verdana" panose="020B0604030504040204" pitchFamily="34" charset="0"/>
                <a:ea typeface="Verdana" panose="020B0604030504040204" pitchFamily="34" charset="0"/>
                <a:cs typeface="Verdana" panose="020B0604030504040204" pitchFamily="34" charset="0"/>
              </a:rPr>
              <a:t>Step</a:t>
            </a:r>
          </a:p>
          <a:p>
            <a:endParaRPr lang="en-US" sz="2600" b="1" dirty="0">
              <a:latin typeface="Verdana" panose="020B0604030504040204" pitchFamily="34" charset="0"/>
              <a:ea typeface="Verdana" panose="020B0604030504040204" pitchFamily="34" charset="0"/>
              <a:cs typeface="Verdana" panose="020B0604030504040204" pitchFamily="34" charset="0"/>
            </a:endParaRPr>
          </a:p>
          <a:p>
            <a:r>
              <a:rPr lang="en-US" sz="2600" dirty="0">
                <a:latin typeface="Verdana" panose="020B0604030504040204" pitchFamily="34" charset="0"/>
                <a:ea typeface="Verdana" panose="020B0604030504040204" pitchFamily="34" charset="0"/>
                <a:cs typeface="Verdana" panose="020B0604030504040204" pitchFamily="34" charset="0"/>
              </a:rPr>
              <a:t>Currently we are in the midst of installing a python module called </a:t>
            </a:r>
            <a:r>
              <a:rPr lang="en-US" sz="2600" dirty="0" err="1">
                <a:latin typeface="Verdana" panose="020B0604030504040204" pitchFamily="34" charset="0"/>
                <a:ea typeface="Verdana" panose="020B0604030504040204" pitchFamily="34" charset="0"/>
                <a:cs typeface="Verdana" panose="020B0604030504040204" pitchFamily="34" charset="0"/>
              </a:rPr>
              <a:t>pycbc</a:t>
            </a:r>
            <a:r>
              <a:rPr lang="en-US" sz="2600" dirty="0">
                <a:latin typeface="Verdana" panose="020B0604030504040204" pitchFamily="34" charset="0"/>
                <a:ea typeface="Verdana" panose="020B0604030504040204" pitchFamily="34" charset="0"/>
                <a:cs typeface="Verdana" panose="020B0604030504040204" pitchFamily="34" charset="0"/>
              </a:rPr>
              <a:t> that will allow us to generate and look at any waveform approximant. The one we are interested in is the </a:t>
            </a:r>
            <a:r>
              <a:rPr lang="en-US" sz="2600" dirty="0" err="1">
                <a:latin typeface="Verdana" panose="020B0604030504040204" pitchFamily="34" charset="0"/>
                <a:ea typeface="Verdana" panose="020B0604030504040204" pitchFamily="34" charset="0"/>
                <a:cs typeface="Verdana" panose="020B0604030504040204" pitchFamily="34" charset="0"/>
              </a:rPr>
              <a:t>EccentricFD</a:t>
            </a:r>
            <a:r>
              <a:rPr lang="en-US" sz="2600" dirty="0">
                <a:latin typeface="Verdana" panose="020B0604030504040204" pitchFamily="34" charset="0"/>
                <a:ea typeface="Verdana" panose="020B0604030504040204" pitchFamily="34" charset="0"/>
                <a:cs typeface="Verdana" panose="020B0604030504040204" pitchFamily="34" charset="0"/>
              </a:rPr>
              <a:t> approximant that will generate waveforms of eccentric compact binary sources in the frequency domain.</a:t>
            </a:r>
          </a:p>
        </p:txBody>
      </p:sp>
      <p:sp>
        <p:nvSpPr>
          <p:cNvPr id="31" name="TextBox 30"/>
          <p:cNvSpPr txBox="1"/>
          <p:nvPr/>
        </p:nvSpPr>
        <p:spPr>
          <a:xfrm>
            <a:off x="17733500" y="28120417"/>
            <a:ext cx="11582367" cy="2554545"/>
          </a:xfrm>
          <a:prstGeom prst="rect">
            <a:avLst/>
          </a:prstGeom>
          <a:noFill/>
        </p:spPr>
        <p:txBody>
          <a:bodyPr wrap="square" rtlCol="0">
            <a:spAutoFit/>
          </a:bodyPr>
          <a:lstStyle/>
          <a:p>
            <a:r>
              <a:rPr lang="en-US" sz="4000" b="1" dirty="0">
                <a:latin typeface="Verdana" panose="020B0604030504040204" pitchFamily="34" charset="0"/>
                <a:ea typeface="Verdana" panose="020B0604030504040204" pitchFamily="34" charset="0"/>
                <a:cs typeface="Verdana" panose="020B0604030504040204" pitchFamily="34" charset="0"/>
              </a:rPr>
              <a:t>Acknowledgements</a:t>
            </a:r>
          </a:p>
          <a:p>
            <a:r>
              <a:rPr lang="en-US" sz="2400" dirty="0">
                <a:latin typeface="Verdana" panose="020B0604030504040204" pitchFamily="34" charset="0"/>
                <a:ea typeface="Verdana" panose="020B0604030504040204" pitchFamily="34" charset="0"/>
                <a:cs typeface="Verdana" panose="020B0604030504040204" pitchFamily="34" charset="0"/>
              </a:rPr>
              <a:t>I would like to thank my research advisor Dr. Sean T. McWilliams, and most importantly the Department of Graduate Education and Life for recognizing me as a STEM Mountains of Excellence Fellow. This fellowship is funded by a grant provided by the West Virginia Higher Education Policy Commission’s Division of Science and Research.</a:t>
            </a:r>
          </a:p>
        </p:txBody>
      </p:sp>
      <p:sp>
        <p:nvSpPr>
          <p:cNvPr id="32" name="TextBox 31"/>
          <p:cNvSpPr txBox="1"/>
          <p:nvPr/>
        </p:nvSpPr>
        <p:spPr>
          <a:xfrm>
            <a:off x="17650899" y="30970059"/>
            <a:ext cx="11729169" cy="4401205"/>
          </a:xfrm>
          <a:prstGeom prst="rect">
            <a:avLst/>
          </a:prstGeom>
          <a:noFill/>
        </p:spPr>
        <p:txBody>
          <a:bodyPr wrap="square" rtlCol="0">
            <a:spAutoFit/>
          </a:bodyPr>
          <a:lstStyle/>
          <a:p>
            <a:r>
              <a:rPr lang="en-US" sz="4000" b="1" dirty="0">
                <a:latin typeface="Verdana" panose="020B0604030504040204" pitchFamily="34" charset="0"/>
                <a:ea typeface="Verdana" panose="020B0604030504040204" pitchFamily="34" charset="0"/>
                <a:cs typeface="Verdana" panose="020B0604030504040204" pitchFamily="34" charset="0"/>
              </a:rPr>
              <a:t>References</a:t>
            </a:r>
          </a:p>
          <a:p>
            <a:r>
              <a:rPr lang="en-US" sz="2400" dirty="0">
                <a:latin typeface="Verdana" panose="020B0604030504040204" pitchFamily="34" charset="0"/>
                <a:ea typeface="Verdana" panose="020B0604030504040204" pitchFamily="34" charset="0"/>
                <a:cs typeface="Verdana" panose="020B0604030504040204" pitchFamily="34" charset="0"/>
              </a:rPr>
              <a:t>[1] P.T. Baker, “Distinguishing Signal from Noise: New Techniques for Gravitational Wave Data Analysis”, Ph.D., dissertation, Dept. Physics, Montana State Univ., Bozeman, MO, 2013</a:t>
            </a:r>
          </a:p>
          <a:p>
            <a:r>
              <a:rPr lang="en-US" sz="2400" dirty="0">
                <a:latin typeface="Verdana" panose="020B0604030504040204" pitchFamily="34" charset="0"/>
                <a:ea typeface="Verdana" panose="020B0604030504040204" pitchFamily="34" charset="0"/>
                <a:cs typeface="Verdana" panose="020B0604030504040204" pitchFamily="34" charset="0"/>
              </a:rPr>
              <a:t>[2] N.J. Cornish, T. B. </a:t>
            </a:r>
            <a:r>
              <a:rPr lang="en-US" sz="2400" dirty="0" err="1">
                <a:latin typeface="Verdana" panose="020B0604030504040204" pitchFamily="34" charset="0"/>
                <a:ea typeface="Verdana" panose="020B0604030504040204" pitchFamily="34" charset="0"/>
                <a:cs typeface="Verdana" panose="020B0604030504040204" pitchFamily="34" charset="0"/>
              </a:rPr>
              <a:t>Littenberg</a:t>
            </a:r>
            <a:r>
              <a:rPr lang="en-US" sz="2400" dirty="0">
                <a:latin typeface="Verdana" panose="020B0604030504040204" pitchFamily="34" charset="0"/>
                <a:ea typeface="Verdana" panose="020B0604030504040204" pitchFamily="34" charset="0"/>
                <a:cs typeface="Verdana" panose="020B0604030504040204" pitchFamily="34" charset="0"/>
              </a:rPr>
              <a:t> “BayesWave: Bayesian Inference for Gravitational Wave Bursts and Instrument Glitches”, article, arXiv:1410.3835, 14 Oct 2014.</a:t>
            </a:r>
          </a:p>
          <a:p>
            <a:r>
              <a:rPr lang="en-US" sz="2400" dirty="0">
                <a:latin typeface="Verdana" panose="020B0604030504040204" pitchFamily="34" charset="0"/>
                <a:ea typeface="Verdana" panose="020B0604030504040204" pitchFamily="34" charset="0"/>
                <a:cs typeface="Verdana" panose="020B0604030504040204" pitchFamily="34" charset="0"/>
              </a:rPr>
              <a:t>[3]K. Tai, S. McWilliams and F. Pretorius, 'Detecting gravitational waves from highly eccentric compact binaries', </a:t>
            </a:r>
            <a:r>
              <a:rPr lang="en-US" sz="2400" i="1" dirty="0">
                <a:latin typeface="Verdana" panose="020B0604030504040204" pitchFamily="34" charset="0"/>
                <a:ea typeface="Verdana" panose="020B0604030504040204" pitchFamily="34" charset="0"/>
                <a:cs typeface="Verdana" panose="020B0604030504040204" pitchFamily="34" charset="0"/>
              </a:rPr>
              <a:t>Physical Review D</a:t>
            </a:r>
            <a:r>
              <a:rPr lang="en-US" sz="2400" dirty="0">
                <a:latin typeface="Verdana" panose="020B0604030504040204" pitchFamily="34" charset="0"/>
                <a:ea typeface="Verdana" panose="020B0604030504040204" pitchFamily="34" charset="0"/>
                <a:cs typeface="Verdana" panose="020B0604030504040204" pitchFamily="34" charset="0"/>
              </a:rPr>
              <a:t>, vol. 90, no. 10, 2014.</a:t>
            </a:r>
          </a:p>
          <a:p>
            <a:endParaRPr lang="en-US" sz="2400" dirty="0">
              <a:latin typeface="Verdana" panose="020B0604030504040204" pitchFamily="34" charset="0"/>
              <a:ea typeface="Verdana" panose="020B0604030504040204" pitchFamily="34" charset="0"/>
              <a:cs typeface="Verdana" panose="020B0604030504040204" pitchFamily="34" charset="0"/>
            </a:endParaRPr>
          </a:p>
        </p:txBody>
      </p:sp>
      <p:sp>
        <p:nvSpPr>
          <p:cNvPr id="33" name="TextBox 32"/>
          <p:cNvSpPr txBox="1"/>
          <p:nvPr/>
        </p:nvSpPr>
        <p:spPr>
          <a:xfrm>
            <a:off x="1050109" y="35694125"/>
            <a:ext cx="14491327" cy="584775"/>
          </a:xfrm>
          <a:prstGeom prst="rect">
            <a:avLst/>
          </a:prstGeom>
          <a:noFill/>
        </p:spPr>
        <p:txBody>
          <a:bodyPr wrap="square" rtlCol="0">
            <a:spAutoFit/>
          </a:bodyPr>
          <a:lstStyle/>
          <a:p>
            <a:r>
              <a:rPr lang="en-US" sz="3200" dirty="0" smtClean="0">
                <a:latin typeface="Verdana" panose="020B0604030504040204" pitchFamily="34" charset="0"/>
                <a:ea typeface="Verdana" panose="020B0604030504040204" pitchFamily="34" charset="0"/>
                <a:cs typeface="Verdana" panose="020B0604030504040204" pitchFamily="34" charset="0"/>
              </a:rPr>
              <a:t>This poster has been given LIGO document number </a:t>
            </a:r>
            <a:r>
              <a:rPr lang="en-US" sz="3200" dirty="0">
                <a:latin typeface="Verdana" panose="020B0604030504040204" pitchFamily="34" charset="0"/>
                <a:ea typeface="Verdana" panose="020B0604030504040204" pitchFamily="34" charset="0"/>
                <a:cs typeface="Verdana" panose="020B0604030504040204" pitchFamily="34" charset="0"/>
              </a:rPr>
              <a:t>LIGO-G1501297</a:t>
            </a:r>
          </a:p>
        </p:txBody>
      </p:sp>
    </p:spTree>
    <p:extLst>
      <p:ext uri="{BB962C8B-B14F-4D97-AF65-F5344CB8AC3E}">
        <p14:creationId xmlns:p14="http://schemas.microsoft.com/office/powerpoint/2010/main" val="330904561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6768</TotalTime>
  <Words>812</Words>
  <Application>Microsoft Office PowerPoint</Application>
  <PresentationFormat>Custom</PresentationFormat>
  <Paragraphs>31</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Arial Black</vt:lpstr>
      <vt:lpstr>Calibri</vt:lpstr>
      <vt:lpstr>Calibri Light</vt:lpstr>
      <vt:lpstr>Verdana</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Belinda Cheeseboro</dc:creator>
  <cp:lastModifiedBy>Belinda Cheeseboro</cp:lastModifiedBy>
  <cp:revision>19</cp:revision>
  <dcterms:created xsi:type="dcterms:W3CDTF">2015-10-15T13:26:58Z</dcterms:created>
  <dcterms:modified xsi:type="dcterms:W3CDTF">2015-10-20T22:03:37Z</dcterms:modified>
</cp:coreProperties>
</file>