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85" r:id="rId4"/>
    <p:sldId id="332" r:id="rId5"/>
    <p:sldId id="287" r:id="rId6"/>
    <p:sldId id="339" r:id="rId7"/>
    <p:sldId id="260" r:id="rId8"/>
    <p:sldId id="277" r:id="rId9"/>
    <p:sldId id="279" r:id="rId10"/>
    <p:sldId id="263" r:id="rId11"/>
    <p:sldId id="343" r:id="rId12"/>
    <p:sldId id="340" r:id="rId13"/>
    <p:sldId id="341" r:id="rId14"/>
    <p:sldId id="342" r:id="rId15"/>
    <p:sldId id="365" r:id="rId16"/>
    <p:sldId id="344" r:id="rId17"/>
    <p:sldId id="302" r:id="rId18"/>
    <p:sldId id="306" r:id="rId19"/>
    <p:sldId id="353" r:id="rId20"/>
    <p:sldId id="275" r:id="rId21"/>
    <p:sldId id="314" r:id="rId22"/>
    <p:sldId id="364" r:id="rId23"/>
    <p:sldId id="355" r:id="rId24"/>
    <p:sldId id="361" r:id="rId25"/>
    <p:sldId id="362" r:id="rId26"/>
    <p:sldId id="363" r:id="rId27"/>
    <p:sldId id="360" r:id="rId28"/>
    <p:sldId id="359" r:id="rId29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7740-24FD-427A-8910-6ACCD913180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5088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6"/>
            <a:ext cx="3035088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749C-3E48-45BB-90A8-03C50755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24D5-4D84-43B3-8933-9D46D61086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60E3-03A2-48FE-BE5B-27096B091C89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732B-1915-4E12-A511-CDCF8E5E3E71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2066-1CB9-4238-B037-E1AC79318DD5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EFA-5176-4EAA-BA5B-AE161A05C89A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9D03-9CF7-4828-9A0D-8A6CE9B54A81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712-8A59-4407-BEC3-902F2171D02C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3E90-E24A-4578-8E37-65604736AF81}" type="datetime1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560E-03F3-40C2-8323-7A25F841C5E1}" type="datetime1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4433-AD8D-4894-BC64-F91BCCE106EB}" type="datetime1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8733-05A0-4C50-82F8-9E3B6FB45BA0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53E-D5DA-41A5-A1A8-E9C406D1ECBF}" type="datetime1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6104-06A5-4DB7-A5E4-145EBB073AA8}" type="datetime1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3503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Improving seismic isolation in Advanced LIGO using a ground rotation sensor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38789"/>
            <a:ext cx="6172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cs typeface="Arial" pitchFamily="34" charset="0"/>
              </a:rPr>
              <a:t>04/16/2016</a:t>
            </a:r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/>
              <a:t>Krishna Venkateswara</a:t>
            </a:r>
          </a:p>
          <a:p>
            <a:r>
              <a:rPr lang="en-US" sz="2000" dirty="0" smtClean="0"/>
              <a:t>for</a:t>
            </a:r>
          </a:p>
          <a:p>
            <a:r>
              <a:rPr lang="en-US" sz="2000" dirty="0" smtClean="0"/>
              <a:t>UW- Michael Ross, Charlie Hagedorn, and Jens Gundlach</a:t>
            </a:r>
          </a:p>
          <a:p>
            <a:r>
              <a:rPr lang="en-US" sz="2000" dirty="0" smtClean="0"/>
              <a:t>aLIGO – </a:t>
            </a:r>
            <a:r>
              <a:rPr lang="en-US" sz="2000" dirty="0" smtClean="0"/>
              <a:t>SEI team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1404" y="6172200"/>
            <a:ext cx="186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LIGO-G1600083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" y="-259"/>
            <a:ext cx="9122664" cy="5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kvenk\Documents\Pictures\BRS-2\Parts and Assembly\P13104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37860" r="2584" b="39463"/>
          <a:stretch/>
        </p:blipFill>
        <p:spPr bwMode="auto">
          <a:xfrm>
            <a:off x="1828800" y="1016645"/>
            <a:ext cx="5659430" cy="10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7481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Installation at EX VEA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kvenk.cenpa-jengrad1\Downloads\LHOInstallPics\IMG_2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39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21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LHO </a:t>
            </a:r>
            <a:r>
              <a:rPr lang="en-US" dirty="0" smtClean="0"/>
              <a:t>13250</a:t>
            </a:r>
            <a:endParaRPr lang="en-US" dirty="0"/>
          </a:p>
        </p:txBody>
      </p:sp>
      <p:pic>
        <p:nvPicPr>
          <p:cNvPr id="15362" name="Picture 2" descr="C:\Users\kvenk.cenpa-jengrad1\Pictures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57" y="1683455"/>
            <a:ext cx="3362732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26" y="4571999"/>
            <a:ext cx="5580773" cy="21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2" y="441857"/>
            <a:ext cx="7841078" cy="43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824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Ground tilt during low wind speeds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43200" y="2895600"/>
            <a:ext cx="2667000" cy="964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410200" y="2895600"/>
            <a:ext cx="838202" cy="1269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-1020000">
            <a:off x="3347918" y="33456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443408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Autocollimator sensitivity is ~0.1 </a:t>
            </a:r>
            <a:r>
              <a:rPr lang="en-US" dirty="0" err="1" smtClean="0"/>
              <a:t>nrad</a:t>
            </a:r>
            <a:r>
              <a:rPr lang="en-US" dirty="0" smtClean="0"/>
              <a:t>/</a:t>
            </a:r>
            <a:r>
              <a:rPr lang="en-US" dirty="0" smtClean="0">
                <a:sym typeface="Symbol" panose="05050102010706020507" pitchFamily="18" charset="2"/>
              </a:rPr>
              <a:t>Hz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39001" y="4038600"/>
            <a:ext cx="838199" cy="395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3384"/>
            <a:ext cx="7650039" cy="412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/>
          <a:stretch/>
        </p:blipFill>
        <p:spPr bwMode="auto">
          <a:xfrm>
            <a:off x="2014671" y="4572000"/>
            <a:ext cx="5319901" cy="20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Ground tilt during 20-30 mph winds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400" y="2819400"/>
            <a:ext cx="2590800" cy="964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410200" y="2819400"/>
            <a:ext cx="914402" cy="1269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-1020000">
            <a:off x="3424118" y="32694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478991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coherence between ground seismometer  and BRS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4423130"/>
            <a:ext cx="5715000" cy="22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055"/>
            <a:ext cx="7686675" cy="41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824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Second example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400" y="2895600"/>
            <a:ext cx="2590800" cy="88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410200" y="2895600"/>
            <a:ext cx="914402" cy="1193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-1020000">
            <a:off x="3448332" y="33393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1207491"/>
            <a:ext cx="278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microseism is visible after tilt-subtraction!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1981201"/>
            <a:ext cx="609600" cy="914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2015-04-07_H1ISIETMX_SensorBlend_Config_Comp_X_ASD_lesscurv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0" y="1192726"/>
            <a:ext cx="7761028" cy="538870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275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4916" y="4964039"/>
            <a:ext cx="161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Nominal </a:t>
            </a:r>
            <a:r>
              <a:rPr lang="en-US" sz="1600" b="1" dirty="0" err="1" smtClean="0">
                <a:solidFill>
                  <a:srgbClr val="FF0000"/>
                </a:solidFill>
              </a:rPr>
              <a:t>Config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16" y="4153677"/>
            <a:ext cx="161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FF13"/>
                </a:solidFill>
              </a:rPr>
              <a:t>Windy </a:t>
            </a:r>
            <a:r>
              <a:rPr lang="en-US" sz="1600" b="1" dirty="0" err="1" smtClean="0">
                <a:solidFill>
                  <a:srgbClr val="00FF13"/>
                </a:solidFill>
              </a:rPr>
              <a:t>Config</a:t>
            </a:r>
            <a:endParaRPr lang="en-US" sz="1600" b="1" dirty="0">
              <a:solidFill>
                <a:srgbClr val="00FF1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0995" y="1371379"/>
            <a:ext cx="223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of magnitude less RMS motion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5144" y="1469077"/>
            <a:ext cx="320964" cy="2512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57383" y="2017710"/>
            <a:ext cx="320964" cy="2512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6108" y="3542232"/>
            <a:ext cx="144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Sacrifice only 2-3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09783" y="3227628"/>
            <a:ext cx="288286" cy="3146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3812" y="4609347"/>
            <a:ext cx="2833967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3214" y="4722840"/>
            <a:ext cx="144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at QUAD Resonances and above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3855"/>
            <a:ext cx="8229600" cy="824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Improving Isolation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1216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J. Kissel, G1500475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46" t="2118" r="7910" b="2467"/>
          <a:stretch/>
        </p:blipFill>
        <p:spPr>
          <a:xfrm>
            <a:off x="4090038" y="2667000"/>
            <a:ext cx="4825361" cy="403313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Ground tilt from M6.7 Earthquake near Australia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159441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ASD of ground seismometer  and BRS Data.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777" t="2968" r="5844" b="3536"/>
          <a:stretch/>
        </p:blipFill>
        <p:spPr>
          <a:xfrm>
            <a:off x="0" y="1143000"/>
            <a:ext cx="4090038" cy="3303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824" y="480060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Band-passed time-series </a:t>
            </a:r>
            <a:r>
              <a:rPr lang="en-US" dirty="0"/>
              <a:t>s</a:t>
            </a:r>
            <a:r>
              <a:rPr lang="en-US" dirty="0" smtClean="0"/>
              <a:t>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Next Gen/Compact </a:t>
            </a:r>
            <a:r>
              <a:rPr lang="en-US" dirty="0" smtClean="0"/>
              <a:t>BRS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4003" r="26138"/>
          <a:stretch/>
        </p:blipFill>
        <p:spPr bwMode="auto">
          <a:xfrm>
            <a:off x="685800" y="1621013"/>
            <a:ext cx="2414841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Compact-BRS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New features</a:t>
            </a:r>
          </a:p>
          <a:p>
            <a:r>
              <a:rPr lang="en-US" sz="2000" dirty="0" smtClean="0">
                <a:sym typeface="Symbol"/>
              </a:rPr>
              <a:t>1.</a:t>
            </a:r>
            <a:r>
              <a:rPr lang="en-US" sz="2000" dirty="0" smtClean="0"/>
              <a:t> </a:t>
            </a:r>
            <a:r>
              <a:rPr lang="en-US" sz="2000" u="sng" dirty="0" smtClean="0"/>
              <a:t>Cross Shape</a:t>
            </a:r>
            <a:r>
              <a:rPr lang="en-US" sz="2000" dirty="0" smtClean="0"/>
              <a:t> (~0 quadrupole moment) ensures first order insensitivity to gravity gradient noise.</a:t>
            </a:r>
            <a:endParaRPr lang="en-US" sz="2000" dirty="0"/>
          </a:p>
          <a:p>
            <a:r>
              <a:rPr lang="en-US" sz="2000" dirty="0" smtClean="0">
                <a:sym typeface="Symbol"/>
              </a:rPr>
              <a:t>2.</a:t>
            </a:r>
            <a:r>
              <a:rPr lang="en-US" sz="2000" dirty="0" smtClean="0"/>
              <a:t> New </a:t>
            </a:r>
            <a:r>
              <a:rPr lang="en-US" sz="2000" u="sng" dirty="0" smtClean="0"/>
              <a:t>compact</a:t>
            </a:r>
            <a:r>
              <a:rPr lang="en-US" sz="2000" dirty="0" smtClean="0"/>
              <a:t> interferometric readout with ~10X </a:t>
            </a:r>
            <a:r>
              <a:rPr lang="en-US" sz="2000" u="sng" dirty="0" smtClean="0"/>
              <a:t>better sensitivity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2535414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21768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cm</a:t>
            </a:r>
            <a:endParaRPr lang="en-US" dirty="0"/>
          </a:p>
        </p:txBody>
      </p:sp>
      <p:pic>
        <p:nvPicPr>
          <p:cNvPr id="23554" name="Picture 2" descr="C:\Users\kvenk\Documents\Pictures\cBRS\Proposal\P13104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13853" r="21378"/>
          <a:stretch/>
        </p:blipFill>
        <p:spPr bwMode="auto">
          <a:xfrm>
            <a:off x="4191000" y="693749"/>
            <a:ext cx="3693921" cy="42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" y="801523"/>
            <a:ext cx="8020050" cy="605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Schematic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Readout sensitivity</a:t>
            </a:r>
            <a:endParaRPr lang="en-US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1816" y="1673526"/>
            <a:ext cx="4572000" cy="37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10245"/>
          <a:stretch/>
        </p:blipFill>
        <p:spPr bwMode="auto">
          <a:xfrm>
            <a:off x="4533900" y="2438400"/>
            <a:ext cx="444482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1619" y="1873135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with “hard control” Piezo – stacks locked at ~ 5 Hz</a:t>
            </a:r>
          </a:p>
          <a:p>
            <a:pPr algn="ctr"/>
            <a:r>
              <a:rPr lang="en-US" dirty="0" smtClean="0"/>
              <a:t>Tilt Signal is in the drive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268" y="556260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Readout with “soft control” Piezo – stacks locked at ~ 5 mHz</a:t>
            </a:r>
          </a:p>
          <a:p>
            <a:pPr algn="ctr"/>
            <a:r>
              <a:rPr lang="en-US" dirty="0" smtClean="0"/>
              <a:t>Tilt signal is in the </a:t>
            </a:r>
            <a:r>
              <a:rPr lang="en-US" dirty="0" err="1" smtClean="0"/>
              <a:t>PhotoDiodes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913" y="466244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3 pm/</a:t>
            </a:r>
            <a:r>
              <a:rPr lang="en-US" dirty="0" err="1" smtClean="0"/>
              <a:t>rt</a:t>
            </a:r>
            <a:r>
              <a:rPr lang="en-US" dirty="0" smtClean="0"/>
              <a:t>(Hz)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13562" y="4343400"/>
            <a:ext cx="624254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92825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interferometer limited by frequency noise. Differential signal (angle channel) reduced frequency noise by matched cavities.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81" y="457200"/>
            <a:ext cx="8229600" cy="762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Introduction: Why tilt affects LIGO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BRS at LIGO Hanford and Tilt Data</a:t>
            </a:r>
            <a:endParaRPr lang="en-US" sz="3200" dirty="0"/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Next Gen/Compact BRS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723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3933" y="1143000"/>
            <a:ext cx="8039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1.</a:t>
            </a:r>
            <a:r>
              <a:rPr lang="en-US" sz="2800" dirty="0" smtClean="0"/>
              <a:t> BRS allows an unambiguous separation of tilt and horizontal acceleration between 0.01 to ~30 Hz.</a:t>
            </a:r>
            <a:endParaRPr lang="en-US" sz="2800" dirty="0"/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2.</a:t>
            </a:r>
            <a:r>
              <a:rPr lang="en-US" sz="2800" dirty="0" smtClean="0"/>
              <a:t> BRS-1 and BRS-2 can improve total RMS differential motion of the Optical Platforms in LIGO and improve isolation, especially under windy conditions.</a:t>
            </a:r>
          </a:p>
          <a:p>
            <a:endParaRPr lang="en-US" sz="2800" dirty="0" smtClean="0"/>
          </a:p>
          <a:p>
            <a:r>
              <a:rPr lang="en-US" sz="2800" dirty="0" smtClean="0">
                <a:sym typeface="Symbol"/>
              </a:rPr>
              <a:t>3. A new </a:t>
            </a:r>
            <a:r>
              <a:rPr lang="en-US" sz="2800" u="sng" dirty="0" smtClean="0">
                <a:sym typeface="Symbol"/>
              </a:rPr>
              <a:t>compact</a:t>
            </a:r>
            <a:r>
              <a:rPr lang="en-US" sz="2800" dirty="0" smtClean="0">
                <a:sym typeface="Symbol"/>
              </a:rPr>
              <a:t> prototype (</a:t>
            </a:r>
            <a:r>
              <a:rPr lang="en-US" sz="2800" dirty="0" err="1" smtClean="0">
                <a:sym typeface="Symbol"/>
              </a:rPr>
              <a:t>cBRS</a:t>
            </a:r>
            <a:r>
              <a:rPr lang="en-US" sz="2800" dirty="0" smtClean="0">
                <a:sym typeface="Symbol"/>
              </a:rPr>
              <a:t>) is under development. When placed on the Optical Platforms, it can significantly boost angular isolation. It may also prove useful in Newtonian Noise measurement at 10 Hz.</a:t>
            </a: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93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 bwMode="auto">
          <a:xfrm>
            <a:off x="153548" y="838200"/>
            <a:ext cx="6953616" cy="550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3796" y="2094853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“</a:t>
            </a:r>
            <a:r>
              <a:rPr lang="en-US" sz="2000" i="1" dirty="0" smtClean="0"/>
              <a:t>Requirements for a ground rotation sensor to improve Advanced LIGO” </a:t>
            </a:r>
            <a:r>
              <a:rPr lang="en-US" sz="2000" dirty="0" smtClean="0"/>
              <a:t>(B. Lantz </a:t>
            </a:r>
            <a:r>
              <a:rPr lang="en-US" sz="2000" i="1" dirty="0" smtClean="0"/>
              <a:t>et al</a:t>
            </a:r>
            <a:r>
              <a:rPr lang="en-US" sz="2000" dirty="0" smtClean="0"/>
              <a:t>., 2009)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Target sensitivity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78219" y="2043279"/>
            <a:ext cx="1602926" cy="869202"/>
          </a:xfrm>
          <a:custGeom>
            <a:avLst/>
            <a:gdLst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190500 w 1704975"/>
              <a:gd name="connsiteY5" fmla="*/ 190500 h 923925"/>
              <a:gd name="connsiteX6" fmla="*/ 514350 w 1704975"/>
              <a:gd name="connsiteY6" fmla="*/ 104775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295400 w 1704975"/>
              <a:gd name="connsiteY16" fmla="*/ 723900 h 923925"/>
              <a:gd name="connsiteX17" fmla="*/ 1343025 w 1704975"/>
              <a:gd name="connsiteY17" fmla="*/ 676275 h 923925"/>
              <a:gd name="connsiteX18" fmla="*/ 1704975 w 1704975"/>
              <a:gd name="connsiteY18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4350 w 1704975"/>
              <a:gd name="connsiteY6" fmla="*/ 104775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295400 w 1704975"/>
              <a:gd name="connsiteY16" fmla="*/ 723900 h 923925"/>
              <a:gd name="connsiteX17" fmla="*/ 1343025 w 1704975"/>
              <a:gd name="connsiteY17" fmla="*/ 676275 h 923925"/>
              <a:gd name="connsiteX18" fmla="*/ 1704975 w 1704975"/>
              <a:gd name="connsiteY18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9415 w 1704975"/>
              <a:gd name="connsiteY6" fmla="*/ 125024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295400 w 1704975"/>
              <a:gd name="connsiteY16" fmla="*/ 723900 h 923925"/>
              <a:gd name="connsiteX17" fmla="*/ 1343025 w 1704975"/>
              <a:gd name="connsiteY17" fmla="*/ 676275 h 923925"/>
              <a:gd name="connsiteX18" fmla="*/ 1704975 w 1704975"/>
              <a:gd name="connsiteY18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9415 w 1704975"/>
              <a:gd name="connsiteY6" fmla="*/ 125024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320728 w 1704975"/>
              <a:gd name="connsiteY16" fmla="*/ 769461 h 923925"/>
              <a:gd name="connsiteX17" fmla="*/ 1343025 w 1704975"/>
              <a:gd name="connsiteY17" fmla="*/ 676275 h 923925"/>
              <a:gd name="connsiteX18" fmla="*/ 1704975 w 1704975"/>
              <a:gd name="connsiteY18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9415 w 1704975"/>
              <a:gd name="connsiteY6" fmla="*/ 125024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320728 w 1704975"/>
              <a:gd name="connsiteY16" fmla="*/ 769461 h 923925"/>
              <a:gd name="connsiteX17" fmla="*/ 1343025 w 1704975"/>
              <a:gd name="connsiteY17" fmla="*/ 676275 h 923925"/>
              <a:gd name="connsiteX18" fmla="*/ 1369556 w 1704975"/>
              <a:gd name="connsiteY18" fmla="*/ 723915 h 923925"/>
              <a:gd name="connsiteX19" fmla="*/ 1704975 w 1704975"/>
              <a:gd name="connsiteY19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9415 w 1704975"/>
              <a:gd name="connsiteY6" fmla="*/ 125024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320728 w 1704975"/>
              <a:gd name="connsiteY16" fmla="*/ 769461 h 923925"/>
              <a:gd name="connsiteX17" fmla="*/ 1378484 w 1704975"/>
              <a:gd name="connsiteY17" fmla="*/ 686400 h 923925"/>
              <a:gd name="connsiteX18" fmla="*/ 1369556 w 1704975"/>
              <a:gd name="connsiteY18" fmla="*/ 723915 h 923925"/>
              <a:gd name="connsiteX19" fmla="*/ 1704975 w 1704975"/>
              <a:gd name="connsiteY19" fmla="*/ 923925 h 923925"/>
              <a:gd name="connsiteX0" fmla="*/ 0 w 1704975"/>
              <a:gd name="connsiteY0" fmla="*/ 0 h 923925"/>
              <a:gd name="connsiteX1" fmla="*/ 0 w 1704975"/>
              <a:gd name="connsiteY1" fmla="*/ 0 h 923925"/>
              <a:gd name="connsiteX2" fmla="*/ 57150 w 1704975"/>
              <a:gd name="connsiteY2" fmla="*/ 66675 h 923925"/>
              <a:gd name="connsiteX3" fmla="*/ 114300 w 1704975"/>
              <a:gd name="connsiteY3" fmla="*/ 104775 h 923925"/>
              <a:gd name="connsiteX4" fmla="*/ 142875 w 1704975"/>
              <a:gd name="connsiteY4" fmla="*/ 123825 h 923925"/>
              <a:gd name="connsiteX5" fmla="*/ 231026 w 1704975"/>
              <a:gd name="connsiteY5" fmla="*/ 220874 h 923925"/>
              <a:gd name="connsiteX6" fmla="*/ 519415 w 1704975"/>
              <a:gd name="connsiteY6" fmla="*/ 125024 h 923925"/>
              <a:gd name="connsiteX7" fmla="*/ 866775 w 1704975"/>
              <a:gd name="connsiteY7" fmla="*/ 447675 h 923925"/>
              <a:gd name="connsiteX8" fmla="*/ 952500 w 1704975"/>
              <a:gd name="connsiteY8" fmla="*/ 438150 h 923925"/>
              <a:gd name="connsiteX9" fmla="*/ 1019175 w 1704975"/>
              <a:gd name="connsiteY9" fmla="*/ 409575 h 923925"/>
              <a:gd name="connsiteX10" fmla="*/ 1057275 w 1704975"/>
              <a:gd name="connsiteY10" fmla="*/ 428625 h 923925"/>
              <a:gd name="connsiteX11" fmla="*/ 1123950 w 1704975"/>
              <a:gd name="connsiteY11" fmla="*/ 438150 h 923925"/>
              <a:gd name="connsiteX12" fmla="*/ 1143000 w 1704975"/>
              <a:gd name="connsiteY12" fmla="*/ 438150 h 923925"/>
              <a:gd name="connsiteX13" fmla="*/ 1143000 w 1704975"/>
              <a:gd name="connsiteY13" fmla="*/ 438150 h 923925"/>
              <a:gd name="connsiteX14" fmla="*/ 1181100 w 1704975"/>
              <a:gd name="connsiteY14" fmla="*/ 504825 h 923925"/>
              <a:gd name="connsiteX15" fmla="*/ 1181100 w 1704975"/>
              <a:gd name="connsiteY15" fmla="*/ 533400 h 923925"/>
              <a:gd name="connsiteX16" fmla="*/ 1320728 w 1704975"/>
              <a:gd name="connsiteY16" fmla="*/ 769461 h 923925"/>
              <a:gd name="connsiteX17" fmla="*/ 1378484 w 1704975"/>
              <a:gd name="connsiteY17" fmla="*/ 686400 h 923925"/>
              <a:gd name="connsiteX18" fmla="*/ 1425278 w 1704975"/>
              <a:gd name="connsiteY18" fmla="*/ 718853 h 923925"/>
              <a:gd name="connsiteX19" fmla="*/ 1704975 w 1704975"/>
              <a:gd name="connsiteY19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04975" h="923925">
                <a:moveTo>
                  <a:pt x="0" y="0"/>
                </a:moveTo>
                <a:lnTo>
                  <a:pt x="0" y="0"/>
                </a:lnTo>
                <a:cubicBezTo>
                  <a:pt x="19050" y="22225"/>
                  <a:pt x="35572" y="46895"/>
                  <a:pt x="57150" y="66675"/>
                </a:cubicBezTo>
                <a:cubicBezTo>
                  <a:pt x="74027" y="82146"/>
                  <a:pt x="95250" y="92075"/>
                  <a:pt x="114300" y="104775"/>
                </a:cubicBezTo>
                <a:lnTo>
                  <a:pt x="142875" y="123825"/>
                </a:lnTo>
                <a:cubicBezTo>
                  <a:pt x="183466" y="184711"/>
                  <a:pt x="205312" y="195160"/>
                  <a:pt x="231026" y="220874"/>
                </a:cubicBezTo>
                <a:lnTo>
                  <a:pt x="519415" y="125024"/>
                </a:lnTo>
                <a:lnTo>
                  <a:pt x="866775" y="447675"/>
                </a:lnTo>
                <a:lnTo>
                  <a:pt x="952500" y="438150"/>
                </a:lnTo>
                <a:lnTo>
                  <a:pt x="1019175" y="409575"/>
                </a:lnTo>
                <a:lnTo>
                  <a:pt x="1057275" y="428625"/>
                </a:lnTo>
                <a:lnTo>
                  <a:pt x="1123950" y="438150"/>
                </a:lnTo>
                <a:lnTo>
                  <a:pt x="1143000" y="438150"/>
                </a:lnTo>
                <a:lnTo>
                  <a:pt x="1143000" y="438150"/>
                </a:lnTo>
                <a:lnTo>
                  <a:pt x="1181100" y="504825"/>
                </a:lnTo>
                <a:lnTo>
                  <a:pt x="1181100" y="533400"/>
                </a:lnTo>
                <a:lnTo>
                  <a:pt x="1320728" y="769461"/>
                </a:lnTo>
                <a:lnTo>
                  <a:pt x="1378484" y="686400"/>
                </a:lnTo>
                <a:cubicBezTo>
                  <a:pt x="1380573" y="692155"/>
                  <a:pt x="1423189" y="713098"/>
                  <a:pt x="1425278" y="718853"/>
                </a:cubicBezTo>
                <a:lnTo>
                  <a:pt x="1704975" y="9239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81145" y="2912481"/>
            <a:ext cx="2964069" cy="1460618"/>
          </a:xfrm>
          <a:custGeom>
            <a:avLst/>
            <a:gdLst>
              <a:gd name="connsiteX0" fmla="*/ 0 w 3152775"/>
              <a:gd name="connsiteY0" fmla="*/ 0 h 1552575"/>
              <a:gd name="connsiteX1" fmla="*/ 0 w 3152775"/>
              <a:gd name="connsiteY1" fmla="*/ 0 h 1552575"/>
              <a:gd name="connsiteX2" fmla="*/ 85725 w 3152775"/>
              <a:gd name="connsiteY2" fmla="*/ 47625 h 1552575"/>
              <a:gd name="connsiteX3" fmla="*/ 114300 w 3152775"/>
              <a:gd name="connsiteY3" fmla="*/ 66675 h 1552575"/>
              <a:gd name="connsiteX4" fmla="*/ 142875 w 3152775"/>
              <a:gd name="connsiteY4" fmla="*/ 76200 h 1552575"/>
              <a:gd name="connsiteX5" fmla="*/ 447675 w 3152775"/>
              <a:gd name="connsiteY5" fmla="*/ 333375 h 1552575"/>
              <a:gd name="connsiteX6" fmla="*/ 485775 w 3152775"/>
              <a:gd name="connsiteY6" fmla="*/ 400050 h 1552575"/>
              <a:gd name="connsiteX7" fmla="*/ 619125 w 3152775"/>
              <a:gd name="connsiteY7" fmla="*/ 476250 h 1552575"/>
              <a:gd name="connsiteX8" fmla="*/ 781050 w 3152775"/>
              <a:gd name="connsiteY8" fmla="*/ 390525 h 1552575"/>
              <a:gd name="connsiteX9" fmla="*/ 1095375 w 3152775"/>
              <a:gd name="connsiteY9" fmla="*/ 85725 h 1552575"/>
              <a:gd name="connsiteX10" fmla="*/ 1143000 w 3152775"/>
              <a:gd name="connsiteY10" fmla="*/ 95250 h 1552575"/>
              <a:gd name="connsiteX11" fmla="*/ 1343025 w 3152775"/>
              <a:gd name="connsiteY11" fmla="*/ 247650 h 1552575"/>
              <a:gd name="connsiteX12" fmla="*/ 1400175 w 3152775"/>
              <a:gd name="connsiteY12" fmla="*/ 304800 h 1552575"/>
              <a:gd name="connsiteX13" fmla="*/ 1762125 w 3152775"/>
              <a:gd name="connsiteY13" fmla="*/ 504825 h 1552575"/>
              <a:gd name="connsiteX14" fmla="*/ 1809750 w 3152775"/>
              <a:gd name="connsiteY14" fmla="*/ 581025 h 1552575"/>
              <a:gd name="connsiteX15" fmla="*/ 1847850 w 3152775"/>
              <a:gd name="connsiteY15" fmla="*/ 657225 h 1552575"/>
              <a:gd name="connsiteX16" fmla="*/ 2028825 w 3152775"/>
              <a:gd name="connsiteY16" fmla="*/ 838200 h 1552575"/>
              <a:gd name="connsiteX17" fmla="*/ 2143125 w 3152775"/>
              <a:gd name="connsiteY17" fmla="*/ 942975 h 1552575"/>
              <a:gd name="connsiteX18" fmla="*/ 2257425 w 3152775"/>
              <a:gd name="connsiteY18" fmla="*/ 1057275 h 1552575"/>
              <a:gd name="connsiteX19" fmla="*/ 2343150 w 3152775"/>
              <a:gd name="connsiteY19" fmla="*/ 981075 h 1552575"/>
              <a:gd name="connsiteX20" fmla="*/ 2438400 w 3152775"/>
              <a:gd name="connsiteY20" fmla="*/ 1085850 h 1552575"/>
              <a:gd name="connsiteX21" fmla="*/ 2714625 w 3152775"/>
              <a:gd name="connsiteY21" fmla="*/ 1304925 h 1552575"/>
              <a:gd name="connsiteX22" fmla="*/ 2924175 w 3152775"/>
              <a:gd name="connsiteY22" fmla="*/ 1466850 h 1552575"/>
              <a:gd name="connsiteX23" fmla="*/ 3152775 w 3152775"/>
              <a:gd name="connsiteY2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52775" h="1552575">
                <a:moveTo>
                  <a:pt x="0" y="0"/>
                </a:moveTo>
                <a:lnTo>
                  <a:pt x="0" y="0"/>
                </a:lnTo>
                <a:cubicBezTo>
                  <a:pt x="28575" y="15875"/>
                  <a:pt x="57489" y="31154"/>
                  <a:pt x="85725" y="47625"/>
                </a:cubicBezTo>
                <a:cubicBezTo>
                  <a:pt x="95613" y="53393"/>
                  <a:pt x="104061" y="61555"/>
                  <a:pt x="114300" y="66675"/>
                </a:cubicBezTo>
                <a:cubicBezTo>
                  <a:pt x="123280" y="71165"/>
                  <a:pt x="142875" y="76200"/>
                  <a:pt x="142875" y="76200"/>
                </a:cubicBezTo>
                <a:lnTo>
                  <a:pt x="447675" y="333375"/>
                </a:lnTo>
                <a:lnTo>
                  <a:pt x="485775" y="400050"/>
                </a:lnTo>
                <a:lnTo>
                  <a:pt x="619125" y="476250"/>
                </a:lnTo>
                <a:lnTo>
                  <a:pt x="781050" y="390525"/>
                </a:lnTo>
                <a:lnTo>
                  <a:pt x="1095375" y="85725"/>
                </a:lnTo>
                <a:lnTo>
                  <a:pt x="1143000" y="95250"/>
                </a:lnTo>
                <a:lnTo>
                  <a:pt x="1343025" y="247650"/>
                </a:lnTo>
                <a:lnTo>
                  <a:pt x="1400175" y="304800"/>
                </a:lnTo>
                <a:lnTo>
                  <a:pt x="1762125" y="504825"/>
                </a:lnTo>
                <a:lnTo>
                  <a:pt x="1809750" y="581025"/>
                </a:lnTo>
                <a:lnTo>
                  <a:pt x="1847850" y="657225"/>
                </a:lnTo>
                <a:lnTo>
                  <a:pt x="2028825" y="838200"/>
                </a:lnTo>
                <a:lnTo>
                  <a:pt x="2143125" y="942975"/>
                </a:lnTo>
                <a:lnTo>
                  <a:pt x="2257425" y="1057275"/>
                </a:lnTo>
                <a:lnTo>
                  <a:pt x="2343150" y="981075"/>
                </a:lnTo>
                <a:lnTo>
                  <a:pt x="2438400" y="1085850"/>
                </a:lnTo>
                <a:lnTo>
                  <a:pt x="2714625" y="1304925"/>
                </a:lnTo>
                <a:lnTo>
                  <a:pt x="2924175" y="1466850"/>
                </a:lnTo>
                <a:lnTo>
                  <a:pt x="3152775" y="1552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V="1">
            <a:off x="3361709" y="1547025"/>
            <a:ext cx="268647" cy="45719"/>
          </a:xfrm>
          <a:custGeom>
            <a:avLst/>
            <a:gdLst>
              <a:gd name="connsiteX0" fmla="*/ 0 w 285750"/>
              <a:gd name="connsiteY0" fmla="*/ 0 h 0"/>
              <a:gd name="connsiteX1" fmla="*/ 285750 w 2857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78219" y="3781683"/>
            <a:ext cx="3273545" cy="591416"/>
          </a:xfrm>
          <a:custGeom>
            <a:avLst/>
            <a:gdLst>
              <a:gd name="connsiteX0" fmla="*/ 0 w 3505200"/>
              <a:gd name="connsiteY0" fmla="*/ 333375 h 628650"/>
              <a:gd name="connsiteX1" fmla="*/ 200025 w 3505200"/>
              <a:gd name="connsiteY1" fmla="*/ 452437 h 628650"/>
              <a:gd name="connsiteX2" fmla="*/ 533400 w 3505200"/>
              <a:gd name="connsiteY2" fmla="*/ 190500 h 628650"/>
              <a:gd name="connsiteX3" fmla="*/ 871538 w 3505200"/>
              <a:gd name="connsiteY3" fmla="*/ 376237 h 628650"/>
              <a:gd name="connsiteX4" fmla="*/ 1066800 w 3505200"/>
              <a:gd name="connsiteY4" fmla="*/ 252412 h 628650"/>
              <a:gd name="connsiteX5" fmla="*/ 1157288 w 3505200"/>
              <a:gd name="connsiteY5" fmla="*/ 238125 h 628650"/>
              <a:gd name="connsiteX6" fmla="*/ 1219200 w 3505200"/>
              <a:gd name="connsiteY6" fmla="*/ 357187 h 628650"/>
              <a:gd name="connsiteX7" fmla="*/ 1314450 w 3505200"/>
              <a:gd name="connsiteY7" fmla="*/ 461962 h 628650"/>
              <a:gd name="connsiteX8" fmla="*/ 1371600 w 3505200"/>
              <a:gd name="connsiteY8" fmla="*/ 366712 h 628650"/>
              <a:gd name="connsiteX9" fmla="*/ 1700213 w 3505200"/>
              <a:gd name="connsiteY9" fmla="*/ 457200 h 628650"/>
              <a:gd name="connsiteX10" fmla="*/ 1909763 w 3505200"/>
              <a:gd name="connsiteY10" fmla="*/ 466725 h 628650"/>
              <a:gd name="connsiteX11" fmla="*/ 2019300 w 3505200"/>
              <a:gd name="connsiteY11" fmla="*/ 528637 h 628650"/>
              <a:gd name="connsiteX12" fmla="*/ 2176463 w 3505200"/>
              <a:gd name="connsiteY12" fmla="*/ 571500 h 628650"/>
              <a:gd name="connsiteX13" fmla="*/ 2228850 w 3505200"/>
              <a:gd name="connsiteY13" fmla="*/ 628650 h 628650"/>
              <a:gd name="connsiteX14" fmla="*/ 2271713 w 3505200"/>
              <a:gd name="connsiteY14" fmla="*/ 609600 h 628650"/>
              <a:gd name="connsiteX15" fmla="*/ 2319338 w 3505200"/>
              <a:gd name="connsiteY15" fmla="*/ 623887 h 628650"/>
              <a:gd name="connsiteX16" fmla="*/ 2500313 w 3505200"/>
              <a:gd name="connsiteY16" fmla="*/ 457200 h 628650"/>
              <a:gd name="connsiteX17" fmla="*/ 2743200 w 3505200"/>
              <a:gd name="connsiteY17" fmla="*/ 90487 h 628650"/>
              <a:gd name="connsiteX18" fmla="*/ 2819400 w 3505200"/>
              <a:gd name="connsiteY18" fmla="*/ 4762 h 628650"/>
              <a:gd name="connsiteX19" fmla="*/ 2895600 w 3505200"/>
              <a:gd name="connsiteY19" fmla="*/ 0 h 628650"/>
              <a:gd name="connsiteX20" fmla="*/ 3043238 w 3505200"/>
              <a:gd name="connsiteY20" fmla="*/ 47625 h 628650"/>
              <a:gd name="connsiteX21" fmla="*/ 3152775 w 3505200"/>
              <a:gd name="connsiteY21" fmla="*/ 90487 h 628650"/>
              <a:gd name="connsiteX22" fmla="*/ 3505200 w 3505200"/>
              <a:gd name="connsiteY22" fmla="*/ 95250 h 628650"/>
              <a:gd name="connsiteX0" fmla="*/ 0 w 3471863"/>
              <a:gd name="connsiteY0" fmla="*/ 333375 h 628650"/>
              <a:gd name="connsiteX1" fmla="*/ 200025 w 3471863"/>
              <a:gd name="connsiteY1" fmla="*/ 452437 h 628650"/>
              <a:gd name="connsiteX2" fmla="*/ 533400 w 3471863"/>
              <a:gd name="connsiteY2" fmla="*/ 190500 h 628650"/>
              <a:gd name="connsiteX3" fmla="*/ 871538 w 3471863"/>
              <a:gd name="connsiteY3" fmla="*/ 376237 h 628650"/>
              <a:gd name="connsiteX4" fmla="*/ 1066800 w 3471863"/>
              <a:gd name="connsiteY4" fmla="*/ 252412 h 628650"/>
              <a:gd name="connsiteX5" fmla="*/ 1157288 w 3471863"/>
              <a:gd name="connsiteY5" fmla="*/ 238125 h 628650"/>
              <a:gd name="connsiteX6" fmla="*/ 1219200 w 3471863"/>
              <a:gd name="connsiteY6" fmla="*/ 357187 h 628650"/>
              <a:gd name="connsiteX7" fmla="*/ 1314450 w 3471863"/>
              <a:gd name="connsiteY7" fmla="*/ 461962 h 628650"/>
              <a:gd name="connsiteX8" fmla="*/ 1371600 w 3471863"/>
              <a:gd name="connsiteY8" fmla="*/ 366712 h 628650"/>
              <a:gd name="connsiteX9" fmla="*/ 1700213 w 3471863"/>
              <a:gd name="connsiteY9" fmla="*/ 457200 h 628650"/>
              <a:gd name="connsiteX10" fmla="*/ 1909763 w 3471863"/>
              <a:gd name="connsiteY10" fmla="*/ 466725 h 628650"/>
              <a:gd name="connsiteX11" fmla="*/ 2019300 w 3471863"/>
              <a:gd name="connsiteY11" fmla="*/ 528637 h 628650"/>
              <a:gd name="connsiteX12" fmla="*/ 2176463 w 3471863"/>
              <a:gd name="connsiteY12" fmla="*/ 571500 h 628650"/>
              <a:gd name="connsiteX13" fmla="*/ 2228850 w 3471863"/>
              <a:gd name="connsiteY13" fmla="*/ 628650 h 628650"/>
              <a:gd name="connsiteX14" fmla="*/ 2271713 w 3471863"/>
              <a:gd name="connsiteY14" fmla="*/ 609600 h 628650"/>
              <a:gd name="connsiteX15" fmla="*/ 2319338 w 3471863"/>
              <a:gd name="connsiteY15" fmla="*/ 623887 h 628650"/>
              <a:gd name="connsiteX16" fmla="*/ 2500313 w 3471863"/>
              <a:gd name="connsiteY16" fmla="*/ 457200 h 628650"/>
              <a:gd name="connsiteX17" fmla="*/ 2743200 w 3471863"/>
              <a:gd name="connsiteY17" fmla="*/ 90487 h 628650"/>
              <a:gd name="connsiteX18" fmla="*/ 2819400 w 3471863"/>
              <a:gd name="connsiteY18" fmla="*/ 4762 h 628650"/>
              <a:gd name="connsiteX19" fmla="*/ 2895600 w 3471863"/>
              <a:gd name="connsiteY19" fmla="*/ 0 h 628650"/>
              <a:gd name="connsiteX20" fmla="*/ 3043238 w 3471863"/>
              <a:gd name="connsiteY20" fmla="*/ 47625 h 628650"/>
              <a:gd name="connsiteX21" fmla="*/ 3152775 w 3471863"/>
              <a:gd name="connsiteY21" fmla="*/ 90487 h 628650"/>
              <a:gd name="connsiteX22" fmla="*/ 3471863 w 3471863"/>
              <a:gd name="connsiteY22" fmla="*/ 952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71863" h="628650">
                <a:moveTo>
                  <a:pt x="0" y="333375"/>
                </a:moveTo>
                <a:lnTo>
                  <a:pt x="200025" y="452437"/>
                </a:lnTo>
                <a:lnTo>
                  <a:pt x="533400" y="190500"/>
                </a:lnTo>
                <a:lnTo>
                  <a:pt x="871538" y="376237"/>
                </a:lnTo>
                <a:lnTo>
                  <a:pt x="1066800" y="252412"/>
                </a:lnTo>
                <a:lnTo>
                  <a:pt x="1157288" y="238125"/>
                </a:lnTo>
                <a:lnTo>
                  <a:pt x="1219200" y="357187"/>
                </a:lnTo>
                <a:lnTo>
                  <a:pt x="1314450" y="461962"/>
                </a:lnTo>
                <a:lnTo>
                  <a:pt x="1371600" y="366712"/>
                </a:lnTo>
                <a:lnTo>
                  <a:pt x="1700213" y="457200"/>
                </a:lnTo>
                <a:lnTo>
                  <a:pt x="1909763" y="466725"/>
                </a:lnTo>
                <a:lnTo>
                  <a:pt x="2019300" y="528637"/>
                </a:lnTo>
                <a:lnTo>
                  <a:pt x="2176463" y="571500"/>
                </a:lnTo>
                <a:lnTo>
                  <a:pt x="2228850" y="628650"/>
                </a:lnTo>
                <a:lnTo>
                  <a:pt x="2271713" y="609600"/>
                </a:lnTo>
                <a:lnTo>
                  <a:pt x="2319338" y="623887"/>
                </a:lnTo>
                <a:lnTo>
                  <a:pt x="2500313" y="457200"/>
                </a:lnTo>
                <a:lnTo>
                  <a:pt x="2743200" y="90487"/>
                </a:lnTo>
                <a:lnTo>
                  <a:pt x="2819400" y="4762"/>
                </a:lnTo>
                <a:lnTo>
                  <a:pt x="2895600" y="0"/>
                </a:lnTo>
                <a:lnTo>
                  <a:pt x="3043238" y="47625"/>
                </a:lnTo>
                <a:lnTo>
                  <a:pt x="3152775" y="90487"/>
                </a:lnTo>
                <a:lnTo>
                  <a:pt x="3471863" y="9525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42278" y="3880252"/>
            <a:ext cx="1311892" cy="394277"/>
          </a:xfrm>
          <a:custGeom>
            <a:avLst/>
            <a:gdLst>
              <a:gd name="connsiteX0" fmla="*/ 0 w 1395413"/>
              <a:gd name="connsiteY0" fmla="*/ 0 h 419100"/>
              <a:gd name="connsiteX1" fmla="*/ 71438 w 1395413"/>
              <a:gd name="connsiteY1" fmla="*/ 80963 h 419100"/>
              <a:gd name="connsiteX2" fmla="*/ 166688 w 1395413"/>
              <a:gd name="connsiteY2" fmla="*/ 166688 h 419100"/>
              <a:gd name="connsiteX3" fmla="*/ 295275 w 1395413"/>
              <a:gd name="connsiteY3" fmla="*/ 214313 h 419100"/>
              <a:gd name="connsiteX4" fmla="*/ 366713 w 1395413"/>
              <a:gd name="connsiteY4" fmla="*/ 271463 h 419100"/>
              <a:gd name="connsiteX5" fmla="*/ 504825 w 1395413"/>
              <a:gd name="connsiteY5" fmla="*/ 319088 h 419100"/>
              <a:gd name="connsiteX6" fmla="*/ 581025 w 1395413"/>
              <a:gd name="connsiteY6" fmla="*/ 209550 h 419100"/>
              <a:gd name="connsiteX7" fmla="*/ 876300 w 1395413"/>
              <a:gd name="connsiteY7" fmla="*/ 342900 h 419100"/>
              <a:gd name="connsiteX8" fmla="*/ 1133475 w 1395413"/>
              <a:gd name="connsiteY8" fmla="*/ 404813 h 419100"/>
              <a:gd name="connsiteX9" fmla="*/ 1252538 w 1395413"/>
              <a:gd name="connsiteY9" fmla="*/ 419100 h 419100"/>
              <a:gd name="connsiteX10" fmla="*/ 1395413 w 1395413"/>
              <a:gd name="connsiteY10" fmla="*/ 395288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5413" h="419100">
                <a:moveTo>
                  <a:pt x="0" y="0"/>
                </a:moveTo>
                <a:lnTo>
                  <a:pt x="71438" y="80963"/>
                </a:lnTo>
                <a:lnTo>
                  <a:pt x="166688" y="166688"/>
                </a:lnTo>
                <a:lnTo>
                  <a:pt x="295275" y="214313"/>
                </a:lnTo>
                <a:lnTo>
                  <a:pt x="366713" y="271463"/>
                </a:lnTo>
                <a:lnTo>
                  <a:pt x="504825" y="319088"/>
                </a:lnTo>
                <a:lnTo>
                  <a:pt x="581025" y="209550"/>
                </a:lnTo>
                <a:lnTo>
                  <a:pt x="876300" y="342900"/>
                </a:lnTo>
                <a:lnTo>
                  <a:pt x="1133475" y="404813"/>
                </a:lnTo>
                <a:lnTo>
                  <a:pt x="1252538" y="419100"/>
                </a:lnTo>
                <a:lnTo>
                  <a:pt x="1395413" y="395288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3361708" y="1768309"/>
            <a:ext cx="268647" cy="45719"/>
          </a:xfrm>
          <a:custGeom>
            <a:avLst/>
            <a:gdLst>
              <a:gd name="connsiteX0" fmla="*/ 0 w 285750"/>
              <a:gd name="connsiteY0" fmla="*/ 0 h 0"/>
              <a:gd name="connsiteX1" fmla="*/ 285750 w 2857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84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Damper Installation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C:\Users\kvenk\Documents\Pictures\LHODamper\IMG_24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7369" r="6450" b="10301"/>
          <a:stretch/>
        </p:blipFill>
        <p:spPr bwMode="auto">
          <a:xfrm>
            <a:off x="421098" y="1219200"/>
            <a:ext cx="4866588" cy="37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venk\Documents\Pictures\LHODamper\IMG_24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3608" r="16527" b="10822"/>
          <a:stretch/>
        </p:blipFill>
        <p:spPr bwMode="auto">
          <a:xfrm>
            <a:off x="5562600" y="1803484"/>
            <a:ext cx="3365370" cy="31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9127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turn-table applies a gravitational torque on the balance to actively damp the beam-balance when amplitude exceeds a threshold.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1685" y="1221862"/>
            <a:ext cx="333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gravitational </a:t>
            </a:r>
            <a:r>
              <a:rPr lang="en-US" b="1" dirty="0">
                <a:solidFill>
                  <a:srgbClr val="7030A0"/>
                </a:solidFill>
              </a:rPr>
              <a:t>feedback system!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54" y="4947249"/>
            <a:ext cx="3906675" cy="159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5121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LHO </a:t>
            </a:r>
            <a:r>
              <a:rPr lang="en-US" dirty="0" smtClean="0"/>
              <a:t>14388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7481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BRS-2 Assembly pictures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 descr="C:\Users\kvenk\Documents\Pictures\BRS-2\Parts and Assembly\P1310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37860" r="2584" b="29705"/>
          <a:stretch/>
        </p:blipFill>
        <p:spPr bwMode="auto">
          <a:xfrm>
            <a:off x="1676400" y="928255"/>
            <a:ext cx="5776957" cy="15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venk\Documents\Pictures\BRS-2\Parts and Assembly\P1310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27711" r="26621" b="22316"/>
          <a:stretch/>
        </p:blipFill>
        <p:spPr bwMode="auto">
          <a:xfrm>
            <a:off x="354650" y="3439646"/>
            <a:ext cx="212917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kvenk\Documents\Pictures\BRS-2\Parts and Assembly\P1310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 t="31812" r="33369" b="16144"/>
          <a:stretch/>
        </p:blipFill>
        <p:spPr bwMode="auto">
          <a:xfrm>
            <a:off x="2819400" y="3200400"/>
            <a:ext cx="1828800" cy="24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kvenk\Documents\Pictures\BRS-2\Parts and Assembly\P1310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7711"/>
            <a:ext cx="3388360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Assembled beam and weights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3621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Flexures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586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with vacuum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7481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BRS-2 Assembly pictures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2" descr="C:\Users\kvenk\Documents\Pictures\BRS-2\Parts and Assembly\P1310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4696"/>
          <a:stretch/>
        </p:blipFill>
        <p:spPr bwMode="auto">
          <a:xfrm>
            <a:off x="228600" y="727105"/>
            <a:ext cx="22952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venk\Documents\Pictures\BRS-2\Parts and Assembly\P13105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5" t="18949" r="24708" b="13096"/>
          <a:stretch/>
        </p:blipFill>
        <p:spPr bwMode="auto">
          <a:xfrm>
            <a:off x="6693230" y="609600"/>
            <a:ext cx="2096120" cy="25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kvenk\Documents\Pictures\BRS-2\Parts and Assembly\New\P13105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1465" b="6876"/>
          <a:stretch/>
        </p:blipFill>
        <p:spPr bwMode="auto">
          <a:xfrm>
            <a:off x="279518" y="3886200"/>
            <a:ext cx="2144996" cy="1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venk\Documents\Pictures\BRS-2\Parts and Assembly\P13105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10591" r="18599" b="2768"/>
          <a:stretch/>
        </p:blipFill>
        <p:spPr bwMode="auto">
          <a:xfrm>
            <a:off x="2743200" y="1385501"/>
            <a:ext cx="3700329" cy="33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kvenk\Documents\Pictures\BRS-2\Parts and Assembly\New\P13105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6946" r="20726"/>
          <a:stretch/>
        </p:blipFill>
        <p:spPr bwMode="auto">
          <a:xfrm>
            <a:off x="6683972" y="3648370"/>
            <a:ext cx="2287649" cy="22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23971" y="310710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Capacitor plates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223971" y="60520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Beckhoff modules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7596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Basler CCD camera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5537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Foam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8191" b="10186"/>
          <a:stretch/>
        </p:blipFill>
        <p:spPr bwMode="auto">
          <a:xfrm>
            <a:off x="503490" y="606751"/>
            <a:ext cx="8152688" cy="61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Sensitivity comparison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87908" y="3904447"/>
            <a:ext cx="1892182" cy="246849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7731" y="378810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Current BRS read-out noise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80090" y="4151296"/>
            <a:ext cx="2819400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3904447"/>
            <a:ext cx="1036890" cy="438953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724400"/>
            <a:ext cx="319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Potential c-BRS read-out noise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0090" y="4343400"/>
            <a:ext cx="4297110" cy="83820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512169"/>
            <a:ext cx="31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J. Warner, LHO 17197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3561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(Hz)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-561666" y="337942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ASD (rad/</a:t>
            </a:r>
            <a:r>
              <a:rPr lang="en-US" dirty="0" err="1" smtClean="0"/>
              <a:t>rt</a:t>
            </a:r>
            <a:r>
              <a:rPr lang="en-US" dirty="0" smtClean="0"/>
              <a:t>(Hz))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0" y="3505200"/>
            <a:ext cx="457200" cy="399247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3352800"/>
            <a:ext cx="668708" cy="551647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5" y="310878"/>
            <a:ext cx="8431850" cy="65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cBRS</a:t>
            </a:r>
            <a:r>
              <a:rPr lang="en-US" sz="3600" dirty="0" smtClean="0"/>
              <a:t> Tilt data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30994" y="2286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floor is too noisy to assess performance well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3124200"/>
            <a:ext cx="304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436848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Frequency noise is consistent with before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4592000"/>
            <a:ext cx="533400" cy="99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46690" y="5062215"/>
            <a:ext cx="3429000" cy="990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5628" y="5334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Expectation of ‘sensitivity’ with 10% matching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05428" y="5557515"/>
            <a:ext cx="533400" cy="99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</a:t>
            </a:r>
            <a:r>
              <a:rPr lang="en-US" dirty="0"/>
              <a:t>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04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Tilt-problem limits duty cycle of detectors</a:t>
            </a:r>
            <a:endParaRPr lang="en-US" sz="3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290" name="Picture 2" descr="C:\Users\kvenk.cenpa-jengrad1\Desktop\ligo talk\LVC\H1L1-MULTI_BEF2A0_NETWORK_DUTY_PIE-1126623617-10026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7" y="6858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9600" y="5226064"/>
            <a:ext cx="8229600" cy="144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Earthquakes, High Wind and High Microseism cause significant down-time of both detectors.</a:t>
            </a:r>
          </a:p>
          <a:p>
            <a:r>
              <a:rPr lang="en-US" sz="1800" dirty="0" smtClean="0"/>
              <a:t>All are primarily related to the problem of </a:t>
            </a:r>
            <a:r>
              <a:rPr lang="en-US" sz="1800" u="sng" dirty="0" smtClean="0"/>
              <a:t>tilt-horizontal coupling</a:t>
            </a:r>
            <a:r>
              <a:rPr lang="en-US" sz="1800" dirty="0" smtClean="0"/>
              <a:t> producing too much ISI motion.</a:t>
            </a:r>
            <a:endParaRPr lang="en-US" sz="1800" dirty="0"/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4760"/>
          <a:stretch/>
        </p:blipFill>
        <p:spPr>
          <a:xfrm>
            <a:off x="3982340" y="1096646"/>
            <a:ext cx="4922378" cy="4062412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" y="2480508"/>
            <a:ext cx="4218559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7200" y="4495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B. Lantz T1500610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39241" y="232661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S. Dwyer G1501365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82481" y="2180736"/>
            <a:ext cx="271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Source: </a:t>
            </a:r>
            <a:r>
              <a:rPr lang="en-US" sz="1400" b="1" dirty="0" err="1" smtClean="0"/>
              <a:t>DetChar</a:t>
            </a:r>
            <a:r>
              <a:rPr lang="en-US" sz="1400" b="1" dirty="0" smtClean="0"/>
              <a:t> Summary Pages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9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0831" y="2604738"/>
            <a:ext cx="1219201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834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Tilt versus Horizontal displacement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876"/>
            <a:ext cx="8229600" cy="19162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Conventional seismometers and tiltmeters cannot differentiate between horizontal displacement and ground tilt. 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 rot="5400000">
            <a:off x="1405632" y="2547588"/>
            <a:ext cx="228600" cy="838201"/>
          </a:xfrm>
          <a:custGeom>
            <a:avLst/>
            <a:gdLst>
              <a:gd name="connsiteX0" fmla="*/ 591844 w 1358283"/>
              <a:gd name="connsiteY0" fmla="*/ 0 h 2547891"/>
              <a:gd name="connsiteX1" fmla="*/ 1266547 w 1358283"/>
              <a:gd name="connsiteY1" fmla="*/ 248575 h 2547891"/>
              <a:gd name="connsiteX2" fmla="*/ 41428 w 1358283"/>
              <a:gd name="connsiteY2" fmla="*/ 550416 h 2547891"/>
              <a:gd name="connsiteX3" fmla="*/ 1310935 w 1358283"/>
              <a:gd name="connsiteY3" fmla="*/ 967666 h 2547891"/>
              <a:gd name="connsiteX4" fmla="*/ 50306 w 1358283"/>
              <a:gd name="connsiteY4" fmla="*/ 1358284 h 2547891"/>
              <a:gd name="connsiteX5" fmla="*/ 1319813 w 1358283"/>
              <a:gd name="connsiteY5" fmla="*/ 1784412 h 2547891"/>
              <a:gd name="connsiteX6" fmla="*/ 85817 w 1358283"/>
              <a:gd name="connsiteY6" fmla="*/ 2237173 h 2547891"/>
              <a:gd name="connsiteX7" fmla="*/ 804908 w 1358283"/>
              <a:gd name="connsiteY7" fmla="*/ 2547891 h 25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283" h="2547891">
                <a:moveTo>
                  <a:pt x="591844" y="0"/>
                </a:moveTo>
                <a:cubicBezTo>
                  <a:pt x="975063" y="78419"/>
                  <a:pt x="1358283" y="156839"/>
                  <a:pt x="1266547" y="248575"/>
                </a:cubicBezTo>
                <a:cubicBezTo>
                  <a:pt x="1174811" y="340311"/>
                  <a:pt x="34030" y="430568"/>
                  <a:pt x="41428" y="550416"/>
                </a:cubicBezTo>
                <a:cubicBezTo>
                  <a:pt x="48826" y="670264"/>
                  <a:pt x="1309455" y="833021"/>
                  <a:pt x="1310935" y="967666"/>
                </a:cubicBezTo>
                <a:cubicBezTo>
                  <a:pt x="1312415" y="1102311"/>
                  <a:pt x="48826" y="1222160"/>
                  <a:pt x="50306" y="1358284"/>
                </a:cubicBezTo>
                <a:cubicBezTo>
                  <a:pt x="51786" y="1494408"/>
                  <a:pt x="1313894" y="1637930"/>
                  <a:pt x="1319813" y="1784412"/>
                </a:cubicBezTo>
                <a:cubicBezTo>
                  <a:pt x="1325732" y="1930894"/>
                  <a:pt x="171634" y="2109927"/>
                  <a:pt x="85817" y="2237173"/>
                </a:cubicBezTo>
                <a:cubicBezTo>
                  <a:pt x="0" y="2364419"/>
                  <a:pt x="690978" y="2496105"/>
                  <a:pt x="804908" y="2547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9033" y="2699988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200000">
            <a:off x="5215632" y="2604738"/>
            <a:ext cx="1219201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6600000">
            <a:off x="5513614" y="2510230"/>
            <a:ext cx="228600" cy="838201"/>
          </a:xfrm>
          <a:custGeom>
            <a:avLst/>
            <a:gdLst>
              <a:gd name="connsiteX0" fmla="*/ 591844 w 1358283"/>
              <a:gd name="connsiteY0" fmla="*/ 0 h 2547891"/>
              <a:gd name="connsiteX1" fmla="*/ 1266547 w 1358283"/>
              <a:gd name="connsiteY1" fmla="*/ 248575 h 2547891"/>
              <a:gd name="connsiteX2" fmla="*/ 41428 w 1358283"/>
              <a:gd name="connsiteY2" fmla="*/ 550416 h 2547891"/>
              <a:gd name="connsiteX3" fmla="*/ 1310935 w 1358283"/>
              <a:gd name="connsiteY3" fmla="*/ 967666 h 2547891"/>
              <a:gd name="connsiteX4" fmla="*/ 50306 w 1358283"/>
              <a:gd name="connsiteY4" fmla="*/ 1358284 h 2547891"/>
              <a:gd name="connsiteX5" fmla="*/ 1319813 w 1358283"/>
              <a:gd name="connsiteY5" fmla="*/ 1784412 h 2547891"/>
              <a:gd name="connsiteX6" fmla="*/ 85817 w 1358283"/>
              <a:gd name="connsiteY6" fmla="*/ 2237173 h 2547891"/>
              <a:gd name="connsiteX7" fmla="*/ 804908 w 1358283"/>
              <a:gd name="connsiteY7" fmla="*/ 2547891 h 25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283" h="2547891">
                <a:moveTo>
                  <a:pt x="591844" y="0"/>
                </a:moveTo>
                <a:cubicBezTo>
                  <a:pt x="975063" y="78419"/>
                  <a:pt x="1358283" y="156839"/>
                  <a:pt x="1266547" y="248575"/>
                </a:cubicBezTo>
                <a:cubicBezTo>
                  <a:pt x="1174811" y="340311"/>
                  <a:pt x="34030" y="430568"/>
                  <a:pt x="41428" y="550416"/>
                </a:cubicBezTo>
                <a:cubicBezTo>
                  <a:pt x="48826" y="670264"/>
                  <a:pt x="1309455" y="833021"/>
                  <a:pt x="1310935" y="967666"/>
                </a:cubicBezTo>
                <a:cubicBezTo>
                  <a:pt x="1312415" y="1102311"/>
                  <a:pt x="48826" y="1222160"/>
                  <a:pt x="50306" y="1358284"/>
                </a:cubicBezTo>
                <a:cubicBezTo>
                  <a:pt x="51786" y="1494408"/>
                  <a:pt x="1313894" y="1637930"/>
                  <a:pt x="1319813" y="1784412"/>
                </a:cubicBezTo>
                <a:cubicBezTo>
                  <a:pt x="1325732" y="1930894"/>
                  <a:pt x="171634" y="2109927"/>
                  <a:pt x="85817" y="2237173"/>
                </a:cubicBezTo>
                <a:cubicBezTo>
                  <a:pt x="0" y="2364419"/>
                  <a:pt x="690978" y="2496105"/>
                  <a:pt x="804908" y="2547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00000">
            <a:off x="6036482" y="2814289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5631" y="241807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81300" y="282694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Symbol"/>
              </a:rPr>
              <a:t>x 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sz="1200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2810747"/>
            <a:ext cx="135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sym typeface="Symbol"/>
              </a:rPr>
              <a:t>x </a:t>
            </a:r>
            <a:r>
              <a:rPr lang="en-US" dirty="0" smtClean="0">
                <a:solidFill>
                  <a:schemeClr val="accent1"/>
                </a:solidFill>
              </a:rPr>
              <a:t> g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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3810000"/>
                <a:ext cx="7543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Tilt response to </a:t>
                </a:r>
                <a:r>
                  <a:rPr lang="en-US" sz="2400" dirty="0"/>
                  <a:t>horizontal </a:t>
                </a:r>
                <a:r>
                  <a:rPr lang="en-US" sz="2400" dirty="0" smtClean="0"/>
                  <a:t>displacement response for </a:t>
                </a:r>
                <a:r>
                  <a:rPr lang="en-US" sz="2400" u="sng" dirty="0" smtClean="0"/>
                  <a:t>all</a:t>
                </a:r>
                <a:r>
                  <a:rPr lang="en-US" sz="2400" dirty="0" smtClean="0"/>
                  <a:t> seismometers =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sym typeface="Symbol"/>
                          </a:rPr>
                          <m:t>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 smtClean="0"/>
              </a:p>
              <a:p>
                <a:pPr marL="342900" indent="-342900">
                  <a:buFont typeface="Symbol"/>
                  <a:buChar char="Þ"/>
                </a:pPr>
                <a:r>
                  <a:rPr lang="en-US" sz="2400" dirty="0" smtClean="0">
                    <a:sym typeface="Symbol"/>
                  </a:rPr>
                  <a:t>Tilt is confused with horizontal motion at low frequencies (below ~ 0.1 Hz). </a:t>
                </a:r>
              </a:p>
              <a:p>
                <a:endParaRPr lang="en-US" sz="2400" dirty="0" smtClean="0">
                  <a:sym typeface="Symbol"/>
                </a:endParaRPr>
              </a:p>
              <a:p>
                <a:r>
                  <a:rPr lang="en-US" sz="2400" u="sng" dirty="0" smtClean="0">
                    <a:sym typeface="Symbol"/>
                  </a:rPr>
                  <a:t>Solution</a:t>
                </a:r>
                <a:r>
                  <a:rPr lang="en-US" sz="2400" dirty="0" smtClean="0">
                    <a:sym typeface="Symbol"/>
                  </a:rPr>
                  <a:t>: Inertial rotation sensors, Tilt-free seismometers or Ring-laser gyroscopes…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7543800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1292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919597" y="2471108"/>
            <a:ext cx="859618" cy="7622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725447" y="2798424"/>
            <a:ext cx="53768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9215" y="2798424"/>
            <a:ext cx="381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B</a:t>
            </a:r>
            <a:r>
              <a:rPr lang="en-US" dirty="0" smtClean="0"/>
              <a:t>eam </a:t>
            </a:r>
            <a:r>
              <a:rPr lang="en-US" u="sng" dirty="0" smtClean="0"/>
              <a:t>R</a:t>
            </a:r>
            <a:r>
              <a:rPr lang="en-US" dirty="0" smtClean="0"/>
              <a:t>otation </a:t>
            </a:r>
            <a:r>
              <a:rPr lang="en-US" u="sng" dirty="0" smtClean="0"/>
              <a:t>S</a:t>
            </a:r>
            <a:r>
              <a:rPr lang="en-US" dirty="0" smtClean="0"/>
              <a:t>ensors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7658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BRS Concept</a:t>
            </a:r>
            <a:endParaRPr lang="en-US" sz="3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08" y="3269307"/>
            <a:ext cx="79248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u="sng" dirty="0" smtClean="0"/>
              <a:t>Principle</a:t>
            </a:r>
            <a:r>
              <a:rPr lang="en-US" sz="3000" dirty="0" smtClean="0"/>
              <a:t>:</a:t>
            </a:r>
            <a:r>
              <a:rPr lang="en-US" sz="3000" u="sng" dirty="0" smtClean="0"/>
              <a:t> </a:t>
            </a:r>
            <a:endParaRPr lang="en-US" sz="3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dirty="0" smtClean="0"/>
              <a:t>Ground tilt is measured by measuring angle between ground and low frequency beam balance.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dirty="0" smtClean="0"/>
              <a:t>Horizontal acceleration can be rejected by locating center of mass at the pivot.</a:t>
            </a:r>
            <a:endParaRPr lang="en-US" sz="3000" dirty="0"/>
          </a:p>
        </p:txBody>
      </p:sp>
      <p:sp>
        <p:nvSpPr>
          <p:cNvPr id="33" name="Rectangle 32"/>
          <p:cNvSpPr/>
          <p:nvPr/>
        </p:nvSpPr>
        <p:spPr>
          <a:xfrm>
            <a:off x="2669850" y="2275492"/>
            <a:ext cx="3395658" cy="232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4310529" y="2517308"/>
            <a:ext cx="114300" cy="295275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45229" y="2812583"/>
            <a:ext cx="10668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992866" y="285830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150029" y="2867127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40529" y="2867127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506258" y="2866428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37690" y="286909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11058" y="2875254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39507" y="285830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47504" y="1839784"/>
            <a:ext cx="64525" cy="97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833901" y="1868445"/>
            <a:ext cx="64525" cy="97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5229" y="1845586"/>
            <a:ext cx="10668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24314" y="1153984"/>
            <a:ext cx="432429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851191" y="1312186"/>
            <a:ext cx="16840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Autocollimator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212650" y="2100484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65508" y="2074021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340529" y="1909984"/>
            <a:ext cx="0" cy="381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44002" y="6211669"/>
            <a:ext cx="385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Venkateswara, Krishna, et al. "A high-precision mechanical absolute-rotation sensor." Review of Scientific Instruments 85.1 (2014): 015005.</a:t>
            </a:r>
          </a:p>
        </p:txBody>
      </p:sp>
    </p:spTree>
    <p:extLst>
      <p:ext uri="{BB962C8B-B14F-4D97-AF65-F5344CB8AC3E}">
        <p14:creationId xmlns:p14="http://schemas.microsoft.com/office/powerpoint/2010/main" val="8393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7658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BRS Concept</a:t>
            </a:r>
            <a:endParaRPr lang="en-US" sz="3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08" y="3269307"/>
            <a:ext cx="79248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u="sng" dirty="0" smtClean="0"/>
              <a:t>Principle</a:t>
            </a:r>
            <a:r>
              <a:rPr lang="en-US" sz="3000" dirty="0" smtClean="0"/>
              <a:t>:</a:t>
            </a:r>
            <a:r>
              <a:rPr lang="en-US" sz="3000" u="sng" dirty="0" smtClean="0"/>
              <a:t> </a:t>
            </a:r>
            <a:endParaRPr lang="en-US" sz="3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dirty="0" smtClean="0"/>
              <a:t>Ground tilt is measured by measuring angle between ground and low frequency beam balance.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000" dirty="0" smtClean="0"/>
              <a:t>Horizontal acceleration can be rejected by locating center of mass at the pivot.</a:t>
            </a:r>
            <a:endParaRPr lang="en-US" sz="3000" dirty="0"/>
          </a:p>
        </p:txBody>
      </p:sp>
      <p:sp>
        <p:nvSpPr>
          <p:cNvPr id="25" name="Rectangle 24"/>
          <p:cNvSpPr/>
          <p:nvPr/>
        </p:nvSpPr>
        <p:spPr>
          <a:xfrm>
            <a:off x="2678754" y="2272707"/>
            <a:ext cx="3395658" cy="232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60095" y="1309401"/>
            <a:ext cx="16840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Autocollimator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21554" y="2097699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74412" y="2071236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rot="600000">
            <a:off x="3842805" y="1151199"/>
            <a:ext cx="1078128" cy="1865543"/>
            <a:chOff x="3833901" y="1420716"/>
            <a:chExt cx="1078128" cy="1865543"/>
          </a:xfrm>
        </p:grpSpPr>
        <p:sp>
          <p:nvSpPr>
            <p:cNvPr id="36" name="Isosceles Triangle 35"/>
            <p:cNvSpPr/>
            <p:nvPr/>
          </p:nvSpPr>
          <p:spPr>
            <a:xfrm>
              <a:off x="4310529" y="2784040"/>
              <a:ext cx="114300" cy="29527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833901" y="1420716"/>
              <a:ext cx="1078128" cy="1865543"/>
              <a:chOff x="3833901" y="1420716"/>
              <a:chExt cx="1078128" cy="186554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845229" y="3079315"/>
                <a:ext cx="1066800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3992866" y="3125034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150029" y="3133859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340529" y="3133859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506258" y="3133160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637690" y="3135824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811058" y="3141986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839507" y="3125034"/>
                <a:ext cx="76200" cy="144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4847504" y="2106516"/>
                <a:ext cx="64525" cy="9727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33901" y="2135177"/>
                <a:ext cx="64525" cy="9727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845229" y="2112318"/>
                <a:ext cx="1066800" cy="4571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124314" y="1420716"/>
                <a:ext cx="432429" cy="685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4340529" y="2176716"/>
                <a:ext cx="0" cy="381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8" name="Straight Connector 67"/>
          <p:cNvCxnSpPr/>
          <p:nvPr/>
        </p:nvCxnSpPr>
        <p:spPr>
          <a:xfrm>
            <a:off x="4314462" y="1891707"/>
            <a:ext cx="0" cy="381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644002" y="6211669"/>
            <a:ext cx="385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Venkateswara, Krishna, et al. "A high-precision mechanical absolute-rotation sensor." Review of Scientific Instruments 85.1 (2014): 015005.</a:t>
            </a:r>
          </a:p>
        </p:txBody>
      </p:sp>
    </p:spTree>
    <p:extLst>
      <p:ext uri="{BB962C8B-B14F-4D97-AF65-F5344CB8AC3E}">
        <p14:creationId xmlns:p14="http://schemas.microsoft.com/office/powerpoint/2010/main" val="67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7658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BRS Parameters</a:t>
            </a:r>
            <a:endParaRPr lang="en-US" sz="36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21328"/>
              </p:ext>
            </p:extLst>
          </p:nvPr>
        </p:nvGraphicFramePr>
        <p:xfrm>
          <a:off x="3667846" y="5883200"/>
          <a:ext cx="3141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" name="Equation" r:id="rId3" imgW="1803240" imgH="482400" progId="Equation.3">
                  <p:embed/>
                </p:oleObj>
              </mc:Choice>
              <mc:Fallback>
                <p:oleObj name="Equation" r:id="rId3" imgW="1803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846" y="5883200"/>
                        <a:ext cx="31416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64" name="Picture 300" descr="C:\Users\kvenk\Documents\Pictures\cBRS\P13103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34932" r="36433" b="32534"/>
          <a:stretch/>
        </p:blipFill>
        <p:spPr bwMode="auto">
          <a:xfrm>
            <a:off x="6809509" y="775913"/>
            <a:ext cx="1905000" cy="17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9508" y="2645922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10-25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m-thick Cu-Be Flexures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71687"/>
              </p:ext>
            </p:extLst>
          </p:nvPr>
        </p:nvGraphicFramePr>
        <p:xfrm>
          <a:off x="734358" y="3285733"/>
          <a:ext cx="75438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43400"/>
                <a:gridCol w="3200400"/>
              </a:tblGrid>
              <a:tr h="307636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4-5 kg</a:t>
                      </a:r>
                      <a:endParaRPr lang="en-US" dirty="0"/>
                    </a:p>
                  </a:txBody>
                  <a:tcPr/>
                </a:tc>
              </a:tr>
              <a:tr h="307636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 m</a:t>
                      </a:r>
                      <a:endParaRPr lang="en-US" dirty="0"/>
                    </a:p>
                  </a:txBody>
                  <a:tcPr/>
                </a:tc>
              </a:tr>
              <a:tr h="538363">
                <a:tc>
                  <a:txBody>
                    <a:bodyPr/>
                    <a:lstStyle/>
                    <a:p>
                      <a:r>
                        <a:rPr lang="en-US" dirty="0" smtClean="0"/>
                        <a:t>Moment</a:t>
                      </a:r>
                      <a:r>
                        <a:rPr lang="en-US" baseline="0" dirty="0" smtClean="0"/>
                        <a:t> of Inertia </a:t>
                      </a:r>
                      <a:r>
                        <a:rPr lang="en-US" i="1" baseline="0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</a:t>
                      </a:r>
                      <a:r>
                        <a:rPr lang="en-US" baseline="0" dirty="0" smtClean="0"/>
                        <a:t> kg </a:t>
                      </a:r>
                      <a:r>
                        <a:rPr lang="en-US" dirty="0" smtClean="0"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07636">
                <a:tc>
                  <a:txBody>
                    <a:bodyPr/>
                    <a:lstStyle/>
                    <a:p>
                      <a:r>
                        <a:rPr lang="en-US" dirty="0" smtClean="0"/>
                        <a:t>Flexure stiffness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-3 </a:t>
                      </a:r>
                      <a:r>
                        <a:rPr lang="en-US" baseline="0" dirty="0" smtClean="0">
                          <a:sym typeface="Symbol"/>
                        </a:rPr>
                        <a:t>N m</a:t>
                      </a:r>
                      <a:endParaRPr lang="en-US" baseline="30000" dirty="0" smtClean="0">
                        <a:sym typeface="Symbol"/>
                      </a:endParaRPr>
                    </a:p>
                  </a:txBody>
                  <a:tcPr/>
                </a:tc>
              </a:tr>
              <a:tr h="307636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2000-3000</a:t>
                      </a:r>
                      <a:endParaRPr lang="en-US" dirty="0"/>
                    </a:p>
                  </a:txBody>
                  <a:tcPr/>
                </a:tc>
              </a:tr>
              <a:tr h="307636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pivot and center of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tuned to less than 1 µm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669850" y="2275492"/>
            <a:ext cx="3395658" cy="232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4310529" y="2517308"/>
            <a:ext cx="114300" cy="295275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45229" y="2812583"/>
            <a:ext cx="10668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992866" y="285830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150029" y="2867127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40529" y="2867127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506258" y="2866428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37690" y="286909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11058" y="2875254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39507" y="2858302"/>
            <a:ext cx="76200" cy="14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47504" y="1839784"/>
            <a:ext cx="64525" cy="97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833901" y="1868445"/>
            <a:ext cx="64525" cy="97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5229" y="1845586"/>
            <a:ext cx="10668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24314" y="1153984"/>
            <a:ext cx="432429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851191" y="1312186"/>
            <a:ext cx="16840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Autocollimator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212650" y="2100484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65508" y="2074021"/>
            <a:ext cx="457200" cy="58230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4340529" y="1909984"/>
            <a:ext cx="0" cy="381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200075" y="5962357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Displacement rejection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</Template>
  <TotalTime>16442</TotalTime>
  <Words>761</Words>
  <Application>Microsoft Office PowerPoint</Application>
  <PresentationFormat>On-screen Show (4:3)</PresentationFormat>
  <Paragraphs>156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Wingdings</vt:lpstr>
      <vt:lpstr>Office Theme</vt:lpstr>
      <vt:lpstr>Equation</vt:lpstr>
      <vt:lpstr>Improving seismic isolation in Advanced LIGO using a ground rotation sensor</vt:lpstr>
      <vt:lpstr>Contents</vt:lpstr>
      <vt:lpstr>Introduction</vt:lpstr>
      <vt:lpstr>Tilt-problem limits duty cycle of detectors</vt:lpstr>
      <vt:lpstr>Tilt versus Horizontal displacement</vt:lpstr>
      <vt:lpstr>Beam Rotation Sensors</vt:lpstr>
      <vt:lpstr>BRS Concept</vt:lpstr>
      <vt:lpstr>BRS Concept</vt:lpstr>
      <vt:lpstr>BRS Parameters</vt:lpstr>
      <vt:lpstr>Installation at EX VEA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Gen/Compact BRS</vt:lpstr>
      <vt:lpstr>PowerPoint Presentation</vt:lpstr>
      <vt:lpstr>PowerPoint Presentation</vt:lpstr>
      <vt:lpstr>PowerPoint Presentation</vt:lpstr>
      <vt:lpstr>PowerPoint Presentation</vt:lpstr>
      <vt:lpstr>Thank you!</vt:lpstr>
      <vt:lpstr>Extra slides</vt:lpstr>
      <vt:lpstr>Target sensitivity</vt:lpstr>
      <vt:lpstr>Damper Installation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BRS: A ground-rotation sensor for aLIGO</dc:title>
  <dc:creator>kvenk</dc:creator>
  <cp:lastModifiedBy>Krishna</cp:lastModifiedBy>
  <cp:revision>284</cp:revision>
  <cp:lastPrinted>2015-03-13T21:19:09Z</cp:lastPrinted>
  <dcterms:created xsi:type="dcterms:W3CDTF">2006-08-16T00:00:00Z</dcterms:created>
  <dcterms:modified xsi:type="dcterms:W3CDTF">2016-04-10T16:20:50Z</dcterms:modified>
</cp:coreProperties>
</file>