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av" ContentType="audio/wav"/>
  <Default Extension="mpg" ContentType="video/unknown"/>
  <Default Extension="gif" ContentType="image/gif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embeddings/oleObject1.bin" ContentType="application/vnd.openxmlformats-officedocument.oleObject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  <p:sldMasterId id="2147483666" r:id="rId2"/>
  </p:sldMasterIdLst>
  <p:notesMasterIdLst>
    <p:notesMasterId r:id="rId68"/>
  </p:notesMasterIdLst>
  <p:handoutMasterIdLst>
    <p:handoutMasterId r:id="rId69"/>
  </p:handoutMasterIdLst>
  <p:sldIdLst>
    <p:sldId id="1158" r:id="rId3"/>
    <p:sldId id="1813" r:id="rId4"/>
    <p:sldId id="1708" r:id="rId5"/>
    <p:sldId id="1916" r:id="rId6"/>
    <p:sldId id="1710" r:id="rId7"/>
    <p:sldId id="1715" r:id="rId8"/>
    <p:sldId id="1716" r:id="rId9"/>
    <p:sldId id="1815" r:id="rId10"/>
    <p:sldId id="1814" r:id="rId11"/>
    <p:sldId id="1717" r:id="rId12"/>
    <p:sldId id="1816" r:id="rId13"/>
    <p:sldId id="1779" r:id="rId14"/>
    <p:sldId id="1718" r:id="rId15"/>
    <p:sldId id="1831" r:id="rId16"/>
    <p:sldId id="1824" r:id="rId17"/>
    <p:sldId id="1823" r:id="rId18"/>
    <p:sldId id="1830" r:id="rId19"/>
    <p:sldId id="1781" r:id="rId20"/>
    <p:sldId id="1909" r:id="rId21"/>
    <p:sldId id="1804" r:id="rId22"/>
    <p:sldId id="1805" r:id="rId23"/>
    <p:sldId id="1806" r:id="rId24"/>
    <p:sldId id="1808" r:id="rId25"/>
    <p:sldId id="1780" r:id="rId26"/>
    <p:sldId id="1811" r:id="rId27"/>
    <p:sldId id="1721" r:id="rId28"/>
    <p:sldId id="1842" r:id="rId29"/>
    <p:sldId id="1833" r:id="rId30"/>
    <p:sldId id="1837" r:id="rId31"/>
    <p:sldId id="1728" r:id="rId32"/>
    <p:sldId id="1729" r:id="rId33"/>
    <p:sldId id="1730" r:id="rId34"/>
    <p:sldId id="1731" r:id="rId35"/>
    <p:sldId id="1732" r:id="rId36"/>
    <p:sldId id="1834" r:id="rId37"/>
    <p:sldId id="1737" r:id="rId38"/>
    <p:sldId id="1913" r:id="rId39"/>
    <p:sldId id="1908" r:id="rId40"/>
    <p:sldId id="1747" r:id="rId41"/>
    <p:sldId id="1838" r:id="rId42"/>
    <p:sldId id="1746" r:id="rId43"/>
    <p:sldId id="1865" r:id="rId44"/>
    <p:sldId id="1880" r:id="rId45"/>
    <p:sldId id="1881" r:id="rId46"/>
    <p:sldId id="1882" r:id="rId47"/>
    <p:sldId id="1883" r:id="rId48"/>
    <p:sldId id="1876" r:id="rId49"/>
    <p:sldId id="1866" r:id="rId50"/>
    <p:sldId id="1867" r:id="rId51"/>
    <p:sldId id="1868" r:id="rId52"/>
    <p:sldId id="1869" r:id="rId53"/>
    <p:sldId id="1870" r:id="rId54"/>
    <p:sldId id="1871" r:id="rId55"/>
    <p:sldId id="1872" r:id="rId56"/>
    <p:sldId id="1873" r:id="rId57"/>
    <p:sldId id="1874" r:id="rId58"/>
    <p:sldId id="1877" r:id="rId59"/>
    <p:sldId id="1756" r:id="rId60"/>
    <p:sldId id="1698" r:id="rId61"/>
    <p:sldId id="1878" r:id="rId62"/>
    <p:sldId id="1766" r:id="rId63"/>
    <p:sldId id="1767" r:id="rId64"/>
    <p:sldId id="1778" r:id="rId65"/>
    <p:sldId id="1803" r:id="rId66"/>
    <p:sldId id="1907" r:id="rId6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FF99"/>
    <a:srgbClr val="66FF33"/>
    <a:srgbClr val="00FFFF"/>
    <a:srgbClr val="99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975" autoAdjust="0"/>
  </p:normalViewPr>
  <p:slideViewPr>
    <p:cSldViewPr snapToGrid="0">
      <p:cViewPr varScale="1">
        <p:scale>
          <a:sx n="88" d="100"/>
          <a:sy n="88" d="100"/>
        </p:scale>
        <p:origin x="-1424" y="-120"/>
      </p:cViewPr>
      <p:guideLst>
        <p:guide orient="horz" pos="2160"/>
        <p:guide pos="50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16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39440" cy="48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30" tIns="48214" rIns="96430" bIns="48214" numCol="1" anchor="t" anchorCtr="0" compatLnSpc="1">
            <a:prstTxWarp prst="textNoShape">
              <a:avLst/>
            </a:prstTxWarp>
          </a:bodyPr>
          <a:lstStyle>
            <a:lvl1pPr defTabSz="964935">
              <a:defRPr sz="1300"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8827" y="0"/>
            <a:ext cx="3139440" cy="48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30" tIns="48214" rIns="96430" bIns="48214" numCol="1" anchor="t" anchorCtr="0" compatLnSpc="1">
            <a:prstTxWarp prst="textNoShape">
              <a:avLst/>
            </a:prstTxWarp>
          </a:bodyPr>
          <a:lstStyle>
            <a:lvl1pPr algn="r" defTabSz="964935">
              <a:defRPr sz="1300"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8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14472"/>
            <a:ext cx="3139440" cy="48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30" tIns="48214" rIns="96430" bIns="48214" numCol="1" anchor="b" anchorCtr="0" compatLnSpc="1">
            <a:prstTxWarp prst="textNoShape">
              <a:avLst/>
            </a:prstTxWarp>
          </a:bodyPr>
          <a:lstStyle>
            <a:lvl1pPr defTabSz="964935">
              <a:defRPr sz="1300"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8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8827" y="9114472"/>
            <a:ext cx="3139440" cy="48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30" tIns="48214" rIns="96430" bIns="48214" numCol="1" anchor="b" anchorCtr="0" compatLnSpc="1">
            <a:prstTxWarp prst="textNoShape">
              <a:avLst/>
            </a:prstTxWarp>
          </a:bodyPr>
          <a:lstStyle>
            <a:lvl1pPr algn="r" defTabSz="964935">
              <a:defRPr sz="1300"/>
            </a:lvl1pPr>
          </a:lstStyle>
          <a:p>
            <a:fld id="{F5648C5B-E6E0-46DA-BD5E-114B1C5507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731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7839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30" tIns="48214" rIns="96430" bIns="48214" numCol="1" anchor="t" anchorCtr="0" compatLnSpc="1">
            <a:prstTxWarp prst="textNoShape">
              <a:avLst/>
            </a:prstTxWarp>
          </a:bodyPr>
          <a:lstStyle>
            <a:lvl1pPr defTabSz="964935">
              <a:defRPr sz="1300"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7839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30" tIns="48214" rIns="96430" bIns="48214" numCol="1" anchor="t" anchorCtr="0" compatLnSpc="1">
            <a:prstTxWarp prst="textNoShape">
              <a:avLst/>
            </a:prstTxWarp>
          </a:bodyPr>
          <a:lstStyle>
            <a:lvl1pPr algn="r" defTabSz="964935">
              <a:defRPr sz="1300"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2188" cy="3602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58904"/>
            <a:ext cx="5364480" cy="432220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30" tIns="48214" rIns="96430" bIns="482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2807"/>
            <a:ext cx="3169920" cy="47839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30" tIns="48214" rIns="96430" bIns="48214" numCol="1" anchor="b" anchorCtr="0" compatLnSpc="1">
            <a:prstTxWarp prst="textNoShape">
              <a:avLst/>
            </a:prstTxWarp>
          </a:bodyPr>
          <a:lstStyle>
            <a:lvl1pPr defTabSz="964935">
              <a:defRPr sz="1300"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2807"/>
            <a:ext cx="3169920" cy="47839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30" tIns="48214" rIns="96430" bIns="48214" numCol="1" anchor="b" anchorCtr="0" compatLnSpc="1">
            <a:prstTxWarp prst="textNoShape">
              <a:avLst/>
            </a:prstTxWarp>
          </a:bodyPr>
          <a:lstStyle>
            <a:lvl1pPr algn="r" defTabSz="964935">
              <a:defRPr sz="1300"/>
            </a:lvl1pPr>
          </a:lstStyle>
          <a:p>
            <a:fld id="{4A9F2192-7BE0-46EA-B0EF-D1EAF2EE0B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951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987481-A3E5-4ED7-9262-8F3107D02B6E}" type="slidenum">
              <a:rPr lang="en-US"/>
              <a:pPr/>
              <a:t>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203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27EC2-5757-4E55-AD2B-97195A42E1C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05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27EC2-5757-4E55-AD2B-97195A42E1C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55677-862D-494B-A8F3-68E6BD1A15C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08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19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27EC2-5757-4E55-AD2B-97195A42E1CE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20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65A7E-A906-479C-9BC9-96F2D7AF31E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45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D893A-3D33-49A3-8650-26404F193B11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62F082-2CEE-4BB7-B71B-B6A13C08E66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F6E57-7F41-7E41-8AC0-78E3A9CA6B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58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detection https://</a:t>
            </a:r>
            <a:r>
              <a:rPr lang="en-US" dirty="0" err="1" smtClean="0"/>
              <a:t>dcc.ligo.org</a:t>
            </a:r>
            <a:r>
              <a:rPr lang="en-US" dirty="0" smtClean="0"/>
              <a:t>/LIGO-P150914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99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19F8E6-0F7E-B943-A447-E78661E6E98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21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40713-403C-4C44-B017-2AF556DF377F}" type="slidenum">
              <a:rPr lang="en-US"/>
              <a:pPr/>
              <a:t>6</a:t>
            </a:fld>
            <a:endParaRPr lang="en-US"/>
          </a:p>
        </p:txBody>
      </p:sp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2038"/>
          </a:xfrm>
          <a:ln/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15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https://dcc.ligo.org/P1500269/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19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detection https://</a:t>
            </a:r>
            <a:r>
              <a:rPr lang="en-US" dirty="0" err="1" smtClean="0"/>
              <a:t>dcc.ligo.org</a:t>
            </a:r>
            <a:r>
              <a:rPr lang="en-US" dirty="0" smtClean="0"/>
              <a:t>/LIGO-P150914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10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Rates -  - https://</a:t>
            </a:r>
            <a:r>
              <a:rPr lang="en-US" dirty="0" err="1" smtClean="0"/>
              <a:t>dcc.ligo.org</a:t>
            </a:r>
            <a:r>
              <a:rPr lang="en-US" dirty="0" smtClean="0"/>
              <a:t>/P1500217/</a:t>
            </a:r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9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FA3E3C-5CC2-1241-BCD7-473BA397014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15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BC4C5-390B-488B-B7DC-A1C8BF7DF0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F16578-B1E8-4E22-9951-F089384C7E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53602-01C1-4AB5-AE0C-813C360A12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28EB7-91EE-41A1-8DA5-F4E38E3766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9DD73-E77F-42CB-B8DD-16DB1F9F30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B36EF-E094-4CD5-90A9-B5083913B2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E7DD4-B07C-489D-B144-1026C7FC8A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B10900-13B0-42B6-A446-B03B645353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EEECE1"/>
                </a:solidFill>
                <a:latin typeface="Calibri"/>
              </a:rPr>
              <a:t>LIGO Scientific Collaboration</a:t>
            </a:r>
            <a:endParaRPr lang="en-US" dirty="0">
              <a:solidFill>
                <a:srgbClr val="EEECE1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EEECE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49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LIGO Scientific Collaboration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529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LIGO Scientific Collaboration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953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7318B-8F11-48A5-B67C-3424A5280D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LIGO Scientific Collaboration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457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LIGO Scientific Collaboration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1194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LIGO Scientific Collaboration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508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LIGO Scientific Collaboration</a:t>
            </a:r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EEECE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399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LIGO Scientific Collaboration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180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LIGO Scientific Collaboration</a:t>
            </a:r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sz="2800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0520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LIGO Scientific Collaboration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74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LIGO Scientific Collaboration</a:t>
            </a:r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4019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479929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800">
              <a:solidFill>
                <a:prstClr val="white"/>
              </a:solidFill>
              <a:ea typeface="+mn-ea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479929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800">
              <a:solidFill>
                <a:prstClr val="white"/>
              </a:solidFill>
              <a:ea typeface="+mn-ea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 userDrawn="1"/>
        </p:nvSpPr>
        <p:spPr bwMode="auto">
          <a:xfrm>
            <a:off x="3124200" y="4648200"/>
            <a:ext cx="17097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sz="1800" smtClean="0">
              <a:solidFill>
                <a:prstClr val="white"/>
              </a:solidFill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3747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1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5DD69-23DE-4324-AD06-DE4CF82462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99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09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/>
          <p:cNvSpPr>
            <a:spLocks noChangeArrowheads="1"/>
          </p:cNvSpPr>
          <p:nvPr/>
        </p:nvSpPr>
        <p:spPr bwMode="auto">
          <a:xfrm>
            <a:off x="685803" y="6313997"/>
            <a:ext cx="168287" cy="17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056" tIns="34529" rIns="69056" bIns="34529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675" i="0" smtClean="0">
                <a:solidFill>
                  <a:srgbClr val="EEECE1"/>
                </a:solidFill>
                <a:latin typeface="Helvetica" pitchFamily="34" charset="0"/>
                <a:ea typeface="+mn-ea"/>
              </a:rPr>
              <a:t>-</a:t>
            </a:r>
            <a:endParaRPr lang="en-US" altLang="en-US" sz="1050" i="0" smtClean="0">
              <a:solidFill>
                <a:srgbClr val="EEECE1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6" name="Rectangle 1033"/>
          <p:cNvSpPr>
            <a:spLocks noChangeArrowheads="1"/>
          </p:cNvSpPr>
          <p:nvPr/>
        </p:nvSpPr>
        <p:spPr bwMode="auto">
          <a:xfrm>
            <a:off x="4479929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smtClean="0">
              <a:solidFill>
                <a:prstClr val="white"/>
              </a:solidFill>
              <a:ea typeface="+mn-ea"/>
            </a:endParaRPr>
          </a:p>
        </p:txBody>
      </p:sp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4479929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smtClean="0">
              <a:solidFill>
                <a:prstClr val="white"/>
              </a:solidFill>
              <a:ea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209598421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CB850-C38F-4B9E-94D8-0FA010800F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A4662-3FBC-4FF8-946D-17CCABB20E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5F388-28D0-48F1-B73B-5E89766299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726B1-5056-485E-A8C9-BFF14282DA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CB5E3-728D-4B8D-B354-B23D3721A7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A56608-6980-44DC-B0F9-A8BF8D2071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vmlDrawing" Target="../drawings/vmlDrawing1.vml"/><Relationship Id="rId1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89701"/>
            <a:ext cx="1905000" cy="27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pitchFamily="-105" charset="0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9701"/>
            <a:ext cx="2895600" cy="27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b="1" i="1">
                <a:latin typeface="Helvetica" pitchFamily="-105" charset="0"/>
                <a:cs typeface="ＭＳ Ｐゴシック" pitchFamily="-105" charset="-128"/>
              </a:defRPr>
            </a:lvl1pPr>
          </a:lstStyle>
          <a:p>
            <a:pPr>
              <a:defRPr/>
            </a:pPr>
            <a:r>
              <a:rPr lang="en-US"/>
              <a:t>LIGO Scientific Collaboration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89701"/>
            <a:ext cx="1905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-105" charset="0"/>
              </a:defRPr>
            </a:lvl1pPr>
          </a:lstStyle>
          <a:p>
            <a:fld id="{F33BA4A4-2536-4D83-9DB0-A6EB118A0A3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5" y="6484939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ＭＳ Ｐゴシック" pitchFamily="-105" charset="-128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7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ＭＳ Ｐゴシック" pitchFamily="-105" charset="-128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7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ＭＳ Ｐゴシック" pitchFamily="-105" charset="-128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543051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ＭＳ Ｐゴシック" pitchFamily="-105" charset="-128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1366838" cy="998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name="Photo Editor Photo" r:id="rId19" imgW="4409524" imgH="3219899" progId="">
                  <p:embed/>
                </p:oleObj>
              </mc:Choice>
              <mc:Fallback>
                <p:oleObj name="Photo Editor Photo" r:id="rId19" imgW="4409524" imgH="321989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CECECE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6" name="Picture 15" descr="lsclogo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7810500" y="0"/>
            <a:ext cx="1333500" cy="56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-105" charset="2"/>
        <a:buChar char="§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-105" charset="2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EEECE1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smtClean="0">
                <a:solidFill>
                  <a:srgbClr val="EEECE1"/>
                </a:solidFill>
                <a:latin typeface="Calibri"/>
                <a:ea typeface="+mn-ea"/>
              </a:rPr>
              <a:t>LIGO Scientific Collaboration</a:t>
            </a:r>
            <a:endParaRPr lang="en-US" sz="1400" dirty="0">
              <a:solidFill>
                <a:srgbClr val="EEECE1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</a:rPr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1" dirty="0">
              <a:solidFill>
                <a:srgbClr val="FFFFFF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329895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1" Type="http://schemas.microsoft.com/office/2007/relationships/media" Target="../media/media4.mpg"/><Relationship Id="rId2" Type="http://schemas.openxmlformats.org/officeDocument/2006/relationships/video" Target="../media/media4.m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jpeg"/><Relationship Id="rId3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29.jpeg"/><Relationship Id="rId5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8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1.png"/><Relationship Id="rId3" Type="http://schemas.openxmlformats.org/officeDocument/2006/relationships/image" Target="../media/image15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63" Type="http://schemas.openxmlformats.org/officeDocument/2006/relationships/image" Target="../media/image83.png"/><Relationship Id="rId64" Type="http://schemas.openxmlformats.org/officeDocument/2006/relationships/image" Target="../media/image84.png"/><Relationship Id="rId65" Type="http://schemas.openxmlformats.org/officeDocument/2006/relationships/image" Target="../media/image85.png"/><Relationship Id="rId66" Type="http://schemas.openxmlformats.org/officeDocument/2006/relationships/image" Target="../media/image86.png"/><Relationship Id="rId67" Type="http://schemas.openxmlformats.org/officeDocument/2006/relationships/image" Target="../media/image87.png"/><Relationship Id="rId68" Type="http://schemas.openxmlformats.org/officeDocument/2006/relationships/image" Target="../media/image88.png"/><Relationship Id="rId69" Type="http://schemas.openxmlformats.org/officeDocument/2006/relationships/image" Target="../media/image89.png"/><Relationship Id="rId50" Type="http://schemas.openxmlformats.org/officeDocument/2006/relationships/image" Target="../media/image70.png"/><Relationship Id="rId51" Type="http://schemas.openxmlformats.org/officeDocument/2006/relationships/image" Target="../media/image71.png"/><Relationship Id="rId52" Type="http://schemas.openxmlformats.org/officeDocument/2006/relationships/image" Target="../media/image72.png"/><Relationship Id="rId53" Type="http://schemas.openxmlformats.org/officeDocument/2006/relationships/image" Target="../media/image73.png"/><Relationship Id="rId54" Type="http://schemas.openxmlformats.org/officeDocument/2006/relationships/image" Target="../media/image74.png"/><Relationship Id="rId55" Type="http://schemas.openxmlformats.org/officeDocument/2006/relationships/image" Target="../media/image75.png"/><Relationship Id="rId56" Type="http://schemas.openxmlformats.org/officeDocument/2006/relationships/image" Target="../media/image76.png"/><Relationship Id="rId57" Type="http://schemas.openxmlformats.org/officeDocument/2006/relationships/image" Target="../media/image77.png"/><Relationship Id="rId58" Type="http://schemas.openxmlformats.org/officeDocument/2006/relationships/image" Target="../media/image78.png"/><Relationship Id="rId59" Type="http://schemas.openxmlformats.org/officeDocument/2006/relationships/image" Target="../media/image79.png"/><Relationship Id="rId40" Type="http://schemas.openxmlformats.org/officeDocument/2006/relationships/image" Target="../media/image60.png"/><Relationship Id="rId41" Type="http://schemas.openxmlformats.org/officeDocument/2006/relationships/image" Target="../media/image61.png"/><Relationship Id="rId42" Type="http://schemas.openxmlformats.org/officeDocument/2006/relationships/image" Target="../media/image62.png"/><Relationship Id="rId43" Type="http://schemas.openxmlformats.org/officeDocument/2006/relationships/image" Target="../media/image63.png"/><Relationship Id="rId44" Type="http://schemas.openxmlformats.org/officeDocument/2006/relationships/image" Target="../media/image64.png"/><Relationship Id="rId45" Type="http://schemas.openxmlformats.org/officeDocument/2006/relationships/image" Target="../media/image65.png"/><Relationship Id="rId46" Type="http://schemas.openxmlformats.org/officeDocument/2006/relationships/image" Target="../media/image66.png"/><Relationship Id="rId47" Type="http://schemas.openxmlformats.org/officeDocument/2006/relationships/image" Target="../media/image67.png"/><Relationship Id="rId48" Type="http://schemas.openxmlformats.org/officeDocument/2006/relationships/image" Target="../media/image68.png"/><Relationship Id="rId49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30" Type="http://schemas.openxmlformats.org/officeDocument/2006/relationships/image" Target="../media/image50.png"/><Relationship Id="rId31" Type="http://schemas.openxmlformats.org/officeDocument/2006/relationships/image" Target="../media/image51.png"/><Relationship Id="rId32" Type="http://schemas.openxmlformats.org/officeDocument/2006/relationships/image" Target="../media/image52.png"/><Relationship Id="rId33" Type="http://schemas.openxmlformats.org/officeDocument/2006/relationships/image" Target="../media/image53.png"/><Relationship Id="rId34" Type="http://schemas.openxmlformats.org/officeDocument/2006/relationships/image" Target="../media/image54.png"/><Relationship Id="rId35" Type="http://schemas.openxmlformats.org/officeDocument/2006/relationships/image" Target="../media/image55.png"/><Relationship Id="rId36" Type="http://schemas.openxmlformats.org/officeDocument/2006/relationships/image" Target="../media/image56.png"/><Relationship Id="rId37" Type="http://schemas.openxmlformats.org/officeDocument/2006/relationships/image" Target="../media/image57.png"/><Relationship Id="rId38" Type="http://schemas.openxmlformats.org/officeDocument/2006/relationships/image" Target="../media/image58.png"/><Relationship Id="rId39" Type="http://schemas.openxmlformats.org/officeDocument/2006/relationships/image" Target="../media/image59.png"/><Relationship Id="rId70" Type="http://schemas.openxmlformats.org/officeDocument/2006/relationships/image" Target="../media/image90.png"/><Relationship Id="rId71" Type="http://schemas.openxmlformats.org/officeDocument/2006/relationships/image" Target="../media/image91.png"/><Relationship Id="rId72" Type="http://schemas.openxmlformats.org/officeDocument/2006/relationships/image" Target="../media/image92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image" Target="../media/image44.png"/><Relationship Id="rId25" Type="http://schemas.openxmlformats.org/officeDocument/2006/relationships/image" Target="../media/image45.png"/><Relationship Id="rId26" Type="http://schemas.openxmlformats.org/officeDocument/2006/relationships/image" Target="../media/image46.png"/><Relationship Id="rId27" Type="http://schemas.openxmlformats.org/officeDocument/2006/relationships/image" Target="../media/image47.jpeg"/><Relationship Id="rId28" Type="http://schemas.openxmlformats.org/officeDocument/2006/relationships/image" Target="../media/image48.png"/><Relationship Id="rId29" Type="http://schemas.openxmlformats.org/officeDocument/2006/relationships/image" Target="../media/image49.png"/><Relationship Id="rId73" Type="http://schemas.openxmlformats.org/officeDocument/2006/relationships/image" Target="../media/image93.png"/><Relationship Id="rId74" Type="http://schemas.openxmlformats.org/officeDocument/2006/relationships/image" Target="../media/image94.png"/><Relationship Id="rId75" Type="http://schemas.openxmlformats.org/officeDocument/2006/relationships/image" Target="../media/image95.png"/><Relationship Id="rId76" Type="http://schemas.openxmlformats.org/officeDocument/2006/relationships/image" Target="../media/image96.png"/><Relationship Id="rId77" Type="http://schemas.openxmlformats.org/officeDocument/2006/relationships/image" Target="../media/image97.png"/><Relationship Id="rId78" Type="http://schemas.openxmlformats.org/officeDocument/2006/relationships/image" Target="../media/image98.png"/><Relationship Id="rId60" Type="http://schemas.openxmlformats.org/officeDocument/2006/relationships/image" Target="../media/image80.jpeg"/><Relationship Id="rId61" Type="http://schemas.openxmlformats.org/officeDocument/2006/relationships/image" Target="../media/image81.png"/><Relationship Id="rId62" Type="http://schemas.openxmlformats.org/officeDocument/2006/relationships/image" Target="../media/image82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3.png"/><Relationship Id="rId3" Type="http://schemas.openxmlformats.org/officeDocument/2006/relationships/image" Target="../media/image1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4" Type="http://schemas.openxmlformats.org/officeDocument/2006/relationships/image" Target="../media/image158.jpeg"/><Relationship Id="rId5" Type="http://schemas.openxmlformats.org/officeDocument/2006/relationships/image" Target="../media/image159.jpeg"/><Relationship Id="rId6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161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55.png"/><Relationship Id="rId5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gif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7.xml"/><Relationship Id="rId9" Type="http://schemas.openxmlformats.org/officeDocument/2006/relationships/image" Target="../media/image107.png"/><Relationship Id="rId10" Type="http://schemas.openxmlformats.org/officeDocument/2006/relationships/image" Target="../media/image108.png"/><Relationship Id="rId11" Type="http://schemas.openxmlformats.org/officeDocument/2006/relationships/image" Target="../media/image109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1861" y="411888"/>
            <a:ext cx="6991797" cy="1143000"/>
          </a:xfrm>
        </p:spPr>
        <p:txBody>
          <a:bodyPr/>
          <a:lstStyle/>
          <a:p>
            <a:r>
              <a:rPr lang="en-US" sz="3200" b="1" dirty="0" smtClean="0">
                <a:ea typeface="ＭＳ Ｐゴシック" pitchFamily="-105" charset="-128"/>
              </a:rPr>
              <a:t>Compact Binary Mergers, </a:t>
            </a:r>
            <a:br>
              <a:rPr lang="en-US" sz="3200" b="1" dirty="0" smtClean="0">
                <a:ea typeface="ＭＳ Ｐゴシック" pitchFamily="-105" charset="-128"/>
              </a:rPr>
            </a:br>
            <a:r>
              <a:rPr lang="en-US" sz="3200" b="1" dirty="0" smtClean="0">
                <a:ea typeface="ＭＳ Ｐゴシック" pitchFamily="-105" charset="-128"/>
              </a:rPr>
              <a:t>Nuclear EOS, and LIGO</a:t>
            </a:r>
            <a:endParaRPr lang="en-US" sz="1600" b="1" dirty="0" smtClean="0">
              <a:ea typeface="ＭＳ Ｐゴシック" pitchFamily="-105" charset="-128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2810" y="1579579"/>
            <a:ext cx="4419600" cy="4114800"/>
          </a:xfrm>
        </p:spPr>
        <p:txBody>
          <a:bodyPr/>
          <a:lstStyle/>
          <a:p>
            <a:r>
              <a:rPr lang="en-US" sz="2000" dirty="0" smtClean="0">
                <a:ea typeface="ＭＳ Ｐゴシック" pitchFamily="-105" charset="-128"/>
              </a:rPr>
              <a:t>GWs and LIGO</a:t>
            </a:r>
          </a:p>
          <a:p>
            <a:r>
              <a:rPr lang="en-US" sz="2000" dirty="0" smtClean="0">
                <a:ea typeface="ＭＳ Ｐゴシック" pitchFamily="-105" charset="-128"/>
              </a:rPr>
              <a:t>Compact binary mergers</a:t>
            </a:r>
          </a:p>
          <a:p>
            <a:r>
              <a:rPr lang="en-US" sz="2000" dirty="0" smtClean="0">
                <a:ea typeface="ＭＳ Ｐゴシック" pitchFamily="-105" charset="-128"/>
              </a:rPr>
              <a:t>prospects for LIGO GW detection and EM counterparts</a:t>
            </a:r>
          </a:p>
          <a:p>
            <a:r>
              <a:rPr lang="en-US" sz="2000" dirty="0" smtClean="0">
                <a:ea typeface="ＭＳ Ｐゴシック" pitchFamily="-105" charset="-128"/>
              </a:rPr>
              <a:t>Neutron stars</a:t>
            </a:r>
          </a:p>
          <a:p>
            <a:r>
              <a:rPr lang="en-US" sz="2000" dirty="0" smtClean="0">
                <a:ea typeface="ＭＳ Ｐゴシック" pitchFamily="-105" charset="-128"/>
              </a:rPr>
              <a:t>Nuclear EOS</a:t>
            </a:r>
          </a:p>
          <a:p>
            <a:r>
              <a:rPr lang="en-US" sz="2000" dirty="0" smtClean="0">
                <a:ea typeface="ＭＳ Ｐゴシック" pitchFamily="-105" charset="-128"/>
              </a:rPr>
              <a:t>Neutron star mass &amp; radius</a:t>
            </a:r>
          </a:p>
          <a:p>
            <a:r>
              <a:rPr lang="en-US" sz="2000" dirty="0" smtClean="0">
                <a:ea typeface="ＭＳ Ｐゴシック" pitchFamily="-105" charset="-128"/>
              </a:rPr>
              <a:t>BNS mergers</a:t>
            </a:r>
          </a:p>
          <a:p>
            <a:r>
              <a:rPr lang="en-US" sz="2000" dirty="0" smtClean="0">
                <a:ea typeface="ＭＳ Ｐゴシック" pitchFamily="-105" charset="-128"/>
              </a:rPr>
              <a:t>BNS r-process </a:t>
            </a:r>
            <a:r>
              <a:rPr lang="en-US" sz="2000" dirty="0" err="1" smtClean="0">
                <a:ea typeface="ＭＳ Ｐゴシック" pitchFamily="-105" charset="-128"/>
              </a:rPr>
              <a:t>nucleosynthesis</a:t>
            </a:r>
            <a:endParaRPr lang="en-US" sz="2000" dirty="0" smtClean="0">
              <a:ea typeface="ＭＳ Ｐゴシック" pitchFamily="-105" charset="-128"/>
            </a:endParaRPr>
          </a:p>
          <a:p>
            <a:r>
              <a:rPr lang="en-US" sz="2000" dirty="0" smtClean="0">
                <a:ea typeface="ＭＳ Ｐゴシック" pitchFamily="-105" charset="-128"/>
              </a:rPr>
              <a:t>BNS merger constrains on NEOS</a:t>
            </a:r>
          </a:p>
          <a:p>
            <a:endParaRPr lang="en-US" sz="2000" dirty="0" smtClean="0">
              <a:ea typeface="ＭＳ Ｐゴシック" pitchFamily="-105" charset="-128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76024" y="5312656"/>
            <a:ext cx="3765326" cy="144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tx2"/>
                </a:solidFill>
                <a:latin typeface="Arial" charset="0"/>
              </a:rPr>
              <a:t>Alan Weinstein, </a:t>
            </a:r>
            <a:r>
              <a:rPr lang="en-US" sz="1600" dirty="0" smtClean="0">
                <a:solidFill>
                  <a:schemeClr val="tx2"/>
                </a:solidFill>
                <a:latin typeface="Arial" charset="0"/>
              </a:rPr>
              <a:t>Caltech</a:t>
            </a:r>
            <a:br>
              <a:rPr lang="en-US" sz="1600" dirty="0" smtClean="0">
                <a:solidFill>
                  <a:schemeClr val="tx2"/>
                </a:solidFill>
                <a:latin typeface="Arial" charset="0"/>
              </a:rPr>
            </a:br>
            <a:r>
              <a:rPr lang="en-US" sz="1600" dirty="0" smtClean="0">
                <a:solidFill>
                  <a:schemeClr val="tx2"/>
                </a:solidFill>
                <a:latin typeface="Arial" charset="0"/>
              </a:rPr>
              <a:t>for </a:t>
            </a:r>
            <a:r>
              <a:rPr lang="en-US" sz="1600" dirty="0">
                <a:solidFill>
                  <a:schemeClr val="tx2"/>
                </a:solidFill>
                <a:latin typeface="Arial" charset="0"/>
              </a:rPr>
              <a:t>the LIGO Scientific </a:t>
            </a:r>
            <a:r>
              <a:rPr lang="en-US" sz="1600" dirty="0" smtClean="0">
                <a:solidFill>
                  <a:schemeClr val="tx2"/>
                </a:solidFill>
                <a:latin typeface="Arial" charset="0"/>
              </a:rPr>
              <a:t>Collaboration</a:t>
            </a:r>
          </a:p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tx2"/>
                </a:solidFill>
                <a:latin typeface="Arial" charset="0"/>
              </a:rPr>
              <a:t>DOE/NSF NSAC Meeting, </a:t>
            </a:r>
            <a:br>
              <a:rPr lang="en-US" sz="1600" dirty="0" smtClean="0">
                <a:solidFill>
                  <a:schemeClr val="tx2"/>
                </a:solidFill>
                <a:latin typeface="Arial" charset="0"/>
              </a:rPr>
            </a:br>
            <a:r>
              <a:rPr lang="en-US" sz="1600" dirty="0" smtClean="0">
                <a:solidFill>
                  <a:schemeClr val="tx2"/>
                </a:solidFill>
                <a:latin typeface="Arial" charset="0"/>
              </a:rPr>
              <a:t>Bethesda, March 23, 2016</a:t>
            </a:r>
            <a:br>
              <a:rPr lang="en-US" sz="1600" dirty="0" smtClean="0">
                <a:solidFill>
                  <a:schemeClr val="tx2"/>
                </a:solidFill>
                <a:latin typeface="Arial" charset="0"/>
              </a:rPr>
            </a:b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LIGO-</a:t>
            </a:r>
            <a:r>
              <a:rPr lang="is-IS" sz="1600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G1600723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4876800" y="3869417"/>
            <a:ext cx="4033838" cy="415498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</p:spPr>
        <p:txBody>
          <a:bodyPr bIns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  <a:latin typeface="Arial" charset="0"/>
                <a:cs typeface="Times New Roman" pitchFamily="-105" charset="0"/>
              </a:rPr>
              <a:t>“Merging Neutron Stars“ (Price &amp; </a:t>
            </a:r>
            <a:r>
              <a:rPr lang="en-US" sz="1200" i="1" dirty="0" err="1">
                <a:solidFill>
                  <a:schemeClr val="tx2"/>
                </a:solidFill>
                <a:latin typeface="Arial" charset="0"/>
                <a:cs typeface="Times New Roman" pitchFamily="-105" charset="0"/>
              </a:rPr>
              <a:t>Rosswog</a:t>
            </a:r>
            <a:r>
              <a:rPr lang="en-US" sz="1200" i="1" dirty="0">
                <a:solidFill>
                  <a:schemeClr val="tx2"/>
                </a:solidFill>
                <a:latin typeface="Arial" charset="0"/>
                <a:cs typeface="Times New Roman" pitchFamily="-105" charset="0"/>
              </a:rPr>
              <a:t>)</a:t>
            </a:r>
            <a:br>
              <a:rPr lang="en-US" sz="1200" i="1" dirty="0">
                <a:solidFill>
                  <a:schemeClr val="tx2"/>
                </a:solidFill>
                <a:latin typeface="Arial" charset="0"/>
                <a:cs typeface="Times New Roman" pitchFamily="-105" charset="0"/>
              </a:rPr>
            </a:br>
            <a:endParaRPr lang="en-US" sz="1200" dirty="0">
              <a:solidFill>
                <a:schemeClr val="tx2"/>
              </a:solidFill>
              <a:latin typeface="Arial" charset="0"/>
              <a:cs typeface="Times New Roman" pitchFamily="-105" charset="0"/>
            </a:endParaRPr>
          </a:p>
        </p:txBody>
      </p:sp>
      <p:pic>
        <p:nvPicPr>
          <p:cNvPr id="20487" name="Picture 9" descr="NS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7727" y="1632864"/>
            <a:ext cx="4486275" cy="230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1"/>
          <p:cNvPicPr>
            <a:picLocks noChangeAspect="1" noChangeArrowheads="1"/>
          </p:cNvPicPr>
          <p:nvPr/>
        </p:nvPicPr>
        <p:blipFill rotWithShape="1">
          <a:blip r:embed="rId4"/>
          <a:srcRect r="51136" b="9085"/>
          <a:stretch/>
        </p:blipFill>
        <p:spPr bwMode="auto">
          <a:xfrm>
            <a:off x="4255441" y="4138081"/>
            <a:ext cx="2294819" cy="17794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" name="Picture 9" descr="D:\LIGO Colloquium Materials\A - Figures for Slides\fig08-hanford aeria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6" t="7265" r="2463" b="-4623"/>
          <a:stretch/>
        </p:blipFill>
        <p:spPr bwMode="auto">
          <a:xfrm>
            <a:off x="6496705" y="4263154"/>
            <a:ext cx="2641664" cy="158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4802" y="4226021"/>
            <a:ext cx="76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LLO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62246" y="4304150"/>
            <a:ext cx="817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LHO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203" y="222054"/>
            <a:ext cx="6268740" cy="964727"/>
          </a:xfrm>
        </p:spPr>
        <p:txBody>
          <a:bodyPr/>
          <a:lstStyle/>
          <a:p>
            <a:r>
              <a:rPr lang="en-US" sz="3200" dirty="0" smtClean="0"/>
              <a:t>Observed BBH merger rate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970" t="2611" r="8423" b="26263"/>
          <a:stretch/>
        </p:blipFill>
        <p:spPr>
          <a:xfrm>
            <a:off x="294598" y="1624645"/>
            <a:ext cx="8647414" cy="4093593"/>
          </a:xfrm>
        </p:spPr>
      </p:pic>
      <p:sp>
        <p:nvSpPr>
          <p:cNvPr id="5" name="TextBox 4"/>
          <p:cNvSpPr txBox="1"/>
          <p:nvPr/>
        </p:nvSpPr>
        <p:spPr>
          <a:xfrm>
            <a:off x="5636647" y="3947381"/>
            <a:ext cx="1741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GW150914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6667" y="4630026"/>
            <a:ext cx="1753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LVT151012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7386" y="2071441"/>
            <a:ext cx="51750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From GW150914 – like events (high mass BBH),</a:t>
            </a:r>
            <a:br>
              <a:rPr lang="en-US" sz="1800" dirty="0" smtClean="0">
                <a:solidFill>
                  <a:srgbClr val="000000"/>
                </a:solidFill>
                <a:latin typeface="+mn-lt"/>
              </a:rPr>
            </a:br>
            <a:r>
              <a:rPr lang="en-US" sz="1800" b="1" dirty="0" smtClean="0">
                <a:solidFill>
                  <a:srgbClr val="000000"/>
                </a:solidFill>
                <a:latin typeface="+mn-lt"/>
              </a:rPr>
              <a:t>Rate ~ [2-53] /Gpc</a:t>
            </a:r>
            <a:r>
              <a:rPr lang="en-US" sz="1800" b="1" baseline="30000" dirty="0" smtClean="0">
                <a:solidFill>
                  <a:srgbClr val="000000"/>
                </a:solidFill>
                <a:latin typeface="+mn-lt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+mn-lt"/>
              </a:rPr>
              <a:t> /</a:t>
            </a:r>
            <a:r>
              <a:rPr lang="en-US" sz="1800" b="1" dirty="0" err="1" smtClean="0">
                <a:solidFill>
                  <a:srgbClr val="000000"/>
                </a:solidFill>
                <a:latin typeface="+mn-lt"/>
              </a:rPr>
              <a:t>yr</a:t>
            </a:r>
            <a:r>
              <a:rPr lang="en-US" sz="1800" b="1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comoving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frame).</a:t>
            </a:r>
          </a:p>
          <a:p>
            <a:endParaRPr lang="en-US" sz="1800" dirty="0" smtClean="0">
              <a:solidFill>
                <a:srgbClr val="000000"/>
              </a:solidFill>
              <a:latin typeface="+mn-lt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From both events, the observed BBH merger</a:t>
            </a:r>
          </a:p>
          <a:p>
            <a:r>
              <a:rPr lang="pt-BR" sz="1800" b="1" dirty="0">
                <a:solidFill>
                  <a:srgbClr val="000000"/>
                </a:solidFill>
                <a:latin typeface="+mn-lt"/>
              </a:rPr>
              <a:t>Rate ~ [2</a:t>
            </a:r>
            <a:r>
              <a:rPr lang="pt-BR" sz="1800" b="1" dirty="0" smtClean="0">
                <a:solidFill>
                  <a:srgbClr val="000000"/>
                </a:solidFill>
                <a:latin typeface="+mn-lt"/>
              </a:rPr>
              <a:t>-400] </a:t>
            </a:r>
            <a:r>
              <a:rPr lang="pt-BR" sz="1800" b="1" dirty="0">
                <a:solidFill>
                  <a:srgbClr val="000000"/>
                </a:solidFill>
                <a:latin typeface="+mn-lt"/>
              </a:rPr>
              <a:t>/Gpc</a:t>
            </a:r>
            <a:r>
              <a:rPr lang="pt-BR" sz="1800" b="1" baseline="30000" dirty="0">
                <a:solidFill>
                  <a:srgbClr val="000000"/>
                </a:solidFill>
                <a:latin typeface="+mn-lt"/>
              </a:rPr>
              <a:t>3</a:t>
            </a:r>
            <a:r>
              <a:rPr lang="pt-BR" sz="1800" b="1" dirty="0">
                <a:solidFill>
                  <a:srgbClr val="000000"/>
                </a:solidFill>
                <a:latin typeface="+mn-lt"/>
              </a:rPr>
              <a:t> /</a:t>
            </a:r>
            <a:r>
              <a:rPr lang="pt-BR" sz="1800" b="1" dirty="0" err="1">
                <a:solidFill>
                  <a:srgbClr val="000000"/>
                </a:solidFill>
                <a:latin typeface="+mn-lt"/>
              </a:rPr>
              <a:t>yr</a:t>
            </a:r>
            <a:r>
              <a:rPr lang="pt-BR" sz="1800" b="1" dirty="0">
                <a:solidFill>
                  <a:srgbClr val="000000"/>
                </a:solidFill>
                <a:latin typeface="+mn-lt"/>
              </a:rPr>
              <a:t> </a:t>
            </a:r>
            <a:endParaRPr lang="en-US" sz="1800" b="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1641" y="5171528"/>
            <a:ext cx="16104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+mn-lt"/>
              </a:rPr>
              <a:t>SNR </a:t>
            </a:r>
            <a:r>
              <a:rPr lang="en-US" i="1" dirty="0" err="1" smtClean="0">
                <a:solidFill>
                  <a:srgbClr val="000000"/>
                </a:solidFill>
                <a:latin typeface="+mn-lt"/>
              </a:rPr>
              <a:t>ρ</a:t>
            </a:r>
            <a:endParaRPr lang="en-US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3100" y="6136514"/>
            <a:ext cx="7400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+mn-lt"/>
              </a:rPr>
              <a:t>iLIGO+eLIGO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BBH rate upper limit: ~&lt; 420 Gpc</a:t>
            </a:r>
            <a:r>
              <a:rPr lang="en-US" baseline="30000" dirty="0" smtClean="0">
                <a:solidFill>
                  <a:srgbClr val="000000"/>
                </a:solidFill>
                <a:latin typeface="+mn-lt"/>
              </a:rPr>
              <a:t>-3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yr</a:t>
            </a:r>
            <a:r>
              <a:rPr lang="en-US" baseline="30000" dirty="0" smtClean="0">
                <a:solidFill>
                  <a:srgbClr val="000000"/>
                </a:solidFill>
                <a:latin typeface="+mn-lt"/>
              </a:rPr>
              <a:t>-1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781" y="5651978"/>
            <a:ext cx="875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Same ballpark as population synthesis models, CCSN rate, </a:t>
            </a:r>
            <a:r>
              <a:rPr lang="en-US" dirty="0" err="1" smtClean="0">
                <a:latin typeface="+mn-lt"/>
              </a:rPr>
              <a:t>etc</a:t>
            </a:r>
            <a:endParaRPr lang="en-US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29628" y="658100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 err="1">
                <a:solidFill>
                  <a:srgbClr val="000000"/>
                </a:solidFill>
                <a:latin typeface=""/>
              </a:rPr>
              <a:t>Aasi</a:t>
            </a:r>
            <a:r>
              <a:rPr lang="fr-FR" sz="1200" dirty="0">
                <a:solidFill>
                  <a:srgbClr val="000000"/>
                </a:solidFill>
                <a:latin typeface=""/>
              </a:rPr>
              <a:t>, J. et al. 2013, Phys. </a:t>
            </a:r>
            <a:r>
              <a:rPr lang="fr-FR" sz="1200" dirty="0" err="1">
                <a:solidFill>
                  <a:srgbClr val="000000"/>
                </a:solidFill>
                <a:latin typeface=""/>
              </a:rPr>
              <a:t>Rev</a:t>
            </a:r>
            <a:r>
              <a:rPr lang="fr-FR" sz="1200" dirty="0">
                <a:solidFill>
                  <a:srgbClr val="000000"/>
                </a:solidFill>
                <a:latin typeface=""/>
              </a:rPr>
              <a:t>. D, 87, 022002, arXiv:1209.6533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14510" y="127490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n-lt"/>
              </a:rPr>
              <a:t>https://</a:t>
            </a:r>
            <a:r>
              <a:rPr lang="en-US" sz="1200" dirty="0" err="1">
                <a:solidFill>
                  <a:srgbClr val="000000"/>
                </a:solidFill>
                <a:latin typeface="+mn-lt"/>
              </a:rPr>
              <a:t>dcc.ligo.org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/LIGO-P1500217/public/main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2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415" y="228600"/>
            <a:ext cx="7239000" cy="1143000"/>
          </a:xfrm>
        </p:spPr>
        <p:txBody>
          <a:bodyPr/>
          <a:lstStyle/>
          <a:p>
            <a:r>
              <a:rPr lang="en-US" dirty="0" smtClean="0"/>
              <a:t>Expected (and measured!) compact binary merger rates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5" y="1681437"/>
            <a:ext cx="8471334" cy="5177243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 bwMode="auto">
          <a:xfrm>
            <a:off x="8186061" y="3672114"/>
            <a:ext cx="254000" cy="1647372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83714" y="4143829"/>
            <a:ext cx="12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+mn-lt"/>
              </a:rPr>
              <a:t>sGRB</a:t>
            </a:r>
            <a:r>
              <a:rPr lang="en-US" sz="1800" dirty="0" smtClean="0">
                <a:latin typeface="+mn-lt"/>
              </a:rPr>
              <a:t> rate</a:t>
            </a:r>
            <a:endParaRPr lang="en-US" sz="18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4352" y="6396335"/>
            <a:ext cx="6745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rgbClr val="000000"/>
                </a:solidFill>
                <a:latin typeface="+mn-lt"/>
              </a:rPr>
              <a:t>T. </a:t>
            </a:r>
            <a:r>
              <a:rPr lang="nb-NO" sz="1200" dirty="0" err="1">
                <a:solidFill>
                  <a:srgbClr val="000000"/>
                </a:solidFill>
                <a:latin typeface="+mn-lt"/>
              </a:rPr>
              <a:t>Callister</a:t>
            </a:r>
            <a:r>
              <a:rPr lang="nb-NO" sz="1200" dirty="0">
                <a:solidFill>
                  <a:srgbClr val="000000"/>
                </a:solidFill>
                <a:latin typeface="+mn-lt"/>
              </a:rPr>
              <a:t> et al, in prep (2016); D.M. Coward et al, MNRAS 425, 1365 (2012), </a:t>
            </a:r>
            <a:r>
              <a:rPr lang="nb-NO" sz="1200" dirty="0" smtClean="0">
                <a:solidFill>
                  <a:srgbClr val="000000"/>
                </a:solidFill>
                <a:latin typeface="+mn-lt"/>
              </a:rPr>
              <a:t>arXiv</a:t>
            </a:r>
            <a:r>
              <a:rPr lang="nb-NO" sz="1200" dirty="0">
                <a:solidFill>
                  <a:srgbClr val="000000"/>
                </a:solidFill>
                <a:latin typeface="+mn-lt"/>
              </a:rPr>
              <a:t>:1202.2179 ; </a:t>
            </a:r>
            <a:r>
              <a:rPr lang="nb-NO" sz="1200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nb-NO" sz="1200" dirty="0" smtClean="0">
                <a:solidFill>
                  <a:srgbClr val="000000"/>
                </a:solidFill>
                <a:latin typeface="+mn-lt"/>
              </a:rPr>
            </a:br>
            <a:r>
              <a:rPr lang="nb-NO" sz="1200" dirty="0" smtClean="0">
                <a:solidFill>
                  <a:srgbClr val="000000"/>
                </a:solidFill>
                <a:latin typeface="+mn-lt"/>
              </a:rPr>
              <a:t>B</a:t>
            </a:r>
            <a:r>
              <a:rPr lang="nb-NO" sz="1200" dirty="0">
                <a:solidFill>
                  <a:srgbClr val="000000"/>
                </a:solidFill>
                <a:latin typeface="+mn-lt"/>
              </a:rPr>
              <a:t>. Abbott et al, </a:t>
            </a:r>
            <a:r>
              <a:rPr lang="nb-NO" sz="1200" dirty="0" err="1">
                <a:solidFill>
                  <a:srgbClr val="000000"/>
                </a:solidFill>
                <a:latin typeface="+mn-lt"/>
              </a:rPr>
              <a:t>Living</a:t>
            </a:r>
            <a:r>
              <a:rPr lang="nb-NO" sz="1200" dirty="0">
                <a:solidFill>
                  <a:srgbClr val="000000"/>
                </a:solidFill>
                <a:latin typeface="+mn-lt"/>
              </a:rPr>
              <a:t> Rev. </a:t>
            </a:r>
            <a:r>
              <a:rPr lang="nb-NO" sz="1200" dirty="0" err="1" smtClean="0">
                <a:solidFill>
                  <a:srgbClr val="000000"/>
                </a:solidFill>
                <a:latin typeface="+mn-lt"/>
              </a:rPr>
              <a:t>Relativity</a:t>
            </a:r>
            <a:r>
              <a:rPr lang="nb-NO" sz="1200" dirty="0">
                <a:solidFill>
                  <a:srgbClr val="000000"/>
                </a:solidFill>
                <a:latin typeface="+mn-lt"/>
              </a:rPr>
              <a:t>, 19, 1 (2016</a:t>
            </a:r>
            <a:r>
              <a:rPr lang="nb-NO" sz="1200" dirty="0" smtClean="0">
                <a:solidFill>
                  <a:srgbClr val="000000"/>
                </a:solidFill>
                <a:latin typeface="+mn-lt"/>
              </a:rPr>
              <a:t>) </a:t>
            </a:r>
            <a:r>
              <a:rPr lang="is-IS" sz="1200" dirty="0">
                <a:solidFill>
                  <a:srgbClr val="000000"/>
                </a:solidFill>
                <a:latin typeface="+mn-lt"/>
              </a:rPr>
              <a:t>arXiv:</a:t>
            </a:r>
            <a:r>
              <a:rPr lang="is-IS" sz="1200" dirty="0" smtClean="0">
                <a:solidFill>
                  <a:srgbClr val="000000"/>
                </a:solidFill>
                <a:latin typeface="+mn-lt"/>
              </a:rPr>
              <a:t>1304.0670.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1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6510" y="376519"/>
            <a:ext cx="7239000" cy="1143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Expected ranges of </a:t>
            </a:r>
            <a:br>
              <a:rPr lang="en-US" sz="3200" dirty="0"/>
            </a:br>
            <a:r>
              <a:rPr lang="en-US" sz="3200" dirty="0"/>
              <a:t>binary </a:t>
            </a:r>
            <a:r>
              <a:rPr lang="en-US" sz="3200" dirty="0" smtClean="0"/>
              <a:t>neutron star merger rates</a:t>
            </a:r>
            <a:br>
              <a:rPr lang="en-US" sz="3200" dirty="0" smtClean="0"/>
            </a:br>
            <a:r>
              <a:rPr lang="en-US" sz="3200" dirty="0" smtClean="0"/>
              <a:t>and detections</a:t>
            </a:r>
            <a:endParaRPr lang="en-US" sz="3200" dirty="0"/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5772" y="1705781"/>
            <a:ext cx="8483600" cy="994391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ja-JP" altLang="en-US" sz="1800" dirty="0" smtClean="0">
                <a:solidFill>
                  <a:srgbClr val="000000"/>
                </a:solidFill>
                <a:latin typeface="Arial"/>
              </a:rPr>
              <a:t>“</a:t>
            </a:r>
            <a:r>
              <a:rPr lang="en-US" sz="1800" b="1" dirty="0" smtClean="0">
                <a:solidFill>
                  <a:srgbClr val="000000"/>
                </a:solidFill>
              </a:rPr>
              <a:t>It’s tough to make predictions, </a:t>
            </a:r>
            <a:r>
              <a:rPr lang="en-US" sz="1800" b="1" dirty="0">
                <a:solidFill>
                  <a:srgbClr val="000000"/>
                </a:solidFill>
              </a:rPr>
              <a:t>especially about the future</a:t>
            </a:r>
            <a:r>
              <a:rPr lang="ja-JP" altLang="en-US" sz="1800" dirty="0" smtClean="0">
                <a:solidFill>
                  <a:srgbClr val="000000"/>
                </a:solidFill>
                <a:latin typeface="Arial"/>
              </a:rPr>
              <a:t>”</a:t>
            </a:r>
            <a:r>
              <a:rPr lang="en-US" sz="1800" dirty="0" smtClean="0">
                <a:solidFill>
                  <a:srgbClr val="000000"/>
                </a:solidFill>
              </a:rPr>
              <a:t> (</a:t>
            </a:r>
            <a:r>
              <a:rPr lang="en-US" sz="1800" dirty="0">
                <a:solidFill>
                  <a:srgbClr val="000000"/>
                </a:solidFill>
              </a:rPr>
              <a:t>Yogi Berra</a:t>
            </a:r>
            <a:r>
              <a:rPr lang="en-US" sz="1800" dirty="0" smtClean="0">
                <a:solidFill>
                  <a:srgbClr val="000000"/>
                </a:solidFill>
              </a:rPr>
              <a:t>)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</a:rPr>
              <a:t>Estimated BNS rate: </a:t>
            </a:r>
            <a:r>
              <a:rPr lang="en-US" sz="1800" dirty="0" smtClean="0">
                <a:solidFill>
                  <a:srgbClr val="000000"/>
                </a:solidFill>
              </a:rPr>
              <a:t>[10</a:t>
            </a:r>
            <a:r>
              <a:rPr lang="en-US" sz="1800" baseline="30000" dirty="0" smtClean="0">
                <a:solidFill>
                  <a:srgbClr val="000000"/>
                </a:solidFill>
              </a:rPr>
              <a:t>1 </a:t>
            </a:r>
            <a:r>
              <a:rPr lang="en-US" sz="1800" dirty="0" smtClean="0">
                <a:solidFill>
                  <a:srgbClr val="000000"/>
                </a:solidFill>
              </a:rPr>
              <a:t>–</a:t>
            </a:r>
            <a:r>
              <a:rPr lang="en-US" sz="1800" baseline="300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10</a:t>
            </a:r>
            <a:r>
              <a:rPr lang="en-US" sz="1800" baseline="30000" dirty="0" smtClean="0">
                <a:solidFill>
                  <a:srgbClr val="000000"/>
                </a:solidFill>
              </a:rPr>
              <a:t>4</a:t>
            </a:r>
            <a:r>
              <a:rPr lang="en-US" sz="1800" dirty="0">
                <a:solidFill>
                  <a:srgbClr val="000000"/>
                </a:solidFill>
              </a:rPr>
              <a:t>]</a:t>
            </a:r>
            <a:r>
              <a:rPr lang="en-US" sz="1800" baseline="300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G</a:t>
            </a:r>
            <a:r>
              <a:rPr lang="en-US" sz="1800" dirty="0" smtClean="0">
                <a:solidFill>
                  <a:srgbClr val="000000"/>
                </a:solidFill>
              </a:rPr>
              <a:t>pc</a:t>
            </a:r>
            <a:r>
              <a:rPr lang="en-US" sz="1800" baseline="30000" dirty="0">
                <a:solidFill>
                  <a:srgbClr val="000000"/>
                </a:solidFill>
              </a:rPr>
              <a:t>-3</a:t>
            </a:r>
            <a:r>
              <a:rPr lang="en-US" sz="1800" dirty="0">
                <a:solidFill>
                  <a:srgbClr val="000000"/>
                </a:solidFill>
              </a:rPr>
              <a:t>yr</a:t>
            </a:r>
            <a:r>
              <a:rPr lang="en-US" sz="1800" baseline="30000" dirty="0">
                <a:solidFill>
                  <a:srgbClr val="000000"/>
                </a:solidFill>
              </a:rPr>
              <a:t>-1 </a:t>
            </a:r>
            <a:endParaRPr lang="en-US" sz="18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0" indent="0">
              <a:buFont typeface="Monotype Sorts" charset="0"/>
              <a:buNone/>
              <a:defRPr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0" indent="0">
              <a:buFont typeface="Monotype Sorts" charset="0"/>
              <a:buNone/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538687" y="5222554"/>
            <a:ext cx="2481942" cy="7848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900" b="0" dirty="0">
                <a:solidFill>
                  <a:srgbClr val="000000"/>
                </a:solidFill>
                <a:latin typeface="+mn-lt"/>
              </a:rPr>
              <a:t>LIGO </a:t>
            </a:r>
            <a:r>
              <a:rPr lang="en-US" sz="900" b="0" dirty="0" smtClean="0">
                <a:solidFill>
                  <a:srgbClr val="000000"/>
                </a:solidFill>
                <a:latin typeface="+mn-lt"/>
              </a:rPr>
              <a:t>and </a:t>
            </a:r>
            <a:r>
              <a:rPr lang="en-US" sz="900" b="0" dirty="0">
                <a:solidFill>
                  <a:srgbClr val="000000"/>
                </a:solidFill>
                <a:latin typeface="+mn-lt"/>
              </a:rPr>
              <a:t>Virgo </a:t>
            </a:r>
            <a:r>
              <a:rPr lang="en-US" sz="900" b="0" dirty="0" smtClean="0">
                <a:solidFill>
                  <a:srgbClr val="000000"/>
                </a:solidFill>
                <a:latin typeface="+mn-lt"/>
              </a:rPr>
              <a:t>Collaborations,</a:t>
            </a:r>
            <a:br>
              <a:rPr lang="en-US" sz="900" b="0" dirty="0" smtClean="0">
                <a:solidFill>
                  <a:srgbClr val="000000"/>
                </a:solidFill>
                <a:latin typeface="+mn-lt"/>
              </a:rPr>
            </a:br>
            <a:r>
              <a:rPr lang="ja-JP" altLang="en-US" sz="900" b="0" dirty="0" smtClean="0">
                <a:solidFill>
                  <a:srgbClr val="000000"/>
                </a:solidFill>
                <a:latin typeface="+mn-lt"/>
              </a:rPr>
              <a:t>“</a:t>
            </a:r>
            <a:r>
              <a:rPr lang="en-US" sz="900" dirty="0">
                <a:solidFill>
                  <a:srgbClr val="000000"/>
                </a:solidFill>
                <a:latin typeface="+mn-lt"/>
              </a:rPr>
              <a:t>Prospects for Observing and Localizing Gravitational-</a:t>
            </a:r>
            <a:r>
              <a:rPr lang="en-US" sz="900" dirty="0" smtClean="0">
                <a:solidFill>
                  <a:srgbClr val="000000"/>
                </a:solidFill>
                <a:latin typeface="+mn-lt"/>
              </a:rPr>
              <a:t>Wave Transients </a:t>
            </a:r>
            <a:r>
              <a:rPr lang="en-US" sz="900" dirty="0">
                <a:solidFill>
                  <a:srgbClr val="000000"/>
                </a:solidFill>
                <a:latin typeface="+mn-lt"/>
              </a:rPr>
              <a:t>with Advanced LIGO and Advanced Virgo</a:t>
            </a:r>
            <a:r>
              <a:rPr lang="ja-JP" altLang="en-US" sz="900" b="0" dirty="0" smtClean="0">
                <a:solidFill>
                  <a:srgbClr val="000000"/>
                </a:solidFill>
                <a:latin typeface="+mn-lt"/>
              </a:rPr>
              <a:t>”</a:t>
            </a:r>
            <a:r>
              <a:rPr lang="en-US" altLang="ja-JP" sz="900" b="0" dirty="0" smtClean="0">
                <a:solidFill>
                  <a:srgbClr val="000000"/>
                </a:solidFill>
                <a:latin typeface="+mn-lt"/>
              </a:rPr>
              <a:t> </a:t>
            </a:r>
            <a:br>
              <a:rPr lang="en-US" altLang="ja-JP" sz="900" b="0" dirty="0" smtClean="0">
                <a:solidFill>
                  <a:srgbClr val="000000"/>
                </a:solidFill>
                <a:latin typeface="+mn-lt"/>
              </a:rPr>
            </a:br>
            <a:r>
              <a:rPr lang="en-US" sz="900" u="sng" dirty="0">
                <a:solidFill>
                  <a:srgbClr val="000000"/>
                </a:solidFill>
                <a:latin typeface="+mn-lt"/>
              </a:rPr>
              <a:t>Living Rev. Relativity, 19, 1 (2016)</a:t>
            </a:r>
            <a:endParaRPr lang="en-US" sz="900" b="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6224" y="2457673"/>
            <a:ext cx="6873070" cy="2385695"/>
            <a:chOff x="713113" y="3777998"/>
            <a:chExt cx="6873070" cy="23856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113" y="3777998"/>
              <a:ext cx="6873070" cy="2385694"/>
            </a:xfrm>
            <a:prstGeom prst="rect">
              <a:avLst/>
            </a:prstGeom>
          </p:spPr>
        </p:pic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808274" y="4691048"/>
              <a:ext cx="1258237" cy="1399106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6208684" y="4687237"/>
              <a:ext cx="1363917" cy="1399106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9" y="5043360"/>
            <a:ext cx="6386286" cy="167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35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143" y="351971"/>
            <a:ext cx="7239000" cy="1143000"/>
          </a:xfrm>
        </p:spPr>
        <p:txBody>
          <a:bodyPr/>
          <a:lstStyle/>
          <a:p>
            <a:r>
              <a:rPr lang="en-US" sz="3200" dirty="0" smtClean="0"/>
              <a:t>Binary neutron star mergers</a:t>
            </a:r>
            <a:br>
              <a:rPr lang="en-US" sz="3200" dirty="0" smtClean="0"/>
            </a:br>
            <a:r>
              <a:rPr lang="en-US" sz="3200" dirty="0" smtClean="0"/>
              <a:t>are a unique laboratory </a:t>
            </a:r>
            <a:br>
              <a:rPr lang="en-US" sz="3200" dirty="0" smtClean="0"/>
            </a:br>
            <a:r>
              <a:rPr lang="en-US" sz="3200" dirty="0" smtClean="0"/>
              <a:t>for nuclear (</a:t>
            </a:r>
            <a:r>
              <a:rPr lang="en-US" sz="3200" dirty="0" err="1" smtClean="0"/>
              <a:t>astro</a:t>
            </a:r>
            <a:r>
              <a:rPr lang="en-US" sz="3200" dirty="0" smtClean="0"/>
              <a:t>)-physics</a:t>
            </a:r>
            <a:endParaRPr lang="en-US" sz="3200" dirty="0"/>
          </a:p>
        </p:txBody>
      </p:sp>
      <p:pic>
        <p:nvPicPr>
          <p:cNvPr id="4" name="Content Placeholder 3" descr="price_rosswog_press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3" b="12803"/>
          <a:stretch>
            <a:fillRect/>
          </a:stretch>
        </p:blipFill>
        <p:spPr>
          <a:xfrm>
            <a:off x="330200" y="1705428"/>
            <a:ext cx="8389256" cy="4441371"/>
          </a:xfrm>
        </p:spPr>
      </p:pic>
      <p:sp>
        <p:nvSpPr>
          <p:cNvPr id="5" name="Rectangle 4"/>
          <p:cNvSpPr/>
          <p:nvPr/>
        </p:nvSpPr>
        <p:spPr>
          <a:xfrm>
            <a:off x="2521858" y="6310088"/>
            <a:ext cx="4036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Daniel Price and Stephan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Rosswog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25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Short-hard and Long-soft GRBs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868" y="2017537"/>
            <a:ext cx="7591425" cy="462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71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BNS and NSBH mergers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2338" name="Picture 2" descr="C:\Users\ajw\Desktop\cqg269597f1_h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37" y="1585931"/>
            <a:ext cx="7757022" cy="493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neutron star merger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9566" y="6581002"/>
            <a:ext cx="60302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http://www.nasa.gov/mission_pages/swift/bursts/short_burst_nsu_multimedia.html</a:t>
            </a:r>
            <a:endParaRPr lang="en-US" sz="1200" dirty="0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22" y="1612580"/>
            <a:ext cx="7155573" cy="498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nary_merger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" y="-1"/>
            <a:ext cx="9152325" cy="6239565"/>
          </a:xfrm>
        </p:spPr>
      </p:pic>
      <p:sp>
        <p:nvSpPr>
          <p:cNvPr id="5" name="Rectangle 4"/>
          <p:cNvSpPr/>
          <p:nvPr/>
        </p:nvSpPr>
        <p:spPr>
          <a:xfrm>
            <a:off x="5421586" y="6095121"/>
            <a:ext cx="2664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Dana Berry/NASA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1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radiation </a:t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 err="1" smtClean="0"/>
              <a:t>sGRB</a:t>
            </a:r>
            <a:r>
              <a:rPr lang="en-US" dirty="0" smtClean="0"/>
              <a:t> progenitors</a:t>
            </a:r>
            <a:endParaRPr lang="en-US" dirty="0"/>
          </a:p>
        </p:txBody>
      </p:sp>
      <p:pic>
        <p:nvPicPr>
          <p:cNvPr id="5" name="Picture 21" descr="Screen shot 2011-09-04 at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70" y="1874610"/>
            <a:ext cx="5515429" cy="452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5943" y="1690914"/>
            <a:ext cx="920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Short</a:t>
            </a:r>
            <a:br>
              <a:rPr lang="en-US" dirty="0" smtClean="0">
                <a:solidFill>
                  <a:srgbClr val="FF0000"/>
                </a:solidFill>
                <a:latin typeface="+mn-lt"/>
              </a:rPr>
            </a:br>
            <a:r>
              <a:rPr lang="en-US" dirty="0" smtClean="0">
                <a:solidFill>
                  <a:srgbClr val="FF0000"/>
                </a:solidFill>
                <a:latin typeface="+mn-lt"/>
              </a:rPr>
              <a:t>GRB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72850" y="3719896"/>
            <a:ext cx="345178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“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kilonova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”</a:t>
            </a:r>
          </a:p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Prompt optical emission </a:t>
            </a:r>
            <a:br>
              <a:rPr lang="en-US" dirty="0" smtClean="0">
                <a:solidFill>
                  <a:srgbClr val="FF0000"/>
                </a:solidFill>
                <a:latin typeface="+mn-lt"/>
              </a:rPr>
            </a:br>
            <a:r>
              <a:rPr lang="en-US" dirty="0" smtClean="0">
                <a:solidFill>
                  <a:srgbClr val="FF0000"/>
                </a:solidFill>
                <a:latin typeface="+mn-lt"/>
              </a:rPr>
              <a:t>from seconds to days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54024" y="1856432"/>
            <a:ext cx="271615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+mn-lt"/>
              </a:rPr>
              <a:t>Ejecta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-ISM shock</a:t>
            </a:r>
            <a:br>
              <a:rPr lang="en-US" dirty="0" smtClean="0">
                <a:solidFill>
                  <a:srgbClr val="FF0000"/>
                </a:solidFill>
                <a:latin typeface="+mn-lt"/>
              </a:rPr>
            </a:br>
            <a:r>
              <a:rPr lang="en-US" dirty="0" smtClean="0">
                <a:solidFill>
                  <a:srgbClr val="FF0000"/>
                </a:solidFill>
                <a:latin typeface="+mn-lt"/>
              </a:rPr>
              <a:t>radio emission </a:t>
            </a:r>
            <a:br>
              <a:rPr lang="en-US" dirty="0" smtClean="0">
                <a:solidFill>
                  <a:srgbClr val="FF0000"/>
                </a:solidFill>
                <a:latin typeface="+mn-lt"/>
              </a:rPr>
            </a:br>
            <a:r>
              <a:rPr lang="en-US" dirty="0" smtClean="0">
                <a:solidFill>
                  <a:srgbClr val="FF0000"/>
                </a:solidFill>
                <a:latin typeface="+mn-lt"/>
              </a:rPr>
              <a:t>from days to years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5826" y="5656235"/>
            <a:ext cx="255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+mn-lt"/>
              </a:rPr>
              <a:t>Metzger &amp; Berger 2011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004206" y="2414608"/>
            <a:ext cx="886065" cy="9082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4998880" y="2160882"/>
            <a:ext cx="994162" cy="4383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4452474" y="4009576"/>
            <a:ext cx="1301622" cy="94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05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Low-latency identification of </a:t>
            </a:r>
            <a:br>
              <a:rPr lang="en-US" sz="3200" dirty="0" smtClean="0"/>
            </a:br>
            <a:r>
              <a:rPr lang="en-US" sz="3200" dirty="0" smtClean="0"/>
              <a:t>transients for rapid (&lt; ~100s) </a:t>
            </a:r>
            <a:r>
              <a:rPr lang="en-US" sz="3200" dirty="0" err="1" smtClean="0"/>
              <a:t>followup</a:t>
            </a:r>
            <a:endParaRPr lang="en-US" sz="3200" dirty="0"/>
          </a:p>
        </p:txBody>
      </p:sp>
      <p:pic>
        <p:nvPicPr>
          <p:cNvPr id="1739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1617346"/>
            <a:ext cx="8229600" cy="508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F02C-625E-4AEC-B7A2-3E16C90D08C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2193" y="1597445"/>
            <a:ext cx="8891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EM counterparts to GW sources (if any) are short-lived and faint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025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 localization with the </a:t>
            </a:r>
            <a:br>
              <a:rPr lang="en-US" dirty="0" smtClean="0"/>
            </a:br>
            <a:r>
              <a:rPr lang="en-US" dirty="0" smtClean="0"/>
              <a:t>GW detector network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49" y="1620792"/>
            <a:ext cx="5925601" cy="3333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71" y="4857336"/>
            <a:ext cx="7138823" cy="18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1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8"/>
            <a:ext cx="7581901" cy="730622"/>
          </a:xfrm>
        </p:spPr>
        <p:txBody>
          <a:bodyPr>
            <a:normAutofit/>
          </a:bodyPr>
          <a:lstStyle/>
          <a:p>
            <a:r>
              <a:rPr lang="en-US" dirty="0" smtClean="0"/>
              <a:t>The GW Spectrum</a:t>
            </a:r>
            <a:endParaRPr lang="en-US" dirty="0"/>
          </a:p>
        </p:txBody>
      </p:sp>
      <p:pic>
        <p:nvPicPr>
          <p:cNvPr id="208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315" y="4567425"/>
            <a:ext cx="2840355" cy="135255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9" name="TextBox 208"/>
          <p:cNvSpPr txBox="1"/>
          <p:nvPr/>
        </p:nvSpPr>
        <p:spPr>
          <a:xfrm>
            <a:off x="3048000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600" i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4913416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600" i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6498848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600" i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8001000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600" i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213" name="Group 11"/>
          <p:cNvGrpSpPr/>
          <p:nvPr/>
        </p:nvGrpSpPr>
        <p:grpSpPr>
          <a:xfrm>
            <a:off x="170090" y="1253837"/>
            <a:ext cx="2454233" cy="1717963"/>
            <a:chOff x="288967" y="1253837"/>
            <a:chExt cx="2454233" cy="1717963"/>
          </a:xfrm>
        </p:grpSpPr>
        <p:pic>
          <p:nvPicPr>
            <p:cNvPr id="214" name="Picture 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5" name="TextBox 214"/>
            <p:cNvSpPr txBox="1"/>
            <p:nvPr/>
          </p:nvSpPr>
          <p:spPr>
            <a:xfrm>
              <a:off x="460076" y="1348499"/>
              <a:ext cx="1319592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216" name="Group 14"/>
          <p:cNvGrpSpPr/>
          <p:nvPr/>
        </p:nvGrpSpPr>
        <p:grpSpPr>
          <a:xfrm>
            <a:off x="2124995" y="1079808"/>
            <a:ext cx="1913056" cy="1434792"/>
            <a:chOff x="2243872" y="1079808"/>
            <a:chExt cx="1913056" cy="1434792"/>
          </a:xfrm>
        </p:grpSpPr>
        <p:pic>
          <p:nvPicPr>
            <p:cNvPr id="21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8" name="TextBox 217"/>
            <p:cNvSpPr txBox="1"/>
            <p:nvPr/>
          </p:nvSpPr>
          <p:spPr>
            <a:xfrm>
              <a:off x="2244675" y="1099948"/>
              <a:ext cx="139012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219" name="Group 17"/>
          <p:cNvGrpSpPr/>
          <p:nvPr/>
        </p:nvGrpSpPr>
        <p:grpSpPr>
          <a:xfrm>
            <a:off x="3202390" y="2026968"/>
            <a:ext cx="2599134" cy="1412465"/>
            <a:chOff x="3039666" y="1808367"/>
            <a:chExt cx="2599134" cy="1412465"/>
          </a:xfrm>
        </p:grpSpPr>
        <p:pic>
          <p:nvPicPr>
            <p:cNvPr id="22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1" name="TextBox 220"/>
            <p:cNvSpPr txBox="1"/>
            <p:nvPr/>
          </p:nvSpPr>
          <p:spPr>
            <a:xfrm>
              <a:off x="3039666" y="2878149"/>
              <a:ext cx="2316660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Supermassive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 BH Binaries</a:t>
              </a:r>
            </a:p>
          </p:txBody>
        </p:sp>
      </p:grpSp>
      <p:grpSp>
        <p:nvGrpSpPr>
          <p:cNvPr id="222" name="Group 20"/>
          <p:cNvGrpSpPr/>
          <p:nvPr/>
        </p:nvGrpSpPr>
        <p:grpSpPr>
          <a:xfrm>
            <a:off x="5683953" y="947098"/>
            <a:ext cx="1857145" cy="1219200"/>
            <a:chOff x="4315055" y="990600"/>
            <a:chExt cx="1857145" cy="1219200"/>
          </a:xfrm>
        </p:grpSpPr>
        <p:pic>
          <p:nvPicPr>
            <p:cNvPr id="223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4" name="TextBox 223"/>
            <p:cNvSpPr txBox="1"/>
            <p:nvPr/>
          </p:nvSpPr>
          <p:spPr>
            <a:xfrm>
              <a:off x="4315055" y="1009945"/>
              <a:ext cx="177965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225" name="Group 23"/>
          <p:cNvGrpSpPr/>
          <p:nvPr/>
        </p:nvGrpSpPr>
        <p:grpSpPr>
          <a:xfrm>
            <a:off x="6997250" y="2200724"/>
            <a:ext cx="1830368" cy="1238709"/>
            <a:chOff x="5408632" y="2133981"/>
            <a:chExt cx="1830368" cy="1238709"/>
          </a:xfrm>
        </p:grpSpPr>
        <p:pic>
          <p:nvPicPr>
            <p:cNvPr id="226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10200" y="2133981"/>
              <a:ext cx="1828800" cy="1218819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7" name="TextBox 226"/>
            <p:cNvSpPr txBox="1"/>
            <p:nvPr/>
          </p:nvSpPr>
          <p:spPr>
            <a:xfrm>
              <a:off x="5408632" y="3064913"/>
              <a:ext cx="182774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Binary coalescences</a:t>
              </a:r>
            </a:p>
          </p:txBody>
        </p:sp>
      </p:grpSp>
      <p:grpSp>
        <p:nvGrpSpPr>
          <p:cNvPr id="228" name="Group 26"/>
          <p:cNvGrpSpPr/>
          <p:nvPr/>
        </p:nvGrpSpPr>
        <p:grpSpPr>
          <a:xfrm>
            <a:off x="3775953" y="886537"/>
            <a:ext cx="1920025" cy="1388659"/>
            <a:chOff x="6016975" y="1049741"/>
            <a:chExt cx="1920025" cy="1388659"/>
          </a:xfrm>
        </p:grpSpPr>
        <p:pic>
          <p:nvPicPr>
            <p:cNvPr id="229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0" name="TextBox 229"/>
            <p:cNvSpPr txBox="1"/>
            <p:nvPr/>
          </p:nvSpPr>
          <p:spPr>
            <a:xfrm>
              <a:off x="6016975" y="1855704"/>
              <a:ext cx="1797287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231" name="Group 29"/>
          <p:cNvGrpSpPr/>
          <p:nvPr/>
        </p:nvGrpSpPr>
        <p:grpSpPr>
          <a:xfrm>
            <a:off x="7544625" y="838200"/>
            <a:ext cx="1436996" cy="1436996"/>
            <a:chOff x="7663502" y="838200"/>
            <a:chExt cx="1436996" cy="1436996"/>
          </a:xfrm>
        </p:grpSpPr>
        <p:pic>
          <p:nvPicPr>
            <p:cNvPr id="232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663502" y="838200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3" name="TextBox 232"/>
            <p:cNvSpPr txBox="1"/>
            <p:nvPr/>
          </p:nvSpPr>
          <p:spPr>
            <a:xfrm>
              <a:off x="7847956" y="930671"/>
              <a:ext cx="114967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234" name="Group 32"/>
          <p:cNvGrpSpPr/>
          <p:nvPr/>
        </p:nvGrpSpPr>
        <p:grpSpPr>
          <a:xfrm>
            <a:off x="5907920" y="1919465"/>
            <a:ext cx="1235599" cy="1230004"/>
            <a:chOff x="7451201" y="2117315"/>
            <a:chExt cx="1235599" cy="1230004"/>
          </a:xfrm>
        </p:grpSpPr>
        <p:pic>
          <p:nvPicPr>
            <p:cNvPr id="235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6" name="TextBox 235"/>
            <p:cNvSpPr txBox="1"/>
            <p:nvPr/>
          </p:nvSpPr>
          <p:spPr>
            <a:xfrm>
              <a:off x="7451201" y="3024153"/>
              <a:ext cx="118173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152400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245" name="Picture 1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" y="4952999"/>
            <a:ext cx="1455347" cy="1032827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6" name="Picture 1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5789" y="4258965"/>
            <a:ext cx="1744523" cy="121920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7" name="Rectangle 246"/>
          <p:cNvSpPr/>
          <p:nvPr/>
        </p:nvSpPr>
        <p:spPr>
          <a:xfrm>
            <a:off x="18300" y="3954147"/>
            <a:ext cx="2488776" cy="233803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20000">
                <a:srgbClr val="C00000"/>
              </a:gs>
              <a:gs pos="80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Inflation Probe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grpSp>
        <p:nvGrpSpPr>
          <p:cNvPr id="248" name="Group 46"/>
          <p:cNvGrpSpPr/>
          <p:nvPr/>
        </p:nvGrpSpPr>
        <p:grpSpPr>
          <a:xfrm>
            <a:off x="1991570" y="3954147"/>
            <a:ext cx="3073871" cy="2434758"/>
            <a:chOff x="1991570" y="3954147"/>
            <a:chExt cx="3073871" cy="2434758"/>
          </a:xfrm>
        </p:grpSpPr>
        <p:pic>
          <p:nvPicPr>
            <p:cNvPr id="249" name="Picture 1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0" name="Picture 1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991570" y="5036355"/>
              <a:ext cx="2032000" cy="135255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Helvetica" pitchFamily="34" charset="0"/>
                </a:rPr>
                <a:t>Pulsar timing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endParaRPr>
            </a:p>
          </p:txBody>
        </p:sp>
      </p:grpSp>
      <p:sp>
        <p:nvSpPr>
          <p:cNvPr id="252" name="Rectangle 251"/>
          <p:cNvSpPr/>
          <p:nvPr/>
        </p:nvSpPr>
        <p:spPr>
          <a:xfrm>
            <a:off x="4511864" y="3960265"/>
            <a:ext cx="2488776" cy="233803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Space detectors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grpSp>
        <p:nvGrpSpPr>
          <p:cNvPr id="253" name="Group 51"/>
          <p:cNvGrpSpPr/>
          <p:nvPr/>
        </p:nvGrpSpPr>
        <p:grpSpPr>
          <a:xfrm>
            <a:off x="6636924" y="3960265"/>
            <a:ext cx="2488776" cy="2352745"/>
            <a:chOff x="6636924" y="3960265"/>
            <a:chExt cx="2488776" cy="2352745"/>
          </a:xfrm>
        </p:grpSpPr>
        <p:pic>
          <p:nvPicPr>
            <p:cNvPr id="254" name="Picture 2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000640" y="4983636"/>
              <a:ext cx="1820965" cy="1329374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5" name="Picture 21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18576" y="4245756"/>
              <a:ext cx="1588911" cy="842287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6" name="Rectangle 255"/>
            <p:cNvSpPr/>
            <p:nvPr/>
          </p:nvSpPr>
          <p:spPr>
            <a:xfrm>
              <a:off x="6636924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FC950C">
                    <a:alpha val="0"/>
                  </a:srgbClr>
                </a:gs>
                <a:gs pos="20000">
                  <a:srgbClr val="FC950C"/>
                </a:gs>
                <a:gs pos="79000">
                  <a:srgbClr val="FC950C"/>
                </a:gs>
                <a:gs pos="100000">
                  <a:srgbClr val="FC950C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Helvetica" pitchFamily="34" charset="0"/>
                </a:rPr>
                <a:t>Ground interferometers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endParaRPr>
            </a:p>
          </p:txBody>
        </p:sp>
      </p:grpSp>
      <p:grpSp>
        <p:nvGrpSpPr>
          <p:cNvPr id="258" name="Group 53"/>
          <p:cNvGrpSpPr>
            <a:grpSpLocks noChangeAspect="1"/>
          </p:cNvGrpSpPr>
          <p:nvPr/>
        </p:nvGrpSpPr>
        <p:grpSpPr bwMode="auto">
          <a:xfrm>
            <a:off x="-228603" y="3465532"/>
            <a:ext cx="9601251" cy="192088"/>
            <a:chOff x="-144" y="2183"/>
            <a:chExt cx="6048" cy="121"/>
          </a:xfrm>
          <a:solidFill>
            <a:schemeClr val="tx1"/>
          </a:solidFill>
        </p:grpSpPr>
        <p:sp>
          <p:nvSpPr>
            <p:cNvPr id="259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1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3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5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7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8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9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0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1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2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3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5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6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7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8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9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0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1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2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3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4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5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calization_0000_Localization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753600" cy="548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9316" y="6254348"/>
            <a:ext cx="17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Helvetica"/>
                <a:cs typeface="Helvetica"/>
              </a:rPr>
              <a:t>Kasliwal</a:t>
            </a:r>
            <a:r>
              <a:rPr lang="en-US" sz="1800" dirty="0" smtClean="0">
                <a:latin typeface="Helvetica"/>
                <a:cs typeface="Helvetica"/>
              </a:rPr>
              <a:t> (2016)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904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calization_0001_Galaxy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7536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316" y="6254348"/>
            <a:ext cx="17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Helvetica"/>
                <a:cs typeface="Helvetica"/>
              </a:rPr>
              <a:t>Kasliwal</a:t>
            </a:r>
            <a:r>
              <a:rPr lang="en-US" sz="1800" dirty="0" smtClean="0">
                <a:latin typeface="Helvetica"/>
                <a:cs typeface="Helvetica"/>
              </a:rPr>
              <a:t> (2016)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98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calization_0002_Gold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7536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316" y="6254348"/>
            <a:ext cx="17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Helvetica"/>
                <a:cs typeface="Helvetica"/>
              </a:rPr>
              <a:t>Kasliwal</a:t>
            </a:r>
            <a:r>
              <a:rPr lang="en-US" sz="1800" dirty="0" smtClean="0">
                <a:latin typeface="Helvetica"/>
                <a:cs typeface="Helvetica"/>
              </a:rPr>
              <a:t> (2016)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9877" y="95176"/>
            <a:ext cx="1976242" cy="14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4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66"/>
            <a:ext cx="10772825" cy="6059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316" y="6254348"/>
            <a:ext cx="17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Helvetica"/>
                <a:cs typeface="Helvetica"/>
              </a:rPr>
              <a:t>Kasliwal</a:t>
            </a:r>
            <a:r>
              <a:rPr lang="en-US" sz="1800" dirty="0" smtClean="0">
                <a:latin typeface="Helvetica"/>
                <a:cs typeface="Helvetica"/>
              </a:rPr>
              <a:t> (2016)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905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3054" y="228600"/>
            <a:ext cx="5246146" cy="933227"/>
          </a:xfrm>
        </p:spPr>
        <p:txBody>
          <a:bodyPr/>
          <a:lstStyle/>
          <a:p>
            <a:r>
              <a:rPr lang="en-US" dirty="0" smtClean="0"/>
              <a:t>Neutron stars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225" y="1658471"/>
            <a:ext cx="3925895" cy="2967317"/>
          </a:xfrm>
        </p:spPr>
        <p:txBody>
          <a:bodyPr/>
          <a:lstStyle/>
          <a:p>
            <a:r>
              <a:rPr lang="en-US" sz="1800" dirty="0" smtClean="0"/>
              <a:t>Remnants of core collapse supernovae</a:t>
            </a:r>
          </a:p>
          <a:p>
            <a:r>
              <a:rPr lang="en-US" sz="1800" dirty="0" smtClean="0"/>
              <a:t>A unique laboratory for fundamental physics</a:t>
            </a:r>
          </a:p>
          <a:p>
            <a:r>
              <a:rPr lang="en-US" sz="1800" dirty="0" smtClean="0"/>
              <a:t>Strong, Weak, EM, gravity – </a:t>
            </a:r>
            <a:br>
              <a:rPr lang="en-US" sz="1800" dirty="0" smtClean="0"/>
            </a:br>
            <a:r>
              <a:rPr lang="en-US" sz="1800" dirty="0" smtClean="0"/>
              <a:t>all under the most extreme conditions</a:t>
            </a:r>
          </a:p>
          <a:p>
            <a:r>
              <a:rPr lang="en-US" sz="1800" dirty="0" smtClean="0"/>
              <a:t>Structure can be revealed through binary mergers</a:t>
            </a:r>
            <a:endParaRPr lang="en-US" sz="1800" dirty="0"/>
          </a:p>
        </p:txBody>
      </p:sp>
      <p:pic>
        <p:nvPicPr>
          <p:cNvPr id="129026" name="Picture 2" descr="C:\Users\ajw\Box Sync\LIGO\internal-structure-of-a-neutron-st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9" y="4428771"/>
            <a:ext cx="4033687" cy="215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7" name="Picture 3" descr="C:\Users\ajw\Box Sync\LIGO\CasA_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941" y="12104"/>
            <a:ext cx="2366252" cy="158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8" name="Picture 4" descr="C:\Users\ajw\Box Sync\LIGO\NStarI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59" y="1355312"/>
            <a:ext cx="4766124" cy="536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76056" y="5217886"/>
            <a:ext cx="3131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http://</a:t>
            </a:r>
            <a:r>
              <a:rPr lang="en-US" sz="1200" dirty="0" err="1" smtClean="0">
                <a:solidFill>
                  <a:schemeClr val="bg1"/>
                </a:solidFill>
                <a:latin typeface="+mn-lt"/>
              </a:rPr>
              <a:t>www.astro.umd.edu</a:t>
            </a: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/~miller/</a:t>
            </a:r>
            <a:r>
              <a:rPr lang="en-US" sz="1200" dirty="0" err="1" smtClean="0">
                <a:solidFill>
                  <a:schemeClr val="bg1"/>
                </a:solidFill>
                <a:latin typeface="+mn-lt"/>
              </a:rPr>
              <a:t>nstar.html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328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363" y="210196"/>
            <a:ext cx="7239000" cy="1143000"/>
          </a:xfrm>
        </p:spPr>
        <p:txBody>
          <a:bodyPr/>
          <a:lstStyle/>
          <a:p>
            <a:r>
              <a:rPr lang="en-US" dirty="0" smtClean="0"/>
              <a:t>All four fundamental forces </a:t>
            </a:r>
            <a:br>
              <a:rPr lang="en-US" dirty="0" smtClean="0"/>
            </a:br>
            <a:r>
              <a:rPr lang="en-US" dirty="0" smtClean="0"/>
              <a:t>under the most extreme conditions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75" y="1661887"/>
            <a:ext cx="4880428" cy="4891314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Gravity</a:t>
            </a:r>
            <a:r>
              <a:rPr lang="en-US" sz="1800" dirty="0" smtClean="0"/>
              <a:t>: Compact stars have gravitational fields </a:t>
            </a:r>
            <a:r>
              <a:rPr lang="en-US" sz="1800" i="1" dirty="0" smtClean="0">
                <a:solidFill>
                  <a:srgbClr val="FF0000"/>
                </a:solidFill>
              </a:rPr>
              <a:t>GM/c</a:t>
            </a:r>
            <a:r>
              <a:rPr lang="en-US" sz="1800" i="1" baseline="30000" dirty="0" smtClean="0">
                <a:solidFill>
                  <a:srgbClr val="FF0000"/>
                </a:solidFill>
              </a:rPr>
              <a:t>2</a:t>
            </a:r>
            <a:r>
              <a:rPr lang="en-US" sz="1800" i="1" dirty="0" smtClean="0">
                <a:solidFill>
                  <a:srgbClr val="FF0000"/>
                </a:solidFill>
              </a:rPr>
              <a:t>R ~ O(1)</a:t>
            </a:r>
            <a:r>
              <a:rPr lang="en-US" sz="1800" dirty="0" smtClean="0"/>
              <a:t>, strong tidal effects, strong curvature, highly relativistic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Strong interaction at &gt; 2x nuclear density </a:t>
            </a:r>
            <a:r>
              <a:rPr lang="en-US" sz="1800" dirty="0" smtClean="0"/>
              <a:t>in core</a:t>
            </a:r>
          </a:p>
          <a:p>
            <a:pPr lvl="1"/>
            <a:r>
              <a:rPr lang="en-US" dirty="0" smtClean="0"/>
              <a:t>Hard repulsive core of nucleon-nucleon interaction plays crucial role</a:t>
            </a:r>
          </a:p>
          <a:p>
            <a:pPr lvl="1"/>
            <a:r>
              <a:rPr lang="en-US" dirty="0" smtClean="0"/>
              <a:t>Potential transition to </a:t>
            </a:r>
            <a:r>
              <a:rPr lang="en-US" dirty="0" err="1" smtClean="0"/>
              <a:t>hyperonic</a:t>
            </a:r>
            <a:r>
              <a:rPr lang="en-US" dirty="0" smtClean="0"/>
              <a:t> matter, strange quark matter, QGP</a:t>
            </a:r>
          </a:p>
          <a:p>
            <a:pPr lvl="1"/>
            <a:r>
              <a:rPr lang="en-US" dirty="0" smtClean="0"/>
              <a:t>Complex ionic crystal lattice structure in crust: “nuclear pasta”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Weak interaction under extreme conditions </a:t>
            </a:r>
            <a:r>
              <a:rPr lang="en-US" sz="1800" dirty="0" smtClean="0"/>
              <a:t>with neutrino trapping -&gt; beta equilibrium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EM</a:t>
            </a:r>
            <a:r>
              <a:rPr lang="en-US" sz="1800" dirty="0" smtClean="0"/>
              <a:t>: Superfluid core supporting extreme magnetic fields (perhaps </a:t>
            </a:r>
            <a:r>
              <a:rPr lang="en-US" sz="1800" dirty="0" smtClean="0">
                <a:solidFill>
                  <a:srgbClr val="FF0000"/>
                </a:solidFill>
              </a:rPr>
              <a:t>&gt; 10</a:t>
            </a:r>
            <a:r>
              <a:rPr lang="en-US" sz="1800" baseline="30000" dirty="0" smtClean="0">
                <a:solidFill>
                  <a:srgbClr val="FF0000"/>
                </a:solidFill>
              </a:rPr>
              <a:t>15</a:t>
            </a:r>
            <a:r>
              <a:rPr lang="en-US" sz="1800" dirty="0" smtClean="0">
                <a:solidFill>
                  <a:srgbClr val="FF0000"/>
                </a:solidFill>
              </a:rPr>
              <a:t> Gauss </a:t>
            </a:r>
            <a:r>
              <a:rPr lang="en-US" sz="1800" dirty="0" smtClean="0"/>
              <a:t>at surface), flux tube pinning in 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292" y="4288971"/>
            <a:ext cx="2090595" cy="774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513" y="1662876"/>
            <a:ext cx="1853457" cy="1523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398" y="1739900"/>
            <a:ext cx="1962660" cy="1003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6360" t="6878" r="9621" b="11640"/>
          <a:stretch/>
        </p:blipFill>
        <p:spPr>
          <a:xfrm>
            <a:off x="5450114" y="5037258"/>
            <a:ext cx="1516743" cy="1675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458" y="4673600"/>
            <a:ext cx="2075542" cy="2075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973" y="2815770"/>
            <a:ext cx="1894273" cy="1465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370" y="3294607"/>
            <a:ext cx="2053771" cy="117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341"/>
          <a:stretch/>
        </p:blipFill>
        <p:spPr>
          <a:xfrm>
            <a:off x="0" y="0"/>
            <a:ext cx="9144000" cy="66271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6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14" y="1583798"/>
            <a:ext cx="7563757" cy="4905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diagram of ground state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6914" y="6450151"/>
            <a:ext cx="66838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rgbClr val="000000"/>
                </a:solidFill>
                <a:latin typeface="+mn-lt"/>
              </a:rPr>
              <a:t> Weber, </a:t>
            </a:r>
            <a:r>
              <a:rPr lang="nb-NO" sz="1400" dirty="0" err="1">
                <a:solidFill>
                  <a:srgbClr val="000000"/>
                </a:solidFill>
                <a:latin typeface="+mn-lt"/>
              </a:rPr>
              <a:t>Fridolin</a:t>
            </a:r>
            <a:r>
              <a:rPr lang="nb-NO" sz="1400" dirty="0">
                <a:solidFill>
                  <a:srgbClr val="000000"/>
                </a:solidFill>
                <a:latin typeface="+mn-lt"/>
              </a:rPr>
              <a:t> et al. Acta </a:t>
            </a:r>
            <a:r>
              <a:rPr lang="nb-NO" sz="1400" dirty="0" err="1">
                <a:solidFill>
                  <a:srgbClr val="000000"/>
                </a:solidFill>
                <a:latin typeface="+mn-lt"/>
              </a:rPr>
              <a:t>Phys.Polon.Supp</a:t>
            </a:r>
            <a:r>
              <a:rPr lang="nb-NO" sz="1400" dirty="0">
                <a:solidFill>
                  <a:srgbClr val="000000"/>
                </a:solidFill>
                <a:latin typeface="+mn-lt"/>
              </a:rPr>
              <a:t>. 3 (2010) 701-710 arXiv:0911.5164</a:t>
            </a:r>
            <a:endParaRPr lang="en-US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881086" y="5834743"/>
            <a:ext cx="3389085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5842000" y="5021943"/>
            <a:ext cx="14514" cy="80554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541480" y="5754914"/>
            <a:ext cx="2032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Neutron stars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6508" y="4557486"/>
            <a:ext cx="2031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BNS mergers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90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5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857" y="6422571"/>
            <a:ext cx="254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J. Read, CGWAS 2015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0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7299"/>
          <a:stretch/>
        </p:blipFill>
        <p:spPr>
          <a:xfrm>
            <a:off x="0" y="0"/>
            <a:ext cx="9144000" cy="42989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6229" y="3708400"/>
            <a:ext cx="239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+mn-lt"/>
              </a:rPr>
              <a:t>“</a:t>
            </a:r>
            <a:r>
              <a:rPr lang="en-US" sz="3600" dirty="0" err="1" smtClean="0">
                <a:solidFill>
                  <a:srgbClr val="000000"/>
                </a:solidFill>
                <a:latin typeface="+mn-lt"/>
              </a:rPr>
              <a:t>polytrope</a:t>
            </a:r>
            <a:r>
              <a:rPr lang="en-US" sz="3600" dirty="0" smtClean="0">
                <a:solidFill>
                  <a:srgbClr val="000000"/>
                </a:solidFill>
                <a:latin typeface="+mn-lt"/>
              </a:rPr>
              <a:t>”</a:t>
            </a:r>
            <a:endParaRPr lang="en-US" sz="3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572" y="4477656"/>
            <a:ext cx="82660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Γ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= 5/3</a:t>
            </a: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Helvetica"/>
                <a:cs typeface="Helvetica"/>
              </a:rPr>
              <a:t>corresponds to a non-relativistic </a:t>
            </a: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gas. </a:t>
            </a:r>
            <a:b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A relativistic gas has 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Γ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=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4/3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/>
              </a:rPr>
              <a:t>which is unstable to collapse.</a:t>
            </a:r>
            <a:endParaRPr lang="en-US" sz="2000" dirty="0" smtClean="0">
              <a:solidFill>
                <a:srgbClr val="000000"/>
              </a:solidFill>
              <a:latin typeface="+mn-lt"/>
              <a:cs typeface="Helvetica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Note that (unlike ideal gas law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 =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nkT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) </a:t>
            </a:r>
            <a:br>
              <a:rPr lang="en-US" sz="2000" dirty="0" smtClean="0">
                <a:solidFill>
                  <a:srgbClr val="000000"/>
                </a:solidFill>
                <a:latin typeface="+mn-lt"/>
              </a:rPr>
            </a:b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the result is independent of temperature. </a:t>
            </a:r>
            <a:br>
              <a:rPr lang="en-US" sz="2000" dirty="0" smtClean="0">
                <a:solidFill>
                  <a:srgbClr val="000000"/>
                </a:solidFill>
                <a:latin typeface="+mn-lt"/>
              </a:rPr>
            </a:b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In general,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pv</a:t>
            </a:r>
            <a:r>
              <a:rPr lang="en-US" sz="2000" i="1" baseline="30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=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const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is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polytropic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, with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Γ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= 1+1/n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; here, </a:t>
            </a:r>
            <a:br>
              <a:rPr lang="en-US" sz="2000" dirty="0" smtClean="0">
                <a:solidFill>
                  <a:srgbClr val="000000"/>
                </a:solidFill>
                <a:latin typeface="+mn-lt"/>
              </a:rPr>
            </a:b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=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polytropic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 index (NOT 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n =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ρ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r>
              <a:rPr lang="en-US" sz="2000" i="1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)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2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Advanced LIGO detectors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26" y="1492736"/>
            <a:ext cx="7815148" cy="52439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50714" y="6581002"/>
            <a:ext cx="34932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n-lt"/>
              </a:rPr>
              <a:t>https://</a:t>
            </a:r>
            <a:r>
              <a:rPr lang="en-US" sz="1200" dirty="0" err="1">
                <a:solidFill>
                  <a:srgbClr val="000000"/>
                </a:solidFill>
                <a:latin typeface="+mn-lt"/>
              </a:rPr>
              <a:t>dcc.ligo.org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/LIGO-P1500237/public/main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0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618"/>
          <a:stretch/>
        </p:blipFill>
        <p:spPr>
          <a:xfrm>
            <a:off x="0" y="0"/>
            <a:ext cx="9144000" cy="65395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4667" y="6396335"/>
            <a:ext cx="142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+mn-lt"/>
              </a:rPr>
              <a:t>C.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Ott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, 2012</a:t>
            </a:r>
            <a:endParaRPr lang="en-US" sz="18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117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7174"/>
          <a:stretch/>
        </p:blipFill>
        <p:spPr>
          <a:xfrm>
            <a:off x="0" y="0"/>
            <a:ext cx="9144000" cy="63644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4667" y="6396335"/>
            <a:ext cx="142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+mn-lt"/>
              </a:rPr>
              <a:t>C.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Ott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, 2012</a:t>
            </a:r>
            <a:endParaRPr lang="en-US" sz="18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147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405"/>
          <a:stretch/>
        </p:blipFill>
        <p:spPr>
          <a:xfrm>
            <a:off x="0" y="0"/>
            <a:ext cx="9144000" cy="65541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4667" y="6454727"/>
            <a:ext cx="142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+mn-lt"/>
              </a:rPr>
              <a:t>C.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Ott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, 2012</a:t>
            </a:r>
            <a:endParaRPr lang="en-US" sz="18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751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216"/>
          <a:stretch/>
        </p:blipFill>
        <p:spPr>
          <a:xfrm>
            <a:off x="0" y="0"/>
            <a:ext cx="9144000" cy="64301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4667" y="6396335"/>
            <a:ext cx="142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+mn-lt"/>
              </a:rPr>
              <a:t>C.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Ott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, 2012</a:t>
            </a:r>
            <a:endParaRPr lang="en-US" sz="18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097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577"/>
          <a:stretch/>
        </p:blipFill>
        <p:spPr>
          <a:xfrm>
            <a:off x="0" y="0"/>
            <a:ext cx="9144000" cy="64739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4667" y="6396335"/>
            <a:ext cx="142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+mn-lt"/>
              </a:rPr>
              <a:t>C.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Ott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, 2012</a:t>
            </a:r>
            <a:endParaRPr lang="en-US" sz="18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9317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5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857" y="6422571"/>
            <a:ext cx="254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J. Read, CGWAS 2015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09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7599"/>
          <a:stretch/>
        </p:blipFill>
        <p:spPr>
          <a:xfrm>
            <a:off x="0" y="0"/>
            <a:ext cx="9144000" cy="633523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63487" y="1700587"/>
            <a:ext cx="4884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Tolman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-Oppenheimer-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Volkov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(TOV)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eqns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667" y="6396335"/>
            <a:ext cx="142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+mn-lt"/>
              </a:rPr>
              <a:t>C.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Ott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, 2012</a:t>
            </a:r>
            <a:endParaRPr lang="en-US" sz="18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8248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627" y="279690"/>
            <a:ext cx="7239000" cy="1143000"/>
          </a:xfrm>
        </p:spPr>
        <p:txBody>
          <a:bodyPr/>
          <a:lstStyle/>
          <a:p>
            <a:r>
              <a:rPr lang="en-US" sz="3200" dirty="0" smtClean="0"/>
              <a:t>Building neutron star mass-radius</a:t>
            </a:r>
            <a:br>
              <a:rPr lang="en-US" sz="3200" dirty="0" smtClean="0"/>
            </a:br>
            <a:r>
              <a:rPr lang="en-US" sz="3200" dirty="0" smtClean="0"/>
              <a:t>relation with TOV and NEOS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87" y="1653152"/>
            <a:ext cx="7087467" cy="4804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23086" y="648631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sz="1400" dirty="0" smtClean="0">
                <a:solidFill>
                  <a:schemeClr val="tx2"/>
                </a:solidFill>
                <a:latin typeface="+mn-lt"/>
              </a:rPr>
              <a:t>J. Lattimer, Annu</a:t>
            </a:r>
            <a:r>
              <a:rPr lang="is-IS" sz="1400" dirty="0">
                <a:solidFill>
                  <a:schemeClr val="tx2"/>
                </a:solidFill>
                <a:latin typeface="+mn-lt"/>
              </a:rPr>
              <a:t>. Rev. Nucl. Part. Sci. 62, 485 (2012)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55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EOS and Neutron star structure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333" t="10373" r="8889" b="10559"/>
          <a:stretch/>
        </p:blipFill>
        <p:spPr>
          <a:xfrm>
            <a:off x="979715" y="1621084"/>
            <a:ext cx="7220857" cy="51716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315" y="6488668"/>
            <a:ext cx="422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Knowing masses and radii would really help!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29250" y="6396335"/>
            <a:ext cx="37534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 err="1" smtClean="0">
                <a:solidFill>
                  <a:schemeClr val="tx2"/>
                </a:solidFill>
                <a:latin typeface="+mn-lt"/>
              </a:rPr>
              <a:t>J</a:t>
            </a:r>
            <a:r>
              <a:rPr lang="it-IT" sz="1100" dirty="0">
                <a:solidFill>
                  <a:schemeClr val="tx2"/>
                </a:solidFill>
                <a:latin typeface="+mn-lt"/>
              </a:rPr>
              <a:t>. </a:t>
            </a:r>
            <a:r>
              <a:rPr lang="it-IT" sz="1100" dirty="0" err="1">
                <a:solidFill>
                  <a:schemeClr val="tx2"/>
                </a:solidFill>
                <a:latin typeface="+mn-lt"/>
              </a:rPr>
              <a:t>Lattimer</a:t>
            </a:r>
            <a:r>
              <a:rPr lang="it-IT" sz="1100" dirty="0">
                <a:solidFill>
                  <a:schemeClr val="tx2"/>
                </a:solidFill>
                <a:latin typeface="+mn-lt"/>
              </a:rPr>
              <a:t>, </a:t>
            </a:r>
            <a:r>
              <a:rPr lang="it-IT" sz="1100" dirty="0" err="1">
                <a:solidFill>
                  <a:schemeClr val="tx2"/>
                </a:solidFill>
                <a:latin typeface="+mn-lt"/>
              </a:rPr>
              <a:t>Annu</a:t>
            </a:r>
            <a:r>
              <a:rPr lang="it-IT" sz="1100" dirty="0">
                <a:solidFill>
                  <a:schemeClr val="tx2"/>
                </a:solidFill>
                <a:latin typeface="+mn-lt"/>
              </a:rPr>
              <a:t>. Rev. </a:t>
            </a:r>
            <a:r>
              <a:rPr lang="it-IT" sz="1100" dirty="0" err="1">
                <a:solidFill>
                  <a:schemeClr val="tx2"/>
                </a:solidFill>
                <a:latin typeface="+mn-lt"/>
              </a:rPr>
              <a:t>Nucl</a:t>
            </a:r>
            <a:r>
              <a:rPr lang="it-IT" sz="1100" dirty="0">
                <a:solidFill>
                  <a:schemeClr val="tx2"/>
                </a:solidFill>
                <a:latin typeface="+mn-lt"/>
              </a:rPr>
              <a:t>. Part. Sci. 62, 485 (2012</a:t>
            </a:r>
            <a:r>
              <a:rPr lang="it-IT" sz="1100" dirty="0" smtClean="0">
                <a:solidFill>
                  <a:schemeClr val="tx2"/>
                </a:solidFill>
                <a:latin typeface="+mn-lt"/>
              </a:rPr>
              <a:t>) </a:t>
            </a:r>
            <a:br>
              <a:rPr lang="it-IT" sz="1100" dirty="0" smtClean="0">
                <a:solidFill>
                  <a:schemeClr val="tx2"/>
                </a:solidFill>
                <a:latin typeface="+mn-lt"/>
              </a:rPr>
            </a:br>
            <a:r>
              <a:rPr lang="it-IT" sz="1100" dirty="0" smtClean="0">
                <a:solidFill>
                  <a:schemeClr val="tx2"/>
                </a:solidFill>
                <a:latin typeface="+mn-lt"/>
              </a:rPr>
              <a:t>arXiv</a:t>
            </a:r>
            <a:r>
              <a:rPr lang="it-IT" sz="1100" dirty="0">
                <a:solidFill>
                  <a:schemeClr val="tx2"/>
                </a:solidFill>
                <a:latin typeface="+mn-lt"/>
              </a:rPr>
              <a:t>:1305.3510v1</a:t>
            </a:r>
            <a:endParaRPr lang="en-US" sz="11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4042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star masses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6509"/>
            <a:ext cx="3520490" cy="51939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69426" y="6270902"/>
            <a:ext cx="56097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+mn-lt"/>
              </a:rPr>
              <a:t>Feryal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n-lt"/>
              </a:rPr>
              <a:t>Ozel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, Paulo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Freire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, http://</a:t>
            </a:r>
            <a:r>
              <a:rPr lang="en-US" sz="1600" dirty="0" err="1">
                <a:solidFill>
                  <a:srgbClr val="000000"/>
                </a:solidFill>
                <a:latin typeface="+mn-lt"/>
              </a:rPr>
              <a:t>arxiv.org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/abs/1603.02698v1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396" y="1731372"/>
            <a:ext cx="5172283" cy="399457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68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Shape 1"/>
          <p:cNvSpPr txBox="1"/>
          <p:nvPr/>
        </p:nvSpPr>
        <p:spPr>
          <a:xfrm>
            <a:off x="1448581" y="384065"/>
            <a:ext cx="6155163" cy="593732"/>
          </a:xfrm>
          <a:prstGeom prst="rect">
            <a:avLst/>
          </a:prstGeom>
        </p:spPr>
        <p:txBody>
          <a:bodyPr lIns="81639" tIns="40820" rIns="81639" bIns="40820"/>
          <a:lstStyle/>
          <a:p>
            <a:pPr algn="ctr">
              <a:lnSpc>
                <a:spcPct val="93000"/>
              </a:lnSpc>
            </a:pPr>
            <a:r>
              <a:rPr lang="en-US" sz="3200" b="1" dirty="0">
                <a:solidFill>
                  <a:srgbClr val="0000FF"/>
                </a:solidFill>
                <a:latin typeface="+mn-lt"/>
              </a:rPr>
              <a:t>LIGO Scientific Collaboration</a:t>
            </a:r>
            <a:endParaRPr sz="2000" dirty="0">
              <a:latin typeface="+mn-lt"/>
            </a:endParaRPr>
          </a:p>
        </p:txBody>
      </p:sp>
      <p:pic>
        <p:nvPicPr>
          <p:cNvPr id="42" name="Picture 41"/>
          <p:cNvPicPr/>
          <p:nvPr/>
        </p:nvPicPr>
        <p:blipFill>
          <a:blip r:embed="rId2"/>
          <a:stretch>
            <a:fillRect/>
          </a:stretch>
        </p:blipFill>
        <p:spPr>
          <a:xfrm>
            <a:off x="32655" y="5391273"/>
            <a:ext cx="1529566" cy="677338"/>
          </a:xfrm>
          <a:prstGeom prst="rect">
            <a:avLst/>
          </a:prstGeom>
          <a:ln>
            <a:noFill/>
          </a:ln>
        </p:spPr>
      </p:pic>
      <p:pic>
        <p:nvPicPr>
          <p:cNvPr id="43" name="Picture 42"/>
          <p:cNvPicPr/>
          <p:nvPr/>
        </p:nvPicPr>
        <p:blipFill>
          <a:blip r:embed="rId3"/>
          <a:stretch>
            <a:fillRect/>
          </a:stretch>
        </p:blipFill>
        <p:spPr>
          <a:xfrm>
            <a:off x="3747501" y="2755075"/>
            <a:ext cx="912384" cy="678645"/>
          </a:xfrm>
          <a:prstGeom prst="rect">
            <a:avLst/>
          </a:prstGeom>
          <a:ln>
            <a:noFill/>
          </a:ln>
        </p:spPr>
      </p:pic>
      <p:pic>
        <p:nvPicPr>
          <p:cNvPr id="44" name="Picture 43"/>
          <p:cNvPicPr/>
          <p:nvPr/>
        </p:nvPicPr>
        <p:blipFill>
          <a:blip r:embed="rId4"/>
          <a:stretch>
            <a:fillRect/>
          </a:stretch>
        </p:blipFill>
        <p:spPr>
          <a:xfrm>
            <a:off x="5311028" y="912480"/>
            <a:ext cx="2382191" cy="705098"/>
          </a:xfrm>
          <a:prstGeom prst="rect">
            <a:avLst/>
          </a:prstGeom>
          <a:ln>
            <a:noFill/>
          </a:ln>
        </p:spPr>
      </p:pic>
      <p:pic>
        <p:nvPicPr>
          <p:cNvPr id="45" name="Picture 44"/>
          <p:cNvPicPr/>
          <p:nvPr/>
        </p:nvPicPr>
        <p:blipFill>
          <a:blip r:embed="rId5"/>
          <a:stretch>
            <a:fillRect/>
          </a:stretch>
        </p:blipFill>
        <p:spPr>
          <a:xfrm>
            <a:off x="7032606" y="1475513"/>
            <a:ext cx="1781337" cy="912480"/>
          </a:xfrm>
          <a:prstGeom prst="rect">
            <a:avLst/>
          </a:prstGeom>
          <a:ln>
            <a:noFill/>
          </a:ln>
        </p:spPr>
      </p:pic>
      <p:pic>
        <p:nvPicPr>
          <p:cNvPr id="46" name="Picture 45"/>
          <p:cNvPicPr/>
          <p:nvPr/>
        </p:nvPicPr>
        <p:blipFill>
          <a:blip r:embed="rId6"/>
          <a:stretch>
            <a:fillRect/>
          </a:stretch>
        </p:blipFill>
        <p:spPr>
          <a:xfrm>
            <a:off x="3068928" y="3152203"/>
            <a:ext cx="663552" cy="580669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/>
          <p:nvPr/>
        </p:nvPicPr>
        <p:blipFill>
          <a:blip r:embed="rId7"/>
          <a:stretch>
            <a:fillRect/>
          </a:stretch>
        </p:blipFill>
        <p:spPr>
          <a:xfrm>
            <a:off x="1922733" y="1161338"/>
            <a:ext cx="1866240" cy="263881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/>
          <p:nvPr/>
        </p:nvPicPr>
        <p:blipFill>
          <a:blip r:embed="rId8"/>
          <a:stretch>
            <a:fillRect/>
          </a:stretch>
        </p:blipFill>
        <p:spPr>
          <a:xfrm>
            <a:off x="746496" y="1852066"/>
            <a:ext cx="912384" cy="746574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/>
          <p:nvPr/>
        </p:nvPicPr>
        <p:blipFill>
          <a:blip r:embed="rId9"/>
          <a:stretch>
            <a:fillRect/>
          </a:stretch>
        </p:blipFill>
        <p:spPr>
          <a:xfrm>
            <a:off x="7165839" y="6070571"/>
            <a:ext cx="1741824" cy="303071"/>
          </a:xfrm>
          <a:prstGeom prst="rect">
            <a:avLst/>
          </a:prstGeom>
          <a:ln>
            <a:noFill/>
          </a:ln>
        </p:spPr>
      </p:pic>
      <p:pic>
        <p:nvPicPr>
          <p:cNvPr id="50" name="Picture 49"/>
          <p:cNvPicPr/>
          <p:nvPr/>
        </p:nvPicPr>
        <p:blipFill>
          <a:blip r:embed="rId10"/>
          <a:stretch>
            <a:fillRect/>
          </a:stretch>
        </p:blipFill>
        <p:spPr>
          <a:xfrm>
            <a:off x="1783296" y="5939936"/>
            <a:ext cx="1451520" cy="414764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11"/>
          <a:stretch>
            <a:fillRect/>
          </a:stretch>
        </p:blipFill>
        <p:spPr>
          <a:xfrm>
            <a:off x="4467547" y="2651874"/>
            <a:ext cx="570158" cy="647946"/>
          </a:xfrm>
          <a:prstGeom prst="rect">
            <a:avLst/>
          </a:prstGeom>
          <a:ln>
            <a:noFill/>
          </a:ln>
        </p:spPr>
      </p:pic>
      <p:pic>
        <p:nvPicPr>
          <p:cNvPr id="52" name="Picture 51"/>
          <p:cNvPicPr/>
          <p:nvPr/>
        </p:nvPicPr>
        <p:blipFill>
          <a:blip r:embed="rId12"/>
          <a:stretch>
            <a:fillRect/>
          </a:stretch>
        </p:blipFill>
        <p:spPr>
          <a:xfrm>
            <a:off x="4769280" y="3733199"/>
            <a:ext cx="1278774" cy="636515"/>
          </a:xfrm>
          <a:prstGeom prst="rect">
            <a:avLst/>
          </a:prstGeom>
          <a:ln>
            <a:noFill/>
          </a:ln>
        </p:spPr>
      </p:pic>
      <p:pic>
        <p:nvPicPr>
          <p:cNvPr id="53" name="Picture 52"/>
          <p:cNvPicPr/>
          <p:nvPr/>
        </p:nvPicPr>
        <p:blipFill>
          <a:blip r:embed="rId13"/>
          <a:stretch>
            <a:fillRect/>
          </a:stretch>
        </p:blipFill>
        <p:spPr>
          <a:xfrm>
            <a:off x="5305803" y="6221453"/>
            <a:ext cx="1127908" cy="556175"/>
          </a:xfrm>
          <a:prstGeom prst="rect">
            <a:avLst/>
          </a:prstGeom>
          <a:ln>
            <a:noFill/>
          </a:ln>
        </p:spPr>
      </p:pic>
      <p:pic>
        <p:nvPicPr>
          <p:cNvPr id="54" name="Picture 53"/>
          <p:cNvPicPr/>
          <p:nvPr/>
        </p:nvPicPr>
        <p:blipFill>
          <a:blip r:embed="rId14"/>
          <a:stretch>
            <a:fillRect/>
          </a:stretch>
        </p:blipFill>
        <p:spPr>
          <a:xfrm>
            <a:off x="176991" y="6387359"/>
            <a:ext cx="1552424" cy="427827"/>
          </a:xfrm>
          <a:prstGeom prst="rect">
            <a:avLst/>
          </a:prstGeom>
          <a:ln>
            <a:noFill/>
          </a:ln>
        </p:spPr>
      </p:pic>
      <p:pic>
        <p:nvPicPr>
          <p:cNvPr id="55" name="Picture 54"/>
          <p:cNvPicPr/>
          <p:nvPr/>
        </p:nvPicPr>
        <p:blipFill>
          <a:blip r:embed="rId15"/>
          <a:stretch>
            <a:fillRect/>
          </a:stretch>
        </p:blipFill>
        <p:spPr>
          <a:xfrm>
            <a:off x="8211456" y="4087217"/>
            <a:ext cx="894097" cy="753106"/>
          </a:xfrm>
          <a:prstGeom prst="rect">
            <a:avLst/>
          </a:prstGeom>
          <a:ln>
            <a:noFill/>
          </a:ln>
        </p:spPr>
      </p:pic>
      <p:pic>
        <p:nvPicPr>
          <p:cNvPr id="56" name="Picture 55"/>
          <p:cNvPicPr/>
          <p:nvPr/>
        </p:nvPicPr>
        <p:blipFill>
          <a:blip r:embed="rId16"/>
          <a:stretch>
            <a:fillRect/>
          </a:stretch>
        </p:blipFill>
        <p:spPr>
          <a:xfrm>
            <a:off x="2073600" y="6387358"/>
            <a:ext cx="1907712" cy="414764"/>
          </a:xfrm>
          <a:prstGeom prst="rect">
            <a:avLst/>
          </a:prstGeom>
          <a:ln>
            <a:noFill/>
          </a:ln>
        </p:spPr>
      </p:pic>
      <p:pic>
        <p:nvPicPr>
          <p:cNvPr id="57" name="Picture 56"/>
          <p:cNvPicPr/>
          <p:nvPr/>
        </p:nvPicPr>
        <p:blipFill>
          <a:blip r:embed="rId17"/>
          <a:stretch>
            <a:fillRect/>
          </a:stretch>
        </p:blipFill>
        <p:spPr>
          <a:xfrm>
            <a:off x="6519921" y="6271747"/>
            <a:ext cx="2518363" cy="489552"/>
          </a:xfrm>
          <a:prstGeom prst="rect">
            <a:avLst/>
          </a:prstGeom>
          <a:ln>
            <a:noFill/>
          </a:ln>
        </p:spPr>
      </p:pic>
      <p:pic>
        <p:nvPicPr>
          <p:cNvPr id="58" name="Picture 57"/>
          <p:cNvPicPr/>
          <p:nvPr/>
        </p:nvPicPr>
        <p:blipFill>
          <a:blip r:embed="rId18"/>
          <a:stretch>
            <a:fillRect/>
          </a:stretch>
        </p:blipFill>
        <p:spPr>
          <a:xfrm>
            <a:off x="3296534" y="5969982"/>
            <a:ext cx="1400905" cy="414764"/>
          </a:xfrm>
          <a:prstGeom prst="rect">
            <a:avLst/>
          </a:prstGeom>
          <a:ln>
            <a:noFill/>
          </a:ln>
        </p:spPr>
      </p:pic>
      <p:pic>
        <p:nvPicPr>
          <p:cNvPr id="59" name="Picture 58"/>
          <p:cNvPicPr/>
          <p:nvPr/>
        </p:nvPicPr>
        <p:blipFill>
          <a:blip r:embed="rId19"/>
          <a:stretch>
            <a:fillRect/>
          </a:stretch>
        </p:blipFill>
        <p:spPr>
          <a:xfrm>
            <a:off x="2289777" y="2115621"/>
            <a:ext cx="712535" cy="787724"/>
          </a:xfrm>
          <a:prstGeom prst="rect">
            <a:avLst/>
          </a:prstGeom>
          <a:ln>
            <a:noFill/>
          </a:ln>
        </p:spPr>
      </p:pic>
      <p:pic>
        <p:nvPicPr>
          <p:cNvPr id="60" name="Picture 59"/>
          <p:cNvPicPr/>
          <p:nvPr/>
        </p:nvPicPr>
        <p:blipFill>
          <a:blip r:embed="rId20"/>
          <a:stretch>
            <a:fillRect/>
          </a:stretch>
        </p:blipFill>
        <p:spPr>
          <a:xfrm>
            <a:off x="1741824" y="2149912"/>
            <a:ext cx="465009" cy="587527"/>
          </a:xfrm>
          <a:prstGeom prst="rect">
            <a:avLst/>
          </a:prstGeom>
          <a:ln>
            <a:noFill/>
          </a:ln>
        </p:spPr>
      </p:pic>
      <p:pic>
        <p:nvPicPr>
          <p:cNvPr id="61" name="Picture 60"/>
          <p:cNvPicPr/>
          <p:nvPr/>
        </p:nvPicPr>
        <p:blipFill>
          <a:blip r:embed="rId21"/>
          <a:stretch>
            <a:fillRect/>
          </a:stretch>
        </p:blipFill>
        <p:spPr>
          <a:xfrm>
            <a:off x="3232204" y="2073818"/>
            <a:ext cx="663552" cy="438931"/>
          </a:xfrm>
          <a:prstGeom prst="rect">
            <a:avLst/>
          </a:prstGeom>
          <a:ln>
            <a:noFill/>
          </a:ln>
        </p:spPr>
      </p:pic>
      <p:pic>
        <p:nvPicPr>
          <p:cNvPr id="62" name="Picture 61"/>
          <p:cNvPicPr/>
          <p:nvPr/>
        </p:nvPicPr>
        <p:blipFill>
          <a:blip r:embed="rId22"/>
          <a:stretch>
            <a:fillRect/>
          </a:stretch>
        </p:blipFill>
        <p:spPr>
          <a:xfrm>
            <a:off x="4144588" y="1945469"/>
            <a:ext cx="580608" cy="663622"/>
          </a:xfrm>
          <a:prstGeom prst="rect">
            <a:avLst/>
          </a:prstGeom>
          <a:ln>
            <a:noFill/>
          </a:ln>
        </p:spPr>
      </p:pic>
      <p:pic>
        <p:nvPicPr>
          <p:cNvPr id="63" name="Picture 62"/>
          <p:cNvPicPr/>
          <p:nvPr/>
        </p:nvPicPr>
        <p:blipFill>
          <a:blip r:embed="rId23"/>
          <a:stretch>
            <a:fillRect/>
          </a:stretch>
        </p:blipFill>
        <p:spPr>
          <a:xfrm>
            <a:off x="8313993" y="2796552"/>
            <a:ext cx="829440" cy="746574"/>
          </a:xfrm>
          <a:prstGeom prst="rect">
            <a:avLst/>
          </a:prstGeom>
          <a:ln>
            <a:noFill/>
          </a:ln>
        </p:spPr>
      </p:pic>
      <p:pic>
        <p:nvPicPr>
          <p:cNvPr id="64" name="Picture 63"/>
          <p:cNvPicPr/>
          <p:nvPr/>
        </p:nvPicPr>
        <p:blipFill>
          <a:blip r:embed="rId24"/>
          <a:stretch>
            <a:fillRect/>
          </a:stretch>
        </p:blipFill>
        <p:spPr>
          <a:xfrm>
            <a:off x="2985984" y="1510458"/>
            <a:ext cx="995328" cy="435012"/>
          </a:xfrm>
          <a:prstGeom prst="rect">
            <a:avLst/>
          </a:prstGeom>
          <a:ln>
            <a:noFill/>
          </a:ln>
        </p:spPr>
      </p:pic>
      <p:pic>
        <p:nvPicPr>
          <p:cNvPr id="65" name="Picture 64"/>
          <p:cNvPicPr/>
          <p:nvPr/>
        </p:nvPicPr>
        <p:blipFill>
          <a:blip r:embed="rId25"/>
          <a:stretch>
            <a:fillRect/>
          </a:stretch>
        </p:blipFill>
        <p:spPr>
          <a:xfrm>
            <a:off x="6933008" y="5570242"/>
            <a:ext cx="2210425" cy="464078"/>
          </a:xfrm>
          <a:prstGeom prst="rect">
            <a:avLst/>
          </a:prstGeom>
          <a:ln>
            <a:noFill/>
          </a:ln>
        </p:spPr>
      </p:pic>
      <p:pic>
        <p:nvPicPr>
          <p:cNvPr id="66" name="Picture 65"/>
          <p:cNvPicPr/>
          <p:nvPr/>
        </p:nvPicPr>
        <p:blipFill>
          <a:blip r:embed="rId26"/>
          <a:stretch>
            <a:fillRect/>
          </a:stretch>
        </p:blipFill>
        <p:spPr>
          <a:xfrm>
            <a:off x="2206833" y="3466378"/>
            <a:ext cx="674002" cy="497716"/>
          </a:xfrm>
          <a:prstGeom prst="rect">
            <a:avLst/>
          </a:prstGeom>
          <a:ln>
            <a:noFill/>
          </a:ln>
        </p:spPr>
      </p:pic>
      <p:pic>
        <p:nvPicPr>
          <p:cNvPr id="67" name="Picture 66"/>
          <p:cNvPicPr/>
          <p:nvPr/>
        </p:nvPicPr>
        <p:blipFill>
          <a:blip r:embed="rId27"/>
          <a:stretch>
            <a:fillRect/>
          </a:stretch>
        </p:blipFill>
        <p:spPr>
          <a:xfrm>
            <a:off x="4064256" y="1539197"/>
            <a:ext cx="1866240" cy="406272"/>
          </a:xfrm>
          <a:prstGeom prst="rect">
            <a:avLst/>
          </a:prstGeom>
          <a:ln>
            <a:noFill/>
          </a:ln>
        </p:spPr>
      </p:pic>
      <p:pic>
        <p:nvPicPr>
          <p:cNvPr id="68" name="Picture 67"/>
          <p:cNvPicPr/>
          <p:nvPr/>
        </p:nvPicPr>
        <p:blipFill>
          <a:blip r:embed="rId28"/>
          <a:stretch>
            <a:fillRect/>
          </a:stretch>
        </p:blipFill>
        <p:spPr>
          <a:xfrm>
            <a:off x="2488320" y="4728304"/>
            <a:ext cx="700452" cy="806993"/>
          </a:xfrm>
          <a:prstGeom prst="rect">
            <a:avLst/>
          </a:prstGeom>
          <a:ln>
            <a:noFill/>
          </a:ln>
        </p:spPr>
      </p:pic>
      <p:pic>
        <p:nvPicPr>
          <p:cNvPr id="69" name="Picture 68"/>
          <p:cNvPicPr/>
          <p:nvPr/>
        </p:nvPicPr>
        <p:blipFill>
          <a:blip r:embed="rId29"/>
          <a:stretch>
            <a:fillRect/>
          </a:stretch>
        </p:blipFill>
        <p:spPr>
          <a:xfrm>
            <a:off x="2073600" y="2936003"/>
            <a:ext cx="829440" cy="414764"/>
          </a:xfrm>
          <a:prstGeom prst="rect">
            <a:avLst/>
          </a:prstGeom>
          <a:ln>
            <a:noFill/>
          </a:ln>
        </p:spPr>
      </p:pic>
      <p:pic>
        <p:nvPicPr>
          <p:cNvPr id="70" name="Picture 69"/>
          <p:cNvPicPr/>
          <p:nvPr/>
        </p:nvPicPr>
        <p:blipFill>
          <a:blip r:embed="rId30"/>
          <a:stretch>
            <a:fillRect/>
          </a:stretch>
        </p:blipFill>
        <p:spPr>
          <a:xfrm>
            <a:off x="1741824" y="4727651"/>
            <a:ext cx="675308" cy="663622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/>
          <p:nvPr/>
        </p:nvPicPr>
        <p:blipFill>
          <a:blip r:embed="rId31"/>
          <a:stretch>
            <a:fillRect/>
          </a:stretch>
        </p:blipFill>
        <p:spPr>
          <a:xfrm>
            <a:off x="82944" y="4820075"/>
            <a:ext cx="663552" cy="654804"/>
          </a:xfrm>
          <a:prstGeom prst="rect">
            <a:avLst/>
          </a:prstGeom>
          <a:ln>
            <a:noFill/>
          </a:ln>
        </p:spPr>
      </p:pic>
      <p:pic>
        <p:nvPicPr>
          <p:cNvPr id="72" name="Picture 71"/>
          <p:cNvPicPr/>
          <p:nvPr/>
        </p:nvPicPr>
        <p:blipFill>
          <a:blip r:embed="rId32"/>
          <a:stretch>
            <a:fillRect/>
          </a:stretch>
        </p:blipFill>
        <p:spPr>
          <a:xfrm>
            <a:off x="90128" y="4044434"/>
            <a:ext cx="739312" cy="751800"/>
          </a:xfrm>
          <a:prstGeom prst="rect">
            <a:avLst/>
          </a:prstGeom>
          <a:ln>
            <a:noFill/>
          </a:ln>
        </p:spPr>
      </p:pic>
      <p:pic>
        <p:nvPicPr>
          <p:cNvPr id="73" name="Picture 72"/>
          <p:cNvPicPr/>
          <p:nvPr/>
        </p:nvPicPr>
        <p:blipFill>
          <a:blip r:embed="rId33"/>
          <a:stretch>
            <a:fillRect/>
          </a:stretch>
        </p:blipFill>
        <p:spPr>
          <a:xfrm>
            <a:off x="5806080" y="2041159"/>
            <a:ext cx="1437805" cy="414764"/>
          </a:xfrm>
          <a:prstGeom prst="rect">
            <a:avLst/>
          </a:prstGeom>
          <a:ln>
            <a:noFill/>
          </a:ln>
        </p:spPr>
      </p:pic>
      <p:pic>
        <p:nvPicPr>
          <p:cNvPr id="74" name="Picture 73"/>
          <p:cNvPicPr/>
          <p:nvPr/>
        </p:nvPicPr>
        <p:blipFill>
          <a:blip r:embed="rId34"/>
          <a:stretch>
            <a:fillRect/>
          </a:stretch>
        </p:blipFill>
        <p:spPr>
          <a:xfrm>
            <a:off x="5856369" y="2621828"/>
            <a:ext cx="758905" cy="742655"/>
          </a:xfrm>
          <a:prstGeom prst="rect">
            <a:avLst/>
          </a:prstGeom>
          <a:ln>
            <a:noFill/>
          </a:ln>
        </p:spPr>
      </p:pic>
      <p:pic>
        <p:nvPicPr>
          <p:cNvPr id="75" name="Picture 74"/>
          <p:cNvPicPr/>
          <p:nvPr/>
        </p:nvPicPr>
        <p:blipFill>
          <a:blip r:embed="rId35"/>
          <a:stretch>
            <a:fillRect/>
          </a:stretch>
        </p:blipFill>
        <p:spPr>
          <a:xfrm>
            <a:off x="2405376" y="5581672"/>
            <a:ext cx="1568099" cy="307970"/>
          </a:xfrm>
          <a:prstGeom prst="rect">
            <a:avLst/>
          </a:prstGeom>
          <a:ln>
            <a:noFill/>
          </a:ln>
        </p:spPr>
      </p:pic>
      <p:pic>
        <p:nvPicPr>
          <p:cNvPr id="76" name="Picture 75"/>
          <p:cNvPicPr/>
          <p:nvPr/>
        </p:nvPicPr>
        <p:blipFill>
          <a:blip r:embed="rId36"/>
          <a:stretch>
            <a:fillRect/>
          </a:stretch>
        </p:blipFill>
        <p:spPr>
          <a:xfrm>
            <a:off x="1034514" y="1105165"/>
            <a:ext cx="674655" cy="608429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37"/>
          <a:stretch>
            <a:fillRect/>
          </a:stretch>
        </p:blipFill>
        <p:spPr>
          <a:xfrm>
            <a:off x="2985984" y="2571534"/>
            <a:ext cx="748782" cy="479754"/>
          </a:xfrm>
          <a:prstGeom prst="rect">
            <a:avLst/>
          </a:prstGeom>
          <a:ln>
            <a:noFill/>
          </a:ln>
        </p:spPr>
      </p:pic>
      <p:pic>
        <p:nvPicPr>
          <p:cNvPr id="78" name="Picture 77"/>
          <p:cNvPicPr/>
          <p:nvPr/>
        </p:nvPicPr>
        <p:blipFill>
          <a:blip r:embed="rId38"/>
          <a:stretch>
            <a:fillRect/>
          </a:stretch>
        </p:blipFill>
        <p:spPr>
          <a:xfrm>
            <a:off x="3018639" y="3848483"/>
            <a:ext cx="829440" cy="663622"/>
          </a:xfrm>
          <a:prstGeom prst="rect">
            <a:avLst/>
          </a:prstGeom>
          <a:ln>
            <a:noFill/>
          </a:ln>
        </p:spPr>
      </p:pic>
      <p:pic>
        <p:nvPicPr>
          <p:cNvPr id="79" name="Picture 78"/>
          <p:cNvPicPr/>
          <p:nvPr/>
        </p:nvPicPr>
        <p:blipFill>
          <a:blip r:embed="rId39"/>
          <a:stretch>
            <a:fillRect/>
          </a:stretch>
        </p:blipFill>
        <p:spPr>
          <a:xfrm>
            <a:off x="7553782" y="4105506"/>
            <a:ext cx="557096" cy="537233"/>
          </a:xfrm>
          <a:prstGeom prst="rect">
            <a:avLst/>
          </a:prstGeom>
          <a:ln>
            <a:noFill/>
          </a:ln>
        </p:spPr>
      </p:pic>
      <p:pic>
        <p:nvPicPr>
          <p:cNvPr id="80" name="Picture 79"/>
          <p:cNvPicPr/>
          <p:nvPr/>
        </p:nvPicPr>
        <p:blipFill>
          <a:blip r:embed="rId40"/>
          <a:stretch>
            <a:fillRect/>
          </a:stretch>
        </p:blipFill>
        <p:spPr>
          <a:xfrm>
            <a:off x="5020398" y="4512105"/>
            <a:ext cx="1730721" cy="326912"/>
          </a:xfrm>
          <a:prstGeom prst="rect">
            <a:avLst/>
          </a:prstGeom>
          <a:ln>
            <a:noFill/>
          </a:ln>
        </p:spPr>
      </p:pic>
      <p:pic>
        <p:nvPicPr>
          <p:cNvPr id="81" name="Picture 80"/>
          <p:cNvPicPr/>
          <p:nvPr/>
        </p:nvPicPr>
        <p:blipFill>
          <a:blip r:embed="rId41"/>
          <a:stretch>
            <a:fillRect/>
          </a:stretch>
        </p:blipFill>
        <p:spPr>
          <a:xfrm>
            <a:off x="4911330" y="4839017"/>
            <a:ext cx="1492992" cy="497716"/>
          </a:xfrm>
          <a:prstGeom prst="rect">
            <a:avLst/>
          </a:prstGeom>
          <a:ln>
            <a:noFill/>
          </a:ln>
        </p:spPr>
      </p:pic>
      <p:pic>
        <p:nvPicPr>
          <p:cNvPr id="82" name="Picture 81"/>
          <p:cNvPicPr/>
          <p:nvPr/>
        </p:nvPicPr>
        <p:blipFill>
          <a:blip r:embed="rId42"/>
          <a:stretch>
            <a:fillRect/>
          </a:stretch>
        </p:blipFill>
        <p:spPr>
          <a:xfrm>
            <a:off x="3882040" y="1071200"/>
            <a:ext cx="1584100" cy="500656"/>
          </a:xfrm>
          <a:prstGeom prst="rect">
            <a:avLst/>
          </a:prstGeom>
          <a:ln>
            <a:noFill/>
          </a:ln>
        </p:spPr>
      </p:pic>
      <p:pic>
        <p:nvPicPr>
          <p:cNvPr id="83" name="Picture 82"/>
          <p:cNvPicPr/>
          <p:nvPr/>
        </p:nvPicPr>
        <p:blipFill>
          <a:blip r:embed="rId43"/>
          <a:stretch>
            <a:fillRect/>
          </a:stretch>
        </p:blipFill>
        <p:spPr>
          <a:xfrm>
            <a:off x="4561920" y="3326926"/>
            <a:ext cx="559382" cy="405946"/>
          </a:xfrm>
          <a:prstGeom prst="rect">
            <a:avLst/>
          </a:prstGeom>
          <a:ln>
            <a:noFill/>
          </a:ln>
        </p:spPr>
      </p:pic>
      <p:pic>
        <p:nvPicPr>
          <p:cNvPr id="84" name="Picture 83"/>
          <p:cNvPicPr/>
          <p:nvPr/>
        </p:nvPicPr>
        <p:blipFill>
          <a:blip r:embed="rId44"/>
          <a:stretch>
            <a:fillRect/>
          </a:stretch>
        </p:blipFill>
        <p:spPr>
          <a:xfrm>
            <a:off x="29716" y="1703470"/>
            <a:ext cx="799724" cy="663622"/>
          </a:xfrm>
          <a:prstGeom prst="rect">
            <a:avLst/>
          </a:prstGeom>
          <a:ln>
            <a:noFill/>
          </a:ln>
        </p:spPr>
      </p:pic>
      <p:pic>
        <p:nvPicPr>
          <p:cNvPr id="85" name="Picture 84"/>
          <p:cNvPicPr/>
          <p:nvPr/>
        </p:nvPicPr>
        <p:blipFill>
          <a:blip r:embed="rId45"/>
          <a:stretch>
            <a:fillRect/>
          </a:stretch>
        </p:blipFill>
        <p:spPr>
          <a:xfrm>
            <a:off x="82944" y="1039848"/>
            <a:ext cx="995328" cy="663622"/>
          </a:xfrm>
          <a:prstGeom prst="rect">
            <a:avLst/>
          </a:prstGeom>
          <a:ln>
            <a:noFill/>
          </a:ln>
        </p:spPr>
      </p:pic>
      <p:pic>
        <p:nvPicPr>
          <p:cNvPr id="86" name="Picture 85"/>
          <p:cNvPicPr/>
          <p:nvPr/>
        </p:nvPicPr>
        <p:blipFill>
          <a:blip r:embed="rId46"/>
          <a:stretch>
            <a:fillRect/>
          </a:stretch>
        </p:blipFill>
        <p:spPr>
          <a:xfrm>
            <a:off x="6866392" y="3955277"/>
            <a:ext cx="622080" cy="622145"/>
          </a:xfrm>
          <a:prstGeom prst="rect">
            <a:avLst/>
          </a:prstGeom>
          <a:ln>
            <a:noFill/>
          </a:ln>
        </p:spPr>
      </p:pic>
      <p:pic>
        <p:nvPicPr>
          <p:cNvPr id="87" name="Picture 86"/>
          <p:cNvPicPr/>
          <p:nvPr/>
        </p:nvPicPr>
        <p:blipFill>
          <a:blip r:embed="rId47"/>
          <a:stretch>
            <a:fillRect/>
          </a:stretch>
        </p:blipFill>
        <p:spPr>
          <a:xfrm>
            <a:off x="59106" y="3250178"/>
            <a:ext cx="521502" cy="648599"/>
          </a:xfrm>
          <a:prstGeom prst="rect">
            <a:avLst/>
          </a:prstGeom>
          <a:ln>
            <a:noFill/>
          </a:ln>
        </p:spPr>
      </p:pic>
      <p:pic>
        <p:nvPicPr>
          <p:cNvPr id="88" name="Picture 87"/>
          <p:cNvPicPr/>
          <p:nvPr/>
        </p:nvPicPr>
        <p:blipFill>
          <a:blip r:embed="rId48"/>
          <a:stretch>
            <a:fillRect/>
          </a:stretch>
        </p:blipFill>
        <p:spPr>
          <a:xfrm>
            <a:off x="6875862" y="4622491"/>
            <a:ext cx="555137" cy="575117"/>
          </a:xfrm>
          <a:prstGeom prst="rect">
            <a:avLst/>
          </a:prstGeom>
          <a:ln>
            <a:noFill/>
          </a:ln>
        </p:spPr>
      </p:pic>
      <p:pic>
        <p:nvPicPr>
          <p:cNvPr id="89" name="Picture 88"/>
          <p:cNvPicPr/>
          <p:nvPr/>
        </p:nvPicPr>
        <p:blipFill>
          <a:blip r:embed="rId49"/>
          <a:stretch>
            <a:fillRect/>
          </a:stretch>
        </p:blipFill>
        <p:spPr>
          <a:xfrm>
            <a:off x="4846020" y="1945470"/>
            <a:ext cx="912384" cy="709017"/>
          </a:xfrm>
          <a:prstGeom prst="rect">
            <a:avLst/>
          </a:prstGeom>
          <a:ln>
            <a:noFill/>
          </a:ln>
        </p:spPr>
      </p:pic>
      <p:pic>
        <p:nvPicPr>
          <p:cNvPr id="90" name="Picture 89"/>
          <p:cNvPicPr/>
          <p:nvPr/>
        </p:nvPicPr>
        <p:blipFill>
          <a:blip r:embed="rId50"/>
          <a:stretch>
            <a:fillRect/>
          </a:stretch>
        </p:blipFill>
        <p:spPr>
          <a:xfrm>
            <a:off x="5988295" y="1576102"/>
            <a:ext cx="1280734" cy="373287"/>
          </a:xfrm>
          <a:prstGeom prst="rect">
            <a:avLst/>
          </a:prstGeom>
          <a:ln>
            <a:noFill/>
          </a:ln>
        </p:spPr>
      </p:pic>
      <p:pic>
        <p:nvPicPr>
          <p:cNvPr id="91" name="Picture 90"/>
          <p:cNvPicPr/>
          <p:nvPr/>
        </p:nvPicPr>
        <p:blipFill>
          <a:blip r:embed="rId51"/>
          <a:stretch>
            <a:fillRect/>
          </a:stretch>
        </p:blipFill>
        <p:spPr>
          <a:xfrm>
            <a:off x="937529" y="4316153"/>
            <a:ext cx="1912610" cy="465058"/>
          </a:xfrm>
          <a:prstGeom prst="rect">
            <a:avLst/>
          </a:prstGeom>
          <a:ln>
            <a:noFill/>
          </a:ln>
        </p:spPr>
      </p:pic>
      <p:pic>
        <p:nvPicPr>
          <p:cNvPr id="92" name="Picture 91"/>
          <p:cNvPicPr/>
          <p:nvPr/>
        </p:nvPicPr>
        <p:blipFill>
          <a:blip r:embed="rId52"/>
          <a:stretch>
            <a:fillRect/>
          </a:stretch>
        </p:blipFill>
        <p:spPr>
          <a:xfrm>
            <a:off x="97965" y="2601253"/>
            <a:ext cx="1477971" cy="666561"/>
          </a:xfrm>
          <a:prstGeom prst="rect">
            <a:avLst/>
          </a:prstGeom>
          <a:ln>
            <a:noFill/>
          </a:ln>
        </p:spPr>
      </p:pic>
      <p:pic>
        <p:nvPicPr>
          <p:cNvPr id="93" name="Picture 92"/>
          <p:cNvPicPr/>
          <p:nvPr/>
        </p:nvPicPr>
        <p:blipFill>
          <a:blip r:embed="rId53"/>
          <a:stretch>
            <a:fillRect/>
          </a:stretch>
        </p:blipFill>
        <p:spPr>
          <a:xfrm>
            <a:off x="4744462" y="5540196"/>
            <a:ext cx="1775459" cy="580669"/>
          </a:xfrm>
          <a:prstGeom prst="rect">
            <a:avLst/>
          </a:prstGeom>
          <a:ln>
            <a:noFill/>
          </a:ln>
        </p:spPr>
      </p:pic>
      <p:pic>
        <p:nvPicPr>
          <p:cNvPr id="94" name="Picture 93"/>
          <p:cNvPicPr/>
          <p:nvPr/>
        </p:nvPicPr>
        <p:blipFill>
          <a:blip r:embed="rId54"/>
          <a:stretch>
            <a:fillRect/>
          </a:stretch>
        </p:blipFill>
        <p:spPr>
          <a:xfrm>
            <a:off x="3300126" y="4678010"/>
            <a:ext cx="776539" cy="793276"/>
          </a:xfrm>
          <a:prstGeom prst="rect">
            <a:avLst/>
          </a:prstGeom>
          <a:ln>
            <a:noFill/>
          </a:ln>
        </p:spPr>
      </p:pic>
      <p:pic>
        <p:nvPicPr>
          <p:cNvPr id="95" name="Picture 94"/>
          <p:cNvPicPr/>
          <p:nvPr/>
        </p:nvPicPr>
        <p:blipFill>
          <a:blip r:embed="rId55"/>
          <a:stretch>
            <a:fillRect/>
          </a:stretch>
        </p:blipFill>
        <p:spPr>
          <a:xfrm>
            <a:off x="3931023" y="3503936"/>
            <a:ext cx="912384" cy="709017"/>
          </a:xfrm>
          <a:prstGeom prst="rect">
            <a:avLst/>
          </a:prstGeom>
          <a:ln>
            <a:noFill/>
          </a:ln>
        </p:spPr>
      </p:pic>
      <p:pic>
        <p:nvPicPr>
          <p:cNvPr id="96" name="Picture 95"/>
          <p:cNvPicPr/>
          <p:nvPr/>
        </p:nvPicPr>
        <p:blipFill>
          <a:blip r:embed="rId56"/>
          <a:stretch>
            <a:fillRect/>
          </a:stretch>
        </p:blipFill>
        <p:spPr>
          <a:xfrm>
            <a:off x="1774479" y="3898777"/>
            <a:ext cx="1254610" cy="633576"/>
          </a:xfrm>
          <a:prstGeom prst="rect">
            <a:avLst/>
          </a:prstGeom>
          <a:ln>
            <a:noFill/>
          </a:ln>
        </p:spPr>
      </p:pic>
      <p:pic>
        <p:nvPicPr>
          <p:cNvPr id="97" name="Picture 96"/>
          <p:cNvPicPr/>
          <p:nvPr/>
        </p:nvPicPr>
        <p:blipFill>
          <a:blip r:embed="rId57"/>
          <a:stretch>
            <a:fillRect/>
          </a:stretch>
        </p:blipFill>
        <p:spPr>
          <a:xfrm>
            <a:off x="5167999" y="2737440"/>
            <a:ext cx="605426" cy="706404"/>
          </a:xfrm>
          <a:prstGeom prst="rect">
            <a:avLst/>
          </a:prstGeom>
          <a:ln>
            <a:noFill/>
          </a:ln>
        </p:spPr>
      </p:pic>
      <p:pic>
        <p:nvPicPr>
          <p:cNvPr id="98" name="Picture 97"/>
          <p:cNvPicPr/>
          <p:nvPr/>
        </p:nvPicPr>
        <p:blipFill>
          <a:blip r:embed="rId58"/>
          <a:stretch>
            <a:fillRect/>
          </a:stretch>
        </p:blipFill>
        <p:spPr>
          <a:xfrm>
            <a:off x="7403895" y="1010456"/>
            <a:ext cx="1604346" cy="797848"/>
          </a:xfrm>
          <a:prstGeom prst="rect">
            <a:avLst/>
          </a:prstGeom>
          <a:ln>
            <a:noFill/>
          </a:ln>
        </p:spPr>
      </p:pic>
      <p:pic>
        <p:nvPicPr>
          <p:cNvPr id="99" name="Picture 98"/>
          <p:cNvPicPr/>
          <p:nvPr/>
        </p:nvPicPr>
        <p:blipFill>
          <a:blip r:embed="rId59"/>
          <a:stretch>
            <a:fillRect/>
          </a:stretch>
        </p:blipFill>
        <p:spPr>
          <a:xfrm>
            <a:off x="8313993" y="2110069"/>
            <a:ext cx="746496" cy="731551"/>
          </a:xfrm>
          <a:prstGeom prst="rect">
            <a:avLst/>
          </a:prstGeom>
          <a:ln>
            <a:noFill/>
          </a:ln>
        </p:spPr>
      </p:pic>
      <p:pic>
        <p:nvPicPr>
          <p:cNvPr id="100" name="Picture 99"/>
          <p:cNvPicPr/>
          <p:nvPr/>
        </p:nvPicPr>
        <p:blipFill>
          <a:blip r:embed="rId60"/>
          <a:stretch>
            <a:fillRect/>
          </a:stretch>
        </p:blipFill>
        <p:spPr>
          <a:xfrm>
            <a:off x="1492992" y="5398458"/>
            <a:ext cx="576363" cy="491185"/>
          </a:xfrm>
          <a:prstGeom prst="rect">
            <a:avLst/>
          </a:prstGeom>
          <a:ln>
            <a:noFill/>
          </a:ln>
        </p:spPr>
      </p:pic>
      <p:pic>
        <p:nvPicPr>
          <p:cNvPr id="101" name="Picture 100"/>
          <p:cNvPicPr/>
          <p:nvPr/>
        </p:nvPicPr>
        <p:blipFill>
          <a:blip r:embed="rId61"/>
          <a:stretch>
            <a:fillRect/>
          </a:stretch>
        </p:blipFill>
        <p:spPr>
          <a:xfrm>
            <a:off x="794172" y="4792968"/>
            <a:ext cx="987491" cy="551276"/>
          </a:xfrm>
          <a:prstGeom prst="rect">
            <a:avLst/>
          </a:prstGeom>
          <a:ln>
            <a:noFill/>
          </a:ln>
        </p:spPr>
      </p:pic>
      <p:pic>
        <p:nvPicPr>
          <p:cNvPr id="102" name="Picture 101"/>
          <p:cNvPicPr/>
          <p:nvPr/>
        </p:nvPicPr>
        <p:blipFill>
          <a:blip r:embed="rId62"/>
          <a:stretch>
            <a:fillRect/>
          </a:stretch>
        </p:blipFill>
        <p:spPr>
          <a:xfrm>
            <a:off x="6019971" y="3397142"/>
            <a:ext cx="1294122" cy="537886"/>
          </a:xfrm>
          <a:prstGeom prst="rect">
            <a:avLst/>
          </a:prstGeom>
          <a:ln>
            <a:noFill/>
          </a:ln>
        </p:spPr>
      </p:pic>
      <p:pic>
        <p:nvPicPr>
          <p:cNvPr id="103" name="Picture 102"/>
          <p:cNvPicPr/>
          <p:nvPr/>
        </p:nvPicPr>
        <p:blipFill>
          <a:blip r:embed="rId63"/>
          <a:stretch>
            <a:fillRect/>
          </a:stretch>
        </p:blipFill>
        <p:spPr>
          <a:xfrm>
            <a:off x="7399650" y="2174406"/>
            <a:ext cx="815725" cy="503921"/>
          </a:xfrm>
          <a:prstGeom prst="rect">
            <a:avLst/>
          </a:prstGeom>
          <a:ln>
            <a:noFill/>
          </a:ln>
        </p:spPr>
      </p:pic>
      <p:pic>
        <p:nvPicPr>
          <p:cNvPr id="104" name="Picture 103"/>
          <p:cNvPicPr/>
          <p:nvPr/>
        </p:nvPicPr>
        <p:blipFill>
          <a:blip r:embed="rId64"/>
          <a:stretch>
            <a:fillRect/>
          </a:stretch>
        </p:blipFill>
        <p:spPr>
          <a:xfrm>
            <a:off x="626978" y="3110727"/>
            <a:ext cx="1280734" cy="456240"/>
          </a:xfrm>
          <a:prstGeom prst="rect">
            <a:avLst/>
          </a:prstGeom>
          <a:ln>
            <a:noFill/>
          </a:ln>
        </p:spPr>
      </p:pic>
      <p:pic>
        <p:nvPicPr>
          <p:cNvPr id="105" name="Picture 104"/>
          <p:cNvPicPr/>
          <p:nvPr/>
        </p:nvPicPr>
        <p:blipFill>
          <a:blip r:embed="rId65"/>
          <a:stretch>
            <a:fillRect/>
          </a:stretch>
        </p:blipFill>
        <p:spPr>
          <a:xfrm>
            <a:off x="6650541" y="2538875"/>
            <a:ext cx="746496" cy="735144"/>
          </a:xfrm>
          <a:prstGeom prst="rect">
            <a:avLst/>
          </a:prstGeom>
          <a:ln>
            <a:noFill/>
          </a:ln>
        </p:spPr>
      </p:pic>
      <p:pic>
        <p:nvPicPr>
          <p:cNvPr id="106" name="Picture 105"/>
          <p:cNvPicPr/>
          <p:nvPr/>
        </p:nvPicPr>
        <p:blipFill>
          <a:blip r:embed="rId66"/>
          <a:stretch>
            <a:fillRect/>
          </a:stretch>
        </p:blipFill>
        <p:spPr>
          <a:xfrm>
            <a:off x="7414671" y="2645669"/>
            <a:ext cx="912384" cy="574464"/>
          </a:xfrm>
          <a:prstGeom prst="rect">
            <a:avLst/>
          </a:prstGeom>
          <a:ln>
            <a:noFill/>
          </a:ln>
        </p:spPr>
      </p:pic>
      <p:pic>
        <p:nvPicPr>
          <p:cNvPr id="107" name="Picture 106"/>
          <p:cNvPicPr/>
          <p:nvPr/>
        </p:nvPicPr>
        <p:blipFill>
          <a:blip r:embed="rId67"/>
          <a:stretch>
            <a:fillRect/>
          </a:stretch>
        </p:blipFill>
        <p:spPr>
          <a:xfrm>
            <a:off x="748455" y="3721115"/>
            <a:ext cx="1340166" cy="325932"/>
          </a:xfrm>
          <a:prstGeom prst="rect">
            <a:avLst/>
          </a:prstGeom>
          <a:ln>
            <a:noFill/>
          </a:ln>
        </p:spPr>
      </p:pic>
      <p:pic>
        <p:nvPicPr>
          <p:cNvPr id="108" name="Picture 107"/>
          <p:cNvPicPr/>
          <p:nvPr/>
        </p:nvPicPr>
        <p:blipFill>
          <a:blip r:embed="rId68"/>
          <a:stretch>
            <a:fillRect/>
          </a:stretch>
        </p:blipFill>
        <p:spPr>
          <a:xfrm>
            <a:off x="497664" y="6005254"/>
            <a:ext cx="847074" cy="382105"/>
          </a:xfrm>
          <a:prstGeom prst="rect">
            <a:avLst/>
          </a:prstGeom>
          <a:ln>
            <a:noFill/>
          </a:ln>
        </p:spPr>
      </p:pic>
      <p:pic>
        <p:nvPicPr>
          <p:cNvPr id="109" name="Picture 108"/>
          <p:cNvPicPr/>
          <p:nvPr/>
        </p:nvPicPr>
        <p:blipFill>
          <a:blip r:embed="rId69"/>
          <a:stretch>
            <a:fillRect/>
          </a:stretch>
        </p:blipFill>
        <p:spPr>
          <a:xfrm>
            <a:off x="8312034" y="4896822"/>
            <a:ext cx="685104" cy="661989"/>
          </a:xfrm>
          <a:prstGeom prst="rect">
            <a:avLst/>
          </a:prstGeom>
          <a:ln>
            <a:noFill/>
          </a:ln>
        </p:spPr>
      </p:pic>
      <p:pic>
        <p:nvPicPr>
          <p:cNvPr id="110" name="Picture 109"/>
          <p:cNvPicPr/>
          <p:nvPr/>
        </p:nvPicPr>
        <p:blipFill>
          <a:blip r:embed="rId70"/>
          <a:stretch>
            <a:fillRect/>
          </a:stretch>
        </p:blipFill>
        <p:spPr>
          <a:xfrm>
            <a:off x="7474103" y="4775006"/>
            <a:ext cx="737353" cy="737430"/>
          </a:xfrm>
          <a:prstGeom prst="rect">
            <a:avLst/>
          </a:prstGeom>
          <a:ln>
            <a:noFill/>
          </a:ln>
        </p:spPr>
      </p:pic>
      <p:pic>
        <p:nvPicPr>
          <p:cNvPr id="111" name="Picture 110"/>
          <p:cNvPicPr/>
          <p:nvPr/>
        </p:nvPicPr>
        <p:blipFill>
          <a:blip r:embed="rId71"/>
          <a:stretch>
            <a:fillRect/>
          </a:stretch>
        </p:blipFill>
        <p:spPr>
          <a:xfrm>
            <a:off x="4230144" y="5276315"/>
            <a:ext cx="1645165" cy="267147"/>
          </a:xfrm>
          <a:prstGeom prst="rect">
            <a:avLst/>
          </a:prstGeom>
          <a:ln>
            <a:noFill/>
          </a:ln>
        </p:spPr>
      </p:pic>
      <p:pic>
        <p:nvPicPr>
          <p:cNvPr id="112" name="Picture 111"/>
          <p:cNvPicPr/>
          <p:nvPr/>
        </p:nvPicPr>
        <p:blipFill>
          <a:blip r:embed="rId72"/>
          <a:stretch>
            <a:fillRect/>
          </a:stretch>
        </p:blipFill>
        <p:spPr>
          <a:xfrm>
            <a:off x="6335746" y="5013740"/>
            <a:ext cx="664205" cy="659703"/>
          </a:xfrm>
          <a:prstGeom prst="rect">
            <a:avLst/>
          </a:prstGeom>
          <a:ln>
            <a:noFill/>
          </a:ln>
        </p:spPr>
      </p:pic>
      <p:pic>
        <p:nvPicPr>
          <p:cNvPr id="113" name="Picture 112"/>
          <p:cNvPicPr/>
          <p:nvPr/>
        </p:nvPicPr>
        <p:blipFill>
          <a:blip r:embed="rId73"/>
          <a:stretch>
            <a:fillRect/>
          </a:stretch>
        </p:blipFill>
        <p:spPr>
          <a:xfrm>
            <a:off x="5424015" y="4114650"/>
            <a:ext cx="1363678" cy="364796"/>
          </a:xfrm>
          <a:prstGeom prst="rect">
            <a:avLst/>
          </a:prstGeom>
          <a:ln>
            <a:noFill/>
          </a:ln>
        </p:spPr>
      </p:pic>
      <p:pic>
        <p:nvPicPr>
          <p:cNvPr id="114" name="Picture 113"/>
          <p:cNvPicPr/>
          <p:nvPr/>
        </p:nvPicPr>
        <p:blipFill>
          <a:blip r:embed="rId74"/>
          <a:stretch>
            <a:fillRect/>
          </a:stretch>
        </p:blipFill>
        <p:spPr>
          <a:xfrm>
            <a:off x="7630848" y="3617261"/>
            <a:ext cx="1446622" cy="429460"/>
          </a:xfrm>
          <a:prstGeom prst="rect">
            <a:avLst/>
          </a:prstGeom>
          <a:ln>
            <a:noFill/>
          </a:ln>
        </p:spPr>
      </p:pic>
      <p:pic>
        <p:nvPicPr>
          <p:cNvPr id="115" name="Picture 114"/>
          <p:cNvPicPr/>
          <p:nvPr/>
        </p:nvPicPr>
        <p:blipFill>
          <a:blip r:embed="rId75"/>
          <a:stretch>
            <a:fillRect/>
          </a:stretch>
        </p:blipFill>
        <p:spPr>
          <a:xfrm>
            <a:off x="7133184" y="3294594"/>
            <a:ext cx="1179176" cy="248532"/>
          </a:xfrm>
          <a:prstGeom prst="rect">
            <a:avLst/>
          </a:prstGeom>
          <a:ln>
            <a:noFill/>
          </a:ln>
        </p:spPr>
      </p:pic>
      <p:pic>
        <p:nvPicPr>
          <p:cNvPr id="116" name="Picture 115"/>
          <p:cNvPicPr/>
          <p:nvPr/>
        </p:nvPicPr>
        <p:blipFill>
          <a:blip r:embed="rId76"/>
          <a:stretch>
            <a:fillRect/>
          </a:stretch>
        </p:blipFill>
        <p:spPr>
          <a:xfrm>
            <a:off x="1709169" y="1493149"/>
            <a:ext cx="1114846" cy="541479"/>
          </a:xfrm>
          <a:prstGeom prst="rect">
            <a:avLst/>
          </a:prstGeom>
          <a:ln>
            <a:noFill/>
          </a:ln>
        </p:spPr>
      </p:pic>
      <p:pic>
        <p:nvPicPr>
          <p:cNvPr id="117" name="Picture 116"/>
          <p:cNvPicPr/>
          <p:nvPr/>
        </p:nvPicPr>
        <p:blipFill>
          <a:blip r:embed="rId77"/>
          <a:stretch>
            <a:fillRect/>
          </a:stretch>
        </p:blipFill>
        <p:spPr>
          <a:xfrm>
            <a:off x="4109320" y="4313541"/>
            <a:ext cx="842502" cy="846510"/>
          </a:xfrm>
          <a:prstGeom prst="rect">
            <a:avLst/>
          </a:prstGeom>
          <a:ln>
            <a:noFill/>
          </a:ln>
        </p:spPr>
      </p:pic>
      <p:pic>
        <p:nvPicPr>
          <p:cNvPr id="118" name="Picture 117"/>
          <p:cNvPicPr/>
          <p:nvPr/>
        </p:nvPicPr>
        <p:blipFill>
          <a:blip r:embed="rId78"/>
          <a:stretch>
            <a:fillRect/>
          </a:stretch>
        </p:blipFill>
        <p:spPr>
          <a:xfrm>
            <a:off x="3931023" y="6171159"/>
            <a:ext cx="1385230" cy="7220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47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and radius constraints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333" t="10373" r="8889" b="10559"/>
          <a:stretch/>
        </p:blipFill>
        <p:spPr>
          <a:xfrm>
            <a:off x="979715" y="1621084"/>
            <a:ext cx="7220857" cy="517160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1632857" y="2946400"/>
            <a:ext cx="654594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8200572" y="2750458"/>
            <a:ext cx="880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2 M</a:t>
            </a:r>
            <a:r>
              <a:rPr lang="en-US" baseline="-25000" dirty="0" smtClean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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97829" y="1647371"/>
            <a:ext cx="1400628" cy="4579257"/>
          </a:xfrm>
          <a:prstGeom prst="rect">
            <a:avLst/>
          </a:prstGeom>
          <a:solidFill>
            <a:srgbClr val="FF0000">
              <a:alpha val="20000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16" y="6519446"/>
            <a:ext cx="446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+mn-lt"/>
              </a:rPr>
              <a:t>Strange quark models appear to be ruled out</a:t>
            </a:r>
            <a:r>
              <a:rPr lang="is-IS" sz="1600" dirty="0" smtClean="0">
                <a:solidFill>
                  <a:srgbClr val="008000"/>
                </a:solidFill>
                <a:latin typeface="+mn-lt"/>
              </a:rPr>
              <a:t>…</a:t>
            </a:r>
            <a:endParaRPr lang="en-US" sz="16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5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857" y="250371"/>
            <a:ext cx="7239000" cy="1143000"/>
          </a:xfrm>
        </p:spPr>
        <p:txBody>
          <a:bodyPr/>
          <a:lstStyle/>
          <a:p>
            <a:r>
              <a:rPr lang="en-US" dirty="0" smtClean="0"/>
              <a:t>Astrophysical constraints on masses and radii of NSs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914" y="1627243"/>
            <a:ext cx="4503057" cy="51218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0628" y="6391507"/>
            <a:ext cx="5580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tx2"/>
                </a:solidFill>
                <a:latin typeface="+mn-lt"/>
              </a:rPr>
              <a:t>AW Steiner, JM </a:t>
            </a:r>
            <a:r>
              <a:rPr lang="it-IT" sz="1200" dirty="0" err="1" smtClean="0">
                <a:solidFill>
                  <a:schemeClr val="tx2"/>
                </a:solidFill>
                <a:latin typeface="+mn-lt"/>
              </a:rPr>
              <a:t>Lattimer</a:t>
            </a:r>
            <a:r>
              <a:rPr lang="it-IT" sz="1200" dirty="0" smtClean="0">
                <a:solidFill>
                  <a:schemeClr val="tx2"/>
                </a:solidFill>
                <a:latin typeface="+mn-lt"/>
              </a:rPr>
              <a:t>, EF </a:t>
            </a:r>
            <a:r>
              <a:rPr lang="it-IT" sz="1200" dirty="0" err="1" smtClean="0">
                <a:solidFill>
                  <a:schemeClr val="tx2"/>
                </a:solidFill>
                <a:latin typeface="+mn-lt"/>
              </a:rPr>
              <a:t>Brown</a:t>
            </a:r>
            <a:r>
              <a:rPr lang="it-IT" sz="1200" dirty="0" smtClean="0">
                <a:solidFill>
                  <a:schemeClr val="tx2"/>
                </a:solidFill>
                <a:latin typeface="+mn-lt"/>
              </a:rPr>
              <a:t>. </a:t>
            </a:r>
            <a:r>
              <a:rPr lang="it-IT" sz="1200" dirty="0" err="1">
                <a:solidFill>
                  <a:schemeClr val="tx2"/>
                </a:solidFill>
                <a:latin typeface="+mn-lt"/>
              </a:rPr>
              <a:t>Astrophys</a:t>
            </a:r>
            <a:r>
              <a:rPr lang="it-IT" sz="1200" dirty="0">
                <a:solidFill>
                  <a:schemeClr val="tx2"/>
                </a:solidFill>
                <a:latin typeface="+mn-lt"/>
              </a:rPr>
              <a:t>. </a:t>
            </a:r>
            <a:r>
              <a:rPr lang="it-IT" sz="1200" dirty="0" err="1">
                <a:solidFill>
                  <a:schemeClr val="tx2"/>
                </a:solidFill>
                <a:latin typeface="+mn-lt"/>
              </a:rPr>
              <a:t>J</a:t>
            </a:r>
            <a:r>
              <a:rPr lang="it-IT" sz="1200" dirty="0">
                <a:solidFill>
                  <a:schemeClr val="tx2"/>
                </a:solidFill>
                <a:latin typeface="+mn-lt"/>
              </a:rPr>
              <a:t>. 722:33 (2010)</a:t>
            </a:r>
          </a:p>
          <a:p>
            <a:r>
              <a:rPr lang="it-IT" sz="1200" dirty="0" err="1" smtClean="0">
                <a:solidFill>
                  <a:schemeClr val="tx2"/>
                </a:solidFill>
                <a:latin typeface="+mn-lt"/>
              </a:rPr>
              <a:t>J</a:t>
            </a:r>
            <a:r>
              <a:rPr lang="it-IT" sz="1200" dirty="0">
                <a:solidFill>
                  <a:schemeClr val="tx2"/>
                </a:solidFill>
                <a:latin typeface="+mn-lt"/>
              </a:rPr>
              <a:t>. </a:t>
            </a:r>
            <a:r>
              <a:rPr lang="it-IT" sz="1200" dirty="0" err="1">
                <a:solidFill>
                  <a:schemeClr val="tx2"/>
                </a:solidFill>
                <a:latin typeface="+mn-lt"/>
              </a:rPr>
              <a:t>Lattimer</a:t>
            </a:r>
            <a:r>
              <a:rPr lang="it-IT" sz="1200" dirty="0">
                <a:solidFill>
                  <a:schemeClr val="tx2"/>
                </a:solidFill>
                <a:latin typeface="+mn-lt"/>
              </a:rPr>
              <a:t>, </a:t>
            </a:r>
            <a:r>
              <a:rPr lang="it-IT" sz="1200" dirty="0" err="1">
                <a:solidFill>
                  <a:schemeClr val="tx2"/>
                </a:solidFill>
                <a:latin typeface="+mn-lt"/>
              </a:rPr>
              <a:t>Annu</a:t>
            </a:r>
            <a:r>
              <a:rPr lang="it-IT" sz="1200" dirty="0">
                <a:solidFill>
                  <a:schemeClr val="tx2"/>
                </a:solidFill>
                <a:latin typeface="+mn-lt"/>
              </a:rPr>
              <a:t>. Rev. </a:t>
            </a:r>
            <a:r>
              <a:rPr lang="it-IT" sz="1200" dirty="0" err="1">
                <a:solidFill>
                  <a:schemeClr val="tx2"/>
                </a:solidFill>
                <a:latin typeface="+mn-lt"/>
              </a:rPr>
              <a:t>Nucl</a:t>
            </a:r>
            <a:r>
              <a:rPr lang="it-IT" sz="1200" dirty="0">
                <a:solidFill>
                  <a:schemeClr val="tx2"/>
                </a:solidFill>
                <a:latin typeface="+mn-lt"/>
              </a:rPr>
              <a:t>. Part. Sci. 62, 485 (2012), arXiv:1305.3510v1</a:t>
            </a:r>
            <a:endParaRPr lang="en-US" sz="12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0" y="1653585"/>
            <a:ext cx="4758435" cy="465287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1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neutron star mergers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47364" y="1761444"/>
            <a:ext cx="8925367" cy="4596912"/>
            <a:chOff x="147362" y="1761443"/>
            <a:chExt cx="8925367" cy="459691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22720"/>
            <a:stretch>
              <a:fillRect/>
            </a:stretch>
          </p:blipFill>
          <p:spPr bwMode="auto">
            <a:xfrm>
              <a:off x="147362" y="1761443"/>
              <a:ext cx="8925367" cy="459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4343399" y="6019801"/>
              <a:ext cx="403680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Daniel Price and Stephan </a:t>
              </a:r>
              <a:r>
                <a:rPr lang="en-US" sz="1600" dirty="0" err="1" smtClean="0">
                  <a:solidFill>
                    <a:schemeClr val="bg1"/>
                  </a:solidFill>
                  <a:latin typeface="+mn-lt"/>
                </a:rPr>
                <a:t>Rosswog</a:t>
              </a: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 </a:t>
              </a:r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6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Matter distribution during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the </a:t>
            </a:r>
            <a:r>
              <a:rPr lang="en-US" sz="3200" dirty="0"/>
              <a:t>disruption of the neutron star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7672"/>
          <a:stretch/>
        </p:blipFill>
        <p:spPr>
          <a:xfrm>
            <a:off x="78214" y="1734330"/>
            <a:ext cx="6270172" cy="45665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4680" y="6400313"/>
            <a:ext cx="6912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F.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Foucart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et al,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Phys. Rev. D 90, 024026 (2014) arXiv:1405.1121</a:t>
            </a:r>
          </a:p>
        </p:txBody>
      </p:sp>
      <p:sp>
        <p:nvSpPr>
          <p:cNvPr id="5" name="Rectangle 4"/>
          <p:cNvSpPr/>
          <p:nvPr/>
        </p:nvSpPr>
        <p:spPr>
          <a:xfrm>
            <a:off x="6014854" y="1794996"/>
            <a:ext cx="29565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About half of the remnant material is unbound,</a:t>
            </a:r>
          </a:p>
          <a:p>
            <a:r>
              <a:rPr lang="en-US" dirty="0">
                <a:latin typeface="+mn-lt"/>
              </a:rPr>
              <a:t>while a relatively low mass hot disk forms.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01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668" y="228600"/>
            <a:ext cx="7239000" cy="1143000"/>
          </a:xfrm>
        </p:spPr>
        <p:txBody>
          <a:bodyPr/>
          <a:lstStyle/>
          <a:p>
            <a:r>
              <a:rPr lang="en-US" dirty="0" smtClean="0"/>
              <a:t>The origin of the elements –</a:t>
            </a:r>
            <a:br>
              <a:rPr lang="en-US" dirty="0" smtClean="0"/>
            </a:br>
            <a:r>
              <a:rPr lang="en-US" dirty="0" smtClean="0"/>
              <a:t>astrophysical </a:t>
            </a:r>
            <a:r>
              <a:rPr lang="en-US" dirty="0" err="1" smtClean="0"/>
              <a:t>nucleosynthesis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52" y="1612196"/>
            <a:ext cx="5382676" cy="4843688"/>
          </a:xfrm>
        </p:spPr>
        <p:txBody>
          <a:bodyPr/>
          <a:lstStyle/>
          <a:p>
            <a:r>
              <a:rPr lang="en-US" sz="1600" b="1" dirty="0" smtClean="0"/>
              <a:t>Lightest elements (H, He, Li) forged in Big Bang</a:t>
            </a:r>
          </a:p>
          <a:p>
            <a:r>
              <a:rPr lang="en-US" sz="1600" b="1" dirty="0" smtClean="0"/>
              <a:t>Heavier elements (C, O, N, … Fe) forged in the core of massive stars, distributed to ISM by core-collapse supernovae (star-death)</a:t>
            </a:r>
          </a:p>
          <a:p>
            <a:r>
              <a:rPr lang="en-US" sz="1600" b="1" dirty="0" smtClean="0"/>
              <a:t>Elements beyond Fe (like Cu, Au, </a:t>
            </a:r>
            <a:r>
              <a:rPr lang="en-US" sz="1600" b="1" dirty="0" err="1" smtClean="0"/>
              <a:t>Pb</a:t>
            </a:r>
            <a:r>
              <a:rPr lang="en-US" sz="1600" b="1" dirty="0" smtClean="0"/>
              <a:t>, Pt, U…) </a:t>
            </a:r>
            <a:br>
              <a:rPr lang="en-US" sz="1600" b="1" dirty="0" smtClean="0"/>
            </a:br>
            <a:r>
              <a:rPr lang="en-US" sz="1600" b="1" dirty="0" smtClean="0"/>
              <a:t>are forged during the SN (“r-process”)</a:t>
            </a:r>
          </a:p>
          <a:p>
            <a:r>
              <a:rPr lang="en-US" sz="1600" b="1" dirty="0" smtClean="0"/>
              <a:t>but many/most of them might come from binary neutron star mergers (second-death)</a:t>
            </a:r>
            <a:endParaRPr lang="en-US" sz="1600" b="1" dirty="0"/>
          </a:p>
        </p:txBody>
      </p:sp>
      <p:pic>
        <p:nvPicPr>
          <p:cNvPr id="129026" name="Picture 2" descr="http://www.triumf.ca/sites/default/files/images/Chem-Fig7.img_assist_custom-509x3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11"/>
          <a:stretch/>
        </p:blipFill>
        <p:spPr bwMode="auto">
          <a:xfrm>
            <a:off x="5422339" y="4329483"/>
            <a:ext cx="3397342" cy="220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8" name="Picture 4" descr="https://encrypted-tbn2.gstatic.com/images?q=tbn:ANd9GcTWICJuPJJzYjqsdKHIesDLiAaQyorKZKJtAG69TytAvrhJMef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909" y="1763979"/>
            <a:ext cx="3379780" cy="180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0" name="Picture 6" descr="http://sunearthday.nasa.gov/2013/images/art_sun101_001_hir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870" y="3693497"/>
            <a:ext cx="3614475" cy="28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4170" y="6611781"/>
            <a:ext cx="6190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+mn-lt"/>
              </a:rPr>
              <a:t>By </a:t>
            </a:r>
            <a:r>
              <a:rPr lang="en-US" sz="1000" dirty="0" err="1">
                <a:solidFill>
                  <a:schemeClr val="tx2"/>
                </a:solidFill>
                <a:latin typeface="+mn-lt"/>
              </a:rPr>
              <a:t>Cmglee</a:t>
            </a:r>
            <a:r>
              <a:rPr lang="en-US" sz="1000" dirty="0">
                <a:solidFill>
                  <a:schemeClr val="tx2"/>
                </a:solidFill>
                <a:latin typeface="+mn-lt"/>
              </a:rPr>
              <a:t> - Own work, CC BY-SA 3.0, https://</a:t>
            </a:r>
            <a:r>
              <a:rPr lang="en-US" sz="1000" dirty="0" err="1">
                <a:solidFill>
                  <a:schemeClr val="tx2"/>
                </a:solidFill>
                <a:latin typeface="+mn-lt"/>
              </a:rPr>
              <a:t>commons.wikimedia.org</a:t>
            </a:r>
            <a:r>
              <a:rPr lang="en-US" sz="1000" dirty="0">
                <a:solidFill>
                  <a:schemeClr val="tx2"/>
                </a:solidFill>
                <a:latin typeface="+mn-lt"/>
              </a:rPr>
              <a:t>/w/</a:t>
            </a:r>
            <a:r>
              <a:rPr lang="en-US" sz="1000" dirty="0" err="1">
                <a:solidFill>
                  <a:schemeClr val="tx2"/>
                </a:solidFill>
                <a:latin typeface="+mn-lt"/>
              </a:rPr>
              <a:t>index.php?curid</a:t>
            </a:r>
            <a:r>
              <a:rPr lang="en-US" sz="1000" dirty="0">
                <a:solidFill>
                  <a:schemeClr val="tx2"/>
                </a:solidFill>
                <a:latin typeface="+mn-lt"/>
              </a:rPr>
              <a:t>=31761437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170" y="4114799"/>
            <a:ext cx="5021944" cy="251097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48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/>
              <a:t>Nucleosynthesis</a:t>
            </a:r>
            <a:r>
              <a:rPr lang="en-US" sz="3200" dirty="0" smtClean="0"/>
              <a:t> in </a:t>
            </a:r>
            <a:br>
              <a:rPr lang="en-US" sz="3200" dirty="0" smtClean="0"/>
            </a:br>
            <a:r>
              <a:rPr lang="en-US" sz="3200" dirty="0" smtClean="0"/>
              <a:t>binary neutron star collisions</a:t>
            </a:r>
            <a:endParaRPr lang="en-US" sz="3200" dirty="0"/>
          </a:p>
        </p:txBody>
      </p:sp>
      <p:pic>
        <p:nvPicPr>
          <p:cNvPr id="4" name="nucleosynthesis_000_me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621969"/>
            <a:ext cx="8229600" cy="4325937"/>
          </a:xfrm>
        </p:spPr>
      </p:pic>
      <p:sp>
        <p:nvSpPr>
          <p:cNvPr id="5" name="Rectangle 4"/>
          <p:cNvSpPr/>
          <p:nvPr/>
        </p:nvSpPr>
        <p:spPr>
          <a:xfrm>
            <a:off x="1066800" y="6211669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C.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Ott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;   http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://www.lippuner.ca/files/nucleosynthesis_000_med.mp4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7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780" y="228600"/>
            <a:ext cx="7239000" cy="1143000"/>
          </a:xfrm>
        </p:spPr>
        <p:txBody>
          <a:bodyPr/>
          <a:lstStyle/>
          <a:p>
            <a:r>
              <a:rPr lang="en-US" sz="3200" dirty="0" smtClean="0"/>
              <a:t>Nuclear abundances from detailed simulations on BNS mergers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43" y="1609206"/>
            <a:ext cx="7547429" cy="52487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1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GWs from BNS mergers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40" t="4654" r="4923" b="20343"/>
          <a:stretch/>
        </p:blipFill>
        <p:spPr>
          <a:xfrm>
            <a:off x="368122" y="1613647"/>
            <a:ext cx="7822596" cy="495129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22774" y="6521987"/>
            <a:ext cx="64629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S </a:t>
            </a:r>
            <a:r>
              <a:rPr lang="en-US" sz="1200" dirty="0" err="1" smtClean="0">
                <a:solidFill>
                  <a:srgbClr val="000000"/>
                </a:solidFill>
                <a:latin typeface="+mn-lt"/>
              </a:rPr>
              <a:t>Bernuzzi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T Dietrich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A Nagar,  </a:t>
            </a:r>
            <a:r>
              <a:rPr lang="en-US" sz="1200" dirty="0" err="1" smtClean="0">
                <a:solidFill>
                  <a:srgbClr val="000000"/>
                </a:solidFill>
                <a:latin typeface="+mn-lt"/>
              </a:rPr>
              <a:t>Phys</a:t>
            </a:r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 Rev </a:t>
            </a:r>
            <a:r>
              <a:rPr lang="en-US" sz="1200" dirty="0" err="1" smtClean="0">
                <a:solidFill>
                  <a:srgbClr val="000000"/>
                </a:solidFill>
                <a:latin typeface="+mn-lt"/>
              </a:rPr>
              <a:t>Lett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 115, 091101 (2015) </a:t>
            </a:r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arxiv.org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:</a:t>
            </a:r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1504.01764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4930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5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857" y="6422571"/>
            <a:ext cx="254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J. Read, CGWAS 2015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2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5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857" y="6422571"/>
            <a:ext cx="254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J. Read, CGWAS 2015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71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ea typeface="ＭＳ Ｐゴシック" pitchFamily="-105" charset="-128"/>
              </a:rPr>
              <a:t>iLIGO</a:t>
            </a:r>
            <a:r>
              <a:rPr lang="en-US" dirty="0" smtClean="0">
                <a:ea typeface="ＭＳ Ｐゴシック" pitchFamily="-105" charset="-128"/>
              </a:rPr>
              <a:t> </a:t>
            </a:r>
            <a:r>
              <a:rPr lang="en-US" dirty="0">
                <a:ea typeface="ＭＳ Ｐゴシック" pitchFamily="-105" charset="-128"/>
                <a:sym typeface="Symbol" pitchFamily="-105" charset="2"/>
              </a:rPr>
              <a:t> </a:t>
            </a:r>
            <a:r>
              <a:rPr lang="en-US" dirty="0" err="1">
                <a:ea typeface="ＭＳ Ｐゴシック" pitchFamily="-105" charset="-128"/>
                <a:sym typeface="Symbol" pitchFamily="-105" charset="2"/>
              </a:rPr>
              <a:t>eLIGO</a:t>
            </a:r>
            <a:r>
              <a:rPr lang="en-US" dirty="0">
                <a:ea typeface="ＭＳ Ｐゴシック" pitchFamily="-105" charset="-128"/>
                <a:sym typeface="Symbol" pitchFamily="-105" charset="2"/>
              </a:rPr>
              <a:t>  </a:t>
            </a:r>
            <a:r>
              <a:rPr lang="en-US" dirty="0" err="1">
                <a:ea typeface="ＭＳ Ｐゴシック" pitchFamily="-105" charset="-128"/>
                <a:sym typeface="Symbol" pitchFamily="-105" charset="2"/>
              </a:rPr>
              <a:t>a</a:t>
            </a:r>
            <a:r>
              <a:rPr lang="en-US" dirty="0" err="1" smtClean="0">
                <a:ea typeface="ＭＳ Ｐゴシック" pitchFamily="-105" charset="-128"/>
                <a:sym typeface="Symbol" pitchFamily="-105" charset="2"/>
              </a:rPr>
              <a:t>LIGO</a:t>
            </a:r>
            <a:r>
              <a:rPr lang="en-US" dirty="0" smtClean="0">
                <a:ea typeface="ＭＳ Ｐゴシック" pitchFamily="-105" charset="-128"/>
                <a:sym typeface="Symbol" pitchFamily="-105" charset="2"/>
              </a:rPr>
              <a:t> </a:t>
            </a:r>
            <a:endParaRPr lang="en-US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0" y="2590800"/>
            <a:ext cx="883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>
              <a:latin typeface="+mn-lt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381000" y="2286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>
              <a:latin typeface="+mn-lt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219200" y="2286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>
              <a:latin typeface="+mn-lt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057400" y="2286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>
              <a:latin typeface="+mn-lt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2971800" y="2286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>
              <a:latin typeface="+mn-lt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810000" y="2286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>
              <a:latin typeface="+mn-lt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4724400" y="2286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>
              <a:latin typeface="+mn-lt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638800" y="2286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>
              <a:latin typeface="+mn-lt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6553200" y="2286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>
              <a:latin typeface="+mn-lt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7391400" y="2286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>
              <a:latin typeface="+mn-lt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8153400" y="2286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>
              <a:latin typeface="+mn-lt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76250" y="2117726"/>
            <a:ext cx="590550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aseline="-25000">
                <a:latin typeface="+mn-lt"/>
              </a:rPr>
              <a:t>2006</a:t>
            </a:r>
            <a:endParaRPr lang="en-US" sz="1600" baseline="-25000">
              <a:latin typeface="+mn-lt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219200" y="2117726"/>
            <a:ext cx="838200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aseline="-25000">
                <a:latin typeface="+mn-lt"/>
              </a:rPr>
              <a:t>2007</a:t>
            </a: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2222553" y="2117726"/>
            <a:ext cx="565045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aseline="-25000">
                <a:latin typeface="+mn-lt"/>
              </a:rPr>
              <a:t>2008</a:t>
            </a: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2971800" y="2117726"/>
            <a:ext cx="838200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aseline="-25000">
                <a:latin typeface="+mn-lt"/>
              </a:rPr>
              <a:t>2009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3984678" y="2117726"/>
            <a:ext cx="565045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aseline="-25000">
                <a:latin typeface="+mn-lt"/>
              </a:rPr>
              <a:t>2010</a:t>
            </a: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4724400" y="2117726"/>
            <a:ext cx="914400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aseline="-25000">
                <a:latin typeface="+mn-lt"/>
              </a:rPr>
              <a:t>2011</a:t>
            </a: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5638800" y="2117726"/>
            <a:ext cx="914400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aseline="-25000">
                <a:latin typeface="+mn-lt"/>
              </a:rPr>
              <a:t>2012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6553200" y="2117726"/>
            <a:ext cx="838200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aseline="-25000">
                <a:latin typeface="+mn-lt"/>
              </a:rPr>
              <a:t>2013</a:t>
            </a: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7391400" y="2117726"/>
            <a:ext cx="762000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aseline="-25000">
                <a:latin typeface="+mn-lt"/>
              </a:rPr>
              <a:t>2014</a:t>
            </a: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8261403" y="2117726"/>
            <a:ext cx="565045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aseline="-25000">
                <a:latin typeface="+mn-lt"/>
              </a:rPr>
              <a:t>2015</a:t>
            </a: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0" y="2743200"/>
            <a:ext cx="1828800" cy="533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aseline="-25000">
                <a:latin typeface="+mn-lt"/>
              </a:rPr>
              <a:t>S5 data run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1828800" y="2743200"/>
            <a:ext cx="1524000" cy="5334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600" baseline="-25000" dirty="0">
                <a:solidFill>
                  <a:schemeClr val="bg1"/>
                </a:solidFill>
                <a:latin typeface="+mn-lt"/>
              </a:rPr>
              <a:t>e-LIGO installation</a:t>
            </a:r>
          </a:p>
          <a:p>
            <a:pPr algn="ctr">
              <a:defRPr/>
            </a:pPr>
            <a:r>
              <a:rPr lang="en-US" sz="1600" baseline="-25000" dirty="0">
                <a:solidFill>
                  <a:schemeClr val="bg1"/>
                </a:solidFill>
                <a:latin typeface="+mn-lt"/>
              </a:rPr>
              <a:t>and commissioning</a:t>
            </a:r>
            <a:endParaRPr lang="en-US" sz="1600" baseline="-25000" dirty="0">
              <a:latin typeface="+mn-lt"/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3352800" y="2743200"/>
            <a:ext cx="1219200" cy="533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aseline="-25000">
                <a:latin typeface="+mn-lt"/>
              </a:rPr>
              <a:t>S6 data run</a:t>
            </a:r>
            <a:endParaRPr lang="en-US" sz="2000" baseline="-250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4572002" y="2743200"/>
            <a:ext cx="3700463" cy="5334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aseline="-25000">
                <a:solidFill>
                  <a:schemeClr val="bg1"/>
                </a:solidFill>
                <a:latin typeface="+mn-lt"/>
              </a:rPr>
              <a:t>Dark period</a:t>
            </a:r>
            <a:endParaRPr lang="en-US" sz="2000" baseline="-25000">
              <a:latin typeface="+mn-lt"/>
            </a:endParaRP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8272465" y="2743200"/>
            <a:ext cx="509587" cy="533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-25000">
              <a:latin typeface="+mn-lt"/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3352800" y="3276600"/>
            <a:ext cx="4419600" cy="685800"/>
          </a:xfrm>
          <a:prstGeom prst="rect">
            <a:avLst/>
          </a:prstGeom>
          <a:solidFill>
            <a:srgbClr val="6CD53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aseline="-25000" dirty="0">
                <a:latin typeface="+mn-lt"/>
              </a:rPr>
              <a:t>S6 data analysis &amp; preparations </a:t>
            </a:r>
          </a:p>
          <a:p>
            <a:pPr algn="ctr">
              <a:defRPr/>
            </a:pPr>
            <a:r>
              <a:rPr lang="en-US" sz="2000" baseline="-25000" dirty="0">
                <a:latin typeface="+mn-lt"/>
              </a:rPr>
              <a:t>for Advanced LIGO commissioning and open data</a:t>
            </a:r>
          </a:p>
        </p:txBody>
      </p:sp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2454275" y="3962400"/>
            <a:ext cx="5818188" cy="609600"/>
          </a:xfrm>
          <a:prstGeom prst="rect">
            <a:avLst/>
          </a:prstGeom>
          <a:solidFill>
            <a:srgbClr val="7431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aseline="-25000">
                <a:solidFill>
                  <a:schemeClr val="bg1"/>
                </a:solidFill>
                <a:latin typeface="+mn-lt"/>
              </a:rPr>
              <a:t>Advanced LIGO Project</a:t>
            </a:r>
            <a:endParaRPr lang="en-US" sz="2000" baseline="-25000">
              <a:latin typeface="+mn-lt"/>
            </a:endParaRP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3810000" y="3481389"/>
            <a:ext cx="184150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baseline="-25000">
              <a:latin typeface="+mn-lt"/>
            </a:endParaRP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5760222" y="4918075"/>
            <a:ext cx="276229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400" baseline="-25000">
                <a:latin typeface="+mn-lt"/>
              </a:rPr>
              <a:t>Commissioning &amp; initial data </a:t>
            </a:r>
          </a:p>
          <a:p>
            <a:pPr algn="ctr">
              <a:defRPr/>
            </a:pPr>
            <a:r>
              <a:rPr lang="en-US" sz="2400" baseline="-25000">
                <a:latin typeface="+mn-lt"/>
              </a:rPr>
              <a:t>With Advanced LIGO</a:t>
            </a:r>
            <a:r>
              <a:rPr lang="en-US" baseline="-25000">
                <a:latin typeface="+mn-lt"/>
              </a:rPr>
              <a:t> </a:t>
            </a: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5500688" y="4918077"/>
            <a:ext cx="3281362" cy="713799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n-US" sz="1200">
              <a:latin typeface="+mn-lt"/>
            </a:endParaRPr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 flipV="1">
            <a:off x="7391400" y="3276600"/>
            <a:ext cx="762000" cy="1641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>
              <a:latin typeface="+mn-lt"/>
            </a:endParaRP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8962517" y="1971063"/>
            <a:ext cx="0" cy="310571"/>
          </a:xfrm>
          <a:prstGeom prst="line">
            <a:avLst/>
          </a:prstGeom>
          <a:noFill/>
          <a:ln w="57150">
            <a:solidFill>
              <a:schemeClr val="bg2">
                <a:lumMod val="10000"/>
              </a:schemeClr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>
              <a:latin typeface="+mn-lt"/>
            </a:endParaRPr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4013011" y="5087145"/>
            <a:ext cx="11656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400" baseline="-25000" dirty="0" err="1">
                <a:latin typeface="+mn-lt"/>
              </a:rPr>
              <a:t>Adv</a:t>
            </a:r>
            <a:r>
              <a:rPr lang="en-US" sz="2400" baseline="-25000" dirty="0">
                <a:latin typeface="+mn-lt"/>
              </a:rPr>
              <a:t> LIGO</a:t>
            </a:r>
          </a:p>
          <a:p>
            <a:pPr algn="ctr">
              <a:defRPr/>
            </a:pPr>
            <a:r>
              <a:rPr lang="en-US" sz="2400" baseline="-25000" dirty="0">
                <a:latin typeface="+mn-lt"/>
              </a:rPr>
              <a:t>Installation</a:t>
            </a:r>
          </a:p>
          <a:p>
            <a:pPr algn="ctr">
              <a:defRPr/>
            </a:pPr>
            <a:r>
              <a:rPr lang="en-US" sz="2400" baseline="-25000" dirty="0">
                <a:latin typeface="+mn-lt"/>
              </a:rPr>
              <a:t>begins</a:t>
            </a: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 flipH="1" flipV="1">
            <a:off x="4572000" y="3200401"/>
            <a:ext cx="0" cy="1717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none" w="lg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>
              <a:latin typeface="+mn-lt"/>
            </a:endParaRPr>
          </a:p>
        </p:txBody>
      </p:sp>
      <p:sp>
        <p:nvSpPr>
          <p:cNvPr id="42" name="Rectangle 42"/>
          <p:cNvSpPr>
            <a:spLocks noChangeArrowheads="1"/>
          </p:cNvSpPr>
          <p:nvPr/>
        </p:nvSpPr>
        <p:spPr bwMode="auto">
          <a:xfrm>
            <a:off x="3818948" y="4965412"/>
            <a:ext cx="1524000" cy="10668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200">
              <a:latin typeface="+mn-lt"/>
            </a:endParaRPr>
          </a:p>
        </p:txBody>
      </p:sp>
      <p:sp>
        <p:nvSpPr>
          <p:cNvPr id="43" name="Rectangle 45"/>
          <p:cNvSpPr>
            <a:spLocks noChangeArrowheads="1"/>
          </p:cNvSpPr>
          <p:nvPr/>
        </p:nvSpPr>
        <p:spPr bwMode="auto">
          <a:xfrm flipH="1">
            <a:off x="8357569" y="1612149"/>
            <a:ext cx="760762" cy="3810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+mn-lt"/>
              </a:rPr>
              <a:t>now</a:t>
            </a:r>
            <a:endParaRPr lang="en-US" sz="1200" b="1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44" name="Group 5"/>
          <p:cNvGrpSpPr>
            <a:grpSpLocks/>
          </p:cNvGrpSpPr>
          <p:nvPr/>
        </p:nvGrpSpPr>
        <p:grpSpPr bwMode="auto">
          <a:xfrm>
            <a:off x="63500" y="4219576"/>
            <a:ext cx="2724150" cy="2638425"/>
            <a:chOff x="2304" y="864"/>
            <a:chExt cx="3456" cy="2939"/>
          </a:xfrm>
        </p:grpSpPr>
        <p:pic>
          <p:nvPicPr>
            <p:cNvPr id="45" name="Picture 6" descr="LIGO volum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864"/>
              <a:ext cx="3456" cy="2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 Box 7"/>
            <p:cNvSpPr txBox="1">
              <a:spLocks noChangeArrowheads="1"/>
            </p:cNvSpPr>
            <p:nvPr/>
          </p:nvSpPr>
          <p:spPr bwMode="auto">
            <a:xfrm>
              <a:off x="4636" y="3608"/>
              <a:ext cx="112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Helvetica" pitchFamily="80" charset="0"/>
                <a:ea typeface="ＭＳ Ｐゴシック" pitchFamily="80" charset="-128"/>
              </a:endParaRPr>
            </a:p>
          </p:txBody>
        </p:sp>
      </p:grp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2846389" y="6096000"/>
            <a:ext cx="56808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Helvetica" pitchFamily="80" charset="0"/>
              </a:rPr>
              <a:t>Improve amplitude sensitivity by a factor of 10x, and…</a:t>
            </a:r>
          </a:p>
          <a:p>
            <a:pPr>
              <a:spcBef>
                <a:spcPct val="50000"/>
              </a:spcBef>
            </a:pPr>
            <a:r>
              <a:rPr lang="en-US" sz="1600" b="1" dirty="0">
                <a:latin typeface="Helvetica" pitchFamily="80" charset="0"/>
                <a:sym typeface="Symbol" pitchFamily="18" charset="2"/>
              </a:rPr>
              <a:t> </a:t>
            </a:r>
            <a:r>
              <a:rPr lang="en-US" sz="1600" b="1" dirty="0">
                <a:latin typeface="Helvetica" pitchFamily="80" charset="0"/>
              </a:rPr>
              <a:t>Number of sources goes up 1000x!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8608393" y="2738783"/>
            <a:ext cx="331305" cy="54113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O1</a:t>
            </a:r>
            <a:endParaRPr kumimoji="0" lang="en-US" sz="900" i="0" u="none" strike="noStrike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3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5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857" y="6422571"/>
            <a:ext cx="254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J. Read, CGWAS 2015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6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5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857" y="6422571"/>
            <a:ext cx="254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J. Read, CGWAS 2015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2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5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857" y="6422571"/>
            <a:ext cx="254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J. Read, CGWAS 2015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8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5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857" y="6422571"/>
            <a:ext cx="254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J. Read, CGWAS 2015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21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5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857" y="6422571"/>
            <a:ext cx="254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J. Read, CGWAS 2015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27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5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857" y="6422571"/>
            <a:ext cx="254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J. Read, CGWAS 2015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2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5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857" y="6422571"/>
            <a:ext cx="254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J. Read, CGWAS 2015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05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5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857" y="6422571"/>
            <a:ext cx="254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J. Read, CGWAS 2015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7698"/>
            <a:ext cx="9144000" cy="914399"/>
          </a:xfrm>
        </p:spPr>
        <p:txBody>
          <a:bodyPr>
            <a:noAutofit/>
          </a:bodyPr>
          <a:lstStyle/>
          <a:p>
            <a:r>
              <a:rPr lang="en-US" sz="3500" dirty="0" smtClean="0"/>
              <a:t>Nuclear Astrophysics: NS-NS Mergers</a:t>
            </a:r>
            <a:endParaRPr lang="en-US" sz="3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15100"/>
            <a:ext cx="2362200" cy="365125"/>
          </a:xfrm>
        </p:spPr>
        <p:txBody>
          <a:bodyPr/>
          <a:lstStyle/>
          <a:p>
            <a:fld id="{EC413B1B-8CEF-476F-8C96-C7B5E29826D5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6" y="1497560"/>
            <a:ext cx="6584041" cy="4389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6555" y="1621356"/>
            <a:ext cx="1529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Mass [</a:t>
            </a:r>
            <a:r>
              <a:rPr lang="en-US" sz="2000" dirty="0" err="1" smtClean="0">
                <a:latin typeface="+mn-lt"/>
              </a:rPr>
              <a:t>M</a:t>
            </a:r>
            <a:r>
              <a:rPr lang="en-US" sz="2000" baseline="-25000" dirty="0" err="1" smtClean="0">
                <a:latin typeface="+mn-lt"/>
              </a:rPr>
              <a:t>Sun</a:t>
            </a:r>
            <a:r>
              <a:rPr lang="en-US" sz="2000" dirty="0" smtClean="0">
                <a:latin typeface="+mn-lt"/>
              </a:rPr>
              <a:t>]</a:t>
            </a:r>
            <a:endParaRPr lang="en-US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71468" y="220664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1.35 + 1.35</a:t>
            </a:r>
            <a:endParaRPr lang="en-US" sz="2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7160" y="3198569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1.50 + 1.50 </a:t>
            </a:r>
            <a:endParaRPr lang="en-US" sz="20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43509" y="4427529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1.60 + 1.60 </a:t>
            </a:r>
            <a:endParaRPr lang="en-US" sz="2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531" y="5876595"/>
            <a:ext cx="8950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+mn-lt"/>
              </a:rPr>
              <a:t>Sekiguchi</a:t>
            </a:r>
            <a:r>
              <a:rPr lang="en-US" sz="2000" dirty="0" smtClean="0">
                <a:latin typeface="+mn-lt"/>
              </a:rPr>
              <a:t>+ 11: First full GR NS-NS simulation with realistic microphysics,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finite-temperature nuclear EOS of H. </a:t>
            </a:r>
            <a:r>
              <a:rPr lang="en-US" sz="2000" dirty="0" err="1" smtClean="0">
                <a:latin typeface="+mn-lt"/>
              </a:rPr>
              <a:t>Shen</a:t>
            </a:r>
            <a:r>
              <a:rPr lang="en-US" sz="2000" dirty="0" smtClean="0">
                <a:latin typeface="+mn-lt"/>
              </a:rPr>
              <a:t>+ ‘98,‘11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47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429" y="295444"/>
            <a:ext cx="6271995" cy="1143000"/>
          </a:xfrm>
        </p:spPr>
        <p:txBody>
          <a:bodyPr/>
          <a:lstStyle/>
          <a:p>
            <a:r>
              <a:rPr lang="en-US" dirty="0" smtClean="0"/>
              <a:t>Effects of tidal disruption of </a:t>
            </a:r>
            <a:br>
              <a:rPr lang="en-US" dirty="0" smtClean="0"/>
            </a:br>
            <a:r>
              <a:rPr lang="en-US" dirty="0" smtClean="0"/>
              <a:t>neutron stars near merger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C8EF7-4C52-444F-9FD0-3D1783E56F8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2210873"/>
            <a:ext cx="6986127" cy="435852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7107255" y="928697"/>
            <a:ext cx="2036745" cy="1299434"/>
            <a:chOff x="6347111" y="1189231"/>
            <a:chExt cx="2796889" cy="167909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22720"/>
            <a:stretch>
              <a:fillRect/>
            </a:stretch>
          </p:blipFill>
          <p:spPr bwMode="auto">
            <a:xfrm>
              <a:off x="6347111" y="1189231"/>
              <a:ext cx="2796889" cy="1679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6612555" y="2646948"/>
              <a:ext cx="234525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00" dirty="0" smtClean="0">
                  <a:solidFill>
                    <a:schemeClr val="bg1"/>
                  </a:solidFill>
                </a:rPr>
                <a:t>Credit: Daniel Price and Stephan </a:t>
              </a:r>
              <a:r>
                <a:rPr lang="en-US" sz="700" dirty="0" err="1" smtClean="0">
                  <a:solidFill>
                    <a:schemeClr val="bg1"/>
                  </a:solidFill>
                </a:rPr>
                <a:t>Rosswog</a:t>
              </a:r>
              <a:r>
                <a:rPr lang="en-US" sz="700" dirty="0" smtClean="0">
                  <a:solidFill>
                    <a:schemeClr val="bg1"/>
                  </a:solidFill>
                </a:rPr>
                <a:t> 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505262" y="2512193"/>
            <a:ext cx="868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2"/>
                </a:solidFill>
              </a:rPr>
              <a:t>iLIGO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1790" y="3396113"/>
            <a:ext cx="911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</a:rPr>
              <a:t>a</a:t>
            </a:r>
            <a:r>
              <a:rPr lang="en-US" sz="2000" dirty="0" err="1" smtClean="0">
                <a:solidFill>
                  <a:schemeClr val="tx2"/>
                </a:solidFill>
              </a:rPr>
              <a:t>LIGO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80337" y="4337785"/>
            <a:ext cx="493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ET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3157"/>
          <a:stretch/>
        </p:blipFill>
        <p:spPr>
          <a:xfrm>
            <a:off x="0" y="2257839"/>
            <a:ext cx="8232882" cy="451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7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64445" y="355971"/>
            <a:ext cx="7239000" cy="1143000"/>
          </a:xfrm>
        </p:spPr>
        <p:txBody>
          <a:bodyPr/>
          <a:lstStyle/>
          <a:p>
            <a:r>
              <a:rPr lang="en-US" sz="3200" b="1" dirty="0"/>
              <a:t>GWs from coalescing compact binaries (NS/NS, BH/BH, NS/BH)</a:t>
            </a:r>
          </a:p>
        </p:txBody>
      </p:sp>
      <p:pic>
        <p:nvPicPr>
          <p:cNvPr id="483334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9761" r="8487" b="68550"/>
          <a:stretch>
            <a:fillRect/>
          </a:stretch>
        </p:blipFill>
        <p:spPr bwMode="auto">
          <a:xfrm>
            <a:off x="3469680" y="1649557"/>
            <a:ext cx="5537687" cy="136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3336" name="Picture 1032" descr="GWripples_loop_in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221" y="88266"/>
            <a:ext cx="1807779" cy="146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2" y="4743481"/>
            <a:ext cx="8626475" cy="1974851"/>
            <a:chOff x="196" y="0"/>
            <a:chExt cx="6194" cy="1238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6" y="0"/>
              <a:ext cx="6194" cy="12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97" y="864"/>
              <a:ext cx="2503" cy="16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</p:grp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551" y="1649558"/>
            <a:ext cx="3087687" cy="27017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4259340" y="3037131"/>
            <a:ext cx="3984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Tidal disruption of neutron star</a:t>
            </a:r>
            <a:endParaRPr lang="en-US" sz="20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913" y="4671483"/>
            <a:ext cx="8486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Gravitational waveform:</a:t>
            </a:r>
            <a:r>
              <a:rPr lang="en-US" sz="2000" b="1" dirty="0"/>
              <a:t> </a:t>
            </a:r>
            <a:r>
              <a:rPr lang="en-US" sz="2000" b="1" dirty="0" smtClean="0"/>
              <a:t>          </a:t>
            </a:r>
            <a:r>
              <a:rPr lang="en-US" sz="2000" b="1" dirty="0" smtClean="0">
                <a:latin typeface="+mj-lt"/>
              </a:rPr>
              <a:t>  inspiral              merger  BH-</a:t>
            </a:r>
            <a:r>
              <a:rPr lang="en-US" sz="2000" b="1" dirty="0" err="1" smtClean="0">
                <a:latin typeface="+mj-lt"/>
              </a:rPr>
              <a:t>ringdown</a:t>
            </a:r>
            <a:endParaRPr lang="en-US" sz="20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3659" y="3420045"/>
            <a:ext cx="4818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A unique and powerful laboratory to study</a:t>
            </a:r>
            <a:b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strong-field, highly dynamical gravity</a:t>
            </a:r>
            <a:b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and the structure of nuclear matter</a:t>
            </a:r>
            <a:b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in the most extreme conditions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F02C-625E-4AEC-B7A2-3E16C90D08C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004" y="6318221"/>
            <a:ext cx="899755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Waveform carries lots of information about binary masses, orbit, merger 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429422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5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549" y="6065346"/>
            <a:ext cx="254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J. Read, CGWAS 2015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22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43" y="243197"/>
            <a:ext cx="7239000" cy="1143000"/>
          </a:xfrm>
        </p:spPr>
        <p:txBody>
          <a:bodyPr/>
          <a:lstStyle/>
          <a:p>
            <a:r>
              <a:rPr lang="en-US" dirty="0" smtClean="0"/>
              <a:t>Frequency of peak of final </a:t>
            </a:r>
            <a:br>
              <a:rPr lang="en-US" dirty="0" smtClean="0"/>
            </a:br>
            <a:r>
              <a:rPr lang="en-US" dirty="0" smtClean="0"/>
              <a:t>hyper-massive NS resonance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9968"/>
          <a:stretch/>
        </p:blipFill>
        <p:spPr>
          <a:xfrm>
            <a:off x="1089716" y="1577489"/>
            <a:ext cx="6304315" cy="51518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77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Universality of peak frequency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094"/>
          <a:stretch/>
        </p:blipFill>
        <p:spPr>
          <a:xfrm>
            <a:off x="547436" y="1620302"/>
            <a:ext cx="7392206" cy="45076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48" y="6171841"/>
            <a:ext cx="3277315" cy="6861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96231" y="6264294"/>
            <a:ext cx="4198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S </a:t>
            </a:r>
            <a:r>
              <a:rPr lang="en-US" sz="1200" dirty="0" err="1" smtClean="0">
                <a:solidFill>
                  <a:srgbClr val="000000"/>
                </a:solidFill>
                <a:latin typeface="+mn-lt"/>
              </a:rPr>
              <a:t>Bernuzzi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T Dietrich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A Nagar,  </a:t>
            </a:r>
            <a:br>
              <a:rPr lang="en-US" sz="1200" dirty="0" smtClean="0">
                <a:solidFill>
                  <a:srgbClr val="000000"/>
                </a:solidFill>
                <a:latin typeface="+mn-lt"/>
              </a:rPr>
            </a:br>
            <a:r>
              <a:rPr lang="en-US" sz="1200" dirty="0" err="1" smtClean="0">
                <a:solidFill>
                  <a:srgbClr val="000000"/>
                </a:solidFill>
                <a:latin typeface="+mn-lt"/>
              </a:rPr>
              <a:t>Phys</a:t>
            </a:r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 Rev </a:t>
            </a:r>
            <a:r>
              <a:rPr lang="en-US" sz="1200" dirty="0" err="1" smtClean="0">
                <a:solidFill>
                  <a:srgbClr val="000000"/>
                </a:solidFill>
                <a:latin typeface="+mn-lt"/>
              </a:rPr>
              <a:t>Lett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 115, 091101 (2015) </a:t>
            </a:r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arxiv.org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:</a:t>
            </a:r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1504.01764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9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423" y="228600"/>
            <a:ext cx="7239000" cy="1143000"/>
          </a:xfrm>
        </p:spPr>
        <p:txBody>
          <a:bodyPr/>
          <a:lstStyle/>
          <a:p>
            <a:r>
              <a:rPr lang="en-US" dirty="0" smtClean="0"/>
              <a:t>Many observations required </a:t>
            </a:r>
            <a:br>
              <a:rPr lang="en-US" dirty="0" smtClean="0"/>
            </a:br>
            <a:r>
              <a:rPr lang="en-US" dirty="0" smtClean="0"/>
              <a:t>to constrain NEOS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16" b="35454"/>
          <a:stretch/>
        </p:blipFill>
        <p:spPr>
          <a:xfrm>
            <a:off x="103972" y="1625647"/>
            <a:ext cx="6869347" cy="3996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253" y="5768024"/>
            <a:ext cx="3784600" cy="41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12" y="5705710"/>
            <a:ext cx="3454400" cy="444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3688" y="6215893"/>
            <a:ext cx="535840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0000"/>
                </a:solidFill>
                <a:latin typeface="+mn-lt"/>
              </a:rPr>
              <a:t>M. Agathos et al (LVC), Phys. </a:t>
            </a:r>
            <a:r>
              <a:rPr lang="fr-FR" sz="1600" dirty="0" err="1">
                <a:solidFill>
                  <a:srgbClr val="000000"/>
                </a:solidFill>
                <a:latin typeface="+mn-lt"/>
              </a:rPr>
              <a:t>Rev</a:t>
            </a:r>
            <a:r>
              <a:rPr lang="fr-FR" sz="1600" dirty="0">
                <a:solidFill>
                  <a:srgbClr val="000000"/>
                </a:solidFill>
                <a:latin typeface="+mn-lt"/>
              </a:rPr>
              <a:t>. D 92, 023012 (2015), arXiv:1503.05405v1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77031" y="5087565"/>
            <a:ext cx="2032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Number of 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BNS observations</a:t>
            </a:r>
            <a:endParaRPr lang="en-US" sz="1800" dirty="0">
              <a:latin typeface="+mn-lt"/>
            </a:endParaRPr>
          </a:p>
        </p:txBody>
      </p:sp>
      <p:sp>
        <p:nvSpPr>
          <p:cNvPr id="9" name="Right Brace 8"/>
          <p:cNvSpPr/>
          <p:nvPr/>
        </p:nvSpPr>
        <p:spPr bwMode="auto">
          <a:xfrm>
            <a:off x="6706219" y="3409040"/>
            <a:ext cx="282211" cy="1559691"/>
          </a:xfrm>
          <a:prstGeom prst="rightBrac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36858" y="3984784"/>
            <a:ext cx="1933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Different NEOS’s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302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Constraining the NEOS </a:t>
            </a:r>
            <a:br>
              <a:rPr lang="en-US" dirty="0" smtClean="0"/>
            </a:br>
            <a:r>
              <a:rPr lang="en-US" dirty="0" smtClean="0"/>
              <a:t>using GWs from BNS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0509" b="4334"/>
          <a:stretch/>
        </p:blipFill>
        <p:spPr>
          <a:xfrm>
            <a:off x="616408" y="1675780"/>
            <a:ext cx="8117272" cy="5182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724" y="6555510"/>
            <a:ext cx="2024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J. Read, CGWAS 2015</a:t>
            </a:r>
            <a:endParaRPr lang="en-US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38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390821" cy="11430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2467" y="2716482"/>
            <a:ext cx="3034926" cy="1316433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Questions?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3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Template-based searches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2004" b="32823"/>
          <a:stretch/>
        </p:blipFill>
        <p:spPr>
          <a:xfrm>
            <a:off x="115195" y="1800569"/>
            <a:ext cx="4403093" cy="3621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789" r="8964" b="35709"/>
          <a:stretch/>
        </p:blipFill>
        <p:spPr>
          <a:xfrm>
            <a:off x="4609470" y="1783866"/>
            <a:ext cx="4502294" cy="34119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745" y="5332719"/>
            <a:ext cx="420469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Masses and (aligned) spins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Templates spaced for &lt; 3%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loss of SNR: 250K templates.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870" y="4123754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08000"/>
                </a:solidFill>
                <a:latin typeface="+mn-lt"/>
              </a:rPr>
              <a:t>BNS</a:t>
            </a:r>
            <a:endParaRPr lang="en-US" dirty="0">
              <a:solidFill>
                <a:srgbClr val="408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7595" y="2990229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BBH</a:t>
            </a:r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9167" y="4723953"/>
            <a:ext cx="1039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NSBH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0780" y="2490661"/>
            <a:ext cx="963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+mn-lt"/>
              </a:rPr>
              <a:t>GW150914</a:t>
            </a:r>
            <a:endParaRPr lang="en-US" sz="12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 bwMode="auto">
          <a:xfrm flipV="1">
            <a:off x="3602342" y="2271546"/>
            <a:ext cx="116142" cy="2191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963749" y="5612613"/>
            <a:ext cx="3657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Sensitive distance in </a:t>
            </a:r>
            <a:r>
              <a:rPr lang="en-US" dirty="0" err="1" smtClean="0">
                <a:latin typeface="+mn-lt"/>
              </a:rPr>
              <a:t>Mpc</a:t>
            </a:r>
            <a:endParaRPr lang="en-US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3824" y="2616877"/>
            <a:ext cx="907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+mn-lt"/>
              </a:rPr>
              <a:t>&gt; 900 </a:t>
            </a:r>
            <a:r>
              <a:rPr lang="en-US" sz="1200" dirty="0" err="1" smtClean="0">
                <a:solidFill>
                  <a:schemeClr val="tx2"/>
                </a:solidFill>
                <a:latin typeface="+mn-lt"/>
              </a:rPr>
              <a:t>Mpc</a:t>
            </a:r>
            <a:endParaRPr lang="en-US" sz="1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04575" y="658100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n-lt"/>
              </a:rPr>
              <a:t>https://</a:t>
            </a:r>
            <a:r>
              <a:rPr lang="en-US" sz="1200" dirty="0" err="1">
                <a:solidFill>
                  <a:schemeClr val="tx2"/>
                </a:solidFill>
                <a:latin typeface="+mn-lt"/>
              </a:rPr>
              <a:t>dcc.ligo.org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/LIGO-P1500269/public/main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7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216186" cy="965739"/>
          </a:xfrm>
        </p:spPr>
        <p:txBody>
          <a:bodyPr/>
          <a:lstStyle/>
          <a:p>
            <a:r>
              <a:rPr lang="en-US" sz="4400" dirty="0" smtClean="0"/>
              <a:t>GW150914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90" y="1596713"/>
            <a:ext cx="6375400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632" y="1587643"/>
            <a:ext cx="3128885" cy="3080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681" y="6472792"/>
            <a:ext cx="562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Whitened and band-passed [40-300] Hz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7919" y="4514693"/>
            <a:ext cx="1838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Reconstructed</a:t>
            </a:r>
          </a:p>
          <a:p>
            <a:r>
              <a:rPr lang="en-US" sz="2000" dirty="0" smtClean="0">
                <a:latin typeface="+mn-lt"/>
              </a:rPr>
              <a:t>(</a:t>
            </a:r>
            <a:r>
              <a:rPr lang="en-US" sz="2000" dirty="0">
                <a:latin typeface="+mn-lt"/>
              </a:rPr>
              <a:t>n</a:t>
            </a:r>
            <a:r>
              <a:rPr lang="en-US" sz="2000" dirty="0" smtClean="0">
                <a:latin typeface="+mn-lt"/>
              </a:rPr>
              <a:t>o whitening)</a:t>
            </a:r>
            <a:endParaRPr lang="en-US" sz="2000" dirty="0">
              <a:latin typeface="+mn-lt"/>
            </a:endParaRPr>
          </a:p>
        </p:txBody>
      </p:sp>
      <p:pic>
        <p:nvPicPr>
          <p:cNvPr id="8" name="GW150914_H1_whitenb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67112" y="5897963"/>
            <a:ext cx="812800" cy="812800"/>
          </a:xfrm>
          <a:prstGeom prst="rect">
            <a:avLst/>
          </a:prstGeom>
        </p:spPr>
      </p:pic>
      <p:pic>
        <p:nvPicPr>
          <p:cNvPr id="9" name="GW150914_H1_shifted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08336" y="5897963"/>
            <a:ext cx="812800" cy="812800"/>
          </a:xfrm>
          <a:prstGeom prst="rect">
            <a:avLst/>
          </a:prstGeom>
        </p:spPr>
      </p:pic>
      <p:pic>
        <p:nvPicPr>
          <p:cNvPr id="10" name="GW150914_NR_shifted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85114" y="5897963"/>
            <a:ext cx="812800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85466" y="5197058"/>
            <a:ext cx="195438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+mn-lt"/>
              </a:rPr>
              <a:t>Audio:</a:t>
            </a:r>
            <a:endParaRPr lang="en-US" sz="1100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+mn-lt"/>
              </a:rPr>
              <a:t>filtered data</a:t>
            </a:r>
          </a:p>
          <a:p>
            <a:pPr marL="342900" indent="-342900">
              <a:buFont typeface="Arial"/>
              <a:buChar char="•"/>
            </a:pPr>
            <a:r>
              <a:rPr lang="en-US" sz="1100" dirty="0" err="1" smtClean="0">
                <a:solidFill>
                  <a:srgbClr val="000000"/>
                </a:solidFill>
                <a:latin typeface="+mn-lt"/>
              </a:rPr>
              <a:t>freq</a:t>
            </a:r>
            <a:r>
              <a:rPr lang="en-US" sz="1100" dirty="0" smtClean="0">
                <a:solidFill>
                  <a:srgbClr val="000000"/>
                </a:solidFill>
                <a:latin typeface="+mn-lt"/>
              </a:rPr>
              <a:t>-shifted data</a:t>
            </a:r>
          </a:p>
          <a:p>
            <a:pPr marL="342900" indent="-342900">
              <a:buFont typeface="Arial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+mn-lt"/>
              </a:rPr>
              <a:t>reconstructed &amp; shifted</a:t>
            </a:r>
          </a:p>
          <a:p>
            <a:endParaRPr lang="en-US" sz="11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58783" y="127490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n-lt"/>
              </a:rPr>
              <a:t>https://</a:t>
            </a:r>
            <a:r>
              <a:rPr lang="en-US" sz="1200" dirty="0" err="1">
                <a:solidFill>
                  <a:srgbClr val="000000"/>
                </a:solidFill>
                <a:latin typeface="+mn-lt"/>
              </a:rPr>
              <a:t>dcc.ligo.org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/LIGO-P150914/public/main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2540" y="107837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n-lt"/>
              </a:rPr>
              <a:t>Phys. Rev. </a:t>
            </a:r>
            <a:r>
              <a:rPr lang="en-US" sz="1200" dirty="0" err="1">
                <a:solidFill>
                  <a:srgbClr val="000000"/>
                </a:solidFill>
                <a:latin typeface="+mn-lt"/>
              </a:rPr>
              <a:t>Lett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. 116, 061102 – Published 11 February 2016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45" y="1605303"/>
            <a:ext cx="7624792" cy="52091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GW150914 in the </a:t>
            </a:r>
            <a:br>
              <a:rPr lang="en-US" dirty="0" smtClean="0"/>
            </a:br>
            <a:r>
              <a:rPr lang="en-US" dirty="0" smtClean="0"/>
              <a:t>frequency domain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62534" y="3152585"/>
            <a:ext cx="115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inspiral</a:t>
            </a:r>
            <a:endParaRPr lang="en-US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8658" y="3537077"/>
            <a:ext cx="1159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merger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5335" y="3940910"/>
            <a:ext cx="143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ringdown</a:t>
            </a:r>
            <a:endParaRPr lang="en-US" dirty="0">
              <a:latin typeface="+mn-lt"/>
            </a:endParaRPr>
          </a:p>
        </p:txBody>
      </p:sp>
      <p:cxnSp>
        <p:nvCxnSpPr>
          <p:cNvPr id="9" name="Straight Arrow Connector 8"/>
          <p:cNvCxnSpPr>
            <a:stCxn id="4" idx="2"/>
          </p:cNvCxnSpPr>
          <p:nvPr/>
        </p:nvCxnSpPr>
        <p:spPr bwMode="auto">
          <a:xfrm>
            <a:off x="3242380" y="3614250"/>
            <a:ext cx="348495" cy="11049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4419824" y="3953613"/>
            <a:ext cx="234776" cy="7655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4912472" y="4409024"/>
            <a:ext cx="575199" cy="3939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67442" y="6273224"/>
            <a:ext cx="38914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Made with data from the </a:t>
            </a:r>
            <a:br>
              <a:rPr lang="en-US" sz="1600" dirty="0" smtClean="0">
                <a:solidFill>
                  <a:srgbClr val="000000"/>
                </a:solidFill>
                <a:latin typeface="+mn-lt"/>
              </a:rPr>
            </a:b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LIGO Open Science Center,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losc.ligo.org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9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36799</TotalTime>
  <Words>1479</Words>
  <Application>Microsoft Macintosh PowerPoint</Application>
  <PresentationFormat>On-screen Show (4:3)</PresentationFormat>
  <Paragraphs>319</Paragraphs>
  <Slides>65</Slides>
  <Notes>19</Notes>
  <HiddenSlides>0</HiddenSlides>
  <MMClips>5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LIGO_II</vt:lpstr>
      <vt:lpstr>Black</vt:lpstr>
      <vt:lpstr>Photo Editor Photo</vt:lpstr>
      <vt:lpstr>Compact Binary Mergers,  Nuclear EOS, and LIGO</vt:lpstr>
      <vt:lpstr>The GW Spectrum</vt:lpstr>
      <vt:lpstr>The Advanced LIGO detectors</vt:lpstr>
      <vt:lpstr>PowerPoint Presentation</vt:lpstr>
      <vt:lpstr>iLIGO  eLIGO  aLIGO </vt:lpstr>
      <vt:lpstr>GWs from coalescing compact binaries (NS/NS, BH/BH, NS/BH)</vt:lpstr>
      <vt:lpstr>Template-based searches</vt:lpstr>
      <vt:lpstr>GW150914</vt:lpstr>
      <vt:lpstr>GW150914 in the  frequency domain</vt:lpstr>
      <vt:lpstr>Observed BBH merger rate</vt:lpstr>
      <vt:lpstr>Expected (and measured!) compact binary merger rates</vt:lpstr>
      <vt:lpstr>Expected ranges of  binary neutron star merger rates and detections</vt:lpstr>
      <vt:lpstr>Binary neutron star mergers are a unique laboratory  for nuclear (astro)-physics</vt:lpstr>
      <vt:lpstr>Short-hard and Long-soft GRBs</vt:lpstr>
      <vt:lpstr>BNS and NSBH mergers</vt:lpstr>
      <vt:lpstr>Binary neutron star merger</vt:lpstr>
      <vt:lpstr>Electromagnetic radiation  from sGRB progenitors</vt:lpstr>
      <vt:lpstr>Low-latency identification of  transients for rapid (&lt; ~100s) followup</vt:lpstr>
      <vt:lpstr>sky localization with the  GW detector network</vt:lpstr>
      <vt:lpstr>PowerPoint Presentation</vt:lpstr>
      <vt:lpstr>PowerPoint Presentation</vt:lpstr>
      <vt:lpstr>PowerPoint Presentation</vt:lpstr>
      <vt:lpstr>PowerPoint Presentation</vt:lpstr>
      <vt:lpstr>Neutron stars</vt:lpstr>
      <vt:lpstr>All four fundamental forces  under the most extreme conditions </vt:lpstr>
      <vt:lpstr>PowerPoint Presentation</vt:lpstr>
      <vt:lpstr>Phase diagram of ground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neutron star mass-radius relation with TOV and NEOS </vt:lpstr>
      <vt:lpstr>EOS and Neutron star structure</vt:lpstr>
      <vt:lpstr>Neutron star masses</vt:lpstr>
      <vt:lpstr>Mass and radius constraints</vt:lpstr>
      <vt:lpstr>Astrophysical constraints on masses and radii of NSs</vt:lpstr>
      <vt:lpstr>Binary neutron star mergers</vt:lpstr>
      <vt:lpstr>Matter distribution during  the disruption of the neutron star</vt:lpstr>
      <vt:lpstr>The origin of the elements – astrophysical nucleosynthesis</vt:lpstr>
      <vt:lpstr>Nucleosynthesis in  binary neutron star collisions</vt:lpstr>
      <vt:lpstr>Nuclear abundances from detailed simulations on BNS mergers</vt:lpstr>
      <vt:lpstr>GWs from BNS mergers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Nuclear Astrophysics: NS-NS Mergers</vt:lpstr>
      <vt:lpstr>Effects of tidal disruption of  neutron stars near merger</vt:lpstr>
      <vt:lpstr>PowerPoint Presentation</vt:lpstr>
      <vt:lpstr>Frequency of peak of final  hyper-massive NS resonance</vt:lpstr>
      <vt:lpstr>Universality of peak frequency</vt:lpstr>
      <vt:lpstr>Many observations required  to constrain NEOS</vt:lpstr>
      <vt:lpstr>Constraining the NEOS  using GWs from BNS</vt:lpstr>
      <vt:lpstr>THANK YOU!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LIGO SURF 2006 Lecture 1</dc:title>
  <dc:creator>Alan Weinstein</dc:creator>
  <cp:lastModifiedBy>Alan Weinstein</cp:lastModifiedBy>
  <cp:revision>492</cp:revision>
  <cp:lastPrinted>2008-09-08T18:43:18Z</cp:lastPrinted>
  <dcterms:created xsi:type="dcterms:W3CDTF">2011-10-20T18:20:14Z</dcterms:created>
  <dcterms:modified xsi:type="dcterms:W3CDTF">2016-03-23T14:23:03Z</dcterms:modified>
</cp:coreProperties>
</file>