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sldIdLst>
    <p:sldId id="256" r:id="rId2"/>
    <p:sldId id="257" r:id="rId3"/>
    <p:sldId id="263" r:id="rId4"/>
    <p:sldId id="264" r:id="rId5"/>
    <p:sldId id="265" r:id="rId6"/>
    <p:sldId id="267" r:id="rId7"/>
    <p:sldId id="269" r:id="rId8"/>
    <p:sldId id="261" r:id="rId9"/>
    <p:sldId id="262" r:id="rId10"/>
    <p:sldId id="268" r:id="rId11"/>
    <p:sldId id="275" r:id="rId12"/>
    <p:sldId id="276" r:id="rId13"/>
    <p:sldId id="279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AD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6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5253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38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3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073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09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5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7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2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0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9D0952F5-5D43-4C32-9929-B9265BE457A5}" type="datetimeFigureOut">
              <a:rPr lang="en-US" smtClean="0"/>
              <a:t>10/6/2015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6C3F65D-3CA7-477B-8AA5-72308EB8BF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VOPO Optical Layout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914805"/>
          </a:xfrm>
        </p:spPr>
        <p:txBody>
          <a:bodyPr>
            <a:normAutofit/>
          </a:bodyPr>
          <a:lstStyle/>
          <a:p>
            <a:r>
              <a:rPr lang="en-US" dirty="0" smtClean="0"/>
              <a:t>LIGO MIT Lab</a:t>
            </a:r>
          </a:p>
          <a:p>
            <a:endParaRPr lang="en-US" dirty="0" smtClean="0"/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Matichard</a:t>
            </a:r>
            <a:r>
              <a:rPr lang="en-US" dirty="0" smtClean="0"/>
              <a:t>, Fabrice</a:t>
            </a:r>
          </a:p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Fernandez Galiana, Alvaro</a:t>
            </a:r>
          </a:p>
        </p:txBody>
      </p:sp>
    </p:spTree>
    <p:extLst>
      <p:ext uri="{BB962C8B-B14F-4D97-AF65-F5344CB8AC3E}">
        <p14:creationId xmlns:p14="http://schemas.microsoft.com/office/powerpoint/2010/main" val="3707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O2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448" y="1818433"/>
            <a:ext cx="8595360" cy="533413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Mass Budget</a:t>
            </a:r>
          </a:p>
          <a:p>
            <a:pPr lvl="1"/>
            <a:r>
              <a:rPr lang="en-US" sz="2200" dirty="0" smtClean="0"/>
              <a:t>Without Balancing Masses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1619" y="5239877"/>
            <a:ext cx="3873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</a:t>
            </a:r>
            <a:r>
              <a:rPr lang="en-US" sz="1600" dirty="0" smtClean="0"/>
              <a:t> The blades design is made for a 37.5 kg suspended mass. With that design, that means 17.28 kg of balanced mass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701" y="1902794"/>
            <a:ext cx="7039314" cy="46605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896" t="37333" r="54896" b="14333"/>
          <a:stretch/>
        </p:blipFill>
        <p:spPr>
          <a:xfrm>
            <a:off x="48741" y="2851926"/>
            <a:ext cx="4026691" cy="1727427"/>
          </a:xfrm>
          <a:prstGeom prst="rect">
            <a:avLst/>
          </a:prstGeom>
        </p:spPr>
      </p:pic>
      <p:sp>
        <p:nvSpPr>
          <p:cNvPr id="19" name="Marcador de contenido 4"/>
          <p:cNvSpPr txBox="1">
            <a:spLocks/>
          </p:cNvSpPr>
          <p:nvPr/>
        </p:nvSpPr>
        <p:spPr>
          <a:xfrm>
            <a:off x="936151" y="4579353"/>
            <a:ext cx="2251870" cy="33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Model used in FEA</a:t>
            </a:r>
          </a:p>
        </p:txBody>
      </p:sp>
    </p:spTree>
    <p:extLst>
      <p:ext uri="{BB962C8B-B14F-4D97-AF65-F5344CB8AC3E}">
        <p14:creationId xmlns:p14="http://schemas.microsoft.com/office/powerpoint/2010/main" val="431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O3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8825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O3 Solid Works Optical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89" t="6769" r="15171"/>
          <a:stretch/>
        </p:blipFill>
        <p:spPr>
          <a:xfrm>
            <a:off x="5537199" y="1724290"/>
            <a:ext cx="5770591" cy="51337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87" t="7148" r="13275" b="1574"/>
          <a:stretch/>
        </p:blipFill>
        <p:spPr>
          <a:xfrm rot="16200000">
            <a:off x="799706" y="1789706"/>
            <a:ext cx="4427934" cy="53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2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042" t="8567" r="4146"/>
          <a:stretch/>
        </p:blipFill>
        <p:spPr>
          <a:xfrm>
            <a:off x="2678347" y="1770058"/>
            <a:ext cx="6590640" cy="50716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O3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69430" y="1838263"/>
            <a:ext cx="8595360" cy="8825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O3 Solid Works Optical Layout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77998" y="3237345"/>
            <a:ext cx="119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Dump (5)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6364" y="1797659"/>
            <a:ext cx="9960183" cy="4846813"/>
            <a:chOff x="576364" y="1797659"/>
            <a:chExt cx="9960183" cy="4846813"/>
          </a:xfrm>
        </p:grpSpPr>
        <p:sp>
          <p:nvSpPr>
            <p:cNvPr id="6" name="TextBox 5"/>
            <p:cNvSpPr txBox="1"/>
            <p:nvPr/>
          </p:nvSpPr>
          <p:spPr>
            <a:xfrm>
              <a:off x="7451481" y="1797659"/>
              <a:ext cx="1429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Mirror (19)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346531" y="5372981"/>
              <a:ext cx="119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Lens (7)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11574" y="6275140"/>
              <a:ext cx="119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QPD (3)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9306" y="2628348"/>
              <a:ext cx="1190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Polarizer (2+2)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024" y="4036466"/>
              <a:ext cx="1171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Faraday Rotator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364" y="5143578"/>
              <a:ext cx="1228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Wave Plate (2)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3339" y="5998141"/>
              <a:ext cx="911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Fiber In (2)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2539322" y="2951514"/>
              <a:ext cx="2092313" cy="71602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3"/>
            </p:cNvCxnSpPr>
            <p:nvPr/>
          </p:nvCxnSpPr>
          <p:spPr>
            <a:xfrm>
              <a:off x="1950395" y="4359632"/>
              <a:ext cx="2397869" cy="32316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3"/>
            </p:cNvCxnSpPr>
            <p:nvPr/>
          </p:nvCxnSpPr>
          <p:spPr>
            <a:xfrm flipV="1">
              <a:off x="1805290" y="4810541"/>
              <a:ext cx="2542974" cy="656203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</p:cNvCxnSpPr>
            <p:nvPr/>
          </p:nvCxnSpPr>
          <p:spPr>
            <a:xfrm flipV="1">
              <a:off x="2995306" y="5546035"/>
              <a:ext cx="1636329" cy="775272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1"/>
            </p:cNvCxnSpPr>
            <p:nvPr/>
          </p:nvCxnSpPr>
          <p:spPr>
            <a:xfrm flipH="1" flipV="1">
              <a:off x="6033052" y="5805290"/>
              <a:ext cx="2478522" cy="654516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0" idx="1"/>
            </p:cNvCxnSpPr>
            <p:nvPr/>
          </p:nvCxnSpPr>
          <p:spPr>
            <a:xfrm flipH="1" flipV="1">
              <a:off x="6749143" y="4934086"/>
              <a:ext cx="2597388" cy="623561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1"/>
            </p:cNvCxnSpPr>
            <p:nvPr/>
          </p:nvCxnSpPr>
          <p:spPr>
            <a:xfrm flipH="1">
              <a:off x="5474150" y="1982325"/>
              <a:ext cx="1977331" cy="974124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1"/>
            </p:cNvCxnSpPr>
            <p:nvPr/>
          </p:nvCxnSpPr>
          <p:spPr>
            <a:xfrm flipH="1">
              <a:off x="7185991" y="3560511"/>
              <a:ext cx="2092007" cy="501400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8770306" y="2575801"/>
            <a:ext cx="1429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RFPD (2)</a:t>
            </a:r>
            <a:endParaRPr lang="en-US" dirty="0"/>
          </a:p>
        </p:txBody>
      </p:sp>
      <p:cxnSp>
        <p:nvCxnSpPr>
          <p:cNvPr id="38" name="Straight Arrow Connector 37"/>
          <p:cNvCxnSpPr>
            <a:stCxn id="37" idx="1"/>
          </p:cNvCxnSpPr>
          <p:nvPr/>
        </p:nvCxnSpPr>
        <p:spPr>
          <a:xfrm flipH="1">
            <a:off x="7735882" y="2760467"/>
            <a:ext cx="1034424" cy="340044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2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O3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69430" y="1838263"/>
            <a:ext cx="8595360" cy="8825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O3 Solid Works Optical Layout</a:t>
            </a:r>
          </a:p>
          <a:p>
            <a:pPr lvl="1"/>
            <a:r>
              <a:rPr lang="en-US" sz="2200" dirty="0" smtClean="0"/>
              <a:t>“Conflict” areas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89" t="6769" r="15171"/>
          <a:stretch/>
        </p:blipFill>
        <p:spPr>
          <a:xfrm>
            <a:off x="4544446" y="3009219"/>
            <a:ext cx="3343307" cy="2974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819" y="2596096"/>
            <a:ext cx="3181006" cy="22170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2240" y="1571034"/>
            <a:ext cx="3521920" cy="245467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3600" y="4977614"/>
            <a:ext cx="2571174" cy="179203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56275" y="5184654"/>
            <a:ext cx="4415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u="sng" dirty="0" smtClean="0"/>
              <a:t>NOTE:</a:t>
            </a:r>
            <a:r>
              <a:rPr lang="en-US" sz="1600" dirty="0" smtClean="0"/>
              <a:t> One of the biggest fitting</a:t>
            </a:r>
          </a:p>
          <a:p>
            <a:pPr algn="r"/>
            <a:r>
              <a:rPr lang="en-US" sz="1600" dirty="0" smtClean="0"/>
              <a:t>issues involves the 5 beam dumps. </a:t>
            </a:r>
          </a:p>
          <a:p>
            <a:pPr algn="r"/>
            <a:r>
              <a:rPr lang="en-US" sz="1600" dirty="0" smtClean="0"/>
              <a:t>With the configuration shown in the </a:t>
            </a:r>
          </a:p>
          <a:p>
            <a:pPr algn="r"/>
            <a:r>
              <a:rPr lang="en-US" sz="1600" dirty="0" smtClean="0"/>
              <a:t>actual SW model they could not be placed.</a:t>
            </a:r>
          </a:p>
          <a:p>
            <a:pPr algn="r"/>
            <a:r>
              <a:rPr lang="en-US" sz="1600" dirty="0" smtClean="0"/>
              <a:t>So they will have for sure to be redesigned  </a:t>
            </a:r>
            <a:endParaRPr lang="en-US" sz="1600" dirty="0"/>
          </a:p>
        </p:txBody>
      </p:sp>
      <p:sp>
        <p:nvSpPr>
          <p:cNvPr id="20" name="Oval 19"/>
          <p:cNvSpPr/>
          <p:nvPr/>
        </p:nvSpPr>
        <p:spPr>
          <a:xfrm>
            <a:off x="4943790" y="3704628"/>
            <a:ext cx="1135463" cy="88746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14609" y="5244944"/>
            <a:ext cx="600059" cy="73859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356245" y="3128164"/>
            <a:ext cx="969003" cy="91127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20" idx="2"/>
          </p:cNvCxnSpPr>
          <p:nvPr/>
        </p:nvCxnSpPr>
        <p:spPr>
          <a:xfrm flipH="1" flipV="1">
            <a:off x="3537020" y="3838470"/>
            <a:ext cx="1406770" cy="30989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1" idx="2"/>
            <a:endCxn id="19" idx="3"/>
          </p:cNvCxnSpPr>
          <p:nvPr/>
        </p:nvCxnSpPr>
        <p:spPr>
          <a:xfrm flipH="1">
            <a:off x="4314774" y="5614241"/>
            <a:ext cx="899835" cy="25938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2" idx="6"/>
          </p:cNvCxnSpPr>
          <p:nvPr/>
        </p:nvCxnSpPr>
        <p:spPr>
          <a:xfrm flipV="1">
            <a:off x="7325248" y="3298467"/>
            <a:ext cx="726444" cy="2853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9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O3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457448" y="1818433"/>
            <a:ext cx="8595360" cy="533413"/>
          </a:xfrm>
        </p:spPr>
        <p:txBody>
          <a:bodyPr>
            <a:normAutofit fontScale="70000" lnSpcReduction="20000"/>
          </a:bodyPr>
          <a:lstStyle/>
          <a:p>
            <a:r>
              <a:rPr lang="en-US" sz="2400" dirty="0" smtClean="0"/>
              <a:t>Mass Budget</a:t>
            </a:r>
          </a:p>
          <a:p>
            <a:pPr lvl="1"/>
            <a:r>
              <a:rPr lang="en-US" sz="2200" dirty="0" smtClean="0"/>
              <a:t>Without Balancing Masses</a:t>
            </a:r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1619" y="5239877"/>
            <a:ext cx="3873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</a:t>
            </a:r>
            <a:r>
              <a:rPr lang="en-US" sz="1600" dirty="0" smtClean="0"/>
              <a:t> The blades design is made for a 37.5 kg suspended mass. With this design, that means 14.17 kg of balanced mass</a:t>
            </a:r>
            <a:endParaRPr lang="en-US" sz="16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896" t="37333" r="54896" b="14333"/>
          <a:stretch/>
        </p:blipFill>
        <p:spPr>
          <a:xfrm>
            <a:off x="48741" y="2851926"/>
            <a:ext cx="3829923" cy="1643015"/>
          </a:xfrm>
          <a:prstGeom prst="rect">
            <a:avLst/>
          </a:prstGeom>
        </p:spPr>
      </p:pic>
      <p:sp>
        <p:nvSpPr>
          <p:cNvPr id="19" name="Marcador de contenido 4"/>
          <p:cNvSpPr txBox="1">
            <a:spLocks/>
          </p:cNvSpPr>
          <p:nvPr/>
        </p:nvSpPr>
        <p:spPr>
          <a:xfrm>
            <a:off x="936151" y="4579353"/>
            <a:ext cx="2251870" cy="3390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Model used in FEA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4948" y="1818405"/>
            <a:ext cx="7237461" cy="49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7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O3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869429" y="1972341"/>
            <a:ext cx="10085083" cy="488565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Conclusions:</a:t>
            </a:r>
          </a:p>
          <a:p>
            <a:pPr marL="0" indent="0">
              <a:buNone/>
            </a:pPr>
            <a:endParaRPr lang="en-US" sz="2400" dirty="0" smtClean="0"/>
          </a:p>
          <a:p>
            <a:pPr lvl="1"/>
            <a:r>
              <a:rPr lang="en-US" sz="2200" dirty="0" smtClean="0"/>
              <a:t>Layout is “feasible” (Detailed layout is needed to confirm it)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Model has to be refined with the proper dimensions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Part masses have to be checked with the existing real pieces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r>
              <a:rPr lang="en-US" sz="2200" dirty="0" smtClean="0"/>
              <a:t>Beam Dumps will have to be redesigned (lack of space)</a:t>
            </a:r>
          </a:p>
          <a:p>
            <a:pPr lvl="1"/>
            <a:endParaRPr lang="en-US" sz="2200" dirty="0"/>
          </a:p>
          <a:p>
            <a:pPr lvl="1"/>
            <a:r>
              <a:rPr lang="en-US" sz="2200" dirty="0"/>
              <a:t>Blade design may have to be reconsidered </a:t>
            </a:r>
            <a:r>
              <a:rPr lang="en-US" sz="2200" dirty="0" smtClean="0"/>
              <a:t>(17.28kg / 14.17 </a:t>
            </a:r>
            <a:r>
              <a:rPr lang="en-US" sz="2200" dirty="0"/>
              <a:t>kg of balancing mass)</a:t>
            </a: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452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Optical Layout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85874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2 different layouts:</a:t>
            </a:r>
            <a:endParaRPr lang="en-US" sz="2200" dirty="0" smtClean="0"/>
          </a:p>
          <a:p>
            <a:pPr marL="274320" lvl="1" indent="0"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6" name="Marcador de contenido 4"/>
          <p:cNvSpPr txBox="1">
            <a:spLocks/>
          </p:cNvSpPr>
          <p:nvPr/>
        </p:nvSpPr>
        <p:spPr>
          <a:xfrm>
            <a:off x="5919200" y="2226011"/>
            <a:ext cx="5496397" cy="783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200" dirty="0" smtClean="0"/>
          </a:p>
          <a:p>
            <a:pPr lvl="1"/>
            <a:r>
              <a:rPr lang="en-US" sz="2200" dirty="0" smtClean="0"/>
              <a:t>O3 Squeezer model with filter cavity + RFPD in Vacuum</a:t>
            </a:r>
          </a:p>
          <a:p>
            <a:pPr marL="274320" lvl="1" indent="0">
              <a:buNone/>
            </a:pPr>
            <a:r>
              <a:rPr lang="en-US" sz="2200" dirty="0" smtClean="0"/>
              <a:t> </a:t>
            </a:r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568524" y="2494054"/>
            <a:ext cx="5931408" cy="51516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200" dirty="0" smtClean="0"/>
              <a:t>O2 Squeezer model (</a:t>
            </a:r>
            <a:r>
              <a:rPr lang="en-US" sz="2200" i="1" dirty="0" smtClean="0"/>
              <a:t>early</a:t>
            </a:r>
            <a:r>
              <a:rPr lang="en-US" sz="2200" dirty="0" smtClean="0"/>
              <a:t> squeezing)</a:t>
            </a:r>
          </a:p>
          <a:p>
            <a:pPr marL="274320" lvl="1" indent="0">
              <a:buFont typeface="Wingdings 2" pitchFamily="18" charset="2"/>
              <a:buNone/>
            </a:pPr>
            <a:r>
              <a:rPr lang="en-US" sz="2200" dirty="0" smtClean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87" t="7148" r="13275" b="1574"/>
          <a:stretch/>
        </p:blipFill>
        <p:spPr>
          <a:xfrm>
            <a:off x="6935821" y="2649775"/>
            <a:ext cx="3394953" cy="4131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3293" t="7402" r="13378" b="2107"/>
          <a:stretch/>
        </p:blipFill>
        <p:spPr>
          <a:xfrm>
            <a:off x="1591733" y="2836332"/>
            <a:ext cx="3142637" cy="380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3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6230" y="1838529"/>
            <a:ext cx="8595360" cy="533413"/>
          </a:xfrm>
        </p:spPr>
        <p:txBody>
          <a:bodyPr>
            <a:normAutofit/>
          </a:bodyPr>
          <a:lstStyle/>
          <a:p>
            <a:r>
              <a:rPr lang="en-US" sz="2400" dirty="0"/>
              <a:t>Solid Works Optical </a:t>
            </a:r>
            <a:r>
              <a:rPr lang="en-US" sz="2400" dirty="0" smtClean="0"/>
              <a:t>Layout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91" t="18066" r="34313" b="16454"/>
          <a:stretch/>
        </p:blipFill>
        <p:spPr>
          <a:xfrm>
            <a:off x="2299063" y="2371942"/>
            <a:ext cx="3378046" cy="4250926"/>
          </a:xfrm>
          <a:prstGeom prst="rect">
            <a:avLst/>
          </a:prstGeom>
        </p:spPr>
      </p:pic>
      <p:sp>
        <p:nvSpPr>
          <p:cNvPr id="23" name="Marcador de contenido 4"/>
          <p:cNvSpPr txBox="1">
            <a:spLocks/>
          </p:cNvSpPr>
          <p:nvPr/>
        </p:nvSpPr>
        <p:spPr>
          <a:xfrm>
            <a:off x="136434" y="3261603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Mirror:</a:t>
            </a:r>
          </a:p>
          <a:p>
            <a:pPr lvl="1"/>
            <a:r>
              <a:rPr lang="en-US" sz="2200" dirty="0" smtClean="0"/>
              <a:t>Mass: 159.176 g</a:t>
            </a:r>
          </a:p>
          <a:p>
            <a:pPr lvl="1"/>
            <a:r>
              <a:rPr lang="en-US" sz="2200" dirty="0" smtClean="0"/>
              <a:t>Quantity: 11 / 19</a:t>
            </a:r>
            <a:endParaRPr lang="en-US" sz="2000" dirty="0"/>
          </a:p>
        </p:txBody>
      </p:sp>
      <p:sp>
        <p:nvSpPr>
          <p:cNvPr id="25" name="Marcador de contenido 4"/>
          <p:cNvSpPr txBox="1">
            <a:spLocks/>
          </p:cNvSpPr>
          <p:nvPr/>
        </p:nvSpPr>
        <p:spPr>
          <a:xfrm>
            <a:off x="5903683" y="3196867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Lens:</a:t>
            </a:r>
          </a:p>
          <a:p>
            <a:pPr lvl="1"/>
            <a:r>
              <a:rPr lang="en-US" sz="2200" dirty="0" smtClean="0"/>
              <a:t>Mass: 121.375 g</a:t>
            </a:r>
          </a:p>
          <a:p>
            <a:pPr lvl="1"/>
            <a:r>
              <a:rPr lang="en-US" sz="2200" dirty="0" smtClean="0"/>
              <a:t>Quantity: 7 / 10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86" t="16650" r="32917" b="12629"/>
          <a:stretch/>
        </p:blipFill>
        <p:spPr>
          <a:xfrm>
            <a:off x="7839738" y="2201265"/>
            <a:ext cx="3433201" cy="465673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77153" t="42699" r="21106" b="51685"/>
          <a:stretch/>
        </p:blipFill>
        <p:spPr>
          <a:xfrm>
            <a:off x="491033" y="5304329"/>
            <a:ext cx="1230393" cy="124056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/>
          <a:srcRect l="75489" t="70989" r="22786" b="23490"/>
          <a:stretch/>
        </p:blipFill>
        <p:spPr>
          <a:xfrm>
            <a:off x="6533294" y="5304329"/>
            <a:ext cx="1240568" cy="12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57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6230" y="1838529"/>
            <a:ext cx="8595360" cy="533413"/>
          </a:xfrm>
        </p:spPr>
        <p:txBody>
          <a:bodyPr>
            <a:normAutofit/>
          </a:bodyPr>
          <a:lstStyle/>
          <a:p>
            <a:r>
              <a:rPr lang="en-US" sz="2400" dirty="0"/>
              <a:t>Solid Works Optical </a:t>
            </a:r>
            <a:r>
              <a:rPr lang="en-US" sz="2400" dirty="0" smtClean="0"/>
              <a:t>Layout</a:t>
            </a:r>
            <a:endParaRPr lang="en-US" sz="2400" dirty="0"/>
          </a:p>
        </p:txBody>
      </p:sp>
      <p:sp>
        <p:nvSpPr>
          <p:cNvPr id="23" name="Marcador de contenido 4"/>
          <p:cNvSpPr txBox="1">
            <a:spLocks/>
          </p:cNvSpPr>
          <p:nvPr/>
        </p:nvSpPr>
        <p:spPr>
          <a:xfrm>
            <a:off x="136434" y="3690481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Beam Dump:</a:t>
            </a:r>
          </a:p>
          <a:p>
            <a:pPr lvl="1"/>
            <a:r>
              <a:rPr lang="en-US" sz="2200" dirty="0" smtClean="0"/>
              <a:t>Mass: 202.27 g</a:t>
            </a:r>
          </a:p>
          <a:p>
            <a:pPr lvl="1"/>
            <a:r>
              <a:rPr lang="en-US" sz="2200" dirty="0" smtClean="0"/>
              <a:t>Quantity: 2 / 5</a:t>
            </a:r>
            <a:endParaRPr lang="en-US" sz="2000" dirty="0"/>
          </a:p>
        </p:txBody>
      </p:sp>
      <p:sp>
        <p:nvSpPr>
          <p:cNvPr id="25" name="Marcador de contenido 4"/>
          <p:cNvSpPr txBox="1">
            <a:spLocks/>
          </p:cNvSpPr>
          <p:nvPr/>
        </p:nvSpPr>
        <p:spPr>
          <a:xfrm>
            <a:off x="5770128" y="3476902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QPD:</a:t>
            </a:r>
          </a:p>
          <a:p>
            <a:pPr lvl="1"/>
            <a:r>
              <a:rPr lang="en-US" sz="2200" dirty="0" smtClean="0"/>
              <a:t>Mass: 142.98 g</a:t>
            </a:r>
          </a:p>
          <a:p>
            <a:pPr lvl="1"/>
            <a:r>
              <a:rPr lang="en-US" sz="2200" dirty="0" smtClean="0"/>
              <a:t>Quantity: 2 / 3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641" t="13878" r="33787" b="8468"/>
          <a:stretch/>
        </p:blipFill>
        <p:spPr>
          <a:xfrm>
            <a:off x="2612571" y="2217419"/>
            <a:ext cx="2651760" cy="4640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49" t="11658" r="29053" b="2229"/>
          <a:stretch/>
        </p:blipFill>
        <p:spPr>
          <a:xfrm>
            <a:off x="7561107" y="2011680"/>
            <a:ext cx="3706928" cy="4846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71360" t="83026" r="26943" b="11544"/>
          <a:stretch/>
        </p:blipFill>
        <p:spPr>
          <a:xfrm>
            <a:off x="908925" y="5393459"/>
            <a:ext cx="1127761" cy="11277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0771" t="27792" r="27456" b="66533"/>
          <a:stretch/>
        </p:blipFill>
        <p:spPr>
          <a:xfrm>
            <a:off x="6337369" y="5393454"/>
            <a:ext cx="1127761" cy="112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6230" y="1838529"/>
            <a:ext cx="8595360" cy="533413"/>
          </a:xfrm>
        </p:spPr>
        <p:txBody>
          <a:bodyPr>
            <a:normAutofit/>
          </a:bodyPr>
          <a:lstStyle/>
          <a:p>
            <a:r>
              <a:rPr lang="en-US" sz="2400" dirty="0"/>
              <a:t>Solid Works Optical </a:t>
            </a:r>
            <a:r>
              <a:rPr lang="en-US" sz="2400" dirty="0" smtClean="0"/>
              <a:t>Layout</a:t>
            </a:r>
            <a:endParaRPr lang="en-US" sz="2400" dirty="0"/>
          </a:p>
        </p:txBody>
      </p:sp>
      <p:sp>
        <p:nvSpPr>
          <p:cNvPr id="23" name="Marcador de contenido 4"/>
          <p:cNvSpPr txBox="1">
            <a:spLocks/>
          </p:cNvSpPr>
          <p:nvPr/>
        </p:nvSpPr>
        <p:spPr>
          <a:xfrm>
            <a:off x="54222" y="3009219"/>
            <a:ext cx="3206868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Polarizers:</a:t>
            </a:r>
          </a:p>
          <a:p>
            <a:pPr lvl="1"/>
            <a:r>
              <a:rPr lang="en-US" sz="2200" dirty="0" smtClean="0"/>
              <a:t>Mass: </a:t>
            </a:r>
            <a:r>
              <a:rPr lang="en-US" sz="2200" dirty="0"/>
              <a:t>159.176</a:t>
            </a:r>
            <a:r>
              <a:rPr lang="en-US" sz="2200" dirty="0" smtClean="0"/>
              <a:t> g</a:t>
            </a:r>
          </a:p>
          <a:p>
            <a:pPr lvl="1"/>
            <a:r>
              <a:rPr lang="en-US" sz="2200" dirty="0" smtClean="0"/>
              <a:t>Quantity: 2+2 / 2+2</a:t>
            </a:r>
            <a:endParaRPr lang="en-US" sz="2000" dirty="0"/>
          </a:p>
        </p:txBody>
      </p:sp>
      <p:sp>
        <p:nvSpPr>
          <p:cNvPr id="25" name="Marcador de contenido 4"/>
          <p:cNvSpPr txBox="1">
            <a:spLocks/>
          </p:cNvSpPr>
          <p:nvPr/>
        </p:nvSpPr>
        <p:spPr>
          <a:xfrm>
            <a:off x="5645556" y="2519149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Wave Plate:</a:t>
            </a:r>
          </a:p>
          <a:p>
            <a:pPr lvl="1"/>
            <a:r>
              <a:rPr lang="en-US" sz="2200" dirty="0" smtClean="0"/>
              <a:t>Mass: 300 g</a:t>
            </a:r>
          </a:p>
          <a:p>
            <a:pPr lvl="1"/>
            <a:r>
              <a:rPr lang="en-US" sz="2200" dirty="0" smtClean="0"/>
              <a:t>Quantity: 1 / 2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791" t="18066" r="34313" b="16454"/>
          <a:stretch/>
        </p:blipFill>
        <p:spPr>
          <a:xfrm>
            <a:off x="2703877" y="2371942"/>
            <a:ext cx="3378046" cy="42509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4561"/>
            <a:ext cx="33963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 </a:t>
            </a:r>
            <a:r>
              <a:rPr lang="en-US" sz="1600" dirty="0" smtClean="0"/>
              <a:t>At this point the polarizers have been modeled as mirrors. A more realistic model has to be done to the two kinds of polarizers that will be used.</a:t>
            </a:r>
            <a:endParaRPr lang="en-US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660" t="8608" r="28929" b="8608"/>
          <a:stretch/>
        </p:blipFill>
        <p:spPr>
          <a:xfrm>
            <a:off x="8064148" y="1672045"/>
            <a:ext cx="3274883" cy="518595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70833" t="75952" r="27489" b="18587"/>
          <a:stretch/>
        </p:blipFill>
        <p:spPr>
          <a:xfrm>
            <a:off x="1419934" y="4357687"/>
            <a:ext cx="1079463" cy="10978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68552" t="61141" r="29730" b="33343"/>
          <a:stretch/>
        </p:blipFill>
        <p:spPr>
          <a:xfrm>
            <a:off x="6749143" y="4363702"/>
            <a:ext cx="1082381" cy="10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4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6230" y="1838529"/>
            <a:ext cx="8595360" cy="53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Solid Works Optical Layout</a:t>
            </a:r>
            <a:endParaRPr lang="en-US" sz="2400" dirty="0"/>
          </a:p>
        </p:txBody>
      </p:sp>
      <p:sp>
        <p:nvSpPr>
          <p:cNvPr id="23" name="Marcador de contenido 4"/>
          <p:cNvSpPr txBox="1">
            <a:spLocks/>
          </p:cNvSpPr>
          <p:nvPr/>
        </p:nvSpPr>
        <p:spPr>
          <a:xfrm>
            <a:off x="0" y="2790640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Fibers In:</a:t>
            </a:r>
          </a:p>
          <a:p>
            <a:pPr lvl="1"/>
            <a:r>
              <a:rPr lang="en-US" sz="2200" dirty="0" smtClean="0"/>
              <a:t>Mass: 195.175 g</a:t>
            </a:r>
          </a:p>
          <a:p>
            <a:pPr lvl="1"/>
            <a:r>
              <a:rPr lang="en-US" sz="2200" dirty="0" smtClean="0"/>
              <a:t>Quantity: 2 / 2</a:t>
            </a:r>
            <a:endParaRPr lang="en-US" sz="2000" dirty="0"/>
          </a:p>
        </p:txBody>
      </p:sp>
      <p:sp>
        <p:nvSpPr>
          <p:cNvPr id="25" name="Marcador de contenido 4"/>
          <p:cNvSpPr txBox="1">
            <a:spLocks/>
          </p:cNvSpPr>
          <p:nvPr/>
        </p:nvSpPr>
        <p:spPr>
          <a:xfrm>
            <a:off x="5714825" y="2599043"/>
            <a:ext cx="2944838" cy="1613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RFPD in </a:t>
            </a:r>
            <a:r>
              <a:rPr lang="en-US" sz="2400" dirty="0" smtClean="0"/>
              <a:t>Vacuum</a:t>
            </a:r>
          </a:p>
          <a:p>
            <a:pPr lvl="1"/>
            <a:r>
              <a:rPr lang="en-US" sz="2200" dirty="0" smtClean="0"/>
              <a:t>Mass: </a:t>
            </a:r>
            <a:r>
              <a:rPr lang="en-US" sz="2400" dirty="0" smtClean="0"/>
              <a:t>270.41 g</a:t>
            </a:r>
            <a:endParaRPr lang="en-US" sz="2200" dirty="0" smtClean="0"/>
          </a:p>
          <a:p>
            <a:pPr lvl="1"/>
            <a:r>
              <a:rPr lang="en-US" sz="2200" dirty="0" smtClean="0"/>
              <a:t>Quantity: 0 / 2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503807"/>
            <a:ext cx="44152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 </a:t>
            </a:r>
            <a:r>
              <a:rPr lang="en-US" sz="1600" dirty="0" smtClean="0"/>
              <a:t>At this point the </a:t>
            </a:r>
          </a:p>
          <a:p>
            <a:r>
              <a:rPr lang="en-US" sz="1600" dirty="0"/>
              <a:t>f</a:t>
            </a:r>
            <a:r>
              <a:rPr lang="en-US" sz="1600" dirty="0" smtClean="0"/>
              <a:t>iber In have been modeled </a:t>
            </a:r>
          </a:p>
          <a:p>
            <a:r>
              <a:rPr lang="en-US" sz="1600" dirty="0" smtClean="0"/>
              <a:t>as mirrors with </a:t>
            </a:r>
            <a:r>
              <a:rPr lang="en-US" sz="1600" dirty="0" err="1" smtClean="0"/>
              <a:t>pico</a:t>
            </a:r>
            <a:r>
              <a:rPr lang="en-US" sz="1600" dirty="0" smtClean="0"/>
              <a:t> motors. A </a:t>
            </a:r>
          </a:p>
          <a:p>
            <a:r>
              <a:rPr lang="en-US" sz="1600" dirty="0" smtClean="0"/>
              <a:t>more realistic model has to be done to </a:t>
            </a:r>
          </a:p>
          <a:p>
            <a:r>
              <a:rPr lang="en-US" sz="1600" dirty="0" smtClean="0"/>
              <a:t>the two kinds of polarizers that will be used.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1687" t="18453" r="35349" b="16235"/>
          <a:stretch/>
        </p:blipFill>
        <p:spPr>
          <a:xfrm>
            <a:off x="2315070" y="2225671"/>
            <a:ext cx="3821119" cy="45106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66512" t="38889" r="30760" b="55427"/>
          <a:stretch/>
        </p:blipFill>
        <p:spPr>
          <a:xfrm>
            <a:off x="791173" y="4255055"/>
            <a:ext cx="1620457" cy="10551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599" t="11393" r="35790" b="11541"/>
          <a:stretch/>
        </p:blipFill>
        <p:spPr>
          <a:xfrm>
            <a:off x="8059441" y="658639"/>
            <a:ext cx="3424849" cy="58078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768" t="60456" r="15986" b="32979"/>
          <a:stretch/>
        </p:blipFill>
        <p:spPr>
          <a:xfrm>
            <a:off x="6218962" y="4893511"/>
            <a:ext cx="1725340" cy="83345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008386" y="5891592"/>
            <a:ext cx="4415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 </a:t>
            </a:r>
            <a:r>
              <a:rPr lang="en-US" sz="1600" dirty="0" smtClean="0"/>
              <a:t>At this point the </a:t>
            </a:r>
          </a:p>
          <a:p>
            <a:r>
              <a:rPr lang="en-US" sz="1600" dirty="0" smtClean="0"/>
              <a:t>model used is for a 4” beam </a:t>
            </a:r>
          </a:p>
          <a:p>
            <a:r>
              <a:rPr lang="en-US" sz="1600" dirty="0" smtClean="0"/>
              <a:t>height while the real one will be at 2.5”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7371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6230" y="1838529"/>
            <a:ext cx="8595360" cy="53341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Solid Works Optical Layout</a:t>
            </a:r>
            <a:endParaRPr lang="en-US" sz="2400" dirty="0"/>
          </a:p>
        </p:txBody>
      </p:sp>
      <p:sp>
        <p:nvSpPr>
          <p:cNvPr id="25" name="Marcador de contenido 4"/>
          <p:cNvSpPr txBox="1">
            <a:spLocks/>
          </p:cNvSpPr>
          <p:nvPr/>
        </p:nvSpPr>
        <p:spPr>
          <a:xfrm>
            <a:off x="319314" y="2574702"/>
            <a:ext cx="2854960" cy="16138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Faraday Rotator:</a:t>
            </a:r>
          </a:p>
          <a:p>
            <a:pPr lvl="1"/>
            <a:r>
              <a:rPr lang="en-US" sz="2200" dirty="0" smtClean="0"/>
              <a:t>Mass: </a:t>
            </a:r>
          </a:p>
          <a:p>
            <a:pPr lvl="2"/>
            <a:r>
              <a:rPr lang="en-US" sz="2000" dirty="0" smtClean="0"/>
              <a:t>Base: 170.43 g</a:t>
            </a:r>
          </a:p>
          <a:p>
            <a:pPr lvl="2"/>
            <a:r>
              <a:rPr lang="en-US" sz="2000" dirty="0" smtClean="0"/>
              <a:t>Rotator: 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g</a:t>
            </a:r>
          </a:p>
          <a:p>
            <a:pPr lvl="1"/>
            <a:r>
              <a:rPr lang="en-US" sz="2200" dirty="0" smtClean="0"/>
              <a:t>Quantity: 1 / 1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3455990" y="2186788"/>
            <a:ext cx="2916571" cy="4003524"/>
            <a:chOff x="2912534" y="-2247550"/>
            <a:chExt cx="6316134" cy="976595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0213" t="15757" r="30526" b="6589"/>
            <a:stretch/>
          </p:blipFill>
          <p:spPr>
            <a:xfrm>
              <a:off x="2912534" y="203200"/>
              <a:ext cx="6316134" cy="7315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82768" t="45290" r="7151" b="21936"/>
            <a:stretch/>
          </p:blipFill>
          <p:spPr>
            <a:xfrm>
              <a:off x="2991394" y="-2247550"/>
              <a:ext cx="5909687" cy="600424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818184" y="5071930"/>
            <a:ext cx="44152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NOTE: </a:t>
            </a:r>
            <a:r>
              <a:rPr lang="en-US" sz="1600" dirty="0" smtClean="0"/>
              <a:t>At this point the </a:t>
            </a:r>
          </a:p>
          <a:p>
            <a:r>
              <a:rPr lang="en-US" sz="1600" dirty="0" smtClean="0"/>
              <a:t>Faraday Rotator has been </a:t>
            </a:r>
          </a:p>
          <a:p>
            <a:r>
              <a:rPr lang="en-US" sz="1600" dirty="0" smtClean="0"/>
              <a:t>modeled as just its base and </a:t>
            </a:r>
          </a:p>
          <a:p>
            <a:r>
              <a:rPr lang="en-US" sz="1600" dirty="0" smtClean="0"/>
              <a:t>with a rough design that will</a:t>
            </a:r>
          </a:p>
          <a:p>
            <a:r>
              <a:rPr lang="en-US" sz="1600" dirty="0" smtClean="0"/>
              <a:t>be improved once the Faraday </a:t>
            </a:r>
          </a:p>
          <a:p>
            <a:r>
              <a:rPr lang="en-US" sz="1600" dirty="0" smtClean="0"/>
              <a:t>rotator model will be obtained.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711410" y="6416934"/>
            <a:ext cx="2319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 (6061-T6 Al)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822165" y="1961833"/>
            <a:ext cx="1716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EOT Faraday Rotator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027" t="14839" r="18764" b="22522"/>
          <a:stretch/>
        </p:blipFill>
        <p:spPr>
          <a:xfrm>
            <a:off x="6717744" y="2284998"/>
            <a:ext cx="4343924" cy="4009099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17" idx="1"/>
          </p:cNvCxnSpPr>
          <p:nvPr/>
        </p:nvCxnSpPr>
        <p:spPr>
          <a:xfrm flipH="1">
            <a:off x="5822229" y="2284999"/>
            <a:ext cx="999936" cy="49517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9" idx="1"/>
          </p:cNvCxnSpPr>
          <p:nvPr/>
        </p:nvCxnSpPr>
        <p:spPr>
          <a:xfrm flipH="1" flipV="1">
            <a:off x="5701456" y="5665651"/>
            <a:ext cx="1009954" cy="93594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68449" t="54790" r="29608" b="38829"/>
          <a:stretch/>
        </p:blipFill>
        <p:spPr>
          <a:xfrm>
            <a:off x="2124070" y="4188550"/>
            <a:ext cx="746740" cy="76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O2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261872" y="1828801"/>
            <a:ext cx="8595360" cy="8825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O2 Solid Works Optical Layout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92" t="3044" r="12953" b="859"/>
          <a:stretch/>
        </p:blipFill>
        <p:spPr>
          <a:xfrm>
            <a:off x="5231215" y="1351224"/>
            <a:ext cx="6028252" cy="55067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3260" t="7375" r="13378" b="2107"/>
          <a:stretch/>
        </p:blipFill>
        <p:spPr>
          <a:xfrm rot="16200000">
            <a:off x="627785" y="1815880"/>
            <a:ext cx="4308870" cy="521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430" y="365760"/>
            <a:ext cx="10085082" cy="1325562"/>
          </a:xfrm>
        </p:spPr>
        <p:txBody>
          <a:bodyPr/>
          <a:lstStyle/>
          <a:p>
            <a:r>
              <a:rPr lang="en-US" dirty="0" smtClean="0"/>
              <a:t>O2 Squeezer Model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9314" y="1683657"/>
            <a:ext cx="6429829" cy="76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106230" y="1838529"/>
            <a:ext cx="8595360" cy="88259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O2 Solid Works Optical Layout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368" y="1776071"/>
            <a:ext cx="1190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Beam Dump (2)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6364" y="1753780"/>
            <a:ext cx="9840208" cy="5104220"/>
            <a:chOff x="576364" y="1753780"/>
            <a:chExt cx="9840208" cy="510422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8537" t="7714" r="13356" b="10811"/>
            <a:stretch/>
          </p:blipFill>
          <p:spPr>
            <a:xfrm>
              <a:off x="2412460" y="1753780"/>
              <a:ext cx="6605080" cy="510422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511574" y="2760248"/>
              <a:ext cx="142996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Mirror (11)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9226556" y="4061911"/>
              <a:ext cx="119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Lens (2)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511574" y="6275140"/>
              <a:ext cx="1190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QPD (2)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49306" y="2628348"/>
              <a:ext cx="1190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Polarizer (2+2)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79024" y="4036466"/>
              <a:ext cx="1171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Faraday Rotator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364" y="5143578"/>
              <a:ext cx="911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Wave Plate</a:t>
              </a:r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083339" y="5998141"/>
              <a:ext cx="9119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Fiber In (2)</a:t>
              </a:r>
              <a:endParaRPr lang="en-US" dirty="0"/>
            </a:p>
          </p:txBody>
        </p:sp>
        <p:cxnSp>
          <p:nvCxnSpPr>
            <p:cNvPr id="17" name="Straight Arrow Connector 16"/>
            <p:cNvCxnSpPr>
              <a:stCxn id="12" idx="3"/>
            </p:cNvCxnSpPr>
            <p:nvPr/>
          </p:nvCxnSpPr>
          <p:spPr>
            <a:xfrm>
              <a:off x="2539322" y="2951514"/>
              <a:ext cx="1808942" cy="44343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3" idx="3"/>
            </p:cNvCxnSpPr>
            <p:nvPr/>
          </p:nvCxnSpPr>
          <p:spPr>
            <a:xfrm>
              <a:off x="1950395" y="4359632"/>
              <a:ext cx="2076856" cy="360705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4" idx="3"/>
            </p:cNvCxnSpPr>
            <p:nvPr/>
          </p:nvCxnSpPr>
          <p:spPr>
            <a:xfrm flipV="1">
              <a:off x="1488331" y="4682797"/>
              <a:ext cx="2714018" cy="78394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</p:cNvCxnSpPr>
            <p:nvPr/>
          </p:nvCxnSpPr>
          <p:spPr>
            <a:xfrm flipV="1">
              <a:off x="2995306" y="5805290"/>
              <a:ext cx="1207043" cy="51601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1"/>
            </p:cNvCxnSpPr>
            <p:nvPr/>
          </p:nvCxnSpPr>
          <p:spPr>
            <a:xfrm flipH="1" flipV="1">
              <a:off x="5715000" y="5789909"/>
              <a:ext cx="2796574" cy="66989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4" idx="3"/>
            </p:cNvCxnSpPr>
            <p:nvPr/>
          </p:nvCxnSpPr>
          <p:spPr>
            <a:xfrm flipH="1">
              <a:off x="6410528" y="4305890"/>
              <a:ext cx="2607012" cy="41444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6342434" y="2944914"/>
              <a:ext cx="2169140" cy="450039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9" idx="1"/>
            </p:cNvCxnSpPr>
            <p:nvPr/>
          </p:nvCxnSpPr>
          <p:spPr>
            <a:xfrm flipH="1">
              <a:off x="4132505" y="2099237"/>
              <a:ext cx="3002863" cy="1027127"/>
            </a:xfrm>
            <a:prstGeom prst="straightConnector1">
              <a:avLst/>
            </a:prstGeom>
            <a:ln w="28575">
              <a:solidFill>
                <a:srgbClr val="92D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2775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TM03457515[[fn=View]]</Template>
  <TotalTime>14898</TotalTime>
  <Words>602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Schoolbook</vt:lpstr>
      <vt:lpstr>Wingdings 2</vt:lpstr>
      <vt:lpstr>View</vt:lpstr>
      <vt:lpstr>VOPO Optical Layout </vt:lpstr>
      <vt:lpstr>Optical Layout</vt:lpstr>
      <vt:lpstr>Squeezer Model</vt:lpstr>
      <vt:lpstr>Squeezer Model</vt:lpstr>
      <vt:lpstr>Squeezer Model</vt:lpstr>
      <vt:lpstr>Squeezer Model</vt:lpstr>
      <vt:lpstr>Squeezer Model</vt:lpstr>
      <vt:lpstr>O2 Squeezer Model</vt:lpstr>
      <vt:lpstr>O2 Squeezer Model</vt:lpstr>
      <vt:lpstr>O2 Squeezer Model</vt:lpstr>
      <vt:lpstr>O3 Squeezer Model</vt:lpstr>
      <vt:lpstr>O3 Squeezer Model</vt:lpstr>
      <vt:lpstr>O3 Squeezer Model</vt:lpstr>
      <vt:lpstr>O3 Squeezer Model</vt:lpstr>
      <vt:lpstr>O3 Squeezer Model</vt:lpstr>
    </vt:vector>
  </TitlesOfParts>
  <Company>Massachusetts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VOPO Suspension Preliminary Design</dc:title>
  <dc:creator>Alvaro Fernandez Galiana</dc:creator>
  <cp:lastModifiedBy>Alvaro FG</cp:lastModifiedBy>
  <cp:revision>145</cp:revision>
  <dcterms:created xsi:type="dcterms:W3CDTF">2015-08-07T14:11:22Z</dcterms:created>
  <dcterms:modified xsi:type="dcterms:W3CDTF">2015-10-08T21:05:28Z</dcterms:modified>
</cp:coreProperties>
</file>