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  <p:sldMasterId id="2147483708" r:id="rId2"/>
  </p:sldMasterIdLst>
  <p:notesMasterIdLst>
    <p:notesMasterId r:id="rId34"/>
  </p:notesMasterIdLst>
  <p:handoutMasterIdLst>
    <p:handoutMasterId r:id="rId35"/>
  </p:handoutMasterIdLst>
  <p:sldIdLst>
    <p:sldId id="257" r:id="rId3"/>
    <p:sldId id="291" r:id="rId4"/>
    <p:sldId id="305" r:id="rId5"/>
    <p:sldId id="320" r:id="rId6"/>
    <p:sldId id="294" r:id="rId7"/>
    <p:sldId id="296" r:id="rId8"/>
    <p:sldId id="297" r:id="rId9"/>
    <p:sldId id="298" r:id="rId10"/>
    <p:sldId id="308" r:id="rId11"/>
    <p:sldId id="307" r:id="rId12"/>
    <p:sldId id="321" r:id="rId13"/>
    <p:sldId id="300" r:id="rId14"/>
    <p:sldId id="301" r:id="rId15"/>
    <p:sldId id="302" r:id="rId16"/>
    <p:sldId id="299" r:id="rId17"/>
    <p:sldId id="303" r:id="rId18"/>
    <p:sldId id="304" r:id="rId19"/>
    <p:sldId id="309" r:id="rId20"/>
    <p:sldId id="322" r:id="rId21"/>
    <p:sldId id="314" r:id="rId22"/>
    <p:sldId id="323" r:id="rId23"/>
    <p:sldId id="324" r:id="rId24"/>
    <p:sldId id="311" r:id="rId25"/>
    <p:sldId id="328" r:id="rId26"/>
    <p:sldId id="310" r:id="rId27"/>
    <p:sldId id="312" r:id="rId28"/>
    <p:sldId id="315" r:id="rId29"/>
    <p:sldId id="316" r:id="rId30"/>
    <p:sldId id="318" r:id="rId31"/>
    <p:sldId id="317" r:id="rId32"/>
    <p:sldId id="319" r:id="rId33"/>
  </p:sldIdLst>
  <p:sldSz cx="9144000" cy="6858000" type="screen4x3"/>
  <p:notesSz cx="6794500" cy="9931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C1A"/>
    <a:srgbClr val="618FFD"/>
    <a:srgbClr val="FF3300"/>
    <a:srgbClr val="FF00FF"/>
    <a:srgbClr val="000099"/>
    <a:srgbClr val="0033CC"/>
    <a:srgbClr val="0099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93" autoAdjust="0"/>
  </p:normalViewPr>
  <p:slideViewPr>
    <p:cSldViewPr snapToGrid="0" snapToObjects="1">
      <p:cViewPr varScale="1">
        <p:scale>
          <a:sx n="71" d="100"/>
          <a:sy n="71" d="100"/>
        </p:scale>
        <p:origin x="-13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3975" y="0"/>
            <a:ext cx="2914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162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3975" y="9426575"/>
            <a:ext cx="2914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/>
            </a:lvl1pPr>
          </a:lstStyle>
          <a:p>
            <a:pPr>
              <a:defRPr/>
            </a:pPr>
            <a:fld id="{E1886049-D1E5-422E-97A1-FDD5B3EC0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/>
            </a:lvl1pPr>
          </a:lstStyle>
          <a:p>
            <a:pPr>
              <a:defRPr/>
            </a:pPr>
            <a:fld id="{7BD502C5-D326-47B2-A468-2EBC78C2A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D32D2F-80CA-4B14-A02C-D02BA340850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mtClean="0"/>
              <a:t>will coalescesce</a:t>
            </a:r>
            <a:r>
              <a:rPr lang="en-AU" baseline="0" smtClean="0"/>
              <a:t> in 300 million years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502C5-D326-47B2-A468-2EBC78C2ABB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A0D88A-AAE1-3D42-87F1-D5EBA667F611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75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0295" y="746364"/>
            <a:ext cx="5177146" cy="3723878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048" y="4716915"/>
            <a:ext cx="4978886" cy="447198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How used in data analysis and mainly potential for reconstruction</a:t>
            </a:r>
            <a:endParaRPr lang="en-US" sz="8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5/8/2016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AF0F950-47BA-4F98-8514-E79074550CD1}" type="slidenum">
              <a:rPr lang="en-AU"/>
              <a:pPr>
                <a:defRPr/>
              </a:pPr>
              <a:t>‹#›</a:t>
            </a:fld>
            <a:r>
              <a:rPr lang="en-AU"/>
              <a:t>/23</a:t>
            </a:r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5/8/2016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93AB8-2ACC-4A9E-973C-9F7862929704}" type="slidenum">
              <a:rPr lang="en-AU"/>
              <a:pPr>
                <a:defRPr/>
              </a:pPr>
              <a:t>‹#›</a:t>
            </a:fld>
            <a:r>
              <a:rPr lang="en-AU"/>
              <a:t>/23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5/8/2016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F3E72-C3B9-4DA4-B13B-FCB946F24456}" type="slidenum">
              <a:rPr lang="en-AU"/>
              <a:pPr>
                <a:defRPr/>
              </a:pPr>
              <a:t>‹#›</a:t>
            </a:fld>
            <a:r>
              <a:rPr lang="en-AU"/>
              <a:t>/23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AD4A196-D2D0-1B45-BBF3-50029A23DFEE}" type="datetimeFigureOut">
              <a:rPr lang="en-US" sz="3200" b="0" i="0" smtClean="0">
                <a:solidFill>
                  <a:srgbClr val="FC0128"/>
                </a:solidFill>
                <a:latin typeface="Book Antiqua" pitchFamily="18" charset="0"/>
              </a:rPr>
              <a:pPr/>
              <a:t>5/15/2016</a:t>
            </a:fld>
            <a:endParaRPr lang="en-US" sz="3200" b="0" i="0">
              <a:solidFill>
                <a:srgbClr val="FC0128"/>
              </a:solidFill>
              <a:latin typeface="Book Antiqu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41A2AB9-CFA9-6B44-99A3-F7B9FE895A46}" type="slidenum">
              <a:rPr lang="en-US" sz="3200" b="0" i="0" smtClean="0">
                <a:solidFill>
                  <a:srgbClr val="FC0128"/>
                </a:solidFill>
                <a:latin typeface="Book Antiqua" pitchFamily="18" charset="0"/>
              </a:rPr>
              <a:pPr/>
              <a:t>‹#›</a:t>
            </a:fld>
            <a:endParaRPr lang="en-US" sz="3200" b="0" i="0">
              <a:solidFill>
                <a:srgbClr val="FC0128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413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AD4A196-D2D0-1B45-BBF3-50029A23DFEE}" type="datetimeFigureOut">
              <a:rPr lang="en-US" sz="3200" b="0" i="0" smtClean="0">
                <a:solidFill>
                  <a:srgbClr val="FC0128"/>
                </a:solidFill>
                <a:latin typeface="Book Antiqua" pitchFamily="18" charset="0"/>
              </a:rPr>
              <a:pPr/>
              <a:t>5/15/2016</a:t>
            </a:fld>
            <a:endParaRPr lang="en-US" sz="3200" b="0" i="0">
              <a:solidFill>
                <a:srgbClr val="FC0128"/>
              </a:solidFill>
              <a:latin typeface="Book Antiqu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41A2AB9-CFA9-6B44-99A3-F7B9FE895A46}" type="slidenum">
              <a:rPr lang="en-US" sz="3200" b="0" i="0" smtClean="0">
                <a:solidFill>
                  <a:srgbClr val="FC0128"/>
                </a:solidFill>
                <a:latin typeface="Book Antiqua" pitchFamily="18" charset="0"/>
              </a:rPr>
              <a:pPr/>
              <a:t>‹#›</a:t>
            </a:fld>
            <a:endParaRPr lang="en-US" sz="3200" b="0" i="0">
              <a:solidFill>
                <a:srgbClr val="FC0128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8056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AD4A196-D2D0-1B45-BBF3-50029A23DFEE}" type="datetimeFigureOut">
              <a:rPr lang="en-US" sz="3200" b="0" i="0" smtClean="0">
                <a:solidFill>
                  <a:srgbClr val="FC0128"/>
                </a:solidFill>
                <a:latin typeface="Book Antiqua" pitchFamily="18" charset="0"/>
              </a:rPr>
              <a:pPr/>
              <a:t>5/15/2016</a:t>
            </a:fld>
            <a:endParaRPr lang="en-US" sz="3200" b="0" i="0">
              <a:solidFill>
                <a:srgbClr val="FC0128"/>
              </a:solidFill>
              <a:latin typeface="Book Antiqu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41A2AB9-CFA9-6B44-99A3-F7B9FE895A46}" type="slidenum">
              <a:rPr lang="en-US" sz="3200" b="0" i="0" smtClean="0">
                <a:solidFill>
                  <a:srgbClr val="FC0128"/>
                </a:solidFill>
                <a:latin typeface="Book Antiqua" pitchFamily="18" charset="0"/>
              </a:rPr>
              <a:pPr/>
              <a:t>‹#›</a:t>
            </a:fld>
            <a:endParaRPr lang="en-US" sz="3200" b="0" i="0">
              <a:solidFill>
                <a:srgbClr val="FC0128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258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AD4A196-D2D0-1B45-BBF3-50029A23DFEE}" type="datetimeFigureOut">
              <a:rPr lang="en-US" sz="3200" b="0" i="0" smtClean="0">
                <a:solidFill>
                  <a:srgbClr val="FC0128"/>
                </a:solidFill>
                <a:latin typeface="Book Antiqua" pitchFamily="18" charset="0"/>
              </a:rPr>
              <a:pPr/>
              <a:t>5/15/2016</a:t>
            </a:fld>
            <a:endParaRPr lang="en-US" sz="3200" b="0" i="0">
              <a:solidFill>
                <a:srgbClr val="FC0128"/>
              </a:solidFill>
              <a:latin typeface="Book Antiqua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41A2AB9-CFA9-6B44-99A3-F7B9FE895A46}" type="slidenum">
              <a:rPr lang="en-US" sz="3200" b="0" i="0" smtClean="0">
                <a:solidFill>
                  <a:srgbClr val="FC0128"/>
                </a:solidFill>
                <a:latin typeface="Book Antiqua" pitchFamily="18" charset="0"/>
              </a:rPr>
              <a:pPr/>
              <a:t>‹#›</a:t>
            </a:fld>
            <a:endParaRPr lang="en-US" sz="3200" b="0" i="0">
              <a:solidFill>
                <a:srgbClr val="FC0128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067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AD4A196-D2D0-1B45-BBF3-50029A23DFEE}" type="datetimeFigureOut">
              <a:rPr lang="en-US" sz="3200" b="0" i="0" smtClean="0">
                <a:solidFill>
                  <a:srgbClr val="FC0128"/>
                </a:solidFill>
                <a:latin typeface="Book Antiqua" pitchFamily="18" charset="0"/>
              </a:rPr>
              <a:pPr/>
              <a:t>5/15/2016</a:t>
            </a:fld>
            <a:endParaRPr lang="en-US" sz="3200" b="0" i="0">
              <a:solidFill>
                <a:srgbClr val="FC0128"/>
              </a:solidFill>
              <a:latin typeface="Book Antiqua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41A2AB9-CFA9-6B44-99A3-F7B9FE895A46}" type="slidenum">
              <a:rPr lang="en-US" sz="3200" b="0" i="0" smtClean="0">
                <a:solidFill>
                  <a:srgbClr val="FC0128"/>
                </a:solidFill>
                <a:latin typeface="Book Antiqua" pitchFamily="18" charset="0"/>
              </a:rPr>
              <a:pPr/>
              <a:t>‹#›</a:t>
            </a:fld>
            <a:endParaRPr lang="en-US" sz="3200" b="0" i="0">
              <a:solidFill>
                <a:srgbClr val="FC0128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455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AD4A196-D2D0-1B45-BBF3-50029A23DFEE}" type="datetimeFigureOut">
              <a:rPr lang="en-US" sz="3200" b="0" i="0" smtClean="0">
                <a:solidFill>
                  <a:srgbClr val="FC0128"/>
                </a:solidFill>
                <a:latin typeface="Book Antiqua" pitchFamily="18" charset="0"/>
              </a:rPr>
              <a:pPr/>
              <a:t>5/15/2016</a:t>
            </a:fld>
            <a:endParaRPr lang="en-US" sz="3200" b="0" i="0">
              <a:solidFill>
                <a:srgbClr val="FC0128"/>
              </a:solidFill>
              <a:latin typeface="Book Antiqu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41A2AB9-CFA9-6B44-99A3-F7B9FE895A46}" type="slidenum">
              <a:rPr lang="en-US" sz="3200" b="0" i="0" smtClean="0">
                <a:solidFill>
                  <a:srgbClr val="FC0128"/>
                </a:solidFill>
                <a:latin typeface="Book Antiqua" pitchFamily="18" charset="0"/>
              </a:rPr>
              <a:pPr/>
              <a:t>‹#›</a:t>
            </a:fld>
            <a:endParaRPr lang="en-US" sz="3200" b="0" i="0">
              <a:solidFill>
                <a:srgbClr val="FC0128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439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AD4A196-D2D0-1B45-BBF3-50029A23DFEE}" type="datetimeFigureOut">
              <a:rPr lang="en-US" sz="3200" b="0" i="0" smtClean="0">
                <a:solidFill>
                  <a:srgbClr val="FC0128"/>
                </a:solidFill>
                <a:latin typeface="Book Antiqua" pitchFamily="18" charset="0"/>
              </a:rPr>
              <a:pPr/>
              <a:t>5/15/2016</a:t>
            </a:fld>
            <a:endParaRPr lang="en-US" sz="3200" b="0" i="0">
              <a:solidFill>
                <a:srgbClr val="FC0128"/>
              </a:solidFill>
              <a:latin typeface="Book Antiqu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41A2AB9-CFA9-6B44-99A3-F7B9FE895A46}" type="slidenum">
              <a:rPr lang="en-US" sz="3200" b="0" i="0" smtClean="0">
                <a:solidFill>
                  <a:srgbClr val="FC0128"/>
                </a:solidFill>
                <a:latin typeface="Book Antiqua" pitchFamily="18" charset="0"/>
              </a:rPr>
              <a:pPr/>
              <a:t>‹#›</a:t>
            </a:fld>
            <a:endParaRPr lang="en-US" sz="3200" b="0" i="0">
              <a:solidFill>
                <a:srgbClr val="FC0128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443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AD4A196-D2D0-1B45-BBF3-50029A23DFEE}" type="datetimeFigureOut">
              <a:rPr lang="en-US" sz="3200" b="0" i="0" smtClean="0">
                <a:solidFill>
                  <a:srgbClr val="FC0128"/>
                </a:solidFill>
                <a:latin typeface="Book Antiqua" pitchFamily="18" charset="0"/>
              </a:rPr>
              <a:pPr/>
              <a:t>5/15/2016</a:t>
            </a:fld>
            <a:endParaRPr lang="en-US" sz="3200" b="0" i="0">
              <a:solidFill>
                <a:srgbClr val="FC0128"/>
              </a:solidFill>
              <a:latin typeface="Book Antiqua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41A2AB9-CFA9-6B44-99A3-F7B9FE895A46}" type="slidenum">
              <a:rPr lang="en-US" sz="3200" b="0" i="0" smtClean="0">
                <a:solidFill>
                  <a:srgbClr val="FC0128"/>
                </a:solidFill>
                <a:latin typeface="Book Antiqua" pitchFamily="18" charset="0"/>
              </a:rPr>
              <a:pPr/>
              <a:t>‹#›</a:t>
            </a:fld>
            <a:endParaRPr lang="en-US" sz="3200" b="0" i="0">
              <a:solidFill>
                <a:srgbClr val="FC0128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80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5/8/2016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39E4B3-0347-4669-921B-58AD565287F4}" type="slidenum">
              <a:rPr lang="en-AU"/>
              <a:pPr>
                <a:defRPr/>
              </a:pPr>
              <a:t>‹#›</a:t>
            </a:fld>
            <a:r>
              <a:rPr lang="en-AU"/>
              <a:t>/23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AD4A196-D2D0-1B45-BBF3-50029A23DFEE}" type="datetimeFigureOut">
              <a:rPr lang="en-US" sz="3200" b="0" i="0" smtClean="0">
                <a:solidFill>
                  <a:srgbClr val="FC0128"/>
                </a:solidFill>
                <a:latin typeface="Book Antiqua" pitchFamily="18" charset="0"/>
              </a:rPr>
              <a:pPr/>
              <a:t>5/15/2016</a:t>
            </a:fld>
            <a:endParaRPr lang="en-US" sz="3200" b="0" i="0">
              <a:solidFill>
                <a:srgbClr val="FC0128"/>
              </a:solidFill>
              <a:latin typeface="Book Antiqua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41A2AB9-CFA9-6B44-99A3-F7B9FE895A46}" type="slidenum">
              <a:rPr lang="en-US" sz="3200" b="0" i="0" smtClean="0">
                <a:solidFill>
                  <a:srgbClr val="FC0128"/>
                </a:solidFill>
                <a:latin typeface="Book Antiqua" pitchFamily="18" charset="0"/>
              </a:rPr>
              <a:pPr/>
              <a:t>‹#›</a:t>
            </a:fld>
            <a:endParaRPr lang="en-US" sz="3200" b="0" i="0">
              <a:solidFill>
                <a:srgbClr val="FC0128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348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AD4A196-D2D0-1B45-BBF3-50029A23DFEE}" type="datetimeFigureOut">
              <a:rPr lang="en-US" sz="3200" b="0" i="0" smtClean="0">
                <a:solidFill>
                  <a:srgbClr val="FC0128"/>
                </a:solidFill>
                <a:latin typeface="Book Antiqua" pitchFamily="18" charset="0"/>
              </a:rPr>
              <a:pPr/>
              <a:t>5/15/2016</a:t>
            </a:fld>
            <a:endParaRPr lang="en-US" sz="3200" b="0" i="0">
              <a:solidFill>
                <a:srgbClr val="FC0128"/>
              </a:solidFill>
              <a:latin typeface="Book Antiqu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41A2AB9-CFA9-6B44-99A3-F7B9FE895A46}" type="slidenum">
              <a:rPr lang="en-US" sz="3200" b="0" i="0" smtClean="0">
                <a:solidFill>
                  <a:srgbClr val="FC0128"/>
                </a:solidFill>
                <a:latin typeface="Book Antiqua" pitchFamily="18" charset="0"/>
              </a:rPr>
              <a:pPr/>
              <a:t>‹#›</a:t>
            </a:fld>
            <a:endParaRPr lang="en-US" sz="3200" b="0" i="0">
              <a:solidFill>
                <a:srgbClr val="FC0128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596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AD4A196-D2D0-1B45-BBF3-50029A23DFEE}" type="datetimeFigureOut">
              <a:rPr lang="en-US" sz="3200" b="0" i="0" smtClean="0">
                <a:solidFill>
                  <a:srgbClr val="FC0128"/>
                </a:solidFill>
                <a:latin typeface="Book Antiqua" pitchFamily="18" charset="0"/>
              </a:rPr>
              <a:pPr/>
              <a:t>5/15/2016</a:t>
            </a:fld>
            <a:endParaRPr lang="en-US" sz="3200" b="0" i="0">
              <a:solidFill>
                <a:srgbClr val="FC0128"/>
              </a:solidFill>
              <a:latin typeface="Book Antiqu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41A2AB9-CFA9-6B44-99A3-F7B9FE895A46}" type="slidenum">
              <a:rPr lang="en-US" sz="3200" b="0" i="0" smtClean="0">
                <a:solidFill>
                  <a:srgbClr val="FC0128"/>
                </a:solidFill>
                <a:latin typeface="Book Antiqua" pitchFamily="18" charset="0"/>
              </a:rPr>
              <a:pPr/>
              <a:t>‹#›</a:t>
            </a:fld>
            <a:endParaRPr lang="en-US" sz="3200" b="0" i="0">
              <a:solidFill>
                <a:srgbClr val="FC0128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6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1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5/8/2016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F279C64-BDA0-4140-8163-D60003A7FA04}" type="slidenum">
              <a:rPr lang="en-AU"/>
              <a:pPr>
                <a:defRPr/>
              </a:pPr>
              <a:t>‹#›</a:t>
            </a:fld>
            <a:r>
              <a:rPr lang="en-AU"/>
              <a:t>/23</a:t>
            </a: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5/8/2016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369C15-A17B-4B27-B951-662FD0A6672D}" type="slidenum">
              <a:rPr lang="en-AU"/>
              <a:pPr>
                <a:defRPr/>
              </a:pPr>
              <a:t>‹#›</a:t>
            </a:fld>
            <a:r>
              <a:rPr lang="en-AU"/>
              <a:t>/23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362201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5/8/2016</a:t>
            </a: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D0F2E3-EB8B-4259-8340-A2AE7D2999C8}" type="slidenum">
              <a:rPr lang="en-AU"/>
              <a:pPr>
                <a:defRPr/>
              </a:pPr>
              <a:t>‹#›</a:t>
            </a:fld>
            <a:r>
              <a:rPr lang="en-AU"/>
              <a:t>/23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9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5/8/2016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AE354D-CD17-4AF2-AE32-768A6156F633}" type="slidenum">
              <a:rPr lang="en-AU"/>
              <a:pPr>
                <a:defRPr/>
              </a:pPr>
              <a:t>‹#›</a:t>
            </a:fld>
            <a:r>
              <a:rPr lang="en-AU"/>
              <a:t>/23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5/8/2016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FCA64-8EF2-4C6A-82AF-F5B7DAA15C02}" type="slidenum">
              <a:rPr lang="en-AU"/>
              <a:pPr>
                <a:defRPr/>
              </a:pPr>
              <a:t>‹#›</a:t>
            </a:fld>
            <a:r>
              <a:rPr lang="en-AU"/>
              <a:t>/23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5/8/2016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BBF7A5D-EDDF-4927-8742-C920637F78F8}" type="slidenum">
              <a:rPr lang="en-AU"/>
              <a:pPr>
                <a:defRPr/>
              </a:pPr>
              <a:t>‹#›</a:t>
            </a:fld>
            <a:r>
              <a:rPr lang="en-AU"/>
              <a:t>/23</a:t>
            </a: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8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5/8/2016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E183BB0-2E6A-4A46-8EE2-3DDE1FA26687}" type="slidenum">
              <a:rPr lang="en-AU"/>
              <a:pPr>
                <a:defRPr/>
              </a:pPr>
              <a:t>‹#›</a:t>
            </a:fld>
            <a:r>
              <a:rPr lang="en-AU"/>
              <a:t>/23</a:t>
            </a: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5/8/2016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C7BAC7B-A217-4B74-987A-8E28B14A8FB3}" type="slidenum">
              <a:rPr lang="en-AU"/>
              <a:pPr>
                <a:defRPr/>
              </a:pPr>
              <a:t>‹#›</a:t>
            </a:fld>
            <a:r>
              <a:rPr lang="en-AU"/>
              <a:t>/23</a:t>
            </a: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697" r:id="rId7"/>
    <p:sldLayoutId id="2147483706" r:id="rId8"/>
    <p:sldLayoutId id="2147483707" r:id="rId9"/>
    <p:sldLayoutId id="2147483698" r:id="rId10"/>
    <p:sldLayoutId id="2147483699" r:id="rId11"/>
  </p:sldLayoutIdLst>
  <p:hf sldNum="0" hdr="0" ftr="0" dt="0"/>
  <p:txStyles>
    <p:titleStyle>
      <a:lvl1pPr marL="53975" algn="r" rtl="0" fontAlgn="base">
        <a:spcBef>
          <a:spcPct val="0"/>
        </a:spcBef>
        <a:spcAft>
          <a:spcPct val="0"/>
        </a:spcAft>
        <a:defRPr sz="4600" kern="1200">
          <a:solidFill>
            <a:srgbClr val="EDE8CD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2pPr>
      <a:lvl3pPr marL="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3pPr>
      <a:lvl4pPr marL="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4pPr>
      <a:lvl5pPr marL="539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9BBB59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9BBB59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9BBB59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2433" y="10038"/>
            <a:ext cx="7588859" cy="664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6773" y="633412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b="0" i="0" dirty="0">
              <a:solidFill>
                <a:prstClr val="black">
                  <a:tint val="75000"/>
                </a:prstClr>
              </a:solidFill>
              <a:latin typeface="Book Antiqua" pitchFamily="18" charset="0"/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133385" y="6535214"/>
            <a:ext cx="45361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Book Antiqua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FC0128"/>
                </a:solidFill>
                <a:latin typeface="Book Antiqua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FC0128"/>
                </a:solidFill>
                <a:latin typeface="Book Antiqua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FC0128"/>
                </a:solidFill>
                <a:latin typeface="Book Antiqua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FC0128"/>
                </a:solidFill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FC0128"/>
                </a:solidFill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FC0128"/>
                </a:solidFill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FC0128"/>
                </a:solidFill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FC0128"/>
                </a:solidFill>
                <a:latin typeface="Book Antiqua" pitchFamily="18" charset="0"/>
                <a:ea typeface="+mn-ea"/>
                <a:cs typeface="+mn-cs"/>
              </a:defRPr>
            </a:lvl9pPr>
          </a:lstStyle>
          <a:p>
            <a:r>
              <a:rPr lang="en-US" b="0" i="0" dirty="0" smtClean="0">
                <a:solidFill>
                  <a:prstClr val="black">
                    <a:tint val="75000"/>
                  </a:prstClr>
                </a:solidFill>
              </a:rPr>
              <a:t>Klimenko,  October 7, BNL colloquium, Long Island, NY </a:t>
            </a:r>
            <a:endParaRPr lang="en-US" b="0" i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745284" y="64875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Book Antiqua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FC0128"/>
                </a:solidFill>
                <a:latin typeface="Book Antiqua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FC0128"/>
                </a:solidFill>
                <a:latin typeface="Book Antiqua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FC0128"/>
                </a:solidFill>
                <a:latin typeface="Book Antiqua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FC0128"/>
                </a:solidFill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FC0128"/>
                </a:solidFill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FC0128"/>
                </a:solidFill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FC0128"/>
                </a:solidFill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FC0128"/>
                </a:solidFill>
                <a:latin typeface="Book Antiqua" pitchFamily="18" charset="0"/>
                <a:ea typeface="+mn-ea"/>
                <a:cs typeface="+mn-cs"/>
              </a:defRPr>
            </a:lvl9pPr>
          </a:lstStyle>
          <a:p>
            <a:fld id="{D41A2AB9-CFA9-6B44-99A3-F7B9FE895A46}" type="slidenum">
              <a:rPr lang="en-US" b="0" i="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b="0" i="0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1" y="639767"/>
            <a:ext cx="9132888" cy="76200"/>
            <a:chOff x="0" y="912"/>
            <a:chExt cx="5753" cy="48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0" y="912"/>
              <a:ext cx="5753" cy="24"/>
            </a:xfrm>
            <a:prstGeom prst="rect">
              <a:avLst/>
            </a:prstGeom>
            <a:gradFill rotWithShape="0">
              <a:gsLst>
                <a:gs pos="0">
                  <a:srgbClr val="00C0C0">
                    <a:gamma/>
                    <a:shade val="49804"/>
                    <a:invGamma/>
                  </a:srgbClr>
                </a:gs>
                <a:gs pos="50000">
                  <a:srgbClr val="00C0C0"/>
                </a:gs>
                <a:gs pos="100000">
                  <a:srgbClr val="00C0C0">
                    <a:gamma/>
                    <a:shade val="4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 b="0" i="0">
                <a:solidFill>
                  <a:srgbClr val="FC0128"/>
                </a:solidFill>
                <a:latin typeface="Book Antiqua" pitchFamily="18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0" y="948"/>
              <a:ext cx="5753" cy="12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 b="0" i="0">
                <a:solidFill>
                  <a:srgbClr val="FC0128"/>
                </a:solidFill>
                <a:latin typeface="Book Antiqua" pitchFamily="18" charset="0"/>
              </a:endParaRPr>
            </a:p>
          </p:txBody>
        </p:sp>
      </p:grpSp>
      <p:graphicFrame>
        <p:nvGraphicFramePr>
          <p:cNvPr id="13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612147613"/>
              </p:ext>
            </p:extLst>
          </p:nvPr>
        </p:nvGraphicFramePr>
        <p:xfrm>
          <a:off x="8461375" y="111125"/>
          <a:ext cx="635000" cy="508000"/>
        </p:xfrm>
        <a:graphic>
          <a:graphicData uri="http://schemas.openxmlformats.org/presentationml/2006/ole">
            <p:oleObj spid="_x0000_s65538" r:id="rId14" imgW="1385104" imgH="737028" progId="">
              <p:embed/>
            </p:oleObj>
          </a:graphicData>
        </a:graphic>
      </p:graphicFrame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5800329" y="64928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Book Antiqua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FC0128"/>
                </a:solidFill>
                <a:latin typeface="Book Antiqua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FC0128"/>
                </a:solidFill>
                <a:latin typeface="Book Antiqua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FC0128"/>
                </a:solidFill>
                <a:latin typeface="Book Antiqua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FC0128"/>
                </a:solidFill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FC0128"/>
                </a:solidFill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FC0128"/>
                </a:solidFill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FC0128"/>
                </a:solidFill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FC0128"/>
                </a:solidFill>
                <a:latin typeface="Book Antiqua" pitchFamily="18" charset="0"/>
                <a:ea typeface="+mn-ea"/>
                <a:cs typeface="+mn-cs"/>
              </a:defRPr>
            </a:lvl9pPr>
          </a:lstStyle>
          <a:p>
            <a:r>
              <a:rPr lang="en-US" b="0" i="0" dirty="0" smtClean="0">
                <a:solidFill>
                  <a:prstClr val="black">
                    <a:tint val="75000"/>
                  </a:prstClr>
                </a:solidFill>
              </a:rPr>
              <a:t>LIGO-G1300099</a:t>
            </a:r>
            <a:endParaRPr lang="en-US" b="0" i="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90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SzPct val="100000"/>
        <a:buFont typeface="Lucida Grande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00FF"/>
        </a:buClr>
        <a:buSzPct val="80000"/>
        <a:buFont typeface="Wingdings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8000"/>
        </a:buClr>
        <a:buFont typeface="Wingdings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Users\pcharlto\Downloads\LSC\Public%20lecture\1509_005_AR_EN-gw_animation.mp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Users\pcharlto\Downloads\LSC\Public%20lecture\ligo20160211v6.m4v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Users\pcharlto\Downloads\LSC\Public%20lecture\ligo20160211v2-sound.m4v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Users\pcharlto\Downloads\LSC\Public%20lecture\ligo20160211v10.m4v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93200"/>
            <a:ext cx="9144000" cy="1821480"/>
          </a:xfrm>
        </p:spPr>
        <p:txBody>
          <a:bodyPr anchor="ctr" anchorCtr="0"/>
          <a:lstStyle/>
          <a:p>
            <a:pPr algn="ctr" fontAlgn="auto">
              <a:spcAft>
                <a:spcPts val="0"/>
              </a:spcAft>
              <a:defRPr/>
            </a:pPr>
            <a:r>
              <a:rPr lang="en-A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first detection of gravitational waves with LIGO</a:t>
            </a:r>
            <a:endParaRPr lang="en-AU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4612"/>
            <a:ext cx="6421438" cy="2185987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800" smtClean="0"/>
              <a:t>Philip Charlton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800" smtClean="0"/>
              <a:t>School of Computing and Mathematics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800" smtClean="0"/>
              <a:t>Charles Sturt University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2800" smtClean="0"/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800" smtClean="0"/>
              <a:t>LIGO-G1601091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anchor="ctr" anchorCtr="0"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A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Einstein’s equations</a:t>
            </a:r>
            <a:endParaRPr lang="en-AU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566813" y="2864224"/>
          <a:ext cx="6139054" cy="1668172"/>
        </p:xfrm>
        <a:graphic>
          <a:graphicData uri="http://schemas.openxmlformats.org/presentationml/2006/ole">
            <p:oleObj spid="_x0000_s38914" name="Equation" r:id="rId3" imgW="1447560" imgH="39348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47165" y="1586753"/>
            <a:ext cx="3496235" cy="954107"/>
          </a:xfrm>
          <a:prstGeom prst="rect">
            <a:avLst/>
          </a:prstGeom>
          <a:noFill/>
          <a:ln>
            <a:solidFill>
              <a:srgbClr val="F1FC1A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AU" sz="2800" i="0" smtClean="0">
                <a:solidFill>
                  <a:srgbClr val="F1FC1A"/>
                </a:solidFill>
              </a:rPr>
              <a:t>Matter and energy causes space to curve</a:t>
            </a:r>
            <a:endParaRPr lang="en-AU" sz="2800" i="0">
              <a:solidFill>
                <a:srgbClr val="F1FC1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175" y="1586753"/>
            <a:ext cx="3496235" cy="954107"/>
          </a:xfrm>
          <a:prstGeom prst="rect">
            <a:avLst/>
          </a:prstGeom>
          <a:noFill/>
          <a:ln>
            <a:solidFill>
              <a:srgbClr val="F1FC1A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AU" sz="2800" i="0" smtClean="0">
                <a:solidFill>
                  <a:srgbClr val="F1FC1A"/>
                </a:solidFill>
              </a:rPr>
              <a:t>Sources are matter and energy</a:t>
            </a:r>
            <a:endParaRPr lang="en-AU" sz="2800" i="0">
              <a:solidFill>
                <a:srgbClr val="F1FC1A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90483" y="2540860"/>
            <a:ext cx="856132" cy="820905"/>
          </a:xfrm>
          <a:prstGeom prst="straightConnector1">
            <a:avLst/>
          </a:prstGeom>
          <a:ln w="25400">
            <a:solidFill>
              <a:srgbClr val="F1FC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46612" y="2540860"/>
            <a:ext cx="537882" cy="820905"/>
          </a:xfrm>
          <a:prstGeom prst="straightConnector1">
            <a:avLst/>
          </a:prstGeom>
          <a:ln w="25400">
            <a:solidFill>
              <a:srgbClr val="F1FC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736976" y="2540860"/>
            <a:ext cx="470648" cy="820905"/>
          </a:xfrm>
          <a:prstGeom prst="straightConnector1">
            <a:avLst/>
          </a:prstGeom>
          <a:ln w="25400">
            <a:solidFill>
              <a:srgbClr val="F1FC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59032" y="5023084"/>
            <a:ext cx="4968735" cy="523220"/>
          </a:xfrm>
          <a:prstGeom prst="rect">
            <a:avLst/>
          </a:prstGeom>
          <a:noFill/>
          <a:ln>
            <a:solidFill>
              <a:srgbClr val="F1FC1A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AU" sz="2800" i="0" smtClean="0">
                <a:solidFill>
                  <a:srgbClr val="F1FC1A"/>
                </a:solidFill>
              </a:rPr>
              <a:t>Field tells matter how to move</a:t>
            </a:r>
            <a:endParaRPr lang="en-AU" sz="2800" i="0">
              <a:solidFill>
                <a:srgbClr val="F1FC1A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343400" y="4210146"/>
            <a:ext cx="0" cy="812938"/>
          </a:xfrm>
          <a:prstGeom prst="straightConnector1">
            <a:avLst/>
          </a:prstGeom>
          <a:ln w="25400">
            <a:solidFill>
              <a:srgbClr val="F1FC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en-AU" smtClean="0"/>
              <a:t>Experimental confirmation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1484730"/>
            <a:ext cx="8229600" cy="4525962"/>
          </a:xfrm>
        </p:spPr>
        <p:txBody>
          <a:bodyPr/>
          <a:lstStyle/>
          <a:p>
            <a:pPr marL="514350" indent="-514350">
              <a:buNone/>
            </a:pPr>
            <a:r>
              <a:rPr lang="en-AU" sz="2400" smtClean="0"/>
              <a:t>1916	Precession of the perihelion of Mercury</a:t>
            </a:r>
          </a:p>
          <a:p>
            <a:pPr marL="514350" indent="-514350">
              <a:buNone/>
            </a:pPr>
            <a:endParaRPr lang="en-AU" sz="2400" smtClean="0"/>
          </a:p>
          <a:p>
            <a:pPr marL="514350" indent="-514350">
              <a:buNone/>
            </a:pPr>
            <a:r>
              <a:rPr lang="en-AU" sz="2400" smtClean="0"/>
              <a:t>1919 	Deflection of light by the sun confirmed by 	Eddington and collaborators </a:t>
            </a:r>
          </a:p>
          <a:p>
            <a:pPr marL="514350" indent="-514350">
              <a:buNone/>
            </a:pPr>
            <a:endParaRPr lang="en-AU" sz="2400" smtClean="0"/>
          </a:p>
          <a:p>
            <a:pPr marL="514350" indent="-514350">
              <a:buNone/>
            </a:pPr>
            <a:r>
              <a:rPr lang="en-AU" sz="2400" smtClean="0"/>
              <a:t>1959	Gravitational redshift confirmed by Pound and 	Rebka</a:t>
            </a:r>
          </a:p>
          <a:p>
            <a:pPr marL="514350" indent="-514350">
              <a:buNone/>
            </a:pPr>
            <a:endParaRPr lang="en-AU" sz="2400" smtClean="0"/>
          </a:p>
          <a:p>
            <a:pPr marL="514350" indent="-514350">
              <a:buNone/>
            </a:pPr>
            <a:r>
              <a:rPr lang="en-AU" sz="2400" smtClean="0"/>
              <a:t>1974 	Orbital decay in a binary pulsar system observed by 	Hulse and Taylor</a:t>
            </a:r>
          </a:p>
          <a:p>
            <a:pPr marL="514350" indent="-514350">
              <a:buNone/>
            </a:pPr>
            <a:endParaRPr lang="en-AU" sz="2400" smtClean="0"/>
          </a:p>
          <a:p>
            <a:pPr marL="514350" indent="-514350">
              <a:buNone/>
            </a:pPr>
            <a:r>
              <a:rPr lang="en-AU" sz="2400" smtClean="0"/>
              <a:t>1979 	Gravitational lensing exhibited by the Twin Quasar</a:t>
            </a:r>
          </a:p>
          <a:p>
            <a:pPr marL="514350" indent="-514350">
              <a:buAutoNum type="arabicPlain" startAt="1979"/>
            </a:pPr>
            <a:endParaRPr lang="en-AU" sz="2400" smtClean="0"/>
          </a:p>
          <a:p>
            <a:pPr marL="514350" indent="-514350">
              <a:buNone/>
            </a:pPr>
            <a:r>
              <a:rPr lang="en-AU" sz="2400" smtClean="0"/>
              <a:t>2011 	Frame dragging confirmed by Gravity Probe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en-AU" smtClean="0"/>
              <a:t>Solving Einstein’s equations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mtClean="0"/>
              <a:t>Einstein’s equations are a set of ten coupled differential equations for </a:t>
            </a:r>
            <a:r>
              <a:rPr lang="en-AU" i="1" smtClean="0"/>
              <a:t>g</a:t>
            </a:r>
            <a:r>
              <a:rPr lang="en-AU" i="1" baseline="-25000" smtClean="0"/>
              <a:t>ab</a:t>
            </a:r>
            <a:endParaRPr lang="en-AU" smtClean="0"/>
          </a:p>
          <a:p>
            <a:endParaRPr lang="en-AU" smtClean="0"/>
          </a:p>
          <a:p>
            <a:r>
              <a:rPr lang="en-AU" smtClean="0"/>
              <a:t>They are </a:t>
            </a:r>
            <a:r>
              <a:rPr lang="en-AU" i="1" smtClean="0"/>
              <a:t>non-linear</a:t>
            </a:r>
          </a:p>
          <a:p>
            <a:endParaRPr lang="en-AU" smtClean="0"/>
          </a:p>
          <a:p>
            <a:r>
              <a:rPr lang="en-AU" smtClean="0"/>
              <a:t>Difficult to solve, even by computer</a:t>
            </a:r>
          </a:p>
          <a:p>
            <a:endParaRPr lang="en-AU" smtClean="0"/>
          </a:p>
          <a:p>
            <a:r>
              <a:rPr lang="en-AU" smtClean="0"/>
              <a:t>To find exact solutions, we need to make simplifying assumptions</a:t>
            </a:r>
          </a:p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en-AU" smtClean="0"/>
              <a:t>Solving Einstein’s equations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pPr>
              <a:buNone/>
            </a:pPr>
            <a:r>
              <a:rPr lang="en-AU" i="1" smtClean="0"/>
              <a:t>Assume:</a:t>
            </a:r>
            <a:endParaRPr lang="en-AU" smtClean="0"/>
          </a:p>
          <a:p>
            <a:r>
              <a:rPr lang="en-AU" smtClean="0"/>
              <a:t>Space-time is ‘flat’ Minkowski space plus a </a:t>
            </a:r>
            <a:r>
              <a:rPr lang="en-AU" u="sng" smtClean="0"/>
              <a:t>small</a:t>
            </a:r>
            <a:r>
              <a:rPr lang="en-AU" smtClean="0"/>
              <a:t> perturbation:</a:t>
            </a:r>
          </a:p>
          <a:p>
            <a:endParaRPr lang="en-AU" smtClean="0"/>
          </a:p>
          <a:p>
            <a:endParaRPr lang="en-AU" smtClean="0"/>
          </a:p>
          <a:p>
            <a:endParaRPr lang="en-AU" smtClean="0"/>
          </a:p>
          <a:p>
            <a:r>
              <a:rPr lang="en-AU" smtClean="0"/>
              <a:t>No matter nearby:</a:t>
            </a:r>
          </a:p>
          <a:p>
            <a:endParaRPr lang="en-AU" smtClean="0"/>
          </a:p>
          <a:p>
            <a:r>
              <a:rPr lang="en-AU" smtClean="0"/>
              <a:t>Gives us </a:t>
            </a:r>
            <a:r>
              <a:rPr lang="en-AU" i="1" smtClean="0"/>
              <a:t>linearised</a:t>
            </a:r>
            <a:r>
              <a:rPr lang="en-AU" smtClean="0"/>
              <a:t> Einstein’s equations   in </a:t>
            </a:r>
            <a:r>
              <a:rPr lang="en-AU" i="1" smtClean="0"/>
              <a:t>vacuum</a:t>
            </a:r>
            <a:r>
              <a:rPr lang="en-AU" smtClean="0"/>
              <a:t> </a:t>
            </a:r>
          </a:p>
          <a:p>
            <a:endParaRPr lang="en-AU" smtClean="0"/>
          </a:p>
          <a:p>
            <a:endParaRPr lang="en-AU"/>
          </a:p>
        </p:txBody>
      </p:sp>
      <p:graphicFrame>
        <p:nvGraphicFramePr>
          <p:cNvPr id="35842" name="Object 5"/>
          <p:cNvGraphicFramePr>
            <a:graphicFrameLocks noChangeAspect="1"/>
          </p:cNvGraphicFramePr>
          <p:nvPr/>
        </p:nvGraphicFramePr>
        <p:xfrm>
          <a:off x="4222788" y="4406482"/>
          <a:ext cx="1885950" cy="966788"/>
        </p:xfrm>
        <a:graphic>
          <a:graphicData uri="http://schemas.openxmlformats.org/presentationml/2006/ole">
            <p:oleObj spid="_x0000_s35842" name="Equation" r:id="rId3" imgW="444240" imgH="228600" progId="Equation.DSMT4">
              <p:embed/>
            </p:oleObj>
          </a:graphicData>
        </a:graphic>
      </p:graphicFrame>
      <p:graphicFrame>
        <p:nvGraphicFramePr>
          <p:cNvPr id="35843" name="Object 5"/>
          <p:cNvGraphicFramePr>
            <a:graphicFrameLocks noChangeAspect="1"/>
          </p:cNvGraphicFramePr>
          <p:nvPr/>
        </p:nvGraphicFramePr>
        <p:xfrm>
          <a:off x="2642751" y="3362262"/>
          <a:ext cx="3717925" cy="966788"/>
        </p:xfrm>
        <a:graphic>
          <a:graphicData uri="http://schemas.openxmlformats.org/presentationml/2006/ole">
            <p:oleObj spid="_x0000_s35843" name="Equation" r:id="rId4" imgW="87624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en-AU" smtClean="0"/>
              <a:t>Gravitational wave solution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pPr marL="90000" indent="0">
              <a:buNone/>
            </a:pPr>
            <a:r>
              <a:rPr lang="en-AU" smtClean="0"/>
              <a:t>The linearised equations can be solved to give a wavelike perturbation propagating at the speed of light— a </a:t>
            </a:r>
            <a:r>
              <a:rPr lang="en-AU" i="1" smtClean="0"/>
              <a:t>gravitational wave</a:t>
            </a:r>
            <a:r>
              <a:rPr lang="en-AU" smtClean="0"/>
              <a:t>!</a:t>
            </a:r>
          </a:p>
          <a:p>
            <a:endParaRPr lang="en-AU"/>
          </a:p>
        </p:txBody>
      </p:sp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627592" y="3771900"/>
          <a:ext cx="7686675" cy="2400300"/>
        </p:xfrm>
        <a:graphic>
          <a:graphicData uri="http://schemas.openxmlformats.org/presentationml/2006/ole">
            <p:oleObj spid="_x0000_s36870" name="Equation" r:id="rId3" imgW="3657600" imgH="1143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509_005_AR_EN-gw_animatio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95835" y="0"/>
            <a:ext cx="8528446" cy="63963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04699" y="6396335"/>
            <a:ext cx="5639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mtClean="0"/>
              <a:t>European Space Agency http://www.esa.int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pPr algn="ctr"/>
            <a:r>
              <a:rPr lang="en-AU" smtClean="0"/>
              <a:t>Sources of gravitational waves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r>
              <a:rPr lang="en-AU" smtClean="0"/>
              <a:t>Spinning neutron stars</a:t>
            </a:r>
          </a:p>
          <a:p>
            <a:endParaRPr lang="en-AU" smtClean="0"/>
          </a:p>
          <a:p>
            <a:r>
              <a:rPr lang="en-AU" smtClean="0"/>
              <a:t>Supernovae</a:t>
            </a:r>
          </a:p>
          <a:p>
            <a:endParaRPr lang="en-AU" smtClean="0"/>
          </a:p>
          <a:p>
            <a:r>
              <a:rPr lang="en-AU" smtClean="0"/>
              <a:t>The Big Bang</a:t>
            </a:r>
          </a:p>
          <a:p>
            <a:endParaRPr lang="en-AU" smtClean="0"/>
          </a:p>
          <a:p>
            <a:r>
              <a:rPr lang="en-AU" smtClean="0"/>
              <a:t>Inspiral and merger of a pair of black holes or neutron stars</a:t>
            </a:r>
          </a:p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pPr algn="ctr"/>
            <a:r>
              <a:rPr lang="en-AU" smtClean="0"/>
              <a:t>Evidence for gravitational waves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1556740"/>
            <a:ext cx="4383740" cy="4862513"/>
          </a:xfrm>
        </p:spPr>
        <p:txBody>
          <a:bodyPr/>
          <a:lstStyle/>
          <a:p>
            <a:pPr marL="0" indent="0">
              <a:buNone/>
            </a:pPr>
            <a:r>
              <a:rPr lang="en-AU" sz="2400" smtClean="0"/>
              <a:t>In 1974, MIT astronomers Hulse and Taylor discovered a binary pulsar system. </a:t>
            </a:r>
          </a:p>
          <a:p>
            <a:pPr marL="0" indent="0">
              <a:buNone/>
            </a:pPr>
            <a:endParaRPr lang="en-AU" sz="2400" smtClean="0"/>
          </a:p>
          <a:p>
            <a:pPr marL="0" indent="0">
              <a:buNone/>
            </a:pPr>
            <a:r>
              <a:rPr lang="en-AU" sz="2400" smtClean="0"/>
              <a:t>This plot shows that the observed periastron shift is in excellent agreement with that predicted due to the emission of gravitational waves.</a:t>
            </a:r>
          </a:p>
          <a:p>
            <a:pPr marL="0" indent="0">
              <a:buNone/>
            </a:pPr>
            <a:endParaRPr lang="en-AU" sz="2400" smtClean="0"/>
          </a:p>
          <a:p>
            <a:pPr marL="0" indent="0">
              <a:buNone/>
            </a:pPr>
            <a:r>
              <a:rPr lang="en-AU" sz="2400" smtClean="0"/>
              <a:t>For this discovery, Hulse and Taylor were awarded the 1993 Nobel prize in Physics.</a:t>
            </a:r>
            <a:endParaRPr lang="en-AU" sz="240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20" y="1556740"/>
            <a:ext cx="3844405" cy="468065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lg" len="lg"/>
          </a:ln>
        </p:spPr>
      </p:pic>
      <p:sp>
        <p:nvSpPr>
          <p:cNvPr id="5" name="TextBox 4"/>
          <p:cNvSpPr txBox="1"/>
          <p:nvPr/>
        </p:nvSpPr>
        <p:spPr>
          <a:xfrm>
            <a:off x="5343275" y="6249976"/>
            <a:ext cx="2690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i="0" smtClean="0"/>
              <a:t>ASP </a:t>
            </a:r>
            <a:r>
              <a:rPr lang="en-AU" sz="1600" i="0" smtClean="0"/>
              <a:t>Conf</a:t>
            </a:r>
            <a:r>
              <a:rPr lang="en-AU" sz="1600" i="0" smtClean="0"/>
              <a:t>. Ser</a:t>
            </a:r>
            <a:r>
              <a:rPr lang="en-AU" sz="1600" i="0" smtClean="0"/>
              <a:t>. 328 (2005) 25</a:t>
            </a:r>
            <a:endParaRPr lang="en-AU" sz="160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 fontScale="90000"/>
          </a:bodyPr>
          <a:lstStyle/>
          <a:p>
            <a:pPr algn="ctr"/>
            <a:r>
              <a:rPr lang="en-AU" smtClean="0"/>
              <a:t>Observing gravitational waves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5378824" cy="4525962"/>
          </a:xfrm>
        </p:spPr>
        <p:txBody>
          <a:bodyPr/>
          <a:lstStyle/>
          <a:p>
            <a:pPr marL="90000" indent="0">
              <a:buNone/>
            </a:pPr>
            <a:r>
              <a:rPr lang="en-AU" smtClean="0"/>
              <a:t>A passing gravitational wave causes tiny changes in length, of the order of 1 part in 10</a:t>
            </a:r>
            <a:r>
              <a:rPr lang="en-AU" baseline="30000" smtClean="0"/>
              <a:t>21</a:t>
            </a:r>
            <a:r>
              <a:rPr lang="en-AU" smtClean="0"/>
              <a:t>.</a:t>
            </a:r>
          </a:p>
          <a:p>
            <a:pPr marL="90000" indent="0">
              <a:buNone/>
            </a:pPr>
            <a:endParaRPr lang="en-AU" smtClean="0"/>
          </a:p>
          <a:p>
            <a:pPr marL="90000" indent="0">
              <a:buNone/>
            </a:pPr>
            <a:r>
              <a:rPr lang="en-AU" smtClean="0"/>
              <a:t>This is the equivalent of a change in the distance between here and the nearest star by the width of a human hair.</a:t>
            </a:r>
            <a:endParaRPr lang="en-AU"/>
          </a:p>
        </p:txBody>
      </p:sp>
      <p:pic>
        <p:nvPicPr>
          <p:cNvPr id="53250" name="Picture 2" descr="http://i.imgur.com/asNxPe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9108" y="1527704"/>
            <a:ext cx="2697691" cy="2697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en-AU" smtClean="0"/>
              <a:t>Laser interforemetry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5" y="1527704"/>
            <a:ext cx="4076938" cy="4576763"/>
          </a:xfrm>
        </p:spPr>
        <p:txBody>
          <a:bodyPr/>
          <a:lstStyle/>
          <a:p>
            <a:pPr marL="90000" indent="0">
              <a:buNone/>
            </a:pPr>
            <a:r>
              <a:rPr lang="en-AU" sz="2800" smtClean="0"/>
              <a:t>A laser interferometer is ideal for measuring small changes in length.</a:t>
            </a:r>
          </a:p>
          <a:p>
            <a:pPr marL="90000" indent="0">
              <a:buNone/>
            </a:pPr>
            <a:endParaRPr lang="en-AU" sz="2800" smtClean="0"/>
          </a:p>
          <a:p>
            <a:pPr marL="90000" indent="0">
              <a:buNone/>
            </a:pPr>
            <a:r>
              <a:rPr lang="en-AU" sz="2800" smtClean="0"/>
              <a:t>A passing gravitational wave causes one arm to shrink and one to expand, resulting in a tiny change in the arm length </a:t>
            </a:r>
            <a:r>
              <a:rPr lang="el-GR" sz="2800" smtClean="0"/>
              <a:t>Δ</a:t>
            </a:r>
            <a:r>
              <a:rPr lang="en-AU" sz="2800" i="1" smtClean="0"/>
              <a:t>L</a:t>
            </a:r>
            <a:r>
              <a:rPr lang="en-AU" sz="2800" smtClean="0"/>
              <a:t>. The strain </a:t>
            </a:r>
            <a:r>
              <a:rPr lang="en-AU" sz="2800" i="1" smtClean="0"/>
              <a:t>h</a:t>
            </a:r>
            <a:r>
              <a:rPr lang="en-AU" sz="2800" smtClean="0"/>
              <a:t> is the fractional </a:t>
            </a:r>
            <a:r>
              <a:rPr lang="en-AU" sz="2800" smtClean="0"/>
              <a:t>change in the arm length.</a:t>
            </a:r>
            <a:endParaRPr lang="en-AU" sz="2800" smtClean="0"/>
          </a:p>
          <a:p>
            <a:pPr marL="90000" indent="0">
              <a:buNone/>
            </a:pPr>
            <a:endParaRPr lang="en-AU" smtClean="0"/>
          </a:p>
          <a:p>
            <a:pPr marL="90000" indent="0">
              <a:buNone/>
            </a:pPr>
            <a:endParaRPr lang="en-AU" smtClean="0"/>
          </a:p>
        </p:txBody>
      </p:sp>
      <p:pic>
        <p:nvPicPr>
          <p:cNvPr id="5" name="Picture 2" descr="fig03-interferometer 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4138" y="1527704"/>
            <a:ext cx="4419600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4905375" y="4572000"/>
          <a:ext cx="3541713" cy="1303338"/>
        </p:xfrm>
        <a:graphic>
          <a:graphicData uri="http://schemas.openxmlformats.org/presentationml/2006/ole">
            <p:oleObj spid="_x0000_s59396" name="Equation" r:id="rId4" imgW="106668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8900" indent="0">
              <a:buFont typeface="Wingdings 2" pitchFamily="18" charset="2"/>
              <a:buNone/>
            </a:pPr>
            <a:r>
              <a:rPr lang="en-AU" smtClean="0"/>
              <a:t>On September 14, 2015 at </a:t>
            </a:r>
            <a:r>
              <a:rPr lang="en-AU" smtClean="0"/>
              <a:t>5:50am ET </a:t>
            </a:r>
            <a:r>
              <a:rPr lang="en-AU" smtClean="0"/>
              <a:t>(7:50am AEST) the Laser </a:t>
            </a:r>
            <a:r>
              <a:rPr lang="en-AU" err="1" smtClean="0"/>
              <a:t>Interferometric</a:t>
            </a:r>
            <a:r>
              <a:rPr lang="en-AU" smtClean="0"/>
              <a:t> Gravitational-wave Observatory (LIGO) detected the </a:t>
            </a:r>
            <a:r>
              <a:rPr lang="en-AU" err="1" smtClean="0"/>
              <a:t>inspiral</a:t>
            </a:r>
            <a:r>
              <a:rPr lang="en-AU" smtClean="0"/>
              <a:t> and merger of a pair of black holes, dubbed GW150914.</a:t>
            </a:r>
          </a:p>
          <a:p>
            <a:pPr marL="88900" indent="0">
              <a:buFont typeface="Wingdings 2" pitchFamily="18" charset="2"/>
              <a:buNone/>
            </a:pPr>
            <a:endParaRPr lang="en-AU" smtClean="0"/>
          </a:p>
          <a:p>
            <a:pPr marL="88900" indent="0" algn="ctr">
              <a:buFont typeface="Wingdings 2" pitchFamily="18" charset="2"/>
              <a:buNone/>
            </a:pPr>
            <a:r>
              <a:rPr lang="en-AU" b="1" smtClean="0"/>
              <a:t>This event is the first direct detection of gravitational waves.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en-AU" smtClean="0"/>
              <a:t>GW150914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en-AU" smtClean="0"/>
              <a:t>Interferometer animation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pPr>
              <a:buNone/>
            </a:pPr>
            <a:endParaRPr lang="en-AU" smtClean="0"/>
          </a:p>
          <a:p>
            <a:endParaRPr lang="en-AU"/>
          </a:p>
        </p:txBody>
      </p:sp>
      <p:pic>
        <p:nvPicPr>
          <p:cNvPr id="4" name="ligo20160211v6.m4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400" y="44530"/>
            <a:ext cx="85344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7885" y="6396335"/>
            <a:ext cx="3836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mtClean="0"/>
              <a:t>https</a:t>
            </a:r>
            <a:r>
              <a:rPr lang="en-AU" smtClean="0"/>
              <a:t>://</a:t>
            </a:r>
            <a:r>
              <a:rPr lang="en-AU" smtClean="0"/>
              <a:t>www.ligo.caltech.edu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en-AU" smtClean="0"/>
              <a:t>LIGO Begins</a:t>
            </a:r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73666" y="5808133"/>
            <a:ext cx="1972733" cy="736600"/>
          </a:xfrm>
        </p:spPr>
        <p:txBody>
          <a:bodyPr/>
          <a:lstStyle/>
          <a:p>
            <a:pPr>
              <a:buNone/>
            </a:pPr>
            <a:r>
              <a:rPr lang="en-AU" smtClean="0"/>
              <a:t>Rai Weiss</a:t>
            </a:r>
            <a:endParaRPr lang="en-AU"/>
          </a:p>
        </p:txBody>
      </p:sp>
      <p:pic>
        <p:nvPicPr>
          <p:cNvPr id="60420" name="Picture 4" descr="http://www.e4exam.com/asset/media/Current%20Affairs/Kip%20Thorne,%20Rainer%20Weiss,%20and%20Ronald%20Drever.png?14624623521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84729"/>
            <a:ext cx="8239125" cy="2981326"/>
          </a:xfrm>
          <a:prstGeom prst="rect">
            <a:avLst/>
          </a:prstGeom>
          <a:noFill/>
        </p:spPr>
      </p:pic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3420533" y="5808133"/>
            <a:ext cx="23114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92100" marR="0" lvl="0" indent="-292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Ron</a:t>
            </a:r>
            <a:r>
              <a:rPr kumimoji="0" lang="en-AU" sz="32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Drever</a:t>
            </a:r>
            <a:endParaRPr kumimoji="0" lang="en-A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6223000" y="5808133"/>
            <a:ext cx="23114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92100" marR="0" lvl="0" indent="-292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Kip Thorne</a:t>
            </a:r>
            <a:endParaRPr kumimoji="0" lang="en-A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5"/>
          <p:cNvSpPr txBox="1">
            <a:spLocks/>
          </p:cNvSpPr>
          <p:nvPr/>
        </p:nvSpPr>
        <p:spPr bwMode="auto">
          <a:xfrm>
            <a:off x="591608" y="1591733"/>
            <a:ext cx="8095192" cy="71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92100" marR="0" lvl="0" indent="-292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en-AU" sz="3200" b="0" i="0" smtClean="0">
                <a:latin typeface="+mn-lt"/>
              </a:rPr>
              <a:t>1984	 LIGO steering committee is formed</a:t>
            </a:r>
          </a:p>
          <a:p>
            <a:pPr marL="292100" marR="0" lvl="0" indent="-292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en-A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en-AU" smtClean="0"/>
              <a:t>Timeline</a:t>
            </a:r>
            <a:endParaRPr lang="en-AU"/>
          </a:p>
        </p:txBody>
      </p:sp>
      <p:sp>
        <p:nvSpPr>
          <p:cNvPr id="14" name="Content Placeholder 5"/>
          <p:cNvSpPr txBox="1">
            <a:spLocks/>
          </p:cNvSpPr>
          <p:nvPr/>
        </p:nvSpPr>
        <p:spPr bwMode="auto">
          <a:xfrm>
            <a:off x="591608" y="1397000"/>
            <a:ext cx="8095192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00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en-AU" b="0" i="0" smtClean="0">
                <a:latin typeface="+mn-lt"/>
              </a:rPr>
              <a:t>1994 With Professor Barry Barish as director, NSF funds 	LIGO for $US395 million. Construction begins at 	Hanford, WA and Livingston, LA</a:t>
            </a:r>
          </a:p>
          <a:p>
            <a:pPr marL="900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lang="en-AU" b="0" i="0" smtClean="0">
              <a:latin typeface="+mn-lt"/>
            </a:endParaRPr>
          </a:p>
          <a:p>
            <a:pPr marL="900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en-AU" b="0" i="0" smtClean="0">
                <a:latin typeface="+mn-lt"/>
              </a:rPr>
              <a:t>1999 LIGO inauguration</a:t>
            </a:r>
          </a:p>
          <a:p>
            <a:pPr marL="900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lang="en-AU" b="0" i="0" smtClean="0">
              <a:latin typeface="+mn-lt"/>
            </a:endParaRPr>
          </a:p>
          <a:p>
            <a:pPr marL="900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en-AU" b="0" i="0" smtClean="0">
                <a:latin typeface="+mn-lt"/>
              </a:rPr>
              <a:t>2006 First gravitational wave searches at</a:t>
            </a:r>
          </a:p>
          <a:p>
            <a:pPr marL="900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en-AU" b="0" i="0" smtClean="0">
                <a:latin typeface="+mn-lt"/>
              </a:rPr>
              <a:t>           design sensitivity </a:t>
            </a:r>
          </a:p>
          <a:p>
            <a:pPr marL="900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lang="en-AU" b="0" i="0" smtClean="0">
              <a:latin typeface="+mn-lt"/>
            </a:endParaRPr>
          </a:p>
          <a:p>
            <a:pPr marL="900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en-AU" b="0" i="0" smtClean="0">
                <a:latin typeface="+mn-lt"/>
              </a:rPr>
              <a:t>2010 Advanced LIGO installation begins</a:t>
            </a:r>
          </a:p>
          <a:p>
            <a:pPr marL="900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lang="en-AU" b="0" i="0" smtClean="0">
              <a:latin typeface="+mn-lt"/>
            </a:endParaRPr>
          </a:p>
          <a:p>
            <a:pPr marL="900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en-AU" b="0" i="0" smtClean="0">
                <a:latin typeface="+mn-lt"/>
              </a:rPr>
              <a:t>2014 Advanced LIGO complete</a:t>
            </a:r>
          </a:p>
          <a:p>
            <a:pPr marL="900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lang="en-AU" b="0" i="0" smtClean="0">
              <a:latin typeface="+mn-lt"/>
            </a:endParaRPr>
          </a:p>
          <a:p>
            <a:pPr marL="900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en-AU" b="0" i="0" smtClean="0">
                <a:latin typeface="+mn-lt"/>
              </a:rPr>
              <a:t>2015 Sensitivity 3× initial LIGO is achieved</a:t>
            </a:r>
          </a:p>
          <a:p>
            <a:pPr marL="292100" marR="0" lvl="0" indent="-292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lang="en-AU" sz="2800" b="0" i="0" smtClean="0">
              <a:latin typeface="+mn-lt"/>
            </a:endParaRPr>
          </a:p>
          <a:p>
            <a:pPr marL="292100" marR="0" lvl="0" indent="-292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lang="en-AU" sz="3200" b="0" i="0" smtClean="0">
              <a:latin typeface="+mn-lt"/>
            </a:endParaRPr>
          </a:p>
          <a:p>
            <a:pPr marL="292100" marR="0" lvl="0" indent="-292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endParaRPr kumimoji="0" lang="en-A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42" name="Picture 2" descr="https://upload.wikimedia.org/wikipedia/commons/thumb/f/f6/05-0367-92D.hr.jpg/220px-05-0367-92D.h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5708" y="2318808"/>
            <a:ext cx="20955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046785"/>
            <a:ext cx="4356848" cy="326763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en-AU" smtClean="0"/>
              <a:t>Observatories</a:t>
            </a:r>
            <a:endParaRPr lang="en-AU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90" y="1484730"/>
            <a:ext cx="4356848" cy="326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67837" y="1667435"/>
            <a:ext cx="3644151" cy="1379350"/>
          </a:xfrm>
        </p:spPr>
        <p:txBody>
          <a:bodyPr/>
          <a:lstStyle/>
          <a:p>
            <a:pPr marL="90000" indent="0">
              <a:buNone/>
            </a:pPr>
            <a:r>
              <a:rPr lang="en-AU" smtClean="0"/>
              <a:t>LIGO </a:t>
            </a:r>
            <a:r>
              <a:rPr lang="en-AU" smtClean="0"/>
              <a:t>Hanford, Washington</a:t>
            </a:r>
            <a:endParaRPr lang="en-AU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5236461"/>
            <a:ext cx="3783202" cy="137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0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LIGO </a:t>
            </a:r>
            <a:r>
              <a:rPr kumimoji="0" lang="en-A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Livingston, Louisiana</a:t>
            </a:r>
            <a:endParaRPr kumimoji="0" lang="en-A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931120" y="4365130"/>
            <a:ext cx="1210235" cy="105403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37950" y="2645661"/>
            <a:ext cx="1370723" cy="1215399"/>
          </a:xfrm>
          <a:prstGeom prst="straightConnector1">
            <a:avLst/>
          </a:prstGeom>
          <a:ln w="38100">
            <a:solidFill>
              <a:schemeClr val="tx2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71750" y="2780910"/>
            <a:ext cx="912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0" smtClean="0"/>
              <a:t>4 km</a:t>
            </a:r>
            <a:endParaRPr lang="en-AU" i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23410" y="4293120"/>
            <a:ext cx="2664370" cy="144020"/>
          </a:xfrm>
          <a:prstGeom prst="straightConnector1">
            <a:avLst/>
          </a:prstGeom>
          <a:ln w="38100">
            <a:solidFill>
              <a:schemeClr val="tx2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47580" y="4365130"/>
            <a:ext cx="91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0" smtClean="0"/>
              <a:t>4 km</a:t>
            </a:r>
            <a:endParaRPr lang="en-AU" i="0"/>
          </a:p>
        </p:txBody>
      </p:sp>
      <p:sp>
        <p:nvSpPr>
          <p:cNvPr id="23" name="TextBox 22"/>
          <p:cNvSpPr txBox="1"/>
          <p:nvPr/>
        </p:nvSpPr>
        <p:spPr>
          <a:xfrm>
            <a:off x="4515895" y="4437140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i="0" smtClean="0">
                <a:solidFill>
                  <a:srgbClr val="FF0000"/>
                </a:solidFill>
              </a:rPr>
              <a:t>3000 km</a:t>
            </a:r>
            <a:endParaRPr lang="en-AU" i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873" y="6314421"/>
            <a:ext cx="3836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mtClean="0"/>
              <a:t>https</a:t>
            </a:r>
            <a:r>
              <a:rPr lang="en-AU" smtClean="0"/>
              <a:t>://</a:t>
            </a:r>
            <a:r>
              <a:rPr lang="en-AU" smtClean="0"/>
              <a:t>www.ligo.caltech.edu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p14-5.54amGraceD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82" y="990604"/>
            <a:ext cx="9011718" cy="1329264"/>
          </a:xfrm>
          <a:prstGeom prst="rect">
            <a:avLst/>
          </a:prstGeom>
        </p:spPr>
      </p:pic>
      <p:pic>
        <p:nvPicPr>
          <p:cNvPr id="4" name="Picture 3" descr="Sep14-6.54amDra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82" y="2247922"/>
            <a:ext cx="9011718" cy="1257280"/>
          </a:xfrm>
          <a:prstGeom prst="rect">
            <a:avLst/>
          </a:prstGeom>
        </p:spPr>
      </p:pic>
      <p:pic>
        <p:nvPicPr>
          <p:cNvPr id="5" name="Picture 4" descr="Sep14-7.15amKlimenk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04" y="3530623"/>
            <a:ext cx="8913482" cy="1515513"/>
          </a:xfrm>
          <a:prstGeom prst="rect">
            <a:avLst/>
          </a:prstGeom>
        </p:spPr>
      </p:pic>
      <p:sp>
        <p:nvSpPr>
          <p:cNvPr id="7557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13220" y="-84665"/>
            <a:ext cx="6989044" cy="778403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  <a:defRPr/>
            </a:pPr>
            <a:r>
              <a:rPr lang="en-US" sz="3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September 14,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2015: 5:54am ET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13711" y="5765803"/>
            <a:ext cx="1320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 smtClean="0">
                <a:solidFill>
                  <a:srgbClr val="FFFFFF"/>
                </a:solidFill>
                <a:latin typeface="Book Antiqua" pitchFamily="18" charset="0"/>
              </a:rPr>
              <a:t>Super Mario Galaxy</a:t>
            </a:r>
            <a:endParaRPr lang="en-US" sz="1000" b="0" i="0" dirty="0">
              <a:solidFill>
                <a:srgbClr val="FFFFFF"/>
              </a:solidFill>
              <a:latin typeface="Book Antiqua" pitchFamily="18" charset="0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 bwMode="auto">
          <a:xfrm>
            <a:off x="0" y="677864"/>
            <a:ext cx="9061326" cy="42280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defTabSz="457200">
              <a:defRPr sz="16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defRPr>
            </a:lvl1pPr>
            <a:lvl2pPr marL="342900" indent="-342900" defTabSz="457200">
              <a:defRPr sz="1600" b="1" i="1">
                <a:solidFill>
                  <a:schemeClr val="tx1"/>
                </a:solidFill>
                <a:latin typeface="Arial" charset="0"/>
                <a:ea typeface="ＭＳ Ｐゴシック" charset="0"/>
                <a:sym typeface="Wingdings" charset="0"/>
              </a:defRPr>
            </a:lvl2pPr>
            <a:lvl3pPr marL="1143000" indent="-228600" defTabSz="457200">
              <a:defRPr sz="1600" b="1" i="1">
                <a:solidFill>
                  <a:schemeClr val="tx1"/>
                </a:solidFill>
                <a:latin typeface="Arial" charset="0"/>
                <a:ea typeface="ＭＳ Ｐゴシック" charset="0"/>
                <a:sym typeface="Wingdings" charset="0"/>
              </a:defRPr>
            </a:lvl3pPr>
            <a:lvl4pPr marL="1600200" indent="-228600" defTabSz="457200">
              <a:defRPr sz="1600" b="1" i="1">
                <a:solidFill>
                  <a:schemeClr val="tx1"/>
                </a:solidFill>
                <a:latin typeface="Arial" charset="0"/>
                <a:ea typeface="ＭＳ Ｐゴシック" charset="0"/>
                <a:sym typeface="Wingdings" charset="0"/>
              </a:defRPr>
            </a:lvl4pPr>
            <a:lvl5pPr marL="2057400" indent="-228600" defTabSz="457200">
              <a:defRPr sz="1600" b="1" i="1">
                <a:solidFill>
                  <a:schemeClr val="tx1"/>
                </a:solidFill>
                <a:latin typeface="Arial" charset="0"/>
                <a:ea typeface="ＭＳ Ｐゴシック" charset="0"/>
                <a:sym typeface="Wingding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ea typeface="ＭＳ Ｐゴシック" charset="0"/>
                <a:sym typeface="Wingding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ea typeface="ＭＳ Ｐゴシック" charset="0"/>
                <a:sym typeface="Wingding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ea typeface="ＭＳ Ｐゴシック" charset="0"/>
                <a:sym typeface="Wingding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ea typeface="ＭＳ Ｐゴシック" charset="0"/>
                <a:sym typeface="Wingdings" charset="0"/>
              </a:defRPr>
            </a:lvl9pPr>
          </a:lstStyle>
          <a:p>
            <a:pPr lvl="1" algn="l" eaLnBrk="1" hangingPunct="1">
              <a:spcBef>
                <a:spcPct val="20000"/>
              </a:spcBef>
              <a:buClr>
                <a:srgbClr val="FC0128"/>
              </a:buClr>
              <a:buSzPct val="75000"/>
              <a:buFont typeface="Monotype Sorts" charset="0"/>
              <a:buChar char="l"/>
            </a:pPr>
            <a:r>
              <a:rPr lang="en-US" sz="2000" i="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Coherent </a:t>
            </a:r>
            <a:r>
              <a:rPr lang="en-US" sz="2000" i="0" dirty="0" err="1" smtClean="0">
                <a:solidFill>
                  <a:srgbClr val="000000"/>
                </a:solidFill>
                <a:latin typeface="Calibri" charset="0"/>
                <a:cs typeface="Calibri" charset="0"/>
              </a:rPr>
              <a:t>WaveBurst</a:t>
            </a:r>
            <a:r>
              <a:rPr lang="en-US" sz="2000" i="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 (CWB) reports the event via automatic e-mail</a:t>
            </a:r>
            <a:endParaRPr lang="en-US" sz="2000" i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" name="Text Placeholder 5"/>
          <p:cNvSpPr txBox="1">
            <a:spLocks/>
          </p:cNvSpPr>
          <p:nvPr/>
        </p:nvSpPr>
        <p:spPr bwMode="auto">
          <a:xfrm>
            <a:off x="2" y="1947339"/>
            <a:ext cx="9143999" cy="37253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342900" indent="-342900" defTabSz="457200">
              <a:defRPr sz="16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defRPr>
            </a:lvl1pPr>
            <a:lvl2pPr marL="342900" indent="-342900" defTabSz="457200">
              <a:defRPr sz="1600" b="1" i="1">
                <a:solidFill>
                  <a:schemeClr val="tx1"/>
                </a:solidFill>
                <a:latin typeface="Arial" charset="0"/>
                <a:ea typeface="ＭＳ Ｐゴシック" charset="0"/>
                <a:sym typeface="Wingdings" charset="0"/>
              </a:defRPr>
            </a:lvl2pPr>
            <a:lvl3pPr marL="1143000" indent="-228600" defTabSz="457200">
              <a:defRPr sz="1600" b="1" i="1">
                <a:solidFill>
                  <a:schemeClr val="tx1"/>
                </a:solidFill>
                <a:latin typeface="Arial" charset="0"/>
                <a:ea typeface="ＭＳ Ｐゴシック" charset="0"/>
                <a:sym typeface="Wingdings" charset="0"/>
              </a:defRPr>
            </a:lvl3pPr>
            <a:lvl4pPr marL="1600200" indent="-228600" defTabSz="457200">
              <a:defRPr sz="1600" b="1" i="1">
                <a:solidFill>
                  <a:schemeClr val="tx1"/>
                </a:solidFill>
                <a:latin typeface="Arial" charset="0"/>
                <a:ea typeface="ＭＳ Ｐゴシック" charset="0"/>
                <a:sym typeface="Wingdings" charset="0"/>
              </a:defRPr>
            </a:lvl4pPr>
            <a:lvl5pPr marL="2057400" indent="-228600" defTabSz="457200">
              <a:defRPr sz="1600" b="1" i="1">
                <a:solidFill>
                  <a:schemeClr val="tx1"/>
                </a:solidFill>
                <a:latin typeface="Arial" charset="0"/>
                <a:ea typeface="ＭＳ Ｐゴシック" charset="0"/>
                <a:sym typeface="Wingding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ea typeface="ＭＳ Ｐゴシック" charset="0"/>
                <a:sym typeface="Wingding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ea typeface="ＭＳ Ｐゴシック" charset="0"/>
                <a:sym typeface="Wingding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ea typeface="ＭＳ Ｐゴシック" charset="0"/>
                <a:sym typeface="Wingding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ea typeface="ＭＳ Ｐゴシック" charset="0"/>
                <a:sym typeface="Wingdings" charset="0"/>
              </a:defRPr>
            </a:lvl9pPr>
          </a:lstStyle>
          <a:p>
            <a:pPr lvl="1" algn="l" eaLnBrk="1" hangingPunct="1">
              <a:spcBef>
                <a:spcPct val="20000"/>
              </a:spcBef>
              <a:buClr>
                <a:srgbClr val="FC0128"/>
              </a:buClr>
              <a:buSzPct val="75000"/>
              <a:buFont typeface="Monotype Sorts" charset="0"/>
              <a:buChar char="l"/>
            </a:pPr>
            <a:r>
              <a:rPr lang="en-US" sz="2000" i="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Coherent </a:t>
            </a:r>
            <a:r>
              <a:rPr lang="en-US" sz="2000" i="0" dirty="0" err="1" smtClean="0">
                <a:solidFill>
                  <a:srgbClr val="000000"/>
                </a:solidFill>
                <a:latin typeface="Calibri" charset="0"/>
                <a:cs typeface="Calibri" charset="0"/>
              </a:rPr>
              <a:t>WaveBurst</a:t>
            </a:r>
            <a:r>
              <a:rPr lang="en-US" sz="2000" i="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 crew is on guard.  </a:t>
            </a:r>
            <a:endParaRPr lang="en-US" sz="2000" i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" name="Text Placeholder 5"/>
          <p:cNvSpPr txBox="1">
            <a:spLocks/>
          </p:cNvSpPr>
          <p:nvPr/>
        </p:nvSpPr>
        <p:spPr bwMode="auto">
          <a:xfrm>
            <a:off x="2" y="3285626"/>
            <a:ext cx="9011715" cy="35506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342900" indent="-342900" defTabSz="457200">
              <a:defRPr sz="16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defRPr>
            </a:lvl1pPr>
            <a:lvl2pPr marL="342900" indent="-342900" defTabSz="457200">
              <a:defRPr sz="1600" b="1" i="1">
                <a:solidFill>
                  <a:schemeClr val="tx1"/>
                </a:solidFill>
                <a:latin typeface="Arial" charset="0"/>
                <a:ea typeface="ＭＳ Ｐゴシック" charset="0"/>
                <a:sym typeface="Wingdings" charset="0"/>
              </a:defRPr>
            </a:lvl2pPr>
            <a:lvl3pPr marL="1143000" indent="-228600" defTabSz="457200">
              <a:defRPr sz="1600" b="1" i="1">
                <a:solidFill>
                  <a:schemeClr val="tx1"/>
                </a:solidFill>
                <a:latin typeface="Arial" charset="0"/>
                <a:ea typeface="ＭＳ Ｐゴシック" charset="0"/>
                <a:sym typeface="Wingdings" charset="0"/>
              </a:defRPr>
            </a:lvl3pPr>
            <a:lvl4pPr marL="1600200" indent="-228600" defTabSz="457200">
              <a:defRPr sz="1600" b="1" i="1">
                <a:solidFill>
                  <a:schemeClr val="tx1"/>
                </a:solidFill>
                <a:latin typeface="Arial" charset="0"/>
                <a:ea typeface="ＭＳ Ｐゴシック" charset="0"/>
                <a:sym typeface="Wingdings" charset="0"/>
              </a:defRPr>
            </a:lvl4pPr>
            <a:lvl5pPr marL="2057400" indent="-228600" defTabSz="457200">
              <a:defRPr sz="1600" b="1" i="1">
                <a:solidFill>
                  <a:schemeClr val="tx1"/>
                </a:solidFill>
                <a:latin typeface="Arial" charset="0"/>
                <a:ea typeface="ＭＳ Ｐゴシック" charset="0"/>
                <a:sym typeface="Wingding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ea typeface="ＭＳ Ｐゴシック" charset="0"/>
                <a:sym typeface="Wingding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ea typeface="ＭＳ Ｐゴシック" charset="0"/>
                <a:sym typeface="Wingding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ea typeface="ＭＳ Ｐゴシック" charset="0"/>
                <a:sym typeface="Wingding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ea typeface="ＭＳ Ｐゴシック" charset="0"/>
                <a:sym typeface="Wingdings" charset="0"/>
              </a:defRPr>
            </a:lvl9pPr>
          </a:lstStyle>
          <a:p>
            <a:pPr lvl="1" algn="l" eaLnBrk="1" hangingPunct="1">
              <a:spcBef>
                <a:spcPct val="20000"/>
              </a:spcBef>
              <a:buClr>
                <a:srgbClr val="FC0128"/>
              </a:buClr>
              <a:buSzPct val="75000"/>
              <a:buFont typeface="Monotype Sorts" charset="0"/>
              <a:buChar char="l"/>
            </a:pPr>
            <a:r>
              <a:rPr lang="en-US" sz="2000" i="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This is high mass binary </a:t>
            </a:r>
            <a:r>
              <a:rPr lang="en-US" sz="2000" i="0" dirty="0" err="1" smtClean="0">
                <a:solidFill>
                  <a:srgbClr val="000000"/>
                </a:solidFill>
                <a:latin typeface="Calibri" charset="0"/>
                <a:cs typeface="Calibri" charset="0"/>
              </a:rPr>
              <a:t>inspiral</a:t>
            </a:r>
            <a:r>
              <a:rPr lang="en-US" sz="2000" i="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!</a:t>
            </a:r>
            <a:endParaRPr lang="en-US" sz="2000" i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3" name="Text Placeholder 5"/>
          <p:cNvSpPr txBox="1">
            <a:spLocks/>
          </p:cNvSpPr>
          <p:nvPr/>
        </p:nvSpPr>
        <p:spPr bwMode="auto">
          <a:xfrm>
            <a:off x="0" y="4809071"/>
            <a:ext cx="9061326" cy="23707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marL="342900" indent="-342900" defTabSz="457200">
              <a:defRPr sz="1600" b="1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defRPr>
            </a:lvl1pPr>
            <a:lvl2pPr marL="342900" indent="-342900" defTabSz="457200">
              <a:defRPr sz="1600" b="1" i="1">
                <a:solidFill>
                  <a:schemeClr val="tx1"/>
                </a:solidFill>
                <a:latin typeface="Arial" charset="0"/>
                <a:ea typeface="ＭＳ Ｐゴシック" charset="0"/>
                <a:sym typeface="Wingdings" charset="0"/>
              </a:defRPr>
            </a:lvl2pPr>
            <a:lvl3pPr marL="1143000" indent="-228600" defTabSz="457200">
              <a:defRPr sz="1600" b="1" i="1">
                <a:solidFill>
                  <a:schemeClr val="tx1"/>
                </a:solidFill>
                <a:latin typeface="Arial" charset="0"/>
                <a:ea typeface="ＭＳ Ｐゴシック" charset="0"/>
                <a:sym typeface="Wingdings" charset="0"/>
              </a:defRPr>
            </a:lvl3pPr>
            <a:lvl4pPr marL="1600200" indent="-228600" defTabSz="457200">
              <a:defRPr sz="1600" b="1" i="1">
                <a:solidFill>
                  <a:schemeClr val="tx1"/>
                </a:solidFill>
                <a:latin typeface="Arial" charset="0"/>
                <a:ea typeface="ＭＳ Ｐゴシック" charset="0"/>
                <a:sym typeface="Wingdings" charset="0"/>
              </a:defRPr>
            </a:lvl4pPr>
            <a:lvl5pPr marL="2057400" indent="-228600" defTabSz="457200">
              <a:defRPr sz="1600" b="1" i="1">
                <a:solidFill>
                  <a:schemeClr val="tx1"/>
                </a:solidFill>
                <a:latin typeface="Arial" charset="0"/>
                <a:ea typeface="ＭＳ Ｐゴシック" charset="0"/>
                <a:sym typeface="Wingding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ea typeface="ＭＳ Ｐゴシック" charset="0"/>
                <a:sym typeface="Wingding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ea typeface="ＭＳ Ｐゴシック" charset="0"/>
                <a:sym typeface="Wingding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ea typeface="ＭＳ Ｐゴシック" charset="0"/>
                <a:sym typeface="Wingding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Arial" charset="0"/>
                <a:ea typeface="ＭＳ Ｐゴシック" charset="0"/>
                <a:sym typeface="Wingdings" charset="0"/>
              </a:defRPr>
            </a:lvl9pPr>
          </a:lstStyle>
          <a:p>
            <a:pPr lvl="1" algn="l" eaLnBrk="1" hangingPunct="1">
              <a:spcBef>
                <a:spcPct val="20000"/>
              </a:spcBef>
              <a:buClr>
                <a:srgbClr val="FC0128"/>
              </a:buClr>
              <a:buSzPct val="75000"/>
              <a:buFont typeface="Monotype Sorts" charset="0"/>
              <a:buChar char="l"/>
            </a:pPr>
            <a:r>
              <a:rPr lang="en-US" sz="2000" i="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Looks real! </a:t>
            </a:r>
            <a:r>
              <a:rPr lang="en-US" sz="2000" i="0" smtClean="0">
                <a:solidFill>
                  <a:srgbClr val="000000"/>
                </a:solidFill>
                <a:latin typeface="Calibri" charset="0"/>
                <a:cs typeface="Calibri" charset="0"/>
              </a:rPr>
              <a:t>Lets </a:t>
            </a:r>
            <a:r>
              <a:rPr lang="en-US" sz="2000" i="0" dirty="0" smtClean="0">
                <a:solidFill>
                  <a:srgbClr val="000000"/>
                </a:solidFill>
                <a:latin typeface="Calibri" charset="0"/>
                <a:cs typeface="Calibri" charset="0"/>
              </a:rPr>
              <a:t>start detection check-</a:t>
            </a:r>
            <a:r>
              <a:rPr lang="en-US" sz="2000" i="0" smtClean="0">
                <a:solidFill>
                  <a:srgbClr val="000000"/>
                </a:solidFill>
                <a:latin typeface="Calibri" charset="0"/>
                <a:cs typeface="Calibri" charset="0"/>
              </a:rPr>
              <a:t>list procedure.</a:t>
            </a:r>
            <a:endParaRPr lang="en-US" sz="2000" i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15" name="Picture 14" descr="Sep14-8.06amKlimenk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748" y="5113787"/>
            <a:ext cx="9028253" cy="176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33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en-AU" smtClean="0"/>
              <a:t>The event</a:t>
            </a:r>
            <a:endParaRPr lang="en-AU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57200" y="0"/>
            <a:ext cx="8014447" cy="6483067"/>
          </a:xfrm>
        </p:spPr>
      </p:pic>
      <p:sp>
        <p:nvSpPr>
          <p:cNvPr id="5" name="TextBox 4"/>
          <p:cNvSpPr txBox="1"/>
          <p:nvPr/>
        </p:nvSpPr>
        <p:spPr>
          <a:xfrm>
            <a:off x="5584078" y="6483067"/>
            <a:ext cx="3559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smtClean="0">
                <a:solidFill>
                  <a:schemeClr val="bg1"/>
                </a:solidFill>
              </a:rPr>
              <a:t>Phys. Rev. Lett. </a:t>
            </a:r>
            <a:r>
              <a:rPr lang="en-AU" sz="1600" i="0" smtClean="0">
                <a:solidFill>
                  <a:schemeClr val="bg1"/>
                </a:solidFill>
              </a:rPr>
              <a:t>116, 061102 (2016)</a:t>
            </a:r>
            <a:endParaRPr lang="en-A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en-AU" smtClean="0"/>
              <a:t>Sound</a:t>
            </a:r>
            <a:endParaRPr lang="en-AU"/>
          </a:p>
        </p:txBody>
      </p:sp>
      <p:pic>
        <p:nvPicPr>
          <p:cNvPr id="5" name="ligo20160211v2-sound.m4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400" y="-27480"/>
            <a:ext cx="8552329" cy="6414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07885" y="6396335"/>
            <a:ext cx="3836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mtClean="0"/>
              <a:t>https</a:t>
            </a:r>
            <a:r>
              <a:rPr lang="en-AU" smtClean="0"/>
              <a:t>://</a:t>
            </a:r>
            <a:r>
              <a:rPr lang="en-AU" smtClean="0"/>
              <a:t>www.ligo.caltech.edu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en-AU" smtClean="0"/>
              <a:t>Strong evidence of a GW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r>
              <a:rPr lang="en-AU" sz="2800" smtClean="0"/>
              <a:t>Coincident in both detectors, arriving within the light travel time of 10 milliseconds</a:t>
            </a:r>
          </a:p>
          <a:p>
            <a:endParaRPr lang="en-AU" sz="2800" smtClean="0"/>
          </a:p>
          <a:p>
            <a:r>
              <a:rPr lang="en-AU" sz="2800" smtClean="0"/>
              <a:t>Consistent with the waveform predicted by general relativity for the inspiral and merger of a pair of black holes</a:t>
            </a:r>
          </a:p>
          <a:p>
            <a:endParaRPr lang="en-AU" sz="2800" smtClean="0"/>
          </a:p>
          <a:p>
            <a:r>
              <a:rPr lang="en-AU" sz="2800" smtClean="0"/>
              <a:t>No test signals had been inserted at this time</a:t>
            </a:r>
          </a:p>
          <a:p>
            <a:endParaRPr lang="en-AU" sz="2800" smtClean="0"/>
          </a:p>
          <a:p>
            <a:r>
              <a:rPr lang="en-AU" sz="2800" smtClean="0"/>
              <a:t>False alarm rate for a signal this ‘loud’ is </a:t>
            </a:r>
            <a:r>
              <a:rPr lang="en-AU" sz="2800" smtClean="0"/>
              <a:t>less than 1 </a:t>
            </a:r>
            <a:r>
              <a:rPr lang="en-AU" sz="2800" smtClean="0"/>
              <a:t>every </a:t>
            </a:r>
            <a:r>
              <a:rPr lang="en-AU" sz="2800" smtClean="0"/>
              <a:t>200 </a:t>
            </a:r>
            <a:r>
              <a:rPr lang="en-AU" sz="2800" smtClean="0"/>
              <a:t>000 years</a:t>
            </a:r>
          </a:p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en-AU" smtClean="0"/>
              <a:t>What the waveform tells us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88" y="1641886"/>
            <a:ext cx="3913094" cy="4978089"/>
          </a:xfrm>
        </p:spPr>
        <p:txBody>
          <a:bodyPr/>
          <a:lstStyle/>
          <a:p>
            <a:pPr marL="0">
              <a:buNone/>
            </a:pPr>
            <a:r>
              <a:rPr lang="en-AU" sz="2800" smtClean="0"/>
              <a:t>Inspiral of a pair of black holes, 36 and 29 solar masses, about 1.3 billion years ago</a:t>
            </a:r>
          </a:p>
          <a:p>
            <a:endParaRPr lang="en-AU" sz="2800" smtClean="0"/>
          </a:p>
          <a:p>
            <a:pPr marL="0">
              <a:buNone/>
            </a:pPr>
            <a:r>
              <a:rPr lang="en-AU" sz="2800" smtClean="0"/>
              <a:t>Merges into a single 62 solar mass black hole</a:t>
            </a:r>
          </a:p>
          <a:p>
            <a:endParaRPr lang="en-AU" sz="2800" smtClean="0"/>
          </a:p>
          <a:p>
            <a:pPr marL="0">
              <a:buNone/>
            </a:pPr>
            <a:r>
              <a:rPr lang="en-AU" sz="2800" smtClean="0"/>
              <a:t>Energy of 3 solar masses radiated as gravitational waves</a:t>
            </a:r>
          </a:p>
          <a:p>
            <a:endParaRPr lang="en-AU" sz="2800" smtClean="0"/>
          </a:p>
        </p:txBody>
      </p:sp>
      <p:pic>
        <p:nvPicPr>
          <p:cNvPr id="6" name="Picture 5" descr="sig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30" y="1484730"/>
            <a:ext cx="4488624" cy="4752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1160" y="6281421"/>
            <a:ext cx="3373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smtClean="0"/>
              <a:t>Phys. Rev. Lett. </a:t>
            </a:r>
            <a:r>
              <a:rPr lang="en-AU" sz="1600" i="0" smtClean="0"/>
              <a:t>116, 061102 (2016)</a:t>
            </a:r>
            <a:endParaRPr lang="en-A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en-AU" smtClean="0"/>
              <a:t>Informa</a:t>
            </a:r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65" y="0"/>
            <a:ext cx="6844553" cy="68445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07885" y="6382888"/>
            <a:ext cx="3836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mtClean="0"/>
              <a:t>https</a:t>
            </a:r>
            <a:r>
              <a:rPr lang="en-AU" smtClean="0"/>
              <a:t>://</a:t>
            </a:r>
            <a:r>
              <a:rPr lang="en-AU" smtClean="0"/>
              <a:t>www.ligo.caltech.edu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941" y="1119326"/>
            <a:ext cx="8635759" cy="45149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9421" y="6488668"/>
            <a:ext cx="6654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smtClean="0">
                <a:solidFill>
                  <a:schemeClr val="bg1"/>
                </a:solidFill>
              </a:rPr>
              <a:t>http://journals.aps.org/prl/abstract/10.1103/PhysRevLett.116.061102</a:t>
            </a:r>
            <a:endParaRPr lang="en-AU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en-AU" smtClean="0"/>
              <a:t>Merger animation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pPr>
              <a:buNone/>
            </a:pPr>
            <a:endParaRPr lang="en-AU" smtClean="0"/>
          </a:p>
          <a:p>
            <a:endParaRPr lang="en-AU"/>
          </a:p>
        </p:txBody>
      </p:sp>
      <p:pic>
        <p:nvPicPr>
          <p:cNvPr id="4" name="ligo20160211v10.m4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400" y="0"/>
            <a:ext cx="8606117" cy="6454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7885" y="6396335"/>
            <a:ext cx="3836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mtClean="0"/>
              <a:t>https</a:t>
            </a:r>
            <a:r>
              <a:rPr lang="en-AU" smtClean="0"/>
              <a:t>://</a:t>
            </a:r>
            <a:r>
              <a:rPr lang="en-AU" smtClean="0"/>
              <a:t>www.ligo.caltech.edu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en-AU" smtClean="0"/>
              <a:t>What comes next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646238"/>
            <a:ext cx="8483600" cy="4525962"/>
          </a:xfrm>
        </p:spPr>
        <p:txBody>
          <a:bodyPr/>
          <a:lstStyle/>
          <a:p>
            <a:pPr marL="90000" indent="0">
              <a:buNone/>
            </a:pPr>
            <a:r>
              <a:rPr lang="en-AU" sz="2800" smtClean="0"/>
              <a:t>LIGO has made the first observations allowing us to test Einstein’s theory under dynamical, extreme-gravity conditions.</a:t>
            </a:r>
          </a:p>
          <a:p>
            <a:pPr marL="90000" indent="0">
              <a:buNone/>
            </a:pPr>
            <a:endParaRPr lang="en-AU" sz="2800" smtClean="0"/>
          </a:p>
          <a:p>
            <a:pPr marL="90000" indent="0">
              <a:buNone/>
            </a:pPr>
            <a:r>
              <a:rPr lang="en-AU" sz="2800" smtClean="0"/>
              <a:t>Just as the invention of the radio telescope opened up a new part of the spectrum for astronomers, LIGO has opened up a new window on the Universe which will lead to new and unexpected discoveries –</a:t>
            </a:r>
          </a:p>
          <a:p>
            <a:pPr marL="90000" indent="0">
              <a:buNone/>
            </a:pPr>
            <a:r>
              <a:rPr lang="en-AU" sz="2800" smtClean="0"/>
              <a:t>the beginning of gravitational wave astronomy.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97811"/>
            <a:ext cx="9144000" cy="1320378"/>
          </a:xfrm>
          <a:prstGeom prst="rect">
            <a:avLst/>
          </a:prstGeom>
        </p:spPr>
      </p:pic>
      <p:pic>
        <p:nvPicPr>
          <p:cNvPr id="41986" name="Picture 2" descr="http://www.aciga.org.au/images/d/d/6/9/9/dd6990cd7af827f7dd1a47ce95ef8479d31ee417-acigagroup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50"/>
            <a:ext cx="6414583" cy="3848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24160" y="6381410"/>
            <a:ext cx="3308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mtClean="0">
                <a:solidFill>
                  <a:schemeClr val="bg1"/>
                </a:solidFill>
              </a:rPr>
              <a:t>http://</a:t>
            </a:r>
            <a:r>
              <a:rPr lang="en-AU" smtClean="0">
                <a:solidFill>
                  <a:schemeClr val="bg1"/>
                </a:solidFill>
              </a:rPr>
              <a:t>www.aciga.org.au</a:t>
            </a:r>
            <a:endParaRPr lang="en-AU">
              <a:solidFill>
                <a:schemeClr val="bg1"/>
              </a:solidFill>
            </a:endParaRPr>
          </a:p>
        </p:txBody>
      </p:sp>
      <p:pic>
        <p:nvPicPr>
          <p:cNvPr id="8" name="Picture 7" descr="ACIGA_In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7543" y="2337223"/>
            <a:ext cx="2626457" cy="3860378"/>
          </a:xfrm>
          <a:prstGeom prst="rect">
            <a:avLst/>
          </a:prstGeom>
        </p:spPr>
      </p:pic>
      <p:pic>
        <p:nvPicPr>
          <p:cNvPr id="9" name="Picture 8" descr="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2337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anchor="ctr" anchorCtr="0"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A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Newton’s gravity</a:t>
            </a:r>
            <a:endParaRPr lang="en-AU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649288" y="2578100"/>
          <a:ext cx="3806825" cy="1935163"/>
        </p:xfrm>
        <a:graphic>
          <a:graphicData uri="http://schemas.openxmlformats.org/presentationml/2006/ole">
            <p:oleObj spid="_x0000_s1026" name="Equation" r:id="rId3" imgW="774360" imgH="393480" progId="Equation.DSMT4">
              <p:embed/>
            </p:oleObj>
          </a:graphicData>
        </a:graphic>
      </p:graphicFrame>
      <p:sp>
        <p:nvSpPr>
          <p:cNvPr id="6" name="Oval 5"/>
          <p:cNvSpPr/>
          <p:nvPr/>
        </p:nvSpPr>
        <p:spPr>
          <a:xfrm>
            <a:off x="3851275" y="1557338"/>
            <a:ext cx="608013" cy="606425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AU"/>
          </a:p>
        </p:txBody>
      </p:sp>
      <p:grpSp>
        <p:nvGrpSpPr>
          <p:cNvPr id="1030" name="Group 27"/>
          <p:cNvGrpSpPr>
            <a:grpSpLocks/>
          </p:cNvGrpSpPr>
          <p:nvPr/>
        </p:nvGrpSpPr>
        <p:grpSpPr bwMode="auto">
          <a:xfrm>
            <a:off x="5902325" y="3636963"/>
            <a:ext cx="2822575" cy="2732087"/>
            <a:chOff x="5864045" y="3839130"/>
            <a:chExt cx="2822755" cy="2732220"/>
          </a:xfrm>
        </p:grpSpPr>
        <p:sp>
          <p:nvSpPr>
            <p:cNvPr id="5" name="Sun 4"/>
            <p:cNvSpPr/>
            <p:nvPr/>
          </p:nvSpPr>
          <p:spPr>
            <a:xfrm>
              <a:off x="5864045" y="3839130"/>
              <a:ext cx="2822755" cy="2732220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35" name="TextBox 7"/>
            <p:cNvSpPr txBox="1">
              <a:spLocks noChangeArrowheads="1"/>
            </p:cNvSpPr>
            <p:nvPr/>
          </p:nvSpPr>
          <p:spPr bwMode="auto">
            <a:xfrm>
              <a:off x="6910117" y="4999413"/>
              <a:ext cx="6763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AU">
                  <a:solidFill>
                    <a:schemeClr val="bg1"/>
                  </a:solidFill>
                </a:rPr>
                <a:t>M</a:t>
              </a:r>
            </a:p>
          </p:txBody>
        </p:sp>
      </p:grpSp>
      <p:sp>
        <p:nvSpPr>
          <p:cNvPr id="1031" name="TextBox 8"/>
          <p:cNvSpPr txBox="1">
            <a:spLocks noChangeArrowheads="1"/>
          </p:cNvSpPr>
          <p:nvPr/>
        </p:nvSpPr>
        <p:spPr bwMode="auto">
          <a:xfrm>
            <a:off x="3819525" y="1570038"/>
            <a:ext cx="676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>
                <a:solidFill>
                  <a:schemeClr val="bg1"/>
                </a:solidFill>
              </a:rPr>
              <a:t>m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59288" y="2163763"/>
            <a:ext cx="1738312" cy="17399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TextBox 32"/>
          <p:cNvSpPr txBox="1">
            <a:spLocks noChangeArrowheads="1"/>
          </p:cNvSpPr>
          <p:nvPr/>
        </p:nvSpPr>
        <p:spPr bwMode="auto">
          <a:xfrm>
            <a:off x="5226050" y="2578100"/>
            <a:ext cx="676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mtClean="0"/>
              <a:t>r</a:t>
            </a:r>
            <a:endParaRPr lang="en-A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86317" y="5082636"/>
          <a:ext cx="4639733" cy="1286414"/>
        </p:xfrm>
        <a:graphic>
          <a:graphicData uri="http://schemas.openxmlformats.org/presentationml/2006/ole">
            <p:oleObj spid="_x0000_s1027" name="Equation" r:id="rId4" imgW="165096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en-AU" smtClean="0"/>
              <a:t>Einstein’s gravity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mtClean="0"/>
              <a:t>Sources of the gravitational field are matter and energy</a:t>
            </a:r>
          </a:p>
          <a:p>
            <a:r>
              <a:rPr lang="en-AU" smtClean="0"/>
              <a:t>Speed of light </a:t>
            </a:r>
            <a:r>
              <a:rPr lang="en-AU" i="1" smtClean="0"/>
              <a:t>c</a:t>
            </a:r>
            <a:r>
              <a:rPr lang="en-AU" smtClean="0"/>
              <a:t> = 3×10</a:t>
            </a:r>
            <a:r>
              <a:rPr lang="en-AU" baseline="30000" smtClean="0"/>
              <a:t>8</a:t>
            </a:r>
            <a:r>
              <a:rPr lang="en-AU" smtClean="0"/>
              <a:t> m/s is </a:t>
            </a:r>
            <a:r>
              <a:rPr lang="en-AU" i="1" smtClean="0"/>
              <a:t>constant</a:t>
            </a:r>
            <a:r>
              <a:rPr lang="en-AU" smtClean="0"/>
              <a:t> and nothing can exceed it</a:t>
            </a:r>
          </a:p>
          <a:p>
            <a:r>
              <a:rPr lang="en-AU" smtClean="0"/>
              <a:t>Instead of space we have </a:t>
            </a:r>
            <a:r>
              <a:rPr lang="en-AU" i="1" smtClean="0"/>
              <a:t>space-time</a:t>
            </a:r>
            <a:r>
              <a:rPr lang="en-AU" smtClean="0"/>
              <a:t> with coordinates </a:t>
            </a:r>
            <a:r>
              <a:rPr lang="en-AU" i="1" smtClean="0"/>
              <a:t>(ct, x, y, z)</a:t>
            </a:r>
          </a:p>
          <a:p>
            <a:r>
              <a:rPr lang="en-AU" smtClean="0"/>
              <a:t>The gravitational field </a:t>
            </a:r>
            <a:r>
              <a:rPr lang="en-AU" i="1" smtClean="0"/>
              <a:t>g</a:t>
            </a:r>
            <a:r>
              <a:rPr lang="en-AU" i="1" baseline="-25000" smtClean="0"/>
              <a:t>ab</a:t>
            </a:r>
            <a:r>
              <a:rPr lang="en-AU" smtClean="0"/>
              <a:t> is a </a:t>
            </a:r>
            <a:r>
              <a:rPr lang="en-AU" i="1" smtClean="0"/>
              <a:t>tensor</a:t>
            </a:r>
            <a:r>
              <a:rPr lang="en-AU" smtClean="0"/>
              <a:t> instead of a vector. Think of it as a 4×4 array of numbers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en-AU" smtClean="0"/>
              <a:t>Examples</a:t>
            </a:r>
            <a:endParaRPr lang="en-AU"/>
          </a:p>
        </p:txBody>
      </p:sp>
      <p:graphicFrame>
        <p:nvGraphicFramePr>
          <p:cNvPr id="26626" name="Object 5"/>
          <p:cNvGraphicFramePr>
            <a:graphicFrameLocks noChangeAspect="1"/>
          </p:cNvGraphicFramePr>
          <p:nvPr/>
        </p:nvGraphicFramePr>
        <p:xfrm>
          <a:off x="2070847" y="1769222"/>
          <a:ext cx="4103007" cy="2547284"/>
        </p:xfrm>
        <a:graphic>
          <a:graphicData uri="http://schemas.openxmlformats.org/presentationml/2006/ole">
            <p:oleObj spid="_x0000_s26626" name="Equation" r:id="rId3" imgW="1473120" imgH="914400" progId="Equation.DSMT4">
              <p:embed/>
            </p:oleObj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4706471"/>
            <a:ext cx="8229600" cy="1800673"/>
          </a:xfrm>
        </p:spPr>
        <p:txBody>
          <a:bodyPr/>
          <a:lstStyle/>
          <a:p>
            <a:pPr marL="90000" indent="0">
              <a:buNone/>
            </a:pPr>
            <a:r>
              <a:rPr lang="en-AU" smtClean="0"/>
              <a:t>If there were no matter in the Universe at all, we would be living in </a:t>
            </a:r>
            <a:r>
              <a:rPr lang="en-AU" i="1" err="1" smtClean="0"/>
              <a:t>Minkowski</a:t>
            </a:r>
            <a:r>
              <a:rPr lang="en-AU" i="1" smtClean="0"/>
              <a:t> space</a:t>
            </a:r>
            <a:r>
              <a:rPr lang="en-AU" smtClean="0"/>
              <a:t>. This is the ‘flat’ space of special relativity.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en-AU" smtClean="0"/>
              <a:t>Examples</a:t>
            </a:r>
            <a:endParaRPr lang="en-AU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1043175" y="1680322"/>
          <a:ext cx="7027862" cy="3590925"/>
        </p:xfrm>
        <a:graphic>
          <a:graphicData uri="http://schemas.openxmlformats.org/presentationml/2006/ole">
            <p:oleObj spid="_x0000_s27651" name="Equation" r:id="rId3" imgW="2882880" imgH="1473120" progId="Equation.DSMT4">
              <p:embed/>
            </p:oleObj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5446059"/>
            <a:ext cx="8229600" cy="112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0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exterior</a:t>
            </a:r>
            <a:r>
              <a:rPr kumimoji="0" lang="en-AU" sz="32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region of a star or a black hole we have </a:t>
            </a:r>
            <a:r>
              <a:rPr kumimoji="0" lang="en-AU" sz="3200" b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Schwarzschild space</a:t>
            </a:r>
            <a:r>
              <a:rPr kumimoji="0" lang="en-A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A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anchor="ctr" anchorCtr="0"/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en-A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Einstein’s equations</a:t>
            </a:r>
            <a:endParaRPr lang="en-AU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566813" y="2864224"/>
          <a:ext cx="6139054" cy="1668172"/>
        </p:xfrm>
        <a:graphic>
          <a:graphicData uri="http://schemas.openxmlformats.org/presentationml/2006/ole">
            <p:oleObj spid="_x0000_s39938" name="Equation" r:id="rId3" imgW="144756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Rockwell"/>
        <a:ea typeface=""/>
        <a:cs typeface=""/>
      </a:majorFont>
      <a:minorFont>
        <a:latin typeface="Georgia"/>
        <a:ea typeface=""/>
        <a:cs typeface="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21534</TotalTime>
  <Words>814</Words>
  <Application>Microsoft Office PowerPoint</Application>
  <PresentationFormat>On-screen Show (4:3)</PresentationFormat>
  <Paragraphs>152</Paragraphs>
  <Slides>31</Slides>
  <Notes>3</Notes>
  <HiddenSlides>0</HiddenSlides>
  <MMClips>4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Foundry</vt:lpstr>
      <vt:lpstr>Custom Design</vt:lpstr>
      <vt:lpstr>Equation</vt:lpstr>
      <vt:lpstr>The first detection of gravitational waves with LIGO</vt:lpstr>
      <vt:lpstr>GW150914</vt:lpstr>
      <vt:lpstr>Slide 3</vt:lpstr>
      <vt:lpstr>Slide 4</vt:lpstr>
      <vt:lpstr>Newton’s gravity</vt:lpstr>
      <vt:lpstr>Einstein’s gravity</vt:lpstr>
      <vt:lpstr>Examples</vt:lpstr>
      <vt:lpstr>Examples</vt:lpstr>
      <vt:lpstr>Einstein’s equations</vt:lpstr>
      <vt:lpstr>Einstein’s equations</vt:lpstr>
      <vt:lpstr>Experimental confirmation</vt:lpstr>
      <vt:lpstr>Solving Einstein’s equations</vt:lpstr>
      <vt:lpstr>Solving Einstein’s equations</vt:lpstr>
      <vt:lpstr>Gravitational wave solution</vt:lpstr>
      <vt:lpstr>Slide 15</vt:lpstr>
      <vt:lpstr>Sources of gravitational waves</vt:lpstr>
      <vt:lpstr>Evidence for gravitational waves</vt:lpstr>
      <vt:lpstr>Observing gravitational waves</vt:lpstr>
      <vt:lpstr>Laser interforemetry</vt:lpstr>
      <vt:lpstr>Interferometer animation</vt:lpstr>
      <vt:lpstr>LIGO Begins</vt:lpstr>
      <vt:lpstr>Timeline</vt:lpstr>
      <vt:lpstr>Observatories</vt:lpstr>
      <vt:lpstr>September 14, 2015: 5:54am ET </vt:lpstr>
      <vt:lpstr>The event</vt:lpstr>
      <vt:lpstr>Sound</vt:lpstr>
      <vt:lpstr>Strong evidence of a GW</vt:lpstr>
      <vt:lpstr>What the waveform tells us</vt:lpstr>
      <vt:lpstr>Informa</vt:lpstr>
      <vt:lpstr>Merger animation</vt:lpstr>
      <vt:lpstr>What comes next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Barry Barish</dc:creator>
  <cp:lastModifiedBy>pcharlto</cp:lastModifiedBy>
  <cp:revision>580</cp:revision>
  <cp:lastPrinted>1999-10-01T21:59:04Z</cp:lastPrinted>
  <dcterms:created xsi:type="dcterms:W3CDTF">1999-10-14T15:47:11Z</dcterms:created>
  <dcterms:modified xsi:type="dcterms:W3CDTF">2016-05-15T06:57:38Z</dcterms:modified>
</cp:coreProperties>
</file>