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4" r:id="rId3"/>
    <p:sldId id="270" r:id="rId4"/>
    <p:sldId id="257" r:id="rId5"/>
    <p:sldId id="268" r:id="rId6"/>
    <p:sldId id="259" r:id="rId7"/>
    <p:sldId id="269" r:id="rId8"/>
    <p:sldId id="261" r:id="rId9"/>
    <p:sldId id="262" r:id="rId10"/>
    <p:sldId id="263" r:id="rId11"/>
    <p:sldId id="266" r:id="rId12"/>
    <p:sldId id="267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D9DE"/>
    <a:srgbClr val="8BA2AF"/>
    <a:srgbClr val="89A0A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324" autoAdjust="0"/>
  </p:normalViewPr>
  <p:slideViewPr>
    <p:cSldViewPr>
      <p:cViewPr varScale="1">
        <p:scale>
          <a:sx n="83" d="100"/>
          <a:sy n="83" d="100"/>
        </p:scale>
        <p:origin x="-14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07CE-96B7-8843-8007-BC9728FE2EE3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40B99-3B2B-334A-8B8D-B38A244AFF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9213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5810B-C8DE-4D3C-98E1-A0D8963522FE}" type="datetimeFigureOut">
              <a:rPr lang="en-US" smtClean="0"/>
              <a:pPr/>
              <a:t>8/15/2016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1CD03-67BD-494F-95FF-4FC8F03539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82626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Precessing vs. non precessing,</a:t>
            </a:r>
            <a:r>
              <a:rPr lang="en-US" baseline="0" dirty="0" smtClean="0"/>
              <a:t> parameters, effect of precession on waveform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Description of Fisher Matrix Analysis – Main type of analysis used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Results for a single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1CD03-67BD-494F-95FF-4FC8F035391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1CD03-67BD-494F-95FF-4FC8F035391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http://www.soundsofspacetime.org/spinning-binaries.html</a:t>
            </a:r>
          </a:p>
          <a:p>
            <a:pPr marL="228600" indent="-228600">
              <a:buAutoNum type="arabicPeriod"/>
            </a:pPr>
            <a:r>
              <a:rPr lang="en-US" dirty="0" smtClean="0"/>
              <a:t>Description of diagram</a:t>
            </a:r>
          </a:p>
          <a:p>
            <a:pPr marL="228600" indent="-228600">
              <a:buAutoNum type="arabicPeriod"/>
            </a:pPr>
            <a:r>
              <a:rPr lang="en-US" dirty="0" smtClean="0"/>
              <a:t>Point out difference</a:t>
            </a:r>
            <a:r>
              <a:rPr lang="en-US" baseline="0" dirty="0" smtClean="0"/>
              <a:t> in modulation of waveforms</a:t>
            </a:r>
          </a:p>
          <a:p>
            <a:pPr marL="228600" indent="-228600">
              <a:buAutoNum type="arabicPeriod"/>
            </a:pPr>
            <a:r>
              <a:rPr lang="en-US" dirty="0" smtClean="0"/>
              <a:t>Play sound?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1CD03-67BD-494F-95FF-4FC8F035391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Most</a:t>
            </a:r>
            <a:r>
              <a:rPr lang="en-US" baseline="0" dirty="0" smtClean="0"/>
              <a:t> radiation along orbital angular momentum, least in orbital plane -&gt; position of red hotspots and blue </a:t>
            </a:r>
            <a:r>
              <a:rPr lang="en-US" baseline="0" dirty="0" err="1" smtClean="0"/>
              <a:t>coldspots</a:t>
            </a:r>
            <a:r>
              <a:rPr lang="en-US" baseline="0" dirty="0" smtClean="0"/>
              <a:t> indicate orientation of the binary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Quadrupole</a:t>
            </a:r>
            <a:r>
              <a:rPr lang="en-US" baseline="0" dirty="0" smtClean="0"/>
              <a:t> -&gt; no/minimal visible precession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 =2 strong visible precession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(point out aliasing in animations D: oops)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1CD03-67BD-494F-95FF-4FC8F035391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en-US" dirty="0" smtClean="0"/>
              <a:t>Fisher Matrix</a:t>
            </a:r>
            <a:r>
              <a:rPr lang="en-US" baseline="0" dirty="0" smtClean="0"/>
              <a:t> – measure of how much </a:t>
            </a:r>
            <a:r>
              <a:rPr lang="en-US" baseline="0" dirty="0" smtClean="0"/>
              <a:t>information some observed data carries about a parameter that can be used to model the data</a:t>
            </a:r>
            <a:endParaRPr lang="en-US" baseline="0" dirty="0" smtClean="0"/>
          </a:p>
          <a:p>
            <a:pPr marL="685800" lvl="1" indent="-228600">
              <a:buAutoNum type="arabicPeriod"/>
            </a:pPr>
            <a:r>
              <a:rPr lang="en-US" baseline="0" dirty="0" smtClean="0"/>
              <a:t>Given by second-order gradient of log likelihood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For GW, entries given by </a:t>
            </a:r>
            <a:r>
              <a:rPr lang="en-US" baseline="0" dirty="0" err="1" smtClean="0"/>
              <a:t>innerproduct</a:t>
            </a:r>
            <a:r>
              <a:rPr lang="en-US" baseline="0" dirty="0" smtClean="0"/>
              <a:t> of derivative of waveform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each variable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 Covariance matrix given by inverse of fisher information matrix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Cov</a:t>
            </a:r>
            <a:r>
              <a:rPr lang="en-US" baseline="0" dirty="0" smtClean="0"/>
              <a:t> matrix ALONE gives only statistical error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May also exist systematic error that arises from using incomplete waveform templates (templates that use only lower order modes)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equation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1CD03-67BD-494F-95FF-4FC8F035391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System: q = 4., x1 = (0.6, 0., 0.), x2 = (0.6, 0., 0.), M = 12 </a:t>
            </a:r>
            <a:r>
              <a:rPr lang="en-US" dirty="0" err="1" smtClean="0"/>
              <a:t>M_sol</a:t>
            </a:r>
            <a:r>
              <a:rPr lang="en-US" dirty="0" smtClean="0"/>
              <a:t>, theta</a:t>
            </a:r>
            <a:r>
              <a:rPr lang="en-US" baseline="0" dirty="0" smtClean="0"/>
              <a:t> = pi/3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Conclusions – Little significant</a:t>
            </a:r>
            <a:r>
              <a:rPr lang="en-US" baseline="0" dirty="0" smtClean="0"/>
              <a:t> effect found by including l = 4 modes. But including l = 3 modes can in some cases decrease statistical error and correlation. In specific cases, however, inclusion of l = 3 modes increases statistical error, but we have yet to see if that increase in statistical error is offset by a decrease in systematic error, systematic error analysis still to come.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1CD03-67BD-494F-95FF-4FC8F035391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 – Little significant</a:t>
            </a:r>
            <a:r>
              <a:rPr lang="en-US" baseline="0" dirty="0" smtClean="0"/>
              <a:t> effect found by including l = 4 modes. But including l = 3 modes can in some cases decrease statistical error and correlation. In specific cases, however, inclusion of l = 3 modes increases statistical error, but we have yet to see if that increase in statistical error is offset by a decrease in systematic error, systematic error analysis still to come.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1CD03-67BD-494F-95FF-4FC8F035391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CDBD-8FC3-4544-821F-69F690C746F6}" type="datetime1">
              <a:rPr lang="en-US" smtClean="0"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0" y="838200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8577072" cy="4956048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D9186-36E4-4872-BA80-3C8EC03D2030}" type="datetime1">
              <a:rPr lang="en-US" smtClean="0"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C8CF2-9CAB-44E0-8E85-7448D0E75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8739E-8167-4273-87FB-0A618C5A85E5}" type="datetime1">
              <a:rPr lang="en-US" smtClean="0"/>
              <a:t>8/15/2016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152400" y="0"/>
            <a:ext cx="8991600" cy="2286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D2D4-19E1-4152-B9F9-95C3083300F5}" type="datetime1">
              <a:rPr lang="en-US" smtClean="0"/>
              <a:t>8/15/2016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2400" y="2209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EBC8CF2-9CAB-44E0-8E85-7448D0E75E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1676400"/>
            <a:ext cx="0" cy="471182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066800"/>
            <a:ext cx="8833104" cy="533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4040188" cy="45720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800600" y="1143000"/>
            <a:ext cx="4041775" cy="45720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A27C-2CB5-4056-AAF6-304947EFCB8A}" type="datetime1">
              <a:rPr lang="en-US" smtClean="0"/>
              <a:t>8/15/2016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9906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1676400"/>
            <a:ext cx="4041648" cy="4613387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1676400"/>
            <a:ext cx="4038600" cy="4617175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79976" y="798576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777875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EBC8CF2-9CAB-44E0-8E85-7448D0E75E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5800"/>
          </a:xfrm>
        </p:spPr>
        <p:txBody>
          <a:bodyPr rtlCol="0" anchor="b" anchorCtr="0"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8F57-25CA-43B1-8822-3F5336080325}" type="datetime1">
              <a:rPr lang="en-US" smtClean="0"/>
              <a:t>8/15/2016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EBC8CF2-9CAB-44E0-8E85-7448D0E75E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68DD5EF-DAAC-4C90-AA4D-FB25CC21F511}" type="datetime1">
              <a:rPr lang="en-US" smtClean="0"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C8CF2-9CAB-44E0-8E85-7448D0E75E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7FAC-FD16-420B-A32C-1DDB87447837}" type="datetime1">
              <a:rPr lang="en-US" smtClean="0"/>
              <a:t>8/15/2016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13DB8-08A9-4FCD-B7C8-70BDC06F5617}" type="datetime1">
              <a:rPr lang="en-US" smtClean="0"/>
              <a:t>8/15/2016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BC8CF2-9CAB-44E0-8E85-7448D0E75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EBC8CF2-9CAB-44E0-8E85-7448D0E75E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D8BD-D233-4821-B3F3-8175AEB80F8C}" type="datetime1">
              <a:rPr lang="en-US" smtClean="0"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E324EDA-1C6B-4C9D-AD9B-192BE6B1145B}" type="datetime1">
              <a:rPr lang="en-US" smtClean="0"/>
              <a:t>8/15/2016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1"/>
            <a:ext cx="9144000" cy="106679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6400800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DB07408-198F-4A07-BA06-CEBB4885F1CF}" type="datetime1">
              <a:rPr lang="en-US" smtClean="0"/>
              <a:t>8/15/2016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066800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val 14"/>
          <p:cNvSpPr/>
          <p:nvPr userDrawn="1"/>
        </p:nvSpPr>
        <p:spPr>
          <a:xfrm>
            <a:off x="4361688" y="8382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838200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EBC8CF2-9CAB-44E0-8E85-7448D0E75E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6096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534400" cy="48280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9" r:id="rId3"/>
    <p:sldLayoutId id="2147483687" r:id="rId4"/>
    <p:sldLayoutId id="2147483688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0900035-v1 (high resolution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1163444" cy="8382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Rupini  Kamat</a:t>
            </a:r>
          </a:p>
          <a:p>
            <a:endParaRPr lang="en-US" dirty="0" smtClean="0"/>
          </a:p>
          <a:p>
            <a:r>
              <a:rPr lang="en-US" dirty="0" smtClean="0"/>
              <a:t>LIGO Mentors: Patricia Schmidt </a:t>
            </a:r>
          </a:p>
          <a:p>
            <a:r>
              <a:rPr lang="en-US" dirty="0" smtClean="0"/>
              <a:t>with Rory Smith, </a:t>
            </a:r>
            <a:r>
              <a:rPr lang="en-US" dirty="0" err="1" smtClean="0"/>
              <a:t>Yanbei</a:t>
            </a:r>
            <a:r>
              <a:rPr lang="en-US" dirty="0" smtClean="0"/>
              <a:t> Chen</a:t>
            </a:r>
          </a:p>
          <a:p>
            <a:endParaRPr lang="en-US" dirty="0"/>
          </a:p>
          <a:p>
            <a:r>
              <a:rPr lang="en-US" dirty="0" smtClean="0"/>
              <a:t>External Collaborator: Geraint </a:t>
            </a:r>
            <a:r>
              <a:rPr lang="en-US" dirty="0" err="1" smtClean="0"/>
              <a:t>pratten</a:t>
            </a:r>
            <a:r>
              <a:rPr lang="en-US" dirty="0" smtClean="0"/>
              <a:t> (University of Sussex, </a:t>
            </a:r>
            <a:r>
              <a:rPr lang="en-US" dirty="0" err="1" smtClean="0"/>
              <a:t>uk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752600"/>
          </a:xfrm>
        </p:spPr>
        <p:txBody>
          <a:bodyPr>
            <a:normAutofit/>
          </a:bodyPr>
          <a:lstStyle/>
          <a:p>
            <a:r>
              <a:rPr lang="en-US" dirty="0"/>
              <a:t>Parameter </a:t>
            </a:r>
            <a:r>
              <a:rPr lang="en-US" dirty="0" smtClean="0"/>
              <a:t>Estimation with Higher Order Modes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Statistical Error </a:t>
            </a:r>
            <a:r>
              <a:rPr lang="en-US" dirty="0" smtClean="0"/>
              <a:t>(cont.)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789432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-76200" y="1295400"/>
            <a:ext cx="8577072" cy="4956048"/>
          </a:xfrm>
        </p:spPr>
        <p:txBody>
          <a:bodyPr>
            <a:normAutofit/>
          </a:bodyPr>
          <a:lstStyle/>
          <a:p>
            <a:pPr lvl="1"/>
            <a:r>
              <a:rPr lang="el-GR" sz="1800" dirty="0" smtClean="0"/>
              <a:t>χ</a:t>
            </a:r>
            <a:r>
              <a:rPr lang="en-US" sz="1800" baseline="-25000" dirty="0" smtClean="0"/>
              <a:t>2x</a:t>
            </a:r>
            <a:r>
              <a:rPr lang="en-US" sz="1800" dirty="0" smtClean="0"/>
              <a:t> – </a:t>
            </a:r>
            <a:r>
              <a:rPr lang="el-GR" sz="1800" dirty="0" smtClean="0"/>
              <a:t>χ</a:t>
            </a:r>
            <a:r>
              <a:rPr lang="en-US" sz="1800" baseline="-25000" dirty="0" smtClean="0"/>
              <a:t>2z</a:t>
            </a:r>
            <a:r>
              <a:rPr lang="en-US" sz="1800" dirty="0" smtClean="0"/>
              <a:t>  and </a:t>
            </a:r>
            <a:r>
              <a:rPr lang="el-GR" sz="1800" dirty="0" smtClean="0"/>
              <a:t>χ</a:t>
            </a:r>
            <a:r>
              <a:rPr lang="en-US" sz="1800" baseline="-25000" dirty="0" smtClean="0"/>
              <a:t>2y</a:t>
            </a:r>
            <a:r>
              <a:rPr lang="en-US" sz="1800" dirty="0" smtClean="0"/>
              <a:t> – </a:t>
            </a:r>
            <a:r>
              <a:rPr lang="el-GR" sz="1800" dirty="0" smtClean="0"/>
              <a:t>χ</a:t>
            </a:r>
            <a:r>
              <a:rPr lang="en-US" sz="1800" baseline="-25000" dirty="0" smtClean="0"/>
              <a:t>2z</a:t>
            </a:r>
            <a:r>
              <a:rPr lang="en-US" sz="1800" dirty="0" smtClean="0"/>
              <a:t>  </a:t>
            </a:r>
          </a:p>
          <a:p>
            <a:pPr lvl="1">
              <a:buNone/>
            </a:pPr>
            <a:r>
              <a:rPr lang="en-US" sz="1800" dirty="0" smtClean="0"/>
              <a:t>	plane: little to no </a:t>
            </a:r>
          </a:p>
          <a:p>
            <a:pPr lvl="1">
              <a:buNone/>
            </a:pPr>
            <a:r>
              <a:rPr lang="en-US" sz="1800" dirty="0" smtClean="0"/>
              <a:t>	visible correlation. </a:t>
            </a:r>
          </a:p>
          <a:p>
            <a:pPr lvl="2"/>
            <a:r>
              <a:rPr lang="en-US" sz="1600" dirty="0" smtClean="0"/>
              <a:t>in plane spins independent </a:t>
            </a:r>
          </a:p>
          <a:p>
            <a:pPr lvl="2">
              <a:buNone/>
            </a:pPr>
            <a:r>
              <a:rPr lang="en-US" sz="1600" dirty="0" smtClean="0"/>
              <a:t>	from out of plane spins</a:t>
            </a:r>
          </a:p>
          <a:p>
            <a:pPr lvl="2"/>
            <a:r>
              <a:rPr lang="en-US" sz="1600" dirty="0" smtClean="0"/>
              <a:t>Precession dynamics </a:t>
            </a:r>
          </a:p>
          <a:p>
            <a:pPr lvl="2">
              <a:buNone/>
            </a:pPr>
            <a:r>
              <a:rPr lang="en-US" sz="1600" dirty="0" smtClean="0"/>
              <a:t>	decouple from </a:t>
            </a:r>
            <a:r>
              <a:rPr lang="en-US" sz="1600" dirty="0" err="1" smtClean="0"/>
              <a:t>inspiral</a:t>
            </a:r>
            <a:r>
              <a:rPr lang="en-US" sz="1600" dirty="0" smtClean="0"/>
              <a:t> </a:t>
            </a:r>
          </a:p>
          <a:p>
            <a:pPr lvl="2">
              <a:buNone/>
            </a:pPr>
            <a:r>
              <a:rPr lang="en-US" sz="1600" dirty="0" smtClean="0"/>
              <a:t>	dynamics</a:t>
            </a:r>
          </a:p>
          <a:p>
            <a:pPr lvl="1"/>
            <a:r>
              <a:rPr lang="el-GR" sz="1800" dirty="0" smtClean="0"/>
              <a:t>χ</a:t>
            </a:r>
            <a:r>
              <a:rPr lang="en-US" sz="1800" baseline="-25000" dirty="0" smtClean="0"/>
              <a:t>1x</a:t>
            </a:r>
            <a:r>
              <a:rPr lang="en-US" sz="1800" dirty="0" smtClean="0"/>
              <a:t> – </a:t>
            </a:r>
            <a:r>
              <a:rPr lang="el-GR" sz="1800" dirty="0" smtClean="0"/>
              <a:t>χ</a:t>
            </a:r>
            <a:r>
              <a:rPr lang="en-US" sz="1800" baseline="-25000" dirty="0" smtClean="0"/>
              <a:t>1y </a:t>
            </a:r>
            <a:r>
              <a:rPr lang="en-US" sz="1800" dirty="0" smtClean="0"/>
              <a:t> plane: </a:t>
            </a:r>
            <a:r>
              <a:rPr lang="en-US" sz="1800" dirty="0" smtClean="0"/>
              <a:t>slight </a:t>
            </a:r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en-US" sz="1800" dirty="0" smtClean="0"/>
              <a:t>increase </a:t>
            </a:r>
            <a:r>
              <a:rPr lang="en-US" sz="1800" dirty="0" smtClean="0"/>
              <a:t>in correlation</a:t>
            </a:r>
            <a:r>
              <a:rPr lang="en-US" sz="1800" dirty="0" smtClean="0"/>
              <a:t>, </a:t>
            </a:r>
            <a:endParaRPr lang="en-US" sz="1800" dirty="0" smtClean="0"/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en-US" sz="1800" dirty="0" smtClean="0"/>
              <a:t>little significant change </a:t>
            </a:r>
            <a:r>
              <a:rPr lang="en-US" sz="1800" dirty="0" smtClean="0"/>
              <a:t>in </a:t>
            </a:r>
            <a:endParaRPr lang="en-US" sz="1800" dirty="0" smtClean="0"/>
          </a:p>
          <a:p>
            <a:pPr lvl="1">
              <a:buNone/>
            </a:pPr>
            <a:r>
              <a:rPr lang="en-US" sz="1800" dirty="0" smtClean="0"/>
              <a:t>	</a:t>
            </a:r>
            <a:r>
              <a:rPr lang="en-US" sz="1800" dirty="0" smtClean="0"/>
              <a:t>uncertainty</a:t>
            </a:r>
            <a:r>
              <a:rPr lang="en-US" sz="1800" dirty="0" smtClean="0"/>
              <a:t>.</a:t>
            </a:r>
          </a:p>
          <a:p>
            <a:pPr lvl="1"/>
            <a:r>
              <a:rPr lang="el-GR" sz="1800" dirty="0" smtClean="0"/>
              <a:t>χ</a:t>
            </a:r>
            <a:r>
              <a:rPr lang="en-US" sz="1800" baseline="-25000" dirty="0" smtClean="0"/>
              <a:t>2x</a:t>
            </a:r>
            <a:r>
              <a:rPr lang="en-US" sz="1800" dirty="0" smtClean="0"/>
              <a:t> – </a:t>
            </a:r>
            <a:r>
              <a:rPr lang="el-GR" sz="1800" dirty="0" smtClean="0"/>
              <a:t>χ</a:t>
            </a:r>
            <a:r>
              <a:rPr lang="en-US" sz="1800" baseline="-25000" dirty="0" smtClean="0"/>
              <a:t>2y </a:t>
            </a:r>
            <a:r>
              <a:rPr lang="en-US" sz="1800" dirty="0" smtClean="0"/>
              <a:t> plane: correlation </a:t>
            </a:r>
          </a:p>
          <a:p>
            <a:pPr lvl="1">
              <a:buNone/>
            </a:pPr>
            <a:r>
              <a:rPr lang="en-US" sz="1800" dirty="0" smtClean="0"/>
              <a:t>	is unchanged, decrease in </a:t>
            </a:r>
          </a:p>
          <a:p>
            <a:pPr lvl="1">
              <a:buNone/>
            </a:pPr>
            <a:r>
              <a:rPr lang="en-US" sz="1800" dirty="0" smtClean="0"/>
              <a:t>	uncertainty.</a:t>
            </a:r>
          </a:p>
          <a:p>
            <a:pPr lvl="1">
              <a:buNone/>
            </a:pPr>
            <a:endParaRPr lang="en-US" sz="1800" b="1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398520" y="1319784"/>
            <a:ext cx="5581652" cy="5126736"/>
            <a:chOff x="3810000" y="1600200"/>
            <a:chExt cx="4972052" cy="4724400"/>
          </a:xfrm>
        </p:grpSpPr>
        <p:grpSp>
          <p:nvGrpSpPr>
            <p:cNvPr id="14" name="Group 13"/>
            <p:cNvGrpSpPr/>
            <p:nvPr/>
          </p:nvGrpSpPr>
          <p:grpSpPr>
            <a:xfrm>
              <a:off x="3810000" y="1600200"/>
              <a:ext cx="4972052" cy="2286000"/>
              <a:chOff x="3181350" y="1600200"/>
              <a:chExt cx="5715002" cy="2743200"/>
            </a:xfrm>
          </p:grpSpPr>
          <p:graphicFrame>
            <p:nvGraphicFramePr>
              <p:cNvPr id="16389" name="Content Placeholder 6"/>
              <p:cNvGraphicFramePr>
                <a:graphicFrameLocks noChangeAspect="1"/>
              </p:cNvGraphicFramePr>
              <p:nvPr/>
            </p:nvGraphicFramePr>
            <p:xfrm>
              <a:off x="6019801" y="1600200"/>
              <a:ext cx="2876551" cy="2741614"/>
            </p:xfrm>
            <a:graphic>
              <a:graphicData uri="http://schemas.openxmlformats.org/presentationml/2006/ole">
                <p:oleObj spid="_x0000_s16442" name="Acrobat Document" r:id="rId3" imgW="2743438" imgH="2636749" progId="AcroExch.Document.DC">
                  <p:embed/>
                </p:oleObj>
              </a:graphicData>
            </a:graphic>
          </p:graphicFrame>
          <p:graphicFrame>
            <p:nvGraphicFramePr>
              <p:cNvPr id="16390" name="Object 6"/>
              <p:cNvGraphicFramePr>
                <a:graphicFrameLocks noChangeAspect="1"/>
              </p:cNvGraphicFramePr>
              <p:nvPr/>
            </p:nvGraphicFramePr>
            <p:xfrm>
              <a:off x="3181350" y="1600200"/>
              <a:ext cx="2854325" cy="2743200"/>
            </p:xfrm>
            <a:graphic>
              <a:graphicData uri="http://schemas.openxmlformats.org/presentationml/2006/ole">
                <p:oleObj spid="_x0000_s16443" name="Acrobat Document" r:id="rId4" imgW="2743438" imgH="2659048" progId="AcroExch.Document.DC">
                  <p:embed/>
                </p:oleObj>
              </a:graphicData>
            </a:graphic>
          </p:graphicFrame>
        </p:grpSp>
        <p:grpSp>
          <p:nvGrpSpPr>
            <p:cNvPr id="16" name="Group 15"/>
            <p:cNvGrpSpPr/>
            <p:nvPr/>
          </p:nvGrpSpPr>
          <p:grpSpPr>
            <a:xfrm>
              <a:off x="3810000" y="3886200"/>
              <a:ext cx="4953000" cy="2438400"/>
              <a:chOff x="3886200" y="4038600"/>
              <a:chExt cx="4724400" cy="2286000"/>
            </a:xfrm>
          </p:grpSpPr>
          <p:graphicFrame>
            <p:nvGraphicFramePr>
              <p:cNvPr id="13" name="Object 12"/>
              <p:cNvGraphicFramePr>
                <a:graphicFrameLocks noChangeAspect="1"/>
              </p:cNvGraphicFramePr>
              <p:nvPr/>
            </p:nvGraphicFramePr>
            <p:xfrm>
              <a:off x="3886200" y="4038600"/>
              <a:ext cx="2378211" cy="2286000"/>
            </p:xfrm>
            <a:graphic>
              <a:graphicData uri="http://schemas.openxmlformats.org/presentationml/2006/ole">
                <p:oleObj spid="_x0000_s16444" name="Acrobat Document" r:id="rId5" imgW="2743438" imgH="2636749" progId="AcroExch.Document.DC">
                  <p:embed/>
                </p:oleObj>
              </a:graphicData>
            </a:graphic>
          </p:graphicFrame>
          <p:graphicFrame>
            <p:nvGraphicFramePr>
              <p:cNvPr id="15" name="Object 14"/>
              <p:cNvGraphicFramePr>
                <a:graphicFrameLocks noChangeAspect="1"/>
              </p:cNvGraphicFramePr>
              <p:nvPr/>
            </p:nvGraphicFramePr>
            <p:xfrm>
              <a:off x="6251575" y="4038600"/>
              <a:ext cx="2359025" cy="2286000"/>
            </p:xfrm>
            <a:graphic>
              <a:graphicData uri="http://schemas.openxmlformats.org/presentationml/2006/ole">
                <p:oleObj spid="_x0000_s16445" name="Acrobat Document" r:id="rId6" imgW="2743438" imgH="2659048" progId="AcroExch.Document.DC">
                  <p:embed/>
                </p:oleObj>
              </a:graphicData>
            </a:graphic>
          </p:graphicFrame>
        </p:grpSp>
      </p:grpSp>
      <p:sp>
        <p:nvSpPr>
          <p:cNvPr id="12" name="TextBox 11"/>
          <p:cNvSpPr txBox="1"/>
          <p:nvPr/>
        </p:nvSpPr>
        <p:spPr>
          <a:xfrm>
            <a:off x="3810000" y="1295400"/>
            <a:ext cx="236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</a:t>
            </a:r>
            <a:r>
              <a:rPr lang="el-GR" sz="1600" b="1" dirty="0" smtClean="0"/>
              <a:t>σ</a:t>
            </a:r>
            <a:r>
              <a:rPr lang="el-GR" sz="1600" b="1" baseline="-25000" dirty="0" smtClean="0"/>
              <a:t>χ</a:t>
            </a:r>
            <a:r>
              <a:rPr lang="en-US" sz="1600" b="1" baseline="-25000" dirty="0" smtClean="0"/>
              <a:t>2x </a:t>
            </a:r>
            <a:r>
              <a:rPr lang="en-US" sz="1600" b="1" dirty="0" smtClean="0"/>
              <a:t>:</a:t>
            </a:r>
            <a:r>
              <a:rPr lang="en-US" b="1" dirty="0" smtClean="0"/>
              <a:t> </a:t>
            </a:r>
            <a:r>
              <a:rPr lang="en-US" sz="1400" dirty="0" smtClean="0"/>
              <a:t>(</a:t>
            </a:r>
            <a:r>
              <a:rPr lang="en-US" sz="1400" i="1" dirty="0" smtClean="0"/>
              <a:t>l</a:t>
            </a:r>
            <a:r>
              <a:rPr lang="en-US" sz="1400" dirty="0" smtClean="0"/>
              <a:t> = 2)– 0.02948</a:t>
            </a:r>
          </a:p>
          <a:p>
            <a:r>
              <a:rPr lang="en-US" sz="1400" dirty="0" smtClean="0"/>
              <a:t>                HM–  0.02834</a:t>
            </a:r>
          </a:p>
          <a:p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6705600" y="1371600"/>
            <a:ext cx="2209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</a:t>
            </a:r>
            <a:r>
              <a:rPr lang="el-GR" sz="1600" b="1" dirty="0" smtClean="0"/>
              <a:t>σ</a:t>
            </a:r>
            <a:r>
              <a:rPr lang="el-GR" sz="1600" b="1" baseline="-25000" dirty="0" smtClean="0"/>
              <a:t>χ</a:t>
            </a:r>
            <a:r>
              <a:rPr lang="en-US" sz="1600" b="1" baseline="-25000" dirty="0" smtClean="0"/>
              <a:t>2y </a:t>
            </a:r>
            <a:r>
              <a:rPr lang="en-US" sz="1600" b="1" dirty="0" smtClean="0"/>
              <a:t>: </a:t>
            </a:r>
            <a:r>
              <a:rPr lang="en-US" sz="1400" dirty="0" smtClean="0"/>
              <a:t>(</a:t>
            </a:r>
            <a:r>
              <a:rPr lang="en-US" sz="1400" i="1" dirty="0" smtClean="0"/>
              <a:t>l</a:t>
            </a:r>
            <a:r>
              <a:rPr lang="en-US" sz="1400" dirty="0" smtClean="0"/>
              <a:t> = 2)– </a:t>
            </a:r>
            <a:r>
              <a:rPr lang="en-US" sz="1400" dirty="0" smtClean="0"/>
              <a:t>0.11546</a:t>
            </a:r>
            <a:endParaRPr lang="en-US" sz="1400" dirty="0" smtClean="0"/>
          </a:p>
          <a:p>
            <a:r>
              <a:rPr lang="en-US" sz="1400" dirty="0" smtClean="0"/>
              <a:t>                HM–  </a:t>
            </a:r>
            <a:r>
              <a:rPr lang="en-US" sz="1400" dirty="0" smtClean="0"/>
              <a:t>0.10657</a:t>
            </a:r>
            <a:endParaRPr lang="en-US" sz="14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Statistical Error </a:t>
            </a:r>
            <a:r>
              <a:rPr lang="en-US" dirty="0" smtClean="0"/>
              <a:t>(cont.)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43400" y="789432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8577072" cy="51054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Inclination Angle (</a:t>
            </a:r>
            <a:r>
              <a:rPr lang="el-GR" sz="2500" dirty="0" smtClean="0"/>
              <a:t>θ</a:t>
            </a:r>
            <a:r>
              <a:rPr lang="en-US" sz="2500" dirty="0" smtClean="0"/>
              <a:t>): </a:t>
            </a:r>
            <a:endParaRPr lang="en-US" sz="2500" dirty="0" smtClean="0"/>
          </a:p>
          <a:p>
            <a:pPr lvl="1"/>
            <a:r>
              <a:rPr lang="en-US" sz="2000" dirty="0" smtClean="0"/>
              <a:t>S</a:t>
            </a:r>
            <a:r>
              <a:rPr lang="en-US" sz="2000" dirty="0" smtClean="0"/>
              <a:t>light </a:t>
            </a:r>
            <a:r>
              <a:rPr lang="en-US" sz="2000" dirty="0" smtClean="0"/>
              <a:t>improvement in stat. </a:t>
            </a:r>
            <a:r>
              <a:rPr lang="en-US" sz="2000" dirty="0" smtClean="0"/>
              <a:t>uncertainty  </a:t>
            </a:r>
            <a:r>
              <a:rPr lang="en-US" sz="1800" dirty="0" smtClean="0"/>
              <a:t>(</a:t>
            </a:r>
            <a:r>
              <a:rPr lang="en-US" sz="1800" dirty="0" smtClean="0"/>
              <a:t>2</a:t>
            </a:r>
            <a:r>
              <a:rPr lang="el-GR" sz="1800" dirty="0" smtClean="0"/>
              <a:t>σ</a:t>
            </a:r>
            <a:r>
              <a:rPr lang="el-GR" sz="1800" baseline="-25000" dirty="0" smtClean="0"/>
              <a:t>θ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= </a:t>
            </a:r>
            <a:r>
              <a:rPr lang="en-US" sz="1800" dirty="0" smtClean="0"/>
              <a:t>0.26117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/>
              <a:t>2</a:t>
            </a:r>
            <a:r>
              <a:rPr lang="el-GR" sz="1800" dirty="0" smtClean="0"/>
              <a:t>σ</a:t>
            </a:r>
            <a:r>
              <a:rPr lang="el-GR" sz="1800" baseline="-25000" dirty="0" smtClean="0"/>
              <a:t>θ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= </a:t>
            </a:r>
            <a:r>
              <a:rPr lang="en-US" sz="1800" dirty="0" smtClean="0"/>
              <a:t>0.24061)</a:t>
            </a:r>
            <a:endParaRPr lang="en-US" sz="1800" dirty="0" smtClean="0"/>
          </a:p>
          <a:p>
            <a:pPr lvl="1"/>
            <a:r>
              <a:rPr lang="en-US" sz="2000" dirty="0" smtClean="0"/>
              <a:t>Negligible correlation: m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, m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and </a:t>
            </a:r>
            <a:r>
              <a:rPr lang="en-US" sz="2000" i="1" dirty="0" smtClean="0"/>
              <a:t>z</a:t>
            </a:r>
            <a:r>
              <a:rPr lang="en-US" sz="2000" dirty="0" smtClean="0"/>
              <a:t> components of spins</a:t>
            </a:r>
          </a:p>
          <a:p>
            <a:pPr lvl="1"/>
            <a:r>
              <a:rPr lang="en-US" sz="2000" dirty="0" smtClean="0"/>
              <a:t>Strong correlation: x and y spin components, and symmetric mass ratio </a:t>
            </a:r>
            <a:r>
              <a:rPr lang="el-GR" sz="2000" dirty="0" smtClean="0"/>
              <a:t>η</a:t>
            </a:r>
            <a:r>
              <a:rPr lang="en-US" sz="2000" dirty="0" smtClean="0"/>
              <a:t> (</a:t>
            </a:r>
            <a:r>
              <a:rPr lang="el-GR" sz="2000" dirty="0" smtClean="0"/>
              <a:t>η</a:t>
            </a:r>
            <a:r>
              <a:rPr lang="en-US" sz="2000" dirty="0" smtClean="0"/>
              <a:t> = m</a:t>
            </a:r>
            <a:r>
              <a:rPr lang="en-US" sz="2000" baseline="-25000" dirty="0" smtClean="0"/>
              <a:t>1 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/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total</a:t>
            </a:r>
            <a:r>
              <a:rPr lang="en-US" sz="2000" dirty="0" smtClean="0"/>
              <a:t> 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)</a:t>
            </a:r>
          </a:p>
          <a:p>
            <a:pPr lvl="1"/>
            <a:r>
              <a:rPr lang="en-US" sz="2000" dirty="0" smtClean="0"/>
              <a:t> Little change in correlation with higher modes.</a:t>
            </a:r>
          </a:p>
          <a:p>
            <a:pPr lvl="1"/>
            <a:endParaRPr lang="en-US" sz="1800" dirty="0" smtClean="0"/>
          </a:p>
          <a:p>
            <a:r>
              <a:rPr lang="en-US" sz="2500" dirty="0" smtClean="0"/>
              <a:t>Component masses and mass ratio (m</a:t>
            </a:r>
            <a:r>
              <a:rPr lang="en-US" sz="2500" baseline="-25000" dirty="0" smtClean="0"/>
              <a:t>1</a:t>
            </a:r>
            <a:r>
              <a:rPr lang="en-US" sz="2500" dirty="0" smtClean="0"/>
              <a:t>, m</a:t>
            </a:r>
            <a:r>
              <a:rPr lang="en-US" sz="2500" baseline="-25000" dirty="0" smtClean="0"/>
              <a:t>2</a:t>
            </a:r>
            <a:r>
              <a:rPr lang="en-US" sz="2500" dirty="0" smtClean="0"/>
              <a:t>, </a:t>
            </a:r>
            <a:r>
              <a:rPr lang="el-GR" sz="2500" dirty="0" smtClean="0"/>
              <a:t>η</a:t>
            </a:r>
            <a:r>
              <a:rPr lang="en-US" sz="2500" dirty="0" smtClean="0"/>
              <a:t>): </a:t>
            </a:r>
            <a:endParaRPr lang="en-US" sz="2500" dirty="0" smtClean="0"/>
          </a:p>
          <a:p>
            <a:pPr lvl="1"/>
            <a:r>
              <a:rPr lang="en-US" sz="2000" dirty="0" smtClean="0"/>
              <a:t>L</a:t>
            </a:r>
            <a:r>
              <a:rPr lang="en-US" sz="2000" dirty="0" smtClean="0"/>
              <a:t>ittle </a:t>
            </a:r>
            <a:r>
              <a:rPr lang="en-US" sz="2000" dirty="0" smtClean="0"/>
              <a:t>change in statistical uncertainty  for 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, m</a:t>
            </a:r>
            <a:r>
              <a:rPr lang="en-US" sz="2000" baseline="-25000" dirty="0" smtClean="0"/>
              <a:t>2</a:t>
            </a:r>
            <a:endParaRPr lang="en-US" sz="2000" dirty="0" smtClean="0"/>
          </a:p>
          <a:p>
            <a:pPr lvl="1"/>
            <a:r>
              <a:rPr lang="en-US" sz="2000" dirty="0" smtClean="0"/>
              <a:t> </a:t>
            </a:r>
            <a:r>
              <a:rPr lang="en-US" sz="2000" dirty="0" smtClean="0"/>
              <a:t>S</a:t>
            </a:r>
            <a:r>
              <a:rPr lang="en-US" sz="2000" dirty="0" smtClean="0"/>
              <a:t>light decrease in statistical uncertainty for </a:t>
            </a:r>
            <a:r>
              <a:rPr lang="el-GR" sz="2000" dirty="0" smtClean="0"/>
              <a:t>η</a:t>
            </a:r>
            <a:endParaRPr lang="en-US" sz="2000" dirty="0" smtClean="0"/>
          </a:p>
          <a:p>
            <a:pPr lvl="1"/>
            <a:r>
              <a:rPr lang="en-US" sz="2000" dirty="0" smtClean="0"/>
              <a:t>Negligible correlation </a:t>
            </a:r>
            <a:r>
              <a:rPr lang="en-US" sz="2000" dirty="0" smtClean="0"/>
              <a:t>for most parameters  </a:t>
            </a:r>
            <a:endParaRPr lang="en-US" sz="2000" dirty="0" smtClean="0"/>
          </a:p>
          <a:p>
            <a:pPr lvl="1"/>
            <a:r>
              <a:rPr lang="en-US" sz="2000" dirty="0" smtClean="0"/>
              <a:t>Visible correlation between </a:t>
            </a:r>
            <a:r>
              <a:rPr lang="el-GR" sz="2000" dirty="0" smtClean="0"/>
              <a:t>η</a:t>
            </a:r>
            <a:r>
              <a:rPr lang="en-US" sz="2000" dirty="0" smtClean="0"/>
              <a:t> and x and y spin components.</a:t>
            </a:r>
          </a:p>
          <a:p>
            <a:pPr lvl="1"/>
            <a:r>
              <a:rPr lang="en-US" sz="2000" dirty="0" smtClean="0"/>
              <a:t>Little change in correlation with higher modes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43400" y="798576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295400"/>
            <a:ext cx="850392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sz="2500" dirty="0" smtClean="0"/>
              <a:t>Inclusion of </a:t>
            </a:r>
            <a:r>
              <a:rPr lang="en-US" sz="2500" i="1" dirty="0" smtClean="0"/>
              <a:t>l</a:t>
            </a:r>
            <a:r>
              <a:rPr lang="en-US" sz="2500" dirty="0" smtClean="0"/>
              <a:t> = 3 modes has some effect on </a:t>
            </a:r>
            <a:r>
              <a:rPr lang="en-US" sz="2500" i="1" dirty="0" smtClean="0"/>
              <a:t>statistical</a:t>
            </a:r>
            <a:r>
              <a:rPr lang="en-US" sz="2500" dirty="0" smtClean="0"/>
              <a:t> uncertainty of certain parameters and correlation between som</a:t>
            </a:r>
            <a:r>
              <a:rPr lang="en-US" sz="2500" dirty="0" smtClean="0"/>
              <a:t>e </a:t>
            </a:r>
            <a:r>
              <a:rPr lang="en-US" sz="2500" dirty="0" smtClean="0"/>
              <a:t>parameters pairs</a:t>
            </a:r>
          </a:p>
          <a:p>
            <a:pPr lvl="1"/>
            <a:r>
              <a:rPr lang="en-US" sz="2000" i="1" dirty="0" smtClean="0"/>
              <a:t>l</a:t>
            </a:r>
            <a:r>
              <a:rPr lang="en-US" sz="2000" dirty="0" smtClean="0"/>
              <a:t>=4 </a:t>
            </a:r>
            <a:r>
              <a:rPr lang="en-US" sz="2000" dirty="0" smtClean="0"/>
              <a:t>modes </a:t>
            </a:r>
            <a:r>
              <a:rPr lang="en-US" sz="2000" dirty="0" smtClean="0"/>
              <a:t>appear </a:t>
            </a:r>
            <a:r>
              <a:rPr lang="en-US" sz="2000" dirty="0" smtClean="0"/>
              <a:t>to have little effect on </a:t>
            </a:r>
            <a:r>
              <a:rPr lang="en-US" sz="2000" i="1" dirty="0" smtClean="0"/>
              <a:t>statistical</a:t>
            </a:r>
            <a:r>
              <a:rPr lang="en-US" sz="2000" dirty="0" smtClean="0"/>
              <a:t> uncertainty (for </a:t>
            </a:r>
            <a:r>
              <a:rPr lang="en-US" sz="2000" dirty="0" smtClean="0"/>
              <a:t>the considered case)</a:t>
            </a:r>
            <a:endParaRPr lang="en-US" sz="2000" dirty="0" smtClean="0"/>
          </a:p>
          <a:p>
            <a:pPr>
              <a:buNone/>
            </a:pPr>
            <a:endParaRPr lang="en-US" sz="2500" dirty="0" smtClean="0"/>
          </a:p>
          <a:p>
            <a:r>
              <a:rPr lang="en-US" sz="2500" dirty="0" smtClean="0"/>
              <a:t>Higher modes </a:t>
            </a:r>
            <a:r>
              <a:rPr lang="en-US" sz="2500" dirty="0" smtClean="0"/>
              <a:t>tend to decrease statistical </a:t>
            </a:r>
            <a:r>
              <a:rPr lang="en-US" sz="2500" dirty="0" smtClean="0"/>
              <a:t>uncertainty for most parameters, particularly spin components </a:t>
            </a:r>
          </a:p>
          <a:p>
            <a:endParaRPr lang="en-US" sz="2500" dirty="0" smtClean="0"/>
          </a:p>
          <a:p>
            <a:r>
              <a:rPr lang="en-US" sz="2500" dirty="0" smtClean="0"/>
              <a:t>Effect of higher modes on correlation varies (i.e. correlation increases in</a:t>
            </a:r>
            <a:r>
              <a:rPr lang="el-GR" sz="2500" dirty="0" smtClean="0"/>
              <a:t> χ</a:t>
            </a:r>
            <a:r>
              <a:rPr lang="en-US" sz="2500" baseline="-25000" dirty="0" smtClean="0"/>
              <a:t>1x</a:t>
            </a:r>
            <a:r>
              <a:rPr lang="en-US" sz="2500" dirty="0" smtClean="0"/>
              <a:t> – </a:t>
            </a:r>
            <a:r>
              <a:rPr lang="el-GR" sz="2500" dirty="0" smtClean="0"/>
              <a:t>χ</a:t>
            </a:r>
            <a:r>
              <a:rPr lang="en-US" sz="2500" baseline="-25000" dirty="0" smtClean="0"/>
              <a:t>1y</a:t>
            </a:r>
            <a:r>
              <a:rPr lang="en-US" sz="2500" dirty="0" smtClean="0"/>
              <a:t> plane, decreases in </a:t>
            </a:r>
            <a:r>
              <a:rPr lang="el-GR" sz="2500" dirty="0" smtClean="0"/>
              <a:t>χ</a:t>
            </a:r>
            <a:r>
              <a:rPr lang="en-US" sz="2500" baseline="-25000" dirty="0" smtClean="0"/>
              <a:t>1x</a:t>
            </a:r>
            <a:r>
              <a:rPr lang="en-US" sz="2500" dirty="0" smtClean="0"/>
              <a:t> – </a:t>
            </a:r>
            <a:r>
              <a:rPr lang="el-GR" sz="2500" dirty="0" smtClean="0"/>
              <a:t>χ</a:t>
            </a:r>
            <a:r>
              <a:rPr lang="en-US" sz="2500" baseline="-25000" dirty="0" smtClean="0"/>
              <a:t>1z</a:t>
            </a:r>
            <a:r>
              <a:rPr lang="en-US" sz="2500" dirty="0" smtClean="0"/>
              <a:t>  and </a:t>
            </a:r>
            <a:r>
              <a:rPr lang="el-GR" sz="2500" dirty="0" smtClean="0"/>
              <a:t>χ</a:t>
            </a:r>
            <a:r>
              <a:rPr lang="en-US" sz="2500" baseline="-25000" dirty="0" smtClean="0"/>
              <a:t>1y</a:t>
            </a:r>
            <a:r>
              <a:rPr lang="en-US" sz="2500" dirty="0" smtClean="0"/>
              <a:t> – </a:t>
            </a:r>
            <a:r>
              <a:rPr lang="el-GR" sz="2500" dirty="0" smtClean="0"/>
              <a:t>χ</a:t>
            </a:r>
            <a:r>
              <a:rPr lang="en-US" sz="2500" baseline="-25000" dirty="0" smtClean="0"/>
              <a:t>1z</a:t>
            </a:r>
            <a:r>
              <a:rPr lang="en-US" sz="2500" dirty="0" smtClean="0"/>
              <a:t>  planes)</a:t>
            </a:r>
          </a:p>
          <a:p>
            <a:pPr>
              <a:buNone/>
            </a:pPr>
            <a:endParaRPr lang="en-US" sz="2500" dirty="0" smtClean="0"/>
          </a:p>
          <a:p>
            <a:r>
              <a:rPr lang="en-US" sz="2500" dirty="0" smtClean="0"/>
              <a:t>Depending on scale of </a:t>
            </a:r>
            <a:r>
              <a:rPr lang="en-US" sz="2500" i="1" dirty="0" smtClean="0"/>
              <a:t>systematic</a:t>
            </a:r>
            <a:r>
              <a:rPr lang="en-US" sz="2500" dirty="0" smtClean="0"/>
              <a:t> </a:t>
            </a:r>
            <a:r>
              <a:rPr lang="en-US" sz="2500" dirty="0" smtClean="0"/>
              <a:t>uncertainty, </a:t>
            </a:r>
            <a:r>
              <a:rPr lang="en-US" sz="2500" dirty="0" smtClean="0"/>
              <a:t>these changes in statistical uncertainty may be </a:t>
            </a:r>
            <a:r>
              <a:rPr lang="en-US" sz="2500" dirty="0" smtClean="0"/>
              <a:t>negligible</a:t>
            </a:r>
          </a:p>
          <a:p>
            <a:pPr lvl="1"/>
            <a:r>
              <a:rPr lang="en-US" sz="2000" dirty="0" smtClean="0"/>
              <a:t>Systematic error analysis currently underway</a:t>
            </a:r>
            <a:endParaRPr lang="en-US" sz="2000" dirty="0" smtClean="0"/>
          </a:p>
          <a:p>
            <a:pPr lvl="1"/>
            <a:endParaRPr lang="en-US" sz="2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43400" y="796163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Complete analysis of systematic </a:t>
            </a:r>
            <a:r>
              <a:rPr lang="en-US" dirty="0" smtClean="0"/>
              <a:t>errors</a:t>
            </a:r>
          </a:p>
          <a:p>
            <a:endParaRPr lang="en-US" dirty="0" smtClean="0"/>
          </a:p>
          <a:p>
            <a:r>
              <a:rPr lang="en-US" dirty="0" smtClean="0"/>
              <a:t>Comparison to Bayesian parameter </a:t>
            </a:r>
            <a:r>
              <a:rPr lang="en-US" dirty="0" smtClean="0"/>
              <a:t>estimation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Extend analysis to an ensemble of precessing </a:t>
            </a:r>
            <a:r>
              <a:rPr lang="en-US" dirty="0" smtClean="0"/>
              <a:t>configurations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Thank you!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43400" y="810768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0238" y="1295400"/>
            <a:ext cx="8383524" cy="480364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Parameter Estimation: detected signal is compared to template waveforms (generated at different points in the </a:t>
            </a:r>
            <a:r>
              <a:rPr lang="en-US" dirty="0" smtClean="0"/>
              <a:t>binary parameter </a:t>
            </a:r>
            <a:r>
              <a:rPr lang="en-US" dirty="0" smtClean="0"/>
              <a:t>space)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Some template waveforms only include a few dominant, lower-order “gravitational wave modes”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BUT some systems emit strongly in higher-order modes as </a:t>
            </a:r>
            <a:r>
              <a:rPr lang="en-US" dirty="0" smtClean="0"/>
              <a:t>well (i.e. precessing systems)</a:t>
            </a: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pPr>
              <a:buNone/>
            </a:pPr>
            <a:r>
              <a:rPr lang="en-US" b="1" dirty="0" smtClean="0">
                <a:sym typeface="Wingdings"/>
              </a:rPr>
              <a:t>	</a:t>
            </a:r>
            <a:r>
              <a:rPr lang="en-US" b="1" dirty="0" smtClean="0">
                <a:sym typeface="Wingdings"/>
              </a:rPr>
              <a:t>What effect does the </a:t>
            </a:r>
            <a:r>
              <a:rPr lang="en-US" b="1" dirty="0" smtClean="0">
                <a:sym typeface="Wingdings"/>
              </a:rPr>
              <a:t>inclusion of higher order modes </a:t>
            </a:r>
            <a:r>
              <a:rPr lang="en-US" b="1" dirty="0" smtClean="0">
                <a:sym typeface="Wingdings"/>
              </a:rPr>
              <a:t>have </a:t>
            </a:r>
            <a:r>
              <a:rPr lang="en-US" b="1" dirty="0" smtClean="0">
                <a:sym typeface="Wingdings"/>
              </a:rPr>
              <a:t>on parameter estimation results?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609600"/>
          </a:xfrm>
        </p:spPr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7764" y="1295400"/>
            <a:ext cx="8348472" cy="5257800"/>
          </a:xfrm>
        </p:spPr>
        <p:txBody>
          <a:bodyPr>
            <a:normAutofit fontScale="62500" lnSpcReduction="20000"/>
          </a:bodyPr>
          <a:lstStyle/>
          <a:p>
            <a:r>
              <a:rPr lang="en-US" sz="3200" dirty="0" err="1" smtClean="0"/>
              <a:t>Inspiral</a:t>
            </a:r>
            <a:r>
              <a:rPr lang="en-US" sz="3200" dirty="0" smtClean="0"/>
              <a:t> Post-Newtonian waveforms</a:t>
            </a:r>
          </a:p>
          <a:p>
            <a:pPr lvl="1"/>
            <a:r>
              <a:rPr lang="en-US" sz="2600" dirty="0" smtClean="0"/>
              <a:t>Equations of motion solved at 2PN order (Kidder et al.)</a:t>
            </a:r>
          </a:p>
          <a:p>
            <a:pPr lvl="1"/>
            <a:r>
              <a:rPr lang="en-US" sz="2600" dirty="0" smtClean="0"/>
              <a:t>Waveform modes generated at (v</a:t>
            </a:r>
            <a:r>
              <a:rPr lang="en-US" sz="2600" baseline="30000" dirty="0" smtClean="0"/>
              <a:t>4</a:t>
            </a:r>
            <a:r>
              <a:rPr lang="en-US" sz="2600" dirty="0" smtClean="0"/>
              <a:t>)-order (</a:t>
            </a:r>
            <a:r>
              <a:rPr lang="en-US" sz="2600" dirty="0" err="1" smtClean="0"/>
              <a:t>Arun</a:t>
            </a:r>
            <a:r>
              <a:rPr lang="en-US" sz="2600" dirty="0" smtClean="0"/>
              <a:t> et al.)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sz="3200" dirty="0" smtClean="0"/>
              <a:t>Analysis applied to </a:t>
            </a:r>
            <a:r>
              <a:rPr lang="en-US" sz="3200" dirty="0" smtClean="0"/>
              <a:t>low mass binary black holes </a:t>
            </a:r>
            <a:endParaRPr lang="en-US" sz="3200" dirty="0" smtClean="0"/>
          </a:p>
          <a:p>
            <a:pPr lvl="1"/>
            <a:r>
              <a:rPr lang="en-US" sz="2600" dirty="0" err="1" smtClean="0"/>
              <a:t>M</a:t>
            </a:r>
            <a:r>
              <a:rPr lang="en-US" sz="2600" baseline="-25000" dirty="0" err="1" smtClean="0"/>
              <a:t>total</a:t>
            </a:r>
            <a:r>
              <a:rPr lang="en-US" sz="2600" baseline="-25000" dirty="0" smtClean="0"/>
              <a:t> </a:t>
            </a:r>
            <a:r>
              <a:rPr lang="en-US" sz="2600" dirty="0" smtClean="0"/>
              <a:t>≤ 12 M</a:t>
            </a:r>
            <a:r>
              <a:rPr lang="en-US" sz="2600" baseline="-25000" dirty="0" smtClean="0">
                <a:solidFill>
                  <a:srgbClr val="000000"/>
                </a:solidFill>
                <a:latin typeface="Arial"/>
              </a:rPr>
              <a:t>☉</a:t>
            </a:r>
            <a:endParaRPr lang="en-US" sz="2600" dirty="0" smtClean="0"/>
          </a:p>
          <a:p>
            <a:pPr lvl="1"/>
            <a:r>
              <a:rPr lang="en-US" sz="2600" dirty="0" smtClean="0"/>
              <a:t>Higher mode </a:t>
            </a:r>
            <a:r>
              <a:rPr lang="en-US" sz="2600" dirty="0" err="1" smtClean="0"/>
              <a:t>inspiral</a:t>
            </a:r>
            <a:r>
              <a:rPr lang="en-US" sz="2600" dirty="0" smtClean="0"/>
              <a:t>-merger-</a:t>
            </a:r>
            <a:r>
              <a:rPr lang="en-US" sz="2600" dirty="0" err="1" smtClean="0"/>
              <a:t>r</a:t>
            </a:r>
            <a:r>
              <a:rPr lang="en-US" sz="2600" dirty="0" err="1" smtClean="0"/>
              <a:t>ingdown</a:t>
            </a:r>
            <a:r>
              <a:rPr lang="en-US" sz="2600" dirty="0" smtClean="0"/>
              <a:t> (IMR) waveforms not currently available</a:t>
            </a:r>
            <a:endParaRPr lang="en-US" sz="2600" dirty="0" smtClean="0"/>
          </a:p>
          <a:p>
            <a:endParaRPr lang="en-US" sz="2200" dirty="0" smtClean="0"/>
          </a:p>
          <a:p>
            <a:r>
              <a:rPr lang="en-US" sz="3200" dirty="0" smtClean="0"/>
              <a:t>Total mass fixed to 12 M</a:t>
            </a:r>
            <a:r>
              <a:rPr lang="en-US" sz="3200" baseline="-25000" dirty="0" smtClean="0">
                <a:solidFill>
                  <a:srgbClr val="000000"/>
                </a:solidFill>
                <a:latin typeface="Arial"/>
              </a:rPr>
              <a:t>☉</a:t>
            </a:r>
            <a:endParaRPr lang="en-US" sz="3200" dirty="0" smtClean="0"/>
          </a:p>
          <a:p>
            <a:endParaRPr lang="en-US" sz="2200" dirty="0" smtClean="0"/>
          </a:p>
          <a:p>
            <a:r>
              <a:rPr lang="en-US" sz="3200" dirty="0" smtClean="0"/>
              <a:t>All waveforms generated at a fixed polarization angle</a:t>
            </a:r>
          </a:p>
          <a:p>
            <a:endParaRPr lang="en-US" sz="2200" dirty="0" smtClean="0"/>
          </a:p>
          <a:p>
            <a:r>
              <a:rPr lang="en-US" sz="3200" dirty="0" smtClean="0"/>
              <a:t>Sky location of binary not taken into account</a:t>
            </a:r>
          </a:p>
          <a:p>
            <a:endParaRPr lang="en-US" sz="2200" dirty="0" smtClean="0"/>
          </a:p>
          <a:p>
            <a:r>
              <a:rPr lang="en-US" sz="3200" dirty="0" smtClean="0"/>
              <a:t>Waveforms are truncated at ISCO</a:t>
            </a:r>
          </a:p>
          <a:p>
            <a:endParaRPr lang="en-US" sz="2200" dirty="0" smtClean="0"/>
          </a:p>
          <a:p>
            <a:r>
              <a:rPr lang="en-US" sz="3200" dirty="0" smtClean="0"/>
              <a:t>Matches are calculated using zero-detuned high power PSD</a:t>
            </a:r>
          </a:p>
          <a:p>
            <a:pPr lvl="1"/>
            <a:r>
              <a:rPr lang="en-US" sz="2600" dirty="0" err="1" smtClean="0"/>
              <a:t>f</a:t>
            </a:r>
            <a:r>
              <a:rPr lang="en-US" sz="2600" baseline="-25000" dirty="0" err="1" smtClean="0"/>
              <a:t>min</a:t>
            </a:r>
            <a:r>
              <a:rPr lang="en-US" sz="2600" dirty="0" smtClean="0"/>
              <a:t> = 10 Hz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43400" y="810768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4040188" cy="457200"/>
          </a:xfrm>
        </p:spPr>
        <p:txBody>
          <a:bodyPr/>
          <a:lstStyle/>
          <a:p>
            <a:pPr algn="ctr"/>
            <a:r>
              <a:rPr lang="en-US" dirty="0" smtClean="0"/>
              <a:t>Non Precessing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800600" y="1143000"/>
            <a:ext cx="4041775" cy="457200"/>
          </a:xfrm>
        </p:spPr>
        <p:txBody>
          <a:bodyPr/>
          <a:lstStyle/>
          <a:p>
            <a:pPr algn="ctr"/>
            <a:r>
              <a:rPr lang="en-US" dirty="0" smtClean="0"/>
              <a:t>Precessing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61688" y="743712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Black Hole Binaries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36576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q = 6;  </a:t>
            </a:r>
            <a:r>
              <a:rPr lang="el-GR" sz="1600" dirty="0" smtClean="0"/>
              <a:t>χ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  = </a:t>
            </a:r>
            <a:r>
              <a:rPr lang="el-GR" sz="1600" dirty="0" smtClean="0"/>
              <a:t>χ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= (0, 0, 0.6),  </a:t>
            </a:r>
          </a:p>
          <a:p>
            <a:pPr algn="ctr"/>
            <a:r>
              <a:rPr lang="en-US" sz="1600" dirty="0" err="1" smtClean="0"/>
              <a:t>M</a:t>
            </a:r>
            <a:r>
              <a:rPr lang="en-US" sz="1600" baseline="-25000" dirty="0" err="1" smtClean="0"/>
              <a:t>total</a:t>
            </a:r>
            <a:r>
              <a:rPr lang="en-US" sz="1600" dirty="0" smtClean="0"/>
              <a:t>= 12 M</a:t>
            </a:r>
            <a:r>
              <a:rPr lang="en-US" sz="1600" baseline="-25000" dirty="0" smtClean="0">
                <a:solidFill>
                  <a:srgbClr val="000000"/>
                </a:solidFill>
                <a:latin typeface="Arial"/>
              </a:rPr>
              <a:t>☉</a:t>
            </a:r>
            <a:r>
              <a:rPr lang="en-US" sz="1600" dirty="0" smtClean="0"/>
              <a:t>; θ = </a:t>
            </a:r>
            <a:r>
              <a:rPr lang="el-GR" sz="1600" dirty="0" smtClean="0"/>
              <a:t>π</a:t>
            </a:r>
            <a:r>
              <a:rPr lang="en-US" sz="1600" dirty="0" smtClean="0"/>
              <a:t>/3;  </a:t>
            </a:r>
            <a:r>
              <a:rPr lang="el-GR" sz="1600" dirty="0" smtClean="0"/>
              <a:t>φ</a:t>
            </a:r>
            <a:r>
              <a:rPr lang="en-US" sz="1600" dirty="0" smtClean="0"/>
              <a:t> = 0</a:t>
            </a:r>
          </a:p>
        </p:txBody>
      </p:sp>
      <p:pic>
        <p:nvPicPr>
          <p:cNvPr id="12" name="Picture 11" descr="BinaryFramePrecess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676400"/>
            <a:ext cx="2743200" cy="19902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48200" y="36576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q = 6;  </a:t>
            </a:r>
            <a:r>
              <a:rPr lang="el-GR" sz="1600" dirty="0" smtClean="0"/>
              <a:t>χ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  = </a:t>
            </a:r>
            <a:r>
              <a:rPr lang="el-GR" sz="1600" dirty="0" smtClean="0"/>
              <a:t>χ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= (0.6, 0, 0),  </a:t>
            </a:r>
          </a:p>
          <a:p>
            <a:pPr algn="ctr"/>
            <a:r>
              <a:rPr lang="en-US" sz="1600" dirty="0" err="1" smtClean="0"/>
              <a:t>M</a:t>
            </a:r>
            <a:r>
              <a:rPr lang="en-US" sz="1600" baseline="-25000" dirty="0" err="1" smtClean="0"/>
              <a:t>total</a:t>
            </a:r>
            <a:r>
              <a:rPr lang="en-US" sz="1600" dirty="0" smtClean="0"/>
              <a:t>= 12 M</a:t>
            </a:r>
            <a:r>
              <a:rPr lang="en-US" sz="1600" baseline="-25000" dirty="0" smtClean="0">
                <a:solidFill>
                  <a:srgbClr val="000000"/>
                </a:solidFill>
                <a:latin typeface="Arial"/>
              </a:rPr>
              <a:t>☉</a:t>
            </a:r>
            <a:r>
              <a:rPr lang="en-US" sz="1600" dirty="0" smtClean="0"/>
              <a:t>; θ = </a:t>
            </a:r>
            <a:r>
              <a:rPr lang="el-GR" sz="1600" dirty="0" smtClean="0"/>
              <a:t>π</a:t>
            </a:r>
            <a:r>
              <a:rPr lang="en-US" sz="1600" dirty="0" smtClean="0"/>
              <a:t>/3;  </a:t>
            </a:r>
            <a:r>
              <a:rPr lang="el-GR" sz="1600" dirty="0" smtClean="0"/>
              <a:t>φ</a:t>
            </a:r>
            <a:r>
              <a:rPr lang="en-US" sz="1600" dirty="0" smtClean="0"/>
              <a:t> = 0</a:t>
            </a:r>
          </a:p>
        </p:txBody>
      </p:sp>
      <p:pic>
        <p:nvPicPr>
          <p:cNvPr id="14" name="Picture 13" descr="nonprecessi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1676400"/>
            <a:ext cx="2608383" cy="1981200"/>
          </a:xfrm>
          <a:prstGeom prst="rect">
            <a:avLst/>
          </a:prstGeom>
        </p:spPr>
      </p:pic>
      <p:pic>
        <p:nvPicPr>
          <p:cNvPr id="21" name="Picture 20" descr="alignedspinwavefor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4267200"/>
            <a:ext cx="3810000" cy="2025778"/>
          </a:xfrm>
          <a:prstGeom prst="rect">
            <a:avLst/>
          </a:prstGeom>
        </p:spPr>
      </p:pic>
      <p:pic>
        <p:nvPicPr>
          <p:cNvPr id="22" name="Picture 21" descr="precessingwavefor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4267200"/>
            <a:ext cx="3810000" cy="2025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Harmonic Modes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796163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3010" name="Picture 2" descr="https://www.latex4technics.com/imgtemp/6g2c9j-1.png?14710415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1291906"/>
            <a:ext cx="5505450" cy="892216"/>
          </a:xfrm>
          <a:prstGeom prst="rect">
            <a:avLst/>
          </a:prstGeom>
          <a:noFill/>
        </p:spPr>
      </p:pic>
      <p:pic>
        <p:nvPicPr>
          <p:cNvPr id="9" name="Picture 8" descr="binarysourcefra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667000"/>
            <a:ext cx="3581400" cy="32776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9512" y="4876800"/>
            <a:ext cx="2743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chemeClr val="tx2"/>
                </a:solidFill>
              </a:rPr>
              <a:t>Binary source frame</a:t>
            </a:r>
            <a:endParaRPr lang="en-US" sz="1500" b="1" dirty="0">
              <a:solidFill>
                <a:schemeClr val="tx2"/>
              </a:solidFill>
            </a:endParaRPr>
          </a:p>
        </p:txBody>
      </p:sp>
      <p:pic>
        <p:nvPicPr>
          <p:cNvPr id="13" name="Picture 12" descr="mod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2304288"/>
            <a:ext cx="5055555" cy="4047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1" y="26670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q = 6;  </a:t>
            </a:r>
            <a:r>
              <a:rPr lang="el-GR" sz="1200" dirty="0" smtClean="0"/>
              <a:t>χ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 = </a:t>
            </a:r>
            <a:r>
              <a:rPr lang="el-GR" sz="1200" dirty="0" smtClean="0"/>
              <a:t>χ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= (0, 0, 0.6),  </a:t>
            </a:r>
            <a:r>
              <a:rPr lang="en-US" sz="1200" dirty="0" err="1" smtClean="0"/>
              <a:t>M</a:t>
            </a:r>
            <a:r>
              <a:rPr lang="en-US" sz="1200" baseline="-25000" dirty="0" err="1" smtClean="0"/>
              <a:t>total</a:t>
            </a:r>
            <a:r>
              <a:rPr lang="en-US" sz="1200" dirty="0" smtClean="0"/>
              <a:t>= 12 M</a:t>
            </a:r>
            <a:r>
              <a:rPr lang="en-US" sz="1200" baseline="-25000" dirty="0" smtClean="0">
                <a:solidFill>
                  <a:srgbClr val="000000"/>
                </a:solidFill>
                <a:latin typeface="Arial"/>
              </a:rPr>
              <a:t>☉</a:t>
            </a:r>
            <a:endParaRPr lang="en-US" sz="1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886201" y="43434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q = 6;  </a:t>
            </a:r>
            <a:r>
              <a:rPr lang="el-GR" sz="1200" dirty="0" smtClean="0"/>
              <a:t>χ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 = </a:t>
            </a:r>
            <a:r>
              <a:rPr lang="el-GR" sz="1200" dirty="0" smtClean="0"/>
              <a:t>χ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= (0.6, 0, 0),  </a:t>
            </a:r>
            <a:r>
              <a:rPr lang="en-US" sz="1200" dirty="0" err="1" smtClean="0"/>
              <a:t>M</a:t>
            </a:r>
            <a:r>
              <a:rPr lang="en-US" sz="1200" baseline="-25000" dirty="0" err="1" smtClean="0"/>
              <a:t>total</a:t>
            </a:r>
            <a:r>
              <a:rPr lang="en-US" sz="1200" dirty="0" smtClean="0"/>
              <a:t>= 12 M</a:t>
            </a:r>
            <a:r>
              <a:rPr lang="en-US" sz="1200" baseline="-25000" dirty="0" smtClean="0">
                <a:solidFill>
                  <a:srgbClr val="000000"/>
                </a:solidFill>
                <a:latin typeface="Arial"/>
              </a:rPr>
              <a:t>☉</a:t>
            </a:r>
            <a:endParaRPr lang="en-US" sz="12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7696200" y="15240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(Eq. 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780288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Content Placeholder 6" descr="precessingquadrupole.gif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447800"/>
            <a:ext cx="2744065" cy="2980055"/>
          </a:xfrm>
        </p:spPr>
      </p:pic>
      <p:pic>
        <p:nvPicPr>
          <p:cNvPr id="8" name="Picture 7" descr="precessingl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2306" y="1447800"/>
            <a:ext cx="2746989" cy="2983230"/>
          </a:xfrm>
          <a:prstGeom prst="rect">
            <a:avLst/>
          </a:prstGeom>
        </p:spPr>
      </p:pic>
      <p:pic>
        <p:nvPicPr>
          <p:cNvPr id="11" name="Picture 10" descr="precessingl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1447800"/>
            <a:ext cx="2743200" cy="29791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40386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Quadrupole</a:t>
            </a:r>
            <a:r>
              <a:rPr lang="en-US" sz="1600" dirty="0" smtClean="0"/>
              <a:t> (</a:t>
            </a:r>
            <a:r>
              <a:rPr lang="en-US" sz="1600" i="1" dirty="0" smtClean="0"/>
              <a:t>l</a:t>
            </a:r>
            <a:r>
              <a:rPr lang="en-US" sz="1600" dirty="0" smtClean="0"/>
              <a:t> = 2, </a:t>
            </a:r>
            <a:r>
              <a:rPr lang="en-US" sz="1600" i="1" dirty="0" smtClean="0"/>
              <a:t>m</a:t>
            </a:r>
            <a:r>
              <a:rPr lang="en-US" sz="1600" dirty="0" smtClean="0"/>
              <a:t>= ±2)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2800" y="4038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i="1" dirty="0" smtClean="0"/>
              <a:t>l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smtClean="0"/>
              <a:t>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4038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i="1" dirty="0" smtClean="0"/>
              <a:t>l</a:t>
            </a:r>
            <a:r>
              <a:rPr lang="en-US" dirty="0" smtClean="0"/>
              <a:t> </a:t>
            </a:r>
            <a:r>
              <a:rPr lang="en-US" dirty="0" smtClean="0"/>
              <a:t>= 2, </a:t>
            </a:r>
            <a:r>
              <a:rPr lang="en-US" dirty="0" smtClean="0"/>
              <a:t>3)</a:t>
            </a:r>
            <a:endParaRPr lang="en-US" dirty="0"/>
          </a:p>
        </p:txBody>
      </p:sp>
      <p:pic>
        <p:nvPicPr>
          <p:cNvPr id="15" name="Picture 14" descr="precessingquadwavefor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19600"/>
            <a:ext cx="2971800" cy="1676400"/>
          </a:xfrm>
          <a:prstGeom prst="rect">
            <a:avLst/>
          </a:prstGeom>
        </p:spPr>
      </p:pic>
      <p:pic>
        <p:nvPicPr>
          <p:cNvPr id="18" name="Picture 17" descr="precessingl2wavefor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4419600"/>
            <a:ext cx="3124200" cy="1673352"/>
          </a:xfrm>
          <a:prstGeom prst="rect">
            <a:avLst/>
          </a:prstGeom>
        </p:spPr>
      </p:pic>
      <p:pic>
        <p:nvPicPr>
          <p:cNvPr id="21" name="Picture 20" descr="precessingl3wavefor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73029" y="4419600"/>
            <a:ext cx="3070971" cy="1673352"/>
          </a:xfrm>
          <a:prstGeom prst="rect">
            <a:avLst/>
          </a:prstGeom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9" cstate="print"/>
          <a:srcRect l="726"/>
          <a:stretch>
            <a:fillRect/>
          </a:stretch>
        </p:blipFill>
        <p:spPr bwMode="auto">
          <a:xfrm>
            <a:off x="1" y="4343400"/>
            <a:ext cx="914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52400" y="6428232"/>
            <a:ext cx="4136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accent6">
                    <a:lumMod val="50000"/>
                  </a:schemeClr>
                </a:solidFill>
              </a:rPr>
              <a:t>(q </a:t>
            </a:r>
            <a:r>
              <a:rPr lang="en-US" sz="1050" dirty="0" smtClean="0">
                <a:solidFill>
                  <a:schemeClr val="accent6">
                    <a:lumMod val="50000"/>
                  </a:schemeClr>
                </a:solidFill>
              </a:rPr>
              <a:t>= 6;  </a:t>
            </a:r>
            <a:r>
              <a:rPr lang="el-GR" sz="1050" dirty="0" smtClean="0">
                <a:solidFill>
                  <a:schemeClr val="accent6">
                    <a:lumMod val="50000"/>
                  </a:schemeClr>
                </a:solidFill>
              </a:rPr>
              <a:t>χ</a:t>
            </a:r>
            <a:r>
              <a:rPr lang="en-US" sz="1050" baseline="-25000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sz="1050" dirty="0" smtClean="0">
                <a:solidFill>
                  <a:schemeClr val="accent6">
                    <a:lumMod val="50000"/>
                  </a:schemeClr>
                </a:solidFill>
              </a:rPr>
              <a:t>  = </a:t>
            </a:r>
            <a:r>
              <a:rPr lang="el-GR" sz="1050" dirty="0" smtClean="0">
                <a:solidFill>
                  <a:schemeClr val="accent6">
                    <a:lumMod val="50000"/>
                  </a:schemeClr>
                </a:solidFill>
              </a:rPr>
              <a:t>χ</a:t>
            </a:r>
            <a:r>
              <a:rPr lang="en-US" sz="1050" baseline="-25000" dirty="0" smtClean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1050" dirty="0" smtClean="0">
                <a:solidFill>
                  <a:schemeClr val="accent6">
                    <a:lumMod val="50000"/>
                  </a:schemeClr>
                </a:solidFill>
              </a:rPr>
              <a:t> = (0.6, 0, 0),  </a:t>
            </a:r>
            <a:r>
              <a:rPr lang="en-US" sz="1050" dirty="0" err="1" smtClean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sz="1050" baseline="-25000" dirty="0" err="1" smtClean="0">
                <a:solidFill>
                  <a:schemeClr val="accent6">
                    <a:lumMod val="50000"/>
                  </a:schemeClr>
                </a:solidFill>
              </a:rPr>
              <a:t>total</a:t>
            </a:r>
            <a:r>
              <a:rPr lang="en-US" sz="1050" dirty="0" smtClean="0">
                <a:solidFill>
                  <a:schemeClr val="accent6">
                    <a:lumMod val="50000"/>
                  </a:schemeClr>
                </a:solidFill>
              </a:rPr>
              <a:t>= 12 M</a:t>
            </a:r>
            <a:r>
              <a:rPr lang="en-US" sz="1050" baseline="-25000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☉</a:t>
            </a:r>
            <a:r>
              <a:rPr lang="en-US" sz="1050" dirty="0" smtClean="0">
                <a:solidFill>
                  <a:schemeClr val="accent6">
                    <a:lumMod val="50000"/>
                  </a:schemeClr>
                </a:solidFill>
              </a:rPr>
              <a:t>; θ = </a:t>
            </a:r>
            <a:r>
              <a:rPr lang="el-GR" sz="1050" dirty="0" smtClean="0">
                <a:solidFill>
                  <a:schemeClr val="accent6">
                    <a:lumMod val="50000"/>
                  </a:schemeClr>
                </a:solidFill>
              </a:rPr>
              <a:t>π</a:t>
            </a:r>
            <a:r>
              <a:rPr lang="en-US" sz="1050" dirty="0" smtClean="0">
                <a:solidFill>
                  <a:schemeClr val="accent6">
                    <a:lumMod val="50000"/>
                  </a:schemeClr>
                </a:solidFill>
              </a:rPr>
              <a:t>/3;  </a:t>
            </a:r>
            <a:r>
              <a:rPr lang="el-GR" sz="1050" dirty="0" smtClean="0">
                <a:solidFill>
                  <a:schemeClr val="accent6">
                    <a:lumMod val="50000"/>
                  </a:schemeClr>
                </a:solidFill>
              </a:rPr>
              <a:t>φ</a:t>
            </a:r>
            <a:r>
              <a:rPr lang="en-US" sz="1050" dirty="0" smtClean="0">
                <a:solidFill>
                  <a:schemeClr val="accent6">
                    <a:lumMod val="50000"/>
                  </a:schemeClr>
                </a:solidFill>
              </a:rPr>
              <a:t> = </a:t>
            </a:r>
            <a:r>
              <a:rPr lang="en-US" sz="1050" dirty="0" smtClean="0">
                <a:solidFill>
                  <a:schemeClr val="accent6">
                    <a:lumMod val="50000"/>
                  </a:schemeClr>
                </a:solidFill>
              </a:rPr>
              <a:t>0)</a:t>
            </a:r>
            <a:endParaRPr lang="en-US" sz="105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 Calculation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807720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Match: normalized, noise-weighted inner product</a:t>
            </a:r>
          </a:p>
          <a:p>
            <a:pPr lvl="1"/>
            <a:r>
              <a:rPr lang="en-US" sz="2000" dirty="0" smtClean="0"/>
              <a:t>Measure of similarity between </a:t>
            </a:r>
            <a:r>
              <a:rPr lang="en-US" sz="2000" dirty="0" smtClean="0"/>
              <a:t>waveforms</a:t>
            </a:r>
          </a:p>
          <a:p>
            <a:pPr lvl="1">
              <a:buNone/>
            </a:pPr>
            <a:endParaRPr lang="en-US" sz="1400" dirty="0" smtClean="0"/>
          </a:p>
          <a:p>
            <a:r>
              <a:rPr lang="en-US" sz="2200" dirty="0" smtClean="0"/>
              <a:t>Evaluated at different points in the parameter space: for what cases is the inclusion of higher modes most likely to have an effect?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pic>
        <p:nvPicPr>
          <p:cNvPr id="9" name="Picture 8" descr="match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3579633"/>
            <a:ext cx="8991600" cy="2726679"/>
          </a:xfrm>
          <a:prstGeom prst="rect">
            <a:avLst/>
          </a:prstGeom>
        </p:spPr>
      </p:pic>
      <p:pic>
        <p:nvPicPr>
          <p:cNvPr id="14" name="Picture 13" descr="matches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3581400"/>
            <a:ext cx="8991600" cy="2758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3541847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Quadrupole</a:t>
            </a:r>
            <a:r>
              <a:rPr lang="en-US" sz="1400" dirty="0" smtClean="0"/>
              <a:t> and</a:t>
            </a:r>
            <a:r>
              <a:rPr lang="en-US" sz="1400" i="1" dirty="0" smtClean="0"/>
              <a:t> </a:t>
            </a:r>
            <a:r>
              <a:rPr lang="en-US" sz="1400" dirty="0" smtClean="0"/>
              <a:t>(</a:t>
            </a:r>
            <a:r>
              <a:rPr lang="en-US" sz="1400" i="1" dirty="0" smtClean="0"/>
              <a:t>l</a:t>
            </a:r>
            <a:r>
              <a:rPr lang="en-US" sz="1400" dirty="0" smtClean="0"/>
              <a:t> = 2) waveforms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410200" y="353568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i="1" dirty="0" smtClean="0"/>
              <a:t>l</a:t>
            </a:r>
            <a:r>
              <a:rPr lang="en-US" sz="1400" dirty="0" smtClean="0"/>
              <a:t> = 2) and (</a:t>
            </a:r>
            <a:r>
              <a:rPr lang="en-US" sz="1400" i="1" dirty="0" smtClean="0"/>
              <a:t>l</a:t>
            </a:r>
            <a:r>
              <a:rPr lang="en-US" sz="1400" dirty="0" smtClean="0"/>
              <a:t> = 2, 3, 4) waveforms 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43400" y="780288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95400"/>
            <a:ext cx="8503920" cy="5102352"/>
          </a:xfrm>
        </p:spPr>
        <p:txBody>
          <a:bodyPr/>
          <a:lstStyle/>
          <a:p>
            <a:r>
              <a:rPr lang="en-US" dirty="0" smtClean="0"/>
              <a:t>Fisher Matrix:</a:t>
            </a:r>
          </a:p>
          <a:p>
            <a:pPr lvl="1"/>
            <a:r>
              <a:rPr lang="en-US" dirty="0" smtClean="0"/>
              <a:t>General:</a:t>
            </a:r>
          </a:p>
          <a:p>
            <a:pPr lvl="1"/>
            <a:r>
              <a:rPr lang="en-US" dirty="0" smtClean="0"/>
              <a:t>GW </a:t>
            </a:r>
            <a:r>
              <a:rPr lang="en-US" dirty="0" smtClean="0"/>
              <a:t>specific (assuming stationary, Gaussian noise):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Statistical Error:</a:t>
            </a:r>
            <a:endParaRPr lang="en-US" dirty="0" smtClean="0"/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Systematic Error:</a:t>
            </a:r>
            <a:endParaRPr lang="en-US" dirty="0"/>
          </a:p>
        </p:txBody>
      </p:sp>
      <p:pic>
        <p:nvPicPr>
          <p:cNvPr id="20482" name="Picture 2" descr="https://www.latex4technics.com/imgtemp/r6xwkx-1.png?14710259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2590800" cy="386311"/>
          </a:xfrm>
          <a:prstGeom prst="rect">
            <a:avLst/>
          </a:prstGeom>
          <a:noFill/>
        </p:spPr>
      </p:pic>
      <p:pic>
        <p:nvPicPr>
          <p:cNvPr id="20484" name="Picture 4" descr="https://www.latex4technics.com/imgtemp/npgvbr-1.png?1471026080"/>
          <p:cNvPicPr>
            <a:picLocks noChangeAspect="1" noChangeArrowheads="1"/>
          </p:cNvPicPr>
          <p:nvPr/>
        </p:nvPicPr>
        <p:blipFill>
          <a:blip r:embed="rId4" cstate="print"/>
          <a:srcRect r="3489"/>
          <a:stretch>
            <a:fillRect/>
          </a:stretch>
        </p:blipFill>
        <p:spPr bwMode="auto">
          <a:xfrm>
            <a:off x="2514600" y="2667000"/>
            <a:ext cx="4114800" cy="838200"/>
          </a:xfrm>
          <a:prstGeom prst="rect">
            <a:avLst/>
          </a:prstGeom>
          <a:noFill/>
        </p:spPr>
      </p:pic>
      <p:pic>
        <p:nvPicPr>
          <p:cNvPr id="20490" name="Picture 10" descr="https://www.latex4technics.com/imgtemp/8oo1m3-1.png?1471026490"/>
          <p:cNvPicPr>
            <a:picLocks noChangeAspect="1" noChangeArrowheads="1"/>
          </p:cNvPicPr>
          <p:nvPr/>
        </p:nvPicPr>
        <p:blipFill>
          <a:blip r:embed="rId5" cstate="print"/>
          <a:srcRect r="1282"/>
          <a:stretch>
            <a:fillRect/>
          </a:stretch>
        </p:blipFill>
        <p:spPr bwMode="auto">
          <a:xfrm>
            <a:off x="1809750" y="5377356"/>
            <a:ext cx="5524500" cy="739060"/>
          </a:xfrm>
          <a:prstGeom prst="rect">
            <a:avLst/>
          </a:prstGeom>
          <a:noFill/>
        </p:spPr>
      </p:pic>
      <p:pic>
        <p:nvPicPr>
          <p:cNvPr id="51204" name="Picture 4" descr="https://www.latex4technics.com/imgtemp/wr9hvx-1.png?14712856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3714" y="4191000"/>
            <a:ext cx="3076573" cy="42435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105400" y="18288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(Eq. 2)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2895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(Eq. 3)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391400" y="5562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(Eq. 5)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400800" y="42672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(Eq. 4)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Statistical Error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43400" y="816864"/>
            <a:ext cx="457200" cy="441325"/>
          </a:xfrm>
        </p:spPr>
        <p:txBody>
          <a:bodyPr/>
          <a:lstStyle/>
          <a:p>
            <a:fld id="{5EBC8CF2-9CAB-44E0-8E85-7448D0E75EE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8577072" cy="50322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Case</a:t>
            </a:r>
            <a:r>
              <a:rPr lang="en-US" sz="2000" dirty="0" smtClean="0"/>
              <a:t>: q = 4,  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= 2.4 </a:t>
            </a:r>
            <a:r>
              <a:rPr lang="en-US" sz="2000" dirty="0" smtClean="0"/>
              <a:t>M</a:t>
            </a:r>
            <a:r>
              <a:rPr lang="en-US" sz="2000" baseline="-25000" dirty="0" smtClean="0">
                <a:solidFill>
                  <a:srgbClr val="000000"/>
                </a:solidFill>
                <a:latin typeface="Arial"/>
              </a:rPr>
              <a:t>☉</a:t>
            </a:r>
            <a:r>
              <a:rPr lang="en-US" sz="2000" dirty="0" smtClean="0"/>
              <a:t>, </a:t>
            </a:r>
            <a:r>
              <a:rPr lang="en-US" sz="2000" dirty="0" smtClean="0"/>
              <a:t>m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= 9.6 </a:t>
            </a:r>
            <a:r>
              <a:rPr lang="en-US" sz="2000" dirty="0" smtClean="0"/>
              <a:t>M</a:t>
            </a:r>
            <a:r>
              <a:rPr lang="en-US" sz="2000" baseline="-25000" dirty="0" smtClean="0">
                <a:solidFill>
                  <a:srgbClr val="000000"/>
                </a:solidFill>
                <a:latin typeface="Arial"/>
              </a:rPr>
              <a:t>☉</a:t>
            </a:r>
            <a:r>
              <a:rPr lang="en-US" sz="2000" dirty="0" smtClean="0"/>
              <a:t>, </a:t>
            </a:r>
            <a:r>
              <a:rPr lang="el-GR" sz="2000" dirty="0" smtClean="0"/>
              <a:t>χ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= </a:t>
            </a:r>
            <a:r>
              <a:rPr lang="el-GR" sz="2000" dirty="0" smtClean="0"/>
              <a:t>χ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= (0.6, 0, 0), </a:t>
            </a:r>
            <a:r>
              <a:rPr lang="el-GR" sz="2000" dirty="0" smtClean="0"/>
              <a:t>θ</a:t>
            </a:r>
            <a:r>
              <a:rPr lang="en-US" sz="2000" dirty="0" smtClean="0"/>
              <a:t> = </a:t>
            </a:r>
            <a:r>
              <a:rPr lang="el-GR" sz="2000" dirty="0" smtClean="0"/>
              <a:t>π</a:t>
            </a:r>
            <a:r>
              <a:rPr lang="en-US" sz="2000" dirty="0" smtClean="0"/>
              <a:t>/3, 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l-GR" sz="2000" dirty="0" smtClean="0"/>
              <a:t>φ</a:t>
            </a:r>
            <a:r>
              <a:rPr lang="en-US" sz="2000" dirty="0" smtClean="0"/>
              <a:t> </a:t>
            </a:r>
            <a:r>
              <a:rPr lang="en-US" sz="2000" dirty="0" smtClean="0"/>
              <a:t>= 0</a:t>
            </a:r>
          </a:p>
          <a:p>
            <a:pPr lvl="1"/>
            <a:r>
              <a:rPr lang="en-US" sz="1600" dirty="0" smtClean="0"/>
              <a:t>Blue </a:t>
            </a:r>
            <a:r>
              <a:rPr lang="en-US" sz="1600" dirty="0" smtClean="0"/>
              <a:t>curve: </a:t>
            </a:r>
            <a:r>
              <a:rPr lang="en-US" sz="1600" dirty="0" smtClean="0"/>
              <a:t>(</a:t>
            </a:r>
            <a:r>
              <a:rPr lang="en-US" sz="1600" i="1" dirty="0" smtClean="0"/>
              <a:t>l </a:t>
            </a:r>
            <a:r>
              <a:rPr lang="en-US" sz="1600" i="1" dirty="0" smtClean="0"/>
              <a:t>= </a:t>
            </a:r>
            <a:r>
              <a:rPr lang="en-US" sz="1600" dirty="0" smtClean="0"/>
              <a:t>2) </a:t>
            </a:r>
            <a:r>
              <a:rPr lang="en-US" sz="1600" dirty="0" smtClean="0"/>
              <a:t>waveform, Orange curve: (</a:t>
            </a:r>
            <a:r>
              <a:rPr lang="en-US" sz="1600" i="1" dirty="0" smtClean="0"/>
              <a:t>l</a:t>
            </a:r>
            <a:r>
              <a:rPr lang="en-US" sz="1600" dirty="0" smtClean="0"/>
              <a:t> = 2, 3) waveform, Green curve: (</a:t>
            </a:r>
            <a:r>
              <a:rPr lang="en-US" sz="1600" i="1" dirty="0" smtClean="0"/>
              <a:t>l</a:t>
            </a:r>
            <a:r>
              <a:rPr lang="en-US" sz="1600" dirty="0" smtClean="0"/>
              <a:t> = 2, 3, 4)</a:t>
            </a:r>
            <a:r>
              <a:rPr lang="en-US" sz="1600" i="1" dirty="0" smtClean="0"/>
              <a:t> </a:t>
            </a:r>
            <a:r>
              <a:rPr lang="en-US" sz="1600" dirty="0" smtClean="0"/>
              <a:t>waveform</a:t>
            </a:r>
          </a:p>
          <a:p>
            <a:pPr lvl="1"/>
            <a:r>
              <a:rPr lang="el-GR" sz="1600" dirty="0" smtClean="0"/>
              <a:t>χ</a:t>
            </a:r>
            <a:r>
              <a:rPr lang="en-US" sz="1600" baseline="-25000" dirty="0" smtClean="0"/>
              <a:t>1z</a:t>
            </a:r>
            <a:r>
              <a:rPr lang="en-US" sz="1600" dirty="0" smtClean="0"/>
              <a:t> – </a:t>
            </a:r>
            <a:r>
              <a:rPr lang="el-GR" sz="1600" dirty="0" smtClean="0"/>
              <a:t>χ</a:t>
            </a:r>
            <a:r>
              <a:rPr lang="en-US" sz="1600" baseline="-25000" dirty="0" smtClean="0"/>
              <a:t>2z</a:t>
            </a:r>
            <a:r>
              <a:rPr lang="en-US" sz="1600" dirty="0" smtClean="0"/>
              <a:t>  plane: significant correlation, decrease in uncertainty  for both parameters</a:t>
            </a:r>
          </a:p>
          <a:p>
            <a:pPr lvl="1"/>
            <a:r>
              <a:rPr lang="el-GR" sz="1600" dirty="0" smtClean="0"/>
              <a:t>χ</a:t>
            </a:r>
            <a:r>
              <a:rPr lang="en-US" sz="1600" baseline="-25000" dirty="0" smtClean="0"/>
              <a:t>1x</a:t>
            </a:r>
            <a:r>
              <a:rPr lang="en-US" sz="1600" dirty="0" smtClean="0"/>
              <a:t> – </a:t>
            </a:r>
            <a:r>
              <a:rPr lang="el-GR" sz="1600" dirty="0" smtClean="0"/>
              <a:t>χ</a:t>
            </a:r>
            <a:r>
              <a:rPr lang="en-US" sz="1600" baseline="-25000" dirty="0" smtClean="0"/>
              <a:t>1z</a:t>
            </a:r>
            <a:r>
              <a:rPr lang="en-US" sz="1600" dirty="0" smtClean="0"/>
              <a:t>  and </a:t>
            </a:r>
            <a:r>
              <a:rPr lang="el-GR" sz="1600" dirty="0" smtClean="0"/>
              <a:t>χ</a:t>
            </a:r>
            <a:r>
              <a:rPr lang="en-US" sz="1600" baseline="-25000" dirty="0" smtClean="0"/>
              <a:t>1y</a:t>
            </a:r>
            <a:r>
              <a:rPr lang="en-US" sz="1600" dirty="0" smtClean="0"/>
              <a:t> – </a:t>
            </a:r>
            <a:r>
              <a:rPr lang="el-GR" sz="1600" dirty="0" smtClean="0"/>
              <a:t>χ</a:t>
            </a:r>
            <a:r>
              <a:rPr lang="en-US" sz="1600" baseline="-25000" dirty="0" smtClean="0"/>
              <a:t>1z</a:t>
            </a:r>
            <a:r>
              <a:rPr lang="en-US" sz="1600" dirty="0" smtClean="0"/>
              <a:t>  plane: decrease in correlation, increase in uncertainty for </a:t>
            </a:r>
            <a:r>
              <a:rPr lang="en-US" sz="1600" i="1" dirty="0" smtClean="0"/>
              <a:t>y</a:t>
            </a:r>
            <a:r>
              <a:rPr lang="en-US" sz="1600" dirty="0" smtClean="0"/>
              <a:t> spin.</a:t>
            </a:r>
            <a:endParaRPr lang="en-US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52400" y="3205162"/>
            <a:ext cx="8890794" cy="3424238"/>
            <a:chOff x="457200" y="2895600"/>
            <a:chExt cx="8256588" cy="2662238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457200" y="2895600"/>
            <a:ext cx="2816225" cy="2659063"/>
          </p:xfrm>
          <a:graphic>
            <a:graphicData uri="http://schemas.openxmlformats.org/presentationml/2006/ole">
              <p:oleObj spid="_x0000_s18480" name="Acrobat Document" r:id="rId4" imgW="2743438" imgH="2575238" progId="AcroExch.Document.DC">
                <p:embed/>
              </p:oleObj>
            </a:graphicData>
          </a:graphic>
        </p:graphicFrame>
        <p:graphicFrame>
          <p:nvGraphicFramePr>
            <p:cNvPr id="18441" name="Object 9"/>
            <p:cNvGraphicFramePr>
              <a:graphicFrameLocks noChangeAspect="1"/>
            </p:cNvGraphicFramePr>
            <p:nvPr/>
          </p:nvGraphicFramePr>
          <p:xfrm>
            <a:off x="3200400" y="2895600"/>
            <a:ext cx="2743200" cy="2659063"/>
          </p:xfrm>
          <a:graphic>
            <a:graphicData uri="http://schemas.openxmlformats.org/presentationml/2006/ole">
              <p:oleObj spid="_x0000_s18481" name="Acrobat Document" r:id="rId5" imgW="2743438" imgH="2659048" progId="AcroExch.Document.DC">
                <p:embed/>
              </p:oleObj>
            </a:graphicData>
          </a:graphic>
        </p:graphicFrame>
        <p:graphicFrame>
          <p:nvGraphicFramePr>
            <p:cNvPr id="18442" name="Object 10"/>
            <p:cNvGraphicFramePr>
              <a:graphicFrameLocks noChangeAspect="1"/>
            </p:cNvGraphicFramePr>
            <p:nvPr/>
          </p:nvGraphicFramePr>
          <p:xfrm>
            <a:off x="5943600" y="2895600"/>
            <a:ext cx="2770188" cy="2662238"/>
          </p:xfrm>
          <a:graphic>
            <a:graphicData uri="http://schemas.openxmlformats.org/presentationml/2006/ole">
              <p:oleObj spid="_x0000_s18482" name="Acrobat Document" r:id="rId6" imgW="2743438" imgH="2636749" progId="AcroExch.Document.DC">
                <p:embed/>
              </p:oleObj>
            </a:graphicData>
          </a:graphic>
        </p:graphicFrame>
      </p:grpSp>
      <p:sp>
        <p:nvSpPr>
          <p:cNvPr id="10" name="TextBox 9"/>
          <p:cNvSpPr txBox="1"/>
          <p:nvPr/>
        </p:nvSpPr>
        <p:spPr>
          <a:xfrm>
            <a:off x="6629400" y="3294888"/>
            <a:ext cx="2438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</a:t>
            </a:r>
            <a:r>
              <a:rPr lang="el-GR" sz="1600" b="1" dirty="0" smtClean="0"/>
              <a:t>σ</a:t>
            </a:r>
            <a:r>
              <a:rPr lang="el-GR" sz="1600" b="1" baseline="-25000" dirty="0" smtClean="0"/>
              <a:t>χ</a:t>
            </a:r>
            <a:r>
              <a:rPr lang="en-US" sz="1600" b="1" baseline="-25000" dirty="0" smtClean="0"/>
              <a:t>1x</a:t>
            </a:r>
            <a:r>
              <a:rPr lang="en-US" sz="1600" b="1" dirty="0" smtClean="0"/>
              <a:t>: </a:t>
            </a:r>
            <a:r>
              <a:rPr lang="en-US" sz="1600" dirty="0" smtClean="0"/>
              <a:t>(</a:t>
            </a:r>
            <a:r>
              <a:rPr lang="en-US" sz="1400" i="1" dirty="0" smtClean="0"/>
              <a:t>l</a:t>
            </a:r>
            <a:r>
              <a:rPr lang="en-US" sz="1400" dirty="0" smtClean="0"/>
              <a:t> = 2)– </a:t>
            </a:r>
            <a:r>
              <a:rPr lang="en-US" sz="1400" dirty="0" smtClean="0"/>
              <a:t>0.03093</a:t>
            </a:r>
            <a:endParaRPr lang="en-US" sz="1400" dirty="0" smtClean="0"/>
          </a:p>
          <a:p>
            <a:r>
              <a:rPr lang="en-US" sz="1400" dirty="0" smtClean="0"/>
              <a:t>               HM–  </a:t>
            </a:r>
            <a:r>
              <a:rPr lang="en-US" sz="1400" dirty="0" smtClean="0"/>
              <a:t>0.03020</a:t>
            </a:r>
            <a:endParaRPr lang="en-US" sz="1400" dirty="0" smtClean="0"/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657600" y="3236976"/>
            <a:ext cx="236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</a:t>
            </a:r>
            <a:r>
              <a:rPr lang="el-GR" sz="1600" b="1" dirty="0" smtClean="0"/>
              <a:t>σ</a:t>
            </a:r>
            <a:r>
              <a:rPr lang="el-GR" sz="1600" b="1" baseline="-25000" dirty="0" smtClean="0"/>
              <a:t>χ</a:t>
            </a:r>
            <a:r>
              <a:rPr lang="en-US" sz="1600" b="1" baseline="-25000" dirty="0" smtClean="0"/>
              <a:t>1y</a:t>
            </a:r>
            <a:r>
              <a:rPr lang="en-US" sz="1600" b="1" dirty="0" smtClean="0"/>
              <a:t>:  </a:t>
            </a:r>
            <a:r>
              <a:rPr lang="en-US" sz="1600" dirty="0" smtClean="0"/>
              <a:t>(</a:t>
            </a:r>
            <a:r>
              <a:rPr lang="en-US" sz="1400" i="1" dirty="0" smtClean="0"/>
              <a:t>l</a:t>
            </a:r>
            <a:r>
              <a:rPr lang="en-US" sz="1400" dirty="0" smtClean="0"/>
              <a:t> = 2)– 0.01484</a:t>
            </a:r>
          </a:p>
          <a:p>
            <a:r>
              <a:rPr lang="en-US" sz="1400" dirty="0" smtClean="0"/>
              <a:t>                HM–  </a:t>
            </a:r>
            <a:r>
              <a:rPr lang="en-US" sz="1400" dirty="0" smtClean="0"/>
              <a:t>0.015920</a:t>
            </a:r>
            <a:endParaRPr lang="en-US" sz="1400" dirty="0" smtClean="0"/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914400" y="3240024"/>
            <a:ext cx="2438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</a:t>
            </a:r>
            <a:r>
              <a:rPr lang="el-GR" sz="1600" b="1" dirty="0" smtClean="0"/>
              <a:t>σ</a:t>
            </a:r>
            <a:r>
              <a:rPr lang="el-GR" sz="1600" b="1" baseline="-25000" dirty="0" smtClean="0"/>
              <a:t>χ</a:t>
            </a:r>
            <a:r>
              <a:rPr lang="en-US" sz="1600" b="1" baseline="-25000" dirty="0" smtClean="0"/>
              <a:t>1z</a:t>
            </a:r>
            <a:r>
              <a:rPr lang="en-US" sz="1600" b="1" dirty="0" smtClean="0"/>
              <a:t>:  </a:t>
            </a:r>
            <a:r>
              <a:rPr lang="en-US" sz="1600" dirty="0" smtClean="0"/>
              <a:t>(</a:t>
            </a:r>
            <a:r>
              <a:rPr lang="en-US" sz="1400" i="1" dirty="0" smtClean="0"/>
              <a:t>l</a:t>
            </a:r>
            <a:r>
              <a:rPr lang="en-US" sz="1400" dirty="0" smtClean="0"/>
              <a:t> = 2) – </a:t>
            </a:r>
            <a:r>
              <a:rPr lang="en-US" sz="1400" dirty="0" smtClean="0"/>
              <a:t>0.00434</a:t>
            </a:r>
            <a:endParaRPr lang="en-US" sz="1400" dirty="0" smtClean="0"/>
          </a:p>
          <a:p>
            <a:r>
              <a:rPr lang="en-US" sz="1400" dirty="0" smtClean="0"/>
              <a:t>               HM– 0.00360</a:t>
            </a:r>
          </a:p>
          <a:p>
            <a:endParaRPr lang="en-US" sz="1400" dirty="0" smtClean="0"/>
          </a:p>
          <a:p>
            <a:r>
              <a:rPr lang="en-US" sz="1600" b="1" dirty="0" smtClean="0"/>
              <a:t>2</a:t>
            </a:r>
            <a:r>
              <a:rPr lang="el-GR" sz="1600" b="1" dirty="0" smtClean="0"/>
              <a:t>σ</a:t>
            </a:r>
            <a:r>
              <a:rPr lang="el-GR" sz="1600" b="1" baseline="-25000" dirty="0" smtClean="0"/>
              <a:t>χ</a:t>
            </a:r>
            <a:r>
              <a:rPr lang="en-US" sz="1600" b="1" baseline="-25000" dirty="0" smtClean="0"/>
              <a:t>2z </a:t>
            </a:r>
            <a:r>
              <a:rPr lang="en-US" sz="1600" b="1" dirty="0" smtClean="0"/>
              <a:t>:</a:t>
            </a:r>
            <a:r>
              <a:rPr lang="en-US" sz="1600" dirty="0" smtClean="0"/>
              <a:t> </a:t>
            </a:r>
            <a:r>
              <a:rPr lang="en-US" sz="1400" dirty="0" smtClean="0"/>
              <a:t>(</a:t>
            </a:r>
            <a:r>
              <a:rPr lang="en-US" sz="1400" i="1" dirty="0" smtClean="0"/>
              <a:t>l</a:t>
            </a:r>
            <a:r>
              <a:rPr lang="en-US" sz="1400" dirty="0" smtClean="0"/>
              <a:t> = 2) </a:t>
            </a:r>
            <a:r>
              <a:rPr lang="en-US" sz="1400" dirty="0" smtClean="0"/>
              <a:t>– 0.00134</a:t>
            </a:r>
          </a:p>
          <a:p>
            <a:r>
              <a:rPr lang="en-US" sz="1400" dirty="0" smtClean="0"/>
              <a:t> </a:t>
            </a:r>
            <a:r>
              <a:rPr lang="en-US" sz="1400" dirty="0" smtClean="0"/>
              <a:t>              HM– 0.001169</a:t>
            </a:r>
            <a:endParaRPr lang="en-US" sz="1400" dirty="0" smtClean="0"/>
          </a:p>
          <a:p>
            <a:endParaRPr lang="en-US" sz="1400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8283</TotalTime>
  <Words>1230</Words>
  <Application>Microsoft Office PowerPoint</Application>
  <PresentationFormat>On-screen Show (4:3)</PresentationFormat>
  <Paragraphs>179</Paragraphs>
  <Slides>13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Civic</vt:lpstr>
      <vt:lpstr>Acrobat Document</vt:lpstr>
      <vt:lpstr>Parameter Estimation with Higher Order Modes</vt:lpstr>
      <vt:lpstr>Motivation</vt:lpstr>
      <vt:lpstr>Setup</vt:lpstr>
      <vt:lpstr>Black Hole Binaries</vt:lpstr>
      <vt:lpstr>Spherical Harmonic Modes</vt:lpstr>
      <vt:lpstr>Visualization</vt:lpstr>
      <vt:lpstr>Match Calculation</vt:lpstr>
      <vt:lpstr>Error Analysis</vt:lpstr>
      <vt:lpstr>Results: Statistical Error</vt:lpstr>
      <vt:lpstr>Results: Statistical Error (cont.)</vt:lpstr>
      <vt:lpstr>Results: Statistical Error (cont.)</vt:lpstr>
      <vt:lpstr>Conclusions</vt:lpstr>
      <vt:lpstr>Future Work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Order Modes and Parameter Estimation: the Precessing Case</dc:title>
  <dc:creator>rvkamat</dc:creator>
  <cp:lastModifiedBy>rvkamat</cp:lastModifiedBy>
  <cp:revision>121</cp:revision>
  <dcterms:created xsi:type="dcterms:W3CDTF">2016-08-08T20:26:10Z</dcterms:created>
  <dcterms:modified xsi:type="dcterms:W3CDTF">2016-08-17T07:55:34Z</dcterms:modified>
</cp:coreProperties>
</file>