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sldIdLst>
    <p:sldId id="259" r:id="rId2"/>
    <p:sldId id="261" r:id="rId3"/>
    <p:sldId id="262" r:id="rId4"/>
    <p:sldId id="257" r:id="rId5"/>
    <p:sldId id="258" r:id="rId6"/>
    <p:sldId id="263" r:id="rId7"/>
    <p:sldId id="286" r:id="rId8"/>
    <p:sldId id="268" r:id="rId9"/>
    <p:sldId id="273" r:id="rId10"/>
    <p:sldId id="277" r:id="rId11"/>
    <p:sldId id="274" r:id="rId12"/>
    <p:sldId id="275" r:id="rId13"/>
    <p:sldId id="270" r:id="rId14"/>
    <p:sldId id="278" r:id="rId15"/>
    <p:sldId id="272" r:id="rId16"/>
    <p:sldId id="280" r:id="rId17"/>
    <p:sldId id="266" r:id="rId18"/>
    <p:sldId id="284" r:id="rId19"/>
    <p:sldId id="281" r:id="rId20"/>
    <p:sldId id="282" r:id="rId21"/>
    <p:sldId id="256" r:id="rId22"/>
    <p:sldId id="267" r:id="rId23"/>
    <p:sldId id="260" r:id="rId24"/>
    <p:sldId id="271" r:id="rId25"/>
    <p:sldId id="269" r:id="rId26"/>
    <p:sldId id="288" r:id="rId27"/>
    <p:sldId id="289" r:id="rId28"/>
    <p:sldId id="290" r:id="rId29"/>
    <p:sldId id="291" r:id="rId30"/>
    <p:sldId id="292"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2"/>
    <p:restoredTop sz="94745"/>
  </p:normalViewPr>
  <p:slideViewPr>
    <p:cSldViewPr snapToGrid="0" snapToObjects="1">
      <p:cViewPr>
        <p:scale>
          <a:sx n="99" d="100"/>
          <a:sy n="99" d="100"/>
        </p:scale>
        <p:origin x="320" y="2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3BC71-BD4E-774B-9A03-ABA30ED66C22}" type="datetimeFigureOut">
              <a:rPr lang="en-US" smtClean="0"/>
              <a:t>8/10/16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2AB46-A95A-5A43-881D-70FC95477C02}" type="slidenum">
              <a:rPr lang="en-US" smtClean="0"/>
              <a:t>‹#›</a:t>
            </a:fld>
            <a:endParaRPr lang="en-US"/>
          </a:p>
        </p:txBody>
      </p:sp>
    </p:spTree>
    <p:extLst>
      <p:ext uri="{BB962C8B-B14F-4D97-AF65-F5344CB8AC3E}">
        <p14:creationId xmlns:p14="http://schemas.microsoft.com/office/powerpoint/2010/main" val="1984207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everybody,</a:t>
            </a:r>
            <a:r>
              <a:rPr lang="en-US" baseline="0" dirty="0" smtClean="0"/>
              <a:t> I'm </a:t>
            </a:r>
            <a:r>
              <a:rPr lang="en-US" baseline="0" dirty="0" err="1" smtClean="0"/>
              <a:t>Kunyang</a:t>
            </a:r>
            <a:r>
              <a:rPr lang="en-US" baseline="0" dirty="0" smtClean="0"/>
              <a:t> Li, and I've been working on Astronomical catalogs for locating gravitational wave events with Dr. Roy Williams this summer. And today I would like to share my results with you. </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1</a:t>
            </a:fld>
            <a:endParaRPr lang="en-US"/>
          </a:p>
        </p:txBody>
      </p:sp>
    </p:spTree>
    <p:extLst>
      <p:ext uri="{BB962C8B-B14F-4D97-AF65-F5344CB8AC3E}">
        <p14:creationId xmlns:p14="http://schemas.microsoft.com/office/powerpoint/2010/main" val="301511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a:t>
            </a:r>
            <a:r>
              <a:rPr lang="en-US" baseline="0" dirty="0" smtClean="0"/>
              <a:t> cross-matched GLADE catalog with Stripe 82 using the best search radius, which is about .01 degree as shown in the left plot. So that, we are comparing the mass of the same galaxies in these 2 catalogs. The comparison result is shown in the right plot. Horizontal axis is mass estimated using blue luminosity from GLADE, and the Vertical axis is mass from Stripe 82. The blue mass is smaller than the standard for big old galaxies, and is larger than the standard for small young galaxy. This result is expected, because blue light is dominated by star formation activity, which tends to happen in young, hence small galaxies. But seldom happens in big old galaxies. The hot gas from active stellar regions contributes to the blue light of the galaxy and this makes the mass of young galaxies larger than their stellar mass. In the case of old galaxies, there is not hot gas to fake stellar mass. Besides, compared to red light, blue light, which has a shorter wavelength is easier to be scattered and absorbed by ISM and IGM. So the heavy dust attenuation in blue band explained why older galaxies' blue mass are smaller than their real stellar mass.</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10</a:t>
            </a:fld>
            <a:endParaRPr lang="en-US"/>
          </a:p>
        </p:txBody>
      </p:sp>
    </p:spTree>
    <p:extLst>
      <p:ext uri="{BB962C8B-B14F-4D97-AF65-F5344CB8AC3E}">
        <p14:creationId xmlns:p14="http://schemas.microsoft.com/office/powerpoint/2010/main" val="17917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the same cross-matching process between 2MASS and stripe 82.</a:t>
            </a:r>
            <a:r>
              <a:rPr lang="en-US" baseline="0" dirty="0" smtClean="0"/>
              <a:t> The best search radius for 2MASS is ~1.8 </a:t>
            </a:r>
            <a:r>
              <a:rPr lang="en-US" baseline="0" dirty="0" err="1" smtClean="0"/>
              <a:t>arcsecond</a:t>
            </a:r>
            <a:r>
              <a:rPr lang="en-US" baseline="0" dirty="0" smtClean="0"/>
              <a:t>. The horizontal axis shows mass estimation from GLADE-2MASS using </a:t>
            </a:r>
            <a:r>
              <a:rPr lang="en-US" baseline="0" dirty="0" err="1" smtClean="0"/>
              <a:t>BayeSED</a:t>
            </a:r>
            <a:r>
              <a:rPr lang="en-US" baseline="0" dirty="0" smtClean="0"/>
              <a:t> code and B,J,H,K band photometry data. and The vertical axis shows mass from stripe 82. The comparison tells us the mass estimated by running </a:t>
            </a:r>
            <a:r>
              <a:rPr lang="en-US" baseline="0" dirty="0" err="1" smtClean="0"/>
              <a:t>BayeSED</a:t>
            </a:r>
            <a:r>
              <a:rPr lang="en-US" baseline="0" dirty="0" smtClean="0"/>
              <a:t> code on 1 blue band and 3 IR bands(B,J,H,K) data in GLADE-2MASS is in general smaller than stellar mass estimated by using the same method but on 4 IR bands (Y,J,H,K). This is also as expected, because Bayesian fitting method is extremely sensitive to input photometry data. However, As shown in the previous comparison plot, the B band data makes mass estimation smaller than the real values due to dust attenuation in general. So, we are not surprised to see the mass estimation partially based on B mag is in general smaller. </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11</a:t>
            </a:fld>
            <a:endParaRPr lang="en-US"/>
          </a:p>
        </p:txBody>
      </p:sp>
    </p:spTree>
    <p:extLst>
      <p:ext uri="{BB962C8B-B14F-4D97-AF65-F5344CB8AC3E}">
        <p14:creationId xmlns:p14="http://schemas.microsoft.com/office/powerpoint/2010/main" val="146118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same comparison procedure was applied to </a:t>
            </a:r>
            <a:r>
              <a:rPr lang="en-US" baseline="0" dirty="0" err="1" smtClean="0"/>
              <a:t>WISExSCOS</a:t>
            </a:r>
            <a:r>
              <a:rPr lang="en-US" baseline="0" dirty="0" smtClean="0"/>
              <a:t> </a:t>
            </a:r>
            <a:r>
              <a:rPr lang="en-US" baseline="0" dirty="0" err="1" smtClean="0"/>
              <a:t>cataloge</a:t>
            </a:r>
            <a:r>
              <a:rPr lang="en-US" baseline="0" dirty="0" smtClean="0"/>
              <a:t>. The best search radius is ~.01 deg. The horizontal axis is the standard mass and the vertical axis is mass estimation by using W1,W2 method. As shown in the plot, this method has larger uncertainty, but the overall trend agrees with what we expected.</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12</a:t>
            </a:fld>
            <a:endParaRPr lang="en-US"/>
          </a:p>
        </p:txBody>
      </p:sp>
    </p:spTree>
    <p:extLst>
      <p:ext uri="{BB962C8B-B14F-4D97-AF65-F5344CB8AC3E}">
        <p14:creationId xmlns:p14="http://schemas.microsoft.com/office/powerpoint/2010/main" val="1026380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13</a:t>
            </a:fld>
            <a:endParaRPr lang="en-US"/>
          </a:p>
        </p:txBody>
      </p:sp>
    </p:spTree>
    <p:extLst>
      <p:ext uri="{BB962C8B-B14F-4D97-AF65-F5344CB8AC3E}">
        <p14:creationId xmlns:p14="http://schemas.microsoft.com/office/powerpoint/2010/main" val="1473406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2AB46-A95A-5A43-881D-70FC95477C02}" type="slidenum">
              <a:rPr lang="en-US" smtClean="0"/>
              <a:t>21</a:t>
            </a:fld>
            <a:endParaRPr lang="en-US"/>
          </a:p>
        </p:txBody>
      </p:sp>
    </p:spTree>
    <p:extLst>
      <p:ext uri="{BB962C8B-B14F-4D97-AF65-F5344CB8AC3E}">
        <p14:creationId xmlns:p14="http://schemas.microsoft.com/office/powerpoint/2010/main" val="28658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outline of my talk today. Firstly, I'm proud to introduce the newest version of the </a:t>
            </a:r>
            <a:r>
              <a:rPr lang="en-US" baseline="0" dirty="0" err="1" smtClean="0"/>
              <a:t>Skymap</a:t>
            </a:r>
            <a:r>
              <a:rPr lang="en-US" baseline="0" dirty="0" smtClean="0"/>
              <a:t> Viewer, a tool for EM follow-up observations. Then I will go through the details of mu contribution to </a:t>
            </a:r>
            <a:r>
              <a:rPr lang="en-US" baseline="0" dirty="0" err="1" smtClean="0"/>
              <a:t>Skymap</a:t>
            </a:r>
            <a:r>
              <a:rPr lang="en-US" baseline="0" dirty="0" smtClean="0"/>
              <a:t> Viewer, which is mass and metallicity estimation for galaxy and galaxy cluster catalogs included in </a:t>
            </a:r>
            <a:r>
              <a:rPr lang="en-US" baseline="0" dirty="0" err="1" smtClean="0"/>
              <a:t>Skymap</a:t>
            </a:r>
            <a:r>
              <a:rPr lang="en-US" baseline="0" dirty="0" smtClean="0"/>
              <a:t> Viewer. Lastly, I will go over possible future works for developing </a:t>
            </a:r>
            <a:r>
              <a:rPr lang="en-US" baseline="0" dirty="0" err="1" smtClean="0"/>
              <a:t>Skymap</a:t>
            </a:r>
            <a:r>
              <a:rPr lang="en-US" baseline="0" dirty="0" smtClean="0"/>
              <a:t> Viewer.</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2</a:t>
            </a:fld>
            <a:endParaRPr lang="en-US"/>
          </a:p>
        </p:txBody>
      </p:sp>
    </p:spTree>
    <p:extLst>
      <p:ext uri="{BB962C8B-B14F-4D97-AF65-F5344CB8AC3E}">
        <p14:creationId xmlns:p14="http://schemas.microsoft.com/office/powerpoint/2010/main" val="134459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 </a:t>
            </a:r>
            <a:r>
              <a:rPr lang="en-US" dirty="0" err="1" smtClean="0"/>
              <a:t>Skymap</a:t>
            </a:r>
            <a:r>
              <a:rPr lang="en-US" dirty="0" smtClean="0"/>
              <a:t> Viewer is an</a:t>
            </a:r>
            <a:r>
              <a:rPr lang="en-US" baseline="0" dirty="0" smtClean="0"/>
              <a:t> interactive </a:t>
            </a:r>
            <a:r>
              <a:rPr lang="en-US" dirty="0" smtClean="0"/>
              <a:t>web-based tool to display the</a:t>
            </a:r>
            <a:r>
              <a:rPr lang="en-US" baseline="0" dirty="0" smtClean="0"/>
              <a:t> sky map of a GW event along with relevant information for follow-up observers. This figure shows the first LIGO detection in </a:t>
            </a:r>
            <a:r>
              <a:rPr lang="en-US" baseline="0" dirty="0" err="1" smtClean="0"/>
              <a:t>Skymap</a:t>
            </a:r>
            <a:r>
              <a:rPr lang="en-US" baseline="0" dirty="0" smtClean="0"/>
              <a:t> Viewer. The GW signal is shown as a probability contour plot with the color code shown to the right.</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3</a:t>
            </a:fld>
            <a:endParaRPr lang="en-US"/>
          </a:p>
        </p:txBody>
      </p:sp>
    </p:spTree>
    <p:extLst>
      <p:ext uri="{BB962C8B-B14F-4D97-AF65-F5344CB8AC3E}">
        <p14:creationId xmlns:p14="http://schemas.microsoft.com/office/powerpoint/2010/main" val="1543830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newest version of </a:t>
            </a:r>
            <a:r>
              <a:rPr lang="en-US" dirty="0" err="1" smtClean="0"/>
              <a:t>Skymap</a:t>
            </a:r>
            <a:r>
              <a:rPr lang="en-US" dirty="0" smtClean="0"/>
              <a:t> viewer includes 7 catalogs</a:t>
            </a:r>
            <a:r>
              <a:rPr lang="en-US" baseline="0" dirty="0" smtClean="0"/>
              <a:t> for galaxies and galaxy clusters in different bands. When a catalog is checked, all objects in the catalog will be shown with a square centered at each object, representing the relative probability of finding the source of GW event in the object. The area of the square, hence the total probability is proportional to the stellar mass * the GW signal as a 3D probability density at the location of the object in </a:t>
            </a:r>
            <a:r>
              <a:rPr lang="en-US" baseline="0" dirty="0" err="1" smtClean="0"/>
              <a:t>spacetime</a:t>
            </a:r>
            <a:r>
              <a:rPr lang="en-US" baseline="0" dirty="0" smtClean="0"/>
              <a:t>. Double clicking on each square will give you more relevant information of the object, i.e. </a:t>
            </a:r>
            <a:r>
              <a:rPr lang="en-US" baseline="0" dirty="0" err="1" smtClean="0"/>
              <a:t>metallicty</a:t>
            </a:r>
            <a:r>
              <a:rPr lang="en-US" baseline="0" dirty="0" smtClean="0"/>
              <a:t> and distance.</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4</a:t>
            </a:fld>
            <a:endParaRPr lang="en-US"/>
          </a:p>
        </p:txBody>
      </p:sp>
    </p:spTree>
    <p:extLst>
      <p:ext uri="{BB962C8B-B14F-4D97-AF65-F5344CB8AC3E}">
        <p14:creationId xmlns:p14="http://schemas.microsoft.com/office/powerpoint/2010/main" val="739473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zoom in for the details</a:t>
            </a:r>
            <a:r>
              <a:rPr lang="en-US" baseline="0" dirty="0" smtClean="0"/>
              <a:t> of each objects, this picture shows a </a:t>
            </a:r>
            <a:r>
              <a:rPr lang="en-US" baseline="0" dirty="0" err="1" smtClean="0"/>
              <a:t>Abell</a:t>
            </a:r>
            <a:r>
              <a:rPr lang="en-US" baseline="0" dirty="0" smtClean="0"/>
              <a:t> cluster.</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5</a:t>
            </a:fld>
            <a:endParaRPr lang="en-US"/>
          </a:p>
        </p:txBody>
      </p:sp>
    </p:spTree>
    <p:extLst>
      <p:ext uri="{BB962C8B-B14F-4D97-AF65-F5344CB8AC3E}">
        <p14:creationId xmlns:p14="http://schemas.microsoft.com/office/powerpoint/2010/main" val="419404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mass as the basic prior for the probability because 4</a:t>
            </a:r>
            <a:r>
              <a:rPr lang="en-US" baseline="0" dirty="0" smtClean="0"/>
              <a:t> out of 5 black hole seed formation scenarios depends on total mass. For example, globular clusters are known as BBH factory due to dynamical interaction in their centers, and the number of GC is proportional to the galaxy stellar mass. Also, the formation of primordial BBH is proportional to the DM, which is again proportional to the stellar mass. For finding relatively massive BBH, low metallicity is also helpful, because massive progenitors tends to form in low metallicity environment, like Pop III stars. </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6</a:t>
            </a:fld>
            <a:endParaRPr lang="en-US"/>
          </a:p>
        </p:txBody>
      </p:sp>
    </p:spTree>
    <p:extLst>
      <p:ext uri="{BB962C8B-B14F-4D97-AF65-F5344CB8AC3E}">
        <p14:creationId xmlns:p14="http://schemas.microsoft.com/office/powerpoint/2010/main" val="435913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 want to go through the 3 methods I used for galaxy stellar mass estimation. The first method is using B band luminosity times the mass-to-light ratio of the Sun in B band. This method is expected to be the least accurate among the 3, because the assumption: all stars in galaxies have the same mass-to-light ratio of the Sun. Also, the blue light from galaxies are dominated by star formation activity and are heavily absorbed and scattered by dust and gas. The second method is for IR catalogs. According to </a:t>
            </a:r>
            <a:r>
              <a:rPr lang="en-US" baseline="0" dirty="0" err="1" smtClean="0"/>
              <a:t>Cluver</a:t>
            </a:r>
            <a:r>
              <a:rPr lang="en-US" baseline="0" dirty="0" smtClean="0"/>
              <a:t> 2014, the empirical relation between optically determined stellar mass (estimated from SPS models) and W1, W2 magnitude is shown as equation 2. Because W1, W2 are MIR band, which are dominated by old star population, so we expect this method to be the most accurate method among the 3. </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7</a:t>
            </a:fld>
            <a:endParaRPr lang="en-US"/>
          </a:p>
        </p:txBody>
      </p:sp>
    </p:spTree>
    <p:extLst>
      <p:ext uri="{BB962C8B-B14F-4D97-AF65-F5344CB8AC3E}">
        <p14:creationId xmlns:p14="http://schemas.microsoft.com/office/powerpoint/2010/main" val="163680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3rd method is fitting</a:t>
            </a:r>
            <a:r>
              <a:rPr lang="en-US" baseline="0" dirty="0" smtClean="0"/>
              <a:t> galaxy spectral energy distribution with </a:t>
            </a:r>
            <a:r>
              <a:rPr lang="en-US" baseline="0" dirty="0" smtClean="0"/>
              <a:t>galaxy models generated by </a:t>
            </a:r>
            <a:r>
              <a:rPr lang="en-US" baseline="0" dirty="0" smtClean="0"/>
              <a:t>evolutionary population synthesis code. This task is done by a Bayesian fitting code named </a:t>
            </a:r>
            <a:r>
              <a:rPr lang="en-US" baseline="0" dirty="0" err="1" smtClean="0"/>
              <a:t>BayeSED</a:t>
            </a:r>
            <a:r>
              <a:rPr lang="en-US" baseline="0" dirty="0" smtClean="0"/>
              <a:t>. We applied this method on GLADE-2MASS </a:t>
            </a:r>
            <a:r>
              <a:rPr lang="en-US" baseline="0" dirty="0" err="1" smtClean="0"/>
              <a:t>cataloge</a:t>
            </a:r>
            <a:r>
              <a:rPr lang="en-US" baseline="0" dirty="0" smtClean="0"/>
              <a:t>, which provides B, J, H, and K band photometry data. The algorithm is shown here as a flow chart.  </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8</a:t>
            </a:fld>
            <a:endParaRPr lang="en-US"/>
          </a:p>
        </p:txBody>
      </p:sp>
    </p:spTree>
    <p:extLst>
      <p:ext uri="{BB962C8B-B14F-4D97-AF65-F5344CB8AC3E}">
        <p14:creationId xmlns:p14="http://schemas.microsoft.com/office/powerpoint/2010/main" val="488437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have these stellar mass estimated from 3</a:t>
            </a:r>
            <a:r>
              <a:rPr lang="en-US" baseline="0" dirty="0" smtClean="0"/>
              <a:t> </a:t>
            </a:r>
            <a:r>
              <a:rPr lang="en-US" dirty="0" smtClean="0"/>
              <a:t>galaxy</a:t>
            </a:r>
            <a:r>
              <a:rPr lang="en-US" baseline="0" dirty="0" smtClean="0"/>
              <a:t> catalogs using 3 different methods. And the next question is: how well do they agree with each other? So I cross-matched these 3 catalogs with another catalog --Stripe 82, which serves as a mass standard, to test how accurate these results are. Stripe 82 is the most well-studied part of SDSS, with photometry data in </a:t>
            </a:r>
            <a:r>
              <a:rPr lang="en-US" baseline="0" dirty="0" smtClean="0"/>
              <a:t>4 IR bands </a:t>
            </a:r>
            <a:r>
              <a:rPr lang="en-US" baseline="0" dirty="0" smtClean="0"/>
              <a:t>, which are ideal for stellar mass estimation. Also the mass provided in stripe 82 is generated using Bayesian fitting code, which is relatively accurate.</a:t>
            </a:r>
            <a:endParaRPr lang="en-US" dirty="0"/>
          </a:p>
        </p:txBody>
      </p:sp>
      <p:sp>
        <p:nvSpPr>
          <p:cNvPr id="4" name="Slide Number Placeholder 3"/>
          <p:cNvSpPr>
            <a:spLocks noGrp="1"/>
          </p:cNvSpPr>
          <p:nvPr>
            <p:ph type="sldNum" sz="quarter" idx="10"/>
          </p:nvPr>
        </p:nvSpPr>
        <p:spPr/>
        <p:txBody>
          <a:bodyPr/>
          <a:lstStyle/>
          <a:p>
            <a:fld id="{2CC2AB46-A95A-5A43-881D-70FC95477C02}" type="slidenum">
              <a:rPr lang="en-US" smtClean="0"/>
              <a:t>9</a:t>
            </a:fld>
            <a:endParaRPr lang="en-US"/>
          </a:p>
        </p:txBody>
      </p:sp>
    </p:spTree>
    <p:extLst>
      <p:ext uri="{BB962C8B-B14F-4D97-AF65-F5344CB8AC3E}">
        <p14:creationId xmlns:p14="http://schemas.microsoft.com/office/powerpoint/2010/main" val="1192991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58A97-8841-424C-A989-57429DC94109}" type="datetime1">
              <a:rPr lang="en-US" smtClean="0"/>
              <a:t>8/10/16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345656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19DC6-E59D-344E-8E73-B2184ED83F84}" type="datetime1">
              <a:rPr lang="en-US" smtClean="0"/>
              <a:t>8/10/16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33804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E8882F-DACD-4F41-84A2-7464823432B3}" type="datetime1">
              <a:rPr lang="en-US" smtClean="0"/>
              <a:t>8/10/16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1385163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6DC618-EE12-D344-9CA3-070D5BA7F92A}" type="datetime1">
              <a:rPr lang="en-US" smtClean="0"/>
              <a:t>8/10/16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52021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6D7F27-F269-374B-B4AF-8F3CEE0F56CB}" type="datetime1">
              <a:rPr lang="en-US" smtClean="0"/>
              <a:t>8/10/16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128083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2BD35D-DFBB-1648-A506-D18519B76DB2}" type="datetime1">
              <a:rPr lang="en-US" smtClean="0"/>
              <a:t>8/10/16</a:t>
            </a:fld>
            <a:endParaRPr lang="en-US"/>
          </a:p>
        </p:txBody>
      </p:sp>
      <p:sp>
        <p:nvSpPr>
          <p:cNvPr id="6" name="Footer Placeholder 5"/>
          <p:cNvSpPr>
            <a:spLocks noGrp="1"/>
          </p:cNvSpPr>
          <p:nvPr>
            <p:ph type="ftr" sz="quarter" idx="11"/>
          </p:nvPr>
        </p:nvSpPr>
        <p:spPr/>
        <p:txBody>
          <a:bodyPr/>
          <a:lstStyle/>
          <a:p>
            <a:r>
              <a:rPr lang="en-US" smtClean="0"/>
              <a:t>LIGO SURF 2016</a:t>
            </a:r>
            <a:endParaRPr lang="en-US"/>
          </a:p>
        </p:txBody>
      </p:sp>
      <p:sp>
        <p:nvSpPr>
          <p:cNvPr id="7" name="Slide Number Placeholder 6"/>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205773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F2C624-3C14-4B4C-B90F-6F5F4E52D398}" type="datetime1">
              <a:rPr lang="en-US" smtClean="0"/>
              <a:t>8/10/16</a:t>
            </a:fld>
            <a:endParaRPr lang="en-US"/>
          </a:p>
        </p:txBody>
      </p:sp>
      <p:sp>
        <p:nvSpPr>
          <p:cNvPr id="8" name="Footer Placeholder 7"/>
          <p:cNvSpPr>
            <a:spLocks noGrp="1"/>
          </p:cNvSpPr>
          <p:nvPr>
            <p:ph type="ftr" sz="quarter" idx="11"/>
          </p:nvPr>
        </p:nvSpPr>
        <p:spPr/>
        <p:txBody>
          <a:bodyPr/>
          <a:lstStyle/>
          <a:p>
            <a:r>
              <a:rPr lang="en-US" smtClean="0"/>
              <a:t>LIGO SURF 2016</a:t>
            </a:r>
            <a:endParaRPr lang="en-US"/>
          </a:p>
        </p:txBody>
      </p:sp>
      <p:sp>
        <p:nvSpPr>
          <p:cNvPr id="9" name="Slide Number Placeholder 8"/>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409880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01B1AB-080E-9343-887D-565B9887B4E8}" type="datetime1">
              <a:rPr lang="en-US" smtClean="0"/>
              <a:t>8/10/16</a:t>
            </a:fld>
            <a:endParaRPr lang="en-US"/>
          </a:p>
        </p:txBody>
      </p:sp>
      <p:sp>
        <p:nvSpPr>
          <p:cNvPr id="4" name="Footer Placeholder 3"/>
          <p:cNvSpPr>
            <a:spLocks noGrp="1"/>
          </p:cNvSpPr>
          <p:nvPr>
            <p:ph type="ftr" sz="quarter" idx="11"/>
          </p:nvPr>
        </p:nvSpPr>
        <p:spPr/>
        <p:txBody>
          <a:bodyPr/>
          <a:lstStyle/>
          <a:p>
            <a:r>
              <a:rPr lang="en-US" smtClean="0"/>
              <a:t>LIGO SURF 2016</a:t>
            </a:r>
            <a:endParaRPr lang="en-US"/>
          </a:p>
        </p:txBody>
      </p:sp>
      <p:sp>
        <p:nvSpPr>
          <p:cNvPr id="5" name="Slide Number Placeholder 4"/>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307140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8DA21-DFCC-1A46-A4B6-4026DFA4BAF9}" type="datetime1">
              <a:rPr lang="en-US" smtClean="0"/>
              <a:t>8/10/16</a:t>
            </a:fld>
            <a:endParaRPr lang="en-US"/>
          </a:p>
        </p:txBody>
      </p:sp>
      <p:sp>
        <p:nvSpPr>
          <p:cNvPr id="3" name="Footer Placeholder 2"/>
          <p:cNvSpPr>
            <a:spLocks noGrp="1"/>
          </p:cNvSpPr>
          <p:nvPr>
            <p:ph type="ftr" sz="quarter" idx="11"/>
          </p:nvPr>
        </p:nvSpPr>
        <p:spPr/>
        <p:txBody>
          <a:bodyPr/>
          <a:lstStyle/>
          <a:p>
            <a:r>
              <a:rPr lang="en-US" smtClean="0"/>
              <a:t>LIGO SURF 2016</a:t>
            </a:r>
            <a:endParaRPr lang="en-US"/>
          </a:p>
        </p:txBody>
      </p:sp>
      <p:sp>
        <p:nvSpPr>
          <p:cNvPr id="4" name="Slide Number Placeholder 3"/>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395498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1ABC3C-32BF-9B44-9225-9C467566B100}" type="datetime1">
              <a:rPr lang="en-US" smtClean="0"/>
              <a:t>8/10/16</a:t>
            </a:fld>
            <a:endParaRPr lang="en-US"/>
          </a:p>
        </p:txBody>
      </p:sp>
      <p:sp>
        <p:nvSpPr>
          <p:cNvPr id="6" name="Footer Placeholder 5"/>
          <p:cNvSpPr>
            <a:spLocks noGrp="1"/>
          </p:cNvSpPr>
          <p:nvPr>
            <p:ph type="ftr" sz="quarter" idx="11"/>
          </p:nvPr>
        </p:nvSpPr>
        <p:spPr/>
        <p:txBody>
          <a:bodyPr/>
          <a:lstStyle/>
          <a:p>
            <a:r>
              <a:rPr lang="en-US" smtClean="0"/>
              <a:t>LIGO SURF 2016</a:t>
            </a:r>
            <a:endParaRPr lang="en-US"/>
          </a:p>
        </p:txBody>
      </p:sp>
      <p:sp>
        <p:nvSpPr>
          <p:cNvPr id="7" name="Slide Number Placeholder 6"/>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742385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22D01A-87EE-8546-86A6-9278DD18514C}" type="datetime1">
              <a:rPr lang="en-US" smtClean="0"/>
              <a:t>8/10/16</a:t>
            </a:fld>
            <a:endParaRPr lang="en-US"/>
          </a:p>
        </p:txBody>
      </p:sp>
      <p:sp>
        <p:nvSpPr>
          <p:cNvPr id="6" name="Footer Placeholder 5"/>
          <p:cNvSpPr>
            <a:spLocks noGrp="1"/>
          </p:cNvSpPr>
          <p:nvPr>
            <p:ph type="ftr" sz="quarter" idx="11"/>
          </p:nvPr>
        </p:nvSpPr>
        <p:spPr/>
        <p:txBody>
          <a:bodyPr/>
          <a:lstStyle/>
          <a:p>
            <a:r>
              <a:rPr lang="en-US" smtClean="0"/>
              <a:t>LIGO SURF 2016</a:t>
            </a:r>
            <a:endParaRPr lang="en-US"/>
          </a:p>
        </p:txBody>
      </p:sp>
      <p:sp>
        <p:nvSpPr>
          <p:cNvPr id="7" name="Slide Number Placeholder 6"/>
          <p:cNvSpPr>
            <a:spLocks noGrp="1"/>
          </p:cNvSpPr>
          <p:nvPr>
            <p:ph type="sldNum" sz="quarter" idx="12"/>
          </p:nvPr>
        </p:nvSpPr>
        <p:spPr/>
        <p:txBody>
          <a:bodyPr/>
          <a:lstStyle/>
          <a:p>
            <a:fld id="{B993FBA5-AF8B-D540-84BD-372B7DCAB606}" type="slidenum">
              <a:rPr lang="en-US" smtClean="0"/>
              <a:t>‹#›</a:t>
            </a:fld>
            <a:endParaRPr lang="en-US"/>
          </a:p>
        </p:txBody>
      </p:sp>
    </p:spTree>
    <p:extLst>
      <p:ext uri="{BB962C8B-B14F-4D97-AF65-F5344CB8AC3E}">
        <p14:creationId xmlns:p14="http://schemas.microsoft.com/office/powerpoint/2010/main" val="10166728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E69EA-7ED6-4742-A012-E1904EE6E84F}" type="datetime1">
              <a:rPr lang="en-US" smtClean="0"/>
              <a:t>8/10/16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LIGO SURF 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3FBA5-AF8B-D540-84BD-372B7DCAB606}" type="slidenum">
              <a:rPr lang="en-US" smtClean="0"/>
              <a:t>‹#›</a:t>
            </a:fld>
            <a:endParaRPr lang="en-US"/>
          </a:p>
        </p:txBody>
      </p:sp>
    </p:spTree>
    <p:extLst>
      <p:ext uri="{BB962C8B-B14F-4D97-AF65-F5344CB8AC3E}">
        <p14:creationId xmlns:p14="http://schemas.microsoft.com/office/powerpoint/2010/main" val="1333902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68367" y="800275"/>
            <a:ext cx="8007263" cy="3782860"/>
          </a:xfrm>
        </p:spPr>
        <p:txBody>
          <a:bodyPr>
            <a:normAutofit/>
          </a:bodyPr>
          <a:lstStyle/>
          <a:p>
            <a:r>
              <a:rPr lang="en-US" sz="5400" dirty="0">
                <a:latin typeface="Calibri Light" charset="0"/>
                <a:ea typeface="Calibri Light" charset="0"/>
                <a:cs typeface="Calibri Light" charset="0"/>
              </a:rPr>
              <a:t>Astronomical Catalogs for Locating Gravitational-wave Events</a:t>
            </a:r>
          </a:p>
        </p:txBody>
      </p:sp>
      <p:sp>
        <p:nvSpPr>
          <p:cNvPr id="5" name="Subtitle 4"/>
          <p:cNvSpPr>
            <a:spLocks noGrp="1"/>
          </p:cNvSpPr>
          <p:nvPr>
            <p:ph type="subTitle" idx="1"/>
          </p:nvPr>
        </p:nvSpPr>
        <p:spPr>
          <a:xfrm>
            <a:off x="1371599" y="4316376"/>
            <a:ext cx="6400800" cy="1752600"/>
          </a:xfrm>
        </p:spPr>
        <p:txBody>
          <a:bodyPr/>
          <a:lstStyle/>
          <a:p>
            <a:r>
              <a:rPr lang="en-US" sz="2400" dirty="0" err="1">
                <a:solidFill>
                  <a:schemeClr val="tx1"/>
                </a:solidFill>
                <a:latin typeface="Calibri Light" charset="0"/>
                <a:ea typeface="Calibri Light" charset="0"/>
                <a:cs typeface="Calibri Light" charset="0"/>
              </a:rPr>
              <a:t>Kunyang</a:t>
            </a:r>
            <a:r>
              <a:rPr lang="en-US" sz="2400" dirty="0">
                <a:solidFill>
                  <a:schemeClr val="tx1"/>
                </a:solidFill>
                <a:latin typeface="Calibri Light" charset="0"/>
                <a:ea typeface="Calibri Light" charset="0"/>
                <a:cs typeface="Calibri Light" charset="0"/>
              </a:rPr>
              <a:t> </a:t>
            </a:r>
            <a:r>
              <a:rPr lang="en-US" sz="2400" dirty="0" smtClean="0">
                <a:solidFill>
                  <a:schemeClr val="tx1"/>
                </a:solidFill>
                <a:latin typeface="Calibri Light" charset="0"/>
                <a:ea typeface="Calibri Light" charset="0"/>
                <a:cs typeface="Calibri Light" charset="0"/>
              </a:rPr>
              <a:t>Li </a:t>
            </a:r>
          </a:p>
          <a:p>
            <a:r>
              <a:rPr lang="en-US" sz="2400" dirty="0" smtClean="0">
                <a:solidFill>
                  <a:schemeClr val="tx1"/>
                </a:solidFill>
                <a:latin typeface="Calibri Light" charset="0"/>
                <a:ea typeface="Calibri Light" charset="0"/>
                <a:cs typeface="Calibri Light" charset="0"/>
              </a:rPr>
              <a:t> Roy </a:t>
            </a:r>
            <a:r>
              <a:rPr lang="en-US" sz="2400" dirty="0">
                <a:solidFill>
                  <a:schemeClr val="tx1"/>
                </a:solidFill>
                <a:latin typeface="Calibri Light" charset="0"/>
                <a:ea typeface="Calibri Light" charset="0"/>
                <a:cs typeface="Calibri Light" charset="0"/>
              </a:rPr>
              <a:t>Williams</a:t>
            </a:r>
          </a:p>
          <a:p>
            <a:r>
              <a:rPr lang="en-US" sz="2400" dirty="0">
                <a:solidFill>
                  <a:schemeClr val="tx1"/>
                </a:solidFill>
                <a:latin typeface="Calibri Light" charset="0"/>
                <a:ea typeface="Calibri Light" charset="0"/>
                <a:cs typeface="Calibri Light" charset="0"/>
              </a:rPr>
              <a:t>LIGO SURF 2016</a:t>
            </a:r>
          </a:p>
          <a:p>
            <a:endParaRPr lang="en-US" dirty="0">
              <a:latin typeface="Calibri Light" charset="0"/>
              <a:ea typeface="Calibri Light" charset="0"/>
              <a:cs typeface="Calibri Light"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81070" cy="1067033"/>
          </a:xfrm>
          <a:prstGeom prst="rect">
            <a:avLst/>
          </a:prstGeom>
        </p:spPr>
      </p:pic>
    </p:spTree>
    <p:extLst>
      <p:ext uri="{BB962C8B-B14F-4D97-AF65-F5344CB8AC3E}">
        <p14:creationId xmlns:p14="http://schemas.microsoft.com/office/powerpoint/2010/main" val="1196399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326"/>
            <a:ext cx="8229600" cy="765022"/>
          </a:xfrm>
        </p:spPr>
        <p:txBody>
          <a:bodyPr>
            <a:normAutofit/>
          </a:bodyPr>
          <a:lstStyle/>
          <a:p>
            <a:pPr marL="342900" indent="-342900" algn="l">
              <a:buFont typeface="Wingdings" charset="2"/>
              <a:buChar char="v"/>
            </a:pPr>
            <a:r>
              <a:rPr lang="en-US" sz="2400" dirty="0" smtClean="0"/>
              <a:t>Mass </a:t>
            </a:r>
            <a:r>
              <a:rPr lang="en-US" sz="2400" dirty="0"/>
              <a:t>comparison between galaxy catalogs</a:t>
            </a:r>
          </a:p>
        </p:txBody>
      </p:sp>
      <p:sp>
        <p:nvSpPr>
          <p:cNvPr id="3" name="Content Placeholder 2"/>
          <p:cNvSpPr>
            <a:spLocks noGrp="1"/>
          </p:cNvSpPr>
          <p:nvPr>
            <p:ph idx="1"/>
          </p:nvPr>
        </p:nvSpPr>
        <p:spPr>
          <a:xfrm>
            <a:off x="457200" y="772732"/>
            <a:ext cx="8229600" cy="5353431"/>
          </a:xfrm>
        </p:spPr>
        <p:txBody>
          <a:bodyPr>
            <a:normAutofit/>
          </a:bodyPr>
          <a:lstStyle/>
          <a:p>
            <a:pPr>
              <a:buFont typeface="Wingdings" charset="2"/>
              <a:buChar char="Ø"/>
            </a:pPr>
            <a:r>
              <a:rPr lang="en-US" sz="1800" dirty="0" smtClean="0"/>
              <a:t>Comparison between GLADE (B mag method) and </a:t>
            </a:r>
            <a:r>
              <a:rPr lang="en-US" sz="1800" dirty="0"/>
              <a:t>S82-MGC</a:t>
            </a:r>
          </a:p>
          <a:p>
            <a:r>
              <a:rPr lang="en-US" sz="1800" dirty="0"/>
              <a:t>Cross-matching </a:t>
            </a:r>
            <a:r>
              <a:rPr lang="en-US" sz="1800" dirty="0" smtClean="0"/>
              <a:t>GLADE </a:t>
            </a:r>
            <a:r>
              <a:rPr lang="en-US" sz="1800" dirty="0"/>
              <a:t>and S82-MGC using best search </a:t>
            </a:r>
            <a:r>
              <a:rPr lang="en-US" sz="1800" dirty="0" smtClean="0"/>
              <a:t>radius (~0.01 </a:t>
            </a:r>
            <a:r>
              <a:rPr lang="en-US" sz="1800" dirty="0" err="1" smtClean="0"/>
              <a:t>deg</a:t>
            </a:r>
            <a:r>
              <a:rPr lang="en-US" sz="1800" dirty="0" smtClean="0"/>
              <a:t>)</a:t>
            </a:r>
            <a:endParaRPr lang="en-US" sz="1800" dirty="0"/>
          </a:p>
          <a:p>
            <a:r>
              <a:rPr lang="en-US" sz="1800" dirty="0"/>
              <a:t>Compare stellar mass of the same group of galaxies </a:t>
            </a:r>
            <a:r>
              <a:rPr lang="en-US" sz="1800" dirty="0" smtClean="0"/>
              <a:t>(14,878) estimated </a:t>
            </a:r>
            <a:r>
              <a:rPr lang="en-US" sz="1800" dirty="0"/>
              <a:t>by </a:t>
            </a:r>
            <a:r>
              <a:rPr lang="en-US" sz="1800" dirty="0" smtClean="0"/>
              <a:t>applying B mag method and SED fitting method to data from two catalog.</a:t>
            </a:r>
          </a:p>
          <a:p>
            <a:r>
              <a:rPr lang="en-US" sz="1800" dirty="0" smtClean="0"/>
              <a:t>Mass estimation using B mag method is smaller by ~1 mag due to heavy dust attenuation in blue band</a:t>
            </a:r>
          </a:p>
          <a:p>
            <a:endParaRPr lang="en-US" sz="1800" dirty="0"/>
          </a:p>
        </p:txBody>
      </p:sp>
      <p:sp>
        <p:nvSpPr>
          <p:cNvPr id="4" name="Date Placeholder 3"/>
          <p:cNvSpPr>
            <a:spLocks noGrp="1"/>
          </p:cNvSpPr>
          <p:nvPr>
            <p:ph type="dt" sz="half" idx="10"/>
          </p:nvPr>
        </p:nvSpPr>
        <p:spPr/>
        <p:txBody>
          <a:bodyPr/>
          <a:lstStyle/>
          <a:p>
            <a:fld id="{A46DC618-EE12-D344-9CA3-070D5BA7F92A}" type="datetime1">
              <a:rPr lang="en-US" smtClean="0"/>
              <a:t>8/16/16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10</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92" y="3123211"/>
            <a:ext cx="3645073" cy="2733805"/>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204" t="4094" r="7593" b="471"/>
          <a:stretch/>
        </p:blipFill>
        <p:spPr>
          <a:xfrm>
            <a:off x="3497456" y="2358323"/>
            <a:ext cx="5607907" cy="4499677"/>
          </a:xfrm>
          <a:prstGeom prst="rect">
            <a:avLst/>
          </a:prstGeom>
        </p:spPr>
      </p:pic>
    </p:spTree>
    <p:extLst>
      <p:ext uri="{BB962C8B-B14F-4D97-AF65-F5344CB8AC3E}">
        <p14:creationId xmlns:p14="http://schemas.microsoft.com/office/powerpoint/2010/main" val="533422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185"/>
            <a:ext cx="8229600" cy="664814"/>
          </a:xfrm>
        </p:spPr>
        <p:txBody>
          <a:bodyPr>
            <a:normAutofit/>
          </a:bodyPr>
          <a:lstStyle/>
          <a:p>
            <a:pPr marL="342900" indent="-342900" algn="l">
              <a:buFont typeface="Wingdings" charset="2"/>
              <a:buChar char="v"/>
            </a:pPr>
            <a:r>
              <a:rPr lang="en-US" sz="2400" dirty="0"/>
              <a:t>Stellar mass comparison between galaxy catalogs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822000"/>
                <a:ext cx="8229600" cy="5304164"/>
              </a:xfrm>
            </p:spPr>
            <p:txBody>
              <a:bodyPr>
                <a:normAutofit/>
              </a:bodyPr>
              <a:lstStyle/>
              <a:p>
                <a:pPr>
                  <a:buFont typeface="Wingdings" charset="2"/>
                  <a:buChar char="Ø"/>
                </a:pPr>
                <a:r>
                  <a:rPr lang="en-US" sz="1800" dirty="0" smtClean="0"/>
                  <a:t>Comparison between GLADE-2MASS (SED fitting method) and S82-MGC</a:t>
                </a:r>
              </a:p>
              <a:p>
                <a:r>
                  <a:rPr lang="en-US" sz="1800" dirty="0" smtClean="0"/>
                  <a:t>Cross-matching GLADE-2MASS and S82-MGC using best search radius ( 0.0005 </a:t>
                </a:r>
                <a:r>
                  <a:rPr lang="en-US" sz="1800" dirty="0" err="1" smtClean="0"/>
                  <a:t>deg</a:t>
                </a:r>
                <a:r>
                  <a:rPr lang="en-US" sz="1800" dirty="0" smtClean="0"/>
                  <a:t>)</a:t>
                </a:r>
              </a:p>
              <a:p>
                <a14:m>
                  <m:oMath xmlns:m="http://schemas.openxmlformats.org/officeDocument/2006/math">
                    <m:sSub>
                      <m:sSubPr>
                        <m:ctrlPr>
                          <a:rPr lang="en-US" sz="1800" i="1" smtClean="0">
                            <a:latin typeface="Cambria Math" charset="0"/>
                          </a:rPr>
                        </m:ctrlPr>
                      </m:sSubPr>
                      <m:e>
                        <m:r>
                          <a:rPr lang="en-US" sz="1800" b="0" i="1" smtClean="0">
                            <a:latin typeface="Cambria Math" charset="0"/>
                          </a:rPr>
                          <m:t>𝑀</m:t>
                        </m:r>
                      </m:e>
                      <m:sub>
                        <m:r>
                          <a:rPr lang="en-US" sz="1800" b="0" i="1" smtClean="0">
                            <a:latin typeface="Cambria Math" charset="0"/>
                          </a:rPr>
                          <m:t>0</m:t>
                        </m:r>
                      </m:sub>
                    </m:sSub>
                    <m:r>
                      <a:rPr lang="en-US" sz="1800" b="0" i="1" smtClean="0">
                        <a:latin typeface="Cambria Math" charset="0"/>
                      </a:rPr>
                      <m:t>~0.36</m:t>
                    </m:r>
                    <m:sSup>
                      <m:sSupPr>
                        <m:ctrlPr>
                          <a:rPr lang="en-US" sz="1800" b="0" i="1" smtClean="0">
                            <a:latin typeface="Cambria Math" charset="0"/>
                          </a:rPr>
                        </m:ctrlPr>
                      </m:sSupPr>
                      <m:e>
                        <m:r>
                          <a:rPr lang="en-US" sz="1800" b="0" i="1" smtClean="0">
                            <a:latin typeface="Cambria Math" charset="0"/>
                          </a:rPr>
                          <m:t>𝑀</m:t>
                        </m:r>
                      </m:e>
                      <m:sup>
                        <m:r>
                          <a:rPr lang="en-US" sz="1800" b="0" i="1" smtClean="0">
                            <a:latin typeface="Cambria Math" charset="0"/>
                          </a:rPr>
                          <m:t>0.71</m:t>
                        </m:r>
                      </m:sup>
                    </m:sSup>
                  </m:oMath>
                </a14:m>
                <a:r>
                  <a:rPr lang="en-US" sz="1800" dirty="0" smtClean="0"/>
                  <a:t>: GLADE-2MASS doesn’t have data in optical and NIR band</a:t>
                </a:r>
                <a:endParaRPr lang="en-US" sz="1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822000"/>
                <a:ext cx="8229600" cy="5304164"/>
              </a:xfrm>
              <a:blipFill rotWithShape="0">
                <a:blip r:embed="rId3"/>
                <a:stretch>
                  <a:fillRect l="-444" t="-690" r="-59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A46DC618-EE12-D344-9CA3-070D5BA7F92A}" type="datetime1">
              <a:rPr lang="en-US" smtClean="0"/>
              <a:t>8/17/16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11</a:t>
            </a:fld>
            <a:endParaRPr lang="en-US"/>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5244" t="6181" r="7302" b="2025"/>
          <a:stretch/>
        </p:blipFill>
        <p:spPr>
          <a:xfrm>
            <a:off x="1416676" y="1918952"/>
            <a:ext cx="6596408" cy="4802523"/>
          </a:xfrm>
          <a:prstGeom prst="rect">
            <a:avLst/>
          </a:prstGeom>
        </p:spPr>
      </p:pic>
      <mc:AlternateContent xmlns:mc="http://schemas.openxmlformats.org/markup-compatibility/2006">
        <mc:Choice xmlns:a14="http://schemas.microsoft.com/office/drawing/2010/main" Requires="a14">
          <p:sp>
            <p:nvSpPr>
              <p:cNvPr id="13" name="TextBox 12"/>
              <p:cNvSpPr txBox="1"/>
              <p:nvPr/>
            </p:nvSpPr>
            <p:spPr>
              <a:xfrm>
                <a:off x="4404574" y="2897747"/>
                <a:ext cx="1867437" cy="261610"/>
              </a:xfrm>
              <a:prstGeom prst="rect">
                <a:avLst/>
              </a:prstGeom>
              <a:noFill/>
            </p:spPr>
            <p:txBody>
              <a:bodyPr wrap="square" rtlCol="0">
                <a:spAutoFit/>
              </a:bodyPr>
              <a:lstStyle/>
              <a:p>
                <a:r>
                  <a:rPr lang="en-US" sz="1100" dirty="0" smtClean="0"/>
                  <a:t>Log</a:t>
                </a:r>
                <a14:m>
                  <m:oMath xmlns:m="http://schemas.openxmlformats.org/officeDocument/2006/math">
                    <m:r>
                      <a:rPr lang="en-US" sz="1100" b="0" i="0" smtClean="0">
                        <a:latin typeface="Cambria Math" charset="0"/>
                      </a:rPr>
                      <m:t>(</m:t>
                    </m:r>
                    <m:sSub>
                      <m:sSubPr>
                        <m:ctrlPr>
                          <a:rPr lang="en-US" sz="1100" i="1" smtClean="0">
                            <a:latin typeface="Cambria Math" charset="0"/>
                          </a:rPr>
                        </m:ctrlPr>
                      </m:sSubPr>
                      <m:e>
                        <m:r>
                          <a:rPr lang="en-US" sz="1100" b="0" i="1" smtClean="0">
                            <a:latin typeface="Cambria Math" charset="0"/>
                          </a:rPr>
                          <m:t>𝑀</m:t>
                        </m:r>
                      </m:e>
                      <m:sub>
                        <m:r>
                          <a:rPr lang="en-US" sz="1100" b="0" i="1" smtClean="0">
                            <a:latin typeface="Cambria Math" charset="0"/>
                          </a:rPr>
                          <m:t>0</m:t>
                        </m:r>
                      </m:sub>
                    </m:sSub>
                    <m:r>
                      <a:rPr lang="en-US" sz="1100" b="0" i="1" smtClean="0">
                        <a:latin typeface="Cambria Math" charset="0"/>
                      </a:rPr>
                      <m:t>)</m:t>
                    </m:r>
                  </m:oMath>
                </a14:m>
                <a:r>
                  <a:rPr lang="en-US" sz="1100" dirty="0" smtClean="0"/>
                  <a:t>=0.71log</a:t>
                </a:r>
                <a:r>
                  <a:rPr lang="en-US" sz="1100" dirty="0"/>
                  <a:t> </a:t>
                </a:r>
                <a14:m>
                  <m:oMath xmlns:m="http://schemas.openxmlformats.org/officeDocument/2006/math">
                    <m:r>
                      <a:rPr lang="en-US" sz="1100">
                        <a:latin typeface="Cambria Math" charset="0"/>
                      </a:rPr>
                      <m:t>(</m:t>
                    </m:r>
                    <m:r>
                      <a:rPr lang="en-US" sz="1100" b="0" i="1" smtClean="0">
                        <a:latin typeface="Cambria Math" charset="0"/>
                      </a:rPr>
                      <m:t>𝑀</m:t>
                    </m:r>
                    <m:r>
                      <a:rPr lang="en-US" sz="1100" i="1">
                        <a:latin typeface="Cambria Math" charset="0"/>
                      </a:rPr>
                      <m:t>)</m:t>
                    </m:r>
                  </m:oMath>
                </a14:m>
                <a:r>
                  <a:rPr lang="en-US" sz="1100" dirty="0" smtClean="0"/>
                  <a:t>-0.44</a:t>
                </a:r>
                <a:endParaRPr lang="en-US" sz="1100" dirty="0"/>
              </a:p>
            </p:txBody>
          </p:sp>
        </mc:Choice>
        <mc:Fallback>
          <p:sp>
            <p:nvSpPr>
              <p:cNvPr id="13" name="TextBox 12"/>
              <p:cNvSpPr txBox="1">
                <a:spLocks noRot="1" noChangeAspect="1" noMove="1" noResize="1" noEditPoints="1" noAdjustHandles="1" noChangeArrowheads="1" noChangeShapeType="1" noTextEdit="1"/>
              </p:cNvSpPr>
              <p:nvPr/>
            </p:nvSpPr>
            <p:spPr>
              <a:xfrm>
                <a:off x="4404574" y="2897747"/>
                <a:ext cx="1867437" cy="261610"/>
              </a:xfrm>
              <a:prstGeom prst="rect">
                <a:avLst/>
              </a:prstGeom>
              <a:blipFill rotWithShape="0">
                <a:blip r:embed="rId5"/>
                <a:stretch>
                  <a:fillRect b="-162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5150476" y="4463306"/>
                <a:ext cx="1250324" cy="261610"/>
              </a:xfrm>
              <a:prstGeom prst="rect">
                <a:avLst/>
              </a:prstGeom>
              <a:noFill/>
            </p:spPr>
            <p:txBody>
              <a:bodyPr wrap="square" rtlCol="0">
                <a:spAutoFit/>
              </a:bodyPr>
              <a:lstStyle/>
              <a:p>
                <a:r>
                  <a:rPr lang="en-US" sz="1100" dirty="0"/>
                  <a:t>Log</a:t>
                </a:r>
                <a14:m>
                  <m:oMath xmlns:m="http://schemas.openxmlformats.org/officeDocument/2006/math">
                    <m:r>
                      <a:rPr lang="en-US" sz="1100">
                        <a:latin typeface="Cambria Math" charset="0"/>
                      </a:rPr>
                      <m:t>(</m:t>
                    </m:r>
                    <m:sSub>
                      <m:sSubPr>
                        <m:ctrlPr>
                          <a:rPr lang="en-US" sz="1100" i="1">
                            <a:latin typeface="Cambria Math" charset="0"/>
                          </a:rPr>
                        </m:ctrlPr>
                      </m:sSubPr>
                      <m:e>
                        <m:r>
                          <a:rPr lang="en-US" sz="1100" i="1">
                            <a:latin typeface="Cambria Math" charset="0"/>
                          </a:rPr>
                          <m:t>𝑀</m:t>
                        </m:r>
                      </m:e>
                      <m:sub>
                        <m:r>
                          <a:rPr lang="en-US" sz="1100" i="1">
                            <a:latin typeface="Cambria Math" charset="0"/>
                          </a:rPr>
                          <m:t>0</m:t>
                        </m:r>
                      </m:sub>
                    </m:sSub>
                    <m:r>
                      <a:rPr lang="en-US" sz="1100" i="1">
                        <a:latin typeface="Cambria Math" charset="0"/>
                      </a:rPr>
                      <m:t>)</m:t>
                    </m:r>
                  </m:oMath>
                </a14:m>
                <a:r>
                  <a:rPr lang="en-US" sz="1100" dirty="0"/>
                  <a:t>=</a:t>
                </a:r>
                <a:r>
                  <a:rPr lang="en-US" sz="1100" dirty="0" smtClean="0"/>
                  <a:t>log </a:t>
                </a:r>
                <a14:m>
                  <m:oMath xmlns:m="http://schemas.openxmlformats.org/officeDocument/2006/math">
                    <m:r>
                      <a:rPr lang="en-US" sz="1100">
                        <a:latin typeface="Cambria Math" charset="0"/>
                      </a:rPr>
                      <m:t>(</m:t>
                    </m:r>
                    <m:r>
                      <a:rPr lang="en-US" sz="1100" i="1">
                        <a:latin typeface="Cambria Math" charset="0"/>
                      </a:rPr>
                      <m:t>𝑀</m:t>
                    </m:r>
                    <m:r>
                      <a:rPr lang="en-US" sz="1100" i="1">
                        <a:latin typeface="Cambria Math" charset="0"/>
                      </a:rPr>
                      <m:t>)</m:t>
                    </m:r>
                  </m:oMath>
                </a14:m>
                <a:endParaRPr lang="en-US" sz="1100" dirty="0"/>
              </a:p>
            </p:txBody>
          </p:sp>
        </mc:Choice>
        <mc:Fallback>
          <p:sp>
            <p:nvSpPr>
              <p:cNvPr id="14" name="TextBox 13"/>
              <p:cNvSpPr txBox="1">
                <a:spLocks noRot="1" noChangeAspect="1" noMove="1" noResize="1" noEditPoints="1" noAdjustHandles="1" noChangeArrowheads="1" noChangeShapeType="1" noTextEdit="1"/>
              </p:cNvSpPr>
              <p:nvPr/>
            </p:nvSpPr>
            <p:spPr>
              <a:xfrm>
                <a:off x="5150476" y="4463306"/>
                <a:ext cx="1250324" cy="261610"/>
              </a:xfrm>
              <a:prstGeom prst="rect">
                <a:avLst/>
              </a:prstGeom>
              <a:blipFill rotWithShape="0">
                <a:blip r:embed="rId6"/>
                <a:stretch>
                  <a:fillRect b="-16279"/>
                </a:stretch>
              </a:blipFill>
            </p:spPr>
            <p:txBody>
              <a:bodyPr/>
              <a:lstStyle/>
              <a:p>
                <a:r>
                  <a:rPr lang="en-US">
                    <a:noFill/>
                  </a:rPr>
                  <a:t> </a:t>
                </a:r>
              </a:p>
            </p:txBody>
          </p:sp>
        </mc:Fallback>
      </mc:AlternateContent>
    </p:spTree>
    <p:extLst>
      <p:ext uri="{BB962C8B-B14F-4D97-AF65-F5344CB8AC3E}">
        <p14:creationId xmlns:p14="http://schemas.microsoft.com/office/powerpoint/2010/main" val="67007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1976"/>
          </a:xfrm>
        </p:spPr>
        <p:txBody>
          <a:bodyPr>
            <a:normAutofit/>
          </a:bodyPr>
          <a:lstStyle/>
          <a:p>
            <a:pPr marL="571500" indent="-571500" algn="l">
              <a:buFont typeface="Wingdings" charset="2"/>
              <a:buChar char="v"/>
            </a:pPr>
            <a:r>
              <a:rPr lang="en-US" sz="2400" dirty="0"/>
              <a:t>M</a:t>
            </a:r>
            <a:r>
              <a:rPr lang="en-US" sz="2400" dirty="0" smtClean="0"/>
              <a:t>ass </a:t>
            </a:r>
            <a:r>
              <a:rPr lang="en-US" sz="2400" dirty="0"/>
              <a:t>comparison between galaxy catalogs</a:t>
            </a:r>
          </a:p>
        </p:txBody>
      </p:sp>
      <p:sp>
        <p:nvSpPr>
          <p:cNvPr id="3" name="Content Placeholder 2"/>
          <p:cNvSpPr>
            <a:spLocks noGrp="1"/>
          </p:cNvSpPr>
          <p:nvPr>
            <p:ph idx="1"/>
          </p:nvPr>
        </p:nvSpPr>
        <p:spPr>
          <a:xfrm>
            <a:off x="457200" y="926926"/>
            <a:ext cx="8229600" cy="5199237"/>
          </a:xfrm>
        </p:spPr>
        <p:txBody>
          <a:bodyPr>
            <a:normAutofit/>
          </a:bodyPr>
          <a:lstStyle/>
          <a:p>
            <a:pPr>
              <a:buFont typeface="Wingdings" charset="2"/>
              <a:buChar char="Ø"/>
            </a:pPr>
            <a:r>
              <a:rPr lang="en-US" sz="1800" dirty="0"/>
              <a:t>Comparison between </a:t>
            </a:r>
            <a:r>
              <a:rPr lang="en-US" sz="1800" dirty="0" err="1" smtClean="0"/>
              <a:t>WISExSCOS</a:t>
            </a:r>
            <a:r>
              <a:rPr lang="en-US" sz="1800" dirty="0" smtClean="0"/>
              <a:t> (W1-W2 method) and </a:t>
            </a:r>
            <a:r>
              <a:rPr lang="en-US" sz="1800" dirty="0"/>
              <a:t>S82-MGC</a:t>
            </a:r>
          </a:p>
          <a:p>
            <a:r>
              <a:rPr lang="en-US" sz="1800" dirty="0"/>
              <a:t>Cross-matching </a:t>
            </a:r>
            <a:r>
              <a:rPr lang="en-US" sz="1800" dirty="0" err="1"/>
              <a:t>WISExSCOS</a:t>
            </a:r>
            <a:r>
              <a:rPr lang="en-US" sz="1800" dirty="0"/>
              <a:t> </a:t>
            </a:r>
            <a:r>
              <a:rPr lang="en-US" sz="1800" dirty="0" smtClean="0"/>
              <a:t>and </a:t>
            </a:r>
            <a:r>
              <a:rPr lang="en-US" sz="1800" dirty="0"/>
              <a:t>S82-MGC using best search </a:t>
            </a:r>
            <a:r>
              <a:rPr lang="en-US" sz="1800" dirty="0" smtClean="0"/>
              <a:t>radius (~0.01 </a:t>
            </a:r>
            <a:r>
              <a:rPr lang="en-US" sz="1800" dirty="0" err="1" smtClean="0"/>
              <a:t>deg</a:t>
            </a:r>
            <a:r>
              <a:rPr lang="en-US" sz="1800" dirty="0" smtClean="0"/>
              <a:t>)</a:t>
            </a:r>
            <a:endParaRPr lang="en-US" sz="1800" dirty="0"/>
          </a:p>
          <a:p>
            <a:r>
              <a:rPr lang="en-US" sz="1800" dirty="0"/>
              <a:t>Compare stellar mass of the same group of </a:t>
            </a:r>
            <a:r>
              <a:rPr lang="en-US" sz="1800" dirty="0" smtClean="0"/>
              <a:t>galaxies (74,403) estimated by using W1-W2 method and SED fitting method</a:t>
            </a:r>
          </a:p>
          <a:p>
            <a:r>
              <a:rPr lang="en-US" sz="1800" dirty="0" smtClean="0"/>
              <a:t>Mass estimation is larger than expectation, because of the  MIR thermal emission of dust in galaxies.</a:t>
            </a:r>
            <a:endParaRPr lang="en-US" sz="1800" dirty="0"/>
          </a:p>
        </p:txBody>
      </p:sp>
      <p:sp>
        <p:nvSpPr>
          <p:cNvPr id="4" name="Date Placeholder 3"/>
          <p:cNvSpPr>
            <a:spLocks noGrp="1"/>
          </p:cNvSpPr>
          <p:nvPr>
            <p:ph type="dt" sz="half" idx="10"/>
          </p:nvPr>
        </p:nvSpPr>
        <p:spPr/>
        <p:txBody>
          <a:bodyPr/>
          <a:lstStyle/>
          <a:p>
            <a:fld id="{A46DC618-EE12-D344-9CA3-070D5BA7F92A}" type="datetime1">
              <a:rPr lang="en-US" smtClean="0"/>
              <a:t>8/12/16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12</a:t>
            </a:fld>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392" t="5888" r="7406" b="2244"/>
          <a:stretch/>
        </p:blipFill>
        <p:spPr>
          <a:xfrm>
            <a:off x="2899893" y="2594502"/>
            <a:ext cx="5409128" cy="4225451"/>
          </a:xfrm>
          <a:prstGeom prst="rect">
            <a:avLst/>
          </a:prstGeom>
        </p:spPr>
      </p:pic>
      <p:cxnSp>
        <p:nvCxnSpPr>
          <p:cNvPr id="10" name="Straight Connector 9"/>
          <p:cNvCxnSpPr/>
          <p:nvPr/>
        </p:nvCxnSpPr>
        <p:spPr>
          <a:xfrm flipV="1">
            <a:off x="3937715" y="2884868"/>
            <a:ext cx="4240370" cy="358819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5143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704"/>
            <a:ext cx="8229600" cy="639762"/>
          </a:xfrm>
        </p:spPr>
        <p:txBody>
          <a:bodyPr>
            <a:normAutofit/>
          </a:bodyPr>
          <a:lstStyle/>
          <a:p>
            <a:pPr marL="571500" indent="-571500" algn="l">
              <a:buFont typeface="Wingdings" charset="2"/>
              <a:buChar char="v"/>
            </a:pPr>
            <a:r>
              <a:rPr lang="en-US" sz="2400" dirty="0"/>
              <a:t>Galaxy </a:t>
            </a:r>
            <a:r>
              <a:rPr lang="en-US" sz="2400" dirty="0" smtClean="0"/>
              <a:t>Cluster </a:t>
            </a:r>
            <a:r>
              <a:rPr lang="en-US" sz="2400" dirty="0"/>
              <a:t>Mass Estimation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914400"/>
                <a:ext cx="8229600" cy="5283015"/>
              </a:xfrm>
            </p:spPr>
            <p:txBody>
              <a:bodyPr>
                <a:normAutofit fontScale="92500" lnSpcReduction="10000"/>
              </a:bodyPr>
              <a:lstStyle/>
              <a:p>
                <a:pPr>
                  <a:buFont typeface="Wingdings" charset="2"/>
                  <a:buChar char="Ø"/>
                </a:pPr>
                <a:r>
                  <a:rPr lang="en-US" sz="1800" dirty="0" smtClean="0"/>
                  <a:t>Method 1: Using galaxy richness of a cluster(Optical)</a:t>
                </a:r>
              </a:p>
              <a:p>
                <a:pPr>
                  <a:buFont typeface="Arial" charset="0"/>
                  <a:buChar char="•"/>
                </a:pPr>
                <a:r>
                  <a:rPr lang="en-US" sz="1800" dirty="0" smtClean="0"/>
                  <a:t>Estimate galaxy cluster  mass using the stacked </a:t>
                </a:r>
                <a:r>
                  <a:rPr lang="en-US" sz="1800" u="sng" dirty="0"/>
                  <a:t>velocity dispersion- richness relation </a:t>
                </a:r>
                <a:r>
                  <a:rPr lang="en-US" sz="1800" dirty="0"/>
                  <a:t>derived </a:t>
                </a:r>
                <a:r>
                  <a:rPr lang="en-US" sz="1800" dirty="0" smtClean="0"/>
                  <a:t>from </a:t>
                </a:r>
                <a:r>
                  <a:rPr lang="en-US" sz="1800" dirty="0" err="1" smtClean="0"/>
                  <a:t>MacBCG</a:t>
                </a:r>
                <a:r>
                  <a:rPr lang="en-US" sz="1800" dirty="0" smtClean="0"/>
                  <a:t> </a:t>
                </a:r>
                <a:r>
                  <a:rPr lang="en-US" sz="1800" dirty="0"/>
                  <a:t>catalog </a:t>
                </a:r>
                <a:r>
                  <a:rPr lang="en-US" sz="1800" dirty="0" smtClean="0"/>
                  <a:t>data (Koester </a:t>
                </a:r>
                <a:r>
                  <a:rPr lang="en-US" sz="1800" dirty="0"/>
                  <a:t>et </a:t>
                </a:r>
                <a:r>
                  <a:rPr lang="en-US" sz="1800" dirty="0" smtClean="0"/>
                  <a:t>al. 2007) and Virial theorem</a:t>
                </a:r>
              </a:p>
              <a:p>
                <a:pPr marL="0" indent="0">
                  <a:buNone/>
                </a:pPr>
                <a:endParaRPr lang="en-US" sz="1800" b="0" i="1" dirty="0" smtClean="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800" b="0" i="1" smtClean="0">
                          <a:latin typeface="Cambria Math" charset="0"/>
                        </a:rPr>
                        <m:t>𝐴𝑠𝑠𝑢𝑚𝑝𝑡𝑖𝑜𝑛</m:t>
                      </m:r>
                      <m:r>
                        <a:rPr lang="en-US" sz="1800" b="0" i="1" smtClean="0">
                          <a:latin typeface="Cambria Math" charset="0"/>
                        </a:rPr>
                        <m:t>:</m:t>
                      </m:r>
                      <m:r>
                        <a:rPr lang="en-US" sz="1800" b="0" i="1" smtClean="0">
                          <a:latin typeface="Cambria Math" charset="0"/>
                        </a:rPr>
                        <m:t>𝑣𝑖𝑟𝑖𝑎𝑙𝑖𝑧𝑒𝑑</m:t>
                      </m:r>
                      <m:r>
                        <a:rPr lang="en-US" sz="1800" b="0" i="1" smtClean="0">
                          <a:latin typeface="Cambria Math" charset="0"/>
                        </a:rPr>
                        <m:t> </m:t>
                      </m:r>
                      <m:r>
                        <a:rPr lang="en-US" sz="1800" b="0" i="1" smtClean="0">
                          <a:latin typeface="Cambria Math" charset="0"/>
                        </a:rPr>
                        <m:t>𝑔𝑎𝑙𝑎𝑥𝑦</m:t>
                      </m:r>
                      <m:r>
                        <a:rPr lang="en-US" sz="1800" b="0" i="1" smtClean="0">
                          <a:latin typeface="Cambria Math" charset="0"/>
                        </a:rPr>
                        <m:t> </m:t>
                      </m:r>
                      <m:r>
                        <a:rPr lang="en-US" sz="1800" b="0" i="1" smtClean="0">
                          <a:latin typeface="Cambria Math" charset="0"/>
                        </a:rPr>
                        <m:t>𝑐𝑙𝑢𝑠𝑡𝑒𝑟𝑠</m:t>
                      </m:r>
                    </m:oMath>
                  </m:oMathPara>
                </a14:m>
                <a:endParaRPr lang="en-US" sz="1800" dirty="0"/>
              </a:p>
              <a:p>
                <a:pPr marL="0" indent="0">
                  <a:buNone/>
                </a:pPr>
                <a14:m>
                  <m:oMathPara xmlns:m="http://schemas.openxmlformats.org/officeDocument/2006/math">
                    <m:oMathParaPr>
                      <m:jc m:val="left"/>
                    </m:oMathParaPr>
                    <m:oMath xmlns:m="http://schemas.openxmlformats.org/officeDocument/2006/math">
                      <m:r>
                        <a:rPr lang="en-US" sz="1600" b="0" i="1" smtClean="0">
                          <a:latin typeface="Cambria Math" charset="0"/>
                        </a:rPr>
                        <m:t>𝐼𝑛𝑝𝑢𝑡</m:t>
                      </m:r>
                      <m:r>
                        <a:rPr lang="en-US" sz="1600" b="0" i="1" smtClean="0">
                          <a:latin typeface="Cambria Math" charset="0"/>
                        </a:rPr>
                        <m:t>:</m:t>
                      </m:r>
                      <m:r>
                        <a:rPr lang="en-US" sz="1600" b="0" i="1" smtClean="0">
                          <a:latin typeface="Cambria Math" charset="0"/>
                        </a:rPr>
                        <m:t>𝑑𝑦𝑛𝑎𝑚𝑖𝑐𝑎𝑙</m:t>
                      </m:r>
                      <m:r>
                        <a:rPr lang="en-US" sz="1600" b="0" i="1" smtClean="0">
                          <a:latin typeface="Cambria Math" charset="0"/>
                        </a:rPr>
                        <m:t> </m:t>
                      </m:r>
                      <m:r>
                        <a:rPr lang="en-US" sz="1600" b="0" i="1" smtClean="0">
                          <a:latin typeface="Cambria Math" charset="0"/>
                        </a:rPr>
                        <m:t>𝑟𝑎𝑑𝑖𝑢𝑠</m:t>
                      </m:r>
                      <m:r>
                        <a:rPr lang="en-US" sz="1600" b="0" i="1" smtClean="0">
                          <a:latin typeface="Cambria Math" charset="0"/>
                        </a:rPr>
                        <m:t>, </m:t>
                      </m:r>
                      <m:r>
                        <a:rPr lang="en-US" sz="1600" b="0" i="1" smtClean="0">
                          <a:latin typeface="Cambria Math" charset="0"/>
                        </a:rPr>
                        <m:t>𝑟𝑖𝑐h𝑛𝑒𝑠𝑠</m:t>
                      </m:r>
                    </m:oMath>
                  </m:oMathPara>
                </a14:m>
                <a:endParaRPr lang="en-US" sz="1600" dirty="0" smtClean="0"/>
              </a:p>
              <a:p>
                <a:pPr marL="0" indent="0">
                  <a:buNone/>
                </a:pPr>
                <a:endParaRPr lang="en-US" sz="1500" b="0" i="1" dirty="0" smtClean="0">
                  <a:latin typeface="Cambria Math" charset="0"/>
                </a:endParaRPr>
              </a:p>
              <a:p>
                <a:pPr marL="0" indent="0">
                  <a:buNone/>
                </a:pPr>
                <a14:m>
                  <m:oMathPara xmlns:m="http://schemas.openxmlformats.org/officeDocument/2006/math">
                    <m:oMathParaPr>
                      <m:jc m:val="centerGroup"/>
                    </m:oMathParaPr>
                    <m:oMath xmlns:m="http://schemas.openxmlformats.org/officeDocument/2006/math">
                      <m:func>
                        <m:funcPr>
                          <m:ctrlPr>
                            <a:rPr lang="en-US" sz="1500" b="0" i="1" smtClean="0">
                              <a:latin typeface="Cambria Math" charset="0"/>
                            </a:rPr>
                          </m:ctrlPr>
                        </m:funcPr>
                        <m:fName>
                          <m:r>
                            <m:rPr>
                              <m:sty m:val="p"/>
                            </m:rPr>
                            <a:rPr lang="en-US" sz="1500" b="0" i="0" smtClean="0">
                              <a:latin typeface="Cambria Math" charset="0"/>
                            </a:rPr>
                            <m:t>ln</m:t>
                          </m:r>
                        </m:fName>
                        <m:e>
                          <m:r>
                            <a:rPr lang="en-US" sz="1500" b="0" i="1" smtClean="0">
                              <a:latin typeface="Cambria Math" charset="0"/>
                              <a:ea typeface="Cambria Math" charset="0"/>
                              <a:cs typeface="Cambria Math" charset="0"/>
                            </a:rPr>
                            <m:t>𝜎</m:t>
                          </m:r>
                          <m:d>
                            <m:dPr>
                              <m:ctrlPr>
                                <a:rPr lang="en-US" sz="1500" b="0" i="1" smtClean="0">
                                  <a:latin typeface="Cambria Math" charset="0"/>
                                </a:rPr>
                              </m:ctrlPr>
                            </m:dPr>
                            <m:e>
                              <m:sSub>
                                <m:sSubPr>
                                  <m:ctrlPr>
                                    <a:rPr lang="en-US" sz="1500" b="0" i="1" smtClean="0">
                                      <a:latin typeface="Cambria Math" charset="0"/>
                                    </a:rPr>
                                  </m:ctrlPr>
                                </m:sSubPr>
                                <m:e>
                                  <m:r>
                                    <a:rPr lang="en-US" sz="1500" b="0" i="1" smtClean="0">
                                      <a:latin typeface="Cambria Math" charset="0"/>
                                    </a:rPr>
                                    <m:t>𝑁</m:t>
                                  </m:r>
                                </m:e>
                                <m:sub>
                                  <m:r>
                                    <a:rPr lang="en-US" sz="1500" b="0" i="1" smtClean="0">
                                      <a:latin typeface="Cambria Math" charset="0"/>
                                    </a:rPr>
                                    <m:t>200</m:t>
                                  </m:r>
                                </m:sub>
                              </m:sSub>
                            </m:e>
                          </m:d>
                        </m:e>
                      </m:func>
                      <m:r>
                        <a:rPr lang="en-US" sz="1500" b="0" i="1" smtClean="0">
                          <a:latin typeface="Cambria Math" charset="0"/>
                        </a:rPr>
                        <m:t>=</m:t>
                      </m:r>
                      <m:d>
                        <m:dPr>
                          <m:ctrlPr>
                            <a:rPr lang="en-US" sz="1500" b="0" i="1" smtClean="0">
                              <a:latin typeface="Cambria Math" charset="0"/>
                            </a:rPr>
                          </m:ctrlPr>
                        </m:dPr>
                        <m:e>
                          <m:r>
                            <a:rPr lang="en-US" sz="1500" b="0" i="1" smtClean="0">
                              <a:latin typeface="Cambria Math" charset="0"/>
                            </a:rPr>
                            <m:t>5.52</m:t>
                          </m:r>
                          <m:r>
                            <a:rPr lang="en-US" sz="1500" b="0" i="1" smtClean="0">
                              <a:latin typeface="Cambria Math" charset="0"/>
                              <a:ea typeface="Cambria Math" charset="0"/>
                              <a:cs typeface="Cambria Math" charset="0"/>
                            </a:rPr>
                            <m:t>±0.04</m:t>
                          </m:r>
                        </m:e>
                      </m:d>
                      <m:r>
                        <a:rPr lang="en-US" sz="1500" b="0" i="1" smtClean="0">
                          <a:latin typeface="Cambria Math" charset="0"/>
                          <a:ea typeface="Cambria Math" charset="0"/>
                          <a:cs typeface="Cambria Math" charset="0"/>
                        </a:rPr>
                        <m:t>+</m:t>
                      </m:r>
                      <m:d>
                        <m:dPr>
                          <m:ctrlPr>
                            <a:rPr lang="en-US" sz="1500" b="0" i="1" smtClean="0">
                              <a:latin typeface="Cambria Math" charset="0"/>
                              <a:ea typeface="Cambria Math" charset="0"/>
                              <a:cs typeface="Cambria Math" charset="0"/>
                            </a:rPr>
                          </m:ctrlPr>
                        </m:dPr>
                        <m:e>
                          <m:r>
                            <a:rPr lang="en-US" sz="1500" b="0" i="1" smtClean="0">
                              <a:latin typeface="Cambria Math" charset="0"/>
                              <a:ea typeface="Cambria Math" charset="0"/>
                              <a:cs typeface="Cambria Math" charset="0"/>
                            </a:rPr>
                            <m:t>0.31±0.01</m:t>
                          </m:r>
                        </m:e>
                      </m:d>
                      <m:r>
                        <m:rPr>
                          <m:sty m:val="p"/>
                        </m:rPr>
                        <a:rPr lang="en-US" sz="1500" b="0" i="0" smtClean="0">
                          <a:latin typeface="Cambria Math" charset="0"/>
                          <a:ea typeface="Cambria Math" charset="0"/>
                          <a:cs typeface="Cambria Math" charset="0"/>
                        </a:rPr>
                        <m:t>ln</m:t>
                      </m:r>
                      <m:r>
                        <a:rPr lang="en-US" sz="1500" b="0" i="1" smtClean="0">
                          <a:latin typeface="Cambria Math" charset="0"/>
                          <a:ea typeface="Cambria Math" charset="0"/>
                          <a:cs typeface="Cambria Math" charset="0"/>
                        </a:rPr>
                        <m:t>⁡(</m:t>
                      </m:r>
                      <m:sSub>
                        <m:sSubPr>
                          <m:ctrlPr>
                            <a:rPr lang="en-US" sz="1500" b="0" i="1" smtClean="0">
                              <a:latin typeface="Cambria Math" charset="0"/>
                              <a:ea typeface="Cambria Math" charset="0"/>
                              <a:cs typeface="Cambria Math" charset="0"/>
                            </a:rPr>
                          </m:ctrlPr>
                        </m:sSubPr>
                        <m:e>
                          <m:r>
                            <a:rPr lang="en-US" sz="1500" b="0" i="1" smtClean="0">
                              <a:latin typeface="Cambria Math" charset="0"/>
                              <a:ea typeface="Cambria Math" charset="0"/>
                              <a:cs typeface="Cambria Math" charset="0"/>
                            </a:rPr>
                            <m:t>𝑁</m:t>
                          </m:r>
                        </m:e>
                        <m:sub>
                          <m:r>
                            <a:rPr lang="en-US" sz="1500" b="0" i="1" smtClean="0">
                              <a:latin typeface="Cambria Math" charset="0"/>
                              <a:ea typeface="Cambria Math" charset="0"/>
                              <a:cs typeface="Cambria Math" charset="0"/>
                            </a:rPr>
                            <m:t>200</m:t>
                          </m:r>
                        </m:sub>
                      </m:sSub>
                      <m:r>
                        <a:rPr lang="en-US" sz="1500" b="0" i="1" smtClean="0">
                          <a:latin typeface="Cambria Math" charset="0"/>
                          <a:ea typeface="Cambria Math" charset="0"/>
                          <a:cs typeface="Cambria Math" charset="0"/>
                        </a:rPr>
                        <m:t>)</m:t>
                      </m:r>
                    </m:oMath>
                  </m:oMathPara>
                </a14:m>
                <a:endParaRPr lang="en-US" sz="1500" dirty="0" smtClean="0"/>
              </a:p>
              <a:p>
                <a:pPr marL="0" indent="0" algn="ctr">
                  <a:buNone/>
                </a:pPr>
                <a14:m>
                  <m:oMath xmlns:m="http://schemas.openxmlformats.org/officeDocument/2006/math">
                    <m:sSub>
                      <m:sSubPr>
                        <m:ctrlPr>
                          <a:rPr lang="en-US" sz="1500" b="0" i="1" smtClean="0">
                            <a:latin typeface="Cambria Math" charset="0"/>
                          </a:rPr>
                        </m:ctrlPr>
                      </m:sSubPr>
                      <m:e>
                        <m:r>
                          <a:rPr lang="en-US" sz="1500" b="0" i="1" smtClean="0">
                            <a:latin typeface="Cambria Math" charset="0"/>
                          </a:rPr>
                          <m:t>𝑀</m:t>
                        </m:r>
                      </m:e>
                      <m:sub>
                        <m:r>
                          <a:rPr lang="en-US" sz="1500" b="0" i="1" smtClean="0">
                            <a:latin typeface="Cambria Math" charset="0"/>
                          </a:rPr>
                          <m:t>200</m:t>
                        </m:r>
                      </m:sub>
                    </m:sSub>
                    <m:r>
                      <a:rPr lang="en-US" sz="1500" b="0" i="1" smtClean="0">
                        <a:latin typeface="Cambria Math" charset="0"/>
                      </a:rPr>
                      <m:t>=</m:t>
                    </m:r>
                    <m:f>
                      <m:fPr>
                        <m:ctrlPr>
                          <a:rPr lang="bg-BG" sz="1500" b="0" i="1" smtClean="0">
                            <a:latin typeface="Cambria Math" charset="0"/>
                          </a:rPr>
                        </m:ctrlPr>
                      </m:fPr>
                      <m:num>
                        <m:r>
                          <a:rPr lang="en-US" sz="1500" b="0" i="1" smtClean="0">
                            <a:latin typeface="Cambria Math" charset="0"/>
                          </a:rPr>
                          <m:t>5</m:t>
                        </m:r>
                        <m:sSub>
                          <m:sSubPr>
                            <m:ctrlPr>
                              <a:rPr lang="en-US" sz="1500" b="0" i="1" smtClean="0">
                                <a:latin typeface="Cambria Math" charset="0"/>
                              </a:rPr>
                            </m:ctrlPr>
                          </m:sSubPr>
                          <m:e>
                            <m:r>
                              <a:rPr lang="en-US" sz="1500" b="0" i="1" smtClean="0">
                                <a:latin typeface="Cambria Math" charset="0"/>
                              </a:rPr>
                              <m:t>𝑅</m:t>
                            </m:r>
                          </m:e>
                          <m:sub>
                            <m:r>
                              <a:rPr lang="en-US" sz="1500" b="0" i="1" smtClean="0">
                                <a:latin typeface="Cambria Math" charset="0"/>
                              </a:rPr>
                              <m:t>200</m:t>
                            </m:r>
                          </m:sub>
                        </m:sSub>
                        <m:r>
                          <a:rPr lang="en-US" sz="1500" b="0" i="1" smtClean="0">
                            <a:latin typeface="Cambria Math" charset="0"/>
                          </a:rPr>
                          <m:t>∗</m:t>
                        </m:r>
                        <m:r>
                          <a:rPr lang="en-US" sz="1500" b="0" i="1" smtClean="0">
                            <a:latin typeface="Cambria Math" charset="0"/>
                            <a:ea typeface="Cambria Math" charset="0"/>
                            <a:cs typeface="Cambria Math" charset="0"/>
                          </a:rPr>
                          <m:t>𝜎</m:t>
                        </m:r>
                        <m:sSup>
                          <m:sSupPr>
                            <m:ctrlPr>
                              <a:rPr lang="en-US" sz="1500" b="0" i="1" smtClean="0">
                                <a:latin typeface="Cambria Math" charset="0"/>
                                <a:ea typeface="Cambria Math" charset="0"/>
                                <a:cs typeface="Cambria Math" charset="0"/>
                              </a:rPr>
                            </m:ctrlPr>
                          </m:sSupPr>
                          <m:e>
                            <m:d>
                              <m:dPr>
                                <m:ctrlPr>
                                  <a:rPr lang="en-US" sz="1500" b="0" i="1" smtClean="0">
                                    <a:latin typeface="Cambria Math" charset="0"/>
                                    <a:ea typeface="Cambria Math" charset="0"/>
                                    <a:cs typeface="Cambria Math" charset="0"/>
                                  </a:rPr>
                                </m:ctrlPr>
                              </m:dPr>
                              <m:e>
                                <m:sSub>
                                  <m:sSubPr>
                                    <m:ctrlPr>
                                      <a:rPr lang="en-US" sz="1500" b="0" i="1" smtClean="0">
                                        <a:latin typeface="Cambria Math" charset="0"/>
                                        <a:ea typeface="Cambria Math" charset="0"/>
                                        <a:cs typeface="Cambria Math" charset="0"/>
                                      </a:rPr>
                                    </m:ctrlPr>
                                  </m:sSubPr>
                                  <m:e>
                                    <m:r>
                                      <a:rPr lang="en-US" sz="1500" b="0" i="1" smtClean="0">
                                        <a:latin typeface="Cambria Math" charset="0"/>
                                        <a:ea typeface="Cambria Math" charset="0"/>
                                        <a:cs typeface="Cambria Math" charset="0"/>
                                      </a:rPr>
                                      <m:t>𝑁</m:t>
                                    </m:r>
                                  </m:e>
                                  <m:sub>
                                    <m:r>
                                      <a:rPr lang="en-US" sz="1500" b="0" i="1" smtClean="0">
                                        <a:latin typeface="Cambria Math" charset="0"/>
                                        <a:ea typeface="Cambria Math" charset="0"/>
                                        <a:cs typeface="Cambria Math" charset="0"/>
                                      </a:rPr>
                                      <m:t>200</m:t>
                                    </m:r>
                                  </m:sub>
                                </m:sSub>
                              </m:e>
                            </m:d>
                          </m:e>
                          <m:sup>
                            <m:r>
                              <a:rPr lang="en-US" sz="1500" b="0" i="1" smtClean="0">
                                <a:latin typeface="Cambria Math" charset="0"/>
                                <a:ea typeface="Cambria Math" charset="0"/>
                                <a:cs typeface="Cambria Math" charset="0"/>
                              </a:rPr>
                              <m:t>2</m:t>
                            </m:r>
                          </m:sup>
                        </m:sSup>
                      </m:num>
                      <m:den>
                        <m:r>
                          <a:rPr lang="en-US" sz="1500" b="0" i="1" smtClean="0">
                            <a:latin typeface="Cambria Math" charset="0"/>
                          </a:rPr>
                          <m:t>𝐺</m:t>
                        </m:r>
                      </m:den>
                    </m:f>
                  </m:oMath>
                </a14:m>
                <a:r>
                  <a:rPr lang="en-US" sz="1500" b="0" dirty="0" smtClean="0"/>
                  <a:t> (Virial theorem) </a:t>
                </a:r>
              </a:p>
              <a:p>
                <a:pPr marL="0" indent="0">
                  <a:buNone/>
                </a:pPr>
                <a14:m>
                  <m:oMathPara xmlns:m="http://schemas.openxmlformats.org/officeDocument/2006/math">
                    <m:oMathParaPr>
                      <m:jc m:val="left"/>
                    </m:oMathParaPr>
                    <m:oMath xmlns:m="http://schemas.openxmlformats.org/officeDocument/2006/math">
                      <m:r>
                        <a:rPr lang="en-US" sz="1600" b="0" i="1" smtClean="0">
                          <a:latin typeface="Cambria Math" charset="0"/>
                        </a:rPr>
                        <m:t>𝑂𝑢𝑡𝑝𝑢𝑡</m:t>
                      </m:r>
                      <m:r>
                        <a:rPr lang="en-US" sz="1600" b="0" i="1" smtClean="0">
                          <a:latin typeface="Cambria Math" charset="0"/>
                        </a:rPr>
                        <m:t>:</m:t>
                      </m:r>
                      <m:r>
                        <a:rPr lang="en-US" sz="1600" b="0" i="1" smtClean="0">
                          <a:latin typeface="Cambria Math" charset="0"/>
                        </a:rPr>
                        <m:t>𝑔𝑎𝑙𝑎𝑥𝑦</m:t>
                      </m:r>
                      <m:r>
                        <a:rPr lang="en-US" sz="1600" b="0" i="1" smtClean="0">
                          <a:latin typeface="Cambria Math" charset="0"/>
                        </a:rPr>
                        <m:t> </m:t>
                      </m:r>
                      <m:r>
                        <a:rPr lang="en-US" sz="1600" b="0" i="1" smtClean="0">
                          <a:latin typeface="Cambria Math" charset="0"/>
                        </a:rPr>
                        <m:t>𝑐𝑙𝑢𝑠𝑡𝑒𝑟</m:t>
                      </m:r>
                      <m:r>
                        <a:rPr lang="en-US" sz="1600" b="0" i="1" smtClean="0">
                          <a:latin typeface="Cambria Math" charset="0"/>
                        </a:rPr>
                        <m:t> </m:t>
                      </m:r>
                      <m:r>
                        <a:rPr lang="en-US" sz="1600" b="0" i="1" smtClean="0">
                          <a:latin typeface="Cambria Math" charset="0"/>
                        </a:rPr>
                        <m:t>𝑚𝑎𝑠𝑠</m:t>
                      </m:r>
                      <m:r>
                        <a:rPr lang="en-US" sz="1600" b="0" i="1" smtClean="0">
                          <a:latin typeface="Cambria Math" charset="0"/>
                        </a:rPr>
                        <m:t> </m:t>
                      </m:r>
                    </m:oMath>
                  </m:oMathPara>
                </a14:m>
                <a:endParaRPr lang="en-US" sz="1600" dirty="0" smtClean="0"/>
              </a:p>
              <a:p>
                <a:pPr>
                  <a:buFont typeface="Arial" charset="0"/>
                  <a:buChar char="•"/>
                </a:pPr>
                <a:endParaRPr lang="en-US" sz="1800" dirty="0" smtClean="0"/>
              </a:p>
              <a:p>
                <a:pPr>
                  <a:buFont typeface="Arial" charset="0"/>
                  <a:buChar char="•"/>
                </a:pPr>
                <a:r>
                  <a:rPr lang="en-US" sz="1800" dirty="0" smtClean="0"/>
                  <a:t>Estimate </a:t>
                </a:r>
                <a:r>
                  <a:rPr lang="en-US" sz="1800" dirty="0"/>
                  <a:t>galaxy cluster  mass using the </a:t>
                </a:r>
                <a:r>
                  <a:rPr lang="en-US" sz="1800" u="sng" dirty="0"/>
                  <a:t>central halo mass-richness relation </a:t>
                </a:r>
                <a:r>
                  <a:rPr lang="en-US" sz="1800" dirty="0"/>
                  <a:t>(Sheldon et al. 2007) derived by applying cross-correlation cluster lensing method on SDSS II data </a:t>
                </a:r>
                <a:endParaRPr lang="en-US" sz="1800" dirty="0" smtClean="0"/>
              </a:p>
              <a:p>
                <a:pPr marL="0" indent="0">
                  <a:buNone/>
                </a:pPr>
                <a:endParaRPr lang="en-US" sz="1500" i="1" dirty="0" smtClean="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500" i="1">
                          <a:latin typeface="Cambria Math" charset="0"/>
                        </a:rPr>
                        <m:t>𝐼𝑛𝑝𝑢𝑡</m:t>
                      </m:r>
                      <m:r>
                        <a:rPr lang="en-US" sz="1500" i="1">
                          <a:latin typeface="Cambria Math" charset="0"/>
                        </a:rPr>
                        <m:t>: </m:t>
                      </m:r>
                      <m:r>
                        <a:rPr lang="en-US" sz="1500" i="1">
                          <a:latin typeface="Cambria Math" charset="0"/>
                        </a:rPr>
                        <m:t>𝑟𝑖𝑐h𝑛𝑒𝑠𝑠</m:t>
                      </m:r>
                    </m:oMath>
                  </m:oMathPara>
                </a14:m>
                <a:endParaRPr lang="en-US" sz="1500" i="1" dirty="0">
                  <a:latin typeface="Cambria Math" charset="0"/>
                </a:endParaRPr>
              </a:p>
              <a:p>
                <a:pPr marL="0" indent="0">
                  <a:buNone/>
                </a:pPr>
                <a14:m>
                  <m:oMathPara xmlns:m="http://schemas.openxmlformats.org/officeDocument/2006/math">
                    <m:oMathParaPr>
                      <m:jc m:val="centerGroup"/>
                    </m:oMathParaPr>
                    <m:oMath xmlns:m="http://schemas.openxmlformats.org/officeDocument/2006/math">
                      <m:r>
                        <a:rPr lang="en-US" sz="1300" i="1">
                          <a:latin typeface="Cambria Math" charset="0"/>
                        </a:rPr>
                        <m:t>𝑀</m:t>
                      </m:r>
                      <m:r>
                        <a:rPr lang="en-US" sz="1300" i="1">
                          <a:latin typeface="Cambria Math" charset="0"/>
                        </a:rPr>
                        <m:t>200|20=(8.8±0.4±1.1</m:t>
                      </m:r>
                      <m:r>
                        <a:rPr lang="en-US" sz="1300" i="1">
                          <a:latin typeface="Cambria Math" charset="0"/>
                          <a:ea typeface="Cambria Math" charset="0"/>
                          <a:cs typeface="Cambria Math" charset="0"/>
                        </a:rPr>
                        <m:t>)×</m:t>
                      </m:r>
                      <m:sSup>
                        <m:sSupPr>
                          <m:ctrlPr>
                            <a:rPr lang="en-US" sz="1300" i="1">
                              <a:latin typeface="Cambria Math" charset="0"/>
                              <a:ea typeface="Cambria Math" charset="0"/>
                              <a:cs typeface="Cambria Math" charset="0"/>
                            </a:rPr>
                          </m:ctrlPr>
                        </m:sSupPr>
                        <m:e>
                          <m:r>
                            <a:rPr lang="en-US" sz="1300" i="1">
                              <a:latin typeface="Cambria Math" charset="0"/>
                              <a:ea typeface="Cambria Math" charset="0"/>
                              <a:cs typeface="Cambria Math" charset="0"/>
                            </a:rPr>
                            <m:t>10</m:t>
                          </m:r>
                        </m:e>
                        <m:sup>
                          <m:r>
                            <a:rPr lang="en-US" sz="1300" i="1">
                              <a:latin typeface="Cambria Math" charset="0"/>
                              <a:ea typeface="Cambria Math" charset="0"/>
                              <a:cs typeface="Cambria Math" charset="0"/>
                            </a:rPr>
                            <m:t>13</m:t>
                          </m:r>
                        </m:sup>
                      </m:sSup>
                      <m:sSup>
                        <m:sSupPr>
                          <m:ctrlPr>
                            <a:rPr lang="en-US" sz="1300" i="1">
                              <a:latin typeface="Cambria Math" charset="0"/>
                              <a:ea typeface="Cambria Math" charset="0"/>
                              <a:cs typeface="Cambria Math" charset="0"/>
                            </a:rPr>
                          </m:ctrlPr>
                        </m:sSupPr>
                        <m:e>
                          <m:r>
                            <a:rPr lang="en-US" sz="1300" i="1">
                              <a:latin typeface="Cambria Math" charset="0"/>
                              <a:ea typeface="Cambria Math" charset="0"/>
                              <a:cs typeface="Cambria Math" charset="0"/>
                            </a:rPr>
                            <m:t>h</m:t>
                          </m:r>
                        </m:e>
                        <m:sup>
                          <m:r>
                            <a:rPr lang="en-US" sz="1300" i="1">
                              <a:latin typeface="Cambria Math" charset="0"/>
                              <a:ea typeface="Cambria Math" charset="0"/>
                              <a:cs typeface="Cambria Math" charset="0"/>
                            </a:rPr>
                            <m:t>−1</m:t>
                          </m:r>
                        </m:sup>
                      </m:sSup>
                      <m:sSub>
                        <m:sSubPr>
                          <m:ctrlPr>
                            <a:rPr lang="en-US" sz="1300" i="1">
                              <a:latin typeface="Cambria Math" charset="0"/>
                              <a:ea typeface="Cambria Math" charset="0"/>
                              <a:cs typeface="Cambria Math" charset="0"/>
                            </a:rPr>
                          </m:ctrlPr>
                        </m:sSubPr>
                        <m:e>
                          <m:r>
                            <a:rPr lang="en-US" sz="1300" i="1">
                              <a:latin typeface="Cambria Math" charset="0"/>
                              <a:ea typeface="Cambria Math" charset="0"/>
                              <a:cs typeface="Cambria Math" charset="0"/>
                            </a:rPr>
                            <m:t>𝑀</m:t>
                          </m:r>
                        </m:e>
                        <m:sub>
                          <m:r>
                            <a:rPr lang="en-US" sz="1300" i="1">
                              <a:latin typeface="Cambria Math" charset="0"/>
                              <a:ea typeface="Cambria Math" charset="0"/>
                              <a:cs typeface="Cambria Math" charset="0"/>
                            </a:rPr>
                            <m:t>⨀</m:t>
                          </m:r>
                        </m:sub>
                      </m:sSub>
                    </m:oMath>
                  </m:oMathPara>
                </a14:m>
                <a:endParaRPr lang="is-IS" sz="1300" dirty="0"/>
              </a:p>
              <a:p>
                <a:pPr marL="0" indent="0">
                  <a:buNone/>
                </a:pPr>
                <a14:m>
                  <m:oMathPara xmlns:m="http://schemas.openxmlformats.org/officeDocument/2006/math">
                    <m:oMathParaPr>
                      <m:jc m:val="centerGroup"/>
                    </m:oMathParaPr>
                    <m:oMath xmlns:m="http://schemas.openxmlformats.org/officeDocument/2006/math">
                      <m:r>
                        <a:rPr lang="is-IS" sz="1300" i="1">
                          <a:latin typeface="Cambria Math" charset="0"/>
                          <a:ea typeface="Cambria Math" charset="0"/>
                          <a:cs typeface="Cambria Math" charset="0"/>
                        </a:rPr>
                        <m:t>𝛼</m:t>
                      </m:r>
                      <m:r>
                        <a:rPr lang="en-US" sz="1300" i="1">
                          <a:latin typeface="Cambria Math" charset="0"/>
                          <a:ea typeface="Cambria Math" charset="0"/>
                          <a:cs typeface="Cambria Math" charset="0"/>
                        </a:rPr>
                        <m:t>=1.28±0.04</m:t>
                      </m:r>
                    </m:oMath>
                  </m:oMathPara>
                </a14:m>
                <a:endParaRPr lang="en-US" sz="1300" dirty="0">
                  <a:ea typeface="Cambria Math" charset="0"/>
                  <a:cs typeface="Cambria Math" charset="0"/>
                </a:endParaRPr>
              </a:p>
              <a:p>
                <a:pPr marL="0" indent="0">
                  <a:buNone/>
                </a:pPr>
                <a14:m>
                  <m:oMathPara xmlns:m="http://schemas.openxmlformats.org/officeDocument/2006/math">
                    <m:oMathParaPr>
                      <m:jc m:val="centerGroup"/>
                    </m:oMathParaPr>
                    <m:oMath xmlns:m="http://schemas.openxmlformats.org/officeDocument/2006/math">
                      <m:r>
                        <a:rPr lang="en-US" sz="1300" i="1">
                          <a:latin typeface="Cambria Math" charset="0"/>
                        </a:rPr>
                        <m:t>𝑀</m:t>
                      </m:r>
                      <m:r>
                        <a:rPr lang="en-US" sz="1300" i="1">
                          <a:latin typeface="Cambria Math" charset="0"/>
                        </a:rPr>
                        <m:t>200</m:t>
                      </m:r>
                      <m:d>
                        <m:dPr>
                          <m:ctrlPr>
                            <a:rPr lang="en-US" sz="1300" i="1">
                              <a:latin typeface="Cambria Math" charset="0"/>
                            </a:rPr>
                          </m:ctrlPr>
                        </m:dPr>
                        <m:e>
                          <m:r>
                            <a:rPr lang="en-US" sz="1300" i="1">
                              <a:latin typeface="Cambria Math" charset="0"/>
                            </a:rPr>
                            <m:t>𝑁</m:t>
                          </m:r>
                          <m:r>
                            <a:rPr lang="en-US" sz="1300" i="1">
                              <a:latin typeface="Cambria Math" charset="0"/>
                            </a:rPr>
                            <m:t>200</m:t>
                          </m:r>
                        </m:e>
                      </m:d>
                      <m:r>
                        <a:rPr lang="en-US" sz="1300" i="1">
                          <a:latin typeface="Cambria Math" charset="0"/>
                        </a:rPr>
                        <m:t>=</m:t>
                      </m:r>
                      <m:r>
                        <a:rPr lang="en-US" sz="1300" i="1">
                          <a:latin typeface="Cambria Math" charset="0"/>
                        </a:rPr>
                        <m:t>𝑀</m:t>
                      </m:r>
                      <m:r>
                        <a:rPr lang="en-US" sz="1300" i="1">
                          <a:latin typeface="Cambria Math" charset="0"/>
                        </a:rPr>
                        <m:t>200|20∗</m:t>
                      </m:r>
                      <m:sSup>
                        <m:sSupPr>
                          <m:ctrlPr>
                            <a:rPr lang="en-US" sz="1300" i="1">
                              <a:latin typeface="Cambria Math" charset="0"/>
                            </a:rPr>
                          </m:ctrlPr>
                        </m:sSupPr>
                        <m:e>
                          <m:d>
                            <m:dPr>
                              <m:ctrlPr>
                                <a:rPr lang="en-US" sz="1300" i="1">
                                  <a:latin typeface="Cambria Math" charset="0"/>
                                </a:rPr>
                              </m:ctrlPr>
                            </m:dPr>
                            <m:e>
                              <m:f>
                                <m:fPr>
                                  <m:ctrlPr>
                                    <a:rPr lang="bg-BG" sz="1300" i="1">
                                      <a:latin typeface="Cambria Math" charset="0"/>
                                    </a:rPr>
                                  </m:ctrlPr>
                                </m:fPr>
                                <m:num>
                                  <m:r>
                                    <a:rPr lang="en-US" sz="1300" i="1">
                                      <a:latin typeface="Cambria Math" charset="0"/>
                                    </a:rPr>
                                    <m:t>𝑁</m:t>
                                  </m:r>
                                  <m:r>
                                    <a:rPr lang="en-US" sz="1300" i="1">
                                      <a:latin typeface="Cambria Math" charset="0"/>
                                    </a:rPr>
                                    <m:t>200</m:t>
                                  </m:r>
                                </m:num>
                                <m:den>
                                  <m:r>
                                    <a:rPr lang="en-US" sz="1300" i="1">
                                      <a:latin typeface="Cambria Math" charset="0"/>
                                    </a:rPr>
                                    <m:t>20</m:t>
                                  </m:r>
                                </m:den>
                              </m:f>
                            </m:e>
                          </m:d>
                        </m:e>
                        <m:sup>
                          <m:r>
                            <a:rPr lang="en-US" sz="1300" i="1">
                              <a:latin typeface="Cambria Math" charset="0"/>
                              <a:ea typeface="Cambria Math" charset="0"/>
                              <a:cs typeface="Cambria Math" charset="0"/>
                            </a:rPr>
                            <m:t>𝛼</m:t>
                          </m:r>
                        </m:sup>
                      </m:sSup>
                    </m:oMath>
                  </m:oMathPara>
                </a14:m>
                <a:endParaRPr lang="is-IS" sz="1300" dirty="0"/>
              </a:p>
              <a:p>
                <a:pPr marL="0" indent="0">
                  <a:buNone/>
                </a:pPr>
                <a:endParaRPr lang="en-US" sz="1500" i="1" dirty="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500" i="1">
                          <a:latin typeface="Cambria Math" charset="0"/>
                        </a:rPr>
                        <m:t>𝑂𝑢𝑡𝑝𝑢𝑡</m:t>
                      </m:r>
                      <m:r>
                        <a:rPr lang="en-US" sz="1500" i="1">
                          <a:latin typeface="Cambria Math" charset="0"/>
                        </a:rPr>
                        <m:t>:</m:t>
                      </m:r>
                      <m:r>
                        <a:rPr lang="en-US" sz="1500" b="0" i="1" smtClean="0">
                          <a:latin typeface="Cambria Math" charset="0"/>
                        </a:rPr>
                        <m:t>𝑔𝑎𝑙𝑎𝑥𝑦</m:t>
                      </m:r>
                      <m:r>
                        <a:rPr lang="en-US" sz="1500" b="0" i="1" smtClean="0">
                          <a:latin typeface="Cambria Math" charset="0"/>
                        </a:rPr>
                        <m:t> </m:t>
                      </m:r>
                      <m:r>
                        <a:rPr lang="en-US" sz="1500" i="1">
                          <a:latin typeface="Cambria Math" charset="0"/>
                        </a:rPr>
                        <m:t>𝑐𝑙𝑢𝑠𝑡𝑒𝑟</m:t>
                      </m:r>
                      <m:r>
                        <a:rPr lang="en-US" sz="1500" i="1">
                          <a:latin typeface="Cambria Math" charset="0"/>
                        </a:rPr>
                        <m:t> </m:t>
                      </m:r>
                      <m:r>
                        <a:rPr lang="en-US" sz="1500" i="1">
                          <a:latin typeface="Cambria Math" charset="0"/>
                        </a:rPr>
                        <m:t>𝑚𝑎𝑠𝑠</m:t>
                      </m:r>
                    </m:oMath>
                  </m:oMathPara>
                </a14:m>
                <a:endParaRPr lang="is-IS" sz="1500" dirty="0"/>
              </a:p>
              <a:p>
                <a:pPr marL="0" indent="0">
                  <a:buNone/>
                </a:pPr>
                <a:endParaRPr lang="en-US" sz="1700" dirty="0"/>
              </a:p>
              <a:p>
                <a:pPr>
                  <a:buFont typeface="Wingdings" charset="2"/>
                  <a:buChar char="Ø"/>
                </a:pPr>
                <a:endParaRPr lang="en-US" sz="1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914400"/>
                <a:ext cx="8229600" cy="5283015"/>
              </a:xfrm>
              <a:blipFill rotWithShape="0">
                <a:blip r:embed="rId3"/>
                <a:stretch>
                  <a:fillRect l="-370" t="-807" b="-28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13</a:t>
            </a:fld>
            <a:endParaRPr lang="en-US"/>
          </a:p>
        </p:txBody>
      </p:sp>
    </p:spTree>
    <p:extLst>
      <p:ext uri="{BB962C8B-B14F-4D97-AF65-F5344CB8AC3E}">
        <p14:creationId xmlns:p14="http://schemas.microsoft.com/office/powerpoint/2010/main" val="14637828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73"/>
            <a:ext cx="8229600" cy="551145"/>
          </a:xfrm>
        </p:spPr>
        <p:txBody>
          <a:bodyPr>
            <a:normAutofit/>
          </a:bodyPr>
          <a:lstStyle/>
          <a:p>
            <a:pPr marL="571500" indent="-571500" algn="l">
              <a:buFont typeface="Wingdings" charset="2"/>
              <a:buChar char="v"/>
            </a:pPr>
            <a:r>
              <a:rPr lang="en-US" sz="2400" dirty="0"/>
              <a:t>Galaxy </a:t>
            </a:r>
            <a:r>
              <a:rPr lang="en-US" sz="2400" dirty="0" smtClean="0"/>
              <a:t>Cluster </a:t>
            </a:r>
            <a:r>
              <a:rPr lang="en-US" sz="2400" dirty="0"/>
              <a:t>Mass Estimation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989556"/>
                <a:ext cx="8229600" cy="5136607"/>
              </a:xfrm>
            </p:spPr>
            <p:txBody>
              <a:bodyPr>
                <a:normAutofit/>
              </a:bodyPr>
              <a:lstStyle/>
              <a:p>
                <a:pPr marL="342900" lvl="1" indent="-342900">
                  <a:buFont typeface="Wingdings" charset="2"/>
                  <a:buChar char="Ø"/>
                </a:pPr>
                <a:r>
                  <a:rPr lang="en-US" sz="1800" dirty="0" smtClean="0"/>
                  <a:t>Method 2: </a:t>
                </a:r>
                <a:r>
                  <a:rPr lang="en-US" sz="1800" dirty="0"/>
                  <a:t>Using total luminosity (X-Ray</a:t>
                </a:r>
                <a:r>
                  <a:rPr lang="en-US" sz="1800" dirty="0" smtClean="0"/>
                  <a:t>)</a:t>
                </a:r>
              </a:p>
              <a:p>
                <a:pPr marL="342900" lvl="1" indent="-342900">
                  <a:buFont typeface="Arial" charset="0"/>
                  <a:buChar char="•"/>
                </a:pPr>
                <a:r>
                  <a:rPr lang="en-US" sz="1800" dirty="0" smtClean="0"/>
                  <a:t>X-Ray observation: no cluster richness valid</a:t>
                </a:r>
              </a:p>
              <a:p>
                <a:pPr marL="342900" lvl="1" indent="-342900">
                  <a:buFont typeface="Arial" charset="0"/>
                  <a:buChar char="•"/>
                </a:pPr>
                <a:r>
                  <a:rPr lang="en-US" sz="1800" dirty="0" smtClean="0"/>
                  <a:t>Mass estimation from </a:t>
                </a:r>
                <a:r>
                  <a:rPr lang="en-US" sz="1800" dirty="0"/>
                  <a:t>L500 (the </a:t>
                </a:r>
                <a:r>
                  <a:rPr lang="en-US" sz="1800" dirty="0" smtClean="0"/>
                  <a:t>approximate </a:t>
                </a:r>
                <a:r>
                  <a:rPr lang="en-US" sz="1800" dirty="0"/>
                  <a:t>total luminosity) using the L-M relation given in Arnaud et al. (2010) </a:t>
                </a:r>
                <a:endParaRPr lang="en-US" sz="1800" dirty="0" smtClean="0"/>
              </a:p>
              <a:p>
                <a:pPr marL="0" lvl="1" indent="0">
                  <a:buNone/>
                </a:pPr>
                <a14:m>
                  <m:oMathPara xmlns:m="http://schemas.openxmlformats.org/officeDocument/2006/math">
                    <m:oMathParaPr>
                      <m:jc m:val="left"/>
                    </m:oMathParaPr>
                    <m:oMath xmlns:m="http://schemas.openxmlformats.org/officeDocument/2006/math">
                      <m:r>
                        <a:rPr lang="en-US" sz="1800" b="0" i="1" smtClean="0">
                          <a:latin typeface="Cambria Math" charset="0"/>
                        </a:rPr>
                        <m:t>𝐼𝑛𝑝𝑢𝑡</m:t>
                      </m:r>
                      <m:r>
                        <a:rPr lang="en-US" sz="1800" b="0" i="1" smtClean="0">
                          <a:latin typeface="Cambria Math" charset="0"/>
                        </a:rPr>
                        <m:t>:</m:t>
                      </m:r>
                      <m:r>
                        <a:rPr lang="en-US" sz="1800" b="0" i="1" smtClean="0">
                          <a:latin typeface="Cambria Math" charset="0"/>
                        </a:rPr>
                        <m:t>𝑡𝑜𝑡𝑎𝑙</m:t>
                      </m:r>
                      <m:r>
                        <a:rPr lang="en-US" sz="1800" b="0" i="1" smtClean="0">
                          <a:latin typeface="Cambria Math" charset="0"/>
                        </a:rPr>
                        <m:t> </m:t>
                      </m:r>
                      <m:r>
                        <a:rPr lang="en-US" sz="1800" b="0" i="1" smtClean="0">
                          <a:latin typeface="Cambria Math" charset="0"/>
                        </a:rPr>
                        <m:t>𝑙𝑢𝑚𝑖𝑛𝑜𝑠𝑖𝑡𝑦</m:t>
                      </m:r>
                      <m:r>
                        <a:rPr lang="en-US" sz="1800" b="0" i="1" smtClean="0">
                          <a:latin typeface="Cambria Math" charset="0"/>
                        </a:rPr>
                        <m:t> (</m:t>
                      </m:r>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rPr>
                            <m:t>500</m:t>
                          </m:r>
                        </m:sub>
                      </m:sSub>
                      <m:r>
                        <a:rPr lang="en-US" sz="1800" b="0" i="1" smtClean="0">
                          <a:latin typeface="Cambria Math" charset="0"/>
                        </a:rPr>
                        <m:t>)</m:t>
                      </m:r>
                    </m:oMath>
                  </m:oMathPara>
                </a14:m>
                <a:endParaRPr lang="en-US" sz="1800" dirty="0"/>
              </a:p>
              <a:p>
                <a:pPr marL="0" lvl="1"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h</m:t>
                      </m:r>
                      <m:sSup>
                        <m:sSupPr>
                          <m:ctrlPr>
                            <a:rPr lang="en-US" sz="1400" b="0" i="1" smtClean="0">
                              <a:latin typeface="Cambria Math" charset="0"/>
                            </a:rPr>
                          </m:ctrlPr>
                        </m:sSupPr>
                        <m:e>
                          <m:d>
                            <m:dPr>
                              <m:ctrlPr>
                                <a:rPr lang="en-US" sz="1400" b="0" i="1" smtClean="0">
                                  <a:latin typeface="Cambria Math" charset="0"/>
                                </a:rPr>
                              </m:ctrlPr>
                            </m:dPr>
                            <m:e>
                              <m:r>
                                <a:rPr lang="en-US" sz="1400" b="0" i="1" smtClean="0">
                                  <a:latin typeface="Cambria Math" charset="0"/>
                                </a:rPr>
                                <m:t>𝑧</m:t>
                              </m:r>
                            </m:e>
                          </m:d>
                        </m:e>
                        <m:sup>
                          <m:r>
                            <a:rPr lang="en-US" sz="1400" b="0" i="1" smtClean="0">
                              <a:latin typeface="Cambria Math" charset="0"/>
                            </a:rPr>
                            <m:t>−7/3</m:t>
                          </m:r>
                        </m:sup>
                      </m:sSup>
                      <m:f>
                        <m:fPr>
                          <m:ctrlPr>
                            <a:rPr lang="bg-BG" sz="1400" b="0" i="1" smtClean="0">
                              <a:latin typeface="Cambria Math" charset="0"/>
                            </a:rPr>
                          </m:ctrlPr>
                        </m:fPr>
                        <m:num>
                          <m:sSub>
                            <m:sSubPr>
                              <m:ctrlPr>
                                <a:rPr lang="en-US" sz="1400" b="0" i="1" smtClean="0">
                                  <a:latin typeface="Cambria Math" charset="0"/>
                                </a:rPr>
                              </m:ctrlPr>
                            </m:sSubPr>
                            <m:e>
                              <m:r>
                                <a:rPr lang="en-US" sz="1400" b="0" i="1" smtClean="0">
                                  <a:latin typeface="Cambria Math" charset="0"/>
                                </a:rPr>
                                <m:t>𝐿</m:t>
                              </m:r>
                            </m:e>
                            <m:sub>
                              <m:r>
                                <a:rPr lang="en-US" sz="1400" b="0" i="1" smtClean="0">
                                  <a:latin typeface="Cambria Math" charset="0"/>
                                </a:rPr>
                                <m:t>500</m:t>
                              </m:r>
                            </m:sub>
                          </m:sSub>
                        </m:num>
                        <m:den>
                          <m:sSup>
                            <m:sSupPr>
                              <m:ctrlPr>
                                <a:rPr lang="en-US" sz="1400" b="0" i="1" smtClean="0">
                                  <a:latin typeface="Cambria Math" charset="0"/>
                                </a:rPr>
                              </m:ctrlPr>
                            </m:sSupPr>
                            <m:e>
                              <m:r>
                                <a:rPr lang="en-US" sz="1400" b="0" i="1" smtClean="0">
                                  <a:latin typeface="Cambria Math" charset="0"/>
                                </a:rPr>
                                <m:t>10</m:t>
                              </m:r>
                            </m:e>
                            <m:sup>
                              <m:r>
                                <a:rPr lang="en-US" sz="1400" b="0" i="1" smtClean="0">
                                  <a:latin typeface="Cambria Math" charset="0"/>
                                </a:rPr>
                                <m:t>44</m:t>
                              </m:r>
                            </m:sup>
                          </m:sSup>
                        </m:den>
                      </m:f>
                      <m:f>
                        <m:fPr>
                          <m:ctrlPr>
                            <a:rPr lang="bg-BG" sz="1400" b="0" i="1" smtClean="0">
                              <a:latin typeface="Cambria Math" charset="0"/>
                            </a:rPr>
                          </m:ctrlPr>
                        </m:fPr>
                        <m:num>
                          <m:r>
                            <a:rPr lang="en-US" sz="1400" b="0" i="1" smtClean="0">
                              <a:latin typeface="Cambria Math" charset="0"/>
                            </a:rPr>
                            <m:t>𝑒𝑟𝑔</m:t>
                          </m:r>
                        </m:num>
                        <m:den>
                          <m:r>
                            <a:rPr lang="en-US" sz="1400" b="0" i="1" smtClean="0">
                              <a:latin typeface="Cambria Math" charset="0"/>
                            </a:rPr>
                            <m:t>𝑠</m:t>
                          </m:r>
                        </m:den>
                      </m:f>
                      <m:r>
                        <a:rPr lang="en-US" sz="1400" b="0" i="1" smtClean="0">
                          <a:latin typeface="Cambria Math" charset="0"/>
                        </a:rPr>
                        <m:t>=</m:t>
                      </m:r>
                      <m:r>
                        <a:rPr lang="en-US" sz="1400" b="0" i="1" smtClean="0">
                          <a:latin typeface="Cambria Math" charset="0"/>
                        </a:rPr>
                        <m:t>𝐶</m:t>
                      </m:r>
                      <m:sSup>
                        <m:sSupPr>
                          <m:ctrlPr>
                            <a:rPr lang="en-US" sz="1400" b="0" i="1" smtClean="0">
                              <a:latin typeface="Cambria Math" charset="0"/>
                            </a:rPr>
                          </m:ctrlPr>
                        </m:sSupPr>
                        <m:e>
                          <m:d>
                            <m:dPr>
                              <m:ctrlPr>
                                <a:rPr lang="en-US" sz="1400" b="0" i="1" smtClean="0">
                                  <a:latin typeface="Cambria Math" charset="0"/>
                                </a:rPr>
                              </m:ctrlPr>
                            </m:dPr>
                            <m:e>
                              <m:f>
                                <m:fPr>
                                  <m:ctrlPr>
                                    <a:rPr lang="bg-BG" sz="1400" b="0" i="1" smtClean="0">
                                      <a:latin typeface="Cambria Math" charset="0"/>
                                    </a:rPr>
                                  </m:ctrlPr>
                                </m:fPr>
                                <m:num>
                                  <m:sSub>
                                    <m:sSubPr>
                                      <m:ctrlPr>
                                        <a:rPr lang="en-US" sz="1400" b="0" i="1" smtClean="0">
                                          <a:latin typeface="Cambria Math" charset="0"/>
                                        </a:rPr>
                                      </m:ctrlPr>
                                    </m:sSubPr>
                                    <m:e>
                                      <m:r>
                                        <a:rPr lang="en-US" sz="1400" b="0" i="1" smtClean="0">
                                          <a:latin typeface="Cambria Math" charset="0"/>
                                        </a:rPr>
                                        <m:t>𝑀</m:t>
                                      </m:r>
                                    </m:e>
                                    <m:sub>
                                      <m:r>
                                        <a:rPr lang="en-US" sz="1400" b="0" i="1" smtClean="0">
                                          <a:latin typeface="Cambria Math" charset="0"/>
                                        </a:rPr>
                                        <m:t>500</m:t>
                                      </m:r>
                                    </m:sub>
                                  </m:sSub>
                                </m:num>
                                <m:den>
                                  <m:r>
                                    <a:rPr lang="en-US" sz="1400" b="0" i="1" smtClean="0">
                                      <a:latin typeface="Cambria Math" charset="0"/>
                                    </a:rPr>
                                    <m:t>3</m:t>
                                  </m:r>
                                  <m:r>
                                    <a:rPr lang="en-US" sz="1400" b="0" i="1" smtClean="0">
                                      <a:latin typeface="Cambria Math" charset="0"/>
                                      <a:ea typeface="Cambria Math" charset="0"/>
                                      <a:cs typeface="Cambria Math" charset="0"/>
                                    </a:rPr>
                                    <m:t>×</m:t>
                                  </m:r>
                                  <m:sSup>
                                    <m:sSupPr>
                                      <m:ctrlPr>
                                        <a:rPr lang="en-US" sz="1400" b="0" i="1" smtClean="0">
                                          <a:latin typeface="Cambria Math" charset="0"/>
                                          <a:ea typeface="Cambria Math" charset="0"/>
                                          <a:cs typeface="Cambria Math" charset="0"/>
                                        </a:rPr>
                                      </m:ctrlPr>
                                    </m:sSupPr>
                                    <m:e>
                                      <m:r>
                                        <a:rPr lang="en-US" sz="1400" b="0" i="1" smtClean="0">
                                          <a:latin typeface="Cambria Math" charset="0"/>
                                          <a:ea typeface="Cambria Math" charset="0"/>
                                          <a:cs typeface="Cambria Math" charset="0"/>
                                        </a:rPr>
                                        <m:t>10</m:t>
                                      </m:r>
                                    </m:e>
                                    <m:sup>
                                      <m:r>
                                        <a:rPr lang="en-US" sz="1400" b="0" i="1" smtClean="0">
                                          <a:latin typeface="Cambria Math" charset="0"/>
                                          <a:ea typeface="Cambria Math" charset="0"/>
                                          <a:cs typeface="Cambria Math" charset="0"/>
                                        </a:rPr>
                                        <m:t>14</m:t>
                                      </m:r>
                                    </m:sup>
                                  </m:sSup>
                                  <m:sSub>
                                    <m:sSubPr>
                                      <m:ctrlPr>
                                        <a:rPr lang="en-US" sz="1400" b="0" i="1" smtClean="0">
                                          <a:latin typeface="Cambria Math" charset="0"/>
                                          <a:ea typeface="Cambria Math" charset="0"/>
                                          <a:cs typeface="Cambria Math" charset="0"/>
                                        </a:rPr>
                                      </m:ctrlPr>
                                    </m:sSubPr>
                                    <m:e>
                                      <m:r>
                                        <a:rPr lang="en-US" sz="1400" b="0" i="1" smtClean="0">
                                          <a:latin typeface="Cambria Math" charset="0"/>
                                          <a:ea typeface="Cambria Math" charset="0"/>
                                          <a:cs typeface="Cambria Math" charset="0"/>
                                        </a:rPr>
                                        <m:t>𝑀</m:t>
                                      </m:r>
                                    </m:e>
                                    <m:sub>
                                      <m:r>
                                        <a:rPr lang="en-US" sz="1400" b="0" i="1" smtClean="0">
                                          <a:latin typeface="Cambria Math" charset="0"/>
                                          <a:ea typeface="Cambria Math" charset="0"/>
                                          <a:cs typeface="Cambria Math" charset="0"/>
                                        </a:rPr>
                                        <m:t>⨀</m:t>
                                      </m:r>
                                    </m:sub>
                                  </m:sSub>
                                </m:den>
                              </m:f>
                            </m:e>
                          </m:d>
                        </m:e>
                        <m:sup>
                          <m:r>
                            <a:rPr lang="en-US" sz="1400" b="0" i="1" smtClean="0">
                              <a:latin typeface="Cambria Math" charset="0"/>
                              <a:ea typeface="Cambria Math" charset="0"/>
                              <a:cs typeface="Cambria Math" charset="0"/>
                            </a:rPr>
                            <m:t>𝛼</m:t>
                          </m:r>
                        </m:sup>
                      </m:sSup>
                    </m:oMath>
                  </m:oMathPara>
                </a14:m>
                <a:endParaRPr lang="en-US" sz="1400" dirty="0" smtClean="0"/>
              </a:p>
              <a:p>
                <a:pPr marL="0" indent="0" algn="ctr">
                  <a:buNone/>
                </a:pPr>
                <a:endParaRPr lang="en-US" sz="1400" b="0" i="1" dirty="0" smtClean="0">
                  <a:latin typeface="Cambria Math" charset="0"/>
                </a:endParaRPr>
              </a:p>
              <a:p>
                <a:pPr marL="0" indent="0" algn="ctr">
                  <a:buNone/>
                </a:pPr>
                <a14:m>
                  <m:oMathPara xmlns:m="http://schemas.openxmlformats.org/officeDocument/2006/math">
                    <m:oMathParaPr>
                      <m:jc m:val="center"/>
                    </m:oMathParaPr>
                    <m:oMath xmlns:m="http://schemas.openxmlformats.org/officeDocument/2006/math">
                      <m:func>
                        <m:funcPr>
                          <m:ctrlPr>
                            <a:rPr lang="en-US" sz="1400" b="0" i="1" smtClean="0">
                              <a:latin typeface="Cambria Math" charset="0"/>
                            </a:rPr>
                          </m:ctrlPr>
                        </m:funcPr>
                        <m:fName>
                          <m:r>
                            <m:rPr>
                              <m:sty m:val="p"/>
                            </m:rPr>
                            <a:rPr lang="en-US" sz="1400" b="0" i="0" smtClean="0">
                              <a:latin typeface="Cambria Math" charset="0"/>
                            </a:rPr>
                            <m:t>log</m:t>
                          </m:r>
                        </m:fName>
                        <m:e>
                          <m:d>
                            <m:dPr>
                              <m:ctrlPr>
                                <a:rPr lang="en-US" sz="1400" b="0" i="1" smtClean="0">
                                  <a:latin typeface="Cambria Math" charset="0"/>
                                </a:rPr>
                              </m:ctrlPr>
                            </m:dPr>
                            <m:e>
                              <m:r>
                                <a:rPr lang="en-US" sz="1400" b="0" i="1" smtClean="0">
                                  <a:latin typeface="Cambria Math" charset="0"/>
                                </a:rPr>
                                <m:t>𝐶</m:t>
                              </m:r>
                            </m:e>
                          </m:d>
                        </m:e>
                      </m:func>
                      <m:r>
                        <a:rPr lang="en-US" sz="1400" b="0" i="1" smtClean="0">
                          <a:latin typeface="Cambria Math" charset="0"/>
                        </a:rPr>
                        <m:t>=0.274</m:t>
                      </m:r>
                    </m:oMath>
                  </m:oMathPara>
                </a14:m>
                <a:endParaRPr lang="en-US" sz="1400" b="0" dirty="0" smtClean="0"/>
              </a:p>
              <a:p>
                <a:pPr marL="0" indent="0" algn="ctr">
                  <a:buNone/>
                </a:pPr>
                <a14:m>
                  <m:oMath xmlns:m="http://schemas.openxmlformats.org/officeDocument/2006/math">
                    <m:r>
                      <a:rPr lang="en-US" sz="1400" i="1" smtClean="0">
                        <a:latin typeface="Cambria Math" charset="0"/>
                        <a:ea typeface="Cambria Math" charset="0"/>
                        <a:cs typeface="Cambria Math" charset="0"/>
                      </a:rPr>
                      <m:t>𝛼</m:t>
                    </m:r>
                    <m:r>
                      <a:rPr lang="en-US" sz="1400" b="0" i="1" smtClean="0">
                        <a:latin typeface="Cambria Math" charset="0"/>
                        <a:ea typeface="Cambria Math" charset="0"/>
                        <a:cs typeface="Cambria Math" charset="0"/>
                      </a:rPr>
                      <m:t>=1.64</m:t>
                    </m:r>
                  </m:oMath>
                </a14:m>
                <a:r>
                  <a:rPr lang="en-US" sz="1400" dirty="0" smtClean="0"/>
                  <a:t> </a:t>
                </a:r>
              </a:p>
              <a:p>
                <a:pPr marL="0" indent="0">
                  <a:buNone/>
                </a:pPr>
                <a14:m>
                  <m:oMathPara xmlns:m="http://schemas.openxmlformats.org/officeDocument/2006/math">
                    <m:oMathParaPr>
                      <m:jc m:val="left"/>
                    </m:oMathParaPr>
                    <m:oMath xmlns:m="http://schemas.openxmlformats.org/officeDocument/2006/math">
                      <m:r>
                        <a:rPr lang="en-US" sz="1800" b="0" i="1" smtClean="0">
                          <a:latin typeface="Cambria Math" charset="0"/>
                        </a:rPr>
                        <m:t>𝑂𝑢𝑡𝑝𝑢𝑡</m:t>
                      </m:r>
                      <m:r>
                        <a:rPr lang="en-US" sz="1800" b="0" i="1" smtClean="0">
                          <a:latin typeface="Cambria Math" charset="0"/>
                        </a:rPr>
                        <m:t>:</m:t>
                      </m:r>
                      <m:r>
                        <a:rPr lang="en-US" sz="1800" b="0" i="1" smtClean="0">
                          <a:latin typeface="Cambria Math" charset="0"/>
                        </a:rPr>
                        <m:t>𝑐𝑙𝑢𝑠𝑡𝑒𝑟</m:t>
                      </m:r>
                      <m:r>
                        <a:rPr lang="en-US" sz="1800" b="0" i="1" smtClean="0">
                          <a:latin typeface="Cambria Math" charset="0"/>
                        </a:rPr>
                        <m:t> </m:t>
                      </m:r>
                      <m:r>
                        <a:rPr lang="en-US" sz="1800" b="0" i="1" smtClean="0">
                          <a:latin typeface="Cambria Math" charset="0"/>
                        </a:rPr>
                        <m:t>𝑚𝑎𝑠𝑠</m:t>
                      </m:r>
                      <m:r>
                        <a:rPr lang="en-US" sz="1800" b="0" i="1" smtClean="0">
                          <a:latin typeface="Cambria Math" charset="0"/>
                        </a:rPr>
                        <m:t> (</m:t>
                      </m:r>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rPr>
                            <m:t>500</m:t>
                          </m:r>
                        </m:sub>
                      </m:sSub>
                      <m:r>
                        <a:rPr lang="en-US" sz="1800" b="0" i="1" smtClean="0">
                          <a:latin typeface="Cambria Math" charset="0"/>
                        </a:rPr>
                        <m:t>)</m:t>
                      </m:r>
                    </m:oMath>
                  </m:oMathPara>
                </a14:m>
                <a:endParaRPr lang="en-US" sz="1800" dirty="0" smtClean="0"/>
              </a:p>
              <a:p>
                <a:pPr marL="342900" lvl="1" indent="-342900">
                  <a:buFont typeface="Wingdings" charset="2"/>
                  <a:buChar char="Ø"/>
                </a:pPr>
                <a:r>
                  <a:rPr lang="en-US" sz="1800" dirty="0" smtClean="0"/>
                  <a:t>Method 3: </a:t>
                </a:r>
                <a:r>
                  <a:rPr lang="en-US" sz="1800" dirty="0"/>
                  <a:t>Using </a:t>
                </a:r>
                <a:r>
                  <a:rPr lang="en-US" sz="1800" dirty="0" err="1"/>
                  <a:t>Sunyaev</a:t>
                </a:r>
                <a:r>
                  <a:rPr lang="en-US" sz="1800" dirty="0"/>
                  <a:t>–</a:t>
                </a:r>
                <a:r>
                  <a:rPr lang="en-US" sz="1800" dirty="0" err="1"/>
                  <a:t>Zel'dovich</a:t>
                </a:r>
                <a:r>
                  <a:rPr lang="en-US" sz="1800" dirty="0"/>
                  <a:t> Effect </a:t>
                </a:r>
                <a:r>
                  <a:rPr lang="en-US" sz="1800" dirty="0" smtClean="0"/>
                  <a:t>(gravitational lensing)</a:t>
                </a:r>
              </a:p>
              <a:p>
                <a:pPr marL="342900" lvl="1" indent="-342900">
                  <a:buFont typeface="Arial" charset="0"/>
                  <a:buChar char="•"/>
                </a:pPr>
                <a:r>
                  <a:rPr lang="en-US" sz="1800" dirty="0" smtClean="0"/>
                  <a:t>Planck </a:t>
                </a:r>
                <a:r>
                  <a:rPr lang="en-US" sz="1800" dirty="0"/>
                  <a:t>catalog </a:t>
                </a:r>
                <a:r>
                  <a:rPr lang="en-US" sz="1800" dirty="0" smtClean="0"/>
                  <a:t>(439) : cluster mass provided by using gravitational </a:t>
                </a:r>
                <a:r>
                  <a:rPr lang="en-US" sz="1800" dirty="0"/>
                  <a:t>lensing </a:t>
                </a:r>
                <a:r>
                  <a:rPr lang="en-US" sz="1800" dirty="0" smtClean="0"/>
                  <a:t>(</a:t>
                </a:r>
                <a:r>
                  <a:rPr lang="en-US" sz="1800" dirty="0"/>
                  <a:t>von der Linden et al. </a:t>
                </a:r>
                <a:r>
                  <a:rPr lang="en-US" sz="1800" dirty="0" smtClean="0"/>
                  <a:t>2014b; Hoekstra </a:t>
                </a:r>
                <a:r>
                  <a:rPr lang="en-US" sz="1800" dirty="0"/>
                  <a:t>et al. </a:t>
                </a:r>
                <a:r>
                  <a:rPr lang="en-US" sz="1800" dirty="0" smtClean="0"/>
                  <a:t>2015)</a:t>
                </a:r>
                <a:endParaRPr lang="en-US" sz="1800" dirty="0"/>
              </a:p>
              <a:p>
                <a:pPr marL="342900" lvl="1" indent="-342900">
                  <a:buFont typeface="Arial" charset="0"/>
                  <a:buChar char="•"/>
                </a:pPr>
                <a:endParaRPr lang="en-US" sz="1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989556"/>
                <a:ext cx="8229600" cy="5136607"/>
              </a:xfrm>
              <a:blipFill rotWithShape="0">
                <a:blip r:embed="rId2"/>
                <a:stretch>
                  <a:fillRect l="-444" t="-593" r="-22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A46DC618-EE12-D344-9CA3-070D5BA7F92A}" type="datetime1">
              <a:rPr lang="en-US" smtClean="0"/>
              <a:t>8/12/16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14</a:t>
            </a:fld>
            <a:endParaRPr lang="en-US"/>
          </a:p>
        </p:txBody>
      </p:sp>
    </p:spTree>
    <p:extLst>
      <p:ext uri="{BB962C8B-B14F-4D97-AF65-F5344CB8AC3E}">
        <p14:creationId xmlns:p14="http://schemas.microsoft.com/office/powerpoint/2010/main" val="121933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852"/>
          </a:xfrm>
        </p:spPr>
        <p:txBody>
          <a:bodyPr>
            <a:normAutofit fontScale="90000"/>
          </a:bodyPr>
          <a:lstStyle/>
          <a:p>
            <a:pPr marL="571500" indent="-571500" algn="l">
              <a:buFont typeface="Wingdings" charset="2"/>
              <a:buChar char="v"/>
            </a:pPr>
            <a:r>
              <a:rPr lang="en-US" sz="2400" dirty="0" smtClean="0"/>
              <a:t>Mass-distance distribution plot of 5 catalogs in </a:t>
            </a:r>
            <a:r>
              <a:rPr lang="en-US" sz="2400" dirty="0" err="1" smtClean="0"/>
              <a:t>Skymap</a:t>
            </a:r>
            <a:r>
              <a:rPr lang="en-US" sz="2400" dirty="0" smtClean="0"/>
              <a:t> Viewer</a:t>
            </a:r>
            <a:endParaRPr lang="en-US" sz="2400" dirty="0"/>
          </a:p>
        </p:txBody>
      </p:sp>
      <p:sp>
        <p:nvSpPr>
          <p:cNvPr id="4" name="Date Placeholder 3"/>
          <p:cNvSpPr>
            <a:spLocks noGrp="1"/>
          </p:cNvSpPr>
          <p:nvPr>
            <p:ph type="dt" sz="half" idx="10"/>
          </p:nvPr>
        </p:nvSpPr>
        <p:spPr/>
        <p:txBody>
          <a:bodyPr/>
          <a:lstStyle/>
          <a:p>
            <a:fld id="{A46DC618-EE12-D344-9CA3-070D5BA7F92A}"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15</a:t>
            </a:fld>
            <a:endParaRPr lang="en-US"/>
          </a:p>
        </p:txBody>
      </p:sp>
      <p:pic>
        <p:nvPicPr>
          <p:cNvPr id="9" name="Content Placeholder 8"/>
          <p:cNvPicPr>
            <a:picLocks noGrp="1" noChangeAspect="1"/>
          </p:cNvPicPr>
          <p:nvPr>
            <p:ph idx="1"/>
          </p:nvPr>
        </p:nvPicPr>
        <p:blipFill rotWithShape="1">
          <a:blip r:embed="rId2">
            <a:extLst>
              <a:ext uri="{28A0092B-C50C-407E-A947-70E740481C1C}">
                <a14:useLocalDpi xmlns:a14="http://schemas.microsoft.com/office/drawing/2010/main" val="0"/>
              </a:ext>
            </a:extLst>
          </a:blip>
          <a:srcRect l="5127" t="4866" r="6216" b="1824"/>
          <a:stretch/>
        </p:blipFill>
        <p:spPr>
          <a:xfrm>
            <a:off x="1210613" y="749882"/>
            <a:ext cx="6297769" cy="4971245"/>
          </a:xfrm>
        </p:spPr>
      </p:pic>
      <p:cxnSp>
        <p:nvCxnSpPr>
          <p:cNvPr id="11" name="Straight Arrow Connector 10"/>
          <p:cNvCxnSpPr/>
          <p:nvPr/>
        </p:nvCxnSpPr>
        <p:spPr>
          <a:xfrm flipV="1">
            <a:off x="2164724" y="5379211"/>
            <a:ext cx="11806" cy="2230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738648" y="5602310"/>
            <a:ext cx="852152" cy="954107"/>
          </a:xfrm>
          <a:prstGeom prst="rect">
            <a:avLst/>
          </a:prstGeom>
          <a:noFill/>
          <a:ln>
            <a:solidFill>
              <a:srgbClr val="0070C0"/>
            </a:solidFill>
          </a:ln>
        </p:spPr>
        <p:txBody>
          <a:bodyPr wrap="square" rtlCol="0">
            <a:spAutoFit/>
          </a:bodyPr>
          <a:lstStyle/>
          <a:p>
            <a:r>
              <a:rPr lang="en-US" sz="1400" dirty="0" smtClean="0"/>
              <a:t>BNS range for </a:t>
            </a:r>
            <a:r>
              <a:rPr lang="en-US" sz="1400" dirty="0" err="1" smtClean="0"/>
              <a:t>aLIGO</a:t>
            </a:r>
            <a:r>
              <a:rPr lang="en-US" sz="1400" dirty="0" smtClean="0"/>
              <a:t> (GWGC)</a:t>
            </a:r>
            <a:endParaRPr lang="en-US" sz="1400" dirty="0"/>
          </a:p>
        </p:txBody>
      </p:sp>
      <p:cxnSp>
        <p:nvCxnSpPr>
          <p:cNvPr id="15" name="Straight Arrow Connector 14"/>
          <p:cNvCxnSpPr/>
          <p:nvPr/>
        </p:nvCxnSpPr>
        <p:spPr>
          <a:xfrm flipV="1">
            <a:off x="3173569" y="5488479"/>
            <a:ext cx="1" cy="232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716369" y="5721127"/>
            <a:ext cx="914400" cy="261610"/>
          </a:xfrm>
          <a:prstGeom prst="rect">
            <a:avLst/>
          </a:prstGeom>
          <a:noFill/>
          <a:ln>
            <a:solidFill>
              <a:srgbClr val="0070C0"/>
            </a:solidFill>
          </a:ln>
        </p:spPr>
        <p:txBody>
          <a:bodyPr wrap="square" rtlCol="0">
            <a:spAutoFit/>
          </a:bodyPr>
          <a:lstStyle/>
          <a:p>
            <a:r>
              <a:rPr lang="en-US" sz="1100" smtClean="0"/>
              <a:t>GW150914</a:t>
            </a:r>
            <a:endParaRPr lang="en-US" sz="1100"/>
          </a:p>
        </p:txBody>
      </p:sp>
      <p:cxnSp>
        <p:nvCxnSpPr>
          <p:cNvPr id="19" name="Straight Arrow Connector 18"/>
          <p:cNvCxnSpPr/>
          <p:nvPr/>
        </p:nvCxnSpPr>
        <p:spPr>
          <a:xfrm flipH="1" flipV="1">
            <a:off x="3291627" y="5492883"/>
            <a:ext cx="7512" cy="601857"/>
          </a:xfrm>
          <a:prstGeom prst="straightConnector1">
            <a:avLst/>
          </a:prstGeom>
          <a:ln>
            <a:solidFill>
              <a:schemeClr val="accent1">
                <a:alpha val="31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820472" y="6094740"/>
            <a:ext cx="1051775" cy="261610"/>
          </a:xfrm>
          <a:prstGeom prst="rect">
            <a:avLst/>
          </a:prstGeom>
          <a:noFill/>
          <a:ln>
            <a:solidFill>
              <a:schemeClr val="accent1"/>
            </a:solidFill>
          </a:ln>
        </p:spPr>
        <p:txBody>
          <a:bodyPr wrap="square" rtlCol="0">
            <a:spAutoFit/>
          </a:bodyPr>
          <a:lstStyle/>
          <a:p>
            <a:r>
              <a:rPr lang="en-US" sz="1100" smtClean="0"/>
              <a:t>GW151226</a:t>
            </a:r>
            <a:endParaRPr lang="en-US" sz="1100"/>
          </a:p>
        </p:txBody>
      </p:sp>
      <p:cxnSp>
        <p:nvCxnSpPr>
          <p:cNvPr id="24" name="Straight Arrow Connector 23"/>
          <p:cNvCxnSpPr/>
          <p:nvPr/>
        </p:nvCxnSpPr>
        <p:spPr>
          <a:xfrm flipV="1">
            <a:off x="5396248" y="5407760"/>
            <a:ext cx="12879" cy="4778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969903" y="5885645"/>
            <a:ext cx="852690" cy="261610"/>
          </a:xfrm>
          <a:prstGeom prst="rect">
            <a:avLst/>
          </a:prstGeom>
          <a:noFill/>
          <a:ln>
            <a:solidFill>
              <a:schemeClr val="accent1"/>
            </a:solidFill>
          </a:ln>
        </p:spPr>
        <p:txBody>
          <a:bodyPr wrap="square" rtlCol="0">
            <a:spAutoFit/>
          </a:bodyPr>
          <a:lstStyle/>
          <a:p>
            <a:r>
              <a:rPr lang="en-US" sz="1100" smtClean="0"/>
              <a:t>LVT151012</a:t>
            </a:r>
            <a:endParaRPr lang="en-US" sz="1100"/>
          </a:p>
        </p:txBody>
      </p:sp>
    </p:spTree>
    <p:extLst>
      <p:ext uri="{BB962C8B-B14F-4D97-AF65-F5344CB8AC3E}">
        <p14:creationId xmlns:p14="http://schemas.microsoft.com/office/powerpoint/2010/main" val="1409571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9690"/>
            <a:ext cx="8229600" cy="639762"/>
          </a:xfrm>
        </p:spPr>
        <p:txBody>
          <a:bodyPr>
            <a:normAutofit/>
          </a:bodyPr>
          <a:lstStyle/>
          <a:p>
            <a:pPr marL="342900" indent="-342900" algn="l">
              <a:buFont typeface="Wingdings" charset="2"/>
              <a:buChar char="v"/>
            </a:pPr>
            <a:r>
              <a:rPr lang="en-US" sz="2400" dirty="0" smtClean="0"/>
              <a:t>Metallicity Estimation</a:t>
            </a:r>
            <a:endParaRPr lang="en-US" sz="24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077238"/>
                <a:ext cx="8229600" cy="5048925"/>
              </a:xfrm>
            </p:spPr>
            <p:txBody>
              <a:bodyPr>
                <a:normAutofit/>
              </a:bodyPr>
              <a:lstStyle/>
              <a:p>
                <a:r>
                  <a:rPr lang="en-US" sz="1800" dirty="0" smtClean="0"/>
                  <a:t>For all GLADE-2MASS galaxies, metallicities are estimated together with stellar mass using the </a:t>
                </a:r>
                <a:r>
                  <a:rPr lang="en-US" sz="1800" dirty="0" err="1"/>
                  <a:t>BayeSED</a:t>
                </a:r>
                <a:r>
                  <a:rPr lang="en-US" sz="1800" dirty="0"/>
                  <a:t>. </a:t>
                </a:r>
                <a:endParaRPr lang="en-US" sz="1800" dirty="0" smtClean="0"/>
              </a:p>
              <a:p>
                <a:r>
                  <a:rPr lang="en-US" sz="1800" dirty="0" smtClean="0"/>
                  <a:t>Metallicities </a:t>
                </a:r>
                <a:r>
                  <a:rPr lang="en-US" sz="1800" dirty="0"/>
                  <a:t>of </a:t>
                </a:r>
                <a:r>
                  <a:rPr lang="en-US" sz="1800" dirty="0" err="1"/>
                  <a:t>WISExSCOS</a:t>
                </a:r>
                <a:r>
                  <a:rPr lang="en-US" sz="1800" dirty="0"/>
                  <a:t> galaxies, on the other hand, are derived from stellar mass using the </a:t>
                </a:r>
                <a:r>
                  <a:rPr lang="en-US" sz="1800" u="sng" dirty="0"/>
                  <a:t>empirical mass-metallicity </a:t>
                </a:r>
                <a:r>
                  <a:rPr lang="en-US" sz="1800" u="sng" dirty="0" smtClean="0"/>
                  <a:t>relation</a:t>
                </a:r>
                <a:r>
                  <a:rPr lang="en-US" sz="1800" dirty="0" smtClean="0"/>
                  <a:t>:</a:t>
                </a:r>
              </a:p>
              <a:p>
                <a:pPr marL="0" indent="0">
                  <a:buNone/>
                </a:pPr>
                <a:r>
                  <a:rPr lang="en-US" sz="1500" i="1" dirty="0" smtClean="0"/>
                  <a:t>Assumption</a:t>
                </a:r>
                <a:r>
                  <a:rPr lang="en-US" sz="1500" i="1" dirty="0"/>
                  <a:t>: metallicity of a galaxy is uniform and equals to the mean metallicity of the star forming gas in the galaxy.</a:t>
                </a:r>
                <a:endParaRPr lang="en-US" sz="1500" i="1" dirty="0" smtClean="0"/>
              </a:p>
              <a:p>
                <a:pPr marL="0" indent="0">
                  <a:buNone/>
                </a:pPr>
                <a:endParaRPr lang="en-US" sz="1500" i="1" dirty="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500" b="0" i="1" smtClean="0">
                          <a:latin typeface="Cambria Math" charset="0"/>
                        </a:rPr>
                        <m:t>𝐼𝑛𝑝𝑢𝑡</m:t>
                      </m:r>
                      <m:r>
                        <a:rPr lang="en-US" sz="1500" b="0" i="1" smtClean="0">
                          <a:latin typeface="Cambria Math" charset="0"/>
                        </a:rPr>
                        <m:t>:</m:t>
                      </m:r>
                      <m:r>
                        <a:rPr lang="en-US" sz="1500" b="0" i="1" smtClean="0">
                          <a:latin typeface="Cambria Math" charset="0"/>
                        </a:rPr>
                        <m:t>𝑔𝑎𝑙𝑎𝑥𝑦</m:t>
                      </m:r>
                      <m:r>
                        <a:rPr lang="en-US" sz="1500" b="0" i="1" smtClean="0">
                          <a:latin typeface="Cambria Math" charset="0"/>
                        </a:rPr>
                        <m:t> </m:t>
                      </m:r>
                      <m:r>
                        <a:rPr lang="en-US" sz="1500" b="0" i="1" smtClean="0">
                          <a:latin typeface="Cambria Math" charset="0"/>
                        </a:rPr>
                        <m:t>𝑚𝑎𝑠𝑠</m:t>
                      </m:r>
                      <m:r>
                        <a:rPr lang="en-US" sz="1500" b="0" i="1" smtClean="0">
                          <a:latin typeface="Cambria Math" charset="0"/>
                        </a:rPr>
                        <m:t> </m:t>
                      </m:r>
                      <m:d>
                        <m:dPr>
                          <m:ctrlPr>
                            <a:rPr lang="en-US" sz="1500" b="0" i="1" smtClean="0">
                              <a:latin typeface="Cambria Math" charset="0"/>
                            </a:rPr>
                          </m:ctrlPr>
                        </m:dPr>
                        <m:e>
                          <m:sSub>
                            <m:sSubPr>
                              <m:ctrlPr>
                                <a:rPr lang="en-US" sz="1500" b="0" i="1" smtClean="0">
                                  <a:latin typeface="Cambria Math" charset="0"/>
                                </a:rPr>
                              </m:ctrlPr>
                            </m:sSubPr>
                            <m:e>
                              <m:r>
                                <a:rPr lang="en-US" sz="1500" b="0" i="1" smtClean="0">
                                  <a:latin typeface="Cambria Math" charset="0"/>
                                </a:rPr>
                                <m:t>𝑀</m:t>
                              </m:r>
                            </m:e>
                            <m:sub>
                              <m:r>
                                <a:rPr lang="en-US" sz="1500" b="0" i="1" smtClean="0">
                                  <a:latin typeface="Cambria Math" charset="0"/>
                                </a:rPr>
                                <m:t>𝑔𝑎𝑙</m:t>
                              </m:r>
                            </m:sub>
                          </m:sSub>
                        </m:e>
                      </m:d>
                      <m:r>
                        <a:rPr lang="en-US" sz="1500" b="0" i="1" smtClean="0">
                          <a:latin typeface="Cambria Math" charset="0"/>
                        </a:rPr>
                        <m:t>, </m:t>
                      </m:r>
                      <m:r>
                        <a:rPr lang="en-US" sz="1500" b="0" i="1" smtClean="0">
                          <a:latin typeface="Cambria Math" charset="0"/>
                        </a:rPr>
                        <m:t>𝑟𝑒𝑑𝑠h𝑖𝑓𝑡</m:t>
                      </m:r>
                      <m:r>
                        <a:rPr lang="en-US" sz="1500" b="0" i="1" smtClean="0">
                          <a:latin typeface="Cambria Math" charset="0"/>
                        </a:rPr>
                        <m:t> (</m:t>
                      </m:r>
                      <m:r>
                        <a:rPr lang="en-US" sz="1500" b="0" i="1" smtClean="0">
                          <a:latin typeface="Cambria Math" charset="0"/>
                        </a:rPr>
                        <m:t>𝑧</m:t>
                      </m:r>
                      <m:r>
                        <a:rPr lang="en-US" sz="1500" b="0" i="1" smtClean="0">
                          <a:latin typeface="Cambria Math" charset="0"/>
                        </a:rPr>
                        <m:t>)</m:t>
                      </m:r>
                    </m:oMath>
                  </m:oMathPara>
                </a14:m>
                <a:endParaRPr lang="en-US" sz="1500" b="0" i="1" dirty="0" smtClean="0">
                  <a:latin typeface="Cambria Math" charset="0"/>
                </a:endParaRPr>
              </a:p>
              <a:p>
                <a:pPr marL="0" indent="0">
                  <a:buNone/>
                </a:pPr>
                <a:endParaRPr lang="en-US" sz="1500" b="0" i="1" dirty="0" smtClean="0">
                  <a:latin typeface="Cambria Math" charset="0"/>
                </a:endParaRPr>
              </a:p>
              <a:p>
                <a:pPr marL="0" indent="0">
                  <a:buNone/>
                </a:pPr>
                <a14:m>
                  <m:oMathPara xmlns:m="http://schemas.openxmlformats.org/officeDocument/2006/math">
                    <m:oMathParaPr>
                      <m:jc m:val="centerGroup"/>
                    </m:oMathParaPr>
                    <m:oMath xmlns:m="http://schemas.openxmlformats.org/officeDocument/2006/math">
                      <m:func>
                        <m:funcPr>
                          <m:ctrlPr>
                            <a:rPr lang="en-US" sz="1500" b="0" i="1" smtClean="0">
                              <a:latin typeface="Cambria Math" charset="0"/>
                            </a:rPr>
                          </m:ctrlPr>
                        </m:funcPr>
                        <m:fName>
                          <m:r>
                            <m:rPr>
                              <m:sty m:val="p"/>
                            </m:rPr>
                            <a:rPr lang="en-US" sz="1500" b="0" i="0" smtClean="0">
                              <a:latin typeface="Cambria Math" charset="0"/>
                            </a:rPr>
                            <m:t>log</m:t>
                          </m:r>
                        </m:fName>
                        <m:e>
                          <m:d>
                            <m:dPr>
                              <m:ctrlPr>
                                <a:rPr lang="en-US" sz="1500" b="0" i="1" smtClean="0">
                                  <a:latin typeface="Cambria Math" charset="0"/>
                                </a:rPr>
                              </m:ctrlPr>
                            </m:dPr>
                            <m:e>
                              <m:f>
                                <m:fPr>
                                  <m:ctrlPr>
                                    <a:rPr lang="bg-BG" sz="1500" b="0" i="1" smtClean="0">
                                      <a:latin typeface="Cambria Math" charset="0"/>
                                    </a:rPr>
                                  </m:ctrlPr>
                                </m:fPr>
                                <m:num>
                                  <m:sSub>
                                    <m:sSubPr>
                                      <m:ctrlPr>
                                        <a:rPr lang="en-US" sz="1500" b="0" i="1" smtClean="0">
                                          <a:latin typeface="Cambria Math" charset="0"/>
                                        </a:rPr>
                                      </m:ctrlPr>
                                    </m:sSubPr>
                                    <m:e>
                                      <m:r>
                                        <a:rPr lang="en-US" sz="1500" b="0" i="1" smtClean="0">
                                          <a:latin typeface="Cambria Math" charset="0"/>
                                        </a:rPr>
                                        <m:t>𝑍</m:t>
                                      </m:r>
                                    </m:e>
                                    <m:sub>
                                      <m:r>
                                        <a:rPr lang="en-US" sz="1500" b="0" i="1" smtClean="0">
                                          <a:latin typeface="Cambria Math" charset="0"/>
                                        </a:rPr>
                                        <m:t>𝑔𝑎𝑠</m:t>
                                      </m:r>
                                    </m:sub>
                                  </m:sSub>
                                </m:num>
                                <m:den>
                                  <m:sSub>
                                    <m:sSubPr>
                                      <m:ctrlPr>
                                        <a:rPr lang="en-US" sz="1500" b="0" i="1" smtClean="0">
                                          <a:latin typeface="Cambria Math" charset="0"/>
                                        </a:rPr>
                                      </m:ctrlPr>
                                    </m:sSubPr>
                                    <m:e>
                                      <m:r>
                                        <a:rPr lang="en-US" sz="1500" b="0" i="1" smtClean="0">
                                          <a:latin typeface="Cambria Math" charset="0"/>
                                        </a:rPr>
                                        <m:t>𝑍</m:t>
                                      </m:r>
                                    </m:e>
                                    <m:sub>
                                      <m:r>
                                        <a:rPr lang="en-US" sz="1500" b="0" i="1" smtClean="0">
                                          <a:latin typeface="Cambria Math" charset="0"/>
                                        </a:rPr>
                                        <m:t>𝑆𝑢𝑛</m:t>
                                      </m:r>
                                    </m:sub>
                                  </m:sSub>
                                </m:den>
                              </m:f>
                            </m:e>
                          </m:d>
                        </m:e>
                      </m:func>
                      <m:r>
                        <a:rPr lang="en-US" sz="1500" b="0" i="1" smtClean="0">
                          <a:latin typeface="Cambria Math" charset="0"/>
                        </a:rPr>
                        <m:t>=0.35</m:t>
                      </m:r>
                      <m:d>
                        <m:dPr>
                          <m:begChr m:val="["/>
                          <m:endChr m:val="]"/>
                          <m:ctrlPr>
                            <a:rPr lang="en-US" sz="1500" b="0" i="1" smtClean="0">
                              <a:latin typeface="Cambria Math" charset="0"/>
                            </a:rPr>
                          </m:ctrlPr>
                        </m:dPr>
                        <m:e>
                          <m:func>
                            <m:funcPr>
                              <m:ctrlPr>
                                <a:rPr lang="en-US" sz="1500" b="0" i="1" smtClean="0">
                                  <a:latin typeface="Cambria Math" charset="0"/>
                                </a:rPr>
                              </m:ctrlPr>
                            </m:funcPr>
                            <m:fName>
                              <m:r>
                                <m:rPr>
                                  <m:sty m:val="p"/>
                                </m:rPr>
                                <a:rPr lang="en-US" sz="1500" b="0" i="0" smtClean="0">
                                  <a:latin typeface="Cambria Math" charset="0"/>
                                </a:rPr>
                                <m:t>log</m:t>
                              </m:r>
                            </m:fName>
                            <m:e>
                              <m:d>
                                <m:dPr>
                                  <m:ctrlPr>
                                    <a:rPr lang="en-US" sz="1500" b="0" i="1" smtClean="0">
                                      <a:latin typeface="Cambria Math" charset="0"/>
                                    </a:rPr>
                                  </m:ctrlPr>
                                </m:dPr>
                                <m:e>
                                  <m:sSub>
                                    <m:sSubPr>
                                      <m:ctrlPr>
                                        <a:rPr lang="en-US" sz="1500" b="0" i="1" smtClean="0">
                                          <a:latin typeface="Cambria Math" charset="0"/>
                                        </a:rPr>
                                      </m:ctrlPr>
                                    </m:sSubPr>
                                    <m:e>
                                      <m:r>
                                        <a:rPr lang="en-US" sz="1500" b="0" i="1" smtClean="0">
                                          <a:latin typeface="Cambria Math" charset="0"/>
                                        </a:rPr>
                                        <m:t>𝑀</m:t>
                                      </m:r>
                                    </m:e>
                                    <m:sub>
                                      <m:r>
                                        <a:rPr lang="en-US" sz="1500" b="0" i="1" smtClean="0">
                                          <a:latin typeface="Cambria Math" charset="0"/>
                                        </a:rPr>
                                        <m:t>𝑔𝑎𝑙</m:t>
                                      </m:r>
                                    </m:sub>
                                  </m:sSub>
                                </m:e>
                              </m:d>
                            </m:e>
                          </m:func>
                          <m:r>
                            <a:rPr lang="en-US" sz="1500" b="0" i="1" smtClean="0">
                              <a:latin typeface="Cambria Math" charset="0"/>
                            </a:rPr>
                            <m:t>−10</m:t>
                          </m:r>
                        </m:e>
                      </m:d>
                      <m:r>
                        <a:rPr lang="en-US" sz="1500" b="0" i="1" smtClean="0">
                          <a:latin typeface="Cambria Math" charset="0"/>
                        </a:rPr>
                        <m:t>+0.93</m:t>
                      </m:r>
                      <m:sSup>
                        <m:sSupPr>
                          <m:ctrlPr>
                            <a:rPr lang="en-US" sz="1500" b="0" i="1" smtClean="0">
                              <a:latin typeface="Cambria Math" charset="0"/>
                            </a:rPr>
                          </m:ctrlPr>
                        </m:sSupPr>
                        <m:e>
                          <m:r>
                            <a:rPr lang="en-US" sz="1500" b="0" i="1" smtClean="0">
                              <a:latin typeface="Cambria Math" charset="0"/>
                            </a:rPr>
                            <m:t>𝑒</m:t>
                          </m:r>
                        </m:e>
                        <m:sup>
                          <m:r>
                            <a:rPr lang="en-US" sz="1500" b="0" i="1" smtClean="0">
                              <a:latin typeface="Cambria Math" charset="0"/>
                            </a:rPr>
                            <m:t>−0.43</m:t>
                          </m:r>
                          <m:r>
                            <a:rPr lang="en-US" sz="1500" b="0" i="1" smtClean="0">
                              <a:latin typeface="Cambria Math" charset="0"/>
                            </a:rPr>
                            <m:t>𝑧</m:t>
                          </m:r>
                        </m:sup>
                      </m:sSup>
                      <m:r>
                        <a:rPr lang="en-US" sz="1500" b="0" i="1" smtClean="0">
                          <a:latin typeface="Cambria Math" charset="0"/>
                        </a:rPr>
                        <m:t>−1.05</m:t>
                      </m:r>
                    </m:oMath>
                  </m:oMathPara>
                </a14:m>
                <a:endParaRPr lang="en-US" sz="1500" dirty="0" smtClean="0"/>
              </a:p>
              <a:p>
                <a:pPr marL="0" indent="0">
                  <a:buNone/>
                </a:pPr>
                <a:endParaRPr lang="en-US" sz="1500" b="0" i="1" dirty="0" smtClean="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500" b="0" i="1" smtClean="0">
                          <a:latin typeface="Cambria Math" charset="0"/>
                        </a:rPr>
                        <m:t>𝑂𝑢𝑡𝑝𝑢𝑡</m:t>
                      </m:r>
                      <m:r>
                        <a:rPr lang="en-US" sz="1500" b="0" i="1" smtClean="0">
                          <a:latin typeface="Cambria Math" charset="0"/>
                        </a:rPr>
                        <m:t>:</m:t>
                      </m:r>
                      <m:r>
                        <a:rPr lang="en-US" sz="1500" b="0" i="1" smtClean="0">
                          <a:latin typeface="Cambria Math" charset="0"/>
                        </a:rPr>
                        <m:t>𝑔𝑎𝑙𝑎𝑥𝑦</m:t>
                      </m:r>
                      <m:r>
                        <a:rPr lang="en-US" sz="1500" b="0" i="1" smtClean="0">
                          <a:latin typeface="Cambria Math" charset="0"/>
                        </a:rPr>
                        <m:t> </m:t>
                      </m:r>
                      <m:r>
                        <a:rPr lang="en-US" sz="1500" b="0" i="1" smtClean="0">
                          <a:latin typeface="Cambria Math" charset="0"/>
                        </a:rPr>
                        <m:t>𝑚𝑒𝑡𝑎𝑙𝑙𝑖𝑐𝑖𝑡𝑦</m:t>
                      </m:r>
                      <m:r>
                        <a:rPr lang="en-US" sz="1500" b="0" i="1" smtClean="0">
                          <a:latin typeface="Cambria Math" charset="0"/>
                        </a:rPr>
                        <m:t> (</m:t>
                      </m:r>
                      <m:sSub>
                        <m:sSubPr>
                          <m:ctrlPr>
                            <a:rPr lang="en-US" sz="1500" b="0" i="1" smtClean="0">
                              <a:latin typeface="Cambria Math" charset="0"/>
                            </a:rPr>
                          </m:ctrlPr>
                        </m:sSubPr>
                        <m:e>
                          <m:r>
                            <a:rPr lang="en-US" sz="1500" b="0" i="1" smtClean="0">
                              <a:latin typeface="Cambria Math" charset="0"/>
                            </a:rPr>
                            <m:t>𝑍</m:t>
                          </m:r>
                        </m:e>
                        <m:sub>
                          <m:r>
                            <a:rPr lang="en-US" sz="1500" b="0" i="1" smtClean="0">
                              <a:latin typeface="Cambria Math" charset="0"/>
                            </a:rPr>
                            <m:t>𝑔𝑎𝑠</m:t>
                          </m:r>
                        </m:sub>
                      </m:sSub>
                      <m:r>
                        <a:rPr lang="en-US" sz="1500" b="0" i="1" smtClean="0">
                          <a:latin typeface="Cambria Math" charset="0"/>
                        </a:rPr>
                        <m:t>)</m:t>
                      </m:r>
                    </m:oMath>
                  </m:oMathPara>
                </a14:m>
                <a:endParaRPr lang="en-US" sz="1500" dirty="0" smtClean="0"/>
              </a:p>
              <a:p>
                <a:pPr marL="0" indent="0">
                  <a:buNone/>
                </a:pPr>
                <a:endParaRPr lang="en-US" sz="1500" dirty="0" smtClean="0"/>
              </a:p>
              <a:p>
                <a:pPr marL="0" indent="0">
                  <a:buNone/>
                </a:pPr>
                <a:r>
                  <a:rPr lang="en-US" sz="1600" dirty="0" smtClean="0"/>
                  <a:t>The </a:t>
                </a:r>
                <a:r>
                  <a:rPr lang="en-US" sz="1600" dirty="0"/>
                  <a:t>mass-metallicity relation comes from high-resolution cosmological simulation suite </a:t>
                </a:r>
                <a:r>
                  <a:rPr lang="en-US" sz="1600" i="1" dirty="0" smtClean="0"/>
                  <a:t>FIRE</a:t>
                </a:r>
                <a:r>
                  <a:rPr lang="en-US" sz="1600" dirty="0" smtClean="0"/>
                  <a:t> </a:t>
                </a:r>
                <a:r>
                  <a:rPr lang="en-US" sz="1600" dirty="0"/>
                  <a:t>, and it agrees with both gas and stellar metallicity measurements observed at low redshifts for </a:t>
                </a:r>
                <a14:m>
                  <m:oMath xmlns:m="http://schemas.openxmlformats.org/officeDocument/2006/math">
                    <m:sSup>
                      <m:sSupPr>
                        <m:ctrlPr>
                          <a:rPr lang="en-US" sz="1600" i="1" smtClean="0">
                            <a:latin typeface="Cambria Math" charset="0"/>
                          </a:rPr>
                        </m:ctrlPr>
                      </m:sSupPr>
                      <m:e>
                        <m:r>
                          <a:rPr lang="en-US" sz="1600" b="0" i="1" smtClean="0">
                            <a:latin typeface="Cambria Math" charset="0"/>
                          </a:rPr>
                          <m:t>10</m:t>
                        </m:r>
                      </m:e>
                      <m:sup>
                        <m:r>
                          <a:rPr lang="en-US" sz="1600" b="0" i="1" smtClean="0">
                            <a:latin typeface="Cambria Math" charset="0"/>
                          </a:rPr>
                          <m:t>4</m:t>
                        </m:r>
                      </m:sup>
                    </m:sSup>
                    <m:r>
                      <a:rPr lang="hr-HR" sz="1600" i="1" smtClean="0">
                        <a:latin typeface="Cambria Math" charset="0"/>
                        <a:ea typeface="Cambria Math" charset="0"/>
                        <a:cs typeface="Cambria Math" charset="0"/>
                      </a:rPr>
                      <m:t>&lt;</m:t>
                    </m:r>
                    <m:sSub>
                      <m:sSubPr>
                        <m:ctrlPr>
                          <a:rPr lang="en-US" sz="160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𝑀</m:t>
                        </m:r>
                      </m:e>
                      <m:sub>
                        <m:r>
                          <a:rPr lang="en-US" sz="1600" b="0" i="1" smtClean="0">
                            <a:latin typeface="Cambria Math" charset="0"/>
                            <a:ea typeface="Cambria Math" charset="0"/>
                            <a:cs typeface="Cambria Math" charset="0"/>
                          </a:rPr>
                          <m:t>𝑔𝑎𝑙</m:t>
                        </m:r>
                      </m:sub>
                    </m:sSub>
                    <m:r>
                      <a:rPr lang="hr-HR" sz="1600" i="1" smtClean="0">
                        <a:latin typeface="Cambria Math" charset="0"/>
                        <a:ea typeface="Cambria Math" charset="0"/>
                        <a:cs typeface="Cambria Math" charset="0"/>
                      </a:rPr>
                      <m:t>&lt;</m:t>
                    </m:r>
                    <m:sSup>
                      <m:sSupPr>
                        <m:ctrlPr>
                          <a:rPr lang="hr-HR" sz="1600" i="1" smtClean="0">
                            <a:latin typeface="Cambria Math" charset="0"/>
                            <a:ea typeface="Cambria Math" charset="0"/>
                            <a:cs typeface="Cambria Math" charset="0"/>
                          </a:rPr>
                        </m:ctrlPr>
                      </m:sSupPr>
                      <m:e>
                        <m:r>
                          <a:rPr lang="en-US" sz="1600" b="0" i="1" smtClean="0">
                            <a:latin typeface="Cambria Math" charset="0"/>
                            <a:ea typeface="Cambria Math" charset="0"/>
                            <a:cs typeface="Cambria Math" charset="0"/>
                          </a:rPr>
                          <m:t>10</m:t>
                        </m:r>
                      </m:e>
                      <m:sup>
                        <m:r>
                          <a:rPr lang="en-US" sz="1600" b="0" i="1" smtClean="0">
                            <a:latin typeface="Cambria Math" charset="0"/>
                            <a:ea typeface="Cambria Math" charset="0"/>
                            <a:cs typeface="Cambria Math" charset="0"/>
                          </a:rPr>
                          <m:t>11</m:t>
                        </m:r>
                      </m:sup>
                    </m:sSup>
                    <m:sSub>
                      <m:sSubPr>
                        <m:ctrlPr>
                          <a:rPr lang="en-US" sz="160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𝑀</m:t>
                        </m:r>
                      </m:e>
                      <m:sub>
                        <m:r>
                          <a:rPr lang="en-US" sz="1600" i="1" smtClean="0">
                            <a:latin typeface="Cambria Math" charset="0"/>
                            <a:ea typeface="Cambria Math" charset="0"/>
                            <a:cs typeface="Cambria Math" charset="0"/>
                          </a:rPr>
                          <m:t>⨀</m:t>
                        </m:r>
                      </m:sub>
                    </m:sSub>
                    <m:r>
                      <a:rPr lang="en-US" sz="1600" b="0" i="1" smtClean="0">
                        <a:latin typeface="Cambria Math" charset="0"/>
                        <a:ea typeface="Cambria Math" charset="0"/>
                        <a:cs typeface="Cambria Math" charset="0"/>
                      </a:rPr>
                      <m:t> ,</m:t>
                    </m:r>
                  </m:oMath>
                </a14:m>
                <a:r>
                  <a:rPr lang="en-US" sz="1600" dirty="0" smtClean="0"/>
                  <a:t>as </a:t>
                </a:r>
                <a:r>
                  <a:rPr lang="en-US" sz="1600" dirty="0"/>
                  <a:t>well as the data at higher </a:t>
                </a:r>
                <a:r>
                  <a:rPr lang="en-US" sz="1600" dirty="0" smtClean="0"/>
                  <a:t>redshifts.</a:t>
                </a:r>
                <a:endParaRPr lang="en-US" sz="16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077238"/>
                <a:ext cx="8229600" cy="5048925"/>
              </a:xfrm>
              <a:blipFill rotWithShape="0">
                <a:blip r:embed="rId2"/>
                <a:stretch>
                  <a:fillRect l="-444" t="-725" r="-741"/>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16</a:t>
            </a:fld>
            <a:endParaRPr lang="en-US"/>
          </a:p>
        </p:txBody>
      </p:sp>
    </p:spTree>
    <p:extLst>
      <p:ext uri="{BB962C8B-B14F-4D97-AF65-F5344CB8AC3E}">
        <p14:creationId xmlns:p14="http://schemas.microsoft.com/office/powerpoint/2010/main" val="811507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690" y="199777"/>
            <a:ext cx="8229600" cy="588247"/>
          </a:xfrm>
        </p:spPr>
        <p:txBody>
          <a:bodyPr>
            <a:normAutofit/>
          </a:bodyPr>
          <a:lstStyle/>
          <a:p>
            <a:pPr marL="342900" indent="-342900" algn="l">
              <a:buFont typeface="Wingdings" charset="2"/>
              <a:buChar char="v"/>
            </a:pPr>
            <a:r>
              <a:rPr lang="en-US" sz="2400" dirty="0" smtClean="0"/>
              <a:t>Future Work</a:t>
            </a:r>
            <a:endParaRPr lang="en-US" sz="2400" dirty="0"/>
          </a:p>
        </p:txBody>
      </p:sp>
      <p:sp>
        <p:nvSpPr>
          <p:cNvPr id="3" name="Content Placeholder 2"/>
          <p:cNvSpPr>
            <a:spLocks noGrp="1"/>
          </p:cNvSpPr>
          <p:nvPr>
            <p:ph idx="1"/>
          </p:nvPr>
        </p:nvSpPr>
        <p:spPr>
          <a:xfrm>
            <a:off x="457200" y="862886"/>
            <a:ext cx="8229600" cy="1931829"/>
          </a:xfrm>
        </p:spPr>
        <p:txBody>
          <a:bodyPr/>
          <a:lstStyle/>
          <a:p>
            <a:r>
              <a:rPr lang="en-US" sz="1800" dirty="0" smtClean="0"/>
              <a:t>More catalogs (</a:t>
            </a:r>
            <a:r>
              <a:rPr lang="en-US" sz="1800" dirty="0" err="1" smtClean="0"/>
              <a:t>PanSTAR</a:t>
            </a:r>
            <a:r>
              <a:rPr lang="en-US" sz="1800" dirty="0" smtClean="0"/>
              <a:t>, etc.)</a:t>
            </a:r>
          </a:p>
          <a:p>
            <a:r>
              <a:rPr lang="en-US" sz="1800" dirty="0" smtClean="0"/>
              <a:t>Improve the accuracy in stellar mass estimation</a:t>
            </a:r>
          </a:p>
          <a:p>
            <a:r>
              <a:rPr lang="en-US" sz="1800" dirty="0" smtClean="0"/>
              <a:t>Add metallicity and SFR to </a:t>
            </a:r>
            <a:r>
              <a:rPr lang="en-US" sz="2000" dirty="0" smtClean="0"/>
              <a:t>each</a:t>
            </a:r>
            <a:r>
              <a:rPr lang="en-US" sz="1800" dirty="0" smtClean="0"/>
              <a:t> galaxy </a:t>
            </a:r>
          </a:p>
          <a:p>
            <a:r>
              <a:rPr lang="en-US" sz="1800" dirty="0" smtClean="0"/>
              <a:t>Better localization from GW network (HLVIK) will make </a:t>
            </a:r>
            <a:r>
              <a:rPr lang="en-US" sz="1800" dirty="0" err="1" smtClean="0"/>
              <a:t>Skymap</a:t>
            </a:r>
            <a:r>
              <a:rPr lang="en-US" sz="1800" dirty="0" smtClean="0"/>
              <a:t> Viewer more helpful</a:t>
            </a:r>
          </a:p>
          <a:p>
            <a:endParaRPr lang="en-US" sz="2400" dirty="0" smtClean="0"/>
          </a:p>
          <a:p>
            <a:endParaRPr lang="en-US" sz="2400" dirty="0" smtClean="0"/>
          </a:p>
          <a:p>
            <a:endParaRPr lang="en-US" sz="2400" dirty="0" smtClean="0"/>
          </a:p>
          <a:p>
            <a:endParaRPr lang="en-US" dirty="0"/>
          </a:p>
        </p:txBody>
      </p:sp>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17</a:t>
            </a:fld>
            <a:endParaRPr lang="en-US"/>
          </a:p>
        </p:txBody>
      </p:sp>
      <p:sp>
        <p:nvSpPr>
          <p:cNvPr id="7" name="Title 1"/>
          <p:cNvSpPr txBox="1">
            <a:spLocks/>
          </p:cNvSpPr>
          <p:nvPr/>
        </p:nvSpPr>
        <p:spPr>
          <a:xfrm>
            <a:off x="457200" y="2869577"/>
            <a:ext cx="8229600" cy="4765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71500" indent="-571500" algn="l">
              <a:buFont typeface="Wingdings" charset="2"/>
              <a:buChar char="v"/>
            </a:pPr>
            <a:r>
              <a:rPr lang="en-US" sz="2400" dirty="0" smtClean="0"/>
              <a:t>Summary</a:t>
            </a:r>
            <a:endParaRPr lang="en-US" sz="2400" dirty="0"/>
          </a:p>
        </p:txBody>
      </p:sp>
      <p:sp>
        <p:nvSpPr>
          <p:cNvPr id="8" name="Content Placeholder 2"/>
          <p:cNvSpPr txBox="1">
            <a:spLocks/>
          </p:cNvSpPr>
          <p:nvPr/>
        </p:nvSpPr>
        <p:spPr>
          <a:xfrm>
            <a:off x="420710" y="3419968"/>
            <a:ext cx="8266090" cy="26959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Mass and distance estimations for 7 catalogs </a:t>
            </a:r>
          </a:p>
          <a:p>
            <a:r>
              <a:rPr lang="en-US" sz="2000" dirty="0" smtClean="0"/>
              <a:t>Observation priority is constructed by stellar mass * </a:t>
            </a:r>
            <a:r>
              <a:rPr lang="en-US" sz="2000" dirty="0" err="1" smtClean="0"/>
              <a:t>skymap</a:t>
            </a:r>
            <a:endParaRPr lang="en-US" sz="2000" dirty="0" smtClean="0"/>
          </a:p>
          <a:p>
            <a:r>
              <a:rPr lang="en-US" sz="2000" dirty="0" smtClean="0"/>
              <a:t>Testing different stellar mass estimation by cross-matching with S82-MGC (SDSS)</a:t>
            </a:r>
            <a:endParaRPr lang="en-US" sz="2000" dirty="0"/>
          </a:p>
        </p:txBody>
      </p:sp>
    </p:spTree>
    <p:extLst>
      <p:ext uri="{BB962C8B-B14F-4D97-AF65-F5344CB8AC3E}">
        <p14:creationId xmlns:p14="http://schemas.microsoft.com/office/powerpoint/2010/main" val="10638327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1143000"/>
          </a:xfrm>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Dr. Roy Williams</a:t>
            </a:r>
          </a:p>
          <a:p>
            <a:pPr marL="0" indent="0" algn="ctr">
              <a:buNone/>
            </a:pPr>
            <a:r>
              <a:rPr lang="en-US" dirty="0" smtClean="0"/>
              <a:t>Dr. </a:t>
            </a:r>
            <a:r>
              <a:rPr lang="en-US" dirty="0"/>
              <a:t>George </a:t>
            </a:r>
            <a:r>
              <a:rPr lang="en-US" dirty="0" err="1"/>
              <a:t>Djorgovski</a:t>
            </a:r>
            <a:endParaRPr lang="en-US" dirty="0"/>
          </a:p>
        </p:txBody>
      </p:sp>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18</a:t>
            </a:fld>
            <a:endParaRPr lang="en-US"/>
          </a:p>
        </p:txBody>
      </p:sp>
    </p:spTree>
    <p:extLst>
      <p:ext uri="{BB962C8B-B14F-4D97-AF65-F5344CB8AC3E}">
        <p14:creationId xmlns:p14="http://schemas.microsoft.com/office/powerpoint/2010/main" val="688400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682"/>
            <a:ext cx="8229600" cy="688932"/>
          </a:xfrm>
        </p:spPr>
        <p:txBody>
          <a:bodyPr>
            <a:normAutofit/>
          </a:bodyPr>
          <a:lstStyle/>
          <a:p>
            <a:pPr marL="342900" indent="-342900" algn="l">
              <a:buFont typeface="Wingdings" charset="2"/>
              <a:buChar char="v"/>
            </a:pPr>
            <a:r>
              <a:rPr lang="en-US" sz="2400" dirty="0" smtClean="0"/>
              <a:t>References</a:t>
            </a:r>
            <a:endParaRPr lang="en-US" sz="2400" dirty="0"/>
          </a:p>
        </p:txBody>
      </p:sp>
      <p:sp>
        <p:nvSpPr>
          <p:cNvPr id="3" name="Content Placeholder 2"/>
          <p:cNvSpPr>
            <a:spLocks noGrp="1"/>
          </p:cNvSpPr>
          <p:nvPr>
            <p:ph idx="1"/>
          </p:nvPr>
        </p:nvSpPr>
        <p:spPr>
          <a:xfrm>
            <a:off x="457200" y="776614"/>
            <a:ext cx="8229600" cy="5349549"/>
          </a:xfrm>
        </p:spPr>
        <p:txBody>
          <a:bodyPr>
            <a:normAutofit fontScale="32500" lnSpcReduction="20000"/>
          </a:bodyPr>
          <a:lstStyle/>
          <a:p>
            <a:pPr marL="0" indent="0">
              <a:buNone/>
            </a:pPr>
            <a:r>
              <a:rPr lang="en-US" sz="2500" dirty="0" smtClean="0"/>
              <a:t>[2] Harold </a:t>
            </a:r>
            <a:r>
              <a:rPr lang="en-US" sz="2500" dirty="0"/>
              <a:t>G. Jr.; </a:t>
            </a:r>
            <a:r>
              <a:rPr lang="en-US" sz="2500" dirty="0" err="1"/>
              <a:t>Olowin</a:t>
            </a:r>
            <a:r>
              <a:rPr lang="en-US" sz="2500" dirty="0"/>
              <a:t> Ronald P. </a:t>
            </a:r>
            <a:r>
              <a:rPr lang="en-US" sz="2500" dirty="0" err="1"/>
              <a:t>Abell</a:t>
            </a:r>
            <a:r>
              <a:rPr lang="en-US" sz="2500" dirty="0"/>
              <a:t> George O.; </a:t>
            </a:r>
            <a:r>
              <a:rPr lang="en-US" sz="2500" dirty="0" err="1"/>
              <a:t>Cor</a:t>
            </a:r>
            <a:r>
              <a:rPr lang="en-US" sz="2500" dirty="0"/>
              <a:t>- win. “A catalog of rich clusters of galaxies”. In: Astro- physical Journal 70 (1989), pp. 1–138. </a:t>
            </a:r>
            <a:endParaRPr lang="en-US" sz="2500" dirty="0"/>
          </a:p>
          <a:p>
            <a:pPr marL="0" indent="0">
              <a:buNone/>
            </a:pPr>
            <a:r>
              <a:rPr lang="en-US" sz="2500" dirty="0"/>
              <a:t>[3] Bundy Kevin et al. “The Stripe 82 Massive Galaxy Project. I. Catalog Construction”. In: The </a:t>
            </a:r>
            <a:r>
              <a:rPr lang="en-US" sz="2500" dirty="0" err="1"/>
              <a:t>Astrophys</a:t>
            </a:r>
            <a:r>
              <a:rPr lang="en-US" sz="2500" dirty="0"/>
              <a:t>- </a:t>
            </a:r>
            <a:r>
              <a:rPr lang="en-US" sz="2500" dirty="0" err="1"/>
              <a:t>ical</a:t>
            </a:r>
            <a:r>
              <a:rPr lang="en-US" sz="2500" dirty="0"/>
              <a:t> Journal Supplement Series 221.Issue 1 (2015). </a:t>
            </a:r>
            <a:r>
              <a:rPr lang="en-US" sz="2500" dirty="0" err="1"/>
              <a:t>doi</a:t>
            </a:r>
            <a:r>
              <a:rPr lang="en-US" sz="2500" dirty="0"/>
              <a:t>: 10.1088/0067-0049/221/1/15. </a:t>
            </a:r>
            <a:endParaRPr lang="en-US" sz="2500" dirty="0"/>
          </a:p>
          <a:p>
            <a:pPr marL="0" indent="0">
              <a:buNone/>
            </a:pPr>
            <a:r>
              <a:rPr lang="en-US" sz="2500" dirty="0"/>
              <a:t>[4] Bundy Kevin et al. “The UKIRT Infrared Deep Sky Survey (UKIDSS)”. In: MNRAS 379.Issue 4 (2007), pp. 1599–1617. </a:t>
            </a:r>
            <a:r>
              <a:rPr lang="en-US" sz="2500" dirty="0" err="1"/>
              <a:t>doi</a:t>
            </a:r>
            <a:r>
              <a:rPr lang="en-US" sz="2500" dirty="0"/>
              <a:t>: 10.1111/j.1365-2966.2007.12040.x. </a:t>
            </a:r>
            <a:endParaRPr lang="en-US" sz="2500" dirty="0"/>
          </a:p>
          <a:p>
            <a:pPr marL="0" indent="0">
              <a:buNone/>
            </a:pPr>
            <a:r>
              <a:rPr lang="en-US" sz="2500" dirty="0"/>
              <a:t>[5] </a:t>
            </a:r>
            <a:r>
              <a:rPr lang="en-US" sz="2500" dirty="0" err="1"/>
              <a:t>Maciej</a:t>
            </a:r>
            <a:r>
              <a:rPr lang="en-US" sz="2500" dirty="0"/>
              <a:t> </a:t>
            </a:r>
            <a:r>
              <a:rPr lang="en-US" sz="2500" dirty="0" err="1"/>
              <a:t>Bilicki</a:t>
            </a:r>
            <a:r>
              <a:rPr lang="en-US" sz="2500" dirty="0"/>
              <a:t> et al. “TWO MICRON ALL SKY SUR- VEY PHOTOMETRIC REDSHIFT CATALOG: A COMPREHENSIVE THREE-DIMENSIONAL CEN- SUS OF THE WHOLE SKY”. In: The Astrophysical Journal Supplement Series 210.1 (2013). </a:t>
            </a:r>
            <a:endParaRPr lang="en-US" sz="2500" dirty="0"/>
          </a:p>
          <a:p>
            <a:pPr marL="0" indent="0">
              <a:buNone/>
            </a:pPr>
            <a:r>
              <a:rPr lang="en-US" sz="2500" dirty="0"/>
              <a:t>[6] Planck Collaboration: P.A.R. Ade et al. “Planck 2015 results. XXIV. Cosmology from </a:t>
            </a:r>
            <a:r>
              <a:rPr lang="en-US" sz="2500" dirty="0" err="1"/>
              <a:t>Sunyaev-Zeldovich</a:t>
            </a:r>
            <a:r>
              <a:rPr lang="en-US" sz="2500" dirty="0"/>
              <a:t> </a:t>
            </a:r>
            <a:r>
              <a:rPr lang="en-US" sz="2500" dirty="0" err="1"/>
              <a:t>clus</a:t>
            </a:r>
            <a:r>
              <a:rPr lang="en-US" sz="2500" dirty="0"/>
              <a:t>- </a:t>
            </a:r>
            <a:r>
              <a:rPr lang="en-US" sz="2500" dirty="0" err="1"/>
              <a:t>ter</a:t>
            </a:r>
            <a:r>
              <a:rPr lang="en-US" sz="2500" dirty="0"/>
              <a:t> counts”. In: Astronomy Astrophysics szcosmo2014 (2014). </a:t>
            </a:r>
            <a:endParaRPr lang="en-US" sz="2500" dirty="0"/>
          </a:p>
          <a:p>
            <a:pPr marL="0" indent="0">
              <a:buNone/>
            </a:pPr>
            <a:r>
              <a:rPr lang="en-US" sz="2500" dirty="0"/>
              <a:t>[7] Xiao-Qing Wen et al. “The stellar masses of galaxies from the 3.4 m band of the WISE All-Sky Survey”. In: MNRAS (2013). </a:t>
            </a:r>
            <a:r>
              <a:rPr lang="en-US" sz="2500" dirty="0" err="1"/>
              <a:t>doi</a:t>
            </a:r>
            <a:r>
              <a:rPr lang="en-US" sz="2500" dirty="0"/>
              <a:t>: 10.1093/</a:t>
            </a:r>
            <a:r>
              <a:rPr lang="en-US" sz="2500" dirty="0" err="1"/>
              <a:t>mnras</a:t>
            </a:r>
            <a:r>
              <a:rPr lang="en-US" sz="2500" dirty="0"/>
              <a:t>/stt939. </a:t>
            </a:r>
            <a:endParaRPr lang="en-US" sz="2500" dirty="0"/>
          </a:p>
          <a:p>
            <a:pPr marL="0" indent="0">
              <a:buNone/>
            </a:pPr>
            <a:r>
              <a:rPr lang="en-US" sz="2500" dirty="0"/>
              <a:t>[8] </a:t>
            </a:r>
            <a:r>
              <a:rPr lang="en-US" sz="2500" dirty="0" err="1"/>
              <a:t>Maciej</a:t>
            </a:r>
            <a:r>
              <a:rPr lang="en-US" sz="2500" dirty="0"/>
              <a:t> et al. </a:t>
            </a:r>
            <a:r>
              <a:rPr lang="en-US" sz="2500" dirty="0" err="1"/>
              <a:t>Bilicki</a:t>
            </a:r>
            <a:r>
              <a:rPr lang="en-US" sz="2500" dirty="0"/>
              <a:t>. “WISE </a:t>
            </a:r>
            <a:r>
              <a:rPr lang="en-US" sz="2500" dirty="0" err="1"/>
              <a:t>SuperCOSMOS</a:t>
            </a:r>
            <a:r>
              <a:rPr lang="en-US" sz="2500" dirty="0"/>
              <a:t> Photo- metric Redshift Catalog: 20 Million Galaxies over 3/pi </a:t>
            </a:r>
            <a:r>
              <a:rPr lang="en-US" sz="2500" dirty="0" err="1"/>
              <a:t>Steradians</a:t>
            </a:r>
            <a:r>
              <a:rPr lang="en-US" sz="2500" dirty="0"/>
              <a:t>”. In: The Astrophysical Journal Supplement Series 225.1 (2016). </a:t>
            </a:r>
            <a:r>
              <a:rPr lang="en-US" sz="2500" dirty="0" err="1"/>
              <a:t>doi</a:t>
            </a:r>
            <a:r>
              <a:rPr lang="en-US" sz="2500" dirty="0"/>
              <a:t>: 10.3847/0067-0049/225/1/5. </a:t>
            </a:r>
            <a:endParaRPr lang="en-US" sz="2500" dirty="0"/>
          </a:p>
          <a:p>
            <a:pPr marL="0" indent="0">
              <a:buNone/>
            </a:pPr>
            <a:r>
              <a:rPr lang="en-US" sz="2500" dirty="0"/>
              <a:t>[9] </a:t>
            </a:r>
            <a:r>
              <a:rPr lang="en-US" sz="2500" dirty="0" err="1"/>
              <a:t>Ilias</a:t>
            </a:r>
            <a:r>
              <a:rPr lang="en-US" sz="2500" dirty="0"/>
              <a:t>; </a:t>
            </a:r>
            <a:r>
              <a:rPr lang="en-US" sz="2500" dirty="0" err="1"/>
              <a:t>Mun</a:t>
            </a:r>
            <a:r>
              <a:rPr lang="en-US" sz="2500" dirty="0"/>
              <a:t> ̃</a:t>
            </a:r>
            <a:r>
              <a:rPr lang="en-US" sz="2500" dirty="0" err="1"/>
              <a:t>oz</a:t>
            </a:r>
            <a:r>
              <a:rPr lang="en-US" sz="2500" dirty="0"/>
              <a:t> Julian B.; Ali-Ha ̈</a:t>
            </a:r>
            <a:r>
              <a:rPr lang="en-US" sz="2500" dirty="0" err="1"/>
              <a:t>ımoud</a:t>
            </a:r>
            <a:r>
              <a:rPr lang="en-US" sz="2500" dirty="0"/>
              <a:t> </a:t>
            </a:r>
            <a:r>
              <a:rPr lang="en-US" sz="2500" dirty="0" err="1"/>
              <a:t>Yacine</a:t>
            </a:r>
            <a:r>
              <a:rPr lang="en-US" sz="2500" dirty="0"/>
              <a:t>; </a:t>
            </a:r>
            <a:r>
              <a:rPr lang="en-US" sz="2500" dirty="0" err="1"/>
              <a:t>Kamionkowski</a:t>
            </a:r>
            <a:r>
              <a:rPr lang="en-US" sz="2500" dirty="0"/>
              <a:t> Marc; </a:t>
            </a:r>
            <a:r>
              <a:rPr lang="en-US" sz="2500" dirty="0" err="1"/>
              <a:t>Kovetz</a:t>
            </a:r>
            <a:r>
              <a:rPr lang="en-US" sz="2500" dirty="0"/>
              <a:t> Ely D.; </a:t>
            </a:r>
            <a:r>
              <a:rPr lang="en-US" sz="2500" dirty="0" err="1"/>
              <a:t>Raccanelli</a:t>
            </a:r>
            <a:r>
              <a:rPr lang="en-US" sz="2500" dirty="0"/>
              <a:t> </a:t>
            </a:r>
            <a:r>
              <a:rPr lang="en-US" sz="2500" dirty="0" err="1"/>
              <a:t>Alvise</a:t>
            </a:r>
            <a:r>
              <a:rPr lang="en-US" sz="2500" dirty="0"/>
              <a:t>; </a:t>
            </a:r>
            <a:r>
              <a:rPr lang="en-US" sz="2500" dirty="0" err="1"/>
              <a:t>Riess</a:t>
            </a:r>
            <a:r>
              <a:rPr lang="en-US" sz="2500" dirty="0"/>
              <a:t> Adam G. Bird Simeon; Cholis. “Did LIGO detect dark matter?” In: </a:t>
            </a:r>
            <a:r>
              <a:rPr lang="en-US" sz="2500" dirty="0" err="1"/>
              <a:t>eprint</a:t>
            </a:r>
            <a:r>
              <a:rPr lang="en-US" sz="2500" dirty="0"/>
              <a:t> </a:t>
            </a:r>
            <a:r>
              <a:rPr lang="en-US" sz="2500" dirty="0" err="1"/>
              <a:t>arXiv</a:t>
            </a:r>
            <a:r>
              <a:rPr lang="en-US" sz="2500" dirty="0"/>
              <a:t> 1603.00464 (2016). </a:t>
            </a:r>
            <a:endParaRPr lang="en-US" sz="2500" dirty="0"/>
          </a:p>
          <a:p>
            <a:pPr marL="0" indent="0">
              <a:buNone/>
            </a:pPr>
            <a:r>
              <a:rPr lang="en-US" sz="2500" dirty="0"/>
              <a:t>[10] Thomas </a:t>
            </a:r>
            <a:r>
              <a:rPr lang="en-US" sz="2500" dirty="0" err="1"/>
              <a:t>Boch</a:t>
            </a:r>
            <a:r>
              <a:rPr lang="en-US" sz="2500" dirty="0"/>
              <a:t>. </a:t>
            </a:r>
            <a:r>
              <a:rPr lang="en-US" sz="2500" dirty="0" err="1"/>
              <a:t>Aladin</a:t>
            </a:r>
            <a:r>
              <a:rPr lang="en-US" sz="2500" dirty="0"/>
              <a:t> Lite. 2014. </a:t>
            </a:r>
            <a:r>
              <a:rPr lang="en-US" sz="2500" dirty="0" err="1"/>
              <a:t>url</a:t>
            </a:r>
            <a:r>
              <a:rPr lang="en-US" sz="2500" dirty="0"/>
              <a:t>: http://</a:t>
            </a:r>
            <a:r>
              <a:rPr lang="en-US" sz="2500" dirty="0" err="1"/>
              <a:t>aladin.u</a:t>
            </a:r>
            <a:r>
              <a:rPr lang="en-US" sz="2500" dirty="0"/>
              <a:t>- </a:t>
            </a:r>
            <a:r>
              <a:rPr lang="en-US" sz="2500" dirty="0" err="1"/>
              <a:t>strasbg.fr</a:t>
            </a:r>
            <a:r>
              <a:rPr lang="en-US" sz="2500" dirty="0"/>
              <a:t>/</a:t>
            </a:r>
            <a:r>
              <a:rPr lang="en-US" sz="2500" dirty="0" err="1"/>
              <a:t>AladinLite</a:t>
            </a:r>
            <a:r>
              <a:rPr lang="en-US" sz="2500" dirty="0"/>
              <a:t>/ (visited on 10/2014). </a:t>
            </a:r>
            <a:endParaRPr lang="en-US" sz="2500" dirty="0"/>
          </a:p>
          <a:p>
            <a:pPr marL="0" indent="0">
              <a:buNone/>
            </a:pPr>
            <a:r>
              <a:rPr lang="en-US" sz="2500" dirty="0"/>
              <a:t>[11] S. </a:t>
            </a:r>
            <a:r>
              <a:rPr lang="en-US" sz="2500" dirty="0" err="1"/>
              <a:t>Bruzual</a:t>
            </a:r>
            <a:r>
              <a:rPr lang="en-US" sz="2500" dirty="0"/>
              <a:t> G.; </a:t>
            </a:r>
            <a:r>
              <a:rPr lang="en-US" sz="2500" dirty="0" err="1"/>
              <a:t>Charlot</a:t>
            </a:r>
            <a:r>
              <a:rPr lang="en-US" sz="2500" dirty="0"/>
              <a:t>. “Stellar population synthesis at the resolution of 2003”. In: MNRAS 344.4 (2003), pp. 1000–1028. </a:t>
            </a:r>
            <a:r>
              <a:rPr lang="en-US" sz="2500" dirty="0" err="1"/>
              <a:t>doi</a:t>
            </a:r>
            <a:r>
              <a:rPr lang="en-US" sz="2500" dirty="0"/>
              <a:t>: 10.1046/j.1365-8711.2003.06897.x. </a:t>
            </a:r>
            <a:endParaRPr lang="en-US" sz="2500" dirty="0"/>
          </a:p>
          <a:p>
            <a:pPr marL="0" indent="0">
              <a:buNone/>
            </a:pPr>
            <a:r>
              <a:rPr lang="en-US" sz="2500" dirty="0"/>
              <a:t>[12] Daniela et al. </a:t>
            </a:r>
            <a:r>
              <a:rPr lang="en-US" sz="2500" dirty="0" err="1"/>
              <a:t>Calzetti</a:t>
            </a:r>
            <a:r>
              <a:rPr lang="en-US" sz="2500" dirty="0"/>
              <a:t>. “The Dust Content and </a:t>
            </a:r>
            <a:r>
              <a:rPr lang="en-US" sz="2500" dirty="0" err="1"/>
              <a:t>Opac</a:t>
            </a:r>
            <a:r>
              <a:rPr lang="en-US" sz="2500" dirty="0"/>
              <a:t>- </a:t>
            </a:r>
            <a:r>
              <a:rPr lang="en-US" sz="2500" dirty="0" err="1"/>
              <a:t>ity</a:t>
            </a:r>
            <a:r>
              <a:rPr lang="en-US" sz="2500" dirty="0"/>
              <a:t> of Actively Star-forming Galaxies”. In: The As- </a:t>
            </a:r>
            <a:r>
              <a:rPr lang="en-US" sz="2500" dirty="0" err="1"/>
              <a:t>trophysical</a:t>
            </a:r>
            <a:r>
              <a:rPr lang="en-US" sz="2500" dirty="0"/>
              <a:t> Journal 533.2 (2000), pp. 682–695. </a:t>
            </a:r>
            <a:r>
              <a:rPr lang="en-US" sz="2500" dirty="0" err="1"/>
              <a:t>doi</a:t>
            </a:r>
            <a:r>
              <a:rPr lang="en-US" sz="2500" dirty="0"/>
              <a:t>: 10.1086/308692. </a:t>
            </a:r>
            <a:endParaRPr lang="en-US" sz="2500" dirty="0"/>
          </a:p>
          <a:p>
            <a:pPr marL="0" indent="0">
              <a:buNone/>
            </a:pPr>
            <a:r>
              <a:rPr lang="en-US" sz="2500" dirty="0"/>
              <a:t>[13] Gilles </a:t>
            </a:r>
            <a:r>
              <a:rPr lang="en-US" sz="2500" dirty="0" err="1"/>
              <a:t>Chabrier</a:t>
            </a:r>
            <a:r>
              <a:rPr lang="en-US" sz="2500" dirty="0"/>
              <a:t>. “Galactic Stellar and </a:t>
            </a:r>
            <a:r>
              <a:rPr lang="en-US" sz="2500" dirty="0" err="1"/>
              <a:t>Substellar</a:t>
            </a:r>
            <a:r>
              <a:rPr lang="en-US" sz="2500" dirty="0"/>
              <a:t> Initial Mass Function”. In: The Publications of the </a:t>
            </a:r>
            <a:r>
              <a:rPr lang="en-US" sz="2500" dirty="0" err="1"/>
              <a:t>Astronom</a:t>
            </a:r>
            <a:r>
              <a:rPr lang="en-US" sz="2500" dirty="0"/>
              <a:t>- </a:t>
            </a:r>
            <a:r>
              <a:rPr lang="en-US" sz="2500" dirty="0" err="1"/>
              <a:t>ical</a:t>
            </a:r>
            <a:r>
              <a:rPr lang="en-US" sz="2500" dirty="0"/>
              <a:t> Society of the Pacific 115.809 (2003), pp. 763–795. </a:t>
            </a:r>
            <a:r>
              <a:rPr lang="en-US" sz="2500" dirty="0" err="1"/>
              <a:t>doi</a:t>
            </a:r>
            <a:r>
              <a:rPr lang="en-US" sz="2500" dirty="0"/>
              <a:t>: 10.1086/376392. </a:t>
            </a:r>
            <a:endParaRPr lang="en-US" sz="2500" dirty="0"/>
          </a:p>
          <a:p>
            <a:pPr marL="0" indent="0">
              <a:buNone/>
            </a:pPr>
            <a:r>
              <a:rPr lang="en-US" sz="2500" dirty="0"/>
              <a:t>[14] M. E et al. </a:t>
            </a:r>
            <a:r>
              <a:rPr lang="en-US" sz="2500" dirty="0" err="1"/>
              <a:t>Cluver</a:t>
            </a:r>
            <a:r>
              <a:rPr lang="en-US" sz="2500" dirty="0"/>
              <a:t>. “Galaxy and Mass Assembly (GAMA): Mid-infrared Properties and Empirical </a:t>
            </a:r>
            <a:r>
              <a:rPr lang="en-US" sz="2500" dirty="0" err="1"/>
              <a:t>Rela</a:t>
            </a:r>
            <a:r>
              <a:rPr lang="en-US" sz="2500" dirty="0"/>
              <a:t>- </a:t>
            </a:r>
            <a:r>
              <a:rPr lang="en-US" sz="2500" dirty="0" err="1"/>
              <a:t>tions</a:t>
            </a:r>
            <a:r>
              <a:rPr lang="en-US" sz="2500" dirty="0"/>
              <a:t> from WISE”. In: The Astrophysical Journal 782.2 (2014). </a:t>
            </a:r>
            <a:r>
              <a:rPr lang="en-US" sz="2500" dirty="0" err="1"/>
              <a:t>doi</a:t>
            </a:r>
            <a:r>
              <a:rPr lang="en-US" sz="2500" dirty="0"/>
              <a:t>: 10.1088/0004-637X/782/2/90. </a:t>
            </a:r>
            <a:endParaRPr lang="en-US" sz="2500" dirty="0"/>
          </a:p>
          <a:p>
            <a:pPr marL="0" indent="0">
              <a:buNone/>
            </a:pPr>
            <a:r>
              <a:rPr lang="en-US" sz="2500" dirty="0"/>
              <a:t>[15] </a:t>
            </a:r>
            <a:r>
              <a:rPr lang="en-US" sz="2500" dirty="0" err="1"/>
              <a:t>Ofer</a:t>
            </a:r>
            <a:r>
              <a:rPr lang="en-US" sz="2500" dirty="0"/>
              <a:t> </a:t>
            </a:r>
            <a:r>
              <a:rPr lang="en-US" sz="2500" dirty="0" err="1"/>
              <a:t>Collister</a:t>
            </a:r>
            <a:r>
              <a:rPr lang="en-US" sz="2500" dirty="0"/>
              <a:t> Adrian A.; </a:t>
            </a:r>
            <a:r>
              <a:rPr lang="en-US" sz="2500" dirty="0" err="1"/>
              <a:t>Lahav</a:t>
            </a:r>
            <a:r>
              <a:rPr lang="en-US" sz="2500" dirty="0"/>
              <a:t>. “</a:t>
            </a:r>
            <a:r>
              <a:rPr lang="en-US" sz="2500" dirty="0" err="1"/>
              <a:t>ANNz</a:t>
            </a:r>
            <a:r>
              <a:rPr lang="en-US" sz="2500" dirty="0"/>
              <a:t>: </a:t>
            </a:r>
            <a:r>
              <a:rPr lang="en-US" sz="2500" dirty="0" err="1"/>
              <a:t>Estimat</a:t>
            </a:r>
            <a:r>
              <a:rPr lang="en-US" sz="2500" dirty="0"/>
              <a:t>- </a:t>
            </a:r>
            <a:r>
              <a:rPr lang="en-US" sz="2500" dirty="0" err="1"/>
              <a:t>ing</a:t>
            </a:r>
            <a:r>
              <a:rPr lang="en-US" sz="2500" dirty="0"/>
              <a:t> Photometric Redshifts Using Artificial Neural Net- works”. In: (). </a:t>
            </a:r>
            <a:endParaRPr lang="en-US" sz="2500" dirty="0"/>
          </a:p>
          <a:p>
            <a:pPr marL="0" indent="0">
              <a:buNone/>
            </a:pPr>
            <a:r>
              <a:rPr lang="en-US" sz="2500" dirty="0"/>
              <a:t>[16] James E.; White Martin Conroy Charlie; Gunn. “The Propagation of Uncertainties in Stellar Population </a:t>
            </a:r>
            <a:r>
              <a:rPr lang="en-US" sz="2500" dirty="0" err="1"/>
              <a:t>Syn</a:t>
            </a:r>
            <a:r>
              <a:rPr lang="en-US" sz="2500" dirty="0"/>
              <a:t>- thesis Modeling. I. The Relevance of Uncertain Aspects of Stellar Evolution and the Initial Mass Function to the Derived Physical Properties of Galaxies”. In: The Astrophysical Journal 699.Issue I (2009), pp. 486–506. </a:t>
            </a:r>
            <a:r>
              <a:rPr lang="en-US" sz="2500" dirty="0" err="1"/>
              <a:t>doi</a:t>
            </a:r>
            <a:r>
              <a:rPr lang="en-US" sz="2500" dirty="0"/>
              <a:t>: 10.1088/0004-637X/699/1/486. </a:t>
            </a:r>
            <a:endParaRPr lang="en-US" sz="2500" dirty="0"/>
          </a:p>
          <a:p>
            <a:pPr marL="0" indent="0">
              <a:buNone/>
            </a:pPr>
            <a:r>
              <a:rPr lang="en-US" sz="2500" dirty="0"/>
              <a:t>[17] James E.; White Martin Conroy Charlie; Gunn. “The Propagation of Uncertainties in Stellar Population Synthesis Modeling. II. The Challenge of Comparing Galaxy Evolution Models to Observations”. In: The As- </a:t>
            </a:r>
            <a:r>
              <a:rPr lang="en-US" sz="2500" dirty="0" err="1"/>
              <a:t>trophysical</a:t>
            </a:r>
            <a:r>
              <a:rPr lang="en-US" sz="2500" dirty="0"/>
              <a:t> Journal 708.Issue I (2010), pp. 58–70. </a:t>
            </a:r>
            <a:r>
              <a:rPr lang="en-US" sz="2500" dirty="0" err="1"/>
              <a:t>doi</a:t>
            </a:r>
            <a:r>
              <a:rPr lang="en-US" sz="2500" dirty="0"/>
              <a:t>: 10.1088/0004-637X/708/1/58. </a:t>
            </a:r>
            <a:endParaRPr lang="en-US" sz="2500" dirty="0"/>
          </a:p>
          <a:p>
            <a:pPr marL="0" indent="0">
              <a:buNone/>
            </a:pPr>
            <a:r>
              <a:rPr lang="en-US" sz="2500" dirty="0"/>
              <a:t>[18] S. P. et al. Driver. “Galaxy and Mass Assembly (GAMA): survey diagnostics and core data release”. In: Monthly Notices of the Royal Astronomical </a:t>
            </a:r>
            <a:r>
              <a:rPr lang="en-US" sz="2500" dirty="0" err="1"/>
              <a:t>Soci</a:t>
            </a:r>
            <a:r>
              <a:rPr lang="en-US" sz="2500" dirty="0"/>
              <a:t>- </a:t>
            </a:r>
            <a:r>
              <a:rPr lang="en-US" sz="2500" dirty="0" err="1"/>
              <a:t>ety</a:t>
            </a:r>
            <a:r>
              <a:rPr lang="en-US" sz="2500" dirty="0"/>
              <a:t> 413.2 (2011), pp. 971–995. </a:t>
            </a:r>
            <a:r>
              <a:rPr lang="en-US" sz="2500" dirty="0" err="1"/>
              <a:t>doi</a:t>
            </a:r>
            <a:r>
              <a:rPr lang="en-US" sz="2500" dirty="0"/>
              <a:t>: 10.1111/j.1365- 2966.2010.18188.x. </a:t>
            </a:r>
            <a:endParaRPr lang="en-US" sz="2500" dirty="0" smtClean="0"/>
          </a:p>
          <a:p>
            <a:pPr marL="0" indent="0">
              <a:buNone/>
            </a:pPr>
            <a:r>
              <a:rPr lang="en-US" sz="2500" dirty="0"/>
              <a:t>19]  Dawn K. et al. </a:t>
            </a:r>
            <a:r>
              <a:rPr lang="en-US" sz="2500" dirty="0" err="1"/>
              <a:t>Erb</a:t>
            </a:r>
            <a:r>
              <a:rPr lang="en-US" sz="2500" dirty="0"/>
              <a:t>. “H Observations of a Large Sample of Galaxies at z 2: Implications for Star Formation in High-Redshift Galaxies”. In: The Astrophysical Journal 647.1 (2006), pp. 128–139. </a:t>
            </a:r>
            <a:r>
              <a:rPr lang="en-US" sz="2500" dirty="0" err="1"/>
              <a:t>doi</a:t>
            </a:r>
            <a:r>
              <a:rPr lang="en-US" sz="2500" dirty="0"/>
              <a:t>: 10.1086/505341. </a:t>
            </a:r>
          </a:p>
          <a:p>
            <a:pPr marL="0" indent="0">
              <a:buNone/>
            </a:pPr>
            <a:r>
              <a:rPr lang="en-US" sz="2500" dirty="0"/>
              <a:t>[20]  </a:t>
            </a:r>
            <a:r>
              <a:rPr lang="en-US" sz="2500" dirty="0" err="1"/>
              <a:t>E.S.Phinney</a:t>
            </a:r>
            <a:r>
              <a:rPr lang="en-US" sz="2500" dirty="0"/>
              <a:t>. “The rate of neutron star binary mergers in the universe - Minimal predictions for gravity wave detectors”. In: Astrophysical Journal Letters 380.ISSN 0004-637X (1991), pp. 17–21. </a:t>
            </a:r>
            <a:r>
              <a:rPr lang="en-US" sz="2500" dirty="0" err="1"/>
              <a:t>doi</a:t>
            </a:r>
            <a:r>
              <a:rPr lang="en-US" sz="2500" dirty="0"/>
              <a:t>: 10.1086/186163. </a:t>
            </a:r>
          </a:p>
          <a:p>
            <a:pPr marL="0" indent="0">
              <a:buNone/>
            </a:pPr>
            <a:r>
              <a:rPr lang="en-US" sz="2500" dirty="0"/>
              <a:t>[21]  G. </a:t>
            </a:r>
            <a:r>
              <a:rPr lang="en-US" sz="2500" dirty="0" err="1"/>
              <a:t>Galgo</a:t>
            </a:r>
            <a:r>
              <a:rPr lang="en-US" sz="2500" dirty="0"/>
              <a:t> </a:t>
            </a:r>
            <a:r>
              <a:rPr lang="en-US" sz="2500" dirty="0" err="1"/>
              <a:t>czi</a:t>
            </a:r>
            <a:r>
              <a:rPr lang="en-US" sz="2500" dirty="0"/>
              <a:t>-P. </a:t>
            </a:r>
            <a:r>
              <a:rPr lang="en-US" sz="2500" dirty="0" err="1"/>
              <a:t>Raffai</a:t>
            </a:r>
            <a:r>
              <a:rPr lang="en-US" sz="2500" dirty="0"/>
              <a:t> R. S. de Souza G. D </a:t>
            </a:r>
            <a:r>
              <a:rPr lang="en-US" sz="2500" dirty="0" err="1"/>
              <a:t>alya</a:t>
            </a:r>
            <a:r>
              <a:rPr lang="en-US" sz="2500" dirty="0"/>
              <a:t> Z. Frei. </a:t>
            </a:r>
          </a:p>
          <a:p>
            <a:pPr marL="0" indent="0">
              <a:buNone/>
            </a:pPr>
            <a:r>
              <a:rPr lang="en-US" sz="2500" dirty="0"/>
              <a:t>[32] </a:t>
            </a:r>
            <a:r>
              <a:rPr lang="en-US" sz="2500" dirty="0" err="1"/>
              <a:t>Xiangcheng</a:t>
            </a:r>
            <a:r>
              <a:rPr lang="en-US" sz="2500" dirty="0"/>
              <a:t> et al. Ma. “The origin and evolution of the galaxy mass-metallicity relation”. In: MNRAS 456.2 (2016), pp. 2140–2156. </a:t>
            </a:r>
            <a:r>
              <a:rPr lang="en-US" sz="2500" dirty="0" err="1"/>
              <a:t>doi</a:t>
            </a:r>
            <a:r>
              <a:rPr lang="en-US" sz="2500" dirty="0"/>
              <a:t>: 10.1093/</a:t>
            </a:r>
            <a:r>
              <a:rPr lang="en-US" sz="2500" dirty="0" err="1"/>
              <a:t>mnras</a:t>
            </a:r>
            <a:r>
              <a:rPr lang="en-US" sz="2500" dirty="0"/>
              <a:t>/stv2659. </a:t>
            </a:r>
          </a:p>
          <a:p>
            <a:pPr marL="0" indent="0">
              <a:buNone/>
            </a:pPr>
            <a:r>
              <a:rPr lang="en-US" sz="2500" dirty="0"/>
              <a:t>[33] F. et al. </a:t>
            </a:r>
            <a:r>
              <a:rPr lang="en-US" sz="2500" dirty="0" err="1"/>
              <a:t>Mannucci</a:t>
            </a:r>
            <a:r>
              <a:rPr lang="en-US" sz="2500" dirty="0"/>
              <a:t>. “LSD: Lyman-break galaxies Stellar populations and Dynamics - I. Mass, metallicity and gas at z 3.1”. In: MNRAS 398.4 (2009), pp. 1915–1931. </a:t>
            </a:r>
            <a:r>
              <a:rPr lang="en-US" sz="2500" dirty="0" err="1"/>
              <a:t>doi</a:t>
            </a:r>
            <a:r>
              <a:rPr lang="en-US" sz="2500" dirty="0"/>
              <a:t>: 10.1111/j.1365-2966.2009.15185.x. </a:t>
            </a:r>
          </a:p>
          <a:p>
            <a:pPr marL="0" indent="0">
              <a:buNone/>
            </a:pPr>
            <a:r>
              <a:rPr lang="en-US" sz="2500" dirty="0"/>
              <a:t>[34] Paul; </a:t>
            </a:r>
            <a:r>
              <a:rPr lang="en-US" sz="2500" dirty="0" err="1"/>
              <a:t>Cantiello</a:t>
            </a:r>
            <a:r>
              <a:rPr lang="en-US" sz="2500" dirty="0"/>
              <a:t> Matteo; </a:t>
            </a:r>
            <a:r>
              <a:rPr lang="en-US" sz="2500" dirty="0" err="1"/>
              <a:t>MacFadyen</a:t>
            </a:r>
            <a:r>
              <a:rPr lang="en-US" sz="2500" dirty="0"/>
              <a:t> Andrew I. </a:t>
            </a:r>
            <a:r>
              <a:rPr lang="en-US" sz="2500" dirty="0" err="1"/>
              <a:t>Perna</a:t>
            </a:r>
            <a:r>
              <a:rPr lang="en-US" sz="2500" dirty="0"/>
              <a:t> Rosalba; </a:t>
            </a:r>
            <a:r>
              <a:rPr lang="en-US" sz="2500" dirty="0" err="1"/>
              <a:t>Duffell</a:t>
            </a:r>
            <a:r>
              <a:rPr lang="en-US" sz="2500" dirty="0"/>
              <a:t>. “The Fate of Fallback Matter around Newly Born Compact Objects”. In: </a:t>
            </a:r>
            <a:r>
              <a:rPr lang="en-US" sz="2500" dirty="0" err="1"/>
              <a:t>ApJ</a:t>
            </a:r>
            <a:r>
              <a:rPr lang="en-US" sz="2500" dirty="0"/>
              <a:t> 781.2 (2014). </a:t>
            </a:r>
            <a:r>
              <a:rPr lang="en-US" sz="2500" dirty="0" err="1"/>
              <a:t>doi</a:t>
            </a:r>
            <a:r>
              <a:rPr lang="en-US" sz="2500" dirty="0"/>
              <a:t>: 10.1088/0004-637X/781/2/119. </a:t>
            </a:r>
          </a:p>
          <a:p>
            <a:pPr marL="0" indent="0">
              <a:buNone/>
            </a:pPr>
            <a:r>
              <a:rPr lang="en-US" sz="2500" dirty="0"/>
              <a:t>[35] M.; Pratt G. W.; </a:t>
            </a:r>
            <a:r>
              <a:rPr lang="en-US" sz="2500" dirty="0" err="1"/>
              <a:t>Pointecouteau</a:t>
            </a:r>
            <a:r>
              <a:rPr lang="en-US" sz="2500" dirty="0"/>
              <a:t> E.; </a:t>
            </a:r>
            <a:r>
              <a:rPr lang="en-US" sz="2500" dirty="0" err="1"/>
              <a:t>Melin</a:t>
            </a:r>
            <a:r>
              <a:rPr lang="en-US" sz="2500" dirty="0"/>
              <a:t> J.-B. </a:t>
            </a:r>
            <a:r>
              <a:rPr lang="en-US" sz="2500" dirty="0" err="1"/>
              <a:t>Pif</a:t>
            </a:r>
            <a:r>
              <a:rPr lang="en-US" sz="2500" dirty="0"/>
              <a:t>- </a:t>
            </a:r>
            <a:r>
              <a:rPr lang="en-US" sz="2500" dirty="0" err="1"/>
              <a:t>faretti</a:t>
            </a:r>
            <a:r>
              <a:rPr lang="en-US" sz="2500" dirty="0"/>
              <a:t> R.; Arnaud. “The MCXC: a meta-catalogue of x-ray detected clusters of galaxies”. In: Astronomy As- </a:t>
            </a:r>
            <a:r>
              <a:rPr lang="en-US" sz="2500" dirty="0" err="1"/>
              <a:t>trophysics</a:t>
            </a:r>
            <a:r>
              <a:rPr lang="en-US" sz="2500" dirty="0"/>
              <a:t> 534.A109 (2011). </a:t>
            </a:r>
          </a:p>
          <a:p>
            <a:pPr marL="0" indent="0">
              <a:buNone/>
            </a:pPr>
            <a:r>
              <a:rPr lang="en-US" sz="2500" dirty="0"/>
              <a:t>[36] Meagan; </a:t>
            </a:r>
            <a:r>
              <a:rPr lang="en-US" sz="2500" dirty="0" err="1"/>
              <a:t>Pattabiraman</a:t>
            </a:r>
            <a:r>
              <a:rPr lang="en-US" sz="2500" dirty="0"/>
              <a:t> </a:t>
            </a:r>
            <a:r>
              <a:rPr lang="en-US" sz="2500" dirty="0" err="1"/>
              <a:t>Bharath</a:t>
            </a:r>
            <a:r>
              <a:rPr lang="en-US" sz="2500" dirty="0"/>
              <a:t>; Chatterjee </a:t>
            </a:r>
            <a:r>
              <a:rPr lang="en-US" sz="2500" dirty="0" err="1"/>
              <a:t>Sourav</a:t>
            </a:r>
            <a:r>
              <a:rPr lang="en-US" sz="2500" dirty="0"/>
              <a:t>; </a:t>
            </a:r>
            <a:r>
              <a:rPr lang="en-US" sz="2500" dirty="0" err="1"/>
              <a:t>Haster</a:t>
            </a:r>
            <a:r>
              <a:rPr lang="en-US" sz="2500" dirty="0"/>
              <a:t> Carl-Johan; </a:t>
            </a:r>
            <a:r>
              <a:rPr lang="en-US" sz="2500" dirty="0" err="1"/>
              <a:t>Rasio</a:t>
            </a:r>
            <a:r>
              <a:rPr lang="en-US" sz="2500" dirty="0"/>
              <a:t> Frederic A. Rodriguez Carl L.; </a:t>
            </a:r>
            <a:r>
              <a:rPr lang="en-US" sz="2500" dirty="0" err="1"/>
              <a:t>Morscher</a:t>
            </a:r>
            <a:r>
              <a:rPr lang="en-US" sz="2500" dirty="0"/>
              <a:t>. “Binary Black Hole Mergers from Globular Clusters: Implications for Advanced LIGO”. In: </a:t>
            </a:r>
            <a:r>
              <a:rPr lang="en-US" sz="2500" dirty="0" err="1"/>
              <a:t>Physi</a:t>
            </a:r>
            <a:r>
              <a:rPr lang="en-US" sz="2500" dirty="0"/>
              <a:t>- </a:t>
            </a:r>
            <a:r>
              <a:rPr lang="en-US" sz="2500" dirty="0" err="1"/>
              <a:t>cal</a:t>
            </a:r>
            <a:r>
              <a:rPr lang="en-US" sz="2500" dirty="0"/>
              <a:t> Review Letters 115.5 (2015). </a:t>
            </a:r>
          </a:p>
          <a:p>
            <a:pPr marL="0" indent="0">
              <a:buNone/>
            </a:pPr>
            <a:r>
              <a:rPr lang="en-US" sz="2500" dirty="0"/>
              <a:t>[37] </a:t>
            </a:r>
            <a:r>
              <a:rPr lang="en-US" sz="2500" dirty="0" err="1"/>
              <a:t>Kunyang</a:t>
            </a:r>
            <a:r>
              <a:rPr lang="en-US" sz="2500" dirty="0"/>
              <a:t> Li. Roy Williams Thomas </a:t>
            </a:r>
          </a:p>
          <a:p>
            <a:pPr marL="0" indent="0">
              <a:buNone/>
            </a:pPr>
            <a:r>
              <a:rPr lang="en-US" sz="2500" dirty="0"/>
              <a:t>An Extended List of Galaxies for Gravitational-Wave Searches in the Advanced Detector Era. 2016. </a:t>
            </a:r>
            <a:r>
              <a:rPr lang="en-US" sz="2500" dirty="0" err="1"/>
              <a:t>url</a:t>
            </a:r>
            <a:r>
              <a:rPr lang="en-US" sz="2500" dirty="0"/>
              <a:t>: http://</a:t>
            </a:r>
            <a:r>
              <a:rPr lang="en-US" sz="2500" dirty="0" err="1"/>
              <a:t>aquarius.elte.hu</a:t>
            </a:r>
            <a:r>
              <a:rPr lang="en-US" sz="2500" dirty="0"/>
              <a:t>/glade/GLADE ̇Documentation ̇1.3.pdf </a:t>
            </a:r>
          </a:p>
          <a:p>
            <a:pPr marL="0" indent="0">
              <a:buNone/>
            </a:pPr>
            <a:r>
              <a:rPr lang="en-US" sz="2500" dirty="0"/>
              <a:t>(visited on 01/2016). </a:t>
            </a:r>
          </a:p>
          <a:p>
            <a:endParaRPr lang="en-US" sz="2500" dirty="0"/>
          </a:p>
          <a:p>
            <a:endParaRPr lang="en-US" sz="1800" dirty="0"/>
          </a:p>
        </p:txBody>
      </p:sp>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19</a:t>
            </a:fld>
            <a:endParaRPr lang="en-US"/>
          </a:p>
        </p:txBody>
      </p:sp>
    </p:spTree>
    <p:extLst>
      <p:ext uri="{BB962C8B-B14F-4D97-AF65-F5344CB8AC3E}">
        <p14:creationId xmlns:p14="http://schemas.microsoft.com/office/powerpoint/2010/main" val="1328534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8618"/>
            <a:ext cx="8229600" cy="5587545"/>
          </a:xfrm>
        </p:spPr>
        <p:txBody>
          <a:bodyPr>
            <a:normAutofit lnSpcReduction="10000"/>
          </a:bodyPr>
          <a:lstStyle/>
          <a:p>
            <a:pPr>
              <a:buFont typeface="Wingdings" charset="2"/>
              <a:buChar char="v"/>
            </a:pPr>
            <a:r>
              <a:rPr lang="en-US" sz="2400" dirty="0" err="1"/>
              <a:t>Skymap</a:t>
            </a:r>
            <a:r>
              <a:rPr lang="en-US" sz="2400" dirty="0"/>
              <a:t> </a:t>
            </a:r>
            <a:r>
              <a:rPr lang="en-US" sz="2400" dirty="0" smtClean="0"/>
              <a:t>Viewer </a:t>
            </a:r>
            <a:endParaRPr lang="en-US" sz="2400" dirty="0"/>
          </a:p>
          <a:p>
            <a:pPr>
              <a:buFont typeface="Wingdings" charset="2"/>
              <a:buChar char="v"/>
            </a:pPr>
            <a:r>
              <a:rPr lang="en-US" sz="2400" dirty="0"/>
              <a:t>Galaxy </a:t>
            </a:r>
            <a:r>
              <a:rPr lang="en-US" sz="2400" dirty="0" smtClean="0"/>
              <a:t>Mass </a:t>
            </a:r>
            <a:r>
              <a:rPr lang="en-US" sz="2400" dirty="0"/>
              <a:t>Estimation</a:t>
            </a:r>
          </a:p>
          <a:p>
            <a:pPr lvl="1">
              <a:buFont typeface="Arial" charset="0"/>
              <a:buChar char="•"/>
            </a:pPr>
            <a:r>
              <a:rPr lang="en-US" sz="2000" dirty="0"/>
              <a:t>Method 1: B Mag (blue light)</a:t>
            </a:r>
          </a:p>
          <a:p>
            <a:pPr lvl="1">
              <a:buFont typeface="Arial" charset="0"/>
              <a:buChar char="•"/>
            </a:pPr>
            <a:r>
              <a:rPr lang="en-US" sz="2000" dirty="0"/>
              <a:t>Method 2: W1-W2 method </a:t>
            </a:r>
            <a:r>
              <a:rPr lang="en-US" sz="2000" dirty="0" smtClean="0"/>
              <a:t>(MIR)</a:t>
            </a:r>
          </a:p>
          <a:p>
            <a:pPr lvl="1">
              <a:buFont typeface="Arial" charset="0"/>
              <a:buChar char="•"/>
            </a:pPr>
            <a:r>
              <a:rPr lang="en-US" sz="2000" dirty="0" smtClean="0"/>
              <a:t>Method </a:t>
            </a:r>
            <a:r>
              <a:rPr lang="en-US" sz="2000" dirty="0"/>
              <a:t>3: Evolutionary Population Synthesis and SED fitting (red light)</a:t>
            </a:r>
          </a:p>
          <a:p>
            <a:pPr lvl="1">
              <a:buFont typeface="Arial" charset="0"/>
              <a:buChar char="•"/>
            </a:pPr>
            <a:r>
              <a:rPr lang="en-US" sz="2000" dirty="0" smtClean="0"/>
              <a:t>Comparison between catalogs</a:t>
            </a:r>
            <a:endParaRPr lang="en-US" sz="2000" dirty="0"/>
          </a:p>
          <a:p>
            <a:pPr>
              <a:buFont typeface="Wingdings" charset="2"/>
              <a:buChar char="v"/>
            </a:pPr>
            <a:r>
              <a:rPr lang="en-US" sz="2400" dirty="0" smtClean="0"/>
              <a:t>Galaxy Cluster Mass Estimation</a:t>
            </a:r>
          </a:p>
          <a:p>
            <a:pPr lvl="1">
              <a:buFont typeface="Arial" charset="0"/>
              <a:buChar char="•"/>
            </a:pPr>
            <a:r>
              <a:rPr lang="en-US" sz="2000" dirty="0" smtClean="0"/>
              <a:t>Method 1: Using cluster richness (optical)</a:t>
            </a:r>
          </a:p>
          <a:p>
            <a:pPr lvl="1">
              <a:buFont typeface="Arial" charset="0"/>
              <a:buChar char="•"/>
            </a:pPr>
            <a:r>
              <a:rPr lang="en-US" sz="2000" dirty="0" smtClean="0"/>
              <a:t>Method 2: Using total luminosity (X-Ray)</a:t>
            </a:r>
          </a:p>
          <a:p>
            <a:pPr lvl="1">
              <a:buFont typeface="Arial" charset="0"/>
              <a:buChar char="•"/>
            </a:pPr>
            <a:r>
              <a:rPr lang="en-US" sz="2000" dirty="0"/>
              <a:t>Method 3: </a:t>
            </a:r>
            <a:r>
              <a:rPr lang="en-US" sz="2000" dirty="0" smtClean="0"/>
              <a:t>Using </a:t>
            </a:r>
            <a:r>
              <a:rPr lang="en-US" sz="2000" dirty="0" err="1" smtClean="0"/>
              <a:t>Sunyaev</a:t>
            </a:r>
            <a:r>
              <a:rPr lang="en-US" sz="2000" dirty="0" smtClean="0"/>
              <a:t>–</a:t>
            </a:r>
            <a:r>
              <a:rPr lang="en-US" sz="2000" dirty="0" err="1" smtClean="0"/>
              <a:t>Zel'dovich</a:t>
            </a:r>
            <a:r>
              <a:rPr lang="en-US" sz="2000" dirty="0" smtClean="0"/>
              <a:t> Effect (G lensing)</a:t>
            </a:r>
          </a:p>
          <a:p>
            <a:pPr>
              <a:buFont typeface="Wingdings" charset="2"/>
              <a:buChar char="v"/>
            </a:pPr>
            <a:r>
              <a:rPr lang="en-US" sz="2400" dirty="0"/>
              <a:t>Metallicity Estimation</a:t>
            </a:r>
          </a:p>
          <a:p>
            <a:pPr lvl="1">
              <a:buFont typeface="Arial" charset="0"/>
              <a:buChar char="•"/>
            </a:pPr>
            <a:r>
              <a:rPr lang="en-US" sz="2000" dirty="0"/>
              <a:t>Metallicity from SED fitting</a:t>
            </a:r>
          </a:p>
          <a:p>
            <a:pPr lvl="1">
              <a:buFont typeface="Arial" charset="0"/>
              <a:buChar char="•"/>
            </a:pPr>
            <a:r>
              <a:rPr lang="en-US" sz="2000" dirty="0"/>
              <a:t>Method 1: mass-metallicity relation (MZR) </a:t>
            </a:r>
          </a:p>
          <a:p>
            <a:pPr>
              <a:buFont typeface="Wingdings" charset="2"/>
              <a:buChar char="v"/>
            </a:pPr>
            <a:r>
              <a:rPr lang="en-US" sz="2400" dirty="0" smtClean="0"/>
              <a:t>Future Work </a:t>
            </a:r>
          </a:p>
          <a:p>
            <a:pPr>
              <a:buFont typeface="Wingdings" charset="2"/>
              <a:buChar char="v"/>
            </a:pPr>
            <a:r>
              <a:rPr lang="en-US" sz="2400" dirty="0" smtClean="0"/>
              <a:t>Summary</a:t>
            </a:r>
          </a:p>
          <a:p>
            <a:pPr>
              <a:buFont typeface="Wingdings" charset="2"/>
              <a:buChar char="v"/>
            </a:pPr>
            <a:endParaRPr lang="en-US" sz="2400" dirty="0"/>
          </a:p>
          <a:p>
            <a:pPr>
              <a:buFont typeface="Wingdings" charset="2"/>
              <a:buChar char="v"/>
            </a:pPr>
            <a:endParaRPr lang="en-US" sz="2400" dirty="0" smtClean="0"/>
          </a:p>
          <a:p>
            <a:pPr lvl="1">
              <a:buFont typeface="Arial" charset="0"/>
              <a:buChar char="•"/>
            </a:pPr>
            <a:endParaRPr lang="en-US" sz="2400" dirty="0"/>
          </a:p>
          <a:p>
            <a:pPr>
              <a:buFont typeface="Wingdings" charset="2"/>
              <a:buChar char="v"/>
            </a:pPr>
            <a:endParaRPr lang="en-US" sz="2400" dirty="0" smtClean="0"/>
          </a:p>
          <a:p>
            <a:pPr>
              <a:buFont typeface="Wingdings" charset="2"/>
              <a:buChar char="v"/>
            </a:pPr>
            <a:endParaRPr lang="en-US" sz="2400" dirty="0"/>
          </a:p>
          <a:p>
            <a:pPr>
              <a:buFont typeface="Wingdings" charset="2"/>
              <a:buChar char="v"/>
            </a:pPr>
            <a:endParaRPr lang="en-US" sz="2400" dirty="0" smtClean="0"/>
          </a:p>
          <a:p>
            <a:pPr>
              <a:buFont typeface="Wingdings" charset="2"/>
              <a:buChar char="v"/>
            </a:pPr>
            <a:endParaRPr lang="en-US" sz="2400" dirty="0"/>
          </a:p>
        </p:txBody>
      </p:sp>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2</a:t>
            </a:fld>
            <a:endParaRPr lang="en-US"/>
          </a:p>
        </p:txBody>
      </p:sp>
    </p:spTree>
    <p:extLst>
      <p:ext uri="{BB962C8B-B14F-4D97-AF65-F5344CB8AC3E}">
        <p14:creationId xmlns:p14="http://schemas.microsoft.com/office/powerpoint/2010/main" val="1812916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413" y="136853"/>
            <a:ext cx="8229600" cy="577132"/>
          </a:xfrm>
        </p:spPr>
        <p:txBody>
          <a:bodyPr>
            <a:normAutofit/>
          </a:bodyPr>
          <a:lstStyle/>
          <a:p>
            <a:pPr marL="571500" indent="-571500" algn="l">
              <a:buFont typeface="Wingdings" charset="2"/>
              <a:buChar char="v"/>
            </a:pPr>
            <a:r>
              <a:rPr lang="en-US" sz="2400" dirty="0"/>
              <a:t>References</a:t>
            </a:r>
          </a:p>
        </p:txBody>
      </p:sp>
      <p:sp>
        <p:nvSpPr>
          <p:cNvPr id="3" name="Content Placeholder 2"/>
          <p:cNvSpPr>
            <a:spLocks noGrp="1"/>
          </p:cNvSpPr>
          <p:nvPr>
            <p:ph idx="1"/>
          </p:nvPr>
        </p:nvSpPr>
        <p:spPr>
          <a:xfrm>
            <a:off x="457200" y="814192"/>
            <a:ext cx="8229600" cy="5311971"/>
          </a:xfrm>
        </p:spPr>
        <p:txBody>
          <a:bodyPr>
            <a:normAutofit fontScale="55000" lnSpcReduction="20000"/>
          </a:bodyPr>
          <a:lstStyle/>
          <a:p>
            <a:pPr marL="0" indent="0">
              <a:buNone/>
            </a:pPr>
            <a:r>
              <a:rPr lang="en-US" sz="1300" dirty="0" smtClean="0"/>
              <a:t>[19</a:t>
            </a:r>
            <a:r>
              <a:rPr lang="en-US" sz="1300" dirty="0"/>
              <a:t>]  Dawn K. et al. </a:t>
            </a:r>
            <a:r>
              <a:rPr lang="en-US" sz="1300" dirty="0" err="1"/>
              <a:t>Erb</a:t>
            </a:r>
            <a:r>
              <a:rPr lang="en-US" sz="1300" dirty="0"/>
              <a:t>. “H Observations of a Large Sample of Galaxies at z 2: Implications for Star Formation in High-Redshift Galaxies”. In: The Astrophysical Journal 647.1 (2006), pp. 128–139. </a:t>
            </a:r>
            <a:r>
              <a:rPr lang="en-US" sz="1300" dirty="0" err="1"/>
              <a:t>doi</a:t>
            </a:r>
            <a:r>
              <a:rPr lang="en-US" sz="1300" dirty="0"/>
              <a:t>: 10.1086/505341. </a:t>
            </a:r>
            <a:endParaRPr lang="en-US" sz="1300" dirty="0"/>
          </a:p>
          <a:p>
            <a:pPr marL="0" indent="0">
              <a:buNone/>
            </a:pPr>
            <a:r>
              <a:rPr lang="en-US" sz="1300" dirty="0"/>
              <a:t>[20]  </a:t>
            </a:r>
            <a:r>
              <a:rPr lang="en-US" sz="1300" dirty="0" err="1"/>
              <a:t>E.S.Phinney</a:t>
            </a:r>
            <a:r>
              <a:rPr lang="en-US" sz="1300" dirty="0"/>
              <a:t>. “The rate of neutron star binary mergers in the universe - Minimal predictions for gravity wave detectors”. In: Astrophysical Journal Letters 380.ISSN 0004-637X (1991), pp. 17–21. </a:t>
            </a:r>
            <a:r>
              <a:rPr lang="en-US" sz="1300" dirty="0" err="1"/>
              <a:t>doi</a:t>
            </a:r>
            <a:r>
              <a:rPr lang="en-US" sz="1300" dirty="0"/>
              <a:t>: 10.1086/186163. </a:t>
            </a:r>
            <a:endParaRPr lang="en-US" sz="1300" dirty="0"/>
          </a:p>
          <a:p>
            <a:pPr marL="0" indent="0">
              <a:buNone/>
            </a:pPr>
            <a:r>
              <a:rPr lang="en-US" sz="1300" dirty="0"/>
              <a:t>[21]  G. </a:t>
            </a:r>
            <a:r>
              <a:rPr lang="en-US" sz="1300" dirty="0" err="1"/>
              <a:t>Galgo</a:t>
            </a:r>
            <a:r>
              <a:rPr lang="en-US" sz="1300" dirty="0"/>
              <a:t> </a:t>
            </a:r>
            <a:r>
              <a:rPr lang="en-US" sz="1300" dirty="0" err="1"/>
              <a:t>czi</a:t>
            </a:r>
            <a:r>
              <a:rPr lang="en-US" sz="1300" dirty="0"/>
              <a:t>-P. </a:t>
            </a:r>
            <a:r>
              <a:rPr lang="en-US" sz="1300" dirty="0" err="1"/>
              <a:t>Raffai</a:t>
            </a:r>
            <a:r>
              <a:rPr lang="en-US" sz="1300" dirty="0"/>
              <a:t> R. S. de Souza G. D </a:t>
            </a:r>
            <a:r>
              <a:rPr lang="en-US" sz="1300" dirty="0" err="1"/>
              <a:t>alya</a:t>
            </a:r>
            <a:r>
              <a:rPr lang="en-US" sz="1300" dirty="0"/>
              <a:t> Z. Frei. </a:t>
            </a:r>
            <a:endParaRPr lang="en-US" sz="1300" dirty="0"/>
          </a:p>
          <a:p>
            <a:pPr marL="0" indent="0">
              <a:buNone/>
            </a:pPr>
            <a:r>
              <a:rPr lang="en-US" sz="1300" dirty="0"/>
              <a:t>[32] </a:t>
            </a:r>
            <a:r>
              <a:rPr lang="en-US" sz="1300" dirty="0" err="1"/>
              <a:t>Xiangcheng</a:t>
            </a:r>
            <a:r>
              <a:rPr lang="en-US" sz="1300" dirty="0"/>
              <a:t> et al. Ma. “The origin and evolution of the galaxy mass-metallicity relation”. In: MNRAS 456.2 (2016), pp. 2140–2156. </a:t>
            </a:r>
            <a:r>
              <a:rPr lang="en-US" sz="1300" dirty="0" err="1"/>
              <a:t>doi</a:t>
            </a:r>
            <a:r>
              <a:rPr lang="en-US" sz="1300" dirty="0"/>
              <a:t>: 10.1093/</a:t>
            </a:r>
            <a:r>
              <a:rPr lang="en-US" sz="1300" dirty="0" err="1"/>
              <a:t>mnras</a:t>
            </a:r>
            <a:r>
              <a:rPr lang="en-US" sz="1300" dirty="0"/>
              <a:t>/stv2659. </a:t>
            </a:r>
            <a:endParaRPr lang="en-US" sz="1300" dirty="0"/>
          </a:p>
          <a:p>
            <a:pPr marL="0" indent="0">
              <a:buNone/>
            </a:pPr>
            <a:r>
              <a:rPr lang="en-US" sz="1300" dirty="0"/>
              <a:t>[33] F. et al. </a:t>
            </a:r>
            <a:r>
              <a:rPr lang="en-US" sz="1300" dirty="0" err="1"/>
              <a:t>Mannucci</a:t>
            </a:r>
            <a:r>
              <a:rPr lang="en-US" sz="1300" dirty="0"/>
              <a:t>. “LSD: Lyman-break galaxies Stellar populations and Dynamics - I. Mass, metallicity and gas at z 3.1”. In: MNRAS 398.4 (2009), pp. 1915–1931. </a:t>
            </a:r>
            <a:r>
              <a:rPr lang="en-US" sz="1300" dirty="0" err="1"/>
              <a:t>doi</a:t>
            </a:r>
            <a:r>
              <a:rPr lang="en-US" sz="1300" dirty="0"/>
              <a:t>: 10.1111/j.1365-2966.2009.15185.x. </a:t>
            </a:r>
            <a:endParaRPr lang="en-US" sz="1300" dirty="0"/>
          </a:p>
          <a:p>
            <a:pPr marL="0" indent="0">
              <a:buNone/>
            </a:pPr>
            <a:r>
              <a:rPr lang="en-US" sz="1300" dirty="0"/>
              <a:t>[34] Paul; </a:t>
            </a:r>
            <a:r>
              <a:rPr lang="en-US" sz="1300" dirty="0" err="1"/>
              <a:t>Cantiello</a:t>
            </a:r>
            <a:r>
              <a:rPr lang="en-US" sz="1300" dirty="0"/>
              <a:t> Matteo; </a:t>
            </a:r>
            <a:r>
              <a:rPr lang="en-US" sz="1300" dirty="0" err="1"/>
              <a:t>MacFadyen</a:t>
            </a:r>
            <a:r>
              <a:rPr lang="en-US" sz="1300" dirty="0"/>
              <a:t> Andrew I. </a:t>
            </a:r>
            <a:r>
              <a:rPr lang="en-US" sz="1300" dirty="0" err="1"/>
              <a:t>Perna</a:t>
            </a:r>
            <a:r>
              <a:rPr lang="en-US" sz="1300" dirty="0"/>
              <a:t> Rosalba; </a:t>
            </a:r>
            <a:r>
              <a:rPr lang="en-US" sz="1300" dirty="0" err="1"/>
              <a:t>Duffell</a:t>
            </a:r>
            <a:r>
              <a:rPr lang="en-US" sz="1300" dirty="0"/>
              <a:t>. “The Fate of Fallback Matter around Newly Born Compact Objects”. In: </a:t>
            </a:r>
            <a:r>
              <a:rPr lang="en-US" sz="1300" dirty="0" err="1"/>
              <a:t>ApJ</a:t>
            </a:r>
            <a:r>
              <a:rPr lang="en-US" sz="1300" dirty="0"/>
              <a:t> 781.2 (2014). </a:t>
            </a:r>
            <a:r>
              <a:rPr lang="en-US" sz="1300" dirty="0" err="1"/>
              <a:t>doi</a:t>
            </a:r>
            <a:r>
              <a:rPr lang="en-US" sz="1300" dirty="0"/>
              <a:t>: 10.1088/0004-637X/781/2/119. </a:t>
            </a:r>
            <a:endParaRPr lang="en-US" sz="1300" dirty="0"/>
          </a:p>
          <a:p>
            <a:pPr marL="0" indent="0">
              <a:buNone/>
            </a:pPr>
            <a:r>
              <a:rPr lang="en-US" sz="1300" dirty="0"/>
              <a:t>[35] M.; Pratt G. W.; </a:t>
            </a:r>
            <a:r>
              <a:rPr lang="en-US" sz="1300" dirty="0" err="1"/>
              <a:t>Pointecouteau</a:t>
            </a:r>
            <a:r>
              <a:rPr lang="en-US" sz="1300" dirty="0"/>
              <a:t> E.; </a:t>
            </a:r>
            <a:r>
              <a:rPr lang="en-US" sz="1300" dirty="0" err="1"/>
              <a:t>Melin</a:t>
            </a:r>
            <a:r>
              <a:rPr lang="en-US" sz="1300" dirty="0"/>
              <a:t> J.-B. </a:t>
            </a:r>
            <a:r>
              <a:rPr lang="en-US" sz="1300" dirty="0" err="1"/>
              <a:t>Pif</a:t>
            </a:r>
            <a:r>
              <a:rPr lang="en-US" sz="1300" dirty="0"/>
              <a:t>- </a:t>
            </a:r>
            <a:r>
              <a:rPr lang="en-US" sz="1300" dirty="0" err="1"/>
              <a:t>faretti</a:t>
            </a:r>
            <a:r>
              <a:rPr lang="en-US" sz="1300" dirty="0"/>
              <a:t> R.; Arnaud. “The MCXC: a meta-catalogue of x-ray detected clusters of galaxies”. In: Astronomy As- </a:t>
            </a:r>
            <a:r>
              <a:rPr lang="en-US" sz="1300" dirty="0" err="1"/>
              <a:t>trophysics</a:t>
            </a:r>
            <a:r>
              <a:rPr lang="en-US" sz="1300" dirty="0"/>
              <a:t> 534.A109 (2011). </a:t>
            </a:r>
            <a:endParaRPr lang="en-US" sz="1300" dirty="0"/>
          </a:p>
          <a:p>
            <a:pPr marL="0" indent="0">
              <a:buNone/>
            </a:pPr>
            <a:r>
              <a:rPr lang="en-US" sz="1300" dirty="0"/>
              <a:t>[36] Meagan; </a:t>
            </a:r>
            <a:r>
              <a:rPr lang="en-US" sz="1300" dirty="0" err="1"/>
              <a:t>Pattabiraman</a:t>
            </a:r>
            <a:r>
              <a:rPr lang="en-US" sz="1300" dirty="0"/>
              <a:t> </a:t>
            </a:r>
            <a:r>
              <a:rPr lang="en-US" sz="1300" dirty="0" err="1"/>
              <a:t>Bharath</a:t>
            </a:r>
            <a:r>
              <a:rPr lang="en-US" sz="1300" dirty="0"/>
              <a:t>; Chatterjee </a:t>
            </a:r>
            <a:r>
              <a:rPr lang="en-US" sz="1300" dirty="0" err="1"/>
              <a:t>Sourav</a:t>
            </a:r>
            <a:r>
              <a:rPr lang="en-US" sz="1300" dirty="0"/>
              <a:t>; </a:t>
            </a:r>
            <a:r>
              <a:rPr lang="en-US" sz="1300" dirty="0" err="1"/>
              <a:t>Haster</a:t>
            </a:r>
            <a:r>
              <a:rPr lang="en-US" sz="1300" dirty="0"/>
              <a:t> Carl-Johan; </a:t>
            </a:r>
            <a:r>
              <a:rPr lang="en-US" sz="1300" dirty="0" err="1"/>
              <a:t>Rasio</a:t>
            </a:r>
            <a:r>
              <a:rPr lang="en-US" sz="1300" dirty="0"/>
              <a:t> Frederic A. Rodriguez Carl L.; </a:t>
            </a:r>
            <a:r>
              <a:rPr lang="en-US" sz="1300" dirty="0" err="1"/>
              <a:t>Morscher</a:t>
            </a:r>
            <a:r>
              <a:rPr lang="en-US" sz="1300" dirty="0"/>
              <a:t>. “Binary Black Hole Mergers from Globular Clusters: Implications for Advanced LIGO”. In: </a:t>
            </a:r>
            <a:r>
              <a:rPr lang="en-US" sz="1300" dirty="0" err="1"/>
              <a:t>Physi</a:t>
            </a:r>
            <a:r>
              <a:rPr lang="en-US" sz="1300" dirty="0"/>
              <a:t>- </a:t>
            </a:r>
            <a:r>
              <a:rPr lang="en-US" sz="1300" dirty="0" err="1"/>
              <a:t>cal</a:t>
            </a:r>
            <a:r>
              <a:rPr lang="en-US" sz="1300" dirty="0"/>
              <a:t> Review Letters 115.5 (2015). </a:t>
            </a:r>
            <a:endParaRPr lang="en-US" sz="1300" dirty="0"/>
          </a:p>
          <a:p>
            <a:pPr marL="0" indent="0">
              <a:buNone/>
            </a:pPr>
            <a:r>
              <a:rPr lang="en-US" sz="1300" dirty="0"/>
              <a:t>[37] </a:t>
            </a:r>
            <a:r>
              <a:rPr lang="en-US" sz="1300" dirty="0" err="1"/>
              <a:t>Kunyang</a:t>
            </a:r>
            <a:r>
              <a:rPr lang="en-US" sz="1300" dirty="0"/>
              <a:t> Li. Roy Williams Thomas </a:t>
            </a:r>
            <a:endParaRPr lang="en-US" sz="1300" dirty="0"/>
          </a:p>
          <a:p>
            <a:pPr marL="0" indent="0">
              <a:buNone/>
            </a:pPr>
            <a:r>
              <a:rPr lang="en-US" sz="1300" dirty="0"/>
              <a:t>An Extended List of Galaxies for Gravitational-Wave Searches in the Advanced Detector Era. 2016. </a:t>
            </a:r>
            <a:r>
              <a:rPr lang="en-US" sz="1300" dirty="0" err="1"/>
              <a:t>url</a:t>
            </a:r>
            <a:r>
              <a:rPr lang="en-US" sz="1300" dirty="0"/>
              <a:t>: http://</a:t>
            </a:r>
            <a:r>
              <a:rPr lang="en-US" sz="1300" dirty="0" err="1"/>
              <a:t>aquarius.elte.hu</a:t>
            </a:r>
            <a:r>
              <a:rPr lang="en-US" sz="1300" dirty="0"/>
              <a:t>/glade/GLADE ̇Documentation ̇1.3.pdf </a:t>
            </a:r>
            <a:endParaRPr lang="en-US" sz="1300" dirty="0"/>
          </a:p>
          <a:p>
            <a:pPr marL="0" indent="0">
              <a:buNone/>
            </a:pPr>
            <a:r>
              <a:rPr lang="en-US" sz="1300" dirty="0"/>
              <a:t>(visited on 01/2016). </a:t>
            </a:r>
            <a:endParaRPr lang="en-US" sz="1300" dirty="0"/>
          </a:p>
          <a:p>
            <a:pPr marL="0" indent="0">
              <a:buNone/>
            </a:pPr>
            <a:r>
              <a:rPr lang="en-US" sz="1300" dirty="0"/>
              <a:t>[22]  P. A. A.; de </a:t>
            </a:r>
            <a:r>
              <a:rPr lang="en-US" sz="1300" dirty="0" err="1"/>
              <a:t>Carvalho</a:t>
            </a:r>
            <a:r>
              <a:rPr lang="en-US" sz="1300" dirty="0"/>
              <a:t> R. R.; Kohl-Moreira J. L.; </a:t>
            </a:r>
            <a:r>
              <a:rPr lang="en-US" sz="1300" dirty="0" err="1"/>
              <a:t>Capelato</a:t>
            </a:r>
            <a:r>
              <a:rPr lang="en-US" sz="1300" dirty="0"/>
              <a:t> H. V.; </a:t>
            </a:r>
            <a:r>
              <a:rPr lang="en-US" sz="1300" dirty="0" err="1"/>
              <a:t>Djorgovski</a:t>
            </a:r>
            <a:r>
              <a:rPr lang="en-US" sz="1300" dirty="0"/>
              <a:t> S. G. Gal R. R.; Lopes. “The Northern Sky Optical Cluster Survey. III. A </a:t>
            </a:r>
            <a:r>
              <a:rPr lang="en-US" sz="1300" dirty="0" err="1"/>
              <a:t>Clus</a:t>
            </a:r>
            <a:r>
              <a:rPr lang="en-US" sz="1300" dirty="0"/>
              <a:t>- </a:t>
            </a:r>
            <a:r>
              <a:rPr lang="en-US" sz="1300" dirty="0" err="1"/>
              <a:t>ter</a:t>
            </a:r>
            <a:r>
              <a:rPr lang="en-US" sz="1300" dirty="0"/>
              <a:t> Catalog Covering PI </a:t>
            </a:r>
            <a:r>
              <a:rPr lang="en-US" sz="1300" dirty="0" err="1"/>
              <a:t>Steradians</a:t>
            </a:r>
            <a:r>
              <a:rPr lang="en-US" sz="1300" dirty="0"/>
              <a:t>”. In: The </a:t>
            </a:r>
            <a:r>
              <a:rPr lang="en-US" sz="1300" dirty="0" err="1"/>
              <a:t>Astronom</a:t>
            </a:r>
            <a:r>
              <a:rPr lang="en-US" sz="1300" dirty="0"/>
              <a:t>- </a:t>
            </a:r>
            <a:r>
              <a:rPr lang="en-US" sz="1300" dirty="0" err="1"/>
              <a:t>ical</a:t>
            </a:r>
            <a:r>
              <a:rPr lang="en-US" sz="1300" dirty="0"/>
              <a:t> Journal 137.2 (2009), pp. 2981–2999. </a:t>
            </a:r>
            <a:endParaRPr lang="en-US" sz="1300" dirty="0"/>
          </a:p>
          <a:p>
            <a:pPr marL="0" indent="0">
              <a:buNone/>
            </a:pPr>
            <a:r>
              <a:rPr lang="en-US" sz="1300" dirty="0"/>
              <a:t>[23]  A. C.; Irwin M. J.; </a:t>
            </a:r>
            <a:r>
              <a:rPr lang="en-US" sz="1300" dirty="0" err="1"/>
              <a:t>MacGillivray</a:t>
            </a:r>
            <a:r>
              <a:rPr lang="en-US" sz="1300" dirty="0"/>
              <a:t> H. T. </a:t>
            </a:r>
            <a:r>
              <a:rPr lang="en-US" sz="1300" dirty="0" err="1"/>
              <a:t>Hambly</a:t>
            </a:r>
            <a:r>
              <a:rPr lang="en-US" sz="1300" dirty="0"/>
              <a:t> N. C.; </a:t>
            </a:r>
            <a:r>
              <a:rPr lang="en-US" sz="1300" dirty="0" err="1"/>
              <a:t>Davenhall</a:t>
            </a:r>
            <a:r>
              <a:rPr lang="en-US" sz="1300" dirty="0"/>
              <a:t>. “The </a:t>
            </a:r>
            <a:r>
              <a:rPr lang="en-US" sz="1300" dirty="0" err="1"/>
              <a:t>SuperCOSMOS</a:t>
            </a:r>
            <a:r>
              <a:rPr lang="en-US" sz="1300" dirty="0"/>
              <a:t> Sky Survey - III. Astrometry”. In: Monthly Notices of the Royal As- </a:t>
            </a:r>
            <a:r>
              <a:rPr lang="en-US" sz="1300" dirty="0" err="1"/>
              <a:t>tronomical</a:t>
            </a:r>
            <a:r>
              <a:rPr lang="en-US" sz="1300" dirty="0"/>
              <a:t> Society 326.4 (2001), pp. 1315–1327. </a:t>
            </a:r>
            <a:r>
              <a:rPr lang="en-US" sz="1300" dirty="0" err="1"/>
              <a:t>doi</a:t>
            </a:r>
            <a:r>
              <a:rPr lang="en-US" sz="1300" dirty="0"/>
              <a:t>: 10.1111/j.1365-2966.2001.04662.x. </a:t>
            </a:r>
            <a:endParaRPr lang="en-US" sz="1300" dirty="0"/>
          </a:p>
          <a:p>
            <a:pPr marL="0" indent="0">
              <a:buNone/>
            </a:pPr>
            <a:r>
              <a:rPr lang="en-US" sz="1300" dirty="0"/>
              <a:t>[24]  A. M. et al. Hopkins. “Galaxy And Mass </a:t>
            </a:r>
            <a:r>
              <a:rPr lang="en-US" sz="1300" dirty="0" err="1"/>
              <a:t>Assem</a:t>
            </a:r>
            <a:r>
              <a:rPr lang="en-US" sz="1300" dirty="0"/>
              <a:t>- </a:t>
            </a:r>
            <a:r>
              <a:rPr lang="en-US" sz="1300" dirty="0" err="1"/>
              <a:t>bly</a:t>
            </a:r>
            <a:r>
              <a:rPr lang="en-US" sz="1300" dirty="0"/>
              <a:t> (GAMA): spectroscopic analysis”. In: Monthly No- </a:t>
            </a:r>
            <a:r>
              <a:rPr lang="en-US" sz="1300" dirty="0" err="1"/>
              <a:t>tices</a:t>
            </a:r>
            <a:r>
              <a:rPr lang="en-US" sz="1300" dirty="0"/>
              <a:t> of the Royal Astronomical Society 430.3 (2013), pp. 2047–2066. </a:t>
            </a:r>
            <a:r>
              <a:rPr lang="en-US" sz="1300" dirty="0" err="1"/>
              <a:t>doi</a:t>
            </a:r>
            <a:r>
              <a:rPr lang="en-US" sz="1300" dirty="0"/>
              <a:t>: 10.1093/</a:t>
            </a:r>
            <a:r>
              <a:rPr lang="en-US" sz="1300" dirty="0" err="1"/>
              <a:t>mnras</a:t>
            </a:r>
            <a:r>
              <a:rPr lang="en-US" sz="1300" dirty="0"/>
              <a:t>/stt030. </a:t>
            </a:r>
            <a:endParaRPr lang="en-US" sz="1300" dirty="0"/>
          </a:p>
          <a:p>
            <a:pPr marL="0" indent="0">
              <a:buNone/>
            </a:pPr>
            <a:r>
              <a:rPr lang="en-US" sz="1300" dirty="0"/>
              <a:t>[25]  Philip F. et al. Hopkins. “Galaxies on FIRE (Feedback In Realistic Environments): stellar feedback explains cosmologically inefficient star formation”. In: MNRAS 445.1 (2014), pp. 581–603. </a:t>
            </a:r>
            <a:r>
              <a:rPr lang="en-US" sz="1300" dirty="0" err="1"/>
              <a:t>doi</a:t>
            </a:r>
            <a:r>
              <a:rPr lang="en-US" sz="1300" dirty="0"/>
              <a:t>: 10.1093/</a:t>
            </a:r>
            <a:r>
              <a:rPr lang="en-US" sz="1300" dirty="0" err="1"/>
              <a:t>mnras</a:t>
            </a:r>
            <a:r>
              <a:rPr lang="en-US" sz="1300" dirty="0"/>
              <a:t>/stu1738. </a:t>
            </a:r>
            <a:endParaRPr lang="en-US" sz="1300" dirty="0"/>
          </a:p>
          <a:p>
            <a:pPr marL="0" indent="0">
              <a:buNone/>
            </a:pPr>
            <a:r>
              <a:rPr lang="en-US" sz="1300" dirty="0"/>
              <a:t>[26]  Erin S.; Wechsler Risa H.; </a:t>
            </a:r>
            <a:r>
              <a:rPr lang="en-US" sz="1300" dirty="0" err="1"/>
              <a:t>Rozo</a:t>
            </a:r>
            <a:r>
              <a:rPr lang="en-US" sz="1300" dirty="0"/>
              <a:t> Eduardo; Koester- Benjamin P.; </a:t>
            </a:r>
            <a:r>
              <a:rPr lang="en-US" sz="1300" dirty="0" err="1"/>
              <a:t>Frieman</a:t>
            </a:r>
            <a:r>
              <a:rPr lang="en-US" sz="1300" dirty="0"/>
              <a:t> Joshua A.; McKay Timothy A.; </a:t>
            </a:r>
            <a:r>
              <a:rPr lang="en-US" sz="1300" dirty="0" err="1"/>
              <a:t>Evrard</a:t>
            </a:r>
            <a:r>
              <a:rPr lang="en-US" sz="1300" dirty="0"/>
              <a:t> August E.; Becker Matthew R.; </a:t>
            </a:r>
            <a:r>
              <a:rPr lang="en-US" sz="1300" dirty="0" err="1"/>
              <a:t>Annis</a:t>
            </a:r>
            <a:r>
              <a:rPr lang="en-US" sz="1300" dirty="0"/>
              <a:t> James Johnston David E.; Sheldon. “Cross-correlation Weak Lensing of SDSS galaxy Clusters II: Cluster Density Profiles and the Mass–Richness Relation”. In: </a:t>
            </a:r>
            <a:r>
              <a:rPr lang="en-US" sz="1300" dirty="0" err="1"/>
              <a:t>eprint</a:t>
            </a:r>
            <a:r>
              <a:rPr lang="en-US" sz="1300" dirty="0"/>
              <a:t> </a:t>
            </a:r>
            <a:r>
              <a:rPr lang="en-US" sz="1300" dirty="0" err="1"/>
              <a:t>arXiv</a:t>
            </a:r>
            <a:r>
              <a:rPr lang="en-US" sz="1300" dirty="0"/>
              <a:t> 0709.1159 (2007). </a:t>
            </a:r>
            <a:endParaRPr lang="en-US" sz="1300" dirty="0"/>
          </a:p>
          <a:p>
            <a:pPr marL="0" indent="0">
              <a:buNone/>
            </a:pPr>
            <a:r>
              <a:rPr lang="en-US" sz="1300" dirty="0"/>
              <a:t>[27]  T. A.; </a:t>
            </a:r>
            <a:r>
              <a:rPr lang="en-US" sz="1300" dirty="0" err="1"/>
              <a:t>Annis</a:t>
            </a:r>
            <a:r>
              <a:rPr lang="en-US" sz="1300" dirty="0"/>
              <a:t> J.; Wechsler R. H.; </a:t>
            </a:r>
            <a:r>
              <a:rPr lang="en-US" sz="1300" dirty="0" err="1"/>
              <a:t>Evrard</a:t>
            </a:r>
            <a:r>
              <a:rPr lang="en-US" sz="1300" dirty="0"/>
              <a:t>-A.; </a:t>
            </a:r>
            <a:r>
              <a:rPr lang="en-US" sz="1300" dirty="0" err="1"/>
              <a:t>Bleem</a:t>
            </a:r>
            <a:r>
              <a:rPr lang="en-US" sz="1300" dirty="0"/>
              <a:t> L.; Becker M.; Johnston D.; Sheldon E.; Nichol R.; Miller C.; Scranton R.; </a:t>
            </a:r>
            <a:r>
              <a:rPr lang="en-US" sz="1300" dirty="0" err="1"/>
              <a:t>Bahcall</a:t>
            </a:r>
            <a:r>
              <a:rPr lang="en-US" sz="1300" dirty="0"/>
              <a:t> N.; </a:t>
            </a:r>
            <a:r>
              <a:rPr lang="en-US" sz="1300" dirty="0" err="1"/>
              <a:t>Barentine</a:t>
            </a:r>
            <a:r>
              <a:rPr lang="en-US" sz="1300" dirty="0"/>
              <a:t> J.; </a:t>
            </a:r>
            <a:r>
              <a:rPr lang="en-US" sz="1300" dirty="0" err="1"/>
              <a:t>Brewington</a:t>
            </a:r>
            <a:r>
              <a:rPr lang="en-US" sz="1300" dirty="0"/>
              <a:t> H.; </a:t>
            </a:r>
            <a:r>
              <a:rPr lang="en-US" sz="1300" dirty="0" err="1"/>
              <a:t>Brinkmann</a:t>
            </a:r>
            <a:r>
              <a:rPr lang="en-US" sz="1300" dirty="0"/>
              <a:t> J.; </a:t>
            </a:r>
            <a:r>
              <a:rPr lang="en-US" sz="1300" dirty="0" err="1"/>
              <a:t>Harvanek</a:t>
            </a:r>
            <a:r>
              <a:rPr lang="en-US" sz="1300" dirty="0"/>
              <a:t> M.; </a:t>
            </a:r>
            <a:r>
              <a:rPr lang="en-US" sz="1300" dirty="0" err="1"/>
              <a:t>Kleinman</a:t>
            </a:r>
            <a:r>
              <a:rPr lang="en-US" sz="1300" dirty="0"/>
              <a:t> S.; </a:t>
            </a:r>
            <a:r>
              <a:rPr lang="en-US" sz="1300" dirty="0" err="1"/>
              <a:t>Krzesin</a:t>
            </a:r>
            <a:r>
              <a:rPr lang="en-US" sz="1300" dirty="0"/>
              <a:t>- ski J.; Long D.; Nitta A.; Schneider D. P.; </a:t>
            </a:r>
            <a:r>
              <a:rPr lang="en-US" sz="1300" dirty="0" err="1"/>
              <a:t>Sneddin</a:t>
            </a:r>
            <a:r>
              <a:rPr lang="en-US" sz="1300" dirty="0"/>
              <a:t> S.; </a:t>
            </a:r>
            <a:r>
              <a:rPr lang="en-US" sz="1300" dirty="0" err="1"/>
              <a:t>Voges</a:t>
            </a:r>
            <a:r>
              <a:rPr lang="en-US" sz="1300" dirty="0"/>
              <a:t> W.; York D. Koester B. P.; McKay. “A </a:t>
            </a:r>
            <a:r>
              <a:rPr lang="en-US" sz="1300" dirty="0" err="1"/>
              <a:t>MaxBCG</a:t>
            </a:r>
            <a:r>
              <a:rPr lang="en-US" sz="1300" dirty="0"/>
              <a:t> Catalog of 13,823 Galaxy Clusters from the Sloan Dig- </a:t>
            </a:r>
            <a:r>
              <a:rPr lang="en-US" sz="1300" dirty="0" err="1"/>
              <a:t>ital</a:t>
            </a:r>
            <a:r>
              <a:rPr lang="en-US" sz="1300" dirty="0"/>
              <a:t> Sky Survey”. In: The Astrophysical Journal 660.1 (2007), pp. 239–255. </a:t>
            </a:r>
            <a:endParaRPr lang="en-US" sz="1300" dirty="0"/>
          </a:p>
          <a:p>
            <a:pPr marL="0" indent="0">
              <a:buNone/>
            </a:pPr>
            <a:r>
              <a:rPr lang="en-US" sz="1300" dirty="0"/>
              <a:t>[28]  Peter </a:t>
            </a:r>
            <a:r>
              <a:rPr lang="en-US" sz="1300" dirty="0" err="1"/>
              <a:t>Meszaros</a:t>
            </a:r>
            <a:r>
              <a:rPr lang="en-US" sz="1300" dirty="0"/>
              <a:t> Ian Shoemaker Nicholas </a:t>
            </a:r>
            <a:r>
              <a:rPr lang="en-US" sz="1300" dirty="0" err="1"/>
              <a:t>Senno</a:t>
            </a:r>
            <a:r>
              <a:rPr lang="en-US" sz="1300" dirty="0"/>
              <a:t> </a:t>
            </a:r>
            <a:r>
              <a:rPr lang="en-US" sz="1300" dirty="0" err="1"/>
              <a:t>Kohta</a:t>
            </a:r>
            <a:r>
              <a:rPr lang="en-US" sz="1300" dirty="0"/>
              <a:t> </a:t>
            </a:r>
            <a:r>
              <a:rPr lang="en-US" sz="1300" dirty="0" err="1"/>
              <a:t>Murase</a:t>
            </a:r>
            <a:r>
              <a:rPr lang="en-US" sz="1300" dirty="0"/>
              <a:t> Kazumi Kashiyama. “Ultrafast Outflows from Black Hole Mergers with a Mini-Disk”. In: </a:t>
            </a:r>
            <a:r>
              <a:rPr lang="en-US" sz="1300" dirty="0" err="1"/>
              <a:t>ApJ</a:t>
            </a:r>
            <a:r>
              <a:rPr lang="en-US" sz="1300" dirty="0"/>
              <a:t> Letter 822.1 (2016). </a:t>
            </a:r>
            <a:r>
              <a:rPr lang="en-US" sz="1300" dirty="0" err="1"/>
              <a:t>doi</a:t>
            </a:r>
            <a:r>
              <a:rPr lang="en-US" sz="1300" dirty="0"/>
              <a:t>: 10.3847/2041-8205/822/1/L9. </a:t>
            </a:r>
            <a:endParaRPr lang="en-US" sz="1300" dirty="0"/>
          </a:p>
          <a:p>
            <a:pPr marL="0" indent="0">
              <a:buNone/>
            </a:pPr>
            <a:r>
              <a:rPr lang="en-US" sz="1300" dirty="0"/>
              <a:t>[29]  </a:t>
            </a:r>
            <a:r>
              <a:rPr lang="en-US" sz="1300" dirty="0" err="1"/>
              <a:t>Shea</a:t>
            </a:r>
            <a:r>
              <a:rPr lang="en-US" sz="1300" dirty="0"/>
              <a:t>; Clausen Drew; Hopkins Philip Lamberts Astrid; Garrison-Kimmel. “When and where did GW150914 form?” In: </a:t>
            </a:r>
            <a:r>
              <a:rPr lang="en-US" sz="1300" dirty="0" err="1"/>
              <a:t>eprint</a:t>
            </a:r>
            <a:r>
              <a:rPr lang="en-US" sz="1300" dirty="0"/>
              <a:t> arXiv:1605.08783 (2016). </a:t>
            </a:r>
            <a:r>
              <a:rPr lang="en-US" sz="1300" dirty="0" err="1"/>
              <a:t>doi</a:t>
            </a:r>
            <a:r>
              <a:rPr lang="en-US" sz="1300" dirty="0"/>
              <a:t>: 2016arXiv160508783L. </a:t>
            </a:r>
            <a:endParaRPr lang="en-US" sz="1300" dirty="0"/>
          </a:p>
          <a:p>
            <a:pPr marL="0" indent="0">
              <a:buNone/>
            </a:pPr>
            <a:r>
              <a:rPr lang="en-US" sz="1300" dirty="0"/>
              <a:t>[30]  Henry et al. Lee. “On Extending the Mass-Metallicity Relation of Galaxies by 2.5 Decades in Stellar Mass”. In: The Astrophysical Journal 647.2 (2006), pp. 970– 983. </a:t>
            </a:r>
            <a:r>
              <a:rPr lang="en-US" sz="1300" dirty="0" err="1"/>
              <a:t>doi</a:t>
            </a:r>
            <a:r>
              <a:rPr lang="en-US" sz="1300" dirty="0"/>
              <a:t>: 10.1086/505573. </a:t>
            </a:r>
            <a:endParaRPr lang="en-US" sz="1300" dirty="0"/>
          </a:p>
          <a:p>
            <a:pPr marL="0" indent="0">
              <a:buNone/>
            </a:pPr>
            <a:r>
              <a:rPr lang="en-US" sz="1300" dirty="0"/>
              <a:t>[31]  J et al. </a:t>
            </a:r>
            <a:r>
              <a:rPr lang="en-US" sz="1300" dirty="0" err="1"/>
              <a:t>Liske</a:t>
            </a:r>
            <a:r>
              <a:rPr lang="en-US" sz="1300" dirty="0"/>
              <a:t>. “Galaxy And Mass Assembly (GAMA): end of survey report and data release 2”. In: Monthly Notices of the Royal Astronomical Society, 452.2 (2015), pp. 2087–2126. </a:t>
            </a:r>
            <a:r>
              <a:rPr lang="en-US" sz="1300" dirty="0" err="1"/>
              <a:t>doi</a:t>
            </a:r>
            <a:r>
              <a:rPr lang="en-US" sz="1300" dirty="0"/>
              <a:t>: 10.1093/</a:t>
            </a:r>
            <a:r>
              <a:rPr lang="en-US" sz="1300" dirty="0" err="1"/>
              <a:t>mnras</a:t>
            </a:r>
            <a:r>
              <a:rPr lang="en-US" sz="1300" dirty="0"/>
              <a:t>/stv1436. </a:t>
            </a:r>
            <a:endParaRPr lang="en-US" sz="1300" dirty="0"/>
          </a:p>
          <a:p>
            <a:pPr marL="0" indent="0">
              <a:buNone/>
            </a:pPr>
            <a:r>
              <a:rPr lang="en-US" sz="1300" dirty="0" err="1"/>
              <a:t>Boch</a:t>
            </a:r>
            <a:r>
              <a:rPr lang="en-US" sz="1300" dirty="0"/>
              <a:t>. </a:t>
            </a:r>
            <a:r>
              <a:rPr lang="en-US" sz="1300" dirty="0" err="1"/>
              <a:t>Skymap</a:t>
            </a:r>
            <a:r>
              <a:rPr lang="en-US" sz="1300" dirty="0"/>
              <a:t> Viewer. https://</a:t>
            </a:r>
            <a:r>
              <a:rPr lang="en-US" sz="1300" dirty="0" err="1"/>
              <a:t>losc.ligo.org</a:t>
            </a:r>
            <a:r>
              <a:rPr lang="en-US" sz="1300" dirty="0"/>
              <a:t>/s/</a:t>
            </a:r>
            <a:r>
              <a:rPr lang="en-US" sz="1300" dirty="0" err="1"/>
              <a:t>skymapViewer</a:t>
            </a:r>
            <a:r>
              <a:rPr lang="en-US" sz="1300" dirty="0"/>
              <a:t> 08/2016). </a:t>
            </a:r>
            <a:endParaRPr lang="en-US" sz="1300" dirty="0"/>
          </a:p>
          <a:p>
            <a:pPr marL="0" indent="0">
              <a:buNone/>
            </a:pPr>
            <a:r>
              <a:rPr lang="en-US" sz="1300" dirty="0"/>
              <a:t>2016.</a:t>
            </a:r>
            <a:br>
              <a:rPr lang="en-US" sz="1300" dirty="0"/>
            </a:br>
            <a:r>
              <a:rPr lang="en-US" sz="1300" dirty="0"/>
              <a:t>(visited on </a:t>
            </a:r>
            <a:endParaRPr lang="en-US" sz="1300" dirty="0"/>
          </a:p>
          <a:p>
            <a:pPr marL="0" indent="0">
              <a:buNone/>
            </a:pPr>
            <a:r>
              <a:rPr lang="en-US" sz="1300" dirty="0"/>
              <a:t>[38] Takayuki </a:t>
            </a:r>
            <a:r>
              <a:rPr lang="en-US" sz="1300" dirty="0" err="1"/>
              <a:t>Seto</a:t>
            </a:r>
            <a:r>
              <a:rPr lang="en-US" sz="1300" dirty="0"/>
              <a:t> Naoki; Muto. “Resonant trapping of stars by merging massive black hole binaries”. In: MNRAS 451.4 (2011). </a:t>
            </a:r>
            <a:r>
              <a:rPr lang="en-US" sz="1300" dirty="0" err="1"/>
              <a:t>doi</a:t>
            </a:r>
            <a:r>
              <a:rPr lang="en-US" sz="1300" dirty="0"/>
              <a:t>: 10.1111/j.1365-2966.2011.18988.x. </a:t>
            </a:r>
            <a:endParaRPr lang="en-US" sz="1300" dirty="0"/>
          </a:p>
          <a:p>
            <a:pPr marL="0" indent="0">
              <a:buNone/>
            </a:pPr>
            <a:r>
              <a:rPr lang="en-US" sz="1300" dirty="0"/>
              <a:t>[39] M. F et al. </a:t>
            </a:r>
            <a:r>
              <a:rPr lang="en-US" sz="1300" dirty="0" err="1"/>
              <a:t>Skrutskie</a:t>
            </a:r>
            <a:r>
              <a:rPr lang="en-US" sz="1300" dirty="0"/>
              <a:t>. “The Two Micron All Sky Survey (2MASS)”. In: The Astronomical Journal 131.Issue 2 (2006), pp. 1163–1183. </a:t>
            </a:r>
            <a:r>
              <a:rPr lang="en-US" sz="1300" dirty="0" err="1"/>
              <a:t>doi</a:t>
            </a:r>
            <a:r>
              <a:rPr lang="en-US" sz="1300" dirty="0"/>
              <a:t>: 10.1086/498708. </a:t>
            </a:r>
            <a:endParaRPr lang="en-US" sz="1300" dirty="0"/>
          </a:p>
          <a:p>
            <a:pPr marL="0" indent="0">
              <a:buNone/>
            </a:pPr>
            <a:r>
              <a:rPr lang="en-US" sz="1300" dirty="0"/>
              <a:t>[40] Christy A. et al. </a:t>
            </a:r>
            <a:r>
              <a:rPr lang="en-US" sz="1300" dirty="0" err="1"/>
              <a:t>Tremonti</a:t>
            </a:r>
            <a:r>
              <a:rPr lang="en-US" sz="1300" dirty="0"/>
              <a:t>. “The Origin of the Mass- Metallicity Relation: Insights from 53,000 Star-forming Galaxies in the Sloan Digital Sky Survey”. In: The Astrophysical Journal 613.2 (2004), pp. 898–913. </a:t>
            </a:r>
            <a:r>
              <a:rPr lang="en-US" sz="1300" dirty="0" err="1"/>
              <a:t>doi</a:t>
            </a:r>
            <a:r>
              <a:rPr lang="en-US" sz="1300" dirty="0"/>
              <a:t>: 10.1086/423264. </a:t>
            </a:r>
            <a:endParaRPr lang="en-US" sz="1300" dirty="0"/>
          </a:p>
          <a:p>
            <a:pPr marL="0" indent="0">
              <a:buNone/>
            </a:pPr>
            <a:r>
              <a:rPr lang="en-US" sz="1300" dirty="0"/>
              <a:t>[41] E. J.; Dhillon V. S. White Darren J.; </a:t>
            </a:r>
            <a:r>
              <a:rPr lang="en-US" sz="1300" dirty="0" err="1"/>
              <a:t>Daw</a:t>
            </a:r>
            <a:r>
              <a:rPr lang="en-US" sz="1300" dirty="0"/>
              <a:t>. “A list of galaxies for gravitational wave searches”. In: Classical and Quantum Gravity 28.8 (2011). </a:t>
            </a:r>
            <a:r>
              <a:rPr lang="en-US" sz="1300" dirty="0" err="1"/>
              <a:t>doi</a:t>
            </a:r>
            <a:r>
              <a:rPr lang="en-US" sz="1300" dirty="0"/>
              <a:t>: 10.1088/0264- 9381/28/8/085016. </a:t>
            </a:r>
            <a:endParaRPr lang="en-US" sz="1300" dirty="0"/>
          </a:p>
          <a:p>
            <a:pPr marL="0" indent="0">
              <a:buNone/>
            </a:pPr>
            <a:r>
              <a:rPr lang="en-US" sz="1300" dirty="0"/>
              <a:t>[42] Edward L et al. Wright. “The Wide-field Infrared Sur- vey Explorer (WISE): Mission Description and Initial On-orbit Performance”. In: The Astronomical Jour- </a:t>
            </a:r>
            <a:r>
              <a:rPr lang="en-US" sz="1300" dirty="0" err="1"/>
              <a:t>nal</a:t>
            </a:r>
            <a:r>
              <a:rPr lang="en-US" sz="1300" dirty="0"/>
              <a:t> 140.6 (2010), pp. 1868–1881. </a:t>
            </a:r>
            <a:r>
              <a:rPr lang="en-US" sz="1300" dirty="0" err="1"/>
              <a:t>doi</a:t>
            </a:r>
            <a:r>
              <a:rPr lang="en-US" sz="1300" dirty="0"/>
              <a:t>: 10.1088/0004- 6256/140/6/1868. </a:t>
            </a:r>
            <a:endParaRPr lang="en-US" sz="1300" dirty="0"/>
          </a:p>
          <a:p>
            <a:pPr marL="0" indent="0">
              <a:buNone/>
            </a:pPr>
            <a:r>
              <a:rPr lang="en-US" sz="1300" dirty="0"/>
              <a:t>[43] Donald G et al. York. “The Sloan Digital Sky Sur- vey: Technical Summary”. In: The Astrophysical Jour- </a:t>
            </a:r>
            <a:r>
              <a:rPr lang="en-US" sz="1300" dirty="0" err="1"/>
              <a:t>nal</a:t>
            </a:r>
            <a:r>
              <a:rPr lang="en-US" sz="1300" dirty="0"/>
              <a:t> Supplement Series 120.3 (2000), pp. 1579–1587. </a:t>
            </a:r>
            <a:r>
              <a:rPr lang="en-US" sz="1300" dirty="0" err="1"/>
              <a:t>doi</a:t>
            </a:r>
            <a:r>
              <a:rPr lang="en-US" sz="1300" dirty="0"/>
              <a:t>: 10.1086/301513. </a:t>
            </a:r>
            <a:endParaRPr lang="en-US" sz="1300" dirty="0"/>
          </a:p>
          <a:p>
            <a:pPr marL="0" indent="0">
              <a:buNone/>
            </a:pPr>
            <a:r>
              <a:rPr lang="en-US" sz="1300" dirty="0"/>
              <a:t>[44] </a:t>
            </a:r>
            <a:r>
              <a:rPr lang="en-US" sz="1300" dirty="0" err="1"/>
              <a:t>Zhanwen</a:t>
            </a:r>
            <a:r>
              <a:rPr lang="en-US" sz="1300" dirty="0"/>
              <a:t> Han </a:t>
            </a:r>
            <a:r>
              <a:rPr lang="en-US" sz="1300" dirty="0" err="1"/>
              <a:t>Yunkun</a:t>
            </a:r>
            <a:r>
              <a:rPr lang="en-US" sz="1300" dirty="0"/>
              <a:t> Han. “</a:t>
            </a:r>
            <a:r>
              <a:rPr lang="en-US" sz="1300" dirty="0" err="1"/>
              <a:t>BayeSED</a:t>
            </a:r>
            <a:r>
              <a:rPr lang="en-US" sz="1300" dirty="0"/>
              <a:t>: A General </a:t>
            </a:r>
            <a:r>
              <a:rPr lang="en-US" sz="1300" dirty="0" err="1"/>
              <a:t>Ap</a:t>
            </a:r>
            <a:r>
              <a:rPr lang="en-US" sz="1300" dirty="0"/>
              <a:t>- </a:t>
            </a:r>
            <a:r>
              <a:rPr lang="en-US" sz="1300" dirty="0" err="1"/>
              <a:t>proach</a:t>
            </a:r>
            <a:r>
              <a:rPr lang="en-US" sz="1300" dirty="0"/>
              <a:t> to Fitting the Spectral Energy Distribution of Galaxies”. In: </a:t>
            </a:r>
            <a:r>
              <a:rPr lang="en-US" sz="1300" dirty="0" err="1"/>
              <a:t>ApJS</a:t>
            </a:r>
            <a:r>
              <a:rPr lang="en-US" sz="1300" dirty="0"/>
              <a:t> 215.2 (2014). </a:t>
            </a:r>
            <a:r>
              <a:rPr lang="en-US" sz="1300" dirty="0" err="1"/>
              <a:t>doi</a:t>
            </a:r>
            <a:r>
              <a:rPr lang="en-US" sz="1300" dirty="0"/>
              <a:t>: 10.1088/0067- 0049/215/1/2. </a:t>
            </a:r>
            <a:endParaRPr lang="en-US" sz="1300" dirty="0"/>
          </a:p>
          <a:p>
            <a:pPr marL="0" indent="0">
              <a:buNone/>
            </a:pPr>
            <a:r>
              <a:rPr lang="en-US" sz="1300" dirty="0"/>
              <a:t>[45] </a:t>
            </a:r>
            <a:r>
              <a:rPr lang="en-US" sz="1300" dirty="0" err="1"/>
              <a:t>Nobuhiro</a:t>
            </a:r>
            <a:r>
              <a:rPr lang="en-US" sz="1300" dirty="0"/>
              <a:t>; </a:t>
            </a:r>
            <a:r>
              <a:rPr lang="en-US" sz="1300" dirty="0" err="1"/>
              <a:t>Finoguenov</a:t>
            </a:r>
            <a:r>
              <a:rPr lang="en-US" sz="1300" dirty="0"/>
              <a:t> Alexis; Smith Graham P.; </a:t>
            </a:r>
            <a:r>
              <a:rPr lang="en-US" sz="1300" dirty="0" err="1"/>
              <a:t>Piffaretti</a:t>
            </a:r>
            <a:r>
              <a:rPr lang="en-US" sz="1300" dirty="0"/>
              <a:t>-Rocco; </a:t>
            </a:r>
            <a:r>
              <a:rPr lang="en-US" sz="1300" dirty="0" err="1"/>
              <a:t>Valdarnini</a:t>
            </a:r>
            <a:r>
              <a:rPr lang="en-US" sz="1300" dirty="0"/>
              <a:t> Riccardo; Babul </a:t>
            </a:r>
            <a:r>
              <a:rPr lang="en-US" sz="1300" dirty="0" err="1"/>
              <a:t>Arif</a:t>
            </a:r>
            <a:r>
              <a:rPr lang="en-US" sz="1300" dirty="0"/>
              <a:t>; </a:t>
            </a:r>
            <a:r>
              <a:rPr lang="en-US" sz="1300" dirty="0" err="1"/>
              <a:t>Evrard</a:t>
            </a:r>
            <a:r>
              <a:rPr lang="en-US" sz="1300" dirty="0"/>
              <a:t> August E.; </a:t>
            </a:r>
            <a:r>
              <a:rPr lang="en-US" sz="1300" dirty="0" err="1"/>
              <a:t>Mazzotta</a:t>
            </a:r>
            <a:r>
              <a:rPr lang="en-US" sz="1300" dirty="0"/>
              <a:t> Pasquale; Sanderson Alas- </a:t>
            </a:r>
            <a:r>
              <a:rPr lang="en-US" sz="1300" dirty="0" err="1"/>
              <a:t>tair</a:t>
            </a:r>
            <a:r>
              <a:rPr lang="en-US" sz="1300" dirty="0"/>
              <a:t> J. R.; </a:t>
            </a:r>
            <a:r>
              <a:rPr lang="en-US" sz="1300" dirty="0" err="1"/>
              <a:t>Marrone</a:t>
            </a:r>
            <a:r>
              <a:rPr lang="en-US" sz="1300" dirty="0"/>
              <a:t> Daniel P. Zhang Yu-Ying; Ok- </a:t>
            </a:r>
            <a:r>
              <a:rPr lang="en-US" sz="1300" dirty="0" err="1"/>
              <a:t>abe</a:t>
            </a:r>
            <a:r>
              <a:rPr lang="en-US" sz="1300" dirty="0"/>
              <a:t>. “</a:t>
            </a:r>
            <a:r>
              <a:rPr lang="en-US" sz="1300" dirty="0" err="1"/>
              <a:t>LoCuSS</a:t>
            </a:r>
            <a:r>
              <a:rPr lang="en-US" sz="1300" dirty="0"/>
              <a:t>: A Comparison of Cluster Mass Measure- </a:t>
            </a:r>
            <a:r>
              <a:rPr lang="en-US" sz="1300" dirty="0" err="1"/>
              <a:t>ments</a:t>
            </a:r>
            <a:r>
              <a:rPr lang="en-US" sz="1300" dirty="0"/>
              <a:t> from XMM-Newton and Subaru—Testing Devi- </a:t>
            </a:r>
            <a:r>
              <a:rPr lang="en-US" sz="1300" dirty="0" err="1"/>
              <a:t>ation</a:t>
            </a:r>
            <a:r>
              <a:rPr lang="en-US" sz="1300" dirty="0"/>
              <a:t> from Hydrostatic Equilibrium and Non-thermal Pressure Support”. In: The Astrophysical Journal 711.2 (2010), pp. 1033–1043. </a:t>
            </a:r>
            <a:endParaRPr lang="en-US" sz="1300" dirty="0"/>
          </a:p>
          <a:p>
            <a:pPr marL="0" indent="0">
              <a:buNone/>
            </a:pPr>
            <a:endParaRPr lang="en-US" sz="1100" dirty="0"/>
          </a:p>
        </p:txBody>
      </p:sp>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20</a:t>
            </a:fld>
            <a:endParaRPr lang="en-US"/>
          </a:p>
        </p:txBody>
      </p:sp>
    </p:spTree>
    <p:extLst>
      <p:ext uri="{BB962C8B-B14F-4D97-AF65-F5344CB8AC3E}">
        <p14:creationId xmlns:p14="http://schemas.microsoft.com/office/powerpoint/2010/main" val="946280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misphere2MASSSunMo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227" y="1021544"/>
            <a:ext cx="5099773" cy="5064602"/>
          </a:xfrm>
          <a:prstGeom prst="rect">
            <a:avLst/>
          </a:prstGeom>
        </p:spPr>
      </p:pic>
      <p:sp>
        <p:nvSpPr>
          <p:cNvPr id="5" name="TextBox 4"/>
          <p:cNvSpPr txBox="1"/>
          <p:nvPr/>
        </p:nvSpPr>
        <p:spPr>
          <a:xfrm>
            <a:off x="7699692" y="616599"/>
            <a:ext cx="1157881" cy="369332"/>
          </a:xfrm>
          <a:prstGeom prst="rect">
            <a:avLst/>
          </a:prstGeom>
          <a:noFill/>
        </p:spPr>
        <p:txBody>
          <a:bodyPr wrap="none" rtlCol="0">
            <a:spAutoFit/>
          </a:bodyPr>
          <a:lstStyle/>
          <a:p>
            <a:r>
              <a:rPr lang="en-US" dirty="0" smtClean="0"/>
              <a:t>FOV=180d</a:t>
            </a:r>
            <a:endParaRPr lang="en-US" dirty="0"/>
          </a:p>
        </p:txBody>
      </p:sp>
      <p:sp>
        <p:nvSpPr>
          <p:cNvPr id="6" name="TextBox 5"/>
          <p:cNvSpPr txBox="1"/>
          <p:nvPr/>
        </p:nvSpPr>
        <p:spPr>
          <a:xfrm>
            <a:off x="574569" y="801265"/>
            <a:ext cx="3250865" cy="2308324"/>
          </a:xfrm>
          <a:prstGeom prst="rect">
            <a:avLst/>
          </a:prstGeom>
          <a:noFill/>
        </p:spPr>
        <p:txBody>
          <a:bodyPr wrap="square" rtlCol="0">
            <a:spAutoFit/>
          </a:bodyPr>
          <a:lstStyle/>
          <a:p>
            <a:r>
              <a:rPr lang="en-US" dirty="0" smtClean="0"/>
              <a:t>simulated HLV </a:t>
            </a:r>
            <a:r>
              <a:rPr lang="en-US" dirty="0" err="1" smtClean="0"/>
              <a:t>skymap</a:t>
            </a:r>
            <a:r>
              <a:rPr lang="en-US" dirty="0" smtClean="0"/>
              <a:t> from First2Years </a:t>
            </a:r>
          </a:p>
          <a:p>
            <a:endParaRPr lang="en-US" dirty="0" smtClean="0"/>
          </a:p>
          <a:p>
            <a:r>
              <a:rPr lang="en-US" dirty="0" smtClean="0"/>
              <a:t>contours are </a:t>
            </a:r>
            <a:r>
              <a:rPr lang="en-US" dirty="0" err="1" smtClean="0"/>
              <a:t>deciles</a:t>
            </a:r>
            <a:r>
              <a:rPr lang="en-US" dirty="0" smtClean="0"/>
              <a:t> of probability</a:t>
            </a:r>
          </a:p>
          <a:p>
            <a:endParaRPr lang="en-US" dirty="0" smtClean="0"/>
          </a:p>
          <a:p>
            <a:r>
              <a:rPr lang="en-US" dirty="0" smtClean="0"/>
              <a:t>many backgrounds, here shown 2MASS galaxy density*</a:t>
            </a:r>
            <a:endParaRPr lang="en-US" dirty="0"/>
          </a:p>
        </p:txBody>
      </p:sp>
      <p:sp>
        <p:nvSpPr>
          <p:cNvPr id="7" name="TextBox 6"/>
          <p:cNvSpPr txBox="1"/>
          <p:nvPr/>
        </p:nvSpPr>
        <p:spPr>
          <a:xfrm>
            <a:off x="574569" y="3607977"/>
            <a:ext cx="2634142" cy="430887"/>
          </a:xfrm>
          <a:prstGeom prst="rect">
            <a:avLst/>
          </a:prstGeom>
          <a:noFill/>
        </p:spPr>
        <p:txBody>
          <a:bodyPr wrap="none" rtlCol="0">
            <a:spAutoFit/>
          </a:bodyPr>
          <a:lstStyle/>
          <a:p>
            <a:r>
              <a:rPr lang="en-US" sz="1100" dirty="0" smtClean="0"/>
              <a:t>* density of 2MASS galaxies 85 to 128 </a:t>
            </a:r>
            <a:r>
              <a:rPr lang="en-US" sz="1100" dirty="0" err="1" smtClean="0"/>
              <a:t>Mpc</a:t>
            </a:r>
            <a:r>
              <a:rPr lang="en-US" sz="1100" dirty="0" smtClean="0"/>
              <a:t/>
            </a:r>
            <a:br>
              <a:rPr lang="en-US" sz="1100" dirty="0" smtClean="0"/>
            </a:br>
            <a:r>
              <a:rPr lang="en-US" sz="1100" dirty="0" err="1" smtClean="0"/>
              <a:t>Antolini+Heyl</a:t>
            </a:r>
            <a:r>
              <a:rPr lang="en-US" sz="1100" dirty="0" smtClean="0"/>
              <a:t> 1602:07710</a:t>
            </a:r>
            <a:endParaRPr lang="en-US" sz="1100" dirty="0"/>
          </a:p>
        </p:txBody>
      </p:sp>
      <p:sp>
        <p:nvSpPr>
          <p:cNvPr id="9" name="TextBox 8"/>
          <p:cNvSpPr txBox="1"/>
          <p:nvPr/>
        </p:nvSpPr>
        <p:spPr>
          <a:xfrm>
            <a:off x="281095" y="5198429"/>
            <a:ext cx="3763132" cy="923330"/>
          </a:xfrm>
          <a:prstGeom prst="rect">
            <a:avLst/>
          </a:prstGeom>
          <a:noFill/>
        </p:spPr>
        <p:txBody>
          <a:bodyPr wrap="none" rtlCol="0">
            <a:spAutoFit/>
          </a:bodyPr>
          <a:lstStyle/>
          <a:p>
            <a:r>
              <a:rPr lang="en-US" dirty="0" err="1" smtClean="0"/>
              <a:t>Skymap</a:t>
            </a:r>
            <a:r>
              <a:rPr lang="en-US" dirty="0" smtClean="0"/>
              <a:t> Viewer coming soon to</a:t>
            </a:r>
          </a:p>
          <a:p>
            <a:r>
              <a:rPr lang="en-US" dirty="0" smtClean="0"/>
              <a:t>https://</a:t>
            </a:r>
            <a:r>
              <a:rPr lang="en-US" dirty="0" err="1" smtClean="0"/>
              <a:t>losc.ligo.org</a:t>
            </a:r>
            <a:r>
              <a:rPr lang="en-US" dirty="0" smtClean="0"/>
              <a:t>/s/</a:t>
            </a:r>
            <a:r>
              <a:rPr lang="en-US" dirty="0" err="1" smtClean="0"/>
              <a:t>skymapViewer</a:t>
            </a:r>
            <a:r>
              <a:rPr lang="en-US" dirty="0" smtClean="0"/>
              <a:t>/</a:t>
            </a:r>
          </a:p>
          <a:p>
            <a:r>
              <a:rPr lang="en-US" dirty="0" smtClean="0"/>
              <a:t>(</a:t>
            </a:r>
            <a:r>
              <a:rPr lang="en-US" dirty="0" err="1" smtClean="0"/>
              <a:t>R.Williams</a:t>
            </a:r>
            <a:r>
              <a:rPr lang="en-US" dirty="0" smtClean="0"/>
              <a:t>, </a:t>
            </a:r>
            <a:r>
              <a:rPr lang="en-US" dirty="0" err="1" smtClean="0"/>
              <a:t>T.Boch</a:t>
            </a:r>
            <a:r>
              <a:rPr lang="en-US" dirty="0" smtClean="0"/>
              <a:t>, </a:t>
            </a:r>
            <a:r>
              <a:rPr lang="en-US" dirty="0" err="1" smtClean="0"/>
              <a:t>K.Li</a:t>
            </a:r>
            <a:r>
              <a:rPr lang="en-US" dirty="0" smtClean="0"/>
              <a:t>)</a:t>
            </a:r>
            <a:endParaRPr lang="en-US" dirty="0"/>
          </a:p>
        </p:txBody>
      </p:sp>
      <p:sp>
        <p:nvSpPr>
          <p:cNvPr id="2" name="TextBox 1"/>
          <p:cNvSpPr txBox="1"/>
          <p:nvPr/>
        </p:nvSpPr>
        <p:spPr>
          <a:xfrm>
            <a:off x="375781" y="250521"/>
            <a:ext cx="4572000" cy="366078"/>
          </a:xfrm>
          <a:prstGeom prst="rect">
            <a:avLst/>
          </a:prstGeom>
          <a:noFill/>
        </p:spPr>
        <p:txBody>
          <a:bodyPr wrap="square" rtlCol="0">
            <a:spAutoFit/>
          </a:bodyPr>
          <a:lstStyle/>
          <a:p>
            <a:pPr marL="285750" indent="-285750">
              <a:buFont typeface="Wingdings" charset="2"/>
              <a:buChar char="v"/>
            </a:pPr>
            <a:r>
              <a:rPr lang="en-US" dirty="0" smtClean="0"/>
              <a:t>Extra </a:t>
            </a:r>
            <a:r>
              <a:rPr lang="en-US" dirty="0" err="1" smtClean="0"/>
              <a:t>Slids</a:t>
            </a:r>
            <a:endParaRPr lang="en-US" dirty="0"/>
          </a:p>
        </p:txBody>
      </p:sp>
    </p:spTree>
    <p:extLst>
      <p:ext uri="{BB962C8B-B14F-4D97-AF65-F5344CB8AC3E}">
        <p14:creationId xmlns:p14="http://schemas.microsoft.com/office/powerpoint/2010/main" val="1525544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4502"/>
          </a:xfrm>
        </p:spPr>
        <p:txBody>
          <a:bodyPr>
            <a:normAutofit/>
          </a:bodyPr>
          <a:lstStyle/>
          <a:p>
            <a:pPr marL="571500" indent="-571500" algn="l">
              <a:buFont typeface="Wingdings" charset="2"/>
              <a:buChar char="v"/>
            </a:pPr>
            <a:r>
              <a:rPr lang="en-US" sz="2400" dirty="0" err="1"/>
              <a:t>Skymap</a:t>
            </a:r>
            <a:r>
              <a:rPr lang="en-US" sz="2400" dirty="0"/>
              <a:t> Viewer</a:t>
            </a:r>
          </a:p>
        </p:txBody>
      </p:sp>
      <p:sp>
        <p:nvSpPr>
          <p:cNvPr id="3" name="Content Placeholder 2"/>
          <p:cNvSpPr>
            <a:spLocks noGrp="1"/>
          </p:cNvSpPr>
          <p:nvPr>
            <p:ph idx="1"/>
          </p:nvPr>
        </p:nvSpPr>
        <p:spPr>
          <a:xfrm>
            <a:off x="457200" y="789140"/>
            <a:ext cx="8229600" cy="5337023"/>
          </a:xfrm>
        </p:spPr>
        <p:txBody>
          <a:bodyPr>
            <a:normAutofit/>
          </a:bodyPr>
          <a:lstStyle/>
          <a:p>
            <a:r>
              <a:rPr lang="en-US" sz="1800" dirty="0" err="1">
                <a:ea typeface="Calibri Light" charset="0"/>
                <a:cs typeface="Calibri Light" charset="0"/>
              </a:rPr>
              <a:t>AladinLite</a:t>
            </a:r>
            <a:r>
              <a:rPr lang="en-US" sz="1800" dirty="0">
                <a:ea typeface="Calibri Light" charset="0"/>
                <a:cs typeface="Calibri Light" charset="0"/>
              </a:rPr>
              <a:t> enables drill-down from whole-sky to arc-second resolution, including image surveys from radio to gamma-ray wavelengths. </a:t>
            </a:r>
          </a:p>
          <a:p>
            <a:r>
              <a:rPr lang="en-US" sz="1800" dirty="0">
                <a:ea typeface="Calibri Light" charset="0"/>
                <a:cs typeface="Calibri Light" charset="0"/>
              </a:rPr>
              <a:t>Visualize arbitrary astronomical catalogs in terms of observation priority ,  which combines knowledge from the gravitational wave detection (the sky map), with known astrophysical objects (i.e. galaxies and galaxy clusters</a:t>
            </a:r>
            <a:r>
              <a:rPr lang="en-US" sz="1800" dirty="0" smtClean="0">
                <a:ea typeface="Calibri Light" charset="0"/>
                <a:cs typeface="Calibri Light" charset="0"/>
              </a:rPr>
              <a:t>).</a:t>
            </a:r>
          </a:p>
          <a:p>
            <a:endParaRPr lang="en-US" sz="1800" dirty="0"/>
          </a:p>
        </p:txBody>
      </p:sp>
      <p:sp>
        <p:nvSpPr>
          <p:cNvPr id="4" name="Date Placeholder 3"/>
          <p:cNvSpPr>
            <a:spLocks noGrp="1"/>
          </p:cNvSpPr>
          <p:nvPr>
            <p:ph type="dt" sz="half" idx="10"/>
          </p:nvPr>
        </p:nvSpPr>
        <p:spPr/>
        <p:txBody>
          <a:bodyPr/>
          <a:lstStyle/>
          <a:p>
            <a:fld id="{A46DC618-EE12-D344-9CA3-070D5BA7F92A}" type="datetime1">
              <a:rPr lang="en-US" smtClean="0"/>
              <a:t>8/11/16</a:t>
            </a:fld>
            <a:endParaRPr lang="en-US" dirty="0"/>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22</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892" y="4399461"/>
            <a:ext cx="1791519" cy="1796623"/>
          </a:xfrm>
          <a:prstGeom prst="rect">
            <a:avLst/>
          </a:prstGeom>
        </p:spPr>
      </p:pic>
      <p:sp>
        <p:nvSpPr>
          <p:cNvPr id="9" name="TextBox 8"/>
          <p:cNvSpPr txBox="1"/>
          <p:nvPr/>
        </p:nvSpPr>
        <p:spPr>
          <a:xfrm>
            <a:off x="1293836" y="6196084"/>
            <a:ext cx="1031309" cy="276999"/>
          </a:xfrm>
          <a:prstGeom prst="rect">
            <a:avLst/>
          </a:prstGeom>
          <a:noFill/>
        </p:spPr>
        <p:txBody>
          <a:bodyPr wrap="square" rtlCol="0">
            <a:spAutoFit/>
          </a:bodyPr>
          <a:lstStyle/>
          <a:p>
            <a:r>
              <a:rPr lang="en-US" sz="1200" smtClean="0"/>
              <a:t>IRAS </a:t>
            </a:r>
            <a:r>
              <a:rPr lang="en-US" sz="1200" dirty="0" smtClean="0"/>
              <a:t>(IR)</a:t>
            </a:r>
            <a:endParaRPr lang="en-US" sz="12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06" y="2341280"/>
            <a:ext cx="1805396" cy="1797692"/>
          </a:xfrm>
          <a:prstGeom prst="rect">
            <a:avLst/>
          </a:prstGeom>
        </p:spPr>
      </p:pic>
      <p:sp>
        <p:nvSpPr>
          <p:cNvPr id="11" name="TextBox 10"/>
          <p:cNvSpPr txBox="1"/>
          <p:nvPr/>
        </p:nvSpPr>
        <p:spPr>
          <a:xfrm>
            <a:off x="951391" y="4122462"/>
            <a:ext cx="1876294" cy="276999"/>
          </a:xfrm>
          <a:prstGeom prst="rect">
            <a:avLst/>
          </a:prstGeom>
          <a:noFill/>
        </p:spPr>
        <p:txBody>
          <a:bodyPr wrap="square" rtlCol="0">
            <a:spAutoFit/>
          </a:bodyPr>
          <a:lstStyle/>
          <a:p>
            <a:r>
              <a:rPr lang="en-US" sz="1200" smtClean="0"/>
              <a:t>Fermi (Gama-Ray)</a:t>
            </a:r>
            <a:endParaRPr lang="en-US" sz="12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8517" y="2318717"/>
            <a:ext cx="5758283" cy="4136462"/>
          </a:xfrm>
          <a:prstGeom prst="rect">
            <a:avLst/>
          </a:prstGeom>
        </p:spPr>
      </p:pic>
    </p:spTree>
    <p:extLst>
      <p:ext uri="{BB962C8B-B14F-4D97-AF65-F5344CB8AC3E}">
        <p14:creationId xmlns:p14="http://schemas.microsoft.com/office/powerpoint/2010/main" val="2058124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7028"/>
          </a:xfrm>
        </p:spPr>
        <p:txBody>
          <a:bodyPr>
            <a:normAutofit/>
          </a:bodyPr>
          <a:lstStyle/>
          <a:p>
            <a:pPr marL="571500" marR="0" lvl="0" indent="-571500" algn="l" defTabSz="914400" eaLnBrk="1" fontAlgn="auto" latinLnBrk="0" hangingPunct="1">
              <a:lnSpc>
                <a:spcPct val="100000"/>
              </a:lnSpc>
              <a:spcBef>
                <a:spcPts val="0"/>
              </a:spcBef>
              <a:spcAft>
                <a:spcPts val="0"/>
              </a:spcAft>
              <a:buClrTx/>
              <a:buSzTx/>
              <a:buFont typeface="Wingdings" charset="2"/>
              <a:buChar char="v"/>
              <a:tabLst/>
              <a:defRPr/>
            </a:pPr>
            <a:r>
              <a:rPr lang="en-US" sz="2400" dirty="0" smtClean="0"/>
              <a:t>Galaxy Stellar Mass Estimation</a:t>
            </a:r>
            <a:endParaRPr lang="en-US" sz="24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901874"/>
                <a:ext cx="8229600" cy="5224289"/>
              </a:xfrm>
            </p:spPr>
            <p:txBody>
              <a:bodyPr>
                <a:normAutofit lnSpcReduction="10000"/>
              </a:bodyPr>
              <a:lstStyle/>
              <a:p>
                <a:pPr marR="0" lvl="0" defTabSz="914400" eaLnBrk="1" fontAlgn="auto" latinLnBrk="0" hangingPunct="1">
                  <a:lnSpc>
                    <a:spcPct val="100000"/>
                  </a:lnSpc>
                  <a:spcBef>
                    <a:spcPts val="0"/>
                  </a:spcBef>
                  <a:spcAft>
                    <a:spcPts val="0"/>
                  </a:spcAft>
                  <a:buClrTx/>
                  <a:buSzTx/>
                  <a:buFont typeface="Wingdings" charset="2"/>
                  <a:buChar char="Ø"/>
                  <a:tabLst/>
                  <a:defRPr/>
                </a:pPr>
                <a:endParaRPr lang="en-US" sz="1800" b="1" dirty="0" smtClean="0">
                  <a:latin typeface="Calibri Light" charset="0"/>
                  <a:ea typeface="Calibri Light" charset="0"/>
                  <a:cs typeface="Calibri Light" charset="0"/>
                </a:endParaRPr>
              </a:p>
              <a:p>
                <a:pPr marR="0" lvl="0" defTabSz="914400" eaLnBrk="1" fontAlgn="auto" latinLnBrk="0" hangingPunct="1">
                  <a:lnSpc>
                    <a:spcPct val="100000"/>
                  </a:lnSpc>
                  <a:spcBef>
                    <a:spcPts val="0"/>
                  </a:spcBef>
                  <a:spcAft>
                    <a:spcPts val="0"/>
                  </a:spcAft>
                  <a:buClrTx/>
                  <a:buSzTx/>
                  <a:buFont typeface="Wingdings" charset="2"/>
                  <a:buChar char="Ø"/>
                  <a:tabLst/>
                  <a:defRPr/>
                </a:pPr>
                <a:r>
                  <a:rPr lang="en-US" sz="2100" b="1" dirty="0" smtClean="0">
                    <a:latin typeface="Calibri Light" charset="0"/>
                    <a:ea typeface="Calibri Light" charset="0"/>
                    <a:cs typeface="Calibri Light" charset="0"/>
                  </a:rPr>
                  <a:t>Method 1: Using B band photometry data to estimate galaxy stellar mass:</a:t>
                </a:r>
              </a:p>
              <a:p>
                <a:pPr marL="0" marR="0" lvl="0" indent="0" defTabSz="914400" eaLnBrk="1" fontAlgn="auto" latinLnBrk="0" hangingPunct="1">
                  <a:lnSpc>
                    <a:spcPct val="100000"/>
                  </a:lnSpc>
                  <a:spcBef>
                    <a:spcPts val="0"/>
                  </a:spcBef>
                  <a:spcAft>
                    <a:spcPts val="0"/>
                  </a:spcAft>
                  <a:buClrTx/>
                  <a:buSzTx/>
                  <a:buNone/>
                  <a:tabLst/>
                  <a:defRPr/>
                </a:pPr>
                <a:endParaRPr lang="en-US" sz="1800" b="1" dirty="0" smtClean="0">
                  <a:latin typeface="Calibri Light" charset="0"/>
                  <a:ea typeface="Calibri Light" charset="0"/>
                  <a:cs typeface="Calibri Light" charset="0"/>
                </a:endParaRPr>
              </a:p>
              <a:p>
                <a:pPr marL="0" marR="0" lvl="0" indent="0" defTabSz="914400" eaLnBrk="1" fontAlgn="auto" latinLnBrk="0" hangingPunct="1">
                  <a:lnSpc>
                    <a:spcPct val="100000"/>
                  </a:lnSpc>
                  <a:spcBef>
                    <a:spcPts val="0"/>
                  </a:spcBef>
                  <a:spcAft>
                    <a:spcPts val="0"/>
                  </a:spcAft>
                  <a:buClrTx/>
                  <a:buSzTx/>
                  <a:buNone/>
                  <a:tabLst/>
                  <a:defRPr/>
                </a:pPr>
                <a:r>
                  <a:rPr lang="en-US" sz="1900" b="1" dirty="0" smtClean="0">
                    <a:latin typeface="Calibri Light" charset="0"/>
                    <a:ea typeface="Calibri Light" charset="0"/>
                    <a:cs typeface="Calibri Light" charset="0"/>
                  </a:rPr>
                  <a:t>Assumption: all stars in galaxies have the same mass-to-light ratio of the Sun</a:t>
                </a:r>
              </a:p>
              <a:p>
                <a:pPr marL="0" indent="0">
                  <a:buNone/>
                </a:pPr>
                <a:r>
                  <a:rPr lang="en-US" sz="1800" b="0" i="1" dirty="0" smtClean="0">
                    <a:latin typeface="Cambria Math" charset="0"/>
                  </a:rPr>
                  <a:t>Input: apparent B band magnitude, redshift (z)</a:t>
                </a:r>
              </a:p>
              <a:p>
                <a:pPr marL="0" indent="0">
                  <a:buNone/>
                </a:pPr>
                <a14:m>
                  <m:oMathPara xmlns:m="http://schemas.openxmlformats.org/officeDocument/2006/math">
                    <m:oMathParaPr>
                      <m:jc m:val="center"/>
                    </m:oMathParaPr>
                    <m:oMath xmlns:m="http://schemas.openxmlformats.org/officeDocument/2006/math">
                      <m:sSub>
                        <m:sSubPr>
                          <m:ctrlPr>
                            <a:rPr lang="en-US" sz="1800" b="0" i="1" smtClean="0">
                              <a:latin typeface="Cambria Math" charset="0"/>
                            </a:rPr>
                          </m:ctrlPr>
                        </m:sSubPr>
                        <m:e>
                          <m:r>
                            <a:rPr lang="en-US" sz="1800" b="0" i="1" smtClean="0">
                              <a:latin typeface="Cambria Math" charset="0"/>
                            </a:rPr>
                            <m:t>𝑚</m:t>
                          </m:r>
                        </m:e>
                        <m:sub>
                          <m:r>
                            <a:rPr lang="en-US" sz="1800" b="0" i="1" smtClean="0">
                              <a:latin typeface="Cambria Math" charset="0"/>
                            </a:rPr>
                            <m:t>𝐵</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rPr>
                            <m:t>𝐵</m:t>
                          </m:r>
                        </m:sub>
                      </m:sSub>
                      <m:r>
                        <a:rPr lang="en-US" sz="1800" b="0" i="1" smtClean="0">
                          <a:latin typeface="Cambria Math" charset="0"/>
                        </a:rPr>
                        <m:t>=5</m:t>
                      </m:r>
                      <m:func>
                        <m:funcPr>
                          <m:ctrlPr>
                            <a:rPr lang="en-US" sz="1800" b="0" i="1" smtClean="0">
                              <a:latin typeface="Cambria Math" charset="0"/>
                            </a:rPr>
                          </m:ctrlPr>
                        </m:funcPr>
                        <m:fName>
                          <m:r>
                            <m:rPr>
                              <m:sty m:val="p"/>
                            </m:rPr>
                            <a:rPr lang="en-US" sz="1800" b="0" i="0" smtClean="0">
                              <a:latin typeface="Cambria Math" charset="0"/>
                            </a:rPr>
                            <m:t>log</m:t>
                          </m:r>
                        </m:fName>
                        <m:e>
                          <m:d>
                            <m:dPr>
                              <m:ctrlPr>
                                <a:rPr lang="en-US" sz="1800" b="0" i="1" smtClean="0">
                                  <a:latin typeface="Cambria Math" charset="0"/>
                                </a:rPr>
                              </m:ctrlPr>
                            </m:dPr>
                            <m:e>
                              <m:r>
                                <a:rPr lang="en-US" sz="1800" b="0" i="1" smtClean="0">
                                  <a:latin typeface="Cambria Math" charset="0"/>
                                </a:rPr>
                                <m:t>𝑑</m:t>
                              </m:r>
                            </m:e>
                          </m:d>
                        </m:e>
                      </m:func>
                      <m:r>
                        <a:rPr lang="en-US" sz="1800" b="0" i="1" smtClean="0">
                          <a:latin typeface="Cambria Math" charset="0"/>
                        </a:rPr>
                        <m:t>−5 </m:t>
                      </m:r>
                    </m:oMath>
                  </m:oMathPara>
                </a14:m>
                <a:endParaRPr lang="en-US" sz="1800" b="0" dirty="0" smtClean="0"/>
              </a:p>
              <a:p>
                <a:pPr marL="0" indent="0">
                  <a:buNone/>
                </a:pPr>
                <a14:m>
                  <m:oMathPara xmlns:m="http://schemas.openxmlformats.org/officeDocument/2006/math">
                    <m:oMathParaPr>
                      <m:jc m:val="center"/>
                    </m:oMathParaPr>
                    <m:oMath xmlns:m="http://schemas.openxmlformats.org/officeDocument/2006/math">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rPr>
                            <m:t>𝐵</m:t>
                          </m:r>
                        </m:sub>
                      </m:sSub>
                      <m:r>
                        <a:rPr lang="en-US" sz="1800" b="0" i="1" smtClean="0">
                          <a:latin typeface="Cambria Math" charset="0"/>
                        </a:rPr>
                        <m:t>=</m:t>
                      </m:r>
                      <m:f>
                        <m:fPr>
                          <m:ctrlPr>
                            <a:rPr lang="bg-BG" sz="1800" b="0" i="1" smtClean="0">
                              <a:latin typeface="Cambria Math" charset="0"/>
                            </a:rPr>
                          </m:ctrlPr>
                        </m:fPr>
                        <m:num>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rPr>
                                <m:t>𝐵</m:t>
                              </m:r>
                              <m:r>
                                <a:rPr lang="en-US" sz="1800" b="0" i="1" smtClean="0">
                                  <a:latin typeface="Cambria Math" charset="0"/>
                                  <a:ea typeface="Cambria Math" charset="0"/>
                                  <a:cs typeface="Cambria Math" charset="0"/>
                                </a:rPr>
                                <m:t>⨀</m:t>
                              </m:r>
                            </m:sub>
                          </m:sSub>
                        </m:num>
                        <m:den>
                          <m:sSup>
                            <m:sSupPr>
                              <m:ctrlPr>
                                <a:rPr lang="bg-BG" sz="1800" b="0" i="1" smtClean="0">
                                  <a:latin typeface="Cambria Math" charset="0"/>
                                </a:rPr>
                              </m:ctrlPr>
                            </m:sSupPr>
                            <m:e>
                              <m:r>
                                <a:rPr lang="en-US" sz="1800" b="0" i="1" smtClean="0">
                                  <a:latin typeface="Cambria Math" charset="0"/>
                                </a:rPr>
                                <m:t>10</m:t>
                              </m:r>
                            </m:e>
                            <m:sup>
                              <m:r>
                                <a:rPr lang="en-US" sz="1800" b="0" i="1" smtClean="0">
                                  <a:latin typeface="Cambria Math" charset="0"/>
                                </a:rPr>
                                <m:t>0.4(</m:t>
                              </m:r>
                              <m:sSub>
                                <m:sSubPr>
                                  <m:ctrlPr>
                                    <a:rPr lang="en-US" sz="1800" i="1">
                                      <a:latin typeface="Cambria Math" charset="0"/>
                                    </a:rPr>
                                  </m:ctrlPr>
                                </m:sSubPr>
                                <m:e>
                                  <m:r>
                                    <a:rPr lang="en-US" sz="1800" i="1">
                                      <a:latin typeface="Cambria Math" charset="0"/>
                                    </a:rPr>
                                    <m:t>𝑀</m:t>
                                  </m:r>
                                </m:e>
                                <m:sub>
                                  <m:r>
                                    <a:rPr lang="en-US" sz="1800" i="1">
                                      <a:latin typeface="Cambria Math" charset="0"/>
                                    </a:rPr>
                                    <m:t>𝐵</m:t>
                                  </m:r>
                                </m:sub>
                              </m:sSub>
                              <m:r>
                                <a:rPr lang="en-US" sz="1800" b="0" i="1" smtClean="0">
                                  <a:latin typeface="Cambria Math" charset="0"/>
                                </a:rPr>
                                <m:t>−</m:t>
                              </m:r>
                              <m:sSub>
                                <m:sSubPr>
                                  <m:ctrlPr>
                                    <a:rPr lang="en-US" sz="1800" i="1">
                                      <a:latin typeface="Cambria Math" charset="0"/>
                                    </a:rPr>
                                  </m:ctrlPr>
                                </m:sSubPr>
                                <m:e>
                                  <m:r>
                                    <a:rPr lang="en-US" sz="1800" i="1">
                                      <a:latin typeface="Cambria Math" charset="0"/>
                                    </a:rPr>
                                    <m:t>𝑀</m:t>
                                  </m:r>
                                </m:e>
                                <m:sub>
                                  <m:r>
                                    <a:rPr lang="en-US" sz="1800" i="1">
                                      <a:latin typeface="Cambria Math" charset="0"/>
                                    </a:rPr>
                                    <m:t>𝐵</m:t>
                                  </m:r>
                                  <m:r>
                                    <a:rPr lang="en-US" sz="1800" i="1" smtClean="0">
                                      <a:latin typeface="Cambria Math" charset="0"/>
                                      <a:ea typeface="Cambria Math" charset="0"/>
                                      <a:cs typeface="Cambria Math" charset="0"/>
                                    </a:rPr>
                                    <m:t>⨀</m:t>
                                  </m:r>
                                </m:sub>
                              </m:sSub>
                              <m:r>
                                <a:rPr lang="en-US" sz="1800" b="0" i="1" smtClean="0">
                                  <a:latin typeface="Cambria Math" charset="0"/>
                                </a:rPr>
                                <m:t>)</m:t>
                              </m:r>
                            </m:sup>
                          </m:sSup>
                        </m:den>
                      </m:f>
                    </m:oMath>
                  </m:oMathPara>
                </a14:m>
                <a:endParaRPr lang="en-US" sz="1800" b="0" dirty="0" smtClean="0"/>
              </a:p>
              <a:p>
                <a:pPr marL="0" indent="0" algn="ctr">
                  <a:buNone/>
                </a:pPr>
                <a14:m>
                  <m:oMath xmlns:m="http://schemas.openxmlformats.org/officeDocument/2006/math">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rPr>
                          <m:t>𝑔</m:t>
                        </m:r>
                      </m:sub>
                    </m:sSub>
                    <m:r>
                      <a:rPr lang="en-US" sz="1800" i="1">
                        <a:latin typeface="Cambria Math" charset="0"/>
                        <a:ea typeface="Cambria Math" charset="0"/>
                        <a:cs typeface="Cambria Math" charset="0"/>
                      </a:rPr>
                      <m:t>≅</m:t>
                    </m:r>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rPr>
                          <m:t>𝐵</m:t>
                        </m:r>
                      </m:sub>
                    </m:sSub>
                    <m:r>
                      <a:rPr lang="en-US" sz="1800" b="0" i="1" smtClean="0">
                        <a:latin typeface="Cambria Math" charset="0"/>
                      </a:rPr>
                      <m:t>∗</m:t>
                    </m:r>
                    <m:f>
                      <m:fPr>
                        <m:ctrlPr>
                          <a:rPr lang="bg-BG" sz="1800" b="0" i="1" smtClean="0">
                            <a:latin typeface="Cambria Math" charset="0"/>
                          </a:rPr>
                        </m:ctrlPr>
                      </m:fPr>
                      <m:num>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ea typeface="Cambria Math" charset="0"/>
                                <a:cs typeface="Cambria Math" charset="0"/>
                              </a:rPr>
                              <m:t>⨀</m:t>
                            </m:r>
                          </m:sub>
                        </m:sSub>
                      </m:num>
                      <m:den>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rPr>
                              <m:t>𝐵</m:t>
                            </m:r>
                            <m:r>
                              <a:rPr lang="en-US" sz="1800" b="0" i="1" smtClean="0">
                                <a:latin typeface="Cambria Math" charset="0"/>
                                <a:ea typeface="Cambria Math" charset="0"/>
                                <a:cs typeface="Cambria Math" charset="0"/>
                              </a:rPr>
                              <m:t>⨀</m:t>
                            </m:r>
                          </m:sub>
                        </m:sSub>
                      </m:den>
                    </m:f>
                  </m:oMath>
                </a14:m>
                <a:r>
                  <a:rPr lang="en-US" sz="1800" b="0" dirty="0" smtClean="0"/>
                  <a:t> </a:t>
                </a:r>
              </a:p>
              <a:p>
                <a:pPr marL="0" indent="0" algn="ctr">
                  <a:buNone/>
                </a:pPr>
                <a:endParaRPr lang="en-US" sz="1800" b="0" dirty="0" smtClean="0"/>
              </a:p>
              <a:p>
                <a:pPr marL="0" indent="0" algn="ctr">
                  <a:buNone/>
                </a:pPr>
                <a14:m>
                  <m:oMath xmlns:m="http://schemas.openxmlformats.org/officeDocument/2006/math">
                    <m:sSub>
                      <m:sSubPr>
                        <m:ctrlPr>
                          <a:rPr lang="en-US" sz="1800" i="1">
                            <a:latin typeface="Cambria Math" charset="0"/>
                          </a:rPr>
                        </m:ctrlPr>
                      </m:sSubPr>
                      <m:e>
                        <m:r>
                          <a:rPr lang="en-US" sz="1800" i="1">
                            <a:latin typeface="Cambria Math" charset="0"/>
                          </a:rPr>
                          <m:t>𝑀</m:t>
                        </m:r>
                      </m:e>
                      <m:sub>
                        <m:r>
                          <a:rPr lang="en-US" sz="1800" i="1">
                            <a:latin typeface="Cambria Math" charset="0"/>
                          </a:rPr>
                          <m:t>𝐵</m:t>
                        </m:r>
                        <m:r>
                          <a:rPr lang="en-US" sz="1800" i="1">
                            <a:latin typeface="Cambria Math" charset="0"/>
                            <a:ea typeface="Cambria Math" charset="0"/>
                            <a:cs typeface="Cambria Math" charset="0"/>
                          </a:rPr>
                          <m:t>⨀</m:t>
                        </m:r>
                      </m:sub>
                    </m:sSub>
                  </m:oMath>
                </a14:m>
                <a:r>
                  <a:rPr lang="en-US" sz="1800" b="0" dirty="0" smtClean="0"/>
                  <a:t>=5.48 mag (absolute magnitude of the Sun in B band)</a:t>
                </a:r>
              </a:p>
              <a:p>
                <a:pPr marL="0" indent="0" algn="ctr">
                  <a:buNone/>
                </a:pPr>
                <a14:m>
                  <m:oMath xmlns:m="http://schemas.openxmlformats.org/officeDocument/2006/math">
                    <m:sSub>
                      <m:sSubPr>
                        <m:ctrlPr>
                          <a:rPr lang="en-US" sz="1800" i="1">
                            <a:latin typeface="Cambria Math" charset="0"/>
                          </a:rPr>
                        </m:ctrlPr>
                      </m:sSubPr>
                      <m:e>
                        <m:r>
                          <a:rPr lang="en-US" sz="1800" i="1">
                            <a:latin typeface="Cambria Math" charset="0"/>
                          </a:rPr>
                          <m:t>𝐿</m:t>
                        </m:r>
                      </m:e>
                      <m:sub>
                        <m:r>
                          <a:rPr lang="en-US" sz="1800" i="1">
                            <a:latin typeface="Cambria Math" charset="0"/>
                          </a:rPr>
                          <m:t>𝐵</m:t>
                        </m:r>
                        <m:r>
                          <a:rPr lang="en-US" sz="1800" i="1">
                            <a:latin typeface="Cambria Math" charset="0"/>
                            <a:ea typeface="Cambria Math" charset="0"/>
                            <a:cs typeface="Cambria Math" charset="0"/>
                          </a:rPr>
                          <m:t>⨀</m:t>
                        </m:r>
                      </m:sub>
                    </m:sSub>
                  </m:oMath>
                </a14:m>
                <a:r>
                  <a:rPr lang="en-US" sz="1800" b="0" dirty="0" smtClean="0"/>
                  <a:t>=</a:t>
                </a:r>
                <a14:m>
                  <m:oMath xmlns:m="http://schemas.openxmlformats.org/officeDocument/2006/math">
                    <m:f>
                      <m:fPr>
                        <m:ctrlPr>
                          <a:rPr lang="en-US" sz="1800" b="0" i="1" dirty="0" smtClean="0">
                            <a:latin typeface="Cambria Math" charset="0"/>
                          </a:rPr>
                        </m:ctrlPr>
                      </m:fPr>
                      <m:num>
                        <m:sSup>
                          <m:sSupPr>
                            <m:ctrlPr>
                              <a:rPr lang="en-US" sz="1800" b="0" i="1" dirty="0" smtClean="0">
                                <a:latin typeface="Cambria Math" charset="0"/>
                              </a:rPr>
                            </m:ctrlPr>
                          </m:sSupPr>
                          <m:e>
                            <m:r>
                              <a:rPr lang="en-US" sz="1800" b="0" i="1" dirty="0" smtClean="0">
                                <a:latin typeface="Cambria Math" charset="0"/>
                              </a:rPr>
                              <m:t>3</m:t>
                            </m:r>
                            <m:r>
                              <a:rPr lang="en-US" sz="1800" b="0" i="1" dirty="0" smtClean="0">
                                <a:latin typeface="Cambria Math" charset="0"/>
                                <a:ea typeface="Cambria Math" charset="0"/>
                                <a:cs typeface="Cambria Math" charset="0"/>
                              </a:rPr>
                              <m:t>×</m:t>
                            </m:r>
                            <m:r>
                              <a:rPr lang="en-US" sz="1800" b="0" i="1" dirty="0" smtClean="0">
                                <a:latin typeface="Cambria Math" charset="0"/>
                              </a:rPr>
                              <m:t>10</m:t>
                            </m:r>
                          </m:e>
                          <m:sup>
                            <m:r>
                              <a:rPr lang="en-US" sz="1800" b="0" i="1" dirty="0" smtClean="0">
                                <a:latin typeface="Cambria Math" charset="0"/>
                              </a:rPr>
                              <m:t>33</m:t>
                            </m:r>
                          </m:sup>
                        </m:sSup>
                        <m:r>
                          <a:rPr lang="en-US" sz="1800" b="0" i="1" dirty="0" smtClean="0">
                            <a:latin typeface="Cambria Math" charset="0"/>
                          </a:rPr>
                          <m:t>𝑒𝑟𝑔</m:t>
                        </m:r>
                      </m:num>
                      <m:den>
                        <m:r>
                          <a:rPr lang="en-US" sz="1800" b="0" i="1" dirty="0" smtClean="0">
                            <a:latin typeface="Cambria Math" charset="0"/>
                          </a:rPr>
                          <m:t>𝑠</m:t>
                        </m:r>
                      </m:den>
                    </m:f>
                  </m:oMath>
                </a14:m>
                <a:r>
                  <a:rPr lang="en-US" sz="1800" b="0" dirty="0" smtClean="0"/>
                  <a:t>  (B band luminosity of the Sun)</a:t>
                </a:r>
              </a:p>
              <a:p>
                <a:pPr marL="0" indent="0" algn="ctr">
                  <a:buNone/>
                </a:pPr>
                <a14:m>
                  <m:oMath xmlns:m="http://schemas.openxmlformats.org/officeDocument/2006/math">
                    <m:sSub>
                      <m:sSubPr>
                        <m:ctrlPr>
                          <a:rPr lang="en-US" sz="1800" i="1">
                            <a:latin typeface="Cambria Math" charset="0"/>
                          </a:rPr>
                        </m:ctrlPr>
                      </m:sSubPr>
                      <m:e>
                        <m:r>
                          <a:rPr lang="en-US" sz="1800" i="1">
                            <a:latin typeface="Cambria Math" charset="0"/>
                          </a:rPr>
                          <m:t>𝑀</m:t>
                        </m:r>
                      </m:e>
                      <m:sub>
                        <m:r>
                          <a:rPr lang="en-US" sz="1800" i="1">
                            <a:latin typeface="Cambria Math" charset="0"/>
                            <a:ea typeface="Cambria Math" charset="0"/>
                            <a:cs typeface="Cambria Math" charset="0"/>
                          </a:rPr>
                          <m:t>⨀</m:t>
                        </m:r>
                      </m:sub>
                    </m:sSub>
                  </m:oMath>
                </a14:m>
                <a:r>
                  <a:rPr lang="en-US" sz="1800" b="0" dirty="0" smtClean="0"/>
                  <a:t>=</a:t>
                </a:r>
                <a14:m>
                  <m:oMath xmlns:m="http://schemas.openxmlformats.org/officeDocument/2006/math">
                    <m:sSup>
                      <m:sSupPr>
                        <m:ctrlPr>
                          <a:rPr lang="en-US" sz="1800" b="0" i="1" dirty="0" smtClean="0">
                            <a:latin typeface="Cambria Math" charset="0"/>
                          </a:rPr>
                        </m:ctrlPr>
                      </m:sSupPr>
                      <m:e>
                        <m:r>
                          <a:rPr lang="en-US" sz="1800" b="0" i="1" dirty="0" smtClean="0">
                            <a:latin typeface="Cambria Math" charset="0"/>
                          </a:rPr>
                          <m:t>1.989</m:t>
                        </m:r>
                        <m:r>
                          <a:rPr lang="en-US" sz="1800" b="0" i="1" dirty="0" smtClean="0">
                            <a:latin typeface="Cambria Math" charset="0"/>
                            <a:ea typeface="Cambria Math" charset="0"/>
                            <a:cs typeface="Cambria Math" charset="0"/>
                          </a:rPr>
                          <m:t>×10</m:t>
                        </m:r>
                      </m:e>
                      <m:sup>
                        <m:r>
                          <a:rPr lang="en-US" sz="1800" b="0" i="1" dirty="0" smtClean="0">
                            <a:latin typeface="Cambria Math" charset="0"/>
                          </a:rPr>
                          <m:t>30</m:t>
                        </m:r>
                      </m:sup>
                    </m:sSup>
                    <m:r>
                      <a:rPr lang="en-US" sz="1800" b="0" i="1" dirty="0" smtClean="0">
                        <a:latin typeface="Cambria Math" charset="0"/>
                      </a:rPr>
                      <m:t>𝑘𝑔</m:t>
                    </m:r>
                  </m:oMath>
                </a14:m>
                <a:r>
                  <a:rPr lang="en-US" sz="1800" b="0" dirty="0" smtClean="0"/>
                  <a:t> (mass of the Sun)</a:t>
                </a:r>
              </a:p>
              <a:p>
                <a:endParaRPr lang="en-US" sz="1800" dirty="0"/>
              </a:p>
              <a:p>
                <a:pPr marL="0" marR="0" lvl="0" indent="0" defTabSz="914400" eaLnBrk="1" fontAlgn="auto" latinLnBrk="0" hangingPunct="1">
                  <a:lnSpc>
                    <a:spcPct val="100000"/>
                  </a:lnSpc>
                  <a:spcBef>
                    <a:spcPts val="0"/>
                  </a:spcBef>
                  <a:spcAft>
                    <a:spcPts val="0"/>
                  </a:spcAft>
                  <a:buClrTx/>
                  <a:buSzTx/>
                  <a:buNone/>
                  <a:tabLst/>
                  <a:defRPr/>
                </a:pPr>
                <a14:m>
                  <m:oMathPara xmlns:m="http://schemas.openxmlformats.org/officeDocument/2006/math">
                    <m:oMathParaPr>
                      <m:jc m:val="left"/>
                    </m:oMathParaPr>
                    <m:oMath xmlns:m="http://schemas.openxmlformats.org/officeDocument/2006/math">
                      <m:r>
                        <a:rPr lang="en-US" sz="1800" b="0" i="1" smtClean="0">
                          <a:latin typeface="Cambria Math" charset="0"/>
                          <a:ea typeface="Calibri Light" charset="0"/>
                          <a:cs typeface="Calibri Light" charset="0"/>
                        </a:rPr>
                        <m:t>𝑂𝑢𝑡𝑝𝑢𝑡</m:t>
                      </m:r>
                      <m:r>
                        <a:rPr lang="en-US" sz="1800" b="0" i="1" smtClean="0">
                          <a:latin typeface="Cambria Math" charset="0"/>
                          <a:ea typeface="Calibri Light" charset="0"/>
                          <a:cs typeface="Calibri Light" charset="0"/>
                        </a:rPr>
                        <m:t>:</m:t>
                      </m:r>
                      <m:r>
                        <a:rPr lang="en-US" sz="1800" b="0" i="1" smtClean="0">
                          <a:latin typeface="Cambria Math" charset="0"/>
                          <a:ea typeface="Calibri Light" charset="0"/>
                          <a:cs typeface="Calibri Light" charset="0"/>
                        </a:rPr>
                        <m:t>𝑔𝑎𝑙𝑎𝑥𝑦</m:t>
                      </m:r>
                      <m:r>
                        <a:rPr lang="en-US" sz="1800" b="0" i="1" smtClean="0">
                          <a:latin typeface="Cambria Math" charset="0"/>
                          <a:ea typeface="Calibri Light" charset="0"/>
                          <a:cs typeface="Calibri Light" charset="0"/>
                        </a:rPr>
                        <m:t> </m:t>
                      </m:r>
                      <m:r>
                        <a:rPr lang="en-US" sz="1800" b="0" i="1" smtClean="0">
                          <a:latin typeface="Cambria Math" charset="0"/>
                          <a:ea typeface="Calibri Light" charset="0"/>
                          <a:cs typeface="Calibri Light" charset="0"/>
                        </a:rPr>
                        <m:t>𝑠𝑡𝑒𝑙𝑙𝑎𝑟</m:t>
                      </m:r>
                      <m:r>
                        <a:rPr lang="en-US" sz="1800" b="0" i="1" smtClean="0">
                          <a:latin typeface="Cambria Math" charset="0"/>
                          <a:ea typeface="Calibri Light" charset="0"/>
                          <a:cs typeface="Calibri Light" charset="0"/>
                        </a:rPr>
                        <m:t> </m:t>
                      </m:r>
                      <m:r>
                        <a:rPr lang="en-US" sz="1800" b="0" i="1" smtClean="0">
                          <a:latin typeface="Cambria Math" charset="0"/>
                          <a:ea typeface="Calibri Light" charset="0"/>
                          <a:cs typeface="Calibri Light" charset="0"/>
                        </a:rPr>
                        <m:t>𝑚𝑎𝑠𝑠</m:t>
                      </m:r>
                      <m:r>
                        <a:rPr lang="en-US" sz="1800" b="0" i="1" smtClean="0">
                          <a:latin typeface="Cambria Math" charset="0"/>
                          <a:ea typeface="Calibri Light" charset="0"/>
                          <a:cs typeface="Calibri Light" charset="0"/>
                        </a:rPr>
                        <m:t> </m:t>
                      </m:r>
                      <m:sSub>
                        <m:sSubPr>
                          <m:ctrlPr>
                            <a:rPr lang="en-US" sz="1800" b="0" i="1" smtClean="0">
                              <a:latin typeface="Cambria Math" charset="0"/>
                              <a:ea typeface="Calibri Light" charset="0"/>
                              <a:cs typeface="Calibri Light" charset="0"/>
                            </a:rPr>
                          </m:ctrlPr>
                        </m:sSubPr>
                        <m:e>
                          <m:r>
                            <a:rPr lang="en-US" sz="1800" b="0" i="1" smtClean="0">
                              <a:latin typeface="Cambria Math" charset="0"/>
                              <a:ea typeface="Calibri Light" charset="0"/>
                              <a:cs typeface="Calibri Light" charset="0"/>
                            </a:rPr>
                            <m:t>𝑀</m:t>
                          </m:r>
                        </m:e>
                        <m:sub>
                          <m:r>
                            <a:rPr lang="en-US" sz="1800" b="0" i="1" smtClean="0">
                              <a:latin typeface="Cambria Math" charset="0"/>
                              <a:ea typeface="Calibri Light" charset="0"/>
                              <a:cs typeface="Calibri Light" charset="0"/>
                            </a:rPr>
                            <m:t>𝑔</m:t>
                          </m:r>
                        </m:sub>
                      </m:sSub>
                    </m:oMath>
                  </m:oMathPara>
                </a14:m>
                <a:endParaRPr lang="en-US" sz="1800" b="0" dirty="0" smtClean="0">
                  <a:latin typeface="Calibri Light" charset="0"/>
                  <a:ea typeface="Calibri Light" charset="0"/>
                  <a:cs typeface="Calibri Light"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901874"/>
                <a:ext cx="8229600" cy="5224289"/>
              </a:xfrm>
              <a:blipFill rotWithShape="0">
                <a:blip r:embed="rId2"/>
                <a:stretch>
                  <a:fillRect l="-741" b="-373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4A3DB605-A4CE-154E-91D9-41C4A9B1C8D7}"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23</a:t>
            </a:fld>
            <a:endParaRPr lang="en-US"/>
          </a:p>
        </p:txBody>
      </p:sp>
    </p:spTree>
    <p:extLst>
      <p:ext uri="{BB962C8B-B14F-4D97-AF65-F5344CB8AC3E}">
        <p14:creationId xmlns:p14="http://schemas.microsoft.com/office/powerpoint/2010/main" val="2079744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4710"/>
          </a:xfrm>
        </p:spPr>
        <p:txBody>
          <a:bodyPr>
            <a:normAutofit/>
          </a:bodyPr>
          <a:lstStyle/>
          <a:p>
            <a:pPr marL="571500" indent="-571500" algn="l">
              <a:buFont typeface="Wingdings" charset="2"/>
              <a:buChar char="v"/>
            </a:pPr>
            <a:r>
              <a:rPr lang="en-US" sz="2400" dirty="0"/>
              <a:t>Galaxy Stellar Mass Estimation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977030"/>
                <a:ext cx="8229600" cy="5149133"/>
              </a:xfrm>
            </p:spPr>
            <p:txBody>
              <a:bodyPr>
                <a:normAutofit/>
              </a:bodyPr>
              <a:lstStyle/>
              <a:p>
                <a:pPr>
                  <a:buFont typeface="Wingdings" charset="2"/>
                  <a:buChar char="Ø"/>
                </a:pPr>
                <a:r>
                  <a:rPr lang="en-US" sz="1800" dirty="0" smtClean="0"/>
                  <a:t>Method 3: Using W1-W2 band photometry data</a:t>
                </a:r>
              </a:p>
              <a:p>
                <a:pPr marL="0" indent="0">
                  <a:buNone/>
                </a:pPr>
                <a:endParaRPr lang="en-US" sz="1800" dirty="0" smtClean="0"/>
              </a:p>
              <a:p>
                <a:pPr marL="0" indent="0">
                  <a:buNone/>
                </a:pPr>
                <a:r>
                  <a:rPr lang="en-US" sz="1800" dirty="0" smtClean="0"/>
                  <a:t>The W1 band (</a:t>
                </a:r>
                <a14:m>
                  <m:oMath xmlns:m="http://schemas.openxmlformats.org/officeDocument/2006/math">
                    <m:r>
                      <a:rPr lang="en-US" sz="1800" b="0" i="1" smtClean="0">
                        <a:latin typeface="Cambria Math" charset="0"/>
                      </a:rPr>
                      <m:t>3.4 </m:t>
                    </m:r>
                    <m:r>
                      <a:rPr lang="en-US" sz="1800" b="0" i="1" smtClean="0">
                        <a:latin typeface="Cambria Math" charset="0"/>
                        <a:ea typeface="Cambria Math" charset="0"/>
                        <a:cs typeface="Cambria Math" charset="0"/>
                      </a:rPr>
                      <m:t>𝜇</m:t>
                    </m:r>
                    <m:r>
                      <a:rPr lang="en-US" sz="1800" b="0" i="1" smtClean="0">
                        <a:latin typeface="Cambria Math" charset="0"/>
                        <a:ea typeface="Cambria Math" charset="0"/>
                        <a:cs typeface="Cambria Math" charset="0"/>
                      </a:rPr>
                      <m:t>𝑚</m:t>
                    </m:r>
                    <m:r>
                      <a:rPr lang="en-US" sz="1800" b="0" i="1" smtClean="0">
                        <a:latin typeface="Cambria Math" charset="0"/>
                        <a:ea typeface="Cambria Math" charset="0"/>
                        <a:cs typeface="Cambria Math" charset="0"/>
                      </a:rPr>
                      <m:t>) </m:t>
                    </m:r>
                  </m:oMath>
                </a14:m>
                <a:r>
                  <a:rPr lang="en-US" sz="1800" dirty="0" smtClean="0"/>
                  <a:t>of WISE survey is dominated by the light from old stars and can be used as an effective measure of stellar mass (Jarrett et al. 2013).</a:t>
                </a:r>
              </a:p>
              <a:p>
                <a:pPr marL="0" indent="0">
                  <a:buNone/>
                </a:pPr>
                <a:endParaRPr lang="en-US" sz="1800" b="0" i="1" dirty="0" smtClean="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800" b="0" i="1" smtClean="0">
                          <a:latin typeface="Cambria Math" charset="0"/>
                        </a:rPr>
                        <m:t>𝐼𝑛𝑝𝑢𝑡</m:t>
                      </m:r>
                      <m:r>
                        <a:rPr lang="en-US" sz="1800" b="0" i="1" smtClean="0">
                          <a:latin typeface="Cambria Math" charset="0"/>
                        </a:rPr>
                        <m:t>:</m:t>
                      </m:r>
                      <m:r>
                        <a:rPr lang="en-US" sz="1800" b="0" i="1" smtClean="0">
                          <a:latin typeface="Cambria Math" charset="0"/>
                        </a:rPr>
                        <m:t>𝑊</m:t>
                      </m:r>
                      <m:r>
                        <a:rPr lang="en-US" sz="1800" b="0" i="1" smtClean="0">
                          <a:latin typeface="Cambria Math" charset="0"/>
                        </a:rPr>
                        <m:t>1, </m:t>
                      </m:r>
                      <m:r>
                        <a:rPr lang="en-US" sz="1800" b="0" i="1" smtClean="0">
                          <a:latin typeface="Cambria Math" charset="0"/>
                        </a:rPr>
                        <m:t>𝑊</m:t>
                      </m:r>
                      <m:r>
                        <a:rPr lang="en-US" sz="1800" b="0" i="1" smtClean="0">
                          <a:latin typeface="Cambria Math" charset="0"/>
                        </a:rPr>
                        <m:t>2, </m:t>
                      </m:r>
                      <m:r>
                        <a:rPr lang="en-US" sz="1800" b="0" i="1" smtClean="0">
                          <a:latin typeface="Cambria Math" charset="0"/>
                        </a:rPr>
                        <m:t>𝑟𝑒𝑑𝑠h𝑖𝑓𝑡</m:t>
                      </m:r>
                    </m:oMath>
                  </m:oMathPara>
                </a14:m>
                <a:endParaRPr lang="en-US" sz="1800" b="0" i="1" dirty="0" smtClean="0">
                  <a:latin typeface="Cambria Math" charset="0"/>
                </a:endParaRPr>
              </a:p>
              <a:p>
                <a:pPr marL="0" indent="0">
                  <a:buNone/>
                </a:pPr>
                <a:endParaRPr lang="en-US" sz="1800" b="0" i="1" dirty="0" smtClean="0">
                  <a:latin typeface="Cambria Math" charset="0"/>
                </a:endParaRPr>
              </a:p>
              <a:p>
                <a:pPr marL="0" indent="0">
                  <a:buNone/>
                </a:pPr>
                <a14:m>
                  <m:oMathPara xmlns:m="http://schemas.openxmlformats.org/officeDocument/2006/math">
                    <m:oMathParaPr>
                      <m:jc m:val="centerGroup"/>
                    </m:oMathParaPr>
                    <m:oMath xmlns:m="http://schemas.openxmlformats.org/officeDocument/2006/math">
                      <m:func>
                        <m:funcPr>
                          <m:ctrlPr>
                            <a:rPr lang="en-US" sz="1800" b="0" i="1" smtClean="0">
                              <a:latin typeface="Cambria Math" charset="0"/>
                            </a:rPr>
                          </m:ctrlPr>
                        </m:funcPr>
                        <m:fName>
                          <m:r>
                            <m:rPr>
                              <m:sty m:val="p"/>
                            </m:rPr>
                            <a:rPr lang="en-US" sz="1800" b="0" i="0" smtClean="0">
                              <a:latin typeface="Cambria Math" charset="0"/>
                            </a:rPr>
                            <m:t>log</m:t>
                          </m:r>
                        </m:fName>
                        <m:e>
                          <m:d>
                            <m:dPr>
                              <m:ctrlPr>
                                <a:rPr lang="en-US" sz="1800" b="0" i="1" smtClean="0">
                                  <a:latin typeface="Cambria Math" charset="0"/>
                                </a:rPr>
                              </m:ctrlPr>
                            </m:dPr>
                            <m:e>
                              <m:f>
                                <m:fPr>
                                  <m:ctrlPr>
                                    <a:rPr lang="en-US" sz="1800" b="0" i="1" smtClean="0">
                                      <a:latin typeface="Cambria Math" charset="0"/>
                                    </a:rPr>
                                  </m:ctrlPr>
                                </m:fPr>
                                <m:num>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rPr>
                                        <m:t>𝑠𝑡𝑒𝑙𝑙𝑎𝑟</m:t>
                                      </m:r>
                                    </m:sub>
                                  </m:sSub>
                                </m:num>
                                <m:den>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rPr>
                                        <m:t>𝑊</m:t>
                                      </m:r>
                                      <m:r>
                                        <a:rPr lang="en-US" sz="1800" b="0" i="1" smtClean="0">
                                          <a:latin typeface="Cambria Math" charset="0"/>
                                        </a:rPr>
                                        <m:t>1</m:t>
                                      </m:r>
                                    </m:sub>
                                  </m:sSub>
                                </m:den>
                              </m:f>
                            </m:e>
                          </m:d>
                        </m:e>
                      </m:func>
                      <m:r>
                        <a:rPr lang="en-US" sz="1800" b="0" i="1" smtClean="0">
                          <a:latin typeface="Cambria Math" charset="0"/>
                        </a:rPr>
                        <m:t>=−1.96</m:t>
                      </m:r>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𝑊</m:t>
                              </m:r>
                            </m:e>
                            <m:sub>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𝑊</m:t>
                              </m:r>
                            </m:e>
                            <m:sub>
                              <m:r>
                                <a:rPr lang="en-US" sz="1800" b="0" i="1" smtClean="0">
                                  <a:latin typeface="Cambria Math" charset="0"/>
                                </a:rPr>
                                <m:t>2</m:t>
                              </m:r>
                            </m:sub>
                          </m:sSub>
                        </m:e>
                      </m:d>
                      <m:r>
                        <a:rPr lang="en-US" sz="1800" b="0" i="1" smtClean="0">
                          <a:latin typeface="Cambria Math" charset="0"/>
                        </a:rPr>
                        <m:t>−0.03</m:t>
                      </m:r>
                    </m:oMath>
                  </m:oMathPara>
                </a14:m>
                <a:endParaRPr lang="en-US" sz="1800" b="0" dirty="0" smtClean="0"/>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charset="0"/>
                            </a:rPr>
                          </m:ctrlPr>
                        </m:sSubPr>
                        <m:e>
                          <m:r>
                            <a:rPr lang="en-US" sz="1800" b="0" i="1" smtClean="0">
                              <a:latin typeface="Cambria Math" charset="0"/>
                            </a:rPr>
                            <m:t>𝐿</m:t>
                          </m:r>
                        </m:e>
                        <m:sub>
                          <m:r>
                            <a:rPr lang="en-US" sz="1800" b="0" i="1" smtClean="0">
                              <a:latin typeface="Cambria Math" charset="0"/>
                            </a:rPr>
                            <m:t>𝑊</m:t>
                          </m:r>
                          <m:r>
                            <a:rPr lang="en-US" sz="1800" b="0" i="1" smtClean="0">
                              <a:latin typeface="Cambria Math" charset="0"/>
                            </a:rPr>
                            <m:t>1</m:t>
                          </m:r>
                        </m:sub>
                      </m:sSub>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ea typeface="Cambria Math" charset="0"/>
                                  <a:cs typeface="Cambria Math" charset="0"/>
                                </a:rPr>
                                <m:t>⨀</m:t>
                              </m:r>
                            </m:sub>
                          </m:sSub>
                        </m:e>
                      </m:d>
                      <m:r>
                        <a:rPr lang="en-US" sz="1800" b="0" i="0" smtClean="0">
                          <a:latin typeface="Cambria Math" charset="0"/>
                        </a:rPr>
                        <m:t>= </m:t>
                      </m:r>
                      <m:sSup>
                        <m:sSupPr>
                          <m:ctrlPr>
                            <a:rPr lang="en-US" sz="1800" b="0" i="1" smtClean="0">
                              <a:latin typeface="Cambria Math" charset="0"/>
                            </a:rPr>
                          </m:ctrlPr>
                        </m:sSupPr>
                        <m:e>
                          <m:r>
                            <a:rPr lang="en-US" sz="1800" b="0" i="1" smtClean="0">
                              <a:latin typeface="Cambria Math" charset="0"/>
                            </a:rPr>
                            <m:t>10</m:t>
                          </m:r>
                        </m:e>
                        <m:sup>
                          <m:r>
                            <a:rPr lang="en-US" sz="1800" b="0" i="1" smtClean="0">
                              <a:latin typeface="Cambria Math" charset="0"/>
                            </a:rPr>
                            <m:t>−0.4(</m:t>
                          </m:r>
                          <m:r>
                            <a:rPr lang="en-US" sz="1800" b="0" i="1" smtClean="0">
                              <a:latin typeface="Cambria Math" charset="0"/>
                            </a:rPr>
                            <m:t>𝑀</m:t>
                          </m:r>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rPr>
                                <m:t>𝑆𝑢𝑛</m:t>
                              </m:r>
                            </m:sub>
                          </m:sSub>
                          <m:r>
                            <a:rPr lang="en-US" sz="1800" b="0" i="1" smtClean="0">
                              <a:latin typeface="Cambria Math" charset="0"/>
                            </a:rPr>
                            <m:t>)</m:t>
                          </m:r>
                        </m:sup>
                      </m:sSup>
                      <m:r>
                        <a:rPr lang="en-US" sz="1800" b="0" i="0" smtClean="0">
                          <a:latin typeface="Cambria Math" charset="0"/>
                        </a:rPr>
                        <m:t> </m:t>
                      </m:r>
                    </m:oMath>
                  </m:oMathPara>
                </a14:m>
                <a:endParaRPr lang="en-US" sz="1800" dirty="0" smtClean="0"/>
              </a:p>
              <a:p>
                <a:pPr marL="0" indent="0">
                  <a:buNone/>
                </a:pPr>
                <a:r>
                  <a:rPr lang="en-US" sz="1800" dirty="0" smtClean="0"/>
                  <a:t>-</a:t>
                </a:r>
                <a14:m>
                  <m:oMath xmlns:m="http://schemas.openxmlformats.org/officeDocument/2006/math">
                    <m:sSub>
                      <m:sSubPr>
                        <m:ctrlPr>
                          <a:rPr lang="en-US" sz="1800" i="1" smtClean="0">
                            <a:latin typeface="Cambria Math" charset="0"/>
                          </a:rPr>
                        </m:ctrlPr>
                      </m:sSubPr>
                      <m:e>
                        <m:r>
                          <a:rPr lang="en-US" sz="1800" b="0" i="1" smtClean="0">
                            <a:latin typeface="Cambria Math" charset="0"/>
                          </a:rPr>
                          <m:t>𝑀</m:t>
                        </m:r>
                      </m:e>
                      <m:sub>
                        <m:r>
                          <a:rPr lang="en-US" sz="1800" b="0" i="1" smtClean="0">
                            <a:latin typeface="Cambria Math" charset="0"/>
                          </a:rPr>
                          <m:t>𝑆𝑢𝑛</m:t>
                        </m:r>
                      </m:sub>
                    </m:sSub>
                    <m:r>
                      <a:rPr lang="en-US" sz="1800" b="0" i="1" smtClean="0">
                        <a:latin typeface="Cambria Math" charset="0"/>
                      </a:rPr>
                      <m:t>=3.24</m:t>
                    </m:r>
                  </m:oMath>
                </a14:m>
                <a:endParaRPr lang="en-US" sz="1800" b="0" dirty="0" smtClean="0"/>
              </a:p>
              <a:p>
                <a:pPr marL="0" indent="0">
                  <a:buNone/>
                </a:pPr>
                <a:r>
                  <a:rPr lang="en-US" sz="1800" b="0" dirty="0" smtClean="0"/>
                  <a:t>-</a:t>
                </a:r>
                <a14:m>
                  <m:oMath xmlns:m="http://schemas.openxmlformats.org/officeDocument/2006/math">
                    <m:r>
                      <a:rPr lang="en-US" sz="1800" b="0" i="1" smtClean="0">
                        <a:latin typeface="Cambria Math" charset="0"/>
                      </a:rPr>
                      <m:t>𝑀</m:t>
                    </m:r>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𝑊</m:t>
                        </m:r>
                      </m:e>
                      <m:sub>
                        <m:r>
                          <a:rPr lang="en-US" sz="1800" b="0" i="1" smtClean="0">
                            <a:latin typeface="Cambria Math" charset="0"/>
                          </a:rPr>
                          <m:t>1</m:t>
                        </m:r>
                      </m:sub>
                    </m:sSub>
                    <m:r>
                      <a:rPr lang="en-US" sz="1800" b="0" i="1" smtClean="0">
                        <a:latin typeface="Cambria Math" charset="0"/>
                      </a:rPr>
                      <m:t>𝑏𝑎𝑛𝑑</m:t>
                    </m:r>
                    <m:r>
                      <a:rPr lang="en-US" sz="1800" b="0" i="1" smtClean="0">
                        <a:latin typeface="Cambria Math" charset="0"/>
                      </a:rPr>
                      <m:t> </m:t>
                    </m:r>
                    <m:r>
                      <a:rPr lang="en-US" sz="1800" b="0" i="1" smtClean="0">
                        <a:latin typeface="Cambria Math" charset="0"/>
                      </a:rPr>
                      <m:t>𝑎𝑏𝑠𝑜𝑙𝑢𝑡𝑒</m:t>
                    </m:r>
                    <m:r>
                      <a:rPr lang="en-US" sz="1800" b="0" i="1" smtClean="0">
                        <a:latin typeface="Cambria Math" charset="0"/>
                      </a:rPr>
                      <m:t> </m:t>
                    </m:r>
                    <m:r>
                      <a:rPr lang="en-US" sz="1800" b="0" i="1" smtClean="0">
                        <a:latin typeface="Cambria Math" charset="0"/>
                      </a:rPr>
                      <m:t>𝑚𝑎𝑔𝑛𝑖𝑡𝑢𝑑𝑒</m:t>
                    </m:r>
                    <m:r>
                      <a:rPr lang="en-US" sz="1800" b="0" i="1" smtClean="0">
                        <a:latin typeface="Cambria Math" charset="0"/>
                      </a:rPr>
                      <m:t> </m:t>
                    </m:r>
                  </m:oMath>
                </a14:m>
                <a:endParaRPr lang="en-US" sz="1800" b="0" dirty="0" smtClean="0"/>
              </a:p>
              <a:p>
                <a:pPr marL="0" indent="0">
                  <a:buNone/>
                </a:pPr>
                <a:r>
                  <a:rPr lang="en-US" sz="1800" dirty="0" smtClean="0"/>
                  <a:t>-</a:t>
                </a:r>
                <a14:m>
                  <m:oMath xmlns:m="http://schemas.openxmlformats.org/officeDocument/2006/math">
                    <m:sSub>
                      <m:sSubPr>
                        <m:ctrlPr>
                          <a:rPr lang="en-US" sz="1800" i="1" smtClean="0">
                            <a:latin typeface="Cambria Math" charset="0"/>
                          </a:rPr>
                        </m:ctrlPr>
                      </m:sSubPr>
                      <m:e>
                        <m:r>
                          <a:rPr lang="en-US" sz="1800" b="0" i="1" smtClean="0">
                            <a:latin typeface="Cambria Math" charset="0"/>
                          </a:rPr>
                          <m:t>𝑊</m:t>
                        </m:r>
                      </m:e>
                      <m:sub>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𝑊</m:t>
                        </m:r>
                      </m:e>
                      <m:sub>
                        <m:r>
                          <a:rPr lang="en-US" sz="1800" b="0" i="1" smtClean="0">
                            <a:latin typeface="Cambria Math" charset="0"/>
                          </a:rPr>
                          <m:t>2</m:t>
                        </m:r>
                      </m:sub>
                    </m:sSub>
                    <m:r>
                      <a:rPr lang="en-US" sz="1800" b="0" i="1" smtClean="0">
                        <a:latin typeface="Cambria Math" charset="0"/>
                      </a:rPr>
                      <m:t>:</m:t>
                    </m:r>
                    <m:r>
                      <a:rPr lang="en-US" sz="1800" b="0" i="1" smtClean="0">
                        <a:latin typeface="Cambria Math" charset="0"/>
                      </a:rPr>
                      <m:t>𝑟𝑒𝑠𝑡</m:t>
                    </m:r>
                    <m:r>
                      <a:rPr lang="en-US" sz="1800" b="0" i="1" smtClean="0">
                        <a:latin typeface="Cambria Math" charset="0"/>
                      </a:rPr>
                      <m:t> </m:t>
                    </m:r>
                    <m:r>
                      <a:rPr lang="en-US" sz="1800" b="0" i="1" smtClean="0">
                        <a:latin typeface="Cambria Math" charset="0"/>
                      </a:rPr>
                      <m:t>𝑓𝑟𝑎𝑚𝑒</m:t>
                    </m:r>
                    <m:r>
                      <a:rPr lang="en-US" sz="1800" b="0" i="1" smtClean="0">
                        <a:latin typeface="Cambria Math" charset="0"/>
                      </a:rPr>
                      <m:t> </m:t>
                    </m:r>
                    <m:r>
                      <a:rPr lang="en-US" sz="1800" b="0" i="1" smtClean="0">
                        <a:latin typeface="Cambria Math" charset="0"/>
                      </a:rPr>
                      <m:t>𝑐𝑜𝑙𝑜𝑟</m:t>
                    </m:r>
                    <m:r>
                      <a:rPr lang="en-US" sz="1800" b="0" i="1" smtClean="0">
                        <a:latin typeface="Cambria Math" charset="0"/>
                      </a:rPr>
                      <m:t> </m:t>
                    </m:r>
                  </m:oMath>
                </a14:m>
                <a:endParaRPr lang="en-US" sz="1800" dirty="0" smtClean="0"/>
              </a:p>
              <a:p>
                <a:pPr marL="0" indent="0">
                  <a:buNone/>
                </a:pPr>
                <a:endParaRPr lang="en-US" sz="1800" b="0" i="1" dirty="0" smtClean="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800" b="0" i="1" smtClean="0">
                          <a:latin typeface="Cambria Math" charset="0"/>
                        </a:rPr>
                        <m:t>𝑂𝑢𝑡𝑝𝑢𝑡</m:t>
                      </m:r>
                      <m:r>
                        <a:rPr lang="en-US" sz="1800" b="0" i="1" smtClean="0">
                          <a:latin typeface="Cambria Math" charset="0"/>
                        </a:rPr>
                        <m:t>:</m:t>
                      </m:r>
                      <m:r>
                        <a:rPr lang="en-US" sz="1800" b="0" i="1" smtClean="0">
                          <a:latin typeface="Cambria Math" charset="0"/>
                        </a:rPr>
                        <m:t>𝑔𝑎𝑙𝑎𝑥𝑦</m:t>
                      </m:r>
                      <m:r>
                        <a:rPr lang="en-US" sz="1800" b="0" i="1" smtClean="0">
                          <a:latin typeface="Cambria Math" charset="0"/>
                        </a:rPr>
                        <m:t> </m:t>
                      </m:r>
                      <m:r>
                        <a:rPr lang="en-US" sz="1800" b="0" i="1" smtClean="0">
                          <a:latin typeface="Cambria Math" charset="0"/>
                        </a:rPr>
                        <m:t>𝑠𝑡𝑒𝑙𝑙𝑎𝑟</m:t>
                      </m:r>
                      <m:r>
                        <a:rPr lang="en-US" sz="1800" b="0" i="1" smtClean="0">
                          <a:latin typeface="Cambria Math" charset="0"/>
                        </a:rPr>
                        <m:t> </m:t>
                      </m:r>
                      <m:r>
                        <a:rPr lang="en-US" sz="1800" b="0" i="1" smtClean="0">
                          <a:latin typeface="Cambria Math" charset="0"/>
                        </a:rPr>
                        <m:t>𝑚𝑎𝑠𝑠</m:t>
                      </m:r>
                      <m:r>
                        <a:rPr lang="en-US" sz="1800" b="0" i="1" smtClean="0">
                          <a:latin typeface="Cambria Math" charset="0"/>
                        </a:rPr>
                        <m:t> </m:t>
                      </m:r>
                      <m:sSub>
                        <m:sSubPr>
                          <m:ctrlPr>
                            <a:rPr lang="en-US" sz="1800" i="1">
                              <a:latin typeface="Cambria Math" charset="0"/>
                            </a:rPr>
                          </m:ctrlPr>
                        </m:sSubPr>
                        <m:e>
                          <m:r>
                            <a:rPr lang="en-US" sz="1800" i="1">
                              <a:latin typeface="Cambria Math" charset="0"/>
                            </a:rPr>
                            <m:t>𝑀</m:t>
                          </m:r>
                        </m:e>
                        <m:sub>
                          <m:r>
                            <a:rPr lang="en-US" sz="1800" i="1">
                              <a:latin typeface="Cambria Math" charset="0"/>
                            </a:rPr>
                            <m:t>𝑠𝑡𝑒𝑙𝑙𝑎𝑟</m:t>
                          </m:r>
                        </m:sub>
                      </m:sSub>
                    </m:oMath>
                  </m:oMathPara>
                </a14:m>
                <a:endParaRPr lang="en-US" sz="1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977030"/>
                <a:ext cx="8229600" cy="5149133"/>
              </a:xfrm>
              <a:blipFill rotWithShape="0">
                <a:blip r:embed="rId2"/>
                <a:stretch>
                  <a:fillRect l="-593" t="-592" r="-1111"/>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A46DC618-EE12-D344-9CA3-070D5BA7F92A}"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24</a:t>
            </a:fld>
            <a:endParaRPr lang="en-US"/>
          </a:p>
        </p:txBody>
      </p:sp>
    </p:spTree>
    <p:extLst>
      <p:ext uri="{BB962C8B-B14F-4D97-AF65-F5344CB8AC3E}">
        <p14:creationId xmlns:p14="http://schemas.microsoft.com/office/powerpoint/2010/main" val="1142171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852"/>
            <a:ext cx="8229600" cy="827652"/>
          </a:xfrm>
        </p:spPr>
        <p:txBody>
          <a:bodyPr>
            <a:normAutofit/>
          </a:bodyPr>
          <a:lstStyle/>
          <a:p>
            <a:pPr marL="571500" indent="-571500" algn="l">
              <a:buFont typeface="Wingdings" charset="2"/>
              <a:buChar char="v"/>
            </a:pPr>
            <a:r>
              <a:rPr lang="en-US" sz="2400" dirty="0"/>
              <a:t>Galaxy Stellar Mass Estimation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964504"/>
                <a:ext cx="8229600" cy="5161659"/>
              </a:xfrm>
            </p:spPr>
            <p:txBody>
              <a:bodyPr>
                <a:normAutofit/>
              </a:bodyPr>
              <a:lstStyle/>
              <a:p>
                <a:r>
                  <a:rPr lang="en-US" sz="1800" dirty="0" smtClean="0"/>
                  <a:t>GLADE-2MASS catalog (</a:t>
                </a:r>
                <a:r>
                  <a:rPr lang="fi-FI" sz="1800" dirty="0" smtClean="0"/>
                  <a:t>548,876 </a:t>
                </a:r>
                <a:r>
                  <a:rPr lang="fi-FI" sz="1800" dirty="0" err="1" smtClean="0"/>
                  <a:t>galaxys</a:t>
                </a:r>
                <a:r>
                  <a:rPr lang="fi-FI" sz="1800" dirty="0" smtClean="0"/>
                  <a:t>)</a:t>
                </a:r>
                <a:r>
                  <a:rPr lang="en-US" sz="1800" dirty="0" smtClean="0"/>
                  <a:t>: B, J, H, K band magnitude and redshift</a:t>
                </a:r>
              </a:p>
              <a:p>
                <a:r>
                  <a:rPr lang="en-US" sz="1800" dirty="0" smtClean="0"/>
                  <a:t>Evolutionary population synthesis model library: </a:t>
                </a:r>
                <a:r>
                  <a:rPr lang="en-US" sz="1800" dirty="0" err="1" smtClean="0"/>
                  <a:t>Bruzual</a:t>
                </a:r>
                <a:r>
                  <a:rPr lang="en-US" sz="1800" dirty="0" smtClean="0"/>
                  <a:t> </a:t>
                </a:r>
                <a:r>
                  <a:rPr lang="en-US" sz="1800" dirty="0" err="1"/>
                  <a:t>Charlot</a:t>
                </a:r>
                <a:r>
                  <a:rPr lang="en-US" sz="1800" dirty="0"/>
                  <a:t> (</a:t>
                </a:r>
                <a:r>
                  <a:rPr lang="en-US" sz="1800" dirty="0" smtClean="0"/>
                  <a:t>2003) (BC2003)</a:t>
                </a:r>
              </a:p>
              <a:p>
                <a:r>
                  <a:rPr lang="en-US" sz="1800" dirty="0" smtClean="0"/>
                  <a:t>IMF (Initial Mass Function) adopted: </a:t>
                </a:r>
                <a:r>
                  <a:rPr lang="en-US" sz="1800" dirty="0" err="1" smtClean="0"/>
                  <a:t>Chabrier</a:t>
                </a:r>
                <a:r>
                  <a:rPr lang="en-US" sz="1800" dirty="0" smtClean="0"/>
                  <a:t> </a:t>
                </a:r>
                <a:r>
                  <a:rPr lang="en-US" sz="1800" dirty="0"/>
                  <a:t>(2003) </a:t>
                </a:r>
                <a:endParaRPr lang="en-US" sz="1800" dirty="0" smtClean="0"/>
              </a:p>
              <a:p>
                <a:r>
                  <a:rPr lang="en-US" sz="1800" dirty="0" smtClean="0"/>
                  <a:t>SFHs (Star Formation History) of galaxies:  </a:t>
                </a:r>
                <a14:m>
                  <m:oMath xmlns:m="http://schemas.openxmlformats.org/officeDocument/2006/math">
                    <m:r>
                      <a:rPr lang="en-US" sz="1800" b="0" i="1" smtClean="0">
                        <a:latin typeface="Cambria Math" charset="0"/>
                      </a:rPr>
                      <m:t>𝑆𝐹𝑅</m:t>
                    </m:r>
                    <m:r>
                      <a:rPr lang="en-US" sz="1800" b="0" i="1" smtClean="0">
                        <a:latin typeface="Cambria Math" charset="0"/>
                        <a:ea typeface="Cambria Math" charset="0"/>
                        <a:cs typeface="Cambria Math" charset="0"/>
                      </a:rPr>
                      <m:t>∝ </m:t>
                    </m:r>
                    <m:sSup>
                      <m:sSupPr>
                        <m:ctrlPr>
                          <a:rPr lang="el-GR" sz="1800" b="0" i="1" smtClean="0">
                            <a:latin typeface="Cambria Math" charset="0"/>
                            <a:ea typeface="Cambria Math" charset="0"/>
                            <a:cs typeface="Cambria Math" charset="0"/>
                          </a:rPr>
                        </m:ctrlPr>
                      </m:sSupPr>
                      <m:e>
                        <m:r>
                          <a:rPr lang="el-GR" sz="1800" b="0" i="1" smtClean="0">
                            <a:latin typeface="Cambria Math" charset="0"/>
                            <a:ea typeface="Cambria Math" charset="0"/>
                            <a:cs typeface="Cambria Math" charset="0"/>
                          </a:rPr>
                          <m:t>𝑒</m:t>
                        </m:r>
                      </m:e>
                      <m:sup>
                        <m:f>
                          <m:fPr>
                            <m:type m:val="skw"/>
                            <m:ctrlPr>
                              <a:rPr lang="el-GR" sz="1800" b="0" i="1" smtClean="0">
                                <a:latin typeface="Cambria Math" charset="0"/>
                                <a:ea typeface="Cambria Math" charset="0"/>
                                <a:cs typeface="Cambria Math" charset="0"/>
                              </a:rPr>
                            </m:ctrlPr>
                          </m:fPr>
                          <m:num>
                            <m:r>
                              <a:rPr lang="en-US" sz="1800" b="0" i="1" smtClean="0">
                                <a:latin typeface="Cambria Math" charset="0"/>
                                <a:ea typeface="Cambria Math" charset="0"/>
                                <a:cs typeface="Cambria Math" charset="0"/>
                              </a:rPr>
                              <m:t>𝑡</m:t>
                            </m:r>
                          </m:num>
                          <m:den>
                            <m:r>
                              <a:rPr lang="el-GR" sz="1800" b="0" i="1" smtClean="0">
                                <a:latin typeface="Cambria Math" charset="0"/>
                                <a:ea typeface="Cambria Math" charset="0"/>
                                <a:cs typeface="Cambria Math" charset="0"/>
                              </a:rPr>
                              <m:t>𝜏</m:t>
                            </m:r>
                          </m:den>
                        </m:f>
                      </m:sup>
                    </m:sSup>
                    <m:r>
                      <a:rPr lang="en-US" sz="1800" b="0" i="1" smtClean="0">
                        <a:latin typeface="Cambria Math" charset="0"/>
                        <a:ea typeface="Cambria Math" charset="0"/>
                        <a:cs typeface="Cambria Math" charset="0"/>
                      </a:rPr>
                      <m:t> </m:t>
                    </m:r>
                  </m:oMath>
                </a14:m>
                <a:endParaRPr lang="en-US" sz="1800" b="0" dirty="0" smtClean="0">
                  <a:ea typeface="Cambria Math" charset="0"/>
                  <a:cs typeface="Cambria Math" charset="0"/>
                </a:endParaRPr>
              </a:p>
              <a:p>
                <a:pPr lvl="1"/>
                <a:r>
                  <a:rPr lang="en-US" sz="1400" dirty="0" smtClean="0">
                    <a:ea typeface="Cambria Math" charset="0"/>
                    <a:cs typeface="Cambria Math" charset="0"/>
                  </a:rPr>
                  <a:t>t : </a:t>
                </a:r>
                <a:r>
                  <a:rPr lang="en-US" sz="1400" dirty="0"/>
                  <a:t>the time since the start of star formation </a:t>
                </a:r>
                <a:endParaRPr lang="en-US" sz="1400" dirty="0" smtClean="0"/>
              </a:p>
              <a:p>
                <a:pPr lvl="1"/>
                <a14:m>
                  <m:oMath xmlns:m="http://schemas.openxmlformats.org/officeDocument/2006/math">
                    <m:r>
                      <a:rPr lang="en-US" sz="1400" b="0" i="1" smtClean="0">
                        <a:latin typeface="Cambria Math" charset="0"/>
                        <a:ea typeface="Cambria Math" charset="0"/>
                        <a:cs typeface="Cambria Math" charset="0"/>
                      </a:rPr>
                      <m:t>𝜏</m:t>
                    </m:r>
                  </m:oMath>
                </a14:m>
                <a:r>
                  <a:rPr lang="en-US" sz="1400" b="0" dirty="0" smtClean="0">
                    <a:ea typeface="Cambria Math" charset="0"/>
                    <a:cs typeface="Cambria Math" charset="0"/>
                  </a:rPr>
                  <a:t> : </a:t>
                </a:r>
                <a:r>
                  <a:rPr lang="en-US" sz="1400" dirty="0" smtClean="0"/>
                  <a:t>the </a:t>
                </a:r>
                <a:r>
                  <a:rPr lang="en-US" sz="1400" dirty="0"/>
                  <a:t>e-folding star formation timescale</a:t>
                </a:r>
                <a:endParaRPr lang="en-US" sz="1400" b="0" dirty="0" smtClean="0">
                  <a:ea typeface="Cambria Math" charset="0"/>
                  <a:cs typeface="Cambria Math" charset="0"/>
                </a:endParaRPr>
              </a:p>
              <a:p>
                <a:r>
                  <a:rPr lang="en-US" sz="1800" dirty="0" smtClean="0"/>
                  <a:t>Dust attenuation: </a:t>
                </a:r>
              </a:p>
              <a:p>
                <a:pPr lvl="1"/>
                <a:r>
                  <a:rPr lang="en-US" sz="1400" dirty="0" smtClean="0"/>
                  <a:t>A uniform dust screen</a:t>
                </a:r>
              </a:p>
              <a:p>
                <a:pPr lvl="1"/>
                <a:r>
                  <a:rPr lang="en-US" sz="1400" dirty="0" smtClean="0"/>
                  <a:t>Dust extinction law adopted: </a:t>
                </a:r>
                <a:r>
                  <a:rPr lang="en-US" sz="1400" dirty="0" err="1"/>
                  <a:t>Calzetti</a:t>
                </a:r>
                <a:r>
                  <a:rPr lang="en-US" sz="1400" dirty="0"/>
                  <a:t> et al. (2000) </a:t>
                </a:r>
                <a:endParaRPr lang="en-US" sz="1400" dirty="0" smtClean="0"/>
              </a:p>
              <a:p>
                <a:r>
                  <a:rPr lang="en-US" sz="1800" dirty="0"/>
                  <a:t>BC2003 parameter grid: </a:t>
                </a:r>
              </a:p>
              <a:p>
                <a:pPr lvl="1"/>
                <a14:m>
                  <m:oMath xmlns:m="http://schemas.openxmlformats.org/officeDocument/2006/math">
                    <m:func>
                      <m:funcPr>
                        <m:ctrlPr>
                          <a:rPr lang="en-US" sz="1400" i="1">
                            <a:latin typeface="Cambria Math" charset="0"/>
                          </a:rPr>
                        </m:ctrlPr>
                      </m:funcPr>
                      <m:fName>
                        <m:r>
                          <m:rPr>
                            <m:sty m:val="p"/>
                          </m:rPr>
                          <a:rPr lang="en-US" sz="1400">
                            <a:latin typeface="Cambria Math" charset="0"/>
                          </a:rPr>
                          <m:t>log</m:t>
                        </m:r>
                      </m:fName>
                      <m:e>
                        <m:d>
                          <m:dPr>
                            <m:ctrlPr>
                              <a:rPr lang="en-US" sz="1400" i="1">
                                <a:latin typeface="Cambria Math" charset="0"/>
                              </a:rPr>
                            </m:ctrlPr>
                          </m:dPr>
                          <m:e>
                            <m:f>
                              <m:fPr>
                                <m:ctrlPr>
                                  <a:rPr lang="en-US" sz="1400" i="1">
                                    <a:latin typeface="Cambria Math" charset="0"/>
                                    <a:ea typeface="Cambria Math" charset="0"/>
                                    <a:cs typeface="Cambria Math" charset="0"/>
                                  </a:rPr>
                                </m:ctrlPr>
                              </m:fPr>
                              <m:num>
                                <m:r>
                                  <a:rPr lang="en-US" sz="1400" i="1">
                                    <a:latin typeface="Cambria Math" charset="0"/>
                                    <a:ea typeface="Cambria Math" charset="0"/>
                                    <a:cs typeface="Cambria Math" charset="0"/>
                                  </a:rPr>
                                  <m:t>𝜏</m:t>
                                </m:r>
                              </m:num>
                              <m:den>
                                <m:r>
                                  <a:rPr lang="en-US" sz="1400" i="1">
                                    <a:latin typeface="Cambria Math" charset="0"/>
                                    <a:ea typeface="Cambria Math" charset="0"/>
                                    <a:cs typeface="Cambria Math" charset="0"/>
                                  </a:rPr>
                                  <m:t>𝑦𝑟</m:t>
                                </m:r>
                              </m:den>
                            </m:f>
                          </m:e>
                        </m:d>
                      </m:e>
                    </m:func>
                    <m:r>
                      <a:rPr lang="en-US" sz="1400" i="1">
                        <a:latin typeface="Cambria Math" charset="0"/>
                        <a:ea typeface="Cambria Math" charset="0"/>
                        <a:cs typeface="Cambria Math" charset="0"/>
                      </a:rPr>
                      <m:t> ∈</m:t>
                    </m:r>
                    <m:d>
                      <m:dPr>
                        <m:begChr m:val="["/>
                        <m:endChr m:val="]"/>
                        <m:ctrlPr>
                          <a:rPr lang="en-US" sz="1400" i="1">
                            <a:latin typeface="Cambria Math" charset="0"/>
                            <a:ea typeface="Cambria Math" charset="0"/>
                            <a:cs typeface="Cambria Math" charset="0"/>
                          </a:rPr>
                        </m:ctrlPr>
                      </m:dPr>
                      <m:e>
                        <m:r>
                          <a:rPr lang="en-US" sz="1400" i="1">
                            <a:latin typeface="Cambria Math" charset="0"/>
                            <a:ea typeface="Cambria Math" charset="0"/>
                            <a:cs typeface="Cambria Math" charset="0"/>
                          </a:rPr>
                          <m:t>6.5, 11</m:t>
                        </m:r>
                      </m:e>
                    </m:d>
                    <m:r>
                      <a:rPr lang="en-US" sz="1400" i="1">
                        <a:latin typeface="Cambria Math" charset="0"/>
                        <a:ea typeface="Cambria Math" charset="0"/>
                        <a:cs typeface="Cambria Math" charset="0"/>
                      </a:rPr>
                      <m:t>, </m:t>
                    </m:r>
                    <m:r>
                      <a:rPr lang="en-US" sz="1400" i="1">
                        <a:latin typeface="Cambria Math" charset="0"/>
                        <a:ea typeface="Cambria Math" charset="0"/>
                        <a:cs typeface="Cambria Math" charset="0"/>
                      </a:rPr>
                      <m:t>𝑠𝑡𝑒𝑝</m:t>
                    </m:r>
                    <m:r>
                      <a:rPr lang="en-US" sz="1400" i="1">
                        <a:latin typeface="Cambria Math" charset="0"/>
                        <a:ea typeface="Cambria Math" charset="0"/>
                        <a:cs typeface="Cambria Math" charset="0"/>
                      </a:rPr>
                      <m:t> </m:t>
                    </m:r>
                    <m:r>
                      <a:rPr lang="en-US" sz="1400" i="1">
                        <a:latin typeface="Cambria Math" charset="0"/>
                        <a:ea typeface="Cambria Math" charset="0"/>
                        <a:cs typeface="Cambria Math" charset="0"/>
                      </a:rPr>
                      <m:t>𝑠𝑖𝑧𝑒</m:t>
                    </m:r>
                    <m:r>
                      <a:rPr lang="en-US" sz="1400" i="1">
                        <a:latin typeface="Cambria Math" charset="0"/>
                        <a:ea typeface="Cambria Math" charset="0"/>
                        <a:cs typeface="Cambria Math" charset="0"/>
                      </a:rPr>
                      <m:t>=0.1 </m:t>
                    </m:r>
                    <m:r>
                      <a:rPr lang="en-US" sz="1400" i="1">
                        <a:latin typeface="Cambria Math" charset="0"/>
                        <a:ea typeface="Cambria Math" charset="0"/>
                        <a:cs typeface="Cambria Math" charset="0"/>
                      </a:rPr>
                      <m:t>𝑦𝑟</m:t>
                    </m:r>
                  </m:oMath>
                </a14:m>
                <a:r>
                  <a:rPr lang="en-US" sz="1400" dirty="0"/>
                  <a:t> </a:t>
                </a:r>
              </a:p>
              <a:p>
                <a:pPr lvl="1"/>
                <a14:m>
                  <m:oMath xmlns:m="http://schemas.openxmlformats.org/officeDocument/2006/math">
                    <m:func>
                      <m:funcPr>
                        <m:ctrlPr>
                          <a:rPr lang="en-US" sz="1400" i="1">
                            <a:latin typeface="Cambria Math" charset="0"/>
                          </a:rPr>
                        </m:ctrlPr>
                      </m:funcPr>
                      <m:fName>
                        <m:r>
                          <m:rPr>
                            <m:sty m:val="p"/>
                          </m:rPr>
                          <a:rPr lang="en-US" sz="1400">
                            <a:latin typeface="Cambria Math" charset="0"/>
                          </a:rPr>
                          <m:t>log</m:t>
                        </m:r>
                      </m:fName>
                      <m:e>
                        <m:d>
                          <m:dPr>
                            <m:ctrlPr>
                              <a:rPr lang="en-US" sz="1400" i="1">
                                <a:latin typeface="Cambria Math" charset="0"/>
                              </a:rPr>
                            </m:ctrlPr>
                          </m:dPr>
                          <m:e>
                            <m:f>
                              <m:fPr>
                                <m:ctrlPr>
                                  <a:rPr lang="en-US" sz="1400" i="1">
                                    <a:latin typeface="Cambria Math" charset="0"/>
                                  </a:rPr>
                                </m:ctrlPr>
                              </m:fPr>
                              <m:num>
                                <m:r>
                                  <a:rPr lang="en-US" sz="1400" i="1">
                                    <a:latin typeface="Cambria Math" charset="0"/>
                                  </a:rPr>
                                  <m:t>𝑡</m:t>
                                </m:r>
                              </m:num>
                              <m:den>
                                <m:r>
                                  <a:rPr lang="en-US" sz="1400" i="1">
                                    <a:latin typeface="Cambria Math" charset="0"/>
                                  </a:rPr>
                                  <m:t>𝑦𝑟</m:t>
                                </m:r>
                              </m:den>
                            </m:f>
                          </m:e>
                        </m:d>
                      </m:e>
                    </m:func>
                    <m:r>
                      <a:rPr lang="en-US" sz="1400" i="1">
                        <a:latin typeface="Cambria Math" charset="0"/>
                      </a:rPr>
                      <m:t> </m:t>
                    </m:r>
                    <m:r>
                      <a:rPr lang="en-US" sz="1400" i="1">
                        <a:latin typeface="Cambria Math" charset="0"/>
                        <a:ea typeface="Cambria Math" charset="0"/>
                        <a:cs typeface="Cambria Math" charset="0"/>
                      </a:rPr>
                      <m:t>∈</m:t>
                    </m:r>
                    <m:d>
                      <m:dPr>
                        <m:begChr m:val="["/>
                        <m:endChr m:val="]"/>
                        <m:ctrlPr>
                          <a:rPr lang="en-US" sz="1400" i="1">
                            <a:latin typeface="Cambria Math" charset="0"/>
                            <a:ea typeface="Cambria Math" charset="0"/>
                            <a:cs typeface="Cambria Math" charset="0"/>
                          </a:rPr>
                        </m:ctrlPr>
                      </m:dPr>
                      <m:e>
                        <m:r>
                          <a:rPr lang="en-US" sz="1400" i="1">
                            <a:latin typeface="Cambria Math" charset="0"/>
                            <a:ea typeface="Cambria Math" charset="0"/>
                            <a:cs typeface="Cambria Math" charset="0"/>
                          </a:rPr>
                          <m:t>7.0, 10.1</m:t>
                        </m:r>
                      </m:e>
                    </m:d>
                    <m:r>
                      <a:rPr lang="en-US" sz="1400" i="1">
                        <a:latin typeface="Cambria Math" charset="0"/>
                        <a:ea typeface="Cambria Math" charset="0"/>
                        <a:cs typeface="Cambria Math" charset="0"/>
                      </a:rPr>
                      <m:t>, </m:t>
                    </m:r>
                    <m:r>
                      <a:rPr lang="en-US" sz="1400" i="1">
                        <a:latin typeface="Cambria Math" charset="0"/>
                        <a:ea typeface="Cambria Math" charset="0"/>
                        <a:cs typeface="Cambria Math" charset="0"/>
                      </a:rPr>
                      <m:t>𝑠𝑡𝑒𝑝</m:t>
                    </m:r>
                    <m:r>
                      <a:rPr lang="en-US" sz="1400" i="1">
                        <a:latin typeface="Cambria Math" charset="0"/>
                        <a:ea typeface="Cambria Math" charset="0"/>
                        <a:cs typeface="Cambria Math" charset="0"/>
                      </a:rPr>
                      <m:t> </m:t>
                    </m:r>
                    <m:r>
                      <a:rPr lang="en-US" sz="1400" i="1">
                        <a:latin typeface="Cambria Math" charset="0"/>
                        <a:ea typeface="Cambria Math" charset="0"/>
                        <a:cs typeface="Cambria Math" charset="0"/>
                      </a:rPr>
                      <m:t>𝑠𝑖𝑧𝑒</m:t>
                    </m:r>
                    <m:r>
                      <a:rPr lang="en-US" sz="1400" i="1">
                        <a:latin typeface="Cambria Math" charset="0"/>
                        <a:ea typeface="Cambria Math" charset="0"/>
                        <a:cs typeface="Cambria Math" charset="0"/>
                      </a:rPr>
                      <m:t>=0.05 </m:t>
                    </m:r>
                    <m:r>
                      <a:rPr lang="en-US" sz="1400" i="1">
                        <a:latin typeface="Cambria Math" charset="0"/>
                        <a:ea typeface="Cambria Math" charset="0"/>
                        <a:cs typeface="Cambria Math" charset="0"/>
                      </a:rPr>
                      <m:t>𝑦𝑟</m:t>
                    </m:r>
                  </m:oMath>
                </a14:m>
                <a:endParaRPr lang="en-US" sz="1400" dirty="0">
                  <a:ea typeface="Cambria Math" charset="0"/>
                  <a:cs typeface="Cambria Math" charset="0"/>
                </a:endParaRPr>
              </a:p>
              <a:p>
                <a:pPr lvl="1"/>
                <a14:m>
                  <m:oMath xmlns:m="http://schemas.openxmlformats.org/officeDocument/2006/math">
                    <m:r>
                      <a:rPr lang="en-US" sz="1400" i="1">
                        <a:latin typeface="Cambria Math" charset="0"/>
                      </a:rPr>
                      <m:t>𝐴𝑣</m:t>
                    </m:r>
                    <m:r>
                      <a:rPr lang="en-US" sz="1400" i="1">
                        <a:latin typeface="Cambria Math" charset="0"/>
                      </a:rPr>
                      <m:t> ∈</m:t>
                    </m:r>
                    <m:d>
                      <m:dPr>
                        <m:begChr m:val="["/>
                        <m:endChr m:val="]"/>
                        <m:ctrlPr>
                          <a:rPr lang="en-US" sz="1400" i="1">
                            <a:latin typeface="Cambria Math" charset="0"/>
                            <a:ea typeface="Cambria Math" charset="0"/>
                            <a:cs typeface="Cambria Math" charset="0"/>
                          </a:rPr>
                        </m:ctrlPr>
                      </m:dPr>
                      <m:e>
                        <m:r>
                          <a:rPr lang="en-US" sz="1400" i="1">
                            <a:latin typeface="Cambria Math" charset="0"/>
                            <a:ea typeface="Cambria Math" charset="0"/>
                            <a:cs typeface="Cambria Math" charset="0"/>
                          </a:rPr>
                          <m:t>0, 4</m:t>
                        </m:r>
                      </m:e>
                    </m:d>
                    <m:r>
                      <a:rPr lang="en-US" sz="1400" i="1">
                        <a:latin typeface="Cambria Math" charset="0"/>
                        <a:ea typeface="Cambria Math" charset="0"/>
                        <a:cs typeface="Cambria Math" charset="0"/>
                      </a:rPr>
                      <m:t>, </m:t>
                    </m:r>
                    <m:r>
                      <a:rPr lang="en-US" sz="1400" i="1">
                        <a:latin typeface="Cambria Math" charset="0"/>
                        <a:ea typeface="Cambria Math" charset="0"/>
                        <a:cs typeface="Cambria Math" charset="0"/>
                      </a:rPr>
                      <m:t>𝑠𝑡𝑒𝑝</m:t>
                    </m:r>
                    <m:r>
                      <a:rPr lang="en-US" sz="1400" i="1">
                        <a:latin typeface="Cambria Math" charset="0"/>
                        <a:ea typeface="Cambria Math" charset="0"/>
                        <a:cs typeface="Cambria Math" charset="0"/>
                      </a:rPr>
                      <m:t> </m:t>
                    </m:r>
                    <m:r>
                      <a:rPr lang="en-US" sz="1400" i="1">
                        <a:latin typeface="Cambria Math" charset="0"/>
                        <a:ea typeface="Cambria Math" charset="0"/>
                        <a:cs typeface="Cambria Math" charset="0"/>
                      </a:rPr>
                      <m:t>𝑠𝑖𝑧𝑒</m:t>
                    </m:r>
                    <m:r>
                      <a:rPr lang="en-US" sz="1400" i="1">
                        <a:latin typeface="Cambria Math" charset="0"/>
                        <a:ea typeface="Cambria Math" charset="0"/>
                        <a:cs typeface="Cambria Math" charset="0"/>
                      </a:rPr>
                      <m:t>=0.2</m:t>
                    </m:r>
                  </m:oMath>
                </a14:m>
                <a:endParaRPr lang="en-US" sz="1400" dirty="0">
                  <a:ea typeface="Cambria Math" charset="0"/>
                  <a:cs typeface="Cambria Math" charset="0"/>
                </a:endParaRPr>
              </a:p>
              <a:p>
                <a:pPr lvl="1"/>
                <a:r>
                  <a:rPr lang="en-US" sz="1400" dirty="0"/>
                  <a:t>Metallicity </a:t>
                </a:r>
                <a14:m>
                  <m:oMath xmlns:m="http://schemas.openxmlformats.org/officeDocument/2006/math">
                    <m:r>
                      <a:rPr lang="en-US" sz="1400" i="1">
                        <a:latin typeface="Cambria Math" charset="0"/>
                        <a:ea typeface="Cambria Math" charset="0"/>
                        <a:cs typeface="Cambria Math" charset="0"/>
                      </a:rPr>
                      <m:t>∈</m:t>
                    </m:r>
                    <m:d>
                      <m:dPr>
                        <m:begChr m:val="{"/>
                        <m:endChr m:val="}"/>
                        <m:ctrlPr>
                          <a:rPr lang="en-US" sz="1400" i="1">
                            <a:latin typeface="Cambria Math" charset="0"/>
                            <a:ea typeface="Cambria Math" charset="0"/>
                            <a:cs typeface="Cambria Math" charset="0"/>
                          </a:rPr>
                        </m:ctrlPr>
                      </m:dPr>
                      <m:e>
                        <m:r>
                          <a:rPr lang="en-US" sz="1400" i="1">
                            <a:latin typeface="Cambria Math" charset="0"/>
                            <a:ea typeface="Cambria Math" charset="0"/>
                            <a:cs typeface="Cambria Math" charset="0"/>
                          </a:rPr>
                          <m:t>0.004, 0.008, 0.02, 0.05</m:t>
                        </m:r>
                      </m:e>
                    </m:d>
                  </m:oMath>
                </a14:m>
                <a:endParaRPr lang="en-US" sz="1800" dirty="0" smtClean="0"/>
              </a:p>
              <a:p>
                <a:pPr marL="342900" lvl="1" indent="-342900">
                  <a:buFont typeface="Arial"/>
                  <a:buChar char="•"/>
                </a:pPr>
                <a:r>
                  <a:rPr lang="en-US" sz="1800" dirty="0"/>
                  <a:t>243,434 model SEDs in the library</a:t>
                </a:r>
                <a:r>
                  <a:rPr lang="en-US" sz="1400" dirty="0"/>
                  <a:t>, </a:t>
                </a:r>
                <a:r>
                  <a:rPr lang="en-US" sz="1800" dirty="0"/>
                  <a:t>which we used to compare with observed galaxy </a:t>
                </a:r>
                <a:r>
                  <a:rPr lang="en-US" sz="1800" dirty="0" smtClean="0"/>
                  <a:t>SEDs</a:t>
                </a:r>
                <a:r>
                  <a:rPr lang="en-US" sz="1400" dirty="0"/>
                  <a:t> </a:t>
                </a:r>
                <a:r>
                  <a:rPr lang="en-US" sz="1800" dirty="0" smtClean="0"/>
                  <a:t>in GLADE-2MASS. </a:t>
                </a:r>
              </a:p>
              <a:p>
                <a:pPr marL="342900" lvl="1" indent="-342900">
                  <a:buFont typeface="Arial"/>
                  <a:buChar char="•"/>
                </a:pPr>
                <a:endParaRPr lang="en-US" sz="1800" dirty="0"/>
              </a:p>
              <a:p>
                <a:endParaRPr lang="en-US" sz="1800" dirty="0"/>
              </a:p>
              <a:p>
                <a:endParaRPr lang="en-US" sz="1800" dirty="0" smtClean="0"/>
              </a:p>
              <a:p>
                <a:endParaRPr lang="en-US" sz="1800" dirty="0"/>
              </a:p>
              <a:p>
                <a:endParaRPr lang="en-US" sz="1800" dirty="0" smtClean="0"/>
              </a:p>
              <a:p>
                <a:endParaRPr lang="en-US" sz="1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964504"/>
                <a:ext cx="8229600" cy="5161659"/>
              </a:xfrm>
              <a:blipFill rotWithShape="0">
                <a:blip r:embed="rId2"/>
                <a:stretch>
                  <a:fillRect l="-444" t="-590"/>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A46DC618-EE12-D344-9CA3-070D5BA7F92A}"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25</a:t>
            </a:fld>
            <a:endParaRPr lang="en-US"/>
          </a:p>
        </p:txBody>
      </p:sp>
    </p:spTree>
    <p:extLst>
      <p:ext uri="{BB962C8B-B14F-4D97-AF65-F5344CB8AC3E}">
        <p14:creationId xmlns:p14="http://schemas.microsoft.com/office/powerpoint/2010/main" val="145189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185"/>
            <a:ext cx="8229600" cy="664814"/>
          </a:xfrm>
        </p:spPr>
        <p:txBody>
          <a:bodyPr>
            <a:normAutofit/>
          </a:bodyPr>
          <a:lstStyle/>
          <a:p>
            <a:pPr marL="342900" indent="-342900" algn="l">
              <a:buFont typeface="Wingdings" charset="2"/>
              <a:buChar char="v"/>
            </a:pPr>
            <a:r>
              <a:rPr lang="en-US" sz="2400" dirty="0"/>
              <a:t>Stellar mass comparison between galaxy catalogs</a:t>
            </a:r>
          </a:p>
        </p:txBody>
      </p:sp>
      <p:sp>
        <p:nvSpPr>
          <p:cNvPr id="3" name="Content Placeholder 2"/>
          <p:cNvSpPr>
            <a:spLocks noGrp="1"/>
          </p:cNvSpPr>
          <p:nvPr>
            <p:ph idx="1"/>
          </p:nvPr>
        </p:nvSpPr>
        <p:spPr>
          <a:xfrm>
            <a:off x="457200" y="1052186"/>
            <a:ext cx="8229600" cy="5073977"/>
          </a:xfrm>
        </p:spPr>
        <p:txBody>
          <a:bodyPr>
            <a:normAutofit/>
          </a:bodyPr>
          <a:lstStyle/>
          <a:p>
            <a:pPr>
              <a:buFont typeface="Wingdings" charset="2"/>
              <a:buChar char="Ø"/>
            </a:pPr>
            <a:r>
              <a:rPr lang="en-US" sz="1800" dirty="0" smtClean="0"/>
              <a:t>Comparison between GLADE-2MASS (SED fitting method) and S82-MGC</a:t>
            </a:r>
          </a:p>
          <a:p>
            <a:r>
              <a:rPr lang="en-US" sz="1800" dirty="0" smtClean="0"/>
              <a:t>Cross-matching GLADE-2MASS and S82-MGC using best search radius ( 0.0005 </a:t>
            </a:r>
            <a:r>
              <a:rPr lang="en-US" sz="1800" dirty="0" err="1" smtClean="0"/>
              <a:t>deg</a:t>
            </a:r>
            <a:r>
              <a:rPr lang="en-US" sz="1800" dirty="0" smtClean="0"/>
              <a:t>)</a:t>
            </a:r>
          </a:p>
          <a:p>
            <a:r>
              <a:rPr lang="en-US" sz="1800" dirty="0" smtClean="0"/>
              <a:t>Compare stellar mass of the same group of galaxies both estimated by using SED fitting but using different data from two catalogs.</a:t>
            </a:r>
          </a:p>
          <a:p>
            <a:endParaRPr lang="en-US" sz="1800" dirty="0"/>
          </a:p>
        </p:txBody>
      </p:sp>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26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5" y="2887766"/>
            <a:ext cx="4079310" cy="3059482"/>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533" t="4667" r="4067" b="2000"/>
          <a:stretch/>
        </p:blipFill>
        <p:spPr>
          <a:xfrm>
            <a:off x="3913060" y="2371508"/>
            <a:ext cx="5203065" cy="3984842"/>
          </a:xfrm>
          <a:prstGeom prst="rect">
            <a:avLst/>
          </a:prstGeom>
        </p:spPr>
      </p:pic>
    </p:spTree>
    <p:extLst>
      <p:ext uri="{BB962C8B-B14F-4D97-AF65-F5344CB8AC3E}">
        <p14:creationId xmlns:p14="http://schemas.microsoft.com/office/powerpoint/2010/main" val="382721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1976"/>
          </a:xfrm>
        </p:spPr>
        <p:txBody>
          <a:bodyPr>
            <a:normAutofit/>
          </a:bodyPr>
          <a:lstStyle/>
          <a:p>
            <a:pPr marL="571500" indent="-571500" algn="l">
              <a:buFont typeface="Wingdings" charset="2"/>
              <a:buChar char="v"/>
            </a:pPr>
            <a:r>
              <a:rPr lang="en-US" sz="2400" dirty="0"/>
              <a:t>Stellar mass comparison between galaxy catalogs</a:t>
            </a:r>
          </a:p>
        </p:txBody>
      </p:sp>
      <p:sp>
        <p:nvSpPr>
          <p:cNvPr id="3" name="Content Placeholder 2"/>
          <p:cNvSpPr>
            <a:spLocks noGrp="1"/>
          </p:cNvSpPr>
          <p:nvPr>
            <p:ph idx="1"/>
          </p:nvPr>
        </p:nvSpPr>
        <p:spPr>
          <a:xfrm>
            <a:off x="457200" y="926926"/>
            <a:ext cx="8229600" cy="5199237"/>
          </a:xfrm>
        </p:spPr>
        <p:txBody>
          <a:bodyPr>
            <a:normAutofit/>
          </a:bodyPr>
          <a:lstStyle/>
          <a:p>
            <a:pPr>
              <a:buFont typeface="Wingdings" charset="2"/>
              <a:buChar char="Ø"/>
            </a:pPr>
            <a:r>
              <a:rPr lang="en-US" sz="1800" dirty="0"/>
              <a:t>Comparison between </a:t>
            </a:r>
            <a:r>
              <a:rPr lang="en-US" sz="1800" dirty="0" err="1" smtClean="0"/>
              <a:t>WISExSCOS</a:t>
            </a:r>
            <a:r>
              <a:rPr lang="en-US" sz="1800" dirty="0" smtClean="0"/>
              <a:t> (W1-W2 method) and </a:t>
            </a:r>
            <a:r>
              <a:rPr lang="en-US" sz="1800" dirty="0"/>
              <a:t>S82-MGC</a:t>
            </a:r>
          </a:p>
          <a:p>
            <a:r>
              <a:rPr lang="en-US" sz="1800" dirty="0"/>
              <a:t>Cross-matching </a:t>
            </a:r>
            <a:r>
              <a:rPr lang="en-US" sz="1800" dirty="0" err="1"/>
              <a:t>WISExSCOS</a:t>
            </a:r>
            <a:r>
              <a:rPr lang="en-US" sz="1800" dirty="0"/>
              <a:t> </a:t>
            </a:r>
            <a:r>
              <a:rPr lang="en-US" sz="1800" dirty="0" smtClean="0"/>
              <a:t>and </a:t>
            </a:r>
            <a:r>
              <a:rPr lang="en-US" sz="1800" dirty="0"/>
              <a:t>S82-MGC using best search </a:t>
            </a:r>
            <a:r>
              <a:rPr lang="en-US" sz="1800" dirty="0" smtClean="0"/>
              <a:t>radius (~0.01 </a:t>
            </a:r>
            <a:r>
              <a:rPr lang="en-US" sz="1800" dirty="0" err="1" smtClean="0"/>
              <a:t>deg</a:t>
            </a:r>
            <a:r>
              <a:rPr lang="en-US" sz="1800" dirty="0" smtClean="0"/>
              <a:t>)</a:t>
            </a:r>
            <a:endParaRPr lang="en-US" sz="1800" dirty="0"/>
          </a:p>
          <a:p>
            <a:r>
              <a:rPr lang="en-US" sz="1800" dirty="0"/>
              <a:t>Compare stellar mass of the same group of </a:t>
            </a:r>
            <a:r>
              <a:rPr lang="en-US" sz="1800" dirty="0" smtClean="0"/>
              <a:t>galaxies (74,403) estimated by using W1-W2 method and SED fitting method</a:t>
            </a:r>
          </a:p>
          <a:p>
            <a:endParaRPr lang="en-US" sz="1800" dirty="0"/>
          </a:p>
        </p:txBody>
      </p:sp>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27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7" y="2630466"/>
            <a:ext cx="3707704" cy="27807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914" y="2220237"/>
            <a:ext cx="5455085" cy="4091314"/>
          </a:xfrm>
          <a:prstGeom prst="rect">
            <a:avLst/>
          </a:prstGeom>
        </p:spPr>
      </p:pic>
    </p:spTree>
    <p:extLst>
      <p:ext uri="{BB962C8B-B14F-4D97-AF65-F5344CB8AC3E}">
        <p14:creationId xmlns:p14="http://schemas.microsoft.com/office/powerpoint/2010/main" val="1526862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marL="571500" indent="-571500" algn="l">
              <a:buFont typeface="Wingdings" charset="2"/>
              <a:buChar char="v"/>
            </a:pPr>
            <a:r>
              <a:rPr lang="en-US" sz="2400" dirty="0"/>
              <a:t>Galaxy </a:t>
            </a:r>
            <a:r>
              <a:rPr lang="en-US" sz="2400" dirty="0" smtClean="0"/>
              <a:t>Cluster Stellar </a:t>
            </a:r>
            <a:r>
              <a:rPr lang="en-US" sz="2400" dirty="0"/>
              <a:t>Mass Estimation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002082"/>
                <a:ext cx="8229600" cy="5124081"/>
              </a:xfrm>
            </p:spPr>
            <p:txBody>
              <a:bodyPr>
                <a:normAutofit/>
              </a:bodyPr>
              <a:lstStyle/>
              <a:p>
                <a:pPr>
                  <a:buFont typeface="Wingdings" charset="2"/>
                  <a:buChar char="Ø"/>
                </a:pPr>
                <a:r>
                  <a:rPr lang="en-US" sz="1800" dirty="0" smtClean="0"/>
                  <a:t>Method 1: Using galaxy richness of a cluster(Optical)</a:t>
                </a:r>
              </a:p>
              <a:p>
                <a:r>
                  <a:rPr lang="en-US" sz="1800" dirty="0" smtClean="0"/>
                  <a:t>Estimate galaxy cluster  mass using the stacked </a:t>
                </a:r>
                <a:r>
                  <a:rPr lang="en-US" sz="1800" dirty="0"/>
                  <a:t>velocity dispersion- richness relation derived </a:t>
                </a:r>
                <a:r>
                  <a:rPr lang="en-US" sz="1800" dirty="0" smtClean="0"/>
                  <a:t>from </a:t>
                </a:r>
                <a:r>
                  <a:rPr lang="en-US" sz="1800" dirty="0" err="1" smtClean="0"/>
                  <a:t>MacBCG</a:t>
                </a:r>
                <a:r>
                  <a:rPr lang="en-US" sz="1800" dirty="0" smtClean="0"/>
                  <a:t> </a:t>
                </a:r>
                <a:r>
                  <a:rPr lang="en-US" sz="1800" dirty="0"/>
                  <a:t>catalog </a:t>
                </a:r>
                <a:r>
                  <a:rPr lang="en-US" sz="1800" dirty="0" smtClean="0"/>
                  <a:t>data (Koester </a:t>
                </a:r>
                <a:r>
                  <a:rPr lang="en-US" sz="1800" dirty="0"/>
                  <a:t>et </a:t>
                </a:r>
                <a:r>
                  <a:rPr lang="en-US" sz="1800" dirty="0" smtClean="0"/>
                  <a:t>al. 2007</a:t>
                </a:r>
                <a:r>
                  <a:rPr lang="en-US" sz="1800" dirty="0"/>
                  <a:t>)</a:t>
                </a:r>
              </a:p>
              <a:p>
                <a:pPr marL="0" indent="0">
                  <a:buNone/>
                </a:pPr>
                <a:endParaRPr lang="en-US" sz="1800" b="0" i="1" dirty="0" smtClean="0">
                  <a:latin typeface="Cambria Math" charset="0"/>
                </a:endParaRPr>
              </a:p>
              <a:p>
                <a:pPr marL="0" indent="0">
                  <a:buNone/>
                </a:pPr>
                <a14:m>
                  <m:oMath xmlns:m="http://schemas.openxmlformats.org/officeDocument/2006/math">
                    <m:r>
                      <a:rPr lang="en-US" sz="1800" b="0" i="1" smtClean="0">
                        <a:latin typeface="Cambria Math" charset="0"/>
                      </a:rPr>
                      <m:t>𝐼𝑛𝑝𝑢𝑡</m:t>
                    </m:r>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𝑅</m:t>
                        </m:r>
                      </m:e>
                      <m:sub>
                        <m:r>
                          <a:rPr lang="en-US" sz="1800" b="0" i="1" smtClean="0">
                            <a:latin typeface="Cambria Math" charset="0"/>
                          </a:rPr>
                          <m:t>200</m:t>
                        </m:r>
                      </m:sub>
                    </m:sSub>
                    <m:r>
                      <a:rPr lang="en-US" sz="1800" b="0" i="1" smtClean="0">
                        <a:latin typeface="Cambria Math" charset="0"/>
                      </a:rPr>
                      <m:t>, </m:t>
                    </m:r>
                    <m:sSub>
                      <m:sSubPr>
                        <m:ctrlPr>
                          <a:rPr lang="en-US" sz="1800" b="0" i="1" smtClean="0">
                            <a:latin typeface="Cambria Math" charset="0"/>
                          </a:rPr>
                        </m:ctrlPr>
                      </m:sSubPr>
                      <m:e>
                        <m:r>
                          <a:rPr lang="en-US" sz="1800" b="0" i="1" smtClean="0">
                            <a:latin typeface="Cambria Math" charset="0"/>
                          </a:rPr>
                          <m:t>𝑁</m:t>
                        </m:r>
                      </m:e>
                      <m:sub>
                        <m:r>
                          <a:rPr lang="en-US" sz="1800" b="0" i="1" smtClean="0">
                            <a:latin typeface="Cambria Math" charset="0"/>
                          </a:rPr>
                          <m:t>200</m:t>
                        </m:r>
                      </m:sub>
                    </m:sSub>
                  </m:oMath>
                </a14:m>
                <a:r>
                  <a:rPr lang="en-US" sz="1800" dirty="0" smtClean="0"/>
                  <a:t> </a:t>
                </a:r>
              </a:p>
              <a:p>
                <a:pPr marL="0" indent="0">
                  <a:buNone/>
                </a:pPr>
                <a:endParaRPr lang="en-US" sz="1800" dirty="0" smtClean="0"/>
              </a:p>
              <a:p>
                <a:pPr marL="0" indent="0">
                  <a:buNone/>
                </a:pPr>
                <a:r>
                  <a:rPr lang="en-US" sz="1800" dirty="0" smtClean="0"/>
                  <a:t>-</a:t>
                </a:r>
                <a14:m>
                  <m:oMath xmlns:m="http://schemas.openxmlformats.org/officeDocument/2006/math">
                    <m:sSub>
                      <m:sSubPr>
                        <m:ctrlPr>
                          <a:rPr lang="en-US" sz="1800" i="1" smtClean="0">
                            <a:latin typeface="Cambria Math" charset="0"/>
                          </a:rPr>
                        </m:ctrlPr>
                      </m:sSubPr>
                      <m:e>
                        <m:r>
                          <a:rPr lang="en-US" sz="1800" b="0" i="1" smtClean="0">
                            <a:latin typeface="Cambria Math" charset="0"/>
                          </a:rPr>
                          <m:t>𝑅</m:t>
                        </m:r>
                      </m:e>
                      <m:sub>
                        <m:r>
                          <a:rPr lang="en-US" sz="1800" b="0" i="1" smtClean="0">
                            <a:latin typeface="Cambria Math" charset="0"/>
                          </a:rPr>
                          <m:t>200</m:t>
                        </m:r>
                      </m:sub>
                    </m:sSub>
                    <m:r>
                      <a:rPr lang="en-US" sz="1800" b="0" i="1" smtClean="0">
                        <a:latin typeface="Cambria Math" charset="0"/>
                      </a:rPr>
                      <m:t>:</m:t>
                    </m:r>
                    <m:r>
                      <a:rPr lang="en-US" sz="1800" b="0" i="1" smtClean="0">
                        <a:latin typeface="Cambria Math" charset="0"/>
                      </a:rPr>
                      <m:t>𝑡h𝑒</m:t>
                    </m:r>
                    <m:r>
                      <a:rPr lang="en-US" sz="1800" b="0" i="1" smtClean="0">
                        <a:latin typeface="Cambria Math" charset="0"/>
                      </a:rPr>
                      <m:t> </m:t>
                    </m:r>
                    <m:r>
                      <a:rPr lang="en-US" sz="1800" b="0" i="1" smtClean="0">
                        <a:latin typeface="Cambria Math" charset="0"/>
                      </a:rPr>
                      <m:t>𝑟𝑎𝑑𝑖𝑢𝑠</m:t>
                    </m:r>
                    <m:r>
                      <a:rPr lang="en-US" sz="1800" b="0" i="1" smtClean="0">
                        <a:latin typeface="Cambria Math" charset="0"/>
                      </a:rPr>
                      <m:t> </m:t>
                    </m:r>
                    <m:r>
                      <a:rPr lang="en-US" sz="1800" b="0" i="1" smtClean="0">
                        <a:latin typeface="Cambria Math" charset="0"/>
                      </a:rPr>
                      <m:t>𝑖𝑛𝑠𝑖𝑑𝑒</m:t>
                    </m:r>
                    <m:r>
                      <a:rPr lang="en-US" sz="1800" b="0" i="1" smtClean="0">
                        <a:latin typeface="Cambria Math" charset="0"/>
                      </a:rPr>
                      <m:t> </m:t>
                    </m:r>
                    <m:r>
                      <a:rPr lang="en-US" sz="1800" b="0" i="1" smtClean="0">
                        <a:latin typeface="Cambria Math" charset="0"/>
                      </a:rPr>
                      <m:t>𝑤h𝑖𝑐h</m:t>
                    </m:r>
                    <m:r>
                      <a:rPr lang="en-US" sz="1800" b="0" i="1" smtClean="0">
                        <a:latin typeface="Cambria Math" charset="0"/>
                      </a:rPr>
                      <m:t> </m:t>
                    </m:r>
                    <m:r>
                      <a:rPr lang="en-US" sz="1800" b="0" i="1" smtClean="0">
                        <a:latin typeface="Cambria Math" charset="0"/>
                      </a:rPr>
                      <m:t>𝑡h𝑒</m:t>
                    </m:r>
                    <m:r>
                      <a:rPr lang="en-US" sz="1800" b="0" i="1" smtClean="0">
                        <a:latin typeface="Cambria Math" charset="0"/>
                      </a:rPr>
                      <m:t> </m:t>
                    </m:r>
                    <m:r>
                      <a:rPr lang="en-US" sz="1800" b="0" i="1" smtClean="0">
                        <a:latin typeface="Cambria Math" charset="0"/>
                      </a:rPr>
                      <m:t>𝑎𝑣𝑒𝑟𝑎𝑔𝑒</m:t>
                    </m:r>
                    <m:r>
                      <a:rPr lang="en-US" sz="1800" b="0" i="1" smtClean="0">
                        <a:latin typeface="Cambria Math" charset="0"/>
                      </a:rPr>
                      <m:t> </m:t>
                    </m:r>
                    <m:r>
                      <a:rPr lang="en-US" sz="1800" b="0" i="1" smtClean="0">
                        <a:latin typeface="Cambria Math" charset="0"/>
                      </a:rPr>
                      <m:t>𝑑𝑒𝑛𝑠𝑖𝑡𝑦</m:t>
                    </m:r>
                    <m:r>
                      <a:rPr lang="en-US" sz="1800" b="0" i="1" smtClean="0">
                        <a:latin typeface="Cambria Math" charset="0"/>
                      </a:rPr>
                      <m:t> </m:t>
                    </m:r>
                    <m:r>
                      <a:rPr lang="en-US" sz="1800" b="0" i="1" smtClean="0">
                        <a:latin typeface="Cambria Math" charset="0"/>
                      </a:rPr>
                      <m:t>𝑖𝑠</m:t>
                    </m:r>
                    <m:r>
                      <a:rPr lang="en-US" sz="1800" b="0" i="1" smtClean="0">
                        <a:latin typeface="Cambria Math" charset="0"/>
                      </a:rPr>
                      <m:t> 200∗</m:t>
                    </m:r>
                    <m:r>
                      <a:rPr lang="en-US" sz="1800" b="0" i="1" smtClean="0">
                        <a:latin typeface="Cambria Math" charset="0"/>
                      </a:rPr>
                      <m:t>𝑐𝑟𝑖𝑡𝑖𝑐𝑎𝑙</m:t>
                    </m:r>
                    <m:r>
                      <a:rPr lang="en-US" sz="1800" b="0" i="1" smtClean="0">
                        <a:latin typeface="Cambria Math" charset="0"/>
                      </a:rPr>
                      <m:t> </m:t>
                    </m:r>
                    <m:r>
                      <a:rPr lang="en-US" sz="1800" b="0" i="1" smtClean="0">
                        <a:latin typeface="Cambria Math" charset="0"/>
                      </a:rPr>
                      <m:t>𝑑𝑒𝑛𝑠𝑖𝑡𝑦</m:t>
                    </m:r>
                    <m:r>
                      <a:rPr lang="en-US" sz="1800" b="0" i="1" smtClean="0">
                        <a:latin typeface="Cambria Math" charset="0"/>
                      </a:rPr>
                      <m:t>(</m:t>
                    </m:r>
                    <m:r>
                      <a:rPr lang="en-US" sz="1800" b="0" i="1" smtClean="0">
                        <a:latin typeface="Cambria Math" charset="0"/>
                      </a:rPr>
                      <m:t>𝑧</m:t>
                    </m:r>
                    <m:r>
                      <a:rPr lang="en-US" sz="1800" b="0" i="1" smtClean="0">
                        <a:latin typeface="Cambria Math" charset="0"/>
                      </a:rPr>
                      <m:t>)</m:t>
                    </m:r>
                  </m:oMath>
                </a14:m>
                <a:endParaRPr lang="en-US" sz="1800" dirty="0" smtClean="0"/>
              </a:p>
              <a:p>
                <a:pPr marL="0" indent="0">
                  <a:buNone/>
                </a:pPr>
                <a:r>
                  <a:rPr lang="en-US" sz="1800" dirty="0" smtClean="0"/>
                  <a:t>-</a:t>
                </a:r>
                <a14:m>
                  <m:oMath xmlns:m="http://schemas.openxmlformats.org/officeDocument/2006/math">
                    <m:sSub>
                      <m:sSubPr>
                        <m:ctrlPr>
                          <a:rPr lang="en-US" sz="1800" i="1" smtClean="0">
                            <a:latin typeface="Cambria Math" charset="0"/>
                          </a:rPr>
                        </m:ctrlPr>
                      </m:sSubPr>
                      <m:e>
                        <m:r>
                          <a:rPr lang="en-US" sz="1800" b="0" i="1" smtClean="0">
                            <a:latin typeface="Cambria Math" charset="0"/>
                          </a:rPr>
                          <m:t>𝑁</m:t>
                        </m:r>
                      </m:e>
                      <m:sub>
                        <m:r>
                          <a:rPr lang="en-US" sz="1800" b="0" i="1" smtClean="0">
                            <a:latin typeface="Cambria Math" charset="0"/>
                          </a:rPr>
                          <m:t>200 </m:t>
                        </m:r>
                      </m:sub>
                    </m:sSub>
                    <m:r>
                      <a:rPr lang="en-US" sz="1800" b="0" i="1" smtClean="0">
                        <a:latin typeface="Cambria Math" charset="0"/>
                      </a:rPr>
                      <m:t>:</m:t>
                    </m:r>
                    <m:r>
                      <a:rPr lang="en-US" sz="1800" b="0" i="1" smtClean="0">
                        <a:latin typeface="Cambria Math" charset="0"/>
                      </a:rPr>
                      <m:t>𝑡h𝑒</m:t>
                    </m:r>
                    <m:r>
                      <a:rPr lang="en-US" sz="1800" b="0" i="1" smtClean="0">
                        <a:latin typeface="Cambria Math" charset="0"/>
                      </a:rPr>
                      <m:t> </m:t>
                    </m:r>
                    <m:r>
                      <a:rPr lang="en-US" sz="1800" b="0" i="1" smtClean="0">
                        <a:latin typeface="Cambria Math" charset="0"/>
                      </a:rPr>
                      <m:t>𝑛𝑢𝑚𝑏𝑒𝑟</m:t>
                    </m:r>
                    <m:r>
                      <a:rPr lang="en-US" sz="1800" b="0" i="1" smtClean="0">
                        <a:latin typeface="Cambria Math" charset="0"/>
                      </a:rPr>
                      <m:t> </m:t>
                    </m:r>
                    <m:r>
                      <a:rPr lang="en-US" sz="1800" b="0" i="1" smtClean="0">
                        <a:latin typeface="Cambria Math" charset="0"/>
                      </a:rPr>
                      <m:t>𝑜𝑓</m:t>
                    </m:r>
                    <m:r>
                      <a:rPr lang="en-US" sz="1800" b="0" i="1" smtClean="0">
                        <a:latin typeface="Cambria Math" charset="0"/>
                      </a:rPr>
                      <m:t> </m:t>
                    </m:r>
                    <m:r>
                      <a:rPr lang="en-US" sz="1800" b="0" i="1" smtClean="0">
                        <a:latin typeface="Cambria Math" charset="0"/>
                      </a:rPr>
                      <m:t>𝑔𝑎𝑙𝑎𝑥𝑖𝑒𝑠</m:t>
                    </m:r>
                    <m:r>
                      <a:rPr lang="en-US" sz="1800" b="0" i="1" smtClean="0">
                        <a:latin typeface="Cambria Math" charset="0"/>
                      </a:rPr>
                      <m:t> </m:t>
                    </m:r>
                    <m:r>
                      <a:rPr lang="en-US" sz="1800" b="0" i="1" smtClean="0">
                        <a:latin typeface="Cambria Math" charset="0"/>
                      </a:rPr>
                      <m:t>𝑒𝑛𝑐𝑙𝑜𝑠𝑒𝑑</m:t>
                    </m:r>
                    <m:r>
                      <a:rPr lang="en-US" sz="1800" b="0" i="1" smtClean="0">
                        <a:latin typeface="Cambria Math" charset="0"/>
                      </a:rPr>
                      <m:t> </m:t>
                    </m:r>
                    <m:r>
                      <a:rPr lang="en-US" sz="1800" b="0" i="1" smtClean="0">
                        <a:latin typeface="Cambria Math" charset="0"/>
                      </a:rPr>
                      <m:t>𝑏𝑦</m:t>
                    </m:r>
                    <m:r>
                      <a:rPr lang="en-US" sz="1800" b="0" i="1" smtClean="0">
                        <a:latin typeface="Cambria Math" charset="0"/>
                      </a:rPr>
                      <m:t> </m:t>
                    </m:r>
                    <m:r>
                      <a:rPr lang="en-US" sz="1800" b="0" i="1" smtClean="0">
                        <a:latin typeface="Cambria Math" charset="0"/>
                      </a:rPr>
                      <m:t>𝑡h𝑒</m:t>
                    </m:r>
                    <m:sSub>
                      <m:sSubPr>
                        <m:ctrlPr>
                          <a:rPr lang="en-US" sz="1800" i="1">
                            <a:latin typeface="Cambria Math" charset="0"/>
                          </a:rPr>
                        </m:ctrlPr>
                      </m:sSubPr>
                      <m:e>
                        <m:r>
                          <a:rPr lang="en-US" sz="1800" i="1">
                            <a:latin typeface="Cambria Math" charset="0"/>
                          </a:rPr>
                          <m:t>𝑅</m:t>
                        </m:r>
                      </m:e>
                      <m:sub>
                        <m:r>
                          <a:rPr lang="en-US" sz="1800" i="1">
                            <a:latin typeface="Cambria Math" charset="0"/>
                          </a:rPr>
                          <m:t>200</m:t>
                        </m:r>
                      </m:sub>
                    </m:sSub>
                    <m:r>
                      <a:rPr lang="en-US" sz="1800" b="0" i="1" smtClean="0">
                        <a:latin typeface="Cambria Math" charset="0"/>
                      </a:rPr>
                      <m:t> </m:t>
                    </m:r>
                    <m:r>
                      <a:rPr lang="en-US" sz="1800" b="0" i="1" smtClean="0">
                        <a:latin typeface="Cambria Math" charset="0"/>
                      </a:rPr>
                      <m:t>𝑐𝑖𝑟𝑐𝑙𝑒</m:t>
                    </m:r>
                  </m:oMath>
                </a14:m>
                <a:endParaRPr lang="en-US" sz="1800" b="0" dirty="0" smtClean="0"/>
              </a:p>
              <a:p>
                <a:pPr marL="0" indent="0">
                  <a:buNone/>
                </a:pPr>
                <a:endParaRPr lang="en-US" sz="1800" b="0" i="1" dirty="0" smtClean="0">
                  <a:latin typeface="Cambria Math" charset="0"/>
                </a:endParaRPr>
              </a:p>
              <a:p>
                <a:pPr marL="0" indent="0">
                  <a:buNone/>
                </a:pPr>
                <a14:m>
                  <m:oMathPara xmlns:m="http://schemas.openxmlformats.org/officeDocument/2006/math">
                    <m:oMathParaPr>
                      <m:jc m:val="centerGroup"/>
                    </m:oMathParaPr>
                    <m:oMath xmlns:m="http://schemas.openxmlformats.org/officeDocument/2006/math">
                      <m:func>
                        <m:funcPr>
                          <m:ctrlPr>
                            <a:rPr lang="en-US" sz="1800" b="0" i="1" smtClean="0">
                              <a:latin typeface="Cambria Math" charset="0"/>
                            </a:rPr>
                          </m:ctrlPr>
                        </m:funcPr>
                        <m:fName>
                          <m:r>
                            <m:rPr>
                              <m:sty m:val="p"/>
                            </m:rPr>
                            <a:rPr lang="en-US" sz="1800" b="0" i="0" smtClean="0">
                              <a:latin typeface="Cambria Math" charset="0"/>
                            </a:rPr>
                            <m:t>ln</m:t>
                          </m:r>
                        </m:fName>
                        <m:e>
                          <m:r>
                            <a:rPr lang="en-US" sz="1800" b="0" i="1" smtClean="0">
                              <a:latin typeface="Cambria Math" charset="0"/>
                              <a:ea typeface="Cambria Math" charset="0"/>
                              <a:cs typeface="Cambria Math" charset="0"/>
                            </a:rPr>
                            <m:t>𝜎</m:t>
                          </m:r>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𝑁</m:t>
                                  </m:r>
                                </m:e>
                                <m:sub>
                                  <m:r>
                                    <a:rPr lang="en-US" sz="1800" b="0" i="1" smtClean="0">
                                      <a:latin typeface="Cambria Math" charset="0"/>
                                    </a:rPr>
                                    <m:t>200</m:t>
                                  </m:r>
                                </m:sub>
                              </m:sSub>
                            </m:e>
                          </m:d>
                        </m:e>
                      </m:func>
                      <m:r>
                        <a:rPr lang="en-US" sz="1800" b="0" i="1" smtClean="0">
                          <a:latin typeface="Cambria Math" charset="0"/>
                        </a:rPr>
                        <m:t>=</m:t>
                      </m:r>
                      <m:d>
                        <m:dPr>
                          <m:ctrlPr>
                            <a:rPr lang="en-US" sz="1800" b="0" i="1" smtClean="0">
                              <a:latin typeface="Cambria Math" charset="0"/>
                            </a:rPr>
                          </m:ctrlPr>
                        </m:dPr>
                        <m:e>
                          <m:r>
                            <a:rPr lang="en-US" sz="1800" b="0" i="1" smtClean="0">
                              <a:latin typeface="Cambria Math" charset="0"/>
                            </a:rPr>
                            <m:t>5.52</m:t>
                          </m:r>
                          <m:r>
                            <a:rPr lang="en-US" sz="1800" b="0" i="1" smtClean="0">
                              <a:latin typeface="Cambria Math" charset="0"/>
                              <a:ea typeface="Cambria Math" charset="0"/>
                              <a:cs typeface="Cambria Math" charset="0"/>
                            </a:rPr>
                            <m:t>±0.04</m:t>
                          </m:r>
                        </m:e>
                      </m:d>
                      <m:r>
                        <a:rPr lang="en-US" sz="1800" b="0" i="1" smtClean="0">
                          <a:latin typeface="Cambria Math" charset="0"/>
                          <a:ea typeface="Cambria Math" charset="0"/>
                          <a:cs typeface="Cambria Math" charset="0"/>
                        </a:rPr>
                        <m:t>+</m:t>
                      </m:r>
                      <m:d>
                        <m:dPr>
                          <m:ctrlPr>
                            <a:rPr lang="en-US" sz="1800" b="0" i="1" smtClean="0">
                              <a:latin typeface="Cambria Math" charset="0"/>
                              <a:ea typeface="Cambria Math" charset="0"/>
                              <a:cs typeface="Cambria Math" charset="0"/>
                            </a:rPr>
                          </m:ctrlPr>
                        </m:dPr>
                        <m:e>
                          <m:r>
                            <a:rPr lang="en-US" sz="1800" b="0" i="1" smtClean="0">
                              <a:latin typeface="Cambria Math" charset="0"/>
                              <a:ea typeface="Cambria Math" charset="0"/>
                              <a:cs typeface="Cambria Math" charset="0"/>
                            </a:rPr>
                            <m:t>0.31±0.01</m:t>
                          </m:r>
                        </m:e>
                      </m:d>
                      <m:r>
                        <m:rPr>
                          <m:sty m:val="p"/>
                        </m:rPr>
                        <a:rPr lang="en-US" sz="1800" b="0" i="0" smtClean="0">
                          <a:latin typeface="Cambria Math" charset="0"/>
                          <a:ea typeface="Cambria Math" charset="0"/>
                          <a:cs typeface="Cambria Math" charset="0"/>
                        </a:rPr>
                        <m:t>ln</m:t>
                      </m:r>
                      <m:r>
                        <a:rPr lang="en-US" sz="1800" b="0" i="1" smtClean="0">
                          <a:latin typeface="Cambria Math" charset="0"/>
                          <a:ea typeface="Cambria Math" charset="0"/>
                          <a:cs typeface="Cambria Math" charset="0"/>
                        </a:rPr>
                        <m:t>⁡(</m:t>
                      </m:r>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𝑁</m:t>
                          </m:r>
                        </m:e>
                        <m:sub>
                          <m:r>
                            <a:rPr lang="en-US" sz="1800" b="0" i="1" smtClean="0">
                              <a:latin typeface="Cambria Math" charset="0"/>
                              <a:ea typeface="Cambria Math" charset="0"/>
                              <a:cs typeface="Cambria Math" charset="0"/>
                            </a:rPr>
                            <m:t>200</m:t>
                          </m:r>
                        </m:sub>
                      </m:sSub>
                      <m:r>
                        <a:rPr lang="en-US" sz="1800" b="0" i="1" smtClean="0">
                          <a:latin typeface="Cambria Math" charset="0"/>
                          <a:ea typeface="Cambria Math" charset="0"/>
                          <a:cs typeface="Cambria Math" charset="0"/>
                        </a:rPr>
                        <m:t>)</m:t>
                      </m:r>
                    </m:oMath>
                  </m:oMathPara>
                </a14:m>
                <a:endParaRPr lang="en-US" sz="1800" dirty="0" smtClean="0"/>
              </a:p>
              <a:p>
                <a:pPr marL="0" indent="0" algn="ctr">
                  <a:buNone/>
                </a:pPr>
                <a14:m>
                  <m:oMath xmlns:m="http://schemas.openxmlformats.org/officeDocument/2006/math">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rPr>
                          <m:t>200</m:t>
                        </m:r>
                      </m:sub>
                    </m:sSub>
                    <m:r>
                      <a:rPr lang="en-US" sz="1800" b="0" i="1" smtClean="0">
                        <a:latin typeface="Cambria Math" charset="0"/>
                      </a:rPr>
                      <m:t>=</m:t>
                    </m:r>
                    <m:f>
                      <m:fPr>
                        <m:ctrlPr>
                          <a:rPr lang="bg-BG" sz="1800" b="0" i="1" smtClean="0">
                            <a:latin typeface="Cambria Math" charset="0"/>
                          </a:rPr>
                        </m:ctrlPr>
                      </m:fPr>
                      <m:num>
                        <m:r>
                          <a:rPr lang="en-US" sz="1800" b="0" i="1" smtClean="0">
                            <a:latin typeface="Cambria Math" charset="0"/>
                          </a:rPr>
                          <m:t>5</m:t>
                        </m:r>
                        <m:sSub>
                          <m:sSubPr>
                            <m:ctrlPr>
                              <a:rPr lang="en-US" sz="1800" b="0" i="1" smtClean="0">
                                <a:latin typeface="Cambria Math" charset="0"/>
                              </a:rPr>
                            </m:ctrlPr>
                          </m:sSubPr>
                          <m:e>
                            <m:r>
                              <a:rPr lang="en-US" sz="1800" b="0" i="1" smtClean="0">
                                <a:latin typeface="Cambria Math" charset="0"/>
                              </a:rPr>
                              <m:t>𝑅</m:t>
                            </m:r>
                          </m:e>
                          <m:sub>
                            <m:r>
                              <a:rPr lang="en-US" sz="1800" b="0" i="1" smtClean="0">
                                <a:latin typeface="Cambria Math" charset="0"/>
                              </a:rPr>
                              <m:t>200</m:t>
                            </m:r>
                          </m:sub>
                        </m:sSub>
                        <m:r>
                          <a:rPr lang="en-US" sz="1800" b="0" i="1" smtClean="0">
                            <a:latin typeface="Cambria Math" charset="0"/>
                          </a:rPr>
                          <m:t>∗</m:t>
                        </m:r>
                        <m:r>
                          <a:rPr lang="en-US" sz="1800" b="0" i="1" smtClean="0">
                            <a:latin typeface="Cambria Math" charset="0"/>
                            <a:ea typeface="Cambria Math" charset="0"/>
                            <a:cs typeface="Cambria Math" charset="0"/>
                          </a:rPr>
                          <m:t>𝜎</m:t>
                        </m:r>
                        <m:sSup>
                          <m:sSupPr>
                            <m:ctrlPr>
                              <a:rPr lang="en-US" sz="1800" b="0" i="1" smtClean="0">
                                <a:latin typeface="Cambria Math" charset="0"/>
                                <a:ea typeface="Cambria Math" charset="0"/>
                                <a:cs typeface="Cambria Math" charset="0"/>
                              </a:rPr>
                            </m:ctrlPr>
                          </m:sSupPr>
                          <m:e>
                            <m:d>
                              <m:dPr>
                                <m:ctrlPr>
                                  <a:rPr lang="en-US" sz="1800" b="0" i="1" smtClean="0">
                                    <a:latin typeface="Cambria Math" charset="0"/>
                                    <a:ea typeface="Cambria Math" charset="0"/>
                                    <a:cs typeface="Cambria Math" charset="0"/>
                                  </a:rPr>
                                </m:ctrlPr>
                              </m:dPr>
                              <m:e>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𝑁</m:t>
                                    </m:r>
                                  </m:e>
                                  <m:sub>
                                    <m:r>
                                      <a:rPr lang="en-US" sz="1800" b="0" i="1" smtClean="0">
                                        <a:latin typeface="Cambria Math" charset="0"/>
                                        <a:ea typeface="Cambria Math" charset="0"/>
                                        <a:cs typeface="Cambria Math" charset="0"/>
                                      </a:rPr>
                                      <m:t>200</m:t>
                                    </m:r>
                                  </m:sub>
                                </m:sSub>
                              </m:e>
                            </m:d>
                          </m:e>
                          <m:sup>
                            <m:r>
                              <a:rPr lang="en-US" sz="1800" b="0" i="1" smtClean="0">
                                <a:latin typeface="Cambria Math" charset="0"/>
                                <a:ea typeface="Cambria Math" charset="0"/>
                                <a:cs typeface="Cambria Math" charset="0"/>
                              </a:rPr>
                              <m:t>2</m:t>
                            </m:r>
                          </m:sup>
                        </m:sSup>
                      </m:num>
                      <m:den>
                        <m:r>
                          <a:rPr lang="en-US" sz="1800" b="0" i="1" smtClean="0">
                            <a:latin typeface="Cambria Math" charset="0"/>
                          </a:rPr>
                          <m:t>𝐺</m:t>
                        </m:r>
                      </m:den>
                    </m:f>
                  </m:oMath>
                </a14:m>
                <a:r>
                  <a:rPr lang="en-US" sz="1800" b="0" dirty="0" smtClean="0"/>
                  <a:t> (Virial theorem) </a:t>
                </a:r>
              </a:p>
              <a:p>
                <a:pPr marL="0" indent="0">
                  <a:buNone/>
                </a:pPr>
                <a:endParaRPr lang="en-US" sz="1800" b="0" dirty="0" smtClean="0">
                  <a:ea typeface="Cambria Math" charset="0"/>
                  <a:cs typeface="Cambria Math" charset="0"/>
                </a:endParaRPr>
              </a:p>
              <a:p>
                <a:pPr marL="0" indent="0">
                  <a:buNone/>
                </a:pPr>
                <a:r>
                  <a:rPr lang="en-US" sz="1800" b="0" dirty="0" smtClean="0">
                    <a:ea typeface="Cambria Math" charset="0"/>
                    <a:cs typeface="Cambria Math" charset="0"/>
                  </a:rPr>
                  <a:t>-</a:t>
                </a:r>
                <a14:m>
                  <m:oMath xmlns:m="http://schemas.openxmlformats.org/officeDocument/2006/math">
                    <m:r>
                      <a:rPr lang="en-US" sz="1800" b="0" i="1" smtClean="0">
                        <a:latin typeface="Cambria Math" charset="0"/>
                        <a:ea typeface="Cambria Math" charset="0"/>
                        <a:cs typeface="Cambria Math" charset="0"/>
                      </a:rPr>
                      <m:t>𝜎</m:t>
                    </m:r>
                    <m:d>
                      <m:dPr>
                        <m:ctrlPr>
                          <a:rPr lang="en-US" sz="1800" b="0" i="1" smtClean="0">
                            <a:latin typeface="Cambria Math" charset="0"/>
                            <a:ea typeface="Cambria Math" charset="0"/>
                            <a:cs typeface="Cambria Math" charset="0"/>
                          </a:rPr>
                        </m:ctrlPr>
                      </m:dPr>
                      <m:e>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𝑁</m:t>
                            </m:r>
                          </m:e>
                          <m:sub>
                            <m:r>
                              <a:rPr lang="en-US" sz="1800" b="0" i="1" smtClean="0">
                                <a:latin typeface="Cambria Math" charset="0"/>
                                <a:ea typeface="Cambria Math" charset="0"/>
                                <a:cs typeface="Cambria Math" charset="0"/>
                              </a:rPr>
                              <m:t>200</m:t>
                            </m:r>
                          </m:sub>
                        </m:sSub>
                      </m:e>
                    </m:d>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𝑡h𝑒</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𝑠𝑡𝑎𝑐𝑘𝑒𝑑</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𝑣𝑒𝑙𝑜𝑐𝑖𝑡𝑦</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𝑑𝑖𝑠𝑝𝑒𝑟𝑠𝑖𝑜𝑛</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𝑎𝑡</m:t>
                    </m:r>
                    <m:sSub>
                      <m:sSubPr>
                        <m:ctrlPr>
                          <a:rPr lang="en-US" sz="1800" i="1">
                            <a:latin typeface="Cambria Math" charset="0"/>
                          </a:rPr>
                        </m:ctrlPr>
                      </m:sSubPr>
                      <m:e>
                        <m:r>
                          <a:rPr lang="en-US" sz="1800" b="0" i="1" smtClean="0">
                            <a:latin typeface="Cambria Math" charset="0"/>
                          </a:rPr>
                          <m:t> </m:t>
                        </m:r>
                        <m:r>
                          <a:rPr lang="en-US" sz="1800" i="1">
                            <a:latin typeface="Cambria Math" charset="0"/>
                          </a:rPr>
                          <m:t>𝑅</m:t>
                        </m:r>
                      </m:e>
                      <m:sub>
                        <m:r>
                          <a:rPr lang="en-US" sz="1800" i="1">
                            <a:latin typeface="Cambria Math" charset="0"/>
                          </a:rPr>
                          <m:t>200</m:t>
                        </m:r>
                      </m:sub>
                    </m:sSub>
                    <m:r>
                      <a:rPr lang="en-US" sz="1800" b="0" i="1" smtClean="0">
                        <a:latin typeface="Cambria Math" charset="0"/>
                      </a:rPr>
                      <m:t> (</m:t>
                    </m:r>
                    <m:r>
                      <a:rPr lang="en-US" sz="1800" b="0" i="1" smtClean="0">
                        <a:latin typeface="Cambria Math" charset="0"/>
                      </a:rPr>
                      <m:t>𝑑𝑦𝑛𝑎𝑚𝑖𝑐𝑎𝑙</m:t>
                    </m:r>
                    <m:r>
                      <a:rPr lang="en-US" sz="1800" b="0" i="1" smtClean="0">
                        <a:latin typeface="Cambria Math" charset="0"/>
                      </a:rPr>
                      <m:t> </m:t>
                    </m:r>
                    <m:r>
                      <a:rPr lang="en-US" sz="1800" b="0" i="1" smtClean="0">
                        <a:latin typeface="Cambria Math" charset="0"/>
                      </a:rPr>
                      <m:t>𝑐𝑙𝑢𝑠𝑡𝑒𝑟</m:t>
                    </m:r>
                    <m:r>
                      <a:rPr lang="en-US" sz="1800" b="0" i="1" smtClean="0">
                        <a:latin typeface="Cambria Math" charset="0"/>
                      </a:rPr>
                      <m:t> </m:t>
                    </m:r>
                    <m:r>
                      <a:rPr lang="en-US" sz="1800" b="0" i="1" smtClean="0">
                        <a:latin typeface="Cambria Math" charset="0"/>
                      </a:rPr>
                      <m:t>𝑟𝑎𝑑𝑖𝑢𝑠</m:t>
                    </m:r>
                    <m:r>
                      <a:rPr lang="en-US" sz="1800" b="0" i="1" smtClean="0">
                        <a:latin typeface="Cambria Math" charset="0"/>
                      </a:rPr>
                      <m:t>)</m:t>
                    </m:r>
                  </m:oMath>
                </a14:m>
                <a:endParaRPr lang="en-US" sz="1800" b="0" dirty="0" smtClean="0"/>
              </a:p>
              <a:p>
                <a:pPr marL="0" indent="0">
                  <a:buNone/>
                </a:pPr>
                <a:endParaRPr lang="en-US" sz="1800" b="0" i="1" dirty="0" smtClean="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800" b="0" i="1" smtClean="0">
                          <a:latin typeface="Cambria Math" charset="0"/>
                        </a:rPr>
                        <m:t>𝑂𝑢𝑡𝑝𝑢𝑡</m:t>
                      </m:r>
                      <m:r>
                        <a:rPr lang="en-US" sz="1800" b="0" i="1" smtClean="0">
                          <a:latin typeface="Cambria Math" charset="0"/>
                        </a:rPr>
                        <m:t>:</m:t>
                      </m:r>
                      <m:r>
                        <a:rPr lang="en-US" sz="1800" b="0" i="1" smtClean="0">
                          <a:latin typeface="Cambria Math" charset="0"/>
                        </a:rPr>
                        <m:t>𝑔𝑎𝑙𝑎𝑥𝑦</m:t>
                      </m:r>
                      <m:r>
                        <a:rPr lang="en-US" sz="1800" b="0" i="1" smtClean="0">
                          <a:latin typeface="Cambria Math" charset="0"/>
                        </a:rPr>
                        <m:t> </m:t>
                      </m:r>
                      <m:r>
                        <a:rPr lang="en-US" sz="1800" b="0" i="1" smtClean="0">
                          <a:latin typeface="Cambria Math" charset="0"/>
                        </a:rPr>
                        <m:t>𝑐𝑙𝑢𝑠𝑡𝑒𝑟</m:t>
                      </m:r>
                      <m:r>
                        <a:rPr lang="en-US" sz="1800" b="0" i="1" smtClean="0">
                          <a:latin typeface="Cambria Math" charset="0"/>
                        </a:rPr>
                        <m:t> </m:t>
                      </m:r>
                      <m:r>
                        <a:rPr lang="en-US" sz="1800" b="0" i="1" smtClean="0">
                          <a:latin typeface="Cambria Math" charset="0"/>
                        </a:rPr>
                        <m:t>𝑚𝑎𝑠𝑠</m:t>
                      </m:r>
                      <m:r>
                        <a:rPr lang="en-US" sz="1800" b="0" i="1" smtClean="0">
                          <a:latin typeface="Cambria Math" charset="0"/>
                        </a:rPr>
                        <m:t> </m:t>
                      </m:r>
                    </m:oMath>
                  </m:oMathPara>
                </a14:m>
                <a:endParaRPr lang="en-US" sz="1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002082"/>
                <a:ext cx="8229600" cy="5124081"/>
              </a:xfrm>
              <a:blipFill rotWithShape="0">
                <a:blip r:embed="rId2"/>
                <a:stretch>
                  <a:fillRect l="-593" t="-595" b="-630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28</a:t>
            </a:fld>
            <a:endParaRPr lang="en-US"/>
          </a:p>
        </p:txBody>
      </p:sp>
    </p:spTree>
    <p:extLst>
      <p:ext uri="{BB962C8B-B14F-4D97-AF65-F5344CB8AC3E}">
        <p14:creationId xmlns:p14="http://schemas.microsoft.com/office/powerpoint/2010/main" val="1208203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9690"/>
            <a:ext cx="8229600" cy="639762"/>
          </a:xfrm>
        </p:spPr>
        <p:txBody>
          <a:bodyPr>
            <a:normAutofit/>
          </a:bodyPr>
          <a:lstStyle/>
          <a:p>
            <a:pPr marL="342900" indent="-342900" algn="l">
              <a:buFont typeface="Wingdings" charset="2"/>
              <a:buChar char="v"/>
            </a:pPr>
            <a:r>
              <a:rPr lang="en-US" sz="2400" dirty="0" smtClean="0"/>
              <a:t>Metallicity Estimation</a:t>
            </a:r>
            <a:endParaRPr lang="en-US" sz="24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077238"/>
                <a:ext cx="8229600" cy="5048925"/>
              </a:xfrm>
            </p:spPr>
            <p:txBody>
              <a:bodyPr>
                <a:normAutofit fontScale="92500" lnSpcReduction="10000"/>
              </a:bodyPr>
              <a:lstStyle/>
              <a:p>
                <a:r>
                  <a:rPr lang="en-US" sz="1800" dirty="0" smtClean="0"/>
                  <a:t>For all GLADE-2MASS galaxies, metallicities are estimated together with stellar mass using the </a:t>
                </a:r>
                <a:r>
                  <a:rPr lang="en-US" sz="1800" dirty="0" err="1"/>
                  <a:t>BayeSED</a:t>
                </a:r>
                <a:r>
                  <a:rPr lang="en-US" sz="1800" dirty="0"/>
                  <a:t>. </a:t>
                </a:r>
                <a:endParaRPr lang="en-US" sz="1800" dirty="0" smtClean="0"/>
              </a:p>
              <a:p>
                <a:r>
                  <a:rPr lang="en-US" sz="1800" dirty="0" smtClean="0"/>
                  <a:t>Metallicities </a:t>
                </a:r>
                <a:r>
                  <a:rPr lang="en-US" sz="1800" dirty="0"/>
                  <a:t>of </a:t>
                </a:r>
                <a:r>
                  <a:rPr lang="en-US" sz="1800" dirty="0" err="1"/>
                  <a:t>WISExSCOS</a:t>
                </a:r>
                <a:r>
                  <a:rPr lang="en-US" sz="1800" dirty="0"/>
                  <a:t> galaxies, on the other hand, are derived from stellar mass using the empirical mass-metallicity </a:t>
                </a:r>
                <a:r>
                  <a:rPr lang="en-US" sz="1800" dirty="0" smtClean="0"/>
                  <a:t>relation:</a:t>
                </a:r>
              </a:p>
              <a:p>
                <a:pPr marL="0" indent="0">
                  <a:buNone/>
                </a:pPr>
                <a:endParaRPr lang="en-US" sz="2000" i="1" dirty="0" smtClean="0"/>
              </a:p>
              <a:p>
                <a:pPr marL="0" indent="0">
                  <a:buNone/>
                </a:pPr>
                <a:r>
                  <a:rPr lang="en-US" sz="2000" i="1" dirty="0" smtClean="0"/>
                  <a:t>Assumption</a:t>
                </a:r>
                <a:r>
                  <a:rPr lang="en-US" sz="2000" i="1" dirty="0"/>
                  <a:t>: metallicity of a galaxy is uniform and equals to the mean metallicity of the star forming gas in the galaxy.</a:t>
                </a:r>
                <a:endParaRPr lang="en-US" sz="2000" i="1" dirty="0" smtClean="0"/>
              </a:p>
              <a:p>
                <a:pPr marL="0" indent="0">
                  <a:buNone/>
                </a:pPr>
                <a:endParaRPr lang="en-US" sz="1800" b="0" i="1" dirty="0" smtClean="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800" b="0" i="1" smtClean="0">
                          <a:latin typeface="Cambria Math" charset="0"/>
                        </a:rPr>
                        <m:t>𝐼𝑛𝑝𝑢𝑡</m:t>
                      </m:r>
                      <m:r>
                        <a:rPr lang="en-US" sz="1800" b="0" i="1" smtClean="0">
                          <a:latin typeface="Cambria Math" charset="0"/>
                        </a:rPr>
                        <m:t>:</m:t>
                      </m:r>
                      <m:r>
                        <a:rPr lang="en-US" sz="1800" b="0" i="1" smtClean="0">
                          <a:latin typeface="Cambria Math" charset="0"/>
                        </a:rPr>
                        <m:t>𝑔𝑎𝑙𝑎𝑥𝑦</m:t>
                      </m:r>
                      <m:r>
                        <a:rPr lang="en-US" sz="1800" b="0" i="1" smtClean="0">
                          <a:latin typeface="Cambria Math" charset="0"/>
                        </a:rPr>
                        <m:t> </m:t>
                      </m:r>
                      <m:r>
                        <a:rPr lang="en-US" sz="1800" b="0" i="1" smtClean="0">
                          <a:latin typeface="Cambria Math" charset="0"/>
                        </a:rPr>
                        <m:t>𝑚𝑎𝑠𝑠</m:t>
                      </m:r>
                      <m:r>
                        <a:rPr lang="en-US" sz="1800" b="0" i="1" smtClean="0">
                          <a:latin typeface="Cambria Math" charset="0"/>
                        </a:rPr>
                        <m:t> </m:t>
                      </m:r>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rPr>
                                <m:t>𝑔𝑎𝑙</m:t>
                              </m:r>
                            </m:sub>
                          </m:sSub>
                        </m:e>
                      </m:d>
                      <m:r>
                        <a:rPr lang="en-US" sz="1800" b="0" i="1" smtClean="0">
                          <a:latin typeface="Cambria Math" charset="0"/>
                        </a:rPr>
                        <m:t>, </m:t>
                      </m:r>
                      <m:r>
                        <a:rPr lang="en-US" sz="1800" b="0" i="1" smtClean="0">
                          <a:latin typeface="Cambria Math" charset="0"/>
                        </a:rPr>
                        <m:t>𝑟𝑒𝑑𝑠h𝑖𝑓𝑡</m:t>
                      </m:r>
                      <m:r>
                        <a:rPr lang="en-US" sz="1800" b="0" i="1" smtClean="0">
                          <a:latin typeface="Cambria Math" charset="0"/>
                        </a:rPr>
                        <m:t> (</m:t>
                      </m:r>
                      <m:r>
                        <a:rPr lang="en-US" sz="1800" b="0" i="1" smtClean="0">
                          <a:latin typeface="Cambria Math" charset="0"/>
                        </a:rPr>
                        <m:t>𝑧</m:t>
                      </m:r>
                      <m:r>
                        <a:rPr lang="en-US" sz="1800" b="0" i="1" smtClean="0">
                          <a:latin typeface="Cambria Math" charset="0"/>
                        </a:rPr>
                        <m:t>)</m:t>
                      </m:r>
                    </m:oMath>
                  </m:oMathPara>
                </a14:m>
                <a:endParaRPr lang="en-US" sz="1800" b="0" i="1" dirty="0" smtClean="0">
                  <a:latin typeface="Cambria Math" charset="0"/>
                </a:endParaRPr>
              </a:p>
              <a:p>
                <a:pPr marL="0" indent="0">
                  <a:buNone/>
                </a:pPr>
                <a:endParaRPr lang="en-US" sz="1800" b="0" i="1" dirty="0" smtClean="0">
                  <a:latin typeface="Cambria Math" charset="0"/>
                </a:endParaRPr>
              </a:p>
              <a:p>
                <a:pPr marL="0" indent="0">
                  <a:buNone/>
                </a:pPr>
                <a14:m>
                  <m:oMathPara xmlns:m="http://schemas.openxmlformats.org/officeDocument/2006/math">
                    <m:oMathParaPr>
                      <m:jc m:val="centerGroup"/>
                    </m:oMathParaPr>
                    <m:oMath xmlns:m="http://schemas.openxmlformats.org/officeDocument/2006/math">
                      <m:func>
                        <m:funcPr>
                          <m:ctrlPr>
                            <a:rPr lang="en-US" sz="1800" b="0" i="1" smtClean="0">
                              <a:latin typeface="Cambria Math" charset="0"/>
                            </a:rPr>
                          </m:ctrlPr>
                        </m:funcPr>
                        <m:fName>
                          <m:r>
                            <m:rPr>
                              <m:sty m:val="p"/>
                            </m:rPr>
                            <a:rPr lang="en-US" sz="1800" b="0" i="0" smtClean="0">
                              <a:latin typeface="Cambria Math" charset="0"/>
                            </a:rPr>
                            <m:t>log</m:t>
                          </m:r>
                        </m:fName>
                        <m:e>
                          <m:d>
                            <m:dPr>
                              <m:ctrlPr>
                                <a:rPr lang="en-US" sz="1800" b="0" i="1" smtClean="0">
                                  <a:latin typeface="Cambria Math" charset="0"/>
                                </a:rPr>
                              </m:ctrlPr>
                            </m:dPr>
                            <m:e>
                              <m:f>
                                <m:fPr>
                                  <m:ctrlPr>
                                    <a:rPr lang="bg-BG" sz="1800" b="0" i="1" smtClean="0">
                                      <a:latin typeface="Cambria Math" charset="0"/>
                                    </a:rPr>
                                  </m:ctrlPr>
                                </m:fPr>
                                <m:num>
                                  <m:sSub>
                                    <m:sSubPr>
                                      <m:ctrlPr>
                                        <a:rPr lang="en-US" sz="1800" b="0" i="1" smtClean="0">
                                          <a:latin typeface="Cambria Math" charset="0"/>
                                        </a:rPr>
                                      </m:ctrlPr>
                                    </m:sSubPr>
                                    <m:e>
                                      <m:r>
                                        <a:rPr lang="en-US" sz="1800" b="0" i="1" smtClean="0">
                                          <a:latin typeface="Cambria Math" charset="0"/>
                                        </a:rPr>
                                        <m:t>𝑍</m:t>
                                      </m:r>
                                    </m:e>
                                    <m:sub>
                                      <m:r>
                                        <a:rPr lang="en-US" sz="1800" b="0" i="1" smtClean="0">
                                          <a:latin typeface="Cambria Math" charset="0"/>
                                        </a:rPr>
                                        <m:t>𝑔𝑎𝑠</m:t>
                                      </m:r>
                                    </m:sub>
                                  </m:sSub>
                                </m:num>
                                <m:den>
                                  <m:sSub>
                                    <m:sSubPr>
                                      <m:ctrlPr>
                                        <a:rPr lang="en-US" sz="1800" b="0" i="1" smtClean="0">
                                          <a:latin typeface="Cambria Math" charset="0"/>
                                        </a:rPr>
                                      </m:ctrlPr>
                                    </m:sSubPr>
                                    <m:e>
                                      <m:r>
                                        <a:rPr lang="en-US" sz="1800" b="0" i="1" smtClean="0">
                                          <a:latin typeface="Cambria Math" charset="0"/>
                                        </a:rPr>
                                        <m:t>𝑍</m:t>
                                      </m:r>
                                    </m:e>
                                    <m:sub>
                                      <m:r>
                                        <a:rPr lang="en-US" sz="1800" b="0" i="1" smtClean="0">
                                          <a:latin typeface="Cambria Math" charset="0"/>
                                        </a:rPr>
                                        <m:t>𝑆𝑢𝑛</m:t>
                                      </m:r>
                                    </m:sub>
                                  </m:sSub>
                                </m:den>
                              </m:f>
                            </m:e>
                          </m:d>
                        </m:e>
                      </m:func>
                      <m:r>
                        <a:rPr lang="en-US" sz="1800" b="0" i="1" smtClean="0">
                          <a:latin typeface="Cambria Math" charset="0"/>
                        </a:rPr>
                        <m:t>=0.35</m:t>
                      </m:r>
                      <m:d>
                        <m:dPr>
                          <m:begChr m:val="["/>
                          <m:endChr m:val="]"/>
                          <m:ctrlPr>
                            <a:rPr lang="en-US" sz="1800" b="0" i="1" smtClean="0">
                              <a:latin typeface="Cambria Math" charset="0"/>
                            </a:rPr>
                          </m:ctrlPr>
                        </m:dPr>
                        <m:e>
                          <m:func>
                            <m:funcPr>
                              <m:ctrlPr>
                                <a:rPr lang="en-US" sz="1800" b="0" i="1" smtClean="0">
                                  <a:latin typeface="Cambria Math" charset="0"/>
                                </a:rPr>
                              </m:ctrlPr>
                            </m:funcPr>
                            <m:fName>
                              <m:r>
                                <m:rPr>
                                  <m:sty m:val="p"/>
                                </m:rPr>
                                <a:rPr lang="en-US" sz="1800" b="0" i="0" smtClean="0">
                                  <a:latin typeface="Cambria Math" charset="0"/>
                                </a:rPr>
                                <m:t>log</m:t>
                              </m:r>
                            </m:fName>
                            <m:e>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rPr>
                                        <m:t>𝑔𝑎𝑙</m:t>
                                      </m:r>
                                    </m:sub>
                                  </m:sSub>
                                </m:e>
                              </m:d>
                            </m:e>
                          </m:func>
                          <m:r>
                            <a:rPr lang="en-US" sz="1800" b="0" i="1" smtClean="0">
                              <a:latin typeface="Cambria Math" charset="0"/>
                            </a:rPr>
                            <m:t>−10</m:t>
                          </m:r>
                        </m:e>
                      </m:d>
                      <m:r>
                        <a:rPr lang="en-US" sz="1800" b="0" i="1" smtClean="0">
                          <a:latin typeface="Cambria Math" charset="0"/>
                        </a:rPr>
                        <m:t>+0.93</m:t>
                      </m:r>
                      <m:sSup>
                        <m:sSupPr>
                          <m:ctrlPr>
                            <a:rPr lang="en-US" sz="1800" b="0" i="1" smtClean="0">
                              <a:latin typeface="Cambria Math" charset="0"/>
                            </a:rPr>
                          </m:ctrlPr>
                        </m:sSupPr>
                        <m:e>
                          <m:r>
                            <a:rPr lang="en-US" sz="1800" b="0" i="1" smtClean="0">
                              <a:latin typeface="Cambria Math" charset="0"/>
                            </a:rPr>
                            <m:t>𝑒</m:t>
                          </m:r>
                        </m:e>
                        <m:sup>
                          <m:r>
                            <a:rPr lang="en-US" sz="1800" b="0" i="1" smtClean="0">
                              <a:latin typeface="Cambria Math" charset="0"/>
                            </a:rPr>
                            <m:t>−0.43</m:t>
                          </m:r>
                          <m:r>
                            <a:rPr lang="en-US" sz="1800" b="0" i="1" smtClean="0">
                              <a:latin typeface="Cambria Math" charset="0"/>
                            </a:rPr>
                            <m:t>𝑧</m:t>
                          </m:r>
                        </m:sup>
                      </m:sSup>
                      <m:r>
                        <a:rPr lang="en-US" sz="1800" b="0" i="1" smtClean="0">
                          <a:latin typeface="Cambria Math" charset="0"/>
                        </a:rPr>
                        <m:t>−1.05</m:t>
                      </m:r>
                    </m:oMath>
                  </m:oMathPara>
                </a14:m>
                <a:endParaRPr lang="en-US" sz="1800" dirty="0" smtClean="0"/>
              </a:p>
              <a:p>
                <a:pPr marL="0" indent="0">
                  <a:buNone/>
                </a:pPr>
                <a:endParaRPr lang="en-US" sz="1800" b="0" i="1" dirty="0" smtClean="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800" b="0" i="1" smtClean="0">
                          <a:latin typeface="Cambria Math" charset="0"/>
                        </a:rPr>
                        <m:t>𝑂𝑢𝑡𝑝𝑢𝑡</m:t>
                      </m:r>
                      <m:r>
                        <a:rPr lang="en-US" sz="1800" b="0" i="1" smtClean="0">
                          <a:latin typeface="Cambria Math" charset="0"/>
                        </a:rPr>
                        <m:t>:</m:t>
                      </m:r>
                      <m:r>
                        <a:rPr lang="en-US" sz="1800" b="0" i="1" smtClean="0">
                          <a:latin typeface="Cambria Math" charset="0"/>
                        </a:rPr>
                        <m:t>𝑔𝑎𝑙𝑎𝑥𝑦</m:t>
                      </m:r>
                      <m:r>
                        <a:rPr lang="en-US" sz="1800" b="0" i="1" smtClean="0">
                          <a:latin typeface="Cambria Math" charset="0"/>
                        </a:rPr>
                        <m:t> </m:t>
                      </m:r>
                      <m:r>
                        <a:rPr lang="en-US" sz="1800" b="0" i="1" smtClean="0">
                          <a:latin typeface="Cambria Math" charset="0"/>
                        </a:rPr>
                        <m:t>𝑚𝑒𝑡𝑎𝑙𝑙𝑖𝑐𝑖𝑡𝑦</m:t>
                      </m:r>
                      <m:r>
                        <a:rPr lang="en-US" sz="1800" b="0" i="1" smtClean="0">
                          <a:latin typeface="Cambria Math" charset="0"/>
                        </a:rPr>
                        <m:t> (</m:t>
                      </m:r>
                      <m:sSub>
                        <m:sSubPr>
                          <m:ctrlPr>
                            <a:rPr lang="en-US" sz="1800" b="0" i="1" smtClean="0">
                              <a:latin typeface="Cambria Math" charset="0"/>
                            </a:rPr>
                          </m:ctrlPr>
                        </m:sSubPr>
                        <m:e>
                          <m:r>
                            <a:rPr lang="en-US" sz="1800" b="0" i="1" smtClean="0">
                              <a:latin typeface="Cambria Math" charset="0"/>
                            </a:rPr>
                            <m:t>𝑍</m:t>
                          </m:r>
                        </m:e>
                        <m:sub>
                          <m:r>
                            <a:rPr lang="en-US" sz="1800" b="0" i="1" smtClean="0">
                              <a:latin typeface="Cambria Math" charset="0"/>
                            </a:rPr>
                            <m:t>𝑔𝑎𝑠</m:t>
                          </m:r>
                        </m:sub>
                      </m:sSub>
                      <m:r>
                        <a:rPr lang="en-US" sz="1800" b="0" i="1" smtClean="0">
                          <a:latin typeface="Cambria Math" charset="0"/>
                        </a:rPr>
                        <m:t>)</m:t>
                      </m:r>
                    </m:oMath>
                  </m:oMathPara>
                </a14:m>
                <a:endParaRPr lang="en-US" sz="1800" dirty="0" smtClean="0"/>
              </a:p>
              <a:p>
                <a:pPr marL="0" indent="0">
                  <a:buNone/>
                </a:pPr>
                <a:endParaRPr lang="en-US" sz="1800" dirty="0" smtClean="0"/>
              </a:p>
              <a:p>
                <a:pPr marL="0" indent="0">
                  <a:buNone/>
                </a:pPr>
                <a:r>
                  <a:rPr lang="en-US" sz="1600" dirty="0" smtClean="0"/>
                  <a:t>The </a:t>
                </a:r>
                <a:r>
                  <a:rPr lang="en-US" sz="1600" dirty="0"/>
                  <a:t>mass-metallicity relation comes from high-resolution cosmological simulation suite </a:t>
                </a:r>
                <a:r>
                  <a:rPr lang="en-US" sz="1600" i="1" dirty="0" smtClean="0"/>
                  <a:t>FIRE</a:t>
                </a:r>
                <a:r>
                  <a:rPr lang="en-US" sz="1600" dirty="0" smtClean="0"/>
                  <a:t> </a:t>
                </a:r>
                <a:r>
                  <a:rPr lang="en-US" sz="1600" dirty="0"/>
                  <a:t>, and it agrees with both gas and stellar metallicity measurements observed at low redshifts for </a:t>
                </a:r>
                <a14:m>
                  <m:oMath xmlns:m="http://schemas.openxmlformats.org/officeDocument/2006/math">
                    <m:sSup>
                      <m:sSupPr>
                        <m:ctrlPr>
                          <a:rPr lang="en-US" sz="1600" i="1" smtClean="0">
                            <a:latin typeface="Cambria Math" charset="0"/>
                          </a:rPr>
                        </m:ctrlPr>
                      </m:sSupPr>
                      <m:e>
                        <m:r>
                          <a:rPr lang="en-US" sz="1600" b="0" i="1" smtClean="0">
                            <a:latin typeface="Cambria Math" charset="0"/>
                          </a:rPr>
                          <m:t>10</m:t>
                        </m:r>
                      </m:e>
                      <m:sup>
                        <m:r>
                          <a:rPr lang="en-US" sz="1600" b="0" i="1" smtClean="0">
                            <a:latin typeface="Cambria Math" charset="0"/>
                          </a:rPr>
                          <m:t>4</m:t>
                        </m:r>
                      </m:sup>
                    </m:sSup>
                    <m:r>
                      <a:rPr lang="hr-HR" sz="1600" i="1" smtClean="0">
                        <a:latin typeface="Cambria Math" charset="0"/>
                        <a:ea typeface="Cambria Math" charset="0"/>
                        <a:cs typeface="Cambria Math" charset="0"/>
                      </a:rPr>
                      <m:t>&lt;</m:t>
                    </m:r>
                    <m:sSub>
                      <m:sSubPr>
                        <m:ctrlPr>
                          <a:rPr lang="en-US" sz="160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𝑀</m:t>
                        </m:r>
                      </m:e>
                      <m:sub>
                        <m:r>
                          <a:rPr lang="en-US" sz="1600" b="0" i="1" smtClean="0">
                            <a:latin typeface="Cambria Math" charset="0"/>
                            <a:ea typeface="Cambria Math" charset="0"/>
                            <a:cs typeface="Cambria Math" charset="0"/>
                          </a:rPr>
                          <m:t>𝑔𝑎𝑙</m:t>
                        </m:r>
                      </m:sub>
                    </m:sSub>
                    <m:r>
                      <a:rPr lang="hr-HR" sz="1600" i="1" smtClean="0">
                        <a:latin typeface="Cambria Math" charset="0"/>
                        <a:ea typeface="Cambria Math" charset="0"/>
                        <a:cs typeface="Cambria Math" charset="0"/>
                      </a:rPr>
                      <m:t>&lt;</m:t>
                    </m:r>
                    <m:sSup>
                      <m:sSupPr>
                        <m:ctrlPr>
                          <a:rPr lang="hr-HR" sz="1600" i="1" smtClean="0">
                            <a:latin typeface="Cambria Math" charset="0"/>
                            <a:ea typeface="Cambria Math" charset="0"/>
                            <a:cs typeface="Cambria Math" charset="0"/>
                          </a:rPr>
                        </m:ctrlPr>
                      </m:sSupPr>
                      <m:e>
                        <m:r>
                          <a:rPr lang="en-US" sz="1600" b="0" i="1" smtClean="0">
                            <a:latin typeface="Cambria Math" charset="0"/>
                            <a:ea typeface="Cambria Math" charset="0"/>
                            <a:cs typeface="Cambria Math" charset="0"/>
                          </a:rPr>
                          <m:t>10</m:t>
                        </m:r>
                      </m:e>
                      <m:sup>
                        <m:r>
                          <a:rPr lang="en-US" sz="1600" b="0" i="1" smtClean="0">
                            <a:latin typeface="Cambria Math" charset="0"/>
                            <a:ea typeface="Cambria Math" charset="0"/>
                            <a:cs typeface="Cambria Math" charset="0"/>
                          </a:rPr>
                          <m:t>11</m:t>
                        </m:r>
                      </m:sup>
                    </m:sSup>
                    <m:sSub>
                      <m:sSubPr>
                        <m:ctrlPr>
                          <a:rPr lang="en-US" sz="160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𝑀</m:t>
                        </m:r>
                      </m:e>
                      <m:sub>
                        <m:r>
                          <a:rPr lang="en-US" sz="1600" i="1" smtClean="0">
                            <a:latin typeface="Cambria Math" charset="0"/>
                            <a:ea typeface="Cambria Math" charset="0"/>
                            <a:cs typeface="Cambria Math" charset="0"/>
                          </a:rPr>
                          <m:t>⨀</m:t>
                        </m:r>
                      </m:sub>
                    </m:sSub>
                    <m:r>
                      <a:rPr lang="en-US" sz="1600" b="0" i="1" smtClean="0">
                        <a:latin typeface="Cambria Math" charset="0"/>
                        <a:ea typeface="Cambria Math" charset="0"/>
                        <a:cs typeface="Cambria Math" charset="0"/>
                      </a:rPr>
                      <m:t> ,</m:t>
                    </m:r>
                  </m:oMath>
                </a14:m>
                <a:r>
                  <a:rPr lang="en-US" sz="1600" dirty="0" smtClean="0"/>
                  <a:t>as </a:t>
                </a:r>
                <a:r>
                  <a:rPr lang="en-US" sz="1600" dirty="0"/>
                  <a:t>well as the data at higher </a:t>
                </a:r>
                <a:r>
                  <a:rPr lang="en-US" sz="1600" dirty="0" smtClean="0"/>
                  <a:t>redshifts.</a:t>
                </a:r>
                <a:endParaRPr lang="en-US" sz="16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077238"/>
                <a:ext cx="8229600" cy="5048925"/>
              </a:xfrm>
              <a:blipFill rotWithShape="0">
                <a:blip r:embed="rId2"/>
                <a:stretch>
                  <a:fillRect l="-667" t="-966" b="-4589"/>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A46DC618-EE12-D344-9CA3-070D5BA7F92A}" type="datetime1">
              <a:rPr lang="en-US" smtClean="0"/>
              <a:t>8/15/16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29</a:t>
            </a:fld>
            <a:endParaRPr lang="en-US"/>
          </a:p>
        </p:txBody>
      </p:sp>
    </p:spTree>
    <p:extLst>
      <p:ext uri="{BB962C8B-B14F-4D97-AF65-F5344CB8AC3E}">
        <p14:creationId xmlns:p14="http://schemas.microsoft.com/office/powerpoint/2010/main" val="59401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4710"/>
          </a:xfrm>
        </p:spPr>
        <p:txBody>
          <a:bodyPr>
            <a:normAutofit/>
          </a:bodyPr>
          <a:lstStyle/>
          <a:p>
            <a:pPr marL="342900" indent="-342900" algn="l">
              <a:buFont typeface="Wingdings" charset="2"/>
              <a:buChar char="v"/>
            </a:pPr>
            <a:r>
              <a:rPr lang="en-US" sz="2400" dirty="0" err="1" smtClean="0"/>
              <a:t>Skymap</a:t>
            </a:r>
            <a:r>
              <a:rPr lang="en-US" sz="2400" dirty="0" smtClean="0"/>
              <a:t> Viewer</a:t>
            </a:r>
            <a:endParaRPr lang="en-US" sz="2400" dirty="0"/>
          </a:p>
        </p:txBody>
      </p:sp>
      <p:sp>
        <p:nvSpPr>
          <p:cNvPr id="3" name="Content Placeholder 2"/>
          <p:cNvSpPr>
            <a:spLocks noGrp="1"/>
          </p:cNvSpPr>
          <p:nvPr>
            <p:ph idx="1"/>
          </p:nvPr>
        </p:nvSpPr>
        <p:spPr>
          <a:xfrm>
            <a:off x="457200" y="889348"/>
            <a:ext cx="8229600" cy="5236815"/>
          </a:xfrm>
        </p:spPr>
        <p:txBody>
          <a:bodyPr>
            <a:normAutofit/>
          </a:bodyPr>
          <a:lstStyle/>
          <a:p>
            <a:r>
              <a:rPr lang="en-US" sz="1800" dirty="0" err="1">
                <a:ea typeface="Calibri Light" charset="0"/>
                <a:cs typeface="Calibri Light" charset="0"/>
              </a:rPr>
              <a:t>Skymap</a:t>
            </a:r>
            <a:r>
              <a:rPr lang="en-US" sz="1800" dirty="0">
                <a:ea typeface="Calibri Light" charset="0"/>
                <a:cs typeface="Calibri Light" charset="0"/>
              </a:rPr>
              <a:t> Viewer </a:t>
            </a:r>
            <a:r>
              <a:rPr lang="en-US" sz="1800" dirty="0" smtClean="0">
                <a:ea typeface="Calibri Light" charset="0"/>
                <a:cs typeface="Calibri Light" charset="0"/>
              </a:rPr>
              <a:t>is </a:t>
            </a:r>
            <a:r>
              <a:rPr lang="en-US" sz="1800" dirty="0">
                <a:ea typeface="Calibri Light" charset="0"/>
                <a:cs typeface="Calibri Light" charset="0"/>
              </a:rPr>
              <a:t>an interactive, web-based tool to display a </a:t>
            </a:r>
            <a:r>
              <a:rPr lang="en-US" sz="1800" dirty="0" smtClean="0">
                <a:ea typeface="Calibri Light" charset="0"/>
                <a:cs typeface="Calibri Light" charset="0"/>
              </a:rPr>
              <a:t>sky map </a:t>
            </a:r>
            <a:r>
              <a:rPr lang="en-US" sz="1800" dirty="0">
                <a:ea typeface="Calibri Light" charset="0"/>
                <a:cs typeface="Calibri Light" charset="0"/>
              </a:rPr>
              <a:t>along with a host of relevant information for follow-up observers</a:t>
            </a:r>
            <a:r>
              <a:rPr lang="en-US" sz="1800" dirty="0" smtClean="0">
                <a:ea typeface="Calibri Light" charset="0"/>
                <a:cs typeface="Calibri Light" charset="0"/>
              </a:rPr>
              <a:t>.</a:t>
            </a:r>
          </a:p>
          <a:p>
            <a:r>
              <a:rPr lang="en-US" sz="1800" dirty="0" smtClean="0">
                <a:ea typeface="Calibri Light" charset="0"/>
                <a:cs typeface="Calibri Light" charset="0"/>
              </a:rPr>
              <a:t>The sky map </a:t>
            </a:r>
            <a:r>
              <a:rPr lang="en-US" sz="1800" dirty="0">
                <a:ea typeface="Calibri Light" charset="0"/>
                <a:cs typeface="Calibri Light" charset="0"/>
              </a:rPr>
              <a:t>is shown as a contour plot, each color-coded line enclosing a given </a:t>
            </a:r>
            <a:r>
              <a:rPr lang="en-US" sz="1800" dirty="0" smtClean="0">
                <a:ea typeface="Calibri Light" charset="0"/>
                <a:cs typeface="Calibri Light" charset="0"/>
              </a:rPr>
              <a:t>percentage </a:t>
            </a:r>
            <a:r>
              <a:rPr lang="en-US" sz="1800" dirty="0">
                <a:ea typeface="Calibri Light" charset="0"/>
                <a:cs typeface="Calibri Light" charset="0"/>
              </a:rPr>
              <a:t>of the total probability</a:t>
            </a:r>
            <a:r>
              <a:rPr lang="en-US" sz="1800" dirty="0" smtClean="0">
                <a:ea typeface="Calibri Light" charset="0"/>
                <a:cs typeface="Calibri Light" charset="0"/>
              </a:rPr>
              <a:t>.</a:t>
            </a:r>
          </a:p>
          <a:p>
            <a:endParaRPr lang="en-US" sz="1800" dirty="0" smtClean="0">
              <a:ea typeface="Calibri Light" charset="0"/>
              <a:cs typeface="Calibri Light" charset="0"/>
            </a:endParaRPr>
          </a:p>
        </p:txBody>
      </p:sp>
      <p:sp>
        <p:nvSpPr>
          <p:cNvPr id="4" name="Date Placeholder 3"/>
          <p:cNvSpPr>
            <a:spLocks noGrp="1"/>
          </p:cNvSpPr>
          <p:nvPr>
            <p:ph type="dt" sz="half" idx="10"/>
          </p:nvPr>
        </p:nvSpPr>
        <p:spPr/>
        <p:txBody>
          <a:bodyPr/>
          <a:lstStyle/>
          <a:p>
            <a:fld id="{A46DC618-EE12-D344-9CA3-070D5BA7F92A}" type="datetime1">
              <a:rPr lang="en-US" smtClean="0"/>
              <a:t>8/10/16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06" y="2309065"/>
            <a:ext cx="4048736" cy="4047285"/>
          </a:xfrm>
          <a:prstGeom prst="rect">
            <a:avLst/>
          </a:prstGeom>
        </p:spPr>
      </p:pic>
      <p:sp>
        <p:nvSpPr>
          <p:cNvPr id="8" name="TextBox 7"/>
          <p:cNvSpPr txBox="1"/>
          <p:nvPr/>
        </p:nvSpPr>
        <p:spPr>
          <a:xfrm>
            <a:off x="2131811" y="6343099"/>
            <a:ext cx="1139868" cy="307777"/>
          </a:xfrm>
          <a:prstGeom prst="rect">
            <a:avLst/>
          </a:prstGeom>
          <a:noFill/>
        </p:spPr>
        <p:txBody>
          <a:bodyPr wrap="square" rtlCol="0">
            <a:spAutoFit/>
          </a:bodyPr>
          <a:lstStyle/>
          <a:p>
            <a:r>
              <a:rPr lang="en-US" sz="1400" dirty="0" smtClean="0"/>
              <a:t>GW150914</a:t>
            </a:r>
            <a:endParaRPr lang="en-US" sz="1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309" y="2552975"/>
            <a:ext cx="3137074" cy="3586439"/>
          </a:xfrm>
          <a:prstGeom prst="rect">
            <a:avLst/>
          </a:prstGeom>
        </p:spPr>
      </p:pic>
    </p:spTree>
    <p:extLst>
      <p:ext uri="{BB962C8B-B14F-4D97-AF65-F5344CB8AC3E}">
        <p14:creationId xmlns:p14="http://schemas.microsoft.com/office/powerpoint/2010/main" val="1332287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A46DC618-EE12-D344-9CA3-070D5BA7F92A}" type="datetime1">
              <a:rPr lang="en-US" smtClean="0"/>
              <a:t>8/16/16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30</a:t>
            </a:fld>
            <a:endParaRPr 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77279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0265" y="801265"/>
            <a:ext cx="2521629" cy="4524315"/>
          </a:xfrm>
          <a:prstGeom prst="rect">
            <a:avLst/>
          </a:prstGeom>
          <a:noFill/>
        </p:spPr>
        <p:txBody>
          <a:bodyPr wrap="square" rtlCol="0">
            <a:spAutoFit/>
          </a:bodyPr>
          <a:lstStyle/>
          <a:p>
            <a:r>
              <a:rPr lang="en-US" dirty="0" smtClean="0"/>
              <a:t>catalogs </a:t>
            </a:r>
            <a:r>
              <a:rPr lang="en-US" dirty="0" smtClean="0"/>
              <a:t>available</a:t>
            </a:r>
            <a:r>
              <a:rPr lang="en-US" dirty="0" smtClean="0"/>
              <a:t>:</a:t>
            </a:r>
            <a:endParaRPr lang="en-US" dirty="0" smtClean="0"/>
          </a:p>
          <a:p>
            <a:pPr marL="285750" indent="-285750">
              <a:buFont typeface="Arial"/>
              <a:buChar char="•"/>
            </a:pPr>
            <a:r>
              <a:rPr lang="en-US" dirty="0" smtClean="0"/>
              <a:t>2MASS-GLADE</a:t>
            </a:r>
            <a:endParaRPr lang="en-US" dirty="0" smtClean="0"/>
          </a:p>
          <a:p>
            <a:pPr marL="285750" indent="-285750">
              <a:buFont typeface="Arial"/>
              <a:buChar char="•"/>
            </a:pPr>
            <a:r>
              <a:rPr lang="en-US" dirty="0" smtClean="0"/>
              <a:t>GWGC (OPT)</a:t>
            </a:r>
          </a:p>
          <a:p>
            <a:pPr marL="285750" indent="-285750">
              <a:buFont typeface="Arial"/>
              <a:buChar char="•"/>
            </a:pPr>
            <a:r>
              <a:rPr lang="en-US" dirty="0" smtClean="0"/>
              <a:t>MCXC galaxy clusters</a:t>
            </a:r>
          </a:p>
          <a:p>
            <a:pPr marL="285750" indent="-285750">
              <a:buFont typeface="Arial"/>
              <a:buChar char="•"/>
            </a:pPr>
            <a:r>
              <a:rPr lang="en-US" dirty="0" smtClean="0"/>
              <a:t>Planck </a:t>
            </a:r>
            <a:r>
              <a:rPr lang="en-US" dirty="0"/>
              <a:t>(SZ</a:t>
            </a:r>
            <a:r>
              <a:rPr lang="en-US" dirty="0" smtClean="0"/>
              <a:t>)</a:t>
            </a:r>
          </a:p>
          <a:p>
            <a:pPr marL="285750" indent="-285750">
              <a:buFont typeface="Arial"/>
              <a:buChar char="•"/>
            </a:pPr>
            <a:r>
              <a:rPr lang="en-US" dirty="0"/>
              <a:t>RASS-SDSS (X-Ray</a:t>
            </a:r>
            <a:r>
              <a:rPr lang="en-US" dirty="0" smtClean="0"/>
              <a:t>)</a:t>
            </a:r>
            <a:endParaRPr lang="en-US" dirty="0" smtClean="0"/>
          </a:p>
          <a:p>
            <a:pPr marL="285750" indent="-285750">
              <a:buFont typeface="Arial"/>
              <a:buChar char="•"/>
            </a:pPr>
            <a:r>
              <a:rPr lang="en-US" dirty="0" err="1" smtClean="0"/>
              <a:t>WISExSCOS</a:t>
            </a:r>
            <a:r>
              <a:rPr lang="en-US" dirty="0" smtClean="0"/>
              <a:t> </a:t>
            </a:r>
            <a:r>
              <a:rPr lang="en-US" dirty="0" smtClean="0"/>
              <a:t>galaxies</a:t>
            </a:r>
          </a:p>
          <a:p>
            <a:pPr marL="285750" indent="-285750">
              <a:buFont typeface="Arial" charset="0"/>
              <a:buChar char="•"/>
            </a:pPr>
            <a:r>
              <a:rPr lang="en-US" dirty="0" smtClean="0"/>
              <a:t>RASS-</a:t>
            </a:r>
            <a:r>
              <a:rPr lang="en-US" dirty="0" err="1" smtClean="0"/>
              <a:t>Abell</a:t>
            </a:r>
            <a:endParaRPr lang="en-US" dirty="0" smtClean="0"/>
          </a:p>
          <a:p>
            <a:pPr marL="285750" indent="-285750">
              <a:buFont typeface="Arial" charset="0"/>
              <a:buChar char="•"/>
            </a:pPr>
            <a:endParaRPr lang="en-US" dirty="0"/>
          </a:p>
          <a:p>
            <a:r>
              <a:rPr lang="en-US" dirty="0" smtClean="0"/>
              <a:t>area of each square is prop. to </a:t>
            </a:r>
            <a:br>
              <a:rPr lang="en-US" dirty="0" smtClean="0"/>
            </a:br>
            <a:r>
              <a:rPr lang="en-US" b="1" u="sng" dirty="0" smtClean="0"/>
              <a:t>MASS</a:t>
            </a:r>
            <a:r>
              <a:rPr lang="en-US" b="1" dirty="0" smtClean="0"/>
              <a:t> * 3D </a:t>
            </a:r>
            <a:r>
              <a:rPr lang="en-US" b="1" dirty="0" err="1" smtClean="0"/>
              <a:t>prob</a:t>
            </a:r>
            <a:r>
              <a:rPr lang="en-US" b="1" dirty="0" smtClean="0"/>
              <a:t> </a:t>
            </a:r>
            <a:r>
              <a:rPr lang="en-US" b="1" dirty="0" smtClean="0"/>
              <a:t>density</a:t>
            </a:r>
          </a:p>
          <a:p>
            <a:endParaRPr lang="en-US" dirty="0"/>
          </a:p>
          <a:p>
            <a:r>
              <a:rPr lang="en-US" dirty="0" smtClean="0"/>
              <a:t>double-click in square for pink info and centering</a:t>
            </a:r>
            <a:endParaRPr lang="en-US" dirty="0"/>
          </a:p>
        </p:txBody>
      </p:sp>
      <p:sp>
        <p:nvSpPr>
          <p:cNvPr id="7" name="TextBox 6"/>
          <p:cNvSpPr txBox="1"/>
          <p:nvPr/>
        </p:nvSpPr>
        <p:spPr>
          <a:xfrm>
            <a:off x="230265" y="5477654"/>
            <a:ext cx="3763132" cy="923330"/>
          </a:xfrm>
          <a:prstGeom prst="rect">
            <a:avLst/>
          </a:prstGeom>
          <a:noFill/>
        </p:spPr>
        <p:txBody>
          <a:bodyPr wrap="none" rtlCol="0">
            <a:spAutoFit/>
          </a:bodyPr>
          <a:lstStyle/>
          <a:p>
            <a:r>
              <a:rPr lang="en-US" dirty="0" err="1" smtClean="0"/>
              <a:t>Skymap</a:t>
            </a:r>
            <a:r>
              <a:rPr lang="en-US" dirty="0" smtClean="0"/>
              <a:t> Viewer </a:t>
            </a:r>
            <a:r>
              <a:rPr lang="en-US" dirty="0"/>
              <a:t>:</a:t>
            </a:r>
            <a:endParaRPr lang="en-US" dirty="0" smtClean="0"/>
          </a:p>
          <a:p>
            <a:r>
              <a:rPr lang="en-US" dirty="0" smtClean="0"/>
              <a:t>https://</a:t>
            </a:r>
            <a:r>
              <a:rPr lang="en-US" dirty="0" err="1" smtClean="0"/>
              <a:t>losc.ligo.org</a:t>
            </a:r>
            <a:r>
              <a:rPr lang="en-US" dirty="0" smtClean="0"/>
              <a:t>/s/</a:t>
            </a:r>
            <a:r>
              <a:rPr lang="en-US" dirty="0" err="1" smtClean="0"/>
              <a:t>skymapViewer</a:t>
            </a:r>
            <a:r>
              <a:rPr lang="en-US" dirty="0" smtClean="0"/>
              <a:t>/</a:t>
            </a:r>
          </a:p>
          <a:p>
            <a:r>
              <a:rPr lang="en-US" dirty="0" smtClean="0"/>
              <a:t>(</a:t>
            </a:r>
            <a:r>
              <a:rPr lang="en-US" dirty="0" err="1" smtClean="0"/>
              <a:t>R.Williams</a:t>
            </a:r>
            <a:r>
              <a:rPr lang="en-US" dirty="0" smtClean="0"/>
              <a:t>, </a:t>
            </a:r>
            <a:r>
              <a:rPr lang="en-US" dirty="0" err="1" smtClean="0"/>
              <a:t>T.Boch</a:t>
            </a:r>
            <a:r>
              <a:rPr lang="en-US" dirty="0" smtClean="0"/>
              <a:t>, </a:t>
            </a:r>
            <a:r>
              <a:rPr lang="en-US" dirty="0" err="1" smtClean="0"/>
              <a:t>K.Li</a:t>
            </a:r>
            <a:r>
              <a:rPr lang="en-US" dirty="0" smtClean="0"/>
              <a:t>)</a:t>
            </a:r>
            <a:endParaRPr lang="en-US" dirty="0"/>
          </a:p>
        </p:txBody>
      </p:sp>
      <p:sp>
        <p:nvSpPr>
          <p:cNvPr id="2" name="TextBox 1"/>
          <p:cNvSpPr txBox="1"/>
          <p:nvPr/>
        </p:nvSpPr>
        <p:spPr>
          <a:xfrm>
            <a:off x="230265" y="187890"/>
            <a:ext cx="6308321" cy="461665"/>
          </a:xfrm>
          <a:prstGeom prst="rect">
            <a:avLst/>
          </a:prstGeom>
          <a:noFill/>
        </p:spPr>
        <p:txBody>
          <a:bodyPr wrap="square" rtlCol="0">
            <a:spAutoFit/>
          </a:bodyPr>
          <a:lstStyle/>
          <a:p>
            <a:pPr marL="342900" indent="-342900">
              <a:buFont typeface="Wingdings" charset="2"/>
              <a:buChar char="v"/>
            </a:pPr>
            <a:r>
              <a:rPr lang="en-US" sz="2400" b="1" dirty="0" err="1" smtClean="0">
                <a:latin typeface="Calibri Light" charset="0"/>
                <a:ea typeface="Calibri Light" charset="0"/>
                <a:cs typeface="Calibri Light" charset="0"/>
              </a:rPr>
              <a:t>Skymap</a:t>
            </a:r>
            <a:r>
              <a:rPr lang="en-US" sz="2400" b="1" dirty="0" smtClean="0">
                <a:latin typeface="Calibri Light" charset="0"/>
                <a:ea typeface="Calibri Light" charset="0"/>
                <a:cs typeface="Calibri Light" charset="0"/>
              </a:rPr>
              <a:t> Viewer</a:t>
            </a:r>
            <a:endParaRPr lang="en-US" sz="2400" b="1" dirty="0">
              <a:latin typeface="Calibri Light" charset="0"/>
              <a:ea typeface="Calibri Light" charset="0"/>
              <a:cs typeface="Calibri Light" charset="0"/>
            </a:endParaRPr>
          </a:p>
        </p:txBody>
      </p:sp>
      <p:sp>
        <p:nvSpPr>
          <p:cNvPr id="3" name="Date Placeholder 2"/>
          <p:cNvSpPr>
            <a:spLocks noGrp="1"/>
          </p:cNvSpPr>
          <p:nvPr>
            <p:ph type="dt" sz="half" idx="10"/>
          </p:nvPr>
        </p:nvSpPr>
        <p:spPr/>
        <p:txBody>
          <a:bodyPr/>
          <a:lstStyle/>
          <a:p>
            <a:fld id="{DAB50A31-1206-6142-A687-D8E89969D3A7}" type="datetime1">
              <a:rPr lang="en-US" smtClean="0"/>
              <a:t>8/17/16</a:t>
            </a:fld>
            <a:endParaRPr lang="en-US"/>
          </a:p>
        </p:txBody>
      </p:sp>
      <p:sp>
        <p:nvSpPr>
          <p:cNvPr id="8" name="Footer Placeholder 7"/>
          <p:cNvSpPr>
            <a:spLocks noGrp="1"/>
          </p:cNvSpPr>
          <p:nvPr>
            <p:ph type="ftr" sz="quarter" idx="11"/>
          </p:nvPr>
        </p:nvSpPr>
        <p:spPr/>
        <p:txBody>
          <a:bodyPr/>
          <a:lstStyle/>
          <a:p>
            <a:r>
              <a:rPr lang="en-US" smtClean="0"/>
              <a:t>LIGO SURF 2016</a:t>
            </a:r>
            <a:endParaRPr lang="en-US"/>
          </a:p>
        </p:txBody>
      </p:sp>
      <p:sp>
        <p:nvSpPr>
          <p:cNvPr id="9" name="Slide Number Placeholder 8"/>
          <p:cNvSpPr>
            <a:spLocks noGrp="1"/>
          </p:cNvSpPr>
          <p:nvPr>
            <p:ph type="sldNum" sz="quarter" idx="12"/>
          </p:nvPr>
        </p:nvSpPr>
        <p:spPr/>
        <p:txBody>
          <a:bodyPr/>
          <a:lstStyle/>
          <a:p>
            <a:fld id="{B993FBA5-AF8B-D540-84BD-372B7DCAB606}" type="slidenum">
              <a:rPr lang="en-US" smtClean="0"/>
              <a:t>4</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705" y="801265"/>
            <a:ext cx="6459295" cy="4727556"/>
          </a:xfrm>
          <a:prstGeom prst="rect">
            <a:avLst/>
          </a:prstGeom>
        </p:spPr>
      </p:pic>
    </p:spTree>
    <p:extLst>
      <p:ext uri="{BB962C8B-B14F-4D97-AF65-F5344CB8AC3E}">
        <p14:creationId xmlns:p14="http://schemas.microsoft.com/office/powerpoint/2010/main" val="4262993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6043" y="921537"/>
            <a:ext cx="2177325" cy="1477328"/>
          </a:xfrm>
          <a:prstGeom prst="rect">
            <a:avLst/>
          </a:prstGeom>
          <a:noFill/>
        </p:spPr>
        <p:txBody>
          <a:bodyPr wrap="square" rtlCol="0">
            <a:spAutoFit/>
          </a:bodyPr>
          <a:lstStyle/>
          <a:p>
            <a:r>
              <a:rPr lang="en-US" dirty="0" smtClean="0"/>
              <a:t>keep zooming</a:t>
            </a:r>
          </a:p>
          <a:p>
            <a:endParaRPr lang="en-US" dirty="0"/>
          </a:p>
          <a:p>
            <a:r>
              <a:rPr lang="en-US" dirty="0" smtClean="0"/>
              <a:t>here is prime observational target </a:t>
            </a:r>
            <a:r>
              <a:rPr lang="en-US" dirty="0" err="1" smtClean="0"/>
              <a:t>Abell</a:t>
            </a:r>
            <a:r>
              <a:rPr lang="en-US" dirty="0" smtClean="0"/>
              <a:t> 2063</a:t>
            </a:r>
          </a:p>
        </p:txBody>
      </p:sp>
      <p:sp>
        <p:nvSpPr>
          <p:cNvPr id="7" name="TextBox 6"/>
          <p:cNvSpPr txBox="1"/>
          <p:nvPr/>
        </p:nvSpPr>
        <p:spPr>
          <a:xfrm>
            <a:off x="256043" y="5433020"/>
            <a:ext cx="3759812" cy="923330"/>
          </a:xfrm>
          <a:prstGeom prst="rect">
            <a:avLst/>
          </a:prstGeom>
          <a:noFill/>
        </p:spPr>
        <p:txBody>
          <a:bodyPr wrap="none" rtlCol="0">
            <a:spAutoFit/>
          </a:bodyPr>
          <a:lstStyle/>
          <a:p>
            <a:r>
              <a:rPr lang="en-US" dirty="0" err="1" smtClean="0"/>
              <a:t>Skymap</a:t>
            </a:r>
            <a:r>
              <a:rPr lang="en-US" dirty="0" smtClean="0"/>
              <a:t> Viewer </a:t>
            </a:r>
            <a:r>
              <a:rPr lang="en-US" dirty="0" smtClean="0"/>
              <a:t>:</a:t>
            </a:r>
          </a:p>
          <a:p>
            <a:r>
              <a:rPr lang="en-US" dirty="0" smtClean="0"/>
              <a:t>https</a:t>
            </a:r>
            <a:r>
              <a:rPr lang="en-US" dirty="0" smtClean="0"/>
              <a:t>://</a:t>
            </a:r>
            <a:r>
              <a:rPr lang="en-US" dirty="0" err="1" smtClean="0"/>
              <a:t>losc.ligo.org</a:t>
            </a:r>
            <a:r>
              <a:rPr lang="en-US" dirty="0" smtClean="0"/>
              <a:t>/s/</a:t>
            </a:r>
            <a:r>
              <a:rPr lang="en-US" dirty="0" err="1" smtClean="0"/>
              <a:t>skymapViewer</a:t>
            </a:r>
            <a:r>
              <a:rPr lang="en-US" dirty="0" smtClean="0"/>
              <a:t>/</a:t>
            </a:r>
          </a:p>
          <a:p>
            <a:r>
              <a:rPr lang="en-US" dirty="0" smtClean="0"/>
              <a:t>(</a:t>
            </a:r>
            <a:r>
              <a:rPr lang="en-US" dirty="0" err="1" smtClean="0"/>
              <a:t>R.Williams</a:t>
            </a:r>
            <a:r>
              <a:rPr lang="en-US" dirty="0" smtClean="0"/>
              <a:t>, </a:t>
            </a:r>
            <a:r>
              <a:rPr lang="en-US" dirty="0" err="1" smtClean="0"/>
              <a:t>T.Boch</a:t>
            </a:r>
            <a:r>
              <a:rPr lang="en-US" dirty="0" smtClean="0"/>
              <a:t>, </a:t>
            </a:r>
            <a:r>
              <a:rPr lang="en-US" dirty="0" err="1" smtClean="0"/>
              <a:t>K.Li</a:t>
            </a:r>
            <a:r>
              <a:rPr lang="en-US" dirty="0" smtClean="0"/>
              <a:t>)</a:t>
            </a:r>
            <a:endParaRPr lang="en-US" dirty="0"/>
          </a:p>
        </p:txBody>
      </p:sp>
      <p:sp>
        <p:nvSpPr>
          <p:cNvPr id="2" name="Date Placeholder 1"/>
          <p:cNvSpPr>
            <a:spLocks noGrp="1"/>
          </p:cNvSpPr>
          <p:nvPr>
            <p:ph type="dt" sz="half" idx="10"/>
          </p:nvPr>
        </p:nvSpPr>
        <p:spPr/>
        <p:txBody>
          <a:bodyPr/>
          <a:lstStyle/>
          <a:p>
            <a:fld id="{01DF234B-7AD6-614C-9D76-3BA131CE7635}" type="datetime1">
              <a:rPr lang="en-US" smtClean="0"/>
              <a:t>8/10/16</a:t>
            </a:fld>
            <a:endParaRPr lang="en-US"/>
          </a:p>
        </p:txBody>
      </p:sp>
      <p:sp>
        <p:nvSpPr>
          <p:cNvPr id="3" name="Footer Placeholder 2"/>
          <p:cNvSpPr>
            <a:spLocks noGrp="1"/>
          </p:cNvSpPr>
          <p:nvPr>
            <p:ph type="ftr" sz="quarter" idx="11"/>
          </p:nvPr>
        </p:nvSpPr>
        <p:spPr/>
        <p:txBody>
          <a:bodyPr/>
          <a:lstStyle/>
          <a:p>
            <a:r>
              <a:rPr lang="en-US" smtClean="0"/>
              <a:t>LIGO SURF 2016</a:t>
            </a:r>
            <a:endParaRPr lang="en-US"/>
          </a:p>
        </p:txBody>
      </p:sp>
      <p:sp>
        <p:nvSpPr>
          <p:cNvPr id="8" name="Slide Number Placeholder 7"/>
          <p:cNvSpPr>
            <a:spLocks noGrp="1"/>
          </p:cNvSpPr>
          <p:nvPr>
            <p:ph type="sldNum" sz="quarter" idx="12"/>
          </p:nvPr>
        </p:nvSpPr>
        <p:spPr/>
        <p:txBody>
          <a:bodyPr/>
          <a:lstStyle/>
          <a:p>
            <a:fld id="{B993FBA5-AF8B-D540-84BD-372B7DCAB606}" type="slidenum">
              <a:rPr lang="en-US" smtClean="0"/>
              <a:t>5</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982" y="719867"/>
            <a:ext cx="6817109" cy="4483438"/>
          </a:xfrm>
          <a:prstGeom prst="rect">
            <a:avLst/>
          </a:prstGeom>
        </p:spPr>
      </p:pic>
    </p:spTree>
    <p:extLst>
      <p:ext uri="{BB962C8B-B14F-4D97-AF65-F5344CB8AC3E}">
        <p14:creationId xmlns:p14="http://schemas.microsoft.com/office/powerpoint/2010/main" val="14840760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4710"/>
          </a:xfrm>
        </p:spPr>
        <p:txBody>
          <a:bodyPr>
            <a:normAutofit/>
          </a:bodyPr>
          <a:lstStyle/>
          <a:p>
            <a:pPr marL="571500" indent="-571500" algn="l">
              <a:buFont typeface="Wingdings" charset="2"/>
              <a:buChar char="v"/>
            </a:pPr>
            <a:r>
              <a:rPr lang="en-US" sz="2400" dirty="0" smtClean="0"/>
              <a:t>Mass as Astrophysical Prior</a:t>
            </a:r>
            <a:endParaRPr lang="en-US" sz="24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63255" y="889349"/>
                <a:ext cx="4944650" cy="5467002"/>
              </a:xfrm>
            </p:spPr>
            <p:txBody>
              <a:bodyPr>
                <a:normAutofit/>
              </a:bodyPr>
              <a:lstStyle/>
              <a:p>
                <a:pPr marL="0" indent="0">
                  <a:buNone/>
                </a:pPr>
                <a:r>
                  <a:rPr lang="en-US" sz="2400" b="1" dirty="0" smtClean="0"/>
                  <a:t>Probability = </a:t>
                </a:r>
                <a:r>
                  <a:rPr lang="en-US" sz="2400" b="1" u="sng" dirty="0" smtClean="0"/>
                  <a:t>MASS</a:t>
                </a:r>
                <a:r>
                  <a:rPr lang="en-US" sz="2400" b="1" dirty="0" smtClean="0"/>
                  <a:t> </a:t>
                </a:r>
                <a:r>
                  <a:rPr lang="en-US" sz="2400" b="1" dirty="0"/>
                  <a:t>* 3D </a:t>
                </a:r>
                <a:r>
                  <a:rPr lang="en-US" sz="2400" b="1" dirty="0" err="1"/>
                  <a:t>prob</a:t>
                </a:r>
                <a:r>
                  <a:rPr lang="en-US" sz="2400" b="1" dirty="0"/>
                  <a:t> </a:t>
                </a:r>
                <a:r>
                  <a:rPr lang="en-US" sz="2400" b="1" dirty="0" smtClean="0"/>
                  <a:t>density (GW signal) </a:t>
                </a:r>
                <a:endParaRPr lang="en-US" sz="2400" dirty="0"/>
              </a:p>
              <a:p>
                <a:pPr marL="285750" indent="-285750">
                  <a:buFont typeface="Arial" charset="0"/>
                  <a:buChar char="•"/>
                </a:pPr>
                <a:r>
                  <a:rPr lang="en-US" sz="2400" dirty="0" smtClean="0"/>
                  <a:t>Number of GCs (Dynamical interaction) </a:t>
                </a:r>
                <a14:m>
                  <m:oMath xmlns:m="http://schemas.openxmlformats.org/officeDocument/2006/math">
                    <m:r>
                      <a:rPr lang="en-US" sz="2400" i="1" smtClean="0">
                        <a:latin typeface="Cambria Math" charset="0"/>
                        <a:ea typeface="Cambria Math" charset="0"/>
                        <a:cs typeface="Cambria Math" charset="0"/>
                      </a:rPr>
                      <m:t>∝</m:t>
                    </m:r>
                  </m:oMath>
                </a14:m>
                <a:r>
                  <a:rPr lang="en-US" sz="2400" dirty="0" smtClean="0"/>
                  <a:t> galaxy mass</a:t>
                </a:r>
              </a:p>
              <a:p>
                <a:pPr marL="285750" indent="-285750">
                  <a:buFont typeface="Arial" charset="0"/>
                  <a:buChar char="•"/>
                </a:pPr>
                <a:r>
                  <a:rPr lang="en-US" sz="2400" dirty="0"/>
                  <a:t>DM (Primordial BHs) </a:t>
                </a:r>
                <a14:m>
                  <m:oMath xmlns:m="http://schemas.openxmlformats.org/officeDocument/2006/math">
                    <m:r>
                      <a:rPr lang="en-US" sz="2400" i="1">
                        <a:latin typeface="Cambria Math" charset="0"/>
                        <a:ea typeface="Cambria Math" charset="0"/>
                        <a:cs typeface="Cambria Math" charset="0"/>
                      </a:rPr>
                      <m:t>∝</m:t>
                    </m:r>
                  </m:oMath>
                </a14:m>
                <a:r>
                  <a:rPr lang="en-US" sz="2400" dirty="0"/>
                  <a:t> </a:t>
                </a:r>
                <a:r>
                  <a:rPr lang="en-US" sz="2400" dirty="0" smtClean="0"/>
                  <a:t>galaxy mass</a:t>
                </a:r>
                <a:endParaRPr lang="en-US" sz="2400" dirty="0"/>
              </a:p>
              <a:p>
                <a:pPr marL="0" indent="0">
                  <a:buNone/>
                </a:pPr>
                <a:r>
                  <a:rPr lang="en-US" sz="2400" b="1" u="sng" dirty="0" smtClean="0"/>
                  <a:t>Low Metallicity </a:t>
                </a:r>
                <a:r>
                  <a:rPr lang="en-US" sz="2400" b="1" dirty="0" smtClean="0"/>
                  <a:t>(only required by massive BBHs)</a:t>
                </a:r>
              </a:p>
              <a:p>
                <a:r>
                  <a:rPr lang="en-US" sz="2400" dirty="0" smtClean="0"/>
                  <a:t>Pop </a:t>
                </a:r>
                <a:r>
                  <a:rPr lang="en-US" sz="2400" dirty="0"/>
                  <a:t>III </a:t>
                </a:r>
                <a:r>
                  <a:rPr lang="en-US" sz="2400" dirty="0" smtClean="0"/>
                  <a:t>stars </a:t>
                </a:r>
              </a:p>
              <a:p>
                <a:r>
                  <a:rPr lang="en-US" sz="2400" dirty="0" smtClean="0"/>
                  <a:t>BBHs in hierarchal three-body system</a:t>
                </a:r>
              </a:p>
              <a:p>
                <a:r>
                  <a:rPr lang="en-US" sz="2400" dirty="0" smtClean="0"/>
                  <a:t>Rotational mixing </a:t>
                </a:r>
              </a:p>
              <a:p>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63255" y="889349"/>
                <a:ext cx="4944650" cy="5467002"/>
              </a:xfrm>
              <a:blipFill rotWithShape="0">
                <a:blip r:embed="rId3"/>
                <a:stretch>
                  <a:fillRect l="-1973" t="-892" r="-209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A46DC618-EE12-D344-9CA3-070D5BA7F92A}" type="datetime1">
              <a:rPr lang="en-US" smtClean="0"/>
              <a:t>8/11/16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6</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7905" y="889348"/>
            <a:ext cx="3701295" cy="517301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9629" y="5121928"/>
            <a:ext cx="2177094" cy="739821"/>
          </a:xfrm>
          <a:prstGeom prst="rect">
            <a:avLst/>
          </a:prstGeom>
        </p:spPr>
      </p:pic>
    </p:spTree>
    <p:extLst>
      <p:ext uri="{BB962C8B-B14F-4D97-AF65-F5344CB8AC3E}">
        <p14:creationId xmlns:p14="http://schemas.microsoft.com/office/powerpoint/2010/main" val="183066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7028"/>
          </a:xfrm>
        </p:spPr>
        <p:txBody>
          <a:bodyPr>
            <a:normAutofit/>
          </a:bodyPr>
          <a:lstStyle/>
          <a:p>
            <a:pPr marL="571500" marR="0" lvl="0" indent="-571500" algn="l" defTabSz="914400" eaLnBrk="1" fontAlgn="auto" latinLnBrk="0" hangingPunct="1">
              <a:lnSpc>
                <a:spcPct val="100000"/>
              </a:lnSpc>
              <a:spcBef>
                <a:spcPts val="0"/>
              </a:spcBef>
              <a:spcAft>
                <a:spcPts val="0"/>
              </a:spcAft>
              <a:buClrTx/>
              <a:buSzTx/>
              <a:buFont typeface="Wingdings" charset="2"/>
              <a:buChar char="v"/>
              <a:tabLst/>
              <a:defRPr/>
            </a:pPr>
            <a:r>
              <a:rPr lang="en-US" sz="2400" dirty="0" smtClean="0"/>
              <a:t>Galaxy Mass Estimation</a:t>
            </a:r>
            <a:endParaRPr lang="en-US" sz="24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901874"/>
                <a:ext cx="8229600" cy="5224289"/>
              </a:xfrm>
            </p:spPr>
            <p:txBody>
              <a:bodyPr>
                <a:normAutofit lnSpcReduction="10000"/>
              </a:bodyPr>
              <a:lstStyle/>
              <a:p>
                <a:pPr marR="0" lvl="0" defTabSz="914400" eaLnBrk="1" fontAlgn="auto" latinLnBrk="0" hangingPunct="1">
                  <a:lnSpc>
                    <a:spcPct val="100000"/>
                  </a:lnSpc>
                  <a:spcBef>
                    <a:spcPts val="0"/>
                  </a:spcBef>
                  <a:spcAft>
                    <a:spcPts val="0"/>
                  </a:spcAft>
                  <a:buClrTx/>
                  <a:buSzTx/>
                  <a:buFont typeface="Wingdings" charset="2"/>
                  <a:buChar char="Ø"/>
                  <a:tabLst/>
                  <a:defRPr/>
                </a:pPr>
                <a:endParaRPr lang="en-US" sz="1800" b="1" dirty="0" smtClean="0">
                  <a:latin typeface="Calibri Light" charset="0"/>
                  <a:ea typeface="Calibri Light" charset="0"/>
                  <a:cs typeface="Calibri Light" charset="0"/>
                </a:endParaRPr>
              </a:p>
              <a:p>
                <a:pPr marR="0" lvl="0" defTabSz="914400" eaLnBrk="1" fontAlgn="auto" latinLnBrk="0" hangingPunct="1">
                  <a:lnSpc>
                    <a:spcPct val="100000"/>
                  </a:lnSpc>
                  <a:spcBef>
                    <a:spcPts val="0"/>
                  </a:spcBef>
                  <a:spcAft>
                    <a:spcPts val="0"/>
                  </a:spcAft>
                  <a:buClrTx/>
                  <a:buSzTx/>
                  <a:buFont typeface="Wingdings" charset="2"/>
                  <a:buChar char="Ø"/>
                  <a:tabLst/>
                  <a:defRPr/>
                </a:pPr>
                <a:r>
                  <a:rPr lang="en-US" sz="2000" b="1" dirty="0" smtClean="0">
                    <a:latin typeface="Calibri Light" charset="0"/>
                    <a:ea typeface="Calibri Light" charset="0"/>
                    <a:cs typeface="Calibri Light" charset="0"/>
                  </a:rPr>
                  <a:t>Method 1: Using B band photometry data to estimate galaxy mass:</a:t>
                </a:r>
              </a:p>
              <a:p>
                <a:pPr marL="0" marR="0" lvl="0" indent="0" defTabSz="914400" eaLnBrk="1" fontAlgn="auto" latinLnBrk="0" hangingPunct="1">
                  <a:lnSpc>
                    <a:spcPct val="100000"/>
                  </a:lnSpc>
                  <a:spcBef>
                    <a:spcPts val="0"/>
                  </a:spcBef>
                  <a:spcAft>
                    <a:spcPts val="0"/>
                  </a:spcAft>
                  <a:buClrTx/>
                  <a:buSzTx/>
                  <a:buNone/>
                  <a:tabLst/>
                  <a:defRPr/>
                </a:pPr>
                <a:endParaRPr lang="en-US" sz="1800" b="1" dirty="0" smtClean="0">
                  <a:latin typeface="Calibri Light" charset="0"/>
                  <a:ea typeface="Calibri Light" charset="0"/>
                  <a:cs typeface="Calibri Light" charset="0"/>
                </a:endParaRPr>
              </a:p>
              <a:p>
                <a:pPr marL="0" marR="0" lvl="0" indent="0" defTabSz="914400" eaLnBrk="1" fontAlgn="auto" latinLnBrk="0" hangingPunct="1">
                  <a:lnSpc>
                    <a:spcPct val="100000"/>
                  </a:lnSpc>
                  <a:spcBef>
                    <a:spcPts val="0"/>
                  </a:spcBef>
                  <a:spcAft>
                    <a:spcPts val="0"/>
                  </a:spcAft>
                  <a:buClrTx/>
                  <a:buSzTx/>
                  <a:buNone/>
                  <a:tabLst/>
                  <a:defRPr/>
                </a:pPr>
                <a:r>
                  <a:rPr lang="en-US" sz="1900" b="1" dirty="0" smtClean="0">
                    <a:latin typeface="Calibri Light" charset="0"/>
                    <a:ea typeface="Calibri Light" charset="0"/>
                    <a:cs typeface="Calibri Light" charset="0"/>
                  </a:rPr>
                  <a:t>Assumption: all stars in galaxies have the same mass-to-light ratio as the Sun</a:t>
                </a:r>
              </a:p>
              <a:p>
                <a:pPr marL="0" indent="0">
                  <a:buNone/>
                </a:pPr>
                <a:r>
                  <a:rPr lang="en-US" sz="1800" b="0" i="1" dirty="0" smtClean="0">
                    <a:latin typeface="Cambria Math" charset="0"/>
                  </a:rPr>
                  <a:t>Input: apparent B band magnitude, redshift (z)</a:t>
                </a:r>
              </a:p>
              <a:p>
                <a:pPr marL="0" indent="0" algn="ctr">
                  <a:buNone/>
                </a:pPr>
                <a14:m>
                  <m:oMath xmlns:m="http://schemas.openxmlformats.org/officeDocument/2006/math">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rPr>
                          <m:t>𝑔</m:t>
                        </m:r>
                      </m:sub>
                    </m:sSub>
                    <m:r>
                      <a:rPr lang="en-US" sz="1800" i="1">
                        <a:latin typeface="Cambria Math" charset="0"/>
                        <a:ea typeface="Cambria Math" charset="0"/>
                        <a:cs typeface="Cambria Math" charset="0"/>
                      </a:rPr>
                      <m:t>≅</m:t>
                    </m:r>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rPr>
                          <m:t>𝐵</m:t>
                        </m:r>
                      </m:sub>
                    </m:sSub>
                    <m:r>
                      <a:rPr lang="en-US" sz="1800" b="0" i="1" smtClean="0">
                        <a:latin typeface="Cambria Math" charset="0"/>
                      </a:rPr>
                      <m:t>∗</m:t>
                    </m:r>
                    <m:f>
                      <m:fPr>
                        <m:ctrlPr>
                          <a:rPr lang="bg-BG" sz="1800" b="0" i="1" smtClean="0">
                            <a:latin typeface="Cambria Math" charset="0"/>
                          </a:rPr>
                        </m:ctrlPr>
                      </m:fPr>
                      <m:num>
                        <m:sSub>
                          <m:sSubPr>
                            <m:ctrlPr>
                              <a:rPr lang="en-US" sz="1800" b="0" i="1" smtClean="0">
                                <a:latin typeface="Cambria Math" charset="0"/>
                              </a:rPr>
                            </m:ctrlPr>
                          </m:sSubPr>
                          <m:e>
                            <m:r>
                              <a:rPr lang="en-US" sz="1800" b="0" i="1" smtClean="0">
                                <a:latin typeface="Cambria Math" charset="0"/>
                              </a:rPr>
                              <m:t>𝑀</m:t>
                            </m:r>
                          </m:e>
                          <m:sub>
                            <m:r>
                              <a:rPr lang="en-US" sz="1800" b="0" i="1" smtClean="0">
                                <a:latin typeface="Cambria Math" charset="0"/>
                                <a:ea typeface="Cambria Math" charset="0"/>
                                <a:cs typeface="Cambria Math" charset="0"/>
                              </a:rPr>
                              <m:t>⨀</m:t>
                            </m:r>
                          </m:sub>
                        </m:sSub>
                      </m:num>
                      <m:den>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rPr>
                              <m:t>𝐵</m:t>
                            </m:r>
                            <m:r>
                              <a:rPr lang="en-US" sz="1800" b="0" i="1" smtClean="0">
                                <a:latin typeface="Cambria Math" charset="0"/>
                                <a:ea typeface="Cambria Math" charset="0"/>
                                <a:cs typeface="Cambria Math" charset="0"/>
                              </a:rPr>
                              <m:t>⨀</m:t>
                            </m:r>
                          </m:sub>
                        </m:sSub>
                      </m:den>
                    </m:f>
                  </m:oMath>
                </a14:m>
                <a:r>
                  <a:rPr lang="en-US" sz="1800" b="0" dirty="0" smtClean="0"/>
                  <a:t> </a:t>
                </a:r>
              </a:p>
              <a:p>
                <a:pPr marL="0" marR="0" lvl="0" indent="0" defTabSz="914400" eaLnBrk="1" fontAlgn="auto" latinLnBrk="0" hangingPunct="1">
                  <a:lnSpc>
                    <a:spcPct val="100000"/>
                  </a:lnSpc>
                  <a:spcBef>
                    <a:spcPts val="0"/>
                  </a:spcBef>
                  <a:spcAft>
                    <a:spcPts val="0"/>
                  </a:spcAft>
                  <a:buClrTx/>
                  <a:buSzTx/>
                  <a:buNone/>
                  <a:tabLst/>
                  <a:defRPr/>
                </a:pPr>
                <a14:m>
                  <m:oMathPara xmlns:m="http://schemas.openxmlformats.org/officeDocument/2006/math">
                    <m:oMathParaPr>
                      <m:jc m:val="left"/>
                    </m:oMathParaPr>
                    <m:oMath xmlns:m="http://schemas.openxmlformats.org/officeDocument/2006/math">
                      <m:r>
                        <a:rPr lang="en-US" sz="1800" b="0" i="1" smtClean="0">
                          <a:latin typeface="Cambria Math" charset="0"/>
                          <a:ea typeface="Calibri Light" charset="0"/>
                          <a:cs typeface="Calibri Light" charset="0"/>
                        </a:rPr>
                        <m:t>𝑂𝑢𝑡𝑝𝑢𝑡</m:t>
                      </m:r>
                      <m:r>
                        <a:rPr lang="en-US" sz="1800" b="0" i="1" smtClean="0">
                          <a:latin typeface="Cambria Math" charset="0"/>
                          <a:ea typeface="Calibri Light" charset="0"/>
                          <a:cs typeface="Calibri Light" charset="0"/>
                        </a:rPr>
                        <m:t>:</m:t>
                      </m:r>
                      <m:r>
                        <a:rPr lang="en-US" sz="1800" b="0" i="1" smtClean="0">
                          <a:latin typeface="Cambria Math" charset="0"/>
                          <a:ea typeface="Calibri Light" charset="0"/>
                          <a:cs typeface="Calibri Light" charset="0"/>
                        </a:rPr>
                        <m:t>𝑔𝑎𝑙𝑎𝑥𝑦</m:t>
                      </m:r>
                      <m:r>
                        <a:rPr lang="en-US" sz="1800" b="0" i="1" smtClean="0">
                          <a:latin typeface="Cambria Math" charset="0"/>
                          <a:ea typeface="Calibri Light" charset="0"/>
                          <a:cs typeface="Calibri Light" charset="0"/>
                        </a:rPr>
                        <m:t> </m:t>
                      </m:r>
                      <m:r>
                        <a:rPr lang="en-US" sz="1800" b="0" i="1" smtClean="0">
                          <a:latin typeface="Cambria Math" charset="0"/>
                          <a:ea typeface="Calibri Light" charset="0"/>
                          <a:cs typeface="Calibri Light" charset="0"/>
                        </a:rPr>
                        <m:t>𝑚𝑎𝑠𝑠</m:t>
                      </m:r>
                      <m:r>
                        <a:rPr lang="en-US" sz="1800" b="0" i="1" smtClean="0">
                          <a:latin typeface="Cambria Math" charset="0"/>
                          <a:ea typeface="Calibri Light" charset="0"/>
                          <a:cs typeface="Calibri Light" charset="0"/>
                        </a:rPr>
                        <m:t> </m:t>
                      </m:r>
                      <m:sSub>
                        <m:sSubPr>
                          <m:ctrlPr>
                            <a:rPr lang="en-US" sz="1800" b="0" i="1" smtClean="0">
                              <a:latin typeface="Cambria Math" charset="0"/>
                              <a:ea typeface="Calibri Light" charset="0"/>
                              <a:cs typeface="Calibri Light" charset="0"/>
                            </a:rPr>
                          </m:ctrlPr>
                        </m:sSubPr>
                        <m:e>
                          <m:r>
                            <a:rPr lang="en-US" sz="1800" b="0" i="1" smtClean="0">
                              <a:latin typeface="Cambria Math" charset="0"/>
                              <a:ea typeface="Calibri Light" charset="0"/>
                              <a:cs typeface="Calibri Light" charset="0"/>
                            </a:rPr>
                            <m:t>𝑀</m:t>
                          </m:r>
                        </m:e>
                        <m:sub>
                          <m:r>
                            <a:rPr lang="en-US" sz="1800" b="0" i="1" smtClean="0">
                              <a:latin typeface="Cambria Math" charset="0"/>
                              <a:ea typeface="Calibri Light" charset="0"/>
                              <a:cs typeface="Calibri Light" charset="0"/>
                            </a:rPr>
                            <m:t>𝑔</m:t>
                          </m:r>
                        </m:sub>
                      </m:sSub>
                    </m:oMath>
                  </m:oMathPara>
                </a14:m>
                <a:endParaRPr lang="en-US" sz="1800" b="0" dirty="0" smtClean="0">
                  <a:latin typeface="Calibri Light" charset="0"/>
                  <a:ea typeface="Calibri Light" charset="0"/>
                  <a:cs typeface="Calibri Light" charset="0"/>
                </a:endParaRPr>
              </a:p>
              <a:p>
                <a:pPr defTabSz="914400">
                  <a:spcBef>
                    <a:spcPts val="0"/>
                  </a:spcBef>
                  <a:buFont typeface="Wingdings" charset="2"/>
                  <a:buChar char="Ø"/>
                </a:pPr>
                <a:endParaRPr lang="en-US" sz="2000" dirty="0" smtClean="0"/>
              </a:p>
              <a:p>
                <a:pPr defTabSz="914400">
                  <a:spcBef>
                    <a:spcPts val="0"/>
                  </a:spcBef>
                  <a:buFont typeface="Wingdings" charset="2"/>
                  <a:buChar char="Ø"/>
                </a:pPr>
                <a:r>
                  <a:rPr lang="en-US" sz="2000" dirty="0" smtClean="0"/>
                  <a:t>Method 2: Using </a:t>
                </a:r>
                <a:r>
                  <a:rPr lang="en-US" sz="2000" dirty="0"/>
                  <a:t>W1-W2 band photometry </a:t>
                </a:r>
                <a:r>
                  <a:rPr lang="en-US" sz="2000" dirty="0" smtClean="0"/>
                  <a:t>data:</a:t>
                </a:r>
              </a:p>
              <a:p>
                <a:pPr marL="0" indent="0">
                  <a:buNone/>
                </a:pPr>
                <a:endParaRPr lang="en-US" sz="1800" dirty="0" smtClean="0"/>
              </a:p>
              <a:p>
                <a:pPr marL="0" indent="0">
                  <a:buNone/>
                </a:pPr>
                <a:r>
                  <a:rPr lang="en-US" sz="1800" dirty="0" smtClean="0"/>
                  <a:t>The </a:t>
                </a:r>
                <a:r>
                  <a:rPr lang="en-US" sz="1800" dirty="0"/>
                  <a:t>W1 band (</a:t>
                </a:r>
                <a14:m>
                  <m:oMath xmlns:m="http://schemas.openxmlformats.org/officeDocument/2006/math">
                    <m:r>
                      <a:rPr lang="en-US" sz="1800" i="1">
                        <a:latin typeface="Cambria Math" charset="0"/>
                      </a:rPr>
                      <m:t>3.4 </m:t>
                    </m:r>
                    <m:r>
                      <a:rPr lang="en-US" sz="1800" i="1">
                        <a:latin typeface="Cambria Math" charset="0"/>
                        <a:ea typeface="Cambria Math" charset="0"/>
                        <a:cs typeface="Cambria Math" charset="0"/>
                      </a:rPr>
                      <m:t>𝜇</m:t>
                    </m:r>
                    <m:r>
                      <a:rPr lang="en-US" sz="1800" i="1">
                        <a:latin typeface="Cambria Math" charset="0"/>
                        <a:ea typeface="Cambria Math" charset="0"/>
                        <a:cs typeface="Cambria Math" charset="0"/>
                      </a:rPr>
                      <m:t>𝑚</m:t>
                    </m:r>
                    <m:r>
                      <a:rPr lang="en-US" sz="1800" i="1">
                        <a:latin typeface="Cambria Math" charset="0"/>
                        <a:ea typeface="Cambria Math" charset="0"/>
                        <a:cs typeface="Cambria Math" charset="0"/>
                      </a:rPr>
                      <m:t>) </m:t>
                    </m:r>
                  </m:oMath>
                </a14:m>
                <a:r>
                  <a:rPr lang="en-US" sz="1800" dirty="0"/>
                  <a:t>of WISE survey is dominated by the light from old stars and can be used as an effective measure of stellar mass (Jarrett et al. 2013).</a:t>
                </a:r>
              </a:p>
              <a:p>
                <a:pPr marL="0" indent="0">
                  <a:buNone/>
                </a:pPr>
                <a:endParaRPr lang="en-US" sz="1800" i="1" dirty="0" smtClean="0">
                  <a:latin typeface="Cambria Math" charset="0"/>
                </a:endParaRPr>
              </a:p>
              <a:p>
                <a:pPr marL="0" indent="0">
                  <a:buNone/>
                </a:pPr>
                <a14:m>
                  <m:oMathPara xmlns:m="http://schemas.openxmlformats.org/officeDocument/2006/math">
                    <m:oMathParaPr>
                      <m:jc m:val="left"/>
                    </m:oMathParaPr>
                    <m:oMath xmlns:m="http://schemas.openxmlformats.org/officeDocument/2006/math">
                      <m:r>
                        <a:rPr lang="en-US" sz="1800" i="1">
                          <a:latin typeface="Cambria Math" charset="0"/>
                        </a:rPr>
                        <m:t>𝐼𝑛𝑝𝑢𝑡</m:t>
                      </m:r>
                      <m:r>
                        <a:rPr lang="en-US" sz="1800" i="1">
                          <a:latin typeface="Cambria Math" charset="0"/>
                        </a:rPr>
                        <m:t>:</m:t>
                      </m:r>
                      <m:r>
                        <a:rPr lang="en-US" sz="1800" i="1">
                          <a:latin typeface="Cambria Math" charset="0"/>
                        </a:rPr>
                        <m:t>𝑊</m:t>
                      </m:r>
                      <m:r>
                        <a:rPr lang="en-US" sz="1800" i="1">
                          <a:latin typeface="Cambria Math" charset="0"/>
                        </a:rPr>
                        <m:t>1, </m:t>
                      </m:r>
                      <m:r>
                        <a:rPr lang="en-US" sz="1800" i="1">
                          <a:latin typeface="Cambria Math" charset="0"/>
                        </a:rPr>
                        <m:t>𝑊</m:t>
                      </m:r>
                      <m:r>
                        <a:rPr lang="en-US" sz="1800" i="1">
                          <a:latin typeface="Cambria Math" charset="0"/>
                        </a:rPr>
                        <m:t>2, </m:t>
                      </m:r>
                      <m:r>
                        <a:rPr lang="en-US" sz="1800" i="1">
                          <a:latin typeface="Cambria Math" charset="0"/>
                        </a:rPr>
                        <m:t>𝑟𝑒𝑑𝑠h𝑖𝑓𝑡</m:t>
                      </m:r>
                    </m:oMath>
                  </m:oMathPara>
                </a14:m>
                <a:endParaRPr lang="en-US" sz="1800" i="1" dirty="0">
                  <a:latin typeface="Cambria Math" charset="0"/>
                </a:endParaRPr>
              </a:p>
              <a:p>
                <a:pPr marL="0" indent="0">
                  <a:buNone/>
                </a:pPr>
                <a14:m>
                  <m:oMathPara xmlns:m="http://schemas.openxmlformats.org/officeDocument/2006/math">
                    <m:oMathParaPr>
                      <m:jc m:val="centerGroup"/>
                    </m:oMathParaPr>
                    <m:oMath xmlns:m="http://schemas.openxmlformats.org/officeDocument/2006/math">
                      <m:func>
                        <m:funcPr>
                          <m:ctrlPr>
                            <a:rPr lang="en-US" sz="1800" i="1">
                              <a:latin typeface="Cambria Math" charset="0"/>
                            </a:rPr>
                          </m:ctrlPr>
                        </m:funcPr>
                        <m:fName>
                          <m:r>
                            <m:rPr>
                              <m:sty m:val="p"/>
                            </m:rPr>
                            <a:rPr lang="en-US" sz="1800">
                              <a:latin typeface="Cambria Math" charset="0"/>
                            </a:rPr>
                            <m:t>log</m:t>
                          </m:r>
                        </m:fName>
                        <m:e>
                          <m:d>
                            <m:dPr>
                              <m:ctrlPr>
                                <a:rPr lang="en-US" sz="1800" i="1">
                                  <a:latin typeface="Cambria Math" charset="0"/>
                                </a:rPr>
                              </m:ctrlPr>
                            </m:dPr>
                            <m:e>
                              <m:f>
                                <m:fPr>
                                  <m:ctrlPr>
                                    <a:rPr lang="en-US" sz="1800" i="1">
                                      <a:latin typeface="Cambria Math" charset="0"/>
                                    </a:rPr>
                                  </m:ctrlPr>
                                </m:fPr>
                                <m:num>
                                  <m:sSub>
                                    <m:sSubPr>
                                      <m:ctrlPr>
                                        <a:rPr lang="en-US" sz="1800" i="1">
                                          <a:latin typeface="Cambria Math" charset="0"/>
                                        </a:rPr>
                                      </m:ctrlPr>
                                    </m:sSubPr>
                                    <m:e>
                                      <m:r>
                                        <a:rPr lang="en-US" sz="1800" i="1">
                                          <a:latin typeface="Cambria Math" charset="0"/>
                                        </a:rPr>
                                        <m:t>𝑀</m:t>
                                      </m:r>
                                    </m:e>
                                    <m:sub>
                                      <m:r>
                                        <a:rPr lang="en-US" sz="1800" b="0" i="1" smtClean="0">
                                          <a:latin typeface="Cambria Math" charset="0"/>
                                        </a:rPr>
                                        <m:t>𝑔</m:t>
                                      </m:r>
                                    </m:sub>
                                  </m:sSub>
                                </m:num>
                                <m:den>
                                  <m:sSub>
                                    <m:sSubPr>
                                      <m:ctrlPr>
                                        <a:rPr lang="en-US" sz="1800" i="1">
                                          <a:latin typeface="Cambria Math" charset="0"/>
                                        </a:rPr>
                                      </m:ctrlPr>
                                    </m:sSubPr>
                                    <m:e>
                                      <m:r>
                                        <a:rPr lang="en-US" sz="1800" i="1">
                                          <a:latin typeface="Cambria Math" charset="0"/>
                                        </a:rPr>
                                        <m:t>𝐿</m:t>
                                      </m:r>
                                    </m:e>
                                    <m:sub>
                                      <m:r>
                                        <a:rPr lang="en-US" sz="1800" i="1">
                                          <a:latin typeface="Cambria Math" charset="0"/>
                                        </a:rPr>
                                        <m:t>𝑊</m:t>
                                      </m:r>
                                      <m:r>
                                        <a:rPr lang="en-US" sz="1800" i="1">
                                          <a:latin typeface="Cambria Math" charset="0"/>
                                        </a:rPr>
                                        <m:t>1</m:t>
                                      </m:r>
                                    </m:sub>
                                  </m:sSub>
                                </m:den>
                              </m:f>
                            </m:e>
                          </m:d>
                        </m:e>
                      </m:func>
                      <m:r>
                        <a:rPr lang="en-US" sz="1800" i="1">
                          <a:latin typeface="Cambria Math" charset="0"/>
                        </a:rPr>
                        <m:t>=−1.96</m:t>
                      </m:r>
                      <m:d>
                        <m:dPr>
                          <m:ctrlPr>
                            <a:rPr lang="en-US" sz="1800" i="1">
                              <a:latin typeface="Cambria Math" charset="0"/>
                            </a:rPr>
                          </m:ctrlPr>
                        </m:dPr>
                        <m:e>
                          <m:sSub>
                            <m:sSubPr>
                              <m:ctrlPr>
                                <a:rPr lang="en-US" sz="1800" i="1">
                                  <a:latin typeface="Cambria Math" charset="0"/>
                                </a:rPr>
                              </m:ctrlPr>
                            </m:sSubPr>
                            <m:e>
                              <m:r>
                                <a:rPr lang="en-US" sz="1800" i="1">
                                  <a:latin typeface="Cambria Math" charset="0"/>
                                </a:rPr>
                                <m:t>𝑊</m:t>
                              </m:r>
                            </m:e>
                            <m:sub>
                              <m:r>
                                <a:rPr lang="en-US" sz="1800" i="1">
                                  <a:latin typeface="Cambria Math" charset="0"/>
                                </a:rPr>
                                <m:t>1</m:t>
                              </m:r>
                            </m:sub>
                          </m:sSub>
                          <m:r>
                            <a:rPr lang="en-US" sz="1800" i="1">
                              <a:latin typeface="Cambria Math" charset="0"/>
                            </a:rPr>
                            <m:t>−</m:t>
                          </m:r>
                          <m:sSub>
                            <m:sSubPr>
                              <m:ctrlPr>
                                <a:rPr lang="en-US" sz="1800" i="1">
                                  <a:latin typeface="Cambria Math" charset="0"/>
                                </a:rPr>
                              </m:ctrlPr>
                            </m:sSubPr>
                            <m:e>
                              <m:r>
                                <a:rPr lang="en-US" sz="1800" i="1">
                                  <a:latin typeface="Cambria Math" charset="0"/>
                                </a:rPr>
                                <m:t>𝑊</m:t>
                              </m:r>
                            </m:e>
                            <m:sub>
                              <m:r>
                                <a:rPr lang="en-US" sz="1800" i="1">
                                  <a:latin typeface="Cambria Math" charset="0"/>
                                </a:rPr>
                                <m:t>2</m:t>
                              </m:r>
                            </m:sub>
                          </m:sSub>
                        </m:e>
                      </m:d>
                      <m:r>
                        <a:rPr lang="en-US" sz="1800" i="1">
                          <a:latin typeface="Cambria Math" charset="0"/>
                        </a:rPr>
                        <m:t>−0.03</m:t>
                      </m:r>
                    </m:oMath>
                  </m:oMathPara>
                </a14:m>
                <a:endParaRPr lang="en-US" sz="1800" dirty="0"/>
              </a:p>
              <a:p>
                <a:pPr marL="0" indent="0">
                  <a:buNone/>
                </a:pPr>
                <a14:m>
                  <m:oMathPara xmlns:m="http://schemas.openxmlformats.org/officeDocument/2006/math">
                    <m:oMathParaPr>
                      <m:jc m:val="left"/>
                    </m:oMathParaPr>
                    <m:oMath xmlns:m="http://schemas.openxmlformats.org/officeDocument/2006/math">
                      <m:r>
                        <a:rPr lang="en-US" sz="1800" i="1">
                          <a:latin typeface="Cambria Math" charset="0"/>
                        </a:rPr>
                        <m:t>𝑂𝑢𝑡𝑝𝑢𝑡</m:t>
                      </m:r>
                      <m:r>
                        <a:rPr lang="en-US" sz="1800" i="1">
                          <a:latin typeface="Cambria Math" charset="0"/>
                        </a:rPr>
                        <m:t>:</m:t>
                      </m:r>
                      <m:r>
                        <a:rPr lang="en-US" sz="1800" i="1">
                          <a:latin typeface="Cambria Math" charset="0"/>
                        </a:rPr>
                        <m:t>𝑔𝑎𝑙𝑎𝑥𝑦</m:t>
                      </m:r>
                      <m:r>
                        <a:rPr lang="en-US" sz="1800" i="1">
                          <a:latin typeface="Cambria Math" charset="0"/>
                        </a:rPr>
                        <m:t> </m:t>
                      </m:r>
                      <m:r>
                        <a:rPr lang="en-US" sz="1800" i="1">
                          <a:latin typeface="Cambria Math" charset="0"/>
                        </a:rPr>
                        <m:t>𝑚𝑎𝑠𝑠</m:t>
                      </m:r>
                      <m:r>
                        <a:rPr lang="en-US" sz="1800" i="1">
                          <a:latin typeface="Cambria Math" charset="0"/>
                        </a:rPr>
                        <m:t> </m:t>
                      </m:r>
                      <m:sSub>
                        <m:sSubPr>
                          <m:ctrlPr>
                            <a:rPr lang="en-US" sz="1800" i="1">
                              <a:latin typeface="Cambria Math" charset="0"/>
                            </a:rPr>
                          </m:ctrlPr>
                        </m:sSubPr>
                        <m:e>
                          <m:r>
                            <a:rPr lang="en-US" sz="1800" i="1">
                              <a:latin typeface="Cambria Math" charset="0"/>
                            </a:rPr>
                            <m:t>𝑀</m:t>
                          </m:r>
                        </m:e>
                        <m:sub>
                          <m:r>
                            <a:rPr lang="en-US" sz="1800" b="0" i="1" smtClean="0">
                              <a:latin typeface="Cambria Math" charset="0"/>
                            </a:rPr>
                            <m:t>𝑔</m:t>
                          </m:r>
                        </m:sub>
                      </m:sSub>
                    </m:oMath>
                  </m:oMathPara>
                </a14:m>
                <a:endParaRPr lang="en-US" sz="1800" dirty="0"/>
              </a:p>
              <a:p>
                <a:pPr marL="0" indent="0" defTabSz="914400">
                  <a:spcBef>
                    <a:spcPts val="0"/>
                  </a:spcBef>
                  <a:buNone/>
                </a:pPr>
                <a:endParaRPr lang="en-US" sz="2000" dirty="0" smtClean="0"/>
              </a:p>
              <a:p>
                <a:pPr marL="0" indent="0" defTabSz="914400">
                  <a:spcBef>
                    <a:spcPts val="0"/>
                  </a:spcBef>
                  <a:buNone/>
                </a:pPr>
                <a:endParaRPr lang="en-US" sz="1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901874"/>
                <a:ext cx="8229600" cy="5224289"/>
              </a:xfrm>
              <a:blipFill rotWithShape="0">
                <a:blip r:embed="rId3"/>
                <a:stretch>
                  <a:fillRect l="-667" r="-1111" b="-466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4A3DB605-A4CE-154E-91D9-41C4A9B1C8D7}" type="datetime1">
              <a:rPr lang="en-US" smtClean="0"/>
              <a:t>8/16/16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7</a:t>
            </a:fld>
            <a:endParaRPr lang="en-US"/>
          </a:p>
        </p:txBody>
      </p:sp>
    </p:spTree>
    <p:extLst>
      <p:ext uri="{BB962C8B-B14F-4D97-AF65-F5344CB8AC3E}">
        <p14:creationId xmlns:p14="http://schemas.microsoft.com/office/powerpoint/2010/main" val="571845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616" r="5342"/>
          <a:stretch/>
        </p:blipFill>
        <p:spPr>
          <a:xfrm>
            <a:off x="1056218" y="1607485"/>
            <a:ext cx="6280751" cy="3603186"/>
          </a:xfrm>
          <a:prstGeom prst="rect">
            <a:avLst/>
          </a:prstGeom>
        </p:spPr>
      </p:pic>
      <p:sp useBgFill="1">
        <p:nvSpPr>
          <p:cNvPr id="31" name="Oval 30"/>
          <p:cNvSpPr/>
          <p:nvPr/>
        </p:nvSpPr>
        <p:spPr>
          <a:xfrm>
            <a:off x="1094412" y="3011574"/>
            <a:ext cx="1035274" cy="634477"/>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864296"/>
            <a:ext cx="8229600" cy="5261867"/>
          </a:xfrm>
        </p:spPr>
        <p:txBody>
          <a:bodyPr>
            <a:normAutofit lnSpcReduction="10000"/>
          </a:bodyPr>
          <a:lstStyle/>
          <a:p>
            <a:pPr>
              <a:buFont typeface="Wingdings" charset="2"/>
              <a:buChar char="Ø"/>
            </a:pPr>
            <a:r>
              <a:rPr lang="en-US" sz="2000" dirty="0" smtClean="0"/>
              <a:t>Method 3: Evolutionary </a:t>
            </a:r>
            <a:r>
              <a:rPr lang="en-US" sz="2000" dirty="0"/>
              <a:t>Population Synthesis and SED fitting </a:t>
            </a:r>
            <a:r>
              <a:rPr lang="en-US" sz="2000" dirty="0" smtClean="0"/>
              <a:t>(</a:t>
            </a:r>
            <a:r>
              <a:rPr lang="en-US" sz="2000" dirty="0" err="1" smtClean="0"/>
              <a:t>BayeSED</a:t>
            </a:r>
            <a:r>
              <a:rPr lang="en-US" sz="2000" dirty="0" smtClean="0"/>
              <a:t>)</a:t>
            </a:r>
          </a:p>
          <a:p>
            <a:pPr marL="0" indent="0">
              <a:buNone/>
            </a:pPr>
            <a:r>
              <a:rPr lang="en-US" sz="1800" u="sng" dirty="0" err="1" smtClean="0"/>
              <a:t>BayeSED</a:t>
            </a:r>
            <a:r>
              <a:rPr lang="en-US" sz="1800" dirty="0" smtClean="0"/>
              <a:t> code algorithm flow chart: </a:t>
            </a:r>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endParaRPr lang="en-US" sz="1800" dirty="0"/>
          </a:p>
          <a:p>
            <a:r>
              <a:rPr lang="en-US" sz="1800" dirty="0" smtClean="0"/>
              <a:t>Input B JHK photometry data (broad band SEDs), redshift </a:t>
            </a:r>
          </a:p>
          <a:p>
            <a:r>
              <a:rPr lang="en-US" sz="1800" dirty="0" smtClean="0"/>
              <a:t>Output include galaxy mass, metallicity, etc.</a:t>
            </a:r>
            <a:endParaRPr lang="en-US" sz="1800" dirty="0"/>
          </a:p>
        </p:txBody>
      </p:sp>
      <p:sp>
        <p:nvSpPr>
          <p:cNvPr id="4" name="Date Placeholder 3"/>
          <p:cNvSpPr>
            <a:spLocks noGrp="1"/>
          </p:cNvSpPr>
          <p:nvPr>
            <p:ph type="dt" sz="half" idx="10"/>
          </p:nvPr>
        </p:nvSpPr>
        <p:spPr/>
        <p:txBody>
          <a:bodyPr/>
          <a:lstStyle/>
          <a:p>
            <a:fld id="{A46DC618-EE12-D344-9CA3-070D5BA7F92A}" type="datetime1">
              <a:rPr lang="en-US" smtClean="0"/>
              <a:t>8/17/16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8</a:t>
            </a:fld>
            <a:endParaRPr lang="en-US"/>
          </a:p>
        </p:txBody>
      </p:sp>
      <p:sp>
        <p:nvSpPr>
          <p:cNvPr id="8" name="Title 1"/>
          <p:cNvSpPr>
            <a:spLocks noGrp="1"/>
          </p:cNvSpPr>
          <p:nvPr>
            <p:ph type="title"/>
          </p:nvPr>
        </p:nvSpPr>
        <p:spPr>
          <a:xfrm>
            <a:off x="457200" y="274638"/>
            <a:ext cx="8229600" cy="589658"/>
          </a:xfrm>
        </p:spPr>
        <p:txBody>
          <a:bodyPr>
            <a:normAutofit/>
          </a:bodyPr>
          <a:lstStyle/>
          <a:p>
            <a:pPr marL="571500" marR="0" lvl="0" indent="-571500" algn="l" defTabSz="914400" eaLnBrk="1" fontAlgn="auto" latinLnBrk="0" hangingPunct="1">
              <a:lnSpc>
                <a:spcPct val="100000"/>
              </a:lnSpc>
              <a:spcBef>
                <a:spcPts val="0"/>
              </a:spcBef>
              <a:spcAft>
                <a:spcPts val="0"/>
              </a:spcAft>
              <a:buClrTx/>
              <a:buSzTx/>
              <a:buFont typeface="Wingdings" charset="2"/>
              <a:buChar char="v"/>
              <a:tabLst/>
              <a:defRPr/>
            </a:pPr>
            <a:r>
              <a:rPr lang="en-US" sz="2400" dirty="0" smtClean="0"/>
              <a:t>Galaxy Mass Estimation</a:t>
            </a:r>
            <a:endParaRPr lang="en-US" sz="2400" dirty="0"/>
          </a:p>
        </p:txBody>
      </p:sp>
      <p:sp>
        <p:nvSpPr>
          <p:cNvPr id="11" name="TextBox 10"/>
          <p:cNvSpPr txBox="1"/>
          <p:nvPr/>
        </p:nvSpPr>
        <p:spPr>
          <a:xfrm>
            <a:off x="7547331" y="1387844"/>
            <a:ext cx="1279014" cy="276999"/>
          </a:xfrm>
          <a:prstGeom prst="rect">
            <a:avLst/>
          </a:prstGeom>
          <a:noFill/>
        </p:spPr>
        <p:txBody>
          <a:bodyPr wrap="square" rtlCol="0">
            <a:spAutoFit/>
          </a:bodyPr>
          <a:lstStyle/>
          <a:p>
            <a:r>
              <a:rPr lang="en-US" sz="1200" smtClean="0"/>
              <a:t>Han &amp; Han 2014</a:t>
            </a:r>
            <a:endParaRPr lang="en-US" sz="1200"/>
          </a:p>
        </p:txBody>
      </p:sp>
      <p:sp>
        <p:nvSpPr>
          <p:cNvPr id="12" name="TextBox 11"/>
          <p:cNvSpPr txBox="1"/>
          <p:nvPr/>
        </p:nvSpPr>
        <p:spPr>
          <a:xfrm>
            <a:off x="7296784" y="2625322"/>
            <a:ext cx="908112" cy="707886"/>
          </a:xfrm>
          <a:prstGeom prst="rect">
            <a:avLst/>
          </a:prstGeom>
          <a:noFill/>
        </p:spPr>
        <p:txBody>
          <a:bodyPr wrap="square" rtlCol="0">
            <a:spAutoFit/>
          </a:bodyPr>
          <a:lstStyle/>
          <a:p>
            <a:r>
              <a:rPr lang="en-US" sz="1000" smtClean="0"/>
              <a:t>SPS model: </a:t>
            </a:r>
            <a:r>
              <a:rPr lang="en-US" sz="1000" dirty="0" err="1" smtClean="0"/>
              <a:t>Bruzual</a:t>
            </a:r>
            <a:r>
              <a:rPr lang="en-US" sz="1000" dirty="0" smtClean="0"/>
              <a:t> </a:t>
            </a:r>
            <a:r>
              <a:rPr lang="en-US" sz="1000" dirty="0" err="1"/>
              <a:t>Charlot</a:t>
            </a:r>
            <a:r>
              <a:rPr lang="en-US" sz="1000" dirty="0"/>
              <a:t> (2003</a:t>
            </a:r>
            <a:r>
              <a:rPr lang="en-US" sz="1000" dirty="0" smtClean="0"/>
              <a:t>)</a:t>
            </a:r>
            <a:endParaRPr lang="en-US" sz="1000" dirty="0"/>
          </a:p>
        </p:txBody>
      </p:sp>
      <p:sp>
        <p:nvSpPr>
          <p:cNvPr id="13" name="TextBox 12"/>
          <p:cNvSpPr txBox="1"/>
          <p:nvPr/>
        </p:nvSpPr>
        <p:spPr>
          <a:xfrm>
            <a:off x="6019800" y="2107399"/>
            <a:ext cx="1083972" cy="400110"/>
          </a:xfrm>
          <a:prstGeom prst="rect">
            <a:avLst/>
          </a:prstGeom>
          <a:noFill/>
        </p:spPr>
        <p:txBody>
          <a:bodyPr wrap="square" rtlCol="0">
            <a:spAutoFit/>
          </a:bodyPr>
          <a:lstStyle/>
          <a:p>
            <a:r>
              <a:rPr lang="en-US" sz="1000" dirty="0" err="1" smtClean="0"/>
              <a:t>Calzetti</a:t>
            </a:r>
            <a:r>
              <a:rPr lang="en-US" sz="1000" dirty="0" smtClean="0"/>
              <a:t> (2000) dust screen</a:t>
            </a:r>
            <a:endParaRPr lang="en-US" sz="1000" dirty="0"/>
          </a:p>
        </p:txBody>
      </p:sp>
      <p:sp>
        <p:nvSpPr>
          <p:cNvPr id="14" name="TextBox 13"/>
          <p:cNvSpPr txBox="1"/>
          <p:nvPr/>
        </p:nvSpPr>
        <p:spPr>
          <a:xfrm>
            <a:off x="1056218" y="2152221"/>
            <a:ext cx="1343544" cy="461665"/>
          </a:xfrm>
          <a:prstGeom prst="rect">
            <a:avLst/>
          </a:prstGeom>
          <a:noFill/>
        </p:spPr>
        <p:txBody>
          <a:bodyPr wrap="square" rtlCol="0">
            <a:spAutoFit/>
          </a:bodyPr>
          <a:lstStyle/>
          <a:p>
            <a:r>
              <a:rPr lang="en-US" sz="1200" dirty="0" smtClean="0"/>
              <a:t>B,J,H,K </a:t>
            </a:r>
            <a:r>
              <a:rPr lang="en-US" sz="1200" smtClean="0"/>
              <a:t>filter response function</a:t>
            </a:r>
            <a:endParaRPr lang="en-US" sz="1200"/>
          </a:p>
        </p:txBody>
      </p:sp>
      <p:sp>
        <p:nvSpPr>
          <p:cNvPr id="16" name="Left Brace 15"/>
          <p:cNvSpPr/>
          <p:nvPr/>
        </p:nvSpPr>
        <p:spPr>
          <a:xfrm>
            <a:off x="7858274" y="3115570"/>
            <a:ext cx="86931" cy="53048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7945205" y="3022487"/>
            <a:ext cx="1340613" cy="423193"/>
          </a:xfrm>
          <a:prstGeom prst="rect">
            <a:avLst/>
          </a:prstGeom>
          <a:noFill/>
        </p:spPr>
        <p:txBody>
          <a:bodyPr wrap="square" rtlCol="0">
            <a:spAutoFit/>
          </a:bodyPr>
          <a:lstStyle/>
          <a:p>
            <a:r>
              <a:rPr lang="en-US" sz="1050" dirty="0" err="1" smtClean="0"/>
              <a:t>IMF:</a:t>
            </a:r>
            <a:r>
              <a:rPr lang="en-US" sz="1050" dirty="0" err="1"/>
              <a:t>Chabrier</a:t>
            </a:r>
            <a:r>
              <a:rPr lang="en-US" sz="1050" dirty="0"/>
              <a:t> (2003)</a:t>
            </a:r>
          </a:p>
          <a:p>
            <a:endParaRPr lang="en-US" sz="1100" dirty="0"/>
          </a:p>
        </p:txBody>
      </p:sp>
      <mc:AlternateContent xmlns:mc="http://schemas.openxmlformats.org/markup-compatibility/2006">
        <mc:Choice xmlns:a14="http://schemas.microsoft.com/office/drawing/2010/main" Requires="a14">
          <p:sp>
            <p:nvSpPr>
              <p:cNvPr id="18" name="TextBox 17"/>
              <p:cNvSpPr txBox="1"/>
              <p:nvPr/>
            </p:nvSpPr>
            <p:spPr>
              <a:xfrm>
                <a:off x="7967131" y="3427629"/>
                <a:ext cx="998758" cy="327334"/>
              </a:xfrm>
              <a:prstGeom prst="rect">
                <a:avLst/>
              </a:prstGeom>
              <a:noFill/>
            </p:spPr>
            <p:txBody>
              <a:bodyPr wrap="square" rtlCol="0">
                <a:spAutoFit/>
              </a:bodyPr>
              <a:lstStyle/>
              <a:p>
                <a:r>
                  <a:rPr lang="en-US" sz="1050" dirty="0" smtClean="0"/>
                  <a:t>SFH: SFR</a:t>
                </a:r>
                <a14:m>
                  <m:oMath xmlns:m="http://schemas.openxmlformats.org/officeDocument/2006/math">
                    <m:r>
                      <a:rPr lang="en-US" sz="1050" i="1" smtClean="0">
                        <a:latin typeface="Cambria Math" charset="0"/>
                        <a:ea typeface="Cambria Math" charset="0"/>
                        <a:cs typeface="Cambria Math" charset="0"/>
                      </a:rPr>
                      <m:t>∝</m:t>
                    </m:r>
                    <m:sSup>
                      <m:sSupPr>
                        <m:ctrlPr>
                          <a:rPr lang="en-US" sz="1050" i="1" smtClean="0">
                            <a:latin typeface="Cambria Math" charset="0"/>
                            <a:ea typeface="Cambria Math" charset="0"/>
                            <a:cs typeface="Cambria Math" charset="0"/>
                          </a:rPr>
                        </m:ctrlPr>
                      </m:sSupPr>
                      <m:e>
                        <m:r>
                          <a:rPr lang="en-US" sz="1050" b="0" i="1" smtClean="0">
                            <a:latin typeface="Cambria Math" charset="0"/>
                            <a:ea typeface="Cambria Math" charset="0"/>
                            <a:cs typeface="Cambria Math" charset="0"/>
                          </a:rPr>
                          <m:t>𝑒</m:t>
                        </m:r>
                      </m:e>
                      <m:sup>
                        <m:f>
                          <m:fPr>
                            <m:ctrlPr>
                              <a:rPr lang="bg-BG" sz="1050" i="1" smtClean="0">
                                <a:latin typeface="Cambria Math" charset="0"/>
                                <a:ea typeface="Cambria Math" charset="0"/>
                                <a:cs typeface="Cambria Math" charset="0"/>
                              </a:rPr>
                            </m:ctrlPr>
                          </m:fPr>
                          <m:num>
                            <m:r>
                              <a:rPr lang="en-US" sz="1050" b="0" i="1" smtClean="0">
                                <a:latin typeface="Cambria Math" charset="0"/>
                                <a:ea typeface="Cambria Math" charset="0"/>
                                <a:cs typeface="Cambria Math" charset="0"/>
                              </a:rPr>
                              <m:t>𝑡</m:t>
                            </m:r>
                          </m:num>
                          <m:den>
                            <m:r>
                              <a:rPr lang="bg-BG" sz="1050" i="1" smtClean="0">
                                <a:latin typeface="Cambria Math" charset="0"/>
                                <a:ea typeface="Cambria Math" charset="0"/>
                                <a:cs typeface="Cambria Math" charset="0"/>
                              </a:rPr>
                              <m:t>𝜏</m:t>
                            </m:r>
                          </m:den>
                        </m:f>
                      </m:sup>
                    </m:sSup>
                  </m:oMath>
                </a14:m>
                <a:endParaRPr lang="en-US" sz="1050" dirty="0"/>
              </a:p>
            </p:txBody>
          </p:sp>
        </mc:Choice>
        <mc:Fallback>
          <p:sp>
            <p:nvSpPr>
              <p:cNvPr id="18" name="TextBox 17"/>
              <p:cNvSpPr txBox="1">
                <a:spLocks noRot="1" noChangeAspect="1" noMove="1" noResize="1" noEditPoints="1" noAdjustHandles="1" noChangeArrowheads="1" noChangeShapeType="1" noTextEdit="1"/>
              </p:cNvSpPr>
              <p:nvPr/>
            </p:nvSpPr>
            <p:spPr>
              <a:xfrm>
                <a:off x="7967131" y="3427629"/>
                <a:ext cx="998758" cy="327334"/>
              </a:xfrm>
              <a:prstGeom prst="rect">
                <a:avLst/>
              </a:prstGeom>
              <a:blipFill rotWithShape="0">
                <a:blip r:embed="rId4"/>
                <a:stretch>
                  <a:fillRect b="-7407"/>
                </a:stretch>
              </a:blipFill>
            </p:spPr>
            <p:txBody>
              <a:bodyPr/>
              <a:lstStyle/>
              <a:p>
                <a:r>
                  <a:rPr lang="en-US">
                    <a:noFill/>
                  </a:rPr>
                  <a:t> </a:t>
                </a:r>
              </a:p>
            </p:txBody>
          </p:sp>
        </mc:Fallback>
      </mc:AlternateContent>
      <p:cxnSp>
        <p:nvCxnSpPr>
          <p:cNvPr id="21" name="Straight Arrow Connector 20"/>
          <p:cNvCxnSpPr/>
          <p:nvPr/>
        </p:nvCxnSpPr>
        <p:spPr>
          <a:xfrm flipH="1">
            <a:off x="7336969" y="3380810"/>
            <a:ext cx="52130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996342" y="2933112"/>
            <a:ext cx="486734" cy="253916"/>
          </a:xfrm>
          <a:prstGeom prst="rect">
            <a:avLst/>
          </a:prstGeom>
          <a:noFill/>
        </p:spPr>
        <p:txBody>
          <a:bodyPr wrap="square" rtlCol="0">
            <a:spAutoFit/>
          </a:bodyPr>
          <a:lstStyle/>
          <a:p>
            <a:r>
              <a:rPr lang="en-US" sz="1050" dirty="0" smtClean="0"/>
              <a:t>PCA</a:t>
            </a:r>
            <a:endParaRPr lang="en-US" sz="1050" dirty="0"/>
          </a:p>
        </p:txBody>
      </p:sp>
      <p:sp>
        <p:nvSpPr>
          <p:cNvPr id="23" name="TextBox 22"/>
          <p:cNvSpPr txBox="1"/>
          <p:nvPr/>
        </p:nvSpPr>
        <p:spPr>
          <a:xfrm>
            <a:off x="4710570" y="4631349"/>
            <a:ext cx="1309230" cy="577081"/>
          </a:xfrm>
          <a:prstGeom prst="rect">
            <a:avLst/>
          </a:prstGeom>
          <a:noFill/>
        </p:spPr>
        <p:txBody>
          <a:bodyPr wrap="square" rtlCol="0">
            <a:spAutoFit/>
          </a:bodyPr>
          <a:lstStyle/>
          <a:p>
            <a:r>
              <a:rPr lang="en-US" sz="1050" dirty="0" smtClean="0"/>
              <a:t>Largest Bayesian evidence indicates </a:t>
            </a:r>
            <a:r>
              <a:rPr lang="en-US" sz="1050" smtClean="0"/>
              <a:t>best-fitted model</a:t>
            </a:r>
            <a:endParaRPr lang="en-US" sz="1050"/>
          </a:p>
        </p:txBody>
      </p:sp>
      <p:sp>
        <p:nvSpPr>
          <p:cNvPr id="24" name="TextBox 23"/>
          <p:cNvSpPr txBox="1"/>
          <p:nvPr/>
        </p:nvSpPr>
        <p:spPr>
          <a:xfrm>
            <a:off x="3698303" y="4082604"/>
            <a:ext cx="1256315" cy="253916"/>
          </a:xfrm>
          <a:prstGeom prst="rect">
            <a:avLst/>
          </a:prstGeom>
          <a:noFill/>
        </p:spPr>
        <p:txBody>
          <a:bodyPr wrap="square" rtlCol="0">
            <a:spAutoFit/>
          </a:bodyPr>
          <a:lstStyle/>
          <a:p>
            <a:r>
              <a:rPr lang="en-US" sz="1050" smtClean="0"/>
              <a:t>Nested Sampling</a:t>
            </a:r>
            <a:endParaRPr lang="en-US" sz="1050"/>
          </a:p>
        </p:txBody>
      </p:sp>
      <mc:AlternateContent xmlns:mc="http://schemas.openxmlformats.org/markup-compatibility/2006">
        <mc:Choice xmlns:a14="http://schemas.microsoft.com/office/drawing/2010/main" Requires="a14">
          <p:sp>
            <p:nvSpPr>
              <p:cNvPr id="25" name="TextBox 24"/>
              <p:cNvSpPr txBox="1"/>
              <p:nvPr/>
            </p:nvSpPr>
            <p:spPr>
              <a:xfrm>
                <a:off x="5786917" y="3229322"/>
                <a:ext cx="320072" cy="26590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1000" i="1" smtClean="0">
                              <a:latin typeface="Cambria Math" charset="0"/>
                            </a:rPr>
                          </m:ctrlPr>
                        </m:accPr>
                        <m:e>
                          <m:r>
                            <a:rPr lang="en-US" sz="1000" b="0" i="1" smtClean="0">
                              <a:latin typeface="Cambria Math" charset="0"/>
                            </a:rPr>
                            <m:t>𝐴</m:t>
                          </m:r>
                        </m:e>
                      </m:acc>
                    </m:oMath>
                  </m:oMathPara>
                </a14:m>
                <a:endParaRPr lang="en-US" sz="1000" dirty="0"/>
              </a:p>
            </p:txBody>
          </p:sp>
        </mc:Choice>
        <mc:Fallback>
          <p:sp>
            <p:nvSpPr>
              <p:cNvPr id="25" name="TextBox 24"/>
              <p:cNvSpPr txBox="1">
                <a:spLocks noRot="1" noChangeAspect="1" noMove="1" noResize="1" noEditPoints="1" noAdjustHandles="1" noChangeArrowheads="1" noChangeShapeType="1" noTextEdit="1"/>
              </p:cNvSpPr>
              <p:nvPr/>
            </p:nvSpPr>
            <p:spPr>
              <a:xfrm>
                <a:off x="5786917" y="3229322"/>
                <a:ext cx="320072" cy="265907"/>
              </a:xfrm>
              <a:prstGeom prst="rect">
                <a:avLst/>
              </a:prstGeom>
              <a:blipFill rotWithShape="0">
                <a:blip r:embed="rId5"/>
                <a:stretch>
                  <a:fillRect r="-18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p:cNvSpPr txBox="1"/>
              <p:nvPr/>
            </p:nvSpPr>
            <p:spPr>
              <a:xfrm>
                <a:off x="6190990" y="3622522"/>
                <a:ext cx="243367" cy="26488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1000" i="1" smtClean="0">
                              <a:latin typeface="Cambria Math" charset="0"/>
                            </a:rPr>
                          </m:ctrlPr>
                        </m:accPr>
                        <m:e>
                          <m:r>
                            <a:rPr lang="en-US" sz="1000" b="0" i="1" smtClean="0">
                              <a:latin typeface="Cambria Math" charset="0"/>
                            </a:rPr>
                            <m:t>𝑋</m:t>
                          </m:r>
                        </m:e>
                      </m:acc>
                    </m:oMath>
                  </m:oMathPara>
                </a14:m>
                <a:endParaRPr lang="en-US" sz="1000" dirty="0"/>
              </a:p>
            </p:txBody>
          </p:sp>
        </mc:Choice>
        <mc:Fallback>
          <p:sp>
            <p:nvSpPr>
              <p:cNvPr id="26" name="TextBox 25"/>
              <p:cNvSpPr txBox="1">
                <a:spLocks noRot="1" noChangeAspect="1" noMove="1" noResize="1" noEditPoints="1" noAdjustHandles="1" noChangeArrowheads="1" noChangeShapeType="1" noTextEdit="1"/>
              </p:cNvSpPr>
              <p:nvPr/>
            </p:nvSpPr>
            <p:spPr>
              <a:xfrm>
                <a:off x="6190990" y="3622522"/>
                <a:ext cx="243367" cy="264881"/>
              </a:xfrm>
              <a:prstGeom prst="rect">
                <a:avLst/>
              </a:prstGeom>
              <a:blipFill rotWithShape="0">
                <a:blip r:embed="rId6"/>
                <a:stretch>
                  <a:fillRect/>
                </a:stretch>
              </a:blipFill>
            </p:spPr>
            <p:txBody>
              <a:bodyPr/>
              <a:lstStyle/>
              <a:p>
                <a:r>
                  <a:rPr lang="en-US">
                    <a:noFill/>
                  </a:rPr>
                  <a:t> </a:t>
                </a:r>
              </a:p>
            </p:txBody>
          </p:sp>
        </mc:Fallback>
      </mc:AlternateContent>
      <p:cxnSp>
        <p:nvCxnSpPr>
          <p:cNvPr id="28" name="Straight Arrow Connector 27"/>
          <p:cNvCxnSpPr/>
          <p:nvPr/>
        </p:nvCxnSpPr>
        <p:spPr>
          <a:xfrm>
            <a:off x="5898234" y="4894131"/>
            <a:ext cx="53612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useBgFill="1">
        <p:nvSpPr>
          <p:cNvPr id="29" name="Oval 28"/>
          <p:cNvSpPr/>
          <p:nvPr/>
        </p:nvSpPr>
        <p:spPr>
          <a:xfrm>
            <a:off x="6190990" y="4544673"/>
            <a:ext cx="2216485" cy="759082"/>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444628" y="4631349"/>
            <a:ext cx="1962847" cy="600164"/>
          </a:xfrm>
          <a:prstGeom prst="rect">
            <a:avLst/>
          </a:prstGeom>
          <a:noFill/>
        </p:spPr>
        <p:txBody>
          <a:bodyPr wrap="square" rtlCol="0">
            <a:spAutoFit/>
          </a:bodyPr>
          <a:lstStyle/>
          <a:p>
            <a:r>
              <a:rPr lang="en-US" sz="1100" dirty="0" smtClean="0"/>
              <a:t>Output best-fitted model parameters (mass, metallicity, etc.) </a:t>
            </a:r>
            <a:endParaRPr lang="en-US" sz="1100" dirty="0"/>
          </a:p>
        </p:txBody>
      </p:sp>
      <p:sp>
        <p:nvSpPr>
          <p:cNvPr id="33" name="TextBox 32"/>
          <p:cNvSpPr txBox="1"/>
          <p:nvPr/>
        </p:nvSpPr>
        <p:spPr>
          <a:xfrm>
            <a:off x="1152401" y="3060070"/>
            <a:ext cx="977285" cy="553998"/>
          </a:xfrm>
          <a:prstGeom prst="rect">
            <a:avLst/>
          </a:prstGeom>
          <a:noFill/>
        </p:spPr>
        <p:txBody>
          <a:bodyPr wrap="square" rtlCol="0">
            <a:spAutoFit/>
          </a:bodyPr>
          <a:lstStyle/>
          <a:p>
            <a:r>
              <a:rPr lang="en-US" sz="1000" dirty="0" smtClean="0"/>
              <a:t>Input observed SED from GLADE-2MASS</a:t>
            </a:r>
            <a:endParaRPr lang="en-US" sz="1000" dirty="0"/>
          </a:p>
        </p:txBody>
      </p:sp>
    </p:spTree>
    <p:extLst>
      <p:ext uri="{BB962C8B-B14F-4D97-AF65-F5344CB8AC3E}">
        <p14:creationId xmlns:p14="http://schemas.microsoft.com/office/powerpoint/2010/main" val="1613240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marL="342900" lvl="1" indent="-342900" algn="l" defTabSz="457200" rtl="0">
              <a:spcBef>
                <a:spcPct val="0"/>
              </a:spcBef>
              <a:buFont typeface="Wingdings" charset="2"/>
              <a:buChar char="v"/>
            </a:pPr>
            <a:r>
              <a:rPr lang="en-US" sz="2400" dirty="0" smtClean="0"/>
              <a:t>Mass c</a:t>
            </a:r>
            <a:r>
              <a:rPr lang="en-US" sz="2400" dirty="0" smtClean="0"/>
              <a:t>omparison between galaxy catalogs</a:t>
            </a:r>
            <a:r>
              <a:rPr lang="en-US" sz="2000" dirty="0" smtClean="0"/>
              <a:t/>
            </a:r>
            <a:br>
              <a:rPr lang="en-US" sz="2000" dirty="0" smtClean="0"/>
            </a:b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002082"/>
                <a:ext cx="8229600" cy="5124081"/>
              </a:xfrm>
            </p:spPr>
            <p:txBody>
              <a:bodyPr>
                <a:normAutofit/>
              </a:bodyPr>
              <a:lstStyle/>
              <a:p>
                <a:pPr>
                  <a:buFont typeface="Wingdings" charset="2"/>
                  <a:buChar char="Ø"/>
                </a:pPr>
                <a:r>
                  <a:rPr lang="en-US" sz="2000" dirty="0" smtClean="0"/>
                  <a:t>Stripe 82-Massive Galaxy Catalog (S82-MGC)</a:t>
                </a:r>
              </a:p>
              <a:p>
                <a:pPr lvl="1">
                  <a:buFont typeface="Arial" charset="0"/>
                  <a:buChar char="•"/>
                </a:pPr>
                <a:r>
                  <a:rPr lang="en-US" sz="1800" dirty="0" smtClean="0"/>
                  <a:t>S82-MGC </a:t>
                </a:r>
                <a:r>
                  <a:rPr lang="en-US" sz="1800" dirty="0"/>
                  <a:t>is a part of the SDSS </a:t>
                </a:r>
                <a:r>
                  <a:rPr lang="en-US" sz="1800" dirty="0" smtClean="0"/>
                  <a:t>that </a:t>
                </a:r>
                <a:r>
                  <a:rPr lang="en-US" sz="1800" dirty="0"/>
                  <a:t>was covered many </a:t>
                </a:r>
                <a:r>
                  <a:rPr lang="en-US" sz="1800" dirty="0" smtClean="0"/>
                  <a:t>times</a:t>
                </a:r>
              </a:p>
              <a:p>
                <a:pPr lvl="1">
                  <a:buFont typeface="Arial" charset="0"/>
                  <a:buChar char="•"/>
                </a:pPr>
                <a:r>
                  <a:rPr lang="en-US" sz="1800" dirty="0" smtClean="0"/>
                  <a:t>2 </a:t>
                </a:r>
                <a:r>
                  <a:rPr lang="en-US" sz="1800" dirty="0"/>
                  <a:t>magnitudes deeper than the SDSS </a:t>
                </a:r>
                <a:r>
                  <a:rPr lang="en-US" sz="1800" dirty="0" smtClean="0"/>
                  <a:t>survey</a:t>
                </a:r>
              </a:p>
              <a:p>
                <a:pPr lvl="1">
                  <a:buFont typeface="Arial" charset="0"/>
                  <a:buChar char="•"/>
                </a:pPr>
                <a:r>
                  <a:rPr lang="en-US" sz="1800" dirty="0" smtClean="0"/>
                  <a:t>Relatively precise </a:t>
                </a:r>
                <a:r>
                  <a:rPr lang="en-US" sz="1800" dirty="0"/>
                  <a:t>stellar mass estimated by Bayesian SED fitting between Y JHK photometry from the UKIDSS Large Area Survey (LAS) </a:t>
                </a:r>
                <a:r>
                  <a:rPr lang="en-US" sz="1800" dirty="0" smtClean="0"/>
                  <a:t>and </a:t>
                </a:r>
                <a:r>
                  <a:rPr lang="en-US" sz="1800" dirty="0"/>
                  <a:t>FSPS models (FSPS: Flexible Stellar Population Synthesis Conroy et al. </a:t>
                </a:r>
                <a:r>
                  <a:rPr lang="en-US" sz="1800" dirty="0" smtClean="0"/>
                  <a:t>2010)</a:t>
                </a:r>
              </a:p>
              <a:p>
                <a:pPr lvl="1">
                  <a:buFont typeface="Arial" charset="0"/>
                  <a:buChar char="•"/>
                </a:pPr>
                <a:r>
                  <a:rPr lang="en-US" sz="1800" dirty="0" smtClean="0"/>
                  <a:t>Covers </a:t>
                </a:r>
                <a:r>
                  <a:rPr lang="en-US" sz="1800" dirty="0"/>
                  <a:t>only a small </a:t>
                </a:r>
                <a:r>
                  <a:rPr lang="en-US" sz="1800" dirty="0" smtClean="0"/>
                  <a:t>area:  ~250 </a:t>
                </a:r>
                <a14:m>
                  <m:oMath xmlns:m="http://schemas.openxmlformats.org/officeDocument/2006/math">
                    <m:sSup>
                      <m:sSupPr>
                        <m:ctrlPr>
                          <a:rPr lang="en-US" sz="1800" i="1" smtClean="0">
                            <a:latin typeface="Cambria Math" charset="0"/>
                          </a:rPr>
                        </m:ctrlPr>
                      </m:sSupPr>
                      <m:e>
                        <m:r>
                          <a:rPr lang="en-US" sz="1800" b="0" i="1" smtClean="0">
                            <a:latin typeface="Cambria Math" charset="0"/>
                          </a:rPr>
                          <m:t>𝑑𝑒𝑔𝑟𝑒𝑒</m:t>
                        </m:r>
                      </m:e>
                      <m:sup>
                        <m:r>
                          <a:rPr lang="en-US" sz="1800" b="0" i="1" smtClean="0">
                            <a:latin typeface="Cambria Math" charset="0"/>
                          </a:rPr>
                          <m:t>2</m:t>
                        </m:r>
                      </m:sup>
                    </m:sSup>
                  </m:oMath>
                </a14:m>
                <a:r>
                  <a:rPr lang="en-US" sz="1800" dirty="0" smtClean="0"/>
                  <a:t>, </a:t>
                </a:r>
              </a:p>
              <a:p>
                <a:pPr lvl="1">
                  <a:buFont typeface="Arial" charset="0"/>
                  <a:buChar char="•"/>
                </a:pPr>
                <a:r>
                  <a:rPr lang="en-US" sz="1800" dirty="0"/>
                  <a:t>C</a:t>
                </a:r>
                <a:r>
                  <a:rPr lang="en-US" sz="1800" dirty="0" smtClean="0"/>
                  <a:t>an </a:t>
                </a:r>
                <a:r>
                  <a:rPr lang="en-US" sz="1800" dirty="0"/>
                  <a:t>be used to compare mass </a:t>
                </a:r>
                <a:r>
                  <a:rPr lang="en-US" sz="1800" dirty="0" smtClean="0"/>
                  <a:t>estimated by different methods</a:t>
                </a:r>
              </a:p>
              <a:p>
                <a:pPr lvl="1">
                  <a:buFont typeface="Arial" charset="0"/>
                  <a:buChar char="•"/>
                </a:pPr>
                <a:endParaRPr lang="en-US" sz="1800"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002082"/>
                <a:ext cx="8229600" cy="5124081"/>
              </a:xfrm>
              <a:blipFill rotWithShape="0">
                <a:blip r:embed="rId3"/>
                <a:stretch>
                  <a:fillRect l="-667" t="-59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A46DC618-EE12-D344-9CA3-070D5BA7F92A}" type="datetime1">
              <a:rPr lang="en-US" smtClean="0"/>
              <a:t>8/16/16</a:t>
            </a:fld>
            <a:endParaRPr lang="en-US"/>
          </a:p>
        </p:txBody>
      </p:sp>
      <p:sp>
        <p:nvSpPr>
          <p:cNvPr id="5" name="Footer Placeholder 4"/>
          <p:cNvSpPr>
            <a:spLocks noGrp="1"/>
          </p:cNvSpPr>
          <p:nvPr>
            <p:ph type="ftr" sz="quarter" idx="11"/>
          </p:nvPr>
        </p:nvSpPr>
        <p:spPr/>
        <p:txBody>
          <a:bodyPr/>
          <a:lstStyle/>
          <a:p>
            <a:r>
              <a:rPr lang="en-US" smtClean="0"/>
              <a:t>LIGO SURF 2016</a:t>
            </a:r>
            <a:endParaRPr lang="en-US"/>
          </a:p>
        </p:txBody>
      </p:sp>
      <p:sp>
        <p:nvSpPr>
          <p:cNvPr id="6" name="Slide Number Placeholder 5"/>
          <p:cNvSpPr>
            <a:spLocks noGrp="1"/>
          </p:cNvSpPr>
          <p:nvPr>
            <p:ph type="sldNum" sz="quarter" idx="12"/>
          </p:nvPr>
        </p:nvSpPr>
        <p:spPr/>
        <p:txBody>
          <a:bodyPr/>
          <a:lstStyle/>
          <a:p>
            <a:fld id="{B993FBA5-AF8B-D540-84BD-372B7DCAB606}" type="slidenum">
              <a:rPr lang="en-US" smtClean="0"/>
              <a:t>9</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100" y="3967163"/>
            <a:ext cx="4864100" cy="2159000"/>
          </a:xfrm>
          <a:prstGeom prst="rect">
            <a:avLst/>
          </a:prstGeom>
        </p:spPr>
      </p:pic>
      <p:sp>
        <p:nvSpPr>
          <p:cNvPr id="10" name="Rectangle 9"/>
          <p:cNvSpPr/>
          <p:nvPr/>
        </p:nvSpPr>
        <p:spPr>
          <a:xfrm>
            <a:off x="5639873" y="4892116"/>
            <a:ext cx="759853" cy="309093"/>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364347" y="4916017"/>
            <a:ext cx="759853" cy="309093"/>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6399726" y="4765183"/>
            <a:ext cx="413198" cy="281479"/>
          </a:xfrm>
          <a:prstGeom prst="straightConnector1">
            <a:avLst/>
          </a:prstGeom>
          <a:ln w="3175">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0"/>
          </p:cNvCxnSpPr>
          <p:nvPr/>
        </p:nvCxnSpPr>
        <p:spPr>
          <a:xfrm flipV="1">
            <a:off x="2744274" y="4456090"/>
            <a:ext cx="4030013" cy="459927"/>
          </a:xfrm>
          <a:prstGeom prst="straightConnector1">
            <a:avLst/>
          </a:prstGeom>
          <a:ln w="3175">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967470" y="4456090"/>
            <a:ext cx="1043189" cy="369332"/>
          </a:xfrm>
          <a:prstGeom prst="rect">
            <a:avLst/>
          </a:prstGeom>
          <a:noFill/>
        </p:spPr>
        <p:txBody>
          <a:bodyPr wrap="square" rtlCol="0">
            <a:spAutoFit/>
          </a:bodyPr>
          <a:lstStyle/>
          <a:p>
            <a:r>
              <a:rPr lang="en-US" dirty="0" smtClean="0"/>
              <a:t>Stripe 82</a:t>
            </a:r>
            <a:endParaRPr lang="en-US" dirty="0"/>
          </a:p>
        </p:txBody>
      </p:sp>
    </p:spTree>
    <p:extLst>
      <p:ext uri="{BB962C8B-B14F-4D97-AF65-F5344CB8AC3E}">
        <p14:creationId xmlns:p14="http://schemas.microsoft.com/office/powerpoint/2010/main" val="313927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9911</TotalTime>
  <Words>3435</Words>
  <Application>Microsoft Macintosh PowerPoint</Application>
  <PresentationFormat>On-screen Show (4:3)</PresentationFormat>
  <Paragraphs>465</Paragraphs>
  <Slides>30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vt:lpstr>
      <vt:lpstr>Calibri Light</vt:lpstr>
      <vt:lpstr>Cambria Math</vt:lpstr>
      <vt:lpstr>Wingdings</vt:lpstr>
      <vt:lpstr>Arial</vt:lpstr>
      <vt:lpstr>Office Theme</vt:lpstr>
      <vt:lpstr>Astronomical Catalogs for Locating Gravitational-wave Events</vt:lpstr>
      <vt:lpstr>PowerPoint Presentation</vt:lpstr>
      <vt:lpstr>Skymap Viewer</vt:lpstr>
      <vt:lpstr>PowerPoint Presentation</vt:lpstr>
      <vt:lpstr>PowerPoint Presentation</vt:lpstr>
      <vt:lpstr>Mass as Astrophysical Prior</vt:lpstr>
      <vt:lpstr>Galaxy Mass Estimation</vt:lpstr>
      <vt:lpstr>Galaxy Mass Estimation</vt:lpstr>
      <vt:lpstr>Mass comparison between galaxy catalogs </vt:lpstr>
      <vt:lpstr>Mass comparison between galaxy catalogs</vt:lpstr>
      <vt:lpstr>Stellar mass comparison between galaxy catalogs</vt:lpstr>
      <vt:lpstr>Mass comparison between galaxy catalogs</vt:lpstr>
      <vt:lpstr>Galaxy Cluster Mass Estimation</vt:lpstr>
      <vt:lpstr>Galaxy Cluster Mass Estimation</vt:lpstr>
      <vt:lpstr>Mass-distance distribution plot of 5 catalogs in Skymap Viewer</vt:lpstr>
      <vt:lpstr>Metallicity Estimation</vt:lpstr>
      <vt:lpstr>Future Work</vt:lpstr>
      <vt:lpstr>Thank you!</vt:lpstr>
      <vt:lpstr>References</vt:lpstr>
      <vt:lpstr>References</vt:lpstr>
      <vt:lpstr>PowerPoint Presentation</vt:lpstr>
      <vt:lpstr>Skymap Viewer</vt:lpstr>
      <vt:lpstr>Galaxy Stellar Mass Estimation</vt:lpstr>
      <vt:lpstr>Galaxy Stellar Mass Estimation</vt:lpstr>
      <vt:lpstr>Galaxy Stellar Mass Estimation</vt:lpstr>
      <vt:lpstr>Stellar mass comparison between galaxy catalogs</vt:lpstr>
      <vt:lpstr>Stellar mass comparison between galaxy catalogs</vt:lpstr>
      <vt:lpstr>Galaxy Cluster Stellar Mass Estimation</vt:lpstr>
      <vt:lpstr>Metallicity Estimation</vt:lpstr>
      <vt:lpstr>PowerPoint Presentation</vt:lpstr>
    </vt:vector>
  </TitlesOfParts>
  <Company>Caltech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Williams</dc:creator>
  <cp:lastModifiedBy>Kunyang Li</cp:lastModifiedBy>
  <cp:revision>93</cp:revision>
  <cp:lastPrinted>2016-08-16T22:15:20Z</cp:lastPrinted>
  <dcterms:created xsi:type="dcterms:W3CDTF">2016-08-10T21:20:55Z</dcterms:created>
  <dcterms:modified xsi:type="dcterms:W3CDTF">2016-08-17T20:35:43Z</dcterms:modified>
</cp:coreProperties>
</file>