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mp4" ContentType="video/unknown"/>
  <Default Extension="wmf" ContentType="image/x-wmf"/>
  <Default Extension="rels" ContentType="application/vnd.openxmlformats-package.relationships+xml"/>
  <Default Extension="gif" ContentType="image/gif"/>
  <Default Extension="m4v" ContentType="video/unknown"/>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notesSlides/notesSlide3.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56"/>
  </p:notesMasterIdLst>
  <p:handoutMasterIdLst>
    <p:handoutMasterId r:id="rId57"/>
  </p:handoutMasterIdLst>
  <p:sldIdLst>
    <p:sldId id="302" r:id="rId2"/>
    <p:sldId id="334" r:id="rId3"/>
    <p:sldId id="351" r:id="rId4"/>
    <p:sldId id="352" r:id="rId5"/>
    <p:sldId id="353" r:id="rId6"/>
    <p:sldId id="354" r:id="rId7"/>
    <p:sldId id="355" r:id="rId8"/>
    <p:sldId id="356" r:id="rId9"/>
    <p:sldId id="326" r:id="rId10"/>
    <p:sldId id="357" r:id="rId11"/>
    <p:sldId id="374" r:id="rId12"/>
    <p:sldId id="358" r:id="rId13"/>
    <p:sldId id="322" r:id="rId14"/>
    <p:sldId id="329" r:id="rId15"/>
    <p:sldId id="335" r:id="rId16"/>
    <p:sldId id="333" r:id="rId17"/>
    <p:sldId id="330" r:id="rId18"/>
    <p:sldId id="305" r:id="rId19"/>
    <p:sldId id="303" r:id="rId20"/>
    <p:sldId id="325" r:id="rId21"/>
    <p:sldId id="307" r:id="rId22"/>
    <p:sldId id="310" r:id="rId23"/>
    <p:sldId id="315" r:id="rId24"/>
    <p:sldId id="340" r:id="rId25"/>
    <p:sldId id="344" r:id="rId26"/>
    <p:sldId id="338" r:id="rId27"/>
    <p:sldId id="345" r:id="rId28"/>
    <p:sldId id="346" r:id="rId29"/>
    <p:sldId id="347" r:id="rId30"/>
    <p:sldId id="389" r:id="rId31"/>
    <p:sldId id="382" r:id="rId32"/>
    <p:sldId id="362" r:id="rId33"/>
    <p:sldId id="377" r:id="rId34"/>
    <p:sldId id="380" r:id="rId35"/>
    <p:sldId id="378" r:id="rId36"/>
    <p:sldId id="376" r:id="rId37"/>
    <p:sldId id="384" r:id="rId38"/>
    <p:sldId id="386" r:id="rId39"/>
    <p:sldId id="387" r:id="rId40"/>
    <p:sldId id="388" r:id="rId41"/>
    <p:sldId id="383" r:id="rId42"/>
    <p:sldId id="343" r:id="rId43"/>
    <p:sldId id="381" r:id="rId44"/>
    <p:sldId id="364" r:id="rId45"/>
    <p:sldId id="375" r:id="rId46"/>
    <p:sldId id="365" r:id="rId47"/>
    <p:sldId id="348" r:id="rId48"/>
    <p:sldId id="366" r:id="rId49"/>
    <p:sldId id="367" r:id="rId50"/>
    <p:sldId id="368" r:id="rId51"/>
    <p:sldId id="349" r:id="rId52"/>
    <p:sldId id="342" r:id="rId53"/>
    <p:sldId id="331" r:id="rId54"/>
    <p:sldId id="379"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30" autoAdjust="0"/>
  </p:normalViewPr>
  <p:slideViewPr>
    <p:cSldViewPr>
      <p:cViewPr varScale="1">
        <p:scale>
          <a:sx n="80" d="100"/>
          <a:sy n="80" d="100"/>
        </p:scale>
        <p:origin x="-30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3225"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37891" name="Rectangle 3"/>
          <p:cNvSpPr>
            <a:spLocks noGrp="1" noChangeArrowheads="1"/>
          </p:cNvSpPr>
          <p:nvPr>
            <p:ph type="dt" sz="quarter" idx="1"/>
          </p:nvPr>
        </p:nvSpPr>
        <p:spPr bwMode="auto">
          <a:xfrm>
            <a:off x="3900488" y="0"/>
            <a:ext cx="2941637"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37892" name="Rectangle 4"/>
          <p:cNvSpPr>
            <a:spLocks noGrp="1" noChangeArrowheads="1"/>
          </p:cNvSpPr>
          <p:nvPr>
            <p:ph type="ftr" sz="quarter" idx="2"/>
          </p:nvPr>
        </p:nvSpPr>
        <p:spPr bwMode="auto">
          <a:xfrm>
            <a:off x="0" y="8678863"/>
            <a:ext cx="2943225"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37893" name="Rectangle 5"/>
          <p:cNvSpPr>
            <a:spLocks noGrp="1" noChangeArrowheads="1"/>
          </p:cNvSpPr>
          <p:nvPr>
            <p:ph type="sldNum" sz="quarter" idx="3"/>
          </p:nvPr>
        </p:nvSpPr>
        <p:spPr bwMode="auto">
          <a:xfrm>
            <a:off x="3900488" y="8678863"/>
            <a:ext cx="2941637"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E298F390-BB0A-9745-9D6A-1532A2CDA094}" type="slidenum">
              <a:rPr lang="en-US"/>
              <a:pPr>
                <a:defRPr/>
              </a:pPr>
              <a:t>‹#›</a:t>
            </a:fld>
            <a:endParaRPr lang="en-US"/>
          </a:p>
        </p:txBody>
      </p:sp>
    </p:spTree>
    <p:extLst>
      <p:ext uri="{BB962C8B-B14F-4D97-AF65-F5344CB8AC3E}">
        <p14:creationId xmlns:p14="http://schemas.microsoft.com/office/powerpoint/2010/main" val="1720036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107A017B-F9B1-9743-8104-3F7AB792CE64}" type="slidenum">
              <a:rPr lang="en-US"/>
              <a:pPr>
                <a:defRPr/>
              </a:pPr>
              <a:t>‹#›</a:t>
            </a:fld>
            <a:endParaRPr lang="en-US"/>
          </a:p>
        </p:txBody>
      </p:sp>
    </p:spTree>
    <p:extLst>
      <p:ext uri="{BB962C8B-B14F-4D97-AF65-F5344CB8AC3E}">
        <p14:creationId xmlns:p14="http://schemas.microsoft.com/office/powerpoint/2010/main" val="15191038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Suppose that an instant before time T=0, the Sun would disappear.  What would happen to the orbit of Earth?  Most people would expect Earth to immediately hurtle out into space, since the gravitational pull of the sun would no longer hold it.  But special relativity says that information cannot travel faster than light.  So Earth would continue to orbit the Sun that we can see is no longer there until folks on Earth see the Sun disappear.  Right near the edge of the vanished Sun, its gravity disappears right away.  Later and later its gravity disappears farther and farther away until it eventually (at T = 8 min 20 sec) it disappears at Earth.  That front of disapearing gravity is the gravity wave front.</a:t>
            </a:r>
          </a:p>
        </p:txBody>
      </p:sp>
      <p:sp>
        <p:nvSpPr>
          <p:cNvPr id="337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00113">
              <a:defRPr sz="2400">
                <a:solidFill>
                  <a:schemeClr val="tx1"/>
                </a:solidFill>
                <a:latin typeface="Times New Roman" charset="0"/>
                <a:ea typeface="ＭＳ Ｐゴシック" charset="0"/>
                <a:cs typeface="ＭＳ Ｐゴシック" charset="0"/>
              </a:defRPr>
            </a:lvl1pPr>
            <a:lvl2pPr marL="742950" indent="-285750" defTabSz="900113">
              <a:defRPr sz="2400">
                <a:solidFill>
                  <a:schemeClr val="tx1"/>
                </a:solidFill>
                <a:latin typeface="Times New Roman" charset="0"/>
                <a:ea typeface="ＭＳ Ｐゴシック" charset="0"/>
              </a:defRPr>
            </a:lvl2pPr>
            <a:lvl3pPr marL="1143000" indent="-228600" defTabSz="900113">
              <a:defRPr sz="2400">
                <a:solidFill>
                  <a:schemeClr val="tx1"/>
                </a:solidFill>
                <a:latin typeface="Times New Roman" charset="0"/>
                <a:ea typeface="ＭＳ Ｐゴシック" charset="0"/>
              </a:defRPr>
            </a:lvl3pPr>
            <a:lvl4pPr marL="1600200" indent="-228600" defTabSz="900113">
              <a:defRPr sz="2400">
                <a:solidFill>
                  <a:schemeClr val="tx1"/>
                </a:solidFill>
                <a:latin typeface="Times New Roman" charset="0"/>
                <a:ea typeface="ＭＳ Ｐゴシック" charset="0"/>
              </a:defRPr>
            </a:lvl4pPr>
            <a:lvl5pPr marL="2057400" indent="-228600" defTabSz="900113">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fld id="{8AC78C69-D7BA-B64E-AD3F-455132B91345}" type="slidenum">
              <a:rPr lang="en-US" sz="1200"/>
              <a:pPr/>
              <a:t>7</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eaLnBrk="1" hangingPunct="1"/>
            <a:fld id="{A4808D13-37E7-444E-BA50-00565AE51603}" type="slidenum">
              <a:rPr lang="en-GB" sz="1200">
                <a:solidFill>
                  <a:srgbClr val="000000"/>
                </a:solidFill>
              </a:rPr>
              <a:pPr eaLnBrk="1" hangingPunct="1"/>
              <a:t>16</a:t>
            </a:fld>
            <a:endParaRPr lang="en-GB" sz="1200">
              <a:solidFill>
                <a:srgbClr val="000000"/>
              </a:solidFill>
            </a:endParaRPr>
          </a:p>
        </p:txBody>
      </p:sp>
      <p:sp>
        <p:nvSpPr>
          <p:cNvPr id="44035" name="Text Box 1"/>
          <p:cNvSpPr txBox="1">
            <a:spLocks noChangeArrowheads="1"/>
          </p:cNvSpPr>
          <p:nvPr/>
        </p:nvSpPr>
        <p:spPr bwMode="auto">
          <a:xfrm>
            <a:off x="3886200" y="8686800"/>
            <a:ext cx="29654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r" eaLnBrk="1" hangingPunct="1">
              <a:lnSpc>
                <a:spcPct val="100000"/>
              </a:lnSpc>
            </a:pPr>
            <a:fld id="{0825A82E-1A93-9041-9DCE-FA8A2C3DE3D9}" type="slidenum">
              <a:rPr lang="en-GB" sz="1200">
                <a:solidFill>
                  <a:srgbClr val="000000"/>
                </a:solidFill>
              </a:rPr>
              <a:pPr algn="r" eaLnBrk="1" hangingPunct="1">
                <a:lnSpc>
                  <a:spcPct val="100000"/>
                </a:lnSpc>
              </a:pPr>
              <a:t>16</a:t>
            </a:fld>
            <a:endParaRPr lang="en-GB" sz="1200">
              <a:solidFill>
                <a:srgbClr val="000000"/>
              </a:solidFill>
            </a:endParaRPr>
          </a:p>
        </p:txBody>
      </p:sp>
      <p:sp>
        <p:nvSpPr>
          <p:cNvPr id="44036" name="Text Box 2"/>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r" eaLnBrk="1" hangingPunct="1">
              <a:lnSpc>
                <a:spcPct val="100000"/>
              </a:lnSpc>
            </a:pPr>
            <a:fld id="{C901A770-4136-1F4F-9B5A-5AE675CCD73F}" type="slidenum">
              <a:rPr lang="en-GB" sz="1200">
                <a:solidFill>
                  <a:srgbClr val="000000"/>
                </a:solidFill>
              </a:rPr>
              <a:pPr algn="r" eaLnBrk="1" hangingPunct="1">
                <a:lnSpc>
                  <a:spcPct val="100000"/>
                </a:lnSpc>
              </a:pPr>
              <a:t>16</a:t>
            </a:fld>
            <a:endParaRPr lang="en-GB" sz="1200">
              <a:solidFill>
                <a:srgbClr val="000000"/>
              </a:solidFill>
            </a:endParaRPr>
          </a:p>
        </p:txBody>
      </p:sp>
      <p:sp>
        <p:nvSpPr>
          <p:cNvPr id="4403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eaLnBrk="1" hangingPunct="1"/>
            <a:endParaRPr lang="en-US"/>
          </a:p>
        </p:txBody>
      </p:sp>
      <p:sp>
        <p:nvSpPr>
          <p:cNvPr id="44038" name="Rectangle 4"/>
          <p:cNvSpPr>
            <a:spLocks noGrp="1" noChangeArrowheads="1"/>
          </p:cNvSpPr>
          <p:nvPr>
            <p:ph type="body"/>
          </p:nvPr>
        </p:nvSpPr>
        <p:spPr>
          <a:xfrm>
            <a:off x="914400" y="4343400"/>
            <a:ext cx="5022850" cy="410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fld id="{2E1DE46A-59EF-4C49-889E-14D444EB3715}" type="slidenum">
              <a:rPr lang="en-GB" altLang="en-US" sz="1200">
                <a:solidFill>
                  <a:srgbClr val="000000"/>
                </a:solidFill>
              </a:rPr>
              <a:pPr eaLnBrk="1" hangingPunct="1"/>
              <a:t>18</a:t>
            </a:fld>
            <a:endParaRPr lang="en-GB" altLang="en-US" sz="1200">
              <a:solidFill>
                <a:srgbClr val="000000"/>
              </a:solidFill>
            </a:endParaRPr>
          </a:p>
        </p:txBody>
      </p:sp>
      <p:sp>
        <p:nvSpPr>
          <p:cNvPr id="15363" name="Text Box 1"/>
          <p:cNvSpPr txBox="1">
            <a:spLocks noChangeArrowheads="1"/>
          </p:cNvSpPr>
          <p:nvPr/>
        </p:nvSpPr>
        <p:spPr bwMode="auto">
          <a:xfrm>
            <a:off x="3886200" y="8686800"/>
            <a:ext cx="29654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lnSpc>
                <a:spcPct val="100000"/>
              </a:lnSpc>
            </a:pPr>
            <a:fld id="{F90205DD-9DD4-4F09-BCF2-8642DC3B6A8E}" type="slidenum">
              <a:rPr lang="en-GB" altLang="en-US" sz="1200">
                <a:solidFill>
                  <a:srgbClr val="000000"/>
                </a:solidFill>
              </a:rPr>
              <a:pPr algn="r" eaLnBrk="1" hangingPunct="1">
                <a:lnSpc>
                  <a:spcPct val="100000"/>
                </a:lnSpc>
              </a:pPr>
              <a:t>18</a:t>
            </a:fld>
            <a:endParaRPr lang="en-GB" altLang="en-US" sz="1200">
              <a:solidFill>
                <a:srgbClr val="000000"/>
              </a:solidFill>
            </a:endParaRPr>
          </a:p>
        </p:txBody>
      </p:sp>
      <p:sp>
        <p:nvSpPr>
          <p:cNvPr id="15364" name="Text Box 2"/>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lnSpc>
                <a:spcPct val="100000"/>
              </a:lnSpc>
            </a:pPr>
            <a:fld id="{47830B7A-5A27-461B-A0F7-46734BB9D17D}" type="slidenum">
              <a:rPr lang="en-GB" altLang="en-US" sz="1200">
                <a:solidFill>
                  <a:srgbClr val="000000"/>
                </a:solidFill>
              </a:rPr>
              <a:pPr algn="r" eaLnBrk="1" hangingPunct="1">
                <a:lnSpc>
                  <a:spcPct val="100000"/>
                </a:lnSpc>
              </a:pPr>
              <a:t>18</a:t>
            </a:fld>
            <a:endParaRPr lang="en-GB" altLang="en-US" sz="1200">
              <a:solidFill>
                <a:srgbClr val="000000"/>
              </a:solidFill>
            </a:endParaRPr>
          </a:p>
        </p:txBody>
      </p:sp>
      <p:sp>
        <p:nvSpPr>
          <p:cNvPr id="15365"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15366" name="Rectangle 4"/>
          <p:cNvSpPr>
            <a:spLocks noGrp="1" noChangeArrowheads="1"/>
          </p:cNvSpPr>
          <p:nvPr>
            <p:ph type="body"/>
          </p:nvPr>
        </p:nvSpPr>
        <p:spPr>
          <a:xfrm>
            <a:off x="914400" y="4343400"/>
            <a:ext cx="5022850" cy="410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63379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From </a:t>
            </a:r>
            <a:r>
              <a:rPr lang="en-US" b="1" dirty="0" err="1" smtClean="0"/>
              <a:t>i</a:t>
            </a:r>
            <a:r>
              <a:rPr lang="en-US" b="1" dirty="0" smtClean="0"/>
              <a:t>) observations of double neutron stars in our galaxy, and </a:t>
            </a:r>
          </a:p>
          <a:p>
            <a:r>
              <a:rPr lang="en-US" b="1" dirty="0" smtClean="0"/>
              <a:t>ii) Population synthesis</a:t>
            </a:r>
            <a:r>
              <a:rPr lang="en-US" b="1" baseline="0" dirty="0" smtClean="0"/>
              <a:t> modeling.</a:t>
            </a:r>
          </a:p>
          <a:p>
            <a:endParaRPr lang="en-US" b="1" baseline="0" dirty="0" smtClean="0"/>
          </a:p>
          <a:p>
            <a:pPr marL="270291" indent="-270291">
              <a:buAutoNum type="romanLcParenR"/>
            </a:pPr>
            <a:r>
              <a:rPr lang="en-US" b="1" baseline="0" dirty="0" smtClean="0"/>
              <a:t>Suffers from small sample size, and the assumption the sample is representative</a:t>
            </a:r>
          </a:p>
          <a:p>
            <a:pPr marL="270291" indent="-270291">
              <a:buAutoNum type="romanLcParenR"/>
            </a:pPr>
            <a:r>
              <a:rPr lang="en-US" b="1" baseline="0" dirty="0" smtClean="0"/>
              <a:t>Suffers from unknowns like birth velocities, companion mass distribution </a:t>
            </a:r>
            <a:r>
              <a:rPr lang="en-US" b="1" baseline="0" dirty="0" err="1" smtClean="0"/>
              <a:t>etc</a:t>
            </a:r>
            <a:endParaRPr lang="en-US" b="1" dirty="0"/>
          </a:p>
        </p:txBody>
      </p:sp>
      <p:sp>
        <p:nvSpPr>
          <p:cNvPr id="4" name="Slide Number Placeholder 3"/>
          <p:cNvSpPr>
            <a:spLocks noGrp="1"/>
          </p:cNvSpPr>
          <p:nvPr>
            <p:ph type="sldNum" sz="quarter" idx="10"/>
          </p:nvPr>
        </p:nvSpPr>
        <p:spPr/>
        <p:txBody>
          <a:bodyPr/>
          <a:lstStyle/>
          <a:p>
            <a:fld id="{8126C1DB-6E50-EF4B-AE93-B3B548AAA048}" type="slidenum">
              <a:rPr lang="en-US" smtClean="0"/>
              <a:pPr/>
              <a:t>36</a:t>
            </a:fld>
            <a:endParaRPr lang="en-US"/>
          </a:p>
        </p:txBody>
      </p:sp>
    </p:spTree>
    <p:extLst>
      <p:ext uri="{BB962C8B-B14F-4D97-AF65-F5344CB8AC3E}">
        <p14:creationId xmlns:p14="http://schemas.microsoft.com/office/powerpoint/2010/main" val="373295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9F0247-70FA-5940-945F-C3B0AAAD37B6}" type="slidenum">
              <a:rPr lang="en-US"/>
              <a:pPr>
                <a:defRPr/>
              </a:pPr>
              <a:t>38</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pPr>
              <a:defRPr/>
            </a:pPr>
            <a:r>
              <a:rPr lang="en-US" dirty="0"/>
              <a:t>LIGO is designed to be an observatory, not a one-off proof that GWs exist.  What do we look for?</a:t>
            </a:r>
          </a:p>
          <a:p>
            <a:pPr>
              <a:defRPr/>
            </a:pPr>
            <a:endParaRPr lang="en-US" dirty="0"/>
          </a:p>
          <a:p>
            <a:pPr>
              <a:defRPr/>
            </a:pPr>
            <a:r>
              <a:rPr lang="en-US" dirty="0"/>
              <a:t>There are number of predicted astrophysical sources of gravitational radiation, and most of them involve cataclysmic events.</a:t>
            </a:r>
          </a:p>
          <a:p>
            <a:pPr>
              <a:defRPr/>
            </a:pPr>
            <a:r>
              <a:rPr lang="en-US" dirty="0"/>
              <a:t>Binary systems – NSs and BHs, most likely source, theoretically well understood with known waveforms</a:t>
            </a:r>
          </a:p>
          <a:p>
            <a:pPr>
              <a:defRPr/>
            </a:pPr>
            <a:r>
              <a:rPr lang="en-US" dirty="0"/>
              <a:t>Bursts – GW emissions that are not well modeled or understood.  These include asymmetrically core collapse supernova, cosmic strings, and perhaps unknown sources</a:t>
            </a:r>
          </a:p>
          <a:p>
            <a:pPr>
              <a:defRPr/>
            </a:pPr>
            <a:r>
              <a:rPr lang="en-US" dirty="0"/>
              <a:t>The residual GW background</a:t>
            </a:r>
          </a:p>
          <a:p>
            <a:pPr>
              <a:defRPr/>
            </a:pPr>
            <a:r>
              <a:rPr lang="en-US" dirty="0"/>
              <a:t>Continuously emitting sources such as spinning neutron stars, which have a pure monotone emission.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9F0247-70FA-5940-945F-C3B0AAAD37B6}" type="slidenum">
              <a:rPr lang="en-US"/>
              <a:pPr>
                <a:defRPr/>
              </a:pPr>
              <a:t>39</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pPr>
              <a:defRPr/>
            </a:pPr>
            <a:r>
              <a:rPr lang="en-US" dirty="0"/>
              <a:t>LIGO is designed to be an observatory, not a one-off proof that GWs exist.  What do we look for?</a:t>
            </a:r>
          </a:p>
          <a:p>
            <a:pPr>
              <a:defRPr/>
            </a:pPr>
            <a:endParaRPr lang="en-US" dirty="0"/>
          </a:p>
          <a:p>
            <a:pPr>
              <a:defRPr/>
            </a:pPr>
            <a:r>
              <a:rPr lang="en-US" dirty="0"/>
              <a:t>There are number of predicted astrophysical sources of gravitational radiation, and most of them involve cataclysmic events.</a:t>
            </a:r>
          </a:p>
          <a:p>
            <a:pPr>
              <a:defRPr/>
            </a:pPr>
            <a:r>
              <a:rPr lang="en-US" dirty="0"/>
              <a:t>Binary systems – NSs and BHs, most likely source, theoretically well understood with known waveforms</a:t>
            </a:r>
          </a:p>
          <a:p>
            <a:pPr>
              <a:defRPr/>
            </a:pPr>
            <a:r>
              <a:rPr lang="en-US" dirty="0"/>
              <a:t>Bursts – GW emissions that are not well modeled or understood.  These include asymmetrically core collapse supernova, cosmic strings, and perhaps unknown sources</a:t>
            </a:r>
          </a:p>
          <a:p>
            <a:pPr>
              <a:defRPr/>
            </a:pPr>
            <a:r>
              <a:rPr lang="en-US" dirty="0"/>
              <a:t>The residual GW background</a:t>
            </a:r>
          </a:p>
          <a:p>
            <a:pPr>
              <a:defRPr/>
            </a:pPr>
            <a:r>
              <a:rPr lang="en-US" dirty="0"/>
              <a:t>Continuously emitting sources such as spinning neutron stars, which have a pure monotone emission.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796C5F8-3F63-4854-B4B8-2B64DD9E14E3}" type="slidenum">
              <a:rPr lang="en-US"/>
              <a:pPr/>
              <a:t>40</a:t>
            </a:fld>
            <a:endParaRPr lang="en-US"/>
          </a:p>
        </p:txBody>
      </p:sp>
      <p:sp>
        <p:nvSpPr>
          <p:cNvPr id="66563"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665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1403" tIns="45702" rIns="91403" bIns="45702"/>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Sathya</a:t>
            </a:r>
            <a:r>
              <a:rPr lang="en-US" baseline="0" dirty="0" smtClean="0"/>
              <a:t> pointed out need to mitigate gravity gradient noise.</a:t>
            </a:r>
            <a:endParaRPr lang="en-US" dirty="0" smtClean="0"/>
          </a:p>
          <a:p>
            <a:r>
              <a:rPr lang="en-US" dirty="0" smtClean="0"/>
              <a:t>We need Krishna’s </a:t>
            </a:r>
            <a:r>
              <a:rPr lang="en-US" dirty="0" err="1" smtClean="0"/>
              <a:t>tiltmeters</a:t>
            </a:r>
            <a:r>
              <a:rPr lang="en-US" dirty="0" smtClean="0"/>
              <a:t>!</a:t>
            </a:r>
            <a:r>
              <a:rPr lang="en-US" baseline="0" dirty="0" smtClean="0"/>
              <a:t>  Testing at </a:t>
            </a:r>
            <a:r>
              <a:rPr lang="en-US" baseline="0" dirty="0" err="1" smtClean="0"/>
              <a:t>endstation</a:t>
            </a:r>
            <a:r>
              <a:rPr lang="en-US" baseline="0" dirty="0" smtClean="0"/>
              <a:t>.</a:t>
            </a:r>
          </a:p>
          <a:p>
            <a:r>
              <a:rPr lang="en-US" baseline="0" dirty="0" smtClean="0"/>
              <a:t>Tilt-to-length coupling in an inertial sensor.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126C1DB-6E50-EF4B-AE93-B3B548AAA048}" type="slidenum">
              <a:rPr lang="en-US" smtClean="0"/>
              <a:pPr/>
              <a:t>45</a:t>
            </a:fld>
            <a:endParaRPr lang="en-US"/>
          </a:p>
        </p:txBody>
      </p:sp>
    </p:spTree>
    <p:extLst>
      <p:ext uri="{BB962C8B-B14F-4D97-AF65-F5344CB8AC3E}">
        <p14:creationId xmlns:p14="http://schemas.microsoft.com/office/powerpoint/2010/main" val="89040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0703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7A6DA8A-7F1F-1147-9C6C-874CAACCCC5B}" type="slidenum">
              <a:rPr lang="en-US"/>
              <a:pPr>
                <a:defRPr/>
              </a:pPr>
              <a:t>‹#›</a:t>
            </a:fld>
            <a:endParaRPr lang="en-US"/>
          </a:p>
        </p:txBody>
      </p:sp>
    </p:spTree>
    <p:extLst>
      <p:ext uri="{BB962C8B-B14F-4D97-AF65-F5344CB8AC3E}">
        <p14:creationId xmlns:p14="http://schemas.microsoft.com/office/powerpoint/2010/main" val="199166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5F6D1C0-7B07-5D4E-852F-C652A90D9EC6}" type="slidenum">
              <a:rPr lang="en-US"/>
              <a:pPr>
                <a:defRPr/>
              </a:pPr>
              <a:t>‹#›</a:t>
            </a:fld>
            <a:endParaRPr lang="en-US"/>
          </a:p>
        </p:txBody>
      </p:sp>
    </p:spTree>
    <p:extLst>
      <p:ext uri="{BB962C8B-B14F-4D97-AF65-F5344CB8AC3E}">
        <p14:creationId xmlns:p14="http://schemas.microsoft.com/office/powerpoint/2010/main" val="421406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Top nologo">
    <p:spTree>
      <p:nvGrpSpPr>
        <p:cNvPr id="1" name=""/>
        <p:cNvGrpSpPr/>
        <p:nvPr/>
      </p:nvGrpSpPr>
      <p:grpSpPr>
        <a:xfrm>
          <a:off x="0" y="0"/>
          <a:ext cx="0" cy="0"/>
          <a:chOff x="0" y="0"/>
          <a:chExt cx="0" cy="0"/>
        </a:xfrm>
      </p:grpSpPr>
      <p:pic>
        <p:nvPicPr>
          <p:cNvPr id="3" name="pasted1.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682625"/>
            <a:ext cx="7634287"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 name="Shape 29"/>
          <p:cNvSpPr>
            <a:spLocks noGrp="1"/>
          </p:cNvSpPr>
          <p:nvPr>
            <p:ph type="title"/>
          </p:nvPr>
        </p:nvSpPr>
        <p:spPr>
          <a:xfrm>
            <a:off x="1375172" y="89297"/>
            <a:ext cx="7134820" cy="473273"/>
          </a:xfrm>
          <a:prstGeom prst="rect">
            <a:avLst/>
          </a:prstGeom>
        </p:spPr>
        <p:txBody>
          <a:bodyPr lIns="0" tIns="0" rIns="0" bIns="0"/>
          <a:lstStyle>
            <a:lvl1pPr marL="0" marR="0" defTabSz="410751">
              <a:lnSpc>
                <a:spcPts val="3867"/>
              </a:lnSpc>
              <a:spcBef>
                <a:spcPts val="211"/>
              </a:spcBef>
              <a:tabLst>
                <a:tab pos="857220" algn="l"/>
              </a:tabLst>
              <a:defRPr sz="3200">
                <a:uFillTx/>
                <a:latin typeface="+mn-lt"/>
                <a:ea typeface="+mn-ea"/>
                <a:cs typeface="+mn-cs"/>
                <a:sym typeface="Helvetica"/>
              </a:defRPr>
            </a:lvl1pPr>
          </a:lstStyle>
          <a:p>
            <a:pPr lvl="0"/>
            <a:r>
              <a:rPr/>
              <a:t>Title Text</a:t>
            </a:r>
          </a:p>
        </p:txBody>
      </p:sp>
    </p:spTree>
    <p:extLst>
      <p:ext uri="{BB962C8B-B14F-4D97-AF65-F5344CB8AC3E}">
        <p14:creationId xmlns:p14="http://schemas.microsoft.com/office/powerpoint/2010/main" val="316223777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smtClean="0"/>
              <a:t>Raab:  Finding the Voice of the Universe</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6518C8F-5214-F34C-B4EB-4EAFCC95D51E}" type="slidenum">
              <a:rPr lang="en-US"/>
              <a:pPr/>
              <a:t>‹#›</a:t>
            </a:fld>
            <a:endParaRPr lang="en-US"/>
          </a:p>
        </p:txBody>
      </p:sp>
    </p:spTree>
    <p:extLst>
      <p:ext uri="{BB962C8B-B14F-4D97-AF65-F5344CB8AC3E}">
        <p14:creationId xmlns:p14="http://schemas.microsoft.com/office/powerpoint/2010/main" val="313526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885BD74-D3CF-0748-A42B-5AACE3A7331E}" type="slidenum">
              <a:rPr lang="en-US"/>
              <a:pPr>
                <a:defRPr/>
              </a:pPr>
              <a:t>‹#›</a:t>
            </a:fld>
            <a:endParaRPr lang="en-US"/>
          </a:p>
        </p:txBody>
      </p:sp>
    </p:spTree>
    <p:extLst>
      <p:ext uri="{BB962C8B-B14F-4D97-AF65-F5344CB8AC3E}">
        <p14:creationId xmlns:p14="http://schemas.microsoft.com/office/powerpoint/2010/main" val="53175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743200" y="6248400"/>
            <a:ext cx="3657600" cy="457200"/>
          </a:xfrm>
        </p:spPr>
        <p:txBody>
          <a:bodyPr/>
          <a:lstStyle>
            <a:lvl1pPr>
              <a:defRPr/>
            </a:lvl1pPr>
          </a:lstStyle>
          <a:p>
            <a:r>
              <a:rPr lang="en-US" smtClean="0"/>
              <a:t>Raab:  Finding the Voice of the Universe</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F5A0975-1803-DE46-8F54-29127C401169}" type="slidenum">
              <a:rPr lang="en-US"/>
              <a:pPr/>
              <a:t>‹#›</a:t>
            </a:fld>
            <a:endParaRPr lang="en-US"/>
          </a:p>
        </p:txBody>
      </p:sp>
    </p:spTree>
    <p:extLst>
      <p:ext uri="{BB962C8B-B14F-4D97-AF65-F5344CB8AC3E}">
        <p14:creationId xmlns:p14="http://schemas.microsoft.com/office/powerpoint/2010/main" val="24628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1295400" y="6248400"/>
            <a:ext cx="1905000" cy="457200"/>
          </a:xfrm>
          <a:ln/>
        </p:spPr>
        <p:txBody>
          <a:bodyPr/>
          <a:lstStyle>
            <a:lvl1pPr>
              <a:defRPr/>
            </a:lvl1pPr>
          </a:lstStyle>
          <a:p>
            <a:pPr>
              <a:defRPr/>
            </a:pP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dirty="0"/>
          </a:p>
        </p:txBody>
      </p:sp>
      <p:sp>
        <p:nvSpPr>
          <p:cNvPr id="6" name="Rectangle 4"/>
          <p:cNvSpPr>
            <a:spLocks noGrp="1" noChangeArrowheads="1"/>
          </p:cNvSpPr>
          <p:nvPr>
            <p:ph type="sldNum" sz="quarter" idx="12"/>
          </p:nvPr>
        </p:nvSpPr>
        <p:spPr>
          <a:ln/>
        </p:spPr>
        <p:txBody>
          <a:bodyPr/>
          <a:lstStyle>
            <a:lvl1pPr>
              <a:defRPr/>
            </a:lvl1pPr>
          </a:lstStyle>
          <a:p>
            <a:pPr>
              <a:defRPr/>
            </a:pPr>
            <a:fld id="{3FA244CC-88F7-B741-ABEA-29EACDCA51E3}" type="slidenum">
              <a:rPr lang="en-US"/>
              <a:pPr>
                <a:defRPr/>
              </a:pPr>
              <a:t>‹#›</a:t>
            </a:fld>
            <a:endParaRPr lang="en-US"/>
          </a:p>
        </p:txBody>
      </p:sp>
    </p:spTree>
    <p:extLst>
      <p:ext uri="{BB962C8B-B14F-4D97-AF65-F5344CB8AC3E}">
        <p14:creationId xmlns:p14="http://schemas.microsoft.com/office/powerpoint/2010/main" val="209960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927AAFD-5CC9-094C-B43C-6DF832D8A848}" type="slidenum">
              <a:rPr lang="en-US"/>
              <a:pPr>
                <a:defRPr/>
              </a:pPr>
              <a:t>‹#›</a:t>
            </a:fld>
            <a:endParaRPr lang="en-US"/>
          </a:p>
        </p:txBody>
      </p:sp>
    </p:spTree>
    <p:extLst>
      <p:ext uri="{BB962C8B-B14F-4D97-AF65-F5344CB8AC3E}">
        <p14:creationId xmlns:p14="http://schemas.microsoft.com/office/powerpoint/2010/main" val="27262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254310B-EE97-7442-930E-12E436E4C0AB}" type="slidenum">
              <a:rPr lang="en-US"/>
              <a:pPr>
                <a:defRPr/>
              </a:pPr>
              <a:t>‹#›</a:t>
            </a:fld>
            <a:endParaRPr lang="en-US"/>
          </a:p>
        </p:txBody>
      </p:sp>
    </p:spTree>
    <p:extLst>
      <p:ext uri="{BB962C8B-B14F-4D97-AF65-F5344CB8AC3E}">
        <p14:creationId xmlns:p14="http://schemas.microsoft.com/office/powerpoint/2010/main" val="326450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7BB71AD1-B32E-9C47-A4B3-96FA825277F0}" type="slidenum">
              <a:rPr lang="en-US"/>
              <a:pPr>
                <a:defRPr/>
              </a:pPr>
              <a:t>‹#›</a:t>
            </a:fld>
            <a:endParaRPr lang="en-US"/>
          </a:p>
        </p:txBody>
      </p:sp>
    </p:spTree>
    <p:extLst>
      <p:ext uri="{BB962C8B-B14F-4D97-AF65-F5344CB8AC3E}">
        <p14:creationId xmlns:p14="http://schemas.microsoft.com/office/powerpoint/2010/main" val="60700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C13317FA-3C5D-644B-AB01-586F21D0C44B}" type="slidenum">
              <a:rPr lang="en-US"/>
              <a:pPr>
                <a:defRPr/>
              </a:pPr>
              <a:t>‹#›</a:t>
            </a:fld>
            <a:endParaRPr lang="en-US"/>
          </a:p>
        </p:txBody>
      </p:sp>
    </p:spTree>
    <p:extLst>
      <p:ext uri="{BB962C8B-B14F-4D97-AF65-F5344CB8AC3E}">
        <p14:creationId xmlns:p14="http://schemas.microsoft.com/office/powerpoint/2010/main" val="115510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D9B0ACC3-A54F-F649-866A-232BBABD2A73}" type="slidenum">
              <a:rPr lang="en-US"/>
              <a:pPr>
                <a:defRPr/>
              </a:pPr>
              <a:t>‹#›</a:t>
            </a:fld>
            <a:endParaRPr lang="en-US"/>
          </a:p>
        </p:txBody>
      </p:sp>
    </p:spTree>
    <p:extLst>
      <p:ext uri="{BB962C8B-B14F-4D97-AF65-F5344CB8AC3E}">
        <p14:creationId xmlns:p14="http://schemas.microsoft.com/office/powerpoint/2010/main" val="47057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E796DE8-AE38-5C44-BE82-EE71AA75A345}" type="slidenum">
              <a:rPr lang="en-US"/>
              <a:pPr>
                <a:defRPr/>
              </a:pPr>
              <a:t>‹#›</a:t>
            </a:fld>
            <a:endParaRPr lang="en-US"/>
          </a:p>
        </p:txBody>
      </p:sp>
    </p:spTree>
    <p:extLst>
      <p:ext uri="{BB962C8B-B14F-4D97-AF65-F5344CB8AC3E}">
        <p14:creationId xmlns:p14="http://schemas.microsoft.com/office/powerpoint/2010/main" val="285797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Finding the Voice of the Universe</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53B1D99-9B66-A14D-83E1-8220989CF476}" type="slidenum">
              <a:rPr lang="en-US"/>
              <a:pPr>
                <a:defRPr/>
              </a:pPr>
              <a:t>‹#›</a:t>
            </a:fld>
            <a:endParaRPr lang="en-US"/>
          </a:p>
        </p:txBody>
      </p:sp>
    </p:spTree>
    <p:extLst>
      <p:ext uri="{BB962C8B-B14F-4D97-AF65-F5344CB8AC3E}">
        <p14:creationId xmlns:p14="http://schemas.microsoft.com/office/powerpoint/2010/main" val="39431072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vmlDrawing" Target="../drawings/vmlDrawing1.vml"/><Relationship Id="rId18" Type="http://schemas.openxmlformats.org/officeDocument/2006/relationships/oleObject" Target="../embeddings/oleObject1.bin"/><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307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1">
                <a:latin typeface="+mn-lt"/>
                <a:ea typeface="+mn-ea"/>
                <a:cs typeface="+mn-cs"/>
              </a:defRPr>
            </a:lvl1pPr>
          </a:lstStyle>
          <a:p>
            <a:pPr>
              <a:defRPr/>
            </a:pPr>
            <a:r>
              <a:rPr lang="en-US" smtClean="0"/>
              <a:t>Raab:  Finding the Voice of the Universe</a:t>
            </a:r>
            <a:endParaRPr lang="en-US"/>
          </a:p>
        </p:txBody>
      </p:sp>
      <p:sp>
        <p:nvSpPr>
          <p:cNvPr id="3076"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Helvetica" charset="0"/>
              </a:defRPr>
            </a:lvl1pPr>
          </a:lstStyle>
          <a:p>
            <a:pPr>
              <a:defRPr/>
            </a:pPr>
            <a:fld id="{603AB50E-9E1D-DE48-BBA4-32FEDEB6B2EE}" type="slidenum">
              <a:rPr lang="en-US"/>
              <a:pPr>
                <a:defRPr/>
              </a:pPr>
              <a:t>‹#›</a:t>
            </a:fld>
            <a:endParaRPr lang="en-US"/>
          </a:p>
        </p:txBody>
      </p:sp>
      <p:sp>
        <p:nvSpPr>
          <p:cNvPr id="1029" name="Rectangle 5"/>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1371600" y="2286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31" name="Rectangle 7"/>
          <p:cNvSpPr>
            <a:spLocks noChangeArrowheads="1"/>
          </p:cNvSpPr>
          <p:nvPr/>
        </p:nvSpPr>
        <p:spPr bwMode="auto">
          <a:xfrm>
            <a:off x="762000" y="6322791"/>
            <a:ext cx="6649256"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p>
            <a:r>
              <a:rPr lang="en-US" sz="900" dirty="0" smtClean="0">
                <a:solidFill>
                  <a:schemeClr val="tx2"/>
                </a:solidFill>
                <a:latin typeface="Helvetica" charset="0"/>
              </a:rPr>
              <a:t>LIGO-G1601582</a:t>
            </a:r>
            <a:r>
              <a:rPr lang="en-US" sz="1400" dirty="0">
                <a:solidFill>
                  <a:schemeClr val="tx2"/>
                </a:solidFill>
                <a:latin typeface="Helvetica" charset="0"/>
              </a:rPr>
              <a:t>			 				</a:t>
            </a:r>
          </a:p>
        </p:txBody>
      </p:sp>
      <p:sp>
        <p:nvSpPr>
          <p:cNvPr id="1032"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9"/>
          <p:cNvSpPr>
            <a:spLocks noChangeArrowheads="1"/>
          </p:cNvSpPr>
          <p:nvPr/>
        </p:nvSpPr>
        <p:spPr bwMode="auto">
          <a:xfrm>
            <a:off x="4479925" y="31892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10"/>
          <p:cNvSpPr>
            <a:spLocks noChangeArrowheads="1"/>
          </p:cNvSpPr>
          <p:nvPr/>
        </p:nvSpPr>
        <p:spPr bwMode="auto">
          <a:xfrm>
            <a:off x="4479925" y="3108325"/>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1"/>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6" name="Object 2"/>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232" name="Photo Editor Photo" r:id="rId18" imgW="4409524" imgH="3219899" progId="MSPhotoEd.3">
                  <p:embed/>
                </p:oleObj>
              </mc:Choice>
              <mc:Fallback>
                <p:oleObj name="Photo Editor Photo" r:id="rId18" imgW="4409524" imgH="3219899" progId="MSPhotoEd.3">
                  <p:embed/>
                  <p:pic>
                    <p:nvPicPr>
                      <p:cNvPr id="0" name="Object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 name="Picture 1" descr="LIGO-VirgoLogo.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91400" y="228600"/>
            <a:ext cx="1767114" cy="762000"/>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08" r:id="rId13"/>
    <p:sldLayoutId id="2147483709" r:id="rId14"/>
    <p:sldLayoutId id="2147483710" r:id="rId15"/>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Helvetica" charset="0"/>
        </a:defRPr>
      </a:lvl6pPr>
      <a:lvl7pPr marL="914400" algn="ctr" rtl="0" eaLnBrk="0" fontAlgn="base" hangingPunct="0">
        <a:spcBef>
          <a:spcPct val="0"/>
        </a:spcBef>
        <a:spcAft>
          <a:spcPct val="0"/>
        </a:spcAft>
        <a:defRPr sz="3600">
          <a:solidFill>
            <a:schemeClr val="tx2"/>
          </a:solidFill>
          <a:latin typeface="Helvetica" charset="0"/>
        </a:defRPr>
      </a:lvl7pPr>
      <a:lvl8pPr marL="1371600" algn="ctr" rtl="0" eaLnBrk="0" fontAlgn="base" hangingPunct="0">
        <a:spcBef>
          <a:spcPct val="0"/>
        </a:spcBef>
        <a:spcAft>
          <a:spcPct val="0"/>
        </a:spcAft>
        <a:defRPr sz="3600">
          <a:solidFill>
            <a:schemeClr val="tx2"/>
          </a:solidFill>
          <a:latin typeface="Helvetica" charset="0"/>
        </a:defRPr>
      </a:lvl8pPr>
      <a:lvl9pPr marL="1828800" algn="ctr" rtl="0" eaLnBrk="0" fontAlgn="base" hangingPunct="0">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3.bin"/><Relationship Id="rId5" Type="http://schemas.openxmlformats.org/officeDocument/2006/relationships/image" Target="../media/image15.wmf"/><Relationship Id="rId6" Type="http://schemas.openxmlformats.org/officeDocument/2006/relationships/image" Target="../media/image16.jpeg"/><Relationship Id="rId7" Type="http://schemas.openxmlformats.org/officeDocument/2006/relationships/image" Target="../media/image17.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19.png"/><Relationship Id="rId1" Type="http://schemas.microsoft.com/office/2007/relationships/media" Target="../media/media2.m4v"/><Relationship Id="rId2" Type="http://schemas.openxmlformats.org/officeDocument/2006/relationships/video" Target="../media/media2.m4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1.png"/><Relationship Id="rId1" Type="http://schemas.microsoft.com/office/2007/relationships/media" Target="../media/media3.m4v"/><Relationship Id="rId2" Type="http://schemas.openxmlformats.org/officeDocument/2006/relationships/video" Target="../media/media3.m4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4.mp4"/><Relationship Id="rId2" Type="http://schemas.openxmlformats.org/officeDocument/2006/relationships/video" Target="../media/media4.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28.png"/><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jpeg"/><Relationship Id="rId9" Type="http://schemas.openxmlformats.org/officeDocument/2006/relationships/oleObject" Target="../embeddings/oleObject4.bin"/><Relationship Id="rId10"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8.wmf"/><Relationship Id="rId5" Type="http://schemas.openxmlformats.org/officeDocument/2006/relationships/oleObject" Target="../embeddings/oleObject6.bin"/><Relationship Id="rId6" Type="http://schemas.openxmlformats.org/officeDocument/2006/relationships/image" Target="../media/image46.wmf"/><Relationship Id="rId7" Type="http://schemas.openxmlformats.org/officeDocument/2006/relationships/oleObject" Target="../embeddings/oleObject7.bin"/><Relationship Id="rId8" Type="http://schemas.openxmlformats.org/officeDocument/2006/relationships/image" Target="../media/image47.wmf"/><Relationship Id="rId9" Type="http://schemas.openxmlformats.org/officeDocument/2006/relationships/image" Target="../media/image49.w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iopscience.iop.org/0264-9381/32/7/07400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 Id="rId3" Type="http://schemas.openxmlformats.org/officeDocument/2006/relationships/hyperlink" Target="https://dcc.ligo.org/public/0113/T1400316/00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 Id="rId3" Type="http://schemas.openxmlformats.org/officeDocument/2006/relationships/hyperlink" Target="https://dcc.ligo.org/public/0113/T1400316/004"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hyperlink" Target="https://dcc.ligo.org/public/0113/T1400316/004"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66800"/>
            <a:ext cx="7805862" cy="5701855"/>
          </a:xfrm>
          <a:prstGeom prst="rect">
            <a:avLst/>
          </a:prstGeom>
        </p:spPr>
      </p:pic>
      <p:sp>
        <p:nvSpPr>
          <p:cNvPr id="2" name="Title 1"/>
          <p:cNvSpPr>
            <a:spLocks noGrp="1"/>
          </p:cNvSpPr>
          <p:nvPr>
            <p:ph type="ctrTitle"/>
          </p:nvPr>
        </p:nvSpPr>
        <p:spPr>
          <a:xfrm>
            <a:off x="1066800" y="990600"/>
            <a:ext cx="7010400" cy="685800"/>
          </a:xfrm>
        </p:spPr>
        <p:txBody>
          <a:bodyPr/>
          <a:lstStyle/>
          <a:p>
            <a:r>
              <a:rPr lang="en-US" sz="3200" dirty="0" smtClean="0"/>
              <a:t>Finding the Voice of the Universe</a:t>
            </a:r>
            <a:endParaRPr lang="en-US" sz="3200" dirty="0"/>
          </a:p>
        </p:txBody>
      </p:sp>
      <p:sp>
        <p:nvSpPr>
          <p:cNvPr id="3" name="TextBox 2"/>
          <p:cNvSpPr txBox="1"/>
          <p:nvPr/>
        </p:nvSpPr>
        <p:spPr>
          <a:xfrm>
            <a:off x="990600" y="5569803"/>
            <a:ext cx="7086600" cy="830997"/>
          </a:xfrm>
          <a:prstGeom prst="rect">
            <a:avLst/>
          </a:prstGeom>
          <a:noFill/>
        </p:spPr>
        <p:txBody>
          <a:bodyPr wrap="square" rtlCol="0">
            <a:spAutoFit/>
          </a:bodyPr>
          <a:lstStyle/>
          <a:p>
            <a:pPr algn="ctr"/>
            <a:r>
              <a:rPr lang="en-US" dirty="0" smtClean="0">
                <a:solidFill>
                  <a:schemeClr val="bg1"/>
                </a:solidFill>
              </a:rPr>
              <a:t>Fred Raab, for the LIGO Scientific Collaboration and the Virgo Collaboration</a:t>
            </a:r>
            <a:endParaRPr lang="en-US" dirty="0">
              <a:solidFill>
                <a:schemeClr val="bg1"/>
              </a:solidFill>
            </a:endParaRPr>
          </a:p>
        </p:txBody>
      </p:sp>
    </p:spTree>
    <p:extLst>
      <p:ext uri="{BB962C8B-B14F-4D97-AF65-F5344CB8AC3E}">
        <p14:creationId xmlns:p14="http://schemas.microsoft.com/office/powerpoint/2010/main" val="33584742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r>
              <a:rPr lang="en-US" smtClean="0"/>
              <a:t>Raab:  Finding the Voice of the Universe</a:t>
            </a:r>
            <a:endParaRPr lang="en-US"/>
          </a:p>
        </p:txBody>
      </p:sp>
      <p:sp>
        <p:nvSpPr>
          <p:cNvPr id="8" name="Slide Number Placeholder 4"/>
          <p:cNvSpPr>
            <a:spLocks noGrp="1"/>
          </p:cNvSpPr>
          <p:nvPr>
            <p:ph type="sldNum" sz="quarter" idx="12"/>
          </p:nvPr>
        </p:nvSpPr>
        <p:spPr/>
        <p:txBody>
          <a:bodyPr/>
          <a:lstStyle/>
          <a:p>
            <a:fld id="{528D2607-71A8-134C-867D-FF5FBFD33C08}" type="slidenum">
              <a:rPr lang="en-US"/>
              <a:pPr/>
              <a:t>10</a:t>
            </a:fld>
            <a:endParaRPr lang="en-US"/>
          </a:p>
        </p:txBody>
      </p:sp>
      <p:sp>
        <p:nvSpPr>
          <p:cNvPr id="257026" name="Rectangle 2"/>
          <p:cNvSpPr>
            <a:spLocks noGrp="1" noChangeArrowheads="1"/>
          </p:cNvSpPr>
          <p:nvPr>
            <p:ph type="title"/>
          </p:nvPr>
        </p:nvSpPr>
        <p:spPr>
          <a:xfrm>
            <a:off x="1066800" y="457200"/>
            <a:ext cx="6629400" cy="1143000"/>
          </a:xfrm>
        </p:spPr>
        <p:txBody>
          <a:bodyPr/>
          <a:lstStyle/>
          <a:p>
            <a:r>
              <a:rPr lang="en-US" dirty="0"/>
              <a:t>Gravitational waves:  </a:t>
            </a:r>
            <a:r>
              <a:rPr lang="en-US" sz="3200" dirty="0"/>
              <a:t>hard</a:t>
            </a:r>
            <a:r>
              <a:rPr lang="en-US" dirty="0"/>
              <a:t> to find because space-time is stiff!</a:t>
            </a:r>
          </a:p>
        </p:txBody>
      </p:sp>
      <p:pic>
        <p:nvPicPr>
          <p:cNvPr id="257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88" y="1752600"/>
            <a:ext cx="5049837"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7031" name="Text Box 7"/>
          <p:cNvSpPr txBox="1">
            <a:spLocks noChangeArrowheads="1"/>
          </p:cNvSpPr>
          <p:nvPr/>
        </p:nvSpPr>
        <p:spPr bwMode="auto">
          <a:xfrm>
            <a:off x="1295400" y="53340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a:t>K ~ 10</a:t>
            </a:r>
            <a:r>
              <a:rPr lang="en-US" b="1" baseline="30000"/>
              <a:t>-44</a:t>
            </a:r>
            <a:r>
              <a:rPr lang="en-US" b="1"/>
              <a:t> N</a:t>
            </a:r>
            <a:r>
              <a:rPr lang="en-US" b="1" baseline="30000"/>
              <a:t>-1</a:t>
            </a:r>
          </a:p>
        </p:txBody>
      </p:sp>
      <p:sp>
        <p:nvSpPr>
          <p:cNvPr id="257032" name="Text Box 8"/>
          <p:cNvSpPr txBox="1">
            <a:spLocks noChangeArrowheads="1"/>
          </p:cNvSpPr>
          <p:nvPr/>
        </p:nvSpPr>
        <p:spPr bwMode="auto">
          <a:xfrm>
            <a:off x="647700" y="5851525"/>
            <a:ext cx="784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a:latin typeface="Helvetica" charset="0"/>
                <a:sym typeface="Symbol" charset="0"/>
              </a:rPr>
              <a:t></a:t>
            </a:r>
            <a:r>
              <a:rPr lang="en-US" sz="2000" b="1">
                <a:latin typeface="Helvetica" charset="0"/>
              </a:rPr>
              <a:t> Wave can carry huge energy with miniscule amplitude!</a:t>
            </a:r>
          </a:p>
        </p:txBody>
      </p:sp>
      <p:sp>
        <p:nvSpPr>
          <p:cNvPr id="2" name="TextBox 1"/>
          <p:cNvSpPr txBox="1"/>
          <p:nvPr/>
        </p:nvSpPr>
        <p:spPr>
          <a:xfrm>
            <a:off x="685800" y="4724400"/>
            <a:ext cx="7467600" cy="461665"/>
          </a:xfrm>
          <a:prstGeom prst="rect">
            <a:avLst/>
          </a:prstGeom>
          <a:noFill/>
        </p:spPr>
        <p:txBody>
          <a:bodyPr wrap="square" rtlCol="0">
            <a:spAutoFit/>
          </a:bodyPr>
          <a:lstStyle/>
          <a:p>
            <a:pPr algn="ctr"/>
            <a:r>
              <a:rPr lang="en-US" i="1" dirty="0" smtClean="0"/>
              <a:t>K~[G/c</a:t>
            </a:r>
            <a:r>
              <a:rPr lang="en-US" i="1" baseline="30000" dirty="0" smtClean="0"/>
              <a:t>4</a:t>
            </a:r>
            <a:r>
              <a:rPr lang="en-US" i="1" dirty="0" smtClean="0"/>
              <a:t>]</a:t>
            </a:r>
            <a:r>
              <a:rPr lang="en-US" dirty="0" smtClean="0"/>
              <a:t> is combination of </a:t>
            </a:r>
            <a:r>
              <a:rPr lang="en-US" i="1" dirty="0" smtClean="0"/>
              <a:t>G</a:t>
            </a:r>
            <a:r>
              <a:rPr lang="en-US" dirty="0" smtClean="0"/>
              <a:t> and </a:t>
            </a:r>
            <a:r>
              <a:rPr lang="en-US" i="1" dirty="0" smtClean="0"/>
              <a:t>c</a:t>
            </a:r>
            <a:r>
              <a:rPr lang="en-US" dirty="0" smtClean="0"/>
              <a:t> with units of </a:t>
            </a:r>
            <a:r>
              <a:rPr lang="en-US" i="1" dirty="0" smtClean="0"/>
              <a:t>1/N</a:t>
            </a:r>
            <a:endParaRPr lang="en-US" i="1" dirty="0"/>
          </a:p>
        </p:txBody>
      </p:sp>
      <p:sp>
        <p:nvSpPr>
          <p:cNvPr id="3" name="TextBox 2"/>
          <p:cNvSpPr txBox="1"/>
          <p:nvPr/>
        </p:nvSpPr>
        <p:spPr>
          <a:xfrm>
            <a:off x="7086600" y="2667000"/>
            <a:ext cx="1905000" cy="523220"/>
          </a:xfrm>
          <a:prstGeom prst="rect">
            <a:avLst/>
          </a:prstGeom>
          <a:noFill/>
        </p:spPr>
        <p:txBody>
          <a:bodyPr wrap="square" rtlCol="0">
            <a:spAutoFit/>
          </a:bodyPr>
          <a:lstStyle/>
          <a:p>
            <a:r>
              <a:rPr lang="en-US" sz="1400" dirty="0" smtClean="0"/>
              <a:t>Following I.R. Kenyon, </a:t>
            </a:r>
            <a:r>
              <a:rPr lang="en-US" sz="1400" i="1" dirty="0" smtClean="0"/>
              <a:t>General Relativity</a:t>
            </a:r>
            <a:endParaRPr lang="en-US" sz="1400" i="1" dirty="0"/>
          </a:p>
        </p:txBody>
      </p:sp>
    </p:spTree>
    <p:extLst>
      <p:ext uri="{BB962C8B-B14F-4D97-AF65-F5344CB8AC3E}">
        <p14:creationId xmlns:p14="http://schemas.microsoft.com/office/powerpoint/2010/main" val="19057839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strength</a:t>
            </a:r>
            <a:endParaRPr lang="en-US" dirty="0"/>
          </a:p>
        </p:txBody>
      </p:sp>
      <p:sp>
        <p:nvSpPr>
          <p:cNvPr id="3" name="Content Placeholder 2"/>
          <p:cNvSpPr>
            <a:spLocks noGrp="1"/>
          </p:cNvSpPr>
          <p:nvPr>
            <p:ph idx="1"/>
          </p:nvPr>
        </p:nvSpPr>
        <p:spPr/>
        <p:txBody>
          <a:bodyPr/>
          <a:lstStyle/>
          <a:p>
            <a:pPr>
              <a:defRPr/>
            </a:pPr>
            <a:r>
              <a:rPr lang="en-US" dirty="0">
                <a:solidFill>
                  <a:srgbClr val="114FFB"/>
                </a:solidFill>
              </a:rPr>
              <a:t>Sense of scale: strain from a binary neutron star pair</a:t>
            </a:r>
          </a:p>
          <a:p>
            <a:pPr lvl="1">
              <a:defRPr/>
            </a:pPr>
            <a:r>
              <a:rPr lang="en-US" i="1" dirty="0">
                <a:solidFill>
                  <a:srgbClr val="114FFB"/>
                </a:solidFill>
              </a:rPr>
              <a:t>M</a:t>
            </a:r>
            <a:r>
              <a:rPr lang="en-US" dirty="0">
                <a:solidFill>
                  <a:srgbClr val="114FFB"/>
                </a:solidFill>
              </a:rPr>
              <a:t> = 1.4 M</a:t>
            </a:r>
            <a:r>
              <a:rPr lang="en-US" sz="1600" dirty="0">
                <a:solidFill>
                  <a:srgbClr val="114FFB"/>
                </a:solidFill>
                <a:latin typeface="Wingdings"/>
                <a:ea typeface="Wingdings"/>
                <a:cs typeface="Wingdings"/>
                <a:sym typeface="Wingdings"/>
              </a:rPr>
              <a:t></a:t>
            </a:r>
            <a:r>
              <a:rPr lang="en-US" dirty="0">
                <a:solidFill>
                  <a:srgbClr val="114FFB"/>
                </a:solidFill>
                <a:sym typeface="Mathematica3" charset="0"/>
              </a:rPr>
              <a:t>, </a:t>
            </a:r>
            <a:endParaRPr lang="en-US" dirty="0" smtClean="0">
              <a:solidFill>
                <a:srgbClr val="114FFB"/>
              </a:solidFill>
              <a:sym typeface="Mathematica3" charset="0"/>
            </a:endParaRPr>
          </a:p>
          <a:p>
            <a:pPr lvl="1">
              <a:defRPr/>
            </a:pPr>
            <a:r>
              <a:rPr lang="en-US" i="1" dirty="0" smtClean="0">
                <a:solidFill>
                  <a:srgbClr val="114FFB"/>
                </a:solidFill>
                <a:sym typeface="Mathematica3" charset="0"/>
              </a:rPr>
              <a:t>r </a:t>
            </a:r>
            <a:r>
              <a:rPr lang="en-US" dirty="0">
                <a:solidFill>
                  <a:srgbClr val="114FFB"/>
                </a:solidFill>
                <a:sym typeface="Mathematica3" charset="0"/>
              </a:rPr>
              <a:t>= 10</a:t>
            </a:r>
            <a:r>
              <a:rPr lang="en-US" baseline="30000" dirty="0">
                <a:solidFill>
                  <a:srgbClr val="114FFB"/>
                </a:solidFill>
                <a:sym typeface="Mathematica3" charset="0"/>
              </a:rPr>
              <a:t>23</a:t>
            </a:r>
            <a:r>
              <a:rPr lang="en-US" dirty="0">
                <a:solidFill>
                  <a:srgbClr val="114FFB"/>
                </a:solidFill>
                <a:sym typeface="Mathematica3" charset="0"/>
              </a:rPr>
              <a:t> m (15 </a:t>
            </a:r>
            <a:r>
              <a:rPr lang="en-US" dirty="0" err="1">
                <a:solidFill>
                  <a:srgbClr val="114FFB"/>
                </a:solidFill>
                <a:sym typeface="Mathematica3" charset="0"/>
              </a:rPr>
              <a:t>Mpc</a:t>
            </a:r>
            <a:r>
              <a:rPr lang="en-US" dirty="0">
                <a:solidFill>
                  <a:srgbClr val="114FFB"/>
                </a:solidFill>
                <a:sym typeface="Mathematica3" charset="0"/>
              </a:rPr>
              <a:t>, Virgo)</a:t>
            </a:r>
            <a:r>
              <a:rPr lang="en-US" dirty="0" smtClean="0">
                <a:solidFill>
                  <a:srgbClr val="114FFB"/>
                </a:solidFill>
                <a:sym typeface="Mathematica3" charset="0"/>
              </a:rPr>
              <a:t>,</a:t>
            </a:r>
          </a:p>
          <a:p>
            <a:pPr lvl="1">
              <a:defRPr/>
            </a:pPr>
            <a:r>
              <a:rPr lang="en-US" i="1" dirty="0" smtClean="0">
                <a:solidFill>
                  <a:srgbClr val="114FFB"/>
                </a:solidFill>
                <a:sym typeface="Mathematica3" charset="0"/>
              </a:rPr>
              <a:t>R</a:t>
            </a:r>
            <a:r>
              <a:rPr lang="en-US" dirty="0" smtClean="0">
                <a:solidFill>
                  <a:srgbClr val="114FFB"/>
                </a:solidFill>
                <a:sym typeface="Mathematica3" charset="0"/>
              </a:rPr>
              <a:t> </a:t>
            </a:r>
            <a:r>
              <a:rPr lang="en-US" dirty="0">
                <a:solidFill>
                  <a:srgbClr val="114FFB"/>
                </a:solidFill>
                <a:sym typeface="Mathematica3" charset="0"/>
              </a:rPr>
              <a:t>= 20 </a:t>
            </a:r>
            <a:r>
              <a:rPr lang="en-US" dirty="0" smtClean="0">
                <a:solidFill>
                  <a:srgbClr val="114FFB"/>
                </a:solidFill>
                <a:sym typeface="Mathematica3" charset="0"/>
              </a:rPr>
              <a:t>km </a:t>
            </a:r>
          </a:p>
          <a:p>
            <a:pPr lvl="1">
              <a:defRPr/>
            </a:pPr>
            <a:r>
              <a:rPr lang="en-US" i="1" dirty="0" smtClean="0">
                <a:solidFill>
                  <a:srgbClr val="114FFB"/>
                </a:solidFill>
                <a:sym typeface="Mathematica3" charset="0"/>
              </a:rPr>
              <a:t>f</a:t>
            </a:r>
            <a:r>
              <a:rPr lang="en-US" i="1" baseline="-25000" dirty="0" smtClean="0">
                <a:solidFill>
                  <a:srgbClr val="114FFB"/>
                </a:solidFill>
                <a:sym typeface="Mathematica3" charset="0"/>
              </a:rPr>
              <a:t>orb</a:t>
            </a:r>
            <a:r>
              <a:rPr lang="en-US" i="1" dirty="0" smtClean="0">
                <a:solidFill>
                  <a:srgbClr val="114FFB"/>
                </a:solidFill>
                <a:sym typeface="Mathematica3" charset="0"/>
              </a:rPr>
              <a:t> </a:t>
            </a:r>
            <a:r>
              <a:rPr lang="en-US" dirty="0">
                <a:solidFill>
                  <a:srgbClr val="114FFB"/>
                </a:solidFill>
                <a:sym typeface="Mathematica3" charset="0"/>
              </a:rPr>
              <a:t>= 400 Hz </a:t>
            </a:r>
          </a:p>
          <a:p>
            <a:endParaRPr lang="en-US" dirty="0"/>
          </a:p>
        </p:txBody>
      </p:sp>
      <p:sp>
        <p:nvSpPr>
          <p:cNvPr id="5" name="Slide Number Placeholder 4"/>
          <p:cNvSpPr>
            <a:spLocks noGrp="1"/>
          </p:cNvSpPr>
          <p:nvPr>
            <p:ph type="sldNum" sz="quarter" idx="11"/>
          </p:nvPr>
        </p:nvSpPr>
        <p:spPr/>
        <p:txBody>
          <a:bodyPr/>
          <a:lstStyle/>
          <a:p>
            <a:fld id="{CA3F5FB0-7E2D-7F46-80AE-20B8AC0B27B1}" type="slidenum">
              <a:rPr lang="en-US" smtClean="0"/>
              <a:pPr/>
              <a:t>11</a:t>
            </a:fld>
            <a:endParaRPr lang="en-US"/>
          </a:p>
        </p:txBody>
      </p:sp>
      <p:graphicFrame>
        <p:nvGraphicFramePr>
          <p:cNvPr id="6" name="Object 7"/>
          <p:cNvGraphicFramePr>
            <a:graphicFrameLocks noChangeAspect="1"/>
          </p:cNvGraphicFramePr>
          <p:nvPr>
            <p:extLst>
              <p:ext uri="{D42A27DB-BD31-4B8C-83A1-F6EECF244321}">
                <p14:modId xmlns:p14="http://schemas.microsoft.com/office/powerpoint/2010/main" val="973953887"/>
              </p:ext>
            </p:extLst>
          </p:nvPr>
        </p:nvGraphicFramePr>
        <p:xfrm>
          <a:off x="1168167" y="4092640"/>
          <a:ext cx="6821425" cy="1165160"/>
        </p:xfrm>
        <a:graphic>
          <a:graphicData uri="http://schemas.openxmlformats.org/presentationml/2006/ole">
            <mc:AlternateContent xmlns:mc="http://schemas.openxmlformats.org/markup-compatibility/2006">
              <mc:Choice xmlns:v="urn:schemas-microsoft-com:vml" Requires="v">
                <p:oleObj spid="_x0000_s20508" name="Equation" r:id="rId3" imgW="2374900" imgH="406400" progId="Equation.3">
                  <p:embed/>
                </p:oleObj>
              </mc:Choice>
              <mc:Fallback>
                <p:oleObj name="Equation" r:id="rId3" imgW="2374900" imgH="4064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167" y="4092640"/>
                        <a:ext cx="6821425" cy="1165160"/>
                      </a:xfrm>
                      <a:prstGeom prst="rect">
                        <a:avLst/>
                      </a:prstGeom>
                      <a:noFill/>
                      <a:ln>
                        <a:noFill/>
                      </a:ln>
                      <a:extLst/>
                    </p:spPr>
                  </p:pic>
                </p:oleObj>
              </mc:Fallback>
            </mc:AlternateContent>
          </a:graphicData>
        </a:graphic>
      </p:graphicFrame>
      <p:sp>
        <p:nvSpPr>
          <p:cNvPr id="7" name="Rectangle 2"/>
          <p:cNvSpPr>
            <a:spLocks noChangeArrowheads="1"/>
          </p:cNvSpPr>
          <p:nvPr/>
        </p:nvSpPr>
        <p:spPr bwMode="auto">
          <a:xfrm>
            <a:off x="6154531" y="4343400"/>
            <a:ext cx="1988409" cy="647900"/>
          </a:xfrm>
          <a:prstGeom prst="rect">
            <a:avLst/>
          </a:prstGeom>
          <a:noFill/>
          <a:ln w="28575">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ooter Placeholder 7"/>
          <p:cNvSpPr>
            <a:spLocks noGrp="1"/>
          </p:cNvSpPr>
          <p:nvPr>
            <p:ph type="ftr" sz="quarter" idx="11"/>
          </p:nvPr>
        </p:nvSpPr>
        <p:spPr/>
        <p:txBody>
          <a:bodyPr/>
          <a:lstStyle/>
          <a:p>
            <a:pPr>
              <a:defRPr/>
            </a:pPr>
            <a:r>
              <a:rPr lang="en-US" smtClean="0"/>
              <a:t>Raab:  Finding the Voice of the Universe</a:t>
            </a:r>
            <a:endParaRPr lang="en-US"/>
          </a:p>
        </p:txBody>
      </p:sp>
    </p:spTree>
    <p:extLst>
      <p:ext uri="{BB962C8B-B14F-4D97-AF65-F5344CB8AC3E}">
        <p14:creationId xmlns:p14="http://schemas.microsoft.com/office/powerpoint/2010/main" val="50297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p:txBody>
          <a:bodyPr/>
          <a:lstStyle/>
          <a:p>
            <a:pPr>
              <a:defRPr/>
            </a:pPr>
            <a:r>
              <a:rPr lang="en-US" smtClean="0"/>
              <a:t>Raab:  Finding the Voice of the Universe</a:t>
            </a:r>
            <a:endParaRPr lang="en-US"/>
          </a:p>
        </p:txBody>
      </p:sp>
      <p:sp>
        <p:nvSpPr>
          <p:cNvPr id="31746" name="Rectangle 2"/>
          <p:cNvSpPr>
            <a:spLocks noGrp="1" noChangeArrowheads="1"/>
          </p:cNvSpPr>
          <p:nvPr>
            <p:ph type="title"/>
          </p:nvPr>
        </p:nvSpPr>
        <p:spPr>
          <a:xfrm>
            <a:off x="1447800" y="228600"/>
            <a:ext cx="6400800" cy="1143000"/>
          </a:xfrm>
          <a:noFill/>
        </p:spPr>
        <p:txBody>
          <a:bodyPr/>
          <a:lstStyle/>
          <a:p>
            <a:r>
              <a:rPr lang="en-US" sz="3200" b="1" dirty="0">
                <a:latin typeface="Arial" charset="0"/>
                <a:ea typeface="ＭＳ Ｐゴシック" charset="0"/>
                <a:cs typeface="ＭＳ Ｐゴシック" charset="0"/>
              </a:rPr>
              <a:t>Gravitational Waves </a:t>
            </a:r>
            <a:br>
              <a:rPr lang="en-US" sz="3200" b="1" dirty="0">
                <a:latin typeface="Arial" charset="0"/>
                <a:ea typeface="ＭＳ Ｐゴシック" charset="0"/>
                <a:cs typeface="ＭＳ Ｐゴシック" charset="0"/>
              </a:rPr>
            </a:br>
            <a:r>
              <a:rPr lang="en-US" sz="3200" b="1" i="1" dirty="0" smtClean="0">
                <a:solidFill>
                  <a:srgbClr val="FF3300"/>
                </a:solidFill>
                <a:latin typeface="Arial" charset="0"/>
                <a:ea typeface="ＭＳ Ｐゴシック" charset="0"/>
                <a:cs typeface="ＭＳ Ｐゴシック" charset="0"/>
              </a:rPr>
              <a:t>a well-understood transmitter</a:t>
            </a:r>
            <a:endParaRPr lang="en-US" sz="3200" b="1" i="1" dirty="0">
              <a:solidFill>
                <a:srgbClr val="FF3300"/>
              </a:solidFill>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152400" y="1562100"/>
            <a:ext cx="4495800" cy="800100"/>
          </a:xfrm>
          <a:noFill/>
        </p:spPr>
        <p:txBody>
          <a:bodyPr/>
          <a:lstStyle/>
          <a:p>
            <a:pPr>
              <a:lnSpc>
                <a:spcPct val="90000"/>
              </a:lnSpc>
              <a:buFont typeface="Monotype Sorts" charset="0"/>
              <a:buNone/>
            </a:pPr>
            <a:r>
              <a:rPr lang="en-US" sz="2000" u="sng">
                <a:latin typeface="Helvetica" charset="0"/>
                <a:ea typeface="ＭＳ Ｐゴシック" charset="0"/>
                <a:cs typeface="ＭＳ Ｐゴシック" charset="0"/>
              </a:rPr>
              <a:t>Neutron Binary System – Hulse &amp; Taylor</a:t>
            </a:r>
            <a:endParaRPr lang="en-US" sz="2000">
              <a:latin typeface="Helvetica" charset="0"/>
              <a:ea typeface="ＭＳ Ｐゴシック" charset="0"/>
              <a:cs typeface="ＭＳ Ｐゴシック" charset="0"/>
            </a:endParaRPr>
          </a:p>
          <a:p>
            <a:pPr>
              <a:lnSpc>
                <a:spcPct val="90000"/>
              </a:lnSpc>
              <a:buFont typeface="Monotype Sorts" charset="0"/>
              <a:buNone/>
            </a:pPr>
            <a:r>
              <a:rPr lang="en-US" sz="2000">
                <a:solidFill>
                  <a:srgbClr val="FF3300"/>
                </a:solidFill>
                <a:latin typeface="Helvetica" charset="0"/>
                <a:ea typeface="ＭＳ Ｐゴシック" charset="0"/>
                <a:cs typeface="ＭＳ Ｐゴシック" charset="0"/>
              </a:rPr>
              <a:t>PSR 1913 + 16  -- Timing of pulsars</a:t>
            </a:r>
          </a:p>
        </p:txBody>
      </p:sp>
      <p:sp>
        <p:nvSpPr>
          <p:cNvPr id="31748" name="Rectangle 4"/>
          <p:cNvSpPr>
            <a:spLocks noChangeArrowheads="1"/>
          </p:cNvSpPr>
          <p:nvPr/>
        </p:nvSpPr>
        <p:spPr bwMode="auto">
          <a:xfrm>
            <a:off x="838200" y="2743200"/>
            <a:ext cx="441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4400">
                <a:latin typeface="Symbol" charset="0"/>
              </a:rPr>
              <a:t>·</a:t>
            </a:r>
            <a:endParaRPr lang="en-US" sz="2800">
              <a:latin typeface="Symbol" charset="0"/>
            </a:endParaRPr>
          </a:p>
        </p:txBody>
      </p:sp>
      <p:sp>
        <p:nvSpPr>
          <p:cNvPr id="31749" name="Rectangle 5"/>
          <p:cNvSpPr>
            <a:spLocks noChangeArrowheads="1"/>
          </p:cNvSpPr>
          <p:nvPr/>
        </p:nvSpPr>
        <p:spPr bwMode="auto">
          <a:xfrm>
            <a:off x="2590800" y="3810000"/>
            <a:ext cx="5889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400">
                <a:latin typeface="Symbol" charset="0"/>
              </a:rPr>
              <a:t>·</a:t>
            </a:r>
            <a:endParaRPr lang="en-US" sz="2800">
              <a:latin typeface="Symbol" charset="0"/>
            </a:endParaRPr>
          </a:p>
        </p:txBody>
      </p:sp>
      <p:sp>
        <p:nvSpPr>
          <p:cNvPr id="31750" name="Arc 6"/>
          <p:cNvSpPr>
            <a:spLocks/>
          </p:cNvSpPr>
          <p:nvPr/>
        </p:nvSpPr>
        <p:spPr bwMode="auto">
          <a:xfrm>
            <a:off x="1066800" y="2971800"/>
            <a:ext cx="228600" cy="304800"/>
          </a:xfrm>
          <a:custGeom>
            <a:avLst/>
            <a:gdLst>
              <a:gd name="T0" fmla="*/ 0 w 21825"/>
              <a:gd name="T1" fmla="*/ 7850646 h 21600"/>
              <a:gd name="T2" fmla="*/ 2147483647 w 21825"/>
              <a:gd name="T3" fmla="*/ 2147483647 h 21600"/>
              <a:gd name="T4" fmla="*/ 297148975 w 21825"/>
              <a:gd name="T5" fmla="*/ 2147483647 h 21600"/>
              <a:gd name="T6" fmla="*/ 0 60000 65536"/>
              <a:gd name="T7" fmla="*/ 0 60000 65536"/>
              <a:gd name="T8" fmla="*/ 0 60000 65536"/>
              <a:gd name="T9" fmla="*/ 0 w 21825"/>
              <a:gd name="T10" fmla="*/ 0 h 21600"/>
              <a:gd name="T11" fmla="*/ 21825 w 21825"/>
              <a:gd name="T12" fmla="*/ 21600 h 21600"/>
            </a:gdLst>
            <a:ahLst/>
            <a:cxnLst>
              <a:cxn ang="T6">
                <a:pos x="T0" y="T1"/>
              </a:cxn>
              <a:cxn ang="T7">
                <a:pos x="T2" y="T3"/>
              </a:cxn>
              <a:cxn ang="T8">
                <a:pos x="T4" y="T5"/>
              </a:cxn>
            </a:cxnLst>
            <a:rect l="T9" t="T10" r="T11" b="T12"/>
            <a:pathLst>
              <a:path w="21825" h="21600" fill="none" extrusionOk="0">
                <a:moveTo>
                  <a:pt x="0" y="1"/>
                </a:moveTo>
                <a:cubicBezTo>
                  <a:pt x="74" y="0"/>
                  <a:pt x="149" y="-1"/>
                  <a:pt x="225" y="-1"/>
                </a:cubicBezTo>
                <a:cubicBezTo>
                  <a:pt x="12154" y="-1"/>
                  <a:pt x="21825" y="9670"/>
                  <a:pt x="21825" y="21600"/>
                </a:cubicBezTo>
              </a:path>
              <a:path w="21825" h="21600" stroke="0" extrusionOk="0">
                <a:moveTo>
                  <a:pt x="0" y="1"/>
                </a:moveTo>
                <a:cubicBezTo>
                  <a:pt x="74" y="0"/>
                  <a:pt x="149" y="-1"/>
                  <a:pt x="225" y="-1"/>
                </a:cubicBezTo>
                <a:cubicBezTo>
                  <a:pt x="12154" y="-1"/>
                  <a:pt x="21825" y="9670"/>
                  <a:pt x="21825" y="21600"/>
                </a:cubicBezTo>
                <a:lnTo>
                  <a:pt x="225" y="21600"/>
                </a:lnTo>
                <a:lnTo>
                  <a:pt x="0" y="1"/>
                </a:lnTo>
                <a:close/>
              </a:path>
            </a:pathLst>
          </a:custGeom>
          <a:noFill/>
          <a:ln w="38100" cap="rnd">
            <a:solidFill>
              <a:srgbClr val="F9134F"/>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1" name="Rectangle 7"/>
          <p:cNvSpPr>
            <a:spLocks noChangeArrowheads="1"/>
          </p:cNvSpPr>
          <p:nvPr/>
        </p:nvSpPr>
        <p:spPr bwMode="auto">
          <a:xfrm>
            <a:off x="1905000" y="2606675"/>
            <a:ext cx="947738" cy="365125"/>
          </a:xfrm>
          <a:prstGeom prst="rect">
            <a:avLst/>
          </a:prstGeom>
          <a:solidFill>
            <a:schemeClr val="bg1"/>
          </a:solidFill>
          <a:ln w="28575">
            <a:solidFill>
              <a:schemeClr val="tx2"/>
            </a:solidFill>
            <a:miter lim="800000"/>
            <a:headEnd/>
            <a:tailEnd/>
          </a:ln>
        </p:spPr>
        <p:txBody>
          <a:bodyPr wrap="none" lIns="92075" tIns="46038" rIns="92075" bIns="46038">
            <a:spAutoFit/>
          </a:bodyPr>
          <a:lstStyle/>
          <a:p>
            <a:r>
              <a:rPr lang="en-US" sz="1600" b="1">
                <a:solidFill>
                  <a:schemeClr val="tx2"/>
                </a:solidFill>
                <a:latin typeface="Helvetica" charset="0"/>
              </a:rPr>
              <a:t>17 / sec</a:t>
            </a:r>
            <a:endParaRPr lang="en-US" sz="1600">
              <a:latin typeface="Helvetica" charset="0"/>
            </a:endParaRPr>
          </a:p>
        </p:txBody>
      </p:sp>
      <p:sp>
        <p:nvSpPr>
          <p:cNvPr id="31752" name="Oval 8"/>
          <p:cNvSpPr>
            <a:spLocks noChangeArrowheads="1"/>
          </p:cNvSpPr>
          <p:nvPr/>
        </p:nvSpPr>
        <p:spPr bwMode="auto">
          <a:xfrm rot="1440000">
            <a:off x="304800" y="2971800"/>
            <a:ext cx="2819400" cy="1143000"/>
          </a:xfrm>
          <a:prstGeom prst="ellipse">
            <a:avLst/>
          </a:prstGeom>
          <a:noFill/>
          <a:ln w="38100">
            <a:solidFill>
              <a:schemeClr val="hlink"/>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3" name="Line 9"/>
          <p:cNvSpPr>
            <a:spLocks noChangeShapeType="1"/>
          </p:cNvSpPr>
          <p:nvPr/>
        </p:nvSpPr>
        <p:spPr bwMode="auto">
          <a:xfrm flipV="1">
            <a:off x="1371600" y="2819400"/>
            <a:ext cx="533400" cy="152400"/>
          </a:xfrm>
          <a:prstGeom prst="line">
            <a:avLst/>
          </a:prstGeom>
          <a:noFill/>
          <a:ln w="19050">
            <a:solidFill>
              <a:schemeClr val="tx2"/>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0"/>
          <p:cNvSpPr>
            <a:spLocks noChangeShapeType="1"/>
          </p:cNvSpPr>
          <p:nvPr/>
        </p:nvSpPr>
        <p:spPr bwMode="auto">
          <a:xfrm flipH="1" flipV="1">
            <a:off x="2895600" y="4495800"/>
            <a:ext cx="533400" cy="152400"/>
          </a:xfrm>
          <a:prstGeom prst="line">
            <a:avLst/>
          </a:prstGeom>
          <a:noFill/>
          <a:ln w="19050">
            <a:solidFill>
              <a:schemeClr val="tx2"/>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Arc 11"/>
          <p:cNvSpPr>
            <a:spLocks/>
          </p:cNvSpPr>
          <p:nvPr/>
        </p:nvSpPr>
        <p:spPr bwMode="auto">
          <a:xfrm>
            <a:off x="2438400" y="4343400"/>
            <a:ext cx="609600" cy="1524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F9134F"/>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6" name="Text Box 12"/>
          <p:cNvSpPr txBox="1">
            <a:spLocks noChangeArrowheads="1"/>
          </p:cNvSpPr>
          <p:nvPr/>
        </p:nvSpPr>
        <p:spPr bwMode="auto">
          <a:xfrm>
            <a:off x="228600" y="4810125"/>
            <a:ext cx="4953000" cy="2047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u="sng" dirty="0">
                <a:solidFill>
                  <a:srgbClr val="0331B3"/>
                </a:solidFill>
                <a:latin typeface="Arial" charset="0"/>
              </a:rPr>
              <a:t>Neutron Binary System</a:t>
            </a:r>
          </a:p>
          <a:p>
            <a:pPr>
              <a:buFontTx/>
              <a:buChar char="•"/>
            </a:pPr>
            <a:r>
              <a:rPr lang="en-US" sz="1600" b="1" dirty="0">
                <a:solidFill>
                  <a:srgbClr val="FF3300"/>
                </a:solidFill>
                <a:latin typeface="Arial" charset="0"/>
              </a:rPr>
              <a:t> separated by 10</a:t>
            </a:r>
            <a:r>
              <a:rPr lang="en-US" sz="1600" b="1" baseline="30000" dirty="0">
                <a:solidFill>
                  <a:srgbClr val="FF3300"/>
                </a:solidFill>
                <a:latin typeface="Arial" charset="0"/>
              </a:rPr>
              <a:t>6</a:t>
            </a:r>
            <a:r>
              <a:rPr lang="en-US" sz="1600" b="1" dirty="0">
                <a:solidFill>
                  <a:srgbClr val="FF3300"/>
                </a:solidFill>
                <a:latin typeface="Arial" charset="0"/>
              </a:rPr>
              <a:t> miles</a:t>
            </a:r>
          </a:p>
          <a:p>
            <a:pPr>
              <a:buFontTx/>
              <a:buChar char="•"/>
            </a:pPr>
            <a:r>
              <a:rPr lang="en-US" sz="1600" b="1" dirty="0">
                <a:solidFill>
                  <a:srgbClr val="FF3300"/>
                </a:solidFill>
                <a:latin typeface="Arial" charset="0"/>
              </a:rPr>
              <a:t> m</a:t>
            </a:r>
            <a:r>
              <a:rPr lang="en-US" sz="1600" b="1" baseline="-12000" dirty="0">
                <a:solidFill>
                  <a:srgbClr val="FF3300"/>
                </a:solidFill>
                <a:latin typeface="Arial" charset="0"/>
              </a:rPr>
              <a:t>1</a:t>
            </a:r>
            <a:r>
              <a:rPr lang="en-US" sz="1600" b="1" dirty="0">
                <a:solidFill>
                  <a:srgbClr val="FF3300"/>
                </a:solidFill>
                <a:latin typeface="Arial" charset="0"/>
              </a:rPr>
              <a:t> = 1.4m</a:t>
            </a:r>
            <a:r>
              <a:rPr lang="en-US" sz="1600" b="1" baseline="-12000" dirty="0">
                <a:solidFill>
                  <a:srgbClr val="FF3300"/>
                </a:solidFill>
                <a:latin typeface="Arial" charset="0"/>
                <a:sym typeface="Wingdings 2" charset="0"/>
              </a:rPr>
              <a:t></a:t>
            </a:r>
            <a:r>
              <a:rPr lang="en-US" sz="1600" b="1" dirty="0">
                <a:solidFill>
                  <a:srgbClr val="FF3300"/>
                </a:solidFill>
                <a:latin typeface="Arial" charset="0"/>
              </a:rPr>
              <a:t>; m</a:t>
            </a:r>
            <a:r>
              <a:rPr lang="en-US" sz="1600" b="1" baseline="-12000" dirty="0">
                <a:solidFill>
                  <a:srgbClr val="FF3300"/>
                </a:solidFill>
                <a:latin typeface="Arial" charset="0"/>
              </a:rPr>
              <a:t>2</a:t>
            </a:r>
            <a:r>
              <a:rPr lang="en-US" sz="1600" b="1" dirty="0">
                <a:solidFill>
                  <a:srgbClr val="FF3300"/>
                </a:solidFill>
                <a:latin typeface="Arial" charset="0"/>
              </a:rPr>
              <a:t> = 1.36m</a:t>
            </a:r>
            <a:r>
              <a:rPr lang="en-US" sz="1600" b="1" baseline="-12000" dirty="0">
                <a:solidFill>
                  <a:srgbClr val="FF3300"/>
                </a:solidFill>
                <a:latin typeface="Arial" charset="0"/>
                <a:sym typeface="Wingdings 2" charset="0"/>
              </a:rPr>
              <a:t></a:t>
            </a:r>
            <a:r>
              <a:rPr lang="en-US" sz="1600" b="1" dirty="0">
                <a:solidFill>
                  <a:srgbClr val="FF3300"/>
                </a:solidFill>
                <a:latin typeface="Arial" charset="0"/>
              </a:rPr>
              <a:t>; </a:t>
            </a:r>
            <a:r>
              <a:rPr lang="en-US" sz="1600" b="1" dirty="0">
                <a:solidFill>
                  <a:srgbClr val="FF3300"/>
                </a:solidFill>
                <a:latin typeface="Symbol" charset="0"/>
              </a:rPr>
              <a:t>e</a:t>
            </a:r>
            <a:r>
              <a:rPr lang="en-US" sz="1600" b="1" dirty="0">
                <a:solidFill>
                  <a:srgbClr val="FF3300"/>
                </a:solidFill>
                <a:latin typeface="Arial" charset="0"/>
              </a:rPr>
              <a:t> = 0.617</a:t>
            </a:r>
          </a:p>
          <a:p>
            <a:endParaRPr lang="en-US" sz="1600" b="1" dirty="0">
              <a:solidFill>
                <a:srgbClr val="FF3300"/>
              </a:solidFill>
              <a:latin typeface="Arial" charset="0"/>
            </a:endParaRPr>
          </a:p>
          <a:p>
            <a:r>
              <a:rPr lang="en-US" sz="1600" b="1" u="sng" dirty="0">
                <a:solidFill>
                  <a:srgbClr val="0331B3"/>
                </a:solidFill>
                <a:latin typeface="Arial" charset="0"/>
              </a:rPr>
              <a:t>Prediction from general relativity</a:t>
            </a:r>
          </a:p>
          <a:p>
            <a:pPr>
              <a:buFontTx/>
              <a:buChar char="•"/>
            </a:pPr>
            <a:r>
              <a:rPr lang="en-US" sz="1600" b="1" dirty="0">
                <a:solidFill>
                  <a:srgbClr val="FF3300"/>
                </a:solidFill>
                <a:latin typeface="Arial" charset="0"/>
              </a:rPr>
              <a:t> spiral in by 3 mm/orbit</a:t>
            </a:r>
          </a:p>
          <a:p>
            <a:pPr>
              <a:buFontTx/>
              <a:buChar char="•"/>
            </a:pPr>
            <a:r>
              <a:rPr lang="en-US" sz="1600" b="1" dirty="0">
                <a:solidFill>
                  <a:srgbClr val="FF3300"/>
                </a:solidFill>
                <a:latin typeface="Arial" charset="0"/>
              </a:rPr>
              <a:t> rate of change orbital period</a:t>
            </a:r>
          </a:p>
          <a:p>
            <a:pPr>
              <a:buFontTx/>
              <a:buChar char="•"/>
            </a:pPr>
            <a:endParaRPr lang="en-US" sz="1600" b="1" dirty="0">
              <a:solidFill>
                <a:srgbClr val="FF3300"/>
              </a:solidFill>
              <a:latin typeface="Arial" charset="0"/>
            </a:endParaRPr>
          </a:p>
        </p:txBody>
      </p:sp>
      <p:sp>
        <p:nvSpPr>
          <p:cNvPr id="31757" name="Text Box 14"/>
          <p:cNvSpPr txBox="1">
            <a:spLocks noChangeArrowheads="1"/>
          </p:cNvSpPr>
          <p:nvPr/>
        </p:nvSpPr>
        <p:spPr bwMode="auto">
          <a:xfrm>
            <a:off x="2971801" y="4648200"/>
            <a:ext cx="914400" cy="292388"/>
          </a:xfrm>
          <a:prstGeom prst="rect">
            <a:avLst/>
          </a:prstGeom>
          <a:noFill/>
          <a:ln w="381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b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dirty="0">
                <a:solidFill>
                  <a:schemeClr val="tx2"/>
                </a:solidFill>
                <a:latin typeface="Helvetica" charset="0"/>
              </a:rPr>
              <a:t>~ 8 </a:t>
            </a:r>
            <a:r>
              <a:rPr lang="en-US" sz="1600" b="1" dirty="0" err="1">
                <a:solidFill>
                  <a:schemeClr val="tx2"/>
                </a:solidFill>
                <a:latin typeface="Helvetica" charset="0"/>
              </a:rPr>
              <a:t>hr</a:t>
            </a:r>
            <a:endParaRPr lang="en-US" sz="1600" dirty="0">
              <a:latin typeface="Arial" charset="0"/>
            </a:endParaRPr>
          </a:p>
        </p:txBody>
      </p:sp>
      <p:sp>
        <p:nvSpPr>
          <p:cNvPr id="31758" name="Rectangle 15"/>
          <p:cNvSpPr>
            <a:spLocks noChangeArrowheads="1"/>
          </p:cNvSpPr>
          <p:nvPr/>
        </p:nvSpPr>
        <p:spPr bwMode="auto">
          <a:xfrm>
            <a:off x="5105400" y="1614487"/>
            <a:ext cx="36576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bIns="0">
            <a:spAutoFit/>
          </a:bodyPr>
          <a:lstStyle/>
          <a:p>
            <a:pPr>
              <a:spcBef>
                <a:spcPct val="50000"/>
              </a:spcBef>
            </a:pPr>
            <a:r>
              <a:rPr lang="en-US" sz="1600" b="1" u="sng" dirty="0">
                <a:solidFill>
                  <a:srgbClr val="0331B3"/>
                </a:solidFill>
                <a:latin typeface="Arial" charset="0"/>
              </a:rPr>
              <a:t>Emission of gravitational waves</a:t>
            </a:r>
          </a:p>
        </p:txBody>
      </p:sp>
      <p:sp>
        <p:nvSpPr>
          <p:cNvPr id="3" name="Slide Number Placeholder 2"/>
          <p:cNvSpPr>
            <a:spLocks noGrp="1"/>
          </p:cNvSpPr>
          <p:nvPr>
            <p:ph type="sldNum" sz="quarter" idx="12"/>
          </p:nvPr>
        </p:nvSpPr>
        <p:spPr/>
        <p:txBody>
          <a:bodyPr/>
          <a:lstStyle/>
          <a:p>
            <a:pPr>
              <a:defRPr/>
            </a:pPr>
            <a:fld id="{3FA244CC-88F7-B741-ABEA-29EACDCA51E3}" type="slidenum">
              <a:rPr lang="en-US" smtClean="0"/>
              <a:pPr>
                <a:defRPr/>
              </a:pPr>
              <a:t>12</a:t>
            </a:fld>
            <a:endParaRPr lang="en-US"/>
          </a:p>
        </p:txBody>
      </p:sp>
      <p:pic>
        <p:nvPicPr>
          <p:cNvPr id="4" name="Picture 3" descr="BinaryPulsarTiming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262" y="1981201"/>
            <a:ext cx="4745737" cy="4267200"/>
          </a:xfrm>
          <a:prstGeom prst="rect">
            <a:avLst/>
          </a:prstGeom>
        </p:spPr>
      </p:pic>
      <p:sp>
        <p:nvSpPr>
          <p:cNvPr id="5" name="TextBox 4"/>
          <p:cNvSpPr txBox="1"/>
          <p:nvPr/>
        </p:nvSpPr>
        <p:spPr>
          <a:xfrm>
            <a:off x="5181600" y="5334000"/>
            <a:ext cx="3048000" cy="523220"/>
          </a:xfrm>
          <a:prstGeom prst="rect">
            <a:avLst/>
          </a:prstGeom>
          <a:noFill/>
        </p:spPr>
        <p:txBody>
          <a:bodyPr wrap="square" rtlCol="0">
            <a:spAutoFit/>
          </a:bodyPr>
          <a:lstStyle/>
          <a:p>
            <a:pPr algn="ctr"/>
            <a:r>
              <a:rPr lang="en-US" sz="1400" dirty="0" smtClean="0"/>
              <a:t>J.M. Weisberg, D.J. Nice, J.H. Taylor, </a:t>
            </a:r>
            <a:r>
              <a:rPr lang="en-US" sz="1400" dirty="0" err="1" smtClean="0"/>
              <a:t>Astrophys</a:t>
            </a:r>
            <a:r>
              <a:rPr lang="en-US" sz="1400" dirty="0" smtClean="0"/>
              <a:t>. J., 722, 1030 (2010).</a:t>
            </a:r>
            <a:endParaRPr lang="en-US" sz="1400" dirty="0"/>
          </a:p>
        </p:txBody>
      </p:sp>
    </p:spTree>
    <p:extLst>
      <p:ext uri="{BB962C8B-B14F-4D97-AF65-F5344CB8AC3E}">
        <p14:creationId xmlns:p14="http://schemas.microsoft.com/office/powerpoint/2010/main" val="596405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295400" y="381000"/>
            <a:ext cx="6858000" cy="1143000"/>
          </a:xfrm>
        </p:spPr>
        <p:txBody>
          <a:bodyPr/>
          <a:lstStyle/>
          <a:p>
            <a:r>
              <a:rPr lang="en-US" dirty="0">
                <a:latin typeface="Helvetica" charset="0"/>
                <a:ea typeface="ＭＳ Ｐゴシック" charset="0"/>
                <a:cs typeface="ＭＳ Ｐゴシック" charset="0"/>
              </a:rPr>
              <a:t>Basic idea </a:t>
            </a:r>
            <a:r>
              <a:rPr lang="en-US" dirty="0" smtClean="0">
                <a:latin typeface="Helvetica" charset="0"/>
                <a:ea typeface="ＭＳ Ｐゴシック" charset="0"/>
                <a:cs typeface="ＭＳ Ｐゴシック" charset="0"/>
              </a:rPr>
              <a:t>for detection is </a:t>
            </a:r>
            <a:r>
              <a:rPr lang="en-US" dirty="0">
                <a:latin typeface="Helvetica" charset="0"/>
                <a:ea typeface="ＭＳ Ｐゴシック" charset="0"/>
                <a:cs typeface="ＭＳ Ｐゴシック" charset="0"/>
              </a:rPr>
              <a:t>simple</a:t>
            </a:r>
          </a:p>
        </p:txBody>
      </p:sp>
      <p:pic>
        <p:nvPicPr>
          <p:cNvPr id="29698" name="Picture 3" descr="fig03-grav wave effect b2"/>
          <p:cNvPicPr>
            <a:picLocks noChangeAspect="1" noChangeArrowheads="1"/>
          </p:cNvPicPr>
          <p:nvPr/>
        </p:nvPicPr>
        <p:blipFill>
          <a:blip r:embed="rId2">
            <a:extLst>
              <a:ext uri="{28A0092B-C50C-407E-A947-70E740481C1C}">
                <a14:useLocalDpi xmlns:a14="http://schemas.microsoft.com/office/drawing/2010/main" val="0"/>
              </a:ext>
            </a:extLst>
          </a:blip>
          <a:srcRect t="2676" b="2676"/>
          <a:stretch>
            <a:fillRect/>
          </a:stretch>
        </p:blipFill>
        <p:spPr bwMode="auto">
          <a:xfrm>
            <a:off x="1219200" y="1622425"/>
            <a:ext cx="6629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4"/>
          <p:cNvSpPr txBox="1">
            <a:spLocks noChangeArrowheads="1"/>
          </p:cNvSpPr>
          <p:nvPr/>
        </p:nvSpPr>
        <p:spPr bwMode="auto">
          <a:xfrm>
            <a:off x="6477000" y="3505200"/>
            <a:ext cx="2209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GW amplitude h = (R</a:t>
            </a:r>
            <a:r>
              <a:rPr lang="en-US" baseline="-25000"/>
              <a:t>x</a:t>
            </a:r>
            <a:r>
              <a:rPr lang="en-US"/>
              <a:t>-R</a:t>
            </a:r>
            <a:r>
              <a:rPr lang="en-US" baseline="-25000"/>
              <a:t>y</a:t>
            </a:r>
            <a:r>
              <a:rPr lang="en-US"/>
              <a:t>)/R</a:t>
            </a:r>
          </a:p>
        </p:txBody>
      </p:sp>
      <p:sp>
        <p:nvSpPr>
          <p:cNvPr id="307205" name="Text Box 5"/>
          <p:cNvSpPr txBox="1">
            <a:spLocks noChangeArrowheads="1"/>
          </p:cNvSpPr>
          <p:nvPr/>
        </p:nvSpPr>
        <p:spPr bwMode="auto">
          <a:xfrm>
            <a:off x="2286000" y="59436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000"/>
              <a:t>Spatial asymmetry induces relative phase shifts on light in arms</a:t>
            </a:r>
          </a:p>
        </p:txBody>
      </p:sp>
      <p:sp>
        <p:nvSpPr>
          <p:cNvPr id="8" name="Footer Placeholder 7"/>
          <p:cNvSpPr>
            <a:spLocks noGrp="1"/>
          </p:cNvSpPr>
          <p:nvPr>
            <p:ph type="ftr" sz="quarter" idx="11"/>
          </p:nvPr>
        </p:nvSpPr>
        <p:spPr/>
        <p:txBody>
          <a:bodyPr/>
          <a:lstStyle/>
          <a:p>
            <a:pPr>
              <a:defRPr/>
            </a:pPr>
            <a:r>
              <a:rPr lang="en-US" smtClean="0"/>
              <a:t>Raab:  Finding the Voice of the Universe</a:t>
            </a:r>
            <a:endParaRPr lang="en-US"/>
          </a:p>
        </p:txBody>
      </p:sp>
      <p:sp>
        <p:nvSpPr>
          <p:cNvPr id="2" name="Slide Number Placeholder 1"/>
          <p:cNvSpPr>
            <a:spLocks noGrp="1"/>
          </p:cNvSpPr>
          <p:nvPr>
            <p:ph type="sldNum" sz="quarter" idx="12"/>
          </p:nvPr>
        </p:nvSpPr>
        <p:spPr/>
        <p:txBody>
          <a:bodyPr/>
          <a:lstStyle/>
          <a:p>
            <a:pPr>
              <a:defRPr/>
            </a:pPr>
            <a:fld id="{3FA244CC-88F7-B741-ABEA-29EACDCA51E3}" type="slidenum">
              <a:rPr lang="en-US" smtClean="0"/>
              <a:pPr>
                <a:defRPr/>
              </a:pPr>
              <a:t>13</a:t>
            </a:fld>
            <a:endParaRPr lang="en-US"/>
          </a:p>
        </p:txBody>
      </p:sp>
    </p:spTree>
    <p:extLst>
      <p:ext uri="{BB962C8B-B14F-4D97-AF65-F5344CB8AC3E}">
        <p14:creationId xmlns:p14="http://schemas.microsoft.com/office/powerpoint/2010/main" val="1139285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04"/>
                                        </p:tgtEl>
                                        <p:attrNameLst>
                                          <p:attrName>style.visibility</p:attrName>
                                        </p:attrNameLst>
                                      </p:cBhvr>
                                      <p:to>
                                        <p:strVal val="visible"/>
                                      </p:to>
                                    </p:set>
                                    <p:animEffect transition="in" filter="dissolve">
                                      <p:cBhvr>
                                        <p:cTn id="7" dur="500"/>
                                        <p:tgtEl>
                                          <p:spTgt spid="307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05"/>
                                        </p:tgtEl>
                                        <p:attrNameLst>
                                          <p:attrName>style.visibility</p:attrName>
                                        </p:attrNameLst>
                                      </p:cBhvr>
                                      <p:to>
                                        <p:strVal val="visible"/>
                                      </p:to>
                                    </p:set>
                                    <p:animEffect transition="in" filter="dissolve">
                                      <p:cBhvr>
                                        <p:cTn id="12" dur="500"/>
                                        <p:tgtEl>
                                          <p:spTgt spid="30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P spid="3072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1"/>
          </p:nvPr>
        </p:nvSpPr>
        <p:spPr/>
        <p:txBody>
          <a:bodyPr/>
          <a:lstStyle/>
          <a:p>
            <a:r>
              <a:rPr lang="en-US" smtClean="0"/>
              <a:t>Raab:  Finding the Voice of the Universe</a:t>
            </a:r>
            <a:endParaRPr lang="en-US"/>
          </a:p>
        </p:txBody>
      </p:sp>
      <p:sp>
        <p:nvSpPr>
          <p:cNvPr id="10" name="Slide Number Placeholder 3"/>
          <p:cNvSpPr>
            <a:spLocks noGrp="1"/>
          </p:cNvSpPr>
          <p:nvPr>
            <p:ph type="sldNum" sz="quarter" idx="12"/>
          </p:nvPr>
        </p:nvSpPr>
        <p:spPr/>
        <p:txBody>
          <a:bodyPr/>
          <a:lstStyle/>
          <a:p>
            <a:fld id="{9B2D3EEC-7F0C-8A48-95AA-00EC917F94A2}" type="slidenum">
              <a:rPr lang="en-US"/>
              <a:pPr/>
              <a:t>14</a:t>
            </a:fld>
            <a:endParaRPr lang="en-US"/>
          </a:p>
        </p:txBody>
      </p:sp>
      <p:sp>
        <p:nvSpPr>
          <p:cNvPr id="183298" name="Rectangle 2"/>
          <p:cNvSpPr>
            <a:spLocks noChangeArrowheads="1"/>
          </p:cNvSpPr>
          <p:nvPr/>
        </p:nvSpPr>
        <p:spPr bwMode="auto">
          <a:xfrm>
            <a:off x="1169988" y="127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3299" name="Text Box 3"/>
          <p:cNvSpPr txBox="1">
            <a:spLocks noChangeArrowheads="1"/>
          </p:cNvSpPr>
          <p:nvPr/>
        </p:nvSpPr>
        <p:spPr bwMode="auto">
          <a:xfrm>
            <a:off x="1447800" y="2133600"/>
            <a:ext cx="2495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latin typeface="Arial" charset="0"/>
              </a:rPr>
              <a:t>LIGO (Washington)</a:t>
            </a:r>
          </a:p>
        </p:txBody>
      </p:sp>
      <p:sp>
        <p:nvSpPr>
          <p:cNvPr id="183300" name="Text Box 4"/>
          <p:cNvSpPr txBox="1">
            <a:spLocks noChangeArrowheads="1"/>
          </p:cNvSpPr>
          <p:nvPr/>
        </p:nvSpPr>
        <p:spPr bwMode="auto">
          <a:xfrm>
            <a:off x="5715000" y="2133600"/>
            <a:ext cx="2227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latin typeface="Arial" charset="0"/>
              </a:rPr>
              <a:t>LIGO (Louisiana)</a:t>
            </a:r>
          </a:p>
        </p:txBody>
      </p:sp>
      <p:sp>
        <p:nvSpPr>
          <p:cNvPr id="183301" name="Text Box 5"/>
          <p:cNvSpPr txBox="1">
            <a:spLocks noChangeArrowheads="1"/>
          </p:cNvSpPr>
          <p:nvPr/>
        </p:nvSpPr>
        <p:spPr bwMode="auto">
          <a:xfrm>
            <a:off x="1084263" y="384175"/>
            <a:ext cx="6686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a:solidFill>
                  <a:schemeClr val="tx2"/>
                </a:solidFill>
                <a:latin typeface="Helvetica" charset="0"/>
              </a:rPr>
              <a:t>The </a:t>
            </a:r>
            <a:r>
              <a:rPr lang="en-US" sz="3600" u="sng">
                <a:latin typeface="Helvetica" charset="0"/>
              </a:rPr>
              <a:t>L</a:t>
            </a:r>
            <a:r>
              <a:rPr lang="en-US" sz="3600">
                <a:solidFill>
                  <a:schemeClr val="tx2"/>
                </a:solidFill>
                <a:latin typeface="Helvetica" charset="0"/>
              </a:rPr>
              <a:t>aser </a:t>
            </a:r>
            <a:r>
              <a:rPr lang="en-US" sz="3600" u="sng">
                <a:latin typeface="Helvetica" charset="0"/>
              </a:rPr>
              <a:t>I</a:t>
            </a:r>
            <a:r>
              <a:rPr lang="en-US" sz="3600">
                <a:solidFill>
                  <a:schemeClr val="tx2"/>
                </a:solidFill>
                <a:latin typeface="Helvetica" charset="0"/>
              </a:rPr>
              <a:t>nterferometer</a:t>
            </a:r>
          </a:p>
          <a:p>
            <a:pPr algn="ctr"/>
            <a:r>
              <a:rPr lang="en-US" sz="3600" u="sng">
                <a:latin typeface="Helvetica" charset="0"/>
              </a:rPr>
              <a:t>G</a:t>
            </a:r>
            <a:r>
              <a:rPr lang="en-US" sz="3600">
                <a:solidFill>
                  <a:schemeClr val="tx2"/>
                </a:solidFill>
                <a:latin typeface="Helvetica" charset="0"/>
              </a:rPr>
              <a:t>ravitational-Wave </a:t>
            </a:r>
            <a:r>
              <a:rPr lang="en-US" sz="3600" u="sng">
                <a:latin typeface="Helvetica" charset="0"/>
              </a:rPr>
              <a:t>O</a:t>
            </a:r>
            <a:r>
              <a:rPr lang="en-US" sz="3600">
                <a:solidFill>
                  <a:schemeClr val="tx2"/>
                </a:solidFill>
                <a:latin typeface="Helvetica" charset="0"/>
              </a:rPr>
              <a:t>bservatory</a:t>
            </a:r>
          </a:p>
        </p:txBody>
      </p:sp>
      <p:pic>
        <p:nvPicPr>
          <p:cNvPr id="183302" name="Picture 6" descr="D:\LIGO presentation misc3-00\LIGO images3-00\site photos\h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40386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83303" name="Picture 7" descr="D:\LIGO presentation misc3-00\LIGO images3-00\site photos\liv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429000" cy="2762250"/>
          </a:xfrm>
          <a:prstGeom prst="rect">
            <a:avLst/>
          </a:prstGeom>
          <a:noFill/>
          <a:extLst>
            <a:ext uri="{909E8E84-426E-40dd-AFC4-6F175D3DCCD1}">
              <a14:hiddenFill xmlns:a14="http://schemas.microsoft.com/office/drawing/2010/main">
                <a:solidFill>
                  <a:srgbClr val="FFFFFF"/>
                </a:solidFill>
              </a14:hiddenFill>
            </a:ext>
          </a:extLst>
        </p:spPr>
      </p:pic>
      <p:sp>
        <p:nvSpPr>
          <p:cNvPr id="183304" name="Text Box 8"/>
          <p:cNvSpPr txBox="1">
            <a:spLocks noChangeArrowheads="1"/>
          </p:cNvSpPr>
          <p:nvPr/>
        </p:nvSpPr>
        <p:spPr bwMode="auto">
          <a:xfrm>
            <a:off x="457200" y="5638800"/>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dirty="0"/>
              <a:t>Brought to you by the National Science Foundation; operated by Caltech and MIT; the research focus for more than </a:t>
            </a:r>
            <a:r>
              <a:rPr lang="en-US" sz="1800" dirty="0" smtClean="0"/>
              <a:t>1000 </a:t>
            </a:r>
            <a:r>
              <a:rPr lang="en-US" sz="1800" dirty="0"/>
              <a:t>LIGO Scientific Collaboration members worldwide.</a:t>
            </a:r>
          </a:p>
        </p:txBody>
      </p:sp>
    </p:spTree>
    <p:extLst>
      <p:ext uri="{BB962C8B-B14F-4D97-AF65-F5344CB8AC3E}">
        <p14:creationId xmlns:p14="http://schemas.microsoft.com/office/powerpoint/2010/main" val="9145011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299"/>
                                        </p:tgtEl>
                                        <p:attrNameLst>
                                          <p:attrName>style.visibility</p:attrName>
                                        </p:attrNameLst>
                                      </p:cBhvr>
                                      <p:to>
                                        <p:strVal val="visible"/>
                                      </p:to>
                                    </p:set>
                                    <p:anim calcmode="lin" valueType="num">
                                      <p:cBhvr additive="base">
                                        <p:cTn id="7" dur="500" fill="hold"/>
                                        <p:tgtEl>
                                          <p:spTgt spid="183299"/>
                                        </p:tgtEl>
                                        <p:attrNameLst>
                                          <p:attrName>ppt_x</p:attrName>
                                        </p:attrNameLst>
                                      </p:cBhvr>
                                      <p:tavLst>
                                        <p:tav tm="0">
                                          <p:val>
                                            <p:strVal val="0-#ppt_w/2"/>
                                          </p:val>
                                        </p:tav>
                                        <p:tav tm="100000">
                                          <p:val>
                                            <p:strVal val="#ppt_x"/>
                                          </p:val>
                                        </p:tav>
                                      </p:tavLst>
                                    </p:anim>
                                    <p:anim calcmode="lin" valueType="num">
                                      <p:cBhvr additive="base">
                                        <p:cTn id="8" dur="500" fill="hold"/>
                                        <p:tgtEl>
                                          <p:spTgt spid="1832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83302"/>
                                        </p:tgtEl>
                                        <p:attrNameLst>
                                          <p:attrName>style.visibility</p:attrName>
                                        </p:attrNameLst>
                                      </p:cBhvr>
                                      <p:to>
                                        <p:strVal val="visible"/>
                                      </p:to>
                                    </p:set>
                                    <p:animEffect transition="in" filter="dissolve">
                                      <p:cBhvr>
                                        <p:cTn id="13" dur="500"/>
                                        <p:tgtEl>
                                          <p:spTgt spid="18330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3300"/>
                                        </p:tgtEl>
                                        <p:attrNameLst>
                                          <p:attrName>style.visibility</p:attrName>
                                        </p:attrNameLst>
                                      </p:cBhvr>
                                      <p:to>
                                        <p:strVal val="visible"/>
                                      </p:to>
                                    </p:set>
                                    <p:anim calcmode="lin" valueType="num">
                                      <p:cBhvr additive="base">
                                        <p:cTn id="18" dur="500" fill="hold"/>
                                        <p:tgtEl>
                                          <p:spTgt spid="183300"/>
                                        </p:tgtEl>
                                        <p:attrNameLst>
                                          <p:attrName>ppt_x</p:attrName>
                                        </p:attrNameLst>
                                      </p:cBhvr>
                                      <p:tavLst>
                                        <p:tav tm="0">
                                          <p:val>
                                            <p:strVal val="1+#ppt_w/2"/>
                                          </p:val>
                                        </p:tav>
                                        <p:tav tm="100000">
                                          <p:val>
                                            <p:strVal val="#ppt_x"/>
                                          </p:val>
                                        </p:tav>
                                      </p:tavLst>
                                    </p:anim>
                                    <p:anim calcmode="lin" valueType="num">
                                      <p:cBhvr additive="base">
                                        <p:cTn id="19" dur="500" fill="hold"/>
                                        <p:tgtEl>
                                          <p:spTgt spid="183300"/>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183303"/>
                                        </p:tgtEl>
                                        <p:attrNameLst>
                                          <p:attrName>style.visibility</p:attrName>
                                        </p:attrNameLst>
                                      </p:cBhvr>
                                      <p:to>
                                        <p:strVal val="visible"/>
                                      </p:to>
                                    </p:set>
                                    <p:animEffect transition="in" filter="dissolve">
                                      <p:cBhvr>
                                        <p:cTn id="24" dur="500"/>
                                        <p:tgtEl>
                                          <p:spTgt spid="18330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83304"/>
                                        </p:tgtEl>
                                        <p:attrNameLst>
                                          <p:attrName>style.visibility</p:attrName>
                                        </p:attrNameLst>
                                      </p:cBhvr>
                                      <p:to>
                                        <p:strVal val="visible"/>
                                      </p:to>
                                    </p:set>
                                    <p:anim calcmode="lin" valueType="num">
                                      <p:cBhvr>
                                        <p:cTn id="29" dur="500" fill="hold"/>
                                        <p:tgtEl>
                                          <p:spTgt spid="183304"/>
                                        </p:tgtEl>
                                        <p:attrNameLst>
                                          <p:attrName>ppt_w</p:attrName>
                                        </p:attrNameLst>
                                      </p:cBhvr>
                                      <p:tavLst>
                                        <p:tav tm="0">
                                          <p:val>
                                            <p:fltVal val="0"/>
                                          </p:val>
                                        </p:tav>
                                        <p:tav tm="100000">
                                          <p:val>
                                            <p:strVal val="#ppt_w"/>
                                          </p:val>
                                        </p:tav>
                                      </p:tavLst>
                                    </p:anim>
                                    <p:anim calcmode="lin" valueType="num">
                                      <p:cBhvr>
                                        <p:cTn id="30" dur="500" fill="hold"/>
                                        <p:tgtEl>
                                          <p:spTgt spid="1833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autoUpdateAnimBg="0"/>
      <p:bldP spid="183300" grpId="0" autoUpdateAnimBg="0"/>
      <p:bldP spid="18330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90800"/>
            <a:ext cx="6400800" cy="1676400"/>
          </a:xfrm>
        </p:spPr>
        <p:txBody>
          <a:bodyPr/>
          <a:lstStyle/>
          <a:p>
            <a:r>
              <a:rPr lang="en-US" dirty="0" smtClean="0"/>
              <a:t>The actors are monster objects called “black holes” which became locked in a death spiral and died in an event of unimaginable violence. </a:t>
            </a:r>
            <a:endParaRPr lang="en-US" dirty="0"/>
          </a:p>
        </p:txBody>
      </p:sp>
    </p:spTree>
    <p:extLst>
      <p:ext uri="{BB962C8B-B14F-4D97-AF65-F5344CB8AC3E}">
        <p14:creationId xmlns:p14="http://schemas.microsoft.com/office/powerpoint/2010/main" val="21958724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124200" y="6248400"/>
            <a:ext cx="2892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ctr" eaLnBrk="1" hangingPunct="1">
              <a:lnSpc>
                <a:spcPct val="100000"/>
              </a:lnSpc>
            </a:pPr>
            <a:r>
              <a:rPr lang="en-GB" sz="1400">
                <a:solidFill>
                  <a:srgbClr val="000000"/>
                </a:solidFill>
              </a:rPr>
              <a:t>LIGO-G0900422-v1</a:t>
            </a:r>
          </a:p>
        </p:txBody>
      </p:sp>
      <p:sp>
        <p:nvSpPr>
          <p:cNvPr id="19458" name="Text Box 2"/>
          <p:cNvSpPr txBox="1">
            <a:spLocks noChangeArrowheads="1"/>
          </p:cNvSpPr>
          <p:nvPr/>
        </p:nvSpPr>
        <p:spPr bwMode="auto">
          <a:xfrm>
            <a:off x="1371600" y="381000"/>
            <a:ext cx="6019800" cy="11430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LGC Sans"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9pPr>
          </a:lstStyle>
          <a:p>
            <a:pPr algn="ctr" eaLnBrk="1" hangingPunct="1">
              <a:lnSpc>
                <a:spcPct val="100000"/>
              </a:lnSpc>
              <a:buClr>
                <a:srgbClr val="FF0000"/>
              </a:buClr>
              <a:defRPr/>
            </a:pPr>
            <a:r>
              <a:rPr lang="en-GB" sz="3600" b="1" dirty="0" smtClean="0">
                <a:solidFill>
                  <a:schemeClr val="tx2"/>
                </a:solidFill>
                <a:effectLst>
                  <a:outerShdw blurRad="38100" dist="38100" dir="2700000" algn="tl">
                    <a:srgbClr val="DDDDDD"/>
                  </a:outerShdw>
                </a:effectLst>
              </a:rPr>
              <a:t>Schwarzschild Black Hole</a:t>
            </a:r>
          </a:p>
        </p:txBody>
      </p:sp>
      <p:sp>
        <p:nvSpPr>
          <p:cNvPr id="43012" name="Text Box 4"/>
          <p:cNvSpPr txBox="1">
            <a:spLocks noChangeArrowheads="1"/>
          </p:cNvSpPr>
          <p:nvPr/>
        </p:nvSpPr>
        <p:spPr bwMode="auto">
          <a:xfrm>
            <a:off x="3505200" y="6248400"/>
            <a:ext cx="1981200" cy="2746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eaLnBrk="1" hangingPunct="1"/>
            <a:endParaRPr lang="en-US"/>
          </a:p>
        </p:txBody>
      </p:sp>
      <p:graphicFrame>
        <p:nvGraphicFramePr>
          <p:cNvPr id="43013" name="Object 5"/>
          <p:cNvGraphicFramePr>
            <a:graphicFrameLocks noChangeAspect="1"/>
          </p:cNvGraphicFramePr>
          <p:nvPr>
            <p:extLst>
              <p:ext uri="{D42A27DB-BD31-4B8C-83A1-F6EECF244321}">
                <p14:modId xmlns:p14="http://schemas.microsoft.com/office/powerpoint/2010/main" val="2983143097"/>
              </p:ext>
            </p:extLst>
          </p:nvPr>
        </p:nvGraphicFramePr>
        <p:xfrm>
          <a:off x="6019800" y="1752600"/>
          <a:ext cx="1905000" cy="1822450"/>
        </p:xfrm>
        <a:graphic>
          <a:graphicData uri="http://schemas.openxmlformats.org/presentationml/2006/ole">
            <mc:AlternateContent xmlns:mc="http://schemas.openxmlformats.org/markup-compatibility/2006">
              <mc:Choice xmlns:v="urn:schemas-microsoft-com:vml" Requires="v">
                <p:oleObj spid="_x0000_s14402" name="Equation" r:id="rId4" imgW="876214" imgH="838109" progId="Equation.3">
                  <p:embed/>
                </p:oleObj>
              </mc:Choice>
              <mc:Fallback>
                <p:oleObj name="Equation" r:id="rId4" imgW="876214" imgH="83810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52600"/>
                        <a:ext cx="1905000" cy="182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3014" name="Text Box 6"/>
          <p:cNvSpPr txBox="1">
            <a:spLocks noChangeArrowheads="1"/>
          </p:cNvSpPr>
          <p:nvPr/>
        </p:nvSpPr>
        <p:spPr bwMode="auto">
          <a:xfrm>
            <a:off x="3505200" y="1981200"/>
            <a:ext cx="2209800" cy="139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r" eaLnBrk="1" hangingPunct="1">
              <a:lnSpc>
                <a:spcPct val="100000"/>
              </a:lnSpc>
              <a:spcBef>
                <a:spcPts val="1500"/>
              </a:spcBef>
            </a:pPr>
            <a:r>
              <a:rPr lang="en-GB" dirty="0">
                <a:solidFill>
                  <a:srgbClr val="000000"/>
                </a:solidFill>
              </a:rPr>
              <a:t>Escape Velocity</a:t>
            </a:r>
          </a:p>
          <a:p>
            <a:pPr algn="r" eaLnBrk="1" hangingPunct="1">
              <a:lnSpc>
                <a:spcPct val="100000"/>
              </a:lnSpc>
              <a:spcBef>
                <a:spcPts val="1500"/>
              </a:spcBef>
            </a:pPr>
            <a:r>
              <a:rPr lang="en-GB" dirty="0">
                <a:solidFill>
                  <a:srgbClr val="000000"/>
                </a:solidFill>
              </a:rPr>
              <a:t>Schwarzschild Radius</a:t>
            </a:r>
          </a:p>
        </p:txBody>
      </p:sp>
      <p:sp>
        <p:nvSpPr>
          <p:cNvPr id="43015" name="Text Box 7"/>
          <p:cNvSpPr txBox="1">
            <a:spLocks noChangeArrowheads="1"/>
          </p:cNvSpPr>
          <p:nvPr/>
        </p:nvSpPr>
        <p:spPr bwMode="auto">
          <a:xfrm>
            <a:off x="3276600" y="3886200"/>
            <a:ext cx="3733800" cy="133844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9pPr>
          </a:lstStyle>
          <a:p>
            <a:pPr eaLnBrk="1" hangingPunct="1">
              <a:lnSpc>
                <a:spcPct val="100000"/>
              </a:lnSpc>
              <a:spcBef>
                <a:spcPts val="1250"/>
              </a:spcBef>
            </a:pPr>
            <a:r>
              <a:rPr lang="en-GB" sz="2000" u="sng" dirty="0">
                <a:solidFill>
                  <a:srgbClr val="000000"/>
                </a:solidFill>
              </a:rPr>
              <a:t>Object</a:t>
            </a:r>
            <a:r>
              <a:rPr lang="en-GB" sz="2000" dirty="0">
                <a:solidFill>
                  <a:srgbClr val="000000"/>
                </a:solidFill>
              </a:rPr>
              <a:t>	 </a:t>
            </a:r>
            <a:r>
              <a:rPr lang="en-GB" sz="2000" u="sng" dirty="0">
                <a:solidFill>
                  <a:srgbClr val="000000"/>
                </a:solidFill>
              </a:rPr>
              <a:t>Schwarzschild Radius</a:t>
            </a:r>
          </a:p>
          <a:p>
            <a:pPr eaLnBrk="1" hangingPunct="1">
              <a:lnSpc>
                <a:spcPct val="100000"/>
              </a:lnSpc>
              <a:spcBef>
                <a:spcPts val="1250"/>
              </a:spcBef>
            </a:pPr>
            <a:r>
              <a:rPr lang="en-GB" sz="2000" dirty="0" smtClean="0">
                <a:solidFill>
                  <a:srgbClr val="000000"/>
                </a:solidFill>
              </a:rPr>
              <a:t>Earth</a:t>
            </a:r>
            <a:r>
              <a:rPr lang="en-GB" sz="2000" dirty="0">
                <a:solidFill>
                  <a:srgbClr val="000000"/>
                </a:solidFill>
              </a:rPr>
              <a:t>	1 cm (size of marble)   </a:t>
            </a:r>
          </a:p>
          <a:p>
            <a:pPr eaLnBrk="1" hangingPunct="1">
              <a:lnSpc>
                <a:spcPct val="100000"/>
              </a:lnSpc>
              <a:spcBef>
                <a:spcPts val="1250"/>
              </a:spcBef>
            </a:pPr>
            <a:r>
              <a:rPr lang="en-GB" sz="2000" dirty="0">
                <a:solidFill>
                  <a:srgbClr val="000000"/>
                </a:solidFill>
              </a:rPr>
              <a:t>Sun	3 km (2 miles</a:t>
            </a:r>
            <a:r>
              <a:rPr lang="en-GB" sz="2000" dirty="0" smtClean="0">
                <a:solidFill>
                  <a:srgbClr val="000000"/>
                </a:solidFill>
              </a:rPr>
              <a:t>)</a:t>
            </a:r>
            <a:r>
              <a:rPr lang="ar-sa" sz="2000" dirty="0" smtClean="0">
                <a:solidFill>
                  <a:srgbClr val="000000"/>
                </a:solidFill>
                <a:cs typeface="Times New Roman" charset="0"/>
              </a:rPr>
              <a:t>‏</a:t>
            </a:r>
            <a:endParaRPr lang="en-US" sz="2000" dirty="0" smtClean="0">
              <a:solidFill>
                <a:srgbClr val="000000"/>
              </a:solidFill>
              <a:cs typeface="Times New Roman" charset="0"/>
            </a:endParaRPr>
          </a:p>
        </p:txBody>
      </p:sp>
      <p:grpSp>
        <p:nvGrpSpPr>
          <p:cNvPr id="2" name="Group 1"/>
          <p:cNvGrpSpPr/>
          <p:nvPr/>
        </p:nvGrpSpPr>
        <p:grpSpPr>
          <a:xfrm>
            <a:off x="7086600" y="3810000"/>
            <a:ext cx="1676400" cy="1982788"/>
            <a:chOff x="838200" y="3886200"/>
            <a:chExt cx="1676400" cy="1982788"/>
          </a:xfrm>
        </p:grpSpPr>
        <p:pic>
          <p:nvPicPr>
            <p:cNvPr id="430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886200"/>
              <a:ext cx="13573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9"/>
            <p:cNvSpPr txBox="1">
              <a:spLocks noChangeArrowheads="1"/>
            </p:cNvSpPr>
            <p:nvPr/>
          </p:nvSpPr>
          <p:spPr bwMode="auto">
            <a:xfrm>
              <a:off x="838200" y="5562600"/>
              <a:ext cx="1676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eaLnBrk="1" hangingPunct="1">
                <a:lnSpc>
                  <a:spcPct val="100000"/>
                </a:lnSpc>
                <a:spcBef>
                  <a:spcPts val="875"/>
                </a:spcBef>
              </a:pPr>
              <a:r>
                <a:rPr lang="en-GB" sz="1400" i="1" dirty="0">
                  <a:solidFill>
                    <a:srgbClr val="000000"/>
                  </a:solidFill>
                </a:rPr>
                <a:t>Karl Schwarzschild </a:t>
              </a:r>
            </a:p>
          </p:txBody>
        </p:sp>
      </p:grpSp>
      <p:pic>
        <p:nvPicPr>
          <p:cNvPr id="3" name="Picture 2" descr="480px-Newton_Cann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1600200"/>
            <a:ext cx="3200400" cy="3200400"/>
          </a:xfrm>
          <a:prstGeom prst="rect">
            <a:avLst/>
          </a:prstGeom>
        </p:spPr>
      </p:pic>
      <p:sp>
        <p:nvSpPr>
          <p:cNvPr id="4" name="TextBox 3"/>
          <p:cNvSpPr txBox="1"/>
          <p:nvPr/>
        </p:nvSpPr>
        <p:spPr>
          <a:xfrm>
            <a:off x="457200" y="4724400"/>
            <a:ext cx="2362200" cy="584776"/>
          </a:xfrm>
          <a:prstGeom prst="rect">
            <a:avLst/>
          </a:prstGeom>
          <a:noFill/>
        </p:spPr>
        <p:txBody>
          <a:bodyPr wrap="square" rtlCol="0">
            <a:spAutoFit/>
          </a:bodyPr>
          <a:lstStyle/>
          <a:p>
            <a:pPr algn="ctr"/>
            <a:r>
              <a:rPr lang="en-US" sz="1800" dirty="0" smtClean="0"/>
              <a:t>Newton’s Cannonball</a:t>
            </a:r>
          </a:p>
          <a:p>
            <a:pPr algn="ctr"/>
            <a:r>
              <a:rPr lang="en-US" sz="1400" dirty="0" smtClean="0"/>
              <a:t>Credit: Brian </a:t>
            </a:r>
            <a:r>
              <a:rPr lang="en-US" sz="1400" dirty="0" err="1" smtClean="0"/>
              <a:t>Brondel</a:t>
            </a:r>
            <a:endParaRPr lang="en-US" sz="1400" dirty="0"/>
          </a:p>
        </p:txBody>
      </p:sp>
      <p:sp>
        <p:nvSpPr>
          <p:cNvPr id="6" name="Footer Placeholder 5"/>
          <p:cNvSpPr>
            <a:spLocks noGrp="1"/>
          </p:cNvSpPr>
          <p:nvPr>
            <p:ph type="ftr" sz="quarter" idx="11"/>
          </p:nvPr>
        </p:nvSpPr>
        <p:spPr/>
        <p:txBody>
          <a:bodyPr/>
          <a:lstStyle/>
          <a:p>
            <a:pPr>
              <a:defRPr/>
            </a:pPr>
            <a:r>
              <a:rPr lang="en-US" smtClean="0"/>
              <a:t>Raab:  Finding the Voice of the Universe</a:t>
            </a:r>
            <a:endParaRPr lang="en-US"/>
          </a:p>
        </p:txBody>
      </p:sp>
      <p:sp>
        <p:nvSpPr>
          <p:cNvPr id="7" name="Slide Number Placeholder 6"/>
          <p:cNvSpPr>
            <a:spLocks noGrp="1"/>
          </p:cNvSpPr>
          <p:nvPr>
            <p:ph type="sldNum" sz="quarter" idx="12"/>
          </p:nvPr>
        </p:nvSpPr>
        <p:spPr/>
        <p:txBody>
          <a:bodyPr/>
          <a:lstStyle/>
          <a:p>
            <a:pPr>
              <a:defRPr/>
            </a:pPr>
            <a:fld id="{D9B0ACC3-A54F-F649-866A-232BBABD2A73}" type="slidenum">
              <a:rPr lang="en-US" smtClean="0"/>
              <a:pPr>
                <a:defRPr/>
              </a:pPr>
              <a:t>16</a:t>
            </a:fld>
            <a:endParaRPr lang="en-US"/>
          </a:p>
        </p:txBody>
      </p:sp>
    </p:spTree>
    <p:extLst>
      <p:ext uri="{BB962C8B-B14F-4D97-AF65-F5344CB8AC3E}">
        <p14:creationId xmlns:p14="http://schemas.microsoft.com/office/powerpoint/2010/main" val="5858714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5638800" cy="1143000"/>
          </a:xfrm>
        </p:spPr>
        <p:txBody>
          <a:bodyPr/>
          <a:lstStyle/>
          <a:p>
            <a:r>
              <a:rPr lang="en-US" sz="2800" dirty="0" smtClean="0"/>
              <a:t>Illustration of How a Black Hole Distorts Background Light</a:t>
            </a:r>
            <a:endParaRPr lang="en-US" sz="2800" dirty="0"/>
          </a:p>
        </p:txBody>
      </p:sp>
      <p:sp>
        <p:nvSpPr>
          <p:cNvPr id="4" name="Slide Number Placeholder 3"/>
          <p:cNvSpPr>
            <a:spLocks noGrp="1"/>
          </p:cNvSpPr>
          <p:nvPr>
            <p:ph type="sldNum" sz="quarter" idx="4294967295"/>
          </p:nvPr>
        </p:nvSpPr>
        <p:spPr>
          <a:xfrm>
            <a:off x="6553200" y="6248400"/>
            <a:ext cx="1905000" cy="457200"/>
          </a:xfrm>
          <a:prstGeom prst="rect">
            <a:avLst/>
          </a:prstGeom>
        </p:spPr>
        <p:txBody>
          <a:bodyPr/>
          <a:lstStyle/>
          <a:p>
            <a:pPr>
              <a:defRPr/>
            </a:pPr>
            <a:fld id="{8A1E32CE-19DE-C44A-A3C2-A8C4B3B8AA3C}" type="slidenum">
              <a:rPr lang="en-US" smtClean="0"/>
              <a:pPr>
                <a:defRPr/>
              </a:pPr>
              <a:t>17</a:t>
            </a:fld>
            <a:endParaRPr lang="en-US"/>
          </a:p>
        </p:txBody>
      </p:sp>
      <p:pic>
        <p:nvPicPr>
          <p:cNvPr id="5" name="Picture 4" descr="BlackHole_Lensing.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400" y="1828800"/>
            <a:ext cx="4953000" cy="3962400"/>
          </a:xfrm>
          <a:prstGeom prst="rect">
            <a:avLst/>
          </a:prstGeom>
        </p:spPr>
      </p:pic>
      <p:sp>
        <p:nvSpPr>
          <p:cNvPr id="3" name="Footer Placeholder 2"/>
          <p:cNvSpPr>
            <a:spLocks noGrp="1"/>
          </p:cNvSpPr>
          <p:nvPr>
            <p:ph type="ftr" sz="quarter" idx="11"/>
          </p:nvPr>
        </p:nvSpPr>
        <p:spPr/>
        <p:txBody>
          <a:bodyPr/>
          <a:lstStyle/>
          <a:p>
            <a:pPr>
              <a:defRPr/>
            </a:pPr>
            <a:r>
              <a:rPr lang="en-US" smtClean="0"/>
              <a:t>Raab:  Finding the Voice of the Universe</a:t>
            </a:r>
            <a:endParaRPr lang="en-US"/>
          </a:p>
        </p:txBody>
      </p:sp>
      <p:sp>
        <p:nvSpPr>
          <p:cNvPr id="6" name="TextBox 5"/>
          <p:cNvSpPr txBox="1"/>
          <p:nvPr/>
        </p:nvSpPr>
        <p:spPr>
          <a:xfrm>
            <a:off x="1981200" y="5867400"/>
            <a:ext cx="5029200" cy="307777"/>
          </a:xfrm>
          <a:prstGeom prst="rect">
            <a:avLst/>
          </a:prstGeom>
          <a:noFill/>
        </p:spPr>
        <p:txBody>
          <a:bodyPr wrap="square" rtlCol="0">
            <a:spAutoFit/>
          </a:bodyPr>
          <a:lstStyle/>
          <a:p>
            <a:pPr algn="ctr"/>
            <a:r>
              <a:rPr lang="en-US" sz="1400" dirty="0"/>
              <a:t>https://</a:t>
            </a:r>
            <a:r>
              <a:rPr lang="en-US" sz="1400" dirty="0" err="1"/>
              <a:t>en.wikipedia.org</a:t>
            </a:r>
            <a:r>
              <a:rPr lang="en-US" sz="1400" dirty="0"/>
              <a:t>/wiki/</a:t>
            </a:r>
            <a:r>
              <a:rPr lang="en-US" sz="1400" dirty="0" err="1"/>
              <a:t>File:BlackHole_Lensing.gif</a:t>
            </a:r>
            <a:endParaRPr lang="en-US" sz="1400" dirty="0"/>
          </a:p>
        </p:txBody>
      </p:sp>
    </p:spTree>
    <p:extLst>
      <p:ext uri="{BB962C8B-B14F-4D97-AF65-F5344CB8AC3E}">
        <p14:creationId xmlns:p14="http://schemas.microsoft.com/office/powerpoint/2010/main" val="276176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3124200" y="6248400"/>
            <a:ext cx="2892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eaLnBrk="1" hangingPunct="1"/>
            <a:endParaRPr lang="en-US" altLang="en-US"/>
          </a:p>
        </p:txBody>
      </p:sp>
      <p:pic>
        <p:nvPicPr>
          <p:cNvPr id="6" name="Black Hole Merger Simulation 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644649"/>
            <a:ext cx="8991600" cy="5057776"/>
          </a:xfrm>
          <a:prstGeom prst="rect">
            <a:avLst/>
          </a:prstGeom>
        </p:spPr>
      </p:pic>
      <p:sp>
        <p:nvSpPr>
          <p:cNvPr id="2" name="TextBox 1"/>
          <p:cNvSpPr txBox="1"/>
          <p:nvPr/>
        </p:nvSpPr>
        <p:spPr>
          <a:xfrm>
            <a:off x="1676400" y="381000"/>
            <a:ext cx="5562600" cy="830997"/>
          </a:xfrm>
          <a:prstGeom prst="rect">
            <a:avLst/>
          </a:prstGeom>
          <a:noFill/>
        </p:spPr>
        <p:txBody>
          <a:bodyPr wrap="square" rtlCol="0">
            <a:spAutoFit/>
          </a:bodyPr>
          <a:lstStyle/>
          <a:p>
            <a:pPr algn="ctr"/>
            <a:r>
              <a:rPr lang="en-US" dirty="0" smtClean="0"/>
              <a:t>The story starts a long time ago in a part of our universe far, far away…</a:t>
            </a:r>
            <a:endParaRPr lang="en-US" dirty="0"/>
          </a:p>
        </p:txBody>
      </p:sp>
      <p:sp>
        <p:nvSpPr>
          <p:cNvPr id="3" name="Footer Placeholder 2"/>
          <p:cNvSpPr>
            <a:spLocks noGrp="1"/>
          </p:cNvSpPr>
          <p:nvPr>
            <p:ph type="ftr" sz="quarter" idx="11"/>
          </p:nvPr>
        </p:nvSpPr>
        <p:spPr/>
        <p:txBody>
          <a:bodyPr/>
          <a:lstStyle/>
          <a:p>
            <a:pPr>
              <a:defRPr/>
            </a:pPr>
            <a:r>
              <a:rPr lang="en-US" smtClean="0"/>
              <a:t>Raab:  Finding the Voice of the Universe</a:t>
            </a:r>
            <a:endParaRPr lang="en-US"/>
          </a:p>
        </p:txBody>
      </p:sp>
      <p:sp>
        <p:nvSpPr>
          <p:cNvPr id="4" name="Slide Number Placeholder 3"/>
          <p:cNvSpPr>
            <a:spLocks noGrp="1"/>
          </p:cNvSpPr>
          <p:nvPr>
            <p:ph type="sldNum" sz="quarter" idx="12"/>
          </p:nvPr>
        </p:nvSpPr>
        <p:spPr/>
        <p:txBody>
          <a:bodyPr/>
          <a:lstStyle/>
          <a:p>
            <a:pPr>
              <a:defRPr/>
            </a:pPr>
            <a:fld id="{D9B0ACC3-A54F-F649-866A-232BBABD2A73}" type="slidenum">
              <a:rPr lang="en-US" smtClean="0"/>
              <a:pPr>
                <a:defRPr/>
              </a:pPr>
              <a:t>18</a:t>
            </a:fld>
            <a:endParaRPr lang="en-US"/>
          </a:p>
        </p:txBody>
      </p:sp>
    </p:spTree>
    <p:extLst>
      <p:ext uri="{BB962C8B-B14F-4D97-AF65-F5344CB8AC3E}">
        <p14:creationId xmlns:p14="http://schemas.microsoft.com/office/powerpoint/2010/main" val="21161064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175971"/>
            <a:ext cx="5791200" cy="646331"/>
          </a:xfrm>
          <a:prstGeom prst="rect">
            <a:avLst/>
          </a:prstGeom>
          <a:noFill/>
        </p:spPr>
        <p:txBody>
          <a:bodyPr wrap="square" rtlCol="0">
            <a:spAutoFit/>
          </a:bodyPr>
          <a:lstStyle/>
          <a:p>
            <a:r>
              <a:rPr lang="en-US" sz="3600" dirty="0">
                <a:solidFill>
                  <a:schemeClr val="tx2"/>
                </a:solidFill>
                <a:latin typeface="Helvetica" panose="020B0604020202020204" pitchFamily="34" charset="0"/>
                <a:cs typeface="Helvetica" panose="020B0604020202020204" pitchFamily="34" charset="0"/>
              </a:rPr>
              <a:t>O</a:t>
            </a:r>
            <a:r>
              <a:rPr lang="en-US" sz="3600" dirty="0" smtClean="0">
                <a:solidFill>
                  <a:schemeClr val="tx2"/>
                </a:solidFill>
                <a:latin typeface="Helvetica" panose="020B0604020202020204" pitchFamily="34" charset="0"/>
                <a:cs typeface="Helvetica" panose="020B0604020202020204" pitchFamily="34" charset="0"/>
              </a:rPr>
              <a:t>bserved on Sep 14, 2015</a:t>
            </a:r>
            <a:endParaRPr lang="en-US" sz="3600" dirty="0">
              <a:solidFill>
                <a:schemeClr val="tx2"/>
              </a:solidFill>
              <a:latin typeface="Helvetica" panose="020B0604020202020204" pitchFamily="34" charset="0"/>
              <a:cs typeface="Helvetica" panose="020B0604020202020204" pitchFamily="34" charset="0"/>
            </a:endParaRPr>
          </a:p>
        </p:txBody>
      </p:sp>
      <p:grpSp>
        <p:nvGrpSpPr>
          <p:cNvPr id="2" name="Group 1"/>
          <p:cNvGrpSpPr/>
          <p:nvPr/>
        </p:nvGrpSpPr>
        <p:grpSpPr>
          <a:xfrm>
            <a:off x="940673" y="893755"/>
            <a:ext cx="7374199" cy="5867755"/>
            <a:chOff x="940673" y="893755"/>
            <a:chExt cx="7374199" cy="5867755"/>
          </a:xfrm>
        </p:grpSpPr>
        <p:pic>
          <p:nvPicPr>
            <p:cNvPr id="4" name="Picture 3" descr="Fig1_Split_v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73" y="893755"/>
              <a:ext cx="7374199" cy="5867755"/>
            </a:xfrm>
            <a:prstGeom prst="rect">
              <a:avLst/>
            </a:prstGeom>
          </p:spPr>
        </p:pic>
        <p:sp>
          <p:nvSpPr>
            <p:cNvPr id="6" name="TextBox 5"/>
            <p:cNvSpPr txBox="1"/>
            <p:nvPr/>
          </p:nvSpPr>
          <p:spPr>
            <a:xfrm>
              <a:off x="3886200" y="6397823"/>
              <a:ext cx="2438400" cy="307777"/>
            </a:xfrm>
            <a:prstGeom prst="rect">
              <a:avLst/>
            </a:prstGeom>
            <a:noFill/>
          </p:spPr>
          <p:txBody>
            <a:bodyPr wrap="square" rtlCol="0">
              <a:spAutoFit/>
            </a:bodyPr>
            <a:lstStyle/>
            <a:p>
              <a:r>
                <a:rPr lang="en-US" sz="1400" dirty="0" smtClean="0"/>
                <a:t>PRL 116, 061102 (2016)</a:t>
              </a:r>
              <a:endParaRPr lang="en-US" sz="1400" dirty="0"/>
            </a:p>
          </p:txBody>
        </p:sp>
      </p:grpSp>
    </p:spTree>
    <p:extLst>
      <p:ext uri="{BB962C8B-B14F-4D97-AF65-F5344CB8AC3E}">
        <p14:creationId xmlns:p14="http://schemas.microsoft.com/office/powerpoint/2010/main" val="23233199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95600"/>
            <a:ext cx="6400800" cy="609600"/>
          </a:xfrm>
        </p:spPr>
        <p:txBody>
          <a:bodyPr/>
          <a:lstStyle/>
          <a:p>
            <a:r>
              <a:rPr lang="en-US" dirty="0" smtClean="0"/>
              <a:t>The stage for this story is space and time. </a:t>
            </a:r>
            <a:endParaRPr lang="en-US" dirty="0"/>
          </a:p>
        </p:txBody>
      </p:sp>
    </p:spTree>
    <p:extLst>
      <p:ext uri="{BB962C8B-B14F-4D97-AF65-F5344CB8AC3E}">
        <p14:creationId xmlns:p14="http://schemas.microsoft.com/office/powerpoint/2010/main" val="21958724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O Chirp-1080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0258285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9511" y="1600200"/>
            <a:ext cx="4463978" cy="4726567"/>
          </a:xfrm>
        </p:spPr>
      </p:pic>
      <p:sp>
        <p:nvSpPr>
          <p:cNvPr id="4" name="Title 3"/>
          <p:cNvSpPr>
            <a:spLocks noGrp="1"/>
          </p:cNvSpPr>
          <p:nvPr>
            <p:ph type="title"/>
          </p:nvPr>
        </p:nvSpPr>
        <p:spPr/>
        <p:txBody>
          <a:bodyPr/>
          <a:lstStyle/>
          <a:p>
            <a:r>
              <a:rPr lang="en-US" dirty="0" smtClean="0"/>
              <a:t>A signal from a binary black hole merger</a:t>
            </a:r>
            <a:endParaRPr lang="en-US" dirty="0"/>
          </a:p>
        </p:txBody>
      </p:sp>
      <p:sp>
        <p:nvSpPr>
          <p:cNvPr id="2" name="Footer Placeholder 1"/>
          <p:cNvSpPr>
            <a:spLocks noGrp="1"/>
          </p:cNvSpPr>
          <p:nvPr>
            <p:ph type="ftr" sz="quarter" idx="11"/>
          </p:nvPr>
        </p:nvSpPr>
        <p:spPr/>
        <p:txBody>
          <a:bodyPr/>
          <a:lstStyle/>
          <a:p>
            <a:pPr>
              <a:defRPr/>
            </a:pPr>
            <a:r>
              <a:rPr lang="en-US" smtClean="0"/>
              <a:t>Raab:  Finding the Voice of the Universe</a:t>
            </a:r>
            <a:endParaRPr lang="en-US" dirty="0"/>
          </a:p>
        </p:txBody>
      </p:sp>
      <p:sp>
        <p:nvSpPr>
          <p:cNvPr id="3" name="Slide Number Placeholder 2"/>
          <p:cNvSpPr>
            <a:spLocks noGrp="1"/>
          </p:cNvSpPr>
          <p:nvPr>
            <p:ph type="sldNum" sz="quarter" idx="12"/>
          </p:nvPr>
        </p:nvSpPr>
        <p:spPr/>
        <p:txBody>
          <a:bodyPr/>
          <a:lstStyle/>
          <a:p>
            <a:pPr>
              <a:defRPr/>
            </a:pPr>
            <a:fld id="{3FA244CC-88F7-B741-ABEA-29EACDCA51E3}" type="slidenum">
              <a:rPr lang="en-US" smtClean="0"/>
              <a:pPr>
                <a:defRPr/>
              </a:pPr>
              <a:t>21</a:t>
            </a:fld>
            <a:endParaRPr lang="en-US"/>
          </a:p>
        </p:txBody>
      </p:sp>
      <p:sp>
        <p:nvSpPr>
          <p:cNvPr id="5" name="TextBox 4"/>
          <p:cNvSpPr txBox="1"/>
          <p:nvPr/>
        </p:nvSpPr>
        <p:spPr>
          <a:xfrm>
            <a:off x="6324600" y="3121223"/>
            <a:ext cx="2438400" cy="307777"/>
          </a:xfrm>
          <a:prstGeom prst="rect">
            <a:avLst/>
          </a:prstGeom>
          <a:noFill/>
        </p:spPr>
        <p:txBody>
          <a:bodyPr wrap="square" rtlCol="0">
            <a:spAutoFit/>
          </a:bodyPr>
          <a:lstStyle/>
          <a:p>
            <a:r>
              <a:rPr lang="en-US" sz="1400" dirty="0" smtClean="0"/>
              <a:t>PRL 116, 061102 (2016)</a:t>
            </a:r>
            <a:endParaRPr lang="en-US" sz="1400" dirty="0"/>
          </a:p>
        </p:txBody>
      </p:sp>
    </p:spTree>
    <p:extLst>
      <p:ext uri="{BB962C8B-B14F-4D97-AF65-F5344CB8AC3E}">
        <p14:creationId xmlns:p14="http://schemas.microsoft.com/office/powerpoint/2010/main" val="4623849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signal from a binary black hole merger</a:t>
            </a:r>
            <a:endParaRPr lang="en-US" dirty="0"/>
          </a:p>
        </p:txBody>
      </p:sp>
      <p:pic>
        <p:nvPicPr>
          <p:cNvPr id="2" name="Warped_Spacetime_Horizons_Long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1600"/>
            <a:ext cx="9144000" cy="5143500"/>
          </a:xfrm>
          <a:prstGeom prst="rect">
            <a:avLst/>
          </a:prstGeom>
        </p:spPr>
      </p:pic>
      <p:sp>
        <p:nvSpPr>
          <p:cNvPr id="3" name="Footer Placeholder 2"/>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22</a:t>
            </a:fld>
            <a:endParaRPr lang="en-US"/>
          </a:p>
        </p:txBody>
      </p:sp>
    </p:spTree>
    <p:extLst>
      <p:ext uri="{BB962C8B-B14F-4D97-AF65-F5344CB8AC3E}">
        <p14:creationId xmlns:p14="http://schemas.microsoft.com/office/powerpoint/2010/main" val="32647428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long ago?</a:t>
            </a:r>
            <a:br>
              <a:rPr lang="en-US" dirty="0" smtClean="0"/>
            </a:br>
            <a:r>
              <a:rPr lang="en-US" dirty="0" smtClean="0"/>
              <a:t>Far, </a:t>
            </a:r>
            <a:r>
              <a:rPr lang="en-US" dirty="0"/>
              <a:t>f</a:t>
            </a:r>
            <a:r>
              <a:rPr lang="en-US" dirty="0" smtClean="0"/>
              <a:t>ar away?</a:t>
            </a:r>
            <a:endParaRPr lang="en-US" dirty="0"/>
          </a:p>
        </p:txBody>
      </p:sp>
      <p:sp>
        <p:nvSpPr>
          <p:cNvPr id="3" name="Content Placeholder 2"/>
          <p:cNvSpPr>
            <a:spLocks noGrp="1"/>
          </p:cNvSpPr>
          <p:nvPr>
            <p:ph idx="1"/>
          </p:nvPr>
        </p:nvSpPr>
        <p:spPr>
          <a:xfrm>
            <a:off x="685800" y="1752600"/>
            <a:ext cx="7772400" cy="4572000"/>
          </a:xfrm>
        </p:spPr>
        <p:txBody>
          <a:bodyPr/>
          <a:lstStyle/>
          <a:p>
            <a:r>
              <a:rPr lang="en-US" sz="2000" dirty="0" smtClean="0"/>
              <a:t>GW150914 occurred more than a billion years ago.</a:t>
            </a:r>
          </a:p>
          <a:p>
            <a:r>
              <a:rPr lang="en-US" sz="2000" dirty="0" smtClean="0"/>
              <a:t>At that time, life on Earth consisted of only single-cell creatures.</a:t>
            </a:r>
          </a:p>
          <a:p>
            <a:r>
              <a:rPr lang="en-US" sz="2000" dirty="0" smtClean="0"/>
              <a:t>We can express vast distances using light, which travels at a speed of 30 cm per nanosecond:</a:t>
            </a:r>
          </a:p>
          <a:p>
            <a:pPr lvl="1"/>
            <a:r>
              <a:rPr lang="en-US" dirty="0" smtClean="0"/>
              <a:t>Moon is 1.3 light-sec away</a:t>
            </a:r>
          </a:p>
          <a:p>
            <a:pPr lvl="1"/>
            <a:r>
              <a:rPr lang="en-US" dirty="0" smtClean="0"/>
              <a:t>Sun </a:t>
            </a:r>
            <a:r>
              <a:rPr lang="en-US" dirty="0"/>
              <a:t>is 8.3 light-minutes </a:t>
            </a:r>
            <a:r>
              <a:rPr lang="en-US" dirty="0" smtClean="0"/>
              <a:t>away</a:t>
            </a:r>
          </a:p>
          <a:p>
            <a:pPr lvl="1"/>
            <a:r>
              <a:rPr lang="en-US" dirty="0"/>
              <a:t>Jupiter is 35-52 light-minutes </a:t>
            </a:r>
            <a:r>
              <a:rPr lang="en-US" dirty="0" smtClean="0"/>
              <a:t>away</a:t>
            </a:r>
          </a:p>
          <a:p>
            <a:pPr lvl="1"/>
            <a:r>
              <a:rPr lang="en-US" kern="1200" dirty="0">
                <a:solidFill>
                  <a:srgbClr val="114FFB"/>
                </a:solidFill>
                <a:ea typeface="ＭＳ Ｐゴシック"/>
              </a:rPr>
              <a:t>Globular cluster M13 is 21,000 light years </a:t>
            </a:r>
            <a:r>
              <a:rPr lang="en-US" kern="1200" dirty="0" smtClean="0">
                <a:solidFill>
                  <a:srgbClr val="114FFB"/>
                </a:solidFill>
                <a:ea typeface="ＭＳ Ｐゴシック"/>
              </a:rPr>
              <a:t>away</a:t>
            </a:r>
          </a:p>
          <a:p>
            <a:pPr lvl="1"/>
            <a:r>
              <a:rPr lang="en-US" kern="1200" dirty="0">
                <a:solidFill>
                  <a:srgbClr val="114FFB"/>
                </a:solidFill>
                <a:ea typeface="ＭＳ Ｐゴシック"/>
              </a:rPr>
              <a:t>M31, the Andromeda Galaxy</a:t>
            </a:r>
            <a:r>
              <a:rPr lang="en-US" kern="1200" dirty="0" smtClean="0">
                <a:solidFill>
                  <a:srgbClr val="114FFB"/>
                </a:solidFill>
                <a:ea typeface="ＭＳ Ｐゴシック"/>
              </a:rPr>
              <a:t>, is 2.3 million light years away</a:t>
            </a:r>
          </a:p>
          <a:p>
            <a:r>
              <a:rPr lang="en-US" sz="2000" kern="1200" dirty="0">
                <a:solidFill>
                  <a:srgbClr val="114FFB"/>
                </a:solidFill>
                <a:ea typeface="ＭＳ Ｐゴシック"/>
              </a:rPr>
              <a:t>M31 is our closest large galaxy. In the volume that we can see systems like GW150914, there are more than 5 million galaxies</a:t>
            </a:r>
            <a:r>
              <a:rPr lang="en-US" kern="1200" dirty="0">
                <a:solidFill>
                  <a:srgbClr val="114FFB"/>
                </a:solidFill>
                <a:ea typeface="ＭＳ Ｐゴシック"/>
              </a:rPr>
              <a:t>.</a:t>
            </a:r>
          </a:p>
          <a:p>
            <a:endParaRPr lang="en-US" kern="1200" dirty="0" smtClean="0">
              <a:solidFill>
                <a:srgbClr val="114FFB"/>
              </a:solidFill>
              <a:ea typeface="ＭＳ Ｐゴシック"/>
            </a:endParaRPr>
          </a:p>
          <a:p>
            <a:pPr lvl="1"/>
            <a:endParaRPr lang="en-US" kern="1200" dirty="0" smtClean="0">
              <a:solidFill>
                <a:srgbClr val="114FFB"/>
              </a:solidFill>
              <a:ea typeface="ＭＳ Ｐゴシック"/>
            </a:endParaRPr>
          </a:p>
          <a:p>
            <a:pPr lvl="1"/>
            <a:endParaRPr lang="en-US" dirty="0" smtClean="0"/>
          </a:p>
          <a:p>
            <a:pPr lvl="1"/>
            <a:endParaRPr lang="en-US" dirty="0" smtClean="0"/>
          </a:p>
          <a:p>
            <a:pPr lvl="1"/>
            <a:endParaRPr lang="en-US" dirty="0" smtClean="0"/>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23</a:t>
            </a:fld>
            <a:endParaRPr lang="en-US"/>
          </a:p>
        </p:txBody>
      </p:sp>
    </p:spTree>
    <p:extLst>
      <p:ext uri="{BB962C8B-B14F-4D97-AF65-F5344CB8AC3E}">
        <p14:creationId xmlns:p14="http://schemas.microsoft.com/office/powerpoint/2010/main" val="33557025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GW150914</a:t>
            </a:r>
            <a:endParaRPr lang="en-US" dirty="0"/>
          </a:p>
        </p:txBody>
      </p:sp>
      <p:sp>
        <p:nvSpPr>
          <p:cNvPr id="3" name="Content Placeholder 2"/>
          <p:cNvSpPr>
            <a:spLocks noGrp="1"/>
          </p:cNvSpPr>
          <p:nvPr>
            <p:ph idx="1"/>
          </p:nvPr>
        </p:nvSpPr>
        <p:spPr>
          <a:xfrm>
            <a:off x="685800" y="1981200"/>
            <a:ext cx="7772400" cy="4419600"/>
          </a:xfrm>
        </p:spPr>
        <p:txBody>
          <a:bodyPr/>
          <a:lstStyle/>
          <a:p>
            <a:r>
              <a:rPr lang="en-US" sz="2000" dirty="0" smtClean="0"/>
              <a:t>This first gravitational wave discovery was named GW150914:</a:t>
            </a:r>
          </a:p>
          <a:p>
            <a:pPr lvl="1"/>
            <a:r>
              <a:rPr lang="en-US" dirty="0" smtClean="0"/>
              <a:t>Event type = gravitational wave</a:t>
            </a:r>
          </a:p>
          <a:p>
            <a:pPr lvl="1"/>
            <a:r>
              <a:rPr lang="en-US" dirty="0" smtClean="0"/>
              <a:t>Detection year = 2015</a:t>
            </a:r>
          </a:p>
          <a:p>
            <a:pPr lvl="1"/>
            <a:r>
              <a:rPr lang="en-US" dirty="0" smtClean="0"/>
              <a:t>Detection month = 09 = September</a:t>
            </a:r>
          </a:p>
          <a:p>
            <a:pPr lvl="1"/>
            <a:r>
              <a:rPr lang="en-US" dirty="0" smtClean="0"/>
              <a:t>Detection day = 14</a:t>
            </a:r>
          </a:p>
          <a:p>
            <a:r>
              <a:rPr lang="en-US" sz="2000" dirty="0" smtClean="0"/>
              <a:t>This was the most energetic event ever detected by humans, converting a mass equivalent to a million Earths into gravitational-wave energy.</a:t>
            </a:r>
          </a:p>
          <a:p>
            <a:r>
              <a:rPr lang="en-US" sz="2000" dirty="0" smtClean="0"/>
              <a:t>For a few tenths of a second the power in this gravitational wave was 50 times greater than the total power output of all the stars in the universe.</a:t>
            </a:r>
          </a:p>
          <a:p>
            <a:r>
              <a:rPr lang="en-US" sz="2000" dirty="0" smtClean="0"/>
              <a:t>But there were more discoveries to come…</a:t>
            </a:r>
            <a:endParaRPr lang="en-US" sz="2000" dirty="0"/>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24</a:t>
            </a:fld>
            <a:endParaRPr lang="en-US" dirty="0"/>
          </a:p>
        </p:txBody>
      </p:sp>
    </p:spTree>
    <p:extLst>
      <p:ext uri="{BB962C8B-B14F-4D97-AF65-F5344CB8AC3E}">
        <p14:creationId xmlns:p14="http://schemas.microsoft.com/office/powerpoint/2010/main" val="42574406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Discovery Timeline – Advanced LIGO’s 1</a:t>
            </a:r>
            <a:r>
              <a:rPr lang="en-US" sz="3200" baseline="30000" dirty="0" smtClean="0"/>
              <a:t>st</a:t>
            </a:r>
            <a:r>
              <a:rPr lang="en-US" sz="3200" dirty="0" smtClean="0"/>
              <a:t> Observations</a:t>
            </a:r>
            <a:endParaRPr lang="en-US" sz="3200" dirty="0"/>
          </a:p>
        </p:txBody>
      </p:sp>
      <p:sp>
        <p:nvSpPr>
          <p:cNvPr id="3" name="Footer Placeholder 2"/>
          <p:cNvSpPr>
            <a:spLocks noGrp="1"/>
          </p:cNvSpPr>
          <p:nvPr>
            <p:ph type="ftr" sz="quarter" idx="11"/>
          </p:nvPr>
        </p:nvSpPr>
        <p:spPr/>
        <p:txBody>
          <a:bodyPr/>
          <a:lstStyle/>
          <a:p>
            <a:pPr>
              <a:defRPr/>
            </a:pPr>
            <a:r>
              <a:rPr lang="en-US" smtClean="0"/>
              <a:t>Raab:  Finding the Voice of the Universe</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25</a:t>
            </a:fld>
            <a:endParaRPr lang="en-US"/>
          </a:p>
        </p:txBody>
      </p:sp>
      <p:pic>
        <p:nvPicPr>
          <p:cNvPr id="5" name="Picture 4" descr="LIGO-DiscoveryTime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549400"/>
            <a:ext cx="7874000" cy="4775200"/>
          </a:xfrm>
          <a:prstGeom prst="rect">
            <a:avLst/>
          </a:prstGeom>
        </p:spPr>
      </p:pic>
      <p:sp>
        <p:nvSpPr>
          <p:cNvPr id="6" name="TextBox 5"/>
          <p:cNvSpPr txBox="1"/>
          <p:nvPr/>
        </p:nvSpPr>
        <p:spPr>
          <a:xfrm>
            <a:off x="4876800" y="5943600"/>
            <a:ext cx="3429000" cy="307777"/>
          </a:xfrm>
          <a:prstGeom prst="rect">
            <a:avLst/>
          </a:prstGeom>
          <a:noFill/>
        </p:spPr>
        <p:txBody>
          <a:bodyPr wrap="square" rtlCol="0">
            <a:spAutoFit/>
          </a:bodyPr>
          <a:lstStyle/>
          <a:p>
            <a:r>
              <a:rPr lang="en-US" sz="1400" dirty="0">
                <a:solidFill>
                  <a:schemeClr val="tx1">
                    <a:lumMod val="40000"/>
                    <a:lumOff val="60000"/>
                  </a:schemeClr>
                </a:solidFill>
              </a:rPr>
              <a:t> Courtesy Caltech/MIT/LIGO Laboratory</a:t>
            </a:r>
          </a:p>
        </p:txBody>
      </p:sp>
    </p:spTree>
    <p:extLst>
      <p:ext uri="{BB962C8B-B14F-4D97-AF65-F5344CB8AC3E}">
        <p14:creationId xmlns:p14="http://schemas.microsoft.com/office/powerpoint/2010/main" val="2456143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LIGO’s First Observations</a:t>
            </a:r>
            <a:endParaRPr lang="en-US" dirty="0"/>
          </a:p>
        </p:txBody>
      </p:sp>
      <p:sp>
        <p:nvSpPr>
          <p:cNvPr id="3" name="Footer Placeholder 2"/>
          <p:cNvSpPr>
            <a:spLocks noGrp="1"/>
          </p:cNvSpPr>
          <p:nvPr>
            <p:ph type="ftr" sz="quarter" idx="11"/>
          </p:nvPr>
        </p:nvSpPr>
        <p:spPr/>
        <p:txBody>
          <a:bodyPr/>
          <a:lstStyle/>
          <a:p>
            <a:pPr>
              <a:defRPr/>
            </a:pPr>
            <a:r>
              <a:rPr lang="en-US" smtClean="0"/>
              <a:t>Raab:  Finding the Voice of the Universe</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26</a:t>
            </a:fld>
            <a:endParaRPr lang="en-US"/>
          </a:p>
        </p:txBody>
      </p:sp>
      <p:grpSp>
        <p:nvGrpSpPr>
          <p:cNvPr id="7" name="Group 6"/>
          <p:cNvGrpSpPr/>
          <p:nvPr/>
        </p:nvGrpSpPr>
        <p:grpSpPr>
          <a:xfrm>
            <a:off x="358167" y="1676400"/>
            <a:ext cx="8557233" cy="4445115"/>
            <a:chOff x="358167" y="1676400"/>
            <a:chExt cx="8557233" cy="4445115"/>
          </a:xfrm>
        </p:grpSpPr>
        <p:pic>
          <p:nvPicPr>
            <p:cNvPr id="5" name="Picture 4" descr="O1-BBH-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67" y="1676400"/>
              <a:ext cx="8557233" cy="4445115"/>
            </a:xfrm>
            <a:prstGeom prst="rect">
              <a:avLst/>
            </a:prstGeom>
          </p:spPr>
        </p:pic>
        <p:sp>
          <p:nvSpPr>
            <p:cNvPr id="6" name="TextBox 5"/>
            <p:cNvSpPr txBox="1"/>
            <p:nvPr/>
          </p:nvSpPr>
          <p:spPr>
            <a:xfrm>
              <a:off x="1905000" y="1752600"/>
              <a:ext cx="5486400" cy="307777"/>
            </a:xfrm>
            <a:prstGeom prst="rect">
              <a:avLst/>
            </a:prstGeom>
            <a:noFill/>
          </p:spPr>
          <p:txBody>
            <a:bodyPr wrap="square" rtlCol="0">
              <a:spAutoFit/>
            </a:bodyPr>
            <a:lstStyle/>
            <a:p>
              <a:pPr algn="ctr"/>
              <a:r>
                <a:rPr lang="en-US" sz="1400" dirty="0" smtClean="0"/>
                <a:t>ArViv:1606.04856; see also PRL 116, 241103 (2016) for GW151226.</a:t>
              </a:r>
              <a:endParaRPr lang="en-US" sz="1400" dirty="0"/>
            </a:p>
          </p:txBody>
        </p:sp>
      </p:grpSp>
    </p:spTree>
    <p:extLst>
      <p:ext uri="{BB962C8B-B14F-4D97-AF65-F5344CB8AC3E}">
        <p14:creationId xmlns:p14="http://schemas.microsoft.com/office/powerpoint/2010/main" val="36911065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Known Stellar-Mass Black Holes – June 2016</a:t>
            </a:r>
            <a:endParaRPr lang="en-US" dirty="0"/>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27</a:t>
            </a:fld>
            <a:endParaRPr lang="en-US"/>
          </a:p>
        </p:txBody>
      </p:sp>
      <p:grpSp>
        <p:nvGrpSpPr>
          <p:cNvPr id="10" name="Group 9"/>
          <p:cNvGrpSpPr/>
          <p:nvPr/>
        </p:nvGrpSpPr>
        <p:grpSpPr>
          <a:xfrm>
            <a:off x="1066800" y="1724790"/>
            <a:ext cx="7137400" cy="4670930"/>
            <a:chOff x="1066800" y="1724790"/>
            <a:chExt cx="7137400" cy="4670930"/>
          </a:xfrm>
        </p:grpSpPr>
        <p:pic>
          <p:nvPicPr>
            <p:cNvPr id="8" name="Picture 7" descr="BlackHolesOfKnownMass15Jun16.png"/>
            <p:cNvPicPr>
              <a:picLocks noChangeAspect="1"/>
            </p:cNvPicPr>
            <p:nvPr/>
          </p:nvPicPr>
          <p:blipFill rotWithShape="1">
            <a:blip r:embed="rId2">
              <a:extLst>
                <a:ext uri="{28A0092B-C50C-407E-A947-70E740481C1C}">
                  <a14:useLocalDpi xmlns:a14="http://schemas.microsoft.com/office/drawing/2010/main" val="0"/>
                </a:ext>
              </a:extLst>
            </a:blip>
            <a:srcRect t="18196"/>
            <a:stretch/>
          </p:blipFill>
          <p:spPr>
            <a:xfrm>
              <a:off x="1066800" y="1724790"/>
              <a:ext cx="7137400" cy="4670930"/>
            </a:xfrm>
            <a:prstGeom prst="rect">
              <a:avLst/>
            </a:prstGeom>
          </p:spPr>
        </p:pic>
        <p:sp>
          <p:nvSpPr>
            <p:cNvPr id="9" name="TextBox 8"/>
            <p:cNvSpPr txBox="1"/>
            <p:nvPr/>
          </p:nvSpPr>
          <p:spPr>
            <a:xfrm>
              <a:off x="1447800" y="5867400"/>
              <a:ext cx="6248400" cy="307777"/>
            </a:xfrm>
            <a:prstGeom prst="rect">
              <a:avLst/>
            </a:prstGeom>
            <a:noFill/>
          </p:spPr>
          <p:txBody>
            <a:bodyPr wrap="square" rtlCol="0">
              <a:spAutoFit/>
            </a:bodyPr>
            <a:lstStyle/>
            <a:p>
              <a:pPr algn="r"/>
              <a:r>
                <a:rPr lang="en-US" sz="1400" dirty="0"/>
                <a:t>Courtesy Caltech/MIT/LIGO Laboratory</a:t>
              </a:r>
            </a:p>
          </p:txBody>
        </p:sp>
      </p:grpSp>
    </p:spTree>
    <p:extLst>
      <p:ext uri="{BB962C8B-B14F-4D97-AF65-F5344CB8AC3E}">
        <p14:creationId xmlns:p14="http://schemas.microsoft.com/office/powerpoint/2010/main" val="28936141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Unfortunately, Sky Localization Is Poor With Only Two Detectors</a:t>
            </a:r>
            <a:endParaRPr lang="en-US" sz="2800" dirty="0"/>
          </a:p>
        </p:txBody>
      </p:sp>
      <p:sp>
        <p:nvSpPr>
          <p:cNvPr id="3" name="Footer Placeholder 2"/>
          <p:cNvSpPr>
            <a:spLocks noGrp="1"/>
          </p:cNvSpPr>
          <p:nvPr>
            <p:ph type="ftr" sz="quarter" idx="11"/>
          </p:nvPr>
        </p:nvSpPr>
        <p:spPr/>
        <p:txBody>
          <a:bodyPr/>
          <a:lstStyle/>
          <a:p>
            <a:pPr>
              <a:defRPr/>
            </a:pPr>
            <a:r>
              <a:rPr lang="en-US" smtClean="0"/>
              <a:t>Raab:  Finding the Voice of the Universe</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28</a:t>
            </a:fld>
            <a:endParaRPr lang="en-US"/>
          </a:p>
        </p:txBody>
      </p:sp>
      <p:grpSp>
        <p:nvGrpSpPr>
          <p:cNvPr id="7" name="Group 6"/>
          <p:cNvGrpSpPr/>
          <p:nvPr/>
        </p:nvGrpSpPr>
        <p:grpSpPr>
          <a:xfrm>
            <a:off x="1295400" y="1600200"/>
            <a:ext cx="6324600" cy="4743450"/>
            <a:chOff x="1295400" y="1600200"/>
            <a:chExt cx="6324600" cy="4743450"/>
          </a:xfrm>
        </p:grpSpPr>
        <p:pic>
          <p:nvPicPr>
            <p:cNvPr id="5" name="Picture 4" descr="SkyLocalization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600200"/>
              <a:ext cx="6324600" cy="4743450"/>
            </a:xfrm>
            <a:prstGeom prst="rect">
              <a:avLst/>
            </a:prstGeom>
          </p:spPr>
        </p:pic>
        <p:sp>
          <p:nvSpPr>
            <p:cNvPr id="6" name="TextBox 5"/>
            <p:cNvSpPr txBox="1"/>
            <p:nvPr/>
          </p:nvSpPr>
          <p:spPr>
            <a:xfrm>
              <a:off x="1905000" y="5943600"/>
              <a:ext cx="5638800" cy="307777"/>
            </a:xfrm>
            <a:prstGeom prst="rect">
              <a:avLst/>
            </a:prstGeom>
            <a:noFill/>
          </p:spPr>
          <p:txBody>
            <a:bodyPr wrap="square" rtlCol="0">
              <a:spAutoFit/>
            </a:bodyPr>
            <a:lstStyle/>
            <a:p>
              <a:r>
                <a:rPr lang="en-US" sz="1400" dirty="0"/>
                <a:t>Image credit: LIGO (Leo Singer) /Milky Way image (Axel </a:t>
              </a:r>
              <a:r>
                <a:rPr lang="en-US" sz="1400" dirty="0" err="1"/>
                <a:t>Mellinger</a:t>
              </a:r>
              <a:r>
                <a:rPr lang="en-US" sz="1400" dirty="0"/>
                <a:t>) </a:t>
              </a:r>
            </a:p>
          </p:txBody>
        </p:sp>
      </p:grpSp>
    </p:spTree>
    <p:extLst>
      <p:ext uri="{BB962C8B-B14F-4D97-AF65-F5344CB8AC3E}">
        <p14:creationId xmlns:p14="http://schemas.microsoft.com/office/powerpoint/2010/main" val="27035308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endParaRPr lang="en-US">
              <a:solidFill>
                <a:srgbClr val="618FFD"/>
              </a:solidFill>
              <a:latin typeface="Helvetica" charset="0"/>
              <a:ea typeface="ＭＳ Ｐゴシック" charset="0"/>
              <a:cs typeface="ＭＳ Ｐゴシック" charset="0"/>
            </a:endParaRPr>
          </a:p>
        </p:txBody>
      </p:sp>
      <p:sp>
        <p:nvSpPr>
          <p:cNvPr id="62466" name="Text Placeholder 2"/>
          <p:cNvSpPr>
            <a:spLocks noGrp="1"/>
          </p:cNvSpPr>
          <p:nvPr>
            <p:ph type="body" sz="half" idx="1"/>
          </p:nvPr>
        </p:nvSpPr>
        <p:spPr/>
        <p:txBody>
          <a:bodyPr lIns="91440" tIns="45720" rIns="91440" bIns="45720"/>
          <a:lstStyle/>
          <a:p>
            <a:endParaRPr lang="en-US">
              <a:solidFill>
                <a:srgbClr val="618FFD"/>
              </a:solidFill>
              <a:latin typeface="Helvetica" charset="0"/>
              <a:ea typeface="ＭＳ Ｐゴシック" charset="0"/>
              <a:cs typeface="ＭＳ Ｐゴシック" charset="0"/>
            </a:endParaRPr>
          </a:p>
        </p:txBody>
      </p:sp>
      <p:sp>
        <p:nvSpPr>
          <p:cNvPr id="62467" name="Content Placeholder 3"/>
          <p:cNvSpPr>
            <a:spLocks noGrp="1"/>
          </p:cNvSpPr>
          <p:nvPr>
            <p:ph sz="half" idx="2"/>
          </p:nvPr>
        </p:nvSpPr>
        <p:spPr/>
        <p:txBody>
          <a:bodyPr lIns="91440" tIns="45720" rIns="91440" bIns="45720"/>
          <a:lstStyle/>
          <a:p>
            <a:endParaRPr lang="en-US">
              <a:solidFill>
                <a:srgbClr val="618FFD"/>
              </a:solidFill>
              <a:latin typeface="Helvetica" charset="0"/>
              <a:ea typeface="ＭＳ Ｐゴシック" charset="0"/>
              <a:cs typeface="ＭＳ Ｐゴシック" charset="0"/>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BDACAB0A-60E5-A44A-94AD-4BFE796F75D9}" type="slidenum">
              <a:rPr lang="en-US" smtClean="0">
                <a:solidFill>
                  <a:srgbClr val="618FFD"/>
                </a:solidFill>
              </a:rPr>
              <a:pPr>
                <a:defRPr/>
              </a:pPr>
              <a:t>29</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62470" name="Picture 6" descr="WorldMapX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293813"/>
            <a:ext cx="864870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2588" y="1876425"/>
            <a:ext cx="871537" cy="6445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22475" y="2790825"/>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7888" y="1990725"/>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94370DCA-CDB5-6C4F-84BC-66DBA0C370B7}" type="slidenum">
              <a:rPr lang="en-US" smtClean="0">
                <a:solidFill>
                  <a:srgbClr val="618FFD"/>
                </a:solidFill>
              </a:rPr>
              <a:pPr>
                <a:defRPr/>
              </a:pPr>
              <a:t>29</a:t>
            </a:fld>
            <a:endParaRPr lang="en-US">
              <a:solidFill>
                <a:srgbClr val="618FFD"/>
              </a:solidFill>
            </a:endParaRPr>
          </a:p>
        </p:txBody>
      </p:sp>
      <p:pic>
        <p:nvPicPr>
          <p:cNvPr id="62476" name="図 10" descr="LCGTPosterSimpleE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2477"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5432" name="Photo Editor Photo" r:id="rId9" imgW="4409524" imgH="3219899" progId="MSPhotoEd.3">
                  <p:embed/>
                </p:oleObj>
              </mc:Choice>
              <mc:Fallback>
                <p:oleObj name="Photo Editor Photo" r:id="rId9" imgW="4409524" imgH="3219899"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6">
            <a:alphaModFix amt="50000"/>
            <a:extLst>
              <a:ext uri="{28A0092B-C50C-407E-A947-70E740481C1C}">
                <a14:useLocalDpi xmlns:a14="http://schemas.microsoft.com/office/drawing/2010/main"/>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1636713" y="138113"/>
            <a:ext cx="6954837" cy="1077912"/>
          </a:xfrm>
          <a:prstGeom prst="rect">
            <a:avLst/>
          </a:prstGeom>
          <a:noFill/>
        </p:spPr>
        <p:txBody>
          <a:bodyPr wrap="none">
            <a:spAutoFit/>
          </a:bodyPr>
          <a:lstStyle/>
          <a:p>
            <a:pPr algn="ctr">
              <a:defRPr/>
            </a:pPr>
            <a:r>
              <a:rPr lang="en-US" sz="3200" i="1" dirty="0">
                <a:solidFill>
                  <a:srgbClr val="618FFD"/>
                </a:solidFill>
                <a:latin typeface="Helvetica"/>
              </a:rPr>
              <a:t>The advanced GW detector network:</a:t>
            </a:r>
          </a:p>
          <a:p>
            <a:pPr algn="ctr">
              <a:defRPr/>
            </a:pPr>
            <a:r>
              <a:rPr lang="en-US" sz="3200" i="1" dirty="0">
                <a:solidFill>
                  <a:srgbClr val="618FFD"/>
                </a:solidFill>
                <a:latin typeface="+mn-lt"/>
              </a:rPr>
              <a:t>2015-2025</a:t>
            </a:r>
          </a:p>
        </p:txBody>
      </p:sp>
      <p:sp>
        <p:nvSpPr>
          <p:cNvPr id="62480" name="TextBox 19"/>
          <p:cNvSpPr txBox="1">
            <a:spLocks noChangeArrowheads="1"/>
          </p:cNvSpPr>
          <p:nvPr/>
        </p:nvSpPr>
        <p:spPr bwMode="auto">
          <a:xfrm>
            <a:off x="4103688" y="1217613"/>
            <a:ext cx="13414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GEO600 (HF)</a:t>
            </a:r>
          </a:p>
          <a:p>
            <a:r>
              <a:rPr lang="en-US" sz="1400" b="1">
                <a:solidFill>
                  <a:srgbClr val="618FFD"/>
                </a:solidFill>
                <a:latin typeface="Arial" charset="0"/>
              </a:rPr>
              <a:t>2011 </a:t>
            </a:r>
          </a:p>
        </p:txBody>
      </p:sp>
      <p:sp>
        <p:nvSpPr>
          <p:cNvPr id="62481" name="TextBox 20"/>
          <p:cNvSpPr txBox="1">
            <a:spLocks noChangeArrowheads="1"/>
          </p:cNvSpPr>
          <p:nvPr/>
        </p:nvSpPr>
        <p:spPr bwMode="auto">
          <a:xfrm>
            <a:off x="657225" y="1189038"/>
            <a:ext cx="15319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Advanced LIGO </a:t>
            </a:r>
          </a:p>
          <a:p>
            <a:r>
              <a:rPr lang="en-US" sz="1400" b="1">
                <a:solidFill>
                  <a:srgbClr val="618FFD"/>
                </a:solidFill>
                <a:latin typeface="Arial" charset="0"/>
              </a:rPr>
              <a:t>Hanford </a:t>
            </a:r>
          </a:p>
          <a:p>
            <a:r>
              <a:rPr lang="en-US" sz="1400" b="1">
                <a:solidFill>
                  <a:srgbClr val="618FFD"/>
                </a:solidFill>
                <a:latin typeface="Arial" charset="0"/>
              </a:rPr>
              <a:t>2015 </a:t>
            </a:r>
          </a:p>
        </p:txBody>
      </p:sp>
      <p:sp>
        <p:nvSpPr>
          <p:cNvPr id="62482" name="TextBox 21"/>
          <p:cNvSpPr txBox="1">
            <a:spLocks noChangeArrowheads="1"/>
          </p:cNvSpPr>
          <p:nvPr/>
        </p:nvSpPr>
        <p:spPr bwMode="auto">
          <a:xfrm>
            <a:off x="874713" y="3716338"/>
            <a:ext cx="15319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Advanced LIGO </a:t>
            </a:r>
          </a:p>
          <a:p>
            <a:r>
              <a:rPr lang="en-US" sz="1400" b="1">
                <a:solidFill>
                  <a:srgbClr val="618FFD"/>
                </a:solidFill>
                <a:latin typeface="Arial" charset="0"/>
              </a:rPr>
              <a:t>Livingston </a:t>
            </a:r>
          </a:p>
          <a:p>
            <a:r>
              <a:rPr lang="en-US" sz="1400" b="1">
                <a:solidFill>
                  <a:srgbClr val="618FFD"/>
                </a:solidFill>
                <a:latin typeface="Arial" charset="0"/>
              </a:rPr>
              <a:t>2015 </a:t>
            </a:r>
          </a:p>
        </p:txBody>
      </p:sp>
      <p:sp>
        <p:nvSpPr>
          <p:cNvPr id="62483" name="TextBox 22"/>
          <p:cNvSpPr txBox="1">
            <a:spLocks noChangeArrowheads="1"/>
          </p:cNvSpPr>
          <p:nvPr/>
        </p:nvSpPr>
        <p:spPr bwMode="auto">
          <a:xfrm>
            <a:off x="3836988" y="3838575"/>
            <a:ext cx="1041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Advanced </a:t>
            </a:r>
          </a:p>
          <a:p>
            <a:r>
              <a:rPr lang="en-US" sz="1400" b="1" dirty="0">
                <a:solidFill>
                  <a:srgbClr val="618FFD"/>
                </a:solidFill>
                <a:latin typeface="Arial" charset="0"/>
              </a:rPr>
              <a:t>Virgo</a:t>
            </a:r>
          </a:p>
          <a:p>
            <a:r>
              <a:rPr lang="en-US" sz="1400" b="1" dirty="0" smtClean="0">
                <a:solidFill>
                  <a:srgbClr val="618FFD"/>
                </a:solidFill>
                <a:latin typeface="Arial" charset="0"/>
              </a:rPr>
              <a:t>2017</a:t>
            </a:r>
            <a:endParaRPr lang="en-US" sz="1400" b="1" dirty="0">
              <a:solidFill>
                <a:srgbClr val="618FFD"/>
              </a:solidFill>
              <a:latin typeface="Arial" charset="0"/>
            </a:endParaRPr>
          </a:p>
        </p:txBody>
      </p:sp>
      <p:sp>
        <p:nvSpPr>
          <p:cNvPr id="62484" name="TextBox 23"/>
          <p:cNvSpPr txBox="1">
            <a:spLocks noChangeArrowheads="1"/>
          </p:cNvSpPr>
          <p:nvPr/>
        </p:nvSpPr>
        <p:spPr bwMode="auto">
          <a:xfrm>
            <a:off x="5813425" y="4141788"/>
            <a:ext cx="11079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LIGO-India</a:t>
            </a:r>
          </a:p>
          <a:p>
            <a:r>
              <a:rPr lang="en-US" sz="1400" b="1" dirty="0" smtClean="0">
                <a:solidFill>
                  <a:srgbClr val="618FFD"/>
                </a:solidFill>
                <a:latin typeface="Arial" charset="0"/>
              </a:rPr>
              <a:t>2024</a:t>
            </a:r>
          </a:p>
        </p:txBody>
      </p:sp>
      <p:sp>
        <p:nvSpPr>
          <p:cNvPr id="62485" name="TextBox 24"/>
          <p:cNvSpPr txBox="1">
            <a:spLocks noChangeArrowheads="1"/>
          </p:cNvSpPr>
          <p:nvPr/>
        </p:nvSpPr>
        <p:spPr bwMode="auto">
          <a:xfrm>
            <a:off x="8245475" y="3417888"/>
            <a:ext cx="836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KAGRA</a:t>
            </a:r>
          </a:p>
          <a:p>
            <a:r>
              <a:rPr lang="en-US" sz="1400" b="1" dirty="0" smtClean="0">
                <a:solidFill>
                  <a:srgbClr val="618FFD"/>
                </a:solidFill>
                <a:latin typeface="Arial" charset="0"/>
              </a:rPr>
              <a:t>&gt;2018</a:t>
            </a:r>
            <a:endParaRPr lang="en-US" sz="1400" b="1" dirty="0">
              <a:solidFill>
                <a:srgbClr val="618FFD"/>
              </a:solidFill>
              <a:latin typeface="Arial" charset="0"/>
            </a:endParaRPr>
          </a:p>
        </p:txBody>
      </p:sp>
      <p:graphicFrame>
        <p:nvGraphicFramePr>
          <p:cNvPr id="62486"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15433" name="Image" r:id="rId11" imgW="1766325" imgH="1296152" progId="Photoshop.Image.5">
                  <p:embed/>
                </p:oleObj>
              </mc:Choice>
              <mc:Fallback>
                <p:oleObj name="Image" r:id="rId11" imgW="1766325" imgH="1296152" progId="Photoshop.Image.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15" name="Straight Arrow Connector 14"/>
          <p:cNvCxnSpPr>
            <a:endCxn id="10" idx="2"/>
          </p:cNvCxnSpPr>
          <p:nvPr/>
        </p:nvCxnSpPr>
        <p:spPr bwMode="auto">
          <a:xfrm flipV="1">
            <a:off x="4373563" y="3200400"/>
            <a:ext cx="595312" cy="622300"/>
          </a:xfrm>
          <a:prstGeom prst="straightConnector1">
            <a:avLst/>
          </a:prstGeom>
          <a:solidFill>
            <a:schemeClr val="accent1"/>
          </a:solidFill>
          <a:ln w="38100" cap="flat" cmpd="sng" algn="ctr">
            <a:solidFill>
              <a:schemeClr val="bg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11"/>
          </p:nvPr>
        </p:nvSpPr>
        <p:spPr/>
        <p:txBody>
          <a:bodyPr/>
          <a:lstStyle/>
          <a:p>
            <a:pPr>
              <a:defRPr/>
            </a:pPr>
            <a:fld id="{DF02C136-A621-B64D-A789-78C9BFDF0510}" type="slidenum">
              <a:rPr lang="en-US" smtClean="0"/>
              <a:pPr>
                <a:defRPr/>
              </a:pPr>
              <a:t>29</a:t>
            </a:fld>
            <a:endParaRPr lang="en-US"/>
          </a:p>
        </p:txBody>
      </p:sp>
      <p:sp>
        <p:nvSpPr>
          <p:cNvPr id="3" name="Footer Placeholder 2"/>
          <p:cNvSpPr>
            <a:spLocks noGrp="1"/>
          </p:cNvSpPr>
          <p:nvPr>
            <p:ph type="ftr" sz="quarter" idx="11"/>
          </p:nvPr>
        </p:nvSpPr>
        <p:spPr/>
        <p:txBody>
          <a:bodyPr/>
          <a:lstStyle/>
          <a:p>
            <a:r>
              <a:rPr lang="en-US" smtClean="0"/>
              <a:t>Raab:  Finding the Voice of the Universe</a:t>
            </a:r>
            <a:endParaRPr lang="en-US"/>
          </a:p>
        </p:txBody>
      </p:sp>
    </p:spTree>
    <p:extLst>
      <p:ext uri="{BB962C8B-B14F-4D97-AF65-F5344CB8AC3E}">
        <p14:creationId xmlns:p14="http://schemas.microsoft.com/office/powerpoint/2010/main" val="26502947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Raab:  Finding the Voice of the Universe</a:t>
            </a:r>
            <a:endParaRPr lang="en-US"/>
          </a:p>
        </p:txBody>
      </p:sp>
      <p:sp>
        <p:nvSpPr>
          <p:cNvPr id="5" name="Slide Number Placeholder 5"/>
          <p:cNvSpPr>
            <a:spLocks noGrp="1"/>
          </p:cNvSpPr>
          <p:nvPr>
            <p:ph type="sldNum" sz="quarter" idx="12"/>
          </p:nvPr>
        </p:nvSpPr>
        <p:spPr/>
        <p:txBody>
          <a:bodyPr/>
          <a:lstStyle/>
          <a:p>
            <a:fld id="{FC0E3DFF-AFBD-244F-96B6-A6971AC8FC62}" type="slidenum">
              <a:rPr lang="en-US"/>
              <a:pPr/>
              <a:t>3</a:t>
            </a:fld>
            <a:endParaRPr lang="en-US"/>
          </a:p>
        </p:txBody>
      </p:sp>
      <p:sp>
        <p:nvSpPr>
          <p:cNvPr id="177154" name="Rectangle 2"/>
          <p:cNvSpPr>
            <a:spLocks noGrp="1" noChangeArrowheads="1"/>
          </p:cNvSpPr>
          <p:nvPr>
            <p:ph type="title"/>
          </p:nvPr>
        </p:nvSpPr>
        <p:spPr/>
        <p:txBody>
          <a:bodyPr/>
          <a:lstStyle/>
          <a:p>
            <a:r>
              <a:rPr lang="en-US"/>
              <a:t>The Origins of Relativity</a:t>
            </a:r>
          </a:p>
        </p:txBody>
      </p:sp>
      <p:sp>
        <p:nvSpPr>
          <p:cNvPr id="177155" name="Rectangle 3"/>
          <p:cNvSpPr>
            <a:spLocks noGrp="1" noChangeArrowheads="1"/>
          </p:cNvSpPr>
          <p:nvPr>
            <p:ph type="body" idx="1"/>
          </p:nvPr>
        </p:nvSpPr>
        <p:spPr/>
        <p:txBody>
          <a:bodyPr/>
          <a:lstStyle/>
          <a:p>
            <a:pPr>
              <a:lnSpc>
                <a:spcPct val="90000"/>
              </a:lnSpc>
            </a:pPr>
            <a:r>
              <a:rPr lang="en-US" sz="2000"/>
              <a:t>Relativity describes how things move through space and time</a:t>
            </a:r>
          </a:p>
          <a:p>
            <a:pPr>
              <a:lnSpc>
                <a:spcPct val="90000"/>
              </a:lnSpc>
            </a:pPr>
            <a:r>
              <a:rPr lang="en-US" sz="2000"/>
              <a:t>Galileo (1564-1642) first realized that uniform (constant velocity) motion was relative</a:t>
            </a:r>
          </a:p>
          <a:p>
            <a:pPr lvl="1">
              <a:lnSpc>
                <a:spcPct val="90000"/>
              </a:lnSpc>
            </a:pPr>
            <a:r>
              <a:rPr lang="en-US" sz="1600"/>
              <a:t>Consider two canoes on a placid lake, moving </a:t>
            </a:r>
            <a:r>
              <a:rPr lang="en-US" sz="1600" b="1" i="1"/>
              <a:t>relative</a:t>
            </a:r>
            <a:r>
              <a:rPr lang="en-US" sz="1600"/>
              <a:t> to each other. How do we establish which canoe is moving? We can only describe an object as moving if we can relate that motion to some frame (Shoreline? Water surface? Canoeist?) </a:t>
            </a:r>
          </a:p>
          <a:p>
            <a:pPr lvl="1">
              <a:lnSpc>
                <a:spcPct val="90000"/>
              </a:lnSpc>
            </a:pPr>
            <a:r>
              <a:rPr lang="en-US" sz="1600"/>
              <a:t>Motion of either canoe is </a:t>
            </a:r>
            <a:r>
              <a:rPr lang="en-US" sz="1600" b="1" i="1"/>
              <a:t>relative</a:t>
            </a:r>
            <a:r>
              <a:rPr lang="en-US" sz="1600"/>
              <a:t> to a reference frame, implying there is no such thing as </a:t>
            </a:r>
            <a:r>
              <a:rPr lang="en-US" sz="1600" b="1"/>
              <a:t>absolute</a:t>
            </a:r>
            <a:r>
              <a:rPr lang="en-US" sz="1600"/>
              <a:t> motion</a:t>
            </a:r>
          </a:p>
          <a:p>
            <a:pPr>
              <a:lnSpc>
                <a:spcPct val="90000"/>
              </a:lnSpc>
            </a:pPr>
            <a:r>
              <a:rPr lang="en-US" sz="2000"/>
              <a:t>Isaac Newton (1643-1727), the master of motion, codified Galilean relativity into his laws of mechanics</a:t>
            </a:r>
          </a:p>
          <a:p>
            <a:pPr lvl="1">
              <a:lnSpc>
                <a:spcPct val="90000"/>
              </a:lnSpc>
            </a:pPr>
            <a:r>
              <a:rPr lang="en-US" sz="1600"/>
              <a:t>space and motion were defined </a:t>
            </a:r>
            <a:r>
              <a:rPr lang="en-US" sz="1600" b="1" i="1"/>
              <a:t>relative</a:t>
            </a:r>
            <a:r>
              <a:rPr lang="en-US" sz="1600"/>
              <a:t> to a reference frame</a:t>
            </a:r>
          </a:p>
          <a:p>
            <a:pPr lvl="1">
              <a:lnSpc>
                <a:spcPct val="90000"/>
              </a:lnSpc>
            </a:pPr>
            <a:r>
              <a:rPr lang="en-US" sz="1600"/>
              <a:t>time was an </a:t>
            </a:r>
            <a:r>
              <a:rPr lang="en-US" sz="1600" b="1"/>
              <a:t>absolute</a:t>
            </a:r>
            <a:r>
              <a:rPr lang="en-US" sz="1600"/>
              <a:t> quantity </a:t>
            </a:r>
            <a:r>
              <a:rPr lang="en-US" sz="1600">
                <a:sym typeface="Symbol" charset="0"/>
              </a:rPr>
              <a:t> all clocks ticked at the same rate</a:t>
            </a:r>
          </a:p>
          <a:p>
            <a:pPr lvl="1">
              <a:lnSpc>
                <a:spcPct val="90000"/>
              </a:lnSpc>
            </a:pPr>
            <a:r>
              <a:rPr lang="en-US" sz="1600"/>
              <a:t>law of </a:t>
            </a:r>
            <a:r>
              <a:rPr lang="en-US" sz="1600" i="1"/>
              <a:t>universal</a:t>
            </a:r>
            <a:r>
              <a:rPr lang="en-US" sz="1600"/>
              <a:t> gravitation </a:t>
            </a:r>
            <a:r>
              <a:rPr lang="en-US" sz="1600">
                <a:sym typeface="Symbol" charset="0"/>
              </a:rPr>
              <a:t> </a:t>
            </a:r>
            <a:r>
              <a:rPr lang="ja-JP" altLang="en-US" sz="1600">
                <a:latin typeface="Arial"/>
                <a:sym typeface="Symbol" charset="0"/>
              </a:rPr>
              <a:t>“</a:t>
            </a:r>
            <a:r>
              <a:rPr lang="en-US" sz="1600">
                <a:sym typeface="Symbol" charset="0"/>
              </a:rPr>
              <a:t>action at a distance</a:t>
            </a:r>
            <a:r>
              <a:rPr lang="ja-JP" altLang="en-US" sz="1600">
                <a:latin typeface="Arial"/>
                <a:sym typeface="Symbol" charset="0"/>
              </a:rPr>
              <a:t>”</a:t>
            </a:r>
            <a:endParaRPr lang="en-US" sz="1600"/>
          </a:p>
          <a:p>
            <a:pPr>
              <a:lnSpc>
                <a:spcPct val="90000"/>
              </a:lnSpc>
            </a:pPr>
            <a:endParaRPr lang="en-US" sz="2000"/>
          </a:p>
        </p:txBody>
      </p:sp>
    </p:spTree>
    <p:extLst>
      <p:ext uri="{BB962C8B-B14F-4D97-AF65-F5344CB8AC3E}">
        <p14:creationId xmlns:p14="http://schemas.microsoft.com/office/powerpoint/2010/main" val="27184958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p:txBody>
          <a:bodyPr/>
          <a:lstStyle>
            <a:lvl1pPr>
              <a:defRPr sz="2400">
                <a:solidFill>
                  <a:schemeClr val="tx1"/>
                </a:solidFill>
                <a:latin typeface="Helvetica" charset="0"/>
              </a:defRPr>
            </a:lvl1pPr>
            <a:lvl2pPr marL="742950" indent="-285750">
              <a:defRPr sz="2400">
                <a:solidFill>
                  <a:schemeClr val="tx1"/>
                </a:solidFill>
                <a:latin typeface="Helvetica" charset="0"/>
              </a:defRPr>
            </a:lvl2pPr>
            <a:lvl3pPr marL="1143000" indent="-228600">
              <a:defRPr sz="2400">
                <a:solidFill>
                  <a:schemeClr val="tx1"/>
                </a:solidFill>
                <a:latin typeface="Helvetica" charset="0"/>
              </a:defRPr>
            </a:lvl3pPr>
            <a:lvl4pPr marL="1600200" indent="-228600">
              <a:defRPr sz="2400">
                <a:solidFill>
                  <a:schemeClr val="tx1"/>
                </a:solidFill>
                <a:latin typeface="Helvetica" charset="0"/>
              </a:defRPr>
            </a:lvl4pPr>
            <a:lvl5pPr marL="2057400" indent="-228600">
              <a:defRPr sz="2400">
                <a:solidFill>
                  <a:schemeClr val="tx1"/>
                </a:solidFill>
                <a:latin typeface="Helvetica" charset="0"/>
              </a:defRPr>
            </a:lvl5pPr>
            <a:lvl6pPr marL="2514600" indent="-228600" eaLnBrk="0" fontAlgn="base" hangingPunct="0">
              <a:spcBef>
                <a:spcPct val="0"/>
              </a:spcBef>
              <a:spcAft>
                <a:spcPct val="0"/>
              </a:spcAft>
              <a:defRPr sz="2400">
                <a:solidFill>
                  <a:schemeClr val="tx1"/>
                </a:solidFill>
                <a:latin typeface="Helvetica" charset="0"/>
              </a:defRPr>
            </a:lvl6pPr>
            <a:lvl7pPr marL="2971800" indent="-228600" eaLnBrk="0" fontAlgn="base" hangingPunct="0">
              <a:spcBef>
                <a:spcPct val="0"/>
              </a:spcBef>
              <a:spcAft>
                <a:spcPct val="0"/>
              </a:spcAft>
              <a:defRPr sz="2400">
                <a:solidFill>
                  <a:schemeClr val="tx1"/>
                </a:solidFill>
                <a:latin typeface="Helvetica" charset="0"/>
              </a:defRPr>
            </a:lvl7pPr>
            <a:lvl8pPr marL="3429000" indent="-228600" eaLnBrk="0" fontAlgn="base" hangingPunct="0">
              <a:spcBef>
                <a:spcPct val="0"/>
              </a:spcBef>
              <a:spcAft>
                <a:spcPct val="0"/>
              </a:spcAft>
              <a:defRPr sz="2400">
                <a:solidFill>
                  <a:schemeClr val="tx1"/>
                </a:solidFill>
                <a:latin typeface="Helvetica" charset="0"/>
              </a:defRPr>
            </a:lvl8pPr>
            <a:lvl9pPr marL="3886200" indent="-228600" eaLnBrk="0" fontAlgn="base" hangingPunct="0">
              <a:spcBef>
                <a:spcPct val="0"/>
              </a:spcBef>
              <a:spcAft>
                <a:spcPct val="0"/>
              </a:spcAft>
              <a:defRPr sz="2400">
                <a:solidFill>
                  <a:schemeClr val="tx1"/>
                </a:solidFill>
                <a:latin typeface="Helvetica" charset="0"/>
              </a:defRPr>
            </a:lvl9pPr>
          </a:lstStyle>
          <a:p>
            <a:pPr>
              <a:defRPr/>
            </a:pPr>
            <a:r>
              <a:rPr lang="en-US" sz="1200" smtClean="0">
                <a:solidFill>
                  <a:srgbClr val="743199"/>
                </a:solidFill>
              </a:rPr>
              <a:t>Raab:  Finding the Voice of the Universe</a:t>
            </a:r>
            <a:endParaRPr lang="en-US" sz="1200" dirty="0" smtClean="0">
              <a:solidFill>
                <a:srgbClr val="743199"/>
              </a:solidFill>
            </a:endParaRPr>
          </a:p>
        </p:txBody>
      </p:sp>
      <p:sp>
        <p:nvSpPr>
          <p:cNvPr id="6147"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Helvetica" charset="0"/>
                <a:ea typeface="MS PGothic" charset="0"/>
                <a:cs typeface="MS PGothic" charset="0"/>
              </a:defRPr>
            </a:lvl1pPr>
            <a:lvl2pPr>
              <a:defRPr>
                <a:solidFill>
                  <a:schemeClr val="tx1"/>
                </a:solidFill>
                <a:latin typeface="Helvetica" charset="0"/>
                <a:ea typeface="MS PGothic" charset="0"/>
                <a:cs typeface="MS PGothic" charset="0"/>
              </a:defRPr>
            </a:lvl2pPr>
            <a:lvl3pPr>
              <a:defRPr sz="1600">
                <a:solidFill>
                  <a:schemeClr val="tx1"/>
                </a:solidFill>
                <a:latin typeface="Helvetica" charset="0"/>
                <a:ea typeface="MS PGothic" charset="0"/>
                <a:cs typeface="MS PGothic" charset="0"/>
              </a:defRPr>
            </a:lvl3pPr>
            <a:lvl4pPr>
              <a:defRPr sz="1600">
                <a:solidFill>
                  <a:schemeClr val="tx1"/>
                </a:solidFill>
                <a:latin typeface="Helvetica" charset="0"/>
                <a:ea typeface="MS PGothic" charset="0"/>
                <a:cs typeface="MS PGothic" charset="0"/>
              </a:defRPr>
            </a:lvl4pPr>
            <a:lvl5pPr>
              <a:defRPr sz="1600">
                <a:solidFill>
                  <a:schemeClr val="tx1"/>
                </a:solidFill>
                <a:latin typeface="Helvetica" charset="0"/>
                <a:ea typeface="MS PGothic" charset="0"/>
                <a:cs typeface="MS PGothic" charset="0"/>
              </a:defRPr>
            </a:lvl5pPr>
            <a:lvl6pPr>
              <a:defRPr sz="1600">
                <a:solidFill>
                  <a:schemeClr val="tx1"/>
                </a:solidFill>
                <a:latin typeface="Helvetica" charset="0"/>
                <a:ea typeface="MS PGothic" charset="0"/>
                <a:cs typeface="MS PGothic" charset="0"/>
              </a:defRPr>
            </a:lvl6pPr>
            <a:lvl7pPr>
              <a:defRPr sz="1600">
                <a:solidFill>
                  <a:schemeClr val="tx1"/>
                </a:solidFill>
                <a:latin typeface="Helvetica" charset="0"/>
                <a:ea typeface="MS PGothic" charset="0"/>
                <a:cs typeface="MS PGothic" charset="0"/>
              </a:defRPr>
            </a:lvl7pPr>
            <a:lvl8pPr>
              <a:defRPr sz="1600">
                <a:solidFill>
                  <a:schemeClr val="tx1"/>
                </a:solidFill>
                <a:latin typeface="Helvetica" charset="0"/>
                <a:ea typeface="MS PGothic" charset="0"/>
                <a:cs typeface="MS PGothic" charset="0"/>
              </a:defRPr>
            </a:lvl8pPr>
            <a:lvl9pPr>
              <a:defRPr sz="1600">
                <a:solidFill>
                  <a:schemeClr val="tx1"/>
                </a:solidFill>
                <a:latin typeface="Helvetica" charset="0"/>
                <a:ea typeface="MS PGothic" charset="0"/>
                <a:cs typeface="MS PGothic" charset="0"/>
              </a:defRPr>
            </a:lvl9pPr>
          </a:lstStyle>
          <a:p>
            <a:fld id="{06E59956-8390-2245-B086-DBF81854D635}" type="slidenum">
              <a:rPr lang="en-US" sz="800"/>
              <a:pPr/>
              <a:t>30</a:t>
            </a:fld>
            <a:endParaRPr lang="en-US" sz="800"/>
          </a:p>
        </p:txBody>
      </p:sp>
      <p:sp>
        <p:nvSpPr>
          <p:cNvPr id="37892" name="Rectangle 2"/>
          <p:cNvSpPr>
            <a:spLocks noGrp="1" noChangeArrowheads="1"/>
          </p:cNvSpPr>
          <p:nvPr>
            <p:ph type="title"/>
          </p:nvPr>
        </p:nvSpPr>
        <p:spPr/>
        <p:txBody>
          <a:bodyPr/>
          <a:lstStyle/>
          <a:p>
            <a:pPr>
              <a:defRPr/>
            </a:pPr>
            <a:r>
              <a:rPr lang="en-US" smtClean="0">
                <a:cs typeface="+mj-cs"/>
              </a:rPr>
              <a:t>LIGO-India Concept</a:t>
            </a:r>
          </a:p>
        </p:txBody>
      </p:sp>
      <p:sp>
        <p:nvSpPr>
          <p:cNvPr id="37893" name="Rectangle 3"/>
          <p:cNvSpPr>
            <a:spLocks noGrp="1" noChangeArrowheads="1"/>
          </p:cNvSpPr>
          <p:nvPr>
            <p:ph type="body" idx="1"/>
          </p:nvPr>
        </p:nvSpPr>
        <p:spPr>
          <a:xfrm>
            <a:off x="685800" y="1600200"/>
            <a:ext cx="7772400" cy="4953000"/>
          </a:xfrm>
        </p:spPr>
        <p:txBody>
          <a:bodyPr/>
          <a:lstStyle/>
          <a:p>
            <a:pPr>
              <a:lnSpc>
                <a:spcPct val="90000"/>
              </a:lnSpc>
              <a:defRPr/>
            </a:pPr>
            <a:r>
              <a:rPr lang="en-US" dirty="0" smtClean="0">
                <a:cs typeface="+mn-cs"/>
              </a:rPr>
              <a:t>Started as a partnership between LIGO Laboratory and IndIGO collaboration to build an Indian interferometer</a:t>
            </a:r>
          </a:p>
          <a:p>
            <a:pPr lvl="1">
              <a:lnSpc>
                <a:spcPct val="90000"/>
              </a:lnSpc>
              <a:defRPr/>
            </a:pPr>
            <a:r>
              <a:rPr lang="en-US" dirty="0" smtClean="0"/>
              <a:t>LIGO Lab (with its UK, German and Australian partners) provides components for one Advanced LIGO interferometer (H2) from the Advanced LIGO project</a:t>
            </a:r>
          </a:p>
          <a:p>
            <a:pPr lvl="1">
              <a:lnSpc>
                <a:spcPct val="90000"/>
              </a:lnSpc>
              <a:defRPr/>
            </a:pPr>
            <a:r>
              <a:rPr lang="en-US" dirty="0" smtClean="0"/>
              <a:t>LIGO Lab provides designs and design assistance for facilities and vacuum system and training for Indian detector team</a:t>
            </a:r>
          </a:p>
          <a:p>
            <a:pPr lvl="1">
              <a:lnSpc>
                <a:spcPct val="90000"/>
              </a:lnSpc>
              <a:defRPr/>
            </a:pPr>
            <a:r>
              <a:rPr lang="en-US" dirty="0" smtClean="0"/>
              <a:t>India provides the infrastructure (site, roads, building, vacuum system), staff for installation &amp; commissioning, operating costs</a:t>
            </a:r>
          </a:p>
          <a:p>
            <a:pPr>
              <a:lnSpc>
                <a:spcPct val="90000"/>
              </a:lnSpc>
              <a:defRPr/>
            </a:pPr>
            <a:r>
              <a:rPr lang="en-US" dirty="0" smtClean="0">
                <a:cs typeface="+mn-cs"/>
              </a:rPr>
              <a:t>LIGO-India would be operated as part of LIGO network to maximize scientific impact </a:t>
            </a:r>
          </a:p>
          <a:p>
            <a:pPr>
              <a:lnSpc>
                <a:spcPct val="90000"/>
              </a:lnSpc>
              <a:defRPr/>
            </a:pPr>
            <a:r>
              <a:rPr lang="en-US" dirty="0" smtClean="0">
                <a:cs typeface="+mn-cs"/>
              </a:rPr>
              <a:t>Major enhancement to the global network and to the capabilities for GW astrophysics and Multi-messenger Astronomy</a:t>
            </a:r>
          </a:p>
        </p:txBody>
      </p:sp>
    </p:spTree>
    <p:extLst>
      <p:ext uri="{BB962C8B-B14F-4D97-AF65-F5344CB8AC3E}">
        <p14:creationId xmlns:p14="http://schemas.microsoft.com/office/powerpoint/2010/main" val="24923068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Localization:</a:t>
            </a:r>
            <a:br>
              <a:rPr lang="en-US" dirty="0"/>
            </a:br>
            <a:r>
              <a:rPr lang="en-US" dirty="0" err="1"/>
              <a:t>LIGO</a:t>
            </a:r>
            <a:r>
              <a:rPr lang="en-US" dirty="0" err="1">
                <a:latin typeface="Wingdings"/>
                <a:ea typeface="Wingdings"/>
                <a:cs typeface="Wingdings"/>
                <a:sym typeface="Wingdings"/>
              </a:rPr>
              <a:t></a:t>
            </a:r>
            <a:r>
              <a:rPr lang="en-US" dirty="0" err="1"/>
              <a:t>Virgo</a:t>
            </a:r>
            <a:r>
              <a:rPr lang="en-US" dirty="0" err="1">
                <a:latin typeface="Wingdings"/>
                <a:ea typeface="Wingdings"/>
                <a:cs typeface="Wingdings"/>
                <a:sym typeface="Wingdings"/>
              </a:rPr>
              <a:t></a:t>
            </a:r>
            <a:r>
              <a:rPr lang="en-US" dirty="0" err="1"/>
              <a:t>LIGO-India</a:t>
            </a:r>
            <a:endParaRPr lang="en-US" dirty="0"/>
          </a:p>
        </p:txBody>
      </p:sp>
      <p:sp>
        <p:nvSpPr>
          <p:cNvPr id="3" name="Footer Placeholder 2"/>
          <p:cNvSpPr>
            <a:spLocks noGrp="1"/>
          </p:cNvSpPr>
          <p:nvPr>
            <p:ph type="ftr" sz="quarter" idx="11"/>
          </p:nvPr>
        </p:nvSpPr>
        <p:spPr/>
        <p:txBody>
          <a:bodyPr/>
          <a:lstStyle/>
          <a:p>
            <a:pPr>
              <a:defRPr/>
            </a:pPr>
            <a:r>
              <a:rPr lang="en-US" smtClean="0"/>
              <a:t>Raab:  Finding the Voice of the Universe</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31</a:t>
            </a:fld>
            <a:endParaRPr lang="en-US"/>
          </a:p>
        </p:txBody>
      </p:sp>
      <p:grpSp>
        <p:nvGrpSpPr>
          <p:cNvPr id="5" name="Group 4"/>
          <p:cNvGrpSpPr/>
          <p:nvPr/>
        </p:nvGrpSpPr>
        <p:grpSpPr>
          <a:xfrm>
            <a:off x="228600" y="1447800"/>
            <a:ext cx="8724305" cy="5063856"/>
            <a:chOff x="419695" y="1278466"/>
            <a:chExt cx="8724305" cy="5063856"/>
          </a:xfrm>
        </p:grpSpPr>
        <p:sp>
          <p:nvSpPr>
            <p:cNvPr id="6" name="Shape 480"/>
            <p:cNvSpPr/>
            <p:nvPr/>
          </p:nvSpPr>
          <p:spPr>
            <a:xfrm>
              <a:off x="455414" y="1384102"/>
              <a:ext cx="8233172" cy="89"/>
            </a:xfrm>
            <a:prstGeom prst="line">
              <a:avLst/>
            </a:prstGeom>
            <a:ln w="12700">
              <a:solidFill>
                <a:srgbClr val="9A9A9A"/>
              </a:solidFill>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7" name="Shape 483"/>
            <p:cNvSpPr/>
            <p:nvPr/>
          </p:nvSpPr>
          <p:spPr>
            <a:xfrm>
              <a:off x="419695" y="1330524"/>
              <a:ext cx="8322469" cy="133945"/>
            </a:xfrm>
            <a:prstGeom prst="rect">
              <a:avLst/>
            </a:prstGeom>
            <a:solidFill>
              <a:srgbClr val="FFFFFF"/>
            </a:solidFill>
            <a:ln w="25400">
              <a:solidFill>
                <a:srgbClr val="000000">
                  <a:alpha val="0"/>
                </a:srgbClr>
              </a:solidFill>
              <a:miter lim="400000"/>
            </a:ln>
          </p:spPr>
          <p:txBody>
            <a:bodyPr lIns="35717" tIns="35717" rIns="35717" bIns="35717" anchor="ctr"/>
            <a:lstStyle/>
            <a:p>
              <a:pPr>
                <a:defRPr sz="3600">
                  <a:solidFill>
                    <a:srgbClr val="FFFFFF"/>
                  </a:solidFill>
                </a:defRPr>
              </a:pPr>
              <a:endParaRPr/>
            </a:p>
          </p:txBody>
        </p:sp>
        <p:pic>
          <p:nvPicPr>
            <p:cNvPr id="8" name="image63.png"/>
            <p:cNvPicPr>
              <a:picLocks noChangeAspect="1"/>
            </p:cNvPicPr>
            <p:nvPr/>
          </p:nvPicPr>
          <p:blipFill>
            <a:blip r:embed="rId2">
              <a:extLst/>
            </a:blip>
            <a:srcRect t="1384"/>
            <a:stretch>
              <a:fillRect/>
            </a:stretch>
          </p:blipFill>
          <p:spPr>
            <a:xfrm>
              <a:off x="541076" y="1998133"/>
              <a:ext cx="4231441" cy="3817336"/>
            </a:xfrm>
            <a:prstGeom prst="rect">
              <a:avLst/>
            </a:prstGeom>
            <a:ln w="12700">
              <a:miter lim="400000"/>
            </a:ln>
          </p:spPr>
        </p:pic>
        <p:sp>
          <p:nvSpPr>
            <p:cNvPr id="9" name="Shape 490"/>
            <p:cNvSpPr/>
            <p:nvPr/>
          </p:nvSpPr>
          <p:spPr>
            <a:xfrm>
              <a:off x="931334" y="1491348"/>
              <a:ext cx="3311159" cy="4616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1300480">
                <a:defRPr sz="2400" b="1">
                  <a:latin typeface="Arial"/>
                  <a:ea typeface="Arial"/>
                  <a:cs typeface="Arial"/>
                  <a:sym typeface="Arial"/>
                </a:defRPr>
              </a:lvl1pPr>
            </a:lstStyle>
            <a:p>
              <a:r>
                <a:rPr dirty="0"/>
                <a:t>GW150914: LIGO only</a:t>
              </a:r>
            </a:p>
          </p:txBody>
        </p:sp>
        <p:sp>
          <p:nvSpPr>
            <p:cNvPr id="10" name="Shape 491"/>
            <p:cNvSpPr/>
            <p:nvPr/>
          </p:nvSpPr>
          <p:spPr>
            <a:xfrm>
              <a:off x="4419600" y="1278466"/>
              <a:ext cx="4724400" cy="83099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defTabSz="914367">
                <a:defRPr sz="2400" b="1">
                  <a:latin typeface="Arial"/>
                  <a:ea typeface="Arial"/>
                  <a:cs typeface="Arial"/>
                  <a:sym typeface="Arial"/>
                </a:defRPr>
              </a:pPr>
              <a:r>
                <a:rPr dirty="0"/>
                <a:t>GW150914: LIGO </a:t>
              </a:r>
              <a:r>
                <a:rPr b="0" dirty="0" smtClean="0">
                  <a:latin typeface="Wingdings"/>
                  <a:ea typeface="Wingdings"/>
                  <a:cs typeface="Wingdings"/>
                  <a:sym typeface="Wingdings"/>
                </a:rPr>
                <a:t></a:t>
              </a:r>
              <a:r>
                <a:rPr dirty="0" smtClean="0"/>
                <a:t>LV </a:t>
              </a:r>
              <a:r>
                <a:rPr b="0" dirty="0" smtClean="0">
                  <a:latin typeface="Wingdings"/>
                  <a:ea typeface="Wingdings"/>
                  <a:cs typeface="Wingdings"/>
                  <a:sym typeface="Wingdings"/>
                </a:rPr>
                <a:t></a:t>
              </a:r>
              <a:r>
                <a:rPr dirty="0" smtClean="0"/>
                <a:t>LVI</a:t>
              </a:r>
              <a:endParaRPr dirty="0"/>
            </a:p>
            <a:p>
              <a:pPr algn="ctr" defTabSz="914367">
                <a:defRPr sz="2400" b="1">
                  <a:latin typeface="Arial"/>
                  <a:ea typeface="Arial"/>
                  <a:cs typeface="Arial"/>
                  <a:sym typeface="Arial"/>
                </a:defRPr>
              </a:pPr>
              <a:r>
                <a:rPr dirty="0"/>
                <a:t>(Preliminary)</a:t>
              </a:r>
            </a:p>
          </p:txBody>
        </p:sp>
        <p:pic>
          <p:nvPicPr>
            <p:cNvPr id="11" name="image64.png"/>
            <p:cNvPicPr>
              <a:picLocks noChangeAspect="1"/>
            </p:cNvPicPr>
            <p:nvPr/>
          </p:nvPicPr>
          <p:blipFill>
            <a:blip r:embed="rId3">
              <a:extLst/>
            </a:blip>
            <a:stretch>
              <a:fillRect/>
            </a:stretch>
          </p:blipFill>
          <p:spPr>
            <a:xfrm>
              <a:off x="4818305" y="2048929"/>
              <a:ext cx="3962573" cy="3556000"/>
            </a:xfrm>
            <a:prstGeom prst="rect">
              <a:avLst/>
            </a:prstGeom>
            <a:ln w="12700">
              <a:miter lim="400000"/>
            </a:ln>
          </p:spPr>
        </p:pic>
        <p:grpSp>
          <p:nvGrpSpPr>
            <p:cNvPr id="12" name="Group 499"/>
            <p:cNvGrpSpPr/>
            <p:nvPr/>
          </p:nvGrpSpPr>
          <p:grpSpPr>
            <a:xfrm>
              <a:off x="5824449" y="2424959"/>
              <a:ext cx="2607242" cy="3917363"/>
              <a:chOff x="0" y="0"/>
              <a:chExt cx="3708076" cy="5571358"/>
            </a:xfrm>
          </p:grpSpPr>
          <p:grpSp>
            <p:nvGrpSpPr>
              <p:cNvPr id="13" name="Group 497"/>
              <p:cNvGrpSpPr/>
              <p:nvPr/>
            </p:nvGrpSpPr>
            <p:grpSpPr>
              <a:xfrm>
                <a:off x="1277279" y="0"/>
                <a:ext cx="1493139" cy="3041527"/>
                <a:chOff x="1" y="0"/>
                <a:chExt cx="1493138" cy="3041526"/>
              </a:xfrm>
            </p:grpSpPr>
            <p:pic>
              <p:nvPicPr>
                <p:cNvPr id="15" name="image65.png"/>
                <p:cNvPicPr>
                  <a:picLocks noChangeAspect="1"/>
                </p:cNvPicPr>
                <p:nvPr/>
              </p:nvPicPr>
              <p:blipFill>
                <a:blip r:embed="rId4">
                  <a:extLst/>
                </a:blip>
                <a:stretch>
                  <a:fillRect/>
                </a:stretch>
              </p:blipFill>
              <p:spPr>
                <a:xfrm>
                  <a:off x="18060" y="-1"/>
                  <a:ext cx="1450999" cy="2270872"/>
                </a:xfrm>
                <a:prstGeom prst="rect">
                  <a:avLst/>
                </a:prstGeom>
                <a:ln w="38100" cap="flat">
                  <a:solidFill>
                    <a:srgbClr val="114FFB"/>
                  </a:solidFill>
                  <a:prstDash val="solid"/>
                  <a:round/>
                </a:ln>
                <a:effectLst/>
              </p:spPr>
            </p:pic>
            <p:sp>
              <p:nvSpPr>
                <p:cNvPr id="16" name="Shape 494"/>
                <p:cNvSpPr/>
                <p:nvPr/>
              </p:nvSpPr>
              <p:spPr>
                <a:xfrm flipH="1" flipV="1">
                  <a:off x="1" y="2282914"/>
                  <a:ext cx="288995" cy="553909"/>
                </a:xfrm>
                <a:prstGeom prst="line">
                  <a:avLst/>
                </a:prstGeom>
                <a:solidFill>
                  <a:srgbClr val="D49FFF"/>
                </a:solidFill>
                <a:ln w="50800" cap="flat">
                  <a:solidFill>
                    <a:srgbClr val="114FFB"/>
                  </a:solidFill>
                  <a:prstDash val="solid"/>
                  <a:round/>
                </a:ln>
                <a:effectLst/>
              </p:spPr>
              <p:txBody>
                <a:bodyPr wrap="square" lIns="65023" tIns="65023" rIns="65023" bIns="65023" numCol="1" anchor="t">
                  <a:noAutofit/>
                </a:bodyPr>
                <a:lstStyle/>
                <a:p>
                  <a:pPr defTabSz="914367">
                    <a:defRPr sz="1800" b="1">
                      <a:solidFill>
                        <a:srgbClr val="114FFB"/>
                      </a:solidFill>
                      <a:latin typeface="Helvetica"/>
                      <a:ea typeface="Helvetica"/>
                      <a:cs typeface="Helvetica"/>
                      <a:sym typeface="Helvetica"/>
                    </a:defRPr>
                  </a:pPr>
                  <a:endParaRPr/>
                </a:p>
              </p:txBody>
            </p:sp>
            <p:sp>
              <p:nvSpPr>
                <p:cNvPr id="17" name="Shape 495"/>
                <p:cNvSpPr/>
                <p:nvPr/>
              </p:nvSpPr>
              <p:spPr>
                <a:xfrm flipV="1">
                  <a:off x="457574" y="2294951"/>
                  <a:ext cx="1035566" cy="650243"/>
                </a:xfrm>
                <a:prstGeom prst="line">
                  <a:avLst/>
                </a:prstGeom>
                <a:solidFill>
                  <a:srgbClr val="D49FFF"/>
                </a:solidFill>
                <a:ln w="50800" cap="flat">
                  <a:solidFill>
                    <a:srgbClr val="114FFB"/>
                  </a:solidFill>
                  <a:prstDash val="solid"/>
                  <a:round/>
                </a:ln>
                <a:effectLst/>
              </p:spPr>
              <p:txBody>
                <a:bodyPr wrap="square" lIns="65023" tIns="65023" rIns="65023" bIns="65023" numCol="1" anchor="t">
                  <a:noAutofit/>
                </a:bodyPr>
                <a:lstStyle/>
                <a:p>
                  <a:pPr defTabSz="914367">
                    <a:defRPr sz="1800" b="1">
                      <a:solidFill>
                        <a:srgbClr val="114FFB"/>
                      </a:solidFill>
                      <a:latin typeface="Helvetica"/>
                      <a:ea typeface="Helvetica"/>
                      <a:cs typeface="Helvetica"/>
                      <a:sym typeface="Helvetica"/>
                    </a:defRPr>
                  </a:pPr>
                  <a:endParaRPr/>
                </a:p>
              </p:txBody>
            </p:sp>
            <p:sp>
              <p:nvSpPr>
                <p:cNvPr id="18" name="Shape 496"/>
                <p:cNvSpPr/>
                <p:nvPr/>
              </p:nvSpPr>
              <p:spPr>
                <a:xfrm>
                  <a:off x="264911" y="2824779"/>
                  <a:ext cx="216746" cy="216748"/>
                </a:xfrm>
                <a:prstGeom prst="rect">
                  <a:avLst/>
                </a:prstGeom>
                <a:noFill/>
                <a:ln w="12700" cap="flat">
                  <a:solidFill>
                    <a:srgbClr val="114FFB"/>
                  </a:solidFill>
                  <a:prstDash val="solid"/>
                  <a:round/>
                </a:ln>
                <a:effectLst/>
              </p:spPr>
              <p:txBody>
                <a:bodyPr wrap="square" lIns="65023" tIns="65023" rIns="65023" bIns="65023" numCol="1" anchor="t">
                  <a:noAutofit/>
                </a:bodyPr>
                <a:lstStyle/>
                <a:p>
                  <a:pPr defTabSz="914367">
                    <a:defRPr sz="1800" b="1">
                      <a:solidFill>
                        <a:srgbClr val="114FFB"/>
                      </a:solidFill>
                      <a:latin typeface="Arial"/>
                      <a:ea typeface="Arial"/>
                      <a:cs typeface="Arial"/>
                      <a:sym typeface="Arial"/>
                    </a:defRPr>
                  </a:pPr>
                  <a:endParaRPr/>
                </a:p>
              </p:txBody>
            </p:sp>
          </p:grpSp>
          <p:sp>
            <p:nvSpPr>
              <p:cNvPr id="14" name="Shape 498"/>
              <p:cNvSpPr/>
              <p:nvPr/>
            </p:nvSpPr>
            <p:spPr>
              <a:xfrm>
                <a:off x="0" y="4596690"/>
                <a:ext cx="3708076" cy="9746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defTabSz="914367">
                  <a:defRPr sz="1800" b="1">
                    <a:latin typeface="Arial"/>
                    <a:ea typeface="Arial"/>
                    <a:cs typeface="Arial"/>
                    <a:sym typeface="Arial"/>
                  </a:defRPr>
                </a:pPr>
                <a:r>
                  <a:t>375° </a:t>
                </a:r>
                <a:r>
                  <a:rPr b="0">
                    <a:latin typeface="Wingdings"/>
                    <a:ea typeface="Wingdings"/>
                    <a:cs typeface="Wingdings"/>
                    <a:sym typeface="Wingdings"/>
                  </a:rPr>
                  <a:t> </a:t>
                </a:r>
                <a:r>
                  <a:t>9.3° </a:t>
                </a:r>
                <a:r>
                  <a:rPr b="0">
                    <a:latin typeface="Wingdings"/>
                    <a:ea typeface="Wingdings"/>
                    <a:cs typeface="Wingdings"/>
                    <a:sym typeface="Wingdings"/>
                  </a:rPr>
                  <a:t> </a:t>
                </a:r>
                <a:r>
                  <a:t>7.8°</a:t>
                </a:r>
              </a:p>
              <a:p>
                <a:pPr defTabSz="914367">
                  <a:defRPr sz="1800" b="1">
                    <a:latin typeface="Arial"/>
                    <a:ea typeface="Arial"/>
                    <a:cs typeface="Arial"/>
                    <a:sym typeface="Arial"/>
                  </a:defRPr>
                </a:pPr>
                <a:r>
                  <a:t>(99% confidence level)</a:t>
                </a:r>
              </a:p>
            </p:txBody>
          </p:sp>
        </p:grpSp>
      </p:grpSp>
    </p:spTree>
    <p:extLst>
      <p:ext uri="{BB962C8B-B14F-4D97-AF65-F5344CB8AC3E}">
        <p14:creationId xmlns:p14="http://schemas.microsoft.com/office/powerpoint/2010/main" val="18442492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it take to make these discoveries?</a:t>
            </a:r>
            <a:endParaRPr lang="en-US" dirty="0"/>
          </a:p>
        </p:txBody>
      </p:sp>
      <p:sp>
        <p:nvSpPr>
          <p:cNvPr id="3" name="Content Placeholder 2"/>
          <p:cNvSpPr>
            <a:spLocks noGrp="1"/>
          </p:cNvSpPr>
          <p:nvPr>
            <p:ph idx="1"/>
          </p:nvPr>
        </p:nvSpPr>
        <p:spPr>
          <a:xfrm>
            <a:off x="685800" y="1752600"/>
            <a:ext cx="7772400" cy="4343400"/>
          </a:xfrm>
        </p:spPr>
        <p:txBody>
          <a:bodyPr/>
          <a:lstStyle/>
          <a:p>
            <a:r>
              <a:rPr lang="en-US" dirty="0" smtClean="0"/>
              <a:t>This was a high-risk, high-reward endeavor that took decades to produce discoveries. It required:</a:t>
            </a:r>
          </a:p>
          <a:p>
            <a:pPr lvl="1"/>
            <a:r>
              <a:rPr lang="en-US" dirty="0"/>
              <a:t>V</a:t>
            </a:r>
            <a:r>
              <a:rPr lang="en-US" dirty="0" smtClean="0"/>
              <a:t>ision and persistence by proposers and funders of the R&amp;D and construction to overcome the technical challenges;</a:t>
            </a:r>
          </a:p>
          <a:p>
            <a:pPr lvl="1"/>
            <a:r>
              <a:rPr lang="en-US" dirty="0" smtClean="0"/>
              <a:t>Humility </a:t>
            </a:r>
          </a:p>
          <a:p>
            <a:pPr lvl="2"/>
            <a:r>
              <a:rPr lang="en-US" dirty="0" smtClean="0"/>
              <a:t>Don’t overpromise</a:t>
            </a:r>
          </a:p>
          <a:p>
            <a:pPr lvl="1"/>
            <a:r>
              <a:rPr lang="en-US" dirty="0" smtClean="0"/>
              <a:t>Transparency</a:t>
            </a:r>
          </a:p>
          <a:p>
            <a:pPr lvl="2"/>
            <a:r>
              <a:rPr lang="en-US" dirty="0" smtClean="0"/>
              <a:t>Be honest about progress and challenges</a:t>
            </a:r>
          </a:p>
          <a:p>
            <a:pPr lvl="1"/>
            <a:r>
              <a:rPr lang="en-US" dirty="0" smtClean="0"/>
              <a:t>Openness</a:t>
            </a:r>
          </a:p>
          <a:p>
            <a:pPr lvl="2"/>
            <a:r>
              <a:rPr lang="en-US" dirty="0" smtClean="0"/>
              <a:t>Need a village of experts, not a guru</a:t>
            </a:r>
          </a:p>
          <a:p>
            <a:pPr lvl="1"/>
            <a:r>
              <a:rPr lang="en-US" dirty="0" smtClean="0"/>
              <a:t>Optimism</a:t>
            </a:r>
          </a:p>
          <a:p>
            <a:pPr lvl="2"/>
            <a:r>
              <a:rPr lang="en-US" dirty="0" smtClean="0"/>
              <a:t>Failure is the tuition we pay for learning</a:t>
            </a:r>
          </a:p>
          <a:p>
            <a:pPr lvl="1"/>
            <a:endParaRPr lang="en-US" dirty="0"/>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32</a:t>
            </a:fld>
            <a:endParaRPr lang="en-US"/>
          </a:p>
        </p:txBody>
      </p:sp>
    </p:spTree>
    <p:extLst>
      <p:ext uri="{BB962C8B-B14F-4D97-AF65-F5344CB8AC3E}">
        <p14:creationId xmlns:p14="http://schemas.microsoft.com/office/powerpoint/2010/main" val="14753505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Raab:  Finding the Voice of the Universe</a:t>
            </a:r>
            <a:endParaRPr lang="en-US"/>
          </a:p>
        </p:txBody>
      </p:sp>
      <p:sp>
        <p:nvSpPr>
          <p:cNvPr id="5" name="Slide Number Placeholder 5"/>
          <p:cNvSpPr>
            <a:spLocks noGrp="1"/>
          </p:cNvSpPr>
          <p:nvPr>
            <p:ph type="sldNum" sz="quarter" idx="12"/>
          </p:nvPr>
        </p:nvSpPr>
        <p:spPr/>
        <p:txBody>
          <a:bodyPr/>
          <a:lstStyle/>
          <a:p>
            <a:fld id="{B78F9440-8FF9-A14A-B827-1F5E09B0BDE1}" type="slidenum">
              <a:rPr lang="en-US"/>
              <a:pPr/>
              <a:t>33</a:t>
            </a:fld>
            <a:endParaRPr lang="en-US"/>
          </a:p>
        </p:txBody>
      </p:sp>
      <p:sp>
        <p:nvSpPr>
          <p:cNvPr id="342018" name="Rectangle 2"/>
          <p:cNvSpPr>
            <a:spLocks noGrp="1" noChangeArrowheads="1"/>
          </p:cNvSpPr>
          <p:nvPr>
            <p:ph type="title"/>
          </p:nvPr>
        </p:nvSpPr>
        <p:spPr>
          <a:xfrm>
            <a:off x="1371600" y="152400"/>
            <a:ext cx="5943600" cy="1371600"/>
          </a:xfrm>
        </p:spPr>
        <p:txBody>
          <a:bodyPr/>
          <a:lstStyle/>
          <a:p>
            <a:r>
              <a:rPr lang="en-US" sz="2800" dirty="0"/>
              <a:t>Issues to address in 1989 proposal to build a gravitational wave detector</a:t>
            </a:r>
          </a:p>
        </p:txBody>
      </p:sp>
      <p:sp>
        <p:nvSpPr>
          <p:cNvPr id="342019" name="Rectangle 3"/>
          <p:cNvSpPr>
            <a:spLocks noGrp="1" noChangeArrowheads="1"/>
          </p:cNvSpPr>
          <p:nvPr>
            <p:ph type="body" idx="1"/>
          </p:nvPr>
        </p:nvSpPr>
        <p:spPr>
          <a:xfrm>
            <a:off x="685800" y="1676400"/>
            <a:ext cx="8077200" cy="4724400"/>
          </a:xfrm>
        </p:spPr>
        <p:txBody>
          <a:bodyPr/>
          <a:lstStyle/>
          <a:p>
            <a:pPr>
              <a:lnSpc>
                <a:spcPct val="90000"/>
              </a:lnSpc>
            </a:pPr>
            <a:r>
              <a:rPr lang="en-US" sz="2000" dirty="0"/>
              <a:t>Signal has never been detected directly</a:t>
            </a:r>
          </a:p>
          <a:p>
            <a:pPr>
              <a:lnSpc>
                <a:spcPct val="90000"/>
              </a:lnSpc>
            </a:pPr>
            <a:r>
              <a:rPr lang="en-US" sz="2000" dirty="0"/>
              <a:t>Understanding of either source strengths or source populations ranges from </a:t>
            </a:r>
            <a:r>
              <a:rPr lang="ja-JP" altLang="en-US" sz="2000" dirty="0">
                <a:latin typeface="Arial"/>
              </a:rPr>
              <a:t>“</a:t>
            </a:r>
            <a:r>
              <a:rPr lang="en-US" sz="2000" dirty="0"/>
              <a:t>not well</a:t>
            </a:r>
            <a:r>
              <a:rPr lang="ja-JP" altLang="en-US" sz="2000" dirty="0">
                <a:latin typeface="Arial"/>
              </a:rPr>
              <a:t>”</a:t>
            </a:r>
            <a:r>
              <a:rPr lang="en-US" sz="2000" dirty="0"/>
              <a:t> to </a:t>
            </a:r>
            <a:r>
              <a:rPr lang="ja-JP" altLang="en-US" sz="2000" dirty="0">
                <a:latin typeface="Arial"/>
              </a:rPr>
              <a:t>“</a:t>
            </a:r>
            <a:r>
              <a:rPr lang="en-US" sz="2000" dirty="0"/>
              <a:t>poorly</a:t>
            </a:r>
            <a:r>
              <a:rPr lang="ja-JP" altLang="en-US" sz="2000" dirty="0">
                <a:latin typeface="Arial"/>
              </a:rPr>
              <a:t>”</a:t>
            </a:r>
            <a:r>
              <a:rPr lang="en-US" sz="2000" dirty="0"/>
              <a:t> known</a:t>
            </a:r>
          </a:p>
          <a:p>
            <a:pPr>
              <a:lnSpc>
                <a:spcPct val="90000"/>
              </a:lnSpc>
            </a:pPr>
            <a:r>
              <a:rPr lang="en-US" sz="2000" dirty="0"/>
              <a:t>Simple arguments based on available information indicate the need to cover a space-time volume from billions to a trillion times larger than previous detector searches </a:t>
            </a:r>
          </a:p>
          <a:p>
            <a:pPr>
              <a:lnSpc>
                <a:spcPct val="90000"/>
              </a:lnSpc>
            </a:pPr>
            <a:r>
              <a:rPr lang="en-US" sz="2000" dirty="0"/>
              <a:t>Need to scale up size 100-fold from largest existing device</a:t>
            </a:r>
          </a:p>
          <a:p>
            <a:pPr>
              <a:lnSpc>
                <a:spcPct val="90000"/>
              </a:lnSpc>
            </a:pPr>
            <a:r>
              <a:rPr lang="en-US" sz="2000" dirty="0"/>
              <a:t>Need to push frontier of measurement science, but no law of physics prevents it</a:t>
            </a:r>
          </a:p>
          <a:p>
            <a:pPr>
              <a:lnSpc>
                <a:spcPct val="90000"/>
              </a:lnSpc>
            </a:pPr>
            <a:r>
              <a:rPr lang="en-US" sz="2000" dirty="0"/>
              <a:t>Any feasible detector using current or close-to-hand technology may not be sufficiently sensitive to make detections</a:t>
            </a:r>
          </a:p>
          <a:p>
            <a:pPr>
              <a:lnSpc>
                <a:spcPct val="90000"/>
              </a:lnSpc>
            </a:pPr>
            <a:r>
              <a:rPr lang="en-US" sz="2000" dirty="0"/>
              <a:t>Very expensive:  failure is not </a:t>
            </a:r>
            <a:r>
              <a:rPr lang="en-US" sz="2000" dirty="0" smtClean="0"/>
              <a:t>an option</a:t>
            </a:r>
            <a:endParaRPr lang="en-US" sz="2000" dirty="0"/>
          </a:p>
          <a:p>
            <a:pPr>
              <a:lnSpc>
                <a:spcPct val="90000"/>
              </a:lnSpc>
            </a:pPr>
            <a:r>
              <a:rPr lang="en-US" sz="2000" dirty="0"/>
              <a:t>Strategy:  build initial km-scale </a:t>
            </a:r>
            <a:r>
              <a:rPr lang="en-US" sz="2000" dirty="0" smtClean="0"/>
              <a:t>facilities and a pathfinder detector </a:t>
            </a:r>
            <a:r>
              <a:rPr lang="en-US" sz="2000" dirty="0"/>
              <a:t>(</a:t>
            </a:r>
            <a:r>
              <a:rPr lang="en-US" sz="2000" dirty="0" err="1"/>
              <a:t>iLIGO</a:t>
            </a:r>
            <a:r>
              <a:rPr lang="en-US" sz="2000" dirty="0"/>
              <a:t>) and conduct searches, while pushing R&amp;D toward an advanced detector (</a:t>
            </a:r>
            <a:r>
              <a:rPr lang="en-US" sz="2000" dirty="0" err="1"/>
              <a:t>aLIGO</a:t>
            </a:r>
            <a:r>
              <a:rPr lang="en-US" sz="2000" dirty="0"/>
              <a:t>) capable of routine detections</a:t>
            </a:r>
          </a:p>
        </p:txBody>
      </p:sp>
    </p:spTree>
    <p:extLst>
      <p:ext uri="{BB962C8B-B14F-4D97-AF65-F5344CB8AC3E}">
        <p14:creationId xmlns:p14="http://schemas.microsoft.com/office/powerpoint/2010/main" val="27652598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O-Construction_Proposal-M890001-03-BurstSensitivity.png"/>
          <p:cNvPicPr>
            <a:picLocks noChangeAspect="1"/>
          </p:cNvPicPr>
          <p:nvPr/>
        </p:nvPicPr>
        <p:blipFill rotWithShape="1">
          <a:blip r:embed="rId2">
            <a:extLst>
              <a:ext uri="{28A0092B-C50C-407E-A947-70E740481C1C}">
                <a14:useLocalDpi xmlns:a14="http://schemas.microsoft.com/office/drawing/2010/main" val="0"/>
              </a:ext>
            </a:extLst>
          </a:blip>
          <a:srcRect l="-473" t="5844" r="-1" b="7359"/>
          <a:stretch/>
        </p:blipFill>
        <p:spPr>
          <a:xfrm>
            <a:off x="4432300" y="1689100"/>
            <a:ext cx="4483101" cy="5092700"/>
          </a:xfrm>
          <a:prstGeom prst="rect">
            <a:avLst/>
          </a:prstGeom>
        </p:spPr>
      </p:pic>
      <p:sp>
        <p:nvSpPr>
          <p:cNvPr id="40961" name="Title 1"/>
          <p:cNvSpPr>
            <a:spLocks noGrp="1"/>
          </p:cNvSpPr>
          <p:nvPr>
            <p:ph type="title"/>
          </p:nvPr>
        </p:nvSpPr>
        <p:spPr>
          <a:xfrm>
            <a:off x="1371600" y="152400"/>
            <a:ext cx="6019800" cy="1295400"/>
          </a:xfrm>
        </p:spPr>
        <p:txBody>
          <a:bodyPr/>
          <a:lstStyle/>
          <a:p>
            <a:r>
              <a:rPr lang="en-US" dirty="0" smtClean="0">
                <a:latin typeface="Helvetica" charset="0"/>
              </a:rPr>
              <a:t>Original detection strategy</a:t>
            </a:r>
            <a:endParaRPr lang="en-US" dirty="0">
              <a:latin typeface="Helvetica" charset="0"/>
            </a:endParaRPr>
          </a:p>
        </p:txBody>
      </p:sp>
      <p:pic>
        <p:nvPicPr>
          <p:cNvPr id="8" name="Picture 7" descr="LIGO-Construction_Proposal-M890001-03 edited 4.pdf"/>
          <p:cNvPicPr>
            <a:picLocks noChangeAspect="1"/>
          </p:cNvPicPr>
          <p:nvPr/>
        </p:nvPicPr>
        <p:blipFill rotWithShape="1">
          <a:blip r:embed="rId3">
            <a:extLst>
              <a:ext uri="{28A0092B-C50C-407E-A947-70E740481C1C}">
                <a14:useLocalDpi xmlns:a14="http://schemas.microsoft.com/office/drawing/2010/main" val="0"/>
              </a:ext>
            </a:extLst>
          </a:blip>
          <a:srcRect l="8524" t="15925" r="9893" b="14445"/>
          <a:stretch/>
        </p:blipFill>
        <p:spPr>
          <a:xfrm>
            <a:off x="457200" y="1847850"/>
            <a:ext cx="4254500" cy="4775200"/>
          </a:xfrm>
          <a:prstGeom prst="rect">
            <a:avLst/>
          </a:prstGeom>
        </p:spPr>
      </p:pic>
      <p:sp>
        <p:nvSpPr>
          <p:cNvPr id="2" name="Footer Placeholder 1"/>
          <p:cNvSpPr>
            <a:spLocks noGrp="1"/>
          </p:cNvSpPr>
          <p:nvPr>
            <p:ph type="ftr" sz="quarter" idx="11"/>
          </p:nvPr>
        </p:nvSpPr>
        <p:spPr/>
        <p:txBody>
          <a:bodyPr/>
          <a:lstStyle/>
          <a:p>
            <a:pPr>
              <a:defRPr/>
            </a:pPr>
            <a:r>
              <a:rPr lang="en-US" smtClean="0"/>
              <a:t>Raab:  Finding the Voice of the Universe</a:t>
            </a:r>
            <a:endParaRPr lang="en-US" dirty="0"/>
          </a:p>
        </p:txBody>
      </p:sp>
      <p:sp>
        <p:nvSpPr>
          <p:cNvPr id="3" name="Slide Number Placeholder 2"/>
          <p:cNvSpPr>
            <a:spLocks noGrp="1"/>
          </p:cNvSpPr>
          <p:nvPr>
            <p:ph type="sldNum" sz="quarter" idx="12"/>
          </p:nvPr>
        </p:nvSpPr>
        <p:spPr/>
        <p:txBody>
          <a:bodyPr/>
          <a:lstStyle/>
          <a:p>
            <a:pPr>
              <a:defRPr/>
            </a:pPr>
            <a:fld id="{3FA244CC-88F7-B741-ABEA-29EACDCA51E3}" type="slidenum">
              <a:rPr lang="en-US" smtClean="0"/>
              <a:pPr>
                <a:defRPr/>
              </a:pPr>
              <a:t>34</a:t>
            </a:fld>
            <a:endParaRPr lang="en-US"/>
          </a:p>
        </p:txBody>
      </p:sp>
    </p:spTree>
    <p:extLst>
      <p:ext uri="{BB962C8B-B14F-4D97-AF65-F5344CB8AC3E}">
        <p14:creationId xmlns:p14="http://schemas.microsoft.com/office/powerpoint/2010/main" val="395083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smtClean="0"/>
              <a:t>Raab:  Finding the Voice of the Universe</a:t>
            </a:r>
            <a:endParaRPr lang="en-US"/>
          </a:p>
        </p:txBody>
      </p:sp>
      <p:sp>
        <p:nvSpPr>
          <p:cNvPr id="14" name="Slide Number Placeholder 5"/>
          <p:cNvSpPr>
            <a:spLocks noGrp="1"/>
          </p:cNvSpPr>
          <p:nvPr>
            <p:ph type="sldNum" sz="quarter" idx="12"/>
          </p:nvPr>
        </p:nvSpPr>
        <p:spPr/>
        <p:txBody>
          <a:bodyPr/>
          <a:lstStyle/>
          <a:p>
            <a:fld id="{8A7BF570-51D2-FD4B-B3AE-421ABE6D0B3E}" type="slidenum">
              <a:rPr lang="en-US"/>
              <a:pPr/>
              <a:t>35</a:t>
            </a:fld>
            <a:endParaRPr lang="en-US"/>
          </a:p>
        </p:txBody>
      </p:sp>
      <p:sp>
        <p:nvSpPr>
          <p:cNvPr id="308226" name="Rectangle 2"/>
          <p:cNvSpPr>
            <a:spLocks noGrp="1" noChangeArrowheads="1"/>
          </p:cNvSpPr>
          <p:nvPr>
            <p:ph type="title"/>
          </p:nvPr>
        </p:nvSpPr>
        <p:spPr>
          <a:xfrm>
            <a:off x="1447800" y="457200"/>
            <a:ext cx="5943600" cy="1143000"/>
          </a:xfrm>
        </p:spPr>
        <p:txBody>
          <a:bodyPr/>
          <a:lstStyle/>
          <a:p>
            <a:r>
              <a:rPr lang="en-US" sz="2800" dirty="0"/>
              <a:t>Some of the technical challenges for design and commissioning </a:t>
            </a:r>
          </a:p>
        </p:txBody>
      </p:sp>
      <p:sp>
        <p:nvSpPr>
          <p:cNvPr id="308227" name="Rectangle 3"/>
          <p:cNvSpPr>
            <a:spLocks noGrp="1" noChangeArrowheads="1"/>
          </p:cNvSpPr>
          <p:nvPr>
            <p:ph type="body" idx="1"/>
          </p:nvPr>
        </p:nvSpPr>
        <p:spPr>
          <a:xfrm>
            <a:off x="685800" y="1752600"/>
            <a:ext cx="7772400" cy="4419600"/>
          </a:xfrm>
        </p:spPr>
        <p:txBody>
          <a:bodyPr/>
          <a:lstStyle/>
          <a:p>
            <a:r>
              <a:rPr lang="en-US" sz="2000" dirty="0"/>
              <a:t>Typical Strains &lt; 10</a:t>
            </a:r>
            <a:r>
              <a:rPr lang="en-US" sz="2000" baseline="30000" dirty="0"/>
              <a:t>-21</a:t>
            </a:r>
            <a:r>
              <a:rPr lang="en-US" sz="2000" dirty="0"/>
              <a:t> at Earth ~ 1 hair</a:t>
            </a:r>
            <a:r>
              <a:rPr lang="ja-JP" altLang="en-US" sz="2000" dirty="0">
                <a:latin typeface="Arial"/>
              </a:rPr>
              <a:t>’</a:t>
            </a:r>
            <a:r>
              <a:rPr lang="en-US" sz="2000" dirty="0"/>
              <a:t>s width at 4 light years</a:t>
            </a:r>
          </a:p>
          <a:p>
            <a:r>
              <a:rPr lang="en-US" sz="2000" dirty="0"/>
              <a:t>Understand displacement fluctuations of 4-km arms at the </a:t>
            </a:r>
            <a:r>
              <a:rPr lang="en-US" sz="2000" dirty="0" err="1"/>
              <a:t>millifermi</a:t>
            </a:r>
            <a:r>
              <a:rPr lang="en-US" sz="2000" dirty="0"/>
              <a:t> level (1/1000</a:t>
            </a:r>
            <a:r>
              <a:rPr lang="en-US" sz="2000" baseline="30000" dirty="0"/>
              <a:t>th</a:t>
            </a:r>
            <a:r>
              <a:rPr lang="en-US" sz="2000" dirty="0"/>
              <a:t> of a proton diameter)</a:t>
            </a:r>
          </a:p>
          <a:p>
            <a:r>
              <a:rPr lang="en-US" sz="2000" dirty="0"/>
              <a:t>Control km-scale arm lengths to 10</a:t>
            </a:r>
            <a:r>
              <a:rPr lang="en-US" sz="2000" baseline="30000" dirty="0"/>
              <a:t>-13</a:t>
            </a:r>
            <a:r>
              <a:rPr lang="en-US" sz="2000" dirty="0"/>
              <a:t> meters RMS</a:t>
            </a:r>
          </a:p>
          <a:p>
            <a:r>
              <a:rPr lang="en-US" sz="2000" dirty="0"/>
              <a:t>Detect optical phase changes of ~ 10</a:t>
            </a:r>
            <a:r>
              <a:rPr lang="en-US" sz="2000" baseline="30000" dirty="0"/>
              <a:t>-10</a:t>
            </a:r>
            <a:r>
              <a:rPr lang="en-US" sz="2000" dirty="0"/>
              <a:t> radians</a:t>
            </a:r>
          </a:p>
          <a:p>
            <a:r>
              <a:rPr lang="en-US" sz="2000" dirty="0"/>
              <a:t>Hold mirror alignments to 10</a:t>
            </a:r>
            <a:r>
              <a:rPr lang="en-US" sz="2000" baseline="30000" dirty="0"/>
              <a:t>-8</a:t>
            </a:r>
            <a:r>
              <a:rPr lang="en-US" sz="2000" dirty="0"/>
              <a:t> radians</a:t>
            </a:r>
          </a:p>
          <a:p>
            <a:r>
              <a:rPr lang="en-US" sz="2000" dirty="0"/>
              <a:t>Engineer structures to mitigate recoil from atomic vibrations in suspended mirrors</a:t>
            </a:r>
          </a:p>
          <a:p>
            <a:r>
              <a:rPr lang="en-US" sz="2000" dirty="0"/>
              <a:t>Do all of the above 7x24x365</a:t>
            </a:r>
          </a:p>
        </p:txBody>
      </p:sp>
      <p:sp>
        <p:nvSpPr>
          <p:cNvPr id="308228" name="Text Box 4"/>
          <p:cNvSpPr txBox="1">
            <a:spLocks noChangeArrowheads="1"/>
          </p:cNvSpPr>
          <p:nvPr/>
        </p:nvSpPr>
        <p:spPr bwMode="auto">
          <a:xfrm>
            <a:off x="457200" y="16764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D80000"/>
                </a:solidFill>
                <a:sym typeface="Wingdings" charset="0"/>
              </a:rPr>
              <a:t></a:t>
            </a:r>
            <a:endParaRPr lang="en-US" sz="2800">
              <a:solidFill>
                <a:srgbClr val="D80000"/>
              </a:solidFill>
            </a:endParaRPr>
          </a:p>
        </p:txBody>
      </p:sp>
      <p:sp>
        <p:nvSpPr>
          <p:cNvPr id="308229" name="Text Box 5"/>
          <p:cNvSpPr txBox="1">
            <a:spLocks noChangeArrowheads="1"/>
          </p:cNvSpPr>
          <p:nvPr/>
        </p:nvSpPr>
        <p:spPr bwMode="auto">
          <a:xfrm>
            <a:off x="457200" y="20574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D80000"/>
                </a:solidFill>
                <a:sym typeface="Wingdings" charset="0"/>
              </a:rPr>
              <a:t></a:t>
            </a:r>
            <a:endParaRPr lang="en-US" sz="2800">
              <a:solidFill>
                <a:srgbClr val="D80000"/>
              </a:solidFill>
            </a:endParaRPr>
          </a:p>
        </p:txBody>
      </p:sp>
      <p:sp>
        <p:nvSpPr>
          <p:cNvPr id="308230" name="Text Box 6"/>
          <p:cNvSpPr txBox="1">
            <a:spLocks noChangeArrowheads="1"/>
          </p:cNvSpPr>
          <p:nvPr/>
        </p:nvSpPr>
        <p:spPr bwMode="auto">
          <a:xfrm>
            <a:off x="457200" y="27432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D80000"/>
                </a:solidFill>
                <a:sym typeface="Wingdings" charset="0"/>
              </a:rPr>
              <a:t></a:t>
            </a:r>
            <a:endParaRPr lang="en-US" sz="2800">
              <a:solidFill>
                <a:srgbClr val="D80000"/>
              </a:solidFill>
            </a:endParaRPr>
          </a:p>
        </p:txBody>
      </p:sp>
      <p:sp>
        <p:nvSpPr>
          <p:cNvPr id="308231" name="Text Box 7"/>
          <p:cNvSpPr txBox="1">
            <a:spLocks noChangeArrowheads="1"/>
          </p:cNvSpPr>
          <p:nvPr/>
        </p:nvSpPr>
        <p:spPr bwMode="auto">
          <a:xfrm>
            <a:off x="457200" y="31242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D80000"/>
                </a:solidFill>
                <a:sym typeface="Wingdings" charset="0"/>
              </a:rPr>
              <a:t></a:t>
            </a:r>
            <a:endParaRPr lang="en-US" sz="2800">
              <a:solidFill>
                <a:srgbClr val="D80000"/>
              </a:solidFill>
            </a:endParaRPr>
          </a:p>
        </p:txBody>
      </p:sp>
      <p:sp>
        <p:nvSpPr>
          <p:cNvPr id="308232" name="Text Box 8"/>
          <p:cNvSpPr txBox="1">
            <a:spLocks noChangeArrowheads="1"/>
          </p:cNvSpPr>
          <p:nvPr/>
        </p:nvSpPr>
        <p:spPr bwMode="auto">
          <a:xfrm>
            <a:off x="457200" y="35052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D80000"/>
                </a:solidFill>
                <a:sym typeface="Wingdings" charset="0"/>
              </a:rPr>
              <a:t></a:t>
            </a:r>
            <a:endParaRPr lang="en-US" sz="2800">
              <a:solidFill>
                <a:srgbClr val="D80000"/>
              </a:solidFill>
            </a:endParaRPr>
          </a:p>
        </p:txBody>
      </p:sp>
      <p:sp>
        <p:nvSpPr>
          <p:cNvPr id="308233" name="Text Box 9"/>
          <p:cNvSpPr txBox="1">
            <a:spLocks noChangeArrowheads="1"/>
          </p:cNvSpPr>
          <p:nvPr/>
        </p:nvSpPr>
        <p:spPr bwMode="auto">
          <a:xfrm>
            <a:off x="457200" y="38862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D80000"/>
                </a:solidFill>
                <a:sym typeface="Wingdings" charset="0"/>
              </a:rPr>
              <a:t></a:t>
            </a:r>
            <a:endParaRPr lang="en-US" sz="2800">
              <a:solidFill>
                <a:srgbClr val="D80000"/>
              </a:solidFill>
            </a:endParaRPr>
          </a:p>
        </p:txBody>
      </p:sp>
      <p:sp>
        <p:nvSpPr>
          <p:cNvPr id="308234" name="Text Box 10"/>
          <p:cNvSpPr txBox="1">
            <a:spLocks noChangeArrowheads="1"/>
          </p:cNvSpPr>
          <p:nvPr/>
        </p:nvSpPr>
        <p:spPr bwMode="auto">
          <a:xfrm>
            <a:off x="3413125" y="5451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08235" name="Text Box 11"/>
          <p:cNvSpPr txBox="1">
            <a:spLocks noChangeArrowheads="1"/>
          </p:cNvSpPr>
          <p:nvPr/>
        </p:nvSpPr>
        <p:spPr bwMode="auto">
          <a:xfrm>
            <a:off x="3886200" y="4876800"/>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D80000"/>
                </a:solidFill>
              </a:rPr>
              <a:t>S5 science run 14Nov05 to 30Sep07</a:t>
            </a:r>
          </a:p>
        </p:txBody>
      </p:sp>
      <p:sp>
        <p:nvSpPr>
          <p:cNvPr id="308236" name="Text Box 12"/>
          <p:cNvSpPr txBox="1">
            <a:spLocks noChangeArrowheads="1"/>
          </p:cNvSpPr>
          <p:nvPr/>
        </p:nvSpPr>
        <p:spPr bwMode="auto">
          <a:xfrm>
            <a:off x="3581400" y="4814888"/>
            <a:ext cx="609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a:solidFill>
                  <a:srgbClr val="D80000"/>
                </a:solidFill>
                <a:sym typeface="Wingdings" charset="0"/>
              </a:rPr>
              <a:t></a:t>
            </a:r>
            <a:endParaRPr lang="en-US" sz="2800">
              <a:solidFill>
                <a:srgbClr val="D80000"/>
              </a:solidFill>
            </a:endParaRPr>
          </a:p>
        </p:txBody>
      </p:sp>
    </p:spTree>
    <p:extLst>
      <p:ext uri="{BB962C8B-B14F-4D97-AF65-F5344CB8AC3E}">
        <p14:creationId xmlns:p14="http://schemas.microsoft.com/office/powerpoint/2010/main" val="2863534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animEffect transition="in" filter="dissolve">
                                      <p:cBhvr>
                                        <p:cTn id="7" dur="500"/>
                                        <p:tgtEl>
                                          <p:spTgt spid="308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8229"/>
                                        </p:tgtEl>
                                        <p:attrNameLst>
                                          <p:attrName>style.visibility</p:attrName>
                                        </p:attrNameLst>
                                      </p:cBhvr>
                                      <p:to>
                                        <p:strVal val="visible"/>
                                      </p:to>
                                    </p:set>
                                    <p:animEffect transition="in" filter="dissolve">
                                      <p:cBhvr>
                                        <p:cTn id="12" dur="500"/>
                                        <p:tgtEl>
                                          <p:spTgt spid="3082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8230"/>
                                        </p:tgtEl>
                                        <p:attrNameLst>
                                          <p:attrName>style.visibility</p:attrName>
                                        </p:attrNameLst>
                                      </p:cBhvr>
                                      <p:to>
                                        <p:strVal val="visible"/>
                                      </p:to>
                                    </p:set>
                                    <p:animEffect transition="in" filter="dissolve">
                                      <p:cBhvr>
                                        <p:cTn id="17" dur="500"/>
                                        <p:tgtEl>
                                          <p:spTgt spid="3082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8231"/>
                                        </p:tgtEl>
                                        <p:attrNameLst>
                                          <p:attrName>style.visibility</p:attrName>
                                        </p:attrNameLst>
                                      </p:cBhvr>
                                      <p:to>
                                        <p:strVal val="visible"/>
                                      </p:to>
                                    </p:set>
                                    <p:animEffect transition="in" filter="dissolve">
                                      <p:cBhvr>
                                        <p:cTn id="22" dur="500"/>
                                        <p:tgtEl>
                                          <p:spTgt spid="3082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8232"/>
                                        </p:tgtEl>
                                        <p:attrNameLst>
                                          <p:attrName>style.visibility</p:attrName>
                                        </p:attrNameLst>
                                      </p:cBhvr>
                                      <p:to>
                                        <p:strVal val="visible"/>
                                      </p:to>
                                    </p:set>
                                    <p:animEffect transition="in" filter="dissolve">
                                      <p:cBhvr>
                                        <p:cTn id="27" dur="500"/>
                                        <p:tgtEl>
                                          <p:spTgt spid="308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8233"/>
                                        </p:tgtEl>
                                        <p:attrNameLst>
                                          <p:attrName>style.visibility</p:attrName>
                                        </p:attrNameLst>
                                      </p:cBhvr>
                                      <p:to>
                                        <p:strVal val="visible"/>
                                      </p:to>
                                    </p:set>
                                    <p:animEffect transition="in" filter="dissolve">
                                      <p:cBhvr>
                                        <p:cTn id="32" dur="500"/>
                                        <p:tgtEl>
                                          <p:spTgt spid="3082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08235"/>
                                        </p:tgtEl>
                                        <p:attrNameLst>
                                          <p:attrName>style.visibility</p:attrName>
                                        </p:attrNameLst>
                                      </p:cBhvr>
                                      <p:to>
                                        <p:strVal val="visible"/>
                                      </p:to>
                                    </p:set>
                                    <p:animEffect transition="in" filter="dissolve">
                                      <p:cBhvr>
                                        <p:cTn id="37" dur="500"/>
                                        <p:tgtEl>
                                          <p:spTgt spid="308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08236"/>
                                        </p:tgtEl>
                                        <p:attrNameLst>
                                          <p:attrName>style.visibility</p:attrName>
                                        </p:attrNameLst>
                                      </p:cBhvr>
                                      <p:to>
                                        <p:strVal val="visible"/>
                                      </p:to>
                                    </p:set>
                                    <p:animEffect transition="in" filter="dissolve">
                                      <p:cBhvr>
                                        <p:cTn id="42" dur="500"/>
                                        <p:tgtEl>
                                          <p:spTgt spid="308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utoUpdateAnimBg="0"/>
      <p:bldP spid="308229" grpId="0" autoUpdateAnimBg="0"/>
      <p:bldP spid="308230" grpId="0" autoUpdateAnimBg="0"/>
      <p:bldP spid="308231" grpId="0" autoUpdateAnimBg="0"/>
      <p:bldP spid="308232" grpId="0" autoUpdateAnimBg="0"/>
      <p:bldP spid="308233" grpId="0" autoUpdateAnimBg="0"/>
      <p:bldP spid="308235" grpId="0"/>
      <p:bldP spid="30823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event rates</a:t>
            </a:r>
            <a:endParaRPr lang="en-US" dirty="0"/>
          </a:p>
        </p:txBody>
      </p:sp>
      <p:pic>
        <p:nvPicPr>
          <p:cNvPr id="7" name="Picture 5" descr="BeverlysPic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41" y="1419370"/>
            <a:ext cx="36734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descr="Screen shot 2012-03-31 at 2.15.02 AM.png"/>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3926615" y="3900367"/>
            <a:ext cx="5217385" cy="2383190"/>
          </a:xfrm>
        </p:spPr>
      </p:pic>
      <p:sp>
        <p:nvSpPr>
          <p:cNvPr id="13" name="Oval 12"/>
          <p:cNvSpPr/>
          <p:nvPr/>
        </p:nvSpPr>
        <p:spPr>
          <a:xfrm>
            <a:off x="6783854" y="5280848"/>
            <a:ext cx="467852" cy="21725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2719" y="5249719"/>
            <a:ext cx="3957484" cy="707886"/>
          </a:xfrm>
          <a:prstGeom prst="rect">
            <a:avLst/>
          </a:prstGeom>
          <a:noFill/>
        </p:spPr>
        <p:txBody>
          <a:bodyPr wrap="none" rtlCol="0">
            <a:spAutoFit/>
          </a:bodyPr>
          <a:lstStyle/>
          <a:p>
            <a:pPr algn="ctr"/>
            <a:r>
              <a:rPr lang="en-US" sz="2000" b="0" dirty="0" smtClean="0">
                <a:latin typeface="Arial"/>
                <a:cs typeface="Arial"/>
              </a:rPr>
              <a:t>Rates paper: Class. Quant. </a:t>
            </a:r>
            <a:r>
              <a:rPr lang="en-US" sz="2000" b="0" dirty="0" err="1" smtClean="0">
                <a:latin typeface="Arial"/>
                <a:cs typeface="Arial"/>
              </a:rPr>
              <a:t>Grav</a:t>
            </a:r>
            <a:r>
              <a:rPr lang="en-US" sz="2000" b="0" dirty="0" smtClean="0">
                <a:latin typeface="Arial"/>
                <a:cs typeface="Arial"/>
              </a:rPr>
              <a:t>,</a:t>
            </a:r>
          </a:p>
          <a:p>
            <a:pPr algn="ctr"/>
            <a:r>
              <a:rPr lang="en-US" sz="2000" b="0" dirty="0" smtClean="0">
                <a:latin typeface="Arial"/>
                <a:cs typeface="Arial"/>
              </a:rPr>
              <a:t>27 (2010) 173001</a:t>
            </a:r>
            <a:endParaRPr lang="en-US" sz="2000" b="0" dirty="0">
              <a:latin typeface="Arial"/>
              <a:cs typeface="Arial"/>
            </a:endParaRPr>
          </a:p>
        </p:txBody>
      </p:sp>
      <p:sp>
        <p:nvSpPr>
          <p:cNvPr id="15" name="Content Placeholder 2"/>
          <p:cNvSpPr txBox="1">
            <a:spLocks/>
          </p:cNvSpPr>
          <p:nvPr/>
        </p:nvSpPr>
        <p:spPr>
          <a:xfrm>
            <a:off x="3926615" y="1405470"/>
            <a:ext cx="5012700" cy="210820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accent1">
                    <a:lumMod val="75000"/>
                  </a:schemeClr>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75000"/>
                  </a:schemeClr>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75000"/>
                  </a:schemeClr>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75000"/>
                  </a:schemeClr>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75000"/>
                  </a:schemeClr>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p>
          <a:p>
            <a:pPr marL="0" indent="0" algn="ctr">
              <a:buNone/>
            </a:pPr>
            <a:r>
              <a:rPr lang="en-US" sz="2600" b="0" dirty="0" smtClean="0">
                <a:solidFill>
                  <a:srgbClr val="114FFB"/>
                </a:solidFill>
              </a:rPr>
              <a:t>Binary neutron stars</a:t>
            </a:r>
            <a:endParaRPr lang="en-US" sz="2000" b="0" dirty="0" smtClean="0">
              <a:solidFill>
                <a:srgbClr val="114FFB"/>
              </a:solidFill>
            </a:endParaRPr>
          </a:p>
          <a:p>
            <a:r>
              <a:rPr lang="en-US" sz="2000" b="0" dirty="0">
                <a:solidFill>
                  <a:srgbClr val="114FFB"/>
                </a:solidFill>
              </a:rPr>
              <a:t>Initial LIGO reach: 15Mpc; rate ~ 1/50yrs</a:t>
            </a:r>
          </a:p>
          <a:p>
            <a:r>
              <a:rPr lang="en-US" sz="2000" b="0" dirty="0" smtClean="0">
                <a:solidFill>
                  <a:srgbClr val="114FFB"/>
                </a:solidFill>
              </a:rPr>
              <a:t>Advanced LIGO ~ 200Mpc</a:t>
            </a:r>
          </a:p>
          <a:p>
            <a:r>
              <a:rPr lang="en-US" sz="2000" b="0" dirty="0" smtClean="0">
                <a:solidFill>
                  <a:srgbClr val="114FFB"/>
                </a:solidFill>
              </a:rPr>
              <a:t>‘Realistic’ rate ~ 40 events/</a:t>
            </a:r>
            <a:r>
              <a:rPr lang="en-US" sz="2000" b="0" dirty="0" err="1" smtClean="0">
                <a:solidFill>
                  <a:srgbClr val="114FFB"/>
                </a:solidFill>
              </a:rPr>
              <a:t>yr</a:t>
            </a:r>
            <a:endParaRPr lang="en-US" sz="2000" b="0" dirty="0">
              <a:solidFill>
                <a:srgbClr val="114FFB"/>
              </a:solidFill>
            </a:endParaRPr>
          </a:p>
        </p:txBody>
      </p:sp>
      <p:sp>
        <p:nvSpPr>
          <p:cNvPr id="6" name="Slide Number Placeholder 5"/>
          <p:cNvSpPr>
            <a:spLocks noGrp="1"/>
          </p:cNvSpPr>
          <p:nvPr>
            <p:ph type="sldNum" sz="quarter" idx="11"/>
          </p:nvPr>
        </p:nvSpPr>
        <p:spPr>
          <a:xfrm>
            <a:off x="8229600" y="6248400"/>
            <a:ext cx="533400" cy="457200"/>
          </a:xfrm>
        </p:spPr>
        <p:txBody>
          <a:bodyPr/>
          <a:lstStyle/>
          <a:p>
            <a:fld id="{CA3F5FB0-7E2D-7F46-80AE-20B8AC0B27B1}" type="slidenum">
              <a:rPr lang="en-US" smtClean="0"/>
              <a:pPr/>
              <a:t>36</a:t>
            </a:fld>
            <a:endParaRPr lang="en-US" dirty="0"/>
          </a:p>
        </p:txBody>
      </p:sp>
      <p:sp>
        <p:nvSpPr>
          <p:cNvPr id="4" name="Footer Placeholder 3"/>
          <p:cNvSpPr>
            <a:spLocks noGrp="1"/>
          </p:cNvSpPr>
          <p:nvPr>
            <p:ph type="ftr" sz="quarter" idx="11"/>
          </p:nvPr>
        </p:nvSpPr>
        <p:spPr>
          <a:xfrm>
            <a:off x="3124200" y="6248400"/>
            <a:ext cx="2895600" cy="457200"/>
          </a:xfrm>
        </p:spPr>
        <p:txBody>
          <a:bodyPr/>
          <a:lstStyle/>
          <a:p>
            <a:pPr>
              <a:defRPr/>
            </a:pPr>
            <a:r>
              <a:rPr lang="en-US" smtClean="0"/>
              <a:t>Raab:  Finding the Voice of the Universe</a:t>
            </a:r>
            <a:endParaRPr lang="en-US" dirty="0"/>
          </a:p>
        </p:txBody>
      </p:sp>
    </p:spTree>
    <p:extLst>
      <p:ext uri="{BB962C8B-B14F-4D97-AF65-F5344CB8AC3E}">
        <p14:creationId xmlns:p14="http://schemas.microsoft.com/office/powerpoint/2010/main" val="119993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what?</a:t>
            </a:r>
            <a:endParaRPr lang="en-US" dirty="0"/>
          </a:p>
        </p:txBody>
      </p:sp>
      <p:sp>
        <p:nvSpPr>
          <p:cNvPr id="3" name="Content Placeholder 2"/>
          <p:cNvSpPr>
            <a:spLocks noGrp="1"/>
          </p:cNvSpPr>
          <p:nvPr>
            <p:ph idx="1"/>
          </p:nvPr>
        </p:nvSpPr>
        <p:spPr>
          <a:xfrm>
            <a:off x="685800" y="1676400"/>
            <a:ext cx="7772400" cy="4648200"/>
          </a:xfrm>
        </p:spPr>
        <p:txBody>
          <a:bodyPr/>
          <a:lstStyle/>
          <a:p>
            <a:r>
              <a:rPr lang="en-US" dirty="0" smtClean="0"/>
              <a:t>These first observations open up access to a vast new frontier for exploration</a:t>
            </a:r>
          </a:p>
          <a:p>
            <a:r>
              <a:rPr lang="en-US" dirty="0" smtClean="0"/>
              <a:t>How and where have these objects been formed?</a:t>
            </a:r>
          </a:p>
          <a:p>
            <a:r>
              <a:rPr lang="en-US" dirty="0" smtClean="0"/>
              <a:t>Initial observations indicate that stellar-mass or “heavy” black hole binaries merge hourly somewhere in the universe</a:t>
            </a:r>
          </a:p>
          <a:p>
            <a:r>
              <a:rPr lang="en-US" dirty="0" smtClean="0"/>
              <a:t>What can these mergers teach us?</a:t>
            </a:r>
          </a:p>
          <a:p>
            <a:r>
              <a:rPr lang="en-US" dirty="0" smtClean="0"/>
              <a:t>Where is the matter?</a:t>
            </a:r>
          </a:p>
          <a:p>
            <a:pPr lvl="1"/>
            <a:r>
              <a:rPr lang="en-US" dirty="0" smtClean="0"/>
              <a:t>No “known” form of matter can explain LIGO’s early discoveries, and they behave like black holes.</a:t>
            </a:r>
          </a:p>
          <a:p>
            <a:pPr lvl="1"/>
            <a:r>
              <a:rPr lang="en-US" dirty="0" smtClean="0"/>
              <a:t>Can we prove that these objects are black holes?</a:t>
            </a:r>
          </a:p>
          <a:p>
            <a:pPr lvl="1"/>
            <a:r>
              <a:rPr lang="en-US" dirty="0" smtClean="0"/>
              <a:t>Where are the neutron stars and how do they behave?</a:t>
            </a:r>
          </a:p>
          <a:p>
            <a:pPr marL="457200" lvl="1" indent="0">
              <a:buNone/>
            </a:pP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37</a:t>
            </a:fld>
            <a:endParaRPr lang="en-US"/>
          </a:p>
        </p:txBody>
      </p:sp>
    </p:spTree>
    <p:extLst>
      <p:ext uri="{BB962C8B-B14F-4D97-AF65-F5344CB8AC3E}">
        <p14:creationId xmlns:p14="http://schemas.microsoft.com/office/powerpoint/2010/main" val="396691270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noFill/>
        </p:spPr>
        <p:txBody>
          <a:bodyPr/>
          <a:lstStyle/>
          <a:p>
            <a:pPr>
              <a:defRPr/>
            </a:pPr>
            <a:r>
              <a:rPr lang="en-US" sz="3200" dirty="0" smtClean="0">
                <a:solidFill>
                  <a:srgbClr val="000000"/>
                </a:solidFill>
              </a:rPr>
              <a:t>Astrophysical Sources of Gravitational </a:t>
            </a:r>
            <a:r>
              <a:rPr lang="en-US" sz="3200" dirty="0">
                <a:solidFill>
                  <a:srgbClr val="000000"/>
                </a:solidFill>
              </a:rPr>
              <a:t>W</a:t>
            </a:r>
            <a:r>
              <a:rPr lang="en-US" sz="3200" dirty="0" smtClean="0">
                <a:solidFill>
                  <a:srgbClr val="000000"/>
                </a:solidFill>
              </a:rPr>
              <a:t>aves</a:t>
            </a:r>
            <a:endParaRPr lang="en-US" sz="3200" dirty="0">
              <a:solidFill>
                <a:srgbClr val="000000"/>
              </a:solidFill>
            </a:endParaRPr>
          </a:p>
        </p:txBody>
      </p:sp>
      <p:grpSp>
        <p:nvGrpSpPr>
          <p:cNvPr id="32771" name="Group 17"/>
          <p:cNvGrpSpPr>
            <a:grpSpLocks/>
          </p:cNvGrpSpPr>
          <p:nvPr/>
        </p:nvGrpSpPr>
        <p:grpSpPr bwMode="auto">
          <a:xfrm>
            <a:off x="4940300" y="3810000"/>
            <a:ext cx="2089150" cy="2601912"/>
            <a:chOff x="3662" y="886"/>
            <a:chExt cx="1316" cy="1639"/>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2" y="886"/>
              <a:ext cx="1316" cy="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52" name="Rectangle 16"/>
            <p:cNvSpPr>
              <a:spLocks noChangeArrowheads="1"/>
            </p:cNvSpPr>
            <p:nvPr/>
          </p:nvSpPr>
          <p:spPr bwMode="auto">
            <a:xfrm>
              <a:off x="3751" y="2371"/>
              <a:ext cx="101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Casey Reed, Penn State </a:t>
              </a:r>
            </a:p>
          </p:txBody>
        </p:sp>
      </p:grpSp>
      <p:grpSp>
        <p:nvGrpSpPr>
          <p:cNvPr id="32772" name="Group 13"/>
          <p:cNvGrpSpPr>
            <a:grpSpLocks/>
          </p:cNvGrpSpPr>
          <p:nvPr/>
        </p:nvGrpSpPr>
        <p:grpSpPr bwMode="auto">
          <a:xfrm>
            <a:off x="192088" y="1568450"/>
            <a:ext cx="2446337" cy="2698750"/>
            <a:chOff x="597" y="933"/>
            <a:chExt cx="1541" cy="1700"/>
          </a:xfrm>
        </p:grpSpPr>
        <p:pic>
          <p:nvPicPr>
            <p:cNvPr id="21914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 y="933"/>
              <a:ext cx="1514" cy="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4" name="Text Box 8"/>
            <p:cNvSpPr txBox="1">
              <a:spLocks noChangeArrowheads="1"/>
            </p:cNvSpPr>
            <p:nvPr/>
          </p:nvSpPr>
          <p:spPr bwMode="auto">
            <a:xfrm>
              <a:off x="597" y="2479"/>
              <a:ext cx="90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0" dirty="0">
                  <a:solidFill>
                    <a:srgbClr val="000000"/>
                  </a:solidFill>
                  <a:latin typeface="Helvetica"/>
                  <a:cs typeface="Helvetica"/>
                </a:rPr>
                <a:t>Credit: AEI, CCT, LSU</a:t>
              </a:r>
            </a:p>
          </p:txBody>
        </p:sp>
      </p:grpSp>
      <p:sp>
        <p:nvSpPr>
          <p:cNvPr id="219155" name="Text Box 19"/>
          <p:cNvSpPr txBox="1">
            <a:spLocks noChangeArrowheads="1"/>
          </p:cNvSpPr>
          <p:nvPr/>
        </p:nvSpPr>
        <p:spPr bwMode="auto">
          <a:xfrm>
            <a:off x="2624138" y="1560512"/>
            <a:ext cx="1795462"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Coalescing Compact Binary Systems</a:t>
            </a:r>
            <a:r>
              <a:rPr lang="en-US" sz="1600" b="0" i="1" dirty="0">
                <a:solidFill>
                  <a:srgbClr val="000000"/>
                </a:solidFill>
                <a:latin typeface="Helvetica"/>
                <a:cs typeface="Helvetica"/>
              </a:rPr>
              <a:t>: Neutron Star-NS, Black Hole-NS, BH-BH</a:t>
            </a:r>
          </a:p>
          <a:p>
            <a:pPr>
              <a:spcBef>
                <a:spcPct val="50000"/>
              </a:spcBef>
              <a:defRPr/>
            </a:pPr>
            <a:r>
              <a:rPr lang="en-US" sz="1600" b="0" dirty="0">
                <a:solidFill>
                  <a:srgbClr val="000000"/>
                </a:solidFill>
                <a:latin typeface="Helvetica"/>
                <a:cs typeface="Helvetica"/>
              </a:rPr>
              <a:t>- Strong emitters, well-modeled, </a:t>
            </a:r>
          </a:p>
          <a:p>
            <a:pPr>
              <a:spcBef>
                <a:spcPct val="50000"/>
              </a:spcBef>
              <a:defRPr/>
            </a:pPr>
            <a:r>
              <a:rPr lang="en-US" sz="1600" b="0" dirty="0">
                <a:solidFill>
                  <a:srgbClr val="000000"/>
                </a:solidFill>
                <a:latin typeface="Helvetica"/>
                <a:cs typeface="Helvetica"/>
              </a:rPr>
              <a:t>- (effectively) transient</a:t>
            </a:r>
          </a:p>
        </p:txBody>
      </p:sp>
      <p:grpSp>
        <p:nvGrpSpPr>
          <p:cNvPr id="32774" name="Group 15"/>
          <p:cNvGrpSpPr>
            <a:grpSpLocks/>
          </p:cNvGrpSpPr>
          <p:nvPr/>
        </p:nvGrpSpPr>
        <p:grpSpPr bwMode="auto">
          <a:xfrm>
            <a:off x="4648200" y="1524000"/>
            <a:ext cx="2381250" cy="2381250"/>
            <a:chOff x="3557" y="2371"/>
            <a:chExt cx="1500" cy="1500"/>
          </a:xfrm>
        </p:grpSpPr>
        <p:pic>
          <p:nvPicPr>
            <p:cNvPr id="2191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7" y="2371"/>
              <a:ext cx="1500" cy="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2" name="Rectangle 6"/>
            <p:cNvSpPr>
              <a:spLocks noChangeArrowheads="1"/>
            </p:cNvSpPr>
            <p:nvPr/>
          </p:nvSpPr>
          <p:spPr bwMode="auto">
            <a:xfrm>
              <a:off x="3578" y="3652"/>
              <a:ext cx="139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000" b="0" dirty="0">
                  <a:solidFill>
                    <a:schemeClr val="bg1"/>
                  </a:solidFill>
                  <a:latin typeface="Helvetica"/>
                  <a:cs typeface="Helvetica"/>
                </a:rPr>
                <a:t>Credit: Chandra X-ray Observatory </a:t>
              </a:r>
            </a:p>
          </p:txBody>
        </p:sp>
      </p:grpSp>
      <p:sp>
        <p:nvSpPr>
          <p:cNvPr id="219156" name="Text Box 20"/>
          <p:cNvSpPr txBox="1">
            <a:spLocks noChangeArrowheads="1"/>
          </p:cNvSpPr>
          <p:nvPr/>
        </p:nvSpPr>
        <p:spPr bwMode="auto">
          <a:xfrm>
            <a:off x="7035800" y="1627763"/>
            <a:ext cx="190182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1600" b="0" i="1" u="sng" dirty="0">
                <a:solidFill>
                  <a:srgbClr val="000000"/>
                </a:solidFill>
                <a:latin typeface="Helvetica"/>
                <a:cs typeface="Helvetica"/>
              </a:rPr>
              <a:t>A</a:t>
            </a:r>
            <a:r>
              <a:rPr lang="en-US" sz="1600" b="0" i="1" u="sng" dirty="0">
                <a:solidFill>
                  <a:srgbClr val="000000"/>
                </a:solidFill>
                <a:latin typeface="Helvetica"/>
                <a:cs typeface="Helvetica"/>
              </a:rPr>
              <a:t>symmetric Core Collapse </a:t>
            </a:r>
            <a:r>
              <a:rPr lang="en-US" sz="1600" b="0" i="1" u="sng" dirty="0" smtClean="0">
                <a:solidFill>
                  <a:srgbClr val="000000"/>
                </a:solidFill>
                <a:latin typeface="Helvetica"/>
                <a:cs typeface="Helvetica"/>
              </a:rPr>
              <a:t>Supernovae</a:t>
            </a:r>
          </a:p>
          <a:p>
            <a:pPr>
              <a:spcBef>
                <a:spcPct val="50000"/>
              </a:spcBef>
              <a:defRPr/>
            </a:pPr>
            <a:r>
              <a:rPr lang="en-US" sz="1600" i="1" u="sng" dirty="0" smtClean="0">
                <a:solidFill>
                  <a:srgbClr val="000000"/>
                </a:solidFill>
                <a:latin typeface="Helvetica"/>
                <a:cs typeface="Helvetica"/>
              </a:rPr>
              <a:t>- </a:t>
            </a:r>
            <a:r>
              <a:rPr lang="en-US" sz="1600" b="0" dirty="0" smtClean="0">
                <a:solidFill>
                  <a:srgbClr val="000000"/>
                </a:solidFill>
                <a:latin typeface="Helvetica"/>
                <a:cs typeface="Helvetica"/>
              </a:rPr>
              <a:t>Weak </a:t>
            </a:r>
            <a:r>
              <a:rPr lang="en-US" sz="1600" b="0" dirty="0">
                <a:solidFill>
                  <a:srgbClr val="000000"/>
                </a:solidFill>
                <a:latin typeface="Helvetica"/>
                <a:cs typeface="Helvetica"/>
              </a:rPr>
              <a:t>emitters, not well-modeled (‘bursts’), transient </a:t>
            </a:r>
            <a:r>
              <a:rPr lang="en-US" b="0" dirty="0" smtClean="0">
                <a:solidFill>
                  <a:srgbClr val="000000"/>
                </a:solidFill>
                <a:latin typeface="Helvetica"/>
                <a:cs typeface="Helvetica"/>
              </a:rPr>
              <a:t> </a:t>
            </a:r>
            <a:endParaRPr lang="en-US" sz="1600" b="0" dirty="0">
              <a:solidFill>
                <a:srgbClr val="000000"/>
              </a:solidFill>
              <a:latin typeface="Helvetica"/>
              <a:cs typeface="Helvetica"/>
            </a:endParaRPr>
          </a:p>
        </p:txBody>
      </p:sp>
      <p:grpSp>
        <p:nvGrpSpPr>
          <p:cNvPr id="32776" name="Group 14"/>
          <p:cNvGrpSpPr>
            <a:grpSpLocks/>
          </p:cNvGrpSpPr>
          <p:nvPr/>
        </p:nvGrpSpPr>
        <p:grpSpPr bwMode="auto">
          <a:xfrm>
            <a:off x="203200" y="4422775"/>
            <a:ext cx="2355850" cy="1830388"/>
            <a:chOff x="797" y="2880"/>
            <a:chExt cx="1484" cy="1153"/>
          </a:xfrm>
        </p:grpSpPr>
        <p:pic>
          <p:nvPicPr>
            <p:cNvPr id="219145"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7" y="2880"/>
              <a:ext cx="1484" cy="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6" name="Rectangle 10"/>
            <p:cNvSpPr>
              <a:spLocks noChangeArrowheads="1"/>
            </p:cNvSpPr>
            <p:nvPr/>
          </p:nvSpPr>
          <p:spPr bwMode="auto">
            <a:xfrm>
              <a:off x="847" y="3879"/>
              <a:ext cx="11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NASA/WMAP Science Team </a:t>
              </a:r>
            </a:p>
          </p:txBody>
        </p:sp>
      </p:grpSp>
      <p:sp>
        <p:nvSpPr>
          <p:cNvPr id="219157" name="Text Box 21"/>
          <p:cNvSpPr txBox="1">
            <a:spLocks noChangeArrowheads="1"/>
          </p:cNvSpPr>
          <p:nvPr/>
        </p:nvSpPr>
        <p:spPr bwMode="auto">
          <a:xfrm>
            <a:off x="2609850" y="4357688"/>
            <a:ext cx="2322513"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Cosmic Gravitational-wave Background</a:t>
            </a:r>
          </a:p>
          <a:p>
            <a:pPr>
              <a:lnSpc>
                <a:spcPct val="80000"/>
              </a:lnSpc>
              <a:spcBef>
                <a:spcPct val="50000"/>
              </a:spcBef>
              <a:defRPr/>
            </a:pPr>
            <a:r>
              <a:rPr lang="en-US" sz="1600" b="0" dirty="0">
                <a:solidFill>
                  <a:srgbClr val="000000"/>
                </a:solidFill>
                <a:latin typeface="Helvetica"/>
                <a:cs typeface="Helvetica"/>
              </a:rPr>
              <a:t>- Residue of the Big Bang</a:t>
            </a:r>
          </a:p>
          <a:p>
            <a:pPr>
              <a:lnSpc>
                <a:spcPct val="80000"/>
              </a:lnSpc>
              <a:spcBef>
                <a:spcPct val="50000"/>
              </a:spcBef>
              <a:defRPr/>
            </a:pPr>
            <a:r>
              <a:rPr lang="en-US" sz="1600" b="0" dirty="0">
                <a:solidFill>
                  <a:srgbClr val="000000"/>
                </a:solidFill>
                <a:latin typeface="Helvetica"/>
                <a:cs typeface="Helvetica"/>
              </a:rPr>
              <a:t>- Long duration,  stochastic background</a:t>
            </a:r>
          </a:p>
        </p:txBody>
      </p:sp>
      <p:sp>
        <p:nvSpPr>
          <p:cNvPr id="219158" name="Text Box 22"/>
          <p:cNvSpPr txBox="1">
            <a:spLocks noChangeArrowheads="1"/>
          </p:cNvSpPr>
          <p:nvPr/>
        </p:nvSpPr>
        <p:spPr bwMode="auto">
          <a:xfrm>
            <a:off x="7038975" y="4381500"/>
            <a:ext cx="2205038"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Spinning neutron stars</a:t>
            </a:r>
          </a:p>
          <a:p>
            <a:pPr>
              <a:lnSpc>
                <a:spcPct val="80000"/>
              </a:lnSpc>
              <a:spcBef>
                <a:spcPct val="50000"/>
              </a:spcBef>
              <a:defRPr/>
            </a:pPr>
            <a:r>
              <a:rPr lang="en-US" sz="1600" b="0" dirty="0">
                <a:solidFill>
                  <a:srgbClr val="000000"/>
                </a:solidFill>
                <a:latin typeface="Helvetica"/>
                <a:cs typeface="Helvetica"/>
              </a:rPr>
              <a:t>- </a:t>
            </a:r>
            <a:r>
              <a:rPr lang="en-US" sz="1600" b="0" dirty="0" smtClean="0">
                <a:solidFill>
                  <a:srgbClr val="000000"/>
                </a:solidFill>
                <a:latin typeface="Helvetica"/>
                <a:cs typeface="Helvetica"/>
              </a:rPr>
              <a:t>(nearly) </a:t>
            </a:r>
            <a:r>
              <a:rPr lang="en-US" sz="1600" b="0" dirty="0">
                <a:solidFill>
                  <a:srgbClr val="000000"/>
                </a:solidFill>
                <a:latin typeface="Helvetica"/>
                <a:cs typeface="Helvetica"/>
              </a:rPr>
              <a:t>monotonic waveform</a:t>
            </a:r>
          </a:p>
          <a:p>
            <a:pPr>
              <a:lnSpc>
                <a:spcPct val="80000"/>
              </a:lnSpc>
              <a:spcBef>
                <a:spcPct val="50000"/>
              </a:spcBef>
              <a:defRPr/>
            </a:pPr>
            <a:r>
              <a:rPr lang="en-US" sz="1600" b="0" dirty="0">
                <a:solidFill>
                  <a:srgbClr val="000000"/>
                </a:solidFill>
                <a:latin typeface="Helvetica"/>
                <a:cs typeface="Helvetica"/>
              </a:rPr>
              <a:t>- Long duration</a:t>
            </a:r>
          </a:p>
        </p:txBody>
      </p:sp>
      <p:sp>
        <p:nvSpPr>
          <p:cNvPr id="6" name="Slide Number Placeholder 5"/>
          <p:cNvSpPr>
            <a:spLocks noGrp="1"/>
          </p:cNvSpPr>
          <p:nvPr>
            <p:ph type="sldNum" sz="quarter" idx="11"/>
          </p:nvPr>
        </p:nvSpPr>
        <p:spPr>
          <a:xfrm>
            <a:off x="8305800" y="6248400"/>
            <a:ext cx="457200" cy="457200"/>
          </a:xfrm>
        </p:spPr>
        <p:txBody>
          <a:bodyPr/>
          <a:lstStyle/>
          <a:p>
            <a:fld id="{CA3F5FB0-7E2D-7F46-80AE-20B8AC0B27B1}" type="slidenum">
              <a:rPr lang="en-US" smtClean="0"/>
              <a:pPr/>
              <a:t>38</a:t>
            </a:fld>
            <a:endParaRPr lang="en-US" dirty="0"/>
          </a:p>
        </p:txBody>
      </p:sp>
      <p:sp>
        <p:nvSpPr>
          <p:cNvPr id="2" name="Footer Placeholder 1"/>
          <p:cNvSpPr>
            <a:spLocks noGrp="1"/>
          </p:cNvSpPr>
          <p:nvPr>
            <p:ph type="ftr" sz="quarter" idx="11"/>
          </p:nvPr>
        </p:nvSpPr>
        <p:spPr>
          <a:xfrm>
            <a:off x="3124200" y="6324600"/>
            <a:ext cx="2895600" cy="381000"/>
          </a:xfrm>
        </p:spPr>
        <p:txBody>
          <a:bodyPr/>
          <a:lstStyle/>
          <a:p>
            <a:pPr>
              <a:defRPr/>
            </a:pPr>
            <a:r>
              <a:rPr lang="en-US" smtClean="0"/>
              <a:t>Raab:  Finding the Voice of the Universe</a:t>
            </a:r>
            <a:endParaRPr lang="en-US" dirty="0"/>
          </a:p>
        </p:txBody>
      </p:sp>
    </p:spTree>
    <p:extLst>
      <p:ext uri="{BB962C8B-B14F-4D97-AF65-F5344CB8AC3E}">
        <p14:creationId xmlns:p14="http://schemas.microsoft.com/office/powerpoint/2010/main" val="1401084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noFill/>
        </p:spPr>
        <p:txBody>
          <a:bodyPr/>
          <a:lstStyle/>
          <a:p>
            <a:pPr>
              <a:defRPr/>
            </a:pPr>
            <a:r>
              <a:rPr lang="en-US" sz="3200" dirty="0" smtClean="0">
                <a:solidFill>
                  <a:srgbClr val="000000"/>
                </a:solidFill>
              </a:rPr>
              <a:t>Astrophysical Sources of Gravitational </a:t>
            </a:r>
            <a:r>
              <a:rPr lang="en-US" sz="3200" dirty="0">
                <a:solidFill>
                  <a:srgbClr val="000000"/>
                </a:solidFill>
              </a:rPr>
              <a:t>W</a:t>
            </a:r>
            <a:r>
              <a:rPr lang="en-US" sz="3200" dirty="0" smtClean="0">
                <a:solidFill>
                  <a:srgbClr val="000000"/>
                </a:solidFill>
              </a:rPr>
              <a:t>aves</a:t>
            </a:r>
            <a:endParaRPr lang="en-US" sz="3200" dirty="0">
              <a:solidFill>
                <a:srgbClr val="000000"/>
              </a:solidFill>
            </a:endParaRPr>
          </a:p>
        </p:txBody>
      </p:sp>
      <p:grpSp>
        <p:nvGrpSpPr>
          <p:cNvPr id="32771" name="Group 17"/>
          <p:cNvGrpSpPr>
            <a:grpSpLocks/>
          </p:cNvGrpSpPr>
          <p:nvPr/>
        </p:nvGrpSpPr>
        <p:grpSpPr bwMode="auto">
          <a:xfrm>
            <a:off x="4940300" y="3810000"/>
            <a:ext cx="2089150" cy="2601912"/>
            <a:chOff x="3662" y="886"/>
            <a:chExt cx="1316" cy="1639"/>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2" y="886"/>
              <a:ext cx="1316" cy="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52" name="Rectangle 16"/>
            <p:cNvSpPr>
              <a:spLocks noChangeArrowheads="1"/>
            </p:cNvSpPr>
            <p:nvPr/>
          </p:nvSpPr>
          <p:spPr bwMode="auto">
            <a:xfrm>
              <a:off x="3751" y="2371"/>
              <a:ext cx="101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Casey Reed, Penn State </a:t>
              </a:r>
            </a:p>
          </p:txBody>
        </p:sp>
      </p:grpSp>
      <p:grpSp>
        <p:nvGrpSpPr>
          <p:cNvPr id="32772" name="Group 13"/>
          <p:cNvGrpSpPr>
            <a:grpSpLocks/>
          </p:cNvGrpSpPr>
          <p:nvPr/>
        </p:nvGrpSpPr>
        <p:grpSpPr bwMode="auto">
          <a:xfrm>
            <a:off x="192088" y="1568450"/>
            <a:ext cx="2446337" cy="2698750"/>
            <a:chOff x="597" y="933"/>
            <a:chExt cx="1541" cy="1700"/>
          </a:xfrm>
        </p:grpSpPr>
        <p:pic>
          <p:nvPicPr>
            <p:cNvPr id="21914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 y="933"/>
              <a:ext cx="1514" cy="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4" name="Text Box 8"/>
            <p:cNvSpPr txBox="1">
              <a:spLocks noChangeArrowheads="1"/>
            </p:cNvSpPr>
            <p:nvPr/>
          </p:nvSpPr>
          <p:spPr bwMode="auto">
            <a:xfrm>
              <a:off x="597" y="2479"/>
              <a:ext cx="90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0" dirty="0">
                  <a:solidFill>
                    <a:srgbClr val="000000"/>
                  </a:solidFill>
                  <a:latin typeface="Helvetica"/>
                  <a:cs typeface="Helvetica"/>
                </a:rPr>
                <a:t>Credit: AEI, CCT, LSU</a:t>
              </a:r>
            </a:p>
          </p:txBody>
        </p:sp>
      </p:grpSp>
      <p:sp>
        <p:nvSpPr>
          <p:cNvPr id="219155" name="Text Box 19"/>
          <p:cNvSpPr txBox="1">
            <a:spLocks noChangeArrowheads="1"/>
          </p:cNvSpPr>
          <p:nvPr/>
        </p:nvSpPr>
        <p:spPr bwMode="auto">
          <a:xfrm>
            <a:off x="2624138" y="1560512"/>
            <a:ext cx="1795462"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Coalescing Compact Binary Systems</a:t>
            </a:r>
            <a:r>
              <a:rPr lang="en-US" sz="1600" b="0" i="1" dirty="0">
                <a:solidFill>
                  <a:srgbClr val="000000"/>
                </a:solidFill>
                <a:latin typeface="Helvetica"/>
                <a:cs typeface="Helvetica"/>
              </a:rPr>
              <a:t>: Neutron Star-NS, Black Hole-NS, BH-BH</a:t>
            </a:r>
          </a:p>
          <a:p>
            <a:pPr>
              <a:spcBef>
                <a:spcPct val="50000"/>
              </a:spcBef>
              <a:defRPr/>
            </a:pPr>
            <a:r>
              <a:rPr lang="en-US" sz="1600" b="0" dirty="0">
                <a:solidFill>
                  <a:srgbClr val="000000"/>
                </a:solidFill>
                <a:latin typeface="Helvetica"/>
                <a:cs typeface="Helvetica"/>
              </a:rPr>
              <a:t>- Strong emitters, well-modeled, </a:t>
            </a:r>
          </a:p>
          <a:p>
            <a:pPr>
              <a:spcBef>
                <a:spcPct val="50000"/>
              </a:spcBef>
              <a:defRPr/>
            </a:pPr>
            <a:r>
              <a:rPr lang="en-US" sz="1600" b="0" dirty="0">
                <a:solidFill>
                  <a:srgbClr val="000000"/>
                </a:solidFill>
                <a:latin typeface="Helvetica"/>
                <a:cs typeface="Helvetica"/>
              </a:rPr>
              <a:t>- (effectively) transient</a:t>
            </a:r>
          </a:p>
        </p:txBody>
      </p:sp>
      <p:grpSp>
        <p:nvGrpSpPr>
          <p:cNvPr id="32774" name="Group 15"/>
          <p:cNvGrpSpPr>
            <a:grpSpLocks/>
          </p:cNvGrpSpPr>
          <p:nvPr/>
        </p:nvGrpSpPr>
        <p:grpSpPr bwMode="auto">
          <a:xfrm>
            <a:off x="4648200" y="1524000"/>
            <a:ext cx="2381250" cy="2381250"/>
            <a:chOff x="3557" y="2371"/>
            <a:chExt cx="1500" cy="1500"/>
          </a:xfrm>
        </p:grpSpPr>
        <p:pic>
          <p:nvPicPr>
            <p:cNvPr id="2191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7" y="2371"/>
              <a:ext cx="1500" cy="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2" name="Rectangle 6"/>
            <p:cNvSpPr>
              <a:spLocks noChangeArrowheads="1"/>
            </p:cNvSpPr>
            <p:nvPr/>
          </p:nvSpPr>
          <p:spPr bwMode="auto">
            <a:xfrm>
              <a:off x="3578" y="3652"/>
              <a:ext cx="139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000" b="0" dirty="0">
                  <a:solidFill>
                    <a:schemeClr val="bg1"/>
                  </a:solidFill>
                  <a:latin typeface="Helvetica"/>
                  <a:cs typeface="Helvetica"/>
                </a:rPr>
                <a:t>Credit: Chandra X-ray Observatory </a:t>
              </a:r>
            </a:p>
          </p:txBody>
        </p:sp>
      </p:grpSp>
      <p:sp>
        <p:nvSpPr>
          <p:cNvPr id="219156" name="Text Box 20"/>
          <p:cNvSpPr txBox="1">
            <a:spLocks noChangeArrowheads="1"/>
          </p:cNvSpPr>
          <p:nvPr/>
        </p:nvSpPr>
        <p:spPr bwMode="auto">
          <a:xfrm>
            <a:off x="7035800" y="1627763"/>
            <a:ext cx="190182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1600" b="0" i="1" u="sng" dirty="0">
                <a:solidFill>
                  <a:srgbClr val="000000"/>
                </a:solidFill>
                <a:latin typeface="Helvetica"/>
                <a:cs typeface="Helvetica"/>
              </a:rPr>
              <a:t>A</a:t>
            </a:r>
            <a:r>
              <a:rPr lang="en-US" sz="1600" b="0" i="1" u="sng" dirty="0">
                <a:solidFill>
                  <a:srgbClr val="000000"/>
                </a:solidFill>
                <a:latin typeface="Helvetica"/>
                <a:cs typeface="Helvetica"/>
              </a:rPr>
              <a:t>symmetric Core Collapse </a:t>
            </a:r>
            <a:r>
              <a:rPr lang="en-US" sz="1600" b="0" i="1" u="sng" dirty="0" smtClean="0">
                <a:solidFill>
                  <a:srgbClr val="000000"/>
                </a:solidFill>
                <a:latin typeface="Helvetica"/>
                <a:cs typeface="Helvetica"/>
              </a:rPr>
              <a:t>Supernovae</a:t>
            </a:r>
          </a:p>
          <a:p>
            <a:pPr>
              <a:spcBef>
                <a:spcPct val="50000"/>
              </a:spcBef>
              <a:defRPr/>
            </a:pPr>
            <a:r>
              <a:rPr lang="en-US" sz="1600" i="1" u="sng" dirty="0" smtClean="0">
                <a:solidFill>
                  <a:srgbClr val="000000"/>
                </a:solidFill>
                <a:latin typeface="Helvetica"/>
                <a:cs typeface="Helvetica"/>
              </a:rPr>
              <a:t>- </a:t>
            </a:r>
            <a:r>
              <a:rPr lang="en-US" sz="1600" b="0" dirty="0" smtClean="0">
                <a:solidFill>
                  <a:srgbClr val="000000"/>
                </a:solidFill>
                <a:latin typeface="Helvetica"/>
                <a:cs typeface="Helvetica"/>
              </a:rPr>
              <a:t>Weak </a:t>
            </a:r>
            <a:r>
              <a:rPr lang="en-US" sz="1600" b="0" dirty="0">
                <a:solidFill>
                  <a:srgbClr val="000000"/>
                </a:solidFill>
                <a:latin typeface="Helvetica"/>
                <a:cs typeface="Helvetica"/>
              </a:rPr>
              <a:t>emitters, not well-modeled (‘bursts’), transient </a:t>
            </a:r>
            <a:r>
              <a:rPr lang="en-US" b="0" dirty="0" smtClean="0">
                <a:solidFill>
                  <a:srgbClr val="000000"/>
                </a:solidFill>
                <a:latin typeface="Helvetica"/>
                <a:cs typeface="Helvetica"/>
              </a:rPr>
              <a:t> </a:t>
            </a:r>
            <a:endParaRPr lang="en-US" sz="1600" b="0" dirty="0">
              <a:solidFill>
                <a:srgbClr val="000000"/>
              </a:solidFill>
              <a:latin typeface="Helvetica"/>
              <a:cs typeface="Helvetica"/>
            </a:endParaRPr>
          </a:p>
        </p:txBody>
      </p:sp>
      <p:grpSp>
        <p:nvGrpSpPr>
          <p:cNvPr id="32776" name="Group 14"/>
          <p:cNvGrpSpPr>
            <a:grpSpLocks/>
          </p:cNvGrpSpPr>
          <p:nvPr/>
        </p:nvGrpSpPr>
        <p:grpSpPr bwMode="auto">
          <a:xfrm>
            <a:off x="203200" y="4422775"/>
            <a:ext cx="2355850" cy="1830388"/>
            <a:chOff x="797" y="2880"/>
            <a:chExt cx="1484" cy="1153"/>
          </a:xfrm>
        </p:grpSpPr>
        <p:pic>
          <p:nvPicPr>
            <p:cNvPr id="219145"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7" y="2880"/>
              <a:ext cx="1484" cy="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6" name="Rectangle 10"/>
            <p:cNvSpPr>
              <a:spLocks noChangeArrowheads="1"/>
            </p:cNvSpPr>
            <p:nvPr/>
          </p:nvSpPr>
          <p:spPr bwMode="auto">
            <a:xfrm>
              <a:off x="847" y="3879"/>
              <a:ext cx="11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NASA/WMAP Science Team </a:t>
              </a:r>
            </a:p>
          </p:txBody>
        </p:sp>
      </p:grpSp>
      <p:sp>
        <p:nvSpPr>
          <p:cNvPr id="219157" name="Text Box 21"/>
          <p:cNvSpPr txBox="1">
            <a:spLocks noChangeArrowheads="1"/>
          </p:cNvSpPr>
          <p:nvPr/>
        </p:nvSpPr>
        <p:spPr bwMode="auto">
          <a:xfrm>
            <a:off x="2609850" y="4357688"/>
            <a:ext cx="2322513"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Cosmic Gravitational-wave Background</a:t>
            </a:r>
          </a:p>
          <a:p>
            <a:pPr>
              <a:lnSpc>
                <a:spcPct val="80000"/>
              </a:lnSpc>
              <a:spcBef>
                <a:spcPct val="50000"/>
              </a:spcBef>
              <a:defRPr/>
            </a:pPr>
            <a:r>
              <a:rPr lang="en-US" sz="1600" b="0" dirty="0">
                <a:solidFill>
                  <a:srgbClr val="000000"/>
                </a:solidFill>
                <a:latin typeface="Helvetica"/>
                <a:cs typeface="Helvetica"/>
              </a:rPr>
              <a:t>- Residue of the Big Bang</a:t>
            </a:r>
          </a:p>
          <a:p>
            <a:pPr>
              <a:lnSpc>
                <a:spcPct val="80000"/>
              </a:lnSpc>
              <a:spcBef>
                <a:spcPct val="50000"/>
              </a:spcBef>
              <a:defRPr/>
            </a:pPr>
            <a:r>
              <a:rPr lang="en-US" sz="1600" b="0" dirty="0">
                <a:solidFill>
                  <a:srgbClr val="000000"/>
                </a:solidFill>
                <a:latin typeface="Helvetica"/>
                <a:cs typeface="Helvetica"/>
              </a:rPr>
              <a:t>- Long duration,  stochastic background</a:t>
            </a:r>
          </a:p>
        </p:txBody>
      </p:sp>
      <p:sp>
        <p:nvSpPr>
          <p:cNvPr id="219158" name="Text Box 22"/>
          <p:cNvSpPr txBox="1">
            <a:spLocks noChangeArrowheads="1"/>
          </p:cNvSpPr>
          <p:nvPr/>
        </p:nvSpPr>
        <p:spPr bwMode="auto">
          <a:xfrm>
            <a:off x="7038975" y="4381500"/>
            <a:ext cx="2205038"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Spinning neutron stars</a:t>
            </a:r>
          </a:p>
          <a:p>
            <a:pPr>
              <a:lnSpc>
                <a:spcPct val="80000"/>
              </a:lnSpc>
              <a:spcBef>
                <a:spcPct val="50000"/>
              </a:spcBef>
              <a:defRPr/>
            </a:pPr>
            <a:r>
              <a:rPr lang="en-US" sz="1600" b="0" dirty="0">
                <a:solidFill>
                  <a:srgbClr val="000000"/>
                </a:solidFill>
                <a:latin typeface="Helvetica"/>
                <a:cs typeface="Helvetica"/>
              </a:rPr>
              <a:t>- </a:t>
            </a:r>
            <a:r>
              <a:rPr lang="en-US" sz="1600" b="0" dirty="0" smtClean="0">
                <a:solidFill>
                  <a:srgbClr val="000000"/>
                </a:solidFill>
                <a:latin typeface="Helvetica"/>
                <a:cs typeface="Helvetica"/>
              </a:rPr>
              <a:t>(nearly) </a:t>
            </a:r>
            <a:r>
              <a:rPr lang="en-US" sz="1600" b="0" dirty="0">
                <a:solidFill>
                  <a:srgbClr val="000000"/>
                </a:solidFill>
                <a:latin typeface="Helvetica"/>
                <a:cs typeface="Helvetica"/>
              </a:rPr>
              <a:t>monotonic waveform</a:t>
            </a:r>
          </a:p>
          <a:p>
            <a:pPr>
              <a:lnSpc>
                <a:spcPct val="80000"/>
              </a:lnSpc>
              <a:spcBef>
                <a:spcPct val="50000"/>
              </a:spcBef>
              <a:defRPr/>
            </a:pPr>
            <a:r>
              <a:rPr lang="en-US" sz="1600" b="0" dirty="0">
                <a:solidFill>
                  <a:srgbClr val="000000"/>
                </a:solidFill>
                <a:latin typeface="Helvetica"/>
                <a:cs typeface="Helvetica"/>
              </a:rPr>
              <a:t>- Long duration</a:t>
            </a:r>
          </a:p>
        </p:txBody>
      </p:sp>
      <p:sp>
        <p:nvSpPr>
          <p:cNvPr id="6" name="Slide Number Placeholder 5"/>
          <p:cNvSpPr>
            <a:spLocks noGrp="1"/>
          </p:cNvSpPr>
          <p:nvPr>
            <p:ph type="sldNum" sz="quarter" idx="11"/>
          </p:nvPr>
        </p:nvSpPr>
        <p:spPr>
          <a:xfrm>
            <a:off x="8305800" y="6248400"/>
            <a:ext cx="457200" cy="457200"/>
          </a:xfrm>
        </p:spPr>
        <p:txBody>
          <a:bodyPr/>
          <a:lstStyle/>
          <a:p>
            <a:fld id="{CA3F5FB0-7E2D-7F46-80AE-20B8AC0B27B1}" type="slidenum">
              <a:rPr lang="en-US" smtClean="0"/>
              <a:pPr/>
              <a:t>39</a:t>
            </a:fld>
            <a:endParaRPr lang="en-US" dirty="0"/>
          </a:p>
        </p:txBody>
      </p:sp>
      <p:sp>
        <p:nvSpPr>
          <p:cNvPr id="2" name="Footer Placeholder 1"/>
          <p:cNvSpPr>
            <a:spLocks noGrp="1"/>
          </p:cNvSpPr>
          <p:nvPr>
            <p:ph type="ftr" sz="quarter" idx="11"/>
          </p:nvPr>
        </p:nvSpPr>
        <p:spPr>
          <a:xfrm>
            <a:off x="3124200" y="6324600"/>
            <a:ext cx="2895600" cy="381000"/>
          </a:xfrm>
        </p:spPr>
        <p:txBody>
          <a:bodyPr/>
          <a:lstStyle/>
          <a:p>
            <a:pPr>
              <a:defRPr/>
            </a:pPr>
            <a:r>
              <a:rPr lang="en-US" smtClean="0"/>
              <a:t>Raab:  Finding the Voice of the Universe</a:t>
            </a:r>
            <a:endParaRPr lang="en-US" dirty="0"/>
          </a:p>
        </p:txBody>
      </p:sp>
      <p:sp>
        <p:nvSpPr>
          <p:cNvPr id="3" name="Oval 2"/>
          <p:cNvSpPr/>
          <p:nvPr/>
        </p:nvSpPr>
        <p:spPr bwMode="auto">
          <a:xfrm>
            <a:off x="3505200" y="2590800"/>
            <a:ext cx="838200" cy="304800"/>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 name="TextBox 3"/>
          <p:cNvSpPr txBox="1"/>
          <p:nvPr/>
        </p:nvSpPr>
        <p:spPr>
          <a:xfrm>
            <a:off x="4191000" y="2209800"/>
            <a:ext cx="304800" cy="523220"/>
          </a:xfrm>
          <a:prstGeom prst="rect">
            <a:avLst/>
          </a:prstGeom>
          <a:noFill/>
        </p:spPr>
        <p:txBody>
          <a:bodyPr wrap="square" rtlCol="0">
            <a:spAutoFit/>
          </a:bodyPr>
          <a:lstStyle/>
          <a:p>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Tree>
    <p:extLst>
      <p:ext uri="{BB962C8B-B14F-4D97-AF65-F5344CB8AC3E}">
        <p14:creationId xmlns:p14="http://schemas.microsoft.com/office/powerpoint/2010/main" val="333486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Raab:  Finding the Voice of the Universe</a:t>
            </a:r>
            <a:endParaRPr lang="en-US"/>
          </a:p>
        </p:txBody>
      </p:sp>
      <p:sp>
        <p:nvSpPr>
          <p:cNvPr id="5" name="Slide Number Placeholder 5"/>
          <p:cNvSpPr>
            <a:spLocks noGrp="1"/>
          </p:cNvSpPr>
          <p:nvPr>
            <p:ph type="sldNum" sz="quarter" idx="12"/>
          </p:nvPr>
        </p:nvSpPr>
        <p:spPr/>
        <p:txBody>
          <a:bodyPr/>
          <a:lstStyle/>
          <a:p>
            <a:fld id="{574E1E5E-3E36-2448-B6C7-9DCB85233723}" type="slidenum">
              <a:rPr lang="en-US"/>
              <a:pPr/>
              <a:t>4</a:t>
            </a:fld>
            <a:endParaRPr lang="en-US"/>
          </a:p>
        </p:txBody>
      </p:sp>
      <p:sp>
        <p:nvSpPr>
          <p:cNvPr id="178178" name="Rectangle 2"/>
          <p:cNvSpPr>
            <a:spLocks noGrp="1" noChangeArrowheads="1"/>
          </p:cNvSpPr>
          <p:nvPr>
            <p:ph type="title"/>
          </p:nvPr>
        </p:nvSpPr>
        <p:spPr/>
        <p:txBody>
          <a:bodyPr/>
          <a:lstStyle/>
          <a:p>
            <a:r>
              <a:rPr lang="en-US"/>
              <a:t>Fast Forward 200 Years</a:t>
            </a:r>
          </a:p>
        </p:txBody>
      </p:sp>
      <p:sp>
        <p:nvSpPr>
          <p:cNvPr id="178179" name="Rectangle 3"/>
          <p:cNvSpPr>
            <a:spLocks noGrp="1" noChangeArrowheads="1"/>
          </p:cNvSpPr>
          <p:nvPr>
            <p:ph type="body" idx="1"/>
          </p:nvPr>
        </p:nvSpPr>
        <p:spPr>
          <a:xfrm>
            <a:off x="685800" y="1828800"/>
            <a:ext cx="7772400" cy="4267200"/>
          </a:xfrm>
        </p:spPr>
        <p:txBody>
          <a:bodyPr/>
          <a:lstStyle/>
          <a:p>
            <a:r>
              <a:rPr lang="en-US" sz="2000" dirty="0"/>
              <a:t>About 100 years ago, Albert Einstein (1879-1955) began to explore anew the concepts of space and time</a:t>
            </a:r>
          </a:p>
          <a:p>
            <a:pPr lvl="1"/>
            <a:r>
              <a:rPr lang="en-US" sz="1600" dirty="0"/>
              <a:t>Only two forces were known at that time: electromagnetism &amp; gravity</a:t>
            </a:r>
          </a:p>
          <a:p>
            <a:pPr lvl="1"/>
            <a:r>
              <a:rPr lang="en-US" sz="1600" dirty="0"/>
              <a:t>Theory of electromagnetism had correctly described motors, generators, radio and light transmission</a:t>
            </a:r>
          </a:p>
          <a:p>
            <a:pPr lvl="1"/>
            <a:r>
              <a:rPr lang="en-US" sz="1600" dirty="0"/>
              <a:t>Newton</a:t>
            </a:r>
            <a:r>
              <a:rPr lang="ja-JP" altLang="en-US" sz="1600" dirty="0">
                <a:latin typeface="Arial"/>
              </a:rPr>
              <a:t>’</a:t>
            </a:r>
            <a:r>
              <a:rPr lang="en-US" sz="1600" dirty="0"/>
              <a:t>s mechanics had correctly described motion of neutral matter, including an accurate description of how gravity acts, but not how it arises</a:t>
            </a:r>
          </a:p>
          <a:p>
            <a:pPr lvl="1"/>
            <a:r>
              <a:rPr lang="en-US" sz="1600" dirty="0"/>
              <a:t>But the two theories were incompatible in the description of rapidly moving electrical charges</a:t>
            </a:r>
          </a:p>
          <a:p>
            <a:r>
              <a:rPr lang="en-US" sz="2000" dirty="0"/>
              <a:t>Einstein eventually discovered that the incompatibility was caused by the presence of </a:t>
            </a:r>
            <a:r>
              <a:rPr lang="ja-JP" altLang="en-US" sz="2000" dirty="0">
                <a:latin typeface="Arial"/>
              </a:rPr>
              <a:t>“</a:t>
            </a:r>
            <a:r>
              <a:rPr lang="en-US" sz="2000" dirty="0"/>
              <a:t>absolute</a:t>
            </a:r>
            <a:r>
              <a:rPr lang="ja-JP" altLang="en-US" sz="2000" dirty="0">
                <a:latin typeface="Arial"/>
              </a:rPr>
              <a:t>”</a:t>
            </a:r>
            <a:r>
              <a:rPr lang="en-US" sz="2000" dirty="0"/>
              <a:t> time</a:t>
            </a:r>
          </a:p>
          <a:p>
            <a:pPr lvl="1"/>
            <a:r>
              <a:rPr lang="en-US" sz="1600" dirty="0"/>
              <a:t>Two travelers in relative motion, not only cannot define who is moving, if they move fast enough they also disagree on the time between events</a:t>
            </a:r>
          </a:p>
        </p:txBody>
      </p:sp>
    </p:spTree>
    <p:extLst>
      <p:ext uri="{BB962C8B-B14F-4D97-AF65-F5344CB8AC3E}">
        <p14:creationId xmlns:p14="http://schemas.microsoft.com/office/powerpoint/2010/main" val="212962872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0" name="Group 2"/>
          <p:cNvGrpSpPr>
            <a:grpSpLocks/>
          </p:cNvGrpSpPr>
          <p:nvPr/>
        </p:nvGrpSpPr>
        <p:grpSpPr bwMode="auto">
          <a:xfrm>
            <a:off x="1460500" y="1590675"/>
            <a:ext cx="5449888" cy="3057525"/>
            <a:chOff x="279" y="1002"/>
            <a:chExt cx="3433" cy="1926"/>
          </a:xfrm>
        </p:grpSpPr>
        <p:sp>
          <p:nvSpPr>
            <p:cNvPr id="1819651" name="Rectangle 3"/>
            <p:cNvSpPr>
              <a:spLocks noChangeArrowheads="1"/>
            </p:cNvSpPr>
            <p:nvPr/>
          </p:nvSpPr>
          <p:spPr bwMode="auto">
            <a:xfrm>
              <a:off x="456" y="1152"/>
              <a:ext cx="3256" cy="1776"/>
            </a:xfrm>
            <a:prstGeom prst="rect">
              <a:avLst/>
            </a:prstGeom>
            <a:gradFill rotWithShape="0">
              <a:gsLst>
                <a:gs pos="0">
                  <a:schemeClr val="bg2"/>
                </a:gs>
                <a:gs pos="50000">
                  <a:srgbClr val="C8CA76"/>
                </a:gs>
                <a:gs pos="100000">
                  <a:schemeClr val="bg2"/>
                </a:gs>
              </a:gsLst>
              <a:lin ang="5400000" scaled="1"/>
            </a:gradFill>
            <a:ln w="12700">
              <a:solidFill>
                <a:srgbClr val="FF0000"/>
              </a:solidFill>
              <a:miter lim="800000"/>
              <a:headEnd type="none" w="sm" len="sm"/>
              <a:tailEnd type="none" w="sm" len="sm"/>
            </a:ln>
            <a:effectLst/>
          </p:spPr>
          <p:txBody>
            <a:bodyPr wrap="none" anchor="ctr"/>
            <a:lstStyle/>
            <a:p>
              <a:pPr algn="ctr">
                <a:defRPr/>
              </a:pPr>
              <a:endParaRPr lang="en-US" sz="1000" i="1">
                <a:solidFill>
                  <a:schemeClr val="accent2"/>
                </a:solidFill>
                <a:latin typeface="Helvetica" pitchFamily="-105" charset="0"/>
                <a:cs typeface="ＭＳ Ｐゴシック" pitchFamily="-105" charset="-128"/>
              </a:endParaRPr>
            </a:p>
          </p:txBody>
        </p:sp>
        <p:sp>
          <p:nvSpPr>
            <p:cNvPr id="65585" name="Text Box 4"/>
            <p:cNvSpPr txBox="1">
              <a:spLocks noChangeArrowheads="1"/>
            </p:cNvSpPr>
            <p:nvPr/>
          </p:nvSpPr>
          <p:spPr bwMode="auto">
            <a:xfrm rot="-5400000">
              <a:off x="78" y="1960"/>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86" name="Text Box 5"/>
            <p:cNvSpPr txBox="1">
              <a:spLocks noChangeArrowheads="1"/>
            </p:cNvSpPr>
            <p:nvPr/>
          </p:nvSpPr>
          <p:spPr bwMode="auto">
            <a:xfrm>
              <a:off x="1934" y="100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sp>
        <p:nvSpPr>
          <p:cNvPr id="65541" name="Rectangle 6"/>
          <p:cNvSpPr>
            <a:spLocks noGrp="1" noChangeArrowheads="1"/>
          </p:cNvSpPr>
          <p:nvPr>
            <p:ph type="title"/>
          </p:nvPr>
        </p:nvSpPr>
        <p:spPr/>
        <p:txBody>
          <a:bodyPr/>
          <a:lstStyle/>
          <a:p>
            <a:r>
              <a:rPr lang="en-US" sz="3200" dirty="0" smtClean="0">
                <a:ea typeface="ＭＳ Ｐゴシック" pitchFamily="-105" charset="-128"/>
              </a:rPr>
              <a:t>Frequency-Time </a:t>
            </a:r>
            <a:br>
              <a:rPr lang="en-US" sz="3200" dirty="0" smtClean="0">
                <a:ea typeface="ＭＳ Ｐゴシック" pitchFamily="-105" charset="-128"/>
              </a:rPr>
            </a:br>
            <a:r>
              <a:rPr lang="en-US" sz="3200" dirty="0" smtClean="0">
                <a:ea typeface="ＭＳ Ｐゴシック" pitchFamily="-105" charset="-128"/>
              </a:rPr>
              <a:t>Characteristics of GW Sources</a:t>
            </a:r>
          </a:p>
        </p:txBody>
      </p:sp>
      <p:grpSp>
        <p:nvGrpSpPr>
          <p:cNvPr id="65542" name="Group 8"/>
          <p:cNvGrpSpPr>
            <a:grpSpLocks/>
          </p:cNvGrpSpPr>
          <p:nvPr/>
        </p:nvGrpSpPr>
        <p:grpSpPr bwMode="auto">
          <a:xfrm>
            <a:off x="1814513" y="1841500"/>
            <a:ext cx="398462" cy="2819400"/>
            <a:chOff x="502" y="1160"/>
            <a:chExt cx="251" cy="1776"/>
          </a:xfrm>
        </p:grpSpPr>
        <p:sp>
          <p:nvSpPr>
            <p:cNvPr id="65582" name="Freeform 9"/>
            <p:cNvSpPr>
              <a:spLocks/>
            </p:cNvSpPr>
            <p:nvPr/>
          </p:nvSpPr>
          <p:spPr bwMode="auto">
            <a:xfrm>
              <a:off x="706" y="1160"/>
              <a:ext cx="47" cy="1776"/>
            </a:xfrm>
            <a:custGeom>
              <a:avLst/>
              <a:gdLst>
                <a:gd name="T0" fmla="*/ 0 w 1"/>
                <a:gd name="T1" fmla="*/ 3120 h 1472"/>
                <a:gd name="T2" fmla="*/ 0 w 1"/>
                <a:gd name="T3" fmla="*/ 0 h 1472"/>
                <a:gd name="T4" fmla="*/ 0 60000 65536"/>
                <a:gd name="T5" fmla="*/ 0 60000 65536"/>
                <a:gd name="T6" fmla="*/ 0 w 1"/>
                <a:gd name="T7" fmla="*/ 0 h 1472"/>
                <a:gd name="T8" fmla="*/ 1 w 1"/>
                <a:gd name="T9" fmla="*/ 1472 h 1472"/>
              </a:gdLst>
              <a:ahLst/>
              <a:cxnLst>
                <a:cxn ang="T4">
                  <a:pos x="T0" y="T1"/>
                </a:cxn>
                <a:cxn ang="T5">
                  <a:pos x="T2" y="T3"/>
                </a:cxn>
              </a:cxnLst>
              <a:rect l="T6" t="T7" r="T8" b="T9"/>
              <a:pathLst>
                <a:path w="1" h="1472">
                  <a:moveTo>
                    <a:pt x="0" y="1472"/>
                  </a:moveTo>
                  <a:cubicBezTo>
                    <a:pt x="0" y="1472"/>
                    <a:pt x="0" y="736"/>
                    <a:pt x="0" y="0"/>
                  </a:cubicBezTo>
                </a:path>
              </a:pathLst>
            </a:custGeom>
            <a:noFill/>
            <a:ln w="101600">
              <a:pattFill prst="pct50">
                <a:fgClr>
                  <a:srgbClr val="FF0000"/>
                </a:fgClr>
                <a:bgClr>
                  <a:srgbClr val="FF5050"/>
                </a:bgClr>
              </a:pattFill>
              <a:round/>
              <a:headEnd type="none" w="sm" len="sm"/>
              <a:tailEnd type="none" w="sm" len="sm"/>
            </a:ln>
          </p:spPr>
          <p:txBody>
            <a:bodyPr wrap="none" anchor="ctr"/>
            <a:lstStyle/>
            <a:p>
              <a:endParaRPr lang="en-US"/>
            </a:p>
          </p:txBody>
        </p:sp>
        <p:sp>
          <p:nvSpPr>
            <p:cNvPr id="65583" name="Text Box 10"/>
            <p:cNvSpPr txBox="1">
              <a:spLocks noChangeArrowheads="1"/>
            </p:cNvSpPr>
            <p:nvPr/>
          </p:nvSpPr>
          <p:spPr bwMode="auto">
            <a:xfrm rot="-5400000">
              <a:off x="397" y="1908"/>
              <a:ext cx="383" cy="173"/>
            </a:xfrm>
            <a:prstGeom prst="rect">
              <a:avLst/>
            </a:prstGeom>
            <a:noFill/>
            <a:ln w="12700">
              <a:noFill/>
              <a:miter lim="800000"/>
              <a:headEnd type="none" w="sm" len="sm"/>
              <a:tailEnd type="none" w="sm" len="sm"/>
            </a:ln>
          </p:spPr>
          <p:txBody>
            <a:bodyPr wrap="none">
              <a:spAutoFit/>
            </a:bodyPr>
            <a:lstStyle/>
            <a:p>
              <a:r>
                <a:rPr lang="en-US" sz="1200" b="1">
                  <a:solidFill>
                    <a:srgbClr val="FF0000"/>
                  </a:solidFill>
                  <a:latin typeface="Times" pitchFamily="-105" charset="0"/>
                </a:rPr>
                <a:t>Bursts</a:t>
              </a:r>
              <a:endParaRPr lang="en-US" sz="1200" b="1">
                <a:latin typeface="Helvetica" pitchFamily="-105" charset="0"/>
              </a:endParaRPr>
            </a:p>
          </p:txBody>
        </p:sp>
      </p:grpSp>
      <p:grpSp>
        <p:nvGrpSpPr>
          <p:cNvPr id="65543" name="Group 13"/>
          <p:cNvGrpSpPr>
            <a:grpSpLocks/>
          </p:cNvGrpSpPr>
          <p:nvPr/>
        </p:nvGrpSpPr>
        <p:grpSpPr bwMode="auto">
          <a:xfrm>
            <a:off x="4979988" y="2247900"/>
            <a:ext cx="1117600" cy="346075"/>
            <a:chOff x="2496" y="1416"/>
            <a:chExt cx="704" cy="218"/>
          </a:xfrm>
        </p:grpSpPr>
        <p:sp>
          <p:nvSpPr>
            <p:cNvPr id="65580" name="Line 14"/>
            <p:cNvSpPr>
              <a:spLocks noChangeShapeType="1"/>
            </p:cNvSpPr>
            <p:nvPr/>
          </p:nvSpPr>
          <p:spPr bwMode="auto">
            <a:xfrm>
              <a:off x="2496" y="1416"/>
              <a:ext cx="704" cy="16"/>
            </a:xfrm>
            <a:prstGeom prst="line">
              <a:avLst/>
            </a:prstGeom>
            <a:noFill/>
            <a:ln w="57150">
              <a:solidFill>
                <a:schemeClr val="tx2"/>
              </a:solidFill>
              <a:round/>
              <a:headEnd/>
              <a:tailEnd/>
            </a:ln>
          </p:spPr>
          <p:txBody>
            <a:bodyPr wrap="none" anchor="ctr"/>
            <a:lstStyle/>
            <a:p>
              <a:endParaRPr lang="en-US"/>
            </a:p>
          </p:txBody>
        </p:sp>
        <p:sp>
          <p:nvSpPr>
            <p:cNvPr id="65581" name="Text Box 15"/>
            <p:cNvSpPr txBox="1">
              <a:spLocks noChangeArrowheads="1"/>
            </p:cNvSpPr>
            <p:nvPr/>
          </p:nvSpPr>
          <p:spPr bwMode="auto">
            <a:xfrm>
              <a:off x="2590" y="1461"/>
              <a:ext cx="575" cy="173"/>
            </a:xfrm>
            <a:prstGeom prst="rect">
              <a:avLst/>
            </a:prstGeom>
            <a:noFill/>
            <a:ln w="9525">
              <a:noFill/>
              <a:miter lim="800000"/>
              <a:headEnd/>
              <a:tailEnd/>
            </a:ln>
          </p:spPr>
          <p:txBody>
            <a:bodyPr wrap="none">
              <a:spAutoFit/>
            </a:bodyPr>
            <a:lstStyle/>
            <a:p>
              <a:r>
                <a:rPr lang="en-US" sz="1200" b="1">
                  <a:solidFill>
                    <a:schemeClr val="tx2"/>
                  </a:solidFill>
                  <a:latin typeface="Times" pitchFamily="-105" charset="0"/>
                </a:rPr>
                <a:t>Ringdowns</a:t>
              </a:r>
              <a:endParaRPr lang="en-US" sz="1000" b="1">
                <a:solidFill>
                  <a:schemeClr val="tx2"/>
                </a:solidFill>
                <a:latin typeface="Helvetica" pitchFamily="-105" charset="0"/>
              </a:endParaRPr>
            </a:p>
          </p:txBody>
        </p:sp>
      </p:grpSp>
      <p:sp>
        <p:nvSpPr>
          <p:cNvPr id="65544" name="Text Box 18"/>
          <p:cNvSpPr txBox="1">
            <a:spLocks noChangeArrowheads="1"/>
          </p:cNvSpPr>
          <p:nvPr/>
        </p:nvSpPr>
        <p:spPr bwMode="auto">
          <a:xfrm>
            <a:off x="2679700" y="2686050"/>
            <a:ext cx="1763713" cy="274638"/>
          </a:xfrm>
          <a:prstGeom prst="rect">
            <a:avLst/>
          </a:prstGeom>
          <a:noFill/>
          <a:ln w="12700">
            <a:noFill/>
            <a:miter lim="800000"/>
            <a:headEnd type="none" w="sm" len="sm"/>
            <a:tailEnd type="none" w="sm" len="sm"/>
          </a:ln>
        </p:spPr>
        <p:txBody>
          <a:bodyPr wrap="none">
            <a:spAutoFit/>
          </a:bodyPr>
          <a:lstStyle/>
          <a:p>
            <a:r>
              <a:rPr lang="en-US" sz="1200" b="1">
                <a:solidFill>
                  <a:srgbClr val="663300"/>
                </a:solidFill>
                <a:latin typeface="Times" pitchFamily="-105" charset="0"/>
              </a:rPr>
              <a:t>Broadband Background</a:t>
            </a:r>
            <a:endParaRPr lang="en-US" sz="1200" b="1">
              <a:solidFill>
                <a:srgbClr val="663300"/>
              </a:solidFill>
              <a:latin typeface="Helvetica" pitchFamily="-105" charset="0"/>
            </a:endParaRPr>
          </a:p>
        </p:txBody>
      </p:sp>
      <p:grpSp>
        <p:nvGrpSpPr>
          <p:cNvPr id="65545" name="Group 21"/>
          <p:cNvGrpSpPr>
            <a:grpSpLocks/>
          </p:cNvGrpSpPr>
          <p:nvPr/>
        </p:nvGrpSpPr>
        <p:grpSpPr bwMode="auto">
          <a:xfrm>
            <a:off x="1741488" y="3422650"/>
            <a:ext cx="5143500" cy="411163"/>
            <a:chOff x="456" y="2156"/>
            <a:chExt cx="3240" cy="259"/>
          </a:xfrm>
        </p:grpSpPr>
        <p:sp>
          <p:nvSpPr>
            <p:cNvPr id="65578" name="Freeform 22"/>
            <p:cNvSpPr>
              <a:spLocks/>
            </p:cNvSpPr>
            <p:nvPr/>
          </p:nvSpPr>
          <p:spPr bwMode="auto">
            <a:xfrm>
              <a:off x="456" y="2368"/>
              <a:ext cx="3240" cy="47"/>
            </a:xfrm>
            <a:custGeom>
              <a:avLst/>
              <a:gdLst>
                <a:gd name="T0" fmla="*/ 0 w 2904"/>
                <a:gd name="T1" fmla="*/ 0 h 1"/>
                <a:gd name="T2" fmla="*/ 4500 w 2904"/>
                <a:gd name="T3" fmla="*/ 0 h 1"/>
                <a:gd name="T4" fmla="*/ 0 60000 65536"/>
                <a:gd name="T5" fmla="*/ 0 60000 65536"/>
                <a:gd name="T6" fmla="*/ 0 w 2904"/>
                <a:gd name="T7" fmla="*/ 0 h 1"/>
                <a:gd name="T8" fmla="*/ 2904 w 2904"/>
                <a:gd name="T9" fmla="*/ 1 h 1"/>
              </a:gdLst>
              <a:ahLst/>
              <a:cxnLst>
                <a:cxn ang="T4">
                  <a:pos x="T0" y="T1"/>
                </a:cxn>
                <a:cxn ang="T5">
                  <a:pos x="T2" y="T3"/>
                </a:cxn>
              </a:cxnLst>
              <a:rect l="T6" t="T7" r="T8" b="T9"/>
              <a:pathLst>
                <a:path w="2904" h="1">
                  <a:moveTo>
                    <a:pt x="0" y="0"/>
                  </a:moveTo>
                  <a:cubicBezTo>
                    <a:pt x="1210" y="0"/>
                    <a:pt x="2420" y="0"/>
                    <a:pt x="2904" y="0"/>
                  </a:cubicBezTo>
                </a:path>
              </a:pathLst>
            </a:custGeom>
            <a:noFill/>
            <a:ln w="76200">
              <a:pattFill prst="wdDnDiag">
                <a:fgClr>
                  <a:srgbClr val="006600"/>
                </a:fgClr>
                <a:bgClr>
                  <a:srgbClr val="C8CA76"/>
                </a:bgClr>
              </a:pattFill>
              <a:round/>
              <a:headEnd type="none" w="sm" len="sm"/>
              <a:tailEnd type="none" w="sm" len="sm"/>
            </a:ln>
          </p:spPr>
          <p:txBody>
            <a:bodyPr wrap="none" anchor="ctr"/>
            <a:lstStyle/>
            <a:p>
              <a:endParaRPr lang="en-US"/>
            </a:p>
          </p:txBody>
        </p:sp>
        <p:sp>
          <p:nvSpPr>
            <p:cNvPr id="65579" name="Text Box 23"/>
            <p:cNvSpPr txBox="1">
              <a:spLocks noChangeArrowheads="1"/>
            </p:cNvSpPr>
            <p:nvPr/>
          </p:nvSpPr>
          <p:spPr bwMode="auto">
            <a:xfrm>
              <a:off x="1335" y="2156"/>
              <a:ext cx="956" cy="173"/>
            </a:xfrm>
            <a:prstGeom prst="rect">
              <a:avLst/>
            </a:prstGeom>
            <a:noFill/>
            <a:ln w="12700">
              <a:noFill/>
              <a:miter lim="800000"/>
              <a:headEnd type="none" w="sm" len="sm"/>
              <a:tailEnd type="none" w="sm" len="sm"/>
            </a:ln>
          </p:spPr>
          <p:txBody>
            <a:bodyPr wrap="none">
              <a:spAutoFit/>
            </a:bodyPr>
            <a:lstStyle/>
            <a:p>
              <a:r>
                <a:rPr lang="en-US" sz="1200" b="1">
                  <a:solidFill>
                    <a:srgbClr val="26791D"/>
                  </a:solidFill>
                  <a:latin typeface="Times" pitchFamily="-105" charset="0"/>
                </a:rPr>
                <a:t>CW (quasi-periodic)</a:t>
              </a:r>
              <a:endParaRPr lang="en-US" sz="1200" b="1">
                <a:solidFill>
                  <a:srgbClr val="26791D"/>
                </a:solidFill>
                <a:latin typeface="Helvetica" pitchFamily="-105" charset="0"/>
              </a:endParaRPr>
            </a:p>
          </p:txBody>
        </p:sp>
      </p:grpSp>
      <p:grpSp>
        <p:nvGrpSpPr>
          <p:cNvPr id="65546" name="Group 26"/>
          <p:cNvGrpSpPr>
            <a:grpSpLocks/>
          </p:cNvGrpSpPr>
          <p:nvPr/>
        </p:nvGrpSpPr>
        <p:grpSpPr bwMode="auto">
          <a:xfrm>
            <a:off x="1804988" y="2108200"/>
            <a:ext cx="3111500" cy="2292350"/>
            <a:chOff x="496" y="1328"/>
            <a:chExt cx="1960" cy="1444"/>
          </a:xfrm>
        </p:grpSpPr>
        <p:sp>
          <p:nvSpPr>
            <p:cNvPr id="65576" name="Text Box 27"/>
            <p:cNvSpPr txBox="1">
              <a:spLocks noChangeArrowheads="1"/>
            </p:cNvSpPr>
            <p:nvPr/>
          </p:nvSpPr>
          <p:spPr bwMode="auto">
            <a:xfrm>
              <a:off x="1335" y="2564"/>
              <a:ext cx="399" cy="173"/>
            </a:xfrm>
            <a:prstGeom prst="rect">
              <a:avLst/>
            </a:prstGeom>
            <a:noFill/>
            <a:ln w="12700">
              <a:noFill/>
              <a:miter lim="800000"/>
              <a:headEnd type="none" w="sm" len="sm"/>
              <a:tailEnd type="none" w="sm" len="sm"/>
            </a:ln>
          </p:spPr>
          <p:txBody>
            <a:bodyPr wrap="none">
              <a:spAutoFit/>
            </a:bodyPr>
            <a:lstStyle/>
            <a:p>
              <a:r>
                <a:rPr lang="en-US" sz="1200" b="1">
                  <a:solidFill>
                    <a:srgbClr val="3333FF"/>
                  </a:solidFill>
                  <a:latin typeface="Times" pitchFamily="-105" charset="0"/>
                </a:rPr>
                <a:t>Chirps</a:t>
              </a:r>
              <a:endParaRPr lang="en-US" sz="1200" b="1">
                <a:latin typeface="Helvetica" pitchFamily="-105" charset="0"/>
              </a:endParaRPr>
            </a:p>
          </p:txBody>
        </p:sp>
        <p:sp>
          <p:nvSpPr>
            <p:cNvPr id="65577" name="Freeform 28"/>
            <p:cNvSpPr>
              <a:spLocks/>
            </p:cNvSpPr>
            <p:nvPr/>
          </p:nvSpPr>
          <p:spPr bwMode="auto">
            <a:xfrm>
              <a:off x="496" y="1328"/>
              <a:ext cx="1960" cy="1444"/>
            </a:xfrm>
            <a:custGeom>
              <a:avLst/>
              <a:gdLst>
                <a:gd name="T0" fmla="*/ 0 w 1960"/>
                <a:gd name="T1" fmla="*/ 896 h 1692"/>
                <a:gd name="T2" fmla="*/ 136 w 1960"/>
                <a:gd name="T3" fmla="*/ 896 h 1692"/>
                <a:gd name="T4" fmla="*/ 320 w 1960"/>
                <a:gd name="T5" fmla="*/ 896 h 1692"/>
                <a:gd name="T6" fmla="*/ 576 w 1960"/>
                <a:gd name="T7" fmla="*/ 896 h 1692"/>
                <a:gd name="T8" fmla="*/ 752 w 1960"/>
                <a:gd name="T9" fmla="*/ 896 h 1692"/>
                <a:gd name="T10" fmla="*/ 976 w 1960"/>
                <a:gd name="T11" fmla="*/ 896 h 1692"/>
                <a:gd name="T12" fmla="*/ 1216 w 1960"/>
                <a:gd name="T13" fmla="*/ 882 h 1692"/>
                <a:gd name="T14" fmla="*/ 1432 w 1960"/>
                <a:gd name="T15" fmla="*/ 848 h 1692"/>
                <a:gd name="T16" fmla="*/ 1680 w 1960"/>
                <a:gd name="T17" fmla="*/ 777 h 1692"/>
                <a:gd name="T18" fmla="*/ 1872 w 1960"/>
                <a:gd name="T19" fmla="*/ 611 h 1692"/>
                <a:gd name="T20" fmla="*/ 1936 w 1960"/>
                <a:gd name="T21" fmla="*/ 348 h 1692"/>
                <a:gd name="T22" fmla="*/ 1960 w 1960"/>
                <a:gd name="T23" fmla="*/ 0 h 1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0"/>
                <a:gd name="T37" fmla="*/ 0 h 1692"/>
                <a:gd name="T38" fmla="*/ 1960 w 1960"/>
                <a:gd name="T39" fmla="*/ 1692 h 1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0" h="1692">
                  <a:moveTo>
                    <a:pt x="0" y="1688"/>
                  </a:moveTo>
                  <a:cubicBezTo>
                    <a:pt x="41" y="1688"/>
                    <a:pt x="82" y="1688"/>
                    <a:pt x="136" y="1688"/>
                  </a:cubicBezTo>
                  <a:cubicBezTo>
                    <a:pt x="189" y="1688"/>
                    <a:pt x="246" y="1688"/>
                    <a:pt x="320" y="1688"/>
                  </a:cubicBezTo>
                  <a:cubicBezTo>
                    <a:pt x="393" y="1688"/>
                    <a:pt x="504" y="1688"/>
                    <a:pt x="576" y="1688"/>
                  </a:cubicBezTo>
                  <a:cubicBezTo>
                    <a:pt x="648" y="1688"/>
                    <a:pt x="685" y="1688"/>
                    <a:pt x="752" y="1688"/>
                  </a:cubicBezTo>
                  <a:cubicBezTo>
                    <a:pt x="818" y="1688"/>
                    <a:pt x="898" y="1692"/>
                    <a:pt x="976" y="1688"/>
                  </a:cubicBezTo>
                  <a:cubicBezTo>
                    <a:pt x="1053" y="1684"/>
                    <a:pt x="1139" y="1678"/>
                    <a:pt x="1216" y="1664"/>
                  </a:cubicBezTo>
                  <a:cubicBezTo>
                    <a:pt x="1292" y="1649"/>
                    <a:pt x="1354" y="1633"/>
                    <a:pt x="1432" y="1600"/>
                  </a:cubicBezTo>
                  <a:cubicBezTo>
                    <a:pt x="1509" y="1566"/>
                    <a:pt x="1606" y="1538"/>
                    <a:pt x="1680" y="1464"/>
                  </a:cubicBezTo>
                  <a:cubicBezTo>
                    <a:pt x="1753" y="1389"/>
                    <a:pt x="1829" y="1286"/>
                    <a:pt x="1872" y="1152"/>
                  </a:cubicBezTo>
                  <a:cubicBezTo>
                    <a:pt x="1914" y="1017"/>
                    <a:pt x="1921" y="847"/>
                    <a:pt x="1936" y="656"/>
                  </a:cubicBezTo>
                  <a:cubicBezTo>
                    <a:pt x="1950" y="464"/>
                    <a:pt x="1955" y="232"/>
                    <a:pt x="1960" y="0"/>
                  </a:cubicBezTo>
                </a:path>
              </a:pathLst>
            </a:custGeom>
            <a:noFill/>
            <a:ln w="57150">
              <a:solidFill>
                <a:srgbClr val="3333FF"/>
              </a:solidFill>
              <a:round/>
              <a:headEnd/>
              <a:tailEnd type="oval" w="sm" len="sm"/>
            </a:ln>
          </p:spPr>
          <p:txBody>
            <a:bodyPr wrap="none" anchor="ctr"/>
            <a:lstStyle/>
            <a:p>
              <a:endParaRPr lang="en-US"/>
            </a:p>
          </p:txBody>
        </p:sp>
      </p:grpSp>
      <p:grpSp>
        <p:nvGrpSpPr>
          <p:cNvPr id="65547" name="Group 31"/>
          <p:cNvGrpSpPr>
            <a:grpSpLocks/>
          </p:cNvGrpSpPr>
          <p:nvPr/>
        </p:nvGrpSpPr>
        <p:grpSpPr bwMode="auto">
          <a:xfrm>
            <a:off x="1017588" y="3530600"/>
            <a:ext cx="3317875" cy="2843213"/>
            <a:chOff x="0" y="2224"/>
            <a:chExt cx="2090" cy="1791"/>
          </a:xfrm>
        </p:grpSpPr>
        <p:grpSp>
          <p:nvGrpSpPr>
            <p:cNvPr id="65563" name="Group 32"/>
            <p:cNvGrpSpPr>
              <a:grpSpLocks/>
            </p:cNvGrpSpPr>
            <p:nvPr/>
          </p:nvGrpSpPr>
          <p:grpSpPr bwMode="auto">
            <a:xfrm>
              <a:off x="0" y="2224"/>
              <a:ext cx="2090" cy="1791"/>
              <a:chOff x="0" y="2224"/>
              <a:chExt cx="2090" cy="1791"/>
            </a:xfrm>
          </p:grpSpPr>
          <p:sp>
            <p:nvSpPr>
              <p:cNvPr id="65565" name="Text Box 33"/>
              <p:cNvSpPr txBox="1">
                <a:spLocks noChangeArrowheads="1"/>
              </p:cNvSpPr>
              <p:nvPr/>
            </p:nvSpPr>
            <p:spPr bwMode="auto">
              <a:xfrm>
                <a:off x="1390" y="384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66" name="Group 34"/>
              <p:cNvGrpSpPr>
                <a:grpSpLocks/>
              </p:cNvGrpSpPr>
              <p:nvPr/>
            </p:nvGrpSpPr>
            <p:grpSpPr bwMode="auto">
              <a:xfrm>
                <a:off x="0" y="2224"/>
                <a:ext cx="2090" cy="1590"/>
                <a:chOff x="0" y="2224"/>
                <a:chExt cx="2090" cy="1590"/>
              </a:xfrm>
            </p:grpSpPr>
            <p:grpSp>
              <p:nvGrpSpPr>
                <p:cNvPr id="65568" name="Group 35"/>
                <p:cNvGrpSpPr>
                  <a:grpSpLocks/>
                </p:cNvGrpSpPr>
                <p:nvPr/>
              </p:nvGrpSpPr>
              <p:grpSpPr bwMode="auto">
                <a:xfrm>
                  <a:off x="808" y="2224"/>
                  <a:ext cx="1282" cy="1590"/>
                  <a:chOff x="2600" y="2256"/>
                  <a:chExt cx="1282" cy="1590"/>
                </a:xfrm>
              </p:grpSpPr>
              <p:pic>
                <p:nvPicPr>
                  <p:cNvPr id="65573" name="Picture 36"/>
                  <p:cNvPicPr>
                    <a:picLocks noChangeAspect="1" noChangeArrowheads="1"/>
                  </p:cNvPicPr>
                  <p:nvPr/>
                </p:nvPicPr>
                <p:blipFill>
                  <a:blip r:embed="rId4"/>
                  <a:srcRect/>
                  <a:stretch>
                    <a:fillRect/>
                  </a:stretch>
                </p:blipFill>
                <p:spPr bwMode="auto">
                  <a:xfrm>
                    <a:off x="2839" y="3204"/>
                    <a:ext cx="1043" cy="642"/>
                  </a:xfrm>
                  <a:prstGeom prst="rect">
                    <a:avLst/>
                  </a:prstGeom>
                  <a:noFill/>
                  <a:ln w="57150" cmpd="thinThick">
                    <a:solidFill>
                      <a:srgbClr val="3333FF"/>
                    </a:solidFill>
                    <a:miter lim="800000"/>
                    <a:headEnd/>
                    <a:tailEnd/>
                  </a:ln>
                </p:spPr>
              </p:pic>
              <p:sp>
                <p:nvSpPr>
                  <p:cNvPr id="65574" name="Oval 37"/>
                  <p:cNvSpPr>
                    <a:spLocks noChangeArrowheads="1"/>
                  </p:cNvSpPr>
                  <p:nvPr/>
                </p:nvSpPr>
                <p:spPr bwMode="auto">
                  <a:xfrm>
                    <a:off x="2800" y="2256"/>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sp>
                <p:nvSpPr>
                  <p:cNvPr id="65575" name="Arc 38"/>
                  <p:cNvSpPr>
                    <a:spLocks/>
                  </p:cNvSpPr>
                  <p:nvPr/>
                </p:nvSpPr>
                <p:spPr bwMode="auto">
                  <a:xfrm flipH="1">
                    <a:off x="2600" y="2475"/>
                    <a:ext cx="711" cy="931"/>
                  </a:xfrm>
                  <a:custGeom>
                    <a:avLst/>
                    <a:gdLst>
                      <a:gd name="T0" fmla="*/ 0 w 21600"/>
                      <a:gd name="T1" fmla="*/ 0 h 35513"/>
                      <a:gd name="T2" fmla="*/ 0 w 21600"/>
                      <a:gd name="T3" fmla="*/ 0 h 35513"/>
                      <a:gd name="T4" fmla="*/ 0 w 21600"/>
                      <a:gd name="T5" fmla="*/ 0 h 35513"/>
                      <a:gd name="T6" fmla="*/ 0 60000 65536"/>
                      <a:gd name="T7" fmla="*/ 0 60000 65536"/>
                      <a:gd name="T8" fmla="*/ 0 60000 65536"/>
                      <a:gd name="T9" fmla="*/ 0 w 21600"/>
                      <a:gd name="T10" fmla="*/ 0 h 35513"/>
                      <a:gd name="T11" fmla="*/ 21600 w 21600"/>
                      <a:gd name="T12" fmla="*/ 35513 h 35513"/>
                    </a:gdLst>
                    <a:ahLst/>
                    <a:cxnLst>
                      <a:cxn ang="T6">
                        <a:pos x="T0" y="T1"/>
                      </a:cxn>
                      <a:cxn ang="T7">
                        <a:pos x="T2" y="T3"/>
                      </a:cxn>
                      <a:cxn ang="T8">
                        <a:pos x="T4" y="T5"/>
                      </a:cxn>
                    </a:cxnLst>
                    <a:rect l="T9" t="T10" r="T11" b="T12"/>
                    <a:pathLst>
                      <a:path w="21600" h="35513" fill="none" extrusionOk="0">
                        <a:moveTo>
                          <a:pt x="14674" y="-1"/>
                        </a:moveTo>
                        <a:cubicBezTo>
                          <a:pt x="19090" y="4087"/>
                          <a:pt x="21600" y="9831"/>
                          <a:pt x="21600" y="15849"/>
                        </a:cubicBezTo>
                        <a:cubicBezTo>
                          <a:pt x="21600" y="24320"/>
                          <a:pt x="16648" y="32009"/>
                          <a:pt x="8936" y="35513"/>
                        </a:cubicBezTo>
                      </a:path>
                      <a:path w="21600" h="35513" stroke="0" extrusionOk="0">
                        <a:moveTo>
                          <a:pt x="14674" y="-1"/>
                        </a:moveTo>
                        <a:cubicBezTo>
                          <a:pt x="19090" y="4087"/>
                          <a:pt x="21600" y="9831"/>
                          <a:pt x="21600" y="15849"/>
                        </a:cubicBezTo>
                        <a:cubicBezTo>
                          <a:pt x="21600" y="24320"/>
                          <a:pt x="16648" y="32009"/>
                          <a:pt x="8936" y="35513"/>
                        </a:cubicBezTo>
                        <a:lnTo>
                          <a:pt x="0" y="15849"/>
                        </a:lnTo>
                        <a:close/>
                      </a:path>
                    </a:pathLst>
                  </a:custGeom>
                  <a:noFill/>
                  <a:ln w="19050">
                    <a:solidFill>
                      <a:srgbClr val="FF0000"/>
                    </a:solidFill>
                    <a:round/>
                    <a:headEnd type="none" w="sm" len="sm"/>
                    <a:tailEnd type="triangle" w="sm" len="sm"/>
                  </a:ln>
                </p:spPr>
                <p:txBody>
                  <a:bodyPr wrap="none" anchor="ctr"/>
                  <a:lstStyle/>
                  <a:p>
                    <a:endParaRPr lang="en-US"/>
                  </a:p>
                </p:txBody>
              </p:sp>
            </p:grpSp>
            <p:grpSp>
              <p:nvGrpSpPr>
                <p:cNvPr id="65569" name="Group 39"/>
                <p:cNvGrpSpPr>
                  <a:grpSpLocks/>
                </p:cNvGrpSpPr>
                <p:nvPr/>
              </p:nvGrpSpPr>
              <p:grpSpPr bwMode="auto">
                <a:xfrm>
                  <a:off x="0" y="3232"/>
                  <a:ext cx="1928" cy="544"/>
                  <a:chOff x="0" y="3232"/>
                  <a:chExt cx="1928" cy="544"/>
                </a:xfrm>
              </p:grpSpPr>
              <p:sp>
                <p:nvSpPr>
                  <p:cNvPr id="65570" name="Line 40"/>
                  <p:cNvSpPr>
                    <a:spLocks noChangeShapeType="1"/>
                  </p:cNvSpPr>
                  <p:nvPr/>
                </p:nvSpPr>
                <p:spPr bwMode="auto">
                  <a:xfrm>
                    <a:off x="880" y="3240"/>
                    <a:ext cx="0" cy="536"/>
                  </a:xfrm>
                  <a:prstGeom prst="line">
                    <a:avLst/>
                  </a:prstGeom>
                  <a:noFill/>
                  <a:ln w="12700">
                    <a:solidFill>
                      <a:schemeClr val="tx2"/>
                    </a:solidFill>
                    <a:round/>
                    <a:headEnd type="triangle" w="med" len="med"/>
                    <a:tailEnd type="triangle" w="med" len="med"/>
                  </a:ln>
                </p:spPr>
                <p:txBody>
                  <a:bodyPr wrap="none" anchor="ctr"/>
                  <a:lstStyle/>
                  <a:p>
                    <a:endParaRPr lang="en-US"/>
                  </a:p>
                </p:txBody>
              </p:sp>
              <p:graphicFrame>
                <p:nvGraphicFramePr>
                  <p:cNvPr id="65539" name="Object 3"/>
                  <p:cNvGraphicFramePr>
                    <a:graphicFrameLocks noChangeAspect="1"/>
                  </p:cNvGraphicFramePr>
                  <p:nvPr/>
                </p:nvGraphicFramePr>
                <p:xfrm>
                  <a:off x="0" y="3324"/>
                  <a:ext cx="848" cy="360"/>
                </p:xfrm>
                <a:graphic>
                  <a:graphicData uri="http://schemas.openxmlformats.org/presentationml/2006/ole">
                    <mc:AlternateContent xmlns:mc="http://schemas.openxmlformats.org/markup-compatibility/2006">
                      <mc:Choice xmlns:v="urn:schemas-microsoft-com:vml" Requires="v">
                        <p:oleObj spid="_x0000_s24601" name="Equation" r:id="rId5" imgW="1346200" imgH="571500" progId="Equation.3">
                          <p:embed/>
                        </p:oleObj>
                      </mc:Choice>
                      <mc:Fallback>
                        <p:oleObj name="Equation" r:id="rId5" imgW="13462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24"/>
                                <a:ext cx="848"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71" name="Line 42"/>
                  <p:cNvSpPr>
                    <a:spLocks noChangeShapeType="1"/>
                  </p:cNvSpPr>
                  <p:nvPr/>
                </p:nvSpPr>
                <p:spPr bwMode="auto">
                  <a:xfrm>
                    <a:off x="688" y="3232"/>
                    <a:ext cx="124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72" name="Line 43"/>
                  <p:cNvSpPr>
                    <a:spLocks noChangeShapeType="1"/>
                  </p:cNvSpPr>
                  <p:nvPr/>
                </p:nvSpPr>
                <p:spPr bwMode="auto">
                  <a:xfrm>
                    <a:off x="688" y="3768"/>
                    <a:ext cx="76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grpSp>
          <p:sp>
            <p:nvSpPr>
              <p:cNvPr id="65567" name="Text Box 44"/>
              <p:cNvSpPr txBox="1">
                <a:spLocks noChangeArrowheads="1"/>
              </p:cNvSpPr>
              <p:nvPr/>
            </p:nvSpPr>
            <p:spPr bwMode="auto">
              <a:xfrm rot="-5400000">
                <a:off x="678" y="3408"/>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grpSp>
        <p:sp>
          <p:nvSpPr>
            <p:cNvPr id="65564" name="Text Box 45"/>
            <p:cNvSpPr txBox="1">
              <a:spLocks noChangeArrowheads="1"/>
            </p:cNvSpPr>
            <p:nvPr/>
          </p:nvSpPr>
          <p:spPr bwMode="auto">
            <a:xfrm>
              <a:off x="1080" y="2948"/>
              <a:ext cx="776"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orbit</a:t>
              </a:r>
            </a:p>
          </p:txBody>
        </p:sp>
      </p:grpSp>
      <p:grpSp>
        <p:nvGrpSpPr>
          <p:cNvPr id="65548" name="Group 46"/>
          <p:cNvGrpSpPr>
            <a:grpSpLocks/>
          </p:cNvGrpSpPr>
          <p:nvPr/>
        </p:nvGrpSpPr>
        <p:grpSpPr bwMode="auto">
          <a:xfrm>
            <a:off x="3081338" y="4683125"/>
            <a:ext cx="4654550" cy="1641475"/>
            <a:chOff x="1300" y="3061"/>
            <a:chExt cx="2932" cy="1034"/>
          </a:xfrm>
        </p:grpSpPr>
        <p:grpSp>
          <p:nvGrpSpPr>
            <p:cNvPr id="65549" name="Group 47"/>
            <p:cNvGrpSpPr>
              <a:grpSpLocks/>
            </p:cNvGrpSpPr>
            <p:nvPr/>
          </p:nvGrpSpPr>
          <p:grpSpPr bwMode="auto">
            <a:xfrm>
              <a:off x="1300" y="3205"/>
              <a:ext cx="2932" cy="890"/>
              <a:chOff x="1300" y="3205"/>
              <a:chExt cx="2932" cy="890"/>
            </a:xfrm>
          </p:grpSpPr>
          <p:sp>
            <p:nvSpPr>
              <p:cNvPr id="65551" name="Text Box 48"/>
              <p:cNvSpPr txBox="1">
                <a:spLocks noChangeArrowheads="1"/>
              </p:cNvSpPr>
              <p:nvPr/>
            </p:nvSpPr>
            <p:spPr bwMode="auto">
              <a:xfrm rot="-5400000">
                <a:off x="1919" y="3503"/>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52" name="Text Box 49"/>
              <p:cNvSpPr txBox="1">
                <a:spLocks noChangeArrowheads="1"/>
              </p:cNvSpPr>
              <p:nvPr/>
            </p:nvSpPr>
            <p:spPr bwMode="auto">
              <a:xfrm>
                <a:off x="2654" y="392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53" name="Group 50"/>
              <p:cNvGrpSpPr>
                <a:grpSpLocks/>
              </p:cNvGrpSpPr>
              <p:nvPr/>
            </p:nvGrpSpPr>
            <p:grpSpPr bwMode="auto">
              <a:xfrm>
                <a:off x="1300" y="3205"/>
                <a:ext cx="2932" cy="730"/>
                <a:chOff x="1300" y="3205"/>
                <a:chExt cx="2932" cy="730"/>
              </a:xfrm>
            </p:grpSpPr>
            <p:graphicFrame>
              <p:nvGraphicFramePr>
                <p:cNvPr id="65538" name="Object 2"/>
                <p:cNvGraphicFramePr>
                  <a:graphicFrameLocks noChangeAspect="1"/>
                </p:cNvGraphicFramePr>
                <p:nvPr/>
              </p:nvGraphicFramePr>
              <p:xfrm>
                <a:off x="3488" y="3420"/>
                <a:ext cx="744" cy="360"/>
              </p:xfrm>
              <a:graphic>
                <a:graphicData uri="http://schemas.openxmlformats.org/presentationml/2006/ole">
                  <mc:AlternateContent xmlns:mc="http://schemas.openxmlformats.org/markup-compatibility/2006">
                    <mc:Choice xmlns:v="urn:schemas-microsoft-com:vml" Requires="v">
                      <p:oleObj spid="_x0000_s24602" name="Equation" r:id="rId7" imgW="1181100" imgH="571500" progId="Equation.3">
                        <p:embed/>
                      </p:oleObj>
                    </mc:Choice>
                    <mc:Fallback>
                      <p:oleObj name="Equation" r:id="rId7" imgW="1181100" imgH="571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8" y="3420"/>
                              <a:ext cx="744"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54" name="Line 52"/>
                <p:cNvSpPr>
                  <a:spLocks noChangeShapeType="1"/>
                </p:cNvSpPr>
                <p:nvPr/>
              </p:nvSpPr>
              <p:spPr bwMode="auto">
                <a:xfrm flipH="1">
                  <a:off x="2704" y="3516"/>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55" name="Line 53"/>
                <p:cNvSpPr>
                  <a:spLocks noChangeShapeType="1"/>
                </p:cNvSpPr>
                <p:nvPr/>
              </p:nvSpPr>
              <p:spPr bwMode="auto">
                <a:xfrm>
                  <a:off x="3416" y="3304"/>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6" name="Line 54"/>
                <p:cNvSpPr>
                  <a:spLocks noChangeShapeType="1"/>
                </p:cNvSpPr>
                <p:nvPr/>
              </p:nvSpPr>
              <p:spPr bwMode="auto">
                <a:xfrm flipV="1">
                  <a:off x="3416" y="3648"/>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7" name="Line 55"/>
                <p:cNvSpPr>
                  <a:spLocks noChangeShapeType="1"/>
                </p:cNvSpPr>
                <p:nvPr/>
              </p:nvSpPr>
              <p:spPr bwMode="auto">
                <a:xfrm flipH="1">
                  <a:off x="2704" y="3632"/>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nvGrpSpPr>
                <p:cNvPr id="65558" name="Group 56"/>
                <p:cNvGrpSpPr>
                  <a:grpSpLocks/>
                </p:cNvGrpSpPr>
                <p:nvPr/>
              </p:nvGrpSpPr>
              <p:grpSpPr bwMode="auto">
                <a:xfrm>
                  <a:off x="1300" y="3205"/>
                  <a:ext cx="2043" cy="730"/>
                  <a:chOff x="1300" y="3205"/>
                  <a:chExt cx="2043" cy="730"/>
                </a:xfrm>
              </p:grpSpPr>
              <p:pic>
                <p:nvPicPr>
                  <p:cNvPr id="65559" name="Picture 57"/>
                  <p:cNvPicPr>
                    <a:picLocks noChangeAspect="1" noChangeArrowheads="1"/>
                  </p:cNvPicPr>
                  <p:nvPr/>
                </p:nvPicPr>
                <p:blipFill>
                  <a:blip r:embed="rId9"/>
                  <a:srcRect/>
                  <a:stretch>
                    <a:fillRect/>
                  </a:stretch>
                </p:blipFill>
                <p:spPr bwMode="auto">
                  <a:xfrm>
                    <a:off x="2296" y="3291"/>
                    <a:ext cx="1047" cy="644"/>
                  </a:xfrm>
                  <a:prstGeom prst="rect">
                    <a:avLst/>
                  </a:prstGeom>
                  <a:noFill/>
                  <a:ln w="57150" cmpd="thinThick">
                    <a:solidFill>
                      <a:srgbClr val="3333FF"/>
                    </a:solidFill>
                    <a:miter lim="800000"/>
                    <a:headEnd/>
                    <a:tailEnd/>
                  </a:ln>
                </p:spPr>
              </p:pic>
              <p:grpSp>
                <p:nvGrpSpPr>
                  <p:cNvPr id="65560" name="Group 58"/>
                  <p:cNvGrpSpPr>
                    <a:grpSpLocks/>
                  </p:cNvGrpSpPr>
                  <p:nvPr/>
                </p:nvGrpSpPr>
                <p:grpSpPr bwMode="auto">
                  <a:xfrm>
                    <a:off x="1300" y="3205"/>
                    <a:ext cx="1623" cy="563"/>
                    <a:chOff x="1300" y="3205"/>
                    <a:chExt cx="1623" cy="563"/>
                  </a:xfrm>
                </p:grpSpPr>
                <p:sp>
                  <p:nvSpPr>
                    <p:cNvPr id="65561" name="Arc 59"/>
                    <p:cNvSpPr>
                      <a:spLocks/>
                    </p:cNvSpPr>
                    <p:nvPr/>
                  </p:nvSpPr>
                  <p:spPr bwMode="auto">
                    <a:xfrm>
                      <a:off x="1485" y="3205"/>
                      <a:ext cx="1438" cy="536"/>
                    </a:xfrm>
                    <a:custGeom>
                      <a:avLst/>
                      <a:gdLst>
                        <a:gd name="T0" fmla="*/ 0 w 40689"/>
                        <a:gd name="T1" fmla="*/ 0 h 21600"/>
                        <a:gd name="T2" fmla="*/ 0 w 40689"/>
                        <a:gd name="T3" fmla="*/ 0 h 21600"/>
                        <a:gd name="T4" fmla="*/ 0 w 40689"/>
                        <a:gd name="T5" fmla="*/ 0 h 21600"/>
                        <a:gd name="T6" fmla="*/ 0 60000 65536"/>
                        <a:gd name="T7" fmla="*/ 0 60000 65536"/>
                        <a:gd name="T8" fmla="*/ 0 60000 65536"/>
                        <a:gd name="T9" fmla="*/ 0 w 40689"/>
                        <a:gd name="T10" fmla="*/ 0 h 21600"/>
                        <a:gd name="T11" fmla="*/ 40689 w 40689"/>
                        <a:gd name="T12" fmla="*/ 21600 h 21600"/>
                      </a:gdLst>
                      <a:ahLst/>
                      <a:cxnLst>
                        <a:cxn ang="T6">
                          <a:pos x="T0" y="T1"/>
                        </a:cxn>
                        <a:cxn ang="T7">
                          <a:pos x="T2" y="T3"/>
                        </a:cxn>
                        <a:cxn ang="T8">
                          <a:pos x="T4" y="T5"/>
                        </a:cxn>
                      </a:cxnLst>
                      <a:rect l="T9" t="T10" r="T11" b="T12"/>
                      <a:pathLst>
                        <a:path w="40689" h="21600" fill="none" extrusionOk="0">
                          <a:moveTo>
                            <a:pt x="-1" y="12969"/>
                          </a:moveTo>
                          <a:cubicBezTo>
                            <a:pt x="3432" y="5092"/>
                            <a:pt x="11207" y="-1"/>
                            <a:pt x="19800" y="-1"/>
                          </a:cubicBezTo>
                          <a:cubicBezTo>
                            <a:pt x="29614" y="-1"/>
                            <a:pt x="38194" y="6616"/>
                            <a:pt x="40690" y="16107"/>
                          </a:cubicBezTo>
                        </a:path>
                        <a:path w="40689" h="21600" stroke="0" extrusionOk="0">
                          <a:moveTo>
                            <a:pt x="-1" y="12969"/>
                          </a:moveTo>
                          <a:cubicBezTo>
                            <a:pt x="3432" y="5092"/>
                            <a:pt x="11207" y="-1"/>
                            <a:pt x="19800" y="-1"/>
                          </a:cubicBezTo>
                          <a:cubicBezTo>
                            <a:pt x="29614" y="-1"/>
                            <a:pt x="38194" y="6616"/>
                            <a:pt x="40690" y="16107"/>
                          </a:cubicBezTo>
                          <a:lnTo>
                            <a:pt x="19800" y="21600"/>
                          </a:lnTo>
                          <a:close/>
                        </a:path>
                      </a:pathLst>
                    </a:custGeom>
                    <a:noFill/>
                    <a:ln w="28575">
                      <a:solidFill>
                        <a:srgbClr val="FF0000"/>
                      </a:solidFill>
                      <a:round/>
                      <a:headEnd type="none" w="sm" len="sm"/>
                      <a:tailEnd type="triangle" w="sm" len="sm"/>
                    </a:ln>
                  </p:spPr>
                  <p:txBody>
                    <a:bodyPr wrap="none" anchor="ctr"/>
                    <a:lstStyle/>
                    <a:p>
                      <a:endParaRPr lang="en-US"/>
                    </a:p>
                  </p:txBody>
                </p:sp>
                <p:sp>
                  <p:nvSpPr>
                    <p:cNvPr id="65562" name="Oval 60"/>
                    <p:cNvSpPr>
                      <a:spLocks noChangeArrowheads="1"/>
                    </p:cNvSpPr>
                    <p:nvPr/>
                  </p:nvSpPr>
                  <p:spPr bwMode="auto">
                    <a:xfrm>
                      <a:off x="1300" y="3504"/>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grpSp>
            </p:grpSp>
          </p:grpSp>
        </p:grpSp>
        <p:sp>
          <p:nvSpPr>
            <p:cNvPr id="65550" name="Text Box 61"/>
            <p:cNvSpPr txBox="1">
              <a:spLocks noChangeArrowheads="1"/>
            </p:cNvSpPr>
            <p:nvPr/>
          </p:nvSpPr>
          <p:spPr bwMode="auto">
            <a:xfrm>
              <a:off x="2480" y="3061"/>
              <a:ext cx="944"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rotation</a:t>
              </a:r>
            </a:p>
          </p:txBody>
        </p:sp>
      </p:grpSp>
      <p:sp>
        <p:nvSpPr>
          <p:cNvPr id="5" name="Slide Number Placeholder 4"/>
          <p:cNvSpPr>
            <a:spLocks noGrp="1"/>
          </p:cNvSpPr>
          <p:nvPr>
            <p:ph type="sldNum" sz="quarter" idx="12"/>
          </p:nvPr>
        </p:nvSpPr>
        <p:spPr/>
        <p:txBody>
          <a:bodyPr/>
          <a:lstStyle/>
          <a:p>
            <a:fld id="{90017AA3-FBA9-C94D-BCE4-17466C2480A1}" type="slidenum">
              <a:rPr lang="en-US" smtClean="0"/>
              <a:t>40</a:t>
            </a:fld>
            <a:endParaRPr lang="en-US"/>
          </a:p>
        </p:txBody>
      </p:sp>
      <p:sp>
        <p:nvSpPr>
          <p:cNvPr id="2" name="Footer Placeholder 1"/>
          <p:cNvSpPr>
            <a:spLocks noGrp="1"/>
          </p:cNvSpPr>
          <p:nvPr>
            <p:ph type="ftr" sz="quarter" idx="11"/>
          </p:nvPr>
        </p:nvSpPr>
        <p:spPr/>
        <p:txBody>
          <a:bodyPr/>
          <a:lstStyle/>
          <a:p>
            <a:pPr>
              <a:defRPr/>
            </a:pPr>
            <a:r>
              <a:rPr lang="en-US" smtClean="0"/>
              <a:t>Raab:  Finding the Voice of the Universe</a:t>
            </a:r>
            <a:endParaRPr lang="en-US"/>
          </a:p>
        </p:txBody>
      </p:sp>
    </p:spTree>
    <p:extLst>
      <p:ext uri="{BB962C8B-B14F-4D97-AF65-F5344CB8AC3E}">
        <p14:creationId xmlns:p14="http://schemas.microsoft.com/office/powerpoint/2010/main" val="365251892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and Noise</a:t>
            </a:r>
            <a:endParaRPr lang="en-US" dirty="0"/>
          </a:p>
        </p:txBody>
      </p:sp>
      <p:sp>
        <p:nvSpPr>
          <p:cNvPr id="3" name="Content Placeholder 2"/>
          <p:cNvSpPr>
            <a:spLocks noGrp="1"/>
          </p:cNvSpPr>
          <p:nvPr>
            <p:ph idx="1"/>
          </p:nvPr>
        </p:nvSpPr>
        <p:spPr/>
        <p:txBody>
          <a:bodyPr/>
          <a:lstStyle/>
          <a:p>
            <a:r>
              <a:rPr lang="en-US" dirty="0" smtClean="0"/>
              <a:t>The keys to improving detectors are sensitivity and noise. The lower the noise the higher the sensitivity.</a:t>
            </a:r>
          </a:p>
          <a:p>
            <a:r>
              <a:rPr lang="en-US" dirty="0" smtClean="0"/>
              <a:t>Range is proportional to sensitivity. Range is the average distance at which a source can be detected with confidence.</a:t>
            </a:r>
          </a:p>
          <a:p>
            <a:r>
              <a:rPr lang="en-US" dirty="0" smtClean="0"/>
              <a:t>Event rate is proportional to volume, which is proportional to Range cubed.</a:t>
            </a:r>
          </a:p>
          <a:p>
            <a:r>
              <a:rPr lang="en-US" dirty="0" smtClean="0"/>
              <a:t>Thus a factor of 2 in sensitivity gives a factor of 8 in event rate (nearly an order of magnitude).</a:t>
            </a:r>
            <a:endParaRPr lang="en-US" dirty="0"/>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41</a:t>
            </a:fld>
            <a:endParaRPr lang="en-US"/>
          </a:p>
        </p:txBody>
      </p:sp>
    </p:spTree>
    <p:extLst>
      <p:ext uri="{BB962C8B-B14F-4D97-AF65-F5344CB8AC3E}">
        <p14:creationId xmlns:p14="http://schemas.microsoft.com/office/powerpoint/2010/main" val="13181369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cartoon</a:t>
            </a:r>
            <a:endParaRPr lang="en-US" dirty="0"/>
          </a:p>
        </p:txBody>
      </p:sp>
      <p:pic>
        <p:nvPicPr>
          <p:cNvPr id="6" name="Content Placeholder 5" descr="Screen shot 2015-01-14 at 6.04.1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3157" b="3057"/>
          <a:stretch/>
        </p:blipFill>
        <p:spPr>
          <a:xfrm>
            <a:off x="1178868" y="1633554"/>
            <a:ext cx="6919259" cy="4402681"/>
          </a:xfrm>
        </p:spPr>
      </p:pic>
      <p:sp>
        <p:nvSpPr>
          <p:cNvPr id="5" name="Slide Number Placeholder 4"/>
          <p:cNvSpPr>
            <a:spLocks noGrp="1"/>
          </p:cNvSpPr>
          <p:nvPr>
            <p:ph type="sldNum" sz="quarter" idx="11"/>
          </p:nvPr>
        </p:nvSpPr>
        <p:spPr>
          <a:xfrm>
            <a:off x="8077200" y="6248400"/>
            <a:ext cx="457200" cy="457200"/>
          </a:xfrm>
        </p:spPr>
        <p:txBody>
          <a:bodyPr/>
          <a:lstStyle/>
          <a:p>
            <a:fld id="{CA3F5FB0-7E2D-7F46-80AE-20B8AC0B27B1}" type="slidenum">
              <a:rPr lang="en-US" smtClean="0"/>
              <a:pPr/>
              <a:t>42</a:t>
            </a:fld>
            <a:endParaRPr lang="en-US" dirty="0"/>
          </a:p>
        </p:txBody>
      </p:sp>
      <p:sp>
        <p:nvSpPr>
          <p:cNvPr id="7" name="TextBox 6"/>
          <p:cNvSpPr txBox="1"/>
          <p:nvPr/>
        </p:nvSpPr>
        <p:spPr>
          <a:xfrm>
            <a:off x="7181443" y="5943600"/>
            <a:ext cx="1300844" cy="369332"/>
          </a:xfrm>
          <a:prstGeom prst="rect">
            <a:avLst/>
          </a:prstGeom>
          <a:noFill/>
        </p:spPr>
        <p:txBody>
          <a:bodyPr wrap="none" rtlCol="0">
            <a:spAutoFit/>
          </a:bodyPr>
          <a:lstStyle/>
          <a:p>
            <a:pPr algn="ctr"/>
            <a:r>
              <a:rPr lang="en-US" sz="1800" b="0" dirty="0" smtClean="0">
                <a:latin typeface="Arial"/>
              </a:rPr>
              <a:t>R. </a:t>
            </a:r>
            <a:r>
              <a:rPr lang="en-US" sz="1800" b="0" dirty="0" err="1" smtClean="0">
                <a:latin typeface="Arial"/>
              </a:rPr>
              <a:t>Adhikari</a:t>
            </a:r>
            <a:endParaRPr lang="en-US" sz="1800" b="0" dirty="0">
              <a:latin typeface="Arial"/>
            </a:endParaRPr>
          </a:p>
        </p:txBody>
      </p:sp>
      <p:sp>
        <p:nvSpPr>
          <p:cNvPr id="3" name="Footer Placeholder 2"/>
          <p:cNvSpPr>
            <a:spLocks noGrp="1"/>
          </p:cNvSpPr>
          <p:nvPr>
            <p:ph type="ftr" sz="quarter" idx="11"/>
          </p:nvPr>
        </p:nvSpPr>
        <p:spPr>
          <a:xfrm>
            <a:off x="3124200" y="6248400"/>
            <a:ext cx="2895600" cy="457200"/>
          </a:xfrm>
        </p:spPr>
        <p:txBody>
          <a:bodyPr/>
          <a:lstStyle/>
          <a:p>
            <a:pPr>
              <a:defRPr/>
            </a:pPr>
            <a:r>
              <a:rPr lang="en-US" smtClean="0"/>
              <a:t>Raab:  Finding the Voice of the Universe</a:t>
            </a:r>
            <a:endParaRPr lang="en-US" dirty="0"/>
          </a:p>
        </p:txBody>
      </p:sp>
    </p:spTree>
    <p:extLst>
      <p:ext uri="{BB962C8B-B14F-4D97-AF65-F5344CB8AC3E}">
        <p14:creationId xmlns:p14="http://schemas.microsoft.com/office/powerpoint/2010/main" val="185193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Raab:  Finding the Voice of the Universe</a:t>
            </a:r>
            <a:endParaRPr lang="en-US"/>
          </a:p>
        </p:txBody>
      </p:sp>
      <p:sp>
        <p:nvSpPr>
          <p:cNvPr id="12" name="Slide Number Placeholder 6"/>
          <p:cNvSpPr>
            <a:spLocks noGrp="1"/>
          </p:cNvSpPr>
          <p:nvPr>
            <p:ph type="sldNum" sz="quarter" idx="12"/>
          </p:nvPr>
        </p:nvSpPr>
        <p:spPr/>
        <p:txBody>
          <a:bodyPr/>
          <a:lstStyle/>
          <a:p>
            <a:fld id="{E8D06B87-66F1-4143-9D2C-61B109B95686}" type="slidenum">
              <a:rPr lang="en-US"/>
              <a:pPr/>
              <a:t>43</a:t>
            </a:fld>
            <a:endParaRPr lang="en-US"/>
          </a:p>
        </p:txBody>
      </p:sp>
      <p:pic>
        <p:nvPicPr>
          <p:cNvPr id="126980" name="Picture 4" descr="fig006-ligo noise sources b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938" y="1447800"/>
            <a:ext cx="5199062" cy="4953000"/>
          </a:xfrm>
          <a:prstGeom prst="rect">
            <a:avLst/>
          </a:prstGeom>
          <a:noFill/>
          <a:extLst>
            <a:ext uri="{909E8E84-426E-40dd-AFC4-6F175D3DCCD1}">
              <a14:hiddenFill xmlns:a14="http://schemas.microsoft.com/office/drawing/2010/main">
                <a:solidFill>
                  <a:srgbClr val="FFFFFF"/>
                </a:solidFill>
              </a14:hiddenFill>
            </a:ext>
          </a:extLst>
        </p:spPr>
      </p:pic>
      <p:sp>
        <p:nvSpPr>
          <p:cNvPr id="126978" name="Rectangle 2"/>
          <p:cNvSpPr>
            <a:spLocks noGrp="1" noChangeArrowheads="1"/>
          </p:cNvSpPr>
          <p:nvPr>
            <p:ph type="title"/>
          </p:nvPr>
        </p:nvSpPr>
        <p:spPr>
          <a:xfrm>
            <a:off x="1600200" y="228600"/>
            <a:ext cx="6553200" cy="1143000"/>
          </a:xfrm>
        </p:spPr>
        <p:txBody>
          <a:bodyPr/>
          <a:lstStyle/>
          <a:p>
            <a:r>
              <a:rPr lang="en-US" b="1"/>
              <a:t>What Limits Sensitivity</a:t>
            </a:r>
            <a:br>
              <a:rPr lang="en-US" b="1"/>
            </a:br>
            <a:r>
              <a:rPr lang="en-US" b="1"/>
              <a:t>of Interferometers?</a:t>
            </a:r>
            <a:r>
              <a:rPr lang="en-US"/>
              <a:t> </a:t>
            </a:r>
            <a:endParaRPr lang="en-US" b="1"/>
          </a:p>
        </p:txBody>
      </p:sp>
      <p:sp>
        <p:nvSpPr>
          <p:cNvPr id="126979" name="Rectangle 3"/>
          <p:cNvSpPr>
            <a:spLocks noGrp="1" noChangeArrowheads="1"/>
          </p:cNvSpPr>
          <p:nvPr>
            <p:ph type="body" sz="half" idx="1"/>
          </p:nvPr>
        </p:nvSpPr>
        <p:spPr>
          <a:xfrm>
            <a:off x="228600" y="1600200"/>
            <a:ext cx="3810000" cy="4495800"/>
          </a:xfrm>
        </p:spPr>
        <p:txBody>
          <a:bodyPr/>
          <a:lstStyle/>
          <a:p>
            <a:pPr marL="381000" indent="-381000">
              <a:lnSpc>
                <a:spcPct val="90000"/>
              </a:lnSpc>
              <a:buFontTx/>
              <a:buChar char="•"/>
            </a:pPr>
            <a:r>
              <a:rPr lang="en-US" sz="2000"/>
              <a:t>Seismic noise &amp; vibration limit at low frequencies</a:t>
            </a:r>
          </a:p>
          <a:p>
            <a:pPr marL="381000" indent="-381000">
              <a:lnSpc>
                <a:spcPct val="90000"/>
              </a:lnSpc>
              <a:buFontTx/>
              <a:buChar char="•"/>
            </a:pPr>
            <a:endParaRPr lang="en-US" sz="2000"/>
          </a:p>
          <a:p>
            <a:pPr marL="381000" indent="-381000">
              <a:lnSpc>
                <a:spcPct val="90000"/>
              </a:lnSpc>
              <a:buFontTx/>
              <a:buChar char="•"/>
            </a:pPr>
            <a:r>
              <a:rPr lang="en-US" sz="2000"/>
              <a:t>Atomic vibrations (Thermal Noise) inside components limit at mid frequencies</a:t>
            </a:r>
          </a:p>
          <a:p>
            <a:pPr marL="381000" indent="-381000">
              <a:lnSpc>
                <a:spcPct val="90000"/>
              </a:lnSpc>
              <a:buFontTx/>
              <a:buChar char="•"/>
            </a:pPr>
            <a:endParaRPr lang="en-US" sz="2000"/>
          </a:p>
          <a:p>
            <a:pPr marL="381000" indent="-381000">
              <a:lnSpc>
                <a:spcPct val="90000"/>
              </a:lnSpc>
              <a:buFontTx/>
              <a:buChar char="•"/>
            </a:pPr>
            <a:r>
              <a:rPr lang="en-US" sz="2000"/>
              <a:t>Quantum nature of light (Shot Noise) limits at high frequencies</a:t>
            </a:r>
          </a:p>
          <a:p>
            <a:pPr marL="381000" indent="-381000">
              <a:lnSpc>
                <a:spcPct val="90000"/>
              </a:lnSpc>
              <a:buFontTx/>
              <a:buChar char="•"/>
            </a:pPr>
            <a:endParaRPr lang="en-US" sz="2000"/>
          </a:p>
          <a:p>
            <a:pPr marL="381000" indent="-381000">
              <a:lnSpc>
                <a:spcPct val="90000"/>
              </a:lnSpc>
              <a:buFontTx/>
              <a:buChar char="•"/>
            </a:pPr>
            <a:r>
              <a:rPr lang="en-US" sz="2000"/>
              <a:t>Myriad details of the lasers, electronics, etc., can make problems above these levels</a:t>
            </a:r>
          </a:p>
        </p:txBody>
      </p:sp>
      <p:grpSp>
        <p:nvGrpSpPr>
          <p:cNvPr id="126985" name="Group 9"/>
          <p:cNvGrpSpPr>
            <a:grpSpLocks/>
          </p:cNvGrpSpPr>
          <p:nvPr/>
        </p:nvGrpSpPr>
        <p:grpSpPr bwMode="auto">
          <a:xfrm>
            <a:off x="-304800" y="1143000"/>
            <a:ext cx="4800600" cy="3810000"/>
            <a:chOff x="-192" y="720"/>
            <a:chExt cx="3024" cy="2400"/>
          </a:xfrm>
        </p:grpSpPr>
        <p:sp>
          <p:nvSpPr>
            <p:cNvPr id="126982" name="Oval 6"/>
            <p:cNvSpPr>
              <a:spLocks noChangeArrowheads="1"/>
            </p:cNvSpPr>
            <p:nvPr/>
          </p:nvSpPr>
          <p:spPr bwMode="auto">
            <a:xfrm>
              <a:off x="-192" y="720"/>
              <a:ext cx="3024" cy="2400"/>
            </a:xfrm>
            <a:prstGeom prst="ellipse">
              <a:avLst/>
            </a:prstGeom>
            <a:noFill/>
            <a:ln w="28575">
              <a:solidFill>
                <a:srgbClr val="D8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983" name="Text Box 7"/>
            <p:cNvSpPr txBox="1">
              <a:spLocks noChangeArrowheads="1"/>
            </p:cNvSpPr>
            <p:nvPr/>
          </p:nvSpPr>
          <p:spPr bwMode="auto">
            <a:xfrm rot="-43504">
              <a:off x="298" y="720"/>
              <a:ext cx="220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solidFill>
                    <a:srgbClr val="D80000"/>
                  </a:solidFill>
                </a:rPr>
                <a:t>DESIGN</a:t>
              </a:r>
            </a:p>
          </p:txBody>
        </p:sp>
      </p:grpSp>
      <p:grpSp>
        <p:nvGrpSpPr>
          <p:cNvPr id="126986" name="Group 10"/>
          <p:cNvGrpSpPr>
            <a:grpSpLocks/>
          </p:cNvGrpSpPr>
          <p:nvPr/>
        </p:nvGrpSpPr>
        <p:grpSpPr bwMode="auto">
          <a:xfrm>
            <a:off x="304800" y="4724400"/>
            <a:ext cx="3962400" cy="1676400"/>
            <a:chOff x="192" y="2976"/>
            <a:chExt cx="2496" cy="1056"/>
          </a:xfrm>
        </p:grpSpPr>
        <p:sp>
          <p:nvSpPr>
            <p:cNvPr id="126981" name="Oval 5"/>
            <p:cNvSpPr>
              <a:spLocks noChangeArrowheads="1"/>
            </p:cNvSpPr>
            <p:nvPr/>
          </p:nvSpPr>
          <p:spPr bwMode="auto">
            <a:xfrm>
              <a:off x="192" y="2976"/>
              <a:ext cx="2496" cy="1056"/>
            </a:xfrm>
            <a:prstGeom prst="ellipse">
              <a:avLst/>
            </a:prstGeom>
            <a:noFill/>
            <a:ln w="28575">
              <a:solidFill>
                <a:srgbClr val="D8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984" name="Text Box 8"/>
            <p:cNvSpPr txBox="1">
              <a:spLocks noChangeArrowheads="1"/>
            </p:cNvSpPr>
            <p:nvPr/>
          </p:nvSpPr>
          <p:spPr bwMode="auto">
            <a:xfrm rot="37194">
              <a:off x="288" y="3648"/>
              <a:ext cx="23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D80000"/>
                  </a:solidFill>
                </a:rPr>
                <a:t>COMMISSIONING</a:t>
              </a:r>
            </a:p>
          </p:txBody>
        </p:sp>
      </p:grpSp>
      <p:sp>
        <p:nvSpPr>
          <p:cNvPr id="2" name="TextBox 1"/>
          <p:cNvSpPr txBox="1"/>
          <p:nvPr/>
        </p:nvSpPr>
        <p:spPr>
          <a:xfrm>
            <a:off x="6629400" y="1905000"/>
            <a:ext cx="2133600" cy="646331"/>
          </a:xfrm>
          <a:prstGeom prst="rect">
            <a:avLst/>
          </a:prstGeom>
          <a:noFill/>
        </p:spPr>
        <p:txBody>
          <a:bodyPr wrap="square" rtlCol="0">
            <a:spAutoFit/>
          </a:bodyPr>
          <a:lstStyle/>
          <a:p>
            <a:pPr algn="ctr"/>
            <a:r>
              <a:rPr lang="en-US" sz="1800" dirty="0" smtClean="0"/>
              <a:t>Typical early LIGO noise estimates</a:t>
            </a:r>
            <a:endParaRPr lang="en-US" sz="1800" dirty="0"/>
          </a:p>
        </p:txBody>
      </p:sp>
    </p:spTree>
    <p:extLst>
      <p:ext uri="{BB962C8B-B14F-4D97-AF65-F5344CB8AC3E}">
        <p14:creationId xmlns:p14="http://schemas.microsoft.com/office/powerpoint/2010/main" val="4883204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dissolve">
                                      <p:cBhvr>
                                        <p:cTn id="7" dur="500"/>
                                        <p:tgtEl>
                                          <p:spTgt spid="126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6986"/>
                                        </p:tgtEl>
                                        <p:attrNameLst>
                                          <p:attrName>style.visibility</p:attrName>
                                        </p:attrNameLst>
                                      </p:cBhvr>
                                      <p:to>
                                        <p:strVal val="visible"/>
                                      </p:to>
                                    </p:set>
                                    <p:animEffect transition="in" filter="dissolve">
                                      <p:cBhvr>
                                        <p:cTn id="12" dur="500"/>
                                        <p:tgtEl>
                                          <p:spTgt spid="126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371600" y="228600"/>
            <a:ext cx="6019800" cy="685800"/>
          </a:xfrm>
        </p:spPr>
        <p:txBody>
          <a:bodyPr/>
          <a:lstStyle/>
          <a:p>
            <a:r>
              <a:rPr lang="en-US" dirty="0" smtClean="0">
                <a:latin typeface="Helvetica" charset="0"/>
              </a:rPr>
              <a:t>Optical </a:t>
            </a:r>
            <a:r>
              <a:rPr lang="en-US" dirty="0">
                <a:latin typeface="Helvetica" charset="0"/>
              </a:rPr>
              <a:t>c</a:t>
            </a:r>
            <a:r>
              <a:rPr lang="en-US" dirty="0" smtClean="0">
                <a:latin typeface="Helvetica" charset="0"/>
              </a:rPr>
              <a:t>onfiguration</a:t>
            </a:r>
            <a:endParaRPr lang="en-US" dirty="0">
              <a:latin typeface="Helvetica" charset="0"/>
            </a:endParaRPr>
          </a:p>
        </p:txBody>
      </p:sp>
      <p:sp>
        <p:nvSpPr>
          <p:cNvPr id="40962" name="Content Placeholder 2"/>
          <p:cNvSpPr>
            <a:spLocks noGrp="1"/>
          </p:cNvSpPr>
          <p:nvPr>
            <p:ph idx="1"/>
          </p:nvPr>
        </p:nvSpPr>
        <p:spPr/>
        <p:txBody>
          <a:bodyPr/>
          <a:lstStyle/>
          <a:p>
            <a:endParaRPr lang="en-US" dirty="0">
              <a:latin typeface="Helvetica" charset="0"/>
            </a:endParaRPr>
          </a:p>
        </p:txBody>
      </p:sp>
      <p:sp>
        <p:nvSpPr>
          <p:cNvPr id="2" name="Rectangle 1"/>
          <p:cNvSpPr/>
          <p:nvPr/>
        </p:nvSpPr>
        <p:spPr bwMode="auto">
          <a:xfrm>
            <a:off x="0" y="1225176"/>
            <a:ext cx="9144000" cy="239059"/>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pic>
        <p:nvPicPr>
          <p:cNvPr id="40964" name="Picture 1028" descr="IFO_SYSdiagr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533400"/>
            <a:ext cx="8229600"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522941" y="1329765"/>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10" name="Rectangle 9"/>
          <p:cNvSpPr/>
          <p:nvPr/>
        </p:nvSpPr>
        <p:spPr bwMode="auto">
          <a:xfrm>
            <a:off x="8250518" y="1258048"/>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3" name="Footer Placeholder 2"/>
          <p:cNvSpPr>
            <a:spLocks noGrp="1"/>
          </p:cNvSpPr>
          <p:nvPr>
            <p:ph type="ftr" sz="quarter" idx="11"/>
          </p:nvPr>
        </p:nvSpPr>
        <p:spPr>
          <a:xfrm>
            <a:off x="3124200" y="6324600"/>
            <a:ext cx="2895600" cy="381000"/>
          </a:xfrm>
        </p:spPr>
        <p:txBody>
          <a:bodyPr/>
          <a:lstStyle/>
          <a:p>
            <a:pPr>
              <a:defRPr/>
            </a:pPr>
            <a:r>
              <a:rPr lang="en-US" smtClean="0"/>
              <a:t>Raab:  Finding the Voice of the Universe</a:t>
            </a:r>
            <a:endParaRPr lang="en-US" dirty="0"/>
          </a:p>
        </p:txBody>
      </p:sp>
      <p:sp>
        <p:nvSpPr>
          <p:cNvPr id="5" name="TextBox 4"/>
          <p:cNvSpPr txBox="1"/>
          <p:nvPr/>
        </p:nvSpPr>
        <p:spPr>
          <a:xfrm>
            <a:off x="609600" y="4038600"/>
            <a:ext cx="3962400" cy="646331"/>
          </a:xfrm>
          <a:prstGeom prst="rect">
            <a:avLst/>
          </a:prstGeom>
          <a:noFill/>
        </p:spPr>
        <p:txBody>
          <a:bodyPr wrap="square" rtlCol="0">
            <a:spAutoFit/>
          </a:bodyPr>
          <a:lstStyle/>
          <a:p>
            <a:pPr algn="ctr"/>
            <a:r>
              <a:rPr lang="en-US" sz="1800" dirty="0" smtClean="0"/>
              <a:t>Complete detector description in </a:t>
            </a:r>
            <a:r>
              <a:rPr lang="is-IS" sz="1800" dirty="0">
                <a:hlinkClick r:id="rId3"/>
              </a:rPr>
              <a:t>Class. Quantum Grav. 32 (2015) 074001</a:t>
            </a:r>
            <a:endParaRPr lang="en-US" sz="1800" dirty="0"/>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44</a:t>
            </a:fld>
            <a:endParaRPr lang="en-US"/>
          </a:p>
        </p:txBody>
      </p:sp>
    </p:spTree>
    <p:extLst>
      <p:ext uri="{BB962C8B-B14F-4D97-AF65-F5344CB8AC3E}">
        <p14:creationId xmlns:p14="http://schemas.microsoft.com/office/powerpoint/2010/main" val="293792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5s6s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1" cy="6858000"/>
          </a:xfrm>
          <a:prstGeom prst="rect">
            <a:avLst/>
          </a:prstGeom>
        </p:spPr>
      </p:pic>
      <p:cxnSp>
        <p:nvCxnSpPr>
          <p:cNvPr id="4" name="Straight Arrow Connector 3"/>
          <p:cNvCxnSpPr/>
          <p:nvPr/>
        </p:nvCxnSpPr>
        <p:spPr>
          <a:xfrm flipH="1">
            <a:off x="2188879" y="3826944"/>
            <a:ext cx="685069" cy="85228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145853" y="4547536"/>
            <a:ext cx="0" cy="101740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6219787" y="3818600"/>
            <a:ext cx="396977" cy="102775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64036" y="3232953"/>
            <a:ext cx="748923" cy="646331"/>
          </a:xfrm>
          <a:prstGeom prst="rect">
            <a:avLst/>
          </a:prstGeom>
          <a:solidFill>
            <a:schemeClr val="bg1"/>
          </a:solidFill>
          <a:ln>
            <a:solidFill>
              <a:schemeClr val="bg1"/>
            </a:solidFill>
          </a:ln>
        </p:spPr>
        <p:txBody>
          <a:bodyPr wrap="none" rtlCol="0">
            <a:spAutoFit/>
          </a:bodyPr>
          <a:lstStyle/>
          <a:p>
            <a:pPr algn="ctr"/>
            <a:r>
              <a:rPr lang="en-US" dirty="0" smtClean="0">
                <a:latin typeface="Times New Roman"/>
                <a:cs typeface="Times New Roman"/>
              </a:rPr>
              <a:t>Better </a:t>
            </a:r>
          </a:p>
          <a:p>
            <a:pPr algn="ctr"/>
            <a:r>
              <a:rPr lang="en-US" dirty="0">
                <a:latin typeface="Times New Roman"/>
                <a:cs typeface="Times New Roman"/>
              </a:rPr>
              <a:t>s</a:t>
            </a:r>
            <a:r>
              <a:rPr lang="en-US" dirty="0" smtClean="0">
                <a:latin typeface="Times New Roman"/>
                <a:cs typeface="Times New Roman"/>
              </a:rPr>
              <a:t>eismic </a:t>
            </a:r>
          </a:p>
          <a:p>
            <a:pPr algn="ctr"/>
            <a:r>
              <a:rPr lang="en-US" dirty="0" smtClean="0">
                <a:latin typeface="Times New Roman"/>
                <a:cs typeface="Times New Roman"/>
              </a:rPr>
              <a:t>isolation</a:t>
            </a:r>
          </a:p>
        </p:txBody>
      </p:sp>
      <p:sp>
        <p:nvSpPr>
          <p:cNvPr id="13" name="TextBox 12"/>
          <p:cNvSpPr txBox="1"/>
          <p:nvPr/>
        </p:nvSpPr>
        <p:spPr>
          <a:xfrm>
            <a:off x="6913851" y="4132480"/>
            <a:ext cx="646331" cy="646331"/>
          </a:xfrm>
          <a:prstGeom prst="rect">
            <a:avLst/>
          </a:prstGeom>
          <a:solidFill>
            <a:schemeClr val="bg1"/>
          </a:solidFill>
          <a:ln>
            <a:solidFill>
              <a:schemeClr val="bg1"/>
            </a:solidFill>
          </a:ln>
        </p:spPr>
        <p:txBody>
          <a:bodyPr wrap="none" rtlCol="0">
            <a:spAutoFit/>
          </a:bodyPr>
          <a:lstStyle/>
          <a:p>
            <a:pPr algn="ctr"/>
            <a:r>
              <a:rPr lang="en-US" dirty="0" smtClean="0">
                <a:latin typeface="Times New Roman"/>
                <a:cs typeface="Times New Roman"/>
              </a:rPr>
              <a:t>Higher</a:t>
            </a:r>
          </a:p>
          <a:p>
            <a:pPr algn="ctr"/>
            <a:r>
              <a:rPr lang="en-US" dirty="0">
                <a:latin typeface="Times New Roman"/>
                <a:cs typeface="Times New Roman"/>
              </a:rPr>
              <a:t>p</a:t>
            </a:r>
            <a:r>
              <a:rPr lang="en-US" dirty="0" smtClean="0">
                <a:latin typeface="Times New Roman"/>
                <a:cs typeface="Times New Roman"/>
              </a:rPr>
              <a:t>ower</a:t>
            </a:r>
          </a:p>
          <a:p>
            <a:pPr algn="ctr"/>
            <a:r>
              <a:rPr lang="en-US" dirty="0">
                <a:latin typeface="Times New Roman"/>
                <a:cs typeface="Times New Roman"/>
              </a:rPr>
              <a:t>l</a:t>
            </a:r>
            <a:r>
              <a:rPr lang="en-US" dirty="0" smtClean="0">
                <a:latin typeface="Times New Roman"/>
                <a:cs typeface="Times New Roman"/>
              </a:rPr>
              <a:t>aser</a:t>
            </a:r>
          </a:p>
        </p:txBody>
      </p:sp>
      <p:sp>
        <p:nvSpPr>
          <p:cNvPr id="14" name="TextBox 13"/>
          <p:cNvSpPr txBox="1"/>
          <p:nvPr/>
        </p:nvSpPr>
        <p:spPr>
          <a:xfrm>
            <a:off x="4486391" y="4805822"/>
            <a:ext cx="906919" cy="830997"/>
          </a:xfrm>
          <a:prstGeom prst="rect">
            <a:avLst/>
          </a:prstGeom>
          <a:solidFill>
            <a:schemeClr val="bg1"/>
          </a:solidFill>
          <a:ln>
            <a:solidFill>
              <a:schemeClr val="bg1"/>
            </a:solidFill>
          </a:ln>
        </p:spPr>
        <p:txBody>
          <a:bodyPr wrap="none" rtlCol="0">
            <a:spAutoFit/>
          </a:bodyPr>
          <a:lstStyle/>
          <a:p>
            <a:pPr algn="ctr"/>
            <a:r>
              <a:rPr lang="en-US" dirty="0" smtClean="0">
                <a:latin typeface="Times New Roman"/>
                <a:cs typeface="Times New Roman"/>
              </a:rPr>
              <a:t>Better </a:t>
            </a:r>
          </a:p>
          <a:p>
            <a:pPr algn="ctr"/>
            <a:r>
              <a:rPr lang="en-US" dirty="0">
                <a:latin typeface="Times New Roman"/>
                <a:cs typeface="Times New Roman"/>
              </a:rPr>
              <a:t>t</a:t>
            </a:r>
            <a:r>
              <a:rPr lang="en-US" dirty="0" smtClean="0">
                <a:latin typeface="Times New Roman"/>
                <a:cs typeface="Times New Roman"/>
              </a:rPr>
              <a:t>est masses</a:t>
            </a:r>
          </a:p>
          <a:p>
            <a:pPr algn="ctr"/>
            <a:r>
              <a:rPr lang="en-US" dirty="0" smtClean="0">
                <a:latin typeface="Times New Roman"/>
                <a:cs typeface="Times New Roman"/>
              </a:rPr>
              <a:t>and </a:t>
            </a:r>
          </a:p>
          <a:p>
            <a:pPr algn="ctr"/>
            <a:r>
              <a:rPr lang="en-US" dirty="0" smtClean="0">
                <a:latin typeface="Times New Roman"/>
                <a:cs typeface="Times New Roman"/>
              </a:rPr>
              <a:t>suspension</a:t>
            </a:r>
          </a:p>
        </p:txBody>
      </p:sp>
      <p:pic>
        <p:nvPicPr>
          <p:cNvPr id="9" name="Picture 3"/>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75961" y="1506544"/>
            <a:ext cx="2199967" cy="338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0" name="Picture 4"/>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09557" y="16407"/>
            <a:ext cx="2434103" cy="147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 name="Picture 2" descr="h2pslcloseup.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43659" y="1625570"/>
            <a:ext cx="3200339" cy="2400254"/>
          </a:xfrm>
          <a:prstGeom prst="rect">
            <a:avLst/>
          </a:prstGeom>
        </p:spPr>
      </p:pic>
      <p:pic>
        <p:nvPicPr>
          <p:cNvPr id="7" name="Picture 6" descr="H2_BSC8_SUS_ISI4.jpe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4400" y="2092"/>
            <a:ext cx="2149859" cy="3230861"/>
          </a:xfrm>
          <a:prstGeom prst="rect">
            <a:avLst/>
          </a:prstGeom>
        </p:spPr>
      </p:pic>
    </p:spTree>
    <p:extLst>
      <p:ext uri="{BB962C8B-B14F-4D97-AF65-F5344CB8AC3E}">
        <p14:creationId xmlns:p14="http://schemas.microsoft.com/office/powerpoint/2010/main" val="364924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3124200" y="6248400"/>
            <a:ext cx="2895600" cy="457200"/>
          </a:xfrm>
        </p:spPr>
        <p:txBody>
          <a:bodyPr/>
          <a:lstStyle/>
          <a:p>
            <a:pPr>
              <a:defRPr/>
            </a:pPr>
            <a:r>
              <a:rPr lang="en-US" smtClean="0"/>
              <a:t>Raab:  Finding the Voice of the Universe</a:t>
            </a:r>
            <a:endParaRPr lang="en-US" dirty="0"/>
          </a:p>
        </p:txBody>
      </p:sp>
      <p:sp>
        <p:nvSpPr>
          <p:cNvPr id="2" name="Title 1"/>
          <p:cNvSpPr>
            <a:spLocks noGrp="1"/>
          </p:cNvSpPr>
          <p:nvPr>
            <p:ph type="title"/>
          </p:nvPr>
        </p:nvSpPr>
        <p:spPr>
          <a:xfrm>
            <a:off x="1371600" y="228600"/>
            <a:ext cx="6019800" cy="914400"/>
          </a:xfrm>
        </p:spPr>
        <p:txBody>
          <a:bodyPr/>
          <a:lstStyle/>
          <a:p>
            <a:r>
              <a:rPr lang="en-US" dirty="0" smtClean="0"/>
              <a:t>Principal noise terms</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219200" y="1521048"/>
            <a:ext cx="6570941" cy="4955952"/>
          </a:xfrm>
          <a:prstGeom prst="rect">
            <a:avLst/>
          </a:prstGeom>
        </p:spPr>
      </p:pic>
      <p:sp>
        <p:nvSpPr>
          <p:cNvPr id="4" name="Slide Number Placeholder 3"/>
          <p:cNvSpPr>
            <a:spLocks noGrp="1"/>
          </p:cNvSpPr>
          <p:nvPr>
            <p:ph type="sldNum" sz="quarter" idx="12"/>
          </p:nvPr>
        </p:nvSpPr>
        <p:spPr/>
        <p:txBody>
          <a:bodyPr/>
          <a:lstStyle/>
          <a:p>
            <a:pPr>
              <a:defRPr/>
            </a:pPr>
            <a:fld id="{3FA244CC-88F7-B741-ABEA-29EACDCA51E3}" type="slidenum">
              <a:rPr lang="en-US" smtClean="0"/>
              <a:pPr>
                <a:defRPr/>
              </a:pPr>
              <a:t>46</a:t>
            </a:fld>
            <a:endParaRPr lang="en-US"/>
          </a:p>
        </p:txBody>
      </p:sp>
      <p:sp>
        <p:nvSpPr>
          <p:cNvPr id="8" name="TextBox 7"/>
          <p:cNvSpPr txBox="1"/>
          <p:nvPr/>
        </p:nvSpPr>
        <p:spPr>
          <a:xfrm>
            <a:off x="1295400" y="1219200"/>
            <a:ext cx="6477000" cy="307777"/>
          </a:xfrm>
          <a:prstGeom prst="rect">
            <a:avLst/>
          </a:prstGeom>
          <a:noFill/>
        </p:spPr>
        <p:txBody>
          <a:bodyPr wrap="square" rtlCol="0">
            <a:spAutoFit/>
          </a:bodyPr>
          <a:lstStyle/>
          <a:p>
            <a:pPr algn="ctr"/>
            <a:r>
              <a:rPr lang="pt-BR" sz="1400" dirty="0">
                <a:hlinkClick r:id="rId3"/>
              </a:rPr>
              <a:t>https://dcc.ligo.org/public/0113/T1400316/</a:t>
            </a:r>
            <a:r>
              <a:rPr lang="pt-BR" sz="1400" dirty="0" smtClean="0">
                <a:hlinkClick r:id="rId3"/>
              </a:rPr>
              <a:t>004</a:t>
            </a:r>
            <a:endParaRPr lang="en-US" sz="1400" dirty="0"/>
          </a:p>
        </p:txBody>
      </p:sp>
    </p:spTree>
    <p:extLst>
      <p:ext uri="{BB962C8B-B14F-4D97-AF65-F5344CB8AC3E}">
        <p14:creationId xmlns:p14="http://schemas.microsoft.com/office/powerpoint/2010/main" val="2906697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5638800" cy="990600"/>
          </a:xfrm>
        </p:spPr>
        <p:txBody>
          <a:bodyPr/>
          <a:lstStyle/>
          <a:p>
            <a:r>
              <a:rPr lang="en-US" sz="3200" dirty="0" smtClean="0">
                <a:solidFill>
                  <a:srgbClr val="006600"/>
                </a:solidFill>
              </a:rPr>
              <a:t>Initial S6 </a:t>
            </a:r>
            <a:r>
              <a:rPr lang="en-US" sz="3200" dirty="0" smtClean="0"/>
              <a:t>/ </a:t>
            </a:r>
            <a:r>
              <a:rPr lang="en-US" sz="3200" dirty="0" smtClean="0">
                <a:solidFill>
                  <a:srgbClr val="C00000"/>
                </a:solidFill>
              </a:rPr>
              <a:t>Advanced O1</a:t>
            </a:r>
            <a:r>
              <a:rPr lang="en-US" sz="3200" dirty="0" smtClean="0"/>
              <a:t/>
            </a:r>
            <a:br>
              <a:rPr lang="en-US" sz="3200" dirty="0" smtClean="0"/>
            </a:br>
            <a:r>
              <a:rPr lang="en-US" sz="3200" dirty="0" smtClean="0">
                <a:solidFill>
                  <a:srgbClr val="3333CC"/>
                </a:solidFill>
              </a:rPr>
              <a:t>Design</a:t>
            </a:r>
            <a:r>
              <a:rPr lang="en-US" sz="3200" dirty="0" smtClean="0"/>
              <a:t> / </a:t>
            </a:r>
            <a:r>
              <a:rPr lang="en-US" sz="3200" dirty="0" smtClean="0">
                <a:solidFill>
                  <a:schemeClr val="accent1">
                    <a:lumMod val="50000"/>
                  </a:schemeClr>
                </a:solidFill>
              </a:rPr>
              <a:t>A+ Upgrade</a:t>
            </a:r>
            <a:endParaRPr lang="en-US" sz="3200" dirty="0">
              <a:solidFill>
                <a:schemeClr val="accent1">
                  <a:lumMod val="50000"/>
                </a:schemeClr>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47800"/>
            <a:ext cx="9144000" cy="5410200"/>
          </a:xfrm>
          <a:prstGeom prst="rect">
            <a:avLst/>
          </a:prstGeom>
        </p:spPr>
      </p:pic>
      <p:sp>
        <p:nvSpPr>
          <p:cNvPr id="5" name="TextBox 4"/>
          <p:cNvSpPr txBox="1"/>
          <p:nvPr/>
        </p:nvSpPr>
        <p:spPr>
          <a:xfrm>
            <a:off x="3321028" y="2656582"/>
            <a:ext cx="3435345" cy="1077214"/>
          </a:xfrm>
          <a:prstGeom prst="rect">
            <a:avLst/>
          </a:prstGeom>
          <a:solidFill>
            <a:schemeClr val="bg1">
              <a:alpha val="90000"/>
            </a:schemeClr>
          </a:solidFill>
        </p:spPr>
        <p:txBody>
          <a:bodyPr wrap="none" lIns="91435" tIns="45718" rIns="91435" bIns="45718" rtlCol="0">
            <a:spAutoFit/>
          </a:bodyPr>
          <a:lstStyle/>
          <a:p>
            <a:r>
              <a:rPr lang="en-US" sz="3200" dirty="0">
                <a:solidFill>
                  <a:srgbClr val="C00000"/>
                </a:solidFill>
              </a:rPr>
              <a:t>~3 x the sensitivity</a:t>
            </a:r>
            <a:br>
              <a:rPr lang="en-US" sz="3200" dirty="0">
                <a:solidFill>
                  <a:srgbClr val="C00000"/>
                </a:solidFill>
              </a:rPr>
            </a:br>
            <a:r>
              <a:rPr lang="en-US" sz="3200" dirty="0">
                <a:solidFill>
                  <a:srgbClr val="C00000"/>
                </a:solidFill>
              </a:rPr>
              <a:t>made the difference</a:t>
            </a:r>
          </a:p>
        </p:txBody>
      </p:sp>
      <p:cxnSp>
        <p:nvCxnSpPr>
          <p:cNvPr id="7" name="Straight Arrow Connector 6"/>
          <p:cNvCxnSpPr/>
          <p:nvPr/>
        </p:nvCxnSpPr>
        <p:spPr>
          <a:xfrm>
            <a:off x="4191000" y="3810001"/>
            <a:ext cx="0" cy="838200"/>
          </a:xfrm>
          <a:prstGeom prst="straightConnector1">
            <a:avLst/>
          </a:prstGeom>
          <a:ln w="889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943600" y="4495801"/>
            <a:ext cx="0" cy="838200"/>
          </a:xfrm>
          <a:prstGeom prst="straightConnector1">
            <a:avLst/>
          </a:prstGeom>
          <a:ln w="88900">
            <a:solidFill>
              <a:srgbClr val="33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05328" y="5282625"/>
            <a:ext cx="1991040" cy="584771"/>
          </a:xfrm>
          <a:prstGeom prst="rect">
            <a:avLst/>
          </a:prstGeom>
          <a:solidFill>
            <a:schemeClr val="bg1">
              <a:alpha val="90000"/>
            </a:schemeClr>
          </a:solidFill>
        </p:spPr>
        <p:txBody>
          <a:bodyPr wrap="none" lIns="91435" tIns="45718" rIns="91435" bIns="45718" rtlCol="0">
            <a:spAutoFit/>
          </a:bodyPr>
          <a:lstStyle/>
          <a:p>
            <a:r>
              <a:rPr lang="en-US" sz="3200" dirty="0">
                <a:solidFill>
                  <a:srgbClr val="3333CC"/>
                </a:solidFill>
              </a:rPr>
              <a:t>~3 x to go!</a:t>
            </a:r>
          </a:p>
        </p:txBody>
      </p:sp>
      <p:cxnSp>
        <p:nvCxnSpPr>
          <p:cNvPr id="11" name="Straight Arrow Connector 10"/>
          <p:cNvCxnSpPr/>
          <p:nvPr/>
        </p:nvCxnSpPr>
        <p:spPr>
          <a:xfrm>
            <a:off x="4953000" y="5181601"/>
            <a:ext cx="0" cy="838200"/>
          </a:xfrm>
          <a:prstGeom prst="straightConnector1">
            <a:avLst/>
          </a:prstGeom>
          <a:ln w="889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23915" y="5094982"/>
            <a:ext cx="2144527" cy="1077214"/>
          </a:xfrm>
          <a:prstGeom prst="rect">
            <a:avLst/>
          </a:prstGeom>
          <a:solidFill>
            <a:schemeClr val="bg1">
              <a:alpha val="90000"/>
            </a:schemeClr>
          </a:solidFill>
        </p:spPr>
        <p:txBody>
          <a:bodyPr wrap="none" lIns="91435" tIns="45718" rIns="91435" bIns="45718" rtlCol="0">
            <a:spAutoFit/>
          </a:bodyPr>
          <a:lstStyle/>
          <a:p>
            <a:r>
              <a:rPr lang="en-US" sz="3200" dirty="0">
                <a:solidFill>
                  <a:srgbClr val="00B0F0"/>
                </a:solidFill>
              </a:rPr>
              <a:t>And we can</a:t>
            </a:r>
            <a:br>
              <a:rPr lang="en-US" sz="3200" dirty="0">
                <a:solidFill>
                  <a:srgbClr val="00B0F0"/>
                </a:solidFill>
              </a:rPr>
            </a:br>
            <a:r>
              <a:rPr lang="en-US" sz="3200" dirty="0">
                <a:solidFill>
                  <a:srgbClr val="00B0F0"/>
                </a:solidFill>
              </a:rPr>
              <a:t>go beyond</a:t>
            </a:r>
          </a:p>
        </p:txBody>
      </p:sp>
      <p:sp>
        <p:nvSpPr>
          <p:cNvPr id="6" name="Footer Placeholder 5"/>
          <p:cNvSpPr>
            <a:spLocks noGrp="1"/>
          </p:cNvSpPr>
          <p:nvPr>
            <p:ph type="ftr" sz="quarter" idx="11"/>
          </p:nvPr>
        </p:nvSpPr>
        <p:spPr/>
        <p:txBody>
          <a:bodyPr/>
          <a:lstStyle/>
          <a:p>
            <a:pPr>
              <a:defRPr/>
            </a:pPr>
            <a:r>
              <a:rPr lang="en-US" smtClean="0"/>
              <a:t>Raab:  Finding the Voice of the Universe</a:t>
            </a:r>
            <a:endParaRPr lang="en-US" dirty="0"/>
          </a:p>
        </p:txBody>
      </p:sp>
      <p:sp>
        <p:nvSpPr>
          <p:cNvPr id="9" name="Slide Number Placeholder 8"/>
          <p:cNvSpPr>
            <a:spLocks noGrp="1"/>
          </p:cNvSpPr>
          <p:nvPr>
            <p:ph type="sldNum" sz="quarter" idx="12"/>
          </p:nvPr>
        </p:nvSpPr>
        <p:spPr/>
        <p:txBody>
          <a:bodyPr/>
          <a:lstStyle/>
          <a:p>
            <a:pPr>
              <a:defRPr/>
            </a:pPr>
            <a:fld id="{3FA244CC-88F7-B741-ABEA-29EACDCA51E3}" type="slidenum">
              <a:rPr lang="en-US" smtClean="0"/>
              <a:pPr>
                <a:defRPr/>
              </a:pPr>
              <a:t>47</a:t>
            </a:fld>
            <a:endParaRPr lang="en-US"/>
          </a:p>
        </p:txBody>
      </p:sp>
      <p:sp>
        <p:nvSpPr>
          <p:cNvPr id="13" name="TextBox 12"/>
          <p:cNvSpPr txBox="1"/>
          <p:nvPr/>
        </p:nvSpPr>
        <p:spPr>
          <a:xfrm>
            <a:off x="1447800" y="1219200"/>
            <a:ext cx="6477000" cy="307777"/>
          </a:xfrm>
          <a:prstGeom prst="rect">
            <a:avLst/>
          </a:prstGeom>
          <a:noFill/>
        </p:spPr>
        <p:txBody>
          <a:bodyPr wrap="square" rtlCol="0">
            <a:spAutoFit/>
          </a:bodyPr>
          <a:lstStyle/>
          <a:p>
            <a:pPr algn="ctr"/>
            <a:r>
              <a:rPr lang="pt-BR" sz="1400" dirty="0">
                <a:hlinkClick r:id="rId3"/>
              </a:rPr>
              <a:t>https://dcc.ligo.org/public/0113/T1400316/</a:t>
            </a:r>
            <a:r>
              <a:rPr lang="pt-BR" sz="1400" dirty="0" smtClean="0">
                <a:hlinkClick r:id="rId3"/>
              </a:rPr>
              <a:t>004</a:t>
            </a:r>
            <a:r>
              <a:rPr lang="pt-BR" sz="1400" dirty="0"/>
              <a:t>; </a:t>
            </a:r>
            <a:r>
              <a:rPr lang="pt-BR" sz="1400" dirty="0" err="1"/>
              <a:t>https</a:t>
            </a:r>
            <a:r>
              <a:rPr lang="pt-BR" sz="1400" dirty="0"/>
              <a:t>://</a:t>
            </a:r>
            <a:r>
              <a:rPr lang="pt-BR" sz="1400" dirty="0" err="1"/>
              <a:t>dcc.ligo.org</a:t>
            </a:r>
            <a:r>
              <a:rPr lang="pt-BR" sz="1400" dirty="0"/>
              <a:t>/LIGO-G1500623</a:t>
            </a:r>
            <a:endParaRPr lang="en-US" sz="1400" dirty="0"/>
          </a:p>
        </p:txBody>
      </p:sp>
    </p:spTree>
    <p:extLst>
      <p:ext uri="{BB962C8B-B14F-4D97-AF65-F5344CB8AC3E}">
        <p14:creationId xmlns:p14="http://schemas.microsoft.com/office/powerpoint/2010/main" val="177848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33CC"/>
                </a:solidFill>
              </a:rPr>
              <a:t>Science</a:t>
            </a:r>
            <a:r>
              <a:rPr lang="en-US" dirty="0"/>
              <a:t> </a:t>
            </a:r>
            <a:r>
              <a:rPr lang="en-US" dirty="0" smtClean="0"/>
              <a:t>drives </a:t>
            </a:r>
            <a:r>
              <a:rPr lang="en-US" dirty="0" smtClean="0">
                <a:solidFill>
                  <a:srgbClr val="C00000"/>
                </a:solidFill>
              </a:rPr>
              <a:t>Requirements</a:t>
            </a:r>
            <a:endParaRPr lang="en-US" dirty="0">
              <a:solidFill>
                <a:srgbClr val="C00000"/>
              </a:solidFill>
            </a:endParaRPr>
          </a:p>
        </p:txBody>
      </p:sp>
      <p:sp>
        <p:nvSpPr>
          <p:cNvPr id="3" name="Content Placeholder 2"/>
          <p:cNvSpPr>
            <a:spLocks noGrp="1"/>
          </p:cNvSpPr>
          <p:nvPr>
            <p:ph idx="1"/>
          </p:nvPr>
        </p:nvSpPr>
        <p:spPr>
          <a:xfrm>
            <a:off x="457200" y="1600201"/>
            <a:ext cx="8534400" cy="4525963"/>
          </a:xfrm>
        </p:spPr>
        <p:txBody>
          <a:bodyPr>
            <a:normAutofit/>
          </a:bodyPr>
          <a:lstStyle/>
          <a:p>
            <a:r>
              <a:rPr lang="en-US" b="1" dirty="0" smtClean="0">
                <a:solidFill>
                  <a:srgbClr val="3333CC"/>
                </a:solidFill>
              </a:rPr>
              <a:t>Stellar </a:t>
            </a:r>
            <a:r>
              <a:rPr lang="en-US" b="1" dirty="0">
                <a:solidFill>
                  <a:srgbClr val="3333CC"/>
                </a:solidFill>
              </a:rPr>
              <a:t>Evolution at High Red-Shift: Black Holes from the first </a:t>
            </a:r>
            <a:r>
              <a:rPr lang="en-US" b="1" dirty="0" smtClean="0">
                <a:solidFill>
                  <a:srgbClr val="3333CC"/>
                </a:solidFill>
              </a:rPr>
              <a:t>stars (Population III)</a:t>
            </a:r>
          </a:p>
          <a:p>
            <a:pPr lvl="1"/>
            <a:r>
              <a:rPr lang="en-US" sz="2000" dirty="0" smtClean="0"/>
              <a:t>Reach </a:t>
            </a:r>
            <a:r>
              <a:rPr lang="en-US" sz="2000" dirty="0" smtClean="0">
                <a:solidFill>
                  <a:srgbClr val="C00000"/>
                </a:solidFill>
              </a:rPr>
              <a:t>z&gt;~10</a:t>
            </a:r>
          </a:p>
          <a:p>
            <a:pPr lvl="1"/>
            <a:r>
              <a:rPr lang="en-US" sz="2000" dirty="0" smtClean="0"/>
              <a:t>At least moderate GW </a:t>
            </a:r>
            <a:r>
              <a:rPr lang="en-US" sz="2000" dirty="0" smtClean="0">
                <a:solidFill>
                  <a:srgbClr val="C00000"/>
                </a:solidFill>
              </a:rPr>
              <a:t>luminosity distance </a:t>
            </a:r>
            <a:r>
              <a:rPr lang="en-US" sz="2000" dirty="0" smtClean="0"/>
              <a:t>precision</a:t>
            </a:r>
          </a:p>
          <a:p>
            <a:r>
              <a:rPr lang="en-US" b="1" dirty="0" smtClean="0">
                <a:solidFill>
                  <a:srgbClr val="3333CC"/>
                </a:solidFill>
              </a:rPr>
              <a:t>Independent Cosmology and the Dark Energy Equation of State</a:t>
            </a:r>
          </a:p>
          <a:p>
            <a:pPr lvl="1"/>
            <a:r>
              <a:rPr lang="en-US" sz="2000" dirty="0" smtClean="0"/>
              <a:t>Needs precision GW </a:t>
            </a:r>
            <a:r>
              <a:rPr lang="en-US" sz="2000" dirty="0" smtClean="0">
                <a:solidFill>
                  <a:srgbClr val="C00000"/>
                </a:solidFill>
              </a:rPr>
              <a:t>luminosity </a:t>
            </a:r>
            <a:r>
              <a:rPr lang="en-US" sz="2000" dirty="0">
                <a:solidFill>
                  <a:srgbClr val="C00000"/>
                </a:solidFill>
              </a:rPr>
              <a:t>distance</a:t>
            </a:r>
            <a:r>
              <a:rPr lang="en-US" sz="2000" dirty="0"/>
              <a:t> </a:t>
            </a:r>
            <a:r>
              <a:rPr lang="en-US" sz="2000" dirty="0" smtClean="0"/>
              <a:t>and </a:t>
            </a:r>
            <a:r>
              <a:rPr lang="en-US" sz="2000" dirty="0" smtClean="0">
                <a:solidFill>
                  <a:srgbClr val="C00000"/>
                </a:solidFill>
              </a:rPr>
              <a:t>localization</a:t>
            </a:r>
            <a:r>
              <a:rPr lang="en-US" sz="2000" dirty="0" smtClean="0"/>
              <a:t> for EM follow-ups (for redshift)</a:t>
            </a:r>
            <a:endParaRPr lang="en-US" sz="2000" b="1" dirty="0" smtClean="0"/>
          </a:p>
          <a:p>
            <a:r>
              <a:rPr lang="en-US" b="1" dirty="0" smtClean="0">
                <a:solidFill>
                  <a:srgbClr val="3333CC"/>
                </a:solidFill>
              </a:rPr>
              <a:t>Checking GR in extreme regime</a:t>
            </a:r>
          </a:p>
          <a:p>
            <a:pPr lvl="1"/>
            <a:r>
              <a:rPr lang="en-US" sz="2000" dirty="0" smtClean="0">
                <a:solidFill>
                  <a:srgbClr val="C00000"/>
                </a:solidFill>
              </a:rPr>
              <a:t>High SNR </a:t>
            </a:r>
            <a:r>
              <a:rPr lang="en-US" sz="2000" dirty="0" smtClean="0"/>
              <a:t>needed</a:t>
            </a:r>
          </a:p>
          <a:p>
            <a:pPr lvl="1"/>
            <a:r>
              <a:rPr lang="en-US" sz="2000" dirty="0" smtClean="0"/>
              <a:t>GW luminosity </a:t>
            </a:r>
            <a:r>
              <a:rPr lang="en-US" sz="2000" dirty="0"/>
              <a:t>distance and </a:t>
            </a:r>
            <a:r>
              <a:rPr lang="en-US" sz="2000" dirty="0" smtClean="0"/>
              <a:t>localization not essential</a:t>
            </a:r>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48</a:t>
            </a:fld>
            <a:endParaRPr lang="en-US"/>
          </a:p>
        </p:txBody>
      </p:sp>
    </p:spTree>
    <p:extLst>
      <p:ext uri="{BB962C8B-B14F-4D97-AF65-F5344CB8AC3E}">
        <p14:creationId xmlns:p14="http://schemas.microsoft.com/office/powerpoint/2010/main" val="3666077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Advanced LIGO</a:t>
            </a:r>
            <a:br>
              <a:rPr lang="en-US" dirty="0" smtClean="0"/>
            </a:br>
            <a:r>
              <a:rPr lang="en-US" dirty="0" smtClean="0"/>
              <a:t>upgrade path</a:t>
            </a:r>
            <a:endParaRPr lang="en-US" dirty="0"/>
          </a:p>
        </p:txBody>
      </p:sp>
      <p:sp>
        <p:nvSpPr>
          <p:cNvPr id="3" name="Content Placeholder 2"/>
          <p:cNvSpPr>
            <a:spLocks noGrp="1"/>
          </p:cNvSpPr>
          <p:nvPr>
            <p:ph idx="1"/>
          </p:nvPr>
        </p:nvSpPr>
        <p:spPr/>
        <p:txBody>
          <a:bodyPr/>
          <a:lstStyle/>
          <a:p>
            <a:r>
              <a:rPr lang="en-US" dirty="0" smtClean="0"/>
              <a:t>Advanced LIGO is limited by</a:t>
            </a:r>
            <a:br>
              <a:rPr lang="en-US" dirty="0" smtClean="0"/>
            </a:br>
            <a:r>
              <a:rPr lang="en-US" dirty="0" smtClean="0">
                <a:solidFill>
                  <a:srgbClr val="C00000"/>
                </a:solidFill>
              </a:rPr>
              <a:t>quantum noise</a:t>
            </a:r>
            <a:r>
              <a:rPr lang="en-US" dirty="0" smtClean="0"/>
              <a:t> &amp;</a:t>
            </a:r>
            <a:r>
              <a:rPr lang="en-US" dirty="0"/>
              <a:t> </a:t>
            </a:r>
            <a:r>
              <a:rPr lang="en-US" dirty="0" smtClean="0">
                <a:solidFill>
                  <a:srgbClr val="C00000"/>
                </a:solidFill>
              </a:rPr>
              <a:t>coating thermal noise</a:t>
            </a:r>
          </a:p>
          <a:p>
            <a:pPr lvl="1"/>
            <a:endParaRPr lang="en-US" dirty="0"/>
          </a:p>
          <a:p>
            <a:r>
              <a:rPr lang="en-US" dirty="0" smtClean="0">
                <a:solidFill>
                  <a:srgbClr val="C00000"/>
                </a:solidFill>
              </a:rPr>
              <a:t>Squeezed vacuum</a:t>
            </a:r>
            <a:r>
              <a:rPr lang="en-US" dirty="0" smtClean="0"/>
              <a:t> to reduce quantum noise</a:t>
            </a:r>
            <a:endParaRPr lang="en-US" dirty="0"/>
          </a:p>
          <a:p>
            <a:r>
              <a:rPr lang="en-US" dirty="0" smtClean="0"/>
              <a:t>Options for thermal noise:</a:t>
            </a:r>
          </a:p>
          <a:p>
            <a:pPr lvl="1"/>
            <a:r>
              <a:rPr lang="en-US" sz="2000" dirty="0" smtClean="0">
                <a:solidFill>
                  <a:srgbClr val="C00000"/>
                </a:solidFill>
              </a:rPr>
              <a:t>Better coatings</a:t>
            </a:r>
          </a:p>
          <a:p>
            <a:pPr lvl="1"/>
            <a:r>
              <a:rPr lang="en-US" sz="2000" dirty="0" smtClean="0">
                <a:solidFill>
                  <a:srgbClr val="C00000"/>
                </a:solidFill>
              </a:rPr>
              <a:t>Cryogenic operation</a:t>
            </a:r>
          </a:p>
          <a:p>
            <a:pPr lvl="1"/>
            <a:r>
              <a:rPr lang="en-US" sz="2000" dirty="0" smtClean="0">
                <a:solidFill>
                  <a:srgbClr val="C00000"/>
                </a:solidFill>
              </a:rPr>
              <a:t>Longer arms</a:t>
            </a:r>
            <a:r>
              <a:rPr lang="en-US" sz="2000" dirty="0" smtClean="0"/>
              <a:t> </a:t>
            </a:r>
            <a:r>
              <a:rPr lang="en-US" sz="2000" dirty="0" smtClean="0">
                <a:solidFill>
                  <a:srgbClr val="3333CC"/>
                </a:solidFill>
              </a:rPr>
              <a:t>(new facility</a:t>
            </a:r>
            <a:r>
              <a:rPr lang="en-US" sz="2000" dirty="0" smtClean="0"/>
              <a:t>)</a:t>
            </a:r>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49</a:t>
            </a:fld>
            <a:endParaRPr lang="en-US"/>
          </a:p>
        </p:txBody>
      </p:sp>
    </p:spTree>
    <p:extLst>
      <p:ext uri="{BB962C8B-B14F-4D97-AF65-F5344CB8AC3E}">
        <p14:creationId xmlns:p14="http://schemas.microsoft.com/office/powerpoint/2010/main" val="344178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Raab:  Finding the Voice of the Universe</a:t>
            </a:r>
            <a:endParaRPr lang="en-US"/>
          </a:p>
        </p:txBody>
      </p:sp>
      <p:sp>
        <p:nvSpPr>
          <p:cNvPr id="10" name="Slide Number Placeholder 5"/>
          <p:cNvSpPr>
            <a:spLocks noGrp="1"/>
          </p:cNvSpPr>
          <p:nvPr>
            <p:ph type="sldNum" sz="quarter" idx="12"/>
          </p:nvPr>
        </p:nvSpPr>
        <p:spPr/>
        <p:txBody>
          <a:bodyPr/>
          <a:lstStyle/>
          <a:p>
            <a:fld id="{667A3947-400E-204C-A64A-B54FD59060B7}" type="slidenum">
              <a:rPr lang="en-US"/>
              <a:pPr/>
              <a:t>5</a:t>
            </a:fld>
            <a:endParaRPr lang="en-US"/>
          </a:p>
        </p:txBody>
      </p:sp>
      <p:sp>
        <p:nvSpPr>
          <p:cNvPr id="179202" name="Rectangle 2"/>
          <p:cNvSpPr>
            <a:spLocks noGrp="1" noChangeArrowheads="1"/>
          </p:cNvSpPr>
          <p:nvPr>
            <p:ph type="title"/>
          </p:nvPr>
        </p:nvSpPr>
        <p:spPr/>
        <p:txBody>
          <a:bodyPr/>
          <a:lstStyle/>
          <a:p>
            <a:r>
              <a:rPr lang="en-US" dirty="0"/>
              <a:t>Special Relativity</a:t>
            </a:r>
          </a:p>
        </p:txBody>
      </p:sp>
      <p:sp>
        <p:nvSpPr>
          <p:cNvPr id="179203" name="Rectangle 3"/>
          <p:cNvSpPr>
            <a:spLocks noGrp="1" noChangeArrowheads="1"/>
          </p:cNvSpPr>
          <p:nvPr>
            <p:ph type="body" idx="1"/>
          </p:nvPr>
        </p:nvSpPr>
        <p:spPr>
          <a:xfrm>
            <a:off x="685800" y="1981200"/>
            <a:ext cx="7772400" cy="4343400"/>
          </a:xfrm>
        </p:spPr>
        <p:txBody>
          <a:bodyPr/>
          <a:lstStyle/>
          <a:p>
            <a:r>
              <a:rPr lang="en-US" sz="2000" dirty="0"/>
              <a:t>Einstein</a:t>
            </a:r>
            <a:r>
              <a:rPr lang="ja-JP" altLang="en-US" sz="2000" dirty="0">
                <a:latin typeface="Arial"/>
              </a:rPr>
              <a:t>’</a:t>
            </a:r>
            <a:r>
              <a:rPr lang="en-US" sz="2000" dirty="0"/>
              <a:t>s </a:t>
            </a:r>
            <a:r>
              <a:rPr lang="en-US" sz="2000" i="1" dirty="0"/>
              <a:t>Special</a:t>
            </a:r>
            <a:r>
              <a:rPr lang="en-US" sz="2000" dirty="0"/>
              <a:t> Theory of Relativity (</a:t>
            </a:r>
            <a:r>
              <a:rPr lang="en-US" sz="2000" dirty="0" smtClean="0"/>
              <a:t>1905) </a:t>
            </a:r>
            <a:r>
              <a:rPr lang="en-US" sz="2000" dirty="0"/>
              <a:t>described motion of matter </a:t>
            </a:r>
            <a:r>
              <a:rPr lang="en-US" sz="2000" i="1" dirty="0"/>
              <a:t>in the absence of gravity</a:t>
            </a:r>
          </a:p>
          <a:p>
            <a:pPr lvl="1"/>
            <a:r>
              <a:rPr lang="en-US" sz="1600" dirty="0"/>
              <a:t>Everything is relative, except the speed of light, which is absolute, in agreement with electromagnetism</a:t>
            </a:r>
          </a:p>
          <a:p>
            <a:pPr lvl="1"/>
            <a:r>
              <a:rPr lang="en-US" sz="1600" dirty="0"/>
              <a:t>Speed of light is a property of space</a:t>
            </a:r>
          </a:p>
          <a:p>
            <a:pPr lvl="1"/>
            <a:r>
              <a:rPr lang="en-US" sz="1600" dirty="0"/>
              <a:t>There is a special symmetry between space and time, mass and energy</a:t>
            </a:r>
          </a:p>
          <a:p>
            <a:pPr lvl="1"/>
            <a:r>
              <a:rPr lang="en-US" sz="1600" dirty="0"/>
              <a:t>All observers in relative motion observe the same laws of physics but they disagree on the definitions of time and space used to describe those laws</a:t>
            </a:r>
          </a:p>
          <a:p>
            <a:r>
              <a:rPr lang="en-US" sz="2000" dirty="0" smtClean="0"/>
              <a:t>Predictions</a:t>
            </a:r>
            <a:r>
              <a:rPr lang="en-US" sz="2000" dirty="0"/>
              <a:t>:</a:t>
            </a:r>
          </a:p>
          <a:p>
            <a:pPr lvl="1"/>
            <a:r>
              <a:rPr lang="en-US" sz="1600" dirty="0"/>
              <a:t>Moving rulers contract</a:t>
            </a:r>
          </a:p>
          <a:p>
            <a:pPr lvl="1"/>
            <a:r>
              <a:rPr lang="en-US" sz="1600" dirty="0"/>
              <a:t>Moving clocks tick slower</a:t>
            </a:r>
          </a:p>
          <a:p>
            <a:pPr lvl="1"/>
            <a:r>
              <a:rPr lang="en-US" sz="1600" dirty="0"/>
              <a:t>Matter is just a </a:t>
            </a:r>
            <a:r>
              <a:rPr lang="ja-JP" altLang="en-US" sz="1600" dirty="0">
                <a:latin typeface="Arial"/>
              </a:rPr>
              <a:t>“</a:t>
            </a:r>
            <a:r>
              <a:rPr lang="en-US" sz="1600" dirty="0"/>
              <a:t>frozen</a:t>
            </a:r>
            <a:r>
              <a:rPr lang="ja-JP" altLang="en-US" sz="1600" dirty="0">
                <a:latin typeface="Arial"/>
              </a:rPr>
              <a:t>”</a:t>
            </a:r>
            <a:r>
              <a:rPr lang="en-US" sz="1600" dirty="0"/>
              <a:t> form of energy (e.g., nuclear power industry)</a:t>
            </a:r>
          </a:p>
        </p:txBody>
      </p:sp>
    </p:spTree>
    <p:extLst>
      <p:ext uri="{BB962C8B-B14F-4D97-AF65-F5344CB8AC3E}">
        <p14:creationId xmlns:p14="http://schemas.microsoft.com/office/powerpoint/2010/main" val="180671698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019800" cy="609600"/>
          </a:xfrm>
        </p:spPr>
        <p:txBody>
          <a:bodyPr/>
          <a:lstStyle/>
          <a:p>
            <a:r>
              <a:rPr lang="en-US" dirty="0" smtClean="0"/>
              <a:t>Upgrade possibilities</a:t>
            </a:r>
            <a:endParaRPr lang="en-US" dirty="0"/>
          </a:p>
        </p:txBody>
      </p:sp>
      <p:pic>
        <p:nvPicPr>
          <p:cNvPr id="4" name="Content Placeholder 14"/>
          <p:cNvPicPr>
            <a:picLocks noChangeAspect="1"/>
          </p:cNvPicPr>
          <p:nvPr/>
        </p:nvPicPr>
        <p:blipFill rotWithShape="1">
          <a:blip r:embed="rId2"/>
          <a:srcRect l="23617" t="23133" r="20288" b="6959"/>
          <a:stretch/>
        </p:blipFill>
        <p:spPr>
          <a:xfrm>
            <a:off x="0" y="1371600"/>
            <a:ext cx="9144000" cy="4974750"/>
          </a:xfrm>
          <a:prstGeom prst="rect">
            <a:avLst/>
          </a:prstGeom>
        </p:spPr>
      </p:pic>
      <p:sp>
        <p:nvSpPr>
          <p:cNvPr id="5" name="Footer Placeholder 4"/>
          <p:cNvSpPr>
            <a:spLocks noGrp="1"/>
          </p:cNvSpPr>
          <p:nvPr>
            <p:ph type="ftr" sz="quarter" idx="11"/>
          </p:nvPr>
        </p:nvSpPr>
        <p:spPr/>
        <p:txBody>
          <a:bodyPr/>
          <a:lstStyle/>
          <a:p>
            <a:pPr>
              <a:defRPr/>
            </a:pPr>
            <a:r>
              <a:rPr lang="en-US" smtClean="0"/>
              <a:t>Raab:  Finding the Voice of the Universe</a:t>
            </a:r>
            <a:endParaRPr lang="en-US" dirty="0"/>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50</a:t>
            </a:fld>
            <a:endParaRPr lang="en-US"/>
          </a:p>
        </p:txBody>
      </p:sp>
      <p:sp>
        <p:nvSpPr>
          <p:cNvPr id="3" name="TextBox 2"/>
          <p:cNvSpPr txBox="1"/>
          <p:nvPr/>
        </p:nvSpPr>
        <p:spPr>
          <a:xfrm>
            <a:off x="1295400" y="1219200"/>
            <a:ext cx="6477000" cy="307777"/>
          </a:xfrm>
          <a:prstGeom prst="rect">
            <a:avLst/>
          </a:prstGeom>
          <a:noFill/>
        </p:spPr>
        <p:txBody>
          <a:bodyPr wrap="square" rtlCol="0">
            <a:spAutoFit/>
          </a:bodyPr>
          <a:lstStyle/>
          <a:p>
            <a:pPr algn="ctr"/>
            <a:r>
              <a:rPr lang="pt-BR" sz="1400" dirty="0">
                <a:hlinkClick r:id="rId3"/>
              </a:rPr>
              <a:t>https://dcc.ligo.org/public/0113/T1400316/</a:t>
            </a:r>
            <a:r>
              <a:rPr lang="pt-BR" sz="1400" dirty="0" smtClean="0">
                <a:hlinkClick r:id="rId3"/>
              </a:rPr>
              <a:t>004</a:t>
            </a:r>
            <a:r>
              <a:rPr lang="pt-BR" sz="1400" dirty="0" smtClean="0"/>
              <a:t>; </a:t>
            </a:r>
            <a:r>
              <a:rPr lang="pt-BR" sz="1400" dirty="0" err="1" smtClean="0"/>
              <a:t>www.et-gw.eu</a:t>
            </a:r>
            <a:endParaRPr lang="en-US" sz="1400" dirty="0"/>
          </a:p>
        </p:txBody>
      </p:sp>
    </p:spTree>
    <p:extLst>
      <p:ext uri="{BB962C8B-B14F-4D97-AF65-F5344CB8AC3E}">
        <p14:creationId xmlns:p14="http://schemas.microsoft.com/office/powerpoint/2010/main" val="421927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Raab:  Finding the Voice of the Universe</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51</a:t>
            </a:fld>
            <a:endParaRPr lang="en-US"/>
          </a:p>
        </p:txBody>
      </p:sp>
      <p:pic>
        <p:nvPicPr>
          <p:cNvPr id="5" name="Picture 4" descr="The_Gravitational_wave_spectrum_Sources_and_Detect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
        <p:nvSpPr>
          <p:cNvPr id="6" name="TextBox 5"/>
          <p:cNvSpPr txBox="1"/>
          <p:nvPr/>
        </p:nvSpPr>
        <p:spPr>
          <a:xfrm>
            <a:off x="838200" y="6400800"/>
            <a:ext cx="2438400" cy="307777"/>
          </a:xfrm>
          <a:prstGeom prst="rect">
            <a:avLst/>
          </a:prstGeom>
          <a:noFill/>
        </p:spPr>
        <p:txBody>
          <a:bodyPr wrap="square" rtlCol="0">
            <a:spAutoFit/>
          </a:bodyPr>
          <a:lstStyle/>
          <a:p>
            <a:r>
              <a:rPr lang="en-US" sz="1400" dirty="0" smtClean="0"/>
              <a:t>Credit:  NASA</a:t>
            </a:r>
            <a:endParaRPr lang="en-US" sz="1400" dirty="0"/>
          </a:p>
        </p:txBody>
      </p:sp>
    </p:spTree>
    <p:extLst>
      <p:ext uri="{BB962C8B-B14F-4D97-AF65-F5344CB8AC3E}">
        <p14:creationId xmlns:p14="http://schemas.microsoft.com/office/powerpoint/2010/main" val="10165872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Gravitational-Wave Astronomy as of today.</a:t>
            </a:r>
            <a:endParaRPr lang="en-US" dirty="0"/>
          </a:p>
        </p:txBody>
      </p:sp>
      <p:sp>
        <p:nvSpPr>
          <p:cNvPr id="3" name="Content Placeholder 2"/>
          <p:cNvSpPr>
            <a:spLocks noGrp="1"/>
          </p:cNvSpPr>
          <p:nvPr>
            <p:ph idx="1"/>
          </p:nvPr>
        </p:nvSpPr>
        <p:spPr>
          <a:xfrm>
            <a:off x="304800" y="1752600"/>
            <a:ext cx="8534400" cy="4495800"/>
          </a:xfrm>
        </p:spPr>
        <p:txBody>
          <a:bodyPr/>
          <a:lstStyle/>
          <a:p>
            <a:r>
              <a:rPr lang="en-US" sz="2000" dirty="0" smtClean="0"/>
              <a:t>The 1</a:t>
            </a:r>
            <a:r>
              <a:rPr lang="en-US" sz="2000" baseline="30000" dirty="0" smtClean="0"/>
              <a:t>st</a:t>
            </a:r>
            <a:r>
              <a:rPr lang="en-US" sz="2000" dirty="0" smtClean="0"/>
              <a:t> observing run of LIGO’s 2</a:t>
            </a:r>
            <a:r>
              <a:rPr lang="en-US" sz="2000" baseline="30000" dirty="0" smtClean="0"/>
              <a:t>nd</a:t>
            </a:r>
            <a:r>
              <a:rPr lang="en-US" sz="2000" dirty="0" smtClean="0"/>
              <a:t>-generation detectors has initiated Gravitational-Wave Astronomy, opening a new frontier for exploration.</a:t>
            </a:r>
          </a:p>
          <a:p>
            <a:r>
              <a:rPr lang="en-US" sz="2000" dirty="0" smtClean="0"/>
              <a:t>We have seen the annihilations</a:t>
            </a:r>
            <a:r>
              <a:rPr lang="en-US" sz="2000" dirty="0"/>
              <a:t> and the </a:t>
            </a:r>
            <a:r>
              <a:rPr lang="en-US" sz="2000" dirty="0" smtClean="0"/>
              <a:t>births of black holes for the first time.</a:t>
            </a:r>
          </a:p>
          <a:p>
            <a:r>
              <a:rPr lang="en-US" sz="2000" dirty="0" smtClean="0"/>
              <a:t>General Relativity provides a powerful framework from Earth-bound physics to mergers of stellar mass black holes at velocities near the speed of light.</a:t>
            </a:r>
          </a:p>
          <a:p>
            <a:r>
              <a:rPr lang="en-US" sz="2000" dirty="0" smtClean="0"/>
              <a:t>Black Hole Binaries exist and merge hourly somewhere in the universe</a:t>
            </a:r>
          </a:p>
          <a:p>
            <a:r>
              <a:rPr lang="en-US" sz="2000" dirty="0" smtClean="0"/>
              <a:t>An emerging international network of detectors soon will provide more accurate positions of sources to enable EM follow-ups of GW events.</a:t>
            </a:r>
          </a:p>
          <a:p>
            <a:r>
              <a:rPr lang="en-US" sz="2000" dirty="0" smtClean="0"/>
              <a:t>It is possible to develop more powerful generations of detectors and there is much physics still to be harvested from their observations.</a:t>
            </a:r>
          </a:p>
          <a:p>
            <a:endParaRPr lang="en-US" dirty="0"/>
          </a:p>
        </p:txBody>
      </p:sp>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52</a:t>
            </a:fld>
            <a:endParaRPr lang="en-US"/>
          </a:p>
        </p:txBody>
      </p:sp>
    </p:spTree>
    <p:extLst>
      <p:ext uri="{BB962C8B-B14F-4D97-AF65-F5344CB8AC3E}">
        <p14:creationId xmlns:p14="http://schemas.microsoft.com/office/powerpoint/2010/main" val="306771765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600200" y="228600"/>
            <a:ext cx="5791200" cy="1143000"/>
          </a:xfrm>
        </p:spPr>
        <p:txBody>
          <a:bodyPr/>
          <a:lstStyle/>
          <a:p>
            <a:r>
              <a:rPr lang="en-US" dirty="0">
                <a:latin typeface="Helvetica" charset="0"/>
                <a:ea typeface="ＭＳ Ｐゴシック" charset="0"/>
                <a:cs typeface="ＭＳ Ｐゴシック" charset="0"/>
              </a:rPr>
              <a:t>What will be the legacy of LIGO discoveries?</a:t>
            </a:r>
          </a:p>
        </p:txBody>
      </p:sp>
      <p:sp>
        <p:nvSpPr>
          <p:cNvPr id="59395" name="Content Placeholder 2"/>
          <p:cNvSpPr>
            <a:spLocks noGrp="1"/>
          </p:cNvSpPr>
          <p:nvPr>
            <p:ph idx="1"/>
          </p:nvPr>
        </p:nvSpPr>
        <p:spPr>
          <a:xfrm>
            <a:off x="685800" y="1600200"/>
            <a:ext cx="7772400" cy="4724400"/>
          </a:xfrm>
        </p:spPr>
        <p:txBody>
          <a:bodyPr/>
          <a:lstStyle/>
          <a:p>
            <a:r>
              <a:rPr lang="en-US" dirty="0">
                <a:latin typeface="Helvetica" charset="0"/>
                <a:ea typeface="ＭＳ Ｐゴシック" charset="0"/>
                <a:cs typeface="ＭＳ Ｐゴシック" charset="0"/>
              </a:rPr>
              <a:t>Attempts in the 19</a:t>
            </a:r>
            <a:r>
              <a:rPr lang="en-US" baseline="30000" dirty="0">
                <a:latin typeface="Helvetica" charset="0"/>
                <a:ea typeface="ＭＳ Ｐゴシック" charset="0"/>
                <a:cs typeface="ＭＳ Ｐゴシック" charset="0"/>
              </a:rPr>
              <a:t>th</a:t>
            </a:r>
            <a:r>
              <a:rPr lang="en-US" dirty="0">
                <a:latin typeface="Helvetica" charset="0"/>
                <a:ea typeface="ＭＳ Ｐゴシック" charset="0"/>
                <a:cs typeface="ＭＳ Ｐゴシック" charset="0"/>
              </a:rPr>
              <a:t> century to explain why the sky is blue, sunsets red and clouds white led to the 20</a:t>
            </a:r>
            <a:r>
              <a:rPr lang="en-US" baseline="30000" dirty="0">
                <a:latin typeface="Helvetica" charset="0"/>
                <a:ea typeface="ＭＳ Ｐゴシック" charset="0"/>
                <a:cs typeface="ＭＳ Ｐゴシック" charset="0"/>
              </a:rPr>
              <a:t>th</a:t>
            </a:r>
            <a:r>
              <a:rPr lang="en-US" dirty="0">
                <a:latin typeface="Helvetica" charset="0"/>
                <a:ea typeface="ＭＳ Ｐゴシック" charset="0"/>
                <a:cs typeface="ＭＳ Ｐゴシック" charset="0"/>
              </a:rPr>
              <a:t> century economy:</a:t>
            </a:r>
          </a:p>
          <a:p>
            <a:pPr lvl="1"/>
            <a:r>
              <a:rPr lang="en-US" dirty="0">
                <a:latin typeface="Helvetica" charset="0"/>
                <a:ea typeface="ＭＳ Ｐゴシック" charset="0"/>
              </a:rPr>
              <a:t>Atomic and nuclear physics and modern materials</a:t>
            </a:r>
          </a:p>
          <a:p>
            <a:pPr lvl="1"/>
            <a:r>
              <a:rPr lang="en-US" dirty="0">
                <a:latin typeface="Helvetica" charset="0"/>
                <a:ea typeface="ＭＳ Ｐゴシック" charset="0"/>
              </a:rPr>
              <a:t>Modern chemical and pharmaceutical industries</a:t>
            </a:r>
          </a:p>
          <a:p>
            <a:pPr lvl="1"/>
            <a:r>
              <a:rPr lang="en-US" dirty="0">
                <a:latin typeface="Helvetica" charset="0"/>
                <a:ea typeface="ＭＳ Ｐゴシック" charset="0"/>
              </a:rPr>
              <a:t>Modern electronics and computer industries</a:t>
            </a:r>
          </a:p>
          <a:p>
            <a:pPr lvl="1"/>
            <a:r>
              <a:rPr lang="en-US" dirty="0">
                <a:latin typeface="Helvetica" charset="0"/>
                <a:ea typeface="ＭＳ Ｐゴシック" charset="0"/>
              </a:rPr>
              <a:t>Unraveling the structure of DNA and other bio-molecules, leading to modern biochemistry and gene therapy</a:t>
            </a:r>
          </a:p>
          <a:p>
            <a:pPr lvl="1"/>
            <a:r>
              <a:rPr lang="en-US" dirty="0">
                <a:latin typeface="Helvetica" charset="0"/>
                <a:ea typeface="ＭＳ Ｐゴシック" charset="0"/>
              </a:rPr>
              <a:t>Development of almost all medical diagnostic machines</a:t>
            </a:r>
          </a:p>
          <a:p>
            <a:pPr lvl="1"/>
            <a:r>
              <a:rPr lang="en-US" dirty="0">
                <a:latin typeface="Helvetica" charset="0"/>
                <a:ea typeface="ＭＳ Ｐゴシック" charset="0"/>
              </a:rPr>
              <a:t>Also a new phrase, </a:t>
            </a:r>
            <a:r>
              <a:rPr lang="ja-JP" altLang="en-US" dirty="0">
                <a:latin typeface="Helvetica" charset="0"/>
                <a:ea typeface="ＭＳ Ｐゴシック" charset="0"/>
              </a:rPr>
              <a:t>“</a:t>
            </a:r>
            <a:r>
              <a:rPr lang="en-US" dirty="0">
                <a:latin typeface="Helvetica" charset="0"/>
                <a:ea typeface="ＭＳ Ｐゴシック" charset="0"/>
              </a:rPr>
              <a:t>Blue-sky research</a:t>
            </a:r>
            <a:r>
              <a:rPr lang="ja-JP" altLang="en-US" dirty="0">
                <a:latin typeface="Helvetica" charset="0"/>
                <a:ea typeface="ＭＳ Ｐゴシック" charset="0"/>
              </a:rPr>
              <a:t>”</a:t>
            </a:r>
            <a:endParaRPr lang="en-US" dirty="0">
              <a:latin typeface="Helvetica" charset="0"/>
              <a:ea typeface="ＭＳ Ｐゴシック" charset="0"/>
            </a:endParaRPr>
          </a:p>
          <a:p>
            <a:r>
              <a:rPr lang="en-US" dirty="0">
                <a:latin typeface="Helvetica" charset="0"/>
                <a:ea typeface="ＭＳ Ｐゴシック" charset="0"/>
                <a:cs typeface="ＭＳ Ｐゴシック" charset="0"/>
              </a:rPr>
              <a:t>LIGO discoveries likely will revolutionize our understanding of space, time, matter and energy, as well as redefine what people can imagine and </a:t>
            </a:r>
            <a:r>
              <a:rPr lang="en-US" dirty="0" smtClean="0">
                <a:latin typeface="Helvetica" charset="0"/>
                <a:ea typeface="ＭＳ Ｐゴシック" charset="0"/>
                <a:cs typeface="ＭＳ Ｐゴシック" charset="0"/>
              </a:rPr>
              <a:t>build. </a:t>
            </a:r>
            <a:endParaRPr lang="en-US" dirty="0">
              <a:latin typeface="Helvetica" charset="0"/>
              <a:ea typeface="ＭＳ Ｐゴシック" charset="0"/>
              <a:cs typeface="ＭＳ Ｐゴシック" charset="0"/>
            </a:endParaRPr>
          </a:p>
          <a:p>
            <a:pPr lvl="1"/>
            <a:endParaRPr lang="en-US" dirty="0">
              <a:latin typeface="Helvetica" charset="0"/>
              <a:ea typeface="ＭＳ Ｐゴシック" charset="0"/>
            </a:endParaRPr>
          </a:p>
        </p:txBody>
      </p:sp>
      <p:sp>
        <p:nvSpPr>
          <p:cNvPr id="6" name="Footer Placeholder 5"/>
          <p:cNvSpPr>
            <a:spLocks noGrp="1"/>
          </p:cNvSpPr>
          <p:nvPr>
            <p:ph type="ftr" sz="quarter" idx="11"/>
          </p:nvPr>
        </p:nvSpPr>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smtClean="0">
                <a:latin typeface="Helvetica" charset="0"/>
              </a:rPr>
              <a:t>Raab:  Finding the Voice of the Universe</a:t>
            </a:r>
            <a:endParaRPr lang="en-US" sz="1400">
              <a:latin typeface="Helvetica" charset="0"/>
            </a:endParaRPr>
          </a:p>
        </p:txBody>
      </p:sp>
      <p:sp>
        <p:nvSpPr>
          <p:cNvPr id="2" name="Slide Number Placeholder 1"/>
          <p:cNvSpPr>
            <a:spLocks noGrp="1"/>
          </p:cNvSpPr>
          <p:nvPr>
            <p:ph type="sldNum" sz="quarter" idx="12"/>
          </p:nvPr>
        </p:nvSpPr>
        <p:spPr/>
        <p:txBody>
          <a:bodyPr/>
          <a:lstStyle/>
          <a:p>
            <a:pPr>
              <a:defRPr/>
            </a:pPr>
            <a:fld id="{3FA244CC-88F7-B741-ABEA-29EACDCA51E3}" type="slidenum">
              <a:rPr lang="en-US" smtClean="0"/>
              <a:pPr>
                <a:defRPr/>
              </a:pPr>
              <a:t>53</a:t>
            </a:fld>
            <a:endParaRPr lang="en-US"/>
          </a:p>
        </p:txBody>
      </p:sp>
    </p:spTree>
    <p:extLst>
      <p:ext uri="{BB962C8B-B14F-4D97-AF65-F5344CB8AC3E}">
        <p14:creationId xmlns:p14="http://schemas.microsoft.com/office/powerpoint/2010/main" val="6366315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Raab:  Finding the Voice of the Universe</a:t>
            </a:r>
            <a:endParaRPr lang="en-US"/>
          </a:p>
        </p:txBody>
      </p:sp>
      <p:sp>
        <p:nvSpPr>
          <p:cNvPr id="10" name="Slide Number Placeholder 4"/>
          <p:cNvSpPr>
            <a:spLocks noGrp="1"/>
          </p:cNvSpPr>
          <p:nvPr>
            <p:ph type="sldNum" sz="quarter" idx="12"/>
          </p:nvPr>
        </p:nvSpPr>
        <p:spPr/>
        <p:txBody>
          <a:bodyPr/>
          <a:lstStyle/>
          <a:p>
            <a:fld id="{10BD8414-6419-114F-814B-2AE070C1C018}" type="slidenum">
              <a:rPr lang="en-US"/>
              <a:pPr/>
              <a:t>54</a:t>
            </a:fld>
            <a:endParaRPr lang="en-US"/>
          </a:p>
        </p:txBody>
      </p:sp>
      <p:sp>
        <p:nvSpPr>
          <p:cNvPr id="288770" name="Rectangle 2"/>
          <p:cNvSpPr>
            <a:spLocks noGrp="1" noChangeArrowheads="1"/>
          </p:cNvSpPr>
          <p:nvPr>
            <p:ph type="title"/>
          </p:nvPr>
        </p:nvSpPr>
        <p:spPr>
          <a:xfrm>
            <a:off x="1447800" y="381000"/>
            <a:ext cx="6019800" cy="762000"/>
          </a:xfrm>
        </p:spPr>
        <p:txBody>
          <a:bodyPr/>
          <a:lstStyle/>
          <a:p>
            <a:r>
              <a:rPr lang="en-US" sz="3200" dirty="0"/>
              <a:t>It</a:t>
            </a:r>
            <a:r>
              <a:rPr lang="ja-JP" altLang="en-US" sz="3200" dirty="0">
                <a:latin typeface="Arial"/>
              </a:rPr>
              <a:t>’</a:t>
            </a:r>
            <a:r>
              <a:rPr lang="en-US" sz="3200" dirty="0"/>
              <a:t>s never as easy as it looks…</a:t>
            </a:r>
          </a:p>
        </p:txBody>
      </p:sp>
      <p:pic>
        <p:nvPicPr>
          <p:cNvPr id="288771" name="Picture 3" descr="and_it_stayed_lock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124200"/>
            <a:ext cx="32766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288772" name="Picture 4" descr="Firepansmall"/>
          <p:cNvPicPr>
            <a:picLocks noChangeAspect="1" noChangeArrowheads="1"/>
          </p:cNvPicPr>
          <p:nvPr/>
        </p:nvPicPr>
        <p:blipFill>
          <a:blip r:embed="rId3">
            <a:extLst>
              <a:ext uri="{28A0092B-C50C-407E-A947-70E740481C1C}">
                <a14:useLocalDpi xmlns:a14="http://schemas.microsoft.com/office/drawing/2010/main" val="0"/>
              </a:ext>
            </a:extLst>
          </a:blip>
          <a:srcRect l="47224"/>
          <a:stretch>
            <a:fillRect/>
          </a:stretch>
        </p:blipFill>
        <p:spPr bwMode="auto">
          <a:xfrm>
            <a:off x="228600" y="4724400"/>
            <a:ext cx="83820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88773" name="Picture 5" descr="oncom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009775"/>
            <a:ext cx="2128838" cy="2836863"/>
          </a:xfrm>
          <a:prstGeom prst="rect">
            <a:avLst/>
          </a:prstGeom>
          <a:noFill/>
          <a:extLst>
            <a:ext uri="{909E8E84-426E-40dd-AFC4-6F175D3DCCD1}">
              <a14:hiddenFill xmlns:a14="http://schemas.microsoft.com/office/drawing/2010/main">
                <a:solidFill>
                  <a:srgbClr val="FFFFFF"/>
                </a:solidFill>
              </a14:hiddenFill>
            </a:ext>
          </a:extLst>
        </p:spPr>
      </p:pic>
      <p:pic>
        <p:nvPicPr>
          <p:cNvPr id="288774" name="Picture 6" descr="Nightf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76600"/>
            <a:ext cx="2741613" cy="1827213"/>
          </a:xfrm>
          <a:prstGeom prst="rect">
            <a:avLst/>
          </a:prstGeom>
          <a:noFill/>
          <a:extLst>
            <a:ext uri="{909E8E84-426E-40dd-AFC4-6F175D3DCCD1}">
              <a14:hiddenFill xmlns:a14="http://schemas.microsoft.com/office/drawing/2010/main">
                <a:solidFill>
                  <a:srgbClr val="FFFFFF"/>
                </a:solidFill>
              </a14:hiddenFill>
            </a:ext>
          </a:extLst>
        </p:spPr>
      </p:pic>
      <p:pic>
        <p:nvPicPr>
          <p:cNvPr id="288775" name="Picture 7" descr="noaa_big"/>
          <p:cNvPicPr>
            <a:picLocks noChangeAspect="1" noChangeArrowheads="1"/>
          </p:cNvPicPr>
          <p:nvPr/>
        </p:nvPicPr>
        <p:blipFill>
          <a:blip r:embed="rId6">
            <a:extLst>
              <a:ext uri="{28A0092B-C50C-407E-A947-70E740481C1C}">
                <a14:useLocalDpi xmlns:a14="http://schemas.microsoft.com/office/drawing/2010/main" val="0"/>
              </a:ext>
            </a:extLst>
          </a:blip>
          <a:srcRect t="7962" b="23517"/>
          <a:stretch>
            <a:fillRect/>
          </a:stretch>
        </p:blipFill>
        <p:spPr bwMode="auto">
          <a:xfrm>
            <a:off x="3581400" y="1619250"/>
            <a:ext cx="304800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88776" name="Picture 8" descr="lho_earthquak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306513"/>
            <a:ext cx="3200400" cy="212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80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Basics of General Relativity and Gravitational Waves</a:t>
            </a:r>
            <a:endParaRPr lang="en-US" dirty="0"/>
          </a:p>
        </p:txBody>
      </p:sp>
      <p:sp>
        <p:nvSpPr>
          <p:cNvPr id="3" name="Subtitle 2"/>
          <p:cNvSpPr>
            <a:spLocks noGrp="1"/>
          </p:cNvSpPr>
          <p:nvPr>
            <p:ph type="subTitle" idx="1"/>
          </p:nvPr>
        </p:nvSpPr>
        <p:spPr>
          <a:xfrm>
            <a:off x="838200" y="3886200"/>
            <a:ext cx="7239000" cy="1371600"/>
          </a:xfrm>
        </p:spPr>
        <p:txBody>
          <a:bodyPr/>
          <a:lstStyle/>
          <a:p>
            <a:r>
              <a:rPr lang="en-US" dirty="0" smtClean="0"/>
              <a:t>Wherein it is realized that space and time are things whose properties are manifested by phenomena that we collectively refer to as “gravity”.</a:t>
            </a:r>
            <a:endParaRPr lang="en-US" dirty="0"/>
          </a:p>
        </p:txBody>
      </p:sp>
    </p:spTree>
    <p:extLst>
      <p:ext uri="{BB962C8B-B14F-4D97-AF65-F5344CB8AC3E}">
        <p14:creationId xmlns:p14="http://schemas.microsoft.com/office/powerpoint/2010/main" val="18319481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Helvetica" charset="0"/>
                <a:ea typeface="ＭＳ Ｐゴシック" charset="0"/>
                <a:cs typeface="ＭＳ Ｐゴシック" charset="0"/>
              </a:rPr>
              <a:t>Special Relativity and the Case of the Missing Sun</a:t>
            </a:r>
          </a:p>
        </p:txBody>
      </p:sp>
      <p:sp>
        <p:nvSpPr>
          <p:cNvPr id="32777" name="Slide Number Placeholder 1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D898F10-1906-934C-A82E-1BA4C602C267}" type="slidenum">
              <a:rPr lang="en-US" sz="1400">
                <a:latin typeface="Helvetica" charset="0"/>
              </a:rPr>
              <a:pPr/>
              <a:t>7</a:t>
            </a:fld>
            <a:endParaRPr lang="en-US" sz="1400">
              <a:latin typeface="Helvetica" charset="0"/>
            </a:endParaRPr>
          </a:p>
        </p:txBody>
      </p:sp>
      <p:sp>
        <p:nvSpPr>
          <p:cNvPr id="126" name="Footer Placeholder 125"/>
          <p:cNvSpPr>
            <a:spLocks noGrp="1"/>
          </p:cNvSpPr>
          <p:nvPr>
            <p:ph type="ftr" sz="quarter" idx="11"/>
          </p:nvPr>
        </p:nvSpPr>
        <p:spPr/>
        <p:txBody>
          <a:bodyPr/>
          <a:lstStyle/>
          <a:p>
            <a:pPr>
              <a:defRPr/>
            </a:pPr>
            <a:r>
              <a:rPr lang="en-US" smtClean="0"/>
              <a:t>Raab:  Finding the Voice of the Universe</a:t>
            </a:r>
            <a:endParaRPr lang="en-US"/>
          </a:p>
        </p:txBody>
      </p:sp>
      <p:pic>
        <p:nvPicPr>
          <p:cNvPr id="2" name="Vanishing Sun w pau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0"/>
            <a:ext cx="9144000" cy="5143500"/>
          </a:xfrm>
          <a:prstGeom prst="rect">
            <a:avLst/>
          </a:prstGeom>
        </p:spPr>
      </p:pic>
    </p:spTree>
    <p:extLst>
      <p:ext uri="{BB962C8B-B14F-4D97-AF65-F5344CB8AC3E}">
        <p14:creationId xmlns:p14="http://schemas.microsoft.com/office/powerpoint/2010/main" val="304775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fall is weightless</a:t>
            </a:r>
            <a:endParaRPr lang="en-US" dirty="0"/>
          </a:p>
        </p:txBody>
      </p:sp>
      <p:pic>
        <p:nvPicPr>
          <p:cNvPr id="6" name="Content Placeholder 5" descr="weightlessness-sandra-magnus-astronaut-fruit.jpg"/>
          <p:cNvPicPr>
            <a:picLocks noGrp="1" noChangeAspect="1"/>
          </p:cNvPicPr>
          <p:nvPr>
            <p:ph idx="1"/>
          </p:nvPr>
        </p:nvPicPr>
        <p:blipFill>
          <a:blip r:embed="rId2">
            <a:extLst>
              <a:ext uri="{28A0092B-C50C-407E-A947-70E740481C1C}">
                <a14:useLocalDpi xmlns:a14="http://schemas.microsoft.com/office/drawing/2010/main" val="0"/>
              </a:ext>
            </a:extLst>
          </a:blip>
          <a:srcRect t="9832" b="9832"/>
          <a:stretch>
            <a:fillRect/>
          </a:stretch>
        </p:blipFill>
        <p:spPr/>
      </p:pic>
      <p:sp>
        <p:nvSpPr>
          <p:cNvPr id="4" name="Footer Placeholder 3"/>
          <p:cNvSpPr>
            <a:spLocks noGrp="1"/>
          </p:cNvSpPr>
          <p:nvPr>
            <p:ph type="ftr" sz="quarter" idx="11"/>
          </p:nvPr>
        </p:nvSpPr>
        <p:spPr/>
        <p:txBody>
          <a:bodyPr/>
          <a:lstStyle/>
          <a:p>
            <a:pPr>
              <a:defRPr/>
            </a:pPr>
            <a:r>
              <a:rPr lang="en-US" smtClean="0"/>
              <a:t>Raab:  Finding the Voice of the Universe</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8</a:t>
            </a:fld>
            <a:endParaRPr lang="en-US"/>
          </a:p>
        </p:txBody>
      </p:sp>
    </p:spTree>
    <p:extLst>
      <p:ext uri="{BB962C8B-B14F-4D97-AF65-F5344CB8AC3E}">
        <p14:creationId xmlns:p14="http://schemas.microsoft.com/office/powerpoint/2010/main" val="4957879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074"/>
          <p:cNvSpPr>
            <a:spLocks noGrp="1" noChangeArrowheads="1"/>
          </p:cNvSpPr>
          <p:nvPr>
            <p:ph type="title"/>
          </p:nvPr>
        </p:nvSpPr>
        <p:spPr>
          <a:xfrm>
            <a:off x="1143000" y="381000"/>
            <a:ext cx="6248400" cy="1143000"/>
          </a:xfrm>
        </p:spPr>
        <p:txBody>
          <a:bodyPr/>
          <a:lstStyle/>
          <a:p>
            <a:r>
              <a:rPr lang="en-US" sz="2800" dirty="0" smtClean="0">
                <a:latin typeface="Helvetica" charset="0"/>
                <a:ea typeface="ＭＳ Ｐゴシック" charset="0"/>
                <a:cs typeface="ＭＳ Ｐゴシック" charset="0"/>
              </a:rPr>
              <a:t>Einstein’</a:t>
            </a:r>
            <a:r>
              <a:rPr lang="en-US" altLang="ja-JP" sz="2800" dirty="0" smtClean="0">
                <a:latin typeface="Helvetica" charset="0"/>
                <a:ea typeface="ＭＳ Ｐゴシック" charset="0"/>
                <a:cs typeface="ＭＳ Ｐゴシック" charset="0"/>
              </a:rPr>
              <a:t>s </a:t>
            </a:r>
            <a:r>
              <a:rPr lang="en-US" altLang="ja-JP" sz="2800" dirty="0">
                <a:latin typeface="Helvetica" charset="0"/>
                <a:ea typeface="ＭＳ Ｐゴシック" charset="0"/>
                <a:cs typeface="ＭＳ Ｐゴシック" charset="0"/>
              </a:rPr>
              <a:t>General Relativity re-wrote the rules of space and time</a:t>
            </a:r>
            <a:endParaRPr lang="en-US" sz="2800" dirty="0">
              <a:latin typeface="Helvetica" charset="0"/>
              <a:ea typeface="ＭＳ Ｐゴシック" charset="0"/>
              <a:cs typeface="ＭＳ Ｐゴシック" charset="0"/>
            </a:endParaRPr>
          </a:p>
        </p:txBody>
      </p:sp>
      <p:pic>
        <p:nvPicPr>
          <p:cNvPr id="25602" name="Picture 30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4191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5603" name="Text Box 3079"/>
          <p:cNvSpPr txBox="1">
            <a:spLocks noChangeArrowheads="1"/>
          </p:cNvSpPr>
          <p:nvPr/>
        </p:nvSpPr>
        <p:spPr bwMode="auto">
          <a:xfrm>
            <a:off x="1066800" y="4464050"/>
            <a:ext cx="342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tx2"/>
                </a:solidFill>
              </a:rPr>
              <a:t>A massive object shifts apparent position of a star</a:t>
            </a:r>
          </a:p>
        </p:txBody>
      </p:sp>
      <p:pic>
        <p:nvPicPr>
          <p:cNvPr id="25604" name="Picture 3081" descr="MIMI"/>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95800" y="1600200"/>
            <a:ext cx="4419600" cy="3581400"/>
          </a:xfrm>
          <a:noFill/>
        </p:spPr>
      </p:pic>
      <p:sp>
        <p:nvSpPr>
          <p:cNvPr id="25605" name="Rectangle 3084"/>
          <p:cNvSpPr>
            <a:spLocks noGrp="1" noChangeArrowheads="1"/>
          </p:cNvSpPr>
          <p:nvPr>
            <p:ph type="body" sz="half" idx="2"/>
          </p:nvPr>
        </p:nvSpPr>
        <p:spPr>
          <a:xfrm>
            <a:off x="4648200" y="1752600"/>
            <a:ext cx="4191000" cy="762000"/>
          </a:xfrm>
          <a:noFill/>
        </p:spPr>
        <p:txBody>
          <a:bodyPr/>
          <a:lstStyle/>
          <a:p>
            <a:pPr algn="ctr">
              <a:buFont typeface="Monotype Sorts" charset="0"/>
              <a:buNone/>
            </a:pPr>
            <a:r>
              <a:rPr lang="en-US" sz="2000" b="1">
                <a:solidFill>
                  <a:schemeClr val="tx2"/>
                </a:solidFill>
                <a:latin typeface="Helvetica" charset="0"/>
                <a:ea typeface="ＭＳ Ｐゴシック" charset="0"/>
                <a:cs typeface="ＭＳ Ｐゴシック" charset="0"/>
              </a:rPr>
              <a:t>Rendering of space stirred by two orbiting black holes</a:t>
            </a:r>
          </a:p>
        </p:txBody>
      </p:sp>
      <p:sp>
        <p:nvSpPr>
          <p:cNvPr id="25606" name="Text Box 3085"/>
          <p:cNvSpPr txBox="1">
            <a:spLocks noChangeArrowheads="1"/>
          </p:cNvSpPr>
          <p:nvPr/>
        </p:nvSpPr>
        <p:spPr bwMode="auto">
          <a:xfrm>
            <a:off x="609600" y="52578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rPr>
              <a:t>Empty space and time are things, with real physical properties.  Space has a shape, a stiffness and a maximum speed for information transfer.</a:t>
            </a:r>
          </a:p>
        </p:txBody>
      </p:sp>
      <p:sp>
        <p:nvSpPr>
          <p:cNvPr id="10" name="Footer Placeholder 9"/>
          <p:cNvSpPr>
            <a:spLocks noGrp="1"/>
          </p:cNvSpPr>
          <p:nvPr>
            <p:ph type="ftr" sz="quarter" idx="11"/>
          </p:nvPr>
        </p:nvSpPr>
        <p:spPr/>
        <p:txBody>
          <a:bodyPr/>
          <a:lstStyle/>
          <a:p>
            <a:pPr>
              <a:defRPr/>
            </a:pPr>
            <a:r>
              <a:rPr lang="en-US" smtClean="0"/>
              <a:t>Raab:  Finding the Voice of the Universe</a:t>
            </a:r>
            <a:endParaRPr lang="en-US"/>
          </a:p>
        </p:txBody>
      </p:sp>
      <p:sp>
        <p:nvSpPr>
          <p:cNvPr id="2" name="Slide Number Placeholder 1"/>
          <p:cNvSpPr>
            <a:spLocks noGrp="1"/>
          </p:cNvSpPr>
          <p:nvPr>
            <p:ph type="sldNum" sz="quarter" idx="12"/>
          </p:nvPr>
        </p:nvSpPr>
        <p:spPr/>
        <p:txBody>
          <a:bodyPr/>
          <a:lstStyle/>
          <a:p>
            <a:pPr>
              <a:defRPr/>
            </a:pPr>
            <a:fld id="{7885BD74-D3CF-0748-A42B-5AACE3A7331E}" type="slidenum">
              <a:rPr lang="en-US" smtClean="0"/>
              <a:pPr>
                <a:defRPr/>
              </a:pPr>
              <a:t>9</a:t>
            </a:fld>
            <a:endParaRPr lang="en-US"/>
          </a:p>
        </p:txBody>
      </p:sp>
    </p:spTree>
    <p:extLst>
      <p:ext uri="{BB962C8B-B14F-4D97-AF65-F5344CB8AC3E}">
        <p14:creationId xmlns:p14="http://schemas.microsoft.com/office/powerpoint/2010/main" val="3918434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LIGO_II">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II">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LIGO_II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II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II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II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II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II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files\qualcomm\eudora mail\attach\LIGO_II.pot</Template>
  <TotalTime>76769</TotalTime>
  <Words>3547</Words>
  <Application>Microsoft Macintosh PowerPoint</Application>
  <PresentationFormat>On-screen Show (4:3)</PresentationFormat>
  <Paragraphs>458</Paragraphs>
  <Slides>54</Slides>
  <Notes>8</Notes>
  <HiddenSlides>0</HiddenSlides>
  <MMClips>4</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54</vt:i4>
      </vt:variant>
    </vt:vector>
  </HeadingPairs>
  <TitlesOfParts>
    <vt:vector size="58" baseType="lpstr">
      <vt:lpstr>LIGO_II</vt:lpstr>
      <vt:lpstr>Photo Editor Photo</vt:lpstr>
      <vt:lpstr>Equation</vt:lpstr>
      <vt:lpstr>Image</vt:lpstr>
      <vt:lpstr>Finding the Voice of the Universe</vt:lpstr>
      <vt:lpstr>PowerPoint Presentation</vt:lpstr>
      <vt:lpstr>The Origins of Relativity</vt:lpstr>
      <vt:lpstr>Fast Forward 200 Years</vt:lpstr>
      <vt:lpstr>Special Relativity</vt:lpstr>
      <vt:lpstr>Basics of General Relativity and Gravitational Waves</vt:lpstr>
      <vt:lpstr>Special Relativity and the Case of the Missing Sun</vt:lpstr>
      <vt:lpstr>Free fall is weightless</vt:lpstr>
      <vt:lpstr>Einstein’s General Relativity re-wrote the rules of space and time</vt:lpstr>
      <vt:lpstr>Gravitational waves:  hard to find because space-time is stiff!</vt:lpstr>
      <vt:lpstr>Expected strength</vt:lpstr>
      <vt:lpstr>Gravitational Waves  a well-understood transmitter</vt:lpstr>
      <vt:lpstr>Basic idea for detection is simple</vt:lpstr>
      <vt:lpstr>PowerPoint Presentation</vt:lpstr>
      <vt:lpstr>PowerPoint Presentation</vt:lpstr>
      <vt:lpstr>PowerPoint Presentation</vt:lpstr>
      <vt:lpstr>Illustration of How a Black Hole Distorts Background Light</vt:lpstr>
      <vt:lpstr>PowerPoint Presentation</vt:lpstr>
      <vt:lpstr>PowerPoint Presentation</vt:lpstr>
      <vt:lpstr>PowerPoint Presentation</vt:lpstr>
      <vt:lpstr>A signal from a binary black hole merger</vt:lpstr>
      <vt:lpstr>A signal from a binary black hole merger</vt:lpstr>
      <vt:lpstr>Long, long ago? Far, far away?</vt:lpstr>
      <vt:lpstr>GW150914</vt:lpstr>
      <vt:lpstr>Discovery Timeline – Advanced LIGO’s 1st Observations</vt:lpstr>
      <vt:lpstr>Advanced LIGO’s First Observations</vt:lpstr>
      <vt:lpstr>Known Stellar-Mass Black Holes – June 2016</vt:lpstr>
      <vt:lpstr>Unfortunately, Sky Localization Is Poor With Only Two Detectors</vt:lpstr>
      <vt:lpstr>PowerPoint Presentation</vt:lpstr>
      <vt:lpstr>LIGO-India Concept</vt:lpstr>
      <vt:lpstr>Improved Localization: LIGOVirgoLIGO-India</vt:lpstr>
      <vt:lpstr>What did it take to make these discoveries?</vt:lpstr>
      <vt:lpstr>Issues to address in 1989 proposal to build a gravitational wave detector</vt:lpstr>
      <vt:lpstr>Original detection strategy</vt:lpstr>
      <vt:lpstr>Some of the technical challenges for design and commissioning </vt:lpstr>
      <vt:lpstr>Expected event rates</vt:lpstr>
      <vt:lpstr>Now what?</vt:lpstr>
      <vt:lpstr>Astrophysical Sources of Gravitational Waves</vt:lpstr>
      <vt:lpstr>Astrophysical Sources of Gravitational Waves</vt:lpstr>
      <vt:lpstr>Frequency-Time  Characteristics of GW Sources</vt:lpstr>
      <vt:lpstr>Sensitivity and Noise</vt:lpstr>
      <vt:lpstr>Noise cartoon</vt:lpstr>
      <vt:lpstr>What Limits Sensitivity of Interferometers? </vt:lpstr>
      <vt:lpstr>Optical configuration</vt:lpstr>
      <vt:lpstr>PowerPoint Presentation</vt:lpstr>
      <vt:lpstr>Principal noise terms</vt:lpstr>
      <vt:lpstr>Initial S6 / Advanced O1 Design / A+ Upgrade</vt:lpstr>
      <vt:lpstr>Science drives Requirements</vt:lpstr>
      <vt:lpstr>Advanced LIGO upgrade path</vt:lpstr>
      <vt:lpstr>Upgrade possibilities</vt:lpstr>
      <vt:lpstr>PowerPoint Presentation</vt:lpstr>
      <vt:lpstr>Gravitational-Wave Astronomy as of today.</vt:lpstr>
      <vt:lpstr>What will be the legacy of LIGO discoveries?</vt:lpstr>
      <vt:lpstr>It’s never as easy as it looks…</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Barry Barish</dc:creator>
  <cp:lastModifiedBy>Fred Raab</cp:lastModifiedBy>
  <cp:revision>386</cp:revision>
  <cp:lastPrinted>2014-08-08T23:17:00Z</cp:lastPrinted>
  <dcterms:created xsi:type="dcterms:W3CDTF">2011-03-02T00:22:05Z</dcterms:created>
  <dcterms:modified xsi:type="dcterms:W3CDTF">2016-08-18T21:12:18Z</dcterms:modified>
</cp:coreProperties>
</file>