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56" r:id="rId2"/>
    <p:sldId id="345" r:id="rId3"/>
    <p:sldId id="283" r:id="rId4"/>
    <p:sldId id="342" r:id="rId5"/>
    <p:sldId id="301" r:id="rId6"/>
    <p:sldId id="302" r:id="rId7"/>
    <p:sldId id="303" r:id="rId8"/>
    <p:sldId id="304" r:id="rId9"/>
    <p:sldId id="305" r:id="rId10"/>
    <p:sldId id="278" r:id="rId11"/>
    <p:sldId id="284" r:id="rId12"/>
    <p:sldId id="309" r:id="rId13"/>
    <p:sldId id="286" r:id="rId14"/>
    <p:sldId id="282" r:id="rId15"/>
    <p:sldId id="285" r:id="rId16"/>
    <p:sldId id="355" r:id="rId17"/>
    <p:sldId id="344" r:id="rId18"/>
    <p:sldId id="349" r:id="rId19"/>
    <p:sldId id="350" r:id="rId20"/>
    <p:sldId id="311" r:id="rId21"/>
    <p:sldId id="312" r:id="rId22"/>
    <p:sldId id="343" r:id="rId23"/>
    <p:sldId id="257" r:id="rId24"/>
    <p:sldId id="313" r:id="rId25"/>
    <p:sldId id="330" r:id="rId26"/>
    <p:sldId id="272" r:id="rId27"/>
    <p:sldId id="273" r:id="rId28"/>
    <p:sldId id="274" r:id="rId29"/>
    <p:sldId id="275" r:id="rId30"/>
    <p:sldId id="276" r:id="rId31"/>
    <p:sldId id="277" r:id="rId32"/>
    <p:sldId id="353" r:id="rId33"/>
    <p:sldId id="325" r:id="rId34"/>
    <p:sldId id="351" r:id="rId35"/>
    <p:sldId id="339" r:id="rId36"/>
    <p:sldId id="329" r:id="rId37"/>
    <p:sldId id="335" r:id="rId38"/>
    <p:sldId id="338" r:id="rId39"/>
    <p:sldId id="347" r:id="rId40"/>
    <p:sldId id="337" r:id="rId41"/>
    <p:sldId id="348" r:id="rId42"/>
    <p:sldId id="358" r:id="rId43"/>
    <p:sldId id="334" r:id="rId44"/>
    <p:sldId id="354" r:id="rId45"/>
    <p:sldId id="352" r:id="rId46"/>
    <p:sldId id="346" r:id="rId47"/>
    <p:sldId id="259" r:id="rId48"/>
    <p:sldId id="260" r:id="rId49"/>
    <p:sldId id="308" r:id="rId50"/>
    <p:sldId id="315" r:id="rId51"/>
    <p:sldId id="316" r:id="rId52"/>
    <p:sldId id="317" r:id="rId53"/>
    <p:sldId id="318" r:id="rId54"/>
    <p:sldId id="319" r:id="rId55"/>
    <p:sldId id="320" r:id="rId56"/>
    <p:sldId id="321" r:id="rId57"/>
    <p:sldId id="333" r:id="rId58"/>
    <p:sldId id="340" r:id="rId59"/>
    <p:sldId id="341" r:id="rId60"/>
    <p:sldId id="356" r:id="rId61"/>
    <p:sldId id="35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900"/>
    <a:srgbClr val="F6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32BC35-13F7-0F49-8964-C9DFE22534AC}" type="datetimeFigureOut">
              <a:rPr lang="en-US" smtClean="0"/>
              <a:t>9/15/16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D51560-A703-C942-9B21-E7F576FE49FC}" type="slidenum">
              <a:rPr lang="en-US" smtClean="0"/>
              <a:t>‹#›</a:t>
            </a:fld>
            <a:endParaRPr lang="en-US"/>
          </a:p>
        </p:txBody>
      </p:sp>
    </p:spTree>
    <p:extLst>
      <p:ext uri="{BB962C8B-B14F-4D97-AF65-F5344CB8AC3E}">
        <p14:creationId xmlns:p14="http://schemas.microsoft.com/office/powerpoint/2010/main" val="3870016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F52835-C132-1043-8A5E-AC255206A7D4}" type="datetimeFigureOut">
              <a:rPr lang="en-US" smtClean="0"/>
              <a:t>9/15/16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B5D0B7-2ACA-E140-A7F7-F96B57AA9232}" type="slidenum">
              <a:rPr lang="en-US" smtClean="0"/>
              <a:t>‹#›</a:t>
            </a:fld>
            <a:endParaRPr lang="en-US"/>
          </a:p>
        </p:txBody>
      </p:sp>
    </p:spTree>
    <p:extLst>
      <p:ext uri="{BB962C8B-B14F-4D97-AF65-F5344CB8AC3E}">
        <p14:creationId xmlns:p14="http://schemas.microsoft.com/office/powerpoint/2010/main" val="2838030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approach we’ve decided to take</a:t>
            </a:r>
            <a:r>
              <a:rPr lang="en-US" baseline="0" dirty="0" smtClean="0"/>
              <a:t> is shown by this cartoon of a LIGO end station.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the test mass inside the test mass chamber.</a:t>
            </a:r>
          </a:p>
        </p:txBody>
      </p:sp>
      <p:sp>
        <p:nvSpPr>
          <p:cNvPr id="4" name="Slide Number Placeholder 3"/>
          <p:cNvSpPr>
            <a:spLocks noGrp="1"/>
          </p:cNvSpPr>
          <p:nvPr>
            <p:ph type="sldNum" sz="quarter" idx="10"/>
          </p:nvPr>
        </p:nvSpPr>
        <p:spPr/>
        <p:txBody>
          <a:bodyPr/>
          <a:lstStyle/>
          <a:p>
            <a:fld id="{528E0996-B193-4443-9577-F039213F6621}" type="slidenum">
              <a:rPr lang="en-US" smtClean="0"/>
              <a:t>5</a:t>
            </a:fld>
            <a:endParaRPr lang="en-US"/>
          </a:p>
        </p:txBody>
      </p:sp>
    </p:spTree>
    <p:extLst>
      <p:ext uri="{BB962C8B-B14F-4D97-AF65-F5344CB8AC3E}">
        <p14:creationId xmlns:p14="http://schemas.microsoft.com/office/powerpoint/2010/main" val="151400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a:t>
            </a:r>
            <a:r>
              <a:rPr lang="en-US" baseline="0" dirty="0" smtClean="0"/>
              <a:t> out the scattered light noise is roughly inversely proportional to the shield radius. So if we for example divide the shield radius by 2, then we also should move this displacement requirement curve down by 2.</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28</a:t>
            </a:fld>
            <a:endParaRPr lang="en-US"/>
          </a:p>
        </p:txBody>
      </p:sp>
    </p:spTree>
    <p:extLst>
      <p:ext uri="{BB962C8B-B14F-4D97-AF65-F5344CB8AC3E}">
        <p14:creationId xmlns:p14="http://schemas.microsoft.com/office/powerpoint/2010/main" val="224059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fuzzy</a:t>
            </a:r>
            <a:r>
              <a:rPr lang="en-US" dirty="0" smtClean="0"/>
              <a:t> blue line, is a simulation</a:t>
            </a:r>
            <a:r>
              <a:rPr lang="en-US" baseline="0" dirty="0" smtClean="0"/>
              <a:t> of the effective displacement noise seen by a LIGO voyager interferometer given that displacement requirement curve. The black curve is the baseline Voyager noise performance we saw earlier. So you can see the scattered light nose is in at least 2 orders of magnitude away from our performance goal at all frequencies.</a:t>
            </a:r>
          </a:p>
          <a:p>
            <a:endParaRPr lang="en-US" baseline="0" dirty="0" smtClean="0"/>
          </a:p>
          <a:p>
            <a:r>
              <a:rPr lang="en-US" baseline="0" dirty="0" smtClean="0"/>
              <a:t>It turns out though, that this noise is highly nonlinear.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29</a:t>
            </a:fld>
            <a:endParaRPr lang="en-US"/>
          </a:p>
        </p:txBody>
      </p:sp>
    </p:spTree>
    <p:extLst>
      <p:ext uri="{BB962C8B-B14F-4D97-AF65-F5344CB8AC3E}">
        <p14:creationId xmlns:p14="http://schemas.microsoft.com/office/powerpoint/2010/main" val="365885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feel for this, on this next slide,</a:t>
            </a:r>
            <a:r>
              <a:rPr lang="en-US" baseline="0" dirty="0" smtClean="0"/>
              <a:t> I’ve eliminated all the shield’s displacement above 0.5 Hz. So all this noise you see here up to 10 Hz is coming entirely from displacement below 0.5 Hz. This suggests that most of the vibration isolation we need is at low frequencies.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30</a:t>
            </a:fld>
            <a:endParaRPr lang="en-US"/>
          </a:p>
        </p:txBody>
      </p:sp>
    </p:spTree>
    <p:extLst>
      <p:ext uri="{BB962C8B-B14F-4D97-AF65-F5344CB8AC3E}">
        <p14:creationId xmlns:p14="http://schemas.microsoft.com/office/powerpoint/2010/main" val="425300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explore this</a:t>
            </a:r>
            <a:r>
              <a:rPr lang="en-US" baseline="0" dirty="0" smtClean="0"/>
              <a:t> nonlinear behavior some more, here I’ve amplified the shield’s displacement by a factor of 2. There is still 0 displacement above 0.5 Hz. You can see that this 10 Hz shoulder has moved up to about 20 Hz, even though the low frequency noise is no worse.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31</a:t>
            </a:fld>
            <a:endParaRPr lang="en-US"/>
          </a:p>
        </p:txBody>
      </p:sp>
    </p:spTree>
    <p:extLst>
      <p:ext uri="{BB962C8B-B14F-4D97-AF65-F5344CB8AC3E}">
        <p14:creationId xmlns:p14="http://schemas.microsoft.com/office/powerpoint/2010/main" val="35963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simple model for the LIGO Voyager test mass placed inside the heat shields. </a:t>
            </a:r>
            <a:br>
              <a:rPr lang="en-US" baseline="0" dirty="0" smtClean="0"/>
            </a:br>
            <a:r>
              <a:rPr lang="en-US" baseline="0" dirty="0" smtClean="0"/>
              <a:t>The dimensions of the test mass are 45cm diameter / 54cm length silicon cylinder, which gives about 200Kg mass.</a:t>
            </a:r>
            <a:br>
              <a:rPr lang="en-US" baseline="0" dirty="0" smtClean="0"/>
            </a:br>
            <a:r>
              <a:rPr lang="en-US" baseline="0" dirty="0" smtClean="0"/>
              <a:t>For calculation purposes we set the walls far enough as for the test mass to rotate freely around its Center of Mass (CM) without touching any of the walls.</a:t>
            </a:r>
          </a:p>
          <a:p>
            <a:r>
              <a:rPr lang="en-US" baseline="0" dirty="0" smtClean="0"/>
              <a:t>The inner box’s dimensions are length=95cm / height=125cm / width=75cm . It is made of ¼” thick aluminum walls. Its mass is approximately 100 Kg</a:t>
            </a:r>
          </a:p>
          <a:p>
            <a:r>
              <a:rPr lang="en-US" baseline="0" dirty="0" smtClean="0"/>
              <a:t>The outer box’s walls surround the inner box leaving a 1 inch space in between. It is made of 1/8” thick copper walls . Its mass is approximately 180Kg</a:t>
            </a:r>
          </a:p>
          <a:p>
            <a:endParaRPr lang="en-US" dirty="0"/>
          </a:p>
        </p:txBody>
      </p:sp>
      <p:sp>
        <p:nvSpPr>
          <p:cNvPr id="4" name="Slide Number Placeholder 3"/>
          <p:cNvSpPr>
            <a:spLocks noGrp="1"/>
          </p:cNvSpPr>
          <p:nvPr>
            <p:ph type="sldNum" sz="quarter" idx="10"/>
          </p:nvPr>
        </p:nvSpPr>
        <p:spPr/>
        <p:txBody>
          <a:bodyPr/>
          <a:lstStyle/>
          <a:p>
            <a:fld id="{AAA891F1-346B-414E-8FBB-4CAE499B2E7A}" type="slidenum">
              <a:rPr lang="en-US" smtClean="0"/>
              <a:t>37</a:t>
            </a:fld>
            <a:endParaRPr lang="en-US"/>
          </a:p>
        </p:txBody>
      </p:sp>
    </p:spTree>
    <p:extLst>
      <p:ext uri="{BB962C8B-B14F-4D97-AF65-F5344CB8AC3E}">
        <p14:creationId xmlns:p14="http://schemas.microsoft.com/office/powerpoint/2010/main" val="429370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of the numerical estimation</a:t>
            </a:r>
            <a:r>
              <a:rPr lang="en-US" baseline="0" dirty="0" smtClean="0"/>
              <a:t> of the Newtonian Noise introduced by the heat shields’ motion. The calculation was made with the setup described in the previous slide, by using the maximum gradient amplitude (just a linear approximation).</a:t>
            </a:r>
          </a:p>
          <a:p>
            <a:r>
              <a:rPr lang="en-US" baseline="0" dirty="0" smtClean="0"/>
              <a:t>The inner shield contribution comes from the required displacement ASD from light scattering noise calculations (?)</a:t>
            </a:r>
            <a:br>
              <a:rPr lang="en-US" baseline="0" dirty="0" smtClean="0"/>
            </a:br>
            <a:r>
              <a:rPr lang="en-US" baseline="0" dirty="0" smtClean="0"/>
              <a:t>The outer shield contribution is calculated by assuming the motion of the outer shield is similar to (the 95% LLO ground motion data)</a:t>
            </a:r>
          </a:p>
          <a:p>
            <a:r>
              <a:rPr lang="en-US" baseline="0" dirty="0" smtClean="0"/>
              <a:t>The total noise comes from an uncorrelated sum of both contributions.</a:t>
            </a:r>
          </a:p>
        </p:txBody>
      </p:sp>
      <p:sp>
        <p:nvSpPr>
          <p:cNvPr id="4" name="Slide Number Placeholder 3"/>
          <p:cNvSpPr>
            <a:spLocks noGrp="1"/>
          </p:cNvSpPr>
          <p:nvPr>
            <p:ph type="sldNum" sz="quarter" idx="10"/>
          </p:nvPr>
        </p:nvSpPr>
        <p:spPr/>
        <p:txBody>
          <a:bodyPr/>
          <a:lstStyle/>
          <a:p>
            <a:fld id="{AAA891F1-346B-414E-8FBB-4CAE499B2E7A}" type="slidenum">
              <a:rPr lang="en-US" smtClean="0"/>
              <a:t>40</a:t>
            </a:fld>
            <a:endParaRPr lang="en-US"/>
          </a:p>
        </p:txBody>
      </p:sp>
    </p:spTree>
    <p:extLst>
      <p:ext uri="{BB962C8B-B14F-4D97-AF65-F5344CB8AC3E}">
        <p14:creationId xmlns:p14="http://schemas.microsoft.com/office/powerpoint/2010/main" val="268700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Axial</a:t>
            </a:r>
            <a:r>
              <a:rPr lang="en-US" baseline="0" dirty="0" smtClean="0"/>
              <a:t> Force Gradient amplitude for a point mass as a function of the angular position. Test mass for reference.</a:t>
            </a:r>
          </a:p>
          <a:p>
            <a:r>
              <a:rPr lang="en-US" baseline="0" dirty="0" smtClean="0"/>
              <a:t>For these calculations we assume that the point mass is 37cm away from the CM. Implying that the closest it can be to any point on the test mass is 1inch (on the corners)</a:t>
            </a:r>
          </a:p>
          <a:p>
            <a:r>
              <a:rPr lang="en-US" baseline="0" dirty="0" smtClean="0"/>
              <a:t>The maximum amplitude is reached close to the corner of the test mass, at an angle of 38</a:t>
            </a:r>
            <a:r>
              <a:rPr lang="en-US" dirty="0" smtClean="0"/>
              <a:t>°,</a:t>
            </a:r>
            <a:r>
              <a:rPr lang="en-US" baseline="0" dirty="0" smtClean="0"/>
              <a:t> with the point mass moving in the direction indicated by the red arrows (67</a:t>
            </a:r>
            <a:r>
              <a:rPr lang="en-US" dirty="0" smtClean="0"/>
              <a:t>° respect to the horizontal</a:t>
            </a:r>
            <a:r>
              <a:rPr lang="en-US" baseline="0" dirty="0" smtClean="0"/>
              <a:t>)</a:t>
            </a:r>
          </a:p>
          <a:p>
            <a:r>
              <a:rPr lang="en-US" dirty="0" smtClean="0"/>
              <a:t>The results</a:t>
            </a:r>
            <a:r>
              <a:rPr lang="en-US" baseline="0" dirty="0" smtClean="0"/>
              <a:t> in the next slide come from placing two point masses like this one, representing the inner an outer shields, placed at 37 and 39.5 cm away respectively. </a:t>
            </a:r>
            <a:br>
              <a:rPr lang="en-US" baseline="0" dirty="0" smtClean="0"/>
            </a:br>
            <a:r>
              <a:rPr lang="en-US" baseline="0" dirty="0" smtClean="0"/>
              <a:t>The noise is calculated by using the maximum gradient (linear approximation) which is the worst possible scenario for the noise generation.</a:t>
            </a:r>
            <a:endParaRPr lang="en-US" dirty="0"/>
          </a:p>
        </p:txBody>
      </p:sp>
      <p:sp>
        <p:nvSpPr>
          <p:cNvPr id="4" name="Slide Number Placeholder 3"/>
          <p:cNvSpPr>
            <a:spLocks noGrp="1"/>
          </p:cNvSpPr>
          <p:nvPr>
            <p:ph type="sldNum" sz="quarter" idx="10"/>
          </p:nvPr>
        </p:nvSpPr>
        <p:spPr/>
        <p:txBody>
          <a:bodyPr/>
          <a:lstStyle/>
          <a:p>
            <a:fld id="{AAA891F1-346B-414E-8FBB-4CAE499B2E7A}" type="slidenum">
              <a:rPr lang="en-US" smtClean="0"/>
              <a:t>46</a:t>
            </a:fld>
            <a:endParaRPr lang="en-US"/>
          </a:p>
        </p:txBody>
      </p:sp>
    </p:spTree>
    <p:extLst>
      <p:ext uri="{BB962C8B-B14F-4D97-AF65-F5344CB8AC3E}">
        <p14:creationId xmlns:p14="http://schemas.microsoft.com/office/powerpoint/2010/main" val="3781638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comparison</a:t>
            </a:r>
            <a:r>
              <a:rPr lang="en-US" baseline="0" dirty="0" smtClean="0"/>
              <a:t> of the Linear and Non-Linear calculations of the Newtonian Noise.</a:t>
            </a:r>
            <a:br>
              <a:rPr lang="en-US" baseline="0" dirty="0" smtClean="0"/>
            </a:br>
            <a:r>
              <a:rPr lang="en-US" baseline="0" dirty="0" smtClean="0"/>
              <a:t>The Non-Linear one was made by placing a 1Kg point mass on the place with the maximum gradient at a given distance and then moving it in the gradient’s direction with an amplitude time series corresponding to the (LLO 95% ground motion data); calculating the time series of the force exerted on the test mass and then integrating twice.</a:t>
            </a:r>
            <a:br>
              <a:rPr lang="en-US" baseline="0" dirty="0" smtClean="0"/>
            </a:br>
            <a:r>
              <a:rPr lang="en-US" baseline="0" dirty="0" smtClean="0"/>
              <a:t>The linear approximation was made by just multiplying the maximum gradient value by the (LLO 95% ground motion ASD) and integrating twice.</a:t>
            </a:r>
          </a:p>
          <a:p>
            <a:r>
              <a:rPr lang="en-US" baseline="0" dirty="0" smtClean="0"/>
              <a:t>The two results are exactly the same up to the computer’s accuracy. The peaks observed come directly from the ground motion data. </a:t>
            </a:r>
            <a:endParaRPr lang="en-US" dirty="0"/>
          </a:p>
        </p:txBody>
      </p:sp>
      <p:sp>
        <p:nvSpPr>
          <p:cNvPr id="4" name="Slide Number Placeholder 3"/>
          <p:cNvSpPr>
            <a:spLocks noGrp="1"/>
          </p:cNvSpPr>
          <p:nvPr>
            <p:ph type="sldNum" sz="quarter" idx="10"/>
          </p:nvPr>
        </p:nvSpPr>
        <p:spPr/>
        <p:txBody>
          <a:bodyPr/>
          <a:lstStyle/>
          <a:p>
            <a:fld id="{AAA891F1-346B-414E-8FBB-4CAE499B2E7A}" type="slidenum">
              <a:rPr lang="en-US" smtClean="0"/>
              <a:t>47</a:t>
            </a:fld>
            <a:endParaRPr lang="en-US"/>
          </a:p>
        </p:txBody>
      </p:sp>
    </p:spTree>
    <p:extLst>
      <p:ext uri="{BB962C8B-B14F-4D97-AF65-F5344CB8AC3E}">
        <p14:creationId xmlns:p14="http://schemas.microsoft.com/office/powerpoint/2010/main" val="2880478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Instead, I’ll show a simplified cartoon of how</a:t>
            </a:r>
            <a:r>
              <a:rPr lang="en-US" baseline="0" dirty="0" smtClean="0"/>
              <a:t> it works, which is basically what we just saw earlier. The main difference is that our ISI sits below the optic instead of above. But you still have a heat shield hanging from some springs mounted to stage 0. It’s then cooled with some flexible copper braids between it and a liquid nitrogen pipe. We’ve taken the conservative approach of installing sensors and actuators for isolation control, just in case we need them.</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49</a:t>
            </a:fld>
            <a:endParaRPr lang="en-US"/>
          </a:p>
        </p:txBody>
      </p:sp>
    </p:spTree>
    <p:extLst>
      <p:ext uri="{BB962C8B-B14F-4D97-AF65-F5344CB8AC3E}">
        <p14:creationId xmlns:p14="http://schemas.microsoft.com/office/powerpoint/2010/main" val="1261310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There’s an 80 K</a:t>
            </a:r>
            <a:r>
              <a:rPr lang="en-US" baseline="0" dirty="0" smtClean="0"/>
              <a:t> heat shield surrounding the test mass, giving us about 5 W of cooling power, just by radiation. </a:t>
            </a:r>
          </a:p>
        </p:txBody>
      </p:sp>
      <p:sp>
        <p:nvSpPr>
          <p:cNvPr id="4" name="Slide Number Placeholder 3"/>
          <p:cNvSpPr>
            <a:spLocks noGrp="1"/>
          </p:cNvSpPr>
          <p:nvPr>
            <p:ph type="sldNum" sz="quarter" idx="10"/>
          </p:nvPr>
        </p:nvSpPr>
        <p:spPr/>
        <p:txBody>
          <a:bodyPr/>
          <a:lstStyle/>
          <a:p>
            <a:fld id="{528E0996-B193-4443-9577-F039213F6621}" type="slidenum">
              <a:rPr lang="en-US" smtClean="0"/>
              <a:t>6</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heat shield is cooled by some flexible cold link that goes off to the vacuum wall.</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7</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then there is also a shield inside the beam tube so that we can get the laser beam in without</a:t>
            </a:r>
            <a:r>
              <a:rPr lang="en-US" baseline="0" dirty="0" smtClean="0"/>
              <a:t> leaking too much heat into the shield through that large hole the laser has to pass through</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8</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shield around the test mass hangs from the ground, and it is suspended by springs to give it some vibration isolation, because the shield does require some isolation to minimize the coupling of scattered light, which we’ll talk about more later.</a:t>
            </a:r>
          </a:p>
          <a:p>
            <a:r>
              <a:rPr lang="en-US" baseline="0" dirty="0" smtClean="0"/>
              <a:t>We could have hung it from the optics table, which is already very well isolated, but we chose not to do this just to avoid the whole issue of integrating the cryogenics with a high performance seismic isolation system.</a:t>
            </a:r>
          </a:p>
        </p:txBody>
      </p:sp>
      <p:sp>
        <p:nvSpPr>
          <p:cNvPr id="4" name="Slide Number Placeholder 3"/>
          <p:cNvSpPr>
            <a:spLocks noGrp="1"/>
          </p:cNvSpPr>
          <p:nvPr>
            <p:ph type="sldNum" sz="quarter" idx="10"/>
          </p:nvPr>
        </p:nvSpPr>
        <p:spPr/>
        <p:txBody>
          <a:bodyPr/>
          <a:lstStyle/>
          <a:p>
            <a:fld id="{528E0996-B193-4443-9577-F039213F6621}" type="slidenum">
              <a:rPr lang="en-US" smtClean="0"/>
              <a:t>9</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Reworking our conceptual</a:t>
            </a:r>
            <a:r>
              <a:rPr lang="en-US" baseline="0" dirty="0" smtClean="0"/>
              <a:t> design, what we think we should do, is to take some of </a:t>
            </a:r>
            <a:r>
              <a:rPr lang="en-US" baseline="0" dirty="0" err="1" smtClean="0"/>
              <a:t>Odylio’s</a:t>
            </a:r>
            <a:r>
              <a:rPr lang="en-US" baseline="0" dirty="0" smtClean="0"/>
              <a:t> advice, …</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10</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…and add a second heat shield outside the first one. The outside shield doesn’t need to have any isolation, because the test mass only sees the inner shield. So we can do a really good job of cooling the outer shield with liquid nitrogen pipes, which prevent the inner shield from seeing the warm outside environment. Likely, the inner shield will still need a copper braid connection to the outer one because the scattered light will create too much of a heat load to cool the inner shield by radiation alone.</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11</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determine</a:t>
            </a:r>
            <a:r>
              <a:rPr lang="en-US" baseline="0" dirty="0" smtClean="0"/>
              <a:t> how well isolated seismically the shield needs to be, we need to estimate how much noise we can expect from the scattered light. The way the scattered light works is that some small pieces of the 3 MW beam hitting the test mass scatter away, at the level of 10 ppm, hit the shield, which is moving with some displacement spectrum, and then a small piece of that comes back to the test mass and recombines into the interferometer. That recombined light carries information about the shield displacement, which will appear as noise in the interferometer. This sketch is from a </a:t>
            </a:r>
            <a:r>
              <a:rPr lang="en-US" baseline="0" dirty="0" err="1" smtClean="0"/>
              <a:t>Matlab</a:t>
            </a:r>
            <a:r>
              <a:rPr lang="en-US" baseline="0" dirty="0" smtClean="0"/>
              <a:t> simulation that models the scattered light noise. It uses a simplified shield geometry, which is a 1 m radius sphere. 1 m was chosen just because it is a round number. It is likely the real thing will be smaller since this would fill nearly the entire chamber.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26</a:t>
            </a:fld>
            <a:endParaRPr lang="en-US"/>
          </a:p>
        </p:txBody>
      </p:sp>
    </p:spTree>
    <p:extLst>
      <p:ext uri="{BB962C8B-B14F-4D97-AF65-F5344CB8AC3E}">
        <p14:creationId xmlns:p14="http://schemas.microsoft.com/office/powerpoint/2010/main" val="195072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simulation,</a:t>
            </a:r>
            <a:r>
              <a:rPr lang="en-US" baseline="0" dirty="0" smtClean="0"/>
              <a:t> I made an educated guess of how low the shield displacement spectrum needs to be, which I show here with this black dashed line in units of meters / </a:t>
            </a:r>
            <a:r>
              <a:rPr lang="en-US" baseline="0" dirty="0" err="1" smtClean="0"/>
              <a:t>sqrt</a:t>
            </a:r>
            <a:r>
              <a:rPr lang="en-US" baseline="0" dirty="0" smtClean="0"/>
              <a:t>(Hz) </a:t>
            </a:r>
            <a:r>
              <a:rPr lang="en-US" baseline="0" dirty="0" err="1" smtClean="0"/>
              <a:t>vs</a:t>
            </a:r>
            <a:r>
              <a:rPr lang="en-US" baseline="0" dirty="0" smtClean="0"/>
              <a:t> frequency.</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27</a:t>
            </a:fld>
            <a:endParaRPr lang="en-US"/>
          </a:p>
        </p:txBody>
      </p:sp>
    </p:spTree>
    <p:extLst>
      <p:ext uri="{BB962C8B-B14F-4D97-AF65-F5344CB8AC3E}">
        <p14:creationId xmlns:p14="http://schemas.microsoft.com/office/powerpoint/2010/main" val="376823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DEE74B-05AE-424E-9424-46D34148B767}" type="datetime1">
              <a:rPr lang="en-US" smtClean="0"/>
              <a:t>9/15/16</a:t>
            </a:fld>
            <a:endParaRPr lang="en-US"/>
          </a:p>
        </p:txBody>
      </p:sp>
      <p:sp>
        <p:nvSpPr>
          <p:cNvPr id="5" name="Footer Placeholder 4"/>
          <p:cNvSpPr>
            <a:spLocks noGrp="1"/>
          </p:cNvSpPr>
          <p:nvPr>
            <p:ph type="ftr" sz="quarter" idx="11"/>
          </p:nvPr>
        </p:nvSpPr>
        <p:spPr/>
        <p:txBody>
          <a:bodyPr/>
          <a:lstStyle/>
          <a:p>
            <a:r>
              <a:rPr lang="en-US" smtClean="0"/>
              <a:t>G1601641-v1</a:t>
            </a:r>
            <a:endParaRPr lang="en-US"/>
          </a:p>
        </p:txBody>
      </p:sp>
      <p:sp>
        <p:nvSpPr>
          <p:cNvPr id="6" name="Slide Number Placeholder 5"/>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185449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A960B-D5EA-B94A-B031-6F7987D9EF43}" type="datetime1">
              <a:rPr lang="en-US" smtClean="0"/>
              <a:t>9/15/16</a:t>
            </a:fld>
            <a:endParaRPr lang="en-US"/>
          </a:p>
        </p:txBody>
      </p:sp>
      <p:sp>
        <p:nvSpPr>
          <p:cNvPr id="5" name="Footer Placeholder 4"/>
          <p:cNvSpPr>
            <a:spLocks noGrp="1"/>
          </p:cNvSpPr>
          <p:nvPr>
            <p:ph type="ftr" sz="quarter" idx="11"/>
          </p:nvPr>
        </p:nvSpPr>
        <p:spPr/>
        <p:txBody>
          <a:bodyPr/>
          <a:lstStyle/>
          <a:p>
            <a:r>
              <a:rPr lang="en-US" smtClean="0"/>
              <a:t>G1601641-v1</a:t>
            </a:r>
            <a:endParaRPr lang="en-US"/>
          </a:p>
        </p:txBody>
      </p:sp>
      <p:sp>
        <p:nvSpPr>
          <p:cNvPr id="6" name="Slide Number Placeholder 5"/>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395557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2F3A9-2E21-8840-B95D-7D2EE7481D49}" type="datetime1">
              <a:rPr lang="en-US" smtClean="0"/>
              <a:t>9/15/16</a:t>
            </a:fld>
            <a:endParaRPr lang="en-US"/>
          </a:p>
        </p:txBody>
      </p:sp>
      <p:sp>
        <p:nvSpPr>
          <p:cNvPr id="5" name="Footer Placeholder 4"/>
          <p:cNvSpPr>
            <a:spLocks noGrp="1"/>
          </p:cNvSpPr>
          <p:nvPr>
            <p:ph type="ftr" sz="quarter" idx="11"/>
          </p:nvPr>
        </p:nvSpPr>
        <p:spPr/>
        <p:txBody>
          <a:bodyPr/>
          <a:lstStyle/>
          <a:p>
            <a:r>
              <a:rPr lang="en-US" smtClean="0"/>
              <a:t>G1601641-v1</a:t>
            </a:r>
            <a:endParaRPr lang="en-US"/>
          </a:p>
        </p:txBody>
      </p:sp>
      <p:sp>
        <p:nvSpPr>
          <p:cNvPr id="6" name="Slide Number Placeholder 5"/>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88172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AEE95-9868-6B4F-B133-1D92409B433D}" type="datetime1">
              <a:rPr lang="en-US" smtClean="0"/>
              <a:t>9/15/16</a:t>
            </a:fld>
            <a:endParaRPr lang="en-US"/>
          </a:p>
        </p:txBody>
      </p:sp>
      <p:sp>
        <p:nvSpPr>
          <p:cNvPr id="5" name="Footer Placeholder 4"/>
          <p:cNvSpPr>
            <a:spLocks noGrp="1"/>
          </p:cNvSpPr>
          <p:nvPr>
            <p:ph type="ftr" sz="quarter" idx="11"/>
          </p:nvPr>
        </p:nvSpPr>
        <p:spPr/>
        <p:txBody>
          <a:bodyPr/>
          <a:lstStyle/>
          <a:p>
            <a:r>
              <a:rPr lang="en-US" smtClean="0"/>
              <a:t>G1601641-v1</a:t>
            </a:r>
            <a:endParaRPr lang="en-US"/>
          </a:p>
        </p:txBody>
      </p:sp>
      <p:sp>
        <p:nvSpPr>
          <p:cNvPr id="6" name="Slide Number Placeholder 5"/>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321602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E843E5-4E87-5046-B065-70E8F8F05FC1}" type="datetime1">
              <a:rPr lang="en-US" smtClean="0"/>
              <a:t>9/15/16</a:t>
            </a:fld>
            <a:endParaRPr lang="en-US"/>
          </a:p>
        </p:txBody>
      </p:sp>
      <p:sp>
        <p:nvSpPr>
          <p:cNvPr id="5" name="Footer Placeholder 4"/>
          <p:cNvSpPr>
            <a:spLocks noGrp="1"/>
          </p:cNvSpPr>
          <p:nvPr>
            <p:ph type="ftr" sz="quarter" idx="11"/>
          </p:nvPr>
        </p:nvSpPr>
        <p:spPr/>
        <p:txBody>
          <a:bodyPr/>
          <a:lstStyle/>
          <a:p>
            <a:r>
              <a:rPr lang="en-US" smtClean="0"/>
              <a:t>G1601641-v1</a:t>
            </a:r>
            <a:endParaRPr lang="en-US"/>
          </a:p>
        </p:txBody>
      </p:sp>
      <p:sp>
        <p:nvSpPr>
          <p:cNvPr id="6" name="Slide Number Placeholder 5"/>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283030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3F908-7742-C344-A1B9-A43D5F17636C}" type="datetime1">
              <a:rPr lang="en-US" smtClean="0"/>
              <a:t>9/15/16</a:t>
            </a:fld>
            <a:endParaRPr lang="en-US"/>
          </a:p>
        </p:txBody>
      </p:sp>
      <p:sp>
        <p:nvSpPr>
          <p:cNvPr id="6" name="Footer Placeholder 5"/>
          <p:cNvSpPr>
            <a:spLocks noGrp="1"/>
          </p:cNvSpPr>
          <p:nvPr>
            <p:ph type="ftr" sz="quarter" idx="11"/>
          </p:nvPr>
        </p:nvSpPr>
        <p:spPr/>
        <p:txBody>
          <a:bodyPr/>
          <a:lstStyle/>
          <a:p>
            <a:r>
              <a:rPr lang="en-US" smtClean="0"/>
              <a:t>G1601641-v1</a:t>
            </a:r>
            <a:endParaRPr lang="en-US"/>
          </a:p>
        </p:txBody>
      </p:sp>
      <p:sp>
        <p:nvSpPr>
          <p:cNvPr id="7" name="Slide Number Placeholder 6"/>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241984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BCD30A-B179-7E44-9CC2-8E7C75214135}" type="datetime1">
              <a:rPr lang="en-US" smtClean="0"/>
              <a:t>9/15/16</a:t>
            </a:fld>
            <a:endParaRPr lang="en-US"/>
          </a:p>
        </p:txBody>
      </p:sp>
      <p:sp>
        <p:nvSpPr>
          <p:cNvPr id="8" name="Footer Placeholder 7"/>
          <p:cNvSpPr>
            <a:spLocks noGrp="1"/>
          </p:cNvSpPr>
          <p:nvPr>
            <p:ph type="ftr" sz="quarter" idx="11"/>
          </p:nvPr>
        </p:nvSpPr>
        <p:spPr/>
        <p:txBody>
          <a:bodyPr/>
          <a:lstStyle/>
          <a:p>
            <a:r>
              <a:rPr lang="en-US" smtClean="0"/>
              <a:t>G1601641-v1</a:t>
            </a:r>
            <a:endParaRPr lang="en-US"/>
          </a:p>
        </p:txBody>
      </p:sp>
      <p:sp>
        <p:nvSpPr>
          <p:cNvPr id="9" name="Slide Number Placeholder 8"/>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26238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0C25FE-3F14-5A4D-835C-12E90CE5FDFA}" type="datetime1">
              <a:rPr lang="en-US" smtClean="0"/>
              <a:t>9/15/16</a:t>
            </a:fld>
            <a:endParaRPr lang="en-US"/>
          </a:p>
        </p:txBody>
      </p:sp>
      <p:sp>
        <p:nvSpPr>
          <p:cNvPr id="4" name="Footer Placeholder 3"/>
          <p:cNvSpPr>
            <a:spLocks noGrp="1"/>
          </p:cNvSpPr>
          <p:nvPr>
            <p:ph type="ftr" sz="quarter" idx="11"/>
          </p:nvPr>
        </p:nvSpPr>
        <p:spPr/>
        <p:txBody>
          <a:bodyPr/>
          <a:lstStyle/>
          <a:p>
            <a:r>
              <a:rPr lang="en-US" smtClean="0"/>
              <a:t>G1601641-v1</a:t>
            </a:r>
            <a:endParaRPr lang="en-US"/>
          </a:p>
        </p:txBody>
      </p:sp>
      <p:sp>
        <p:nvSpPr>
          <p:cNvPr id="5" name="Slide Number Placeholder 4"/>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73694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8ED77-7107-C144-978E-EE7E32711D89}" type="datetime1">
              <a:rPr lang="en-US" smtClean="0"/>
              <a:t>9/15/16</a:t>
            </a:fld>
            <a:endParaRPr lang="en-US"/>
          </a:p>
        </p:txBody>
      </p:sp>
      <p:sp>
        <p:nvSpPr>
          <p:cNvPr id="3" name="Footer Placeholder 2"/>
          <p:cNvSpPr>
            <a:spLocks noGrp="1"/>
          </p:cNvSpPr>
          <p:nvPr>
            <p:ph type="ftr" sz="quarter" idx="11"/>
          </p:nvPr>
        </p:nvSpPr>
        <p:spPr/>
        <p:txBody>
          <a:bodyPr/>
          <a:lstStyle/>
          <a:p>
            <a:r>
              <a:rPr lang="en-US" smtClean="0"/>
              <a:t>G1601641-v1</a:t>
            </a:r>
            <a:endParaRPr lang="en-US"/>
          </a:p>
        </p:txBody>
      </p:sp>
      <p:sp>
        <p:nvSpPr>
          <p:cNvPr id="4" name="Slide Number Placeholder 3"/>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7832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15CA1-7A76-9F4A-A3D1-6302C0D682AB}" type="datetime1">
              <a:rPr lang="en-US" smtClean="0"/>
              <a:t>9/15/16</a:t>
            </a:fld>
            <a:endParaRPr lang="en-US"/>
          </a:p>
        </p:txBody>
      </p:sp>
      <p:sp>
        <p:nvSpPr>
          <p:cNvPr id="6" name="Footer Placeholder 5"/>
          <p:cNvSpPr>
            <a:spLocks noGrp="1"/>
          </p:cNvSpPr>
          <p:nvPr>
            <p:ph type="ftr" sz="quarter" idx="11"/>
          </p:nvPr>
        </p:nvSpPr>
        <p:spPr/>
        <p:txBody>
          <a:bodyPr/>
          <a:lstStyle/>
          <a:p>
            <a:r>
              <a:rPr lang="en-US" smtClean="0"/>
              <a:t>G1601641-v1</a:t>
            </a:r>
            <a:endParaRPr lang="en-US"/>
          </a:p>
        </p:txBody>
      </p:sp>
      <p:sp>
        <p:nvSpPr>
          <p:cNvPr id="7" name="Slide Number Placeholder 6"/>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393846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2973F-1610-F743-93D7-F9184AA48255}" type="datetime1">
              <a:rPr lang="en-US" smtClean="0"/>
              <a:t>9/15/16</a:t>
            </a:fld>
            <a:endParaRPr lang="en-US"/>
          </a:p>
        </p:txBody>
      </p:sp>
      <p:sp>
        <p:nvSpPr>
          <p:cNvPr id="6" name="Footer Placeholder 5"/>
          <p:cNvSpPr>
            <a:spLocks noGrp="1"/>
          </p:cNvSpPr>
          <p:nvPr>
            <p:ph type="ftr" sz="quarter" idx="11"/>
          </p:nvPr>
        </p:nvSpPr>
        <p:spPr/>
        <p:txBody>
          <a:bodyPr/>
          <a:lstStyle/>
          <a:p>
            <a:r>
              <a:rPr lang="en-US" smtClean="0"/>
              <a:t>G1601641-v1</a:t>
            </a:r>
            <a:endParaRPr lang="en-US"/>
          </a:p>
        </p:txBody>
      </p:sp>
      <p:sp>
        <p:nvSpPr>
          <p:cNvPr id="7" name="Slide Number Placeholder 6"/>
          <p:cNvSpPr>
            <a:spLocks noGrp="1"/>
          </p:cNvSpPr>
          <p:nvPr>
            <p:ph type="sldNum" sz="quarter" idx="12"/>
          </p:nvPr>
        </p:nvSpPr>
        <p:spPr/>
        <p:txBody>
          <a:bodyPr/>
          <a:lstStyle/>
          <a:p>
            <a:fld id="{902FE1C9-7E3F-6444-8528-9666F90AE966}" type="slidenum">
              <a:rPr lang="en-US" smtClean="0"/>
              <a:t>‹#›</a:t>
            </a:fld>
            <a:endParaRPr lang="en-US"/>
          </a:p>
        </p:txBody>
      </p:sp>
    </p:spTree>
    <p:extLst>
      <p:ext uri="{BB962C8B-B14F-4D97-AF65-F5344CB8AC3E}">
        <p14:creationId xmlns:p14="http://schemas.microsoft.com/office/powerpoint/2010/main" val="3702669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EECF0-9EAE-544D-BE2D-38E719610452}" type="datetime1">
              <a:rPr lang="en-US" smtClean="0"/>
              <a:t>9/15/16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G1601641-v1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FE1C9-7E3F-6444-8528-9666F90AE966}" type="slidenum">
              <a:rPr lang="en-US" smtClean="0"/>
              <a:t>‹#›</a:t>
            </a:fld>
            <a:endParaRPr lang="en-US"/>
          </a:p>
        </p:txBody>
      </p:sp>
    </p:spTree>
    <p:extLst>
      <p:ext uri="{BB962C8B-B14F-4D97-AF65-F5344CB8AC3E}">
        <p14:creationId xmlns:p14="http://schemas.microsoft.com/office/powerpoint/2010/main" val="139752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9.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9.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Update on LIGO Voyager Cryogenics at Stanford</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Brett Shapiro</a:t>
            </a:r>
          </a:p>
          <a:p>
            <a:r>
              <a:rPr lang="en-US" dirty="0" smtClean="0"/>
              <a:t>Brian Lantz, </a:t>
            </a:r>
            <a:r>
              <a:rPr lang="en-US" dirty="0" err="1"/>
              <a:t>Litawn</a:t>
            </a:r>
            <a:r>
              <a:rPr lang="en-US" dirty="0"/>
              <a:t> </a:t>
            </a:r>
            <a:r>
              <a:rPr lang="en-US" dirty="0" err="1"/>
              <a:t>Gan</a:t>
            </a:r>
            <a:r>
              <a:rPr lang="en-US" dirty="0"/>
              <a:t>, Dan </a:t>
            </a:r>
            <a:r>
              <a:rPr lang="en-US" dirty="0" smtClean="0"/>
              <a:t>Fan, </a:t>
            </a:r>
            <a:r>
              <a:rPr lang="en-US" dirty="0" err="1" smtClean="0"/>
              <a:t>Sanditi</a:t>
            </a:r>
            <a:r>
              <a:rPr lang="en-US" dirty="0" smtClean="0"/>
              <a:t> </a:t>
            </a:r>
            <a:r>
              <a:rPr lang="en-US" dirty="0" err="1" smtClean="0"/>
              <a:t>Khandelwal</a:t>
            </a:r>
            <a:r>
              <a:rPr lang="en-US" dirty="0" smtClean="0"/>
              <a:t>, Ian Gomez, </a:t>
            </a:r>
            <a:r>
              <a:rPr lang="en-US" dirty="0" err="1" smtClean="0"/>
              <a:t>Edgard</a:t>
            </a:r>
            <a:r>
              <a:rPr lang="en-US" dirty="0" smtClean="0"/>
              <a:t> Bonilla</a:t>
            </a:r>
          </a:p>
          <a:p>
            <a:endParaRPr lang="en-US" dirty="0"/>
          </a:p>
          <a:p>
            <a:r>
              <a:rPr lang="en-US" dirty="0" smtClean="0"/>
              <a:t>LVC Glasgow – 30 August 2016</a:t>
            </a:r>
            <a:endParaRPr lang="en-US" dirty="0"/>
          </a:p>
        </p:txBody>
      </p:sp>
      <p:sp>
        <p:nvSpPr>
          <p:cNvPr id="5" name="Slide Number Placeholder 4"/>
          <p:cNvSpPr>
            <a:spLocks noGrp="1"/>
          </p:cNvSpPr>
          <p:nvPr>
            <p:ph type="sldNum" sz="quarter" idx="12"/>
          </p:nvPr>
        </p:nvSpPr>
        <p:spPr/>
        <p:txBody>
          <a:bodyPr/>
          <a:lstStyle/>
          <a:p>
            <a:fld id="{902FE1C9-7E3F-6444-8528-9666F90AE966}" type="slidenum">
              <a:rPr lang="en-US" smtClean="0"/>
              <a:t>1</a:t>
            </a:fld>
            <a:endParaRPr lang="en-US"/>
          </a:p>
        </p:txBody>
      </p:sp>
      <p:sp>
        <p:nvSpPr>
          <p:cNvPr id="6" name="Footer Placeholder 3"/>
          <p:cNvSpPr>
            <a:spLocks noGrp="1"/>
          </p:cNvSpPr>
          <p:nvPr>
            <p:ph type="ftr" sz="quarter" idx="11"/>
          </p:nvPr>
        </p:nvSpPr>
        <p:spPr>
          <a:xfrm>
            <a:off x="3124200" y="6356350"/>
            <a:ext cx="2895600" cy="365125"/>
          </a:xfrm>
        </p:spPr>
        <p:txBody>
          <a:bodyPr/>
          <a:lstStyle/>
          <a:p>
            <a:r>
              <a:rPr lang="en-US" dirty="0" smtClean="0"/>
              <a:t>G1601641-</a:t>
            </a:r>
            <a:r>
              <a:rPr lang="en-US" dirty="0" smtClean="0"/>
              <a:t>v3</a:t>
            </a:r>
            <a:endParaRPr lang="en-US" dirty="0"/>
          </a:p>
        </p:txBody>
      </p:sp>
    </p:spTree>
    <p:extLst>
      <p:ext uri="{BB962C8B-B14F-4D97-AF65-F5344CB8AC3E}">
        <p14:creationId xmlns:p14="http://schemas.microsoft.com/office/powerpoint/2010/main" val="18607019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10</a:t>
            </a:fld>
            <a:endParaRPr lang="en-US" dirty="0"/>
          </a:p>
        </p:txBody>
      </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28995855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11</a:t>
            </a:fld>
            <a:endParaRPr lang="en-US" dirty="0"/>
          </a:p>
        </p:txBody>
      </p:sp>
      <p:grpSp>
        <p:nvGrpSpPr>
          <p:cNvPr id="13" name="Group 12"/>
          <p:cNvGrpSpPr/>
          <p:nvPr/>
        </p:nvGrpSpPr>
        <p:grpSpPr>
          <a:xfrm>
            <a:off x="11715" y="1212609"/>
            <a:ext cx="9184808" cy="5603425"/>
            <a:chOff x="11715" y="1212609"/>
            <a:chExt cx="9184808" cy="5603425"/>
          </a:xfrm>
        </p:grpSpPr>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LN</a:t>
              </a:r>
              <a:r>
                <a:rPr lang="en-US" baseline="-25000" dirty="0" smtClean="0"/>
                <a:t>2</a:t>
              </a:r>
              <a:r>
                <a:rPr lang="en-US" dirty="0" smtClean="0"/>
                <a:t> pipe</a:t>
              </a:r>
              <a:endParaRPr lang="en-US" baseline="-25000" dirty="0"/>
            </a:p>
          </p:txBody>
        </p:sp>
        <p:cxnSp>
          <p:nvCxnSpPr>
            <p:cNvPr id="88" name="Straight Arrow Connector 87"/>
            <p:cNvCxnSpPr>
              <a:stCxn id="86" idx="2"/>
            </p:cNvCxnSpPr>
            <p:nvPr/>
          </p:nvCxnSpPr>
          <p:spPr>
            <a:xfrm flipH="1">
              <a:off x="8374225" y="3083418"/>
              <a:ext cx="199724" cy="175716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8010800" y="5560921"/>
              <a:ext cx="1140105" cy="646319"/>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inner shield</a:t>
              </a:r>
              <a:endParaRPr lang="en-US" dirty="0"/>
            </a:p>
          </p:txBody>
        </p:sp>
        <p:cxnSp>
          <p:nvCxnSpPr>
            <p:cNvPr id="126" name="Straight Connector 125"/>
            <p:cNvCxnSpPr/>
            <p:nvPr/>
          </p:nvCxnSpPr>
          <p:spPr>
            <a:xfrm>
              <a:off x="6223380" y="4386776"/>
              <a:ext cx="0" cy="571902"/>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876300" y="4958677"/>
              <a:ext cx="374258"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899392" y="5816938"/>
              <a:ext cx="374258"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6250558" y="5805165"/>
              <a:ext cx="10263" cy="330649"/>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236389" y="6135814"/>
              <a:ext cx="1623993"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7880995" y="4386776"/>
              <a:ext cx="0" cy="810403"/>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a:off x="6191827" y="4386776"/>
              <a:ext cx="170398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H="1">
              <a:off x="7865375" y="5733454"/>
              <a:ext cx="0" cy="426981"/>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93285"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4054023" y="6169715"/>
              <a:ext cx="1397598" cy="646319"/>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77 K outer shield</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5469482" y="5996710"/>
              <a:ext cx="781076" cy="40390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5843727" y="4339581"/>
              <a:ext cx="339655" cy="159578"/>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57" name="Rectangle 156"/>
            <p:cNvSpPr/>
            <p:nvPr/>
          </p:nvSpPr>
          <p:spPr>
            <a:xfrm>
              <a:off x="8238781" y="3932987"/>
              <a:ext cx="135444" cy="5489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58" name="Rectangle 157"/>
            <p:cNvSpPr/>
            <p:nvPr/>
          </p:nvSpPr>
          <p:spPr>
            <a:xfrm>
              <a:off x="7895807" y="4322372"/>
              <a:ext cx="339655" cy="159578"/>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38" name="Straight Connector 37"/>
            <p:cNvCxnSpPr>
              <a:endCxn id="4" idx="3"/>
            </p:cNvCxnSpPr>
            <p:nvPr/>
          </p:nvCxnSpPr>
          <p:spPr>
            <a:xfrm>
              <a:off x="7895807" y="4816499"/>
              <a:ext cx="655405" cy="14885"/>
            </a:xfrm>
            <a:prstGeom prst="line">
              <a:avLst/>
            </a:prstGeom>
            <a:ln w="381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763461" y="4688527"/>
              <a:ext cx="101914" cy="391629"/>
            </a:xfrm>
            <a:prstGeom prst="lin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8056418" y="488169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Cu braid</a:t>
              </a:r>
              <a:endParaRPr lang="en-US" baseline="-25000" dirty="0"/>
            </a:p>
          </p:txBody>
        </p:sp>
        <p:cxnSp>
          <p:nvCxnSpPr>
            <p:cNvPr id="160" name="Straight Arrow Connector 159"/>
            <p:cNvCxnSpPr>
              <a:stCxn id="159" idx="1"/>
            </p:cNvCxnSpPr>
            <p:nvPr/>
          </p:nvCxnSpPr>
          <p:spPr>
            <a:xfrm flipH="1" flipV="1">
              <a:off x="7806116" y="4895469"/>
              <a:ext cx="250302" cy="17089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969183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2FE1C9-7E3F-6444-8528-9666F90AE966}" type="slidenum">
              <a:rPr lang="en-US" smtClean="0"/>
              <a:t>12</a:t>
            </a:fld>
            <a:endParaRPr lang="en-US"/>
          </a:p>
        </p:txBody>
      </p:sp>
      <p:pic>
        <p:nvPicPr>
          <p:cNvPr id="4" name="Picture 3" descr="2016-08-06 20.09.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18462" y="261938"/>
            <a:ext cx="7651554" cy="461665"/>
          </a:xfrm>
          <a:prstGeom prst="rect">
            <a:avLst/>
          </a:prstGeom>
          <a:solidFill>
            <a:srgbClr val="FFFFFF"/>
          </a:solidFill>
          <a:ln>
            <a:noFill/>
          </a:ln>
        </p:spPr>
        <p:txBody>
          <a:bodyPr wrap="none" rtlCol="0">
            <a:spAutoFit/>
          </a:bodyPr>
          <a:lstStyle/>
          <a:p>
            <a:r>
              <a:rPr lang="en-US" sz="2400" dirty="0" smtClean="0"/>
              <a:t>Stanford Cryogenic Heat Shield Experiment – 6 August 2016</a:t>
            </a:r>
            <a:endParaRPr lang="en-US" sz="2400" dirty="0"/>
          </a:p>
        </p:txBody>
      </p:sp>
    </p:spTree>
    <p:extLst>
      <p:ext uri="{BB962C8B-B14F-4D97-AF65-F5344CB8AC3E}">
        <p14:creationId xmlns:p14="http://schemas.microsoft.com/office/powerpoint/2010/main" val="153128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016-07-27 21.06.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88879" y="347521"/>
            <a:ext cx="1658906" cy="830997"/>
          </a:xfrm>
          <a:prstGeom prst="rect">
            <a:avLst/>
          </a:prstGeom>
          <a:solidFill>
            <a:srgbClr val="FFFFFF"/>
          </a:solidFill>
        </p:spPr>
        <p:txBody>
          <a:bodyPr wrap="square" rtlCol="0">
            <a:spAutoFit/>
          </a:bodyPr>
          <a:lstStyle/>
          <a:p>
            <a:r>
              <a:rPr lang="en-US" sz="2400" dirty="0" smtClean="0"/>
              <a:t>Cu outer heat shield</a:t>
            </a:r>
            <a:endParaRPr lang="en-US" sz="2400" dirty="0"/>
          </a:p>
        </p:txBody>
      </p:sp>
      <p:sp>
        <p:nvSpPr>
          <p:cNvPr id="6" name="TextBox 5"/>
          <p:cNvSpPr txBox="1"/>
          <p:nvPr/>
        </p:nvSpPr>
        <p:spPr>
          <a:xfrm>
            <a:off x="211653" y="4554503"/>
            <a:ext cx="2042170" cy="830997"/>
          </a:xfrm>
          <a:prstGeom prst="rect">
            <a:avLst/>
          </a:prstGeom>
          <a:solidFill>
            <a:srgbClr val="FFFFFF"/>
          </a:solidFill>
        </p:spPr>
        <p:txBody>
          <a:bodyPr wrap="square" rtlCol="0">
            <a:spAutoFit/>
          </a:bodyPr>
          <a:lstStyle/>
          <a:p>
            <a:r>
              <a:rPr lang="en-US" sz="2400" dirty="0" smtClean="0"/>
              <a:t>Cu cold links to inner shield</a:t>
            </a:r>
            <a:endParaRPr lang="en-US" sz="2400" dirty="0"/>
          </a:p>
        </p:txBody>
      </p:sp>
      <p:sp>
        <p:nvSpPr>
          <p:cNvPr id="7" name="TextBox 6"/>
          <p:cNvSpPr txBox="1"/>
          <p:nvPr/>
        </p:nvSpPr>
        <p:spPr>
          <a:xfrm>
            <a:off x="4822264" y="283088"/>
            <a:ext cx="2002127" cy="830997"/>
          </a:xfrm>
          <a:prstGeom prst="rect">
            <a:avLst/>
          </a:prstGeom>
          <a:solidFill>
            <a:srgbClr val="FFFFFF"/>
          </a:solidFill>
        </p:spPr>
        <p:txBody>
          <a:bodyPr wrap="square" rtlCol="0">
            <a:spAutoFit/>
          </a:bodyPr>
          <a:lstStyle/>
          <a:p>
            <a:r>
              <a:rPr lang="en-US" sz="2400" dirty="0" smtClean="0"/>
              <a:t>Black paint on inner surface</a:t>
            </a:r>
            <a:endParaRPr lang="en-US" sz="2400" dirty="0"/>
          </a:p>
        </p:txBody>
      </p:sp>
      <p:cxnSp>
        <p:nvCxnSpPr>
          <p:cNvPr id="8" name="Straight Arrow Connector 7"/>
          <p:cNvCxnSpPr/>
          <p:nvPr/>
        </p:nvCxnSpPr>
        <p:spPr>
          <a:xfrm>
            <a:off x="1856260" y="1223126"/>
            <a:ext cx="397563" cy="61206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p:cNvCxnSpPr>
          <p:nvPr/>
        </p:nvCxnSpPr>
        <p:spPr>
          <a:xfrm flipH="1">
            <a:off x="5171208" y="1114085"/>
            <a:ext cx="652120" cy="92257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947785" y="3169411"/>
            <a:ext cx="592056" cy="138509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24391" y="4443152"/>
            <a:ext cx="2042170" cy="830997"/>
          </a:xfrm>
          <a:prstGeom prst="rect">
            <a:avLst/>
          </a:prstGeom>
          <a:solidFill>
            <a:srgbClr val="FFFFFF"/>
          </a:solidFill>
        </p:spPr>
        <p:txBody>
          <a:bodyPr wrap="square" rtlCol="0">
            <a:spAutoFit/>
          </a:bodyPr>
          <a:lstStyle/>
          <a:p>
            <a:r>
              <a:rPr lang="en-US" sz="2400" dirty="0" smtClean="0"/>
              <a:t>Liquid nitrogen pipes</a:t>
            </a:r>
            <a:endParaRPr lang="en-US" sz="2400" dirty="0"/>
          </a:p>
        </p:txBody>
      </p:sp>
      <p:cxnSp>
        <p:nvCxnSpPr>
          <p:cNvPr id="16" name="Straight Arrow Connector 15"/>
          <p:cNvCxnSpPr/>
          <p:nvPr/>
        </p:nvCxnSpPr>
        <p:spPr>
          <a:xfrm flipH="1" flipV="1">
            <a:off x="5823328" y="4297834"/>
            <a:ext cx="1001065" cy="2906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947785" y="2482896"/>
            <a:ext cx="2147995" cy="210557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02FE1C9-7E3F-6444-8528-9666F90AE966}" type="slidenum">
              <a:rPr lang="en-US" smtClean="0"/>
              <a:t>13</a:t>
            </a:fld>
            <a:endParaRPr lang="en-US"/>
          </a:p>
        </p:txBody>
      </p:sp>
    </p:spTree>
    <p:extLst>
      <p:ext uri="{BB962C8B-B14F-4D97-AF65-F5344CB8AC3E}">
        <p14:creationId xmlns:p14="http://schemas.microsoft.com/office/powerpoint/2010/main" val="276905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7-27 21.06.35.jpg"/>
          <p:cNvPicPr>
            <a:picLocks noChangeAspect="1"/>
          </p:cNvPicPr>
          <p:nvPr/>
        </p:nvPicPr>
        <p:blipFill rotWithShape="1">
          <a:blip r:embed="rId2">
            <a:extLst>
              <a:ext uri="{28A0092B-C50C-407E-A947-70E740481C1C}">
                <a14:useLocalDpi xmlns:a14="http://schemas.microsoft.com/office/drawing/2010/main" val="0"/>
              </a:ext>
            </a:extLst>
          </a:blip>
          <a:srcRect l="6756" r="19550"/>
          <a:stretch/>
        </p:blipFill>
        <p:spPr>
          <a:xfrm>
            <a:off x="11427" y="0"/>
            <a:ext cx="6738601" cy="6858000"/>
          </a:xfrm>
          <a:prstGeom prst="rect">
            <a:avLst/>
          </a:prstGeom>
        </p:spPr>
      </p:pic>
      <p:sp>
        <p:nvSpPr>
          <p:cNvPr id="5" name="TextBox 4"/>
          <p:cNvSpPr txBox="1"/>
          <p:nvPr/>
        </p:nvSpPr>
        <p:spPr>
          <a:xfrm>
            <a:off x="7141873" y="593383"/>
            <a:ext cx="1658906" cy="830997"/>
          </a:xfrm>
          <a:prstGeom prst="rect">
            <a:avLst/>
          </a:prstGeom>
          <a:noFill/>
        </p:spPr>
        <p:txBody>
          <a:bodyPr wrap="square" rtlCol="0">
            <a:spAutoFit/>
          </a:bodyPr>
          <a:lstStyle/>
          <a:p>
            <a:r>
              <a:rPr lang="en-US" sz="2400" dirty="0" smtClean="0"/>
              <a:t>Cu outer heat shield</a:t>
            </a:r>
            <a:endParaRPr lang="en-US" sz="2400" dirty="0"/>
          </a:p>
        </p:txBody>
      </p:sp>
      <p:sp>
        <p:nvSpPr>
          <p:cNvPr id="6" name="TextBox 5"/>
          <p:cNvSpPr txBox="1"/>
          <p:nvPr/>
        </p:nvSpPr>
        <p:spPr>
          <a:xfrm>
            <a:off x="7196217" y="3400308"/>
            <a:ext cx="1844817" cy="830997"/>
          </a:xfrm>
          <a:prstGeom prst="rect">
            <a:avLst/>
          </a:prstGeom>
          <a:noFill/>
        </p:spPr>
        <p:txBody>
          <a:bodyPr wrap="square" rtlCol="0">
            <a:spAutoFit/>
          </a:bodyPr>
          <a:lstStyle/>
          <a:p>
            <a:r>
              <a:rPr lang="en-US" sz="2400" dirty="0" smtClean="0"/>
              <a:t>Temperature sensor</a:t>
            </a:r>
            <a:endParaRPr lang="en-US" sz="2400" dirty="0"/>
          </a:p>
        </p:txBody>
      </p:sp>
      <p:sp>
        <p:nvSpPr>
          <p:cNvPr id="7" name="TextBox 6"/>
          <p:cNvSpPr txBox="1"/>
          <p:nvPr/>
        </p:nvSpPr>
        <p:spPr>
          <a:xfrm>
            <a:off x="6944521" y="5263315"/>
            <a:ext cx="2042170" cy="830997"/>
          </a:xfrm>
          <a:prstGeom prst="rect">
            <a:avLst/>
          </a:prstGeom>
          <a:noFill/>
        </p:spPr>
        <p:txBody>
          <a:bodyPr wrap="square" rtlCol="0">
            <a:spAutoFit/>
          </a:bodyPr>
          <a:lstStyle/>
          <a:p>
            <a:r>
              <a:rPr lang="en-US" sz="2400" dirty="0" smtClean="0"/>
              <a:t>Cu cold links to inner shield</a:t>
            </a:r>
            <a:endParaRPr lang="en-US" sz="2400" dirty="0"/>
          </a:p>
        </p:txBody>
      </p:sp>
      <p:sp>
        <p:nvSpPr>
          <p:cNvPr id="8" name="TextBox 7"/>
          <p:cNvSpPr txBox="1"/>
          <p:nvPr/>
        </p:nvSpPr>
        <p:spPr>
          <a:xfrm>
            <a:off x="7050345" y="1953576"/>
            <a:ext cx="2002127" cy="830997"/>
          </a:xfrm>
          <a:prstGeom prst="rect">
            <a:avLst/>
          </a:prstGeom>
          <a:noFill/>
        </p:spPr>
        <p:txBody>
          <a:bodyPr wrap="square" rtlCol="0">
            <a:spAutoFit/>
          </a:bodyPr>
          <a:lstStyle/>
          <a:p>
            <a:r>
              <a:rPr lang="en-US" sz="2400" dirty="0" smtClean="0"/>
              <a:t>Black paint on inner surface</a:t>
            </a:r>
            <a:endParaRPr lang="en-US" sz="2400" dirty="0"/>
          </a:p>
        </p:txBody>
      </p:sp>
      <p:cxnSp>
        <p:nvCxnSpPr>
          <p:cNvPr id="10" name="Straight Arrow Connector 9"/>
          <p:cNvCxnSpPr>
            <a:stCxn id="5" idx="1"/>
          </p:cNvCxnSpPr>
          <p:nvPr/>
        </p:nvCxnSpPr>
        <p:spPr>
          <a:xfrm flipH="1">
            <a:off x="6658502" y="1008882"/>
            <a:ext cx="483371" cy="24972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157967" y="2293035"/>
            <a:ext cx="892378" cy="24972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720363" y="3283831"/>
            <a:ext cx="1459500" cy="40877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1"/>
          </p:cNvCxnSpPr>
          <p:nvPr/>
        </p:nvCxnSpPr>
        <p:spPr>
          <a:xfrm flipH="1" flipV="1">
            <a:off x="5823328" y="5388179"/>
            <a:ext cx="1121193" cy="29063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02FE1C9-7E3F-6444-8528-9666F90AE966}" type="slidenum">
              <a:rPr lang="en-US" smtClean="0"/>
              <a:t>14</a:t>
            </a:fld>
            <a:endParaRPr lang="en-US"/>
          </a:p>
        </p:txBody>
      </p:sp>
    </p:spTree>
    <p:extLst>
      <p:ext uri="{BB962C8B-B14F-4D97-AF65-F5344CB8AC3E}">
        <p14:creationId xmlns:p14="http://schemas.microsoft.com/office/powerpoint/2010/main" val="6227954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nner_outer_shield_fit_che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902FE1C9-7E3F-6444-8528-9666F90AE966}" type="slidenum">
              <a:rPr lang="en-US" smtClean="0"/>
              <a:t>15</a:t>
            </a:fld>
            <a:endParaRPr lang="en-US"/>
          </a:p>
        </p:txBody>
      </p:sp>
    </p:spTree>
    <p:extLst>
      <p:ext uri="{BB962C8B-B14F-4D97-AF65-F5344CB8AC3E}">
        <p14:creationId xmlns:p14="http://schemas.microsoft.com/office/powerpoint/2010/main" val="4272057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2FE1C9-7E3F-6444-8528-9666F90AE966}" type="slidenum">
              <a:rPr lang="en-US" smtClean="0"/>
              <a:t>16</a:t>
            </a:fld>
            <a:endParaRPr lang="en-US"/>
          </a:p>
        </p:txBody>
      </p:sp>
      <p:pic>
        <p:nvPicPr>
          <p:cNvPr id="5" name="Picture 4" descr="2016-07-28 00.18.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88985" y="5263283"/>
            <a:ext cx="1742484" cy="461665"/>
          </a:xfrm>
          <a:prstGeom prst="rect">
            <a:avLst/>
          </a:prstGeom>
          <a:solidFill>
            <a:schemeClr val="bg1"/>
          </a:solidFill>
        </p:spPr>
        <p:txBody>
          <a:bodyPr wrap="none" rtlCol="0">
            <a:spAutoFit/>
          </a:bodyPr>
          <a:lstStyle/>
          <a:p>
            <a:r>
              <a:rPr lang="en-US" sz="2400" dirty="0" smtClean="0"/>
              <a:t>Outer Shield</a:t>
            </a:r>
            <a:endParaRPr lang="en-US" sz="2400" dirty="0"/>
          </a:p>
        </p:txBody>
      </p:sp>
      <p:sp>
        <p:nvSpPr>
          <p:cNvPr id="7" name="TextBox 6"/>
          <p:cNvSpPr txBox="1"/>
          <p:nvPr/>
        </p:nvSpPr>
        <p:spPr>
          <a:xfrm>
            <a:off x="240255" y="2955670"/>
            <a:ext cx="2040492" cy="830997"/>
          </a:xfrm>
          <a:prstGeom prst="rect">
            <a:avLst/>
          </a:prstGeom>
          <a:solidFill>
            <a:schemeClr val="bg1"/>
          </a:solidFill>
        </p:spPr>
        <p:txBody>
          <a:bodyPr wrap="none" rtlCol="0">
            <a:spAutoFit/>
          </a:bodyPr>
          <a:lstStyle/>
          <a:p>
            <a:r>
              <a:rPr lang="en-US" sz="2400" dirty="0" smtClean="0"/>
              <a:t>Si test mass</a:t>
            </a:r>
          </a:p>
          <a:p>
            <a:r>
              <a:rPr lang="en-US" sz="2400" dirty="0" smtClean="0"/>
              <a:t>1 kg, 6 inch </a:t>
            </a:r>
            <a:r>
              <a:rPr lang="en-US" sz="2400" dirty="0" err="1" smtClean="0"/>
              <a:t>dia</a:t>
            </a:r>
            <a:endParaRPr lang="en-US" sz="2400" dirty="0"/>
          </a:p>
        </p:txBody>
      </p:sp>
      <p:cxnSp>
        <p:nvCxnSpPr>
          <p:cNvPr id="8" name="Straight Arrow Connector 7"/>
          <p:cNvCxnSpPr>
            <a:stCxn id="7" idx="3"/>
          </p:cNvCxnSpPr>
          <p:nvPr/>
        </p:nvCxnSpPr>
        <p:spPr>
          <a:xfrm>
            <a:off x="2280747" y="3371169"/>
            <a:ext cx="1368844" cy="149247"/>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131469" y="5552275"/>
            <a:ext cx="1368844" cy="149247"/>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4" idx="1"/>
          </p:cNvCxnSpPr>
          <p:nvPr/>
        </p:nvCxnSpPr>
        <p:spPr>
          <a:xfrm flipH="1" flipV="1">
            <a:off x="4233069" y="3627088"/>
            <a:ext cx="2409702" cy="1509689"/>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642771" y="4721278"/>
            <a:ext cx="1844817" cy="830997"/>
          </a:xfrm>
          <a:prstGeom prst="rect">
            <a:avLst/>
          </a:prstGeom>
          <a:solidFill>
            <a:srgbClr val="FFFFFF"/>
          </a:solidFill>
        </p:spPr>
        <p:txBody>
          <a:bodyPr wrap="square" rtlCol="0">
            <a:spAutoFit/>
          </a:bodyPr>
          <a:lstStyle/>
          <a:p>
            <a:r>
              <a:rPr lang="en-US" sz="2400" dirty="0" smtClean="0"/>
              <a:t>Temperature sensor</a:t>
            </a:r>
            <a:endParaRPr lang="en-US" sz="2400" dirty="0"/>
          </a:p>
        </p:txBody>
      </p:sp>
      <p:sp>
        <p:nvSpPr>
          <p:cNvPr id="15" name="TextBox 14"/>
          <p:cNvSpPr txBox="1"/>
          <p:nvPr/>
        </p:nvSpPr>
        <p:spPr>
          <a:xfrm>
            <a:off x="5892498" y="2961034"/>
            <a:ext cx="2919721" cy="1200328"/>
          </a:xfrm>
          <a:prstGeom prst="rect">
            <a:avLst/>
          </a:prstGeom>
          <a:solidFill>
            <a:srgbClr val="FFFFFF"/>
          </a:solidFill>
        </p:spPr>
        <p:txBody>
          <a:bodyPr wrap="square" rtlCol="0">
            <a:spAutoFit/>
          </a:bodyPr>
          <a:lstStyle/>
          <a:p>
            <a:r>
              <a:rPr lang="en-US" sz="2400" dirty="0" smtClean="0"/>
              <a:t>Actively controlled support platform for inner shield</a:t>
            </a:r>
            <a:endParaRPr lang="en-US" sz="2400" dirty="0"/>
          </a:p>
        </p:txBody>
      </p:sp>
      <p:cxnSp>
        <p:nvCxnSpPr>
          <p:cNvPr id="19" name="Straight Arrow Connector 18"/>
          <p:cNvCxnSpPr/>
          <p:nvPr/>
        </p:nvCxnSpPr>
        <p:spPr>
          <a:xfrm flipH="1" flipV="1">
            <a:off x="5468667" y="2200825"/>
            <a:ext cx="961021" cy="754845"/>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303"/>
            <a:ext cx="2871850" cy="461665"/>
          </a:xfrm>
          <a:prstGeom prst="rect">
            <a:avLst/>
          </a:prstGeom>
          <a:solidFill>
            <a:schemeClr val="bg1"/>
          </a:solidFill>
        </p:spPr>
        <p:txBody>
          <a:bodyPr wrap="none" rtlCol="0">
            <a:spAutoFit/>
          </a:bodyPr>
          <a:lstStyle/>
          <a:p>
            <a:r>
              <a:rPr lang="en-US" sz="2400" dirty="0" smtClean="0">
                <a:solidFill>
                  <a:srgbClr val="FF0000"/>
                </a:solidFill>
              </a:rPr>
              <a:t>Test mass installation</a:t>
            </a:r>
            <a:endParaRPr lang="en-US" sz="2400" dirty="0">
              <a:solidFill>
                <a:srgbClr val="FF0000"/>
              </a:solidFill>
            </a:endParaRPr>
          </a:p>
        </p:txBody>
      </p:sp>
    </p:spTree>
    <p:extLst>
      <p:ext uri="{BB962C8B-B14F-4D97-AF65-F5344CB8AC3E}">
        <p14:creationId xmlns:p14="http://schemas.microsoft.com/office/powerpoint/2010/main" val="115698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17</a:t>
            </a:fld>
            <a:endParaRPr lang="en-US"/>
          </a:p>
        </p:txBody>
      </p:sp>
      <p:pic>
        <p:nvPicPr>
          <p:cNvPr id="3" name="Picture 2" descr="2016-07-29 19.11.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7310624" y="4160870"/>
            <a:ext cx="1277814" cy="461665"/>
          </a:xfrm>
          <a:prstGeom prst="rect">
            <a:avLst/>
          </a:prstGeom>
          <a:solidFill>
            <a:srgbClr val="FFFFFF"/>
          </a:solidFill>
        </p:spPr>
        <p:txBody>
          <a:bodyPr wrap="none" rtlCol="0">
            <a:spAutoFit/>
          </a:bodyPr>
          <a:lstStyle/>
          <a:p>
            <a:r>
              <a:rPr lang="en-US" sz="2400" dirty="0" smtClean="0"/>
              <a:t>Actuator</a:t>
            </a:r>
            <a:endParaRPr lang="en-US" sz="2400" dirty="0"/>
          </a:p>
        </p:txBody>
      </p:sp>
      <p:cxnSp>
        <p:nvCxnSpPr>
          <p:cNvPr id="6" name="Straight Arrow Connector 5"/>
          <p:cNvCxnSpPr/>
          <p:nvPr/>
        </p:nvCxnSpPr>
        <p:spPr>
          <a:xfrm flipV="1">
            <a:off x="7974186" y="3329598"/>
            <a:ext cx="45763" cy="831272"/>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96372" y="750845"/>
            <a:ext cx="1494820" cy="461665"/>
          </a:xfrm>
          <a:prstGeom prst="rect">
            <a:avLst/>
          </a:prstGeom>
          <a:solidFill>
            <a:srgbClr val="FFFFFF"/>
          </a:solidFill>
        </p:spPr>
        <p:txBody>
          <a:bodyPr wrap="none" rtlCol="0">
            <a:spAutoFit/>
          </a:bodyPr>
          <a:lstStyle/>
          <a:p>
            <a:r>
              <a:rPr lang="en-US" sz="2400" dirty="0" smtClean="0"/>
              <a:t>Geophone</a:t>
            </a:r>
            <a:endParaRPr lang="en-US" sz="2400" dirty="0"/>
          </a:p>
        </p:txBody>
      </p:sp>
      <p:cxnSp>
        <p:nvCxnSpPr>
          <p:cNvPr id="8" name="Straight Arrow Connector 7"/>
          <p:cNvCxnSpPr/>
          <p:nvPr/>
        </p:nvCxnSpPr>
        <p:spPr>
          <a:xfrm>
            <a:off x="7482235" y="1212510"/>
            <a:ext cx="286018" cy="801268"/>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6428" y="5005870"/>
            <a:ext cx="1468070" cy="461665"/>
          </a:xfrm>
          <a:prstGeom prst="rect">
            <a:avLst/>
          </a:prstGeom>
          <a:solidFill>
            <a:srgbClr val="FFFFFF"/>
          </a:solidFill>
        </p:spPr>
        <p:txBody>
          <a:bodyPr wrap="none" rtlCol="0">
            <a:spAutoFit/>
          </a:bodyPr>
          <a:lstStyle/>
          <a:p>
            <a:r>
              <a:rPr lang="en-US" sz="2400" dirty="0" smtClean="0"/>
              <a:t>OSEM flag</a:t>
            </a:r>
            <a:endParaRPr lang="en-US" sz="2400" dirty="0"/>
          </a:p>
        </p:txBody>
      </p:sp>
      <p:cxnSp>
        <p:nvCxnSpPr>
          <p:cNvPr id="12" name="Straight Arrow Connector 11"/>
          <p:cNvCxnSpPr/>
          <p:nvPr/>
        </p:nvCxnSpPr>
        <p:spPr>
          <a:xfrm>
            <a:off x="1544498" y="5236703"/>
            <a:ext cx="503392" cy="415605"/>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31251" y="5236703"/>
            <a:ext cx="3205926" cy="830997"/>
          </a:xfrm>
          <a:prstGeom prst="rect">
            <a:avLst/>
          </a:prstGeom>
          <a:solidFill>
            <a:srgbClr val="FFFFFF"/>
          </a:solidFill>
        </p:spPr>
        <p:txBody>
          <a:bodyPr wrap="none" rtlCol="0">
            <a:spAutoFit/>
          </a:bodyPr>
          <a:lstStyle/>
          <a:p>
            <a:r>
              <a:rPr lang="en-US" sz="2400" dirty="0" smtClean="0"/>
              <a:t>Outer shield wrapped in</a:t>
            </a:r>
          </a:p>
          <a:p>
            <a:r>
              <a:rPr lang="en-US" sz="2400" dirty="0" smtClean="0"/>
              <a:t>insulation</a:t>
            </a:r>
            <a:endParaRPr lang="en-US" sz="2400" dirty="0"/>
          </a:p>
        </p:txBody>
      </p:sp>
      <p:cxnSp>
        <p:nvCxnSpPr>
          <p:cNvPr id="15" name="Straight Arrow Connector 14"/>
          <p:cNvCxnSpPr/>
          <p:nvPr/>
        </p:nvCxnSpPr>
        <p:spPr>
          <a:xfrm flipH="1" flipV="1">
            <a:off x="5342820" y="4752051"/>
            <a:ext cx="973796" cy="484652"/>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608485" y="381239"/>
            <a:ext cx="1033337" cy="282392"/>
          </a:xfrm>
          <a:prstGeom prst="straightConnector1">
            <a:avLst/>
          </a:prstGeom>
          <a:ln>
            <a:solidFill>
              <a:schemeClr val="tx1"/>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58337" y="655845"/>
            <a:ext cx="2435883" cy="461665"/>
          </a:xfrm>
          <a:prstGeom prst="rect">
            <a:avLst/>
          </a:prstGeom>
          <a:solidFill>
            <a:srgbClr val="FFFFFF"/>
          </a:solidFill>
        </p:spPr>
        <p:txBody>
          <a:bodyPr wrap="none" rtlCol="0">
            <a:spAutoFit/>
          </a:bodyPr>
          <a:lstStyle/>
          <a:p>
            <a:r>
              <a:rPr lang="en-US" sz="2400" dirty="0" smtClean="0"/>
              <a:t>Suspension spring</a:t>
            </a:r>
            <a:endParaRPr lang="en-US" sz="2400" dirty="0"/>
          </a:p>
        </p:txBody>
      </p:sp>
      <p:sp>
        <p:nvSpPr>
          <p:cNvPr id="16" name="TextBox 15"/>
          <p:cNvSpPr txBox="1"/>
          <p:nvPr/>
        </p:nvSpPr>
        <p:spPr>
          <a:xfrm>
            <a:off x="565254" y="6397718"/>
            <a:ext cx="7773131" cy="461665"/>
          </a:xfrm>
          <a:prstGeom prst="rect">
            <a:avLst/>
          </a:prstGeom>
          <a:solidFill>
            <a:schemeClr val="bg1"/>
          </a:solidFill>
        </p:spPr>
        <p:txBody>
          <a:bodyPr wrap="none" rtlCol="0">
            <a:spAutoFit/>
          </a:bodyPr>
          <a:lstStyle/>
          <a:p>
            <a:r>
              <a:rPr lang="en-US" sz="2400" dirty="0" smtClean="0">
                <a:solidFill>
                  <a:srgbClr val="FF0000"/>
                </a:solidFill>
              </a:rPr>
              <a:t>Assembled </a:t>
            </a:r>
            <a:r>
              <a:rPr lang="en-US" sz="2400" dirty="0" err="1" smtClean="0">
                <a:solidFill>
                  <a:srgbClr val="FF0000"/>
                </a:solidFill>
              </a:rPr>
              <a:t>cryo</a:t>
            </a:r>
            <a:r>
              <a:rPr lang="en-US" sz="2400" dirty="0" smtClean="0">
                <a:solidFill>
                  <a:srgbClr val="FF0000"/>
                </a:solidFill>
              </a:rPr>
              <a:t> experiment before installation into chamber</a:t>
            </a:r>
            <a:endParaRPr lang="en-US" sz="2400" dirty="0">
              <a:solidFill>
                <a:srgbClr val="FF0000"/>
              </a:solidFill>
            </a:endParaRPr>
          </a:p>
        </p:txBody>
      </p:sp>
    </p:spTree>
    <p:extLst>
      <p:ext uri="{BB962C8B-B14F-4D97-AF65-F5344CB8AC3E}">
        <p14:creationId xmlns:p14="http://schemas.microsoft.com/office/powerpoint/2010/main" val="88059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18</a:t>
            </a:fld>
            <a:endParaRPr lang="en-US"/>
          </a:p>
        </p:txBody>
      </p:sp>
      <p:grpSp>
        <p:nvGrpSpPr>
          <p:cNvPr id="3" name="Group 2"/>
          <p:cNvGrpSpPr/>
          <p:nvPr/>
        </p:nvGrpSpPr>
        <p:grpSpPr>
          <a:xfrm>
            <a:off x="0" y="0"/>
            <a:ext cx="9144000" cy="1135339"/>
            <a:chOff x="0" y="0"/>
            <a:chExt cx="9144000" cy="1135339"/>
          </a:xfrm>
        </p:grpSpPr>
        <p:pic>
          <p:nvPicPr>
            <p:cNvPr id="4"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5" name="Picture 4"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6" name="Picture 5"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7" name="Title 3"/>
          <p:cNvSpPr txBox="1">
            <a:spLocks/>
          </p:cNvSpPr>
          <p:nvPr/>
        </p:nvSpPr>
        <p:spPr>
          <a:xfrm>
            <a:off x="457200" y="32805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Measured Temperature Response</a:t>
            </a:r>
            <a:endParaRPr lang="en-US" dirty="0"/>
          </a:p>
        </p:txBody>
      </p:sp>
      <p:pic>
        <p:nvPicPr>
          <p:cNvPr id="8" name="Picture 7" descr="ColdStuffTemp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73936"/>
            <a:ext cx="9144000" cy="5084064"/>
          </a:xfrm>
          <a:prstGeom prst="rect">
            <a:avLst/>
          </a:prstGeom>
        </p:spPr>
      </p:pic>
      <p:sp>
        <p:nvSpPr>
          <p:cNvPr id="9" name="TextBox 8"/>
          <p:cNvSpPr txBox="1"/>
          <p:nvPr/>
        </p:nvSpPr>
        <p:spPr>
          <a:xfrm>
            <a:off x="2883901" y="5383449"/>
            <a:ext cx="2020004" cy="523220"/>
          </a:xfrm>
          <a:prstGeom prst="rect">
            <a:avLst/>
          </a:prstGeom>
          <a:noFill/>
        </p:spPr>
        <p:txBody>
          <a:bodyPr wrap="none" rtlCol="0">
            <a:spAutoFit/>
          </a:bodyPr>
          <a:lstStyle/>
          <a:p>
            <a:r>
              <a:rPr lang="en-US" sz="2800" b="1" dirty="0" smtClean="0">
                <a:solidFill>
                  <a:srgbClr val="FFB900"/>
                </a:solidFill>
              </a:rPr>
              <a:t>Outer shield</a:t>
            </a:r>
            <a:endParaRPr lang="en-US" sz="2800" b="1" dirty="0">
              <a:solidFill>
                <a:srgbClr val="FFB900"/>
              </a:solidFill>
            </a:endParaRPr>
          </a:p>
        </p:txBody>
      </p:sp>
      <p:cxnSp>
        <p:nvCxnSpPr>
          <p:cNvPr id="10" name="Straight Arrow Connector 9"/>
          <p:cNvCxnSpPr/>
          <p:nvPr/>
        </p:nvCxnSpPr>
        <p:spPr>
          <a:xfrm flipH="1">
            <a:off x="2269465" y="5749785"/>
            <a:ext cx="614436" cy="423297"/>
          </a:xfrm>
          <a:prstGeom prst="straightConnector1">
            <a:avLst/>
          </a:prstGeom>
          <a:ln w="38100" cmpd="sng">
            <a:solidFill>
              <a:srgbClr val="FFB9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243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19</a:t>
            </a:fld>
            <a:endParaRPr lang="en-US"/>
          </a:p>
        </p:txBody>
      </p:sp>
      <p:grpSp>
        <p:nvGrpSpPr>
          <p:cNvPr id="3" name="Group 2"/>
          <p:cNvGrpSpPr/>
          <p:nvPr/>
        </p:nvGrpSpPr>
        <p:grpSpPr>
          <a:xfrm>
            <a:off x="0" y="0"/>
            <a:ext cx="9144000" cy="1135339"/>
            <a:chOff x="0" y="0"/>
            <a:chExt cx="9144000" cy="1135339"/>
          </a:xfrm>
        </p:grpSpPr>
        <p:pic>
          <p:nvPicPr>
            <p:cNvPr id="4"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5" name="Picture 4"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6" name="Picture 5"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9" name="Picture 8" descr="ColdStuffTemp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73936"/>
            <a:ext cx="9144000" cy="5084064"/>
          </a:xfrm>
          <a:prstGeom prst="rect">
            <a:avLst/>
          </a:prstGeom>
        </p:spPr>
      </p:pic>
      <p:sp>
        <p:nvSpPr>
          <p:cNvPr id="10" name="TextBox 9"/>
          <p:cNvSpPr txBox="1"/>
          <p:nvPr/>
        </p:nvSpPr>
        <p:spPr>
          <a:xfrm>
            <a:off x="1952797" y="4673469"/>
            <a:ext cx="1941106" cy="523220"/>
          </a:xfrm>
          <a:prstGeom prst="rect">
            <a:avLst/>
          </a:prstGeom>
          <a:noFill/>
        </p:spPr>
        <p:txBody>
          <a:bodyPr wrap="none" rtlCol="0">
            <a:spAutoFit/>
          </a:bodyPr>
          <a:lstStyle/>
          <a:p>
            <a:r>
              <a:rPr lang="en-US" sz="2800" b="1" dirty="0" smtClean="0">
                <a:solidFill>
                  <a:schemeClr val="accent1"/>
                </a:solidFill>
              </a:rPr>
              <a:t>Inner shield</a:t>
            </a:r>
            <a:endParaRPr lang="en-US" sz="2800" b="1" dirty="0">
              <a:solidFill>
                <a:schemeClr val="accent1"/>
              </a:solidFill>
            </a:endParaRPr>
          </a:p>
        </p:txBody>
      </p:sp>
      <p:sp>
        <p:nvSpPr>
          <p:cNvPr id="11" name="TextBox 10"/>
          <p:cNvSpPr txBox="1"/>
          <p:nvPr/>
        </p:nvSpPr>
        <p:spPr>
          <a:xfrm>
            <a:off x="2883901" y="5383449"/>
            <a:ext cx="2020004" cy="523220"/>
          </a:xfrm>
          <a:prstGeom prst="rect">
            <a:avLst/>
          </a:prstGeom>
          <a:noFill/>
        </p:spPr>
        <p:txBody>
          <a:bodyPr wrap="none" rtlCol="0">
            <a:spAutoFit/>
          </a:bodyPr>
          <a:lstStyle/>
          <a:p>
            <a:r>
              <a:rPr lang="en-US" sz="2800" b="1" dirty="0" smtClean="0">
                <a:solidFill>
                  <a:srgbClr val="FFB900"/>
                </a:solidFill>
              </a:rPr>
              <a:t>Outer shield</a:t>
            </a:r>
            <a:endParaRPr lang="en-US" sz="2800" b="1" dirty="0">
              <a:solidFill>
                <a:srgbClr val="FFB900"/>
              </a:solidFill>
            </a:endParaRPr>
          </a:p>
        </p:txBody>
      </p:sp>
      <p:cxnSp>
        <p:nvCxnSpPr>
          <p:cNvPr id="12" name="Straight Arrow Connector 11"/>
          <p:cNvCxnSpPr/>
          <p:nvPr/>
        </p:nvCxnSpPr>
        <p:spPr>
          <a:xfrm flipH="1">
            <a:off x="2269465" y="5749785"/>
            <a:ext cx="614436" cy="423297"/>
          </a:xfrm>
          <a:prstGeom prst="straightConnector1">
            <a:avLst/>
          </a:prstGeom>
          <a:ln w="38100" cmpd="sng">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13" name="Title 3"/>
          <p:cNvSpPr txBox="1">
            <a:spLocks/>
          </p:cNvSpPr>
          <p:nvPr/>
        </p:nvSpPr>
        <p:spPr>
          <a:xfrm>
            <a:off x="457200" y="32805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Measured Temperature Response</a:t>
            </a:r>
            <a:endParaRPr lang="en-US" dirty="0"/>
          </a:p>
        </p:txBody>
      </p:sp>
    </p:spTree>
    <p:extLst>
      <p:ext uri="{BB962C8B-B14F-4D97-AF65-F5344CB8AC3E}">
        <p14:creationId xmlns:p14="http://schemas.microsoft.com/office/powerpoint/2010/main" val="338992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124"/>
            <a:ext cx="8229600" cy="1143000"/>
          </a:xfrm>
        </p:spPr>
        <p:txBody>
          <a:bodyPr/>
          <a:lstStyle/>
          <a:p>
            <a:r>
              <a:rPr lang="en-US" dirty="0" smtClean="0"/>
              <a:t>Experiment Goals</a:t>
            </a:r>
            <a:endParaRPr lang="en-US" dirty="0"/>
          </a:p>
        </p:txBody>
      </p:sp>
      <p:sp>
        <p:nvSpPr>
          <p:cNvPr id="3" name="Content Placeholder 2"/>
          <p:cNvSpPr>
            <a:spLocks noGrp="1"/>
          </p:cNvSpPr>
          <p:nvPr>
            <p:ph idx="1"/>
          </p:nvPr>
        </p:nvSpPr>
        <p:spPr>
          <a:xfrm>
            <a:off x="102529" y="1600200"/>
            <a:ext cx="5572062" cy="4525963"/>
          </a:xfrm>
        </p:spPr>
        <p:txBody>
          <a:bodyPr/>
          <a:lstStyle/>
          <a:p>
            <a:r>
              <a:rPr lang="en-US" dirty="0"/>
              <a:t>Heat shield at about 80 K to </a:t>
            </a:r>
            <a:r>
              <a:rPr lang="en-US" dirty="0" err="1"/>
              <a:t>radiatively</a:t>
            </a:r>
            <a:r>
              <a:rPr lang="en-US" dirty="0"/>
              <a:t> keep the test mass at 123 K</a:t>
            </a:r>
          </a:p>
          <a:p>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902FE1C9-7E3F-6444-8528-9666F90AE966}" type="slidenum">
              <a:rPr lang="en-US" smtClean="0"/>
              <a:t>2</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9" name="Picture 8"/>
          <p:cNvPicPr>
            <a:picLocks noChangeAspect="1"/>
          </p:cNvPicPr>
          <p:nvPr/>
        </p:nvPicPr>
        <p:blipFill>
          <a:blip r:embed="rId5"/>
          <a:stretch>
            <a:fillRect/>
          </a:stretch>
        </p:blipFill>
        <p:spPr>
          <a:xfrm>
            <a:off x="6155112" y="1305935"/>
            <a:ext cx="2439010" cy="2176817"/>
          </a:xfrm>
          <a:prstGeom prst="rect">
            <a:avLst/>
          </a:prstGeom>
        </p:spPr>
      </p:pic>
    </p:spTree>
    <p:extLst>
      <p:ext uri="{BB962C8B-B14F-4D97-AF65-F5344CB8AC3E}">
        <p14:creationId xmlns:p14="http://schemas.microsoft.com/office/powerpoint/2010/main" val="285002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dStuffTe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TextBox 2"/>
          <p:cNvSpPr txBox="1"/>
          <p:nvPr/>
        </p:nvSpPr>
        <p:spPr>
          <a:xfrm>
            <a:off x="2375294" y="2960150"/>
            <a:ext cx="1647957" cy="523220"/>
          </a:xfrm>
          <a:prstGeom prst="rect">
            <a:avLst/>
          </a:prstGeom>
          <a:noFill/>
        </p:spPr>
        <p:txBody>
          <a:bodyPr wrap="none" rtlCol="0">
            <a:spAutoFit/>
          </a:bodyPr>
          <a:lstStyle/>
          <a:p>
            <a:r>
              <a:rPr lang="en-US" sz="2800" b="1" dirty="0" smtClean="0">
                <a:solidFill>
                  <a:schemeClr val="accent2"/>
                </a:solidFill>
              </a:rPr>
              <a:t>Test mass</a:t>
            </a:r>
            <a:endParaRPr lang="en-US" sz="2800" b="1" dirty="0">
              <a:solidFill>
                <a:schemeClr val="accent2"/>
              </a:solidFill>
            </a:endParaRPr>
          </a:p>
        </p:txBody>
      </p:sp>
      <p:sp>
        <p:nvSpPr>
          <p:cNvPr id="5" name="TextBox 4"/>
          <p:cNvSpPr txBox="1"/>
          <p:nvPr/>
        </p:nvSpPr>
        <p:spPr>
          <a:xfrm>
            <a:off x="1952797" y="4673469"/>
            <a:ext cx="1941106" cy="523220"/>
          </a:xfrm>
          <a:prstGeom prst="rect">
            <a:avLst/>
          </a:prstGeom>
          <a:noFill/>
        </p:spPr>
        <p:txBody>
          <a:bodyPr wrap="none" rtlCol="0">
            <a:spAutoFit/>
          </a:bodyPr>
          <a:lstStyle/>
          <a:p>
            <a:r>
              <a:rPr lang="en-US" sz="2800" b="1" dirty="0" smtClean="0">
                <a:solidFill>
                  <a:schemeClr val="accent1"/>
                </a:solidFill>
              </a:rPr>
              <a:t>Inner shield</a:t>
            </a:r>
            <a:endParaRPr lang="en-US" sz="2800" b="1" dirty="0">
              <a:solidFill>
                <a:schemeClr val="accent1"/>
              </a:solidFill>
            </a:endParaRPr>
          </a:p>
        </p:txBody>
      </p:sp>
      <p:sp>
        <p:nvSpPr>
          <p:cNvPr id="6" name="TextBox 5"/>
          <p:cNvSpPr txBox="1"/>
          <p:nvPr/>
        </p:nvSpPr>
        <p:spPr>
          <a:xfrm>
            <a:off x="2883901" y="5383449"/>
            <a:ext cx="2020004" cy="523220"/>
          </a:xfrm>
          <a:prstGeom prst="rect">
            <a:avLst/>
          </a:prstGeom>
          <a:noFill/>
        </p:spPr>
        <p:txBody>
          <a:bodyPr wrap="none" rtlCol="0">
            <a:spAutoFit/>
          </a:bodyPr>
          <a:lstStyle/>
          <a:p>
            <a:r>
              <a:rPr lang="en-US" sz="2800" b="1" dirty="0" smtClean="0">
                <a:solidFill>
                  <a:srgbClr val="FFB900"/>
                </a:solidFill>
              </a:rPr>
              <a:t>Outer shield</a:t>
            </a:r>
            <a:endParaRPr lang="en-US" sz="2800" b="1" dirty="0">
              <a:solidFill>
                <a:srgbClr val="FFB900"/>
              </a:solidFill>
            </a:endParaRPr>
          </a:p>
        </p:txBody>
      </p:sp>
      <p:cxnSp>
        <p:nvCxnSpPr>
          <p:cNvPr id="10" name="Straight Arrow Connector 9"/>
          <p:cNvCxnSpPr/>
          <p:nvPr/>
        </p:nvCxnSpPr>
        <p:spPr>
          <a:xfrm flipH="1">
            <a:off x="2269465" y="5749785"/>
            <a:ext cx="614436" cy="423297"/>
          </a:xfrm>
          <a:prstGeom prst="straightConnector1">
            <a:avLst/>
          </a:prstGeom>
          <a:ln w="38100" cmpd="sng">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902FE1C9-7E3F-6444-8528-9666F90AE966}" type="slidenum">
              <a:rPr lang="en-US" smtClean="0"/>
              <a:t>20</a:t>
            </a:fld>
            <a:endParaRPr lang="en-US"/>
          </a:p>
        </p:txBody>
      </p:sp>
      <p:grpSp>
        <p:nvGrpSpPr>
          <p:cNvPr id="16" name="Group 15"/>
          <p:cNvGrpSpPr/>
          <p:nvPr/>
        </p:nvGrpSpPr>
        <p:grpSpPr>
          <a:xfrm>
            <a:off x="0" y="0"/>
            <a:ext cx="9144000" cy="1135339"/>
            <a:chOff x="0" y="0"/>
            <a:chExt cx="9144000" cy="1135339"/>
          </a:xfrm>
        </p:grpSpPr>
        <p:pic>
          <p:nvPicPr>
            <p:cNvPr id="17" name="Picture 16"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8" name="Picture 1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9" name="Picture 1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20" name="Title 3"/>
          <p:cNvSpPr txBox="1">
            <a:spLocks/>
          </p:cNvSpPr>
          <p:nvPr/>
        </p:nvSpPr>
        <p:spPr>
          <a:xfrm>
            <a:off x="457200" y="32805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Measured Temperature Response</a:t>
            </a:r>
            <a:endParaRPr lang="en-US" dirty="0"/>
          </a:p>
        </p:txBody>
      </p:sp>
    </p:spTree>
    <p:extLst>
      <p:ext uri="{BB962C8B-B14F-4D97-AF65-F5344CB8AC3E}">
        <p14:creationId xmlns:p14="http://schemas.microsoft.com/office/powerpoint/2010/main" val="124811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nerShieldTe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TextBox 3"/>
          <p:cNvSpPr txBox="1"/>
          <p:nvPr/>
        </p:nvSpPr>
        <p:spPr>
          <a:xfrm>
            <a:off x="1952797" y="4673469"/>
            <a:ext cx="1941106" cy="523220"/>
          </a:xfrm>
          <a:prstGeom prst="rect">
            <a:avLst/>
          </a:prstGeom>
          <a:noFill/>
        </p:spPr>
        <p:txBody>
          <a:bodyPr wrap="none" rtlCol="0">
            <a:spAutoFit/>
          </a:bodyPr>
          <a:lstStyle/>
          <a:p>
            <a:r>
              <a:rPr lang="en-US" sz="2800" b="1" dirty="0" smtClean="0">
                <a:solidFill>
                  <a:schemeClr val="accent1"/>
                </a:solidFill>
              </a:rPr>
              <a:t>Inner shield</a:t>
            </a:r>
            <a:endParaRPr lang="en-US" sz="2800" b="1" dirty="0">
              <a:solidFill>
                <a:schemeClr val="accent1"/>
              </a:solidFill>
            </a:endParaRPr>
          </a:p>
        </p:txBody>
      </p:sp>
      <p:sp>
        <p:nvSpPr>
          <p:cNvPr id="5" name="TextBox 4"/>
          <p:cNvSpPr txBox="1"/>
          <p:nvPr/>
        </p:nvSpPr>
        <p:spPr>
          <a:xfrm>
            <a:off x="2782801" y="2640580"/>
            <a:ext cx="4942379" cy="1200328"/>
          </a:xfrm>
          <a:prstGeom prst="rect">
            <a:avLst/>
          </a:prstGeom>
          <a:noFill/>
          <a:ln>
            <a:solidFill>
              <a:schemeClr val="tx1"/>
            </a:solidFill>
          </a:ln>
        </p:spPr>
        <p:txBody>
          <a:bodyPr wrap="none" rtlCol="0">
            <a:spAutoFit/>
          </a:bodyPr>
          <a:lstStyle/>
          <a:p>
            <a:r>
              <a:rPr lang="en-US" sz="2400" dirty="0" smtClean="0"/>
              <a:t>Estimated heat leak is 12 W</a:t>
            </a:r>
          </a:p>
          <a:p>
            <a:pPr marL="342900" indent="-342900">
              <a:buFontTx/>
              <a:buChar char="-"/>
            </a:pPr>
            <a:r>
              <a:rPr lang="en-US" sz="2400" dirty="0" smtClean="0"/>
              <a:t>Expect up to 10 W from conduction</a:t>
            </a:r>
          </a:p>
          <a:p>
            <a:pPr marL="342900" indent="-342900">
              <a:buFontTx/>
              <a:buChar char="-"/>
            </a:pPr>
            <a:r>
              <a:rPr lang="en-US" sz="2400" dirty="0" smtClean="0"/>
              <a:t>At least 2 W from radiation</a:t>
            </a:r>
            <a:endParaRPr lang="en-US" sz="2400" dirty="0"/>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4" name="Title 3"/>
          <p:cNvSpPr>
            <a:spLocks noGrp="1"/>
          </p:cNvSpPr>
          <p:nvPr>
            <p:ph type="title"/>
          </p:nvPr>
        </p:nvSpPr>
        <p:spPr>
          <a:xfrm>
            <a:off x="457200" y="133542"/>
            <a:ext cx="8229600" cy="1143000"/>
          </a:xfrm>
        </p:spPr>
        <p:txBody>
          <a:bodyPr/>
          <a:lstStyle/>
          <a:p>
            <a:r>
              <a:rPr lang="en-US" dirty="0" smtClean="0"/>
              <a:t>Measured Temperature Response</a:t>
            </a:r>
            <a:endParaRPr lang="en-US" dirty="0"/>
          </a:p>
        </p:txBody>
      </p:sp>
      <p:sp>
        <p:nvSpPr>
          <p:cNvPr id="15" name="Slide Number Placeholder 14"/>
          <p:cNvSpPr>
            <a:spLocks noGrp="1"/>
          </p:cNvSpPr>
          <p:nvPr>
            <p:ph type="sldNum" sz="quarter" idx="12"/>
          </p:nvPr>
        </p:nvSpPr>
        <p:spPr/>
        <p:txBody>
          <a:bodyPr/>
          <a:lstStyle/>
          <a:p>
            <a:fld id="{902FE1C9-7E3F-6444-8528-9666F90AE966}" type="slidenum">
              <a:rPr lang="en-US" smtClean="0"/>
              <a:t>21</a:t>
            </a:fld>
            <a:endParaRPr lang="en-US"/>
          </a:p>
        </p:txBody>
      </p:sp>
    </p:spTree>
    <p:extLst>
      <p:ext uri="{BB962C8B-B14F-4D97-AF65-F5344CB8AC3E}">
        <p14:creationId xmlns:p14="http://schemas.microsoft.com/office/powerpoint/2010/main" val="102607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dStuff_Oldvs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902FE1C9-7E3F-6444-8528-9666F90AE966}" type="slidenum">
              <a:rPr lang="en-US" smtClean="0"/>
              <a:t>22</a:t>
            </a:fld>
            <a:endParaRPr lang="en-US"/>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0" name="Title 3"/>
          <p:cNvSpPr txBox="1">
            <a:spLocks/>
          </p:cNvSpPr>
          <p:nvPr/>
        </p:nvSpPr>
        <p:spPr>
          <a:xfrm>
            <a:off x="457200" y="133542"/>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Measured Temperature Response</a:t>
            </a:r>
            <a:endParaRPr lang="en-US" dirty="0"/>
          </a:p>
        </p:txBody>
      </p:sp>
      <p:sp>
        <p:nvSpPr>
          <p:cNvPr id="11" name="TextBox 10"/>
          <p:cNvSpPr txBox="1"/>
          <p:nvPr/>
        </p:nvSpPr>
        <p:spPr>
          <a:xfrm>
            <a:off x="1952797" y="4673469"/>
            <a:ext cx="1941106" cy="523220"/>
          </a:xfrm>
          <a:prstGeom prst="rect">
            <a:avLst/>
          </a:prstGeom>
          <a:noFill/>
        </p:spPr>
        <p:txBody>
          <a:bodyPr wrap="none" rtlCol="0">
            <a:spAutoFit/>
          </a:bodyPr>
          <a:lstStyle/>
          <a:p>
            <a:r>
              <a:rPr lang="en-US" sz="2800" b="1" dirty="0" smtClean="0">
                <a:solidFill>
                  <a:schemeClr val="accent1"/>
                </a:solidFill>
              </a:rPr>
              <a:t>Inner shield</a:t>
            </a:r>
            <a:endParaRPr lang="en-US" sz="2800" b="1" dirty="0">
              <a:solidFill>
                <a:schemeClr val="accent1"/>
              </a:solidFill>
            </a:endParaRPr>
          </a:p>
        </p:txBody>
      </p:sp>
      <p:sp>
        <p:nvSpPr>
          <p:cNvPr id="12" name="TextBox 11"/>
          <p:cNvSpPr txBox="1"/>
          <p:nvPr/>
        </p:nvSpPr>
        <p:spPr>
          <a:xfrm>
            <a:off x="2396648" y="2168723"/>
            <a:ext cx="6529978" cy="954107"/>
          </a:xfrm>
          <a:prstGeom prst="rect">
            <a:avLst/>
          </a:prstGeom>
          <a:noFill/>
        </p:spPr>
        <p:txBody>
          <a:bodyPr wrap="none" rtlCol="0">
            <a:spAutoFit/>
          </a:bodyPr>
          <a:lstStyle/>
          <a:p>
            <a:r>
              <a:rPr lang="en-US" sz="2800" b="1" dirty="0" smtClean="0">
                <a:solidFill>
                  <a:srgbClr val="0000FF"/>
                </a:solidFill>
              </a:rPr>
              <a:t>Inner shield</a:t>
            </a:r>
          </a:p>
          <a:p>
            <a:r>
              <a:rPr lang="en-US" sz="2800" b="1" dirty="0">
                <a:solidFill>
                  <a:srgbClr val="0000FF"/>
                </a:solidFill>
              </a:rPr>
              <a:t> </a:t>
            </a:r>
            <a:r>
              <a:rPr lang="en-US" sz="2800" b="1" dirty="0" smtClean="0">
                <a:solidFill>
                  <a:srgbClr val="0000FF"/>
                </a:solidFill>
              </a:rPr>
              <a:t>- with no outer shield and fewer cold links</a:t>
            </a:r>
            <a:endParaRPr lang="en-US" sz="2800" b="1" dirty="0">
              <a:solidFill>
                <a:srgbClr val="0000FF"/>
              </a:solidFill>
            </a:endParaRPr>
          </a:p>
        </p:txBody>
      </p:sp>
      <p:sp>
        <p:nvSpPr>
          <p:cNvPr id="13" name="TextBox 12"/>
          <p:cNvSpPr txBox="1"/>
          <p:nvPr/>
        </p:nvSpPr>
        <p:spPr>
          <a:xfrm>
            <a:off x="2906047" y="5196689"/>
            <a:ext cx="2056973" cy="461665"/>
          </a:xfrm>
          <a:prstGeom prst="rect">
            <a:avLst/>
          </a:prstGeom>
          <a:noFill/>
        </p:spPr>
        <p:txBody>
          <a:bodyPr wrap="none" rtlCol="0">
            <a:spAutoFit/>
          </a:bodyPr>
          <a:lstStyle/>
          <a:p>
            <a:r>
              <a:rPr lang="en-US" sz="2400" dirty="0" smtClean="0">
                <a:solidFill>
                  <a:schemeClr val="accent1"/>
                </a:solidFill>
              </a:rPr>
              <a:t>12 W heat leak</a:t>
            </a:r>
            <a:endParaRPr lang="en-US" sz="2400" dirty="0">
              <a:solidFill>
                <a:schemeClr val="accent1"/>
              </a:solidFill>
            </a:endParaRPr>
          </a:p>
        </p:txBody>
      </p:sp>
      <p:sp>
        <p:nvSpPr>
          <p:cNvPr id="14" name="TextBox 13"/>
          <p:cNvSpPr txBox="1"/>
          <p:nvPr/>
        </p:nvSpPr>
        <p:spPr>
          <a:xfrm>
            <a:off x="4808878" y="3553718"/>
            <a:ext cx="2056973" cy="461665"/>
          </a:xfrm>
          <a:prstGeom prst="rect">
            <a:avLst/>
          </a:prstGeom>
          <a:noFill/>
        </p:spPr>
        <p:txBody>
          <a:bodyPr wrap="none" rtlCol="0">
            <a:spAutoFit/>
          </a:bodyPr>
          <a:lstStyle/>
          <a:p>
            <a:r>
              <a:rPr lang="en-US" sz="2400" dirty="0" smtClean="0">
                <a:solidFill>
                  <a:srgbClr val="0000FF"/>
                </a:solidFill>
              </a:rPr>
              <a:t>40 W heat leak</a:t>
            </a:r>
            <a:endParaRPr lang="en-US" sz="2400" dirty="0">
              <a:solidFill>
                <a:srgbClr val="0000FF"/>
              </a:solidFill>
            </a:endParaRPr>
          </a:p>
        </p:txBody>
      </p:sp>
    </p:spTree>
    <p:extLst>
      <p:ext uri="{BB962C8B-B14F-4D97-AF65-F5344CB8AC3E}">
        <p14:creationId xmlns:p14="http://schemas.microsoft.com/office/powerpoint/2010/main" val="359347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diative_transfer_pl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Title 1"/>
          <p:cNvSpPr>
            <a:spLocks noGrp="1"/>
          </p:cNvSpPr>
          <p:nvPr>
            <p:ph type="title"/>
          </p:nvPr>
        </p:nvSpPr>
        <p:spPr>
          <a:xfrm>
            <a:off x="457200" y="194544"/>
            <a:ext cx="8229600" cy="1143000"/>
          </a:xfrm>
        </p:spPr>
        <p:txBody>
          <a:bodyPr>
            <a:normAutofit/>
          </a:bodyPr>
          <a:lstStyle/>
          <a:p>
            <a:r>
              <a:rPr lang="en-US" sz="3600" dirty="0" smtClean="0"/>
              <a:t>Test Mass Heat Transfer </a:t>
            </a:r>
            <a:r>
              <a:rPr lang="en-US" sz="3600" dirty="0" err="1" smtClean="0"/>
              <a:t>vs</a:t>
            </a:r>
            <a:r>
              <a:rPr lang="en-US" sz="3600" dirty="0" smtClean="0"/>
              <a:t> Shield Temp</a:t>
            </a:r>
            <a:endParaRPr lang="en-US" sz="3600" dirty="0"/>
          </a:p>
        </p:txBody>
      </p:sp>
      <p:sp>
        <p:nvSpPr>
          <p:cNvPr id="4" name="Slide Number Placeholder 3"/>
          <p:cNvSpPr>
            <a:spLocks noGrp="1"/>
          </p:cNvSpPr>
          <p:nvPr>
            <p:ph type="sldNum" sz="quarter" idx="12"/>
          </p:nvPr>
        </p:nvSpPr>
        <p:spPr>
          <a:xfrm>
            <a:off x="6941754" y="6458549"/>
            <a:ext cx="2133600" cy="365125"/>
          </a:xfrm>
        </p:spPr>
        <p:txBody>
          <a:bodyPr/>
          <a:lstStyle/>
          <a:p>
            <a:fld id="{902FE1C9-7E3F-6444-8528-9666F90AE966}" type="slidenum">
              <a:rPr lang="en-US" smtClean="0"/>
              <a:t>23</a:t>
            </a:fld>
            <a:endParaRPr lang="en-US" dirty="0"/>
          </a:p>
        </p:txBody>
      </p:sp>
      <p:grpSp>
        <p:nvGrpSpPr>
          <p:cNvPr id="7" name="Group 6"/>
          <p:cNvGrpSpPr/>
          <p:nvPr/>
        </p:nvGrpSpPr>
        <p:grpSpPr>
          <a:xfrm>
            <a:off x="0" y="0"/>
            <a:ext cx="9144000" cy="1135339"/>
            <a:chOff x="0" y="0"/>
            <a:chExt cx="9144000" cy="1135339"/>
          </a:xfrm>
        </p:grpSpPr>
        <p:pic>
          <p:nvPicPr>
            <p:cNvPr id="8"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 name="Picture 8"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12" name="Straight Connector 11"/>
          <p:cNvCxnSpPr/>
          <p:nvPr/>
        </p:nvCxnSpPr>
        <p:spPr>
          <a:xfrm>
            <a:off x="3214844" y="2906247"/>
            <a:ext cx="0" cy="3329599"/>
          </a:xfrm>
          <a:prstGeom prst="line">
            <a:avLst/>
          </a:prstGeom>
          <a:ln w="381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237726" y="5137422"/>
            <a:ext cx="1834456" cy="830997"/>
          </a:xfrm>
          <a:prstGeom prst="rect">
            <a:avLst/>
          </a:prstGeom>
          <a:noFill/>
        </p:spPr>
        <p:txBody>
          <a:bodyPr wrap="none" rtlCol="0">
            <a:spAutoFit/>
          </a:bodyPr>
          <a:lstStyle/>
          <a:p>
            <a:r>
              <a:rPr lang="en-US" sz="2400" dirty="0" smtClean="0"/>
              <a:t>80 K baseline</a:t>
            </a:r>
          </a:p>
          <a:p>
            <a:r>
              <a:rPr lang="en-US" sz="2400" dirty="0" smtClean="0"/>
              <a:t>temperature</a:t>
            </a:r>
            <a:endParaRPr lang="en-US" sz="2400" dirty="0"/>
          </a:p>
        </p:txBody>
      </p:sp>
    </p:spTree>
    <p:extLst>
      <p:ext uri="{BB962C8B-B14F-4D97-AF65-F5344CB8AC3E}">
        <p14:creationId xmlns:p14="http://schemas.microsoft.com/office/powerpoint/2010/main" val="35097059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sp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TextBox 3"/>
          <p:cNvSpPr txBox="1"/>
          <p:nvPr/>
        </p:nvSpPr>
        <p:spPr>
          <a:xfrm>
            <a:off x="2923350" y="3133138"/>
            <a:ext cx="2869470" cy="523220"/>
          </a:xfrm>
          <a:prstGeom prst="rect">
            <a:avLst/>
          </a:prstGeom>
          <a:noFill/>
        </p:spPr>
        <p:txBody>
          <a:bodyPr wrap="none" rtlCol="0">
            <a:spAutoFit/>
          </a:bodyPr>
          <a:lstStyle/>
          <a:p>
            <a:r>
              <a:rPr lang="en-US" sz="2800" b="1" dirty="0" smtClean="0">
                <a:solidFill>
                  <a:schemeClr val="accent1"/>
                </a:solidFill>
              </a:rPr>
              <a:t>Suspension spring</a:t>
            </a:r>
            <a:endParaRPr lang="en-US" sz="2800" b="1" dirty="0">
              <a:solidFill>
                <a:schemeClr val="accent1"/>
              </a:solidFill>
            </a:endParaRPr>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0" name="Title 3"/>
          <p:cNvSpPr txBox="1">
            <a:spLocks/>
          </p:cNvSpPr>
          <p:nvPr/>
        </p:nvSpPr>
        <p:spPr>
          <a:xfrm>
            <a:off x="457200" y="32167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Measured Temperature Response</a:t>
            </a:r>
            <a:endParaRPr lang="en-US" dirty="0"/>
          </a:p>
        </p:txBody>
      </p:sp>
      <p:sp>
        <p:nvSpPr>
          <p:cNvPr id="2" name="Slide Number Placeholder 1"/>
          <p:cNvSpPr>
            <a:spLocks noGrp="1"/>
          </p:cNvSpPr>
          <p:nvPr>
            <p:ph type="sldNum" sz="quarter" idx="12"/>
          </p:nvPr>
        </p:nvSpPr>
        <p:spPr/>
        <p:txBody>
          <a:bodyPr/>
          <a:lstStyle/>
          <a:p>
            <a:fld id="{902FE1C9-7E3F-6444-8528-9666F90AE966}" type="slidenum">
              <a:rPr lang="en-US" smtClean="0"/>
              <a:t>24</a:t>
            </a:fld>
            <a:endParaRPr lang="en-US"/>
          </a:p>
        </p:txBody>
      </p:sp>
    </p:spTree>
    <p:extLst>
      <p:ext uri="{BB962C8B-B14F-4D97-AF65-F5344CB8AC3E}">
        <p14:creationId xmlns:p14="http://schemas.microsoft.com/office/powerpoint/2010/main" val="3857376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Scattered Light Noise</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902FE1C9-7E3F-6444-8528-9666F90AE966}" type="slidenum">
              <a:rPr lang="en-US" smtClean="0"/>
              <a:t>25</a:t>
            </a:fld>
            <a:endParaRPr lang="en-US"/>
          </a:p>
        </p:txBody>
      </p:sp>
    </p:spTree>
    <p:extLst>
      <p:ext uri="{BB962C8B-B14F-4D97-AF65-F5344CB8AC3E}">
        <p14:creationId xmlns:p14="http://schemas.microsoft.com/office/powerpoint/2010/main" val="3395727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F90977-0000-B641-9D00-156F4F6BC2E6}" type="slidenum">
              <a:rPr lang="en-US" smtClean="0"/>
              <a:t>26</a:t>
            </a:fld>
            <a:endParaRPr lang="en-US"/>
          </a:p>
        </p:txBody>
      </p:sp>
      <p:grpSp>
        <p:nvGrpSpPr>
          <p:cNvPr id="8" name="Group 7"/>
          <p:cNvGrpSpPr/>
          <p:nvPr/>
        </p:nvGrpSpPr>
        <p:grpSpPr>
          <a:xfrm>
            <a:off x="1169966" y="0"/>
            <a:ext cx="6422174" cy="6858001"/>
            <a:chOff x="1169966" y="0"/>
            <a:chExt cx="6422174" cy="6858001"/>
          </a:xfrm>
        </p:grpSpPr>
        <p:grpSp>
          <p:nvGrpSpPr>
            <p:cNvPr id="2" name="Group 1"/>
            <p:cNvGrpSpPr/>
            <p:nvPr/>
          </p:nvGrpSpPr>
          <p:grpSpPr>
            <a:xfrm>
              <a:off x="1169966" y="0"/>
              <a:ext cx="6422174" cy="6858001"/>
              <a:chOff x="1169966" y="0"/>
              <a:chExt cx="6422174" cy="6858001"/>
            </a:xfrm>
          </p:grpSpPr>
          <p:pic>
            <p:nvPicPr>
              <p:cNvPr id="4" name="Picture 3" descr="SimplifiedHeatShieldSketch.jpg"/>
              <p:cNvPicPr>
                <a:picLocks noChangeAspect="1"/>
              </p:cNvPicPr>
              <p:nvPr/>
            </p:nvPicPr>
            <p:blipFill rotWithShape="1">
              <a:blip r:embed="rId3">
                <a:extLst>
                  <a:ext uri="{28A0092B-C50C-407E-A947-70E740481C1C}">
                    <a14:useLocalDpi xmlns:a14="http://schemas.microsoft.com/office/drawing/2010/main" val="0"/>
                  </a:ext>
                </a:extLst>
              </a:blip>
              <a:srcRect l="22990" r="24919"/>
              <a:stretch/>
            </p:blipFill>
            <p:spPr>
              <a:xfrm>
                <a:off x="1169966" y="0"/>
                <a:ext cx="6422174" cy="6858001"/>
              </a:xfrm>
              <a:prstGeom prst="rect">
                <a:avLst/>
              </a:prstGeom>
            </p:spPr>
          </p:pic>
          <p:sp>
            <p:nvSpPr>
              <p:cNvPr id="6" name="TextBox 5"/>
              <p:cNvSpPr txBox="1"/>
              <p:nvPr/>
            </p:nvSpPr>
            <p:spPr>
              <a:xfrm>
                <a:off x="3851154" y="4709539"/>
                <a:ext cx="2231050" cy="830997"/>
              </a:xfrm>
              <a:prstGeom prst="rect">
                <a:avLst/>
              </a:prstGeom>
              <a:noFill/>
            </p:spPr>
            <p:txBody>
              <a:bodyPr wrap="none" rtlCol="0">
                <a:spAutoFit/>
              </a:bodyPr>
              <a:lstStyle/>
              <a:p>
                <a:r>
                  <a:rPr lang="en-US" sz="2400" dirty="0" smtClean="0">
                    <a:solidFill>
                      <a:srgbClr val="0000FF"/>
                    </a:solidFill>
                  </a:rPr>
                  <a:t>Simplified shield</a:t>
                </a:r>
              </a:p>
              <a:p>
                <a:r>
                  <a:rPr lang="en-US" sz="2400" dirty="0" smtClean="0">
                    <a:solidFill>
                      <a:srgbClr val="0000FF"/>
                    </a:solidFill>
                  </a:rPr>
                  <a:t>1 m radius</a:t>
                </a:r>
                <a:endParaRPr lang="en-US" sz="2400" dirty="0">
                  <a:solidFill>
                    <a:srgbClr val="0000FF"/>
                  </a:solidFill>
                </a:endParaRPr>
              </a:p>
            </p:txBody>
          </p:sp>
          <p:cxnSp>
            <p:nvCxnSpPr>
              <p:cNvPr id="7" name="Straight Arrow Connector 6"/>
              <p:cNvCxnSpPr/>
              <p:nvPr/>
            </p:nvCxnSpPr>
            <p:spPr>
              <a:xfrm>
                <a:off x="5537312" y="5231604"/>
                <a:ext cx="670741" cy="377584"/>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28168" y="2997785"/>
                <a:ext cx="2525252" cy="656174"/>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 MW laser</a:t>
                </a:r>
                <a:endParaRPr lang="en-US" dirty="0"/>
              </a:p>
            </p:txBody>
          </p:sp>
          <p:cxnSp>
            <p:nvCxnSpPr>
              <p:cNvPr id="16" name="Straight Connector 15"/>
              <p:cNvCxnSpPr/>
              <p:nvPr/>
            </p:nvCxnSpPr>
            <p:spPr>
              <a:xfrm flipV="1">
                <a:off x="4793663" y="1910801"/>
                <a:ext cx="2230937" cy="972563"/>
              </a:xfrm>
              <a:prstGeom prst="line">
                <a:avLst/>
              </a:prstGeom>
              <a:ln>
                <a:solidFill>
                  <a:srgbClr val="FF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23527" y="1910801"/>
                <a:ext cx="2058677" cy="461665"/>
              </a:xfrm>
              <a:prstGeom prst="rect">
                <a:avLst/>
              </a:prstGeom>
              <a:noFill/>
            </p:spPr>
            <p:txBody>
              <a:bodyPr wrap="none" rtlCol="0">
                <a:spAutoFit/>
              </a:bodyPr>
              <a:lstStyle/>
              <a:p>
                <a:r>
                  <a:rPr lang="en-US" sz="2400" dirty="0" smtClean="0">
                    <a:solidFill>
                      <a:srgbClr val="FF0000"/>
                    </a:solidFill>
                  </a:rPr>
                  <a:t>10 ppm scatter</a:t>
                </a:r>
                <a:endParaRPr lang="en-US" sz="2400" dirty="0">
                  <a:solidFill>
                    <a:srgbClr val="FF0000"/>
                  </a:solidFill>
                </a:endParaRPr>
              </a:p>
            </p:txBody>
          </p:sp>
          <p:sp>
            <p:nvSpPr>
              <p:cNvPr id="19" name="TextBox 18"/>
              <p:cNvSpPr txBox="1"/>
              <p:nvPr/>
            </p:nvSpPr>
            <p:spPr>
              <a:xfrm>
                <a:off x="2013567" y="648998"/>
                <a:ext cx="3404667" cy="369332"/>
              </a:xfrm>
              <a:prstGeom prst="rect">
                <a:avLst/>
              </a:prstGeom>
              <a:noFill/>
              <a:ln>
                <a:solidFill>
                  <a:srgbClr val="000000"/>
                </a:solidFill>
              </a:ln>
            </p:spPr>
            <p:txBody>
              <a:bodyPr wrap="square" rtlCol="0">
                <a:spAutoFit/>
              </a:bodyPr>
              <a:lstStyle/>
              <a:p>
                <a:r>
                  <a:rPr lang="en-US" dirty="0" smtClean="0"/>
                  <a:t>Scattered light noise simulation</a:t>
                </a:r>
                <a:endParaRPr lang="en-US" dirty="0"/>
              </a:p>
            </p:txBody>
          </p:sp>
        </p:grpSp>
        <p:sp>
          <p:nvSpPr>
            <p:cNvPr id="5" name="TextBox 4"/>
            <p:cNvSpPr txBox="1"/>
            <p:nvPr/>
          </p:nvSpPr>
          <p:spPr>
            <a:xfrm>
              <a:off x="3191964" y="3077873"/>
              <a:ext cx="1499616" cy="461665"/>
            </a:xfrm>
            <a:prstGeom prst="rect">
              <a:avLst/>
            </a:prstGeom>
            <a:solidFill>
              <a:schemeClr val="bg1"/>
            </a:solidFill>
          </p:spPr>
          <p:txBody>
            <a:bodyPr wrap="square" rtlCol="0">
              <a:spAutoFit/>
            </a:bodyPr>
            <a:lstStyle/>
            <a:p>
              <a:pPr algn="ctr"/>
              <a:r>
                <a:rPr lang="en-US" sz="2400" b="1" dirty="0" smtClean="0">
                  <a:solidFill>
                    <a:srgbClr val="00FFF9"/>
                  </a:solidFill>
                </a:rPr>
                <a:t>Test mass</a:t>
              </a:r>
              <a:endParaRPr lang="en-US" sz="2400" b="1" dirty="0">
                <a:solidFill>
                  <a:srgbClr val="00FFF9"/>
                </a:solidFill>
              </a:endParaRPr>
            </a:p>
          </p:txBody>
        </p:sp>
      </p:grpSp>
    </p:spTree>
    <p:extLst>
      <p:ext uri="{BB962C8B-B14F-4D97-AF65-F5344CB8AC3E}">
        <p14:creationId xmlns:p14="http://schemas.microsoft.com/office/powerpoint/2010/main" val="16939769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8"/>
            <a:ext cx="8229600" cy="1143000"/>
          </a:xfrm>
        </p:spPr>
        <p:txBody>
          <a:bodyPr/>
          <a:lstStyle/>
          <a:p>
            <a:r>
              <a:rPr lang="en-US" dirty="0" smtClean="0"/>
              <a:t>Scattered light noise simulation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27</a:t>
            </a:fld>
            <a:endParaRPr lang="en-US"/>
          </a:p>
        </p:txBody>
      </p:sp>
      <p:pic>
        <p:nvPicPr>
          <p:cNvPr id="5" name="Picture 4" descr="HeatShieldDisplacementRequirem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4" name="Picture 3" descr="SimplifiedHeatShieldSketch.jpg"/>
          <p:cNvPicPr>
            <a:picLocks noChangeAspect="1"/>
          </p:cNvPicPr>
          <p:nvPr/>
        </p:nvPicPr>
        <p:blipFill rotWithShape="1">
          <a:blip r:embed="rId4">
            <a:extLst>
              <a:ext uri="{28A0092B-C50C-407E-A947-70E740481C1C}">
                <a14:useLocalDpi xmlns:a14="http://schemas.microsoft.com/office/drawing/2010/main" val="0"/>
              </a:ext>
            </a:extLst>
          </a:blip>
          <a:srcRect l="22990" r="24919"/>
          <a:stretch/>
        </p:blipFill>
        <p:spPr>
          <a:xfrm>
            <a:off x="1474623" y="2952014"/>
            <a:ext cx="2758446" cy="2945642"/>
          </a:xfrm>
          <a:prstGeom prst="rect">
            <a:avLst/>
          </a:prstGeom>
        </p:spPr>
      </p:pic>
      <p:sp>
        <p:nvSpPr>
          <p:cNvPr id="6" name="TextBox 5"/>
          <p:cNvSpPr txBox="1"/>
          <p:nvPr/>
        </p:nvSpPr>
        <p:spPr>
          <a:xfrm>
            <a:off x="2093653" y="4645418"/>
            <a:ext cx="1107996" cy="369332"/>
          </a:xfrm>
          <a:prstGeom prst="rect">
            <a:avLst/>
          </a:prstGeom>
          <a:noFill/>
        </p:spPr>
        <p:txBody>
          <a:bodyPr wrap="none" rtlCol="0">
            <a:spAutoFit/>
          </a:bodyPr>
          <a:lstStyle/>
          <a:p>
            <a:r>
              <a:rPr lang="en-US" dirty="0" smtClean="0">
                <a:solidFill>
                  <a:srgbClr val="00FFF9"/>
                </a:solidFill>
              </a:rPr>
              <a:t>Test mass</a:t>
            </a:r>
            <a:endParaRPr lang="en-US" dirty="0">
              <a:solidFill>
                <a:srgbClr val="00FFF9"/>
              </a:solidFill>
            </a:endParaRPr>
          </a:p>
        </p:txBody>
      </p:sp>
      <p:sp>
        <p:nvSpPr>
          <p:cNvPr id="7" name="TextBox 6"/>
          <p:cNvSpPr txBox="1"/>
          <p:nvPr/>
        </p:nvSpPr>
        <p:spPr>
          <a:xfrm>
            <a:off x="3950721" y="5273782"/>
            <a:ext cx="1719454" cy="646331"/>
          </a:xfrm>
          <a:prstGeom prst="rect">
            <a:avLst/>
          </a:prstGeom>
          <a:noFill/>
        </p:spPr>
        <p:txBody>
          <a:bodyPr wrap="none" rtlCol="0">
            <a:spAutoFit/>
          </a:bodyPr>
          <a:lstStyle/>
          <a:p>
            <a:r>
              <a:rPr lang="en-US" dirty="0" smtClean="0">
                <a:solidFill>
                  <a:srgbClr val="0000FF"/>
                </a:solidFill>
              </a:rPr>
              <a:t>Simplified shield</a:t>
            </a:r>
          </a:p>
          <a:p>
            <a:r>
              <a:rPr lang="en-US" dirty="0" smtClean="0">
                <a:solidFill>
                  <a:srgbClr val="0000FF"/>
                </a:solidFill>
              </a:rPr>
              <a:t>1 m radius</a:t>
            </a:r>
            <a:endParaRPr lang="en-US" dirty="0">
              <a:solidFill>
                <a:srgbClr val="0000FF"/>
              </a:solidFill>
            </a:endParaRPr>
          </a:p>
        </p:txBody>
      </p:sp>
      <p:cxnSp>
        <p:nvCxnSpPr>
          <p:cNvPr id="9" name="Straight Arrow Connector 8"/>
          <p:cNvCxnSpPr/>
          <p:nvPr/>
        </p:nvCxnSpPr>
        <p:spPr>
          <a:xfrm flipH="1" flipV="1">
            <a:off x="3741118" y="5319550"/>
            <a:ext cx="243926" cy="2746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004766" y="4210626"/>
            <a:ext cx="1091014" cy="331815"/>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 MW laser</a:t>
            </a:r>
            <a:endParaRPr lang="en-US" sz="1400" dirty="0"/>
          </a:p>
        </p:txBody>
      </p:sp>
      <p:cxnSp>
        <p:nvCxnSpPr>
          <p:cNvPr id="11" name="Straight Connector 10"/>
          <p:cNvCxnSpPr/>
          <p:nvPr/>
        </p:nvCxnSpPr>
        <p:spPr>
          <a:xfrm flipV="1">
            <a:off x="3004766" y="3684298"/>
            <a:ext cx="945955" cy="526329"/>
          </a:xfrm>
          <a:prstGeom prst="line">
            <a:avLst/>
          </a:prstGeom>
          <a:ln w="3175" cmpd="sng">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0" y="0"/>
            <a:ext cx="9144000" cy="1135339"/>
            <a:chOff x="0" y="0"/>
            <a:chExt cx="9144000" cy="1135339"/>
          </a:xfrm>
        </p:grpSpPr>
        <p:pic>
          <p:nvPicPr>
            <p:cNvPr id="13" name="Picture 3" descr="C:\Users\Brett\Documents\Lab\LSC - LIGO Lab\Logos and Figures\LIGO Logo Extension.bmp"/>
            <p:cNvPicPr>
              <a:picLocks noChangeAspect="1" noChangeArrowheads="1"/>
            </p:cNvPicPr>
            <p:nvPr/>
          </p:nvPicPr>
          <p:blipFill>
            <a:blip r:embed="rId5"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4" name="Picture 13" descr="New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5" name="Picture 14" descr="Stanford_University_seal_200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926018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8"/>
            <a:ext cx="8229600" cy="1143000"/>
          </a:xfrm>
        </p:spPr>
        <p:txBody>
          <a:bodyPr/>
          <a:lstStyle/>
          <a:p>
            <a:r>
              <a:rPr lang="en-US" dirty="0" smtClean="0"/>
              <a:t>Scattered light noise simulation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28</a:t>
            </a:fld>
            <a:endParaRPr lang="en-US"/>
          </a:p>
        </p:txBody>
      </p:sp>
      <p:pic>
        <p:nvPicPr>
          <p:cNvPr id="5" name="Picture 4" descr="HeatShieldDisplacementRequirem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4" name="Picture 3" descr="SimplifiedHeatShieldSketch.jpg"/>
          <p:cNvPicPr>
            <a:picLocks noChangeAspect="1"/>
          </p:cNvPicPr>
          <p:nvPr/>
        </p:nvPicPr>
        <p:blipFill rotWithShape="1">
          <a:blip r:embed="rId4">
            <a:extLst>
              <a:ext uri="{28A0092B-C50C-407E-A947-70E740481C1C}">
                <a14:useLocalDpi xmlns:a14="http://schemas.microsoft.com/office/drawing/2010/main" val="0"/>
              </a:ext>
            </a:extLst>
          </a:blip>
          <a:srcRect l="22990" r="24919"/>
          <a:stretch/>
        </p:blipFill>
        <p:spPr>
          <a:xfrm>
            <a:off x="1474623" y="2952014"/>
            <a:ext cx="2758446" cy="2945642"/>
          </a:xfrm>
          <a:prstGeom prst="rect">
            <a:avLst/>
          </a:prstGeom>
        </p:spPr>
      </p:pic>
      <p:sp>
        <p:nvSpPr>
          <p:cNvPr id="7" name="TextBox 6"/>
          <p:cNvSpPr txBox="1"/>
          <p:nvPr/>
        </p:nvSpPr>
        <p:spPr>
          <a:xfrm>
            <a:off x="3950721" y="5273782"/>
            <a:ext cx="1719454" cy="646331"/>
          </a:xfrm>
          <a:prstGeom prst="rect">
            <a:avLst/>
          </a:prstGeom>
          <a:noFill/>
        </p:spPr>
        <p:txBody>
          <a:bodyPr wrap="none" rtlCol="0">
            <a:spAutoFit/>
          </a:bodyPr>
          <a:lstStyle/>
          <a:p>
            <a:r>
              <a:rPr lang="en-US" dirty="0" smtClean="0">
                <a:solidFill>
                  <a:srgbClr val="0000FF"/>
                </a:solidFill>
              </a:rPr>
              <a:t>Simplified shield</a:t>
            </a:r>
          </a:p>
          <a:p>
            <a:r>
              <a:rPr lang="en-US" dirty="0" smtClean="0">
                <a:solidFill>
                  <a:srgbClr val="0000FF"/>
                </a:solidFill>
              </a:rPr>
              <a:t>1 m radius</a:t>
            </a:r>
            <a:endParaRPr lang="en-US" dirty="0">
              <a:solidFill>
                <a:srgbClr val="0000FF"/>
              </a:solidFill>
            </a:endParaRPr>
          </a:p>
        </p:txBody>
      </p:sp>
      <p:cxnSp>
        <p:nvCxnSpPr>
          <p:cNvPr id="9" name="Straight Arrow Connector 8"/>
          <p:cNvCxnSpPr/>
          <p:nvPr/>
        </p:nvCxnSpPr>
        <p:spPr>
          <a:xfrm flipH="1" flipV="1">
            <a:off x="3741118" y="5319550"/>
            <a:ext cx="243926" cy="2746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99164" y="2157737"/>
            <a:ext cx="3929281" cy="369332"/>
          </a:xfrm>
          <a:prstGeom prst="rect">
            <a:avLst/>
          </a:prstGeom>
          <a:noFill/>
        </p:spPr>
        <p:txBody>
          <a:bodyPr wrap="none" rtlCol="0">
            <a:spAutoFit/>
          </a:bodyPr>
          <a:lstStyle/>
          <a:p>
            <a:r>
              <a:rPr lang="en-US" dirty="0" smtClean="0">
                <a:solidFill>
                  <a:schemeClr val="accent1"/>
                </a:solidFill>
              </a:rPr>
              <a:t>Magnitude proportional to shield radius</a:t>
            </a:r>
            <a:endParaRPr lang="en-US" dirty="0">
              <a:solidFill>
                <a:schemeClr val="accent1"/>
              </a:solidFill>
            </a:endParaRPr>
          </a:p>
        </p:txBody>
      </p:sp>
      <p:cxnSp>
        <p:nvCxnSpPr>
          <p:cNvPr id="11" name="Straight Arrow Connector 10"/>
          <p:cNvCxnSpPr/>
          <p:nvPr/>
        </p:nvCxnSpPr>
        <p:spPr>
          <a:xfrm>
            <a:off x="4536244" y="2208289"/>
            <a:ext cx="0" cy="560655"/>
          </a:xfrm>
          <a:prstGeom prst="straightConnector1">
            <a:avLst/>
          </a:prstGeom>
          <a:ln w="38100" cmpd="sng">
            <a:solidFill>
              <a:srgbClr val="4F81B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004766" y="4210626"/>
            <a:ext cx="1091014" cy="331815"/>
          </a:xfrm>
          <a:prstGeom prst="rect">
            <a:avLst/>
          </a:prstGeom>
          <a:gradFill flip="none" rotWithShape="1">
            <a:gsLst>
              <a:gs pos="75000">
                <a:srgbClr val="FF0000"/>
              </a:gs>
              <a:gs pos="100000">
                <a:srgbClr val="FFFFFF"/>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3 MW laser</a:t>
            </a:r>
            <a:endParaRPr lang="en-US" sz="1400" dirty="0"/>
          </a:p>
        </p:txBody>
      </p:sp>
      <p:cxnSp>
        <p:nvCxnSpPr>
          <p:cNvPr id="13" name="Straight Connector 12"/>
          <p:cNvCxnSpPr/>
          <p:nvPr/>
        </p:nvCxnSpPr>
        <p:spPr>
          <a:xfrm flipV="1">
            <a:off x="3004766" y="3684298"/>
            <a:ext cx="945955" cy="526329"/>
          </a:xfrm>
          <a:prstGeom prst="line">
            <a:avLst/>
          </a:prstGeom>
          <a:ln w="3175" cmpd="sng">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093653" y="4645418"/>
            <a:ext cx="1107996" cy="369332"/>
          </a:xfrm>
          <a:prstGeom prst="rect">
            <a:avLst/>
          </a:prstGeom>
          <a:noFill/>
        </p:spPr>
        <p:txBody>
          <a:bodyPr wrap="none" rtlCol="0">
            <a:spAutoFit/>
          </a:bodyPr>
          <a:lstStyle/>
          <a:p>
            <a:r>
              <a:rPr lang="en-US" dirty="0" smtClean="0">
                <a:solidFill>
                  <a:srgbClr val="00FFF9"/>
                </a:solidFill>
              </a:rPr>
              <a:t>Test mass</a:t>
            </a:r>
            <a:endParaRPr lang="en-US" dirty="0">
              <a:solidFill>
                <a:srgbClr val="00FFF9"/>
              </a:solidFill>
            </a:endParaRPr>
          </a:p>
        </p:txBody>
      </p:sp>
      <p:grpSp>
        <p:nvGrpSpPr>
          <p:cNvPr id="15" name="Group 14"/>
          <p:cNvGrpSpPr/>
          <p:nvPr/>
        </p:nvGrpSpPr>
        <p:grpSpPr>
          <a:xfrm>
            <a:off x="0" y="0"/>
            <a:ext cx="9144000" cy="1135339"/>
            <a:chOff x="0" y="0"/>
            <a:chExt cx="9144000" cy="1135339"/>
          </a:xfrm>
        </p:grpSpPr>
        <p:pic>
          <p:nvPicPr>
            <p:cNvPr id="16" name="Picture 3" descr="C:\Users\Brett\Documents\Lab\LSC - LIGO Lab\Logos and Figures\LIGO Logo Extension.bmp"/>
            <p:cNvPicPr>
              <a:picLocks noChangeAspect="1" noChangeArrowheads="1"/>
            </p:cNvPicPr>
            <p:nvPr/>
          </p:nvPicPr>
          <p:blipFill>
            <a:blip r:embed="rId5"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9481686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6"/>
            <a:ext cx="8229600" cy="1143000"/>
          </a:xfrm>
        </p:spPr>
        <p:txBody>
          <a:bodyPr/>
          <a:lstStyle/>
          <a:p>
            <a:r>
              <a:rPr lang="en-US" dirty="0"/>
              <a:t>Scattered light noise simulation</a:t>
            </a:r>
          </a:p>
        </p:txBody>
      </p:sp>
      <p:sp>
        <p:nvSpPr>
          <p:cNvPr id="3" name="Slide Number Placeholder 2"/>
          <p:cNvSpPr>
            <a:spLocks noGrp="1"/>
          </p:cNvSpPr>
          <p:nvPr>
            <p:ph type="sldNum" sz="quarter" idx="12"/>
          </p:nvPr>
        </p:nvSpPr>
        <p:spPr/>
        <p:txBody>
          <a:bodyPr/>
          <a:lstStyle/>
          <a:p>
            <a:fld id="{AEF90977-0000-B641-9D00-156F4F6BC2E6}" type="slidenum">
              <a:rPr lang="en-US" smtClean="0"/>
              <a:t>29</a:t>
            </a:fld>
            <a:endParaRPr lang="en-US"/>
          </a:p>
        </p:txBody>
      </p:sp>
      <p:pic>
        <p:nvPicPr>
          <p:cNvPr id="4" name="Picture 3" descr="LowFreqScatteredLight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6" name="Picture 5" descr="HeatShieldDisplacementRequiremen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481" y="3528363"/>
            <a:ext cx="3786880" cy="2115266"/>
          </a:xfrm>
          <a:prstGeom prst="rect">
            <a:avLst/>
          </a:prstGeom>
          <a:ln>
            <a:solidFill>
              <a:srgbClr val="000000"/>
            </a:solidFill>
          </a:ln>
        </p:spPr>
      </p:pic>
      <p:sp>
        <p:nvSpPr>
          <p:cNvPr id="7" name="TextBox 6"/>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sp>
        <p:nvSpPr>
          <p:cNvPr id="5" name="TextBox 4"/>
          <p:cNvSpPr txBox="1"/>
          <p:nvPr/>
        </p:nvSpPr>
        <p:spPr>
          <a:xfrm>
            <a:off x="1995716" y="4303859"/>
            <a:ext cx="1487714" cy="923330"/>
          </a:xfrm>
          <a:prstGeom prst="rect">
            <a:avLst/>
          </a:prstGeom>
          <a:noFill/>
        </p:spPr>
        <p:txBody>
          <a:bodyPr wrap="square" rtlCol="0">
            <a:spAutoFit/>
          </a:bodyPr>
          <a:lstStyle/>
          <a:p>
            <a:r>
              <a:rPr lang="en-US" dirty="0" smtClean="0">
                <a:solidFill>
                  <a:srgbClr val="0000FF"/>
                </a:solidFill>
              </a:rPr>
              <a:t>Shield displacement requirement</a:t>
            </a:r>
            <a:endParaRPr lang="en-US" dirty="0">
              <a:solidFill>
                <a:srgbClr val="0000FF"/>
              </a:solidFill>
            </a:endParaRPr>
          </a:p>
        </p:txBody>
      </p:sp>
      <p:grpSp>
        <p:nvGrpSpPr>
          <p:cNvPr id="8" name="Group 7"/>
          <p:cNvGrpSpPr/>
          <p:nvPr/>
        </p:nvGrpSpPr>
        <p:grpSpPr>
          <a:xfrm>
            <a:off x="0" y="0"/>
            <a:ext cx="9144000" cy="1135339"/>
            <a:chOff x="0" y="0"/>
            <a:chExt cx="9144000" cy="1135339"/>
          </a:xfrm>
        </p:grpSpPr>
        <p:pic>
          <p:nvPicPr>
            <p:cNvPr id="9" name="Picture 3" descr="C:\Users\Brett\Documents\Lab\LSC - LIGO Lab\Logos and Figures\LIGO Logo Extension.bmp"/>
            <p:cNvPicPr>
              <a:picLocks noChangeAspect="1" noChangeArrowheads="1"/>
            </p:cNvPicPr>
            <p:nvPr/>
          </p:nvPicPr>
          <p:blipFill>
            <a:blip r:embed="rId5"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0" name="Picture 9" descr="New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6675970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124"/>
            <a:ext cx="8229600" cy="1143000"/>
          </a:xfrm>
        </p:spPr>
        <p:txBody>
          <a:bodyPr/>
          <a:lstStyle/>
          <a:p>
            <a:r>
              <a:rPr lang="en-US" dirty="0" smtClean="0"/>
              <a:t>Experiment Goals</a:t>
            </a:r>
            <a:endParaRPr lang="en-US" dirty="0"/>
          </a:p>
        </p:txBody>
      </p:sp>
      <p:sp>
        <p:nvSpPr>
          <p:cNvPr id="3" name="Content Placeholder 2"/>
          <p:cNvSpPr>
            <a:spLocks noGrp="1"/>
          </p:cNvSpPr>
          <p:nvPr>
            <p:ph idx="1"/>
          </p:nvPr>
        </p:nvSpPr>
        <p:spPr>
          <a:xfrm>
            <a:off x="102529" y="1600200"/>
            <a:ext cx="5572062" cy="4525963"/>
          </a:xfrm>
        </p:spPr>
        <p:txBody>
          <a:bodyPr/>
          <a:lstStyle/>
          <a:p>
            <a:r>
              <a:rPr lang="en-US" dirty="0" smtClean="0"/>
              <a:t>Heat shield at about 80 K to </a:t>
            </a:r>
            <a:r>
              <a:rPr lang="en-US" dirty="0" err="1" smtClean="0"/>
              <a:t>radiatively</a:t>
            </a:r>
            <a:r>
              <a:rPr lang="en-US" dirty="0" smtClean="0"/>
              <a:t> </a:t>
            </a:r>
            <a:r>
              <a:rPr lang="en-US" dirty="0" smtClean="0"/>
              <a:t>keep the </a:t>
            </a:r>
            <a:r>
              <a:rPr lang="en-US" dirty="0" smtClean="0"/>
              <a:t>test mass </a:t>
            </a:r>
            <a:r>
              <a:rPr lang="en-US" dirty="0" smtClean="0"/>
              <a:t>at 123 </a:t>
            </a:r>
            <a:r>
              <a:rPr lang="en-US" dirty="0" smtClean="0"/>
              <a:t>K</a:t>
            </a:r>
          </a:p>
          <a:p>
            <a:endParaRPr lang="en-US" dirty="0"/>
          </a:p>
          <a:p>
            <a:endParaRPr lang="en-US" dirty="0" smtClean="0"/>
          </a:p>
          <a:p>
            <a:r>
              <a:rPr lang="en-US" dirty="0" smtClean="0"/>
              <a:t>Seismically isolated shield to avoid scattered light noise and possibly Newtonian noise</a:t>
            </a:r>
            <a:endParaRPr lang="en-US" dirty="0"/>
          </a:p>
        </p:txBody>
      </p:sp>
      <p:sp>
        <p:nvSpPr>
          <p:cNvPr id="4" name="Slide Number Placeholder 3"/>
          <p:cNvSpPr>
            <a:spLocks noGrp="1"/>
          </p:cNvSpPr>
          <p:nvPr>
            <p:ph type="sldNum" sz="quarter" idx="12"/>
          </p:nvPr>
        </p:nvSpPr>
        <p:spPr/>
        <p:txBody>
          <a:bodyPr/>
          <a:lstStyle/>
          <a:p>
            <a:fld id="{902FE1C9-7E3F-6444-8528-9666F90AE966}" type="slidenum">
              <a:rPr lang="en-US" smtClean="0"/>
              <a:t>3</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9" name="Picture 8"/>
          <p:cNvPicPr>
            <a:picLocks noChangeAspect="1"/>
          </p:cNvPicPr>
          <p:nvPr/>
        </p:nvPicPr>
        <p:blipFill>
          <a:blip r:embed="rId5"/>
          <a:stretch>
            <a:fillRect/>
          </a:stretch>
        </p:blipFill>
        <p:spPr>
          <a:xfrm>
            <a:off x="6155112" y="1305935"/>
            <a:ext cx="2439010" cy="2176817"/>
          </a:xfrm>
          <a:prstGeom prst="rect">
            <a:avLst/>
          </a:prstGeom>
        </p:spPr>
      </p:pic>
      <p:pic>
        <p:nvPicPr>
          <p:cNvPr id="10" name="Picture 9"/>
          <p:cNvPicPr>
            <a:picLocks noChangeAspect="1"/>
          </p:cNvPicPr>
          <p:nvPr/>
        </p:nvPicPr>
        <p:blipFill>
          <a:blip r:embed="rId6"/>
          <a:stretch>
            <a:fillRect/>
          </a:stretch>
        </p:blipFill>
        <p:spPr>
          <a:xfrm>
            <a:off x="6359866" y="3695738"/>
            <a:ext cx="2276550" cy="2430425"/>
          </a:xfrm>
          <a:prstGeom prst="rect">
            <a:avLst/>
          </a:prstGeom>
        </p:spPr>
      </p:pic>
      <p:sp>
        <p:nvSpPr>
          <p:cNvPr id="12" name="&quot;No&quot; Symbol 11"/>
          <p:cNvSpPr>
            <a:spLocks noChangeAspect="1"/>
          </p:cNvSpPr>
          <p:nvPr/>
        </p:nvSpPr>
        <p:spPr>
          <a:xfrm>
            <a:off x="6155112" y="3582553"/>
            <a:ext cx="2774218" cy="2773798"/>
          </a:xfrm>
          <a:prstGeom prst="noSmoking">
            <a:avLst>
              <a:gd name="adj" fmla="val 5294"/>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3207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450"/>
            <a:ext cx="8229600" cy="1143000"/>
          </a:xfrm>
        </p:spPr>
        <p:txBody>
          <a:bodyPr>
            <a:normAutofit/>
          </a:bodyPr>
          <a:lstStyle/>
          <a:p>
            <a:r>
              <a:rPr lang="en-US" dirty="0"/>
              <a:t>Scattered </a:t>
            </a:r>
            <a:r>
              <a:rPr lang="en-US" dirty="0" smtClean="0"/>
              <a:t>light - upconversion</a:t>
            </a:r>
            <a:endParaRPr lang="en-US" dirty="0"/>
          </a:p>
        </p:txBody>
      </p:sp>
      <p:sp>
        <p:nvSpPr>
          <p:cNvPr id="3" name="Slide Number Placeholder 2"/>
          <p:cNvSpPr>
            <a:spLocks noGrp="1"/>
          </p:cNvSpPr>
          <p:nvPr>
            <p:ph type="sldNum" sz="quarter" idx="12"/>
          </p:nvPr>
        </p:nvSpPr>
        <p:spPr/>
        <p:txBody>
          <a:bodyPr/>
          <a:lstStyle/>
          <a:p>
            <a:fld id="{AEF90977-0000-B641-9D00-156F4F6BC2E6}" type="slidenum">
              <a:rPr lang="en-US" smtClean="0"/>
              <a:t>30</a:t>
            </a:fld>
            <a:endParaRPr lang="en-US"/>
          </a:p>
        </p:txBody>
      </p:sp>
      <p:pic>
        <p:nvPicPr>
          <p:cNvPr id="4" name="Picture 3" descr="LowFreqScattered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cxnSp>
        <p:nvCxnSpPr>
          <p:cNvPr id="6" name="Straight Connector 5"/>
          <p:cNvCxnSpPr/>
          <p:nvPr/>
        </p:nvCxnSpPr>
        <p:spPr>
          <a:xfrm flipV="1">
            <a:off x="3832643" y="2907276"/>
            <a:ext cx="0" cy="2619102"/>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92189" y="4303524"/>
            <a:ext cx="1857903" cy="830997"/>
          </a:xfrm>
          <a:prstGeom prst="rect">
            <a:avLst/>
          </a:prstGeom>
          <a:noFill/>
        </p:spPr>
        <p:txBody>
          <a:bodyPr wrap="square" rtlCol="0">
            <a:spAutoFit/>
          </a:bodyPr>
          <a:lstStyle/>
          <a:p>
            <a:r>
              <a:rPr lang="en-US" sz="2400" dirty="0" smtClean="0">
                <a:solidFill>
                  <a:srgbClr val="FF0000"/>
                </a:solidFill>
              </a:rPr>
              <a:t>No shield displacement</a:t>
            </a:r>
            <a:endParaRPr lang="en-US" sz="2400" dirty="0">
              <a:solidFill>
                <a:srgbClr val="FF0000"/>
              </a:solidFill>
            </a:endParaRPr>
          </a:p>
        </p:txBody>
      </p:sp>
      <p:cxnSp>
        <p:nvCxnSpPr>
          <p:cNvPr id="10" name="Straight Connector 9"/>
          <p:cNvCxnSpPr/>
          <p:nvPr/>
        </p:nvCxnSpPr>
        <p:spPr>
          <a:xfrm flipH="1">
            <a:off x="3962744" y="5152251"/>
            <a:ext cx="1705036" cy="0"/>
          </a:xfrm>
          <a:prstGeom prst="line">
            <a:avLst/>
          </a:prstGeom>
          <a:ln w="38100">
            <a:solidFill>
              <a:srgbClr val="FF0000"/>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descr="HeatShieldDisplacementRequirement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233" y="3881976"/>
            <a:ext cx="2575328" cy="1438520"/>
          </a:xfrm>
          <a:prstGeom prst="rect">
            <a:avLst/>
          </a:prstGeom>
          <a:ln>
            <a:solidFill>
              <a:srgbClr val="000000"/>
            </a:solidFill>
          </a:ln>
        </p:spPr>
      </p:pic>
      <p:sp>
        <p:nvSpPr>
          <p:cNvPr id="11" name="TextBox 10"/>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grpSp>
        <p:nvGrpSpPr>
          <p:cNvPr id="12" name="Group 11"/>
          <p:cNvGrpSpPr/>
          <p:nvPr/>
        </p:nvGrpSpPr>
        <p:grpSpPr>
          <a:xfrm>
            <a:off x="0" y="0"/>
            <a:ext cx="9144000" cy="1135339"/>
            <a:chOff x="0" y="0"/>
            <a:chExt cx="9144000" cy="1135339"/>
          </a:xfrm>
        </p:grpSpPr>
        <p:pic>
          <p:nvPicPr>
            <p:cNvPr id="13" name="Picture 3" descr="C:\Users\Brett\Documents\Lab\LSC - LIGO Lab\Logos and Figures\LIGO Logo Extension.bmp"/>
            <p:cNvPicPr>
              <a:picLocks noChangeAspect="1" noChangeArrowheads="1"/>
            </p:cNvPicPr>
            <p:nvPr/>
          </p:nvPicPr>
          <p:blipFill>
            <a:blip r:embed="rId5"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4" name="Picture 13" descr="New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5" name="Picture 14" descr="Stanford_University_seal_200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7718701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F90977-0000-B641-9D00-156F4F6BC2E6}" type="slidenum">
              <a:rPr lang="en-US" smtClean="0"/>
              <a:t>31</a:t>
            </a:fld>
            <a:endParaRPr lang="en-US"/>
          </a:p>
        </p:txBody>
      </p:sp>
      <p:grpSp>
        <p:nvGrpSpPr>
          <p:cNvPr id="4" name="Group 3"/>
          <p:cNvGrpSpPr/>
          <p:nvPr/>
        </p:nvGrpSpPr>
        <p:grpSpPr>
          <a:xfrm>
            <a:off x="0" y="1750368"/>
            <a:ext cx="9144000" cy="5107632"/>
            <a:chOff x="0" y="1750368"/>
            <a:chExt cx="9144000" cy="5107632"/>
          </a:xfrm>
        </p:grpSpPr>
        <p:pic>
          <p:nvPicPr>
            <p:cNvPr id="5" name="Picture 4" descr="LowFreqScatteredLigh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cxnSp>
          <p:nvCxnSpPr>
            <p:cNvPr id="6" name="Straight Connector 5"/>
            <p:cNvCxnSpPr/>
            <p:nvPr/>
          </p:nvCxnSpPr>
          <p:spPr>
            <a:xfrm flipV="1">
              <a:off x="3832643" y="2907276"/>
              <a:ext cx="0" cy="2516193"/>
            </a:xfrm>
            <a:prstGeom prst="line">
              <a:avLst/>
            </a:prstGeom>
            <a:ln w="38100">
              <a:solidFill>
                <a:schemeClr val="accent6">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92189" y="4303524"/>
              <a:ext cx="1857903" cy="830997"/>
            </a:xfrm>
            <a:prstGeom prst="rect">
              <a:avLst/>
            </a:prstGeom>
            <a:noFill/>
          </p:spPr>
          <p:txBody>
            <a:bodyPr wrap="square" rtlCol="0">
              <a:spAutoFit/>
            </a:bodyPr>
            <a:lstStyle/>
            <a:p>
              <a:r>
                <a:rPr lang="en-US" sz="2400" dirty="0" smtClean="0">
                  <a:solidFill>
                    <a:schemeClr val="accent6">
                      <a:lumMod val="50000"/>
                    </a:schemeClr>
                  </a:solidFill>
                </a:rPr>
                <a:t>No shield displacement</a:t>
              </a:r>
              <a:endParaRPr lang="en-US" sz="2400" dirty="0">
                <a:solidFill>
                  <a:schemeClr val="accent6">
                    <a:lumMod val="50000"/>
                  </a:schemeClr>
                </a:solidFill>
              </a:endParaRPr>
            </a:p>
          </p:txBody>
        </p:sp>
        <p:cxnSp>
          <p:nvCxnSpPr>
            <p:cNvPr id="10" name="Straight Connector 9"/>
            <p:cNvCxnSpPr/>
            <p:nvPr/>
          </p:nvCxnSpPr>
          <p:spPr>
            <a:xfrm flipH="1">
              <a:off x="3962744" y="5152251"/>
              <a:ext cx="1705036" cy="0"/>
            </a:xfrm>
            <a:prstGeom prst="line">
              <a:avLst/>
            </a:prstGeom>
            <a:ln w="38100">
              <a:solidFill>
                <a:schemeClr val="accent6">
                  <a:lumMod val="50000"/>
                </a:schemeClr>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14" name="Picture 13" descr="HeatShieldDisplacementRequirement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96" y="3884888"/>
              <a:ext cx="2570115" cy="1435608"/>
            </a:xfrm>
            <a:prstGeom prst="rect">
              <a:avLst/>
            </a:prstGeom>
          </p:spPr>
        </p:pic>
        <p:sp>
          <p:nvSpPr>
            <p:cNvPr id="16" name="TextBox 15"/>
            <p:cNvSpPr txBox="1"/>
            <p:nvPr/>
          </p:nvSpPr>
          <p:spPr>
            <a:xfrm>
              <a:off x="6931657" y="5837815"/>
              <a:ext cx="1278089" cy="400110"/>
            </a:xfrm>
            <a:prstGeom prst="rect">
              <a:avLst/>
            </a:prstGeom>
            <a:solidFill>
              <a:srgbClr val="FFFFFF"/>
            </a:solidFill>
            <a:ln>
              <a:solidFill>
                <a:srgbClr val="000000"/>
              </a:solidFill>
            </a:ln>
          </p:spPr>
          <p:txBody>
            <a:bodyPr wrap="none" rtlCol="0">
              <a:spAutoFit/>
            </a:bodyPr>
            <a:lstStyle/>
            <a:p>
              <a:r>
                <a:rPr lang="en-US" sz="2000" dirty="0" smtClean="0"/>
                <a:t>simulation</a:t>
              </a:r>
              <a:endParaRPr lang="en-US" sz="2000" dirty="0"/>
            </a:p>
          </p:txBody>
        </p:sp>
      </p:grpSp>
      <p:sp>
        <p:nvSpPr>
          <p:cNvPr id="12" name="Title 1"/>
          <p:cNvSpPr>
            <a:spLocks noGrp="1"/>
          </p:cNvSpPr>
          <p:nvPr>
            <p:ph type="title"/>
          </p:nvPr>
        </p:nvSpPr>
        <p:spPr>
          <a:xfrm>
            <a:off x="457200" y="114450"/>
            <a:ext cx="8229600" cy="1143000"/>
          </a:xfrm>
        </p:spPr>
        <p:txBody>
          <a:bodyPr>
            <a:normAutofit/>
          </a:bodyPr>
          <a:lstStyle/>
          <a:p>
            <a:r>
              <a:rPr lang="en-US" dirty="0"/>
              <a:t>Scattered </a:t>
            </a:r>
            <a:r>
              <a:rPr lang="en-US" dirty="0" smtClean="0"/>
              <a:t>light - upconversion</a:t>
            </a:r>
            <a:endParaRPr lang="en-US" dirty="0"/>
          </a:p>
        </p:txBody>
      </p:sp>
      <p:grpSp>
        <p:nvGrpSpPr>
          <p:cNvPr id="13" name="Group 12"/>
          <p:cNvGrpSpPr/>
          <p:nvPr/>
        </p:nvGrpSpPr>
        <p:grpSpPr>
          <a:xfrm>
            <a:off x="0" y="0"/>
            <a:ext cx="9144000" cy="1135339"/>
            <a:chOff x="0" y="0"/>
            <a:chExt cx="9144000" cy="1135339"/>
          </a:xfrm>
        </p:grpSpPr>
        <p:pic>
          <p:nvPicPr>
            <p:cNvPr id="15" name="Picture 3" descr="C:\Users\Brett\Documents\Lab\LSC - LIGO Lab\Logos and Figures\LIGO Logo Extension.bmp"/>
            <p:cNvPicPr>
              <a:picLocks noChangeAspect="1" noChangeArrowheads="1"/>
            </p:cNvPicPr>
            <p:nvPr/>
          </p:nvPicPr>
          <p:blipFill>
            <a:blip r:embed="rId5"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9003745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quired_200mm_shield_displacement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902FE1C9-7E3F-6444-8528-9666F90AE966}" type="slidenum">
              <a:rPr lang="en-US" smtClean="0"/>
              <a:t>32</a:t>
            </a:fld>
            <a:endParaRPr lang="en-US"/>
          </a:p>
        </p:txBody>
      </p:sp>
      <p:sp>
        <p:nvSpPr>
          <p:cNvPr id="6" name="TextBox 5"/>
          <p:cNvSpPr txBox="1"/>
          <p:nvPr/>
        </p:nvSpPr>
        <p:spPr>
          <a:xfrm>
            <a:off x="2186907" y="1267045"/>
            <a:ext cx="2390398" cy="369332"/>
          </a:xfrm>
          <a:prstGeom prst="rect">
            <a:avLst/>
          </a:prstGeom>
          <a:noFill/>
        </p:spPr>
        <p:txBody>
          <a:bodyPr wrap="none" rtlCol="0">
            <a:spAutoFit/>
          </a:bodyPr>
          <a:lstStyle/>
          <a:p>
            <a:r>
              <a:rPr lang="en-US" b="1" dirty="0" smtClean="0">
                <a:solidFill>
                  <a:srgbClr val="FFB900"/>
                </a:solidFill>
              </a:rPr>
              <a:t>LLO Dec 95</a:t>
            </a:r>
            <a:r>
              <a:rPr lang="en-US" b="1" baseline="30000" dirty="0" smtClean="0">
                <a:solidFill>
                  <a:srgbClr val="FFB900"/>
                </a:solidFill>
              </a:rPr>
              <a:t>th</a:t>
            </a:r>
            <a:r>
              <a:rPr lang="en-US" b="1" dirty="0" smtClean="0">
                <a:solidFill>
                  <a:srgbClr val="FFB900"/>
                </a:solidFill>
              </a:rPr>
              <a:t> percentile</a:t>
            </a:r>
            <a:endParaRPr lang="en-US" b="1" dirty="0">
              <a:solidFill>
                <a:srgbClr val="FFB900"/>
              </a:solidFill>
            </a:endParaRPr>
          </a:p>
        </p:txBody>
      </p:sp>
      <p:cxnSp>
        <p:nvCxnSpPr>
          <p:cNvPr id="7" name="Straight Arrow Connector 6"/>
          <p:cNvCxnSpPr/>
          <p:nvPr/>
        </p:nvCxnSpPr>
        <p:spPr>
          <a:xfrm flipH="1">
            <a:off x="2186907" y="1710963"/>
            <a:ext cx="240255" cy="463002"/>
          </a:xfrm>
          <a:prstGeom prst="straightConnector1">
            <a:avLst/>
          </a:prstGeom>
          <a:ln>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00219" y="4129963"/>
            <a:ext cx="2403222" cy="369332"/>
          </a:xfrm>
          <a:prstGeom prst="rect">
            <a:avLst/>
          </a:prstGeom>
          <a:noFill/>
        </p:spPr>
        <p:txBody>
          <a:bodyPr wrap="none" rtlCol="0">
            <a:spAutoFit/>
          </a:bodyPr>
          <a:lstStyle/>
          <a:p>
            <a:r>
              <a:rPr lang="en-US" b="1" dirty="0" smtClean="0">
                <a:solidFill>
                  <a:srgbClr val="FF0000"/>
                </a:solidFill>
              </a:rPr>
              <a:t>LLO Aug 95</a:t>
            </a:r>
            <a:r>
              <a:rPr lang="en-US" b="1" baseline="30000" dirty="0" smtClean="0">
                <a:solidFill>
                  <a:srgbClr val="FF0000"/>
                </a:solidFill>
              </a:rPr>
              <a:t>th</a:t>
            </a:r>
            <a:r>
              <a:rPr lang="en-US" b="1" dirty="0" smtClean="0">
                <a:solidFill>
                  <a:srgbClr val="FF0000"/>
                </a:solidFill>
              </a:rPr>
              <a:t> percentile</a:t>
            </a:r>
            <a:endParaRPr lang="en-US" b="1" dirty="0">
              <a:solidFill>
                <a:srgbClr val="FF0000"/>
              </a:solidFill>
            </a:endParaRPr>
          </a:p>
        </p:txBody>
      </p:sp>
      <p:cxnSp>
        <p:nvCxnSpPr>
          <p:cNvPr id="9" name="Straight Arrow Connector 8"/>
          <p:cNvCxnSpPr/>
          <p:nvPr/>
        </p:nvCxnSpPr>
        <p:spPr>
          <a:xfrm flipV="1">
            <a:off x="3123318" y="3627089"/>
            <a:ext cx="308900" cy="3674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86907" y="5464023"/>
            <a:ext cx="3733827" cy="369332"/>
          </a:xfrm>
          <a:prstGeom prst="rect">
            <a:avLst/>
          </a:prstGeom>
          <a:noFill/>
        </p:spPr>
        <p:txBody>
          <a:bodyPr wrap="none" rtlCol="0">
            <a:spAutoFit/>
          </a:bodyPr>
          <a:lstStyle/>
          <a:p>
            <a:r>
              <a:rPr lang="en-US" b="1" dirty="0" smtClean="0">
                <a:solidFill>
                  <a:schemeClr val="accent1"/>
                </a:solidFill>
              </a:rPr>
              <a:t>0.2 m radius heat shield requirement</a:t>
            </a:r>
            <a:endParaRPr lang="en-US" b="1" dirty="0">
              <a:solidFill>
                <a:schemeClr val="accent1"/>
              </a:solidFill>
            </a:endParaRPr>
          </a:p>
        </p:txBody>
      </p:sp>
      <p:cxnSp>
        <p:nvCxnSpPr>
          <p:cNvPr id="11" name="Straight Arrow Connector 10"/>
          <p:cNvCxnSpPr/>
          <p:nvPr/>
        </p:nvCxnSpPr>
        <p:spPr>
          <a:xfrm flipV="1">
            <a:off x="4303441" y="4748396"/>
            <a:ext cx="730478" cy="71562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59015" y="5910298"/>
            <a:ext cx="2538576" cy="338554"/>
          </a:xfrm>
          <a:prstGeom prst="rect">
            <a:avLst/>
          </a:prstGeom>
          <a:solidFill>
            <a:srgbClr val="FFFFFF"/>
          </a:solidFill>
          <a:ln>
            <a:solidFill>
              <a:srgbClr val="000000"/>
            </a:solidFill>
          </a:ln>
        </p:spPr>
        <p:txBody>
          <a:bodyPr wrap="none">
            <a:spAutoFit/>
          </a:bodyPr>
          <a:lstStyle/>
          <a:p>
            <a:r>
              <a:rPr lang="en-US" sz="1600" dirty="0"/>
              <a:t>s</a:t>
            </a:r>
            <a:r>
              <a:rPr lang="en-US" sz="1600" dirty="0" smtClean="0"/>
              <a:t>eismic data from T1500224</a:t>
            </a:r>
            <a:endParaRPr lang="en-US" sz="1600" dirty="0"/>
          </a:p>
        </p:txBody>
      </p:sp>
      <p:sp>
        <p:nvSpPr>
          <p:cNvPr id="14" name="Title 1"/>
          <p:cNvSpPr>
            <a:spLocks noGrp="1"/>
          </p:cNvSpPr>
          <p:nvPr>
            <p:ph type="title"/>
          </p:nvPr>
        </p:nvSpPr>
        <p:spPr>
          <a:xfrm>
            <a:off x="457200" y="114450"/>
            <a:ext cx="8229600" cy="1143000"/>
          </a:xfrm>
        </p:spPr>
        <p:txBody>
          <a:bodyPr>
            <a:normAutofit/>
          </a:bodyPr>
          <a:lstStyle/>
          <a:p>
            <a:r>
              <a:rPr lang="en-US" dirty="0" smtClean="0"/>
              <a:t>Shield Seismic Isolation</a:t>
            </a:r>
            <a:endParaRPr lang="en-US" dirty="0"/>
          </a:p>
        </p:txBody>
      </p:sp>
      <p:grpSp>
        <p:nvGrpSpPr>
          <p:cNvPr id="15" name="Group 14"/>
          <p:cNvGrpSpPr/>
          <p:nvPr/>
        </p:nvGrpSpPr>
        <p:grpSpPr>
          <a:xfrm>
            <a:off x="0" y="0"/>
            <a:ext cx="9144000" cy="1135339"/>
            <a:chOff x="0" y="0"/>
            <a:chExt cx="9144000" cy="1135339"/>
          </a:xfrm>
        </p:grpSpPr>
        <p:pic>
          <p:nvPicPr>
            <p:cNvPr id="16"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22388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equired_200mm_shield_displacement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902FE1C9-7E3F-6444-8528-9666F90AE966}" type="slidenum">
              <a:rPr lang="en-US" smtClean="0"/>
              <a:t>33</a:t>
            </a:fld>
            <a:endParaRPr lang="en-US"/>
          </a:p>
        </p:txBody>
      </p:sp>
      <p:sp>
        <p:nvSpPr>
          <p:cNvPr id="6" name="TextBox 5"/>
          <p:cNvSpPr txBox="1"/>
          <p:nvPr/>
        </p:nvSpPr>
        <p:spPr>
          <a:xfrm>
            <a:off x="2186907" y="1267045"/>
            <a:ext cx="2390398" cy="369332"/>
          </a:xfrm>
          <a:prstGeom prst="rect">
            <a:avLst/>
          </a:prstGeom>
          <a:noFill/>
        </p:spPr>
        <p:txBody>
          <a:bodyPr wrap="none" rtlCol="0">
            <a:spAutoFit/>
          </a:bodyPr>
          <a:lstStyle/>
          <a:p>
            <a:r>
              <a:rPr lang="en-US" b="1" dirty="0" smtClean="0">
                <a:solidFill>
                  <a:srgbClr val="FFB900"/>
                </a:solidFill>
              </a:rPr>
              <a:t>LLO Dec 95</a:t>
            </a:r>
            <a:r>
              <a:rPr lang="en-US" b="1" baseline="30000" dirty="0" smtClean="0">
                <a:solidFill>
                  <a:srgbClr val="FFB900"/>
                </a:solidFill>
              </a:rPr>
              <a:t>th</a:t>
            </a:r>
            <a:r>
              <a:rPr lang="en-US" b="1" dirty="0" smtClean="0">
                <a:solidFill>
                  <a:srgbClr val="FFB900"/>
                </a:solidFill>
              </a:rPr>
              <a:t> percentile</a:t>
            </a:r>
            <a:endParaRPr lang="en-US" b="1" dirty="0">
              <a:solidFill>
                <a:srgbClr val="FFB900"/>
              </a:solidFill>
            </a:endParaRPr>
          </a:p>
        </p:txBody>
      </p:sp>
      <p:cxnSp>
        <p:nvCxnSpPr>
          <p:cNvPr id="7" name="Straight Arrow Connector 6"/>
          <p:cNvCxnSpPr/>
          <p:nvPr/>
        </p:nvCxnSpPr>
        <p:spPr>
          <a:xfrm flipH="1">
            <a:off x="2186907" y="1710963"/>
            <a:ext cx="240255" cy="463002"/>
          </a:xfrm>
          <a:prstGeom prst="straightConnector1">
            <a:avLst/>
          </a:prstGeom>
          <a:ln>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00219" y="4129963"/>
            <a:ext cx="2403222" cy="369332"/>
          </a:xfrm>
          <a:prstGeom prst="rect">
            <a:avLst/>
          </a:prstGeom>
          <a:noFill/>
        </p:spPr>
        <p:txBody>
          <a:bodyPr wrap="none" rtlCol="0">
            <a:spAutoFit/>
          </a:bodyPr>
          <a:lstStyle/>
          <a:p>
            <a:r>
              <a:rPr lang="en-US" b="1" dirty="0" smtClean="0">
                <a:solidFill>
                  <a:srgbClr val="FF0000"/>
                </a:solidFill>
              </a:rPr>
              <a:t>LLO Aug 95</a:t>
            </a:r>
            <a:r>
              <a:rPr lang="en-US" b="1" baseline="30000" dirty="0" smtClean="0">
                <a:solidFill>
                  <a:srgbClr val="FF0000"/>
                </a:solidFill>
              </a:rPr>
              <a:t>th</a:t>
            </a:r>
            <a:r>
              <a:rPr lang="en-US" b="1" dirty="0" smtClean="0">
                <a:solidFill>
                  <a:srgbClr val="FF0000"/>
                </a:solidFill>
              </a:rPr>
              <a:t> percentile</a:t>
            </a:r>
            <a:endParaRPr lang="en-US" b="1" dirty="0">
              <a:solidFill>
                <a:srgbClr val="FF0000"/>
              </a:solidFill>
            </a:endParaRPr>
          </a:p>
        </p:txBody>
      </p:sp>
      <p:cxnSp>
        <p:nvCxnSpPr>
          <p:cNvPr id="9" name="Straight Arrow Connector 8"/>
          <p:cNvCxnSpPr/>
          <p:nvPr/>
        </p:nvCxnSpPr>
        <p:spPr>
          <a:xfrm flipV="1">
            <a:off x="3123318" y="3627089"/>
            <a:ext cx="308900" cy="3674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86907" y="5464023"/>
            <a:ext cx="3733827" cy="369332"/>
          </a:xfrm>
          <a:prstGeom prst="rect">
            <a:avLst/>
          </a:prstGeom>
          <a:noFill/>
        </p:spPr>
        <p:txBody>
          <a:bodyPr wrap="none" rtlCol="0">
            <a:spAutoFit/>
          </a:bodyPr>
          <a:lstStyle/>
          <a:p>
            <a:r>
              <a:rPr lang="en-US" b="1" dirty="0" smtClean="0">
                <a:solidFill>
                  <a:schemeClr val="accent1"/>
                </a:solidFill>
              </a:rPr>
              <a:t>0.2 m radius heat shield requirement</a:t>
            </a:r>
            <a:endParaRPr lang="en-US" b="1" dirty="0">
              <a:solidFill>
                <a:schemeClr val="accent1"/>
              </a:solidFill>
            </a:endParaRPr>
          </a:p>
        </p:txBody>
      </p:sp>
      <p:cxnSp>
        <p:nvCxnSpPr>
          <p:cNvPr id="11" name="Straight Arrow Connector 10"/>
          <p:cNvCxnSpPr/>
          <p:nvPr/>
        </p:nvCxnSpPr>
        <p:spPr>
          <a:xfrm flipV="1">
            <a:off x="4303441" y="4748396"/>
            <a:ext cx="730478" cy="71562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59015" y="5910298"/>
            <a:ext cx="2538576" cy="338554"/>
          </a:xfrm>
          <a:prstGeom prst="rect">
            <a:avLst/>
          </a:prstGeom>
          <a:solidFill>
            <a:srgbClr val="FFFFFF"/>
          </a:solidFill>
          <a:ln>
            <a:solidFill>
              <a:srgbClr val="000000"/>
            </a:solidFill>
          </a:ln>
        </p:spPr>
        <p:txBody>
          <a:bodyPr wrap="none">
            <a:spAutoFit/>
          </a:bodyPr>
          <a:lstStyle/>
          <a:p>
            <a:r>
              <a:rPr lang="en-US" sz="1600" dirty="0"/>
              <a:t>s</a:t>
            </a:r>
            <a:r>
              <a:rPr lang="en-US" sz="1600" dirty="0" smtClean="0"/>
              <a:t>eismic data from T1500224</a:t>
            </a:r>
            <a:endParaRPr lang="en-US" sz="1600" dirty="0"/>
          </a:p>
        </p:txBody>
      </p:sp>
      <p:sp>
        <p:nvSpPr>
          <p:cNvPr id="14" name="Title 1"/>
          <p:cNvSpPr>
            <a:spLocks noGrp="1"/>
          </p:cNvSpPr>
          <p:nvPr>
            <p:ph type="title"/>
          </p:nvPr>
        </p:nvSpPr>
        <p:spPr>
          <a:xfrm>
            <a:off x="457200" y="114450"/>
            <a:ext cx="8229600" cy="1143000"/>
          </a:xfrm>
        </p:spPr>
        <p:txBody>
          <a:bodyPr>
            <a:normAutofit/>
          </a:bodyPr>
          <a:lstStyle/>
          <a:p>
            <a:r>
              <a:rPr lang="en-US" dirty="0" smtClean="0"/>
              <a:t>Shield Seismic Isolation</a:t>
            </a:r>
            <a:endParaRPr lang="en-US" dirty="0"/>
          </a:p>
        </p:txBody>
      </p:sp>
      <p:grpSp>
        <p:nvGrpSpPr>
          <p:cNvPr id="15" name="Group 14"/>
          <p:cNvGrpSpPr/>
          <p:nvPr/>
        </p:nvGrpSpPr>
        <p:grpSpPr>
          <a:xfrm>
            <a:off x="0" y="0"/>
            <a:ext cx="9144000" cy="1135339"/>
            <a:chOff x="0" y="0"/>
            <a:chExt cx="9144000" cy="1135339"/>
          </a:xfrm>
        </p:grpSpPr>
        <p:pic>
          <p:nvPicPr>
            <p:cNvPr id="16"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19" name="Picture 18" descr="2016-08-06 20.09.0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582" y="1231588"/>
            <a:ext cx="3440956" cy="2580717"/>
          </a:xfrm>
          <a:prstGeom prst="rect">
            <a:avLst/>
          </a:prstGeom>
        </p:spPr>
      </p:pic>
      <p:sp>
        <p:nvSpPr>
          <p:cNvPr id="21" name="TextBox 20"/>
          <p:cNvSpPr txBox="1"/>
          <p:nvPr/>
        </p:nvSpPr>
        <p:spPr>
          <a:xfrm>
            <a:off x="6075026" y="1267045"/>
            <a:ext cx="2185689" cy="523220"/>
          </a:xfrm>
          <a:prstGeom prst="rect">
            <a:avLst/>
          </a:prstGeom>
          <a:solidFill>
            <a:schemeClr val="bg1"/>
          </a:solidFill>
        </p:spPr>
        <p:txBody>
          <a:bodyPr wrap="none" rtlCol="0">
            <a:spAutoFit/>
          </a:bodyPr>
          <a:lstStyle/>
          <a:p>
            <a:r>
              <a:rPr lang="en-US" sz="2800" b="1" dirty="0" smtClean="0"/>
              <a:t>Stanford Exp.</a:t>
            </a:r>
            <a:endParaRPr lang="en-US" sz="2800" b="1" dirty="0"/>
          </a:p>
        </p:txBody>
      </p:sp>
    </p:spTree>
    <p:extLst>
      <p:ext uri="{BB962C8B-B14F-4D97-AF65-F5344CB8AC3E}">
        <p14:creationId xmlns:p14="http://schemas.microsoft.com/office/powerpoint/2010/main" val="2746374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required_200mm_shield_displacement_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3936"/>
            <a:ext cx="9144000" cy="5084064"/>
          </a:xfrm>
          <a:prstGeom prst="rect">
            <a:avLst/>
          </a:prstGeom>
        </p:spPr>
      </p:pic>
      <p:sp>
        <p:nvSpPr>
          <p:cNvPr id="3" name="Slide Number Placeholder 2"/>
          <p:cNvSpPr>
            <a:spLocks noGrp="1"/>
          </p:cNvSpPr>
          <p:nvPr>
            <p:ph type="sldNum" sz="quarter" idx="12"/>
          </p:nvPr>
        </p:nvSpPr>
        <p:spPr/>
        <p:txBody>
          <a:bodyPr/>
          <a:lstStyle/>
          <a:p>
            <a:fld id="{902FE1C9-7E3F-6444-8528-9666F90AE966}" type="slidenum">
              <a:rPr lang="en-US" smtClean="0"/>
              <a:t>34</a:t>
            </a:fld>
            <a:endParaRPr lang="en-US"/>
          </a:p>
        </p:txBody>
      </p:sp>
      <p:sp>
        <p:nvSpPr>
          <p:cNvPr id="6" name="TextBox 5"/>
          <p:cNvSpPr txBox="1"/>
          <p:nvPr/>
        </p:nvSpPr>
        <p:spPr>
          <a:xfrm>
            <a:off x="2031601" y="5414601"/>
            <a:ext cx="2390398" cy="369332"/>
          </a:xfrm>
          <a:prstGeom prst="rect">
            <a:avLst/>
          </a:prstGeom>
          <a:noFill/>
        </p:spPr>
        <p:txBody>
          <a:bodyPr wrap="none" rtlCol="0">
            <a:spAutoFit/>
          </a:bodyPr>
          <a:lstStyle/>
          <a:p>
            <a:r>
              <a:rPr lang="en-US" b="1" dirty="0" smtClean="0">
                <a:solidFill>
                  <a:srgbClr val="FFB900"/>
                </a:solidFill>
              </a:rPr>
              <a:t>LLO Dec 95</a:t>
            </a:r>
            <a:r>
              <a:rPr lang="en-US" b="1" baseline="30000" dirty="0" smtClean="0">
                <a:solidFill>
                  <a:srgbClr val="FFB900"/>
                </a:solidFill>
              </a:rPr>
              <a:t>th</a:t>
            </a:r>
            <a:r>
              <a:rPr lang="en-US" b="1" dirty="0" smtClean="0">
                <a:solidFill>
                  <a:srgbClr val="FFB900"/>
                </a:solidFill>
              </a:rPr>
              <a:t> percentile</a:t>
            </a:r>
            <a:endParaRPr lang="en-US" b="1" dirty="0">
              <a:solidFill>
                <a:srgbClr val="FFB900"/>
              </a:solidFill>
            </a:endParaRPr>
          </a:p>
        </p:txBody>
      </p:sp>
      <p:cxnSp>
        <p:nvCxnSpPr>
          <p:cNvPr id="7" name="Straight Arrow Connector 6"/>
          <p:cNvCxnSpPr/>
          <p:nvPr/>
        </p:nvCxnSpPr>
        <p:spPr>
          <a:xfrm flipV="1">
            <a:off x="4421999" y="5371501"/>
            <a:ext cx="463191" cy="257840"/>
          </a:xfrm>
          <a:prstGeom prst="straightConnector1">
            <a:avLst/>
          </a:prstGeom>
          <a:ln>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11234" y="5002169"/>
            <a:ext cx="2403222" cy="369332"/>
          </a:xfrm>
          <a:prstGeom prst="rect">
            <a:avLst/>
          </a:prstGeom>
          <a:noFill/>
        </p:spPr>
        <p:txBody>
          <a:bodyPr wrap="none" rtlCol="0">
            <a:spAutoFit/>
          </a:bodyPr>
          <a:lstStyle/>
          <a:p>
            <a:r>
              <a:rPr lang="en-US" b="1" dirty="0" smtClean="0">
                <a:solidFill>
                  <a:srgbClr val="FF0000"/>
                </a:solidFill>
              </a:rPr>
              <a:t>LLO Aug 95</a:t>
            </a:r>
            <a:r>
              <a:rPr lang="en-US" b="1" baseline="30000" dirty="0" smtClean="0">
                <a:solidFill>
                  <a:srgbClr val="FF0000"/>
                </a:solidFill>
              </a:rPr>
              <a:t>th</a:t>
            </a:r>
            <a:r>
              <a:rPr lang="en-US" b="1" dirty="0" smtClean="0">
                <a:solidFill>
                  <a:srgbClr val="FF0000"/>
                </a:solidFill>
              </a:rPr>
              <a:t> percentile</a:t>
            </a:r>
            <a:endParaRPr lang="en-US" b="1" dirty="0">
              <a:solidFill>
                <a:srgbClr val="FF0000"/>
              </a:solidFill>
            </a:endParaRPr>
          </a:p>
        </p:txBody>
      </p:sp>
      <p:cxnSp>
        <p:nvCxnSpPr>
          <p:cNvPr id="9" name="Straight Arrow Connector 8"/>
          <p:cNvCxnSpPr/>
          <p:nvPr/>
        </p:nvCxnSpPr>
        <p:spPr>
          <a:xfrm flipV="1">
            <a:off x="2734333" y="4499295"/>
            <a:ext cx="308900" cy="3674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59015" y="5910298"/>
            <a:ext cx="2538576" cy="338554"/>
          </a:xfrm>
          <a:prstGeom prst="rect">
            <a:avLst/>
          </a:prstGeom>
          <a:solidFill>
            <a:srgbClr val="FFFFFF"/>
          </a:solidFill>
          <a:ln>
            <a:solidFill>
              <a:srgbClr val="000000"/>
            </a:solidFill>
          </a:ln>
        </p:spPr>
        <p:txBody>
          <a:bodyPr wrap="none">
            <a:spAutoFit/>
          </a:bodyPr>
          <a:lstStyle/>
          <a:p>
            <a:r>
              <a:rPr lang="en-US" sz="1600" dirty="0"/>
              <a:t>s</a:t>
            </a:r>
            <a:r>
              <a:rPr lang="en-US" sz="1600" dirty="0" smtClean="0"/>
              <a:t>eismic data from T1500224</a:t>
            </a:r>
            <a:endParaRPr lang="en-US" sz="1600" dirty="0"/>
          </a:p>
        </p:txBody>
      </p:sp>
      <p:sp>
        <p:nvSpPr>
          <p:cNvPr id="14" name="Title 1"/>
          <p:cNvSpPr>
            <a:spLocks noGrp="1"/>
          </p:cNvSpPr>
          <p:nvPr>
            <p:ph type="title"/>
          </p:nvPr>
        </p:nvSpPr>
        <p:spPr>
          <a:xfrm>
            <a:off x="457200" y="114450"/>
            <a:ext cx="8229600" cy="1143000"/>
          </a:xfrm>
        </p:spPr>
        <p:txBody>
          <a:bodyPr>
            <a:normAutofit/>
          </a:bodyPr>
          <a:lstStyle/>
          <a:p>
            <a:r>
              <a:rPr lang="en-US" dirty="0" smtClean="0"/>
              <a:t>Shield Seismic Isolation</a:t>
            </a:r>
            <a:endParaRPr lang="en-US" dirty="0"/>
          </a:p>
        </p:txBody>
      </p:sp>
      <p:grpSp>
        <p:nvGrpSpPr>
          <p:cNvPr id="15" name="Group 14"/>
          <p:cNvGrpSpPr/>
          <p:nvPr/>
        </p:nvGrpSpPr>
        <p:grpSpPr>
          <a:xfrm>
            <a:off x="0" y="0"/>
            <a:ext cx="9144000" cy="1135339"/>
            <a:chOff x="0" y="0"/>
            <a:chExt cx="9144000" cy="1135339"/>
          </a:xfrm>
        </p:grpSpPr>
        <p:pic>
          <p:nvPicPr>
            <p:cNvPr id="16"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3" name="TextBox 12"/>
          <p:cNvSpPr txBox="1"/>
          <p:nvPr/>
        </p:nvSpPr>
        <p:spPr>
          <a:xfrm>
            <a:off x="95648" y="1197851"/>
            <a:ext cx="8945383" cy="830997"/>
          </a:xfrm>
          <a:prstGeom prst="rect">
            <a:avLst/>
          </a:prstGeom>
          <a:noFill/>
        </p:spPr>
        <p:txBody>
          <a:bodyPr wrap="square" rtlCol="0">
            <a:spAutoFit/>
          </a:bodyPr>
          <a:lstStyle/>
          <a:p>
            <a:r>
              <a:rPr lang="en-US" sz="2400" dirty="0" smtClean="0"/>
              <a:t>Simulated performance with isolation loops designed for Stanford heat shield</a:t>
            </a:r>
            <a:endParaRPr lang="en-US" sz="2400" dirty="0"/>
          </a:p>
        </p:txBody>
      </p:sp>
      <p:pic>
        <p:nvPicPr>
          <p:cNvPr id="19" name="Picture 18" descr="2016-08-06 20.09.0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9159" y="1670957"/>
            <a:ext cx="3187897" cy="2390923"/>
          </a:xfrm>
          <a:prstGeom prst="rect">
            <a:avLst/>
          </a:prstGeom>
        </p:spPr>
      </p:pic>
      <p:sp>
        <p:nvSpPr>
          <p:cNvPr id="20" name="TextBox 19"/>
          <p:cNvSpPr txBox="1"/>
          <p:nvPr/>
        </p:nvSpPr>
        <p:spPr>
          <a:xfrm>
            <a:off x="6357189" y="1767238"/>
            <a:ext cx="2185689" cy="523220"/>
          </a:xfrm>
          <a:prstGeom prst="rect">
            <a:avLst/>
          </a:prstGeom>
          <a:solidFill>
            <a:schemeClr val="bg1"/>
          </a:solidFill>
        </p:spPr>
        <p:txBody>
          <a:bodyPr wrap="none" rtlCol="0">
            <a:spAutoFit/>
          </a:bodyPr>
          <a:lstStyle/>
          <a:p>
            <a:r>
              <a:rPr lang="en-US" sz="2800" b="1" dirty="0" smtClean="0"/>
              <a:t>Stanford Exp.</a:t>
            </a:r>
            <a:endParaRPr lang="en-US" sz="2800" b="1" dirty="0"/>
          </a:p>
        </p:txBody>
      </p:sp>
      <p:sp>
        <p:nvSpPr>
          <p:cNvPr id="23" name="Down Arrow 22"/>
          <p:cNvSpPr/>
          <p:nvPr/>
        </p:nvSpPr>
        <p:spPr>
          <a:xfrm>
            <a:off x="3489421" y="3718624"/>
            <a:ext cx="308170" cy="629305"/>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645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8682"/>
            <a:ext cx="8229600" cy="1143000"/>
          </a:xfrm>
        </p:spPr>
        <p:txBody>
          <a:bodyPr/>
          <a:lstStyle/>
          <a:p>
            <a:r>
              <a:rPr lang="en-US" dirty="0" err="1" smtClean="0"/>
              <a:t>Cryo</a:t>
            </a:r>
            <a:r>
              <a:rPr lang="en-US" dirty="0" smtClean="0"/>
              <a:t> induced vibrations on ISI</a:t>
            </a:r>
            <a:endParaRPr lang="en-US" dirty="0"/>
          </a:p>
        </p:txBody>
      </p:sp>
      <p:sp>
        <p:nvSpPr>
          <p:cNvPr id="2" name="Slide Number Placeholder 1"/>
          <p:cNvSpPr>
            <a:spLocks noGrp="1"/>
          </p:cNvSpPr>
          <p:nvPr>
            <p:ph type="sldNum" sz="quarter" idx="12"/>
          </p:nvPr>
        </p:nvSpPr>
        <p:spPr/>
        <p:txBody>
          <a:bodyPr/>
          <a:lstStyle/>
          <a:p>
            <a:fld id="{902FE1C9-7E3F-6444-8528-9666F90AE966}" type="slidenum">
              <a:rPr lang="en-US" smtClean="0"/>
              <a:t>35</a:t>
            </a:fld>
            <a:endParaRPr lang="en-US"/>
          </a:p>
        </p:txBody>
      </p:sp>
      <p:pic>
        <p:nvPicPr>
          <p:cNvPr id="3" name="Picture 2" descr="GS13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grpSp>
        <p:nvGrpSpPr>
          <p:cNvPr id="8" name="Group 7"/>
          <p:cNvGrpSpPr/>
          <p:nvPr/>
        </p:nvGrpSpPr>
        <p:grpSpPr>
          <a:xfrm>
            <a:off x="0" y="0"/>
            <a:ext cx="9144000" cy="1135339"/>
            <a:chOff x="0" y="0"/>
            <a:chExt cx="9144000" cy="1135339"/>
          </a:xfrm>
        </p:grpSpPr>
        <p:pic>
          <p:nvPicPr>
            <p:cNvPr id="9"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0" name="Picture 9"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2" name="TextBox 11"/>
          <p:cNvSpPr txBox="1"/>
          <p:nvPr/>
        </p:nvSpPr>
        <p:spPr>
          <a:xfrm>
            <a:off x="3838720" y="2240769"/>
            <a:ext cx="4296819" cy="461665"/>
          </a:xfrm>
          <a:prstGeom prst="rect">
            <a:avLst/>
          </a:prstGeom>
          <a:noFill/>
        </p:spPr>
        <p:txBody>
          <a:bodyPr wrap="none" rtlCol="0">
            <a:spAutoFit/>
          </a:bodyPr>
          <a:lstStyle/>
          <a:p>
            <a:r>
              <a:rPr lang="en-US" sz="2400" b="1" dirty="0" err="1" smtClean="0">
                <a:solidFill>
                  <a:srgbClr val="FFB900"/>
                </a:solidFill>
              </a:rPr>
              <a:t>Cryo</a:t>
            </a:r>
            <a:r>
              <a:rPr lang="en-US" sz="2400" b="1" dirty="0" smtClean="0">
                <a:solidFill>
                  <a:srgbClr val="FFB900"/>
                </a:solidFill>
              </a:rPr>
              <a:t> on, heat shield isolation on</a:t>
            </a:r>
            <a:endParaRPr lang="en-US" sz="2400" b="1" dirty="0">
              <a:solidFill>
                <a:srgbClr val="FFB900"/>
              </a:solidFill>
            </a:endParaRPr>
          </a:p>
        </p:txBody>
      </p:sp>
      <p:cxnSp>
        <p:nvCxnSpPr>
          <p:cNvPr id="13" name="Straight Arrow Connector 12"/>
          <p:cNvCxnSpPr>
            <a:stCxn id="12" idx="1"/>
          </p:cNvCxnSpPr>
          <p:nvPr/>
        </p:nvCxnSpPr>
        <p:spPr>
          <a:xfrm flipH="1">
            <a:off x="3152276" y="2471602"/>
            <a:ext cx="686444" cy="263017"/>
          </a:xfrm>
          <a:prstGeom prst="straightConnector1">
            <a:avLst/>
          </a:prstGeom>
          <a:ln>
            <a:solidFill>
              <a:srgbClr val="FFB9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43159" y="3865375"/>
            <a:ext cx="3185487" cy="830997"/>
          </a:xfrm>
          <a:prstGeom prst="rect">
            <a:avLst/>
          </a:prstGeom>
          <a:noFill/>
        </p:spPr>
        <p:txBody>
          <a:bodyPr wrap="none" rtlCol="0">
            <a:spAutoFit/>
          </a:bodyPr>
          <a:lstStyle/>
          <a:p>
            <a:r>
              <a:rPr lang="en-US" sz="2400" b="1" dirty="0" err="1" smtClean="0">
                <a:solidFill>
                  <a:srgbClr val="FF0000"/>
                </a:solidFill>
              </a:rPr>
              <a:t>Cryo</a:t>
            </a:r>
            <a:r>
              <a:rPr lang="en-US" sz="2400" b="1" dirty="0" smtClean="0">
                <a:solidFill>
                  <a:srgbClr val="FF0000"/>
                </a:solidFill>
              </a:rPr>
              <a:t> on</a:t>
            </a:r>
          </a:p>
          <a:p>
            <a:r>
              <a:rPr lang="en-US" sz="2400" b="1" dirty="0" smtClean="0">
                <a:solidFill>
                  <a:srgbClr val="FF0000"/>
                </a:solidFill>
              </a:rPr>
              <a:t>heat shield isolation off</a:t>
            </a:r>
            <a:endParaRPr lang="en-US" sz="2400" b="1" dirty="0">
              <a:solidFill>
                <a:srgbClr val="FF0000"/>
              </a:solidFill>
            </a:endParaRPr>
          </a:p>
        </p:txBody>
      </p:sp>
      <p:cxnSp>
        <p:nvCxnSpPr>
          <p:cNvPr id="15" name="Straight Arrow Connector 14"/>
          <p:cNvCxnSpPr/>
          <p:nvPr/>
        </p:nvCxnSpPr>
        <p:spPr>
          <a:xfrm flipH="1" flipV="1">
            <a:off x="1475854" y="2734619"/>
            <a:ext cx="787056" cy="11307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2910" y="5288407"/>
            <a:ext cx="3223959" cy="830997"/>
          </a:xfrm>
          <a:prstGeom prst="rect">
            <a:avLst/>
          </a:prstGeom>
          <a:noFill/>
        </p:spPr>
        <p:txBody>
          <a:bodyPr wrap="none" rtlCol="0">
            <a:spAutoFit/>
          </a:bodyPr>
          <a:lstStyle/>
          <a:p>
            <a:r>
              <a:rPr lang="en-US" sz="2400" b="1" dirty="0" err="1" smtClean="0">
                <a:solidFill>
                  <a:schemeClr val="accent1"/>
                </a:solidFill>
              </a:rPr>
              <a:t>Cryo</a:t>
            </a:r>
            <a:r>
              <a:rPr lang="en-US" sz="2400" b="1" dirty="0" smtClean="0">
                <a:solidFill>
                  <a:schemeClr val="accent1"/>
                </a:solidFill>
              </a:rPr>
              <a:t> off</a:t>
            </a:r>
          </a:p>
          <a:p>
            <a:r>
              <a:rPr lang="en-US" sz="2400" b="1" dirty="0" smtClean="0">
                <a:solidFill>
                  <a:schemeClr val="accent1"/>
                </a:solidFill>
              </a:rPr>
              <a:t>Heat shield isolation off</a:t>
            </a:r>
            <a:endParaRPr lang="en-US" sz="2400" b="1" dirty="0">
              <a:solidFill>
                <a:schemeClr val="accent1"/>
              </a:solidFill>
            </a:endParaRPr>
          </a:p>
        </p:txBody>
      </p:sp>
      <p:cxnSp>
        <p:nvCxnSpPr>
          <p:cNvPr id="17" name="Straight Arrow Connector 16"/>
          <p:cNvCxnSpPr/>
          <p:nvPr/>
        </p:nvCxnSpPr>
        <p:spPr>
          <a:xfrm flipV="1">
            <a:off x="5013836" y="5034445"/>
            <a:ext cx="730478" cy="71562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8524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Newtonian Noise</a:t>
            </a:r>
            <a:endParaRPr lang="en-US" dirty="0"/>
          </a:p>
        </p:txBody>
      </p:sp>
      <p:sp>
        <p:nvSpPr>
          <p:cNvPr id="5" name="Subtitle 4"/>
          <p:cNvSpPr>
            <a:spLocks noGrp="1"/>
          </p:cNvSpPr>
          <p:nvPr>
            <p:ph type="subTitle" idx="1"/>
          </p:nvPr>
        </p:nvSpPr>
        <p:spPr/>
        <p:txBody>
          <a:bodyPr/>
          <a:lstStyle/>
          <a:p>
            <a:r>
              <a:rPr lang="en-US" dirty="0" smtClean="0"/>
              <a:t>Courtesy of </a:t>
            </a:r>
            <a:r>
              <a:rPr lang="en-US" dirty="0" err="1" smtClean="0"/>
              <a:t>Edgard</a:t>
            </a:r>
            <a:r>
              <a:rPr lang="en-US" dirty="0" smtClean="0"/>
              <a:t> Bonilla</a:t>
            </a:r>
          </a:p>
          <a:p>
            <a:r>
              <a:rPr lang="en-US" dirty="0" smtClean="0"/>
              <a:t>Simulations based on Nick Lockerbie’s </a:t>
            </a:r>
            <a:r>
              <a:rPr lang="en-US" dirty="0"/>
              <a:t>G1200625</a:t>
            </a:r>
          </a:p>
        </p:txBody>
      </p:sp>
      <p:sp>
        <p:nvSpPr>
          <p:cNvPr id="3" name="Slide Number Placeholder 2"/>
          <p:cNvSpPr>
            <a:spLocks noGrp="1"/>
          </p:cNvSpPr>
          <p:nvPr>
            <p:ph type="sldNum" sz="quarter" idx="12"/>
          </p:nvPr>
        </p:nvSpPr>
        <p:spPr/>
        <p:txBody>
          <a:bodyPr/>
          <a:lstStyle/>
          <a:p>
            <a:fld id="{902FE1C9-7E3F-6444-8528-9666F90AE966}" type="slidenum">
              <a:rPr lang="en-US" smtClean="0"/>
              <a:t>36</a:t>
            </a:fld>
            <a:endParaRPr lang="en-US"/>
          </a:p>
        </p:txBody>
      </p:sp>
    </p:spTree>
    <p:extLst>
      <p:ext uri="{BB962C8B-B14F-4D97-AF65-F5344CB8AC3E}">
        <p14:creationId xmlns:p14="http://schemas.microsoft.com/office/powerpoint/2010/main" val="1655231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1965106" y="1454744"/>
            <a:ext cx="3091343" cy="5266731"/>
          </a:xfrm>
          <a:prstGeom prst="rect">
            <a:avLst/>
          </a:prstGeom>
        </p:spPr>
      </p:pic>
      <p:sp>
        <p:nvSpPr>
          <p:cNvPr id="2" name="Slide Number Placeholder 1"/>
          <p:cNvSpPr>
            <a:spLocks noGrp="1"/>
          </p:cNvSpPr>
          <p:nvPr>
            <p:ph type="sldNum" sz="quarter" idx="12"/>
          </p:nvPr>
        </p:nvSpPr>
        <p:spPr/>
        <p:txBody>
          <a:bodyPr/>
          <a:lstStyle/>
          <a:p>
            <a:fld id="{902FE1C9-7E3F-6444-8528-9666F90AE966}" type="slidenum">
              <a:rPr lang="en-US" smtClean="0"/>
              <a:t>37</a:t>
            </a:fld>
            <a:endParaRPr lang="en-US"/>
          </a:p>
        </p:txBody>
      </p:sp>
      <p:grpSp>
        <p:nvGrpSpPr>
          <p:cNvPr id="5" name="Group 4"/>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4"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0" name="Title 1"/>
          <p:cNvSpPr>
            <a:spLocks noGrp="1"/>
          </p:cNvSpPr>
          <p:nvPr>
            <p:ph type="title"/>
          </p:nvPr>
        </p:nvSpPr>
        <p:spPr>
          <a:xfrm>
            <a:off x="457200" y="183102"/>
            <a:ext cx="8229600" cy="1143000"/>
          </a:xfrm>
        </p:spPr>
        <p:txBody>
          <a:bodyPr/>
          <a:lstStyle/>
          <a:p>
            <a:r>
              <a:rPr lang="en-US" dirty="0" smtClean="0"/>
              <a:t>Shield Newtonian Noise Simulation</a:t>
            </a:r>
            <a:endParaRPr lang="en-US" dirty="0"/>
          </a:p>
        </p:txBody>
      </p:sp>
      <p:sp>
        <p:nvSpPr>
          <p:cNvPr id="4" name="TextBox 3"/>
          <p:cNvSpPr txBox="1"/>
          <p:nvPr/>
        </p:nvSpPr>
        <p:spPr>
          <a:xfrm>
            <a:off x="5946922" y="4656861"/>
            <a:ext cx="2492990" cy="1569660"/>
          </a:xfrm>
          <a:prstGeom prst="rect">
            <a:avLst/>
          </a:prstGeom>
          <a:noFill/>
        </p:spPr>
        <p:txBody>
          <a:bodyPr wrap="none" rtlCol="0">
            <a:spAutoFit/>
          </a:bodyPr>
          <a:lstStyle/>
          <a:p>
            <a:r>
              <a:rPr lang="en-US" sz="2400" dirty="0" smtClean="0"/>
              <a:t>Silicon Test Mass</a:t>
            </a:r>
          </a:p>
          <a:p>
            <a:pPr marL="342900" indent="-342900">
              <a:buFont typeface="Arial"/>
              <a:buChar char="•"/>
            </a:pPr>
            <a:r>
              <a:rPr lang="en-US" sz="2400" dirty="0" smtClean="0"/>
              <a:t>45 cm diameter</a:t>
            </a:r>
          </a:p>
          <a:p>
            <a:pPr marL="342900" indent="-342900">
              <a:buFont typeface="Arial"/>
              <a:buChar char="•"/>
            </a:pPr>
            <a:r>
              <a:rPr lang="en-US" sz="2400" dirty="0" smtClean="0"/>
              <a:t>54 cm length</a:t>
            </a:r>
          </a:p>
          <a:p>
            <a:pPr marL="342900" indent="-342900">
              <a:buFont typeface="Arial"/>
              <a:buChar char="•"/>
            </a:pPr>
            <a:r>
              <a:rPr lang="en-US" sz="2400" dirty="0" smtClean="0"/>
              <a:t>200 kg</a:t>
            </a:r>
            <a:endParaRPr lang="en-US" sz="2400" dirty="0"/>
          </a:p>
        </p:txBody>
      </p:sp>
      <p:sp>
        <p:nvSpPr>
          <p:cNvPr id="11" name="TextBox 10"/>
          <p:cNvSpPr txBox="1"/>
          <p:nvPr/>
        </p:nvSpPr>
        <p:spPr>
          <a:xfrm>
            <a:off x="5946922" y="2947883"/>
            <a:ext cx="1653818" cy="830997"/>
          </a:xfrm>
          <a:prstGeom prst="rect">
            <a:avLst/>
          </a:prstGeom>
          <a:noFill/>
        </p:spPr>
        <p:txBody>
          <a:bodyPr wrap="none" rtlCol="0">
            <a:spAutoFit/>
          </a:bodyPr>
          <a:lstStyle/>
          <a:p>
            <a:r>
              <a:rPr lang="en-US" sz="2400" dirty="0" smtClean="0"/>
              <a:t>Inner shield</a:t>
            </a:r>
          </a:p>
          <a:p>
            <a:r>
              <a:rPr lang="en-US" sz="2400" dirty="0" smtClean="0"/>
              <a:t>100 kg of Al</a:t>
            </a:r>
            <a:endParaRPr lang="en-US" sz="2400" dirty="0"/>
          </a:p>
        </p:txBody>
      </p:sp>
      <p:sp>
        <p:nvSpPr>
          <p:cNvPr id="12" name="TextBox 11"/>
          <p:cNvSpPr txBox="1"/>
          <p:nvPr/>
        </p:nvSpPr>
        <p:spPr>
          <a:xfrm>
            <a:off x="5946922" y="1875998"/>
            <a:ext cx="1721445" cy="830997"/>
          </a:xfrm>
          <a:prstGeom prst="rect">
            <a:avLst/>
          </a:prstGeom>
          <a:noFill/>
        </p:spPr>
        <p:txBody>
          <a:bodyPr wrap="none" rtlCol="0">
            <a:spAutoFit/>
          </a:bodyPr>
          <a:lstStyle/>
          <a:p>
            <a:r>
              <a:rPr lang="en-US" sz="2400" dirty="0" smtClean="0"/>
              <a:t>Outer shield</a:t>
            </a:r>
          </a:p>
          <a:p>
            <a:r>
              <a:rPr lang="en-US" sz="2400" dirty="0" smtClean="0"/>
              <a:t>180 kg of Cu</a:t>
            </a:r>
            <a:endParaRPr lang="en-US" sz="2400" dirty="0"/>
          </a:p>
        </p:txBody>
      </p:sp>
      <p:cxnSp>
        <p:nvCxnSpPr>
          <p:cNvPr id="14" name="Straight Arrow Connector 13"/>
          <p:cNvCxnSpPr/>
          <p:nvPr/>
        </p:nvCxnSpPr>
        <p:spPr>
          <a:xfrm>
            <a:off x="1588006" y="1727730"/>
            <a:ext cx="0" cy="433648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0328" y="3680022"/>
            <a:ext cx="1045779" cy="461665"/>
          </a:xfrm>
          <a:prstGeom prst="rect">
            <a:avLst/>
          </a:prstGeom>
          <a:noFill/>
        </p:spPr>
        <p:txBody>
          <a:bodyPr wrap="none" rtlCol="0">
            <a:spAutoFit/>
          </a:bodyPr>
          <a:lstStyle/>
          <a:p>
            <a:r>
              <a:rPr lang="en-US" sz="2400" dirty="0" smtClean="0"/>
              <a:t>1.25 m</a:t>
            </a:r>
            <a:endParaRPr lang="en-US" sz="2400" dirty="0"/>
          </a:p>
        </p:txBody>
      </p:sp>
      <p:cxnSp>
        <p:nvCxnSpPr>
          <p:cNvPr id="18" name="Straight Arrow Connector 17"/>
          <p:cNvCxnSpPr>
            <a:stCxn id="12" idx="1"/>
          </p:cNvCxnSpPr>
          <p:nvPr/>
        </p:nvCxnSpPr>
        <p:spPr>
          <a:xfrm flipH="1" flipV="1">
            <a:off x="4953834" y="2116755"/>
            <a:ext cx="993088" cy="1747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759342" y="3150183"/>
            <a:ext cx="1290195" cy="1747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969932" y="4899236"/>
            <a:ext cx="1976991" cy="1008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8547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tonianNoi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5" name="TextBox 4"/>
          <p:cNvSpPr txBox="1"/>
          <p:nvPr/>
        </p:nvSpPr>
        <p:spPr>
          <a:xfrm>
            <a:off x="1322033" y="4877474"/>
            <a:ext cx="2761994" cy="400110"/>
          </a:xfrm>
          <a:prstGeom prst="rect">
            <a:avLst/>
          </a:prstGeom>
          <a:noFill/>
        </p:spPr>
        <p:txBody>
          <a:bodyPr wrap="none" rtlCol="0">
            <a:spAutoFit/>
          </a:bodyPr>
          <a:lstStyle/>
          <a:p>
            <a:r>
              <a:rPr lang="en-US" sz="2000" dirty="0" smtClean="0">
                <a:solidFill>
                  <a:srgbClr val="F600FF"/>
                </a:solidFill>
              </a:rPr>
              <a:t>Inner shield contribution</a:t>
            </a:r>
            <a:endParaRPr lang="en-US" sz="2000" dirty="0">
              <a:solidFill>
                <a:srgbClr val="F600FF"/>
              </a:solidFill>
            </a:endParaRPr>
          </a:p>
        </p:txBody>
      </p:sp>
      <p:sp>
        <p:nvSpPr>
          <p:cNvPr id="6" name="TextBox 5"/>
          <p:cNvSpPr txBox="1"/>
          <p:nvPr/>
        </p:nvSpPr>
        <p:spPr>
          <a:xfrm>
            <a:off x="1322033" y="5641632"/>
            <a:ext cx="6275839" cy="707886"/>
          </a:xfrm>
          <a:prstGeom prst="rect">
            <a:avLst/>
          </a:prstGeom>
          <a:noFill/>
        </p:spPr>
        <p:txBody>
          <a:bodyPr wrap="square" rtlCol="0">
            <a:spAutoFit/>
          </a:bodyPr>
          <a:lstStyle/>
          <a:p>
            <a:r>
              <a:rPr lang="en-US" sz="2000" dirty="0" smtClean="0">
                <a:solidFill>
                  <a:srgbClr val="FF0000"/>
                </a:solidFill>
              </a:rPr>
              <a:t>Outer shield contribution </a:t>
            </a:r>
          </a:p>
          <a:p>
            <a:r>
              <a:rPr lang="en-US" sz="2000" dirty="0" smtClean="0">
                <a:solidFill>
                  <a:srgbClr val="FF0000"/>
                </a:solidFill>
              </a:rPr>
              <a:t>assuming </a:t>
            </a:r>
            <a:r>
              <a:rPr lang="en-US" sz="2000" dirty="0">
                <a:solidFill>
                  <a:srgbClr val="FF0000"/>
                </a:solidFill>
              </a:rPr>
              <a:t>95</a:t>
            </a:r>
            <a:r>
              <a:rPr lang="en-US" sz="2000" baseline="30000" dirty="0">
                <a:solidFill>
                  <a:srgbClr val="FF0000"/>
                </a:solidFill>
              </a:rPr>
              <a:t>th</a:t>
            </a:r>
            <a:r>
              <a:rPr lang="en-US" sz="2000" dirty="0">
                <a:solidFill>
                  <a:srgbClr val="FF0000"/>
                </a:solidFill>
              </a:rPr>
              <a:t> </a:t>
            </a:r>
            <a:r>
              <a:rPr lang="en-US" sz="2000" dirty="0" smtClean="0">
                <a:solidFill>
                  <a:srgbClr val="FF0000"/>
                </a:solidFill>
              </a:rPr>
              <a:t>percentile seismic noise from LLO Dec 2009</a:t>
            </a:r>
            <a:endParaRPr lang="en-US" sz="2000" dirty="0">
              <a:solidFill>
                <a:srgbClr val="FF0000"/>
              </a:solidFill>
            </a:endParaRPr>
          </a:p>
        </p:txBody>
      </p:sp>
      <p:sp>
        <p:nvSpPr>
          <p:cNvPr id="7" name="TextBox 6"/>
          <p:cNvSpPr txBox="1"/>
          <p:nvPr/>
        </p:nvSpPr>
        <p:spPr>
          <a:xfrm>
            <a:off x="4837473" y="3985718"/>
            <a:ext cx="712530" cy="400110"/>
          </a:xfrm>
          <a:prstGeom prst="rect">
            <a:avLst/>
          </a:prstGeom>
          <a:noFill/>
        </p:spPr>
        <p:txBody>
          <a:bodyPr wrap="none" rtlCol="0">
            <a:spAutoFit/>
          </a:bodyPr>
          <a:lstStyle/>
          <a:p>
            <a:r>
              <a:rPr lang="en-US" sz="2000" dirty="0" smtClean="0">
                <a:solidFill>
                  <a:srgbClr val="0000FF"/>
                </a:solidFill>
              </a:rPr>
              <a:t>Total</a:t>
            </a:r>
            <a:endParaRPr lang="en-US" sz="2000" dirty="0">
              <a:solidFill>
                <a:srgbClr val="0000FF"/>
              </a:solidFill>
            </a:endParaRPr>
          </a:p>
        </p:txBody>
      </p:sp>
      <p:sp>
        <p:nvSpPr>
          <p:cNvPr id="8" name="TextBox 7"/>
          <p:cNvSpPr txBox="1"/>
          <p:nvPr/>
        </p:nvSpPr>
        <p:spPr>
          <a:xfrm>
            <a:off x="3676843" y="2403718"/>
            <a:ext cx="4152223" cy="400110"/>
          </a:xfrm>
          <a:prstGeom prst="rect">
            <a:avLst/>
          </a:prstGeom>
          <a:noFill/>
        </p:spPr>
        <p:txBody>
          <a:bodyPr wrap="none" rtlCol="0">
            <a:spAutoFit/>
          </a:bodyPr>
          <a:lstStyle/>
          <a:p>
            <a:r>
              <a:rPr lang="en-US" sz="2000" dirty="0" smtClean="0"/>
              <a:t>Estimated Voyager requirement curve</a:t>
            </a:r>
            <a:endParaRPr lang="en-US" sz="2000" dirty="0"/>
          </a:p>
        </p:txBody>
      </p:sp>
      <p:cxnSp>
        <p:nvCxnSpPr>
          <p:cNvPr id="10" name="Straight Arrow Connector 9"/>
          <p:cNvCxnSpPr/>
          <p:nvPr/>
        </p:nvCxnSpPr>
        <p:spPr>
          <a:xfrm flipV="1">
            <a:off x="2461216" y="4571631"/>
            <a:ext cx="483627" cy="399909"/>
          </a:xfrm>
          <a:prstGeom prst="straightConnector1">
            <a:avLst/>
          </a:prstGeom>
          <a:ln>
            <a:solidFill>
              <a:srgbClr val="F6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84027" y="5150114"/>
            <a:ext cx="889980" cy="5486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731643" y="4385828"/>
            <a:ext cx="291908" cy="2870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413617" y="2776340"/>
            <a:ext cx="526452" cy="3029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02FE1C9-7E3F-6444-8528-9666F90AE966}" type="slidenum">
              <a:rPr lang="en-US" smtClean="0"/>
              <a:t>38</a:t>
            </a:fld>
            <a:endParaRPr lang="en-US"/>
          </a:p>
        </p:txBody>
      </p:sp>
      <p:grpSp>
        <p:nvGrpSpPr>
          <p:cNvPr id="14" name="Group 13"/>
          <p:cNvGrpSpPr/>
          <p:nvPr/>
        </p:nvGrpSpPr>
        <p:grpSpPr>
          <a:xfrm>
            <a:off x="0" y="0"/>
            <a:ext cx="9144000" cy="1135339"/>
            <a:chOff x="0" y="0"/>
            <a:chExt cx="9144000" cy="1135339"/>
          </a:xfrm>
        </p:grpSpPr>
        <p:pic>
          <p:nvPicPr>
            <p:cNvPr id="16"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7" name="Picture 1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8" name="Picture 17"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2" name="Title 1"/>
          <p:cNvSpPr>
            <a:spLocks noGrp="1"/>
          </p:cNvSpPr>
          <p:nvPr>
            <p:ph type="title"/>
          </p:nvPr>
        </p:nvSpPr>
        <p:spPr>
          <a:xfrm>
            <a:off x="457200" y="183102"/>
            <a:ext cx="8229600" cy="1143000"/>
          </a:xfrm>
        </p:spPr>
        <p:txBody>
          <a:bodyPr/>
          <a:lstStyle/>
          <a:p>
            <a:r>
              <a:rPr lang="en-US" dirty="0" smtClean="0"/>
              <a:t>Shield Newtonian Noise Simulation</a:t>
            </a:r>
            <a:endParaRPr lang="en-US" dirty="0"/>
          </a:p>
        </p:txBody>
      </p:sp>
    </p:spTree>
    <p:extLst>
      <p:ext uri="{BB962C8B-B14F-4D97-AF65-F5344CB8AC3E}">
        <p14:creationId xmlns:p14="http://schemas.microsoft.com/office/powerpoint/2010/main" val="1987296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2FE1C9-7E3F-6444-8528-9666F90AE966}" type="slidenum">
              <a:rPr lang="en-US" smtClean="0"/>
              <a:t>39</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9" name="Title 1"/>
          <p:cNvSpPr>
            <a:spLocks noGrp="1"/>
          </p:cNvSpPr>
          <p:nvPr>
            <p:ph type="title"/>
          </p:nvPr>
        </p:nvSpPr>
        <p:spPr>
          <a:xfrm>
            <a:off x="457200" y="183102"/>
            <a:ext cx="8229600" cy="1143000"/>
          </a:xfrm>
        </p:spPr>
        <p:txBody>
          <a:bodyPr/>
          <a:lstStyle/>
          <a:p>
            <a:r>
              <a:rPr lang="en-US" dirty="0" smtClean="0"/>
              <a:t>Shield Newtonian Noise Simulation</a:t>
            </a:r>
            <a:endParaRPr lang="en-US" dirty="0"/>
          </a:p>
        </p:txBody>
      </p:sp>
      <p:sp>
        <p:nvSpPr>
          <p:cNvPr id="10" name="Can 9"/>
          <p:cNvSpPr/>
          <p:nvPr/>
        </p:nvSpPr>
        <p:spPr>
          <a:xfrm rot="16200000">
            <a:off x="3326328" y="4160473"/>
            <a:ext cx="1790599" cy="196216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829358" y="1441682"/>
            <a:ext cx="7246395" cy="830997"/>
          </a:xfrm>
          <a:prstGeom prst="rect">
            <a:avLst/>
          </a:prstGeom>
          <a:noFill/>
        </p:spPr>
        <p:txBody>
          <a:bodyPr wrap="none" rtlCol="0">
            <a:spAutoFit/>
          </a:bodyPr>
          <a:lstStyle/>
          <a:p>
            <a:r>
              <a:rPr lang="en-US" sz="2400" dirty="0" smtClean="0"/>
              <a:t>Newtonian upper limit estimation</a:t>
            </a:r>
          </a:p>
          <a:p>
            <a:r>
              <a:rPr lang="en-US" sz="2400" dirty="0" smtClean="0"/>
              <a:t>- Assume all shield mass concentrated into a single point</a:t>
            </a:r>
            <a:endParaRPr lang="en-US" sz="2400" dirty="0"/>
          </a:p>
        </p:txBody>
      </p:sp>
      <p:sp>
        <p:nvSpPr>
          <p:cNvPr id="12" name="Oval 11"/>
          <p:cNvSpPr/>
          <p:nvPr/>
        </p:nvSpPr>
        <p:spPr>
          <a:xfrm>
            <a:off x="2994647" y="3994533"/>
            <a:ext cx="245900" cy="251720"/>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52069" y="4907057"/>
            <a:ext cx="1432153" cy="461665"/>
          </a:xfrm>
          <a:prstGeom prst="rect">
            <a:avLst/>
          </a:prstGeom>
          <a:noFill/>
        </p:spPr>
        <p:txBody>
          <a:bodyPr wrap="none" rtlCol="0">
            <a:spAutoFit/>
          </a:bodyPr>
          <a:lstStyle/>
          <a:p>
            <a:r>
              <a:rPr lang="en-US" sz="2400" dirty="0" smtClean="0"/>
              <a:t>Test Mass</a:t>
            </a:r>
            <a:endParaRPr lang="en-US" sz="2400" dirty="0"/>
          </a:p>
        </p:txBody>
      </p:sp>
      <p:sp>
        <p:nvSpPr>
          <p:cNvPr id="14" name="Oval 13"/>
          <p:cNvSpPr/>
          <p:nvPr/>
        </p:nvSpPr>
        <p:spPr>
          <a:xfrm>
            <a:off x="2717244" y="3742813"/>
            <a:ext cx="245900" cy="25172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944139" y="3585309"/>
            <a:ext cx="3240040" cy="461665"/>
          </a:xfrm>
          <a:prstGeom prst="rect">
            <a:avLst/>
          </a:prstGeom>
          <a:noFill/>
        </p:spPr>
        <p:txBody>
          <a:bodyPr wrap="none" rtlCol="0">
            <a:spAutoFit/>
          </a:bodyPr>
          <a:lstStyle/>
          <a:p>
            <a:r>
              <a:rPr lang="en-US" sz="2400" dirty="0" smtClean="0"/>
              <a:t>‘Inner shield’ point mass</a:t>
            </a:r>
            <a:endParaRPr lang="en-US" sz="2400" dirty="0"/>
          </a:p>
        </p:txBody>
      </p:sp>
      <p:sp>
        <p:nvSpPr>
          <p:cNvPr id="16" name="TextBox 15"/>
          <p:cNvSpPr txBox="1"/>
          <p:nvPr/>
        </p:nvSpPr>
        <p:spPr>
          <a:xfrm>
            <a:off x="3240547" y="2986341"/>
            <a:ext cx="3307666" cy="461665"/>
          </a:xfrm>
          <a:prstGeom prst="rect">
            <a:avLst/>
          </a:prstGeom>
          <a:noFill/>
        </p:spPr>
        <p:txBody>
          <a:bodyPr wrap="none" rtlCol="0">
            <a:spAutoFit/>
          </a:bodyPr>
          <a:lstStyle/>
          <a:p>
            <a:r>
              <a:rPr lang="en-US" sz="2400" dirty="0" smtClean="0"/>
              <a:t>‘Outer shield’ point mass</a:t>
            </a:r>
            <a:endParaRPr lang="en-US" sz="2400" dirty="0"/>
          </a:p>
        </p:txBody>
      </p:sp>
      <p:cxnSp>
        <p:nvCxnSpPr>
          <p:cNvPr id="18" name="Straight Arrow Connector 17"/>
          <p:cNvCxnSpPr/>
          <p:nvPr/>
        </p:nvCxnSpPr>
        <p:spPr>
          <a:xfrm flipH="1">
            <a:off x="2963144" y="3322289"/>
            <a:ext cx="377551" cy="4205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1"/>
          </p:cNvCxnSpPr>
          <p:nvPr/>
        </p:nvCxnSpPr>
        <p:spPr>
          <a:xfrm flipH="1">
            <a:off x="3240548" y="3816142"/>
            <a:ext cx="703591" cy="230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530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450"/>
            <a:ext cx="8229600" cy="1143000"/>
          </a:xfrm>
        </p:spPr>
        <p:txBody>
          <a:bodyPr/>
          <a:lstStyle/>
          <a:p>
            <a:r>
              <a:rPr lang="en-US" dirty="0" smtClean="0"/>
              <a:t>Contents</a:t>
            </a:r>
            <a:endParaRPr lang="en-US" dirty="0"/>
          </a:p>
        </p:txBody>
      </p:sp>
      <p:sp>
        <p:nvSpPr>
          <p:cNvPr id="3" name="Content Placeholder 2"/>
          <p:cNvSpPr>
            <a:spLocks noGrp="1"/>
          </p:cNvSpPr>
          <p:nvPr>
            <p:ph idx="1"/>
          </p:nvPr>
        </p:nvSpPr>
        <p:spPr/>
        <p:txBody>
          <a:bodyPr>
            <a:normAutofit fontScale="92500"/>
          </a:bodyPr>
          <a:lstStyle/>
          <a:p>
            <a:r>
              <a:rPr lang="en-US" dirty="0" smtClean="0"/>
              <a:t>Overview</a:t>
            </a:r>
          </a:p>
          <a:p>
            <a:endParaRPr lang="en-US" dirty="0"/>
          </a:p>
          <a:p>
            <a:r>
              <a:rPr lang="en-US" dirty="0" smtClean="0"/>
              <a:t>Measured thermal response</a:t>
            </a:r>
          </a:p>
          <a:p>
            <a:endParaRPr lang="en-US" dirty="0"/>
          </a:p>
          <a:p>
            <a:r>
              <a:rPr lang="en-US" dirty="0" smtClean="0"/>
              <a:t>Expected scattered light noise from </a:t>
            </a:r>
            <a:r>
              <a:rPr lang="en-US" dirty="0" err="1" smtClean="0"/>
              <a:t>cryo</a:t>
            </a:r>
            <a:r>
              <a:rPr lang="en-US" dirty="0" smtClean="0"/>
              <a:t> vibrations</a:t>
            </a:r>
          </a:p>
          <a:p>
            <a:endParaRPr lang="en-US" dirty="0"/>
          </a:p>
          <a:p>
            <a:r>
              <a:rPr lang="en-US" dirty="0" smtClean="0"/>
              <a:t>Expected Newtonian noise from </a:t>
            </a:r>
            <a:r>
              <a:rPr lang="en-US" dirty="0" err="1" smtClean="0"/>
              <a:t>cryo</a:t>
            </a:r>
            <a:r>
              <a:rPr lang="en-US" dirty="0" smtClean="0"/>
              <a:t> vibrations</a:t>
            </a:r>
            <a:endParaRPr lang="en-US" dirty="0"/>
          </a:p>
        </p:txBody>
      </p:sp>
      <p:sp>
        <p:nvSpPr>
          <p:cNvPr id="4" name="Slide Number Placeholder 3"/>
          <p:cNvSpPr>
            <a:spLocks noGrp="1"/>
          </p:cNvSpPr>
          <p:nvPr>
            <p:ph type="sldNum" sz="quarter" idx="12"/>
          </p:nvPr>
        </p:nvSpPr>
        <p:spPr/>
        <p:txBody>
          <a:bodyPr/>
          <a:lstStyle/>
          <a:p>
            <a:fld id="{902FE1C9-7E3F-6444-8528-9666F90AE966}" type="slidenum">
              <a:rPr lang="en-US" smtClean="0"/>
              <a:t>4</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569754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44000" cy="6375400"/>
          </a:xfrm>
          <a:prstGeom prst="rect">
            <a:avLst/>
          </a:prstGeom>
        </p:spPr>
      </p:pic>
      <p:sp>
        <p:nvSpPr>
          <p:cNvPr id="3" name="TextBox 2"/>
          <p:cNvSpPr txBox="1"/>
          <p:nvPr/>
        </p:nvSpPr>
        <p:spPr>
          <a:xfrm>
            <a:off x="1585259" y="3597660"/>
            <a:ext cx="2761994" cy="400110"/>
          </a:xfrm>
          <a:prstGeom prst="rect">
            <a:avLst/>
          </a:prstGeom>
          <a:noFill/>
        </p:spPr>
        <p:txBody>
          <a:bodyPr wrap="none" rtlCol="0">
            <a:spAutoFit/>
          </a:bodyPr>
          <a:lstStyle/>
          <a:p>
            <a:r>
              <a:rPr lang="en-US" sz="2000" dirty="0" smtClean="0">
                <a:solidFill>
                  <a:srgbClr val="F600FF"/>
                </a:solidFill>
              </a:rPr>
              <a:t>Inner shield contribution</a:t>
            </a:r>
            <a:endParaRPr lang="en-US" sz="2000" dirty="0">
              <a:solidFill>
                <a:srgbClr val="F600FF"/>
              </a:solidFill>
            </a:endParaRPr>
          </a:p>
        </p:txBody>
      </p:sp>
      <p:sp>
        <p:nvSpPr>
          <p:cNvPr id="4" name="TextBox 3"/>
          <p:cNvSpPr txBox="1"/>
          <p:nvPr/>
        </p:nvSpPr>
        <p:spPr>
          <a:xfrm>
            <a:off x="1600227" y="5056969"/>
            <a:ext cx="6275839" cy="707886"/>
          </a:xfrm>
          <a:prstGeom prst="rect">
            <a:avLst/>
          </a:prstGeom>
          <a:noFill/>
        </p:spPr>
        <p:txBody>
          <a:bodyPr wrap="square" rtlCol="0">
            <a:spAutoFit/>
          </a:bodyPr>
          <a:lstStyle/>
          <a:p>
            <a:r>
              <a:rPr lang="en-US" sz="2000" dirty="0" smtClean="0">
                <a:solidFill>
                  <a:srgbClr val="FF0000"/>
                </a:solidFill>
              </a:rPr>
              <a:t>Outer shield contribution </a:t>
            </a:r>
          </a:p>
          <a:p>
            <a:r>
              <a:rPr lang="en-US" sz="2000" dirty="0" smtClean="0">
                <a:solidFill>
                  <a:srgbClr val="FF0000"/>
                </a:solidFill>
              </a:rPr>
              <a:t>assuming </a:t>
            </a:r>
            <a:r>
              <a:rPr lang="en-US" sz="2000" dirty="0">
                <a:solidFill>
                  <a:srgbClr val="FF0000"/>
                </a:solidFill>
              </a:rPr>
              <a:t>95</a:t>
            </a:r>
            <a:r>
              <a:rPr lang="en-US" sz="2000" baseline="30000" dirty="0">
                <a:solidFill>
                  <a:srgbClr val="FF0000"/>
                </a:solidFill>
              </a:rPr>
              <a:t>th</a:t>
            </a:r>
            <a:r>
              <a:rPr lang="en-US" sz="2000" dirty="0">
                <a:solidFill>
                  <a:srgbClr val="FF0000"/>
                </a:solidFill>
              </a:rPr>
              <a:t> </a:t>
            </a:r>
            <a:r>
              <a:rPr lang="en-US" sz="2000" dirty="0" smtClean="0">
                <a:solidFill>
                  <a:srgbClr val="FF0000"/>
                </a:solidFill>
              </a:rPr>
              <a:t>percentile seismic noise from LLO Dec 2009</a:t>
            </a:r>
            <a:endParaRPr lang="en-US" sz="2000" dirty="0">
              <a:solidFill>
                <a:srgbClr val="FF0000"/>
              </a:solidFill>
            </a:endParaRPr>
          </a:p>
        </p:txBody>
      </p:sp>
      <p:sp>
        <p:nvSpPr>
          <p:cNvPr id="5" name="TextBox 4"/>
          <p:cNvSpPr txBox="1"/>
          <p:nvPr/>
        </p:nvSpPr>
        <p:spPr>
          <a:xfrm>
            <a:off x="5820842" y="2891707"/>
            <a:ext cx="712530" cy="400110"/>
          </a:xfrm>
          <a:prstGeom prst="rect">
            <a:avLst/>
          </a:prstGeom>
          <a:noFill/>
        </p:spPr>
        <p:txBody>
          <a:bodyPr wrap="none" rtlCol="0">
            <a:spAutoFit/>
          </a:bodyPr>
          <a:lstStyle/>
          <a:p>
            <a:r>
              <a:rPr lang="en-US" sz="2000" dirty="0" smtClean="0">
                <a:solidFill>
                  <a:srgbClr val="0000FF"/>
                </a:solidFill>
              </a:rPr>
              <a:t>Total</a:t>
            </a:r>
            <a:endParaRPr lang="en-US" sz="2000" dirty="0">
              <a:solidFill>
                <a:srgbClr val="0000FF"/>
              </a:solidFill>
            </a:endParaRPr>
          </a:p>
        </p:txBody>
      </p:sp>
      <p:sp>
        <p:nvSpPr>
          <p:cNvPr id="7" name="TextBox 6"/>
          <p:cNvSpPr txBox="1"/>
          <p:nvPr/>
        </p:nvSpPr>
        <p:spPr>
          <a:xfrm>
            <a:off x="4143017" y="2004671"/>
            <a:ext cx="4152223" cy="400110"/>
          </a:xfrm>
          <a:prstGeom prst="rect">
            <a:avLst/>
          </a:prstGeom>
          <a:noFill/>
        </p:spPr>
        <p:txBody>
          <a:bodyPr wrap="none" rtlCol="0">
            <a:spAutoFit/>
          </a:bodyPr>
          <a:lstStyle/>
          <a:p>
            <a:r>
              <a:rPr lang="en-US" sz="2000" dirty="0" smtClean="0"/>
              <a:t>Estimated Voyager requirement curve</a:t>
            </a:r>
            <a:endParaRPr lang="en-US" sz="2000" dirty="0"/>
          </a:p>
        </p:txBody>
      </p:sp>
      <p:cxnSp>
        <p:nvCxnSpPr>
          <p:cNvPr id="8" name="Straight Arrow Connector 7"/>
          <p:cNvCxnSpPr/>
          <p:nvPr/>
        </p:nvCxnSpPr>
        <p:spPr>
          <a:xfrm flipV="1">
            <a:off x="2724442" y="3291817"/>
            <a:ext cx="483627" cy="399909"/>
          </a:xfrm>
          <a:prstGeom prst="straightConnector1">
            <a:avLst/>
          </a:prstGeom>
          <a:ln>
            <a:solidFill>
              <a:srgbClr val="F6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347253" y="4475656"/>
            <a:ext cx="1280874" cy="5813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5" idx="1"/>
          </p:cNvCxnSpPr>
          <p:nvPr/>
        </p:nvCxnSpPr>
        <p:spPr>
          <a:xfrm flipH="1">
            <a:off x="4879936" y="3091762"/>
            <a:ext cx="940906" cy="43571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820801" y="2376230"/>
            <a:ext cx="526452" cy="30292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02FE1C9-7E3F-6444-8528-9666F90AE966}" type="slidenum">
              <a:rPr lang="en-US" smtClean="0"/>
              <a:t>40</a:t>
            </a:fld>
            <a:endParaRPr lang="en-US"/>
          </a:p>
        </p:txBody>
      </p:sp>
    </p:spTree>
    <p:extLst>
      <p:ext uri="{BB962C8B-B14F-4D97-AF65-F5344CB8AC3E}">
        <p14:creationId xmlns:p14="http://schemas.microsoft.com/office/powerpoint/2010/main" val="319216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40"/>
            <a:ext cx="8229600" cy="1143000"/>
          </a:xfrm>
        </p:spPr>
        <p:txBody>
          <a:bodyPr/>
          <a:lstStyle/>
          <a:p>
            <a:r>
              <a:rPr lang="en-US" dirty="0" smtClean="0"/>
              <a:t>Conclusions – what’s good</a:t>
            </a:r>
            <a:endParaRPr lang="en-US" dirty="0"/>
          </a:p>
        </p:txBody>
      </p:sp>
      <p:sp>
        <p:nvSpPr>
          <p:cNvPr id="3" name="Content Placeholder 2"/>
          <p:cNvSpPr>
            <a:spLocks noGrp="1"/>
          </p:cNvSpPr>
          <p:nvPr>
            <p:ph idx="1"/>
          </p:nvPr>
        </p:nvSpPr>
        <p:spPr/>
        <p:txBody>
          <a:bodyPr>
            <a:normAutofit/>
          </a:bodyPr>
          <a:lstStyle/>
          <a:p>
            <a:r>
              <a:rPr lang="en-US" dirty="0" smtClean="0"/>
              <a:t>80 K heat shield and seismically isolated optics are not mutually exclusive in a LIGO-like environment.</a:t>
            </a:r>
          </a:p>
          <a:p>
            <a:r>
              <a:rPr lang="en-US" dirty="0" smtClean="0"/>
              <a:t>Scattered light appears to be manageable with reasonable amounts of vibration isolation</a:t>
            </a:r>
          </a:p>
          <a:p>
            <a:pPr lvl="1"/>
            <a:r>
              <a:rPr lang="en-US" dirty="0" smtClean="0"/>
              <a:t>Can be further helped with clever light absorbing geometries and sufficiently black paint</a:t>
            </a:r>
          </a:p>
          <a:p>
            <a:r>
              <a:rPr lang="en-US" dirty="0" smtClean="0"/>
              <a:t>Newtonian noise appears to not be a concern</a:t>
            </a:r>
          </a:p>
        </p:txBody>
      </p:sp>
      <p:sp>
        <p:nvSpPr>
          <p:cNvPr id="4" name="Slide Number Placeholder 3"/>
          <p:cNvSpPr>
            <a:spLocks noGrp="1"/>
          </p:cNvSpPr>
          <p:nvPr>
            <p:ph type="sldNum" sz="quarter" idx="12"/>
          </p:nvPr>
        </p:nvSpPr>
        <p:spPr/>
        <p:txBody>
          <a:bodyPr/>
          <a:lstStyle/>
          <a:p>
            <a:fld id="{902FE1C9-7E3F-6444-8528-9666F90AE966}" type="slidenum">
              <a:rPr lang="en-US" smtClean="0"/>
              <a:t>41</a:t>
            </a:fld>
            <a:endParaRPr lang="en-US"/>
          </a:p>
        </p:txBody>
      </p:sp>
      <p:grpSp>
        <p:nvGrpSpPr>
          <p:cNvPr id="5" name="Group 4"/>
          <p:cNvGrpSpPr/>
          <p:nvPr/>
        </p:nvGrpSpPr>
        <p:grpSpPr>
          <a:xfrm>
            <a:off x="0" y="0"/>
            <a:ext cx="9144000" cy="1135339"/>
            <a:chOff x="0" y="0"/>
            <a:chExt cx="9144000" cy="1135339"/>
          </a:xfrm>
        </p:grpSpPr>
        <p:pic>
          <p:nvPicPr>
            <p:cNvPr id="6"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3249951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More work needed on the initial test mass cooling. In contact with Charlie Danaher at HPD</a:t>
            </a:r>
            <a:r>
              <a:rPr lang="en-US" dirty="0" smtClean="0"/>
              <a:t>.</a:t>
            </a:r>
          </a:p>
          <a:p>
            <a:endParaRPr lang="en-US" dirty="0"/>
          </a:p>
          <a:p>
            <a:r>
              <a:rPr lang="en-US" dirty="0" smtClean="0"/>
              <a:t>Suspension springs likely needed thermal control</a:t>
            </a:r>
            <a:endParaRPr lang="en-US" dirty="0"/>
          </a:p>
        </p:txBody>
      </p:sp>
      <p:sp>
        <p:nvSpPr>
          <p:cNvPr id="4" name="Slide Number Placeholder 3"/>
          <p:cNvSpPr>
            <a:spLocks noGrp="1"/>
          </p:cNvSpPr>
          <p:nvPr>
            <p:ph type="sldNum" sz="quarter" idx="12"/>
          </p:nvPr>
        </p:nvSpPr>
        <p:spPr/>
        <p:txBody>
          <a:bodyPr/>
          <a:lstStyle/>
          <a:p>
            <a:fld id="{902FE1C9-7E3F-6444-8528-9666F90AE966}" type="slidenum">
              <a:rPr lang="en-US" smtClean="0"/>
              <a:t>42</a:t>
            </a:fld>
            <a:endParaRPr lang="en-US"/>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2"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5" name="Title 1"/>
          <p:cNvSpPr>
            <a:spLocks noGrp="1"/>
          </p:cNvSpPr>
          <p:nvPr>
            <p:ph type="title"/>
          </p:nvPr>
        </p:nvSpPr>
        <p:spPr>
          <a:xfrm>
            <a:off x="457200" y="194544"/>
            <a:ext cx="8229600" cy="1143000"/>
          </a:xfrm>
        </p:spPr>
        <p:txBody>
          <a:bodyPr>
            <a:normAutofit fontScale="90000"/>
          </a:bodyPr>
          <a:lstStyle/>
          <a:p>
            <a:r>
              <a:rPr lang="en-US" dirty="0" smtClean="0"/>
              <a:t>Conclusions – what needs more work</a:t>
            </a:r>
            <a:endParaRPr lang="en-US" dirty="0"/>
          </a:p>
        </p:txBody>
      </p:sp>
    </p:spTree>
    <p:extLst>
      <p:ext uri="{BB962C8B-B14F-4D97-AF65-F5344CB8AC3E}">
        <p14:creationId xmlns:p14="http://schemas.microsoft.com/office/powerpoint/2010/main" val="1437288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Extra Slides</a:t>
            </a:r>
            <a:endParaRPr lang="en-US"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902FE1C9-7E3F-6444-8528-9666F90AE966}" type="slidenum">
              <a:rPr lang="en-US" smtClean="0"/>
              <a:t>43</a:t>
            </a:fld>
            <a:endParaRPr lang="en-US"/>
          </a:p>
        </p:txBody>
      </p:sp>
    </p:spTree>
    <p:extLst>
      <p:ext uri="{BB962C8B-B14F-4D97-AF65-F5344CB8AC3E}">
        <p14:creationId xmlns:p14="http://schemas.microsoft.com/office/powerpoint/2010/main" val="3219360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ield_Z_Bode_T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Title 1"/>
          <p:cNvSpPr>
            <a:spLocks noGrp="1"/>
          </p:cNvSpPr>
          <p:nvPr>
            <p:ph type="title"/>
          </p:nvPr>
        </p:nvSpPr>
        <p:spPr>
          <a:xfrm>
            <a:off x="457200" y="57240"/>
            <a:ext cx="8229600" cy="1143000"/>
          </a:xfrm>
        </p:spPr>
        <p:txBody>
          <a:bodyPr/>
          <a:lstStyle/>
          <a:p>
            <a:r>
              <a:rPr lang="en-US" dirty="0" smtClean="0"/>
              <a:t>Inner Shield </a:t>
            </a:r>
            <a:r>
              <a:rPr lang="en-US" dirty="0"/>
              <a:t>V</a:t>
            </a:r>
            <a:r>
              <a:rPr lang="en-US" dirty="0" smtClean="0"/>
              <a:t>ertical Plant</a:t>
            </a:r>
            <a:endParaRPr lang="en-US" dirty="0"/>
          </a:p>
        </p:txBody>
      </p:sp>
      <p:sp>
        <p:nvSpPr>
          <p:cNvPr id="4" name="Slide Number Placeholder 3"/>
          <p:cNvSpPr>
            <a:spLocks noGrp="1"/>
          </p:cNvSpPr>
          <p:nvPr>
            <p:ph type="sldNum" sz="quarter" idx="12"/>
          </p:nvPr>
        </p:nvSpPr>
        <p:spPr/>
        <p:txBody>
          <a:bodyPr/>
          <a:lstStyle/>
          <a:p>
            <a:fld id="{902FE1C9-7E3F-6444-8528-9666F90AE966}" type="slidenum">
              <a:rPr lang="en-US" smtClean="0"/>
              <a:t>44</a:t>
            </a:fld>
            <a:endParaRPr lang="en-US"/>
          </a:p>
        </p:txBody>
      </p:sp>
      <p:grpSp>
        <p:nvGrpSpPr>
          <p:cNvPr id="6" name="Group 5"/>
          <p:cNvGrpSpPr/>
          <p:nvPr/>
        </p:nvGrpSpPr>
        <p:grpSpPr>
          <a:xfrm>
            <a:off x="0" y="0"/>
            <a:ext cx="9144000" cy="1135339"/>
            <a:chOff x="0" y="0"/>
            <a:chExt cx="9144000" cy="1135339"/>
          </a:xfrm>
        </p:grpSpPr>
        <p:pic>
          <p:nvPicPr>
            <p:cNvPr id="7"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8" name="Picture 7"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554329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ford_loop_gain_requirement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902FE1C9-7E3F-6444-8528-9666F90AE966}" type="slidenum">
              <a:rPr lang="en-US" smtClean="0"/>
              <a:t>45</a:t>
            </a:fld>
            <a:endParaRPr lang="en-US"/>
          </a:p>
        </p:txBody>
      </p:sp>
      <p:sp>
        <p:nvSpPr>
          <p:cNvPr id="5" name="TextBox 4"/>
          <p:cNvSpPr txBox="1"/>
          <p:nvPr/>
        </p:nvSpPr>
        <p:spPr>
          <a:xfrm>
            <a:off x="2899816" y="2937384"/>
            <a:ext cx="3212763" cy="369332"/>
          </a:xfrm>
          <a:prstGeom prst="rect">
            <a:avLst/>
          </a:prstGeom>
          <a:noFill/>
        </p:spPr>
        <p:txBody>
          <a:bodyPr wrap="none" rtlCol="0">
            <a:spAutoFit/>
          </a:bodyPr>
          <a:lstStyle/>
          <a:p>
            <a:r>
              <a:rPr lang="en-US" b="1" dirty="0" smtClean="0">
                <a:solidFill>
                  <a:srgbClr val="FF0000"/>
                </a:solidFill>
              </a:rPr>
              <a:t>Stanford loop gain requirement</a:t>
            </a:r>
            <a:endParaRPr lang="en-US" b="1" dirty="0">
              <a:solidFill>
                <a:srgbClr val="FF0000"/>
              </a:solidFill>
            </a:endParaRPr>
          </a:p>
        </p:txBody>
      </p:sp>
      <p:sp>
        <p:nvSpPr>
          <p:cNvPr id="6" name="TextBox 5"/>
          <p:cNvSpPr txBox="1"/>
          <p:nvPr/>
        </p:nvSpPr>
        <p:spPr>
          <a:xfrm>
            <a:off x="1326308" y="2140104"/>
            <a:ext cx="1951751" cy="369332"/>
          </a:xfrm>
          <a:prstGeom prst="rect">
            <a:avLst/>
          </a:prstGeom>
          <a:noFill/>
        </p:spPr>
        <p:txBody>
          <a:bodyPr wrap="none" rtlCol="0">
            <a:spAutoFit/>
          </a:bodyPr>
          <a:lstStyle/>
          <a:p>
            <a:r>
              <a:rPr lang="en-US" b="1" dirty="0" smtClean="0">
                <a:solidFill>
                  <a:srgbClr val="4F81BD"/>
                </a:solidFill>
              </a:rPr>
              <a:t>Stanford loop gain</a:t>
            </a:r>
            <a:endParaRPr lang="en-US" b="1" dirty="0">
              <a:solidFill>
                <a:srgbClr val="4F81BD"/>
              </a:solidFill>
            </a:endParaRPr>
          </a:p>
        </p:txBody>
      </p:sp>
      <p:sp>
        <p:nvSpPr>
          <p:cNvPr id="7" name="TextBox 6"/>
          <p:cNvSpPr txBox="1"/>
          <p:nvPr/>
        </p:nvSpPr>
        <p:spPr>
          <a:xfrm>
            <a:off x="1329975" y="3425254"/>
            <a:ext cx="3332914" cy="369332"/>
          </a:xfrm>
          <a:prstGeom prst="rect">
            <a:avLst/>
          </a:prstGeom>
          <a:noFill/>
        </p:spPr>
        <p:txBody>
          <a:bodyPr wrap="none" rtlCol="0">
            <a:spAutoFit/>
          </a:bodyPr>
          <a:lstStyle/>
          <a:p>
            <a:r>
              <a:rPr lang="en-US" dirty="0" smtClean="0"/>
              <a:t>1 / (1 + loop gain) -&gt; sensitivity TF</a:t>
            </a:r>
            <a:endParaRPr lang="en-US" dirty="0"/>
          </a:p>
        </p:txBody>
      </p:sp>
      <p:sp>
        <p:nvSpPr>
          <p:cNvPr id="8" name="Title 1"/>
          <p:cNvSpPr>
            <a:spLocks noGrp="1"/>
          </p:cNvSpPr>
          <p:nvPr>
            <p:ph type="title"/>
          </p:nvPr>
        </p:nvSpPr>
        <p:spPr>
          <a:xfrm>
            <a:off x="457200" y="114450"/>
            <a:ext cx="8229600" cy="1143000"/>
          </a:xfrm>
        </p:spPr>
        <p:txBody>
          <a:bodyPr>
            <a:normAutofit/>
          </a:bodyPr>
          <a:lstStyle/>
          <a:p>
            <a:r>
              <a:rPr lang="en-US" dirty="0"/>
              <a:t>Shield Seismic Isolation</a:t>
            </a:r>
          </a:p>
        </p:txBody>
      </p:sp>
      <p:grpSp>
        <p:nvGrpSpPr>
          <p:cNvPr id="9" name="Group 8"/>
          <p:cNvGrpSpPr/>
          <p:nvPr/>
        </p:nvGrpSpPr>
        <p:grpSpPr>
          <a:xfrm>
            <a:off x="0" y="0"/>
            <a:ext cx="9144000" cy="1135339"/>
            <a:chOff x="0" y="0"/>
            <a:chExt cx="9144000" cy="1135339"/>
          </a:xfrm>
        </p:grpSpPr>
        <p:pic>
          <p:nvPicPr>
            <p:cNvPr id="1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11" name="Picture 1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2" name="Picture 11"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192174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592"/>
            <a:ext cx="9144000" cy="6375400"/>
          </a:xfrm>
          <a:prstGeom prst="rect">
            <a:avLst/>
          </a:prstGeom>
        </p:spPr>
      </p:pic>
      <p:cxnSp>
        <p:nvCxnSpPr>
          <p:cNvPr id="9" name="Straight Connector 8"/>
          <p:cNvCxnSpPr/>
          <p:nvPr/>
        </p:nvCxnSpPr>
        <p:spPr>
          <a:xfrm>
            <a:off x="4368336" y="3326176"/>
            <a:ext cx="7282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2465" y="2921589"/>
            <a:ext cx="0" cy="80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n 11"/>
          <p:cNvSpPr/>
          <p:nvPr/>
        </p:nvSpPr>
        <p:spPr>
          <a:xfrm rot="5400000">
            <a:off x="4335081" y="2915259"/>
            <a:ext cx="820810" cy="821837"/>
          </a:xfrm>
          <a:prstGeom prst="can">
            <a:avLst>
              <a:gd name="adj" fmla="val 15473"/>
            </a:avLst>
          </a:prstGeom>
          <a:solidFill>
            <a:schemeClr val="bg1">
              <a:lumMod val="5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rot="19320000">
            <a:off x="4491133" y="2391660"/>
            <a:ext cx="2276856"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4" name="Group 23"/>
          <p:cNvGrpSpPr>
            <a:grpSpLocks noChangeAspect="1"/>
          </p:cNvGrpSpPr>
          <p:nvPr/>
        </p:nvGrpSpPr>
        <p:grpSpPr>
          <a:xfrm>
            <a:off x="5114740" y="2770775"/>
            <a:ext cx="48094" cy="260246"/>
            <a:chOff x="8077056" y="1718388"/>
            <a:chExt cx="92364" cy="374856"/>
          </a:xfrm>
        </p:grpSpPr>
        <p:sp>
          <p:nvSpPr>
            <p:cNvPr id="18" name="Oval 17"/>
            <p:cNvSpPr/>
            <p:nvPr/>
          </p:nvSpPr>
          <p:spPr>
            <a:xfrm>
              <a:off x="8077056" y="1860983"/>
              <a:ext cx="92364" cy="91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6780000" flipH="1">
              <a:off x="7982669" y="1994463"/>
              <a:ext cx="197563" cy="0"/>
            </a:xfrm>
            <a:prstGeom prst="straightConnector1">
              <a:avLst/>
            </a:prstGeom>
            <a:ln>
              <a:solidFill>
                <a:srgbClr val="C00000"/>
              </a:solidFill>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7580000" flipH="1">
              <a:off x="8059471" y="1817170"/>
              <a:ext cx="197564" cy="0"/>
            </a:xfrm>
            <a:prstGeom prst="straightConnector1">
              <a:avLst/>
            </a:prstGeom>
            <a:ln>
              <a:solidFill>
                <a:srgbClr val="C00000"/>
              </a:solidFill>
              <a:headEnd type="triangle" w="sm" len="sm"/>
              <a:tailEnd type="non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902FE1C9-7E3F-6444-8528-9666F90AE966}" type="slidenum">
              <a:rPr lang="en-US" smtClean="0"/>
              <a:t>46</a:t>
            </a:fld>
            <a:endParaRPr lang="en-US"/>
          </a:p>
        </p:txBody>
      </p:sp>
    </p:spTree>
    <p:extLst>
      <p:ext uri="{BB962C8B-B14F-4D97-AF65-F5344CB8AC3E}">
        <p14:creationId xmlns:p14="http://schemas.microsoft.com/office/powerpoint/2010/main" val="2879377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44000" cy="6375400"/>
          </a:xfrm>
          <a:prstGeom prst="rect">
            <a:avLst/>
          </a:prstGeom>
        </p:spPr>
      </p:pic>
      <p:sp>
        <p:nvSpPr>
          <p:cNvPr id="2" name="Slide Number Placeholder 1"/>
          <p:cNvSpPr>
            <a:spLocks noGrp="1"/>
          </p:cNvSpPr>
          <p:nvPr>
            <p:ph type="sldNum" sz="quarter" idx="12"/>
          </p:nvPr>
        </p:nvSpPr>
        <p:spPr/>
        <p:txBody>
          <a:bodyPr/>
          <a:lstStyle/>
          <a:p>
            <a:fld id="{902FE1C9-7E3F-6444-8528-9666F90AE966}" type="slidenum">
              <a:rPr lang="en-US" smtClean="0"/>
              <a:t>47</a:t>
            </a:fld>
            <a:endParaRPr lang="en-US"/>
          </a:p>
        </p:txBody>
      </p:sp>
    </p:spTree>
    <p:extLst>
      <p:ext uri="{BB962C8B-B14F-4D97-AF65-F5344CB8AC3E}">
        <p14:creationId xmlns:p14="http://schemas.microsoft.com/office/powerpoint/2010/main" val="3535354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2875" y="1"/>
            <a:ext cx="9001125" cy="5838825"/>
            <a:chOff x="0" y="338138"/>
            <a:chExt cx="12001500" cy="5838825"/>
          </a:xfrm>
        </p:grpSpPr>
        <p:pic>
          <p:nvPicPr>
            <p:cNvPr id="4" name="Picture 3"/>
            <p:cNvPicPr>
              <a:picLocks noChangeAspect="1"/>
            </p:cNvPicPr>
            <p:nvPr/>
          </p:nvPicPr>
          <p:blipFill>
            <a:blip r:embed="rId2"/>
            <a:stretch>
              <a:fillRect/>
            </a:stretch>
          </p:blipFill>
          <p:spPr>
            <a:xfrm>
              <a:off x="0" y="338138"/>
              <a:ext cx="12001500" cy="5838825"/>
            </a:xfrm>
            <a:prstGeom prst="rect">
              <a:avLst/>
            </a:prstGeom>
          </p:spPr>
        </p:pic>
        <p:sp>
          <p:nvSpPr>
            <p:cNvPr id="9" name="Rectangle 8"/>
            <p:cNvSpPr/>
            <p:nvPr/>
          </p:nvSpPr>
          <p:spPr>
            <a:xfrm>
              <a:off x="6659418" y="4941455"/>
              <a:ext cx="4599709" cy="1099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510536" y="4603318"/>
            <a:ext cx="3441232" cy="1663565"/>
            <a:chOff x="7171891" y="2802514"/>
            <a:chExt cx="4588309" cy="1663565"/>
          </a:xfrm>
        </p:grpSpPr>
        <p:pic>
          <p:nvPicPr>
            <p:cNvPr id="5" name="Picture 4"/>
            <p:cNvPicPr>
              <a:picLocks noChangeAspect="1"/>
            </p:cNvPicPr>
            <p:nvPr/>
          </p:nvPicPr>
          <p:blipFill>
            <a:blip r:embed="rId3"/>
            <a:stretch>
              <a:fillRect/>
            </a:stretch>
          </p:blipFill>
          <p:spPr>
            <a:xfrm>
              <a:off x="7171891" y="2802514"/>
              <a:ext cx="4276725" cy="1419225"/>
            </a:xfrm>
            <a:prstGeom prst="rect">
              <a:avLst/>
            </a:prstGeom>
          </p:spPr>
        </p:pic>
        <p:sp>
          <p:nvSpPr>
            <p:cNvPr id="7" name="TextBox 6"/>
            <p:cNvSpPr txBox="1"/>
            <p:nvPr/>
          </p:nvSpPr>
          <p:spPr>
            <a:xfrm>
              <a:off x="7693891" y="3650471"/>
              <a:ext cx="4066309" cy="815608"/>
            </a:xfrm>
            <a:prstGeom prst="rect">
              <a:avLst/>
            </a:prstGeom>
            <a:solidFill>
              <a:schemeClr val="bg1"/>
            </a:solidFill>
          </p:spPr>
          <p:txBody>
            <a:bodyPr wrap="square" rtlCol="0">
              <a:spAutoFit/>
            </a:bodyPr>
            <a:lstStyle/>
            <a:p>
              <a:r>
                <a:rPr lang="en-US" sz="2350" dirty="0" smtClean="0">
                  <a:latin typeface="Arial" panose="020B0604020202020204" pitchFamily="34" charset="0"/>
                  <a:cs typeface="Arial" panose="020B0604020202020204" pitchFamily="34" charset="0"/>
                </a:rPr>
                <a:t>0.27 m (Semi axial-length).</a:t>
              </a:r>
            </a:p>
          </p:txBody>
        </p:sp>
        <p:sp>
          <p:nvSpPr>
            <p:cNvPr id="8" name="TextBox 7"/>
            <p:cNvSpPr txBox="1"/>
            <p:nvPr/>
          </p:nvSpPr>
          <p:spPr>
            <a:xfrm>
              <a:off x="7693891" y="3306302"/>
              <a:ext cx="4066309" cy="461665"/>
            </a:xfrm>
            <a:prstGeom prst="rect">
              <a:avLst/>
            </a:prstGeom>
            <a:solidFill>
              <a:schemeClr val="bg1"/>
            </a:solidFill>
          </p:spPr>
          <p:txBody>
            <a:bodyPr wrap="square" rtlCol="0">
              <a:spAutoFit/>
            </a:bodyPr>
            <a:lstStyle/>
            <a:p>
              <a:r>
                <a:rPr lang="en-US" sz="2350" dirty="0" smtClean="0">
                  <a:latin typeface="Arial" panose="020B0604020202020204" pitchFamily="34" charset="0"/>
                  <a:cs typeface="Arial" panose="020B0604020202020204" pitchFamily="34" charset="0"/>
                </a:rPr>
                <a:t>0.225 m (Radius).</a:t>
              </a:r>
            </a:p>
          </p:txBody>
        </p:sp>
      </p:grpSp>
      <p:grpSp>
        <p:nvGrpSpPr>
          <p:cNvPr id="16" name="Group 15"/>
          <p:cNvGrpSpPr/>
          <p:nvPr/>
        </p:nvGrpSpPr>
        <p:grpSpPr>
          <a:xfrm>
            <a:off x="5569425" y="3000417"/>
            <a:ext cx="3319157" cy="1177245"/>
            <a:chOff x="7130625" y="3060690"/>
            <a:chExt cx="4425542" cy="1177245"/>
          </a:xfrm>
        </p:grpSpPr>
        <p:sp>
          <p:nvSpPr>
            <p:cNvPr id="13" name="TextBox 12"/>
            <p:cNvSpPr txBox="1"/>
            <p:nvPr/>
          </p:nvSpPr>
          <p:spPr>
            <a:xfrm>
              <a:off x="7130625" y="3060690"/>
              <a:ext cx="4425542" cy="1177245"/>
            </a:xfrm>
            <a:prstGeom prst="rect">
              <a:avLst/>
            </a:prstGeom>
            <a:solidFill>
              <a:schemeClr val="bg1"/>
            </a:solidFill>
          </p:spPr>
          <p:txBody>
            <a:bodyPr wrap="square" rtlCol="0">
              <a:spAutoFit/>
            </a:bodyPr>
            <a:lstStyle/>
            <a:p>
              <a:r>
                <a:rPr lang="en-US" sz="2350" u="sng" dirty="0" smtClean="0">
                  <a:latin typeface="Arial" panose="020B0604020202020204" pitchFamily="34" charset="0"/>
                  <a:cs typeface="Arial" panose="020B0604020202020204" pitchFamily="34" charset="0"/>
                </a:rPr>
                <a:t>Point mass</a:t>
              </a:r>
              <a:r>
                <a:rPr lang="en-US" sz="2350" dirty="0" smtClean="0">
                  <a:latin typeface="Arial" panose="020B0604020202020204" pitchFamily="34" charset="0"/>
                  <a:cs typeface="Arial" panose="020B0604020202020204" pitchFamily="34" charset="0"/>
                </a:rPr>
                <a:t> </a:t>
              </a:r>
            </a:p>
            <a:p>
              <a:r>
                <a:rPr lang="en-US" sz="2350" dirty="0" smtClean="0">
                  <a:latin typeface="Arial" panose="020B0604020202020204" pitchFamily="34" charset="0"/>
                  <a:cs typeface="Arial" panose="020B0604020202020204" pitchFamily="34" charset="0"/>
                </a:rPr>
                <a:t>    : Distance to CM </a:t>
              </a:r>
            </a:p>
            <a:p>
              <a:r>
                <a:rPr lang="en-US" sz="2350" dirty="0" smtClean="0">
                  <a:latin typeface="Arial" panose="020B0604020202020204" pitchFamily="34" charset="0"/>
                  <a:cs typeface="Arial" panose="020B0604020202020204" pitchFamily="34" charset="0"/>
                </a:rPr>
                <a:t>    : Angular Position</a:t>
              </a:r>
            </a:p>
          </p:txBody>
        </p:sp>
        <p:pic>
          <p:nvPicPr>
            <p:cNvPr id="14" name="Picture 13"/>
            <p:cNvPicPr>
              <a:picLocks noChangeAspect="1"/>
            </p:cNvPicPr>
            <p:nvPr/>
          </p:nvPicPr>
          <p:blipFill rotWithShape="1">
            <a:blip r:embed="rId4"/>
            <a:srcRect l="17534" t="25185" r="11451" b="7062"/>
            <a:stretch/>
          </p:blipFill>
          <p:spPr>
            <a:xfrm>
              <a:off x="7168725" y="3495674"/>
              <a:ext cx="391743" cy="373755"/>
            </a:xfrm>
            <a:prstGeom prst="rect">
              <a:avLst/>
            </a:prstGeom>
          </p:spPr>
        </p:pic>
        <p:pic>
          <p:nvPicPr>
            <p:cNvPr id="15" name="Picture 14"/>
            <p:cNvPicPr>
              <a:picLocks noChangeAspect="1"/>
            </p:cNvPicPr>
            <p:nvPr/>
          </p:nvPicPr>
          <p:blipFill>
            <a:blip r:embed="rId5"/>
            <a:stretch>
              <a:fillRect/>
            </a:stretch>
          </p:blipFill>
          <p:spPr>
            <a:xfrm>
              <a:off x="7258050" y="3871711"/>
              <a:ext cx="182746" cy="266505"/>
            </a:xfrm>
            <a:prstGeom prst="rect">
              <a:avLst/>
            </a:prstGeom>
          </p:spPr>
        </p:pic>
      </p:grpSp>
      <p:sp>
        <p:nvSpPr>
          <p:cNvPr id="2" name="TextBox 1"/>
          <p:cNvSpPr txBox="1"/>
          <p:nvPr/>
        </p:nvSpPr>
        <p:spPr>
          <a:xfrm>
            <a:off x="142875" y="6396335"/>
            <a:ext cx="2548106" cy="369332"/>
          </a:xfrm>
          <a:prstGeom prst="rect">
            <a:avLst/>
          </a:prstGeom>
          <a:noFill/>
        </p:spPr>
        <p:txBody>
          <a:bodyPr wrap="none" rtlCol="0">
            <a:spAutoFit/>
          </a:bodyPr>
          <a:lstStyle/>
          <a:p>
            <a:r>
              <a:rPr lang="en-US" dirty="0" smtClean="0"/>
              <a:t>Equation from G1200625</a:t>
            </a:r>
            <a:endParaRPr lang="en-US" dirty="0"/>
          </a:p>
        </p:txBody>
      </p:sp>
      <p:sp>
        <p:nvSpPr>
          <p:cNvPr id="3" name="Slide Number Placeholder 2"/>
          <p:cNvSpPr>
            <a:spLocks noGrp="1"/>
          </p:cNvSpPr>
          <p:nvPr>
            <p:ph type="sldNum" sz="quarter" idx="12"/>
          </p:nvPr>
        </p:nvSpPr>
        <p:spPr/>
        <p:txBody>
          <a:bodyPr/>
          <a:lstStyle/>
          <a:p>
            <a:fld id="{902FE1C9-7E3F-6444-8528-9666F90AE966}" type="slidenum">
              <a:rPr lang="en-US" smtClean="0"/>
              <a:t>48</a:t>
            </a:fld>
            <a:endParaRPr lang="en-US"/>
          </a:p>
        </p:txBody>
      </p:sp>
    </p:spTree>
    <p:extLst>
      <p:ext uri="{BB962C8B-B14F-4D97-AF65-F5344CB8AC3E}">
        <p14:creationId xmlns:p14="http://schemas.microsoft.com/office/powerpoint/2010/main" val="1938752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1201123" y="5484024"/>
            <a:ext cx="124270" cy="386370"/>
            <a:chOff x="1044772" y="5159833"/>
            <a:chExt cx="137379" cy="574693"/>
          </a:xfrm>
        </p:grpSpPr>
        <p:cxnSp>
          <p:nvCxnSpPr>
            <p:cNvPr id="74" name="Straight Connector 73"/>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1291388" y="4454244"/>
            <a:ext cx="124270" cy="386370"/>
            <a:chOff x="1044772" y="5159833"/>
            <a:chExt cx="137379" cy="574693"/>
          </a:xfrm>
        </p:grpSpPr>
        <p:cxnSp>
          <p:nvCxnSpPr>
            <p:cNvPr id="80" name="Straight Connector 79"/>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6702962" y="5490348"/>
            <a:ext cx="124270" cy="386370"/>
            <a:chOff x="1044772" y="5159833"/>
            <a:chExt cx="137379" cy="574693"/>
          </a:xfrm>
        </p:grpSpPr>
        <p:cxnSp>
          <p:nvCxnSpPr>
            <p:cNvPr id="86" name="Straight Connector 85"/>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6581000" y="4454694"/>
            <a:ext cx="124270" cy="386370"/>
            <a:chOff x="1044772" y="5159833"/>
            <a:chExt cx="137379" cy="574693"/>
          </a:xfrm>
        </p:grpSpPr>
        <p:cxnSp>
          <p:nvCxnSpPr>
            <p:cNvPr id="92" name="Straight Connector 91"/>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779484" y="4433861"/>
            <a:ext cx="1476400" cy="707886"/>
          </a:xfrm>
          <a:prstGeom prst="rect">
            <a:avLst/>
          </a:prstGeom>
          <a:noFill/>
        </p:spPr>
        <p:txBody>
          <a:bodyPr wrap="square" rtlCol="0">
            <a:spAutoFit/>
          </a:bodyPr>
          <a:lstStyle/>
          <a:p>
            <a:r>
              <a:rPr lang="en-US" sz="2000" dirty="0"/>
              <a:t>G</a:t>
            </a:r>
            <a:r>
              <a:rPr lang="en-US" sz="2000" dirty="0" smtClean="0"/>
              <a:t>N</a:t>
            </a:r>
            <a:r>
              <a:rPr lang="en-US" sz="2000" baseline="-25000" dirty="0" smtClean="0"/>
              <a:t>2</a:t>
            </a:r>
            <a:r>
              <a:rPr lang="en-US" sz="2000" dirty="0" smtClean="0"/>
              <a:t> </a:t>
            </a:r>
            <a:r>
              <a:rPr lang="en-US" sz="2000" dirty="0" err="1" smtClean="0"/>
              <a:t>feedthrough</a:t>
            </a:r>
            <a:endParaRPr lang="en-US" sz="2000" baseline="-25000" dirty="0"/>
          </a:p>
        </p:txBody>
      </p:sp>
      <p:sp>
        <p:nvSpPr>
          <p:cNvPr id="7" name="Rectangle 6"/>
          <p:cNvSpPr/>
          <p:nvPr/>
        </p:nvSpPr>
        <p:spPr>
          <a:xfrm>
            <a:off x="1126023" y="3819311"/>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Actively isolated optics table (300 K)</a:t>
            </a:r>
            <a:endParaRPr lang="en-US" sz="2000" dirty="0"/>
          </a:p>
        </p:txBody>
      </p:sp>
      <p:sp>
        <p:nvSpPr>
          <p:cNvPr id="8" name="Rectangle 7"/>
          <p:cNvSpPr/>
          <p:nvPr/>
        </p:nvSpPr>
        <p:spPr>
          <a:xfrm>
            <a:off x="1126023" y="4863247"/>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Intermediate stage (300 K)</a:t>
            </a:r>
            <a:endParaRPr lang="en-US" sz="2000" dirty="0"/>
          </a:p>
        </p:txBody>
      </p:sp>
      <p:cxnSp>
        <p:nvCxnSpPr>
          <p:cNvPr id="9" name="Straight Connector 8"/>
          <p:cNvCxnSpPr/>
          <p:nvPr/>
        </p:nvCxnSpPr>
        <p:spPr>
          <a:xfrm>
            <a:off x="7790925" y="629306"/>
            <a:ext cx="19869"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803576" y="175685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7933457" y="1879475"/>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933457" y="2085146"/>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938359" y="2333065"/>
            <a:ext cx="1267572"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return</a:t>
            </a:r>
            <a:endParaRPr lang="en-US" sz="2000" dirty="0"/>
          </a:p>
        </p:txBody>
      </p:sp>
      <p:sp>
        <p:nvSpPr>
          <p:cNvPr id="39" name="TextBox 38"/>
          <p:cNvSpPr txBox="1"/>
          <p:nvPr/>
        </p:nvSpPr>
        <p:spPr>
          <a:xfrm>
            <a:off x="7920784" y="1191938"/>
            <a:ext cx="1275501" cy="400110"/>
          </a:xfrm>
          <a:prstGeom prst="rect">
            <a:avLst/>
          </a:prstGeom>
          <a:noFill/>
        </p:spPr>
        <p:txBody>
          <a:bodyPr wrap="square" rtlCol="0">
            <a:spAutoFit/>
          </a:bodyPr>
          <a:lstStyle/>
          <a:p>
            <a:r>
              <a:rPr lang="en-US" sz="2000" dirty="0"/>
              <a:t>LN</a:t>
            </a:r>
            <a:r>
              <a:rPr lang="en-US" sz="2000" baseline="-25000" dirty="0"/>
              <a:t>2</a:t>
            </a:r>
            <a:r>
              <a:rPr lang="en-US" sz="2000" dirty="0"/>
              <a:t> supply</a:t>
            </a:r>
          </a:p>
        </p:txBody>
      </p:sp>
      <p:cxnSp>
        <p:nvCxnSpPr>
          <p:cNvPr id="41" name="Straight Arrow Connector 40"/>
          <p:cNvCxnSpPr/>
          <p:nvPr/>
        </p:nvCxnSpPr>
        <p:spPr>
          <a:xfrm flipH="1" flipV="1">
            <a:off x="8500305" y="2209134"/>
            <a:ext cx="311533" cy="1600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883248" y="125519"/>
            <a:ext cx="1928589" cy="400110"/>
          </a:xfrm>
          <a:prstGeom prst="rect">
            <a:avLst/>
          </a:prstGeom>
          <a:noFill/>
        </p:spPr>
        <p:txBody>
          <a:bodyPr wrap="square" rtlCol="0">
            <a:spAutoFit/>
          </a:bodyPr>
          <a:lstStyle/>
          <a:p>
            <a:pPr algn="ctr"/>
            <a:r>
              <a:rPr lang="en-US" sz="2000" dirty="0" smtClean="0"/>
              <a:t>Vacuum wall</a:t>
            </a:r>
            <a:endParaRPr lang="en-US" sz="2000" dirty="0"/>
          </a:p>
        </p:txBody>
      </p:sp>
      <p:cxnSp>
        <p:nvCxnSpPr>
          <p:cNvPr id="47" name="Straight Arrow Connector 46"/>
          <p:cNvCxnSpPr/>
          <p:nvPr/>
        </p:nvCxnSpPr>
        <p:spPr>
          <a:xfrm flipH="1">
            <a:off x="7825226" y="494851"/>
            <a:ext cx="273304" cy="374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7888138" y="1661348"/>
            <a:ext cx="612167" cy="1723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825226" y="375592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7954313" y="4078284"/>
            <a:ext cx="477024" cy="549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 idx="0"/>
            <a:endCxn id="49" idx="3"/>
          </p:cNvCxnSpPr>
          <p:nvPr/>
        </p:nvCxnSpPr>
        <p:spPr>
          <a:xfrm flipH="1" flipV="1">
            <a:off x="7955107" y="4054914"/>
            <a:ext cx="562577" cy="3789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51" idx="2"/>
          </p:cNvCxnSpPr>
          <p:nvPr/>
        </p:nvCxnSpPr>
        <p:spPr>
          <a:xfrm flipH="1">
            <a:off x="6653176" y="1115564"/>
            <a:ext cx="230072" cy="3836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717156"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sp>
        <p:nvSpPr>
          <p:cNvPr id="72" name="Rectangle 71"/>
          <p:cNvSpPr/>
          <p:nvPr/>
        </p:nvSpPr>
        <p:spPr>
          <a:xfrm>
            <a:off x="251624"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cxnSp>
        <p:nvCxnSpPr>
          <p:cNvPr id="97" name="Straight Connector 96"/>
          <p:cNvCxnSpPr/>
          <p:nvPr/>
        </p:nvCxnSpPr>
        <p:spPr>
          <a:xfrm>
            <a:off x="205860" y="629306"/>
            <a:ext cx="28862"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205861" y="608009"/>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218742" y="6513506"/>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3350586" y="2333065"/>
            <a:ext cx="1471068" cy="1131105"/>
          </a:xfrm>
          <a:prstGeom prst="rect">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p>
          <a:p>
            <a:pPr algn="ctr"/>
            <a:r>
              <a:rPr lang="en-US" sz="2000" dirty="0" smtClean="0"/>
              <a:t>80 K</a:t>
            </a:r>
            <a:endParaRPr lang="en-US" sz="2000" dirty="0"/>
          </a:p>
        </p:txBody>
      </p:sp>
      <p:sp>
        <p:nvSpPr>
          <p:cNvPr id="113" name="Rectangle 112"/>
          <p:cNvSpPr/>
          <p:nvPr/>
        </p:nvSpPr>
        <p:spPr>
          <a:xfrm>
            <a:off x="2745778" y="319150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300732" y="320529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Arrow Connector 114"/>
          <p:cNvCxnSpPr/>
          <p:nvPr/>
        </p:nvCxnSpPr>
        <p:spPr>
          <a:xfrm>
            <a:off x="2894732" y="3270676"/>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855977" y="3268651"/>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3447567"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4651891"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1" name="Rectangle 120"/>
          <p:cNvSpPr/>
          <p:nvPr/>
        </p:nvSpPr>
        <p:spPr>
          <a:xfrm>
            <a:off x="713001" y="1762055"/>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3914508" y="-1291688"/>
            <a:ext cx="114407" cy="6246394"/>
          </a:xfrm>
          <a:prstGeom prst="rect">
            <a:avLst/>
          </a:prstGeom>
          <a:solidFill>
            <a:schemeClr val="bg2">
              <a:lumMod val="75000"/>
            </a:schemeClr>
          </a:solidFill>
          <a:ln>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7112038" y="1762857"/>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4" name="Group 123"/>
          <p:cNvGrpSpPr/>
          <p:nvPr/>
        </p:nvGrpSpPr>
        <p:grpSpPr>
          <a:xfrm>
            <a:off x="3596561" y="1906351"/>
            <a:ext cx="124270" cy="386370"/>
            <a:chOff x="1044772" y="5159833"/>
            <a:chExt cx="137379" cy="574693"/>
          </a:xfrm>
        </p:grpSpPr>
        <p:cxnSp>
          <p:nvCxnSpPr>
            <p:cNvPr id="125" name="Straight Connector 124"/>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4418141" y="1912369"/>
            <a:ext cx="124270" cy="386370"/>
            <a:chOff x="1044772" y="5159833"/>
            <a:chExt cx="137379" cy="574693"/>
          </a:xfrm>
        </p:grpSpPr>
        <p:cxnSp>
          <p:nvCxnSpPr>
            <p:cNvPr id="131" name="Straight Connector 130"/>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6" name="Rectangle 135"/>
          <p:cNvSpPr/>
          <p:nvPr/>
        </p:nvSpPr>
        <p:spPr>
          <a:xfrm>
            <a:off x="2749677"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5298301"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Arrow Connector 137"/>
          <p:cNvCxnSpPr/>
          <p:nvPr/>
        </p:nvCxnSpPr>
        <p:spPr>
          <a:xfrm>
            <a:off x="2896503" y="2427629"/>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4857748" y="2425604"/>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3465411"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669735"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0" name="Freeform 149"/>
          <p:cNvSpPr/>
          <p:nvPr/>
        </p:nvSpPr>
        <p:spPr>
          <a:xfrm>
            <a:off x="4123098" y="1510331"/>
            <a:ext cx="3683443" cy="609010"/>
          </a:xfrm>
          <a:custGeom>
            <a:avLst/>
            <a:gdLst>
              <a:gd name="connsiteX0" fmla="*/ 3718235 w 3718235"/>
              <a:gd name="connsiteY0" fmla="*/ 331816 h 858808"/>
              <a:gd name="connsiteX1" fmla="*/ 3661032 w 3718235"/>
              <a:gd name="connsiteY1" fmla="*/ 286048 h 858808"/>
              <a:gd name="connsiteX2" fmla="*/ 3638150 w 3718235"/>
              <a:gd name="connsiteY2" fmla="*/ 263164 h 858808"/>
              <a:gd name="connsiteX3" fmla="*/ 3603828 w 3718235"/>
              <a:gd name="connsiteY3" fmla="*/ 251722 h 858808"/>
              <a:gd name="connsiteX4" fmla="*/ 3558065 w 3718235"/>
              <a:gd name="connsiteY4" fmla="*/ 228839 h 858808"/>
              <a:gd name="connsiteX5" fmla="*/ 3523743 w 3718235"/>
              <a:gd name="connsiteY5" fmla="*/ 217397 h 858808"/>
              <a:gd name="connsiteX6" fmla="*/ 3466539 w 3718235"/>
              <a:gd name="connsiteY6" fmla="*/ 183071 h 858808"/>
              <a:gd name="connsiteX7" fmla="*/ 3432217 w 3718235"/>
              <a:gd name="connsiteY7" fmla="*/ 171629 h 858808"/>
              <a:gd name="connsiteX8" fmla="*/ 3340692 w 3718235"/>
              <a:gd name="connsiteY8" fmla="*/ 148745 h 858808"/>
              <a:gd name="connsiteX9" fmla="*/ 3306369 w 3718235"/>
              <a:gd name="connsiteY9" fmla="*/ 125861 h 858808"/>
              <a:gd name="connsiteX10" fmla="*/ 3272047 w 3718235"/>
              <a:gd name="connsiteY10" fmla="*/ 114419 h 858808"/>
              <a:gd name="connsiteX11" fmla="*/ 3111877 w 3718235"/>
              <a:gd name="connsiteY11" fmla="*/ 80094 h 858808"/>
              <a:gd name="connsiteX12" fmla="*/ 3054673 w 3718235"/>
              <a:gd name="connsiteY12" fmla="*/ 68652 h 858808"/>
              <a:gd name="connsiteX13" fmla="*/ 2963148 w 3718235"/>
              <a:gd name="connsiteY13" fmla="*/ 45768 h 858808"/>
              <a:gd name="connsiteX14" fmla="*/ 2768655 w 3718235"/>
              <a:gd name="connsiteY14" fmla="*/ 22884 h 858808"/>
              <a:gd name="connsiteX15" fmla="*/ 2688570 w 3718235"/>
              <a:gd name="connsiteY15" fmla="*/ 11442 h 858808"/>
              <a:gd name="connsiteX16" fmla="*/ 2562722 w 3718235"/>
              <a:gd name="connsiteY16" fmla="*/ 0 h 858808"/>
              <a:gd name="connsiteX17" fmla="*/ 1944923 w 3718235"/>
              <a:gd name="connsiteY17" fmla="*/ 11442 h 858808"/>
              <a:gd name="connsiteX18" fmla="*/ 1830516 w 3718235"/>
              <a:gd name="connsiteY18" fmla="*/ 34326 h 858808"/>
              <a:gd name="connsiteX19" fmla="*/ 1716108 w 3718235"/>
              <a:gd name="connsiteY19" fmla="*/ 45768 h 858808"/>
              <a:gd name="connsiteX20" fmla="*/ 1613142 w 3718235"/>
              <a:gd name="connsiteY20" fmla="*/ 57210 h 858808"/>
              <a:gd name="connsiteX21" fmla="*/ 1475853 w 3718235"/>
              <a:gd name="connsiteY21" fmla="*/ 80094 h 858808"/>
              <a:gd name="connsiteX22" fmla="*/ 1407209 w 3718235"/>
              <a:gd name="connsiteY22" fmla="*/ 91536 h 858808"/>
              <a:gd name="connsiteX23" fmla="*/ 1224157 w 3718235"/>
              <a:gd name="connsiteY23" fmla="*/ 102978 h 858808"/>
              <a:gd name="connsiteX24" fmla="*/ 1121191 w 3718235"/>
              <a:gd name="connsiteY24" fmla="*/ 114419 h 858808"/>
              <a:gd name="connsiteX25" fmla="*/ 800850 w 3718235"/>
              <a:gd name="connsiteY25" fmla="*/ 148745 h 858808"/>
              <a:gd name="connsiteX26" fmla="*/ 743647 w 3718235"/>
              <a:gd name="connsiteY26" fmla="*/ 160187 h 858808"/>
              <a:gd name="connsiteX27" fmla="*/ 675002 w 3718235"/>
              <a:gd name="connsiteY27" fmla="*/ 183071 h 858808"/>
              <a:gd name="connsiteX28" fmla="*/ 583477 w 3718235"/>
              <a:gd name="connsiteY28" fmla="*/ 194513 h 858808"/>
              <a:gd name="connsiteX29" fmla="*/ 503392 w 3718235"/>
              <a:gd name="connsiteY29" fmla="*/ 217397 h 858808"/>
              <a:gd name="connsiteX30" fmla="*/ 251696 w 3718235"/>
              <a:gd name="connsiteY30" fmla="*/ 251722 h 858808"/>
              <a:gd name="connsiteX31" fmla="*/ 148729 w 3718235"/>
              <a:gd name="connsiteY31" fmla="*/ 286048 h 858808"/>
              <a:gd name="connsiteX32" fmla="*/ 114407 w 3718235"/>
              <a:gd name="connsiteY32" fmla="*/ 297490 h 858808"/>
              <a:gd name="connsiteX33" fmla="*/ 91525 w 3718235"/>
              <a:gd name="connsiteY33" fmla="*/ 320374 h 858808"/>
              <a:gd name="connsiteX34" fmla="*/ 80085 w 3718235"/>
              <a:gd name="connsiteY34" fmla="*/ 492003 h 858808"/>
              <a:gd name="connsiteX35" fmla="*/ 114407 w 3718235"/>
              <a:gd name="connsiteY35" fmla="*/ 503445 h 858808"/>
              <a:gd name="connsiteX36" fmla="*/ 148729 w 3718235"/>
              <a:gd name="connsiteY36" fmla="*/ 537770 h 858808"/>
              <a:gd name="connsiteX37" fmla="*/ 217373 w 3718235"/>
              <a:gd name="connsiteY37" fmla="*/ 492003 h 858808"/>
              <a:gd name="connsiteX38" fmla="*/ 240255 w 3718235"/>
              <a:gd name="connsiteY38" fmla="*/ 469119 h 858808"/>
              <a:gd name="connsiteX39" fmla="*/ 251696 w 3718235"/>
              <a:gd name="connsiteY39" fmla="*/ 434793 h 858808"/>
              <a:gd name="connsiteX40" fmla="*/ 160170 w 3718235"/>
              <a:gd name="connsiteY40" fmla="*/ 423351 h 858808"/>
              <a:gd name="connsiteX41" fmla="*/ 91525 w 3718235"/>
              <a:gd name="connsiteY41" fmla="*/ 469119 h 858808"/>
              <a:gd name="connsiteX42" fmla="*/ 34322 w 3718235"/>
              <a:gd name="connsiteY42" fmla="*/ 537770 h 858808"/>
              <a:gd name="connsiteX43" fmla="*/ 22881 w 3718235"/>
              <a:gd name="connsiteY43" fmla="*/ 640748 h 858808"/>
              <a:gd name="connsiteX44" fmla="*/ 11440 w 3718235"/>
              <a:gd name="connsiteY44" fmla="*/ 709399 h 858808"/>
              <a:gd name="connsiteX45" fmla="*/ 0 w 3718235"/>
              <a:gd name="connsiteY45" fmla="*/ 789493 h 858808"/>
              <a:gd name="connsiteX46" fmla="*/ 45763 w 3718235"/>
              <a:gd name="connsiteY46" fmla="*/ 858144 h 858808"/>
              <a:gd name="connsiteX47" fmla="*/ 68644 w 3718235"/>
              <a:gd name="connsiteY47" fmla="*/ 858144 h 858808"/>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48729 w 3718235"/>
              <a:gd name="connsiteY36" fmla="*/ 537770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73036 w 3718235"/>
              <a:gd name="connsiteY36" fmla="*/ 604611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40255 w 3718235"/>
              <a:gd name="connsiteY37" fmla="*/ 469119 h 858157"/>
              <a:gd name="connsiteX38" fmla="*/ 251696 w 3718235"/>
              <a:gd name="connsiteY38" fmla="*/ 434793 h 858157"/>
              <a:gd name="connsiteX39" fmla="*/ 160170 w 3718235"/>
              <a:gd name="connsiteY39" fmla="*/ 423351 h 858157"/>
              <a:gd name="connsiteX40" fmla="*/ 91525 w 3718235"/>
              <a:gd name="connsiteY40" fmla="*/ 469119 h 858157"/>
              <a:gd name="connsiteX41" fmla="*/ 34322 w 3718235"/>
              <a:gd name="connsiteY41" fmla="*/ 537770 h 858157"/>
              <a:gd name="connsiteX42" fmla="*/ 22881 w 3718235"/>
              <a:gd name="connsiteY42" fmla="*/ 640748 h 858157"/>
              <a:gd name="connsiteX43" fmla="*/ 11440 w 3718235"/>
              <a:gd name="connsiteY43" fmla="*/ 709399 h 858157"/>
              <a:gd name="connsiteX44" fmla="*/ 0 w 3718235"/>
              <a:gd name="connsiteY44" fmla="*/ 789493 h 858157"/>
              <a:gd name="connsiteX45" fmla="*/ 45763 w 3718235"/>
              <a:gd name="connsiteY45" fmla="*/ 858144 h 858157"/>
              <a:gd name="connsiteX46" fmla="*/ 299561 w 3718235"/>
              <a:gd name="connsiteY46"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160170 w 3718235"/>
              <a:gd name="connsiteY38" fmla="*/ 423351 h 858157"/>
              <a:gd name="connsiteX39" fmla="*/ 91525 w 3718235"/>
              <a:gd name="connsiteY39" fmla="*/ 469119 h 858157"/>
              <a:gd name="connsiteX40" fmla="*/ 34322 w 3718235"/>
              <a:gd name="connsiteY40" fmla="*/ 537770 h 858157"/>
              <a:gd name="connsiteX41" fmla="*/ 22881 w 3718235"/>
              <a:gd name="connsiteY41" fmla="*/ 640748 h 858157"/>
              <a:gd name="connsiteX42" fmla="*/ 11440 w 3718235"/>
              <a:gd name="connsiteY42" fmla="*/ 709399 h 858157"/>
              <a:gd name="connsiteX43" fmla="*/ 0 w 3718235"/>
              <a:gd name="connsiteY43" fmla="*/ 789493 h 858157"/>
              <a:gd name="connsiteX44" fmla="*/ 45763 w 3718235"/>
              <a:gd name="connsiteY44" fmla="*/ 858144 h 858157"/>
              <a:gd name="connsiteX45" fmla="*/ 299561 w 3718235"/>
              <a:gd name="connsiteY45"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91525 w 3718235"/>
              <a:gd name="connsiteY38" fmla="*/ 469119 h 858157"/>
              <a:gd name="connsiteX39" fmla="*/ 34322 w 3718235"/>
              <a:gd name="connsiteY39" fmla="*/ 537770 h 858157"/>
              <a:gd name="connsiteX40" fmla="*/ 22881 w 3718235"/>
              <a:gd name="connsiteY40" fmla="*/ 640748 h 858157"/>
              <a:gd name="connsiteX41" fmla="*/ 11440 w 3718235"/>
              <a:gd name="connsiteY41" fmla="*/ 709399 h 858157"/>
              <a:gd name="connsiteX42" fmla="*/ 0 w 3718235"/>
              <a:gd name="connsiteY42" fmla="*/ 789493 h 858157"/>
              <a:gd name="connsiteX43" fmla="*/ 45763 w 3718235"/>
              <a:gd name="connsiteY43" fmla="*/ 858144 h 858157"/>
              <a:gd name="connsiteX44" fmla="*/ 299561 w 3718235"/>
              <a:gd name="connsiteY44"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91525 w 3718235"/>
              <a:gd name="connsiteY37" fmla="*/ 469119 h 858157"/>
              <a:gd name="connsiteX38" fmla="*/ 34322 w 3718235"/>
              <a:gd name="connsiteY38" fmla="*/ 537770 h 858157"/>
              <a:gd name="connsiteX39" fmla="*/ 22881 w 3718235"/>
              <a:gd name="connsiteY39" fmla="*/ 640748 h 858157"/>
              <a:gd name="connsiteX40" fmla="*/ 11440 w 3718235"/>
              <a:gd name="connsiteY40" fmla="*/ 709399 h 858157"/>
              <a:gd name="connsiteX41" fmla="*/ 0 w 3718235"/>
              <a:gd name="connsiteY41" fmla="*/ 789493 h 858157"/>
              <a:gd name="connsiteX42" fmla="*/ 45763 w 3718235"/>
              <a:gd name="connsiteY42" fmla="*/ 858144 h 858157"/>
              <a:gd name="connsiteX43" fmla="*/ 299561 w 3718235"/>
              <a:gd name="connsiteY43"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91525 w 3718235"/>
              <a:gd name="connsiteY36" fmla="*/ 469119 h 858157"/>
              <a:gd name="connsiteX37" fmla="*/ 34322 w 3718235"/>
              <a:gd name="connsiteY37" fmla="*/ 537770 h 858157"/>
              <a:gd name="connsiteX38" fmla="*/ 22881 w 3718235"/>
              <a:gd name="connsiteY38" fmla="*/ 640748 h 858157"/>
              <a:gd name="connsiteX39" fmla="*/ 11440 w 3718235"/>
              <a:gd name="connsiteY39" fmla="*/ 709399 h 858157"/>
              <a:gd name="connsiteX40" fmla="*/ 0 w 3718235"/>
              <a:gd name="connsiteY40" fmla="*/ 789493 h 858157"/>
              <a:gd name="connsiteX41" fmla="*/ 45763 w 3718235"/>
              <a:gd name="connsiteY41" fmla="*/ 858144 h 858157"/>
              <a:gd name="connsiteX42" fmla="*/ 299561 w 3718235"/>
              <a:gd name="connsiteY42"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91525 w 3718235"/>
              <a:gd name="connsiteY35" fmla="*/ 469119 h 858157"/>
              <a:gd name="connsiteX36" fmla="*/ 34322 w 3718235"/>
              <a:gd name="connsiteY36" fmla="*/ 537770 h 858157"/>
              <a:gd name="connsiteX37" fmla="*/ 22881 w 3718235"/>
              <a:gd name="connsiteY37" fmla="*/ 640748 h 858157"/>
              <a:gd name="connsiteX38" fmla="*/ 11440 w 3718235"/>
              <a:gd name="connsiteY38" fmla="*/ 709399 h 858157"/>
              <a:gd name="connsiteX39" fmla="*/ 0 w 3718235"/>
              <a:gd name="connsiteY39" fmla="*/ 789493 h 858157"/>
              <a:gd name="connsiteX40" fmla="*/ 45763 w 3718235"/>
              <a:gd name="connsiteY40" fmla="*/ 858144 h 858157"/>
              <a:gd name="connsiteX41" fmla="*/ 299561 w 3718235"/>
              <a:gd name="connsiteY41"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34322 w 3718235"/>
              <a:gd name="connsiteY35" fmla="*/ 537770 h 858157"/>
              <a:gd name="connsiteX36" fmla="*/ 22881 w 3718235"/>
              <a:gd name="connsiteY36" fmla="*/ 640748 h 858157"/>
              <a:gd name="connsiteX37" fmla="*/ 11440 w 3718235"/>
              <a:gd name="connsiteY37" fmla="*/ 709399 h 858157"/>
              <a:gd name="connsiteX38" fmla="*/ 0 w 3718235"/>
              <a:gd name="connsiteY38" fmla="*/ 789493 h 858157"/>
              <a:gd name="connsiteX39" fmla="*/ 45763 w 3718235"/>
              <a:gd name="connsiteY39" fmla="*/ 858144 h 858157"/>
              <a:gd name="connsiteX40" fmla="*/ 299561 w 3718235"/>
              <a:gd name="connsiteY40"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34322 w 3718235"/>
              <a:gd name="connsiteY34" fmla="*/ 537770 h 858157"/>
              <a:gd name="connsiteX35" fmla="*/ 22881 w 3718235"/>
              <a:gd name="connsiteY35" fmla="*/ 640748 h 858157"/>
              <a:gd name="connsiteX36" fmla="*/ 11440 w 3718235"/>
              <a:gd name="connsiteY36" fmla="*/ 709399 h 858157"/>
              <a:gd name="connsiteX37" fmla="*/ 0 w 3718235"/>
              <a:gd name="connsiteY37" fmla="*/ 789493 h 858157"/>
              <a:gd name="connsiteX38" fmla="*/ 45763 w 3718235"/>
              <a:gd name="connsiteY38" fmla="*/ 858144 h 858157"/>
              <a:gd name="connsiteX39" fmla="*/ 299561 w 3718235"/>
              <a:gd name="connsiteY39" fmla="*/ 736615 h 858157"/>
              <a:gd name="connsiteX0" fmla="*/ 3718235 w 3745082"/>
              <a:gd name="connsiteY0" fmla="*/ 331816 h 858150"/>
              <a:gd name="connsiteX1" fmla="*/ 3661032 w 3745082"/>
              <a:gd name="connsiteY1" fmla="*/ 286048 h 858150"/>
              <a:gd name="connsiteX2" fmla="*/ 3638150 w 3745082"/>
              <a:gd name="connsiteY2" fmla="*/ 263164 h 858150"/>
              <a:gd name="connsiteX3" fmla="*/ 3603828 w 3745082"/>
              <a:gd name="connsiteY3" fmla="*/ 251722 h 858150"/>
              <a:gd name="connsiteX4" fmla="*/ 3558065 w 3745082"/>
              <a:gd name="connsiteY4" fmla="*/ 228839 h 858150"/>
              <a:gd name="connsiteX5" fmla="*/ 3523743 w 3745082"/>
              <a:gd name="connsiteY5" fmla="*/ 217397 h 858150"/>
              <a:gd name="connsiteX6" fmla="*/ 3466539 w 3745082"/>
              <a:gd name="connsiteY6" fmla="*/ 183071 h 858150"/>
              <a:gd name="connsiteX7" fmla="*/ 3432217 w 3745082"/>
              <a:gd name="connsiteY7" fmla="*/ 171629 h 858150"/>
              <a:gd name="connsiteX8" fmla="*/ 3340692 w 3745082"/>
              <a:gd name="connsiteY8" fmla="*/ 148745 h 858150"/>
              <a:gd name="connsiteX9" fmla="*/ 3306369 w 3745082"/>
              <a:gd name="connsiteY9" fmla="*/ 125861 h 858150"/>
              <a:gd name="connsiteX10" fmla="*/ 3272047 w 3745082"/>
              <a:gd name="connsiteY10" fmla="*/ 114419 h 858150"/>
              <a:gd name="connsiteX11" fmla="*/ 3111877 w 3745082"/>
              <a:gd name="connsiteY11" fmla="*/ 80094 h 858150"/>
              <a:gd name="connsiteX12" fmla="*/ 3054673 w 3745082"/>
              <a:gd name="connsiteY12" fmla="*/ 68652 h 858150"/>
              <a:gd name="connsiteX13" fmla="*/ 2963148 w 3745082"/>
              <a:gd name="connsiteY13" fmla="*/ 45768 h 858150"/>
              <a:gd name="connsiteX14" fmla="*/ 2768655 w 3745082"/>
              <a:gd name="connsiteY14" fmla="*/ 22884 h 858150"/>
              <a:gd name="connsiteX15" fmla="*/ 2688570 w 3745082"/>
              <a:gd name="connsiteY15" fmla="*/ 11442 h 858150"/>
              <a:gd name="connsiteX16" fmla="*/ 2562722 w 3745082"/>
              <a:gd name="connsiteY16" fmla="*/ 0 h 858150"/>
              <a:gd name="connsiteX17" fmla="*/ 1944923 w 3745082"/>
              <a:gd name="connsiteY17" fmla="*/ 11442 h 858150"/>
              <a:gd name="connsiteX18" fmla="*/ 1830516 w 3745082"/>
              <a:gd name="connsiteY18" fmla="*/ 34326 h 858150"/>
              <a:gd name="connsiteX19" fmla="*/ 1716108 w 3745082"/>
              <a:gd name="connsiteY19" fmla="*/ 45768 h 858150"/>
              <a:gd name="connsiteX20" fmla="*/ 1613142 w 3745082"/>
              <a:gd name="connsiteY20" fmla="*/ 57210 h 858150"/>
              <a:gd name="connsiteX21" fmla="*/ 1475853 w 3745082"/>
              <a:gd name="connsiteY21" fmla="*/ 80094 h 858150"/>
              <a:gd name="connsiteX22" fmla="*/ 1407209 w 3745082"/>
              <a:gd name="connsiteY22" fmla="*/ 91536 h 858150"/>
              <a:gd name="connsiteX23" fmla="*/ 1224157 w 3745082"/>
              <a:gd name="connsiteY23" fmla="*/ 102978 h 858150"/>
              <a:gd name="connsiteX24" fmla="*/ 1121191 w 3745082"/>
              <a:gd name="connsiteY24" fmla="*/ 114419 h 858150"/>
              <a:gd name="connsiteX25" fmla="*/ 800850 w 3745082"/>
              <a:gd name="connsiteY25" fmla="*/ 148745 h 858150"/>
              <a:gd name="connsiteX26" fmla="*/ 743647 w 3745082"/>
              <a:gd name="connsiteY26" fmla="*/ 160187 h 858150"/>
              <a:gd name="connsiteX27" fmla="*/ 675002 w 3745082"/>
              <a:gd name="connsiteY27" fmla="*/ 183071 h 858150"/>
              <a:gd name="connsiteX28" fmla="*/ 583477 w 3745082"/>
              <a:gd name="connsiteY28" fmla="*/ 194513 h 858150"/>
              <a:gd name="connsiteX29" fmla="*/ 503392 w 3745082"/>
              <a:gd name="connsiteY29" fmla="*/ 217397 h 858150"/>
              <a:gd name="connsiteX30" fmla="*/ 251696 w 3745082"/>
              <a:gd name="connsiteY30" fmla="*/ 251722 h 858150"/>
              <a:gd name="connsiteX31" fmla="*/ 148729 w 3745082"/>
              <a:gd name="connsiteY31" fmla="*/ 286048 h 858150"/>
              <a:gd name="connsiteX32" fmla="*/ 114407 w 3745082"/>
              <a:gd name="connsiteY32" fmla="*/ 297490 h 858150"/>
              <a:gd name="connsiteX33" fmla="*/ 91525 w 3745082"/>
              <a:gd name="connsiteY33" fmla="*/ 320374 h 858150"/>
              <a:gd name="connsiteX34" fmla="*/ 34322 w 3745082"/>
              <a:gd name="connsiteY34" fmla="*/ 537770 h 858150"/>
              <a:gd name="connsiteX35" fmla="*/ 22881 w 3745082"/>
              <a:gd name="connsiteY35" fmla="*/ 640748 h 858150"/>
              <a:gd name="connsiteX36" fmla="*/ 11440 w 3745082"/>
              <a:gd name="connsiteY36" fmla="*/ 709399 h 858150"/>
              <a:gd name="connsiteX37" fmla="*/ 0 w 3745082"/>
              <a:gd name="connsiteY37" fmla="*/ 789493 h 858150"/>
              <a:gd name="connsiteX38" fmla="*/ 45763 w 3745082"/>
              <a:gd name="connsiteY38" fmla="*/ 858144 h 858150"/>
              <a:gd name="connsiteX39" fmla="*/ 3745082 w 3745082"/>
              <a:gd name="connsiteY39" fmla="*/ 609010 h 858150"/>
              <a:gd name="connsiteX0" fmla="*/ 3718235 w 3745082"/>
              <a:gd name="connsiteY0" fmla="*/ 331816 h 796332"/>
              <a:gd name="connsiteX1" fmla="*/ 3661032 w 3745082"/>
              <a:gd name="connsiteY1" fmla="*/ 286048 h 796332"/>
              <a:gd name="connsiteX2" fmla="*/ 3638150 w 3745082"/>
              <a:gd name="connsiteY2" fmla="*/ 263164 h 796332"/>
              <a:gd name="connsiteX3" fmla="*/ 3603828 w 3745082"/>
              <a:gd name="connsiteY3" fmla="*/ 251722 h 796332"/>
              <a:gd name="connsiteX4" fmla="*/ 3558065 w 3745082"/>
              <a:gd name="connsiteY4" fmla="*/ 228839 h 796332"/>
              <a:gd name="connsiteX5" fmla="*/ 3523743 w 3745082"/>
              <a:gd name="connsiteY5" fmla="*/ 217397 h 796332"/>
              <a:gd name="connsiteX6" fmla="*/ 3466539 w 3745082"/>
              <a:gd name="connsiteY6" fmla="*/ 183071 h 796332"/>
              <a:gd name="connsiteX7" fmla="*/ 3432217 w 3745082"/>
              <a:gd name="connsiteY7" fmla="*/ 171629 h 796332"/>
              <a:gd name="connsiteX8" fmla="*/ 3340692 w 3745082"/>
              <a:gd name="connsiteY8" fmla="*/ 148745 h 796332"/>
              <a:gd name="connsiteX9" fmla="*/ 3306369 w 3745082"/>
              <a:gd name="connsiteY9" fmla="*/ 125861 h 796332"/>
              <a:gd name="connsiteX10" fmla="*/ 3272047 w 3745082"/>
              <a:gd name="connsiteY10" fmla="*/ 114419 h 796332"/>
              <a:gd name="connsiteX11" fmla="*/ 3111877 w 3745082"/>
              <a:gd name="connsiteY11" fmla="*/ 80094 h 796332"/>
              <a:gd name="connsiteX12" fmla="*/ 3054673 w 3745082"/>
              <a:gd name="connsiteY12" fmla="*/ 68652 h 796332"/>
              <a:gd name="connsiteX13" fmla="*/ 2963148 w 3745082"/>
              <a:gd name="connsiteY13" fmla="*/ 45768 h 796332"/>
              <a:gd name="connsiteX14" fmla="*/ 2768655 w 3745082"/>
              <a:gd name="connsiteY14" fmla="*/ 22884 h 796332"/>
              <a:gd name="connsiteX15" fmla="*/ 2688570 w 3745082"/>
              <a:gd name="connsiteY15" fmla="*/ 11442 h 796332"/>
              <a:gd name="connsiteX16" fmla="*/ 2562722 w 3745082"/>
              <a:gd name="connsiteY16" fmla="*/ 0 h 796332"/>
              <a:gd name="connsiteX17" fmla="*/ 1944923 w 3745082"/>
              <a:gd name="connsiteY17" fmla="*/ 11442 h 796332"/>
              <a:gd name="connsiteX18" fmla="*/ 1830516 w 3745082"/>
              <a:gd name="connsiteY18" fmla="*/ 34326 h 796332"/>
              <a:gd name="connsiteX19" fmla="*/ 1716108 w 3745082"/>
              <a:gd name="connsiteY19" fmla="*/ 45768 h 796332"/>
              <a:gd name="connsiteX20" fmla="*/ 1613142 w 3745082"/>
              <a:gd name="connsiteY20" fmla="*/ 57210 h 796332"/>
              <a:gd name="connsiteX21" fmla="*/ 1475853 w 3745082"/>
              <a:gd name="connsiteY21" fmla="*/ 80094 h 796332"/>
              <a:gd name="connsiteX22" fmla="*/ 1407209 w 3745082"/>
              <a:gd name="connsiteY22" fmla="*/ 91536 h 796332"/>
              <a:gd name="connsiteX23" fmla="*/ 1224157 w 3745082"/>
              <a:gd name="connsiteY23" fmla="*/ 102978 h 796332"/>
              <a:gd name="connsiteX24" fmla="*/ 1121191 w 3745082"/>
              <a:gd name="connsiteY24" fmla="*/ 114419 h 796332"/>
              <a:gd name="connsiteX25" fmla="*/ 800850 w 3745082"/>
              <a:gd name="connsiteY25" fmla="*/ 148745 h 796332"/>
              <a:gd name="connsiteX26" fmla="*/ 743647 w 3745082"/>
              <a:gd name="connsiteY26" fmla="*/ 160187 h 796332"/>
              <a:gd name="connsiteX27" fmla="*/ 675002 w 3745082"/>
              <a:gd name="connsiteY27" fmla="*/ 183071 h 796332"/>
              <a:gd name="connsiteX28" fmla="*/ 583477 w 3745082"/>
              <a:gd name="connsiteY28" fmla="*/ 194513 h 796332"/>
              <a:gd name="connsiteX29" fmla="*/ 503392 w 3745082"/>
              <a:gd name="connsiteY29" fmla="*/ 217397 h 796332"/>
              <a:gd name="connsiteX30" fmla="*/ 251696 w 3745082"/>
              <a:gd name="connsiteY30" fmla="*/ 251722 h 796332"/>
              <a:gd name="connsiteX31" fmla="*/ 148729 w 3745082"/>
              <a:gd name="connsiteY31" fmla="*/ 286048 h 796332"/>
              <a:gd name="connsiteX32" fmla="*/ 114407 w 3745082"/>
              <a:gd name="connsiteY32" fmla="*/ 297490 h 796332"/>
              <a:gd name="connsiteX33" fmla="*/ 91525 w 3745082"/>
              <a:gd name="connsiteY33" fmla="*/ 320374 h 796332"/>
              <a:gd name="connsiteX34" fmla="*/ 34322 w 3745082"/>
              <a:gd name="connsiteY34" fmla="*/ 537770 h 796332"/>
              <a:gd name="connsiteX35" fmla="*/ 22881 w 3745082"/>
              <a:gd name="connsiteY35" fmla="*/ 640748 h 796332"/>
              <a:gd name="connsiteX36" fmla="*/ 11440 w 3745082"/>
              <a:gd name="connsiteY36" fmla="*/ 709399 h 796332"/>
              <a:gd name="connsiteX37" fmla="*/ 0 w 3745082"/>
              <a:gd name="connsiteY37" fmla="*/ 789493 h 796332"/>
              <a:gd name="connsiteX38" fmla="*/ 932970 w 3745082"/>
              <a:gd name="connsiteY38" fmla="*/ 536093 h 796332"/>
              <a:gd name="connsiteX39" fmla="*/ 3745082 w 3745082"/>
              <a:gd name="connsiteY39" fmla="*/ 609010 h 796332"/>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970767 w 3782879"/>
              <a:gd name="connsiteY38" fmla="*/ 536093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1292835 w 3782879"/>
              <a:gd name="connsiteY38" fmla="*/ 329495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3103709 w 3782879"/>
              <a:gd name="connsiteY38" fmla="*/ 353800 h 722947"/>
              <a:gd name="connsiteX39" fmla="*/ 3782879 w 3782879"/>
              <a:gd name="connsiteY39" fmla="*/ 609010 h 722947"/>
              <a:gd name="connsiteX0" fmla="*/ 3850045 w 3876892"/>
              <a:gd name="connsiteY0" fmla="*/ 331816 h 723727"/>
              <a:gd name="connsiteX1" fmla="*/ 3792842 w 3876892"/>
              <a:gd name="connsiteY1" fmla="*/ 286048 h 723727"/>
              <a:gd name="connsiteX2" fmla="*/ 3769960 w 3876892"/>
              <a:gd name="connsiteY2" fmla="*/ 263164 h 723727"/>
              <a:gd name="connsiteX3" fmla="*/ 3735638 w 3876892"/>
              <a:gd name="connsiteY3" fmla="*/ 251722 h 723727"/>
              <a:gd name="connsiteX4" fmla="*/ 3689875 w 3876892"/>
              <a:gd name="connsiteY4" fmla="*/ 228839 h 723727"/>
              <a:gd name="connsiteX5" fmla="*/ 3655553 w 3876892"/>
              <a:gd name="connsiteY5" fmla="*/ 217397 h 723727"/>
              <a:gd name="connsiteX6" fmla="*/ 3598349 w 3876892"/>
              <a:gd name="connsiteY6" fmla="*/ 183071 h 723727"/>
              <a:gd name="connsiteX7" fmla="*/ 3564027 w 3876892"/>
              <a:gd name="connsiteY7" fmla="*/ 171629 h 723727"/>
              <a:gd name="connsiteX8" fmla="*/ 3472502 w 3876892"/>
              <a:gd name="connsiteY8" fmla="*/ 148745 h 723727"/>
              <a:gd name="connsiteX9" fmla="*/ 3438179 w 3876892"/>
              <a:gd name="connsiteY9" fmla="*/ 125861 h 723727"/>
              <a:gd name="connsiteX10" fmla="*/ 3403857 w 3876892"/>
              <a:gd name="connsiteY10" fmla="*/ 114419 h 723727"/>
              <a:gd name="connsiteX11" fmla="*/ 3243687 w 3876892"/>
              <a:gd name="connsiteY11" fmla="*/ 80094 h 723727"/>
              <a:gd name="connsiteX12" fmla="*/ 3186483 w 3876892"/>
              <a:gd name="connsiteY12" fmla="*/ 68652 h 723727"/>
              <a:gd name="connsiteX13" fmla="*/ 3094958 w 3876892"/>
              <a:gd name="connsiteY13" fmla="*/ 45768 h 723727"/>
              <a:gd name="connsiteX14" fmla="*/ 2900465 w 3876892"/>
              <a:gd name="connsiteY14" fmla="*/ 22884 h 723727"/>
              <a:gd name="connsiteX15" fmla="*/ 2820380 w 3876892"/>
              <a:gd name="connsiteY15" fmla="*/ 11442 h 723727"/>
              <a:gd name="connsiteX16" fmla="*/ 2694532 w 3876892"/>
              <a:gd name="connsiteY16" fmla="*/ 0 h 723727"/>
              <a:gd name="connsiteX17" fmla="*/ 2076733 w 3876892"/>
              <a:gd name="connsiteY17" fmla="*/ 11442 h 723727"/>
              <a:gd name="connsiteX18" fmla="*/ 1962326 w 3876892"/>
              <a:gd name="connsiteY18" fmla="*/ 34326 h 723727"/>
              <a:gd name="connsiteX19" fmla="*/ 1847918 w 3876892"/>
              <a:gd name="connsiteY19" fmla="*/ 45768 h 723727"/>
              <a:gd name="connsiteX20" fmla="*/ 1744952 w 3876892"/>
              <a:gd name="connsiteY20" fmla="*/ 57210 h 723727"/>
              <a:gd name="connsiteX21" fmla="*/ 1607663 w 3876892"/>
              <a:gd name="connsiteY21" fmla="*/ 80094 h 723727"/>
              <a:gd name="connsiteX22" fmla="*/ 1539019 w 3876892"/>
              <a:gd name="connsiteY22" fmla="*/ 91536 h 723727"/>
              <a:gd name="connsiteX23" fmla="*/ 1355967 w 3876892"/>
              <a:gd name="connsiteY23" fmla="*/ 102978 h 723727"/>
              <a:gd name="connsiteX24" fmla="*/ 1253001 w 3876892"/>
              <a:gd name="connsiteY24" fmla="*/ 114419 h 723727"/>
              <a:gd name="connsiteX25" fmla="*/ 932660 w 3876892"/>
              <a:gd name="connsiteY25" fmla="*/ 148745 h 723727"/>
              <a:gd name="connsiteX26" fmla="*/ 875457 w 3876892"/>
              <a:gd name="connsiteY26" fmla="*/ 160187 h 723727"/>
              <a:gd name="connsiteX27" fmla="*/ 806812 w 3876892"/>
              <a:gd name="connsiteY27" fmla="*/ 183071 h 723727"/>
              <a:gd name="connsiteX28" fmla="*/ 715287 w 3876892"/>
              <a:gd name="connsiteY28" fmla="*/ 194513 h 723727"/>
              <a:gd name="connsiteX29" fmla="*/ 635202 w 3876892"/>
              <a:gd name="connsiteY29" fmla="*/ 217397 h 723727"/>
              <a:gd name="connsiteX30" fmla="*/ 383506 w 3876892"/>
              <a:gd name="connsiteY30" fmla="*/ 251722 h 723727"/>
              <a:gd name="connsiteX31" fmla="*/ 280539 w 3876892"/>
              <a:gd name="connsiteY31" fmla="*/ 286048 h 723727"/>
              <a:gd name="connsiteX32" fmla="*/ 246217 w 3876892"/>
              <a:gd name="connsiteY32" fmla="*/ 297490 h 723727"/>
              <a:gd name="connsiteX33" fmla="*/ 223335 w 3876892"/>
              <a:gd name="connsiteY33" fmla="*/ 320374 h 723727"/>
              <a:gd name="connsiteX34" fmla="*/ 166132 w 3876892"/>
              <a:gd name="connsiteY34" fmla="*/ 537770 h 723727"/>
              <a:gd name="connsiteX35" fmla="*/ 154691 w 3876892"/>
              <a:gd name="connsiteY35" fmla="*/ 640748 h 723727"/>
              <a:gd name="connsiteX36" fmla="*/ 143250 w 3876892"/>
              <a:gd name="connsiteY36" fmla="*/ 709399 h 723727"/>
              <a:gd name="connsiteX37" fmla="*/ 2118909 w 3876892"/>
              <a:gd name="connsiteY37" fmla="*/ 339838 h 723727"/>
              <a:gd name="connsiteX38" fmla="*/ 3197722 w 3876892"/>
              <a:gd name="connsiteY38" fmla="*/ 353800 h 723727"/>
              <a:gd name="connsiteX39" fmla="*/ 3876892 w 3876892"/>
              <a:gd name="connsiteY39" fmla="*/ 609010 h 723727"/>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837918 w 3864765"/>
              <a:gd name="connsiteY0" fmla="*/ 331816 h 647245"/>
              <a:gd name="connsiteX1" fmla="*/ 3780715 w 3864765"/>
              <a:gd name="connsiteY1" fmla="*/ 286048 h 647245"/>
              <a:gd name="connsiteX2" fmla="*/ 3757833 w 3864765"/>
              <a:gd name="connsiteY2" fmla="*/ 263164 h 647245"/>
              <a:gd name="connsiteX3" fmla="*/ 3723511 w 3864765"/>
              <a:gd name="connsiteY3" fmla="*/ 251722 h 647245"/>
              <a:gd name="connsiteX4" fmla="*/ 3677748 w 3864765"/>
              <a:gd name="connsiteY4" fmla="*/ 228839 h 647245"/>
              <a:gd name="connsiteX5" fmla="*/ 3643426 w 3864765"/>
              <a:gd name="connsiteY5" fmla="*/ 217397 h 647245"/>
              <a:gd name="connsiteX6" fmla="*/ 3586222 w 3864765"/>
              <a:gd name="connsiteY6" fmla="*/ 183071 h 647245"/>
              <a:gd name="connsiteX7" fmla="*/ 3551900 w 3864765"/>
              <a:gd name="connsiteY7" fmla="*/ 171629 h 647245"/>
              <a:gd name="connsiteX8" fmla="*/ 3460375 w 3864765"/>
              <a:gd name="connsiteY8" fmla="*/ 148745 h 647245"/>
              <a:gd name="connsiteX9" fmla="*/ 3426052 w 3864765"/>
              <a:gd name="connsiteY9" fmla="*/ 125861 h 647245"/>
              <a:gd name="connsiteX10" fmla="*/ 3391730 w 3864765"/>
              <a:gd name="connsiteY10" fmla="*/ 114419 h 647245"/>
              <a:gd name="connsiteX11" fmla="*/ 3231560 w 3864765"/>
              <a:gd name="connsiteY11" fmla="*/ 80094 h 647245"/>
              <a:gd name="connsiteX12" fmla="*/ 3174356 w 3864765"/>
              <a:gd name="connsiteY12" fmla="*/ 68652 h 647245"/>
              <a:gd name="connsiteX13" fmla="*/ 3082831 w 3864765"/>
              <a:gd name="connsiteY13" fmla="*/ 45768 h 647245"/>
              <a:gd name="connsiteX14" fmla="*/ 2888338 w 3864765"/>
              <a:gd name="connsiteY14" fmla="*/ 22884 h 647245"/>
              <a:gd name="connsiteX15" fmla="*/ 2808253 w 3864765"/>
              <a:gd name="connsiteY15" fmla="*/ 11442 h 647245"/>
              <a:gd name="connsiteX16" fmla="*/ 2682405 w 3864765"/>
              <a:gd name="connsiteY16" fmla="*/ 0 h 647245"/>
              <a:gd name="connsiteX17" fmla="*/ 2064606 w 3864765"/>
              <a:gd name="connsiteY17" fmla="*/ 11442 h 647245"/>
              <a:gd name="connsiteX18" fmla="*/ 1950199 w 3864765"/>
              <a:gd name="connsiteY18" fmla="*/ 34326 h 647245"/>
              <a:gd name="connsiteX19" fmla="*/ 1835791 w 3864765"/>
              <a:gd name="connsiteY19" fmla="*/ 45768 h 647245"/>
              <a:gd name="connsiteX20" fmla="*/ 1732825 w 3864765"/>
              <a:gd name="connsiteY20" fmla="*/ 57210 h 647245"/>
              <a:gd name="connsiteX21" fmla="*/ 1595536 w 3864765"/>
              <a:gd name="connsiteY21" fmla="*/ 80094 h 647245"/>
              <a:gd name="connsiteX22" fmla="*/ 1526892 w 3864765"/>
              <a:gd name="connsiteY22" fmla="*/ 91536 h 647245"/>
              <a:gd name="connsiteX23" fmla="*/ 1343840 w 3864765"/>
              <a:gd name="connsiteY23" fmla="*/ 102978 h 647245"/>
              <a:gd name="connsiteX24" fmla="*/ 1240874 w 3864765"/>
              <a:gd name="connsiteY24" fmla="*/ 114419 h 647245"/>
              <a:gd name="connsiteX25" fmla="*/ 920533 w 3864765"/>
              <a:gd name="connsiteY25" fmla="*/ 148745 h 647245"/>
              <a:gd name="connsiteX26" fmla="*/ 863330 w 3864765"/>
              <a:gd name="connsiteY26" fmla="*/ 160187 h 647245"/>
              <a:gd name="connsiteX27" fmla="*/ 794685 w 3864765"/>
              <a:gd name="connsiteY27" fmla="*/ 183071 h 647245"/>
              <a:gd name="connsiteX28" fmla="*/ 703160 w 3864765"/>
              <a:gd name="connsiteY28" fmla="*/ 194513 h 647245"/>
              <a:gd name="connsiteX29" fmla="*/ 623075 w 3864765"/>
              <a:gd name="connsiteY29" fmla="*/ 217397 h 647245"/>
              <a:gd name="connsiteX30" fmla="*/ 371379 w 3864765"/>
              <a:gd name="connsiteY30" fmla="*/ 251722 h 647245"/>
              <a:gd name="connsiteX31" fmla="*/ 268412 w 3864765"/>
              <a:gd name="connsiteY31" fmla="*/ 286048 h 647245"/>
              <a:gd name="connsiteX32" fmla="*/ 234090 w 3864765"/>
              <a:gd name="connsiteY32" fmla="*/ 297490 h 647245"/>
              <a:gd name="connsiteX33" fmla="*/ 211208 w 3864765"/>
              <a:gd name="connsiteY33" fmla="*/ 320374 h 647245"/>
              <a:gd name="connsiteX34" fmla="*/ 154005 w 3864765"/>
              <a:gd name="connsiteY34" fmla="*/ 537770 h 647245"/>
              <a:gd name="connsiteX35" fmla="*/ 142564 w 3864765"/>
              <a:gd name="connsiteY35" fmla="*/ 640748 h 647245"/>
              <a:gd name="connsiteX36" fmla="*/ 2106782 w 3864765"/>
              <a:gd name="connsiteY36" fmla="*/ 339838 h 647245"/>
              <a:gd name="connsiteX37" fmla="*/ 3185595 w 3864765"/>
              <a:gd name="connsiteY37" fmla="*/ 353800 h 647245"/>
              <a:gd name="connsiteX38" fmla="*/ 3864765 w 3864765"/>
              <a:gd name="connsiteY38" fmla="*/ 609010 h 647245"/>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69134 w 3695981"/>
              <a:gd name="connsiteY0" fmla="*/ 331816 h 609010"/>
              <a:gd name="connsiteX1" fmla="*/ 3611931 w 3695981"/>
              <a:gd name="connsiteY1" fmla="*/ 286048 h 609010"/>
              <a:gd name="connsiteX2" fmla="*/ 3589049 w 3695981"/>
              <a:gd name="connsiteY2" fmla="*/ 263164 h 609010"/>
              <a:gd name="connsiteX3" fmla="*/ 3554727 w 3695981"/>
              <a:gd name="connsiteY3" fmla="*/ 251722 h 609010"/>
              <a:gd name="connsiteX4" fmla="*/ 3508964 w 3695981"/>
              <a:gd name="connsiteY4" fmla="*/ 228839 h 609010"/>
              <a:gd name="connsiteX5" fmla="*/ 3474642 w 3695981"/>
              <a:gd name="connsiteY5" fmla="*/ 217397 h 609010"/>
              <a:gd name="connsiteX6" fmla="*/ 3417438 w 3695981"/>
              <a:gd name="connsiteY6" fmla="*/ 183071 h 609010"/>
              <a:gd name="connsiteX7" fmla="*/ 3383116 w 3695981"/>
              <a:gd name="connsiteY7" fmla="*/ 171629 h 609010"/>
              <a:gd name="connsiteX8" fmla="*/ 3291591 w 3695981"/>
              <a:gd name="connsiteY8" fmla="*/ 148745 h 609010"/>
              <a:gd name="connsiteX9" fmla="*/ 3257268 w 3695981"/>
              <a:gd name="connsiteY9" fmla="*/ 125861 h 609010"/>
              <a:gd name="connsiteX10" fmla="*/ 3222946 w 3695981"/>
              <a:gd name="connsiteY10" fmla="*/ 114419 h 609010"/>
              <a:gd name="connsiteX11" fmla="*/ 3062776 w 3695981"/>
              <a:gd name="connsiteY11" fmla="*/ 80094 h 609010"/>
              <a:gd name="connsiteX12" fmla="*/ 3005572 w 3695981"/>
              <a:gd name="connsiteY12" fmla="*/ 68652 h 609010"/>
              <a:gd name="connsiteX13" fmla="*/ 2914047 w 3695981"/>
              <a:gd name="connsiteY13" fmla="*/ 45768 h 609010"/>
              <a:gd name="connsiteX14" fmla="*/ 2719554 w 3695981"/>
              <a:gd name="connsiteY14" fmla="*/ 22884 h 609010"/>
              <a:gd name="connsiteX15" fmla="*/ 2639469 w 3695981"/>
              <a:gd name="connsiteY15" fmla="*/ 11442 h 609010"/>
              <a:gd name="connsiteX16" fmla="*/ 2513621 w 3695981"/>
              <a:gd name="connsiteY16" fmla="*/ 0 h 609010"/>
              <a:gd name="connsiteX17" fmla="*/ 1895822 w 3695981"/>
              <a:gd name="connsiteY17" fmla="*/ 11442 h 609010"/>
              <a:gd name="connsiteX18" fmla="*/ 1781415 w 3695981"/>
              <a:gd name="connsiteY18" fmla="*/ 34326 h 609010"/>
              <a:gd name="connsiteX19" fmla="*/ 1667007 w 3695981"/>
              <a:gd name="connsiteY19" fmla="*/ 45768 h 609010"/>
              <a:gd name="connsiteX20" fmla="*/ 1564041 w 3695981"/>
              <a:gd name="connsiteY20" fmla="*/ 57210 h 609010"/>
              <a:gd name="connsiteX21" fmla="*/ 1426752 w 3695981"/>
              <a:gd name="connsiteY21" fmla="*/ 80094 h 609010"/>
              <a:gd name="connsiteX22" fmla="*/ 1358108 w 3695981"/>
              <a:gd name="connsiteY22" fmla="*/ 91536 h 609010"/>
              <a:gd name="connsiteX23" fmla="*/ 1175056 w 3695981"/>
              <a:gd name="connsiteY23" fmla="*/ 102978 h 609010"/>
              <a:gd name="connsiteX24" fmla="*/ 1072090 w 3695981"/>
              <a:gd name="connsiteY24" fmla="*/ 114419 h 609010"/>
              <a:gd name="connsiteX25" fmla="*/ 751749 w 3695981"/>
              <a:gd name="connsiteY25" fmla="*/ 148745 h 609010"/>
              <a:gd name="connsiteX26" fmla="*/ 694546 w 3695981"/>
              <a:gd name="connsiteY26" fmla="*/ 160187 h 609010"/>
              <a:gd name="connsiteX27" fmla="*/ 625901 w 3695981"/>
              <a:gd name="connsiteY27" fmla="*/ 183071 h 609010"/>
              <a:gd name="connsiteX28" fmla="*/ 534376 w 3695981"/>
              <a:gd name="connsiteY28" fmla="*/ 194513 h 609010"/>
              <a:gd name="connsiteX29" fmla="*/ 454291 w 3695981"/>
              <a:gd name="connsiteY29" fmla="*/ 217397 h 609010"/>
              <a:gd name="connsiteX30" fmla="*/ 202595 w 3695981"/>
              <a:gd name="connsiteY30" fmla="*/ 251722 h 609010"/>
              <a:gd name="connsiteX31" fmla="*/ 99628 w 3695981"/>
              <a:gd name="connsiteY31" fmla="*/ 286048 h 609010"/>
              <a:gd name="connsiteX32" fmla="*/ 65306 w 3695981"/>
              <a:gd name="connsiteY32" fmla="*/ 297490 h 609010"/>
              <a:gd name="connsiteX33" fmla="*/ 42424 w 3695981"/>
              <a:gd name="connsiteY33" fmla="*/ 320374 h 609010"/>
              <a:gd name="connsiteX34" fmla="*/ 690125 w 3695981"/>
              <a:gd name="connsiteY34" fmla="*/ 337248 h 609010"/>
              <a:gd name="connsiteX35" fmla="*/ 854910 w 3695981"/>
              <a:gd name="connsiteY35" fmla="*/ 343004 h 609010"/>
              <a:gd name="connsiteX36" fmla="*/ 1937998 w 3695981"/>
              <a:gd name="connsiteY36" fmla="*/ 339838 h 609010"/>
              <a:gd name="connsiteX37" fmla="*/ 3016811 w 3695981"/>
              <a:gd name="connsiteY37" fmla="*/ 353800 h 609010"/>
              <a:gd name="connsiteX38" fmla="*/ 3695981 w 3695981"/>
              <a:gd name="connsiteY38"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160171 w 3653557"/>
              <a:gd name="connsiteY30" fmla="*/ 251722 h 609010"/>
              <a:gd name="connsiteX31" fmla="*/ 57204 w 3653557"/>
              <a:gd name="connsiteY31" fmla="*/ 286048 h 609010"/>
              <a:gd name="connsiteX32" fmla="*/ 0 w 3653557"/>
              <a:gd name="connsiteY32" fmla="*/ 320374 h 609010"/>
              <a:gd name="connsiteX33" fmla="*/ 647701 w 3653557"/>
              <a:gd name="connsiteY33" fmla="*/ 337248 h 609010"/>
              <a:gd name="connsiteX34" fmla="*/ 812486 w 3653557"/>
              <a:gd name="connsiteY34" fmla="*/ 343004 h 609010"/>
              <a:gd name="connsiteX35" fmla="*/ 1895574 w 3653557"/>
              <a:gd name="connsiteY35" fmla="*/ 339838 h 609010"/>
              <a:gd name="connsiteX36" fmla="*/ 2974387 w 3653557"/>
              <a:gd name="connsiteY36" fmla="*/ 353800 h 609010"/>
              <a:gd name="connsiteX37" fmla="*/ 3653557 w 3653557"/>
              <a:gd name="connsiteY37"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40940 w 3653557"/>
              <a:gd name="connsiteY27" fmla="*/ 128383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70826 w 3683443"/>
              <a:gd name="connsiteY27" fmla="*/ 128383 h 609010"/>
              <a:gd name="connsiteX28" fmla="*/ 521838 w 3683443"/>
              <a:gd name="connsiteY28" fmla="*/ 194513 h 609010"/>
              <a:gd name="connsiteX29" fmla="*/ 150069 w 3683443"/>
              <a:gd name="connsiteY29" fmla="*/ 205245 h 609010"/>
              <a:gd name="connsiteX30" fmla="*/ 29886 w 3683443"/>
              <a:gd name="connsiteY30" fmla="*/ 320374 h 609010"/>
              <a:gd name="connsiteX31" fmla="*/ 677587 w 3683443"/>
              <a:gd name="connsiteY31" fmla="*/ 337248 h 609010"/>
              <a:gd name="connsiteX32" fmla="*/ 842372 w 3683443"/>
              <a:gd name="connsiteY32" fmla="*/ 343004 h 609010"/>
              <a:gd name="connsiteX33" fmla="*/ 1925460 w 3683443"/>
              <a:gd name="connsiteY33" fmla="*/ 339838 h 609010"/>
              <a:gd name="connsiteX34" fmla="*/ 3004273 w 3683443"/>
              <a:gd name="connsiteY34" fmla="*/ 353800 h 609010"/>
              <a:gd name="connsiteX35" fmla="*/ 3683443 w 3683443"/>
              <a:gd name="connsiteY35"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21838 w 3683443"/>
              <a:gd name="connsiteY27" fmla="*/ 194513 h 609010"/>
              <a:gd name="connsiteX28" fmla="*/ 150069 w 3683443"/>
              <a:gd name="connsiteY28" fmla="*/ 205245 h 609010"/>
              <a:gd name="connsiteX29" fmla="*/ 29886 w 3683443"/>
              <a:gd name="connsiteY29" fmla="*/ 320374 h 609010"/>
              <a:gd name="connsiteX30" fmla="*/ 677587 w 3683443"/>
              <a:gd name="connsiteY30" fmla="*/ 337248 h 609010"/>
              <a:gd name="connsiteX31" fmla="*/ 842372 w 3683443"/>
              <a:gd name="connsiteY31" fmla="*/ 343004 h 609010"/>
              <a:gd name="connsiteX32" fmla="*/ 1925460 w 3683443"/>
              <a:gd name="connsiteY32" fmla="*/ 339838 h 609010"/>
              <a:gd name="connsiteX33" fmla="*/ 3004273 w 3683443"/>
              <a:gd name="connsiteY33" fmla="*/ 353800 h 609010"/>
              <a:gd name="connsiteX34" fmla="*/ 3683443 w 3683443"/>
              <a:gd name="connsiteY34" fmla="*/ 609010 h 6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83443" h="609010">
                <a:moveTo>
                  <a:pt x="3656596" y="331816"/>
                </a:moveTo>
                <a:cubicBezTo>
                  <a:pt x="3637528" y="316560"/>
                  <a:pt x="3617933" y="301941"/>
                  <a:pt x="3599393" y="286048"/>
                </a:cubicBezTo>
                <a:cubicBezTo>
                  <a:pt x="3591203" y="279027"/>
                  <a:pt x="3585761" y="268714"/>
                  <a:pt x="3576511" y="263164"/>
                </a:cubicBezTo>
                <a:cubicBezTo>
                  <a:pt x="3566170" y="256959"/>
                  <a:pt x="3553273" y="256473"/>
                  <a:pt x="3542189" y="251722"/>
                </a:cubicBezTo>
                <a:cubicBezTo>
                  <a:pt x="3526513" y="245003"/>
                  <a:pt x="3512102" y="235558"/>
                  <a:pt x="3496426" y="228839"/>
                </a:cubicBezTo>
                <a:cubicBezTo>
                  <a:pt x="3485342" y="224088"/>
                  <a:pt x="3472890" y="222791"/>
                  <a:pt x="3462104" y="217397"/>
                </a:cubicBezTo>
                <a:cubicBezTo>
                  <a:pt x="3442215" y="207451"/>
                  <a:pt x="3424789" y="193017"/>
                  <a:pt x="3404900" y="183071"/>
                </a:cubicBezTo>
                <a:cubicBezTo>
                  <a:pt x="3394114" y="177677"/>
                  <a:pt x="3382213" y="174802"/>
                  <a:pt x="3370578" y="171629"/>
                </a:cubicBezTo>
                <a:cubicBezTo>
                  <a:pt x="3340239" y="163354"/>
                  <a:pt x="3279053" y="148745"/>
                  <a:pt x="3279053" y="148745"/>
                </a:cubicBezTo>
                <a:cubicBezTo>
                  <a:pt x="3267612" y="141117"/>
                  <a:pt x="3257029" y="132011"/>
                  <a:pt x="3244730" y="125861"/>
                </a:cubicBezTo>
                <a:cubicBezTo>
                  <a:pt x="3233944" y="120467"/>
                  <a:pt x="3222043" y="117592"/>
                  <a:pt x="3210408" y="114419"/>
                </a:cubicBezTo>
                <a:cubicBezTo>
                  <a:pt x="3102373" y="84952"/>
                  <a:pt x="3145480" y="97413"/>
                  <a:pt x="3050238" y="80094"/>
                </a:cubicBezTo>
                <a:cubicBezTo>
                  <a:pt x="3031106" y="76615"/>
                  <a:pt x="3011982" y="73025"/>
                  <a:pt x="2993034" y="68652"/>
                </a:cubicBezTo>
                <a:cubicBezTo>
                  <a:pt x="2962392" y="61580"/>
                  <a:pt x="2932764" y="49241"/>
                  <a:pt x="2901509" y="45768"/>
                </a:cubicBezTo>
                <a:cubicBezTo>
                  <a:pt x="2820967" y="36818"/>
                  <a:pt x="2785636" y="33368"/>
                  <a:pt x="2707016" y="22884"/>
                </a:cubicBezTo>
                <a:cubicBezTo>
                  <a:pt x="2680287" y="19320"/>
                  <a:pt x="2653732" y="14420"/>
                  <a:pt x="2626931" y="11442"/>
                </a:cubicBezTo>
                <a:cubicBezTo>
                  <a:pt x="2585066" y="6790"/>
                  <a:pt x="2543032" y="3814"/>
                  <a:pt x="2501083" y="0"/>
                </a:cubicBezTo>
                <a:lnTo>
                  <a:pt x="1883284" y="11442"/>
                </a:lnTo>
                <a:cubicBezTo>
                  <a:pt x="1803055" y="14117"/>
                  <a:pt x="1834483" y="24953"/>
                  <a:pt x="1768877" y="34326"/>
                </a:cubicBezTo>
                <a:cubicBezTo>
                  <a:pt x="1730936" y="39747"/>
                  <a:pt x="1692585" y="41755"/>
                  <a:pt x="1654469" y="45768"/>
                </a:cubicBezTo>
                <a:cubicBezTo>
                  <a:pt x="1620126" y="49384"/>
                  <a:pt x="1585689" y="52326"/>
                  <a:pt x="1551503" y="57210"/>
                </a:cubicBezTo>
                <a:cubicBezTo>
                  <a:pt x="1505575" y="63772"/>
                  <a:pt x="1459977" y="72466"/>
                  <a:pt x="1414214" y="80094"/>
                </a:cubicBezTo>
                <a:cubicBezTo>
                  <a:pt x="1391333" y="83908"/>
                  <a:pt x="1368722" y="90089"/>
                  <a:pt x="1345570" y="91536"/>
                </a:cubicBezTo>
                <a:lnTo>
                  <a:pt x="1162518" y="102978"/>
                </a:lnTo>
                <a:cubicBezTo>
                  <a:pt x="1128095" y="105732"/>
                  <a:pt x="1093955" y="111427"/>
                  <a:pt x="1059552" y="114419"/>
                </a:cubicBezTo>
                <a:cubicBezTo>
                  <a:pt x="923143" y="126281"/>
                  <a:pt x="874225" y="121739"/>
                  <a:pt x="739211" y="148745"/>
                </a:cubicBezTo>
                <a:cubicBezTo>
                  <a:pt x="720143" y="152559"/>
                  <a:pt x="718237" y="152559"/>
                  <a:pt x="682008" y="160187"/>
                </a:cubicBezTo>
                <a:cubicBezTo>
                  <a:pt x="645779" y="167815"/>
                  <a:pt x="610494" y="187003"/>
                  <a:pt x="521838" y="194513"/>
                </a:cubicBezTo>
                <a:cubicBezTo>
                  <a:pt x="433182" y="202023"/>
                  <a:pt x="177272" y="196176"/>
                  <a:pt x="150069" y="205245"/>
                </a:cubicBezTo>
                <a:cubicBezTo>
                  <a:pt x="68077" y="226222"/>
                  <a:pt x="-58034" y="298374"/>
                  <a:pt x="29886" y="320374"/>
                </a:cubicBezTo>
                <a:cubicBezTo>
                  <a:pt x="117806" y="342374"/>
                  <a:pt x="689028" y="283852"/>
                  <a:pt x="677587" y="337248"/>
                </a:cubicBezTo>
                <a:cubicBezTo>
                  <a:pt x="673773" y="371574"/>
                  <a:pt x="634393" y="342572"/>
                  <a:pt x="842372" y="343004"/>
                </a:cubicBezTo>
                <a:cubicBezTo>
                  <a:pt x="1050351" y="343436"/>
                  <a:pt x="1418288" y="387663"/>
                  <a:pt x="1925460" y="339838"/>
                </a:cubicBezTo>
                <a:cubicBezTo>
                  <a:pt x="1936901" y="397053"/>
                  <a:pt x="2952967" y="343538"/>
                  <a:pt x="3004273" y="353800"/>
                </a:cubicBezTo>
                <a:cubicBezTo>
                  <a:pt x="3011752" y="355296"/>
                  <a:pt x="3675816" y="609010"/>
                  <a:pt x="3683443" y="609010"/>
                </a:cubicBezTo>
              </a:path>
            </a:pathLst>
          </a:custGeom>
          <a:ln w="63500">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1" name="TextBox 150"/>
          <p:cNvSpPr txBox="1"/>
          <p:nvPr/>
        </p:nvSpPr>
        <p:spPr>
          <a:xfrm>
            <a:off x="6304525" y="715454"/>
            <a:ext cx="1157446"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pipes</a:t>
            </a:r>
            <a:endParaRPr lang="en-US" sz="2000" baseline="-25000" dirty="0"/>
          </a:p>
        </p:txBody>
      </p:sp>
      <p:sp>
        <p:nvSpPr>
          <p:cNvPr id="163" name="TextBox 162"/>
          <p:cNvSpPr txBox="1"/>
          <p:nvPr/>
        </p:nvSpPr>
        <p:spPr>
          <a:xfrm>
            <a:off x="2058691" y="5750252"/>
            <a:ext cx="1022767" cy="400110"/>
          </a:xfrm>
          <a:prstGeom prst="rect">
            <a:avLst/>
          </a:prstGeom>
          <a:noFill/>
        </p:spPr>
        <p:txBody>
          <a:bodyPr wrap="square" rtlCol="0">
            <a:spAutoFit/>
          </a:bodyPr>
          <a:lstStyle/>
          <a:p>
            <a:r>
              <a:rPr lang="en-US" sz="2000" dirty="0"/>
              <a:t>S</a:t>
            </a:r>
            <a:r>
              <a:rPr lang="en-US" sz="2000" dirty="0" smtClean="0"/>
              <a:t>pring</a:t>
            </a:r>
            <a:endParaRPr lang="en-US" sz="2000" dirty="0"/>
          </a:p>
        </p:txBody>
      </p:sp>
      <p:cxnSp>
        <p:nvCxnSpPr>
          <p:cNvPr id="164" name="Straight Arrow Connector 163"/>
          <p:cNvCxnSpPr>
            <a:stCxn id="163" idx="1"/>
          </p:cNvCxnSpPr>
          <p:nvPr/>
        </p:nvCxnSpPr>
        <p:spPr>
          <a:xfrm flipH="1" flipV="1">
            <a:off x="1426947" y="5643640"/>
            <a:ext cx="631744" cy="306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1102017" y="2460016"/>
            <a:ext cx="1487162" cy="1015663"/>
          </a:xfrm>
          <a:prstGeom prst="rect">
            <a:avLst/>
          </a:prstGeom>
          <a:noFill/>
        </p:spPr>
        <p:txBody>
          <a:bodyPr wrap="square" rtlCol="0">
            <a:spAutoFit/>
          </a:bodyPr>
          <a:lstStyle/>
          <a:p>
            <a:r>
              <a:rPr lang="en-US" sz="2000" dirty="0" smtClean="0"/>
              <a:t>Heat shield support structure</a:t>
            </a:r>
            <a:endParaRPr lang="en-US" sz="2000" dirty="0"/>
          </a:p>
        </p:txBody>
      </p:sp>
      <p:cxnSp>
        <p:nvCxnSpPr>
          <p:cNvPr id="167" name="Straight Arrow Connector 166"/>
          <p:cNvCxnSpPr/>
          <p:nvPr/>
        </p:nvCxnSpPr>
        <p:spPr>
          <a:xfrm flipH="1" flipV="1">
            <a:off x="964075" y="1998634"/>
            <a:ext cx="338019" cy="472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78" name="Group 177"/>
          <p:cNvGrpSpPr/>
          <p:nvPr/>
        </p:nvGrpSpPr>
        <p:grpSpPr>
          <a:xfrm>
            <a:off x="475649" y="138923"/>
            <a:ext cx="3120912" cy="1520700"/>
            <a:chOff x="475649" y="138923"/>
            <a:chExt cx="3120912" cy="1520700"/>
          </a:xfrm>
        </p:grpSpPr>
        <p:sp>
          <p:nvSpPr>
            <p:cNvPr id="177" name="Rectangle 176"/>
            <p:cNvSpPr/>
            <p:nvPr/>
          </p:nvSpPr>
          <p:spPr>
            <a:xfrm>
              <a:off x="475649" y="138923"/>
              <a:ext cx="3120912" cy="1488099"/>
            </a:xfrm>
            <a:prstGeom prst="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9" name="Group 168"/>
            <p:cNvGrpSpPr/>
            <p:nvPr/>
          </p:nvGrpSpPr>
          <p:grpSpPr>
            <a:xfrm>
              <a:off x="475649" y="138923"/>
              <a:ext cx="3120912" cy="1520700"/>
              <a:chOff x="498531" y="814001"/>
              <a:chExt cx="3120912" cy="1520700"/>
            </a:xfrm>
          </p:grpSpPr>
          <p:cxnSp>
            <p:nvCxnSpPr>
              <p:cNvPr id="170" name="Straight Arrow Connector 169"/>
              <p:cNvCxnSpPr/>
              <p:nvPr/>
            </p:nvCxnSpPr>
            <p:spPr>
              <a:xfrm>
                <a:off x="698654" y="1367558"/>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698654" y="998668"/>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1232059" y="814002"/>
                <a:ext cx="1100725" cy="384721"/>
              </a:xfrm>
              <a:prstGeom prst="rect">
                <a:avLst/>
              </a:prstGeom>
              <a:noFill/>
            </p:spPr>
            <p:txBody>
              <a:bodyPr wrap="square" rtlCol="0">
                <a:spAutoFit/>
              </a:bodyPr>
              <a:lstStyle/>
              <a:p>
                <a:r>
                  <a:rPr lang="en-US" sz="1900" dirty="0" smtClean="0"/>
                  <a:t>Actuator</a:t>
                </a:r>
                <a:endParaRPr lang="en-US" sz="1900" dirty="0"/>
              </a:p>
            </p:txBody>
          </p:sp>
          <p:sp>
            <p:nvSpPr>
              <p:cNvPr id="173" name="TextBox 172"/>
              <p:cNvSpPr txBox="1"/>
              <p:nvPr/>
            </p:nvSpPr>
            <p:spPr>
              <a:xfrm>
                <a:off x="1249903" y="1091356"/>
                <a:ext cx="2369540" cy="677108"/>
              </a:xfrm>
              <a:prstGeom prst="rect">
                <a:avLst/>
              </a:prstGeom>
              <a:noFill/>
            </p:spPr>
            <p:txBody>
              <a:bodyPr wrap="square" rtlCol="0">
                <a:spAutoFit/>
              </a:bodyPr>
              <a:lstStyle/>
              <a:p>
                <a:r>
                  <a:rPr lang="en-US" sz="1900" dirty="0" smtClean="0"/>
                  <a:t>Relative displacement </a:t>
                </a:r>
                <a:r>
                  <a:rPr lang="en-US" sz="1900" dirty="0"/>
                  <a:t>sensors</a:t>
                </a:r>
              </a:p>
            </p:txBody>
          </p:sp>
          <p:sp>
            <p:nvSpPr>
              <p:cNvPr id="174" name="Rectangle 173"/>
              <p:cNvSpPr/>
              <p:nvPr/>
            </p:nvSpPr>
            <p:spPr>
              <a:xfrm>
                <a:off x="498531" y="814001"/>
                <a:ext cx="3120912" cy="1484737"/>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821842" y="1856593"/>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TextBox 175"/>
              <p:cNvSpPr txBox="1"/>
              <p:nvPr/>
            </p:nvSpPr>
            <p:spPr>
              <a:xfrm>
                <a:off x="1224005" y="1657593"/>
                <a:ext cx="1900312" cy="677108"/>
              </a:xfrm>
              <a:prstGeom prst="rect">
                <a:avLst/>
              </a:prstGeom>
              <a:noFill/>
            </p:spPr>
            <p:txBody>
              <a:bodyPr wrap="square" rtlCol="0">
                <a:spAutoFit/>
              </a:bodyPr>
              <a:lstStyle/>
              <a:p>
                <a:r>
                  <a:rPr lang="en-US" sz="1900" dirty="0" smtClean="0"/>
                  <a:t>Inertial sensors - geophones</a:t>
                </a:r>
                <a:endParaRPr lang="en-US" sz="1900" dirty="0"/>
              </a:p>
            </p:txBody>
          </p:sp>
        </p:grpSp>
      </p:grpSp>
      <p:sp>
        <p:nvSpPr>
          <p:cNvPr id="98" name="Rectangle 97"/>
          <p:cNvSpPr/>
          <p:nvPr/>
        </p:nvSpPr>
        <p:spPr>
          <a:xfrm>
            <a:off x="4821654" y="278703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3144653" y="2790695"/>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6447242"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244341"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EF90977-0000-B641-9D00-156F4F6BC2E6}" type="slidenum">
              <a:rPr lang="en-US" smtClean="0"/>
              <a:t>49</a:t>
            </a:fld>
            <a:endParaRPr lang="en-US"/>
          </a:p>
        </p:txBody>
      </p:sp>
      <p:sp>
        <p:nvSpPr>
          <p:cNvPr id="3" name="Freeform 2"/>
          <p:cNvSpPr/>
          <p:nvPr/>
        </p:nvSpPr>
        <p:spPr>
          <a:xfrm>
            <a:off x="4020005" y="1822529"/>
            <a:ext cx="189674" cy="517363"/>
          </a:xfrm>
          <a:custGeom>
            <a:avLst/>
            <a:gdLst>
              <a:gd name="connsiteX0" fmla="*/ 189674 w 189674"/>
              <a:gd name="connsiteY0" fmla="*/ 0 h 517363"/>
              <a:gd name="connsiteX1" fmla="*/ 1532 w 189674"/>
              <a:gd name="connsiteY1" fmla="*/ 188132 h 517363"/>
              <a:gd name="connsiteX2" fmla="*/ 95603 w 189674"/>
              <a:gd name="connsiteY2" fmla="*/ 517363 h 517363"/>
              <a:gd name="connsiteX3" fmla="*/ 95603 w 189674"/>
              <a:gd name="connsiteY3" fmla="*/ 517363 h 517363"/>
            </a:gdLst>
            <a:ahLst/>
            <a:cxnLst>
              <a:cxn ang="0">
                <a:pos x="connsiteX0" y="connsiteY0"/>
              </a:cxn>
              <a:cxn ang="0">
                <a:pos x="connsiteX1" y="connsiteY1"/>
              </a:cxn>
              <a:cxn ang="0">
                <a:pos x="connsiteX2" y="connsiteY2"/>
              </a:cxn>
              <a:cxn ang="0">
                <a:pos x="connsiteX3" y="connsiteY3"/>
              </a:cxn>
            </a:cxnLst>
            <a:rect l="l" t="t" r="r" b="b"/>
            <a:pathLst>
              <a:path w="189674" h="517363">
                <a:moveTo>
                  <a:pt x="189674" y="0"/>
                </a:moveTo>
                <a:cubicBezTo>
                  <a:pt x="103442" y="50952"/>
                  <a:pt x="17210" y="101905"/>
                  <a:pt x="1532" y="188132"/>
                </a:cubicBezTo>
                <a:cubicBezTo>
                  <a:pt x="-14146" y="274359"/>
                  <a:pt x="95603" y="517363"/>
                  <a:pt x="95603" y="517363"/>
                </a:cubicBezTo>
                <a:lnTo>
                  <a:pt x="95603" y="517363"/>
                </a:lnTo>
              </a:path>
            </a:pathLst>
          </a:custGeom>
          <a:ln w="76200" cmpd="sng">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a:endCxn id="3" idx="0"/>
          </p:cNvCxnSpPr>
          <p:nvPr/>
        </p:nvCxnSpPr>
        <p:spPr>
          <a:xfrm flipH="1">
            <a:off x="4209679" y="1361785"/>
            <a:ext cx="167031" cy="4607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870141" y="715454"/>
            <a:ext cx="1157446" cy="707886"/>
          </a:xfrm>
          <a:prstGeom prst="rect">
            <a:avLst/>
          </a:prstGeom>
          <a:noFill/>
        </p:spPr>
        <p:txBody>
          <a:bodyPr wrap="square" rtlCol="0">
            <a:spAutoFit/>
          </a:bodyPr>
          <a:lstStyle/>
          <a:p>
            <a:r>
              <a:rPr lang="en-US" sz="2000" dirty="0" smtClean="0"/>
              <a:t>Cu braid</a:t>
            </a:r>
            <a:endParaRPr lang="en-US" sz="2000" dirty="0"/>
          </a:p>
          <a:p>
            <a:r>
              <a:rPr lang="en-US" sz="2000" dirty="0"/>
              <a:t>c</a:t>
            </a:r>
            <a:r>
              <a:rPr lang="en-US" sz="2000" dirty="0" smtClean="0"/>
              <a:t>old link</a:t>
            </a:r>
            <a:endParaRPr lang="en-US" sz="2000" dirty="0"/>
          </a:p>
        </p:txBody>
      </p:sp>
    </p:spTree>
    <p:extLst>
      <p:ext uri="{BB962C8B-B14F-4D97-AF65-F5344CB8AC3E}">
        <p14:creationId xmlns:p14="http://schemas.microsoft.com/office/powerpoint/2010/main" val="4396584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smtClean="0"/>
              <a:t>Vib</a:t>
            </a:r>
            <a:r>
              <a:rPr lang="en-US" sz="1600" dirty="0" smtClean="0"/>
              <a:t>. </a:t>
            </a:r>
            <a:r>
              <a:rPr lang="en-US" sz="1600" dirty="0"/>
              <a:t>i</a:t>
            </a:r>
            <a:r>
              <a:rPr lang="en-US" sz="1600" dirty="0" smtClean="0"/>
              <a:t>solated optics table</a:t>
            </a:r>
            <a:endParaRPr lang="en-US" sz="1600" dirty="0"/>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smtClean="0"/>
              <a:t>Gnd</a:t>
            </a:r>
            <a:endParaRPr lang="en-US" sz="14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4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a:xfrm>
            <a:off x="0" y="6511528"/>
            <a:ext cx="2133600" cy="365125"/>
          </a:xfrm>
        </p:spPr>
        <p:txBody>
          <a:bodyPr/>
          <a:lstStyle/>
          <a:p>
            <a:pPr algn="l"/>
            <a:fld id="{B7B3A00D-A687-6248-9660-38F845FB283B}" type="slidenum">
              <a:rPr lang="en-US" smtClean="0"/>
              <a:pPr algn="l"/>
              <a:t>5</a:t>
            </a:fld>
            <a:endParaRPr lang="en-US" dirty="0"/>
          </a:p>
        </p:txBody>
      </p:sp>
      <p:sp>
        <p:nvSpPr>
          <p:cNvPr id="82" name="Rectangle 81"/>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36868970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ag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8840"/>
            <a:ext cx="9144000" cy="6031291"/>
          </a:xfrm>
          <a:prstGeom prst="rect">
            <a:avLst/>
          </a:prstGeom>
        </p:spPr>
      </p:pic>
      <p:sp>
        <p:nvSpPr>
          <p:cNvPr id="3" name="object 3"/>
          <p:cNvSpPr txBox="1"/>
          <p:nvPr/>
        </p:nvSpPr>
        <p:spPr>
          <a:xfrm>
            <a:off x="0" y="209250"/>
            <a:ext cx="9144000" cy="430887"/>
          </a:xfrm>
          <a:prstGeom prst="rect">
            <a:avLst/>
          </a:prstGeom>
        </p:spPr>
        <p:txBody>
          <a:bodyPr vert="horz" wrap="square" lIns="0" tIns="0" rIns="0" bIns="0" rtlCol="0">
            <a:spAutoFit/>
          </a:bodyPr>
          <a:lstStyle/>
          <a:p>
            <a:pPr marL="11396" algn="ctr"/>
            <a:r>
              <a:rPr sz="2800" dirty="0">
                <a:latin typeface="Helvetica"/>
                <a:cs typeface="Helvetica"/>
              </a:rPr>
              <a:t>Test</a:t>
            </a:r>
            <a:r>
              <a:rPr sz="2800" spc="-4" dirty="0">
                <a:latin typeface="Helvetica"/>
                <a:cs typeface="Helvetica"/>
              </a:rPr>
              <a:t> </a:t>
            </a:r>
            <a:r>
              <a:rPr sz="2800" dirty="0">
                <a:latin typeface="Helvetica"/>
                <a:cs typeface="Helvetica"/>
              </a:rPr>
              <a:t>mass </a:t>
            </a:r>
            <a:r>
              <a:rPr sz="2800" dirty="0" smtClean="0">
                <a:latin typeface="Helvetica"/>
                <a:cs typeface="Helvetica"/>
              </a:rPr>
              <a:t>heat </a:t>
            </a:r>
            <a:r>
              <a:rPr sz="2800" dirty="0">
                <a:latin typeface="Helvetica"/>
                <a:cs typeface="Helvetica"/>
              </a:rPr>
              <a:t>shield</a:t>
            </a:r>
          </a:p>
        </p:txBody>
      </p:sp>
      <p:sp>
        <p:nvSpPr>
          <p:cNvPr id="4" name="object 4"/>
          <p:cNvSpPr txBox="1"/>
          <p:nvPr/>
        </p:nvSpPr>
        <p:spPr>
          <a:xfrm>
            <a:off x="4697208" y="1979062"/>
            <a:ext cx="2407482" cy="292388"/>
          </a:xfrm>
          <a:prstGeom prst="rect">
            <a:avLst/>
          </a:prstGeom>
        </p:spPr>
        <p:txBody>
          <a:bodyPr vert="horz" wrap="square" lIns="0" tIns="0" rIns="0" bIns="0" rtlCol="0">
            <a:spAutoFit/>
          </a:bodyPr>
          <a:lstStyle/>
          <a:p>
            <a:pPr marL="11396"/>
            <a:r>
              <a:rPr lang="en-US" sz="1900" dirty="0" smtClean="0">
                <a:solidFill>
                  <a:srgbClr val="FF5100"/>
                </a:solidFill>
                <a:latin typeface="Helvetica"/>
                <a:cs typeface="Helvetica"/>
              </a:rPr>
              <a:t>Inner </a:t>
            </a:r>
            <a:r>
              <a:rPr lang="en-US" sz="1900" dirty="0">
                <a:solidFill>
                  <a:srgbClr val="FF5100"/>
                </a:solidFill>
                <a:latin typeface="Helvetica"/>
                <a:cs typeface="Helvetica"/>
              </a:rPr>
              <a:t>h</a:t>
            </a:r>
            <a:r>
              <a:rPr sz="1900" dirty="0" smtClean="0">
                <a:solidFill>
                  <a:srgbClr val="FF5100"/>
                </a:solidFill>
                <a:latin typeface="Helvetica"/>
                <a:cs typeface="Helvetica"/>
              </a:rPr>
              <a:t>eat </a:t>
            </a:r>
            <a:r>
              <a:rPr sz="1900" dirty="0">
                <a:solidFill>
                  <a:srgbClr val="FF5100"/>
                </a:solidFill>
                <a:latin typeface="Helvetica"/>
                <a:cs typeface="Helvetica"/>
              </a:rPr>
              <a:t>shield 80 K</a:t>
            </a:r>
            <a:endParaRPr sz="1900" dirty="0">
              <a:solidFill>
                <a:prstClr val="black"/>
              </a:solidFill>
              <a:latin typeface="Helvetica"/>
              <a:cs typeface="Helvetica"/>
            </a:endParaRPr>
          </a:p>
        </p:txBody>
      </p:sp>
      <p:sp>
        <p:nvSpPr>
          <p:cNvPr id="5" name="object 5"/>
          <p:cNvSpPr txBox="1"/>
          <p:nvPr/>
        </p:nvSpPr>
        <p:spPr>
          <a:xfrm>
            <a:off x="1130265" y="5207335"/>
            <a:ext cx="184265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Test</a:t>
            </a:r>
            <a:r>
              <a:rPr sz="1900" spc="-4" dirty="0">
                <a:solidFill>
                  <a:srgbClr val="FF5100"/>
                </a:solidFill>
                <a:latin typeface="Helvetica"/>
                <a:cs typeface="Helvetica"/>
              </a:rPr>
              <a:t> </a:t>
            </a:r>
            <a:r>
              <a:rPr sz="1900" dirty="0">
                <a:solidFill>
                  <a:srgbClr val="FF5100"/>
                </a:solidFill>
                <a:latin typeface="Helvetica"/>
                <a:cs typeface="Helvetica"/>
              </a:rPr>
              <a:t>mass 124 K</a:t>
            </a:r>
            <a:endParaRPr sz="1900" dirty="0">
              <a:solidFill>
                <a:prstClr val="black"/>
              </a:solidFill>
              <a:latin typeface="Helvetica"/>
              <a:cs typeface="Helvetica"/>
            </a:endParaRPr>
          </a:p>
        </p:txBody>
      </p:sp>
      <p:sp>
        <p:nvSpPr>
          <p:cNvPr id="10" name="object 10"/>
          <p:cNvSpPr txBox="1"/>
          <p:nvPr/>
        </p:nvSpPr>
        <p:spPr>
          <a:xfrm>
            <a:off x="5787797" y="3241415"/>
            <a:ext cx="3082059" cy="584775"/>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Cold </a:t>
            </a:r>
            <a:r>
              <a:rPr lang="en-US" sz="1900" dirty="0" smtClean="0">
                <a:solidFill>
                  <a:srgbClr val="FF5100"/>
                </a:solidFill>
                <a:latin typeface="Helvetica"/>
                <a:cs typeface="Helvetica"/>
              </a:rPr>
              <a:t>finger </a:t>
            </a:r>
            <a:r>
              <a:rPr sz="1900" dirty="0" smtClean="0">
                <a:solidFill>
                  <a:srgbClr val="FF5100"/>
                </a:solidFill>
                <a:latin typeface="Helvetica"/>
                <a:cs typeface="Helvetica"/>
              </a:rPr>
              <a:t>for</a:t>
            </a:r>
            <a:r>
              <a:rPr sz="1900" spc="-4" dirty="0" smtClean="0">
                <a:solidFill>
                  <a:srgbClr val="FF5100"/>
                </a:solidFill>
                <a:latin typeface="Helvetica"/>
                <a:cs typeface="Helvetica"/>
              </a:rPr>
              <a:t> </a:t>
            </a:r>
            <a:r>
              <a:rPr sz="1900" dirty="0">
                <a:solidFill>
                  <a:srgbClr val="FF5100"/>
                </a:solidFill>
                <a:latin typeface="Helvetica"/>
                <a:cs typeface="Helvetica"/>
              </a:rPr>
              <a:t>initial cool down</a:t>
            </a:r>
            <a:endParaRPr sz="1900" dirty="0">
              <a:solidFill>
                <a:prstClr val="black"/>
              </a:solidFill>
              <a:latin typeface="Helvetica"/>
              <a:cs typeface="Helvetica"/>
            </a:endParaRPr>
          </a:p>
        </p:txBody>
      </p:sp>
      <p:sp>
        <p:nvSpPr>
          <p:cNvPr id="13" name="object 13"/>
          <p:cNvSpPr txBox="1"/>
          <p:nvPr/>
        </p:nvSpPr>
        <p:spPr>
          <a:xfrm>
            <a:off x="1281358" y="2062340"/>
            <a:ext cx="2026951"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Holes for</a:t>
            </a:r>
            <a:r>
              <a:rPr sz="1900" spc="-4" dirty="0">
                <a:solidFill>
                  <a:srgbClr val="FF5100"/>
                </a:solidFill>
                <a:latin typeface="Helvetica"/>
                <a:cs typeface="Helvetica"/>
              </a:rPr>
              <a:t> </a:t>
            </a:r>
            <a:r>
              <a:rPr sz="1900" dirty="0">
                <a:solidFill>
                  <a:srgbClr val="FF5100"/>
                </a:solidFill>
                <a:latin typeface="Helvetica"/>
                <a:cs typeface="Helvetica"/>
              </a:rPr>
              <a:t>suspension wires</a:t>
            </a:r>
            <a:endParaRPr sz="1900" dirty="0">
              <a:solidFill>
                <a:prstClr val="black"/>
              </a:solidFill>
              <a:latin typeface="Helvetica"/>
              <a:cs typeface="Helvetica"/>
            </a:endParaRPr>
          </a:p>
        </p:txBody>
      </p:sp>
      <p:sp>
        <p:nvSpPr>
          <p:cNvPr id="16" name="Slide Number Placeholder 15"/>
          <p:cNvSpPr>
            <a:spLocks noGrp="1"/>
          </p:cNvSpPr>
          <p:nvPr>
            <p:ph type="sldNum" sz="quarter" idx="4294967295"/>
          </p:nvPr>
        </p:nvSpPr>
        <p:spPr>
          <a:xfrm>
            <a:off x="6766736" y="6458034"/>
            <a:ext cx="2103120" cy="246221"/>
          </a:xfrm>
          <a:prstGeom prst="rect">
            <a:avLst/>
          </a:prstGeom>
        </p:spPr>
        <p:txBody>
          <a:bodyPr/>
          <a:lstStyle/>
          <a:p>
            <a:pPr algn="r"/>
            <a:fld id="{B6F15528-21DE-4FAA-801E-634DDDAF4B2B}" type="slidenum">
              <a:rPr lang="en-US" smtClean="0">
                <a:solidFill>
                  <a:prstClr val="black">
                    <a:tint val="75000"/>
                  </a:prstClr>
                </a:solidFill>
                <a:latin typeface="Calibri"/>
              </a:rPr>
              <a:pPr algn="r"/>
              <a:t>50</a:t>
            </a:fld>
            <a:endParaRPr lang="en-US" dirty="0">
              <a:solidFill>
                <a:prstClr val="black">
                  <a:tint val="75000"/>
                </a:prstClr>
              </a:solidFill>
              <a:latin typeface="Calibri"/>
            </a:endParaRPr>
          </a:p>
        </p:txBody>
      </p:sp>
      <p:cxnSp>
        <p:nvCxnSpPr>
          <p:cNvPr id="19" name="Straight Arrow Connector 18"/>
          <p:cNvCxnSpPr/>
          <p:nvPr/>
        </p:nvCxnSpPr>
        <p:spPr>
          <a:xfrm>
            <a:off x="3294929" y="2732347"/>
            <a:ext cx="526273" cy="9405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610612" y="2379920"/>
            <a:ext cx="286701" cy="9611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049713" y="3826190"/>
            <a:ext cx="1003636" cy="9972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027905" y="5000119"/>
            <a:ext cx="1067875" cy="3432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308309" y="2732347"/>
            <a:ext cx="1589004" cy="11922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46809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3" name="object 3"/>
          <p:cNvSpPr txBox="1"/>
          <p:nvPr/>
        </p:nvSpPr>
        <p:spPr>
          <a:xfrm>
            <a:off x="581442" y="2260873"/>
            <a:ext cx="5505023" cy="670007"/>
          </a:xfrm>
          <a:prstGeom prst="rect">
            <a:avLst/>
          </a:prstGeom>
        </p:spPr>
        <p:txBody>
          <a:bodyPr vert="horz" wrap="square" lIns="0" tIns="0" rIns="0" bIns="0" rtlCol="0">
            <a:spAutoFit/>
          </a:bodyPr>
          <a:lstStyle/>
          <a:p>
            <a:pPr marL="11396" marR="4559">
              <a:lnSpc>
                <a:spcPct val="115900"/>
              </a:lnSpc>
            </a:pPr>
            <a:r>
              <a:rPr lang="en-US" sz="1900" dirty="0" smtClean="0">
                <a:solidFill>
                  <a:srgbClr val="FF5100"/>
                </a:solidFill>
                <a:latin typeface="Helvetica"/>
                <a:cs typeface="Helvetica"/>
              </a:rPr>
              <a:t>Connections </a:t>
            </a:r>
            <a:r>
              <a:rPr sz="1900" dirty="0" smtClean="0">
                <a:solidFill>
                  <a:srgbClr val="FF5100"/>
                </a:solidFill>
                <a:latin typeface="Helvetica"/>
                <a:cs typeface="Helvetica"/>
              </a:rPr>
              <a:t>for</a:t>
            </a:r>
            <a:r>
              <a:rPr sz="1900" spc="-4" dirty="0" smtClean="0">
                <a:solidFill>
                  <a:srgbClr val="FF5100"/>
                </a:solidFill>
                <a:latin typeface="Helvetica"/>
                <a:cs typeface="Helvetica"/>
              </a:rPr>
              <a:t> </a:t>
            </a:r>
            <a:r>
              <a:rPr lang="en-US" sz="1900" spc="-4" dirty="0" smtClean="0">
                <a:solidFill>
                  <a:srgbClr val="FF5100"/>
                </a:solidFill>
                <a:latin typeface="Helvetica"/>
                <a:cs typeface="Helvetica"/>
              </a:rPr>
              <a:t>the </a:t>
            </a:r>
            <a:r>
              <a:rPr sz="1900" dirty="0" smtClean="0">
                <a:solidFill>
                  <a:srgbClr val="FF5100"/>
                </a:solidFill>
                <a:latin typeface="Helvetica"/>
                <a:cs typeface="Helvetica"/>
              </a:rPr>
              <a:t>Cu </a:t>
            </a:r>
            <a:r>
              <a:rPr lang="en-US" sz="1900" dirty="0" smtClean="0">
                <a:solidFill>
                  <a:srgbClr val="FF5100"/>
                </a:solidFill>
                <a:latin typeface="Helvetica"/>
                <a:cs typeface="Helvetica"/>
              </a:rPr>
              <a:t>cold links that cool the inner shield (cold links not shown)</a:t>
            </a:r>
            <a:endParaRPr sz="1900" dirty="0">
              <a:solidFill>
                <a:prstClr val="black"/>
              </a:solidFill>
              <a:latin typeface="Helvetica"/>
              <a:cs typeface="Helvetica"/>
            </a:endParaRPr>
          </a:p>
        </p:txBody>
      </p:sp>
      <p:sp>
        <p:nvSpPr>
          <p:cNvPr id="8" name="Slide Number Placeholder 7"/>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cxnSp>
        <p:nvCxnSpPr>
          <p:cNvPr id="10" name="Straight Arrow Connector 9"/>
          <p:cNvCxnSpPr/>
          <p:nvPr/>
        </p:nvCxnSpPr>
        <p:spPr>
          <a:xfrm>
            <a:off x="2619926" y="2930880"/>
            <a:ext cx="800851" cy="1714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object 3"/>
          <p:cNvSpPr txBox="1"/>
          <p:nvPr/>
        </p:nvSpPr>
        <p:spPr>
          <a:xfrm>
            <a:off x="0" y="209250"/>
            <a:ext cx="9144000" cy="430887"/>
          </a:xfrm>
          <a:prstGeom prst="rect">
            <a:avLst/>
          </a:prstGeom>
        </p:spPr>
        <p:txBody>
          <a:bodyPr vert="horz" wrap="square" lIns="0" tIns="0" rIns="0" bIns="0" rtlCol="0">
            <a:spAutoFit/>
          </a:bodyPr>
          <a:lstStyle/>
          <a:p>
            <a:pPr marL="11396" algn="ctr"/>
            <a:r>
              <a:rPr sz="2800" dirty="0">
                <a:latin typeface="Helvetica"/>
                <a:cs typeface="Helvetica"/>
              </a:rPr>
              <a:t>Test</a:t>
            </a:r>
            <a:r>
              <a:rPr sz="2800" spc="-4" dirty="0">
                <a:latin typeface="Helvetica"/>
                <a:cs typeface="Helvetica"/>
              </a:rPr>
              <a:t> </a:t>
            </a:r>
            <a:r>
              <a:rPr sz="2800" dirty="0">
                <a:latin typeface="Helvetica"/>
                <a:cs typeface="Helvetica"/>
              </a:rPr>
              <a:t>mass </a:t>
            </a:r>
            <a:r>
              <a:rPr sz="2800" dirty="0" smtClean="0">
                <a:latin typeface="Helvetica"/>
                <a:cs typeface="Helvetica"/>
              </a:rPr>
              <a:t>heat </a:t>
            </a:r>
            <a:r>
              <a:rPr sz="2800" dirty="0">
                <a:latin typeface="Helvetica"/>
                <a:cs typeface="Helvetica"/>
              </a:rPr>
              <a:t>shield</a:t>
            </a:r>
          </a:p>
        </p:txBody>
      </p:sp>
    </p:spTree>
    <p:extLst>
      <p:ext uri="{BB962C8B-B14F-4D97-AF65-F5344CB8AC3E}">
        <p14:creationId xmlns:p14="http://schemas.microsoft.com/office/powerpoint/2010/main" val="4134000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3" name="object 3"/>
          <p:cNvSpPr txBox="1"/>
          <p:nvPr/>
        </p:nvSpPr>
        <p:spPr>
          <a:xfrm>
            <a:off x="4739547" y="1186002"/>
            <a:ext cx="3729182"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Aluminum low emissivity plates (ribs boost vibrational frequencies)</a:t>
            </a:r>
            <a:endParaRPr sz="1900">
              <a:solidFill>
                <a:prstClr val="black"/>
              </a:solidFill>
              <a:latin typeface="Helvetica"/>
              <a:cs typeface="Helvetica"/>
            </a:endParaRPr>
          </a:p>
        </p:txBody>
      </p:sp>
      <p:sp>
        <p:nvSpPr>
          <p:cNvPr id="8" name="Slide Number Placeholder 7"/>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Tree>
    <p:extLst>
      <p:ext uri="{BB962C8B-B14F-4D97-AF65-F5344CB8AC3E}">
        <p14:creationId xmlns:p14="http://schemas.microsoft.com/office/powerpoint/2010/main" val="34860754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3" name="object 3"/>
          <p:cNvSpPr txBox="1"/>
          <p:nvPr/>
        </p:nvSpPr>
        <p:spPr>
          <a:xfrm>
            <a:off x="3704174" y="998164"/>
            <a:ext cx="4187536"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Flexible stainless strips attach</a:t>
            </a:r>
            <a:r>
              <a:rPr sz="1900" spc="-4" dirty="0">
                <a:solidFill>
                  <a:srgbClr val="FF5100"/>
                </a:solidFill>
                <a:latin typeface="Helvetica"/>
                <a:cs typeface="Helvetica"/>
              </a:rPr>
              <a:t> </a:t>
            </a:r>
            <a:r>
              <a:rPr sz="1900" dirty="0">
                <a:solidFill>
                  <a:srgbClr val="FF5100"/>
                </a:solidFill>
                <a:latin typeface="Helvetica"/>
                <a:cs typeface="Helvetica"/>
              </a:rPr>
              <a:t>the</a:t>
            </a:r>
            <a:r>
              <a:rPr sz="1900" spc="-4" dirty="0">
                <a:solidFill>
                  <a:srgbClr val="FF5100"/>
                </a:solidFill>
                <a:latin typeface="Helvetica"/>
                <a:cs typeface="Helvetica"/>
              </a:rPr>
              <a:t> </a:t>
            </a:r>
            <a:r>
              <a:rPr sz="1900" dirty="0">
                <a:solidFill>
                  <a:srgbClr val="FF5100"/>
                </a:solidFill>
                <a:latin typeface="Helvetica"/>
                <a:cs typeface="Helvetica"/>
              </a:rPr>
              <a:t>heat shield to</a:t>
            </a:r>
            <a:r>
              <a:rPr sz="1900" spc="-4" dirty="0">
                <a:solidFill>
                  <a:srgbClr val="FF5100"/>
                </a:solidFill>
                <a:latin typeface="Helvetica"/>
                <a:cs typeface="Helvetica"/>
              </a:rPr>
              <a:t> </a:t>
            </a:r>
            <a:r>
              <a:rPr sz="1900" dirty="0">
                <a:solidFill>
                  <a:srgbClr val="FF5100"/>
                </a:solidFill>
                <a:latin typeface="Helvetica"/>
                <a:cs typeface="Helvetica"/>
              </a:rPr>
              <a:t>its</a:t>
            </a:r>
            <a:r>
              <a:rPr sz="1900" spc="-4" dirty="0">
                <a:solidFill>
                  <a:srgbClr val="FF5100"/>
                </a:solidFill>
                <a:latin typeface="Helvetica"/>
                <a:cs typeface="Helvetica"/>
              </a:rPr>
              <a:t> </a:t>
            </a:r>
            <a:r>
              <a:rPr sz="1900" dirty="0">
                <a:solidFill>
                  <a:srgbClr val="FF5100"/>
                </a:solidFill>
                <a:latin typeface="Helvetica"/>
                <a:cs typeface="Helvetica"/>
              </a:rPr>
              <a:t>(warm) suspended stage</a:t>
            </a:r>
            <a:endParaRPr sz="1900">
              <a:solidFill>
                <a:prstClr val="black"/>
              </a:solidFill>
              <a:latin typeface="Helvetica"/>
              <a:cs typeface="Helvetica"/>
            </a:endParaRPr>
          </a:p>
        </p:txBody>
      </p:sp>
      <p:sp>
        <p:nvSpPr>
          <p:cNvPr id="8" name="Slide Number Placeholder 7"/>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389475442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9" name="Slide Number Placeholder 8"/>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4391215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3" name="object 3"/>
          <p:cNvSpPr txBox="1"/>
          <p:nvPr/>
        </p:nvSpPr>
        <p:spPr>
          <a:xfrm>
            <a:off x="4894373" y="1232954"/>
            <a:ext cx="3028373"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Vertical suspension OSEMs</a:t>
            </a:r>
            <a:endParaRPr sz="1900" dirty="0">
              <a:solidFill>
                <a:prstClr val="black"/>
              </a:solidFill>
              <a:latin typeface="Helvetica"/>
              <a:cs typeface="Helvetica"/>
            </a:endParaRPr>
          </a:p>
        </p:txBody>
      </p:sp>
      <p:sp>
        <p:nvSpPr>
          <p:cNvPr id="8" name="object 8"/>
          <p:cNvSpPr txBox="1"/>
          <p:nvPr/>
        </p:nvSpPr>
        <p:spPr>
          <a:xfrm>
            <a:off x="269068" y="3177051"/>
            <a:ext cx="2071832" cy="1008884"/>
          </a:xfrm>
          <a:prstGeom prst="rect">
            <a:avLst/>
          </a:prstGeom>
        </p:spPr>
        <p:txBody>
          <a:bodyPr vert="horz" wrap="square" lIns="0" tIns="0" rIns="0" bIns="0" rtlCol="0">
            <a:spAutoFit/>
          </a:bodyPr>
          <a:lstStyle/>
          <a:p>
            <a:pPr marL="11396" marR="4559" algn="just">
              <a:lnSpc>
                <a:spcPct val="115900"/>
              </a:lnSpc>
            </a:pPr>
            <a:r>
              <a:rPr sz="1900" dirty="0">
                <a:solidFill>
                  <a:srgbClr val="FF5100"/>
                </a:solidFill>
                <a:latin typeface="Helvetica"/>
                <a:cs typeface="Helvetica"/>
              </a:rPr>
              <a:t>Suspension spring mounted to</a:t>
            </a:r>
            <a:r>
              <a:rPr sz="1900" spc="-4" dirty="0">
                <a:solidFill>
                  <a:srgbClr val="FF5100"/>
                </a:solidFill>
                <a:latin typeface="Helvetica"/>
                <a:cs typeface="Helvetica"/>
              </a:rPr>
              <a:t> </a:t>
            </a:r>
            <a:r>
              <a:rPr sz="1900" dirty="0">
                <a:solidFill>
                  <a:srgbClr val="FF5100"/>
                </a:solidFill>
                <a:latin typeface="Helvetica"/>
                <a:cs typeface="Helvetica"/>
              </a:rPr>
              <a:t>vertical translation stage</a:t>
            </a:r>
            <a:endParaRPr sz="1900">
              <a:solidFill>
                <a:prstClr val="black"/>
              </a:solidFill>
              <a:latin typeface="Helvetica"/>
              <a:cs typeface="Helvetica"/>
            </a:endParaRPr>
          </a:p>
        </p:txBody>
      </p:sp>
      <p:sp>
        <p:nvSpPr>
          <p:cNvPr id="2" name="Slide Number Placeholder 1"/>
          <p:cNvSpPr>
            <a:spLocks noGrp="1"/>
          </p:cNvSpPr>
          <p:nvPr>
            <p:ph type="sldNum" sz="quarter" idx="12"/>
          </p:nvPr>
        </p:nvSpPr>
        <p:spPr/>
        <p:txBody>
          <a:bodyPr/>
          <a:lstStyle/>
          <a:p>
            <a:fld id="{902FE1C9-7E3F-6444-8528-9666F90AE966}" type="slidenum">
              <a:rPr lang="en-US" smtClean="0"/>
              <a:t>55</a:t>
            </a:fld>
            <a:endParaRPr lang="en-US"/>
          </a:p>
        </p:txBody>
      </p:sp>
    </p:spTree>
    <p:extLst>
      <p:ext uri="{BB962C8B-B14F-4D97-AF65-F5344CB8AC3E}">
        <p14:creationId xmlns:p14="http://schemas.microsoft.com/office/powerpoint/2010/main" val="39293596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6709"/>
            <a:ext cx="9144000" cy="6031291"/>
          </a:xfrm>
          <a:prstGeom prst="rect">
            <a:avLst/>
          </a:prstGeom>
        </p:spPr>
      </p:pic>
      <p:sp>
        <p:nvSpPr>
          <p:cNvPr id="3" name="object 3"/>
          <p:cNvSpPr txBox="1"/>
          <p:nvPr/>
        </p:nvSpPr>
        <p:spPr>
          <a:xfrm>
            <a:off x="2939750" y="295802"/>
            <a:ext cx="3232150"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The complete heat shield stage</a:t>
            </a:r>
            <a:endParaRPr>
              <a:solidFill>
                <a:prstClr val="black"/>
              </a:solidFill>
              <a:latin typeface="Helvetica"/>
              <a:cs typeface="Helvetica"/>
            </a:endParaRPr>
          </a:p>
        </p:txBody>
      </p:sp>
      <p:sp>
        <p:nvSpPr>
          <p:cNvPr id="4" name="object 4"/>
          <p:cNvSpPr txBox="1"/>
          <p:nvPr/>
        </p:nvSpPr>
        <p:spPr>
          <a:xfrm>
            <a:off x="6481295" y="4465743"/>
            <a:ext cx="1216891"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Geophones</a:t>
            </a:r>
            <a:endParaRPr>
              <a:solidFill>
                <a:prstClr val="black"/>
              </a:solidFill>
              <a:latin typeface="Helvetica"/>
              <a:cs typeface="Helvetica"/>
            </a:endParaRPr>
          </a:p>
        </p:txBody>
      </p:sp>
      <p:sp>
        <p:nvSpPr>
          <p:cNvPr id="5" name="object 5"/>
          <p:cNvSpPr txBox="1"/>
          <p:nvPr/>
        </p:nvSpPr>
        <p:spPr>
          <a:xfrm>
            <a:off x="3500973" y="5536408"/>
            <a:ext cx="4562764" cy="1013354"/>
          </a:xfrm>
          <a:prstGeom prst="rect">
            <a:avLst/>
          </a:prstGeom>
        </p:spPr>
        <p:txBody>
          <a:bodyPr vert="horz" wrap="square" lIns="0" tIns="0" rIns="0" bIns="0" rtlCol="0">
            <a:spAutoFit/>
          </a:bodyPr>
          <a:lstStyle/>
          <a:p>
            <a:pPr marL="11396" indent="2884239"/>
            <a:r>
              <a:rPr dirty="0">
                <a:solidFill>
                  <a:srgbClr val="FF5100"/>
                </a:solidFill>
                <a:latin typeface="Helvetica"/>
                <a:cs typeface="Helvetica"/>
              </a:rPr>
              <a:t>OSEM</a:t>
            </a:r>
            <a:r>
              <a:rPr spc="-4" dirty="0">
                <a:solidFill>
                  <a:srgbClr val="FF5100"/>
                </a:solidFill>
                <a:latin typeface="Helvetica"/>
                <a:cs typeface="Helvetica"/>
              </a:rPr>
              <a:t> </a:t>
            </a:r>
            <a:r>
              <a:rPr dirty="0">
                <a:solidFill>
                  <a:srgbClr val="FF5100"/>
                </a:solidFill>
                <a:latin typeface="Helvetica"/>
                <a:cs typeface="Helvetica"/>
              </a:rPr>
              <a:t>flag post</a:t>
            </a:r>
            <a:endParaRPr>
              <a:solidFill>
                <a:prstClr val="black"/>
              </a:solidFill>
              <a:latin typeface="Helvetica"/>
              <a:cs typeface="Helvetica"/>
            </a:endParaRPr>
          </a:p>
          <a:p>
            <a:endParaRPr>
              <a:solidFill>
                <a:prstClr val="black"/>
              </a:solidFill>
              <a:latin typeface="Times New Roman"/>
              <a:cs typeface="Times New Roman"/>
            </a:endParaRPr>
          </a:p>
          <a:p>
            <a:pPr marL="11396">
              <a:spcBef>
                <a:spcPts val="1421"/>
              </a:spcBef>
            </a:pPr>
            <a:r>
              <a:rPr dirty="0">
                <a:solidFill>
                  <a:srgbClr val="FF5100"/>
                </a:solidFill>
                <a:latin typeface="Helvetica"/>
                <a:cs typeface="Helvetica"/>
              </a:rPr>
              <a:t>Actuator</a:t>
            </a:r>
            <a:r>
              <a:rPr spc="-4" dirty="0">
                <a:solidFill>
                  <a:srgbClr val="FF5100"/>
                </a:solidFill>
                <a:latin typeface="Helvetica"/>
                <a:cs typeface="Helvetica"/>
              </a:rPr>
              <a:t> </a:t>
            </a:r>
            <a:r>
              <a:rPr dirty="0">
                <a:solidFill>
                  <a:srgbClr val="FF5100"/>
                </a:solidFill>
                <a:latin typeface="Helvetica"/>
                <a:cs typeface="Helvetica"/>
              </a:rPr>
              <a:t>magnets</a:t>
            </a:r>
            <a:endParaRPr>
              <a:solidFill>
                <a:prstClr val="black"/>
              </a:solidFill>
              <a:latin typeface="Helvetica"/>
              <a:cs typeface="Helvetica"/>
            </a:endParaRPr>
          </a:p>
        </p:txBody>
      </p:sp>
      <p:sp>
        <p:nvSpPr>
          <p:cNvPr id="16" name="Slide Number Placeholder 15"/>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2082811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57</a:t>
            </a:fld>
            <a:endParaRPr lang="en-US"/>
          </a:p>
        </p:txBody>
      </p:sp>
      <p:pic>
        <p:nvPicPr>
          <p:cNvPr id="3" name="Picture 2" descr="Seismic_HS1s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1774008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58</a:t>
            </a:fld>
            <a:endParaRPr lang="en-US"/>
          </a:p>
        </p:txBody>
      </p:sp>
      <p:pic>
        <p:nvPicPr>
          <p:cNvPr id="3" name="Picture 2" descr="Open_Loop_All_Sens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59641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59</a:t>
            </a:fld>
            <a:endParaRPr lang="en-US"/>
          </a:p>
        </p:txBody>
      </p:sp>
      <p:pic>
        <p:nvPicPr>
          <p:cNvPr id="3" name="Picture 2" descr="Closed_Loop_All_Sens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25582206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94" idx="1"/>
          </p:cNvCxnSpPr>
          <p:nvPr/>
        </p:nvCxnSpPr>
        <p:spPr>
          <a:xfrm flipH="1" flipV="1">
            <a:off x="7729142" y="5819302"/>
            <a:ext cx="204684" cy="3417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11179" y="6492875"/>
            <a:ext cx="2133600" cy="365125"/>
          </a:xfrm>
        </p:spPr>
        <p:txBody>
          <a:bodyPr/>
          <a:lstStyle/>
          <a:p>
            <a:pPr algn="l"/>
            <a:fld id="{AEF90977-0000-B641-9D00-156F4F6BC2E6}" type="slidenum">
              <a:rPr lang="en-US" smtClean="0"/>
              <a:pPr algn="l"/>
              <a:t>6</a:t>
            </a:fld>
            <a:endParaRPr lang="en-US" dirty="0"/>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12106695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60</a:t>
            </a:fld>
            <a:endParaRPr lang="en-US"/>
          </a:p>
        </p:txBody>
      </p:sp>
      <p:pic>
        <p:nvPicPr>
          <p:cNvPr id="3" name="Picture 2"/>
          <p:cNvPicPr>
            <a:picLocks noChangeAspect="1"/>
          </p:cNvPicPr>
          <p:nvPr/>
        </p:nvPicPr>
        <p:blipFill>
          <a:blip r:embed="rId2"/>
          <a:stretch>
            <a:fillRect/>
          </a:stretch>
        </p:blipFill>
        <p:spPr>
          <a:xfrm>
            <a:off x="260375" y="355600"/>
            <a:ext cx="5969000" cy="6146800"/>
          </a:xfrm>
          <a:prstGeom prst="rect">
            <a:avLst/>
          </a:prstGeom>
        </p:spPr>
      </p:pic>
      <p:sp>
        <p:nvSpPr>
          <p:cNvPr id="4" name="TextBox 3"/>
          <p:cNvSpPr txBox="1"/>
          <p:nvPr/>
        </p:nvSpPr>
        <p:spPr>
          <a:xfrm>
            <a:off x="6418247" y="332716"/>
            <a:ext cx="2581406" cy="523220"/>
          </a:xfrm>
          <a:prstGeom prst="rect">
            <a:avLst/>
          </a:prstGeom>
          <a:noFill/>
        </p:spPr>
        <p:txBody>
          <a:bodyPr wrap="none" rtlCol="0">
            <a:spAutoFit/>
          </a:bodyPr>
          <a:lstStyle/>
          <a:p>
            <a:r>
              <a:rPr lang="en-US" sz="2800" dirty="0" smtClean="0"/>
              <a:t>HPD cold fingers</a:t>
            </a:r>
            <a:endParaRPr lang="en-US" sz="2800" dirty="0"/>
          </a:p>
        </p:txBody>
      </p:sp>
    </p:spTree>
    <p:extLst>
      <p:ext uri="{BB962C8B-B14F-4D97-AF65-F5344CB8AC3E}">
        <p14:creationId xmlns:p14="http://schemas.microsoft.com/office/powerpoint/2010/main" val="948066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2FE1C9-7E3F-6444-8528-9666F90AE966}" type="slidenum">
              <a:rPr lang="en-US" smtClean="0"/>
              <a:t>61</a:t>
            </a:fld>
            <a:endParaRPr lang="en-US"/>
          </a:p>
        </p:txBody>
      </p:sp>
      <p:pic>
        <p:nvPicPr>
          <p:cNvPr id="4" name="Picture 3" descr="2016-07-20 10.29.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120788" y="6063962"/>
            <a:ext cx="2030724" cy="584776"/>
          </a:xfrm>
          <a:prstGeom prst="rect">
            <a:avLst/>
          </a:prstGeom>
          <a:noFill/>
        </p:spPr>
        <p:txBody>
          <a:bodyPr wrap="none" rtlCol="0">
            <a:spAutoFit/>
          </a:bodyPr>
          <a:lstStyle/>
          <a:p>
            <a:r>
              <a:rPr lang="en-US" sz="3200" dirty="0" smtClean="0"/>
              <a:t>HPD Braids</a:t>
            </a:r>
            <a:endParaRPr lang="en-US" sz="3200" dirty="0"/>
          </a:p>
        </p:txBody>
      </p:sp>
    </p:spTree>
    <p:extLst>
      <p:ext uri="{BB962C8B-B14F-4D97-AF65-F5344CB8AC3E}">
        <p14:creationId xmlns:p14="http://schemas.microsoft.com/office/powerpoint/2010/main" val="428102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5836" y="6492875"/>
            <a:ext cx="2133600" cy="365125"/>
          </a:xfrm>
        </p:spPr>
        <p:txBody>
          <a:bodyPr/>
          <a:lstStyle/>
          <a:p>
            <a:pPr algn="l"/>
            <a:fld id="{AEF90977-0000-B641-9D00-156F4F6BC2E6}" type="slidenum">
              <a:rPr lang="en-US" smtClean="0"/>
              <a:pPr algn="l"/>
              <a:t>7</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9" name="TextBox 10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40434012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5836" y="6492875"/>
            <a:ext cx="2133600" cy="365125"/>
          </a:xfrm>
        </p:spPr>
        <p:txBody>
          <a:bodyPr/>
          <a:lstStyle/>
          <a:p>
            <a:pPr algn="l"/>
            <a:fld id="{AEF90977-0000-B641-9D00-156F4F6BC2E6}" type="slidenum">
              <a:rPr lang="en-US" smtClean="0"/>
              <a:pPr algn="l"/>
              <a:t>8</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9" name="TextBox 10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4" name="TextBox 93"/>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99" name="Straight Arrow Connector 98"/>
          <p:cNvCxnSpPr>
            <a:stCxn id="94"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94"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17" name="Straight Arrow Connector 116"/>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9055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2" name="TextBox 8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84" name="Straight Arrow Connector 83"/>
          <p:cNvCxnSpPr>
            <a:endCxn id="69" idx="0"/>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9901" y="6492875"/>
            <a:ext cx="2133600" cy="365125"/>
          </a:xfrm>
        </p:spPr>
        <p:txBody>
          <a:bodyPr/>
          <a:lstStyle/>
          <a:p>
            <a:pPr algn="l"/>
            <a:fld id="{AEF90977-0000-B641-9D00-156F4F6BC2E6}" type="slidenum">
              <a:rPr lang="en-US" smtClean="0"/>
              <a:pPr algn="l"/>
              <a:t>9</a:t>
            </a:fld>
            <a:endParaRPr lang="en-US" dirty="0"/>
          </a:p>
        </p:txBody>
      </p:sp>
      <p:sp>
        <p:nvSpPr>
          <p:cNvPr id="86" name="TextBox 85"/>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8" name="Straight Arrow Connector 87"/>
          <p:cNvCxnSpPr>
            <a:stCxn id="86"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1" name="TextBox 100"/>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06" name="Straight Arrow Connector 105"/>
          <p:cNvCxnSpPr>
            <a:stCxn id="101"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4" name="TextBox 93"/>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9" name="Straight Arrow Connector 108"/>
          <p:cNvCxnSpPr>
            <a:stCxn id="94"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94"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17" name="Straight Arrow Connector 116"/>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0207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9676</TotalTime>
  <Words>2291</Words>
  <Application>Microsoft Macintosh PowerPoint</Application>
  <PresentationFormat>On-screen Show (4:3)</PresentationFormat>
  <Paragraphs>412</Paragraphs>
  <Slides>61</Slides>
  <Notes>25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Update on LIGO Voyager Cryogenics at Stanford</vt:lpstr>
      <vt:lpstr>Experiment Goals</vt:lpstr>
      <vt:lpstr>Experiment Goals</vt:lpstr>
      <vt:lpstr>Contents</vt:lpstr>
      <vt:lpstr>Actively controlled shield (ETM)</vt:lpstr>
      <vt:lpstr>Actively controlled shield (ETM)</vt:lpstr>
      <vt:lpstr>Actively controlled shield (ETM)</vt:lpstr>
      <vt:lpstr>Actively controlled shield (ETM)</vt:lpstr>
      <vt:lpstr>Actively controlled shield (ETM)</vt:lpstr>
      <vt:lpstr>Actively controlled shield (ETM)</vt:lpstr>
      <vt:lpstr>Actively controlled shield (ETM)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Measured Temperature Response</vt:lpstr>
      <vt:lpstr>PowerPoint Presentation</vt:lpstr>
      <vt:lpstr>Test Mass Heat Transfer vs Shield Temp</vt:lpstr>
      <vt:lpstr>PowerPoint Presentation</vt:lpstr>
      <vt:lpstr>Scattered Light Noise</vt:lpstr>
      <vt:lpstr>PowerPoint Presentation</vt:lpstr>
      <vt:lpstr>Scattered light noise simulation</vt:lpstr>
      <vt:lpstr>Scattered light noise simulation</vt:lpstr>
      <vt:lpstr>Scattered light noise simulation</vt:lpstr>
      <vt:lpstr>Scattered light - upconversion</vt:lpstr>
      <vt:lpstr>Scattered light - upconversion</vt:lpstr>
      <vt:lpstr>Shield Seismic Isolation</vt:lpstr>
      <vt:lpstr>Shield Seismic Isolation</vt:lpstr>
      <vt:lpstr>Shield Seismic Isolation</vt:lpstr>
      <vt:lpstr>Cryo induced vibrations on ISI</vt:lpstr>
      <vt:lpstr>Newtonian Noise</vt:lpstr>
      <vt:lpstr>Shield Newtonian Noise Simulation</vt:lpstr>
      <vt:lpstr>Shield Newtonian Noise Simulation</vt:lpstr>
      <vt:lpstr>Shield Newtonian Noise Simulation</vt:lpstr>
      <vt:lpstr>PowerPoint Presentation</vt:lpstr>
      <vt:lpstr>Conclusions – what’s good</vt:lpstr>
      <vt:lpstr>Conclusions – what needs more work</vt:lpstr>
      <vt:lpstr>Extra Slides</vt:lpstr>
      <vt:lpstr>Inner Shield Vertical Plant</vt:lpstr>
      <vt:lpstr>Shield Seismic Isolation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LIGO Voyager Cryogenics at Stanford</dc:title>
  <dc:creator>Brett Shapiro</dc:creator>
  <cp:lastModifiedBy>Brett Shapiro</cp:lastModifiedBy>
  <cp:revision>125</cp:revision>
  <dcterms:created xsi:type="dcterms:W3CDTF">2016-08-17T00:07:12Z</dcterms:created>
  <dcterms:modified xsi:type="dcterms:W3CDTF">2016-09-16T02:24:08Z</dcterms:modified>
</cp:coreProperties>
</file>