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7"/>
  </p:notesMasterIdLst>
  <p:handoutMasterIdLst>
    <p:handoutMasterId r:id="rId28"/>
  </p:handoutMasterIdLst>
  <p:sldIdLst>
    <p:sldId id="327" r:id="rId2"/>
    <p:sldId id="325" r:id="rId3"/>
    <p:sldId id="329" r:id="rId4"/>
    <p:sldId id="330" r:id="rId5"/>
    <p:sldId id="331" r:id="rId6"/>
    <p:sldId id="332" r:id="rId7"/>
    <p:sldId id="295" r:id="rId8"/>
    <p:sldId id="260" r:id="rId9"/>
    <p:sldId id="324" r:id="rId10"/>
    <p:sldId id="267" r:id="rId11"/>
    <p:sldId id="268" r:id="rId12"/>
    <p:sldId id="275" r:id="rId13"/>
    <p:sldId id="298" r:id="rId14"/>
    <p:sldId id="299" r:id="rId15"/>
    <p:sldId id="297" r:id="rId16"/>
    <p:sldId id="328" r:id="rId17"/>
    <p:sldId id="269" r:id="rId18"/>
    <p:sldId id="293" r:id="rId19"/>
    <p:sldId id="276" r:id="rId20"/>
    <p:sldId id="263" r:id="rId21"/>
    <p:sldId id="272" r:id="rId22"/>
    <p:sldId id="273" r:id="rId23"/>
    <p:sldId id="280" r:id="rId24"/>
    <p:sldId id="270" r:id="rId25"/>
    <p:sldId id="274" r:id="rId2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8" autoAdjust="0"/>
    <p:restoredTop sz="94613" autoAdjust="0"/>
  </p:normalViewPr>
  <p:slideViewPr>
    <p:cSldViewPr snapToGrid="0" snapToObjects="1">
      <p:cViewPr>
        <p:scale>
          <a:sx n="118" d="100"/>
          <a:sy n="118" d="100"/>
        </p:scale>
        <p:origin x="109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1598-9ABA-CE4B-B487-490B000758C5}" type="datetimeFigureOut">
              <a:rPr lang="en-US" smtClean="0"/>
              <a:t>9/17/16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2725-F6AB-AF48-AD2E-2D22C7EC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966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936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710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259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243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449D7-38D8-2B41-88D2-1EC0BA5029D4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351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230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SURF Lecture 2010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9/17/16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2016/9/17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Tahoma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Tahoma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Tahoma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Tahoma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Tahoma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24.emf"/><Relationship Id="rId5" Type="http://schemas.openxmlformats.org/officeDocument/2006/relationships/image" Target="../media/image3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39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sz="4400" dirty="0"/>
              <a:t>Interferometer configurations</a:t>
            </a:r>
            <a:br>
              <a:rPr lang="en-US" altLang="ja-JP" sz="4400" dirty="0"/>
            </a:br>
            <a:r>
              <a:rPr lang="en-US" altLang="ja-JP" sz="4400" dirty="0"/>
              <a:t>for Gravitational Wave Detectors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1443464"/>
          </a:xfrm>
        </p:spPr>
        <p:txBody>
          <a:bodyPr/>
          <a:lstStyle/>
          <a:p>
            <a:r>
              <a:rPr lang="en-US" altLang="ja-JP" dirty="0" smtClean="0"/>
              <a:t>Koji Arai (</a:t>
            </a:r>
            <a:r>
              <a:rPr lang="ja-JP" altLang="en-US" dirty="0">
                <a:latin typeface="Weibei TC" charset="-120"/>
                <a:ea typeface="Weibei TC" charset="-120"/>
                <a:cs typeface="Weibei TC" charset="-120"/>
              </a:rPr>
              <a:t>新井宏二</a:t>
            </a:r>
            <a:r>
              <a:rPr lang="en-US" altLang="ja-JP" dirty="0" smtClean="0"/>
              <a:t>) – LIGO Laboratory / Caltech</a:t>
            </a:r>
          </a:p>
          <a:p>
            <a:endParaRPr lang="en-US" altLang="ja-JP" dirty="0"/>
          </a:p>
          <a:p>
            <a:r>
              <a:rPr lang="en-US" altLang="ja-JP" dirty="0" smtClean="0"/>
              <a:t>GW mini-school: Beijing </a:t>
            </a:r>
            <a:r>
              <a:rPr lang="en-US" altLang="ja-JP" smtClean="0"/>
              <a:t>Normal University </a:t>
            </a:r>
            <a:r>
              <a:rPr lang="en-US" altLang="ja-JP" dirty="0" smtClean="0"/>
              <a:t>2016/9/15~18</a:t>
            </a:r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LIGO-G1601926-v1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3" y="146006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96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charset="0"/>
                <a:ea typeface="Libian SC" charset="-122"/>
                <a:cs typeface="Diwan Kufi" charset="-78"/>
              </a:rPr>
              <a:t>引力波</a:t>
            </a:r>
            <a:endParaRPr lang="en-US" b="1" i="1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Calibri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0" y="1099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Light intensity at the output port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Difference of the electric fields from the arms</a:t>
            </a: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ahoma"/>
              </a:rPr>
              <a:t>Output intensity is sensitive 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Tahoma"/>
              </a:rPr>
              <a:t>to the differential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42" y="1813128"/>
            <a:ext cx="2823958" cy="2690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51" y="4382490"/>
            <a:ext cx="3225800" cy="2463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1733" y="5496825"/>
            <a:ext cx="5203479" cy="1213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" y="1954239"/>
            <a:ext cx="4416289" cy="34159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517289"/>
            <a:ext cx="4684955" cy="462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Frequency response of the Michelson to GWs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6096" y="6137897"/>
            <a:ext cx="311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Jean-Yves </a:t>
            </a:r>
            <a:r>
              <a:rPr lang="en-US" b="1" dirty="0" err="1" smtClean="0"/>
              <a:t>Vinet,et</a:t>
            </a:r>
            <a:r>
              <a:rPr lang="en-US" b="1" dirty="0" smtClean="0"/>
              <a:t> al</a:t>
            </a:r>
          </a:p>
          <a:p>
            <a:r>
              <a:rPr lang="en-US" b="1" dirty="0"/>
              <a:t>Phys. Rev. D 38, 433 (1988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9" y="1548572"/>
            <a:ext cx="8331200" cy="1739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5" y="3533904"/>
            <a:ext cx="6667500" cy="2070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40009" y="3985253"/>
            <a:ext cx="3095817" cy="79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6786" y="3118405"/>
            <a:ext cx="4416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Frequency response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of the Michelson interferometer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2592" y="5921239"/>
            <a:ext cx="5615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Ω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: optical angular frequency, </a:t>
            </a:r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λ</a:t>
            </a:r>
            <a:r>
              <a:rPr lang="en-US" sz="2000" baseline="-25000" dirty="0" err="1" smtClean="0">
                <a:solidFill>
                  <a:srgbClr val="FF0000"/>
                </a:solidFill>
                <a:cs typeface="Tahoma"/>
              </a:rPr>
              <a:t>OPT</a:t>
            </a:r>
            <a:r>
              <a:rPr lang="en-US" sz="2000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laser wavelength</a:t>
            </a:r>
          </a:p>
          <a:p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ω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: angular frequency of GW, </a:t>
            </a:r>
            <a:r>
              <a:rPr lang="en-US" sz="2000" dirty="0" err="1" smtClean="0">
                <a:solidFill>
                  <a:srgbClr val="FF0000"/>
                </a:solidFill>
                <a:cs typeface="Tahoma"/>
              </a:rPr>
              <a:t>λ</a:t>
            </a:r>
            <a:r>
              <a:rPr lang="en-US" sz="2000" baseline="-25000" dirty="0" err="1" smtClean="0">
                <a:solidFill>
                  <a:srgbClr val="FF0000"/>
                </a:solidFill>
                <a:cs typeface="Tahoma"/>
              </a:rPr>
              <a:t>GW</a:t>
            </a:r>
            <a:r>
              <a:rPr lang="en-US" sz="2000" dirty="0" smtClean="0">
                <a:solidFill>
                  <a:srgbClr val="FF0000"/>
                </a:solidFill>
                <a:cs typeface="Tahoma"/>
              </a:rPr>
              <a:t> wavelength of GW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9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Frequency response of the Michelson to GWs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96" y="1520134"/>
            <a:ext cx="4851400" cy="736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4879" y="1466208"/>
            <a:ext cx="3095817" cy="79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96" y="1980659"/>
            <a:ext cx="5143500" cy="3886200"/>
          </a:xfrm>
          <a:prstGeom prst="rect">
            <a:avLst/>
          </a:prstGeom>
        </p:spPr>
      </p:pic>
      <p:sp>
        <p:nvSpPr>
          <p:cNvPr id="16" name="テキスト ボックス 13"/>
          <p:cNvSpPr txBox="1"/>
          <p:nvPr/>
        </p:nvSpPr>
        <p:spPr>
          <a:xfrm>
            <a:off x="173866" y="2606791"/>
            <a:ext cx="1681443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DC Response</a:t>
            </a:r>
          </a:p>
          <a:p>
            <a:r>
              <a:rPr lang="en-US" altLang="ja-JP" b="1" dirty="0" smtClean="0">
                <a:solidFill>
                  <a:srgbClr val="FF00FE"/>
                </a:solidFill>
              </a:rPr>
              <a:t>longer -&gt; larger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sp>
        <p:nvSpPr>
          <p:cNvPr id="17" name="テキスト ボックス 13"/>
          <p:cNvSpPr txBox="1"/>
          <p:nvPr/>
        </p:nvSpPr>
        <p:spPr>
          <a:xfrm>
            <a:off x="6168262" y="2283626"/>
            <a:ext cx="173886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Cut off </a:t>
            </a:r>
            <a:r>
              <a:rPr kumimoji="1" lang="en-US" altLang="ja-JP" b="1" dirty="0" err="1" smtClean="0">
                <a:solidFill>
                  <a:srgbClr val="FF00FE"/>
                </a:solidFill>
              </a:rPr>
              <a:t>freq</a:t>
            </a:r>
            <a:endParaRPr kumimoji="1" lang="en-US" altLang="ja-JP" b="1" dirty="0" smtClean="0">
              <a:solidFill>
                <a:srgbClr val="FF00FE"/>
              </a:solidFill>
            </a:endParaRPr>
          </a:p>
          <a:p>
            <a:r>
              <a:rPr lang="en-US" altLang="ja-JP" b="1" dirty="0" smtClean="0">
                <a:solidFill>
                  <a:srgbClr val="FF00FE"/>
                </a:solidFill>
              </a:rPr>
              <a:t>longer -&gt; lower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sp>
        <p:nvSpPr>
          <p:cNvPr id="18" name="テキスト ボックス 13"/>
          <p:cNvSpPr txBox="1"/>
          <p:nvPr/>
        </p:nvSpPr>
        <p:spPr>
          <a:xfrm>
            <a:off x="6320662" y="3893765"/>
            <a:ext cx="1681443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Notch </a:t>
            </a:r>
            <a:r>
              <a:rPr kumimoji="1" lang="en-US" altLang="ja-JP" b="1" dirty="0" err="1" smtClean="0">
                <a:solidFill>
                  <a:srgbClr val="FF00FE"/>
                </a:solidFill>
              </a:rPr>
              <a:t>freq</a:t>
            </a:r>
            <a:endParaRPr kumimoji="1" lang="en-US" altLang="ja-JP" b="1" dirty="0" smtClean="0">
              <a:solidFill>
                <a:srgbClr val="FF00FE"/>
              </a:solidFill>
            </a:endParaRPr>
          </a:p>
          <a:p>
            <a:r>
              <a:rPr kumimoji="1" lang="en-US" altLang="ja-JP" b="1" dirty="0" smtClean="0">
                <a:solidFill>
                  <a:srgbClr val="FF00FE"/>
                </a:solidFill>
              </a:rPr>
              <a:t>f = n c / (2 L)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879" y="5712257"/>
            <a:ext cx="8783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  <a:cs typeface="Tahoma"/>
              </a:rPr>
              <a:t>Michelson arm length optimized for 1kHz GW </a:t>
            </a:r>
            <a:br>
              <a:rPr lang="en-US" sz="3200" b="1" dirty="0" smtClean="0">
                <a:solidFill>
                  <a:srgbClr val="FF0000"/>
                </a:solidFill>
                <a:cs typeface="Tahoma"/>
              </a:rPr>
            </a:br>
            <a:r>
              <a:rPr lang="en-US" sz="3200" b="1" dirty="0" smtClean="0">
                <a:solidFill>
                  <a:srgbClr val="FF0000"/>
                </a:solidFill>
                <a:cs typeface="Tahoma"/>
              </a:rPr>
              <a:t>-&gt; 75km, too long!</a:t>
            </a:r>
            <a:endParaRPr lang="en-US" sz="3200" b="1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530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Michelson shot noise limit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60"/>
            <a:ext cx="9144000" cy="449134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Quantum noises: </a:t>
            </a:r>
            <a:r>
              <a:rPr lang="en-US" sz="2800" b="1" dirty="0" smtClean="0">
                <a:solidFill>
                  <a:srgbClr val="0000FF"/>
                </a:solidFill>
              </a:rPr>
              <a:t>Shot noise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Photon shot noise associated with </a:t>
            </a:r>
            <a:r>
              <a:rPr lang="en-US" sz="2400" b="1" dirty="0" err="1" smtClean="0">
                <a:solidFill>
                  <a:srgbClr val="0000FF"/>
                </a:solidFill>
              </a:rPr>
              <a:t>photodetection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	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Michelson </a:t>
            </a:r>
            <a:r>
              <a:rPr lang="en-US" sz="2400" b="1" dirty="0" smtClean="0">
                <a:solidFill>
                  <a:srgbClr val="0000FF"/>
                </a:solidFill>
              </a:rPr>
              <a:t>interferometer</a:t>
            </a:r>
          </a:p>
          <a:p>
            <a:pPr lvl="1"/>
            <a:endParaRPr lang="en-US" sz="2400" b="1" dirty="0">
              <a:solidFill>
                <a:srgbClr val="0000FF"/>
              </a:solidFill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</a:endParaRPr>
          </a:p>
          <a:p>
            <a:pPr lvl="1"/>
            <a:endParaRPr lang="en-US" sz="2400" b="1" dirty="0">
              <a:solidFill>
                <a:srgbClr val="0000FF"/>
              </a:solidFill>
            </a:endParaRPr>
          </a:p>
          <a:p>
            <a:pPr lvl="1"/>
            <a:endParaRPr lang="en-US" sz="2400" b="1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Michelson </a:t>
            </a:r>
            <a:r>
              <a:rPr lang="en-US" sz="2400" b="1" dirty="0" smtClean="0">
                <a:solidFill>
                  <a:srgbClr val="0000FF"/>
                </a:solidFill>
              </a:rPr>
              <a:t>response (@DC)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03" y="1936916"/>
            <a:ext cx="3276600" cy="368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9635" y="3806075"/>
            <a:ext cx="218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at the limit of d𝜙-&gt;0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9907" y="2589909"/>
            <a:ext cx="3475332" cy="969496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lvl="1"/>
            <a:r>
              <a:rPr lang="en-US" sz="2000" b="1" i="1" dirty="0" err="1">
                <a:solidFill>
                  <a:srgbClr val="008000"/>
                </a:solidFill>
              </a:rPr>
              <a:t>i</a:t>
            </a:r>
            <a:r>
              <a:rPr lang="en-US" sz="2000" b="1" baseline="-25000" dirty="0" err="1">
                <a:solidFill>
                  <a:srgbClr val="008000"/>
                </a:solidFill>
              </a:rPr>
              <a:t>DC</a:t>
            </a:r>
            <a:r>
              <a:rPr lang="en-US" sz="2000" b="1" baseline="-25000" dirty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: DC </a:t>
            </a:r>
            <a:r>
              <a:rPr lang="en-US" sz="2000" b="1" dirty="0" smtClean="0">
                <a:solidFill>
                  <a:srgbClr val="008000"/>
                </a:solidFill>
              </a:rPr>
              <a:t>Photocurrent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sz="2000" b="1" i="1" dirty="0" err="1">
                <a:solidFill>
                  <a:srgbClr val="008000"/>
                </a:solidFill>
              </a:rPr>
              <a:t>η</a:t>
            </a:r>
            <a:r>
              <a:rPr lang="en-US" sz="2000" b="1" baseline="-25000" dirty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: PD Quantum Efficiency</a:t>
            </a:r>
          </a:p>
          <a:p>
            <a:pPr lvl="1"/>
            <a:r>
              <a:rPr lang="en-US" sz="2000" b="1" i="1" dirty="0" err="1" smtClean="0">
                <a:solidFill>
                  <a:srgbClr val="008000"/>
                </a:solidFill>
              </a:rPr>
              <a:t>ν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: </a:t>
            </a:r>
            <a:r>
              <a:rPr lang="en-US" sz="2000" b="1" dirty="0" smtClean="0">
                <a:solidFill>
                  <a:srgbClr val="008000"/>
                </a:solidFill>
              </a:rPr>
              <a:t>Optical Frequency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3066" y="3392587"/>
            <a:ext cx="4466569" cy="1119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0162" y="4547110"/>
            <a:ext cx="517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Shot-noise limit of the Michelson phase sensitivity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98" y="5417307"/>
            <a:ext cx="3492500" cy="6985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24" idx="1"/>
          </p:cNvCxnSpPr>
          <p:nvPr/>
        </p:nvCxnSpPr>
        <p:spPr>
          <a:xfrm>
            <a:off x="5359635" y="4012462"/>
            <a:ext cx="1063057" cy="1407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1" idx="1"/>
          </p:cNvCxnSpPr>
          <p:nvPr/>
        </p:nvCxnSpPr>
        <p:spPr>
          <a:xfrm>
            <a:off x="4705298" y="5713339"/>
            <a:ext cx="1250491" cy="826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55789" y="5403605"/>
            <a:ext cx="3475333" cy="784830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1.3x10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-20</a:t>
            </a:r>
            <a:r>
              <a:rPr lang="en-US" sz="2400" b="1" i="1" dirty="0" smtClean="0">
                <a:solidFill>
                  <a:srgbClr val="FF0000"/>
                </a:solidFill>
              </a:rPr>
              <a:t> 1/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sqrtHz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@1W, 1064nm, 4km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55789" y="5241869"/>
            <a:ext cx="3188211" cy="121589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71437" y="4385675"/>
            <a:ext cx="2467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Michelson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Strain Sensitivity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6" y="2710532"/>
            <a:ext cx="4521200" cy="16891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67441" y="6396226"/>
            <a:ext cx="3475333" cy="415498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(5x10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-17</a:t>
            </a:r>
            <a:r>
              <a:rPr lang="en-US" sz="2400" b="1" i="1" dirty="0" smtClean="0">
                <a:solidFill>
                  <a:srgbClr val="FF0000"/>
                </a:solidFill>
              </a:rPr>
              <a:t> m/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sqrtHz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3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Supplemental slide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Shot noise derivation</a:t>
            </a:r>
            <a:endParaRPr lang="en-US" sz="2800" b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7" y="1798732"/>
            <a:ext cx="7782703" cy="40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407937" y="3856078"/>
            <a:ext cx="2358561" cy="2769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optical resonator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Storing light in an optical cavity</a:t>
            </a:r>
          </a:p>
          <a:p>
            <a:endParaRPr lang="en-US" sz="2800" b="1" dirty="0">
              <a:latin typeface="+mj-lt"/>
              <a:cs typeface="Tahoma"/>
            </a:endParaRPr>
          </a:p>
          <a:p>
            <a:endParaRPr lang="en-US" sz="2800" b="1" dirty="0" smtClean="0">
              <a:latin typeface="+mj-lt"/>
              <a:cs typeface="Tahoma"/>
            </a:endParaRPr>
          </a:p>
          <a:p>
            <a:endParaRPr lang="en-US" sz="2800" b="1" dirty="0">
              <a:latin typeface="+mj-lt"/>
              <a:cs typeface="Tahoma"/>
            </a:endParaRPr>
          </a:p>
          <a:p>
            <a:endParaRPr lang="en-US" sz="2800" b="1" dirty="0" smtClean="0">
              <a:latin typeface="+mj-lt"/>
              <a:cs typeface="Tahoma"/>
            </a:endParaRPr>
          </a:p>
          <a:p>
            <a:endParaRPr lang="en-US" sz="2800" b="1" dirty="0">
              <a:latin typeface="+mj-lt"/>
              <a:cs typeface="Tahoma"/>
            </a:endParaRPr>
          </a:p>
          <a:p>
            <a:endParaRPr lang="en-US" sz="2800" b="1" dirty="0">
              <a:latin typeface="+mj-lt"/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Input vs circulating: constructive 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Prompt reflection vs leakage: destructive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=&gt; The circulating field grows up</a:t>
            </a:r>
          </a:p>
          <a:p>
            <a:pPr lvl="1"/>
            <a:endParaRPr lang="en-US" sz="24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N times more power 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Equivalent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ahoma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have N times longer arm</a:t>
            </a:r>
            <a:r>
              <a:rPr lang="en-US" sz="2400" b="1" dirty="0">
                <a:solidFill>
                  <a:srgbClr val="0000FF"/>
                </a:solidFill>
                <a:cs typeface="Tahoma"/>
              </a:rPr>
              <a:t/>
            </a:r>
            <a:br>
              <a:rPr lang="en-US" sz="2400" b="1" dirty="0">
                <a:solidFill>
                  <a:srgbClr val="0000FF"/>
                </a:solidFill>
                <a:cs typeface="Tahoma"/>
              </a:rPr>
            </a:br>
            <a:endParaRPr lang="en-US" sz="2400" b="1" dirty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63" y="4398742"/>
            <a:ext cx="1765300" cy="685800"/>
          </a:xfrm>
          <a:prstGeom prst="rect">
            <a:avLst/>
          </a:prstGeom>
        </p:spPr>
      </p:pic>
      <p:sp>
        <p:nvSpPr>
          <p:cNvPr id="22" name="テキスト ボックス 13"/>
          <p:cNvSpPr txBox="1"/>
          <p:nvPr/>
        </p:nvSpPr>
        <p:spPr>
          <a:xfrm>
            <a:off x="6602307" y="4169044"/>
            <a:ext cx="984911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Finesse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82" y="1405728"/>
            <a:ext cx="6924206" cy="2565885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63" y="5973737"/>
            <a:ext cx="1409700" cy="317500"/>
          </a:xfrm>
          <a:prstGeom prst="rect">
            <a:avLst/>
          </a:prstGeom>
        </p:spPr>
      </p:pic>
      <p:sp>
        <p:nvSpPr>
          <p:cNvPr id="24" name="テキスト ボックス 13"/>
          <p:cNvSpPr txBox="1"/>
          <p:nvPr/>
        </p:nvSpPr>
        <p:spPr>
          <a:xfrm>
            <a:off x="6602306" y="5427571"/>
            <a:ext cx="2436763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Folding Number</a:t>
            </a:r>
          </a:p>
        </p:txBody>
      </p:sp>
      <p:sp>
        <p:nvSpPr>
          <p:cNvPr id="10" name="テキスト ボックス 13"/>
          <p:cNvSpPr txBox="1"/>
          <p:nvPr/>
        </p:nvSpPr>
        <p:spPr>
          <a:xfrm>
            <a:off x="4206379" y="1405728"/>
            <a:ext cx="984911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solidFill>
                  <a:srgbClr val="FF0000"/>
                </a:solidFill>
              </a:rPr>
              <a:t>99%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3"/>
          <p:cNvSpPr txBox="1"/>
          <p:nvPr/>
        </p:nvSpPr>
        <p:spPr>
          <a:xfrm>
            <a:off x="6748937" y="1390862"/>
            <a:ext cx="1375732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99.999%</a:t>
            </a:r>
          </a:p>
        </p:txBody>
      </p:sp>
    </p:spTree>
    <p:extLst>
      <p:ext uri="{BB962C8B-B14F-4D97-AF65-F5344CB8AC3E}">
        <p14:creationId xmlns:p14="http://schemas.microsoft.com/office/powerpoint/2010/main" val="10408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optical resonator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Storing light in an optical cavity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2" y="2081352"/>
            <a:ext cx="5917502" cy="4497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136" y="582544"/>
            <a:ext cx="4529155" cy="24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optical resonator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Storing light in an optical cavity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Field equations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156" y="648804"/>
            <a:ext cx="4927600" cy="2667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82" y="4193222"/>
            <a:ext cx="3606800" cy="23749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84375" y="4893979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4121" y="2142812"/>
            <a:ext cx="3754130" cy="397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1352" y="4140145"/>
            <a:ext cx="2924832" cy="836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482" y="3219209"/>
            <a:ext cx="4164301" cy="3348913"/>
          </a:xfrm>
          <a:prstGeom prst="rect">
            <a:avLst/>
          </a:prstGeom>
        </p:spPr>
      </p:pic>
      <p:sp>
        <p:nvSpPr>
          <p:cNvPr id="20" name="テキスト ボックス 13"/>
          <p:cNvSpPr txBox="1"/>
          <p:nvPr/>
        </p:nvSpPr>
        <p:spPr>
          <a:xfrm>
            <a:off x="5298828" y="6266884"/>
            <a:ext cx="3640956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Very fast phase response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" y="2142812"/>
            <a:ext cx="3543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Pound-</a:t>
            </a:r>
            <a:r>
              <a:rPr lang="en-US" altLang="ja-JP" dirty="0" err="1" smtClean="0"/>
              <a:t>Drever</a:t>
            </a:r>
            <a:r>
              <a:rPr lang="en-US" altLang="ja-JP" dirty="0" smtClean="0"/>
              <a:t>-Hall technique (PDH)</a:t>
            </a:r>
            <a:endParaRPr lang="en-US" altLang="ja-JP" dirty="0"/>
          </a:p>
        </p:txBody>
      </p:sp>
      <p:pic>
        <p:nvPicPr>
          <p:cNvPr id="1385475" name="Picture 3"/>
          <p:cNvPicPr>
            <a:picLocks noChangeAspect="1" noChangeArrowheads="1"/>
          </p:cNvPicPr>
          <p:nvPr/>
        </p:nvPicPr>
        <p:blipFill>
          <a:blip r:embed="rId3"/>
          <a:srcRect l="10683" t="15460" r="9880" b="46657"/>
          <a:stretch>
            <a:fillRect/>
          </a:stretch>
        </p:blipFill>
        <p:spPr bwMode="auto">
          <a:xfrm>
            <a:off x="1244600" y="2413001"/>
            <a:ext cx="6921500" cy="23770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228600" y="1072357"/>
            <a:ext cx="8915400" cy="17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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charset="0"/>
                <a:ea typeface="ＤＦＰ太丸ゴシック体" charset="-128"/>
                <a:cs typeface="ＤＦＰ太丸ゴシック体" charset="-128"/>
              </a:rPr>
              <a:t>Signal extraction scheme for the cavities</a:t>
            </a:r>
          </a:p>
          <a:p>
            <a:pPr marL="895350" lvl="1" indent="-319088" defTabSz="914400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altLang="ja-JP" sz="2800" dirty="0" smtClean="0">
                <a:latin typeface="Tahoma" charset="0"/>
                <a:ea typeface="ＤＦＰ太丸ゴシック体" charset="-128"/>
                <a:cs typeface="ＤＦＰ太丸ゴシック体" charset="-128"/>
              </a:rPr>
              <a:t>Phase modulation -&gt; RF optical sidebands</a:t>
            </a:r>
          </a:p>
          <a:p>
            <a:pPr marL="895350" lvl="1" indent="-319088" defTabSz="914400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altLang="ja-JP" sz="2800" dirty="0" smtClean="0">
                <a:latin typeface="Tahoma" charset="0"/>
                <a:ea typeface="ＤＦＰ太丸ゴシック体" charset="-128"/>
                <a:cs typeface="ＤＦＰ太丸ゴシック体" charset="-128"/>
              </a:rPr>
              <a:t>Reflected beam -&gt; detected / demodulated</a:t>
            </a:r>
          </a:p>
        </p:txBody>
      </p:sp>
      <p:sp>
        <p:nvSpPr>
          <p:cNvPr id="7" name="テキスト ボックス 20"/>
          <p:cNvSpPr txBox="1">
            <a:spLocks noChangeArrowheads="1"/>
          </p:cNvSpPr>
          <p:nvPr/>
        </p:nvSpPr>
        <p:spPr bwMode="auto">
          <a:xfrm>
            <a:off x="1244600" y="4390032"/>
            <a:ext cx="777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Laser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 l="3847" t="18965" r="6923" b="1724"/>
          <a:stretch>
            <a:fillRect/>
          </a:stretch>
        </p:blipFill>
        <p:spPr bwMode="auto">
          <a:xfrm>
            <a:off x="5689600" y="4595812"/>
            <a:ext cx="2819400" cy="2236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テキスト ボックス 20"/>
          <p:cNvSpPr txBox="1">
            <a:spLocks noChangeArrowheads="1"/>
          </p:cNvSpPr>
          <p:nvPr/>
        </p:nvSpPr>
        <p:spPr bwMode="auto">
          <a:xfrm>
            <a:off x="2022475" y="4402732"/>
            <a:ext cx="166052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Electro-Optic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Modulator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1447801" y="3913782"/>
            <a:ext cx="360000" cy="1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" name="テキスト ボックス 20"/>
          <p:cNvSpPr txBox="1">
            <a:spLocks noChangeArrowheads="1"/>
          </p:cNvSpPr>
          <p:nvPr/>
        </p:nvSpPr>
        <p:spPr bwMode="auto">
          <a:xfrm>
            <a:off x="2578101" y="3901082"/>
            <a:ext cx="360000" cy="1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3543301" y="4436139"/>
            <a:ext cx="11176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Faraday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Isolator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or 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Corbel" charset="0"/>
                <a:ea typeface="ＭＳ ゴシック" charset="-128"/>
                <a:cs typeface="ＭＳ ゴシック" charset="-128"/>
              </a:rPr>
              <a:t>Pick-off mirror</a:t>
            </a:r>
            <a:endParaRPr lang="ja-JP" altLang="en-US" sz="2000" b="1" dirty="0">
              <a:solidFill>
                <a:srgbClr val="FF6600"/>
              </a:solidFill>
              <a:latin typeface="Corbe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232400" y="5651500"/>
            <a:ext cx="355699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987307" y="5191423"/>
            <a:ext cx="115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000000"/>
                </a:solidFill>
              </a:rPr>
              <a:t>dL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or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f</a:t>
            </a:r>
            <a:endParaRPr kumimoji="1"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4571206" y="5714206"/>
            <a:ext cx="22367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460603" y="4171899"/>
            <a:ext cx="45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00"/>
                </a:solidFill>
              </a:rPr>
              <a:t>V</a:t>
            </a:r>
            <a:endParaRPr kumimoji="1" lang="ja-JP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13616" y="1076454"/>
            <a:ext cx="2173184" cy="1220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optical resonator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Storing light in an optical cavity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4" y="2611818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4" y="2611818"/>
            <a:ext cx="0" cy="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4" y="2611818"/>
            <a:ext cx="0" cy="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49" y="1296832"/>
            <a:ext cx="5458238" cy="407622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83" y="1401430"/>
            <a:ext cx="1765300" cy="685800"/>
          </a:xfrm>
          <a:prstGeom prst="rect">
            <a:avLst/>
          </a:prstGeom>
        </p:spPr>
      </p:pic>
      <p:sp>
        <p:nvSpPr>
          <p:cNvPr id="13" name="テキスト ボックス 13"/>
          <p:cNvSpPr txBox="1"/>
          <p:nvPr/>
        </p:nvSpPr>
        <p:spPr>
          <a:xfrm>
            <a:off x="6513616" y="1076454"/>
            <a:ext cx="984911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Finesse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243" y="2288652"/>
            <a:ext cx="1681443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DC Response</a:t>
            </a:r>
          </a:p>
          <a:p>
            <a:r>
              <a:rPr lang="en-US" altLang="ja-JP" b="1" dirty="0" smtClean="0">
                <a:solidFill>
                  <a:srgbClr val="FF00FE"/>
                </a:solidFill>
              </a:rPr>
              <a:t>amplification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72527" y="2076214"/>
            <a:ext cx="0" cy="1159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3"/>
          <p:cNvSpPr txBox="1"/>
          <p:nvPr/>
        </p:nvSpPr>
        <p:spPr>
          <a:xfrm>
            <a:off x="4288673" y="1392314"/>
            <a:ext cx="1553328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E"/>
                </a:solidFill>
              </a:rPr>
              <a:t>Cutoff </a:t>
            </a:r>
            <a:r>
              <a:rPr kumimoji="1" lang="en-US" altLang="ja-JP" b="1" dirty="0" err="1" smtClean="0">
                <a:solidFill>
                  <a:srgbClr val="FF00FE"/>
                </a:solidFill>
              </a:rPr>
              <a:t>freq</a:t>
            </a:r>
            <a:r>
              <a:rPr kumimoji="1" lang="en-US" altLang="ja-JP" b="1" dirty="0" smtClean="0">
                <a:solidFill>
                  <a:srgbClr val="FF00FE"/>
                </a:solidFill>
              </a:rPr>
              <a:t> “Cavity pole”</a:t>
            </a:r>
            <a:endParaRPr kumimoji="1" lang="ja-JP" altLang="en-US" b="1" dirty="0">
              <a:solidFill>
                <a:srgbClr val="FF00FE"/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4" y="2002902"/>
            <a:ext cx="1320800" cy="5715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6" y="2957633"/>
            <a:ext cx="1409700" cy="3175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796753" y="1636177"/>
            <a:ext cx="0" cy="4447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69895" y="5171150"/>
            <a:ext cx="9213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008000"/>
                </a:solidFill>
                <a:cs typeface="Tahoma"/>
              </a:rPr>
              <a:t>1. </a:t>
            </a:r>
            <a:r>
              <a:rPr lang="en-US" sz="2400" b="1" dirty="0" smtClean="0">
                <a:solidFill>
                  <a:srgbClr val="008000"/>
                </a:solidFill>
                <a:cs typeface="Tahoma"/>
              </a:rPr>
              <a:t>FP </a:t>
            </a:r>
            <a:r>
              <a:rPr lang="en-US" sz="2400" b="1" dirty="0">
                <a:solidFill>
                  <a:srgbClr val="008000"/>
                </a:solidFill>
                <a:cs typeface="Tahoma"/>
              </a:rPr>
              <a:t>increases stored power in the arm</a:t>
            </a:r>
          </a:p>
          <a:p>
            <a:pPr lvl="1"/>
            <a:r>
              <a:rPr lang="en-US" sz="2400" b="1" dirty="0" smtClean="0">
                <a:solidFill>
                  <a:srgbClr val="008000"/>
                </a:solidFill>
                <a:cs typeface="Tahoma"/>
              </a:rPr>
              <a:t>2. FP increases accumulation time of the signal</a:t>
            </a:r>
          </a:p>
          <a:p>
            <a:pPr lvl="1"/>
            <a:endParaRPr lang="en-US" sz="2400" b="1" dirty="0">
              <a:solidFill>
                <a:srgbClr val="FF0000"/>
              </a:solidFill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=&gt; Above the roll-off, increasing F does not improve the response</a:t>
            </a:r>
            <a:endParaRPr lang="en-US" sz="2400" b="1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96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2937" y="3355848"/>
            <a:ext cx="8330063" cy="1673352"/>
          </a:xfrm>
        </p:spPr>
        <p:txBody>
          <a:bodyPr/>
          <a:lstStyle/>
          <a:p>
            <a:pPr algn="ctr"/>
            <a:r>
              <a:rPr lang="en-US" altLang="ja-JP" dirty="0" smtClean="0"/>
              <a:t>Optical configurations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0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Fabry-Perot Michelson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Differential nature of the Michelson</a:t>
            </a:r>
            <a:br>
              <a:rPr lang="en-US" sz="2800" b="1" dirty="0" smtClean="0">
                <a:latin typeface="+mj-lt"/>
                <a:cs typeface="Tahoma"/>
              </a:rPr>
            </a:br>
            <a:r>
              <a:rPr lang="en-US" sz="2800" b="1" dirty="0" smtClean="0">
                <a:latin typeface="+mj-lt"/>
                <a:cs typeface="Tahoma"/>
              </a:rPr>
              <a:t>+ Longer photon storage time of Fabry-Perot cavities</a:t>
            </a:r>
            <a:br>
              <a:rPr lang="en-US" sz="2800" b="1" dirty="0" smtClean="0">
                <a:latin typeface="+mj-lt"/>
                <a:cs typeface="Tahoma"/>
              </a:rPr>
            </a:br>
            <a:r>
              <a:rPr lang="en-US" sz="2800" b="1" dirty="0" smtClean="0">
                <a:solidFill>
                  <a:srgbClr val="0000FF"/>
                </a:solidFill>
                <a:latin typeface="+mj-lt"/>
                <a:cs typeface="Tahoma"/>
              </a:rPr>
              <a:t>= Fabry-Perot Michelson Interferometer</a:t>
            </a: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altLang="ja-JP" sz="2800" b="1" dirty="0">
                <a:latin typeface="+mj-lt"/>
                <a:cs typeface="Tahoma"/>
              </a:rPr>
              <a:t> </a:t>
            </a:r>
            <a:r>
              <a:rPr lang="en-US" altLang="ja-JP" sz="2800" b="1" dirty="0" smtClean="0">
                <a:latin typeface="+mj-lt"/>
                <a:cs typeface="Tahoma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latin typeface="+mj-lt"/>
                <a:cs typeface="Tahoma"/>
              </a:rPr>
              <a:t>Basic form of the modern interferometer GW detector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03" y="2306839"/>
            <a:ext cx="4119217" cy="3546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352" y="5942003"/>
            <a:ext cx="8427448" cy="836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7" y="2720349"/>
            <a:ext cx="6552118" cy="2921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326" y="1014614"/>
            <a:ext cx="9105348" cy="5526036"/>
          </a:xfrm>
        </p:spPr>
        <p:txBody>
          <a:bodyPr>
            <a:normAutofit lnSpcReduction="10000"/>
          </a:bodyPr>
          <a:lstStyle/>
          <a:p>
            <a:r>
              <a:rPr lang="en-US" altLang="ja-JP" sz="2800" b="1" dirty="0" smtClean="0">
                <a:latin typeface="Corbel"/>
                <a:cs typeface="Corbel"/>
              </a:rPr>
              <a:t>Power recycling</a:t>
            </a:r>
            <a:endParaRPr lang="en-US" altLang="ja-JP" sz="2800" dirty="0">
              <a:latin typeface="Corbel"/>
              <a:cs typeface="Corbel"/>
            </a:endParaRP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Place a mirror in front of the interferometer</a:t>
            </a:r>
            <a: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altLang="ja-JP" sz="2400" b="1" dirty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to form a cavity with the Michelson (compound mirror)</a:t>
            </a:r>
            <a:b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“Power Recycling Mirror”</a:t>
            </a: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altLang="ja-JP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marL="118872" indent="0">
              <a:buNone/>
            </a:pPr>
            <a:endParaRPr lang="en-US" altLang="ja-JP" sz="2800" dirty="0" smtClean="0">
              <a:latin typeface="Corbel"/>
              <a:cs typeface="Corbel"/>
            </a:endParaRPr>
          </a:p>
          <a:p>
            <a:pPr marL="118872" indent="0">
              <a:buNone/>
            </a:pPr>
            <a:endParaRPr lang="en-US" altLang="ja-JP" sz="2800" dirty="0">
              <a:latin typeface="Corbel"/>
              <a:cs typeface="Corbel"/>
            </a:endParaRPr>
          </a:p>
          <a:p>
            <a:pPr lvl="1"/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The internal light power is increased </a:t>
            </a:r>
            <a:b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Corbel"/>
                <a:cs typeface="Corbel"/>
              </a:rPr>
              <a:t>= equivalent to the increase of the input laser power</a:t>
            </a:r>
          </a:p>
        </p:txBody>
      </p:sp>
      <p:sp>
        <p:nvSpPr>
          <p:cNvPr id="14" name="角丸四角形 7"/>
          <p:cNvSpPr/>
          <p:nvPr/>
        </p:nvSpPr>
        <p:spPr>
          <a:xfrm>
            <a:off x="4067001" y="2705482"/>
            <a:ext cx="3402518" cy="2692400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8"/>
          <p:cNvSpPr txBox="1"/>
          <p:nvPr/>
        </p:nvSpPr>
        <p:spPr>
          <a:xfrm>
            <a:off x="4725849" y="5311172"/>
            <a:ext cx="218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compound mirror</a:t>
            </a:r>
            <a:endParaRPr lang="ja-JP" altLang="en-US" sz="20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60"/>
            <a:ext cx="9144000" cy="11796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Power-recycled Fabry-Perot Michelson Interferometer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Internal light power in the arms is increased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30" y="2273419"/>
            <a:ext cx="3326765" cy="2864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240498" y="3834296"/>
            <a:ext cx="3326765" cy="520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83" y="6144856"/>
            <a:ext cx="2278380" cy="5200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89027" y="3927209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800251" y="1938537"/>
            <a:ext cx="5712459" cy="491946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From the laser side / </a:t>
            </a:r>
          </a:p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common arm length change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It looks like a three mirror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ahoma"/>
              </a:rPr>
              <a:t>caivty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= high finesse cavity</a:t>
            </a: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For the differential motion (=GW)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It looks like just an arm cavity</a:t>
            </a:r>
            <a:endParaRPr lang="en-US" sz="24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sp>
        <p:nvSpPr>
          <p:cNvPr id="10" name="角丸四角形 7"/>
          <p:cNvSpPr/>
          <p:nvPr/>
        </p:nvSpPr>
        <p:spPr>
          <a:xfrm>
            <a:off x="902286" y="3720559"/>
            <a:ext cx="551397" cy="891827"/>
          </a:xfrm>
          <a:prstGeom prst="roundRect">
            <a:avLst/>
          </a:prstGeom>
          <a:noFill/>
          <a:ln w="38100" cmpd="sng">
            <a:solidFill>
              <a:srgbClr val="F6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2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" y="3360381"/>
            <a:ext cx="3326765" cy="3120390"/>
          </a:xfrm>
          <a:prstGeom prst="rect">
            <a:avLst/>
          </a:prstGeom>
        </p:spPr>
      </p:pic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649870" y="2870969"/>
            <a:ext cx="5712459" cy="32754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Common mode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= high finesse three mirror cavity</a:t>
            </a: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latin typeface="+mj-lt"/>
                <a:cs typeface="Tahoma"/>
              </a:rPr>
              <a:t>Differential mode (=GW)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= low (or high) finesse three mirror cavity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Optical Recycling Technique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331877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Dual-recycled Fabry-Perot Michelson Interferometer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Another mirror is added at the dark port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“Signal Recycling Mirror”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Dual recycling allows us to set different storage times</a:t>
            </a:r>
            <a:b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for common and differential modes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240498" y="4008830"/>
            <a:ext cx="3326765" cy="5200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800500" y="3355955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673" y="5992083"/>
            <a:ext cx="3450590" cy="520065"/>
          </a:xfrm>
          <a:prstGeom prst="rect">
            <a:avLst/>
          </a:prstGeom>
        </p:spPr>
      </p:pic>
      <p:sp>
        <p:nvSpPr>
          <p:cNvPr id="10" name="角丸四角形 7"/>
          <p:cNvSpPr/>
          <p:nvPr/>
        </p:nvSpPr>
        <p:spPr>
          <a:xfrm>
            <a:off x="1105803" y="5611277"/>
            <a:ext cx="872379" cy="462107"/>
          </a:xfrm>
          <a:prstGeom prst="roundRect">
            <a:avLst/>
          </a:prstGeom>
          <a:noFill/>
          <a:ln w="38100" cmpd="sng">
            <a:solidFill>
              <a:srgbClr val="F6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4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1922"/>
            <a:ext cx="8033455" cy="44596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To tuned or not to tune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rbel"/>
                <a:cs typeface="Corbel"/>
              </a:rPr>
              <a:t>Bandwidth of the detector can be changed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  <a:t>by changing the </a:t>
            </a:r>
            <a:r>
              <a:rPr lang="en-US" sz="2000" b="1" dirty="0">
                <a:solidFill>
                  <a:srgbClr val="0000FF"/>
                </a:solidFill>
                <a:latin typeface="Corbel"/>
                <a:cs typeface="Corbel"/>
              </a:rPr>
              <a:t>resonant phase of the signal recycling </a:t>
            </a:r>
            <a: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  <a:t>cavity (SRC)</a:t>
            </a: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Optimize the curve depending on the noise shape</a:t>
            </a:r>
          </a:p>
          <a:p>
            <a:r>
              <a:rPr lang="en-US" sz="2800" b="1" dirty="0" smtClean="0">
                <a:latin typeface="Corbel"/>
                <a:cs typeface="Corbel"/>
              </a:rPr>
              <a:t>Dynamic signal tracking</a:t>
            </a:r>
          </a:p>
          <a:p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</p:txBody>
      </p:sp>
      <p:sp>
        <p:nvSpPr>
          <p:cNvPr id="7" name="テキスト ボックス 13"/>
          <p:cNvSpPr txBox="1"/>
          <p:nvPr/>
        </p:nvSpPr>
        <p:spPr>
          <a:xfrm>
            <a:off x="5503333" y="2414262"/>
            <a:ext cx="3316111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FE"/>
                </a:solidFill>
              </a:rPr>
              <a:t>Signals: resonant in SRC</a:t>
            </a:r>
          </a:p>
          <a:p>
            <a:r>
              <a:rPr lang="en-US" altLang="ja-JP" dirty="0" smtClean="0">
                <a:solidFill>
                  <a:srgbClr val="FF00FE"/>
                </a:solidFill>
              </a:rPr>
              <a:t>(</a:t>
            </a:r>
            <a:r>
              <a:rPr lang="en-US" altLang="ja-JP" b="1" dirty="0" smtClean="0">
                <a:solidFill>
                  <a:srgbClr val="FF00FE"/>
                </a:solidFill>
              </a:rPr>
              <a:t>Resonant Sideband </a:t>
            </a:r>
            <a:r>
              <a:rPr kumimoji="1" lang="en-US" altLang="ja-JP" b="1" dirty="0" smtClean="0">
                <a:solidFill>
                  <a:srgbClr val="FF00FE"/>
                </a:solidFill>
              </a:rPr>
              <a:t>Extraction</a:t>
            </a:r>
            <a:r>
              <a:rPr kumimoji="1" lang="en-US" altLang="ja-JP" dirty="0" smtClean="0">
                <a:solidFill>
                  <a:srgbClr val="FF00FE"/>
                </a:solidFill>
              </a:rPr>
              <a:t>)</a:t>
            </a:r>
            <a:endParaRPr kumimoji="1" lang="ja-JP" altLang="en-US" dirty="0">
              <a:solidFill>
                <a:srgbClr val="FF00FE"/>
              </a:solidFill>
            </a:endParaRPr>
          </a:p>
        </p:txBody>
      </p:sp>
      <p:sp>
        <p:nvSpPr>
          <p:cNvPr id="8" name="テキスト ボックス 13"/>
          <p:cNvSpPr txBox="1"/>
          <p:nvPr/>
        </p:nvSpPr>
        <p:spPr>
          <a:xfrm>
            <a:off x="1735667" y="4166144"/>
            <a:ext cx="2935110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FE"/>
                </a:solidFill>
              </a:rPr>
              <a:t>Signals:</a:t>
            </a:r>
            <a:r>
              <a:rPr lang="en-US" altLang="ja-JP" dirty="0" smtClean="0">
                <a:solidFill>
                  <a:srgbClr val="FF00FE"/>
                </a:solidFill>
              </a:rPr>
              <a:t> anti-</a:t>
            </a:r>
            <a:r>
              <a:rPr kumimoji="1" lang="en-US" altLang="ja-JP" dirty="0" smtClean="0">
                <a:solidFill>
                  <a:srgbClr val="FF00FE"/>
                </a:solidFill>
              </a:rPr>
              <a:t>resonant in SRC</a:t>
            </a:r>
          </a:p>
          <a:p>
            <a:r>
              <a:rPr lang="en-US" altLang="ja-JP" dirty="0" smtClean="0">
                <a:solidFill>
                  <a:srgbClr val="FF00FE"/>
                </a:solidFill>
              </a:rPr>
              <a:t>(</a:t>
            </a:r>
            <a:r>
              <a:rPr lang="en-US" altLang="ja-JP" b="1" dirty="0" smtClean="0">
                <a:solidFill>
                  <a:srgbClr val="FF00FE"/>
                </a:solidFill>
              </a:rPr>
              <a:t>Signal Recycling</a:t>
            </a:r>
            <a:r>
              <a:rPr lang="en-US" altLang="ja-JP" dirty="0" smtClean="0">
                <a:solidFill>
                  <a:srgbClr val="FF00FE"/>
                </a:solidFill>
              </a:rPr>
              <a:t>)</a:t>
            </a:r>
            <a:endParaRPr kumimoji="1" lang="ja-JP" altLang="en-US" dirty="0">
              <a:solidFill>
                <a:srgbClr val="FF00F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80082" y="3060593"/>
            <a:ext cx="375474" cy="592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683816" y="2845756"/>
            <a:ext cx="194852" cy="1320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0" y="966207"/>
            <a:ext cx="9144000" cy="558471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orbel"/>
                <a:cs typeface="Corbel"/>
              </a:rPr>
              <a:t>Optical phase measurement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 =&gt; Interferometry</a:t>
            </a:r>
          </a:p>
          <a:p>
            <a:endParaRPr lang="en-US" sz="2800" b="1" dirty="0"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Michelson interferometer: 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requires too long arm</a:t>
            </a:r>
          </a:p>
          <a:p>
            <a:r>
              <a:rPr lang="en-US" sz="2800" b="1" dirty="0" smtClean="0">
                <a:latin typeface="Corbel"/>
                <a:cs typeface="Corbel"/>
              </a:rPr>
              <a:t>Fabry-Perot arm: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 longer light storage time</a:t>
            </a:r>
          </a:p>
          <a:p>
            <a:endParaRPr lang="en-US" sz="28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800" b="1" dirty="0" smtClean="0">
                <a:latin typeface="Corbel"/>
                <a:cs typeface="Corbel"/>
              </a:rPr>
              <a:t>Optical recycling technique</a:t>
            </a:r>
            <a:r>
              <a:rPr lang="en-US" sz="2800" b="1" dirty="0">
                <a:latin typeface="Corbel"/>
                <a:cs typeface="Corbel"/>
              </a:rPr>
              <a:t>:</a:t>
            </a:r>
            <a:r>
              <a:rPr lang="en-US" sz="2800" b="1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orbel"/>
                <a:cs typeface="Corbel"/>
              </a:rPr>
              <a:t>allows us to set different storage time for the incident light and the GW signals</a:t>
            </a:r>
          </a:p>
          <a:p>
            <a:pPr lvl="1"/>
            <a:r>
              <a:rPr lang="en-US" sz="2400" b="1" dirty="0" smtClean="0">
                <a:solidFill>
                  <a:srgbClr val="008000"/>
                </a:solidFill>
                <a:latin typeface="Corbel"/>
                <a:cs typeface="Corbel"/>
              </a:rPr>
              <a:t>Power recycling: maximize the stored light power </a:t>
            </a:r>
          </a:p>
          <a:p>
            <a:pPr lvl="1"/>
            <a:r>
              <a:rPr lang="en-US" sz="2400" b="1" dirty="0" smtClean="0">
                <a:solidFill>
                  <a:srgbClr val="008000"/>
                </a:solidFill>
                <a:latin typeface="Corbel"/>
                <a:cs typeface="Corbel"/>
              </a:rPr>
              <a:t>Resonant sideband extraction: optimize the signal bandwidth</a:t>
            </a:r>
            <a:endParaRPr lang="en-US" sz="1600" b="1" dirty="0">
              <a:solidFill>
                <a:srgbClr val="008000"/>
              </a:solidFill>
              <a:latin typeface="Corbel"/>
              <a:cs typeface="Corbel"/>
            </a:endParaRPr>
          </a:p>
          <a:p>
            <a:endParaRPr lang="en-US" sz="2800" b="1" dirty="0" smtClean="0">
              <a:solidFill>
                <a:srgbClr val="0000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204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Laser </a:t>
            </a:r>
            <a:r>
              <a:rPr lang="en-US" altLang="ja-JP" dirty="0" err="1" smtClean="0"/>
              <a:t>interferometry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GW detection </a:t>
            </a:r>
          </a:p>
          <a:p>
            <a:pPr>
              <a:buNone/>
            </a:pPr>
            <a:r>
              <a:rPr lang="en-US" altLang="ja-JP" sz="2800" dirty="0" smtClean="0">
                <a:latin typeface="+mj-lt"/>
              </a:rPr>
              <a:t>	= High sensitive detection of displacement</a:t>
            </a:r>
          </a:p>
          <a:p>
            <a:pPr>
              <a:buNone/>
            </a:pPr>
            <a:endParaRPr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Laser </a:t>
            </a:r>
            <a:r>
              <a:rPr lang="en-US" altLang="ja-JP" sz="2800" dirty="0" err="1" smtClean="0">
                <a:latin typeface="+mj-lt"/>
              </a:rPr>
              <a:t>interferometry</a:t>
            </a:r>
            <a:r>
              <a:rPr lang="en-US" altLang="ja-JP" sz="2800" dirty="0" smtClean="0">
                <a:latin typeface="+mj-lt"/>
              </a:rPr>
              <a:t> is an indispensable technology (lambda ~ 1um)</a:t>
            </a:r>
          </a:p>
          <a:p>
            <a:endParaRPr lang="en-US" altLang="ja-JP" sz="2800" dirty="0" smtClean="0">
              <a:latin typeface="+mj-lt"/>
            </a:endParaRPr>
          </a:p>
          <a:p>
            <a:r>
              <a:rPr lang="en-US" altLang="ja-JP" sz="2800" b="1" dirty="0" smtClean="0">
                <a:latin typeface="+mj-lt"/>
              </a:rPr>
              <a:t>We use optical cavities in many places</a:t>
            </a:r>
          </a:p>
          <a:p>
            <a:pPr>
              <a:buNone/>
            </a:pPr>
            <a:r>
              <a:rPr lang="en-US" altLang="ja-JP" sz="2800" b="1" dirty="0" smtClean="0">
                <a:latin typeface="+mj-lt"/>
              </a:rPr>
              <a:t>	</a:t>
            </a:r>
            <a:r>
              <a:rPr lang="en-US" altLang="ja-JP" sz="2800" dirty="0" smtClean="0">
                <a:latin typeface="+mj-lt"/>
              </a:rPr>
              <a:t>What is an optical cavity?</a:t>
            </a:r>
          </a:p>
        </p:txBody>
      </p:sp>
    </p:spTree>
    <p:extLst>
      <p:ext uri="{BB962C8B-B14F-4D97-AF65-F5344CB8AC3E}">
        <p14:creationId xmlns:p14="http://schemas.microsoft.com/office/powerpoint/2010/main" val="2089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26" y="1278031"/>
            <a:ext cx="5106306" cy="20074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Gaussian beam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Propagation of  EM waves</a:t>
            </a: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Plane wave		Spherical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 				wave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endParaRPr lang="en-US" altLang="ja-JP" sz="2800" b="1" dirty="0" smtClean="0"/>
          </a:p>
          <a:p>
            <a:pPr>
              <a:buNone/>
            </a:pPr>
            <a:endParaRPr lang="en-US" altLang="ja-JP" sz="2800" b="1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Gaussian beam: 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A solution to paraxial approximated wave equation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Amplitude distribution of the beam is Gaussian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86" y="4974682"/>
            <a:ext cx="5182246" cy="122553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57200" y="2108200"/>
            <a:ext cx="13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0000FF"/>
                </a:solidFill>
              </a:rPr>
              <a:t>Equiphase</a:t>
            </a:r>
            <a:endParaRPr kumimoji="1" lang="en-US" altLang="ja-JP" sz="2000" b="1" dirty="0" smtClean="0">
              <a:solidFill>
                <a:srgbClr val="0000FF"/>
              </a:solidFill>
            </a:endParaRP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Planes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9600" y="5232400"/>
            <a:ext cx="1545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Coherent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</a:rPr>
              <a:t>Light source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00357" y="6350169"/>
            <a:ext cx="213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Plane-wave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like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55732" y="5232400"/>
            <a:ext cx="1297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Spherical-</a:t>
            </a:r>
          </a:p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wave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like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49136" y="5940286"/>
            <a:ext cx="7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waist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34972" y="6046857"/>
            <a:ext cx="139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divergence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</a:rPr>
              <a:t>angle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2438400" y="5613400"/>
            <a:ext cx="4416711" cy="1588"/>
          </a:xfrm>
          <a:prstGeom prst="line">
            <a:avLst/>
          </a:prstGeom>
          <a:ln w="254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249426" y="4974682"/>
            <a:ext cx="4605685" cy="637130"/>
          </a:xfrm>
          <a:prstGeom prst="line">
            <a:avLst/>
          </a:prstGeom>
          <a:ln w="254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082179" y="4774627"/>
            <a:ext cx="184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Rayleigh range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2438400" y="5232400"/>
            <a:ext cx="1231900" cy="1588"/>
          </a:xfrm>
          <a:prstGeom prst="line">
            <a:avLst/>
          </a:prstGeom>
          <a:ln w="25400" cmpd="sng">
            <a:solidFill>
              <a:srgbClr val="FF66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925959"/>
            <a:ext cx="4038599" cy="40167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Fringes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Two beams overlap at the BS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Differential change of the arm length</a:t>
            </a:r>
          </a:p>
          <a:p>
            <a:pPr>
              <a:buNone/>
            </a:pPr>
            <a:r>
              <a:rPr lang="en-US" altLang="ja-JP" sz="2800" dirty="0" smtClean="0"/>
              <a:t>	=&gt; fringe condition changed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4067588"/>
            <a:ext cx="4711700" cy="17501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59979" y="5817787"/>
            <a:ext cx="147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Dark Fringe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0053" y="3867533"/>
            <a:ext cx="163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Bright Fringe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435" y="5770132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6600"/>
                </a:solidFill>
              </a:rPr>
              <a:t>dx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2306" y="3788188"/>
            <a:ext cx="88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Power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37300" y="4942688"/>
            <a:ext cx="368300" cy="238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6184900" y="5181600"/>
            <a:ext cx="711200" cy="158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5" idx="2"/>
          </p:cNvCxnSpPr>
          <p:nvPr/>
        </p:nvCxnSpPr>
        <p:spPr>
          <a:xfrm rot="16200000" flipH="1">
            <a:off x="6327608" y="5375441"/>
            <a:ext cx="388479" cy="79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079294" y="5570077"/>
            <a:ext cx="88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Power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330200" y="2853242"/>
          <a:ext cx="4686300" cy="85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数式" r:id="rId5" imgW="2425700" imgH="444500" progId="Equation.3">
                  <p:embed/>
                </p:oleObj>
              </mc:Choice>
              <mc:Fallback>
                <p:oleObj name="数式" r:id="rId5" imgW="2425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853242"/>
                        <a:ext cx="4686300" cy="85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0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750441"/>
          </a:xfrm>
        </p:spPr>
        <p:txBody>
          <a:bodyPr/>
          <a:lstStyle/>
          <a:p>
            <a:r>
              <a:rPr lang="en-US" altLang="ja-JP" dirty="0" smtClean="0"/>
              <a:t>Contrast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Fringes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6" y="1685712"/>
            <a:ext cx="8229600" cy="48020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300" y="3111500"/>
            <a:ext cx="147007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Dark Fringe</a:t>
            </a:r>
          </a:p>
          <a:p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336" y="4610100"/>
            <a:ext cx="14731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>
                <a:solidFill>
                  <a:srgbClr val="FF6600"/>
                </a:solidFill>
              </a:rPr>
              <a:t>Contrast                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073710"/>
            <a:ext cx="1905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Light intensity</a:t>
            </a:r>
            <a:br>
              <a:rPr kumimoji="1" lang="en-US" altLang="ja-JP" sz="2000" b="1" dirty="0" smtClean="0">
                <a:solidFill>
                  <a:srgbClr val="FF6600"/>
                </a:solidFill>
              </a:rPr>
            </a:br>
            <a:r>
              <a:rPr kumimoji="1" lang="en-US" altLang="ja-JP" sz="2000" b="1" dirty="0" smtClean="0">
                <a:solidFill>
                  <a:srgbClr val="FF6600"/>
                </a:solidFill>
              </a:rPr>
              <a:t>at the output 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with</a:t>
            </a:r>
            <a:r>
              <a:rPr lang="en-US" altLang="ja-JP" sz="2000" b="1" dirty="0">
                <a:solidFill>
                  <a:srgbClr val="FF66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a mirror swept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0726" y="1676400"/>
            <a:ext cx="30448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6600"/>
                </a:solidFill>
              </a:rPr>
              <a:t>Contrast Defect with mirror tilting</a:t>
            </a:r>
            <a:endParaRPr kumimoji="1" lang="ja-JP" alt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Simplified interferometer GW detector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39459"/>
          </a:xfrm>
        </p:spPr>
        <p:txBody>
          <a:bodyPr>
            <a:normAutofit lnSpcReduction="10000"/>
          </a:bodyPr>
          <a:lstStyle/>
          <a:p>
            <a:r>
              <a:rPr lang="en-US" altLang="ja-JP" b="1" dirty="0" smtClean="0">
                <a:latin typeface="+mj-lt"/>
              </a:rPr>
              <a:t>Differential motion =&gt; Michelson interferometer</a:t>
            </a:r>
            <a:endParaRPr lang="en-US" altLang="ja-JP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3" y="1595285"/>
            <a:ext cx="4429760" cy="48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Introduction ~ Interferometer?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5218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altLang="ja-JP" sz="2800" b="1" dirty="0" smtClean="0">
                <a:latin typeface="+mj-lt"/>
                <a:cs typeface="Tahoma"/>
              </a:rPr>
              <a:t>Interferometry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Utilize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characteristic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of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Michelson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interferometer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Tahoma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as a length comparator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84" y="5457215"/>
            <a:ext cx="2037957" cy="583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34" y="2568344"/>
            <a:ext cx="2454828" cy="2338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04" y="1224030"/>
            <a:ext cx="4240696" cy="368309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32088" y="3323571"/>
            <a:ext cx="795130" cy="972342"/>
          </a:xfrm>
          <a:prstGeom prst="rightArrow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13"/>
          <p:cNvSpPr txBox="1"/>
          <p:nvPr/>
        </p:nvSpPr>
        <p:spPr>
          <a:xfrm>
            <a:off x="0" y="2492574"/>
            <a:ext cx="2457174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Michelson</a:t>
            </a:r>
          </a:p>
          <a:p>
            <a:r>
              <a:rPr lang="en-US" altLang="ja-JP" sz="2400" b="1" dirty="0" smtClean="0">
                <a:solidFill>
                  <a:srgbClr val="FF00FE"/>
                </a:solidFill>
              </a:rPr>
              <a:t>Interferometer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0" name="テキスト ボックス 13"/>
          <p:cNvSpPr txBox="1"/>
          <p:nvPr/>
        </p:nvSpPr>
        <p:spPr>
          <a:xfrm>
            <a:off x="5287617" y="4821157"/>
            <a:ext cx="3723862" cy="120032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Advanced LIGO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Dual-Recycled Fabry-Perot Michelson Interferometer</a:t>
            </a:r>
          </a:p>
        </p:txBody>
      </p:sp>
      <p:sp>
        <p:nvSpPr>
          <p:cNvPr id="11" name="テキスト ボックス 13"/>
          <p:cNvSpPr txBox="1"/>
          <p:nvPr/>
        </p:nvSpPr>
        <p:spPr>
          <a:xfrm>
            <a:off x="3456463" y="2568344"/>
            <a:ext cx="1742807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 reality...</a:t>
            </a:r>
            <a:endParaRPr kumimoji="1" lang="ja-JP" altLang="en-US" sz="2400" b="1" dirty="0"/>
          </a:p>
        </p:txBody>
      </p:sp>
      <p:sp>
        <p:nvSpPr>
          <p:cNvPr id="12" name="テキスト ボックス 13"/>
          <p:cNvSpPr txBox="1"/>
          <p:nvPr/>
        </p:nvSpPr>
        <p:spPr>
          <a:xfrm>
            <a:off x="93578" y="4917170"/>
            <a:ext cx="3362885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E"/>
                </a:solidFill>
              </a:rPr>
              <a:t>Fabry-Perot cavity</a:t>
            </a:r>
            <a:endParaRPr kumimoji="1" lang="ja-JP" altLang="en-US" sz="2400" b="1" dirty="0">
              <a:solidFill>
                <a:srgbClr val="FF00FE"/>
              </a:solidFill>
            </a:endParaRPr>
          </a:p>
        </p:txBody>
      </p:sp>
      <p:sp>
        <p:nvSpPr>
          <p:cNvPr id="13" name="テキスト ボックス 13"/>
          <p:cNvSpPr txBox="1"/>
          <p:nvPr/>
        </p:nvSpPr>
        <p:spPr>
          <a:xfrm>
            <a:off x="744855" y="6215122"/>
            <a:ext cx="7548799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No worries: It’s just a combination of MI and FPs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882" y="6195392"/>
            <a:ext cx="8182789" cy="629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Plain </a:t>
            </a:r>
            <a:r>
              <a:rPr lang="en-US" altLang="ja-JP" dirty="0"/>
              <a:t>wave (single mode) </a:t>
            </a:r>
            <a:r>
              <a:rPr lang="en-US" altLang="ja-JP" dirty="0" smtClean="0"/>
              <a:t>model</a:t>
            </a:r>
            <a:endParaRPr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172028"/>
            <a:ext cx="85979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12717</TotalTime>
  <Words>633</Words>
  <Application>Microsoft Macintosh PowerPoint</Application>
  <PresentationFormat>On-screen Show (4:3)</PresentationFormat>
  <Paragraphs>244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Calibri</vt:lpstr>
      <vt:lpstr>Corbel</vt:lpstr>
      <vt:lpstr>ＤＦＰ太丸ゴシック体</vt:lpstr>
      <vt:lpstr>Diwan Kufi</vt:lpstr>
      <vt:lpstr>Libian SC</vt:lpstr>
      <vt:lpstr>ＭＳ Ｐゴシック</vt:lpstr>
      <vt:lpstr>ＭＳ ゴシック</vt:lpstr>
      <vt:lpstr>ＭＳ 明朝</vt:lpstr>
      <vt:lpstr>Tahoma</vt:lpstr>
      <vt:lpstr>Times New Roman</vt:lpstr>
      <vt:lpstr>Weibei TC</vt:lpstr>
      <vt:lpstr>Wingdings</vt:lpstr>
      <vt:lpstr>Wingdings 2</vt:lpstr>
      <vt:lpstr>Wingdings 3</vt:lpstr>
      <vt:lpstr>モジュール</vt:lpstr>
      <vt:lpstr>数式</vt:lpstr>
      <vt:lpstr>Interferometer configurations for Gravitational Wave Detectors</vt:lpstr>
      <vt:lpstr>Optical configurations</vt:lpstr>
      <vt:lpstr>Laser interferometry</vt:lpstr>
      <vt:lpstr>Gaussian beam</vt:lpstr>
      <vt:lpstr>Fringes</vt:lpstr>
      <vt:lpstr>Fringes</vt:lpstr>
      <vt:lpstr>Simplified interferometer GW detector</vt:lpstr>
      <vt:lpstr>Introduction ~ Interferometer?</vt:lpstr>
      <vt:lpstr>Plain wave (single mode) model</vt:lpstr>
      <vt:lpstr>Michelson interferometer</vt:lpstr>
      <vt:lpstr>Michelson interferometer</vt:lpstr>
      <vt:lpstr>Michelson interferometer</vt:lpstr>
      <vt:lpstr>Michelson shot noise limit</vt:lpstr>
      <vt:lpstr>Supplemental slide</vt:lpstr>
      <vt:lpstr>Fabry-Perot optical resonator</vt:lpstr>
      <vt:lpstr>Fabry-Perot optical resonator</vt:lpstr>
      <vt:lpstr>Fabry-Perot optical resonator</vt:lpstr>
      <vt:lpstr>Pound-Drever-Hall technique (PDH)</vt:lpstr>
      <vt:lpstr>Fabry-Perot optical resonator</vt:lpstr>
      <vt:lpstr>Fabry-Perot Michelson Interferometer</vt:lpstr>
      <vt:lpstr>Optical Recycling Technique</vt:lpstr>
      <vt:lpstr>Optical Recycling Technique</vt:lpstr>
      <vt:lpstr>Optical Recycling Technique</vt:lpstr>
      <vt:lpstr>To tuned or not to tune</vt:lpstr>
      <vt:lpstr>Summary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Koji Arai</cp:lastModifiedBy>
  <cp:revision>168</cp:revision>
  <cp:lastPrinted>2016-09-16T00:15:00Z</cp:lastPrinted>
  <dcterms:created xsi:type="dcterms:W3CDTF">2010-06-17T21:13:06Z</dcterms:created>
  <dcterms:modified xsi:type="dcterms:W3CDTF">2016-09-16T19:29:56Z</dcterms:modified>
</cp:coreProperties>
</file>