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32"/>
  </p:notesMasterIdLst>
  <p:sldIdLst>
    <p:sldId id="256" r:id="rId2"/>
    <p:sldId id="257" r:id="rId3"/>
    <p:sldId id="287" r:id="rId4"/>
    <p:sldId id="260" r:id="rId5"/>
    <p:sldId id="261" r:id="rId6"/>
    <p:sldId id="268" r:id="rId7"/>
    <p:sldId id="262" r:id="rId8"/>
    <p:sldId id="258" r:id="rId9"/>
    <p:sldId id="269" r:id="rId10"/>
    <p:sldId id="264" r:id="rId11"/>
    <p:sldId id="265" r:id="rId12"/>
    <p:sldId id="267" r:id="rId13"/>
    <p:sldId id="266" r:id="rId14"/>
    <p:sldId id="281" r:id="rId15"/>
    <p:sldId id="284" r:id="rId16"/>
    <p:sldId id="270" r:id="rId17"/>
    <p:sldId id="285" r:id="rId18"/>
    <p:sldId id="263" r:id="rId19"/>
    <p:sldId id="273" r:id="rId20"/>
    <p:sldId id="286" r:id="rId21"/>
    <p:sldId id="272" r:id="rId22"/>
    <p:sldId id="274" r:id="rId23"/>
    <p:sldId id="275" r:id="rId24"/>
    <p:sldId id="276" r:id="rId25"/>
    <p:sldId id="280" r:id="rId26"/>
    <p:sldId id="283" r:id="rId27"/>
    <p:sldId id="277" r:id="rId28"/>
    <p:sldId id="279" r:id="rId29"/>
    <p:sldId id="282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Leccese" initials="VL" lastIdx="1" clrIdx="0">
    <p:extLst>
      <p:ext uri="{19B8F6BF-5375-455C-9EA6-DF929625EA0E}">
        <p15:presenceInfo xmlns:p15="http://schemas.microsoft.com/office/powerpoint/2012/main" userId="3490f573d33e6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83313" autoAdjust="0"/>
  </p:normalViewPr>
  <p:slideViewPr>
    <p:cSldViewPr snapToGrid="0">
      <p:cViewPr varScale="1">
        <p:scale>
          <a:sx n="74" d="100"/>
          <a:sy n="74" d="100"/>
        </p:scale>
        <p:origin x="98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AF84-57F7-4992-9867-542C7838799C}" type="datetimeFigureOut">
              <a:rPr lang="it-IT" smtClean="0"/>
              <a:t>30/10/2016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A5DF-6369-42E6-9D6B-80875C765C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4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78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39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2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8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52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30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9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1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166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69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24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77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88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514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71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51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62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47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7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6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6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51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A5DF-6369-42E6-9D6B-80875C765C7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2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51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75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9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3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5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3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2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56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92482" y="4213869"/>
            <a:ext cx="95076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Veronica Leccese, Dr.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Dooley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Black"/>
              <a:ea typeface="Alegreya Sans Black"/>
              <a:cs typeface="Alegreya Sans Black"/>
              <a:sym typeface="Alegreya Sans Black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9759" y="1012993"/>
            <a:ext cx="103285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PRE-MODE CLEANER</a:t>
            </a:r>
          </a:p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TILT-FREE SEISMOMETER</a:t>
            </a:r>
          </a:p>
          <a:p>
            <a:endParaRPr lang="it-IT" sz="4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1" y="5014088"/>
            <a:ext cx="1926702" cy="138808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98" y="5014088"/>
            <a:ext cx="1375929" cy="13759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33" y="5007219"/>
            <a:ext cx="1388511" cy="13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1453627" y="222156"/>
            <a:ext cx="944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Little PMC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8" y="1942912"/>
            <a:ext cx="2478595" cy="195494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13" y="1756874"/>
            <a:ext cx="2213903" cy="2327023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304577" y="910708"/>
            <a:ext cx="35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04577" y="1349739"/>
            <a:ext cx="229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spacer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10060" y="1379765"/>
            <a:ext cx="468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clamps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an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endcup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93" y="1942913"/>
            <a:ext cx="1795440" cy="187605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43" y="1942913"/>
            <a:ext cx="1943055" cy="1876052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217965" y="4240021"/>
            <a:ext cx="590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curved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17965" y="476753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Piezoelectric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transducer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(PZT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558694" y="4039966"/>
            <a:ext cx="252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base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66" y="4546964"/>
            <a:ext cx="2957085" cy="22760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9130" y="4591599"/>
            <a:ext cx="2167701" cy="229504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2331" y="6484417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 panose="020B0502020202020204" pitchFamily="34" charset="0"/>
              </a:rPr>
              <a:t>DCC E1400332-v1</a:t>
            </a:r>
            <a:endParaRPr lang="it-I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4330" y="193760"/>
            <a:ext cx="596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30" y="1260050"/>
            <a:ext cx="4313884" cy="47068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38" y="1249292"/>
            <a:ext cx="3790421" cy="47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290944"/>
            <a:ext cx="5649193" cy="42368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8" y="2306783"/>
            <a:ext cx="5624943" cy="42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68755" y="258306"/>
            <a:ext cx="70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for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Little PMC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37" y="-4741676"/>
            <a:ext cx="11986647" cy="9258788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2118037" y="4914901"/>
            <a:ext cx="852054" cy="0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735019" y="4943360"/>
            <a:ext cx="28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5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2" y="1207126"/>
            <a:ext cx="7326757" cy="30333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8071" y="177024"/>
            <a:ext cx="1136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ccia circolare a destra 13"/>
          <p:cNvSpPr/>
          <p:nvPr/>
        </p:nvSpPr>
        <p:spPr>
          <a:xfrm>
            <a:off x="1263803" y="3081952"/>
            <a:ext cx="1396269" cy="2369127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86000" y="4509260"/>
            <a:ext cx="2971800" cy="129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76682" y="4866304"/>
            <a:ext cx="746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waist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" y="132992"/>
            <a:ext cx="5056457" cy="37923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09" y="3304309"/>
            <a:ext cx="6615205" cy="32508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39619" y="705725"/>
            <a:ext cx="459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79319" y="200632"/>
                <a:ext cx="5387503" cy="824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−(2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9" y="200632"/>
                <a:ext cx="5387503" cy="824200"/>
              </a:xfrm>
              <a:prstGeom prst="rect">
                <a:avLst/>
              </a:prstGeom>
              <a:blipFill rotWithShape="0">
                <a:blip r:embed="rId3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1317852"/>
            <a:ext cx="10270008" cy="50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086807"/>
                  </p:ext>
                </p:extLst>
              </p:nvPr>
            </p:nvGraphicFramePr>
            <p:xfrm>
              <a:off x="8771554" y="125697"/>
              <a:ext cx="2992395" cy="45900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4843"/>
                    <a:gridCol w="1787552"/>
                  </a:tblGrid>
                  <a:tr h="4202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𝐜𝐦</m:t>
                                </m:r>
                                <m:r>
                                  <a:rPr lang="it-IT" sz="16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16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 (</m:t>
                                </m:r>
                                <m:r>
                                  <a:rPr lang="it-IT" sz="16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𝐦𝐦</m:t>
                                </m:r>
                                <m:r>
                                  <a:rPr lang="it-IT" sz="1600" b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3.3±0.5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0.90±0.05</a:t>
                          </a: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5.8±0.5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0.53±0.04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9.6±0.5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0.049±0.003</a:t>
                          </a: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13.3±0.5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0.56±0.04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18.5±0.5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1.18±0.06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23±0.5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1.83±0.06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71124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34±0.5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3.58±0.08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086807"/>
                  </p:ext>
                </p:extLst>
              </p:nvPr>
            </p:nvGraphicFramePr>
            <p:xfrm>
              <a:off x="8771554" y="125697"/>
              <a:ext cx="2992395" cy="45900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4843"/>
                    <a:gridCol w="1787552"/>
                  </a:tblGrid>
                  <a:tr h="42028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R="108000" marT="108000" marB="0">
                        <a:blipFill rotWithShape="0">
                          <a:blip r:embed="rId2"/>
                          <a:stretch>
                            <a:fillRect l="-505" t="-1449" r="-149495" b="-9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R="108000" marT="108000" marB="0">
                        <a:blipFill rotWithShape="0">
                          <a:blip r:embed="rId2"/>
                          <a:stretch>
                            <a:fillRect l="-67687" t="-1449" r="-680" b="-995652"/>
                          </a:stretch>
                        </a:blipFill>
                      </a:tcPr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3.3±0.5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0.90±0.05</a:t>
                          </a: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5.8±0.5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0.53±0.04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9.6±0.5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0.049±0.003</a:t>
                          </a: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13.3±0.5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0.56±0.04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18.5±0.5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1.18±0.06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23±0.5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1.83±0.06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  <a:tr h="5956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34±0.5</a:t>
                          </a:r>
                        </a:p>
                        <a:p>
                          <a:pPr algn="ctr"/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3.58±0.08</a:t>
                          </a:r>
                          <a:endParaRPr lang="it-IT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R="108000" marT="10800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Freccia in giù 8"/>
          <p:cNvSpPr/>
          <p:nvPr/>
        </p:nvSpPr>
        <p:spPr>
          <a:xfrm>
            <a:off x="8771554" y="4779818"/>
            <a:ext cx="653002" cy="100503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356895" y="5847300"/>
                <a:ext cx="4047262" cy="84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.043</m:t>
                    </m:r>
                    <m:r>
                      <m:rPr>
                        <m:nor/>
                      </m:rPr>
                      <a: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±</m:t>
                    </m:r>
                    <m:r>
                      <a:rPr lang="it-IT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0.003 </m:t>
                    </m:r>
                    <m:r>
                      <m:rPr>
                        <m:sty m:val="p"/>
                      </m:rPr>
                      <a:rPr lang="it-IT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it-IT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bSup>
                    <m:r>
                      <a:rPr lang="it-IT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=0.0</m:t>
                    </m:r>
                    <m:r>
                      <a:rPr lang="it-IT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±</m:t>
                    </m:r>
                    <m:r>
                      <a:rPr lang="it-IT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0.001</m:t>
                    </m:r>
                    <m:r>
                      <m:rPr>
                        <m:sty m:val="p"/>
                      </m:rPr>
                      <a:rPr lang="it-IT" sz="24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895" y="5847300"/>
                <a:ext cx="4047262" cy="84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9380526" y="4759036"/>
                <a:ext cx="281147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it-IT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b="1" i="1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b="1" i="1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2000" b="1" i="1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1" i="1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it-IT" sz="2000" b="1" i="1">
                                              <a:solidFill>
                                                <a:schemeClr val="tx1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526" y="4759036"/>
                <a:ext cx="2811474" cy="1001684"/>
              </a:xfrm>
              <a:prstGeom prst="rect">
                <a:avLst/>
              </a:prstGeom>
              <a:blipFill rotWithShape="0">
                <a:blip r:embed="rId4"/>
                <a:stretch>
                  <a:fillRect b="-18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in giù 6"/>
          <p:cNvSpPr/>
          <p:nvPr/>
        </p:nvSpPr>
        <p:spPr>
          <a:xfrm rot="5400000">
            <a:off x="6115380" y="5596543"/>
            <a:ext cx="660787" cy="126887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135860" y="6000147"/>
                <a:ext cx="455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400" i="1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=9.4</m:t>
                    </m:r>
                    <m:r>
                      <a:rPr lang="it-IT" sz="2400" b="0" i="1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±</m:t>
                    </m:r>
                  </m:oMath>
                </a14:m>
                <a:r>
                  <a:rPr lang="it-IT" sz="2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it-IT" sz="240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it-IT" sz="2400" b="0" i="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400" b="0" i="0" smtClean="0">
                        <a:solidFill>
                          <a:prstClr val="white"/>
                        </a:solidFill>
                        <a:effectLst/>
                        <a:latin typeface="Cambria Math" panose="02040503050406030204" pitchFamily="18" charset="0"/>
                      </a:rPr>
                      <m:t>mm</m:t>
                    </m:r>
                    <m:r>
                      <a:rPr lang="it-IT" sz="2400" b="0" i="0" smtClean="0">
                        <a:solidFill>
                          <a:prstClr val="white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the </a:t>
                </a:r>
                <a:r>
                  <a:rPr lang="it-IT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lens</a:t>
                </a:r>
                <a:endPara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60" y="6000147"/>
                <a:ext cx="455272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1842" r="-2142" b="-368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8" y="175926"/>
            <a:ext cx="8565078" cy="47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374003" y="5698233"/>
                <a:ext cx="1981953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it-IT" sz="2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03" y="5698233"/>
                <a:ext cx="1981953" cy="639086"/>
              </a:xfrm>
              <a:prstGeom prst="rect">
                <a:avLst/>
              </a:prstGeom>
              <a:blipFill rotWithShape="0">
                <a:blip r:embed="rId3"/>
                <a:stretch>
                  <a:fillRect r="-307" b="-76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605031" y="5799620"/>
                <a:ext cx="19936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31" y="5799620"/>
                <a:ext cx="199368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439" r="-2134" b="-372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841663" y="4660161"/>
                <a:ext cx="10238010" cy="881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it-IT" sz="240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it-IT" sz="2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it-IT" sz="24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3" y="4660161"/>
                <a:ext cx="10238010" cy="881588"/>
              </a:xfrm>
              <a:prstGeom prst="rect">
                <a:avLst/>
              </a:prstGeom>
              <a:blipFill rotWithShape="0">
                <a:blip r:embed="rId5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3" y="874496"/>
            <a:ext cx="10058400" cy="366125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5794" y="115917"/>
            <a:ext cx="1128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Choise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lenses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34358" y="5799620"/>
            <a:ext cx="1160037" cy="38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64769" y="5799620"/>
            <a:ext cx="111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8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60894" y="299895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it-IT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0649" y="1164134"/>
            <a:ext cx="108585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Gluing the PZT to the mirror and the mirror on the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endcup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for the PZT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 the PMC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 the PMC (i.e. measure the mode matching and the transmission)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cavity in optic experiments (e.g. squeezed light)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5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15299" y="95971"/>
            <a:ext cx="808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020" y="1419410"/>
            <a:ext cx="663161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instability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PMC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PMC building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42020" y="867241"/>
            <a:ext cx="617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-Mode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Cleaner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(PMC)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2020" y="3788544"/>
            <a:ext cx="488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Tilt-free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2022" y="4311764"/>
            <a:ext cx="816946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LIGO: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Tilt-to-translation coupling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tilt-free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sismometer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driver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3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64773" y="1704109"/>
            <a:ext cx="8018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TILT-FREE SEISMOMETER</a:t>
            </a:r>
          </a:p>
        </p:txBody>
      </p:sp>
    </p:spTree>
    <p:extLst>
      <p:ext uri="{BB962C8B-B14F-4D97-AF65-F5344CB8AC3E}">
        <p14:creationId xmlns:p14="http://schemas.microsoft.com/office/powerpoint/2010/main" val="3693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31923" y="161251"/>
            <a:ext cx="8032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LIGO: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1891" y="121573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to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interferometer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LIGO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61819" y="2398449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33841" y="2637552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07" y="2851462"/>
            <a:ext cx="3458038" cy="3907511"/>
          </a:xfrm>
          <a:prstGeom prst="rect">
            <a:avLst/>
          </a:prstGeom>
        </p:spPr>
      </p:pic>
      <p:sp>
        <p:nvSpPr>
          <p:cNvPr id="16" name="Freccia in giù 15"/>
          <p:cNvSpPr/>
          <p:nvPr/>
        </p:nvSpPr>
        <p:spPr>
          <a:xfrm>
            <a:off x="3294160" y="3169724"/>
            <a:ext cx="432196" cy="84480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531966" y="4014526"/>
            <a:ext cx="3946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ultiple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themselves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eccia in giù 1"/>
          <p:cNvSpPr/>
          <p:nvPr/>
        </p:nvSpPr>
        <p:spPr>
          <a:xfrm rot="2807433">
            <a:off x="3499363" y="1991779"/>
            <a:ext cx="491611" cy="7906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8579995">
            <a:off x="7062957" y="1785439"/>
            <a:ext cx="455790" cy="7339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334" y="198496"/>
            <a:ext cx="13256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tilt-to-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09" y="1100277"/>
            <a:ext cx="7885738" cy="384824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5334" y="5430238"/>
            <a:ext cx="1168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low frequency (&lt; 40 </a:t>
            </a:r>
            <a:r>
              <a:rPr lang="en-US" sz="2400" dirty="0" err="1" smtClean="0"/>
              <a:t>mHz</a:t>
            </a:r>
            <a:r>
              <a:rPr lang="en-US" sz="2400" dirty="0" smtClean="0"/>
              <a:t>) the seismometer signals are too contaminated by ground tilt to be used for active control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419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35182" y="353291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approches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21037" y="1981675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tilt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2662613" y="3363349"/>
            <a:ext cx="3287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Independently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tilt and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62939" y="1981675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Filtering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87070" y="3302497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Mechanically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tilt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787070" y="4724655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Suspended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ccia in giù 15"/>
          <p:cNvSpPr/>
          <p:nvPr/>
        </p:nvSpPr>
        <p:spPr>
          <a:xfrm rot="2027349">
            <a:off x="4336475" y="1081137"/>
            <a:ext cx="494629" cy="95934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rot="19483482">
            <a:off x="7779872" y="1029922"/>
            <a:ext cx="494629" cy="95934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4058055" y="2504895"/>
            <a:ext cx="496557" cy="85845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8056306" y="2505642"/>
            <a:ext cx="496557" cy="85845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8056306" y="3869417"/>
            <a:ext cx="496557" cy="85845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0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6" y="987136"/>
            <a:ext cx="5070670" cy="51642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09" y="987136"/>
            <a:ext cx="4341044" cy="53968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0263" y="121807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Tilt-free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0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977494" y="2273238"/>
            <a:ext cx="488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tilt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‘tilt-free’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77495" y="651983"/>
            <a:ext cx="4608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pendulum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suspended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8733558" y="3252355"/>
            <a:ext cx="919597" cy="123266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" y="792258"/>
            <a:ext cx="6427448" cy="462395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055426" y="4554558"/>
            <a:ext cx="4805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pendulum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frequencies: good translation sensitivity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suspended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10483" y="5383501"/>
            <a:ext cx="300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 panose="020B0502020202020204" pitchFamily="34" charset="0"/>
              </a:rPr>
              <a:t>F. </a:t>
            </a:r>
            <a:r>
              <a:rPr lang="it-IT" sz="1600" dirty="0" err="1" smtClean="0">
                <a:latin typeface="Century Gothic" panose="020B0502020202020204" pitchFamily="34" charset="0"/>
              </a:rPr>
              <a:t>Matichard</a:t>
            </a:r>
            <a:r>
              <a:rPr lang="it-IT" sz="1600" dirty="0" smtClean="0">
                <a:latin typeface="Century Gothic" panose="020B0502020202020204" pitchFamily="34" charset="0"/>
              </a:rPr>
              <a:t>, DCC P1400060</a:t>
            </a:r>
            <a:endParaRPr lang="it-I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3" y="851015"/>
            <a:ext cx="10171762" cy="49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68927" y="1102879"/>
            <a:ext cx="5798127" cy="51524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52955" y="207956"/>
            <a:ext cx="9722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 </a:t>
            </a:r>
            <a:r>
              <a:rPr lang="it-IT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</a:t>
            </a:r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driver for the coil  </a:t>
            </a:r>
            <a:endParaRPr lang="it-IT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33" y="1331939"/>
            <a:ext cx="5009314" cy="4694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658100" y="1246909"/>
                <a:ext cx="3800271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0" y="1246909"/>
                <a:ext cx="3800271" cy="756938"/>
              </a:xfrm>
              <a:prstGeom prst="rect">
                <a:avLst/>
              </a:prstGeom>
              <a:blipFill rotWithShape="0">
                <a:blip r:embed="rId4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7705840" y="2225685"/>
                <a:ext cx="18683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40" y="2225685"/>
                <a:ext cx="186833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57" r="-4235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658100" y="4127489"/>
                <a:ext cx="3026278" cy="1000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it-IT"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0" y="4127489"/>
                <a:ext cx="3026278" cy="1000980"/>
              </a:xfrm>
              <a:prstGeom prst="rect">
                <a:avLst/>
              </a:prstGeom>
              <a:blipFill rotWithShape="0">
                <a:blip r:embed="rId6"/>
                <a:stretch>
                  <a:fillRect r="-402" b="-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8785512" y="2816856"/>
            <a:ext cx="950770" cy="121481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2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5" y="547321"/>
            <a:ext cx="2937736" cy="44680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2" y="404861"/>
            <a:ext cx="8894143" cy="47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72621" y="279114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it-IT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3499" y="1445780"/>
            <a:ext cx="11596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the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coil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Solder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breadboard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tilt to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transfer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unction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6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4273" y="1756064"/>
            <a:ext cx="8676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6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PRE-MODE CLEANER</a:t>
            </a:r>
            <a:endParaRPr lang="it-IT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24791" y="342900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8929" y="1174174"/>
            <a:ext cx="488372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Kate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Dooley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Marco Cavaglià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Antonio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Perreca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Lucien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Cremaldi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Giancarlo Cella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Mohammad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Afrough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Camillo Cocchieri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INFN, NSF and LIGO</a:t>
            </a:r>
          </a:p>
        </p:txBody>
      </p:sp>
      <p:sp>
        <p:nvSpPr>
          <p:cNvPr id="2" name="Rettangolo 1"/>
          <p:cNvSpPr/>
          <p:nvPr/>
        </p:nvSpPr>
        <p:spPr>
          <a:xfrm>
            <a:off x="5254336" y="4949178"/>
            <a:ext cx="65393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</a:t>
            </a:r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it-IT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</a:t>
            </a:r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for </a:t>
            </a:r>
            <a:r>
              <a:rPr lang="it-IT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your</a:t>
            </a:r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it-IT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attention</a:t>
            </a:r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7126" y="1219291"/>
            <a:ext cx="6078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 is a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monochromatic electromagnetic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magnetic and electric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amplitude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are given by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Gaussian function; this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implies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 intensity profile.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84022" y="225238"/>
            <a:ext cx="753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2011" y="4244669"/>
            <a:ext cx="1125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higher-order Gaussian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 are solutions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 wave equation for an electromagnetic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space or in a homogeneous dielectric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medium: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603111" y="5573429"/>
                <a:ext cx="351044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̃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1" y="5573429"/>
                <a:ext cx="3510448" cy="438582"/>
              </a:xfrm>
              <a:prstGeom prst="rect">
                <a:avLst/>
              </a:prstGeom>
              <a:blipFill rotWithShape="0">
                <a:blip r:embed="rId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59" y="1219291"/>
            <a:ext cx="4955061" cy="29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5" y="2183338"/>
            <a:ext cx="4988842" cy="404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148146" y="950904"/>
                <a:ext cx="764427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𝑗𝑘𝑧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𝑗𝑘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46" y="950904"/>
                <a:ext cx="7644272" cy="806631"/>
              </a:xfrm>
              <a:prstGeom prst="rect">
                <a:avLst/>
              </a:prstGeom>
              <a:blipFill rotWithShape="0"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262982" y="2594762"/>
                <a:ext cx="8039354" cy="71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it-IT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0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0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0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it-IT" sz="2000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is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radius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the plane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</a:t>
                </a:r>
                <a:r>
                  <a:rPr lang="en-US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</a:t>
                </a:r>
                <a:endParaRPr lang="it-I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2" y="2594762"/>
                <a:ext cx="8039354" cy="718658"/>
              </a:xfrm>
              <a:prstGeom prst="rect">
                <a:avLst/>
              </a:prstGeom>
              <a:blipFill rotWithShape="0"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62982" y="4385985"/>
                <a:ext cx="6595845" cy="950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[1+</m:t>
                    </m:r>
                    <m:sSup>
                      <m:sSupPr>
                        <m:ctrlPr>
                          <a:rPr lang="it-IT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it-IT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the </a:t>
                </a:r>
                <a:r>
                  <a:rPr lang="it-IT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radius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curvature of the </a:t>
                </a:r>
              </a:p>
              <a:p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 </a:t>
                </a:r>
                <a:r>
                  <a:rPr lang="it-IT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beam’s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wavefront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it-I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2" y="4385985"/>
                <a:ext cx="6595845" cy="950517"/>
              </a:xfrm>
              <a:prstGeom prst="rect">
                <a:avLst/>
              </a:prstGeom>
              <a:blipFill rotWithShape="0">
                <a:blip r:embed="rId6"/>
                <a:stretch>
                  <a:fillRect r="-555" b="-13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62982" y="5590737"/>
                <a:ext cx="4858702" cy="538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is Gouy </a:t>
                </a:r>
                <a:r>
                  <a:rPr lang="it-IT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phase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shift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it-I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2" y="5590737"/>
                <a:ext cx="4858702" cy="538865"/>
              </a:xfrm>
              <a:prstGeom prst="rect">
                <a:avLst/>
              </a:prstGeom>
              <a:blipFill rotWithShape="0">
                <a:blip r:embed="rId7"/>
                <a:stretch>
                  <a:fillRect l="-627" t="-2247" b="-56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62982" y="381515"/>
            <a:ext cx="11821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electric field of the fundamental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Gaussian mode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TEM</a:t>
            </a:r>
            <a:r>
              <a:rPr lang="en-US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2982" y="2140361"/>
            <a:ext cx="130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90789" y="3505121"/>
                <a:ext cx="1111715" cy="600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9" y="3505121"/>
                <a:ext cx="1111715" cy="600742"/>
              </a:xfrm>
              <a:prstGeom prst="rect">
                <a:avLst/>
              </a:prstGeom>
              <a:blipFill rotWithShape="0">
                <a:blip r:embed="rId8"/>
                <a:stretch>
                  <a:fillRect r="-2198" b="-7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1586932" y="3590850"/>
            <a:ext cx="288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Rayleigh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0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3290" y="379999"/>
            <a:ext cx="11687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</a:t>
            </a:r>
            <a:r>
              <a:rPr lang="en-US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the intended output of most lasers, as such a beam can be focused into the most concentrated spot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8010" y="1178047"/>
            <a:ext cx="154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64608" y="1193178"/>
            <a:ext cx="10476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laser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</a:t>
            </a:r>
            <a:r>
              <a:rPr lang="en-US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higher-trasversal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33" y="1976961"/>
            <a:ext cx="6151419" cy="4613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88" y="2225607"/>
            <a:ext cx="3017529" cy="3728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53290" y="3760523"/>
                <a:ext cx="5091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3760523"/>
                <a:ext cx="509155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301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6467992" y="6549214"/>
            <a:ext cx="241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Wikipedia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871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27990" y="179818"/>
            <a:ext cx="800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Instability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laser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66651" y="1124112"/>
            <a:ext cx="10929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instability,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beam jitter, is due to the mixing of higher order modes with the fundamental mode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phase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created by beam jitter whenever the beam interacts with 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spatially sensitive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such as an optical cavity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instability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20094" y="5772897"/>
            <a:ext cx="459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SOURCES</a:t>
            </a:r>
            <a:endParaRPr lang="it-I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90" y="4517893"/>
            <a:ext cx="692620" cy="12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{\mathbf E(r,z)} = E_0 \, \hat{x} \, \frac{w_0}{w(z)} \exp \! \left(  \! \frac{-r^2}{w(z)^2}\right )  \exp \!  \! \left(  \!  \! -i  \! \left(kz +k \frac{r^2}{2R(z)} - \psi(z) \! \right) \!  \!    \right) \ , "/>
          <p:cNvSpPr>
            <a:spLocks noChangeAspect="1" noChangeArrowheads="1"/>
          </p:cNvSpPr>
          <p:nvPr/>
        </p:nvSpPr>
        <p:spPr bwMode="auto">
          <a:xfrm>
            <a:off x="155575" y="-144463"/>
            <a:ext cx="22131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1947968" y="160338"/>
            <a:ext cx="892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-Mode </a:t>
            </a:r>
            <a:r>
              <a:rPr lang="it-IT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Cleaner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(PMC)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17099" y="1091036"/>
            <a:ext cx="501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ring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70" y="1813925"/>
            <a:ext cx="8920353" cy="42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6363" y="264558"/>
            <a:ext cx="11521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fundamental mode is resonant – hence ‘Mode cleaner’ - and the higher order modes, having different cavity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frequencies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attenuated or suppressed.</a:t>
            </a: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954007" y="1525771"/>
                <a:ext cx="6359754" cy="995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Transmission</a:t>
                </a:r>
                <a:r>
                  <a:rPr lang="it-IT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f>
                      <m:f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it-IT" sz="2400" b="0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t-IT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it-IT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  <m:r>
                                          <a:rPr lang="it-IT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𝔍</m:t>
                                        </m:r>
                                        <m:r>
                                          <a:rPr lang="it-IT" sz="2400" b="0" i="1" smtClean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  <m:d>
                                          <m:dPr>
                                            <m:ctrlPr>
                                              <a:rPr lang="it-IT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r>
                                              <a:rPr lang="it-IT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l-GR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it-IT" sz="2400" b="0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it-IT" sz="2000" b="0" dirty="0" smtClean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07" y="1525771"/>
                <a:ext cx="6359754" cy="995081"/>
              </a:xfrm>
              <a:prstGeom prst="rect">
                <a:avLst/>
              </a:prstGeom>
              <a:blipFill rotWithShape="0">
                <a:blip r:embed="rId3"/>
                <a:stretch>
                  <a:fillRect l="-3068" t="-3049" b="-3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669088" y="2936244"/>
            <a:ext cx="139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17067" y="5321207"/>
                <a:ext cx="527388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it-IT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it-IT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sty m:val="p"/>
                      </m:rP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arccos</m:t>
                    </m:r>
                    <m:r>
                      <a:rPr lang="it-IT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ad>
                      <m:radPr>
                        <m:degHide m:val="on"/>
                        <m:ctrlP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it-IT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it-IT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a:rPr lang="it-IT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7" y="5321207"/>
                <a:ext cx="5273880" cy="843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tangolo 12"/>
          <p:cNvSpPr/>
          <p:nvPr/>
        </p:nvSpPr>
        <p:spPr>
          <a:xfrm>
            <a:off x="5555693" y="5527614"/>
            <a:ext cx="6471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higher order mode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fundamental mode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</a:t>
            </a:r>
            <a:r>
              <a:rPr lang="en-US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17067" y="3778175"/>
                <a:ext cx="4597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it-IT" sz="2400" dirty="0" smtClean="0"/>
                  <a:t> </a:t>
                </a:r>
                <a:r>
                  <a:rPr lang="it-IT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</a:t>
                </a:r>
                <a:r>
                  <a:rPr lang="it-IT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finesse of the </a:t>
                </a:r>
                <a:r>
                  <a:rPr lang="it-IT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cavity</a:t>
                </a:r>
                <a:endPara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7" y="3778175"/>
                <a:ext cx="459773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857" t="-11842" r="-1724" b="-35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06" y="2802003"/>
            <a:ext cx="4997594" cy="24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8238</TotalTime>
  <Words>658</Words>
  <Application>Microsoft Office PowerPoint</Application>
  <PresentationFormat>Widescreen</PresentationFormat>
  <Paragraphs>161</Paragraphs>
  <Slides>30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Alegreya Sans Black</vt:lpstr>
      <vt:lpstr>Arial</vt:lpstr>
      <vt:lpstr>Calibri</vt:lpstr>
      <vt:lpstr>Cambria Math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Leccese</dc:creator>
  <cp:lastModifiedBy>Veronica Leccese</cp:lastModifiedBy>
  <cp:revision>287</cp:revision>
  <dcterms:created xsi:type="dcterms:W3CDTF">2016-09-24T01:09:29Z</dcterms:created>
  <dcterms:modified xsi:type="dcterms:W3CDTF">2016-10-30T14:00:19Z</dcterms:modified>
</cp:coreProperties>
</file>