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3" r:id="rId2"/>
    <p:sldId id="314" r:id="rId3"/>
    <p:sldId id="311" r:id="rId4"/>
    <p:sldId id="313" r:id="rId5"/>
    <p:sldId id="312" r:id="rId6"/>
    <p:sldId id="315" r:id="rId7"/>
    <p:sldId id="324" r:id="rId8"/>
    <p:sldId id="323" r:id="rId9"/>
    <p:sldId id="320" r:id="rId10"/>
    <p:sldId id="325" r:id="rId11"/>
    <p:sldId id="321" r:id="rId12"/>
    <p:sldId id="322" r:id="rId13"/>
    <p:sldId id="327" r:id="rId14"/>
    <p:sldId id="318" r:id="rId15"/>
    <p:sldId id="295" r:id="rId16"/>
    <p:sldId id="304" r:id="rId17"/>
    <p:sldId id="328" r:id="rId18"/>
    <p:sldId id="32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7400"/>
    <a:srgbClr val="FFFFFF"/>
    <a:srgbClr val="FFFF00"/>
    <a:srgbClr val="FFC614"/>
    <a:srgbClr val="64CB77"/>
    <a:srgbClr val="F2FF87"/>
    <a:srgbClr val="EDF9B5"/>
    <a:srgbClr val="000000"/>
    <a:srgbClr val="FFFFD9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0" autoAdjust="0"/>
    <p:restoredTop sz="91844" autoAdjust="0"/>
  </p:normalViewPr>
  <p:slideViewPr>
    <p:cSldViewPr>
      <p:cViewPr>
        <p:scale>
          <a:sx n="178" d="100"/>
          <a:sy n="178" d="100"/>
        </p:scale>
        <p:origin x="44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38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2016/11/15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929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69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542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467475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Yamamoto      LIGO Seminar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November 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15, 2016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LIGO-G1602273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00" cy="1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2.emf"/><Relationship Id="rId6" Type="http://schemas.openxmlformats.org/officeDocument/2006/relationships/image" Target="../media/image45.tiff"/><Relationship Id="rId7" Type="http://schemas.openxmlformats.org/officeDocument/2006/relationships/image" Target="../media/image46.emf"/><Relationship Id="rId8" Type="http://schemas.openxmlformats.org/officeDocument/2006/relationships/image" Target="../media/image47.tiff"/><Relationship Id="rId9" Type="http://schemas.openxmlformats.org/officeDocument/2006/relationships/image" Target="../media/image48.tiff"/><Relationship Id="rId10" Type="http://schemas.openxmlformats.org/officeDocument/2006/relationships/image" Target="../media/image49.tiff"/><Relationship Id="rId11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JPG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slide" Target="slide8.xml"/><Relationship Id="rId5" Type="http://schemas.openxmlformats.org/officeDocument/2006/relationships/image" Target="../media/image17.tiff"/><Relationship Id="rId6" Type="http://schemas.openxmlformats.org/officeDocument/2006/relationships/slide" Target="slide9.xml"/><Relationship Id="rId7" Type="http://schemas.openxmlformats.org/officeDocument/2006/relationships/image" Target="../media/image18.emf"/><Relationship Id="rId8" Type="http://schemas.openxmlformats.org/officeDocument/2006/relationships/slide" Target="slide10.xml"/><Relationship Id="rId9" Type="http://schemas.openxmlformats.org/officeDocument/2006/relationships/image" Target="../media/image19.emf"/><Relationship Id="rId1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slide" Target="slide6.xml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482" y="63500"/>
            <a:ext cx="7467600" cy="1371600"/>
          </a:xfrm>
        </p:spPr>
        <p:txBody>
          <a:bodyPr/>
          <a:lstStyle/>
          <a:p>
            <a:r>
              <a:rPr lang="en-US" sz="3200" dirty="0" err="1" smtClean="0"/>
              <a:t>Guestimation</a:t>
            </a:r>
            <a:r>
              <a:rPr lang="en-US" sz="3200" dirty="0" smtClean="0"/>
              <a:t> of large angle scattering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H. Yamamoto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40" y="1593850"/>
            <a:ext cx="8906760" cy="5264150"/>
          </a:xfrm>
          <a:solidFill>
            <a:schemeClr val="bg1"/>
          </a:solidFill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Limited data and knowledge about large angle scattering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Discrepancy between data about test mass mirrors and the arm loss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Uncertainty about the prediction of stray lights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solidFill>
                  <a:srgbClr val="FF0000"/>
                </a:solidFill>
              </a:rPr>
              <a:t>Loss </a:t>
            </a:r>
            <a:r>
              <a:rPr lang="en-US" sz="2200" dirty="0">
                <a:solidFill>
                  <a:srgbClr val="FF0000"/>
                </a:solidFill>
              </a:rPr>
              <a:t>= mirror surface aberration disturbance in a cavity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More data of uncoated surface and </a:t>
            </a:r>
            <a:r>
              <a:rPr lang="en-US" sz="1600" dirty="0">
                <a:solidFill>
                  <a:schemeClr val="tx2"/>
                </a:solidFill>
              </a:rPr>
              <a:t>l</a:t>
            </a:r>
            <a:r>
              <a:rPr lang="en-US" sz="1600" dirty="0" smtClean="0">
                <a:solidFill>
                  <a:schemeClr val="tx2"/>
                </a:solidFill>
              </a:rPr>
              <a:t>imited data of coated surface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How to connect uncoated surface data to coated surface information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How to properly include necessary effects, like source size effect, diffraction effect </a:t>
            </a:r>
            <a:r>
              <a:rPr lang="mr-IN" sz="1600" dirty="0" smtClean="0">
                <a:solidFill>
                  <a:schemeClr val="tx2"/>
                </a:solidFill>
              </a:rPr>
              <a:t>…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solidFill>
                  <a:srgbClr val="FF0000"/>
                </a:solidFill>
              </a:rPr>
              <a:t>Limited in </a:t>
            </a:r>
            <a:r>
              <a:rPr lang="en-US" sz="2200" dirty="0" err="1" smtClean="0">
                <a:solidFill>
                  <a:srgbClr val="FF0000"/>
                </a:solidFill>
              </a:rPr>
              <a:t>situe</a:t>
            </a:r>
            <a:r>
              <a:rPr lang="en-US" sz="2200" dirty="0" smtClean="0">
                <a:solidFill>
                  <a:srgbClr val="FF0000"/>
                </a:solidFill>
              </a:rPr>
              <a:t> measurements</a:t>
            </a:r>
          </a:p>
          <a:p>
            <a:pPr lvl="1">
              <a:buFont typeface="Wingdings" charset="2"/>
              <a:buChar char="Ø"/>
            </a:pPr>
            <a:r>
              <a:rPr lang="en-US" sz="1600" dirty="0" err="1">
                <a:solidFill>
                  <a:schemeClr val="tx2"/>
                </a:solidFill>
              </a:rPr>
              <a:t>OpLev</a:t>
            </a:r>
            <a:r>
              <a:rPr lang="en-US" sz="1600" dirty="0">
                <a:solidFill>
                  <a:schemeClr val="tx2"/>
                </a:solidFill>
              </a:rPr>
              <a:t> BRDF : BRDF(ITM@1.2°) ~ 10 x BRDF(ETM@7.7°)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ACB </a:t>
            </a:r>
            <a:r>
              <a:rPr lang="en-US" sz="1600" dirty="0">
                <a:solidFill>
                  <a:schemeClr val="tx2"/>
                </a:solidFill>
              </a:rPr>
              <a:t>PD </a:t>
            </a:r>
            <a:r>
              <a:rPr lang="mr-IN" sz="1600" dirty="0">
                <a:solidFill>
                  <a:schemeClr val="tx2"/>
                </a:solidFill>
              </a:rPr>
              <a:t>–</a:t>
            </a:r>
            <a:r>
              <a:rPr lang="en-US" sz="1600" dirty="0">
                <a:solidFill>
                  <a:schemeClr val="tx2"/>
                </a:solidFill>
              </a:rPr>
              <a:t> proper handling of diffraction tail</a:t>
            </a:r>
          </a:p>
          <a:p>
            <a:pPr lvl="1">
              <a:buFont typeface="Wingdings" charset="2"/>
              <a:buChar char="Ø"/>
            </a:pPr>
            <a:r>
              <a:rPr lang="en-US" sz="1600" dirty="0">
                <a:solidFill>
                  <a:schemeClr val="tx2"/>
                </a:solidFill>
              </a:rPr>
              <a:t>Camera image</a:t>
            </a:r>
          </a:p>
          <a:p>
            <a:pPr>
              <a:buFont typeface="Wingdings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What are useful for further understanding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Scattering with spatial wavelength of 0.05~1mm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Scattering </a:t>
            </a:r>
            <a:r>
              <a:rPr lang="en-US" sz="1600" dirty="0" smtClean="0">
                <a:solidFill>
                  <a:schemeClr val="tx2"/>
                </a:solidFill>
              </a:rPr>
              <a:t>in angle </a:t>
            </a:r>
            <a:r>
              <a:rPr lang="en-US" sz="1600" dirty="0" smtClean="0">
                <a:solidFill>
                  <a:schemeClr val="tx2"/>
                </a:solidFill>
              </a:rPr>
              <a:t>&gt; 20</a:t>
            </a:r>
            <a:r>
              <a:rPr lang="en-US" sz="1600" dirty="0" smtClean="0">
                <a:solidFill>
                  <a:schemeClr val="tx2"/>
                </a:solidFill>
              </a:rPr>
              <a:t>°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Integrating sphere covering smaller angle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solidFill>
                  <a:schemeClr val="tx2"/>
                </a:solidFill>
              </a:rPr>
              <a:t>???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buFont typeface="Wingdings" charset="2"/>
              <a:buChar char="Ø"/>
            </a:pP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370655" y="6240165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Helvetica" charset="0"/>
                <a:ea typeface="ヒラギノ明朝 ProN W3" charset="0"/>
                <a:cs typeface="Helvetica" charset="0"/>
                <a:sym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693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 scattered by small anomalies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5" name="Picture 4" descr="sinxx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9" y="2610110"/>
            <a:ext cx="4555705" cy="351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eft Arrow 6">
            <a:hlinkClick r:id="rId3" action="ppaction://hlinksldjump" highlightClick="1"/>
          </p:cNvPr>
          <p:cNvSpPr/>
          <p:nvPr/>
        </p:nvSpPr>
        <p:spPr bwMode="auto">
          <a:xfrm>
            <a:off x="1295400" y="76200"/>
            <a:ext cx="457200" cy="3048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45" y="4879074"/>
            <a:ext cx="2669979" cy="197892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712703" y="5262784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941303" y="562693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246103" y="5355837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550903" y="5567006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259355" y="5753113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603567" y="525637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842451" y="5533877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87346" y="5875908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716963" y="6062309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148389" y="6041637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839137" y="5973541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88184" y="3535137"/>
            <a:ext cx="742342" cy="630991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79403" y="5343093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5251" y="6032922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765712" y="5773110"/>
            <a:ext cx="152400" cy="186107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573555" y="5072284"/>
            <a:ext cx="1524000" cy="1295400"/>
          </a:xfrm>
          <a:prstGeom prst="rect">
            <a:avLst/>
          </a:prstGeom>
          <a:noFill/>
          <a:ln w="12700" cap="flat" cmpd="sng" algn="ctr">
            <a:solidFill>
              <a:srgbClr val="114FFB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70" y="2752478"/>
            <a:ext cx="2178839" cy="1945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61951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distribution depends on the size of source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57724" y="156951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Clustered small sources </a:t>
            </a:r>
            <a:r>
              <a:rPr lang="en-US" smtClean="0"/>
              <a:t>scatter like a big source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39928" y="2340803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Far field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7971" y="22978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sources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6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038" y="76200"/>
            <a:ext cx="6477000" cy="1371600"/>
          </a:xfrm>
        </p:spPr>
        <p:txBody>
          <a:bodyPr/>
          <a:lstStyle/>
          <a:p>
            <a:r>
              <a:rPr lang="en-US" smtClean="0"/>
              <a:t>Uncoated surface PSD and known losses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28038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34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0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by </a:t>
            </a:r>
            <a:r>
              <a:rPr lang="en-US" dirty="0" err="1" smtClean="0"/>
              <a:t>OpLev</a:t>
            </a:r>
            <a:r>
              <a:rPr lang="en-US" dirty="0" smtClean="0"/>
              <a:t> for ITM and ETM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0" y="3656076"/>
            <a:ext cx="3868388" cy="14959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00" y="4363714"/>
            <a:ext cx="4207476" cy="685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496318" y="232063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L1 </a:t>
            </a:r>
            <a:r>
              <a:rPr lang="en-US" sz="2000" dirty="0" err="1" smtClean="0"/>
              <a:t>alog</a:t>
            </a:r>
            <a:r>
              <a:rPr lang="en-US" sz="2000" dirty="0" smtClean="0"/>
              <a:t> 28668, H1 </a:t>
            </a:r>
            <a:r>
              <a:rPr lang="en-US" sz="2000" dirty="0" err="1" smtClean="0"/>
              <a:t>alog</a:t>
            </a:r>
            <a:r>
              <a:rPr lang="en-US" sz="2000" dirty="0" smtClean="0"/>
              <a:t> 30622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43900"/>
              </p:ext>
            </p:extLst>
          </p:nvPr>
        </p:nvGraphicFramePr>
        <p:xfrm>
          <a:off x="1143000" y="1653192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ITMX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ETMX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ETMy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r>
                        <a:rPr lang="en-US" dirty="0" smtClean="0"/>
                        <a:t>=1.2°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θ</a:t>
                      </a:r>
                      <a:r>
                        <a:rPr lang="en-US" dirty="0" smtClean="0"/>
                        <a:t>=7.7°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250ppm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500ppm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260ppm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420ppm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37ppm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28ppm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04800" y="3278998"/>
            <a:ext cx="40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Polished surface PSD to BRDF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900" y="5209913"/>
            <a:ext cx="762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OpLev</a:t>
            </a:r>
            <a:r>
              <a:rPr lang="en-US" dirty="0" smtClean="0"/>
              <a:t> BRDF : reflection by coated surface from all sources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45500" y="5638800"/>
            <a:ext cx="7924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BRDF(</a:t>
            </a:r>
            <a:r>
              <a:rPr lang="en-US" dirty="0" err="1" smtClean="0">
                <a:solidFill>
                  <a:srgbClr val="FF0000"/>
                </a:solidFill>
              </a:rPr>
              <a:t>θ</a:t>
            </a:r>
            <a:r>
              <a:rPr lang="en-US" dirty="0" smtClean="0">
                <a:solidFill>
                  <a:srgbClr val="FF0000"/>
                </a:solidFill>
              </a:rPr>
              <a:t>)=A x polished surface BRDF + total point scatter / 2π</a:t>
            </a:r>
          </a:p>
          <a:p>
            <a:pPr algn="r"/>
            <a:r>
              <a:rPr lang="en-US" dirty="0" smtClean="0"/>
              <a:t>A = 8, </a:t>
            </a:r>
            <a:r>
              <a:rPr lang="en-US" dirty="0"/>
              <a:t>total point scatter </a:t>
            </a:r>
            <a:r>
              <a:rPr lang="en-US" dirty="0" smtClean="0"/>
              <a:t>= 30ppm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74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OpLev</a:t>
            </a:r>
            <a:r>
              <a:rPr lang="en-US" dirty="0" smtClean="0"/>
              <a:t> data and PSD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024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28038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94516"/>
            <a:ext cx="6781800" cy="436348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00400" y="2796474"/>
            <a:ext cx="5497439" cy="4063907"/>
            <a:chOff x="3200400" y="2796474"/>
            <a:chExt cx="5497439" cy="4063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3252621"/>
              <a:ext cx="3897239" cy="360776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 flipV="1">
              <a:off x="5562600" y="2819401"/>
              <a:ext cx="990600" cy="685799"/>
            </a:xfrm>
            <a:prstGeom prst="straightConnector1">
              <a:avLst/>
            </a:prstGeom>
            <a:solidFill>
              <a:srgbClr val="D49FFF"/>
            </a:solidFill>
            <a:ln w="28575" cap="flat" cmpd="sng" algn="ctr">
              <a:solidFill>
                <a:srgbClr val="FF74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7467600" y="2832692"/>
              <a:ext cx="381000" cy="672509"/>
            </a:xfrm>
            <a:prstGeom prst="straightConnector1">
              <a:avLst/>
            </a:prstGeom>
            <a:solidFill>
              <a:srgbClr val="D49FFF"/>
            </a:solidFill>
            <a:ln w="28575" cap="flat" cmpd="sng" algn="ctr">
              <a:solidFill>
                <a:srgbClr val="FF74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6553200" y="2796474"/>
              <a:ext cx="899319" cy="0"/>
            </a:xfrm>
            <a:prstGeom prst="straightConnector1">
              <a:avLst/>
            </a:prstGeom>
            <a:solidFill>
              <a:srgbClr val="D49FFF"/>
            </a:solidFill>
            <a:ln w="38100" cap="flat" cmpd="sng" algn="ctr">
              <a:solidFill>
                <a:srgbClr val="FF74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3200400" y="4694284"/>
              <a:ext cx="2286000" cy="362218"/>
            </a:xfrm>
            <a:prstGeom prst="straightConnector1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4038600" y="5104167"/>
              <a:ext cx="1714500" cy="671975"/>
            </a:xfrm>
            <a:prstGeom prst="straightConnector1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1851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0104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Integrating sphere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large (</a:t>
            </a:r>
            <a:r>
              <a:rPr lang="en-US" sz="2800" dirty="0" err="1"/>
              <a:t>θ</a:t>
            </a:r>
            <a:r>
              <a:rPr lang="en-US" sz="2800" dirty="0"/>
              <a:t> &gt; 1</a:t>
            </a:r>
            <a:r>
              <a:rPr lang="en-US" sz="2800" dirty="0" smtClean="0"/>
              <a:t>°) and small(</a:t>
            </a:r>
            <a:r>
              <a:rPr lang="en-US" sz="2800" dirty="0" err="1"/>
              <a:t>θ</a:t>
            </a:r>
            <a:r>
              <a:rPr lang="en-US" sz="2800" dirty="0"/>
              <a:t> </a:t>
            </a:r>
            <a:r>
              <a:rPr lang="en-US" sz="2800" dirty="0" smtClean="0"/>
              <a:t>&lt; </a:t>
            </a:r>
            <a:r>
              <a:rPr lang="en-US" sz="2800" dirty="0"/>
              <a:t>1</a:t>
            </a:r>
            <a:r>
              <a:rPr lang="en-US" sz="2800" dirty="0" smtClean="0"/>
              <a:t>°) angle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50263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2956791"/>
            <a:ext cx="3668058" cy="283440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2362200" y="2997777"/>
            <a:ext cx="0" cy="2793423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447800" y="2997776"/>
            <a:ext cx="0" cy="2793423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447800" y="2868882"/>
            <a:ext cx="911065" cy="26718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38495" y="2281535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Hole in the mirror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2358865" y="52578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533400" y="52578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333305" y="480702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&gt; 0.7°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358865" y="44196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30065" y="4419600"/>
            <a:ext cx="917735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378575" y="3947050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θ</a:t>
            </a:r>
            <a:r>
              <a:rPr lang="en-US" dirty="0" smtClean="0">
                <a:solidFill>
                  <a:srgbClr val="FFC000"/>
                </a:solidFill>
              </a:rPr>
              <a:t> &gt; 0.3°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828" y="2799386"/>
            <a:ext cx="5596171" cy="3440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1717164"/>
            <a:ext cx="5973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Lens moved out of the path to reduce noise</a:t>
            </a:r>
          </a:p>
          <a:p>
            <a:r>
              <a:rPr lang="en-US" sz="2000" dirty="0" smtClean="0"/>
              <a:t>Beam diverging toward the second mirror,</a:t>
            </a:r>
          </a:p>
          <a:p>
            <a:r>
              <a:rPr lang="en-US" sz="2000" dirty="0" smtClean="0"/>
              <a:t>which induces larger tail noise of the undisturbed beam.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71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5715000" cy="1371600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ITM07 </a:t>
            </a:r>
            <a:r>
              <a:rPr lang="en-US" dirty="0"/>
              <a:t>TIS(θ≥1</a:t>
            </a:r>
            <a:r>
              <a:rPr lang="en-US" dirty="0" smtClean="0"/>
              <a:t>°)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using integrating 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205" y="-21227"/>
            <a:ext cx="1892300" cy="1739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95143" y="2185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θ</a:t>
            </a:r>
            <a:r>
              <a:rPr lang="en-US" dirty="0"/>
              <a:t>≥1°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7325507" y="1218128"/>
            <a:ext cx="381000" cy="381000"/>
          </a:xfrm>
          <a:prstGeom prst="straightConnector1">
            <a:avLst/>
          </a:prstGeom>
          <a:solidFill>
            <a:srgbClr val="D49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325507" y="1065728"/>
            <a:ext cx="1066800" cy="152400"/>
          </a:xfrm>
          <a:prstGeom prst="straightConnector1">
            <a:avLst/>
          </a:prstGeom>
          <a:solidFill>
            <a:srgbClr val="D49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4445" r="12528" b="38982"/>
          <a:stretch/>
        </p:blipFill>
        <p:spPr>
          <a:xfrm>
            <a:off x="196575" y="2521066"/>
            <a:ext cx="4114800" cy="3879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61444" r="11089" b="5710"/>
          <a:stretch/>
        </p:blipFill>
        <p:spPr>
          <a:xfrm>
            <a:off x="4204566" y="4254699"/>
            <a:ext cx="4572000" cy="2252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90999" y="2170399"/>
                <a:ext cx="5053001" cy="84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</a:rPr>
                            <m:t>𝑑𝑃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sz="2000" i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𝜋𝜎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000" i="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&lt;</m:t>
                      </m:r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0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&gt;</m:t>
                      </m:r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𝑑𝑆</m:t>
                      </m:r>
                      <m:r>
                        <a:rPr lang="en-US" sz="20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2000" i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∆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999" y="2170399"/>
                <a:ext cx="5053001" cy="8446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803253" y="3000959"/>
            <a:ext cx="3899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</a:rPr>
              <a:t>σ</a:t>
            </a:r>
            <a:r>
              <a:rPr lang="en-US" sz="2000" dirty="0" smtClean="0">
                <a:solidFill>
                  <a:srgbClr val="FF0000"/>
                </a:solidFill>
              </a:rPr>
              <a:t>(w) : </a:t>
            </a:r>
            <a:r>
              <a:rPr lang="en-US" sz="2000" dirty="0" err="1" smtClean="0">
                <a:solidFill>
                  <a:srgbClr val="FF0000"/>
                </a:solidFill>
              </a:rPr>
              <a:t>rms</a:t>
            </a:r>
            <a:r>
              <a:rPr lang="en-US" sz="2000" dirty="0" smtClean="0">
                <a:solidFill>
                  <a:srgbClr val="FF0000"/>
                </a:solidFill>
              </a:rPr>
              <a:t> with f &gt; 1/w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&lt;n&gt; : density of point defects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solidFill>
                  <a:srgbClr val="00B050"/>
                </a:solidFill>
              </a:rPr>
              <a:t>dS</a:t>
            </a:r>
            <a:r>
              <a:rPr lang="en-US" sz="2000" dirty="0" smtClean="0">
                <a:solidFill>
                  <a:srgbClr val="00B050"/>
                </a:solidFill>
              </a:rPr>
              <a:t> : size of point defect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solidFill>
                  <a:srgbClr val="00B050"/>
                </a:solidFill>
              </a:rPr>
              <a:t>Δ</a:t>
            </a:r>
            <a:r>
              <a:rPr lang="en-US" sz="2000" dirty="0" smtClean="0">
                <a:solidFill>
                  <a:srgbClr val="00B050"/>
                </a:solidFill>
              </a:rPr>
              <a:t> : characteristics of point defect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8003" y="1571813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Continuous roughness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56231" y="1613853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Point scattering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6" name="Left Arrow 35"/>
          <p:cNvSpPr/>
          <p:nvPr/>
        </p:nvSpPr>
        <p:spPr bwMode="auto">
          <a:xfrm>
            <a:off x="4876800" y="5564042"/>
            <a:ext cx="762000" cy="227157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7" name="Left Arrow 36"/>
          <p:cNvSpPr/>
          <p:nvPr/>
        </p:nvSpPr>
        <p:spPr bwMode="auto">
          <a:xfrm flipH="1">
            <a:off x="6934200" y="5448300"/>
            <a:ext cx="609600" cy="228600"/>
          </a:xfrm>
          <a:prstGeom prst="lef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79" y="1604615"/>
            <a:ext cx="445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Scattering in the central 160mm by 0.4mm laser with 1mm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50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oughness </a:t>
            </a:r>
            <a:br>
              <a:rPr lang="en-US" dirty="0" smtClean="0"/>
            </a:br>
            <a:r>
              <a:rPr lang="en-US" dirty="0" smtClean="0"/>
              <a:t>before and after coating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60" y="2638037"/>
            <a:ext cx="3291671" cy="2543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>
          <a:xfrm>
            <a:off x="154866" y="2895600"/>
            <a:ext cx="4047362" cy="3383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694502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&lt;TIS&gt; data (w/ coating) vs </a:t>
            </a:r>
            <a:r>
              <a:rPr lang="en-US" sz="2000" dirty="0" err="1" smtClean="0"/>
              <a:t>Zygo</a:t>
            </a:r>
            <a:r>
              <a:rPr lang="en-US" sz="2000" dirty="0" smtClean="0"/>
              <a:t> </a:t>
            </a:r>
            <a:r>
              <a:rPr lang="en-US" sz="2000" dirty="0" err="1" smtClean="0"/>
              <a:t>rms</a:t>
            </a:r>
            <a:r>
              <a:rPr lang="en-US" sz="2000" dirty="0" smtClean="0"/>
              <a:t> (w/o coating) at </a:t>
            </a:r>
            <a:r>
              <a:rPr lang="en-US" sz="2000" dirty="0" err="1" smtClean="0"/>
              <a:t>λ</a:t>
            </a:r>
            <a:r>
              <a:rPr lang="en-US" sz="2000" baseline="-25000" dirty="0" err="1" smtClean="0"/>
              <a:t>space</a:t>
            </a:r>
            <a:r>
              <a:rPr lang="en-US" sz="2000" dirty="0" smtClean="0"/>
              <a:t> = 70 ~1μm 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rms</a:t>
            </a:r>
            <a:r>
              <a:rPr lang="en-US" sz="2000" dirty="0" smtClean="0">
                <a:solidFill>
                  <a:srgbClr val="FF0000"/>
                </a:solidFill>
              </a:rPr>
              <a:t>(w/ coat) ~ a few </a:t>
            </a:r>
            <a:r>
              <a:rPr lang="en-US" sz="2000" dirty="0">
                <a:solidFill>
                  <a:srgbClr val="FF0000"/>
                </a:solidFill>
              </a:rPr>
              <a:t>x </a:t>
            </a:r>
            <a:r>
              <a:rPr lang="en-US" sz="2000" dirty="0" err="1" smtClean="0">
                <a:solidFill>
                  <a:srgbClr val="FF0000"/>
                </a:solidFill>
              </a:rPr>
              <a:t>rms</a:t>
            </a:r>
            <a:r>
              <a:rPr lang="en-US" sz="2000" dirty="0" smtClean="0">
                <a:solidFill>
                  <a:srgbClr val="FF0000"/>
                </a:solidFill>
              </a:rPr>
              <a:t>(w/o)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8391" y="1608050"/>
            <a:ext cx="38908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PSDs with and without coating</a:t>
            </a:r>
          </a:p>
          <a:p>
            <a:r>
              <a:rPr lang="en-US" sz="2000" dirty="0" err="1" smtClean="0"/>
              <a:t>λ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&gt; several mm : figured changed</a:t>
            </a:r>
          </a:p>
          <a:p>
            <a:r>
              <a:rPr lang="en-US" sz="2000" dirty="0" err="1" smtClean="0"/>
              <a:t>λ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~ few mm : </a:t>
            </a:r>
            <a:r>
              <a:rPr lang="en-US" sz="2000" dirty="0" smtClean="0">
                <a:solidFill>
                  <a:srgbClr val="FF0000"/>
                </a:solidFill>
              </a:rPr>
              <a:t>roughness amplified?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61444" r="11089" b="5710"/>
          <a:stretch/>
        </p:blipFill>
        <p:spPr>
          <a:xfrm>
            <a:off x="2985045" y="5091466"/>
            <a:ext cx="1762765" cy="868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28" y="3842483"/>
            <a:ext cx="1008831" cy="952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0284" y="3739920"/>
            <a:ext cx="1065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50x PMM</a:t>
            </a:r>
            <a:endParaRPr lang="en-US" sz="16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3053" r="6827" b="4324"/>
          <a:stretch/>
        </p:blipFill>
        <p:spPr>
          <a:xfrm>
            <a:off x="6378470" y="4572001"/>
            <a:ext cx="2669453" cy="22098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>
            <a:off x="6019800" y="4457337"/>
            <a:ext cx="0" cy="327025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06550" y="441503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2mm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014492" y="6226176"/>
            <a:ext cx="0" cy="327025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039578" y="6172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2mm</a:t>
            </a:r>
            <a:endParaRPr lang="en-US" sz="1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002" y="4128607"/>
            <a:ext cx="657459" cy="6574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3592" y="5839073"/>
            <a:ext cx="670159" cy="6676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600" y="4801307"/>
            <a:ext cx="759680" cy="6850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297" y="2957261"/>
            <a:ext cx="689254" cy="6731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088608" y="3493900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σ</a:t>
            </a:r>
            <a:r>
              <a:rPr lang="en-US" sz="1600" dirty="0" smtClean="0"/>
              <a:t>=0.68nm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4745658" y="4794983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σ</a:t>
            </a:r>
            <a:r>
              <a:rPr lang="en-US" sz="1600" dirty="0" smtClean="0"/>
              <a:t>=0.17nm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444693" y="6448038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σ</a:t>
            </a:r>
            <a:r>
              <a:rPr lang="en-US" sz="1600" dirty="0" smtClean="0"/>
              <a:t>=0.16nm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7984214" y="5319519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σ</a:t>
            </a:r>
            <a:r>
              <a:rPr lang="en-US" sz="1600" dirty="0" smtClean="0"/>
              <a:t>=0.30nm</a:t>
            </a:r>
            <a:endParaRPr lang="en-US" sz="16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505200" y="5486400"/>
            <a:ext cx="0" cy="341680"/>
          </a:xfrm>
          <a:prstGeom prst="straightConnector1">
            <a:avLst/>
          </a:prstGeom>
          <a:solidFill>
            <a:srgbClr val="D49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1223938" y="6096000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Coated surface loss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-865318" y="4371945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Unoated</a:t>
            </a:r>
            <a:r>
              <a:rPr lang="en-US" sz="2000" dirty="0" smtClean="0"/>
              <a:t> surface loss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3920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04" y="-152400"/>
            <a:ext cx="5279796" cy="1371600"/>
          </a:xfrm>
        </p:spPr>
        <p:txBody>
          <a:bodyPr/>
          <a:lstStyle/>
          <a:p>
            <a:r>
              <a:rPr lang="en-US" dirty="0" smtClean="0"/>
              <a:t>PD1 (1°&lt;</a:t>
            </a:r>
            <a:r>
              <a:rPr lang="en-US" dirty="0" err="1" smtClean="0"/>
              <a:t>θ</a:t>
            </a:r>
            <a:r>
              <a:rPr lang="en-US" dirty="0" smtClean="0"/>
              <a:t>&lt;75°) vs </a:t>
            </a:r>
            <a:br>
              <a:rPr lang="en-US" dirty="0" smtClean="0"/>
            </a:br>
            <a:r>
              <a:rPr lang="en-US" dirty="0" smtClean="0"/>
              <a:t>          PD2 (0.45°&lt;</a:t>
            </a:r>
            <a:r>
              <a:rPr lang="en-US" dirty="0" err="1" smtClean="0"/>
              <a:t>θ</a:t>
            </a:r>
            <a:r>
              <a:rPr lang="en-US" dirty="0" smtClean="0"/>
              <a:t>&lt;1°)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209800"/>
            <a:ext cx="5029200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8379" y="1081081"/>
            <a:ext cx="2976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very </a:t>
            </a:r>
            <a:r>
              <a:rPr lang="en-US" sz="3200" dirty="0" smtClean="0">
                <a:solidFill>
                  <a:srgbClr val="FF0000"/>
                </a:solidFill>
              </a:rPr>
              <a:t>preliminary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/>
          <a:stretch/>
        </p:blipFill>
        <p:spPr>
          <a:xfrm>
            <a:off x="4648200" y="2225769"/>
            <a:ext cx="4724400" cy="391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0631"/>
            <a:ext cx="2146300" cy="2120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8300499" y="27834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θ</a:t>
            </a:r>
            <a:r>
              <a:rPr lang="en-US" dirty="0" smtClean="0"/>
              <a:t>&lt;1</a:t>
            </a:r>
            <a:r>
              <a:rPr lang="en-US" dirty="0"/>
              <a:t>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6413" y="793069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θ</a:t>
            </a:r>
            <a:r>
              <a:rPr lang="en-US" dirty="0" smtClean="0"/>
              <a:t>&gt;1</a:t>
            </a:r>
            <a:r>
              <a:rPr lang="en-US" dirty="0"/>
              <a:t>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1520" y="5989619"/>
            <a:ext cx="833452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arger PD1 ⇒ larger reflector area (100ppm PD1→ &gt; 2μm defect)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           ( Total reflection &lt; laser power x reflector area 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72198" y="5344560"/>
            <a:ext cx="574021" cy="579550"/>
          </a:xfrm>
          <a:prstGeom prst="ellipse">
            <a:avLst/>
          </a:prstGeom>
          <a:solidFill>
            <a:srgbClr val="EDF9B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160" y="1975574"/>
            <a:ext cx="815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arger PD2 ⇒ larger coherent scattering area (single </a:t>
            </a:r>
            <a:r>
              <a:rPr lang="en-US" smtClean="0"/>
              <a:t>or clustered)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990600" y="5562600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505200" y="5109728"/>
            <a:ext cx="574021" cy="579550"/>
          </a:xfrm>
          <a:prstGeom prst="ellipse">
            <a:avLst/>
          </a:prstGeom>
          <a:solidFill>
            <a:srgbClr val="EDF9B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45821" y="5384478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774421" y="5613078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850621" y="5155878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26821" y="5384478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590800" y="2671465"/>
            <a:ext cx="574021" cy="579550"/>
          </a:xfrm>
          <a:prstGeom prst="ellipse">
            <a:avLst/>
          </a:prstGeom>
          <a:solidFill>
            <a:srgbClr val="EDF9B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819400" y="2946215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857500" y="3041630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860021" y="2857223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895600" y="2946215"/>
            <a:ext cx="76200" cy="76200"/>
          </a:xfrm>
          <a:prstGeom prst="ellips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5428" y="4180582"/>
            <a:ext cx="2355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If PD2 is due to </a:t>
            </a:r>
          </a:p>
          <a:p>
            <a:r>
              <a:rPr lang="en-US" sz="1600" dirty="0" smtClean="0"/>
              <a:t>geometry of sphere </a:t>
            </a:r>
          </a:p>
          <a:p>
            <a:r>
              <a:rPr lang="en-US" sz="1600" dirty="0" smtClean="0"/>
              <a:t>or due to leak of PD1, PD2/PD1 will be constant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562600" y="2819537"/>
            <a:ext cx="2438400" cy="2438263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ight Arrow 27"/>
          <p:cNvSpPr/>
          <p:nvPr/>
        </p:nvSpPr>
        <p:spPr bwMode="auto">
          <a:xfrm>
            <a:off x="5908021" y="2743200"/>
            <a:ext cx="452158" cy="190223"/>
          </a:xfrm>
          <a:prstGeom prst="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0" y="2633246"/>
            <a:ext cx="2355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Insensitive to calibration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20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Guestimation</a:t>
            </a:r>
            <a:r>
              <a:rPr lang="en-US" dirty="0" smtClean="0"/>
              <a:t> error ~ factor of several</a:t>
            </a:r>
          </a:p>
          <a:p>
            <a:r>
              <a:rPr lang="en-US" dirty="0" smtClean="0"/>
              <a:t>Missing information</a:t>
            </a:r>
          </a:p>
          <a:p>
            <a:pPr lvl="1"/>
            <a:r>
              <a:rPr lang="en-US" dirty="0" smtClean="0"/>
              <a:t>Roughness at spatial wavelength ~ 0.05-1mm</a:t>
            </a:r>
          </a:p>
          <a:p>
            <a:pPr lvl="1"/>
            <a:r>
              <a:rPr lang="en-US" dirty="0" smtClean="0"/>
              <a:t>Coated surface vs uncoated surface qualities</a:t>
            </a:r>
          </a:p>
          <a:p>
            <a:pPr lvl="1"/>
            <a:r>
              <a:rPr lang="en-US" dirty="0" smtClean="0"/>
              <a:t>Total loss by random point defects</a:t>
            </a:r>
          </a:p>
          <a:p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Upgrade of integrating sphere to cover </a:t>
            </a:r>
            <a:r>
              <a:rPr lang="en-US" smtClean="0"/>
              <a:t>smaller angle</a:t>
            </a:r>
            <a:endParaRPr lang="en-US" dirty="0" smtClean="0"/>
          </a:p>
          <a:p>
            <a:pPr lvl="1"/>
            <a:r>
              <a:rPr lang="en-US" dirty="0" smtClean="0"/>
              <a:t>More measurements by </a:t>
            </a:r>
            <a:r>
              <a:rPr lang="en-US" dirty="0" err="1" smtClean="0"/>
              <a:t>Fizeau</a:t>
            </a:r>
            <a:r>
              <a:rPr lang="en-US" dirty="0" smtClean="0"/>
              <a:t> IFO with magnification</a:t>
            </a:r>
          </a:p>
          <a:p>
            <a:pPr lvl="1"/>
            <a:r>
              <a:rPr lang="en-US" dirty="0" smtClean="0"/>
              <a:t>Camera image analysis</a:t>
            </a:r>
          </a:p>
          <a:p>
            <a:pPr lvl="1"/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219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" y="1549016"/>
            <a:ext cx="2662518" cy="2489584"/>
            <a:chOff x="-1" y="1549016"/>
            <a:chExt cx="2662518" cy="248958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1549016"/>
              <a:ext cx="2662518" cy="2489584"/>
              <a:chOff x="-1" y="1549016"/>
              <a:chExt cx="2662518" cy="248958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1981200"/>
                <a:ext cx="2662518" cy="20574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40221" y="1549016"/>
                <a:ext cx="19171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Ubuntu" charset="0"/>
                  </a:rPr>
                  <a:t>Phasemap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Ubuntu" charset="0"/>
                  </a:rPr>
                  <a:t> of coated and uncoated surface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1652" y="3596884"/>
              <a:ext cx="4940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1cm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3020" y="3626538"/>
              <a:ext cx="5533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1mm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faces of </a:t>
            </a:r>
            <a:r>
              <a:rPr lang="en-US" smtClean="0"/>
              <a:t>mirror surface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pic>
        <p:nvPicPr>
          <p:cNvPr id="5" name="Picture 4" descr="P1200071-mirrordata-E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r="3396"/>
          <a:stretch/>
        </p:blipFill>
        <p:spPr bwMode="auto">
          <a:xfrm>
            <a:off x="2361526" y="1676400"/>
            <a:ext cx="5068848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048000" y="2519246"/>
            <a:ext cx="76200" cy="76200"/>
          </a:xfrm>
          <a:prstGeom prst="rect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124200" y="2590800"/>
            <a:ext cx="990600" cy="16764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837666" y="2552700"/>
            <a:ext cx="210334" cy="17145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15" y="3981289"/>
            <a:ext cx="2641220" cy="24092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55521" y="2112912"/>
            <a:ext cx="2060179" cy="1513626"/>
            <a:chOff x="7055521" y="2112912"/>
            <a:chExt cx="2060179" cy="15136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735" y="2466469"/>
              <a:ext cx="1739081" cy="116006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055521" y="2112912"/>
              <a:ext cx="20601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Ubuntu" charset="0"/>
                </a:rPr>
                <a:t>ETM </a:t>
              </a:r>
              <a:r>
                <a:rPr lang="en-US" sz="1400" dirty="0" err="1" smtClean="0">
                  <a:solidFill>
                    <a:srgbClr val="FF0000"/>
                  </a:solidFill>
                  <a:latin typeface="Ubuntu" charset="0"/>
                </a:rPr>
                <a:t>Pcal</a:t>
              </a:r>
              <a:r>
                <a:rPr lang="en-US" sz="1400" dirty="0">
                  <a:solidFill>
                    <a:srgbClr val="FF0000"/>
                  </a:solidFill>
                  <a:latin typeface="Ubuntu" charset="0"/>
                </a:rPr>
                <a:t> Camera Image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6037" y="3959423"/>
            <a:ext cx="2173723" cy="2517577"/>
            <a:chOff x="216037" y="3959423"/>
            <a:chExt cx="2173723" cy="25175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037" y="4343400"/>
              <a:ext cx="2173723" cy="21336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66938" y="3959423"/>
              <a:ext cx="16904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latin typeface="Ubuntu" charset="0"/>
                </a:rPr>
                <a:t>Phasemap</a:t>
              </a:r>
              <a:r>
                <a:rPr lang="en-US" sz="1400" dirty="0" smtClean="0">
                  <a:solidFill>
                    <a:srgbClr val="FF0000"/>
                  </a:solidFill>
                  <a:latin typeface="Ubuntu" charset="0"/>
                </a:rPr>
                <a:t> and PMM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5261" y="4959746"/>
            <a:ext cx="2590667" cy="1822054"/>
            <a:chOff x="6645261" y="4959746"/>
            <a:chExt cx="2590667" cy="1822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45261" y="5526156"/>
              <a:ext cx="2590667" cy="125564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368178" y="4959746"/>
              <a:ext cx="15435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Ubuntu" charset="0"/>
                </a:rPr>
                <a:t>Integrating sphere </a:t>
              </a:r>
              <a:r>
                <a:rPr lang="en-US" sz="1400" smtClean="0">
                  <a:solidFill>
                    <a:srgbClr val="FF0000"/>
                  </a:solidFill>
                  <a:latin typeface="Ubuntu" charset="0"/>
                </a:rPr>
                <a:t>loss histogram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77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IFO Geometry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>
                <a:solidFill>
                  <a:srgbClr val="FF0000"/>
                </a:solidFill>
              </a:rPr>
              <a:pPr>
                <a:defRPr/>
              </a:pPr>
              <a:t>3</a:t>
            </a:fld>
            <a:endParaRPr lang="en-US" altLang="ja-JP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315185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0.0024°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013" y="2743200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0.66°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" y="1600200"/>
            <a:ext cx="9042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1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surface aberration and scattered fields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70841" y="2057400"/>
            <a:ext cx="2971800" cy="257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595735"/>
            <a:ext cx="2379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Huygen’s</a:t>
            </a:r>
            <a:r>
              <a:rPr lang="en-US" dirty="0" smtClean="0"/>
              <a:t> integral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1595735"/>
            <a:ext cx="437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</a:t>
            </a:r>
            <a:r>
              <a:rPr lang="en-US" smtClean="0"/>
              <a:t>field distribution &amp; ASD/PSD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747315"/>
            <a:ext cx="2464564" cy="74155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2864003" y="4844440"/>
            <a:ext cx="2044394" cy="573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104" y="4837791"/>
            <a:ext cx="3332496" cy="1249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2192635"/>
            <a:ext cx="5043566" cy="2492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2964" y="6051034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(D~1/2π)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17" y="5551446"/>
            <a:ext cx="4307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No far field interference effect on </a:t>
            </a:r>
            <a:r>
              <a:rPr lang="en-US" sz="2000" dirty="0" err="1" smtClean="0"/>
              <a:t>dP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dP</a:t>
            </a:r>
            <a:r>
              <a:rPr lang="en-US" sz="2000" dirty="0" smtClean="0"/>
              <a:t>/P~(a/w)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=(</a:t>
            </a:r>
            <a:r>
              <a:rPr lang="en-US" dirty="0" smtClean="0"/>
              <a:t>0.5μ/5cm)</a:t>
            </a:r>
            <a:r>
              <a:rPr lang="en-US" baseline="30000" dirty="0" smtClean="0"/>
              <a:t>2</a:t>
            </a:r>
            <a:r>
              <a:rPr lang="en-US" dirty="0" smtClean="0"/>
              <a:t>=10</a:t>
            </a:r>
            <a:r>
              <a:rPr lang="en-US" baseline="30000" dirty="0" smtClean="0"/>
              <a:t>-10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76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25" y="1752600"/>
            <a:ext cx="7239000" cy="1371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28038" y="684530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363125" y="4038600"/>
            <a:ext cx="2057400" cy="0"/>
          </a:xfrm>
          <a:prstGeom prst="straightConnector1">
            <a:avLst/>
          </a:prstGeom>
          <a:solidFill>
            <a:srgbClr val="D49FFF"/>
          </a:solidFill>
          <a:ln w="381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203793" y="179101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Polished surface PSD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135"/>
          <a:stretch/>
        </p:blipFill>
        <p:spPr>
          <a:xfrm>
            <a:off x="0" y="1600200"/>
            <a:ext cx="9144000" cy="2819400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>
            <a:lvl1pPr marL="41275" indent="-41275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marL="41275" indent="-41275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2pPr>
            <a:lvl3pPr marL="41275" indent="-41275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3pPr>
            <a:lvl4pPr marL="41275" indent="-41275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4pPr>
            <a:lvl5pPr marL="41275" indent="-41275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5pPr>
            <a:lvl6pPr marL="49847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6pPr>
            <a:lvl7pPr marL="95567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7pPr>
            <a:lvl8pPr marL="141287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8pPr>
            <a:lvl9pPr marL="187007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" charset="0"/>
                <a:ea typeface="ヒラギノ角ゴ ProN W3" charset="-128"/>
                <a:cs typeface="ヒラギノ角ゴ ProN W3" charset="-128"/>
                <a:sym typeface="Helvetica" charset="0"/>
              </a:defRPr>
            </a:lvl9pPr>
          </a:lstStyle>
          <a:p>
            <a:r>
              <a:rPr kumimoji="0" lang="en-US" kern="0" dirty="0" smtClean="0"/>
              <a:t>IFO geometry and </a:t>
            </a:r>
          </a:p>
          <a:p>
            <a:r>
              <a:rPr kumimoji="0" lang="en-US" kern="0" dirty="0" smtClean="0"/>
              <a:t>mirror surface wavelength</a:t>
            </a:r>
            <a:endParaRPr kumimoji="0" lang="en-US" kern="0" dirty="0"/>
          </a:p>
        </p:txBody>
      </p:sp>
      <p:sp>
        <p:nvSpPr>
          <p:cNvPr id="34" name="TextBox 33"/>
          <p:cNvSpPr txBox="1"/>
          <p:nvPr/>
        </p:nvSpPr>
        <p:spPr>
          <a:xfrm>
            <a:off x="841089" y="1586125"/>
            <a:ext cx="3296095" cy="523220"/>
          </a:xfrm>
          <a:prstGeom prst="rect">
            <a:avLst/>
          </a:prstGeom>
          <a:solidFill>
            <a:srgbClr val="F2FF87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Polished surface </a:t>
            </a:r>
            <a:r>
              <a:rPr lang="en-US" sz="2800" dirty="0" smtClean="0">
                <a:solidFill>
                  <a:srgbClr val="FF0000"/>
                </a:solidFill>
              </a:rPr>
              <a:t>PSD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65725" y="2902078"/>
            <a:ext cx="9126660" cy="3919075"/>
            <a:chOff x="765725" y="2902078"/>
            <a:chExt cx="9126660" cy="3919075"/>
          </a:xfrm>
        </p:grpSpPr>
        <p:sp>
          <p:nvSpPr>
            <p:cNvPr id="28" name="TextBox 27"/>
            <p:cNvSpPr txBox="1"/>
            <p:nvPr/>
          </p:nvSpPr>
          <p:spPr>
            <a:xfrm>
              <a:off x="7524530" y="2902078"/>
              <a:ext cx="1216245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B050"/>
                  </a:solidFill>
                </a:rPr>
                <a:t>Integrating sphere</a:t>
              </a:r>
              <a:endParaRPr lang="en-US" sz="1800" dirty="0">
                <a:solidFill>
                  <a:srgbClr val="00B05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5410200" y="3505200"/>
              <a:ext cx="2114330" cy="0"/>
            </a:xfrm>
            <a:prstGeom prst="straightConnector1">
              <a:avLst/>
            </a:prstGeom>
            <a:solidFill>
              <a:srgbClr val="D49FFF"/>
            </a:solidFill>
            <a:ln w="38100" cap="flat" cmpd="sng" algn="ctr">
              <a:solidFill>
                <a:srgbClr val="64CB77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6467365" y="3657600"/>
              <a:ext cx="1057165" cy="0"/>
            </a:xfrm>
            <a:prstGeom prst="straightConnector1">
              <a:avLst/>
            </a:prstGeom>
            <a:solidFill>
              <a:srgbClr val="D49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7549985" y="3465299"/>
              <a:ext cx="8320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BRDF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65725" y="3861947"/>
              <a:ext cx="9126660" cy="2959206"/>
              <a:chOff x="765725" y="3861947"/>
              <a:chExt cx="9126660" cy="2959206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765725" y="4452603"/>
                <a:ext cx="9126660" cy="236855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114FFB"/>
                  </a:solidFill>
                  <a:effectLst/>
                  <a:latin typeface="Times New Roman" charset="0"/>
                  <a:ea typeface="ヒラギノ明朝 ProN W3" charset="-128"/>
                  <a:cs typeface="ヒラギノ明朝 ProN W3" charset="-128"/>
                  <a:sym typeface="Times New Roman" charset="0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6406986" y="3861947"/>
                <a:ext cx="1013539" cy="710052"/>
              </a:xfrm>
              <a:prstGeom prst="line">
                <a:avLst/>
              </a:prstGeom>
              <a:solidFill>
                <a:srgbClr val="D49FFF"/>
              </a:solidFill>
              <a:ln w="12700" cap="flat" cmpd="sng" algn="ctr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flipH="1" flipV="1">
                <a:off x="5257800" y="3861948"/>
                <a:ext cx="609600" cy="710051"/>
              </a:xfrm>
              <a:prstGeom prst="line">
                <a:avLst/>
              </a:prstGeom>
              <a:solidFill>
                <a:srgbClr val="D49FFF"/>
              </a:solidFill>
              <a:ln w="12700" cap="flat" cmpd="sng" algn="ctr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3130998" y="3861948"/>
                <a:ext cx="448476" cy="710051"/>
              </a:xfrm>
              <a:prstGeom prst="line">
                <a:avLst/>
              </a:prstGeom>
              <a:solidFill>
                <a:srgbClr val="D49FFF"/>
              </a:solidFill>
              <a:ln w="12700" cap="flat" cmpd="sng" algn="ctr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2294334" y="3861949"/>
                <a:ext cx="303264" cy="1307524"/>
              </a:xfrm>
              <a:prstGeom prst="line">
                <a:avLst/>
              </a:prstGeom>
              <a:solidFill>
                <a:srgbClr val="D49FFF"/>
              </a:solidFill>
              <a:ln w="12700" cap="flat" cmpd="sng" algn="ctr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/>
              <a:srcRect t="23885" b="33582"/>
              <a:stretch/>
            </p:blipFill>
            <p:spPr>
              <a:xfrm>
                <a:off x="841925" y="4452603"/>
                <a:ext cx="9042400" cy="2171482"/>
              </a:xfrm>
              <a:prstGeom prst="rect">
                <a:avLst/>
              </a:prstGeom>
            </p:spPr>
          </p:pic>
        </p:grpSp>
      </p:grpSp>
      <p:sp>
        <p:nvSpPr>
          <p:cNvPr id="49" name="TextBox 48"/>
          <p:cNvSpPr txBox="1"/>
          <p:nvPr/>
        </p:nvSpPr>
        <p:spPr>
          <a:xfrm>
            <a:off x="201235" y="4510197"/>
            <a:ext cx="181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θ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err="1" smtClean="0">
                <a:solidFill>
                  <a:srgbClr val="FF0000"/>
                </a:solidFill>
              </a:rPr>
              <a:t>λ</a:t>
            </a:r>
            <a:r>
              <a:rPr lang="en-US" baseline="-25000" dirty="0" err="1" smtClean="0">
                <a:solidFill>
                  <a:srgbClr val="FF0000"/>
                </a:solidFill>
              </a:rPr>
              <a:t>laser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λ</a:t>
            </a:r>
            <a:r>
              <a:rPr lang="en-US" baseline="-25000" dirty="0" err="1" smtClean="0">
                <a:solidFill>
                  <a:srgbClr val="FF0000"/>
                </a:solidFill>
              </a:rPr>
              <a:t>spatial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8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Distrubance</a:t>
            </a:r>
            <a:r>
              <a:rPr lang="en-US" dirty="0" smtClean="0"/>
              <a:t> of field </a:t>
            </a:r>
            <a:r>
              <a:rPr lang="en-US" dirty="0" smtClean="0"/>
              <a:t>in a 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5" name="Picture 4">
            <a:hlinkClick r:id="rId2" action="ppaction://hlinksldjump" highlightClick="1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1905000"/>
            <a:ext cx="2240280" cy="2378075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 highlightClick="1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081" y="1911985"/>
            <a:ext cx="1709928" cy="236410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 highlightClick="1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210" y="1896110"/>
            <a:ext cx="1871345" cy="2395855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 highlightClick="1"/>
          </p:cNvPr>
          <p:cNvPicPr>
            <a:picLocks noChangeAspect="1"/>
          </p:cNvPicPr>
          <p:nvPr/>
        </p:nvPicPr>
        <p:blipFill rotWithShape="1">
          <a:blip r:embed="rId9"/>
          <a:srcRect l="21080" r="23764"/>
          <a:stretch/>
        </p:blipFill>
        <p:spPr bwMode="auto">
          <a:xfrm>
            <a:off x="6818757" y="1916112"/>
            <a:ext cx="2201612" cy="2355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074270"/>
              </p:ext>
            </p:extLst>
          </p:nvPr>
        </p:nvGraphicFramePr>
        <p:xfrm>
          <a:off x="152400" y="4343400"/>
          <a:ext cx="8867968" cy="204819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16992"/>
                <a:gridCol w="2216992"/>
                <a:gridCol w="2216992"/>
                <a:gridCol w="2216992"/>
              </a:tblGrid>
              <a:tr h="49371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Mirror finite aperture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Surface</a:t>
                      </a:r>
                      <a:r>
                        <a:rPr lang="en-US" sz="1400" b="0" baseline="0" dirty="0" smtClean="0"/>
                        <a:t> figure error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Microroughness</a:t>
                      </a:r>
                      <a:r>
                        <a:rPr lang="en-US" sz="1400" b="0" dirty="0" smtClean="0"/>
                        <a:t> - PSD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Point defects</a:t>
                      </a:r>
                      <a:endParaRPr lang="en-US" sz="1400" b="0" dirty="0"/>
                    </a:p>
                  </a:txBody>
                  <a:tcPr/>
                </a:tc>
              </a:tr>
              <a:tr h="49371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Non-</a:t>
                      </a:r>
                      <a:r>
                        <a:rPr lang="en-US" sz="1400" b="0" dirty="0" err="1" smtClean="0"/>
                        <a:t>gaussian</a:t>
                      </a:r>
                      <a:r>
                        <a:rPr lang="en-US" sz="1400" b="0" baseline="0" dirty="0" smtClean="0"/>
                        <a:t> d</a:t>
                      </a:r>
                      <a:r>
                        <a:rPr lang="en-US" sz="1400" b="0" dirty="0" smtClean="0"/>
                        <a:t>iffraction tail ~ </a:t>
                      </a:r>
                      <a:r>
                        <a:rPr lang="en-US" sz="1400" b="0" baseline="0" dirty="0" smtClean="0"/>
                        <a:t>θ</a:t>
                      </a:r>
                      <a:r>
                        <a:rPr lang="en-US" sz="1400" b="0" baseline="30000" dirty="0" smtClean="0"/>
                        <a:t>-3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Change</a:t>
                      </a:r>
                      <a:r>
                        <a:rPr lang="en-US" sz="1400" b="0" baseline="0" dirty="0" smtClean="0"/>
                        <a:t> of resonating field and larger tail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Fixed angle scattering by interference of far</a:t>
                      </a:r>
                      <a:r>
                        <a:rPr lang="en-US" sz="1400" b="0" baseline="0" dirty="0" smtClean="0"/>
                        <a:t> field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Scattering by small sources located randomly</a:t>
                      </a:r>
                      <a:endParaRPr lang="en-US" sz="1400" b="0" dirty="0"/>
                    </a:p>
                  </a:txBody>
                  <a:tcPr/>
                </a:tc>
              </a:tr>
              <a:tr h="49371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1.9ppm for A=32.6cm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H1x:20ppm,H1y=16ppm</a:t>
                      </a:r>
                    </a:p>
                    <a:p>
                      <a:r>
                        <a:rPr lang="en-US" sz="1400" b="0" dirty="0" smtClean="0"/>
                        <a:t>L1x:18ppm,L1y=15ppm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10~20ppm ?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10~30ppm ?</a:t>
                      </a:r>
                      <a:endParaRPr lang="en-US" sz="1400" b="0" dirty="0"/>
                    </a:p>
                  </a:txBody>
                  <a:tcPr/>
                </a:tc>
              </a:tr>
              <a:tr h="49371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Airy ring outside</a:t>
                      </a:r>
                      <a:r>
                        <a:rPr lang="en-US" sz="1400" b="0" baseline="0" dirty="0" smtClean="0"/>
                        <a:t> of mirror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 smtClean="0"/>
                        <a:t>θ</a:t>
                      </a:r>
                      <a:r>
                        <a:rPr lang="en-US" sz="1400" b="0" baseline="0" dirty="0" smtClean="0"/>
                        <a:t> &lt; 0.003°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/>
                        <a:t>λs</a:t>
                      </a:r>
                      <a:r>
                        <a:rPr lang="en-US" sz="1400" b="0" baseline="0" dirty="0" smtClean="0"/>
                        <a:t> &gt; 5mm or </a:t>
                      </a:r>
                      <a:r>
                        <a:rPr lang="en-US" sz="1400" b="0" baseline="0" dirty="0" err="1" smtClean="0"/>
                        <a:t>θ</a:t>
                      </a:r>
                      <a:r>
                        <a:rPr lang="en-US" sz="1400" b="0" baseline="0" dirty="0" smtClean="0"/>
                        <a:t> &lt; 0.01°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/>
                        <a:t>λs</a:t>
                      </a:r>
                      <a:r>
                        <a:rPr lang="en-US" sz="1400" b="0" baseline="0" dirty="0" smtClean="0"/>
                        <a:t> &lt; 1mm or </a:t>
                      </a:r>
                      <a:r>
                        <a:rPr lang="en-US" sz="1400" b="0" baseline="0" dirty="0" err="1" smtClean="0"/>
                        <a:t>θ</a:t>
                      </a:r>
                      <a:r>
                        <a:rPr lang="en-US" sz="1400" b="0" baseline="0" dirty="0" smtClean="0"/>
                        <a:t> &gt; 0.06°, BRDF~1/</a:t>
                      </a:r>
                      <a:r>
                        <a:rPr lang="en-US" sz="1400" b="0" baseline="0" dirty="0" err="1" smtClean="0"/>
                        <a:t>θ</a:t>
                      </a:r>
                      <a:r>
                        <a:rPr lang="en-US" sz="1400" b="0" baseline="30000" dirty="0" err="1" smtClean="0"/>
                        <a:t>n</a:t>
                      </a:r>
                      <a:r>
                        <a:rPr lang="en-US" sz="1400" b="0" baseline="0" dirty="0" smtClean="0"/>
                        <a:t>, n~1.5-3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All angle, measurable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dirty="0" smtClean="0"/>
                        <a:t>at large angle ?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" name="Right Arrow 51">
            <a:hlinkClick r:id="rId10" action="ppaction://hlinksldjump"/>
          </p:cNvPr>
          <p:cNvSpPr/>
          <p:nvPr/>
        </p:nvSpPr>
        <p:spPr bwMode="auto">
          <a:xfrm>
            <a:off x="8550275" y="228600"/>
            <a:ext cx="381000" cy="304800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12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around mirror with airy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11" name="Rectangle 10"/>
          <p:cNvSpPr/>
          <p:nvPr/>
        </p:nvSpPr>
        <p:spPr bwMode="auto">
          <a:xfrm>
            <a:off x="0" y="1822450"/>
            <a:ext cx="9144000" cy="4495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1800" y="1888650"/>
            <a:ext cx="3886200" cy="4123716"/>
            <a:chOff x="1905000" y="2040256"/>
            <a:chExt cx="3886200" cy="41237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2601380"/>
              <a:ext cx="3886200" cy="35625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32379" y="2077586"/>
              <a:ext cx="11304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Airy ring</a:t>
              </a:r>
              <a:endParaRPr lang="en-US" sz="2000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438400" y="2477696"/>
              <a:ext cx="1219200" cy="1560904"/>
            </a:xfrm>
            <a:prstGeom prst="straightConnector1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670" y="2040256"/>
              <a:ext cx="2358530" cy="474769"/>
            </a:xfrm>
            <a:prstGeom prst="rect">
              <a:avLst/>
            </a:prstGeom>
            <a:solidFill>
              <a:srgbClr val="FFFF00">
                <a:alpha val="74902"/>
              </a:srgbClr>
            </a:solidFill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505994"/>
            <a:ext cx="1977530" cy="1295400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7467600" y="4001294"/>
            <a:ext cx="1066800" cy="3048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16" name="Picture 15" descr="lossFunc/BRDFinFP.pd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21" y="1778598"/>
            <a:ext cx="3135700" cy="242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Left Arrow 17">
            <a:hlinkClick r:id="rId6" action="ppaction://hlinksldjump" highlightClick="1"/>
          </p:cNvPr>
          <p:cNvSpPr/>
          <p:nvPr/>
        </p:nvSpPr>
        <p:spPr bwMode="auto">
          <a:xfrm>
            <a:off x="1259866" y="76200"/>
            <a:ext cx="457200" cy="3048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30" y="4201952"/>
            <a:ext cx="2639448" cy="22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9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tail by figure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5" name="Picture 4" descr="../BRDFall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5451"/>
            <a:ext cx="64008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Left Arrow 5">
            <a:hlinkClick r:id="rId3" action="ppaction://hlinksldjump" highlightClick="1"/>
          </p:cNvPr>
          <p:cNvSpPr/>
          <p:nvPr/>
        </p:nvSpPr>
        <p:spPr bwMode="auto">
          <a:xfrm>
            <a:off x="1676400" y="76200"/>
            <a:ext cx="457200" cy="3048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1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aberration and cavity loss</a:t>
            </a:r>
            <a:br>
              <a:rPr lang="en-US" dirty="0" smtClean="0"/>
            </a:br>
            <a:r>
              <a:rPr lang="en-US" sz="3200" dirty="0" smtClean="0"/>
              <a:t>or when golden rule applies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5" name="Picture 4" descr="lossFunc/lossFuncX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22" y="1612183"/>
            <a:ext cx="6296978" cy="4864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 bwMode="auto">
          <a:xfrm>
            <a:off x="7620000" y="3657600"/>
            <a:ext cx="685800" cy="0"/>
          </a:xfrm>
          <a:prstGeom prst="straightConnector1">
            <a:avLst/>
          </a:prstGeom>
          <a:solidFill>
            <a:srgbClr val="D49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248401" y="2164723"/>
            <a:ext cx="2879918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Loss by aberration </a:t>
            </a:r>
            <a:r>
              <a:rPr lang="en-US" sz="1800" dirty="0" smtClean="0">
                <a:solidFill>
                  <a:srgbClr val="FF0000"/>
                </a:solidFill>
              </a:rPr>
              <a:t>on two mirrors are independent, or scattered fields are out </a:t>
            </a:r>
            <a:r>
              <a:rPr lang="en-US" sz="1800" smtClean="0">
                <a:solidFill>
                  <a:srgbClr val="FF0000"/>
                </a:solidFill>
              </a:rPr>
              <a:t>of cavity, or GOLDEN RULE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886200" y="5675473"/>
            <a:ext cx="3023695" cy="0"/>
          </a:xfrm>
          <a:prstGeom prst="straightConnector1">
            <a:avLst/>
          </a:prstGeom>
          <a:solidFill>
            <a:srgbClr val="D49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885845" y="4618333"/>
            <a:ext cx="2428624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Loss depends on relations of aberrations, or scattered fields stay in cavity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5836" y="1828800"/>
            <a:ext cx="3148727" cy="1672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49" y="4114800"/>
            <a:ext cx="1527736" cy="215589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2433094" y="4267200"/>
            <a:ext cx="0" cy="35839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557904" y="4114800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λ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20" name="Left Arrow 19">
            <a:hlinkClick r:id="rId5" action="ppaction://hlinksldjump" highlightClick="1"/>
          </p:cNvPr>
          <p:cNvSpPr/>
          <p:nvPr/>
        </p:nvSpPr>
        <p:spPr bwMode="auto">
          <a:xfrm>
            <a:off x="1219200" y="76200"/>
            <a:ext cx="457200" cy="3048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1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28874</TotalTime>
  <Pages>0</Pages>
  <Words>743</Words>
  <Characters>0</Characters>
  <Application>Microsoft Macintosh PowerPoint</Application>
  <PresentationFormat>On-screen Show (4:3)</PresentationFormat>
  <Lines>0</Lines>
  <Paragraphs>170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</vt:lpstr>
      <vt:lpstr>Cambria Math</vt:lpstr>
      <vt:lpstr>Helvetica</vt:lpstr>
      <vt:lpstr>Monotype Sorts</vt:lpstr>
      <vt:lpstr>ＭＳ Ｐゴシック</vt:lpstr>
      <vt:lpstr>Times New Roman</vt:lpstr>
      <vt:lpstr>Ubuntu</vt:lpstr>
      <vt:lpstr>Wingdings</vt:lpstr>
      <vt:lpstr>ヒラギノ明朝 ProN W3</vt:lpstr>
      <vt:lpstr>ヒラギノ角ゴ ProN W3</vt:lpstr>
      <vt:lpstr>Arial</vt:lpstr>
      <vt:lpstr>Title &amp; Bullets</vt:lpstr>
      <vt:lpstr>Guestimation of large angle scattering H. Yamamoto</vt:lpstr>
      <vt:lpstr>Different faces of mirror surface</vt:lpstr>
      <vt:lpstr>IFO Geometry</vt:lpstr>
      <vt:lpstr>mirror surface aberration and scattered fields </vt:lpstr>
      <vt:lpstr>PowerPoint Presentation</vt:lpstr>
      <vt:lpstr>Distrubance of field in a cavity</vt:lpstr>
      <vt:lpstr>Field around mirror with airy ring</vt:lpstr>
      <vt:lpstr>Field tail by figure error</vt:lpstr>
      <vt:lpstr>Surface aberration and cavity loss or when golden rule applies</vt:lpstr>
      <vt:lpstr>Angular distribution scattered by small anomalies</vt:lpstr>
      <vt:lpstr>Uncoated surface PSD and known losses</vt:lpstr>
      <vt:lpstr>BRDF by OpLev for ITM and ETM</vt:lpstr>
      <vt:lpstr>OpLev data and PSD</vt:lpstr>
      <vt:lpstr>Integrating sphere large (θ &gt; 1°) and small(θ &lt; 1°) angle </vt:lpstr>
      <vt:lpstr>aLIGO ITM07 TIS(θ≥1°) using integrating sphere</vt:lpstr>
      <vt:lpstr>Roughness  before and after coating</vt:lpstr>
      <vt:lpstr>PD1 (1°&lt;θ&lt;75°) vs            PD2 (0.45°&lt;θ&lt;1°)</vt:lpstr>
      <vt:lpstr>Summary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729</cp:revision>
  <cp:lastPrinted>2016-08-29T02:02:21Z</cp:lastPrinted>
  <dcterms:created xsi:type="dcterms:W3CDTF">2010-10-20T22:04:27Z</dcterms:created>
  <dcterms:modified xsi:type="dcterms:W3CDTF">2016-11-15T18:25:18Z</dcterms:modified>
</cp:coreProperties>
</file>