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60" r:id="rId3"/>
    <p:sldId id="262" r:id="rId4"/>
    <p:sldId id="261" r:id="rId5"/>
    <p:sldId id="259"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B03"/>
    <a:srgbClr val="FAEE1A"/>
    <a:srgbClr val="F44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5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E00BC9-22FD-DC4F-BA36-3B90FC2AA598}" type="datetimeFigureOut">
              <a:rPr lang="en-US" smtClean="0"/>
              <a:t>4/4/17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5BCA4A-68B7-F645-AF76-998035655996}" type="slidenum">
              <a:rPr lang="en-US" smtClean="0"/>
              <a:t>‹#›</a:t>
            </a:fld>
            <a:endParaRPr lang="en-US"/>
          </a:p>
        </p:txBody>
      </p:sp>
    </p:spTree>
    <p:extLst>
      <p:ext uri="{BB962C8B-B14F-4D97-AF65-F5344CB8AC3E}">
        <p14:creationId xmlns:p14="http://schemas.microsoft.com/office/powerpoint/2010/main" val="40290580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378C3-7469-2945-A4A2-470747D65F52}" type="datetimeFigureOut">
              <a:rPr lang="en-US" smtClean="0"/>
              <a:t>4/4/17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E2D4F-15EF-9B47-BDAE-EE4687E8D93B}" type="slidenum">
              <a:rPr lang="en-US" smtClean="0"/>
              <a:t>‹#›</a:t>
            </a:fld>
            <a:endParaRPr lang="en-US"/>
          </a:p>
        </p:txBody>
      </p:sp>
    </p:spTree>
    <p:extLst>
      <p:ext uri="{BB962C8B-B14F-4D97-AF65-F5344CB8AC3E}">
        <p14:creationId xmlns:p14="http://schemas.microsoft.com/office/powerpoint/2010/main" val="19927562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G1700316-v2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59779-8340-E248-9AC1-47FC9D1DE0B7}" type="slidenum">
              <a:rPr lang="en-US" smtClean="0"/>
              <a:t>‹#›</a:t>
            </a:fld>
            <a:endParaRPr lang="en-US"/>
          </a:p>
        </p:txBody>
      </p:sp>
    </p:spTree>
    <p:extLst>
      <p:ext uri="{BB962C8B-B14F-4D97-AF65-F5344CB8AC3E}">
        <p14:creationId xmlns:p14="http://schemas.microsoft.com/office/powerpoint/2010/main" val="2738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G1700316-v2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59779-8340-E248-9AC1-47FC9D1DE0B7}" type="slidenum">
              <a:rPr lang="en-US" smtClean="0"/>
              <a:t>‹#›</a:t>
            </a:fld>
            <a:endParaRPr lang="en-US"/>
          </a:p>
        </p:txBody>
      </p:sp>
    </p:spTree>
    <p:extLst>
      <p:ext uri="{BB962C8B-B14F-4D97-AF65-F5344CB8AC3E}">
        <p14:creationId xmlns:p14="http://schemas.microsoft.com/office/powerpoint/2010/main" val="203051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G1700316-v2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59779-8340-E248-9AC1-47FC9D1DE0B7}" type="slidenum">
              <a:rPr lang="en-US" smtClean="0"/>
              <a:t>‹#›</a:t>
            </a:fld>
            <a:endParaRPr lang="en-US"/>
          </a:p>
        </p:txBody>
      </p:sp>
    </p:spTree>
    <p:extLst>
      <p:ext uri="{BB962C8B-B14F-4D97-AF65-F5344CB8AC3E}">
        <p14:creationId xmlns:p14="http://schemas.microsoft.com/office/powerpoint/2010/main" val="149716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G1700316-v2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59779-8340-E248-9AC1-47FC9D1DE0B7}" type="slidenum">
              <a:rPr lang="en-US" smtClean="0"/>
              <a:t>‹#›</a:t>
            </a:fld>
            <a:endParaRPr lang="en-US"/>
          </a:p>
        </p:txBody>
      </p:sp>
    </p:spTree>
    <p:extLst>
      <p:ext uri="{BB962C8B-B14F-4D97-AF65-F5344CB8AC3E}">
        <p14:creationId xmlns:p14="http://schemas.microsoft.com/office/powerpoint/2010/main" val="329932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G1700316-v2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59779-8340-E248-9AC1-47FC9D1DE0B7}" type="slidenum">
              <a:rPr lang="en-US" smtClean="0"/>
              <a:t>‹#›</a:t>
            </a:fld>
            <a:endParaRPr lang="en-US"/>
          </a:p>
        </p:txBody>
      </p:sp>
    </p:spTree>
    <p:extLst>
      <p:ext uri="{BB962C8B-B14F-4D97-AF65-F5344CB8AC3E}">
        <p14:creationId xmlns:p14="http://schemas.microsoft.com/office/powerpoint/2010/main" val="75201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G1700316-v2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59779-8340-E248-9AC1-47FC9D1DE0B7}" type="slidenum">
              <a:rPr lang="en-US" smtClean="0"/>
              <a:t>‹#›</a:t>
            </a:fld>
            <a:endParaRPr lang="en-US"/>
          </a:p>
        </p:txBody>
      </p:sp>
    </p:spTree>
    <p:extLst>
      <p:ext uri="{BB962C8B-B14F-4D97-AF65-F5344CB8AC3E}">
        <p14:creationId xmlns:p14="http://schemas.microsoft.com/office/powerpoint/2010/main" val="324166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G1700316-v2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059779-8340-E248-9AC1-47FC9D1DE0B7}" type="slidenum">
              <a:rPr lang="en-US" smtClean="0"/>
              <a:t>‹#›</a:t>
            </a:fld>
            <a:endParaRPr lang="en-US"/>
          </a:p>
        </p:txBody>
      </p:sp>
    </p:spTree>
    <p:extLst>
      <p:ext uri="{BB962C8B-B14F-4D97-AF65-F5344CB8AC3E}">
        <p14:creationId xmlns:p14="http://schemas.microsoft.com/office/powerpoint/2010/main" val="7282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G1700316-v2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059779-8340-E248-9AC1-47FC9D1DE0B7}" type="slidenum">
              <a:rPr lang="en-US" smtClean="0"/>
              <a:t>‹#›</a:t>
            </a:fld>
            <a:endParaRPr lang="en-US"/>
          </a:p>
        </p:txBody>
      </p:sp>
    </p:spTree>
    <p:extLst>
      <p:ext uri="{BB962C8B-B14F-4D97-AF65-F5344CB8AC3E}">
        <p14:creationId xmlns:p14="http://schemas.microsoft.com/office/powerpoint/2010/main" val="90648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G1700316-v2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059779-8340-E248-9AC1-47FC9D1DE0B7}" type="slidenum">
              <a:rPr lang="en-US" smtClean="0"/>
              <a:t>‹#›</a:t>
            </a:fld>
            <a:endParaRPr lang="en-US"/>
          </a:p>
        </p:txBody>
      </p:sp>
    </p:spTree>
    <p:extLst>
      <p:ext uri="{BB962C8B-B14F-4D97-AF65-F5344CB8AC3E}">
        <p14:creationId xmlns:p14="http://schemas.microsoft.com/office/powerpoint/2010/main" val="1615961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G1700316-v2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59779-8340-E248-9AC1-47FC9D1DE0B7}" type="slidenum">
              <a:rPr lang="en-US" smtClean="0"/>
              <a:t>‹#›</a:t>
            </a:fld>
            <a:endParaRPr lang="en-US"/>
          </a:p>
        </p:txBody>
      </p:sp>
    </p:spTree>
    <p:extLst>
      <p:ext uri="{BB962C8B-B14F-4D97-AF65-F5344CB8AC3E}">
        <p14:creationId xmlns:p14="http://schemas.microsoft.com/office/powerpoint/2010/main" val="399579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G1700316-v2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59779-8340-E248-9AC1-47FC9D1DE0B7}" type="slidenum">
              <a:rPr lang="en-US" smtClean="0"/>
              <a:t>‹#›</a:t>
            </a:fld>
            <a:endParaRPr lang="en-US"/>
          </a:p>
        </p:txBody>
      </p:sp>
    </p:spTree>
    <p:extLst>
      <p:ext uri="{BB962C8B-B14F-4D97-AF65-F5344CB8AC3E}">
        <p14:creationId xmlns:p14="http://schemas.microsoft.com/office/powerpoint/2010/main" val="6313387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420"/>
            <a:ext cx="8229600" cy="57199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091710"/>
            <a:ext cx="8229600" cy="503445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G1700316-v2</a:t>
            </a:r>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49948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59779-8340-E248-9AC1-47FC9D1DE0B7}" type="slidenum">
              <a:rPr lang="en-US" smtClean="0"/>
              <a:t>‹#›</a:t>
            </a:fld>
            <a:endParaRPr lang="en-US"/>
          </a:p>
        </p:txBody>
      </p:sp>
    </p:spTree>
    <p:extLst>
      <p:ext uri="{BB962C8B-B14F-4D97-AF65-F5344CB8AC3E}">
        <p14:creationId xmlns:p14="http://schemas.microsoft.com/office/powerpoint/2010/main" val="2332763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s://dcc.ligo.org/LIGO-T0900023" TargetMode="External"/><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 Id="rId3" Type="http://schemas.openxmlformats.org/officeDocument/2006/relationships/image" Target="../media/image2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 Id="rId3" Type="http://schemas.openxmlformats.org/officeDocument/2006/relationships/image" Target="../media/image3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 Id="rId3" Type="http://schemas.openxmlformats.org/officeDocument/2006/relationships/image" Target="../media/image3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O2 DARM Loop Design Comparisons and Critiques</a:t>
            </a:r>
            <a:endParaRPr lang="en-US" dirty="0"/>
          </a:p>
        </p:txBody>
      </p:sp>
      <p:sp>
        <p:nvSpPr>
          <p:cNvPr id="3" name="Subtitle 2"/>
          <p:cNvSpPr>
            <a:spLocks noGrp="1"/>
          </p:cNvSpPr>
          <p:nvPr>
            <p:ph type="subTitle" idx="1"/>
          </p:nvPr>
        </p:nvSpPr>
        <p:spPr>
          <a:xfrm>
            <a:off x="979714" y="4271433"/>
            <a:ext cx="7245048" cy="770467"/>
          </a:xfrm>
        </p:spPr>
        <p:txBody>
          <a:bodyPr>
            <a:normAutofit/>
          </a:bodyPr>
          <a:lstStyle/>
          <a:p>
            <a:r>
              <a:rPr lang="en-US" dirty="0" smtClean="0"/>
              <a:t>E. </a:t>
            </a:r>
            <a:r>
              <a:rPr lang="en-US" dirty="0" smtClean="0"/>
              <a:t>Goetz, J. Kissel, </a:t>
            </a:r>
            <a:r>
              <a:rPr lang="en-US" dirty="0" smtClean="0"/>
              <a:t>for the Calibration Team</a:t>
            </a:r>
          </a:p>
          <a:p>
            <a:endParaRPr lang="en-US" dirty="0"/>
          </a:p>
        </p:txBody>
      </p:sp>
      <p:sp>
        <p:nvSpPr>
          <p:cNvPr id="4" name="Date Placeholder 3"/>
          <p:cNvSpPr>
            <a:spLocks noGrp="1"/>
          </p:cNvSpPr>
          <p:nvPr>
            <p:ph type="dt" sz="half" idx="10"/>
          </p:nvPr>
        </p:nvSpPr>
        <p:spPr>
          <a:xfrm>
            <a:off x="0" y="6492875"/>
            <a:ext cx="2133600" cy="365125"/>
          </a:xfrm>
        </p:spPr>
        <p:txBody>
          <a:bodyPr/>
          <a:lstStyle/>
          <a:p>
            <a:r>
              <a:rPr lang="en-US" smtClean="0"/>
              <a:t>G1700316-v2</a:t>
            </a:r>
            <a:endParaRPr lang="en-US" dirty="0"/>
          </a:p>
        </p:txBody>
      </p:sp>
      <p:sp>
        <p:nvSpPr>
          <p:cNvPr id="5" name="Slide Number Placeholder 4"/>
          <p:cNvSpPr>
            <a:spLocks noGrp="1"/>
          </p:cNvSpPr>
          <p:nvPr>
            <p:ph type="sldNum" sz="quarter" idx="12"/>
          </p:nvPr>
        </p:nvSpPr>
        <p:spPr/>
        <p:txBody>
          <a:bodyPr/>
          <a:lstStyle/>
          <a:p>
            <a:fld id="{B1059779-8340-E248-9AC1-47FC9D1DE0B7}" type="slidenum">
              <a:rPr lang="en-US" smtClean="0"/>
              <a:t>1</a:t>
            </a:fld>
            <a:endParaRPr lang="en-US"/>
          </a:p>
        </p:txBody>
      </p:sp>
      <p:sp>
        <p:nvSpPr>
          <p:cNvPr id="6" name="Subtitle 2"/>
          <p:cNvSpPr txBox="1">
            <a:spLocks/>
          </p:cNvSpPr>
          <p:nvPr/>
        </p:nvSpPr>
        <p:spPr>
          <a:xfrm>
            <a:off x="979714" y="4809066"/>
            <a:ext cx="7245048" cy="77046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smtClean="0"/>
              <a:t>For similar O1 critique, see LIGO</a:t>
            </a:r>
            <a:r>
              <a:rPr lang="en-US" sz="2400" dirty="0" smtClean="0"/>
              <a:t>-G1501372</a:t>
            </a:r>
          </a:p>
          <a:p>
            <a:endParaRPr lang="en-US" dirty="0"/>
          </a:p>
        </p:txBody>
      </p:sp>
    </p:spTree>
    <p:extLst>
      <p:ext uri="{BB962C8B-B14F-4D97-AF65-F5344CB8AC3E}">
        <p14:creationId xmlns:p14="http://schemas.microsoft.com/office/powerpoint/2010/main" val="3090561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366943"/>
            <a:ext cx="8875059" cy="6656294"/>
          </a:xfrm>
          <a:prstGeom prst="rect">
            <a:avLst/>
          </a:prstGeom>
        </p:spPr>
      </p:pic>
      <p:sp>
        <p:nvSpPr>
          <p:cNvPr id="2" name="Title 1"/>
          <p:cNvSpPr>
            <a:spLocks noGrp="1"/>
          </p:cNvSpPr>
          <p:nvPr>
            <p:ph type="title"/>
          </p:nvPr>
        </p:nvSpPr>
        <p:spPr/>
        <p:txBody>
          <a:bodyPr>
            <a:noAutofit/>
          </a:bodyPr>
          <a:lstStyle/>
          <a:p>
            <a:r>
              <a:rPr lang="en-US" sz="3200" dirty="0" smtClean="0"/>
              <a:t>L1 Actuator Authority (X-over Zoom)</a:t>
            </a:r>
            <a:endParaRPr lang="en-US" sz="3200" dirty="0"/>
          </a:p>
        </p:txBody>
      </p:sp>
      <p:sp>
        <p:nvSpPr>
          <p:cNvPr id="5" name="Slide Number Placeholder 4"/>
          <p:cNvSpPr>
            <a:spLocks noGrp="1"/>
          </p:cNvSpPr>
          <p:nvPr>
            <p:ph type="sldNum" sz="quarter" idx="12"/>
          </p:nvPr>
        </p:nvSpPr>
        <p:spPr/>
        <p:txBody>
          <a:bodyPr/>
          <a:lstStyle/>
          <a:p>
            <a:fld id="{B1059779-8340-E248-9AC1-47FC9D1DE0B7}" type="slidenum">
              <a:rPr lang="en-US" smtClean="0"/>
              <a:t>10</a:t>
            </a:fld>
            <a:endParaRPr lang="en-US"/>
          </a:p>
        </p:txBody>
      </p:sp>
      <p:sp>
        <p:nvSpPr>
          <p:cNvPr id="7" name="TextBox 6"/>
          <p:cNvSpPr txBox="1"/>
          <p:nvPr/>
        </p:nvSpPr>
        <p:spPr>
          <a:xfrm>
            <a:off x="6031362" y="4034455"/>
            <a:ext cx="2099405" cy="646331"/>
          </a:xfrm>
          <a:prstGeom prst="rect">
            <a:avLst/>
          </a:prstGeom>
          <a:noFill/>
        </p:spPr>
        <p:txBody>
          <a:bodyPr wrap="square" rtlCol="0">
            <a:spAutoFit/>
          </a:bodyPr>
          <a:lstStyle/>
          <a:p>
            <a:r>
              <a:rPr lang="en-US" b="1" dirty="0" smtClean="0"/>
              <a:t>PUM / TST </a:t>
            </a:r>
          </a:p>
          <a:p>
            <a:r>
              <a:rPr lang="en-US" b="1" dirty="0" smtClean="0"/>
              <a:t>Cross-over: 20 Hz</a:t>
            </a:r>
            <a:endParaRPr lang="en-US" b="1" dirty="0"/>
          </a:p>
        </p:txBody>
      </p:sp>
      <p:sp>
        <p:nvSpPr>
          <p:cNvPr id="8" name="TextBox 7"/>
          <p:cNvSpPr txBox="1"/>
          <p:nvPr/>
        </p:nvSpPr>
        <p:spPr>
          <a:xfrm>
            <a:off x="3276631" y="957642"/>
            <a:ext cx="1958075" cy="1477328"/>
          </a:xfrm>
          <a:prstGeom prst="rect">
            <a:avLst/>
          </a:prstGeom>
          <a:noFill/>
        </p:spPr>
        <p:txBody>
          <a:bodyPr wrap="square" rtlCol="0">
            <a:spAutoFit/>
          </a:bodyPr>
          <a:lstStyle/>
          <a:p>
            <a:r>
              <a:rPr lang="en-US" dirty="0" smtClean="0"/>
              <a:t>UIM/PUM</a:t>
            </a:r>
          </a:p>
          <a:p>
            <a:r>
              <a:rPr lang="en-US" dirty="0" smtClean="0"/>
              <a:t>Cross-over: (Ill-defined, but PUM is rolled off by) 0.45 Hz</a:t>
            </a:r>
            <a:endParaRPr lang="en-US" dirty="0"/>
          </a:p>
        </p:txBody>
      </p:sp>
      <p:sp>
        <p:nvSpPr>
          <p:cNvPr id="9" name="Rectangle 8"/>
          <p:cNvSpPr/>
          <p:nvPr/>
        </p:nvSpPr>
        <p:spPr>
          <a:xfrm>
            <a:off x="5003234" y="5267083"/>
            <a:ext cx="1623144" cy="523220"/>
          </a:xfrm>
          <a:prstGeom prst="rect">
            <a:avLst/>
          </a:prstGeom>
        </p:spPr>
        <p:txBody>
          <a:bodyPr wrap="square">
            <a:spAutoFit/>
          </a:bodyPr>
          <a:lstStyle/>
          <a:p>
            <a:r>
              <a:rPr lang="en-US" sz="1400" dirty="0" smtClean="0"/>
              <a:t>Cross-over stability pretty good!</a:t>
            </a:r>
            <a:endParaRPr lang="en-US" sz="1400" dirty="0"/>
          </a:p>
        </p:txBody>
      </p:sp>
      <p:sp>
        <p:nvSpPr>
          <p:cNvPr id="10" name="Rectangle 9"/>
          <p:cNvSpPr/>
          <p:nvPr/>
        </p:nvSpPr>
        <p:spPr>
          <a:xfrm>
            <a:off x="4134523" y="2433475"/>
            <a:ext cx="1623144" cy="738664"/>
          </a:xfrm>
          <a:prstGeom prst="rect">
            <a:avLst/>
          </a:prstGeom>
        </p:spPr>
        <p:txBody>
          <a:bodyPr wrap="square">
            <a:spAutoFit/>
          </a:bodyPr>
          <a:lstStyle/>
          <a:p>
            <a:r>
              <a:rPr lang="en-US" sz="1400" dirty="0" smtClean="0"/>
              <a:t>Cross-over stability </a:t>
            </a:r>
            <a:r>
              <a:rPr lang="en-US" sz="1400" dirty="0" err="1" smtClean="0"/>
              <a:t>kinda</a:t>
            </a:r>
            <a:r>
              <a:rPr lang="en-US" sz="1400" dirty="0" smtClean="0"/>
              <a:t> risky here, but it’s hard!</a:t>
            </a:r>
            <a:endParaRPr lang="en-US" sz="1400" dirty="0"/>
          </a:p>
        </p:txBody>
      </p:sp>
      <p:sp>
        <p:nvSpPr>
          <p:cNvPr id="3" name="Date Placeholder 2"/>
          <p:cNvSpPr>
            <a:spLocks noGrp="1"/>
          </p:cNvSpPr>
          <p:nvPr>
            <p:ph type="dt" sz="half" idx="10"/>
          </p:nvPr>
        </p:nvSpPr>
        <p:spPr/>
        <p:txBody>
          <a:bodyPr/>
          <a:lstStyle/>
          <a:p>
            <a:r>
              <a:rPr lang="en-US" smtClean="0"/>
              <a:t>G1700316-v2</a:t>
            </a:r>
            <a:endParaRPr lang="en-US"/>
          </a:p>
        </p:txBody>
      </p:sp>
    </p:spTree>
    <p:extLst>
      <p:ext uri="{BB962C8B-B14F-4D97-AF65-F5344CB8AC3E}">
        <p14:creationId xmlns:p14="http://schemas.microsoft.com/office/powerpoint/2010/main" val="1818223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348810"/>
            <a:ext cx="8851221" cy="6638415"/>
          </a:xfrm>
          <a:prstGeom prst="rect">
            <a:avLst/>
          </a:prstGeom>
        </p:spPr>
      </p:pic>
      <p:sp>
        <p:nvSpPr>
          <p:cNvPr id="5" name="Slide Number Placeholder 4"/>
          <p:cNvSpPr>
            <a:spLocks noGrp="1"/>
          </p:cNvSpPr>
          <p:nvPr>
            <p:ph type="sldNum" sz="quarter" idx="12"/>
          </p:nvPr>
        </p:nvSpPr>
        <p:spPr/>
        <p:txBody>
          <a:bodyPr/>
          <a:lstStyle/>
          <a:p>
            <a:fld id="{B1059779-8340-E248-9AC1-47FC9D1DE0B7}" type="slidenum">
              <a:rPr lang="en-US" smtClean="0"/>
              <a:t>11</a:t>
            </a:fld>
            <a:endParaRPr lang="en-US"/>
          </a:p>
        </p:txBody>
      </p:sp>
      <p:sp>
        <p:nvSpPr>
          <p:cNvPr id="6" name="Title 1"/>
          <p:cNvSpPr>
            <a:spLocks noGrp="1"/>
          </p:cNvSpPr>
          <p:nvPr>
            <p:ph type="title"/>
          </p:nvPr>
        </p:nvSpPr>
        <p:spPr>
          <a:xfrm>
            <a:off x="457200" y="18420"/>
            <a:ext cx="8229600" cy="571995"/>
          </a:xfrm>
        </p:spPr>
        <p:txBody>
          <a:bodyPr>
            <a:noAutofit/>
          </a:bodyPr>
          <a:lstStyle/>
          <a:p>
            <a:r>
              <a:rPr lang="en-US" sz="3200" dirty="0" smtClean="0"/>
              <a:t>L1 Actuator Authority (HF Roll-off Zoom)</a:t>
            </a:r>
            <a:endParaRPr lang="en-US" sz="3200" dirty="0"/>
          </a:p>
        </p:txBody>
      </p:sp>
      <p:sp>
        <p:nvSpPr>
          <p:cNvPr id="8" name="TextBox 7"/>
          <p:cNvSpPr txBox="1"/>
          <p:nvPr/>
        </p:nvSpPr>
        <p:spPr>
          <a:xfrm>
            <a:off x="1470782" y="3955896"/>
            <a:ext cx="4119900" cy="1200329"/>
          </a:xfrm>
          <a:prstGeom prst="rect">
            <a:avLst/>
          </a:prstGeom>
          <a:noFill/>
        </p:spPr>
        <p:txBody>
          <a:bodyPr wrap="square" rtlCol="0">
            <a:spAutoFit/>
          </a:bodyPr>
          <a:lstStyle/>
          <a:p>
            <a:r>
              <a:rPr lang="en-US" dirty="0" smtClean="0"/>
              <a:t>PUM is nicely rolled off above cross-over, but there’s still </a:t>
            </a:r>
            <a:r>
              <a:rPr lang="en-US" i="1" dirty="0" smtClean="0"/>
              <a:t>some</a:t>
            </a:r>
            <a:r>
              <a:rPr lang="en-US" dirty="0" smtClean="0"/>
              <a:t> phase interaction that causes </a:t>
            </a:r>
            <a:r>
              <a:rPr lang="en-US" i="1" dirty="0" smtClean="0"/>
              <a:t>some</a:t>
            </a:r>
            <a:r>
              <a:rPr lang="en-US" dirty="0" smtClean="0"/>
              <a:t> icky wiggles in the total TF of the “super actuator”</a:t>
            </a:r>
            <a:endParaRPr lang="en-US" dirty="0"/>
          </a:p>
        </p:txBody>
      </p:sp>
      <p:sp>
        <p:nvSpPr>
          <p:cNvPr id="9" name="Rectangle 8"/>
          <p:cNvSpPr/>
          <p:nvPr/>
        </p:nvSpPr>
        <p:spPr>
          <a:xfrm rot="972359">
            <a:off x="4230370" y="1542884"/>
            <a:ext cx="1853693" cy="369332"/>
          </a:xfrm>
          <a:prstGeom prst="rect">
            <a:avLst/>
          </a:prstGeom>
        </p:spPr>
        <p:txBody>
          <a:bodyPr wrap="none">
            <a:spAutoFit/>
          </a:bodyPr>
          <a:lstStyle/>
          <a:p>
            <a:r>
              <a:rPr lang="en-US" dirty="0" smtClean="0"/>
              <a:t>some icky wiggles</a:t>
            </a:r>
            <a:endParaRPr lang="en-US" dirty="0"/>
          </a:p>
        </p:txBody>
      </p:sp>
      <p:sp>
        <p:nvSpPr>
          <p:cNvPr id="2" name="Date Placeholder 1"/>
          <p:cNvSpPr>
            <a:spLocks noGrp="1"/>
          </p:cNvSpPr>
          <p:nvPr>
            <p:ph type="dt" sz="half" idx="10"/>
          </p:nvPr>
        </p:nvSpPr>
        <p:spPr/>
        <p:txBody>
          <a:bodyPr/>
          <a:lstStyle/>
          <a:p>
            <a:r>
              <a:rPr lang="en-US" smtClean="0"/>
              <a:t>G1700316-v2</a:t>
            </a:r>
            <a:endParaRPr lang="en-US"/>
          </a:p>
        </p:txBody>
      </p:sp>
    </p:spTree>
    <p:extLst>
      <p:ext uri="{BB962C8B-B14F-4D97-AF65-F5344CB8AC3E}">
        <p14:creationId xmlns:p14="http://schemas.microsoft.com/office/powerpoint/2010/main" val="103384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418338"/>
            <a:ext cx="8650224" cy="6487668"/>
          </a:xfrm>
          <a:prstGeom prst="rect">
            <a:avLst/>
          </a:prstGeom>
        </p:spPr>
      </p:pic>
      <p:sp>
        <p:nvSpPr>
          <p:cNvPr id="5" name="Slide Number Placeholder 4"/>
          <p:cNvSpPr>
            <a:spLocks noGrp="1"/>
          </p:cNvSpPr>
          <p:nvPr>
            <p:ph type="sldNum" sz="quarter" idx="12"/>
          </p:nvPr>
        </p:nvSpPr>
        <p:spPr/>
        <p:txBody>
          <a:bodyPr/>
          <a:lstStyle/>
          <a:p>
            <a:fld id="{B1059779-8340-E248-9AC1-47FC9D1DE0B7}" type="slidenum">
              <a:rPr lang="en-US" smtClean="0"/>
              <a:t>12</a:t>
            </a:fld>
            <a:endParaRPr lang="en-US"/>
          </a:p>
        </p:txBody>
      </p:sp>
      <p:sp>
        <p:nvSpPr>
          <p:cNvPr id="6" name="Title 1"/>
          <p:cNvSpPr>
            <a:spLocks noGrp="1"/>
          </p:cNvSpPr>
          <p:nvPr>
            <p:ph type="title"/>
          </p:nvPr>
        </p:nvSpPr>
        <p:spPr>
          <a:xfrm>
            <a:off x="457200" y="18420"/>
            <a:ext cx="8229600" cy="571995"/>
          </a:xfrm>
        </p:spPr>
        <p:txBody>
          <a:bodyPr>
            <a:noAutofit/>
          </a:bodyPr>
          <a:lstStyle/>
          <a:p>
            <a:r>
              <a:rPr lang="en-US" sz="3200" dirty="0"/>
              <a:t>H</a:t>
            </a:r>
            <a:r>
              <a:rPr lang="en-US" sz="3200" dirty="0" smtClean="0"/>
              <a:t>1 Actuator Authority (Big Picture)</a:t>
            </a:r>
            <a:endParaRPr lang="en-US" sz="3200" dirty="0"/>
          </a:p>
        </p:txBody>
      </p:sp>
      <p:sp>
        <p:nvSpPr>
          <p:cNvPr id="8" name="TextBox 7"/>
          <p:cNvSpPr txBox="1"/>
          <p:nvPr/>
        </p:nvSpPr>
        <p:spPr>
          <a:xfrm>
            <a:off x="3234247" y="886216"/>
            <a:ext cx="3243596" cy="338554"/>
          </a:xfrm>
          <a:prstGeom prst="rect">
            <a:avLst/>
          </a:prstGeom>
          <a:noFill/>
        </p:spPr>
        <p:txBody>
          <a:bodyPr wrap="none" rtlCol="0">
            <a:spAutoFit/>
          </a:bodyPr>
          <a:lstStyle/>
          <a:p>
            <a:r>
              <a:rPr lang="en-US" sz="1600" dirty="0" smtClean="0"/>
              <a:t>Shown to same scale as L1 on Slide 9</a:t>
            </a:r>
            <a:endParaRPr lang="en-US" sz="1600" dirty="0"/>
          </a:p>
        </p:txBody>
      </p:sp>
      <p:sp>
        <p:nvSpPr>
          <p:cNvPr id="9" name="TextBox 8"/>
          <p:cNvSpPr txBox="1"/>
          <p:nvPr/>
        </p:nvSpPr>
        <p:spPr>
          <a:xfrm>
            <a:off x="1419326" y="1449537"/>
            <a:ext cx="3909875" cy="923330"/>
          </a:xfrm>
          <a:prstGeom prst="rect">
            <a:avLst/>
          </a:prstGeom>
          <a:noFill/>
        </p:spPr>
        <p:txBody>
          <a:bodyPr wrap="square" rtlCol="0">
            <a:spAutoFit/>
          </a:bodyPr>
          <a:lstStyle/>
          <a:p>
            <a:r>
              <a:rPr lang="en-US" dirty="0"/>
              <a:t>D</a:t>
            </a:r>
            <a:r>
              <a:rPr lang="en-US" dirty="0" smtClean="0"/>
              <a:t>on’t be alarmed: remember H1 does its boosting in the DARM bank (will show with DARM filter later)</a:t>
            </a:r>
            <a:endParaRPr lang="en-US" dirty="0"/>
          </a:p>
        </p:txBody>
      </p:sp>
      <p:sp>
        <p:nvSpPr>
          <p:cNvPr id="10" name="TextBox 9"/>
          <p:cNvSpPr txBox="1"/>
          <p:nvPr/>
        </p:nvSpPr>
        <p:spPr>
          <a:xfrm>
            <a:off x="1419327" y="4578929"/>
            <a:ext cx="2913250" cy="523220"/>
          </a:xfrm>
          <a:prstGeom prst="rect">
            <a:avLst/>
          </a:prstGeom>
          <a:noFill/>
        </p:spPr>
        <p:txBody>
          <a:bodyPr wrap="square" rtlCol="0">
            <a:spAutoFit/>
          </a:bodyPr>
          <a:lstStyle/>
          <a:p>
            <a:r>
              <a:rPr lang="en-US" sz="1400" dirty="0" smtClean="0"/>
              <a:t>Interesting: UIM Bounce and Roll notches aren’t as aggressive</a:t>
            </a:r>
            <a:r>
              <a:rPr lang="is-IS" sz="1400" dirty="0" smtClean="0"/>
              <a:t>…</a:t>
            </a:r>
            <a:endParaRPr lang="en-US" sz="1400" dirty="0"/>
          </a:p>
        </p:txBody>
      </p:sp>
      <p:sp>
        <p:nvSpPr>
          <p:cNvPr id="11" name="TextBox 10"/>
          <p:cNvSpPr txBox="1"/>
          <p:nvPr/>
        </p:nvSpPr>
        <p:spPr>
          <a:xfrm>
            <a:off x="5705593" y="4317319"/>
            <a:ext cx="2163694" cy="954107"/>
          </a:xfrm>
          <a:prstGeom prst="rect">
            <a:avLst/>
          </a:prstGeom>
          <a:noFill/>
        </p:spPr>
        <p:txBody>
          <a:bodyPr wrap="square" rtlCol="0">
            <a:spAutoFit/>
          </a:bodyPr>
          <a:lstStyle/>
          <a:p>
            <a:pPr algn="r"/>
            <a:r>
              <a:rPr lang="en-US" sz="1400" dirty="0" err="1" smtClean="0"/>
              <a:t>Loooooot</a:t>
            </a:r>
            <a:r>
              <a:rPr lang="en-US" sz="1400" dirty="0" smtClean="0"/>
              <a:t> of high-frequency notching</a:t>
            </a:r>
          </a:p>
          <a:p>
            <a:pPr algn="r"/>
            <a:r>
              <a:rPr lang="en-US" sz="1400" dirty="0" smtClean="0"/>
              <a:t>FIXED: no ridiculous cutoff filter</a:t>
            </a:r>
            <a:endParaRPr lang="en-US" sz="1400" dirty="0"/>
          </a:p>
        </p:txBody>
      </p:sp>
      <p:sp>
        <p:nvSpPr>
          <p:cNvPr id="2" name="Date Placeholder 1"/>
          <p:cNvSpPr>
            <a:spLocks noGrp="1"/>
          </p:cNvSpPr>
          <p:nvPr>
            <p:ph type="dt" sz="half" idx="10"/>
          </p:nvPr>
        </p:nvSpPr>
        <p:spPr/>
        <p:txBody>
          <a:bodyPr/>
          <a:lstStyle/>
          <a:p>
            <a:r>
              <a:rPr lang="en-US" smtClean="0"/>
              <a:t>G1700316-v2</a:t>
            </a:r>
            <a:endParaRPr lang="en-US"/>
          </a:p>
        </p:txBody>
      </p:sp>
    </p:spTree>
    <p:extLst>
      <p:ext uri="{BB962C8B-B14F-4D97-AF65-F5344CB8AC3E}">
        <p14:creationId xmlns:p14="http://schemas.microsoft.com/office/powerpoint/2010/main" val="4082814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366029"/>
            <a:ext cx="8875059" cy="6656294"/>
          </a:xfrm>
          <a:prstGeom prst="rect">
            <a:avLst/>
          </a:prstGeom>
        </p:spPr>
      </p:pic>
      <p:sp>
        <p:nvSpPr>
          <p:cNvPr id="5" name="Slide Number Placeholder 4"/>
          <p:cNvSpPr>
            <a:spLocks noGrp="1"/>
          </p:cNvSpPr>
          <p:nvPr>
            <p:ph type="sldNum" sz="quarter" idx="12"/>
          </p:nvPr>
        </p:nvSpPr>
        <p:spPr/>
        <p:txBody>
          <a:bodyPr/>
          <a:lstStyle/>
          <a:p>
            <a:fld id="{B1059779-8340-E248-9AC1-47FC9D1DE0B7}" type="slidenum">
              <a:rPr lang="en-US" smtClean="0"/>
              <a:t>13</a:t>
            </a:fld>
            <a:endParaRPr lang="en-US"/>
          </a:p>
        </p:txBody>
      </p:sp>
      <p:sp>
        <p:nvSpPr>
          <p:cNvPr id="6" name="Title 1"/>
          <p:cNvSpPr>
            <a:spLocks noGrp="1"/>
          </p:cNvSpPr>
          <p:nvPr>
            <p:ph type="title"/>
          </p:nvPr>
        </p:nvSpPr>
        <p:spPr/>
        <p:txBody>
          <a:bodyPr>
            <a:noAutofit/>
          </a:bodyPr>
          <a:lstStyle/>
          <a:p>
            <a:r>
              <a:rPr lang="en-US" sz="3200" dirty="0"/>
              <a:t>H</a:t>
            </a:r>
            <a:r>
              <a:rPr lang="en-US" sz="3200" dirty="0" smtClean="0"/>
              <a:t>1 Actuator Authority (X-over Zoom)</a:t>
            </a:r>
            <a:endParaRPr lang="en-US" sz="3200" dirty="0"/>
          </a:p>
        </p:txBody>
      </p:sp>
      <p:sp>
        <p:nvSpPr>
          <p:cNvPr id="8" name="TextBox 7"/>
          <p:cNvSpPr txBox="1"/>
          <p:nvPr/>
        </p:nvSpPr>
        <p:spPr>
          <a:xfrm>
            <a:off x="2773545" y="886216"/>
            <a:ext cx="3857646" cy="338554"/>
          </a:xfrm>
          <a:prstGeom prst="rect">
            <a:avLst/>
          </a:prstGeom>
          <a:noFill/>
        </p:spPr>
        <p:txBody>
          <a:bodyPr wrap="none" rtlCol="0">
            <a:spAutoFit/>
          </a:bodyPr>
          <a:lstStyle/>
          <a:p>
            <a:r>
              <a:rPr lang="en-US" sz="1600" dirty="0" smtClean="0"/>
              <a:t>Shown to different scale from L1 on Slide 10</a:t>
            </a:r>
            <a:endParaRPr lang="en-US" sz="1600" dirty="0"/>
          </a:p>
        </p:txBody>
      </p:sp>
      <p:sp>
        <p:nvSpPr>
          <p:cNvPr id="9" name="TextBox 8"/>
          <p:cNvSpPr txBox="1"/>
          <p:nvPr/>
        </p:nvSpPr>
        <p:spPr>
          <a:xfrm>
            <a:off x="6031362" y="4034455"/>
            <a:ext cx="2099405" cy="646331"/>
          </a:xfrm>
          <a:prstGeom prst="rect">
            <a:avLst/>
          </a:prstGeom>
          <a:noFill/>
        </p:spPr>
        <p:txBody>
          <a:bodyPr wrap="square" rtlCol="0">
            <a:spAutoFit/>
          </a:bodyPr>
          <a:lstStyle/>
          <a:p>
            <a:r>
              <a:rPr lang="en-US" b="1" dirty="0" smtClean="0"/>
              <a:t>PUM / TST </a:t>
            </a:r>
          </a:p>
          <a:p>
            <a:r>
              <a:rPr lang="en-US" b="1" dirty="0" smtClean="0"/>
              <a:t>Cross-over: 22 Hz</a:t>
            </a:r>
            <a:endParaRPr lang="en-US" b="1" dirty="0"/>
          </a:p>
        </p:txBody>
      </p:sp>
      <p:sp>
        <p:nvSpPr>
          <p:cNvPr id="10" name="TextBox 9"/>
          <p:cNvSpPr txBox="1"/>
          <p:nvPr/>
        </p:nvSpPr>
        <p:spPr>
          <a:xfrm>
            <a:off x="1358881" y="2656743"/>
            <a:ext cx="1958075" cy="1477328"/>
          </a:xfrm>
          <a:prstGeom prst="rect">
            <a:avLst/>
          </a:prstGeom>
          <a:noFill/>
        </p:spPr>
        <p:txBody>
          <a:bodyPr wrap="square" rtlCol="0">
            <a:spAutoFit/>
          </a:bodyPr>
          <a:lstStyle/>
          <a:p>
            <a:r>
              <a:rPr lang="en-US" dirty="0" smtClean="0"/>
              <a:t>UIM/PUM</a:t>
            </a:r>
          </a:p>
          <a:p>
            <a:r>
              <a:rPr lang="en-US" dirty="0" smtClean="0"/>
              <a:t>Cross-over: (Ill-defined, but PUM is rolled off by) 0.45 Hz</a:t>
            </a:r>
            <a:endParaRPr lang="en-US" dirty="0"/>
          </a:p>
        </p:txBody>
      </p:sp>
      <p:sp>
        <p:nvSpPr>
          <p:cNvPr id="11" name="Rectangle 10"/>
          <p:cNvSpPr/>
          <p:nvPr/>
        </p:nvSpPr>
        <p:spPr>
          <a:xfrm>
            <a:off x="4508065" y="2862571"/>
            <a:ext cx="1623144" cy="738664"/>
          </a:xfrm>
          <a:prstGeom prst="rect">
            <a:avLst/>
          </a:prstGeom>
        </p:spPr>
        <p:txBody>
          <a:bodyPr wrap="square">
            <a:spAutoFit/>
          </a:bodyPr>
          <a:lstStyle/>
          <a:p>
            <a:r>
              <a:rPr lang="en-US" sz="1400" dirty="0" smtClean="0"/>
              <a:t>Similarly risky cross-over here, but it’s hard!</a:t>
            </a:r>
            <a:endParaRPr lang="en-US" sz="1400" dirty="0"/>
          </a:p>
        </p:txBody>
      </p:sp>
      <p:sp>
        <p:nvSpPr>
          <p:cNvPr id="2" name="Date Placeholder 1"/>
          <p:cNvSpPr>
            <a:spLocks noGrp="1"/>
          </p:cNvSpPr>
          <p:nvPr>
            <p:ph type="dt" sz="half" idx="10"/>
          </p:nvPr>
        </p:nvSpPr>
        <p:spPr/>
        <p:txBody>
          <a:bodyPr/>
          <a:lstStyle/>
          <a:p>
            <a:r>
              <a:rPr lang="en-US" smtClean="0"/>
              <a:t>G1700316-v2</a:t>
            </a:r>
            <a:endParaRPr lang="en-US"/>
          </a:p>
        </p:txBody>
      </p:sp>
    </p:spTree>
    <p:extLst>
      <p:ext uri="{BB962C8B-B14F-4D97-AF65-F5344CB8AC3E}">
        <p14:creationId xmlns:p14="http://schemas.microsoft.com/office/powerpoint/2010/main" val="221838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347741"/>
            <a:ext cx="8875059" cy="6656294"/>
          </a:xfrm>
          <a:prstGeom prst="rect">
            <a:avLst/>
          </a:prstGeom>
        </p:spPr>
      </p:pic>
      <p:sp>
        <p:nvSpPr>
          <p:cNvPr id="5" name="Slide Number Placeholder 4"/>
          <p:cNvSpPr>
            <a:spLocks noGrp="1"/>
          </p:cNvSpPr>
          <p:nvPr>
            <p:ph type="sldNum" sz="quarter" idx="12"/>
          </p:nvPr>
        </p:nvSpPr>
        <p:spPr/>
        <p:txBody>
          <a:bodyPr/>
          <a:lstStyle/>
          <a:p>
            <a:fld id="{B1059779-8340-E248-9AC1-47FC9D1DE0B7}" type="slidenum">
              <a:rPr lang="en-US" smtClean="0"/>
              <a:t>14</a:t>
            </a:fld>
            <a:endParaRPr lang="en-US"/>
          </a:p>
        </p:txBody>
      </p:sp>
      <p:sp>
        <p:nvSpPr>
          <p:cNvPr id="6" name="Title 1"/>
          <p:cNvSpPr>
            <a:spLocks noGrp="1"/>
          </p:cNvSpPr>
          <p:nvPr>
            <p:ph type="title"/>
          </p:nvPr>
        </p:nvSpPr>
        <p:spPr>
          <a:xfrm>
            <a:off x="457200" y="18420"/>
            <a:ext cx="8229600" cy="571995"/>
          </a:xfrm>
        </p:spPr>
        <p:txBody>
          <a:bodyPr>
            <a:noAutofit/>
          </a:bodyPr>
          <a:lstStyle/>
          <a:p>
            <a:r>
              <a:rPr lang="en-US" sz="3200" dirty="0"/>
              <a:t>H</a:t>
            </a:r>
            <a:r>
              <a:rPr lang="en-US" sz="3200" dirty="0" smtClean="0"/>
              <a:t>1 Actuator Authority (HF Roll-off Zoom)</a:t>
            </a:r>
            <a:endParaRPr lang="en-US" sz="3200" dirty="0"/>
          </a:p>
        </p:txBody>
      </p:sp>
      <p:sp>
        <p:nvSpPr>
          <p:cNvPr id="8" name="TextBox 7"/>
          <p:cNvSpPr txBox="1"/>
          <p:nvPr/>
        </p:nvSpPr>
        <p:spPr>
          <a:xfrm>
            <a:off x="4133866" y="871648"/>
            <a:ext cx="1161421" cy="523220"/>
          </a:xfrm>
          <a:prstGeom prst="rect">
            <a:avLst/>
          </a:prstGeom>
          <a:noFill/>
        </p:spPr>
        <p:txBody>
          <a:bodyPr wrap="none" rtlCol="0">
            <a:spAutoFit/>
          </a:bodyPr>
          <a:lstStyle/>
          <a:p>
            <a:r>
              <a:rPr lang="en-US" sz="2800" b="1" dirty="0" smtClean="0"/>
              <a:t>FIXED!</a:t>
            </a:r>
            <a:endParaRPr lang="en-US" sz="2800" b="1" dirty="0"/>
          </a:p>
        </p:txBody>
      </p:sp>
      <p:sp>
        <p:nvSpPr>
          <p:cNvPr id="2" name="Date Placeholder 1"/>
          <p:cNvSpPr>
            <a:spLocks noGrp="1"/>
          </p:cNvSpPr>
          <p:nvPr>
            <p:ph type="dt" sz="half" idx="10"/>
          </p:nvPr>
        </p:nvSpPr>
        <p:spPr/>
        <p:txBody>
          <a:bodyPr/>
          <a:lstStyle/>
          <a:p>
            <a:r>
              <a:rPr lang="en-US" smtClean="0"/>
              <a:t>G1700316-v2</a:t>
            </a:r>
            <a:endParaRPr lang="en-US"/>
          </a:p>
        </p:txBody>
      </p:sp>
    </p:spTree>
    <p:extLst>
      <p:ext uri="{BB962C8B-B14F-4D97-AF65-F5344CB8AC3E}">
        <p14:creationId xmlns:p14="http://schemas.microsoft.com/office/powerpoint/2010/main" val="3202933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356885"/>
            <a:ext cx="8875059" cy="6656294"/>
          </a:xfrm>
          <a:prstGeom prst="rect">
            <a:avLst/>
          </a:prstGeom>
        </p:spPr>
      </p:pic>
      <p:sp>
        <p:nvSpPr>
          <p:cNvPr id="2" name="Title 1"/>
          <p:cNvSpPr>
            <a:spLocks noGrp="1"/>
          </p:cNvSpPr>
          <p:nvPr>
            <p:ph type="title"/>
          </p:nvPr>
        </p:nvSpPr>
        <p:spPr/>
        <p:txBody>
          <a:bodyPr>
            <a:noAutofit/>
          </a:bodyPr>
          <a:lstStyle/>
          <a:p>
            <a:r>
              <a:rPr lang="en-US" sz="2800" dirty="0" smtClean="0"/>
              <a:t>Authority Including DARM Filter (scaled by optical gain)</a:t>
            </a:r>
            <a:endParaRPr lang="en-US" sz="2800" dirty="0"/>
          </a:p>
        </p:txBody>
      </p:sp>
      <p:sp>
        <p:nvSpPr>
          <p:cNvPr id="5" name="Slide Number Placeholder 4"/>
          <p:cNvSpPr>
            <a:spLocks noGrp="1"/>
          </p:cNvSpPr>
          <p:nvPr>
            <p:ph type="sldNum" sz="quarter" idx="12"/>
          </p:nvPr>
        </p:nvSpPr>
        <p:spPr/>
        <p:txBody>
          <a:bodyPr/>
          <a:lstStyle/>
          <a:p>
            <a:fld id="{B1059779-8340-E248-9AC1-47FC9D1DE0B7}" type="slidenum">
              <a:rPr lang="en-US" smtClean="0"/>
              <a:t>15</a:t>
            </a:fld>
            <a:endParaRPr lang="en-US"/>
          </a:p>
        </p:txBody>
      </p:sp>
      <p:sp>
        <p:nvSpPr>
          <p:cNvPr id="7" name="TextBox 6"/>
          <p:cNvSpPr txBox="1"/>
          <p:nvPr/>
        </p:nvSpPr>
        <p:spPr>
          <a:xfrm>
            <a:off x="3971998" y="3108796"/>
            <a:ext cx="2615169" cy="369332"/>
          </a:xfrm>
          <a:prstGeom prst="rect">
            <a:avLst/>
          </a:prstGeom>
          <a:noFill/>
        </p:spPr>
        <p:txBody>
          <a:bodyPr wrap="none" rtlCol="0">
            <a:spAutoFit/>
          </a:bodyPr>
          <a:lstStyle/>
          <a:p>
            <a:r>
              <a:rPr lang="en-US" dirty="0" smtClean="0"/>
              <a:t>Looks pretty DARM clean!</a:t>
            </a:r>
            <a:endParaRPr lang="en-US" dirty="0"/>
          </a:p>
        </p:txBody>
      </p:sp>
      <p:sp>
        <p:nvSpPr>
          <p:cNvPr id="3" name="Date Placeholder 2"/>
          <p:cNvSpPr>
            <a:spLocks noGrp="1"/>
          </p:cNvSpPr>
          <p:nvPr>
            <p:ph type="dt" sz="half" idx="10"/>
          </p:nvPr>
        </p:nvSpPr>
        <p:spPr/>
        <p:txBody>
          <a:bodyPr/>
          <a:lstStyle/>
          <a:p>
            <a:r>
              <a:rPr lang="en-US" smtClean="0"/>
              <a:t>G1700316-v2</a:t>
            </a:r>
            <a:endParaRPr lang="en-US"/>
          </a:p>
        </p:txBody>
      </p:sp>
    </p:spTree>
    <p:extLst>
      <p:ext uri="{BB962C8B-B14F-4D97-AF65-F5344CB8AC3E}">
        <p14:creationId xmlns:p14="http://schemas.microsoft.com/office/powerpoint/2010/main" val="1897142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356885"/>
            <a:ext cx="8875059" cy="6656294"/>
          </a:xfrm>
          <a:prstGeom prst="rect">
            <a:avLst/>
          </a:prstGeom>
        </p:spPr>
      </p:pic>
      <p:sp>
        <p:nvSpPr>
          <p:cNvPr id="5" name="Slide Number Placeholder 4"/>
          <p:cNvSpPr>
            <a:spLocks noGrp="1"/>
          </p:cNvSpPr>
          <p:nvPr>
            <p:ph type="sldNum" sz="quarter" idx="12"/>
          </p:nvPr>
        </p:nvSpPr>
        <p:spPr/>
        <p:txBody>
          <a:bodyPr/>
          <a:lstStyle/>
          <a:p>
            <a:fld id="{B1059779-8340-E248-9AC1-47FC9D1DE0B7}" type="slidenum">
              <a:rPr lang="en-US" smtClean="0"/>
              <a:t>16</a:t>
            </a:fld>
            <a:endParaRPr lang="en-US"/>
          </a:p>
        </p:txBody>
      </p:sp>
      <p:sp>
        <p:nvSpPr>
          <p:cNvPr id="6" name="Title 1"/>
          <p:cNvSpPr>
            <a:spLocks noGrp="1"/>
          </p:cNvSpPr>
          <p:nvPr>
            <p:ph type="title"/>
          </p:nvPr>
        </p:nvSpPr>
        <p:spPr>
          <a:xfrm>
            <a:off x="457200" y="18420"/>
            <a:ext cx="8229600" cy="571995"/>
          </a:xfrm>
        </p:spPr>
        <p:txBody>
          <a:bodyPr>
            <a:noAutofit/>
          </a:bodyPr>
          <a:lstStyle/>
          <a:p>
            <a:r>
              <a:rPr lang="en-US" sz="2800" dirty="0" smtClean="0"/>
              <a:t>Authority Including DARM Filter (scaled by optical gain)</a:t>
            </a:r>
            <a:endParaRPr lang="en-US" sz="2800" dirty="0"/>
          </a:p>
        </p:txBody>
      </p:sp>
      <p:sp>
        <p:nvSpPr>
          <p:cNvPr id="8" name="Rectangle 7"/>
          <p:cNvSpPr/>
          <p:nvPr/>
        </p:nvSpPr>
        <p:spPr>
          <a:xfrm>
            <a:off x="2113107" y="957631"/>
            <a:ext cx="1623144" cy="523220"/>
          </a:xfrm>
          <a:prstGeom prst="rect">
            <a:avLst/>
          </a:prstGeom>
        </p:spPr>
        <p:txBody>
          <a:bodyPr wrap="square">
            <a:spAutoFit/>
          </a:bodyPr>
          <a:lstStyle/>
          <a:p>
            <a:r>
              <a:rPr lang="en-US" sz="1400" dirty="0" smtClean="0"/>
              <a:t>FIXED: Boost similar to L1’s</a:t>
            </a:r>
            <a:endParaRPr lang="en-US" sz="1400" dirty="0"/>
          </a:p>
        </p:txBody>
      </p:sp>
      <p:sp>
        <p:nvSpPr>
          <p:cNvPr id="9" name="TextBox 8"/>
          <p:cNvSpPr txBox="1"/>
          <p:nvPr/>
        </p:nvSpPr>
        <p:spPr>
          <a:xfrm>
            <a:off x="3971998" y="3669141"/>
            <a:ext cx="2582758" cy="369332"/>
          </a:xfrm>
          <a:prstGeom prst="rect">
            <a:avLst/>
          </a:prstGeom>
          <a:noFill/>
        </p:spPr>
        <p:txBody>
          <a:bodyPr wrap="none" rtlCol="0">
            <a:spAutoFit/>
          </a:bodyPr>
          <a:lstStyle/>
          <a:p>
            <a:r>
              <a:rPr lang="en-US" dirty="0" smtClean="0"/>
              <a:t>FIXED: Looks much better</a:t>
            </a:r>
            <a:endParaRPr lang="en-US" dirty="0"/>
          </a:p>
        </p:txBody>
      </p:sp>
      <p:sp>
        <p:nvSpPr>
          <p:cNvPr id="2" name="Date Placeholder 1"/>
          <p:cNvSpPr>
            <a:spLocks noGrp="1"/>
          </p:cNvSpPr>
          <p:nvPr>
            <p:ph type="dt" sz="half" idx="10"/>
          </p:nvPr>
        </p:nvSpPr>
        <p:spPr/>
        <p:txBody>
          <a:bodyPr/>
          <a:lstStyle/>
          <a:p>
            <a:r>
              <a:rPr lang="en-US" smtClean="0"/>
              <a:t>G1700316-v2</a:t>
            </a:r>
            <a:endParaRPr lang="en-US"/>
          </a:p>
        </p:txBody>
      </p:sp>
    </p:spTree>
    <p:extLst>
      <p:ext uri="{BB962C8B-B14F-4D97-AF65-F5344CB8AC3E}">
        <p14:creationId xmlns:p14="http://schemas.microsoft.com/office/powerpoint/2010/main" val="252786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a:xfrm>
            <a:off x="457200" y="730598"/>
            <a:ext cx="8229600" cy="5768885"/>
          </a:xfrm>
        </p:spPr>
        <p:txBody>
          <a:bodyPr/>
          <a:lstStyle/>
          <a:p>
            <a:r>
              <a:rPr lang="en-US" dirty="0" smtClean="0"/>
              <a:t>H1 DARM Loop has been cleaned up since O1</a:t>
            </a:r>
          </a:p>
          <a:p>
            <a:pPr lvl="1"/>
            <a:r>
              <a:rPr lang="en-US" dirty="0" smtClean="0"/>
              <a:t>FIXED: More boosting at low-frequency</a:t>
            </a:r>
          </a:p>
          <a:p>
            <a:pPr lvl="1"/>
            <a:r>
              <a:rPr lang="en-US" dirty="0" smtClean="0"/>
              <a:t>FIXED: Better / simpler distribution filters</a:t>
            </a:r>
          </a:p>
          <a:p>
            <a:pPr lvl="1"/>
            <a:r>
              <a:rPr lang="en-US" dirty="0" smtClean="0"/>
              <a:t>Less notching?</a:t>
            </a:r>
            <a:endParaRPr lang="en-US" dirty="0"/>
          </a:p>
          <a:p>
            <a:r>
              <a:rPr lang="en-US" dirty="0" smtClean="0"/>
              <a:t>Frequency response is splayed out everywhere at both sites, evident that “design” was staggered and piecemeal</a:t>
            </a:r>
          </a:p>
          <a:p>
            <a:pPr lvl="1"/>
            <a:r>
              <a:rPr lang="en-US" dirty="0" smtClean="0"/>
              <a:t>Both sites should consider consolidating, for easier analysis of performance</a:t>
            </a:r>
          </a:p>
          <a:p>
            <a:endParaRPr lang="en-US" dirty="0"/>
          </a:p>
        </p:txBody>
      </p:sp>
      <p:sp>
        <p:nvSpPr>
          <p:cNvPr id="5" name="Slide Number Placeholder 4"/>
          <p:cNvSpPr>
            <a:spLocks noGrp="1"/>
          </p:cNvSpPr>
          <p:nvPr>
            <p:ph type="sldNum" sz="quarter" idx="12"/>
          </p:nvPr>
        </p:nvSpPr>
        <p:spPr/>
        <p:txBody>
          <a:bodyPr/>
          <a:lstStyle/>
          <a:p>
            <a:fld id="{B1059779-8340-E248-9AC1-47FC9D1DE0B7}" type="slidenum">
              <a:rPr lang="en-US" smtClean="0"/>
              <a:t>17</a:t>
            </a:fld>
            <a:endParaRPr lang="en-US"/>
          </a:p>
        </p:txBody>
      </p:sp>
      <p:sp>
        <p:nvSpPr>
          <p:cNvPr id="4" name="Date Placeholder 3"/>
          <p:cNvSpPr>
            <a:spLocks noGrp="1"/>
          </p:cNvSpPr>
          <p:nvPr>
            <p:ph type="dt" sz="half" idx="10"/>
          </p:nvPr>
        </p:nvSpPr>
        <p:spPr/>
        <p:txBody>
          <a:bodyPr/>
          <a:lstStyle/>
          <a:p>
            <a:r>
              <a:rPr lang="en-US" smtClean="0"/>
              <a:t>G1700316-v2</a:t>
            </a:r>
            <a:endParaRPr lang="en-US"/>
          </a:p>
        </p:txBody>
      </p:sp>
    </p:spTree>
    <p:extLst>
      <p:ext uri="{BB962C8B-B14F-4D97-AF65-F5344CB8AC3E}">
        <p14:creationId xmlns:p14="http://schemas.microsoft.com/office/powerpoint/2010/main" val="33382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ensingFunctionMap_O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688667"/>
          </a:xfrm>
          <a:prstGeom prst="rect">
            <a:avLst/>
          </a:prstGeom>
        </p:spPr>
      </p:pic>
      <p:sp>
        <p:nvSpPr>
          <p:cNvPr id="2" name="Title 1"/>
          <p:cNvSpPr>
            <a:spLocks noGrp="1"/>
          </p:cNvSpPr>
          <p:nvPr>
            <p:ph type="title"/>
          </p:nvPr>
        </p:nvSpPr>
        <p:spPr/>
        <p:txBody>
          <a:bodyPr>
            <a:normAutofit fontScale="90000"/>
          </a:bodyPr>
          <a:lstStyle/>
          <a:p>
            <a:r>
              <a:rPr lang="en-US" b="1" dirty="0" smtClean="0">
                <a:solidFill>
                  <a:srgbClr val="3366FF"/>
                </a:solidFill>
              </a:rPr>
              <a:t>APPENDIX A: Sensing Function Units</a:t>
            </a:r>
            <a:endParaRPr lang="en-US" b="1" dirty="0">
              <a:solidFill>
                <a:srgbClr val="3366FF"/>
              </a:solidFill>
            </a:endParaRPr>
          </a:p>
        </p:txBody>
      </p:sp>
      <p:sp>
        <p:nvSpPr>
          <p:cNvPr id="4" name="Date Placeholder 3"/>
          <p:cNvSpPr>
            <a:spLocks noGrp="1"/>
          </p:cNvSpPr>
          <p:nvPr>
            <p:ph type="dt" sz="half" idx="10"/>
          </p:nvPr>
        </p:nvSpPr>
        <p:spPr/>
        <p:txBody>
          <a:bodyPr/>
          <a:lstStyle/>
          <a:p>
            <a:r>
              <a:rPr lang="en-US" smtClean="0"/>
              <a:t>G1700316-v2</a:t>
            </a:r>
            <a:endParaRPr lang="en-US"/>
          </a:p>
        </p:txBody>
      </p:sp>
      <p:sp>
        <p:nvSpPr>
          <p:cNvPr id="5" name="Slide Number Placeholder 4"/>
          <p:cNvSpPr>
            <a:spLocks noGrp="1"/>
          </p:cNvSpPr>
          <p:nvPr>
            <p:ph type="sldNum" sz="quarter" idx="12"/>
          </p:nvPr>
        </p:nvSpPr>
        <p:spPr/>
        <p:txBody>
          <a:bodyPr/>
          <a:lstStyle/>
          <a:p>
            <a:fld id="{B1059779-8340-E248-9AC1-47FC9D1DE0B7}" type="slidenum">
              <a:rPr lang="en-US" smtClean="0"/>
              <a:t>18</a:t>
            </a:fld>
            <a:endParaRPr lang="en-US"/>
          </a:p>
        </p:txBody>
      </p:sp>
      <p:sp>
        <p:nvSpPr>
          <p:cNvPr id="15" name="TextBox 14"/>
          <p:cNvSpPr txBox="1"/>
          <p:nvPr/>
        </p:nvSpPr>
        <p:spPr>
          <a:xfrm>
            <a:off x="913955" y="5714816"/>
            <a:ext cx="7259720" cy="1077218"/>
          </a:xfrm>
          <a:prstGeom prst="rect">
            <a:avLst/>
          </a:prstGeom>
          <a:noFill/>
        </p:spPr>
        <p:txBody>
          <a:bodyPr wrap="none" rtlCol="0">
            <a:spAutoFit/>
          </a:bodyPr>
          <a:lstStyle/>
          <a:p>
            <a:r>
              <a:rPr lang="en-US" sz="1600" b="1" dirty="0" smtClean="0"/>
              <a:t>“Why are the sensing functions (in [</a:t>
            </a:r>
            <a:r>
              <a:rPr lang="en-US" sz="1600" b="1" dirty="0" err="1" smtClean="0"/>
              <a:t>ct</a:t>
            </a:r>
            <a:r>
              <a:rPr lang="en-US" sz="1600" b="1" dirty="0" smtClean="0"/>
              <a:t>/m]) </a:t>
            </a:r>
          </a:p>
          <a:p>
            <a:r>
              <a:rPr lang="en-US" sz="1600" b="1" dirty="0" smtClean="0"/>
              <a:t>so incredibly different (6 orders of magnitude) between sites?”</a:t>
            </a:r>
          </a:p>
          <a:p>
            <a:endParaRPr lang="en-US" sz="1600" b="1" dirty="0" smtClean="0"/>
          </a:p>
          <a:p>
            <a:r>
              <a:rPr lang="en-US" sz="1600" b="1" dirty="0"/>
              <a:t>This has entirely and only to do with a different choice of digital allocation of gains.</a:t>
            </a:r>
            <a:endParaRPr lang="en-US" sz="1600" b="1" dirty="0"/>
          </a:p>
        </p:txBody>
      </p:sp>
    </p:spTree>
    <p:extLst>
      <p:ext uri="{BB962C8B-B14F-4D97-AF65-F5344CB8AC3E}">
        <p14:creationId xmlns:p14="http://schemas.microsoft.com/office/powerpoint/2010/main" val="1455806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nsingFunctionMap_O2_uptoOMCDCPDBan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688667"/>
          </a:xfrm>
          <a:prstGeom prst="rect">
            <a:avLst/>
          </a:prstGeom>
        </p:spPr>
      </p:pic>
      <p:sp>
        <p:nvSpPr>
          <p:cNvPr id="4" name="Date Placeholder 3"/>
          <p:cNvSpPr>
            <a:spLocks noGrp="1"/>
          </p:cNvSpPr>
          <p:nvPr>
            <p:ph type="dt" sz="half" idx="10"/>
          </p:nvPr>
        </p:nvSpPr>
        <p:spPr/>
        <p:txBody>
          <a:bodyPr/>
          <a:lstStyle/>
          <a:p>
            <a:r>
              <a:rPr lang="en-US" smtClean="0"/>
              <a:t>G1700316-v2</a:t>
            </a:r>
            <a:endParaRPr lang="en-US"/>
          </a:p>
        </p:txBody>
      </p:sp>
      <p:sp>
        <p:nvSpPr>
          <p:cNvPr id="5" name="Slide Number Placeholder 4"/>
          <p:cNvSpPr>
            <a:spLocks noGrp="1"/>
          </p:cNvSpPr>
          <p:nvPr>
            <p:ph type="sldNum" sz="quarter" idx="12"/>
          </p:nvPr>
        </p:nvSpPr>
        <p:spPr/>
        <p:txBody>
          <a:bodyPr/>
          <a:lstStyle/>
          <a:p>
            <a:fld id="{B1059779-8340-E248-9AC1-47FC9D1DE0B7}" type="slidenum">
              <a:rPr lang="en-US" smtClean="0"/>
              <a:t>19</a:t>
            </a:fld>
            <a:endParaRPr lang="en-US"/>
          </a:p>
        </p:txBody>
      </p:sp>
      <p:sp>
        <p:nvSpPr>
          <p:cNvPr id="7" name="Title 1"/>
          <p:cNvSpPr>
            <a:spLocks noGrp="1"/>
          </p:cNvSpPr>
          <p:nvPr>
            <p:ph type="title"/>
          </p:nvPr>
        </p:nvSpPr>
        <p:spPr/>
        <p:txBody>
          <a:bodyPr>
            <a:normAutofit fontScale="90000"/>
          </a:bodyPr>
          <a:lstStyle/>
          <a:p>
            <a:r>
              <a:rPr lang="en-US" b="1" dirty="0" smtClean="0">
                <a:solidFill>
                  <a:srgbClr val="3366FF"/>
                </a:solidFill>
              </a:rPr>
              <a:t>APPENDIX A: Sensing Function Units</a:t>
            </a:r>
            <a:endParaRPr lang="en-US" b="1" dirty="0">
              <a:solidFill>
                <a:srgbClr val="3366FF"/>
              </a:solidFill>
            </a:endParaRPr>
          </a:p>
        </p:txBody>
      </p:sp>
      <p:pic>
        <p:nvPicPr>
          <p:cNvPr id="9" name="Picture 8" descr="L1_OMC_DCPD_A_Ban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29" y="5035165"/>
            <a:ext cx="6599467" cy="1464318"/>
          </a:xfrm>
          <a:prstGeom prst="rect">
            <a:avLst/>
          </a:prstGeom>
        </p:spPr>
      </p:pic>
      <p:pic>
        <p:nvPicPr>
          <p:cNvPr id="10" name="Picture 9" descr="H1_OMC_DCPD_A_Ban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30" y="2954349"/>
            <a:ext cx="6599466" cy="1464318"/>
          </a:xfrm>
          <a:prstGeom prst="rect">
            <a:avLst/>
          </a:prstGeom>
        </p:spPr>
      </p:pic>
      <p:sp>
        <p:nvSpPr>
          <p:cNvPr id="11" name="TextBox 10"/>
          <p:cNvSpPr txBox="1"/>
          <p:nvPr/>
        </p:nvSpPr>
        <p:spPr>
          <a:xfrm>
            <a:off x="2845132" y="4533905"/>
            <a:ext cx="1331051" cy="369332"/>
          </a:xfrm>
          <a:prstGeom prst="rect">
            <a:avLst/>
          </a:prstGeom>
          <a:noFill/>
        </p:spPr>
        <p:txBody>
          <a:bodyPr wrap="none" rtlCol="0">
            <a:spAutoFit/>
          </a:bodyPr>
          <a:lstStyle/>
          <a:p>
            <a:r>
              <a:rPr lang="en-US" dirty="0" smtClean="0">
                <a:solidFill>
                  <a:srgbClr val="FF6600"/>
                </a:solidFill>
              </a:rPr>
              <a:t>(ADC Gain)</a:t>
            </a:r>
            <a:r>
              <a:rPr lang="en-US" baseline="30000" dirty="0" smtClean="0">
                <a:solidFill>
                  <a:srgbClr val="FF6600"/>
                </a:solidFill>
              </a:rPr>
              <a:t>-1</a:t>
            </a:r>
            <a:endParaRPr lang="en-US" dirty="0">
              <a:solidFill>
                <a:srgbClr val="FF6600"/>
              </a:solidFill>
            </a:endParaRPr>
          </a:p>
        </p:txBody>
      </p:sp>
      <p:sp>
        <p:nvSpPr>
          <p:cNvPr id="12" name="TextBox 11"/>
          <p:cNvSpPr txBox="1"/>
          <p:nvPr/>
        </p:nvSpPr>
        <p:spPr>
          <a:xfrm>
            <a:off x="706470" y="4403335"/>
            <a:ext cx="1877437" cy="646331"/>
          </a:xfrm>
          <a:prstGeom prst="rect">
            <a:avLst/>
          </a:prstGeom>
          <a:noFill/>
        </p:spPr>
        <p:txBody>
          <a:bodyPr wrap="none" rtlCol="0">
            <a:spAutoFit/>
          </a:bodyPr>
          <a:lstStyle/>
          <a:p>
            <a:r>
              <a:rPr lang="en-US" dirty="0" smtClean="0">
                <a:solidFill>
                  <a:srgbClr val="F44DFF"/>
                </a:solidFill>
              </a:rPr>
              <a:t>(</a:t>
            </a:r>
            <a:r>
              <a:rPr lang="en-US" dirty="0" err="1" smtClean="0">
                <a:solidFill>
                  <a:srgbClr val="F44DFF"/>
                </a:solidFill>
              </a:rPr>
              <a:t>Transimp</a:t>
            </a:r>
            <a:r>
              <a:rPr lang="en-US" dirty="0" smtClean="0">
                <a:solidFill>
                  <a:srgbClr val="F44DFF"/>
                </a:solidFill>
              </a:rPr>
              <a:t>. Amp)</a:t>
            </a:r>
            <a:r>
              <a:rPr lang="en-US" baseline="30000" dirty="0" smtClean="0">
                <a:solidFill>
                  <a:srgbClr val="F44DFF"/>
                </a:solidFill>
              </a:rPr>
              <a:t>-1</a:t>
            </a:r>
          </a:p>
          <a:p>
            <a:r>
              <a:rPr lang="en-US" dirty="0">
                <a:solidFill>
                  <a:srgbClr val="F44DFF"/>
                </a:solidFill>
              </a:rPr>
              <a:t> </a:t>
            </a:r>
            <a:r>
              <a:rPr lang="en-US" dirty="0" smtClean="0">
                <a:solidFill>
                  <a:srgbClr val="F44DFF"/>
                </a:solidFill>
              </a:rPr>
              <a:t>     switchable</a:t>
            </a:r>
            <a:endParaRPr lang="en-US" dirty="0">
              <a:solidFill>
                <a:srgbClr val="F44DFF"/>
              </a:solidFill>
            </a:endParaRPr>
          </a:p>
        </p:txBody>
      </p:sp>
      <p:sp>
        <p:nvSpPr>
          <p:cNvPr id="13" name="TextBox 12"/>
          <p:cNvSpPr txBox="1"/>
          <p:nvPr/>
        </p:nvSpPr>
        <p:spPr>
          <a:xfrm>
            <a:off x="5251716" y="4481167"/>
            <a:ext cx="926193" cy="369332"/>
          </a:xfrm>
          <a:prstGeom prst="rect">
            <a:avLst/>
          </a:prstGeom>
          <a:noFill/>
        </p:spPr>
        <p:txBody>
          <a:bodyPr wrap="none" rtlCol="0">
            <a:spAutoFit/>
          </a:bodyPr>
          <a:lstStyle/>
          <a:p>
            <a:r>
              <a:rPr lang="en-US" dirty="0" smtClean="0">
                <a:solidFill>
                  <a:srgbClr val="CCFFCC"/>
                </a:solidFill>
                <a:effectLst>
                  <a:innerShdw blurRad="114300">
                    <a:prstClr val="black"/>
                  </a:innerShdw>
                </a:effectLst>
              </a:rPr>
              <a:t>A -&gt; mA</a:t>
            </a:r>
            <a:endParaRPr lang="en-US" dirty="0">
              <a:solidFill>
                <a:srgbClr val="CCFFCC"/>
              </a:solidFill>
              <a:effectLst>
                <a:innerShdw blurRad="114300">
                  <a:prstClr val="black"/>
                </a:innerShdw>
              </a:effectLst>
            </a:endParaRPr>
          </a:p>
        </p:txBody>
      </p:sp>
      <p:cxnSp>
        <p:nvCxnSpPr>
          <p:cNvPr id="15" name="Straight Arrow Connector 14"/>
          <p:cNvCxnSpPr>
            <a:stCxn id="11" idx="0"/>
          </p:cNvCxnSpPr>
          <p:nvPr/>
        </p:nvCxnSpPr>
        <p:spPr>
          <a:xfrm flipH="1" flipV="1">
            <a:off x="3287864" y="3801421"/>
            <a:ext cx="222794" cy="732484"/>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1" idx="2"/>
          </p:cNvCxnSpPr>
          <p:nvPr/>
        </p:nvCxnSpPr>
        <p:spPr>
          <a:xfrm flipH="1">
            <a:off x="3287864" y="4903237"/>
            <a:ext cx="222794" cy="66388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2" idx="0"/>
          </p:cNvCxnSpPr>
          <p:nvPr/>
        </p:nvCxnSpPr>
        <p:spPr>
          <a:xfrm flipV="1">
            <a:off x="1645189" y="4118957"/>
            <a:ext cx="938718" cy="284378"/>
          </a:xfrm>
          <a:prstGeom prst="straightConnector1">
            <a:avLst/>
          </a:prstGeom>
          <a:ln>
            <a:solidFill>
              <a:srgbClr val="F44DFF"/>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3"/>
          </p:cNvCxnSpPr>
          <p:nvPr/>
        </p:nvCxnSpPr>
        <p:spPr>
          <a:xfrm flipV="1">
            <a:off x="2583907" y="3801421"/>
            <a:ext cx="1143139" cy="925080"/>
          </a:xfrm>
          <a:prstGeom prst="straightConnector1">
            <a:avLst/>
          </a:prstGeom>
          <a:ln>
            <a:solidFill>
              <a:srgbClr val="F44DFF"/>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3"/>
          </p:cNvCxnSpPr>
          <p:nvPr/>
        </p:nvCxnSpPr>
        <p:spPr>
          <a:xfrm>
            <a:off x="2583907" y="4726501"/>
            <a:ext cx="1000699" cy="840616"/>
          </a:xfrm>
          <a:prstGeom prst="straightConnector1">
            <a:avLst/>
          </a:prstGeom>
          <a:ln>
            <a:solidFill>
              <a:srgbClr val="F44DFF"/>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2" idx="2"/>
          </p:cNvCxnSpPr>
          <p:nvPr/>
        </p:nvCxnSpPr>
        <p:spPr>
          <a:xfrm>
            <a:off x="1645189" y="5049666"/>
            <a:ext cx="938718" cy="897299"/>
          </a:xfrm>
          <a:prstGeom prst="straightConnector1">
            <a:avLst/>
          </a:prstGeom>
          <a:ln>
            <a:solidFill>
              <a:srgbClr val="F44DFF"/>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3" idx="0"/>
          </p:cNvCxnSpPr>
          <p:nvPr/>
        </p:nvCxnSpPr>
        <p:spPr>
          <a:xfrm flipH="1" flipV="1">
            <a:off x="4178084" y="4059605"/>
            <a:ext cx="1536729" cy="421562"/>
          </a:xfrm>
          <a:prstGeom prst="straightConnector1">
            <a:avLst/>
          </a:prstGeom>
          <a:ln>
            <a:solidFill>
              <a:srgbClr val="CCFFCC"/>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3" idx="2"/>
          </p:cNvCxnSpPr>
          <p:nvPr/>
        </p:nvCxnSpPr>
        <p:spPr>
          <a:xfrm flipH="1">
            <a:off x="3121695" y="4850499"/>
            <a:ext cx="2593118" cy="1227036"/>
          </a:xfrm>
          <a:prstGeom prst="straightConnector1">
            <a:avLst/>
          </a:prstGeom>
          <a:ln>
            <a:solidFill>
              <a:srgbClr val="CCFFCC"/>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867966" y="4376964"/>
            <a:ext cx="884727" cy="646331"/>
          </a:xfrm>
          <a:prstGeom prst="rect">
            <a:avLst/>
          </a:prstGeom>
          <a:noFill/>
        </p:spPr>
        <p:txBody>
          <a:bodyPr wrap="none" rtlCol="0">
            <a:spAutoFit/>
          </a:bodyPr>
          <a:lstStyle/>
          <a:p>
            <a:pPr algn="ctr"/>
            <a:r>
              <a:rPr lang="en-US" i="1" dirty="0" smtClean="0">
                <a:solidFill>
                  <a:schemeClr val="tx2">
                    <a:lumMod val="60000"/>
                    <a:lumOff val="40000"/>
                  </a:schemeClr>
                </a:solidFill>
              </a:rPr>
              <a:t>“mA”</a:t>
            </a:r>
          </a:p>
          <a:p>
            <a:pPr algn="ctr"/>
            <a:r>
              <a:rPr lang="en-US" i="1" dirty="0">
                <a:solidFill>
                  <a:schemeClr val="tx2">
                    <a:lumMod val="60000"/>
                    <a:lumOff val="40000"/>
                  </a:schemeClr>
                </a:solidFill>
              </a:rPr>
              <a:t>C</a:t>
            </a:r>
            <a:r>
              <a:rPr lang="en-US" i="1" dirty="0" smtClean="0">
                <a:solidFill>
                  <a:schemeClr val="tx2">
                    <a:lumMod val="60000"/>
                    <a:lumOff val="40000"/>
                  </a:schemeClr>
                </a:solidFill>
              </a:rPr>
              <a:t>ounts</a:t>
            </a:r>
            <a:endParaRPr lang="en-US" i="1" dirty="0">
              <a:solidFill>
                <a:schemeClr val="tx2">
                  <a:lumMod val="60000"/>
                  <a:lumOff val="40000"/>
                </a:schemeClr>
              </a:solidFill>
            </a:endParaRPr>
          </a:p>
        </p:txBody>
      </p:sp>
      <p:sp>
        <p:nvSpPr>
          <p:cNvPr id="44" name="TextBox 43"/>
          <p:cNvSpPr txBox="1"/>
          <p:nvPr/>
        </p:nvSpPr>
        <p:spPr>
          <a:xfrm>
            <a:off x="-102516" y="4376964"/>
            <a:ext cx="884727" cy="646331"/>
          </a:xfrm>
          <a:prstGeom prst="rect">
            <a:avLst/>
          </a:prstGeom>
          <a:noFill/>
        </p:spPr>
        <p:txBody>
          <a:bodyPr wrap="none" rtlCol="0">
            <a:spAutoFit/>
          </a:bodyPr>
          <a:lstStyle/>
          <a:p>
            <a:pPr algn="ctr"/>
            <a:r>
              <a:rPr lang="en-US" i="1" dirty="0" smtClean="0">
                <a:solidFill>
                  <a:schemeClr val="tx2">
                    <a:lumMod val="60000"/>
                    <a:lumOff val="40000"/>
                  </a:schemeClr>
                </a:solidFill>
              </a:rPr>
              <a:t>ADC </a:t>
            </a:r>
          </a:p>
          <a:p>
            <a:pPr algn="ctr"/>
            <a:r>
              <a:rPr lang="en-US" i="1" dirty="0" smtClean="0">
                <a:solidFill>
                  <a:schemeClr val="tx2">
                    <a:lumMod val="60000"/>
                    <a:lumOff val="40000"/>
                  </a:schemeClr>
                </a:solidFill>
              </a:rPr>
              <a:t>Counts</a:t>
            </a:r>
            <a:endParaRPr lang="en-US" i="1" dirty="0">
              <a:solidFill>
                <a:schemeClr val="tx2">
                  <a:lumMod val="60000"/>
                  <a:lumOff val="40000"/>
                </a:schemeClr>
              </a:solidFill>
            </a:endParaRPr>
          </a:p>
        </p:txBody>
      </p:sp>
      <p:sp>
        <p:nvSpPr>
          <p:cNvPr id="50" name="TextBox 49"/>
          <p:cNvSpPr txBox="1"/>
          <p:nvPr/>
        </p:nvSpPr>
        <p:spPr>
          <a:xfrm>
            <a:off x="2375062" y="1867513"/>
            <a:ext cx="3863339" cy="646331"/>
          </a:xfrm>
          <a:prstGeom prst="rect">
            <a:avLst/>
          </a:prstGeom>
          <a:noFill/>
        </p:spPr>
        <p:txBody>
          <a:bodyPr wrap="square" rtlCol="0">
            <a:spAutoFit/>
          </a:bodyPr>
          <a:lstStyle/>
          <a:p>
            <a:r>
              <a:rPr lang="en-US" dirty="0" smtClean="0"/>
              <a:t>Both sites convert raw DCPD ADC counts into [mA]</a:t>
            </a:r>
            <a:endParaRPr lang="en-US" dirty="0"/>
          </a:p>
        </p:txBody>
      </p:sp>
    </p:spTree>
    <p:extLst>
      <p:ext uri="{BB962C8B-B14F-4D97-AF65-F5344CB8AC3E}">
        <p14:creationId xmlns:p14="http://schemas.microsoft.com/office/powerpoint/2010/main" val="20465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55" y="343268"/>
            <a:ext cx="8842617" cy="6631962"/>
          </a:xfrm>
          <a:prstGeom prst="rect">
            <a:avLst/>
          </a:prstGeom>
        </p:spPr>
      </p:pic>
      <p:sp>
        <p:nvSpPr>
          <p:cNvPr id="2" name="Title 1"/>
          <p:cNvSpPr>
            <a:spLocks noGrp="1"/>
          </p:cNvSpPr>
          <p:nvPr>
            <p:ph type="title"/>
          </p:nvPr>
        </p:nvSpPr>
        <p:spPr/>
        <p:txBody>
          <a:bodyPr>
            <a:normAutofit fontScale="90000"/>
          </a:bodyPr>
          <a:lstStyle/>
          <a:p>
            <a:r>
              <a:rPr lang="en-US" dirty="0" smtClean="0"/>
              <a:t>DARM Open Loop Gain TF (Big Picture)</a:t>
            </a:r>
            <a:endParaRPr lang="en-US" dirty="0"/>
          </a:p>
        </p:txBody>
      </p:sp>
      <p:sp>
        <p:nvSpPr>
          <p:cNvPr id="5" name="Slide Number Placeholder 4"/>
          <p:cNvSpPr>
            <a:spLocks noGrp="1"/>
          </p:cNvSpPr>
          <p:nvPr>
            <p:ph type="sldNum" sz="quarter" idx="12"/>
          </p:nvPr>
        </p:nvSpPr>
        <p:spPr/>
        <p:txBody>
          <a:bodyPr/>
          <a:lstStyle/>
          <a:p>
            <a:fld id="{B1059779-8340-E248-9AC1-47FC9D1DE0B7}" type="slidenum">
              <a:rPr lang="en-US" smtClean="0"/>
              <a:t>2</a:t>
            </a:fld>
            <a:endParaRPr lang="en-US"/>
          </a:p>
        </p:txBody>
      </p:sp>
      <p:sp>
        <p:nvSpPr>
          <p:cNvPr id="8" name="TextBox 7"/>
          <p:cNvSpPr txBox="1"/>
          <p:nvPr/>
        </p:nvSpPr>
        <p:spPr>
          <a:xfrm>
            <a:off x="5605468" y="1437511"/>
            <a:ext cx="2662292" cy="646331"/>
          </a:xfrm>
          <a:prstGeom prst="rect">
            <a:avLst/>
          </a:prstGeom>
          <a:noFill/>
        </p:spPr>
        <p:txBody>
          <a:bodyPr wrap="square" rtlCol="0">
            <a:spAutoFit/>
          </a:bodyPr>
          <a:lstStyle/>
          <a:p>
            <a:r>
              <a:rPr lang="en-US" dirty="0" smtClean="0">
                <a:solidFill>
                  <a:srgbClr val="FF0000"/>
                </a:solidFill>
              </a:rPr>
              <a:t>H1</a:t>
            </a:r>
            <a:r>
              <a:rPr lang="en-US" dirty="0" smtClean="0"/>
              <a:t> has notched </a:t>
            </a:r>
            <a:r>
              <a:rPr lang="en-US" dirty="0" smtClean="0"/>
              <a:t>out 2 kHz and above violin modes</a:t>
            </a:r>
            <a:endParaRPr lang="en-US" dirty="0"/>
          </a:p>
        </p:txBody>
      </p:sp>
      <p:sp>
        <p:nvSpPr>
          <p:cNvPr id="9" name="TextBox 8"/>
          <p:cNvSpPr txBox="1"/>
          <p:nvPr/>
        </p:nvSpPr>
        <p:spPr>
          <a:xfrm>
            <a:off x="1333849" y="1622177"/>
            <a:ext cx="2015580" cy="923330"/>
          </a:xfrm>
          <a:prstGeom prst="rect">
            <a:avLst/>
          </a:prstGeom>
          <a:noFill/>
        </p:spPr>
        <p:txBody>
          <a:bodyPr wrap="square" rtlCol="0">
            <a:spAutoFit/>
          </a:bodyPr>
          <a:lstStyle/>
          <a:p>
            <a:r>
              <a:rPr lang="en-US" dirty="0" smtClean="0">
                <a:solidFill>
                  <a:srgbClr val="FF0000"/>
                </a:solidFill>
              </a:rPr>
              <a:t>H1</a:t>
            </a:r>
            <a:r>
              <a:rPr lang="en-US" dirty="0" smtClean="0"/>
              <a:t> </a:t>
            </a:r>
            <a:r>
              <a:rPr lang="en-US" dirty="0" smtClean="0"/>
              <a:t>stil</a:t>
            </a:r>
            <a:r>
              <a:rPr lang="en-US" dirty="0" smtClean="0"/>
              <a:t>l may </a:t>
            </a:r>
            <a:r>
              <a:rPr lang="en-US" dirty="0" smtClean="0"/>
              <a:t>need </a:t>
            </a:r>
            <a:r>
              <a:rPr lang="en-US" dirty="0" smtClean="0"/>
              <a:t>more gain at low frequency</a:t>
            </a:r>
            <a:endParaRPr lang="en-US" dirty="0"/>
          </a:p>
        </p:txBody>
      </p:sp>
      <p:sp>
        <p:nvSpPr>
          <p:cNvPr id="10" name="TextBox 9"/>
          <p:cNvSpPr txBox="1"/>
          <p:nvPr/>
        </p:nvSpPr>
        <p:spPr>
          <a:xfrm>
            <a:off x="3777308" y="1114345"/>
            <a:ext cx="2015580" cy="646331"/>
          </a:xfrm>
          <a:prstGeom prst="rect">
            <a:avLst/>
          </a:prstGeom>
          <a:noFill/>
        </p:spPr>
        <p:txBody>
          <a:bodyPr wrap="square" rtlCol="0">
            <a:spAutoFit/>
          </a:bodyPr>
          <a:lstStyle/>
          <a:p>
            <a:pPr algn="ctr"/>
            <a:r>
              <a:rPr lang="en-US" dirty="0" smtClean="0"/>
              <a:t>Roughly the the same UGF</a:t>
            </a:r>
            <a:endParaRPr lang="en-US" dirty="0"/>
          </a:p>
        </p:txBody>
      </p:sp>
      <p:sp>
        <p:nvSpPr>
          <p:cNvPr id="11" name="TextBox 10"/>
          <p:cNvSpPr txBox="1"/>
          <p:nvPr/>
        </p:nvSpPr>
        <p:spPr>
          <a:xfrm>
            <a:off x="3929708" y="4828049"/>
            <a:ext cx="2015580" cy="923330"/>
          </a:xfrm>
          <a:prstGeom prst="rect">
            <a:avLst/>
          </a:prstGeom>
          <a:noFill/>
        </p:spPr>
        <p:txBody>
          <a:bodyPr wrap="square" rtlCol="0">
            <a:spAutoFit/>
          </a:bodyPr>
          <a:lstStyle/>
          <a:p>
            <a:pPr algn="ctr"/>
            <a:r>
              <a:rPr lang="en-US" dirty="0" smtClean="0"/>
              <a:t>Good compromise on aggression of filtering</a:t>
            </a:r>
            <a:endParaRPr lang="en-US" dirty="0"/>
          </a:p>
        </p:txBody>
      </p:sp>
      <p:sp>
        <p:nvSpPr>
          <p:cNvPr id="3" name="Date Placeholder 2"/>
          <p:cNvSpPr>
            <a:spLocks noGrp="1"/>
          </p:cNvSpPr>
          <p:nvPr>
            <p:ph type="dt" sz="half" idx="10"/>
          </p:nvPr>
        </p:nvSpPr>
        <p:spPr/>
        <p:txBody>
          <a:bodyPr/>
          <a:lstStyle/>
          <a:p>
            <a:r>
              <a:rPr lang="en-US" smtClean="0"/>
              <a:t>G1700316-v2</a:t>
            </a:r>
            <a:endParaRPr lang="en-US"/>
          </a:p>
        </p:txBody>
      </p:sp>
    </p:spTree>
    <p:extLst>
      <p:ext uri="{BB962C8B-B14F-4D97-AF65-F5344CB8AC3E}">
        <p14:creationId xmlns:p14="http://schemas.microsoft.com/office/powerpoint/2010/main" val="404513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nsingFunctionMap_O2_withOMCDCPDSU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688667"/>
          </a:xfrm>
          <a:prstGeom prst="rect">
            <a:avLst/>
          </a:prstGeom>
        </p:spPr>
      </p:pic>
      <p:sp>
        <p:nvSpPr>
          <p:cNvPr id="4" name="Date Placeholder 3"/>
          <p:cNvSpPr>
            <a:spLocks noGrp="1"/>
          </p:cNvSpPr>
          <p:nvPr>
            <p:ph type="dt" sz="half" idx="10"/>
          </p:nvPr>
        </p:nvSpPr>
        <p:spPr/>
        <p:txBody>
          <a:bodyPr/>
          <a:lstStyle/>
          <a:p>
            <a:r>
              <a:rPr lang="en-US" smtClean="0"/>
              <a:t>G1700316-v2</a:t>
            </a:r>
            <a:endParaRPr lang="en-US"/>
          </a:p>
        </p:txBody>
      </p:sp>
      <p:sp>
        <p:nvSpPr>
          <p:cNvPr id="5" name="Slide Number Placeholder 4"/>
          <p:cNvSpPr>
            <a:spLocks noGrp="1"/>
          </p:cNvSpPr>
          <p:nvPr>
            <p:ph type="sldNum" sz="quarter" idx="12"/>
          </p:nvPr>
        </p:nvSpPr>
        <p:spPr/>
        <p:txBody>
          <a:bodyPr/>
          <a:lstStyle/>
          <a:p>
            <a:fld id="{B1059779-8340-E248-9AC1-47FC9D1DE0B7}" type="slidenum">
              <a:rPr lang="en-US" smtClean="0"/>
              <a:t>20</a:t>
            </a:fld>
            <a:endParaRPr lang="en-US"/>
          </a:p>
        </p:txBody>
      </p:sp>
      <p:sp>
        <p:nvSpPr>
          <p:cNvPr id="7" name="Title 1"/>
          <p:cNvSpPr>
            <a:spLocks noGrp="1"/>
          </p:cNvSpPr>
          <p:nvPr>
            <p:ph type="title"/>
          </p:nvPr>
        </p:nvSpPr>
        <p:spPr/>
        <p:txBody>
          <a:bodyPr>
            <a:normAutofit fontScale="90000"/>
          </a:bodyPr>
          <a:lstStyle/>
          <a:p>
            <a:r>
              <a:rPr lang="en-US" b="1" dirty="0" smtClean="0">
                <a:solidFill>
                  <a:srgbClr val="3366FF"/>
                </a:solidFill>
              </a:rPr>
              <a:t>APPENDIX A: Sensing Function Units</a:t>
            </a:r>
            <a:endParaRPr lang="en-US" b="1" dirty="0">
              <a:solidFill>
                <a:srgbClr val="3366FF"/>
              </a:solidFill>
            </a:endParaRPr>
          </a:p>
        </p:txBody>
      </p:sp>
      <p:sp>
        <p:nvSpPr>
          <p:cNvPr id="9" name="TextBox 8"/>
          <p:cNvSpPr txBox="1"/>
          <p:nvPr/>
        </p:nvSpPr>
        <p:spPr>
          <a:xfrm>
            <a:off x="267292" y="2682662"/>
            <a:ext cx="2841719" cy="646331"/>
          </a:xfrm>
          <a:prstGeom prst="rect">
            <a:avLst/>
          </a:prstGeom>
          <a:noFill/>
        </p:spPr>
        <p:txBody>
          <a:bodyPr wrap="none" rtlCol="0">
            <a:spAutoFit/>
          </a:bodyPr>
          <a:lstStyle/>
          <a:p>
            <a:r>
              <a:rPr lang="en-US" b="1" dirty="0" smtClean="0">
                <a:solidFill>
                  <a:srgbClr val="F44DFF"/>
                </a:solidFill>
              </a:rPr>
              <a:t>Empty (Unity Pass Through)</a:t>
            </a:r>
          </a:p>
          <a:p>
            <a:r>
              <a:rPr lang="en-US" b="1" dirty="0" smtClean="0">
                <a:solidFill>
                  <a:srgbClr val="F44DFF"/>
                </a:solidFill>
              </a:rPr>
              <a:t>at both sites</a:t>
            </a:r>
            <a:endParaRPr lang="en-US" b="1" dirty="0">
              <a:solidFill>
                <a:srgbClr val="F44DFF"/>
              </a:solidFill>
            </a:endParaRPr>
          </a:p>
        </p:txBody>
      </p:sp>
      <p:pic>
        <p:nvPicPr>
          <p:cNvPr id="10" name="Picture 9" descr="L1_OMC_DCPD_Overvie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22" y="4037319"/>
            <a:ext cx="3964428" cy="2571783"/>
          </a:xfrm>
          <a:prstGeom prst="rect">
            <a:avLst/>
          </a:prstGeom>
        </p:spPr>
      </p:pic>
      <p:pic>
        <p:nvPicPr>
          <p:cNvPr id="11" name="Picture 10" descr="H1_OMC_DCPD_Overvi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195" y="3754775"/>
            <a:ext cx="4640085" cy="3010092"/>
          </a:xfrm>
          <a:prstGeom prst="rect">
            <a:avLst/>
          </a:prstGeom>
        </p:spPr>
      </p:pic>
      <p:cxnSp>
        <p:nvCxnSpPr>
          <p:cNvPr id="12" name="Straight Arrow Connector 11"/>
          <p:cNvCxnSpPr/>
          <p:nvPr/>
        </p:nvCxnSpPr>
        <p:spPr>
          <a:xfrm>
            <a:off x="1658847" y="3098119"/>
            <a:ext cx="335236" cy="83091"/>
          </a:xfrm>
          <a:prstGeom prst="straightConnector1">
            <a:avLst/>
          </a:prstGeom>
          <a:ln>
            <a:solidFill>
              <a:srgbClr val="F44DFF"/>
            </a:solidFill>
            <a:tailEnd type="arrow"/>
          </a:ln>
        </p:spPr>
        <p:style>
          <a:lnRef idx="2">
            <a:schemeClr val="accent1"/>
          </a:lnRef>
          <a:fillRef idx="0">
            <a:schemeClr val="accent1"/>
          </a:fillRef>
          <a:effectRef idx="1">
            <a:schemeClr val="accent1"/>
          </a:effectRef>
          <a:fontRef idx="minor">
            <a:schemeClr val="tx1"/>
          </a:fontRef>
        </p:style>
      </p:cxnSp>
      <p:sp>
        <p:nvSpPr>
          <p:cNvPr id="15" name="Frame 14"/>
          <p:cNvSpPr/>
          <p:nvPr/>
        </p:nvSpPr>
        <p:spPr>
          <a:xfrm>
            <a:off x="3050401" y="3098119"/>
            <a:ext cx="747853" cy="474807"/>
          </a:xfrm>
          <a:prstGeom prst="frame">
            <a:avLst/>
          </a:prstGeom>
          <a:solidFill>
            <a:srgbClr val="FAEE1A"/>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2304999" y="4491073"/>
            <a:ext cx="1762021" cy="369332"/>
          </a:xfrm>
          <a:prstGeom prst="rect">
            <a:avLst/>
          </a:prstGeom>
          <a:noFill/>
        </p:spPr>
        <p:txBody>
          <a:bodyPr wrap="none" rtlCol="0">
            <a:spAutoFit/>
          </a:bodyPr>
          <a:lstStyle/>
          <a:p>
            <a:r>
              <a:rPr lang="en-US" dirty="0" smtClean="0">
                <a:solidFill>
                  <a:srgbClr val="FAEE1A"/>
                </a:solidFill>
              </a:rPr>
              <a:t>Balancing Matrix</a:t>
            </a:r>
            <a:endParaRPr lang="en-US" dirty="0">
              <a:solidFill>
                <a:srgbClr val="FAEE1A"/>
              </a:solidFill>
            </a:endParaRPr>
          </a:p>
        </p:txBody>
      </p:sp>
      <p:cxnSp>
        <p:nvCxnSpPr>
          <p:cNvPr id="20" name="Straight Arrow Connector 19"/>
          <p:cNvCxnSpPr/>
          <p:nvPr/>
        </p:nvCxnSpPr>
        <p:spPr>
          <a:xfrm flipH="1">
            <a:off x="1816041" y="4860405"/>
            <a:ext cx="664694" cy="338179"/>
          </a:xfrm>
          <a:prstGeom prst="straightConnector1">
            <a:avLst/>
          </a:prstGeom>
          <a:ln>
            <a:solidFill>
              <a:srgbClr val="FAEE1A"/>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2304999" y="4860405"/>
            <a:ext cx="313670" cy="658674"/>
          </a:xfrm>
          <a:prstGeom prst="straightConnector1">
            <a:avLst/>
          </a:prstGeom>
          <a:ln>
            <a:solidFill>
              <a:srgbClr val="FAEE1A"/>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872840" y="4074261"/>
            <a:ext cx="3051699" cy="923330"/>
          </a:xfrm>
          <a:prstGeom prst="rect">
            <a:avLst/>
          </a:prstGeom>
          <a:noFill/>
        </p:spPr>
        <p:txBody>
          <a:bodyPr wrap="none" rtlCol="0">
            <a:spAutoFit/>
          </a:bodyPr>
          <a:lstStyle/>
          <a:p>
            <a:r>
              <a:rPr lang="en-US" dirty="0" smtClean="0">
                <a:solidFill>
                  <a:srgbClr val="FAEE1A"/>
                </a:solidFill>
              </a:rPr>
              <a:t>Coefficients very close to unity</a:t>
            </a:r>
          </a:p>
          <a:p>
            <a:r>
              <a:rPr lang="en-US" dirty="0" smtClean="0">
                <a:solidFill>
                  <a:srgbClr val="FAEE1A"/>
                </a:solidFill>
              </a:rPr>
              <a:t>see e.g. LHO </a:t>
            </a:r>
            <a:r>
              <a:rPr lang="en-US" dirty="0" err="1" smtClean="0">
                <a:solidFill>
                  <a:srgbClr val="FAEE1A"/>
                </a:solidFill>
              </a:rPr>
              <a:t>aLOG</a:t>
            </a:r>
            <a:r>
              <a:rPr lang="en-US" dirty="0" smtClean="0">
                <a:solidFill>
                  <a:srgbClr val="FAEE1A"/>
                </a:solidFill>
              </a:rPr>
              <a:t> </a:t>
            </a:r>
            <a:r>
              <a:rPr lang="nl-NL" dirty="0" smtClean="0">
                <a:solidFill>
                  <a:srgbClr val="FAEE1A"/>
                </a:solidFill>
              </a:rPr>
              <a:t>29856</a:t>
            </a:r>
          </a:p>
          <a:p>
            <a:r>
              <a:rPr lang="nl-NL" dirty="0" err="1" smtClean="0">
                <a:solidFill>
                  <a:srgbClr val="FAEE1A"/>
                </a:solidFill>
              </a:rPr>
              <a:t>for</a:t>
            </a:r>
            <a:r>
              <a:rPr lang="nl-NL" dirty="0" smtClean="0">
                <a:solidFill>
                  <a:srgbClr val="FAEE1A"/>
                </a:solidFill>
              </a:rPr>
              <a:t> </a:t>
            </a:r>
            <a:r>
              <a:rPr lang="nl-NL" dirty="0" err="1" smtClean="0">
                <a:solidFill>
                  <a:srgbClr val="FAEE1A"/>
                </a:solidFill>
              </a:rPr>
              <a:t>how</a:t>
            </a:r>
            <a:r>
              <a:rPr lang="nl-NL" dirty="0" smtClean="0">
                <a:solidFill>
                  <a:srgbClr val="FAEE1A"/>
                </a:solidFill>
              </a:rPr>
              <a:t> </a:t>
            </a:r>
            <a:r>
              <a:rPr lang="nl-NL" dirty="0" err="1" smtClean="0">
                <a:solidFill>
                  <a:srgbClr val="FAEE1A"/>
                </a:solidFill>
              </a:rPr>
              <a:t>this</a:t>
            </a:r>
            <a:r>
              <a:rPr lang="nl-NL" dirty="0" smtClean="0">
                <a:solidFill>
                  <a:srgbClr val="FAEE1A"/>
                </a:solidFill>
              </a:rPr>
              <a:t> is </a:t>
            </a:r>
            <a:r>
              <a:rPr lang="nl-NL" dirty="0" err="1" smtClean="0">
                <a:solidFill>
                  <a:srgbClr val="FAEE1A"/>
                </a:solidFill>
              </a:rPr>
              <a:t>calculated</a:t>
            </a:r>
            <a:endParaRPr lang="en-US" dirty="0">
              <a:solidFill>
                <a:srgbClr val="FAEE1A"/>
              </a:solidFill>
            </a:endParaRPr>
          </a:p>
        </p:txBody>
      </p:sp>
      <p:sp>
        <p:nvSpPr>
          <p:cNvPr id="28" name="TextBox 27"/>
          <p:cNvSpPr txBox="1"/>
          <p:nvPr/>
        </p:nvSpPr>
        <p:spPr>
          <a:xfrm>
            <a:off x="2464994" y="1698277"/>
            <a:ext cx="3788217" cy="923330"/>
          </a:xfrm>
          <a:prstGeom prst="rect">
            <a:avLst/>
          </a:prstGeom>
          <a:noFill/>
        </p:spPr>
        <p:txBody>
          <a:bodyPr wrap="none" rtlCol="0">
            <a:spAutoFit/>
          </a:bodyPr>
          <a:lstStyle/>
          <a:p>
            <a:r>
              <a:rPr lang="en-US" dirty="0" smtClean="0"/>
              <a:t>Both sites balance and add the DCPDs</a:t>
            </a:r>
          </a:p>
          <a:p>
            <a:r>
              <a:rPr lang="en-US" dirty="0" smtClean="0"/>
              <a:t>to create </a:t>
            </a:r>
          </a:p>
          <a:p>
            <a:r>
              <a:rPr lang="en-US" dirty="0" smtClean="0">
                <a:latin typeface="Courier"/>
                <a:cs typeface="Courier"/>
              </a:rPr>
              <a:t>${IFO}:OMC-DCPD_SUM_OUT_DQ</a:t>
            </a:r>
            <a:endParaRPr lang="en-US" dirty="0">
              <a:latin typeface="Courier"/>
              <a:cs typeface="Courier"/>
            </a:endParaRPr>
          </a:p>
        </p:txBody>
      </p:sp>
      <p:sp>
        <p:nvSpPr>
          <p:cNvPr id="29" name="Rectangle 28"/>
          <p:cNvSpPr/>
          <p:nvPr/>
        </p:nvSpPr>
        <p:spPr>
          <a:xfrm>
            <a:off x="313755" y="3775709"/>
            <a:ext cx="2390398" cy="261610"/>
          </a:xfrm>
          <a:prstGeom prst="rect">
            <a:avLst/>
          </a:prstGeom>
        </p:spPr>
        <p:txBody>
          <a:bodyPr wrap="none">
            <a:spAutoFit/>
          </a:bodyPr>
          <a:lstStyle/>
          <a:p>
            <a:r>
              <a:rPr lang="en-US" sz="1100" dirty="0">
                <a:latin typeface="Courier"/>
                <a:cs typeface="Courier"/>
              </a:rPr>
              <a:t>${IFO}:OMC-DCPD_SUM_OUT_DQ</a:t>
            </a:r>
            <a:endParaRPr lang="en-US" sz="1100" dirty="0">
              <a:latin typeface="Courier"/>
              <a:cs typeface="Courier"/>
            </a:endParaRPr>
          </a:p>
        </p:txBody>
      </p:sp>
    </p:spTree>
    <p:extLst>
      <p:ext uri="{BB962C8B-B14F-4D97-AF65-F5344CB8AC3E}">
        <p14:creationId xmlns:p14="http://schemas.microsoft.com/office/powerpoint/2010/main" val="211590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ensingFunctionMap_O2_onlylineariz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9700"/>
            <a:ext cx="9144000" cy="6688667"/>
          </a:xfrm>
          <a:prstGeom prst="rect">
            <a:avLst/>
          </a:prstGeom>
        </p:spPr>
      </p:pic>
      <p:sp>
        <p:nvSpPr>
          <p:cNvPr id="4" name="Date Placeholder 3"/>
          <p:cNvSpPr>
            <a:spLocks noGrp="1"/>
          </p:cNvSpPr>
          <p:nvPr>
            <p:ph type="dt" sz="half" idx="10"/>
          </p:nvPr>
        </p:nvSpPr>
        <p:spPr/>
        <p:txBody>
          <a:bodyPr/>
          <a:lstStyle/>
          <a:p>
            <a:r>
              <a:rPr lang="en-US" smtClean="0"/>
              <a:t>G1700316-v2</a:t>
            </a:r>
            <a:endParaRPr lang="en-US"/>
          </a:p>
        </p:txBody>
      </p:sp>
      <p:sp>
        <p:nvSpPr>
          <p:cNvPr id="5" name="Slide Number Placeholder 4"/>
          <p:cNvSpPr>
            <a:spLocks noGrp="1"/>
          </p:cNvSpPr>
          <p:nvPr>
            <p:ph type="sldNum" sz="quarter" idx="12"/>
          </p:nvPr>
        </p:nvSpPr>
        <p:spPr/>
        <p:txBody>
          <a:bodyPr/>
          <a:lstStyle/>
          <a:p>
            <a:fld id="{B1059779-8340-E248-9AC1-47FC9D1DE0B7}" type="slidenum">
              <a:rPr lang="en-US" smtClean="0"/>
              <a:t>21</a:t>
            </a:fld>
            <a:endParaRPr lang="en-US"/>
          </a:p>
        </p:txBody>
      </p:sp>
      <p:sp>
        <p:nvSpPr>
          <p:cNvPr id="6" name="Title 1"/>
          <p:cNvSpPr>
            <a:spLocks noGrp="1"/>
          </p:cNvSpPr>
          <p:nvPr>
            <p:ph type="title"/>
          </p:nvPr>
        </p:nvSpPr>
        <p:spPr>
          <a:xfrm>
            <a:off x="457200" y="18420"/>
            <a:ext cx="8229600" cy="571995"/>
          </a:xfrm>
        </p:spPr>
        <p:txBody>
          <a:bodyPr>
            <a:normAutofit fontScale="90000"/>
          </a:bodyPr>
          <a:lstStyle/>
          <a:p>
            <a:r>
              <a:rPr lang="en-US" b="1" dirty="0" smtClean="0">
                <a:solidFill>
                  <a:srgbClr val="3366FF"/>
                </a:solidFill>
              </a:rPr>
              <a:t>APPENDIX A: Sensing Function Units</a:t>
            </a:r>
            <a:endParaRPr lang="en-US" b="1" dirty="0">
              <a:solidFill>
                <a:srgbClr val="3366FF"/>
              </a:solidFill>
            </a:endParaRPr>
          </a:p>
        </p:txBody>
      </p:sp>
      <p:pic>
        <p:nvPicPr>
          <p:cNvPr id="10" name="Picture 9" descr="H1_OMC_DC_READOUT_Overvie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190" y="1324807"/>
            <a:ext cx="5833754" cy="2307469"/>
          </a:xfrm>
          <a:prstGeom prst="rect">
            <a:avLst/>
          </a:prstGeom>
        </p:spPr>
      </p:pic>
      <p:sp>
        <p:nvSpPr>
          <p:cNvPr id="11" name="TextBox 10"/>
          <p:cNvSpPr txBox="1"/>
          <p:nvPr/>
        </p:nvSpPr>
        <p:spPr>
          <a:xfrm>
            <a:off x="996950" y="5853152"/>
            <a:ext cx="7689850" cy="923330"/>
          </a:xfrm>
          <a:prstGeom prst="rect">
            <a:avLst/>
          </a:prstGeom>
          <a:noFill/>
        </p:spPr>
        <p:txBody>
          <a:bodyPr wrap="none" rtlCol="0">
            <a:spAutoFit/>
          </a:bodyPr>
          <a:lstStyle/>
          <a:p>
            <a:pPr algn="r"/>
            <a:r>
              <a:rPr lang="is-IS" dirty="0" smtClean="0">
                <a:solidFill>
                  <a:srgbClr val="FF0000"/>
                </a:solidFill>
              </a:rPr>
              <a:t>DC Readout Normalization Scheme</a:t>
            </a:r>
          </a:p>
          <a:p>
            <a:pPr algn="r"/>
            <a:r>
              <a:rPr lang="is-IS" dirty="0">
                <a:solidFill>
                  <a:srgbClr val="FF0000"/>
                </a:solidFill>
              </a:rPr>
              <a:t>developed in </a:t>
            </a:r>
            <a:r>
              <a:rPr lang="is-IS" dirty="0" smtClean="0">
                <a:solidFill>
                  <a:srgbClr val="FF0000"/>
                </a:solidFill>
              </a:rPr>
              <a:t>eLIGO, </a:t>
            </a:r>
            <a:r>
              <a:rPr lang="is-IS" dirty="0" smtClean="0">
                <a:hlinkClick r:id="rId4"/>
              </a:rPr>
              <a:t>T0900023</a:t>
            </a:r>
            <a:endParaRPr lang="is-IS" dirty="0" smtClean="0"/>
          </a:p>
          <a:p>
            <a:pPr algn="r"/>
            <a:r>
              <a:rPr lang="is-IS" dirty="0" smtClean="0">
                <a:solidFill>
                  <a:srgbClr val="FF0000"/>
                </a:solidFill>
              </a:rPr>
              <a:t>(re)commissioned for aLIGO in May-July 2015 (see e.g. </a:t>
            </a:r>
            <a:r>
              <a:rPr lang="is-IS" dirty="0">
                <a:solidFill>
                  <a:srgbClr val="FF0000"/>
                </a:solidFill>
              </a:rPr>
              <a:t>LHO aLOG 19233, 18470)  </a:t>
            </a:r>
            <a:endParaRPr lang="en-US" dirty="0">
              <a:solidFill>
                <a:srgbClr val="FF0000"/>
              </a:solidFill>
            </a:endParaRPr>
          </a:p>
        </p:txBody>
      </p:sp>
      <p:sp>
        <p:nvSpPr>
          <p:cNvPr id="12" name="TextBox 11"/>
          <p:cNvSpPr txBox="1"/>
          <p:nvPr/>
        </p:nvSpPr>
        <p:spPr>
          <a:xfrm>
            <a:off x="331824" y="4221991"/>
            <a:ext cx="4369932" cy="646331"/>
          </a:xfrm>
          <a:prstGeom prst="rect">
            <a:avLst/>
          </a:prstGeom>
          <a:noFill/>
        </p:spPr>
        <p:txBody>
          <a:bodyPr wrap="square" rtlCol="0">
            <a:spAutoFit/>
          </a:bodyPr>
          <a:lstStyle/>
          <a:p>
            <a:r>
              <a:rPr lang="is-IS" dirty="0" smtClean="0">
                <a:solidFill>
                  <a:srgbClr val="01BB03"/>
                </a:solidFill>
              </a:rPr>
              <a:t>Bypassed for simplicity in Oct </a:t>
            </a:r>
            <a:r>
              <a:rPr lang="is-IS" dirty="0">
                <a:solidFill>
                  <a:srgbClr val="01BB03"/>
                </a:solidFill>
              </a:rPr>
              <a:t>2013 (see LHO aLOG </a:t>
            </a:r>
            <a:r>
              <a:rPr lang="is-IS" dirty="0" smtClean="0">
                <a:solidFill>
                  <a:srgbClr val="01BB03"/>
                </a:solidFill>
              </a:rPr>
              <a:t>9100), and never looked back   </a:t>
            </a:r>
            <a:endParaRPr lang="en-US" dirty="0">
              <a:solidFill>
                <a:srgbClr val="01BB03"/>
              </a:solidFill>
            </a:endParaRPr>
          </a:p>
        </p:txBody>
      </p:sp>
      <p:sp>
        <p:nvSpPr>
          <p:cNvPr id="16" name="TextBox 15"/>
          <p:cNvSpPr txBox="1"/>
          <p:nvPr/>
        </p:nvSpPr>
        <p:spPr>
          <a:xfrm>
            <a:off x="83077" y="678476"/>
            <a:ext cx="8966277" cy="646331"/>
          </a:xfrm>
          <a:prstGeom prst="rect">
            <a:avLst/>
          </a:prstGeom>
          <a:noFill/>
        </p:spPr>
        <p:txBody>
          <a:bodyPr wrap="square" rtlCol="0">
            <a:spAutoFit/>
          </a:bodyPr>
          <a:lstStyle/>
          <a:p>
            <a:r>
              <a:rPr lang="en-US" dirty="0" smtClean="0"/>
              <a:t>But from here, they depart from each other </a:t>
            </a:r>
            <a:r>
              <a:rPr lang="en-US" dirty="0" err="1" smtClean="0"/>
              <a:t>soley</a:t>
            </a:r>
            <a:r>
              <a:rPr lang="en-US" dirty="0" smtClean="0"/>
              <a:t> due to how, historically, the sites were commissioned in parallel</a:t>
            </a:r>
            <a:r>
              <a:rPr lang="is-IS" dirty="0" smtClean="0"/>
              <a:t>…</a:t>
            </a:r>
            <a:endParaRPr lang="en-US" dirty="0"/>
          </a:p>
        </p:txBody>
      </p:sp>
    </p:spTree>
    <p:extLst>
      <p:ext uri="{BB962C8B-B14F-4D97-AF65-F5344CB8AC3E}">
        <p14:creationId xmlns:p14="http://schemas.microsoft.com/office/powerpoint/2010/main" val="2168754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SensingFunctionMap_O2_onlylineariz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920"/>
            <a:ext cx="9144000" cy="6688667"/>
          </a:xfrm>
          <a:prstGeom prst="rect">
            <a:avLst/>
          </a:prstGeom>
        </p:spPr>
      </p:pic>
      <p:sp>
        <p:nvSpPr>
          <p:cNvPr id="4" name="Date Placeholder 3"/>
          <p:cNvSpPr>
            <a:spLocks noGrp="1"/>
          </p:cNvSpPr>
          <p:nvPr>
            <p:ph type="dt" sz="half" idx="10"/>
          </p:nvPr>
        </p:nvSpPr>
        <p:spPr/>
        <p:txBody>
          <a:bodyPr/>
          <a:lstStyle/>
          <a:p>
            <a:r>
              <a:rPr lang="en-US" smtClean="0"/>
              <a:t>G1700316-v2</a:t>
            </a:r>
            <a:endParaRPr lang="en-US"/>
          </a:p>
        </p:txBody>
      </p:sp>
      <p:sp>
        <p:nvSpPr>
          <p:cNvPr id="5" name="Slide Number Placeholder 4"/>
          <p:cNvSpPr>
            <a:spLocks noGrp="1"/>
          </p:cNvSpPr>
          <p:nvPr>
            <p:ph type="sldNum" sz="quarter" idx="12"/>
          </p:nvPr>
        </p:nvSpPr>
        <p:spPr/>
        <p:txBody>
          <a:bodyPr/>
          <a:lstStyle/>
          <a:p>
            <a:fld id="{B1059779-8340-E248-9AC1-47FC9D1DE0B7}" type="slidenum">
              <a:rPr lang="en-US" smtClean="0"/>
              <a:t>22</a:t>
            </a:fld>
            <a:endParaRPr lang="en-US"/>
          </a:p>
        </p:txBody>
      </p:sp>
      <p:sp>
        <p:nvSpPr>
          <p:cNvPr id="6" name="Title 1"/>
          <p:cNvSpPr>
            <a:spLocks noGrp="1"/>
          </p:cNvSpPr>
          <p:nvPr>
            <p:ph type="title"/>
          </p:nvPr>
        </p:nvSpPr>
        <p:spPr>
          <a:xfrm>
            <a:off x="457200" y="18420"/>
            <a:ext cx="8229600" cy="571995"/>
          </a:xfrm>
        </p:spPr>
        <p:txBody>
          <a:bodyPr>
            <a:normAutofit fontScale="90000"/>
          </a:bodyPr>
          <a:lstStyle/>
          <a:p>
            <a:r>
              <a:rPr lang="en-US" b="1" dirty="0" smtClean="0">
                <a:solidFill>
                  <a:srgbClr val="3366FF"/>
                </a:solidFill>
              </a:rPr>
              <a:t>APPENDIX A: Sensing Function Units</a:t>
            </a:r>
            <a:endParaRPr lang="en-US" b="1" dirty="0">
              <a:solidFill>
                <a:srgbClr val="3366FF"/>
              </a:solidFill>
            </a:endParaRPr>
          </a:p>
        </p:txBody>
      </p:sp>
      <p:sp>
        <p:nvSpPr>
          <p:cNvPr id="8" name="TextBox 7"/>
          <p:cNvSpPr txBox="1"/>
          <p:nvPr/>
        </p:nvSpPr>
        <p:spPr>
          <a:xfrm>
            <a:off x="3833862" y="2872609"/>
            <a:ext cx="535648" cy="369332"/>
          </a:xfrm>
          <a:prstGeom prst="rect">
            <a:avLst/>
          </a:prstGeom>
          <a:noFill/>
        </p:spPr>
        <p:txBody>
          <a:bodyPr wrap="none" rtlCol="0">
            <a:spAutoFit/>
          </a:bodyPr>
          <a:lstStyle/>
          <a:p>
            <a:r>
              <a:rPr lang="en-US" dirty="0" smtClean="0">
                <a:solidFill>
                  <a:srgbClr val="01BB03"/>
                </a:solidFill>
              </a:rPr>
              <a:t>100</a:t>
            </a:r>
            <a:endParaRPr lang="en-US" dirty="0">
              <a:solidFill>
                <a:srgbClr val="01BB03"/>
              </a:solidFill>
            </a:endParaRPr>
          </a:p>
        </p:txBody>
      </p:sp>
      <p:sp>
        <p:nvSpPr>
          <p:cNvPr id="9" name="TextBox 8"/>
          <p:cNvSpPr txBox="1"/>
          <p:nvPr/>
        </p:nvSpPr>
        <p:spPr>
          <a:xfrm>
            <a:off x="4796814" y="2536249"/>
            <a:ext cx="1441420" cy="646331"/>
          </a:xfrm>
          <a:prstGeom prst="rect">
            <a:avLst/>
          </a:prstGeom>
          <a:noFill/>
        </p:spPr>
        <p:txBody>
          <a:bodyPr wrap="none" rtlCol="0">
            <a:spAutoFit/>
          </a:bodyPr>
          <a:lstStyle/>
          <a:p>
            <a:pPr algn="ctr"/>
            <a:r>
              <a:rPr lang="en-US" dirty="0" smtClean="0">
                <a:solidFill>
                  <a:srgbClr val="01BB03"/>
                </a:solidFill>
              </a:rPr>
              <a:t>unity </a:t>
            </a:r>
          </a:p>
          <a:p>
            <a:pPr algn="ctr"/>
            <a:r>
              <a:rPr lang="en-US" dirty="0" err="1" smtClean="0">
                <a:solidFill>
                  <a:srgbClr val="01BB03"/>
                </a:solidFill>
              </a:rPr>
              <a:t>passthroughs</a:t>
            </a:r>
            <a:endParaRPr lang="en-US" dirty="0">
              <a:solidFill>
                <a:srgbClr val="01BB03"/>
              </a:solidFill>
            </a:endParaRPr>
          </a:p>
        </p:txBody>
      </p:sp>
      <p:sp>
        <p:nvSpPr>
          <p:cNvPr id="10" name="TextBox 9"/>
          <p:cNvSpPr txBox="1"/>
          <p:nvPr/>
        </p:nvSpPr>
        <p:spPr>
          <a:xfrm>
            <a:off x="5933778" y="3116625"/>
            <a:ext cx="898578" cy="369332"/>
          </a:xfrm>
          <a:prstGeom prst="rect">
            <a:avLst/>
          </a:prstGeom>
          <a:noFill/>
        </p:spPr>
        <p:txBody>
          <a:bodyPr wrap="none" rtlCol="0">
            <a:spAutoFit/>
          </a:bodyPr>
          <a:lstStyle/>
          <a:p>
            <a:r>
              <a:rPr lang="en-US" dirty="0" smtClean="0">
                <a:solidFill>
                  <a:srgbClr val="01BB03"/>
                </a:solidFill>
              </a:rPr>
              <a:t>-0.0229</a:t>
            </a:r>
            <a:endParaRPr lang="en-US" dirty="0">
              <a:solidFill>
                <a:srgbClr val="01BB03"/>
              </a:solidFill>
            </a:endParaRPr>
          </a:p>
        </p:txBody>
      </p:sp>
      <p:cxnSp>
        <p:nvCxnSpPr>
          <p:cNvPr id="11" name="Straight Arrow Connector 10"/>
          <p:cNvCxnSpPr/>
          <p:nvPr/>
        </p:nvCxnSpPr>
        <p:spPr>
          <a:xfrm>
            <a:off x="4796814" y="2823805"/>
            <a:ext cx="0" cy="382526"/>
          </a:xfrm>
          <a:prstGeom prst="straightConnector1">
            <a:avLst/>
          </a:prstGeom>
          <a:ln>
            <a:solidFill>
              <a:srgbClr val="01BB0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669924" y="3170710"/>
            <a:ext cx="0" cy="303377"/>
          </a:xfrm>
          <a:prstGeom prst="straightConnector1">
            <a:avLst/>
          </a:prstGeom>
          <a:ln>
            <a:solidFill>
              <a:srgbClr val="01BB03"/>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010400" y="2931959"/>
            <a:ext cx="679468" cy="369332"/>
          </a:xfrm>
          <a:prstGeom prst="rect">
            <a:avLst/>
          </a:prstGeom>
          <a:noFill/>
        </p:spPr>
        <p:txBody>
          <a:bodyPr wrap="none" rtlCol="0">
            <a:spAutoFit/>
          </a:bodyPr>
          <a:lstStyle/>
          <a:p>
            <a:r>
              <a:rPr lang="en-US" dirty="0" smtClean="0">
                <a:solidFill>
                  <a:srgbClr val="01BB03"/>
                </a:solidFill>
              </a:rPr>
              <a:t>“pm”</a:t>
            </a:r>
            <a:endParaRPr lang="en-US" dirty="0">
              <a:solidFill>
                <a:srgbClr val="01BB03"/>
              </a:solidFill>
            </a:endParaRPr>
          </a:p>
        </p:txBody>
      </p:sp>
      <p:sp>
        <p:nvSpPr>
          <p:cNvPr id="22" name="TextBox 21"/>
          <p:cNvSpPr txBox="1"/>
          <p:nvPr/>
        </p:nvSpPr>
        <p:spPr>
          <a:xfrm>
            <a:off x="508480" y="4024806"/>
            <a:ext cx="825880" cy="369332"/>
          </a:xfrm>
          <a:prstGeom prst="rect">
            <a:avLst/>
          </a:prstGeom>
          <a:noFill/>
        </p:spPr>
        <p:txBody>
          <a:bodyPr wrap="none" rtlCol="0">
            <a:spAutoFit/>
          </a:bodyPr>
          <a:lstStyle/>
          <a:p>
            <a:r>
              <a:rPr lang="en-US" dirty="0" smtClean="0">
                <a:solidFill>
                  <a:srgbClr val="FF0000"/>
                </a:solidFill>
              </a:rPr>
              <a:t>~0.048</a:t>
            </a:r>
            <a:endParaRPr lang="en-US" dirty="0">
              <a:solidFill>
                <a:srgbClr val="FF0000"/>
              </a:solidFill>
            </a:endParaRPr>
          </a:p>
        </p:txBody>
      </p:sp>
      <p:sp>
        <p:nvSpPr>
          <p:cNvPr id="23" name="TextBox 22"/>
          <p:cNvSpPr txBox="1"/>
          <p:nvPr/>
        </p:nvSpPr>
        <p:spPr>
          <a:xfrm>
            <a:off x="2037749" y="4024806"/>
            <a:ext cx="535648" cy="369332"/>
          </a:xfrm>
          <a:prstGeom prst="rect">
            <a:avLst/>
          </a:prstGeom>
          <a:noFill/>
        </p:spPr>
        <p:txBody>
          <a:bodyPr wrap="none" rtlCol="0">
            <a:spAutoFit/>
          </a:bodyPr>
          <a:lstStyle/>
          <a:p>
            <a:r>
              <a:rPr lang="en-US" dirty="0" smtClean="0">
                <a:solidFill>
                  <a:srgbClr val="FF0000"/>
                </a:solidFill>
              </a:rPr>
              <a:t>196</a:t>
            </a:r>
            <a:endParaRPr lang="en-US" dirty="0">
              <a:solidFill>
                <a:srgbClr val="FF0000"/>
              </a:solidFill>
            </a:endParaRPr>
          </a:p>
        </p:txBody>
      </p:sp>
      <p:sp>
        <p:nvSpPr>
          <p:cNvPr id="26" name="TextBox 25"/>
          <p:cNvSpPr txBox="1"/>
          <p:nvPr/>
        </p:nvSpPr>
        <p:spPr>
          <a:xfrm>
            <a:off x="2545453" y="4024806"/>
            <a:ext cx="708885" cy="369332"/>
          </a:xfrm>
          <a:prstGeom prst="rect">
            <a:avLst/>
          </a:prstGeom>
          <a:noFill/>
        </p:spPr>
        <p:txBody>
          <a:bodyPr wrap="none" rtlCol="0">
            <a:spAutoFit/>
          </a:bodyPr>
          <a:lstStyle/>
          <a:p>
            <a:r>
              <a:rPr lang="en-US" dirty="0" smtClean="0">
                <a:solidFill>
                  <a:srgbClr val="FF0000"/>
                </a:solidFill>
              </a:rPr>
              <a:t>~0.07</a:t>
            </a:r>
            <a:endParaRPr lang="en-US" dirty="0">
              <a:solidFill>
                <a:srgbClr val="FF0000"/>
              </a:solidFill>
            </a:endParaRPr>
          </a:p>
        </p:txBody>
      </p:sp>
      <p:sp>
        <p:nvSpPr>
          <p:cNvPr id="28" name="TextBox 27"/>
          <p:cNvSpPr txBox="1"/>
          <p:nvPr/>
        </p:nvSpPr>
        <p:spPr>
          <a:xfrm>
            <a:off x="3067712" y="4758680"/>
            <a:ext cx="708885" cy="369332"/>
          </a:xfrm>
          <a:prstGeom prst="rect">
            <a:avLst/>
          </a:prstGeom>
          <a:noFill/>
        </p:spPr>
        <p:txBody>
          <a:bodyPr wrap="none" rtlCol="0">
            <a:spAutoFit/>
          </a:bodyPr>
          <a:lstStyle/>
          <a:p>
            <a:r>
              <a:rPr lang="en-US" dirty="0" smtClean="0">
                <a:solidFill>
                  <a:srgbClr val="FF0000"/>
                </a:solidFill>
              </a:rPr>
              <a:t>~14.2</a:t>
            </a:r>
            <a:endParaRPr lang="en-US" dirty="0">
              <a:solidFill>
                <a:srgbClr val="FF0000"/>
              </a:solidFill>
            </a:endParaRPr>
          </a:p>
        </p:txBody>
      </p:sp>
      <p:sp>
        <p:nvSpPr>
          <p:cNvPr id="29" name="TextBox 28"/>
          <p:cNvSpPr txBox="1"/>
          <p:nvPr/>
        </p:nvSpPr>
        <p:spPr>
          <a:xfrm>
            <a:off x="4597289" y="4087637"/>
            <a:ext cx="1017263" cy="369332"/>
          </a:xfrm>
          <a:prstGeom prst="rect">
            <a:avLst/>
          </a:prstGeom>
          <a:noFill/>
        </p:spPr>
        <p:txBody>
          <a:bodyPr wrap="none" rtlCol="0">
            <a:spAutoFit/>
          </a:bodyPr>
          <a:lstStyle/>
          <a:p>
            <a:r>
              <a:rPr lang="en-US" dirty="0" smtClean="0">
                <a:solidFill>
                  <a:srgbClr val="FF0000"/>
                </a:solidFill>
              </a:rPr>
              <a:t>~ -8.7e-7</a:t>
            </a:r>
            <a:endParaRPr lang="en-US" dirty="0">
              <a:solidFill>
                <a:srgbClr val="FF0000"/>
              </a:solidFill>
            </a:endParaRPr>
          </a:p>
        </p:txBody>
      </p:sp>
      <p:sp>
        <p:nvSpPr>
          <p:cNvPr id="30" name="TextBox 29"/>
          <p:cNvSpPr txBox="1"/>
          <p:nvPr/>
        </p:nvSpPr>
        <p:spPr>
          <a:xfrm>
            <a:off x="6111837" y="3813463"/>
            <a:ext cx="593920" cy="369332"/>
          </a:xfrm>
          <a:prstGeom prst="rect">
            <a:avLst/>
          </a:prstGeom>
          <a:noFill/>
        </p:spPr>
        <p:txBody>
          <a:bodyPr wrap="none" rtlCol="0">
            <a:spAutoFit/>
          </a:bodyPr>
          <a:lstStyle/>
          <a:p>
            <a:r>
              <a:rPr lang="en-US" dirty="0" smtClean="0">
                <a:solidFill>
                  <a:srgbClr val="FF0000"/>
                </a:solidFill>
              </a:rPr>
              <a:t>12.6</a:t>
            </a:r>
            <a:endParaRPr lang="en-US" dirty="0">
              <a:solidFill>
                <a:srgbClr val="FF0000"/>
              </a:solidFill>
            </a:endParaRPr>
          </a:p>
        </p:txBody>
      </p:sp>
      <p:sp>
        <p:nvSpPr>
          <p:cNvPr id="31" name="TextBox 30"/>
          <p:cNvSpPr txBox="1"/>
          <p:nvPr/>
        </p:nvSpPr>
        <p:spPr>
          <a:xfrm>
            <a:off x="7010400" y="3841757"/>
            <a:ext cx="683525" cy="369332"/>
          </a:xfrm>
          <a:prstGeom prst="rect">
            <a:avLst/>
          </a:prstGeom>
          <a:noFill/>
        </p:spPr>
        <p:txBody>
          <a:bodyPr wrap="none" rtlCol="0">
            <a:spAutoFit/>
          </a:bodyPr>
          <a:lstStyle/>
          <a:p>
            <a:r>
              <a:rPr lang="en-US" dirty="0" smtClean="0">
                <a:solidFill>
                  <a:srgbClr val="FF0000"/>
                </a:solidFill>
              </a:rPr>
              <a:t>“um”</a:t>
            </a:r>
            <a:endParaRPr lang="en-US" dirty="0">
              <a:solidFill>
                <a:srgbClr val="FF0000"/>
              </a:solidFill>
            </a:endParaRPr>
          </a:p>
        </p:txBody>
      </p:sp>
      <p:sp>
        <p:nvSpPr>
          <p:cNvPr id="32" name="TextBox 31"/>
          <p:cNvSpPr txBox="1"/>
          <p:nvPr/>
        </p:nvSpPr>
        <p:spPr>
          <a:xfrm>
            <a:off x="-180604" y="5053094"/>
            <a:ext cx="6235658" cy="1569660"/>
          </a:xfrm>
          <a:prstGeom prst="rect">
            <a:avLst/>
          </a:prstGeom>
          <a:noFill/>
        </p:spPr>
        <p:txBody>
          <a:bodyPr wrap="square" rtlCol="0">
            <a:spAutoFit/>
          </a:bodyPr>
          <a:lstStyle/>
          <a:p>
            <a:pPr algn="r"/>
            <a:r>
              <a:rPr lang="en-US" sz="1600" dirty="0" smtClean="0">
                <a:solidFill>
                  <a:srgbClr val="FF0000"/>
                </a:solidFill>
              </a:rPr>
              <a:t>This gain factor is such that the OMC DCPD error signal matches the AS AIR, and AS AIR error is matched to ALS DIFF, which was originally (roughly) calibrated in “um”  </a:t>
            </a:r>
          </a:p>
          <a:p>
            <a:pPr algn="r"/>
            <a:endParaRPr lang="en-US" sz="1600" dirty="0" smtClean="0">
              <a:solidFill>
                <a:srgbClr val="FF0000"/>
              </a:solidFill>
            </a:endParaRPr>
          </a:p>
          <a:p>
            <a:pPr algn="r"/>
            <a:r>
              <a:rPr lang="en-US" sz="1600" dirty="0" smtClean="0">
                <a:solidFill>
                  <a:srgbClr val="FF0000"/>
                </a:solidFill>
              </a:rPr>
              <a:t>Scale factor collectively works out to about </a:t>
            </a:r>
          </a:p>
          <a:p>
            <a:pPr algn="r"/>
            <a:r>
              <a:rPr lang="en-US" sz="1600" dirty="0" smtClean="0">
                <a:solidFill>
                  <a:srgbClr val="FF0000"/>
                </a:solidFill>
              </a:rPr>
              <a:t>1e-6 [um/pm] </a:t>
            </a:r>
            <a:r>
              <a:rPr lang="bg-BG" sz="1600" dirty="0" smtClean="0">
                <a:solidFill>
                  <a:srgbClr val="FF0000"/>
                </a:solidFill>
              </a:rPr>
              <a:t>/</a:t>
            </a:r>
            <a:r>
              <a:rPr lang="en-US" sz="1600" dirty="0" smtClean="0">
                <a:solidFill>
                  <a:srgbClr val="FF0000"/>
                </a:solidFill>
              </a:rPr>
              <a:t> (</a:t>
            </a:r>
            <a:r>
              <a:rPr lang="bg-BG" sz="1600" dirty="0" smtClean="0">
                <a:solidFill>
                  <a:srgbClr val="FF0000"/>
                </a:solidFill>
              </a:rPr>
              <a:t>2.7</a:t>
            </a:r>
            <a:r>
              <a:rPr lang="en-US" sz="1600" dirty="0" smtClean="0">
                <a:solidFill>
                  <a:srgbClr val="FF0000"/>
                </a:solidFill>
              </a:rPr>
              <a:t> [mA/pm])  ~ 3.6e-7</a:t>
            </a:r>
            <a:endParaRPr lang="en-US" sz="1600" dirty="0">
              <a:solidFill>
                <a:srgbClr val="FF0000"/>
              </a:solidFill>
            </a:endParaRPr>
          </a:p>
        </p:txBody>
      </p:sp>
      <p:cxnSp>
        <p:nvCxnSpPr>
          <p:cNvPr id="33" name="Straight Arrow Connector 32"/>
          <p:cNvCxnSpPr>
            <a:endCxn id="29" idx="2"/>
          </p:cNvCxnSpPr>
          <p:nvPr/>
        </p:nvCxnSpPr>
        <p:spPr>
          <a:xfrm flipV="1">
            <a:off x="5105921" y="4456969"/>
            <a:ext cx="0" cy="7443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538268" y="648847"/>
            <a:ext cx="4605732" cy="1323439"/>
          </a:xfrm>
          <a:prstGeom prst="rect">
            <a:avLst/>
          </a:prstGeom>
          <a:noFill/>
        </p:spPr>
        <p:txBody>
          <a:bodyPr wrap="square" rtlCol="0">
            <a:spAutoFit/>
          </a:bodyPr>
          <a:lstStyle/>
          <a:p>
            <a:r>
              <a:rPr lang="en-US" sz="1600" dirty="0" smtClean="0">
                <a:solidFill>
                  <a:srgbClr val="01BB03"/>
                </a:solidFill>
              </a:rPr>
              <a:t>The scale factors are geared such that DARM_ERR is in “pm” so the OFFSET in the DARM bank can be the DARM OFFSET in physical units.</a:t>
            </a:r>
          </a:p>
          <a:p>
            <a:endParaRPr lang="en-US" sz="1600" dirty="0" smtClean="0">
              <a:solidFill>
                <a:srgbClr val="01BB03"/>
              </a:solidFill>
            </a:endParaRPr>
          </a:p>
          <a:p>
            <a:r>
              <a:rPr lang="en-US" sz="1600" dirty="0">
                <a:solidFill>
                  <a:srgbClr val="01BB03"/>
                </a:solidFill>
              </a:rPr>
              <a:t>C</a:t>
            </a:r>
            <a:r>
              <a:rPr lang="en-US" sz="1600" dirty="0" smtClean="0">
                <a:solidFill>
                  <a:srgbClr val="01BB03"/>
                </a:solidFill>
              </a:rPr>
              <a:t>ollectively it’s about 1/ (4.5 </a:t>
            </a:r>
            <a:r>
              <a:rPr lang="en-US" sz="1600" dirty="0">
                <a:solidFill>
                  <a:srgbClr val="01BB03"/>
                </a:solidFill>
              </a:rPr>
              <a:t>[mA/pm</a:t>
            </a:r>
            <a:r>
              <a:rPr lang="en-US" sz="1600" dirty="0" smtClean="0">
                <a:solidFill>
                  <a:srgbClr val="01BB03"/>
                </a:solidFill>
              </a:rPr>
              <a:t>]) ~ 0.2 </a:t>
            </a:r>
            <a:endParaRPr lang="en-US" sz="1600" dirty="0">
              <a:solidFill>
                <a:srgbClr val="01BB03"/>
              </a:solidFill>
            </a:endParaRPr>
          </a:p>
        </p:txBody>
      </p:sp>
      <p:cxnSp>
        <p:nvCxnSpPr>
          <p:cNvPr id="37" name="Straight Arrow Connector 36"/>
          <p:cNvCxnSpPr>
            <a:stCxn id="36" idx="2"/>
            <a:endCxn id="10" idx="0"/>
          </p:cNvCxnSpPr>
          <p:nvPr/>
        </p:nvCxnSpPr>
        <p:spPr>
          <a:xfrm flipH="1">
            <a:off x="6383067" y="1972286"/>
            <a:ext cx="458067" cy="1144339"/>
          </a:xfrm>
          <a:prstGeom prst="straightConnector1">
            <a:avLst/>
          </a:prstGeom>
          <a:ln>
            <a:solidFill>
              <a:srgbClr val="01BB03"/>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077" y="678476"/>
            <a:ext cx="4286433" cy="1477328"/>
          </a:xfrm>
          <a:prstGeom prst="rect">
            <a:avLst/>
          </a:prstGeom>
          <a:noFill/>
        </p:spPr>
        <p:txBody>
          <a:bodyPr wrap="square" rtlCol="0">
            <a:spAutoFit/>
          </a:bodyPr>
          <a:lstStyle/>
          <a:p>
            <a:r>
              <a:rPr lang="en-US" dirty="0" smtClean="0"/>
              <a:t>While there were efforts to calibrate DARM_ERR into displacement units, it all boils down to whether DARM ERR needed to originally be in “pm” or “um” and was never reconciled:</a:t>
            </a:r>
            <a:endParaRPr lang="en-US" dirty="0"/>
          </a:p>
        </p:txBody>
      </p:sp>
      <p:sp>
        <p:nvSpPr>
          <p:cNvPr id="43" name="Rectangle 42"/>
          <p:cNvSpPr/>
          <p:nvPr/>
        </p:nvSpPr>
        <p:spPr>
          <a:xfrm>
            <a:off x="6238234" y="5028066"/>
            <a:ext cx="2905766" cy="1477328"/>
          </a:xfrm>
          <a:prstGeom prst="rect">
            <a:avLst/>
          </a:prstGeom>
        </p:spPr>
        <p:txBody>
          <a:bodyPr wrap="square">
            <a:spAutoFit/>
          </a:bodyPr>
          <a:lstStyle/>
          <a:p>
            <a:r>
              <a:rPr lang="en-US" dirty="0" smtClean="0"/>
              <a:t>In other words, both sites are normalizing their DARM loop gain to some reference time with the optical gain was ~ </a:t>
            </a:r>
            <a:r>
              <a:rPr lang="en-US" dirty="0" smtClean="0">
                <a:solidFill>
                  <a:srgbClr val="01BB03"/>
                </a:solidFill>
              </a:rPr>
              <a:t>4.5</a:t>
            </a:r>
            <a:r>
              <a:rPr lang="en-US" dirty="0" smtClean="0"/>
              <a:t> / </a:t>
            </a:r>
            <a:r>
              <a:rPr lang="en-US" dirty="0" smtClean="0">
                <a:solidFill>
                  <a:srgbClr val="FF0000"/>
                </a:solidFill>
              </a:rPr>
              <a:t>2.7</a:t>
            </a:r>
            <a:r>
              <a:rPr lang="en-US" dirty="0" smtClean="0"/>
              <a:t> [mA/pm]</a:t>
            </a:r>
            <a:endParaRPr lang="en-US" dirty="0"/>
          </a:p>
        </p:txBody>
      </p:sp>
    </p:spTree>
    <p:extLst>
      <p:ext uri="{BB962C8B-B14F-4D97-AF65-F5344CB8AC3E}">
        <p14:creationId xmlns:p14="http://schemas.microsoft.com/office/powerpoint/2010/main" val="3448743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nsingFunctionMap_O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688667"/>
          </a:xfrm>
          <a:prstGeom prst="rect">
            <a:avLst/>
          </a:prstGeom>
        </p:spPr>
      </p:pic>
      <p:sp>
        <p:nvSpPr>
          <p:cNvPr id="4" name="Date Placeholder 3"/>
          <p:cNvSpPr>
            <a:spLocks noGrp="1"/>
          </p:cNvSpPr>
          <p:nvPr>
            <p:ph type="dt" sz="half" idx="10"/>
          </p:nvPr>
        </p:nvSpPr>
        <p:spPr/>
        <p:txBody>
          <a:bodyPr/>
          <a:lstStyle/>
          <a:p>
            <a:r>
              <a:rPr lang="en-US" smtClean="0"/>
              <a:t>G1700316-v2</a:t>
            </a:r>
            <a:endParaRPr lang="en-US"/>
          </a:p>
        </p:txBody>
      </p:sp>
      <p:sp>
        <p:nvSpPr>
          <p:cNvPr id="5" name="Slide Number Placeholder 4"/>
          <p:cNvSpPr>
            <a:spLocks noGrp="1"/>
          </p:cNvSpPr>
          <p:nvPr>
            <p:ph type="sldNum" sz="quarter" idx="12"/>
          </p:nvPr>
        </p:nvSpPr>
        <p:spPr/>
        <p:txBody>
          <a:bodyPr/>
          <a:lstStyle/>
          <a:p>
            <a:fld id="{B1059779-8340-E248-9AC1-47FC9D1DE0B7}" type="slidenum">
              <a:rPr lang="en-US" smtClean="0"/>
              <a:t>23</a:t>
            </a:fld>
            <a:endParaRPr lang="en-US"/>
          </a:p>
        </p:txBody>
      </p:sp>
      <p:sp>
        <p:nvSpPr>
          <p:cNvPr id="6" name="Title 1"/>
          <p:cNvSpPr>
            <a:spLocks noGrp="1"/>
          </p:cNvSpPr>
          <p:nvPr>
            <p:ph type="title"/>
          </p:nvPr>
        </p:nvSpPr>
        <p:spPr>
          <a:xfrm>
            <a:off x="457200" y="18420"/>
            <a:ext cx="8229600" cy="571995"/>
          </a:xfrm>
        </p:spPr>
        <p:txBody>
          <a:bodyPr>
            <a:normAutofit fontScale="90000"/>
          </a:bodyPr>
          <a:lstStyle/>
          <a:p>
            <a:r>
              <a:rPr lang="en-US" b="1" dirty="0" smtClean="0">
                <a:solidFill>
                  <a:srgbClr val="3366FF"/>
                </a:solidFill>
              </a:rPr>
              <a:t>APPENDIX A: Sensing Function Units</a:t>
            </a:r>
            <a:endParaRPr lang="en-US" b="1" dirty="0">
              <a:solidFill>
                <a:srgbClr val="3366FF"/>
              </a:solidFill>
            </a:endParaRPr>
          </a:p>
        </p:txBody>
      </p:sp>
      <p:sp>
        <p:nvSpPr>
          <p:cNvPr id="8" name="TextBox 7"/>
          <p:cNvSpPr txBox="1"/>
          <p:nvPr/>
        </p:nvSpPr>
        <p:spPr>
          <a:xfrm>
            <a:off x="6155795" y="3893443"/>
            <a:ext cx="679468" cy="369332"/>
          </a:xfrm>
          <a:prstGeom prst="rect">
            <a:avLst/>
          </a:prstGeom>
          <a:noFill/>
        </p:spPr>
        <p:txBody>
          <a:bodyPr wrap="none" rtlCol="0">
            <a:spAutoFit/>
          </a:bodyPr>
          <a:lstStyle/>
          <a:p>
            <a:r>
              <a:rPr lang="en-US" dirty="0" smtClean="0">
                <a:solidFill>
                  <a:srgbClr val="01BB03"/>
                </a:solidFill>
              </a:rPr>
              <a:t>“pm”</a:t>
            </a:r>
            <a:endParaRPr lang="en-US" dirty="0">
              <a:solidFill>
                <a:srgbClr val="01BB03"/>
              </a:solidFill>
            </a:endParaRPr>
          </a:p>
        </p:txBody>
      </p:sp>
      <p:sp>
        <p:nvSpPr>
          <p:cNvPr id="9" name="TextBox 8"/>
          <p:cNvSpPr txBox="1"/>
          <p:nvPr/>
        </p:nvSpPr>
        <p:spPr>
          <a:xfrm>
            <a:off x="6191410" y="4708282"/>
            <a:ext cx="683525" cy="369332"/>
          </a:xfrm>
          <a:prstGeom prst="rect">
            <a:avLst/>
          </a:prstGeom>
          <a:noFill/>
        </p:spPr>
        <p:txBody>
          <a:bodyPr wrap="none" rtlCol="0">
            <a:spAutoFit/>
          </a:bodyPr>
          <a:lstStyle/>
          <a:p>
            <a:r>
              <a:rPr lang="en-US" dirty="0" smtClean="0">
                <a:solidFill>
                  <a:srgbClr val="FF0000"/>
                </a:solidFill>
              </a:rPr>
              <a:t>“um”</a:t>
            </a:r>
            <a:endParaRPr lang="en-US" dirty="0">
              <a:solidFill>
                <a:srgbClr val="FF0000"/>
              </a:solidFill>
            </a:endParaRPr>
          </a:p>
        </p:txBody>
      </p:sp>
      <p:sp>
        <p:nvSpPr>
          <p:cNvPr id="10" name="TextBox 9"/>
          <p:cNvSpPr txBox="1"/>
          <p:nvPr/>
        </p:nvSpPr>
        <p:spPr>
          <a:xfrm>
            <a:off x="6726492" y="3299648"/>
            <a:ext cx="2447705" cy="830997"/>
          </a:xfrm>
          <a:prstGeom prst="rect">
            <a:avLst/>
          </a:prstGeom>
          <a:noFill/>
        </p:spPr>
        <p:txBody>
          <a:bodyPr wrap="none" rtlCol="0">
            <a:spAutoFit/>
          </a:bodyPr>
          <a:lstStyle/>
          <a:p>
            <a:pPr algn="r"/>
            <a:r>
              <a:rPr lang="en-US" sz="1600" dirty="0" smtClean="0">
                <a:solidFill>
                  <a:srgbClr val="01BB03"/>
                </a:solidFill>
              </a:rPr>
              <a:t>DARM</a:t>
            </a:r>
          </a:p>
          <a:p>
            <a:pPr algn="r"/>
            <a:r>
              <a:rPr lang="en-US" sz="1600" dirty="0" smtClean="0">
                <a:solidFill>
                  <a:srgbClr val="01BB03"/>
                </a:solidFill>
              </a:rPr>
              <a:t>Filter Gain ~1e2</a:t>
            </a:r>
          </a:p>
          <a:p>
            <a:pPr algn="r"/>
            <a:r>
              <a:rPr lang="en-US" sz="1600" dirty="0" smtClean="0">
                <a:solidFill>
                  <a:srgbClr val="01BB03"/>
                </a:solidFill>
              </a:rPr>
              <a:t>EPICs Gain 0.57</a:t>
            </a:r>
            <a:endParaRPr lang="en-US" sz="1600" dirty="0">
              <a:solidFill>
                <a:srgbClr val="01BB03"/>
              </a:solidFill>
            </a:endParaRPr>
          </a:p>
        </p:txBody>
      </p:sp>
      <p:sp>
        <p:nvSpPr>
          <p:cNvPr id="11" name="TextBox 10"/>
          <p:cNvSpPr txBox="1"/>
          <p:nvPr/>
        </p:nvSpPr>
        <p:spPr>
          <a:xfrm>
            <a:off x="5476756" y="5087340"/>
            <a:ext cx="2563121" cy="830997"/>
          </a:xfrm>
          <a:prstGeom prst="rect">
            <a:avLst/>
          </a:prstGeom>
          <a:noFill/>
        </p:spPr>
        <p:txBody>
          <a:bodyPr wrap="none" rtlCol="0">
            <a:spAutoFit/>
          </a:bodyPr>
          <a:lstStyle/>
          <a:p>
            <a:pPr algn="r"/>
            <a:r>
              <a:rPr lang="en-US" sz="1600" dirty="0" smtClean="0">
                <a:solidFill>
                  <a:srgbClr val="FF0000"/>
                </a:solidFill>
              </a:rPr>
              <a:t>DARM</a:t>
            </a:r>
          </a:p>
          <a:p>
            <a:pPr algn="r"/>
            <a:r>
              <a:rPr lang="en-US" sz="1600" dirty="0" smtClean="0">
                <a:solidFill>
                  <a:srgbClr val="FF0000"/>
                </a:solidFill>
              </a:rPr>
              <a:t>Filter Gain ~1e10</a:t>
            </a:r>
          </a:p>
          <a:p>
            <a:pPr algn="r"/>
            <a:r>
              <a:rPr lang="en-US" sz="1600" dirty="0" smtClean="0">
                <a:solidFill>
                  <a:srgbClr val="FF0000"/>
                </a:solidFill>
              </a:rPr>
              <a:t>EPICS Fain 1400</a:t>
            </a:r>
            <a:endParaRPr lang="en-US" sz="1600" dirty="0">
              <a:solidFill>
                <a:srgbClr val="FF0000"/>
              </a:solidFill>
            </a:endParaRPr>
          </a:p>
        </p:txBody>
      </p:sp>
      <p:sp>
        <p:nvSpPr>
          <p:cNvPr id="12" name="TextBox 11"/>
          <p:cNvSpPr txBox="1"/>
          <p:nvPr/>
        </p:nvSpPr>
        <p:spPr>
          <a:xfrm>
            <a:off x="12215" y="5756060"/>
            <a:ext cx="6714278" cy="923330"/>
          </a:xfrm>
          <a:prstGeom prst="rect">
            <a:avLst/>
          </a:prstGeom>
          <a:noFill/>
        </p:spPr>
        <p:txBody>
          <a:bodyPr wrap="square" rtlCol="0">
            <a:spAutoFit/>
          </a:bodyPr>
          <a:lstStyle/>
          <a:p>
            <a:r>
              <a:rPr lang="en-US" dirty="0" smtClean="0"/>
              <a:t>And as we’ve seen on </a:t>
            </a:r>
            <a:r>
              <a:rPr lang="en-US" dirty="0" err="1" smtClean="0"/>
              <a:t>pgs</a:t>
            </a:r>
            <a:r>
              <a:rPr lang="en-US" dirty="0" smtClean="0"/>
              <a:t> 2, 15 and 16, the open loop gains and actuation authority are virtually identical, so that gain discrepancy is made up for in the DARM banks.</a:t>
            </a:r>
            <a:endParaRPr lang="en-US" dirty="0"/>
          </a:p>
        </p:txBody>
      </p:sp>
      <p:sp>
        <p:nvSpPr>
          <p:cNvPr id="13" name="TextBox 12"/>
          <p:cNvSpPr txBox="1"/>
          <p:nvPr/>
        </p:nvSpPr>
        <p:spPr>
          <a:xfrm>
            <a:off x="6508922" y="6247081"/>
            <a:ext cx="2247074" cy="646331"/>
          </a:xfrm>
          <a:prstGeom prst="rect">
            <a:avLst/>
          </a:prstGeom>
          <a:noFill/>
        </p:spPr>
        <p:txBody>
          <a:bodyPr wrap="square" rtlCol="0">
            <a:spAutoFit/>
          </a:bodyPr>
          <a:lstStyle/>
          <a:p>
            <a:r>
              <a:rPr lang="en-US" sz="1200" b="1" dirty="0" smtClean="0"/>
              <a:t>Side note</a:t>
            </a:r>
            <a:r>
              <a:rPr lang="en-US" sz="1200" dirty="0"/>
              <a:t>:</a:t>
            </a:r>
            <a:r>
              <a:rPr lang="en-US" sz="1200" dirty="0" smtClean="0"/>
              <a:t> as of O2, L1 still hasn’t split their DARM bank into two, and that’s shown here</a:t>
            </a:r>
            <a:endParaRPr lang="en-US" sz="1200" dirty="0"/>
          </a:p>
        </p:txBody>
      </p:sp>
    </p:spTree>
    <p:extLst>
      <p:ext uri="{BB962C8B-B14F-4D97-AF65-F5344CB8AC3E}">
        <p14:creationId xmlns:p14="http://schemas.microsoft.com/office/powerpoint/2010/main" val="3973910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G1700316-v2</a:t>
            </a:r>
            <a:endParaRPr lang="en-US"/>
          </a:p>
        </p:txBody>
      </p:sp>
      <p:sp>
        <p:nvSpPr>
          <p:cNvPr id="5" name="Slide Number Placeholder 4"/>
          <p:cNvSpPr>
            <a:spLocks noGrp="1"/>
          </p:cNvSpPr>
          <p:nvPr>
            <p:ph type="sldNum" sz="quarter" idx="12"/>
          </p:nvPr>
        </p:nvSpPr>
        <p:spPr/>
        <p:txBody>
          <a:bodyPr/>
          <a:lstStyle/>
          <a:p>
            <a:fld id="{B1059779-8340-E248-9AC1-47FC9D1DE0B7}" type="slidenum">
              <a:rPr lang="en-US" smtClean="0"/>
              <a:t>24</a:t>
            </a:fld>
            <a:endParaRPr lang="en-US"/>
          </a:p>
        </p:txBody>
      </p:sp>
      <p:sp>
        <p:nvSpPr>
          <p:cNvPr id="6" name="Title 1"/>
          <p:cNvSpPr>
            <a:spLocks noGrp="1"/>
          </p:cNvSpPr>
          <p:nvPr>
            <p:ph type="title"/>
          </p:nvPr>
        </p:nvSpPr>
        <p:spPr>
          <a:xfrm>
            <a:off x="457200" y="18420"/>
            <a:ext cx="8229600" cy="571995"/>
          </a:xfrm>
        </p:spPr>
        <p:txBody>
          <a:bodyPr>
            <a:normAutofit fontScale="90000"/>
          </a:bodyPr>
          <a:lstStyle/>
          <a:p>
            <a:r>
              <a:rPr lang="en-US" b="1" dirty="0" smtClean="0">
                <a:solidFill>
                  <a:srgbClr val="3366FF"/>
                </a:solidFill>
              </a:rPr>
              <a:t>APPENDIX A: Sensing Function Units</a:t>
            </a:r>
            <a:endParaRPr lang="en-US" b="1" dirty="0">
              <a:solidFill>
                <a:srgbClr val="3366FF"/>
              </a:solidFill>
            </a:endParaRPr>
          </a:p>
        </p:txBody>
      </p:sp>
      <p:pic>
        <p:nvPicPr>
          <p:cNvPr id="7" name="Picture 6" descr="2017-01-03_H1_SensingFunction_PhysicalUnits_DARMIN1vsDCPDSUM_T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6701" y="75030"/>
            <a:ext cx="4090677" cy="5293817"/>
          </a:xfrm>
          <a:prstGeom prst="rect">
            <a:avLst/>
          </a:prstGeom>
        </p:spPr>
      </p:pic>
      <p:pic>
        <p:nvPicPr>
          <p:cNvPr id="8" name="Picture 7" descr="2017-01-24_L1_SensingFunction_PhysicalUnits_DARMIN1vsDCPDSUM_T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58201" y="2321941"/>
            <a:ext cx="3986560" cy="5159078"/>
          </a:xfrm>
          <a:prstGeom prst="rect">
            <a:avLst/>
          </a:prstGeom>
        </p:spPr>
      </p:pic>
      <p:sp>
        <p:nvSpPr>
          <p:cNvPr id="9" name="TextBox 8"/>
          <p:cNvSpPr txBox="1"/>
          <p:nvPr/>
        </p:nvSpPr>
        <p:spPr>
          <a:xfrm>
            <a:off x="5008948" y="1151408"/>
            <a:ext cx="3381114" cy="1477328"/>
          </a:xfrm>
          <a:prstGeom prst="rect">
            <a:avLst/>
          </a:prstGeom>
          <a:noFill/>
        </p:spPr>
        <p:txBody>
          <a:bodyPr wrap="square" rtlCol="0">
            <a:spAutoFit/>
          </a:bodyPr>
          <a:lstStyle/>
          <a:p>
            <a:r>
              <a:rPr lang="en-US" dirty="0" smtClean="0"/>
              <a:t>This explains the difference between the site’s transfer function between the OMC DCPD SUMM (in [mA]) and DARM_IN1 (</a:t>
            </a:r>
            <a:r>
              <a:rPr lang="en-US" dirty="0" err="1" smtClean="0"/>
              <a:t>i</a:t>
            </a:r>
            <a:r>
              <a:rPr lang="en-US" dirty="0" smtClean="0"/>
              <a:t>..e DARM_ERR in [</a:t>
            </a:r>
            <a:r>
              <a:rPr lang="en-US" dirty="0" err="1" smtClean="0"/>
              <a:t>ct</a:t>
            </a:r>
            <a:r>
              <a:rPr lang="en-US" dirty="0" smtClean="0"/>
              <a:t>]) </a:t>
            </a:r>
          </a:p>
        </p:txBody>
      </p:sp>
      <p:sp>
        <p:nvSpPr>
          <p:cNvPr id="10" name="TextBox 9"/>
          <p:cNvSpPr txBox="1"/>
          <p:nvPr/>
        </p:nvSpPr>
        <p:spPr>
          <a:xfrm>
            <a:off x="647112" y="4800976"/>
            <a:ext cx="3381114" cy="1754327"/>
          </a:xfrm>
          <a:prstGeom prst="rect">
            <a:avLst/>
          </a:prstGeom>
          <a:noFill/>
        </p:spPr>
        <p:txBody>
          <a:bodyPr wrap="square" rtlCol="0">
            <a:spAutoFit/>
          </a:bodyPr>
          <a:lstStyle/>
          <a:p>
            <a:r>
              <a:rPr lang="en-US" dirty="0" smtClean="0"/>
              <a:t>So, if we use this entirely digital transfer function to “correct” (namely, undo) the sensing function from DARM_ERR counts to mA on the DCPDs, we get</a:t>
            </a:r>
            <a:r>
              <a:rPr lang="is-IS" dirty="0" smtClean="0"/>
              <a:t>….</a:t>
            </a:r>
            <a:endParaRPr lang="en-US" dirty="0" smtClean="0"/>
          </a:p>
        </p:txBody>
      </p:sp>
      <p:sp>
        <p:nvSpPr>
          <p:cNvPr id="11" name="TextBox 10"/>
          <p:cNvSpPr txBox="1"/>
          <p:nvPr/>
        </p:nvSpPr>
        <p:spPr>
          <a:xfrm>
            <a:off x="2133600" y="1044575"/>
            <a:ext cx="651541" cy="584776"/>
          </a:xfrm>
          <a:prstGeom prst="rect">
            <a:avLst/>
          </a:prstGeom>
          <a:noFill/>
        </p:spPr>
        <p:txBody>
          <a:bodyPr wrap="none" rtlCol="0">
            <a:spAutoFit/>
          </a:bodyPr>
          <a:lstStyle/>
          <a:p>
            <a:r>
              <a:rPr lang="en-US" sz="3200" b="1" dirty="0" smtClean="0">
                <a:solidFill>
                  <a:srgbClr val="FF0000"/>
                </a:solidFill>
              </a:rPr>
              <a:t>H1</a:t>
            </a:r>
            <a:endParaRPr lang="en-US" sz="3200" b="1" dirty="0">
              <a:solidFill>
                <a:srgbClr val="FF0000"/>
              </a:solidFill>
            </a:endParaRPr>
          </a:p>
        </p:txBody>
      </p:sp>
      <p:sp>
        <p:nvSpPr>
          <p:cNvPr id="12" name="TextBox 11"/>
          <p:cNvSpPr txBox="1"/>
          <p:nvPr/>
        </p:nvSpPr>
        <p:spPr>
          <a:xfrm>
            <a:off x="6787660" y="3262390"/>
            <a:ext cx="566181" cy="584776"/>
          </a:xfrm>
          <a:prstGeom prst="rect">
            <a:avLst/>
          </a:prstGeom>
          <a:noFill/>
        </p:spPr>
        <p:txBody>
          <a:bodyPr wrap="none" rtlCol="0">
            <a:spAutoFit/>
          </a:bodyPr>
          <a:lstStyle/>
          <a:p>
            <a:r>
              <a:rPr lang="en-US" sz="3200" b="1" dirty="0">
                <a:solidFill>
                  <a:srgbClr val="01BB03"/>
                </a:solidFill>
              </a:rPr>
              <a:t>L</a:t>
            </a:r>
            <a:r>
              <a:rPr lang="en-US" sz="3200" b="1" dirty="0" smtClean="0">
                <a:solidFill>
                  <a:srgbClr val="01BB03"/>
                </a:solidFill>
              </a:rPr>
              <a:t>1</a:t>
            </a:r>
            <a:endParaRPr lang="en-US" sz="3200" b="1" dirty="0">
              <a:solidFill>
                <a:srgbClr val="01BB03"/>
              </a:solidFill>
            </a:endParaRPr>
          </a:p>
        </p:txBody>
      </p:sp>
    </p:spTree>
    <p:extLst>
      <p:ext uri="{BB962C8B-B14F-4D97-AF65-F5344CB8AC3E}">
        <p14:creationId xmlns:p14="http://schemas.microsoft.com/office/powerpoint/2010/main" val="2077727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G1700316-v2</a:t>
            </a:r>
            <a:endParaRPr lang="en-US"/>
          </a:p>
        </p:txBody>
      </p:sp>
      <p:sp>
        <p:nvSpPr>
          <p:cNvPr id="5" name="Slide Number Placeholder 4"/>
          <p:cNvSpPr>
            <a:spLocks noGrp="1"/>
          </p:cNvSpPr>
          <p:nvPr>
            <p:ph type="sldNum" sz="quarter" idx="12"/>
          </p:nvPr>
        </p:nvSpPr>
        <p:spPr/>
        <p:txBody>
          <a:bodyPr/>
          <a:lstStyle/>
          <a:p>
            <a:fld id="{B1059779-8340-E248-9AC1-47FC9D1DE0B7}" type="slidenum">
              <a:rPr lang="en-US" smtClean="0"/>
              <a:t>25</a:t>
            </a:fld>
            <a:endParaRPr lang="en-US"/>
          </a:p>
        </p:txBody>
      </p:sp>
      <p:sp>
        <p:nvSpPr>
          <p:cNvPr id="6" name="Title 1"/>
          <p:cNvSpPr>
            <a:spLocks noGrp="1"/>
          </p:cNvSpPr>
          <p:nvPr>
            <p:ph type="title"/>
          </p:nvPr>
        </p:nvSpPr>
        <p:spPr>
          <a:xfrm>
            <a:off x="457200" y="18420"/>
            <a:ext cx="8229600" cy="571995"/>
          </a:xfrm>
        </p:spPr>
        <p:txBody>
          <a:bodyPr>
            <a:normAutofit fontScale="90000"/>
          </a:bodyPr>
          <a:lstStyle/>
          <a:p>
            <a:r>
              <a:rPr lang="en-US" b="1" dirty="0" smtClean="0">
                <a:solidFill>
                  <a:srgbClr val="3366FF"/>
                </a:solidFill>
              </a:rPr>
              <a:t>APPENDIX A: Sensing Function Units</a:t>
            </a:r>
            <a:endParaRPr lang="en-US" b="1" dirty="0">
              <a:solidFill>
                <a:srgbClr val="3366FF"/>
              </a:solidFill>
            </a:endParaRPr>
          </a:p>
        </p:txBody>
      </p:sp>
      <p:pic>
        <p:nvPicPr>
          <p:cNvPr id="7" name="Picture 6" descr="2017-01-03_H1_SensingFunction_PhysicalUnits_mApp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9870" y="-151295"/>
            <a:ext cx="4130245" cy="5345023"/>
          </a:xfrm>
          <a:prstGeom prst="rect">
            <a:avLst/>
          </a:prstGeom>
        </p:spPr>
      </p:pic>
      <p:pic>
        <p:nvPicPr>
          <p:cNvPr id="8" name="Picture 7" descr="2017-01-24_L1_SensingFunction_PhysicalUnits_mAp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70947" y="2331695"/>
            <a:ext cx="4072817" cy="5270706"/>
          </a:xfrm>
          <a:prstGeom prst="rect">
            <a:avLst/>
          </a:prstGeom>
        </p:spPr>
      </p:pic>
      <p:sp>
        <p:nvSpPr>
          <p:cNvPr id="9" name="TextBox 8"/>
          <p:cNvSpPr txBox="1"/>
          <p:nvPr/>
        </p:nvSpPr>
        <p:spPr>
          <a:xfrm>
            <a:off x="2133600" y="1044575"/>
            <a:ext cx="651541" cy="584776"/>
          </a:xfrm>
          <a:prstGeom prst="rect">
            <a:avLst/>
          </a:prstGeom>
          <a:noFill/>
        </p:spPr>
        <p:txBody>
          <a:bodyPr wrap="none" rtlCol="0">
            <a:spAutoFit/>
          </a:bodyPr>
          <a:lstStyle/>
          <a:p>
            <a:r>
              <a:rPr lang="en-US" sz="3200" b="1" dirty="0" smtClean="0">
                <a:solidFill>
                  <a:srgbClr val="FF0000"/>
                </a:solidFill>
              </a:rPr>
              <a:t>H1</a:t>
            </a:r>
            <a:endParaRPr lang="en-US" sz="3200" b="1" dirty="0">
              <a:solidFill>
                <a:srgbClr val="FF0000"/>
              </a:solidFill>
            </a:endParaRPr>
          </a:p>
        </p:txBody>
      </p:sp>
      <p:sp>
        <p:nvSpPr>
          <p:cNvPr id="10" name="TextBox 9"/>
          <p:cNvSpPr txBox="1"/>
          <p:nvPr/>
        </p:nvSpPr>
        <p:spPr>
          <a:xfrm>
            <a:off x="6787660" y="3654106"/>
            <a:ext cx="566181" cy="584776"/>
          </a:xfrm>
          <a:prstGeom prst="rect">
            <a:avLst/>
          </a:prstGeom>
          <a:noFill/>
        </p:spPr>
        <p:txBody>
          <a:bodyPr wrap="none" rtlCol="0">
            <a:spAutoFit/>
          </a:bodyPr>
          <a:lstStyle/>
          <a:p>
            <a:r>
              <a:rPr lang="en-US" sz="3200" b="1" dirty="0">
                <a:solidFill>
                  <a:srgbClr val="01BB03"/>
                </a:solidFill>
              </a:rPr>
              <a:t>L</a:t>
            </a:r>
            <a:r>
              <a:rPr lang="en-US" sz="3200" b="1" dirty="0" smtClean="0">
                <a:solidFill>
                  <a:srgbClr val="01BB03"/>
                </a:solidFill>
              </a:rPr>
              <a:t>1</a:t>
            </a:r>
            <a:endParaRPr lang="en-US" sz="3200" b="1" dirty="0">
              <a:solidFill>
                <a:srgbClr val="01BB03"/>
              </a:solidFill>
            </a:endParaRPr>
          </a:p>
        </p:txBody>
      </p:sp>
      <p:sp>
        <p:nvSpPr>
          <p:cNvPr id="11" name="TextBox 10"/>
          <p:cNvSpPr txBox="1"/>
          <p:nvPr/>
        </p:nvSpPr>
        <p:spPr>
          <a:xfrm>
            <a:off x="4689544" y="701507"/>
            <a:ext cx="4454456" cy="2308324"/>
          </a:xfrm>
          <a:prstGeom prst="rect">
            <a:avLst/>
          </a:prstGeom>
          <a:noFill/>
        </p:spPr>
        <p:txBody>
          <a:bodyPr wrap="square" rtlCol="0">
            <a:spAutoFit/>
          </a:bodyPr>
          <a:lstStyle/>
          <a:p>
            <a:r>
              <a:rPr lang="en-US" dirty="0" smtClean="0"/>
              <a:t>The modeled optical gain is about ~3.7 [mA / pm] for both observatories (and remember, measurement matches our model very well).</a:t>
            </a:r>
          </a:p>
          <a:p>
            <a:endParaRPr lang="en-US" dirty="0"/>
          </a:p>
          <a:p>
            <a:r>
              <a:rPr lang="en-US" b="1" dirty="0" smtClean="0"/>
              <a:t>BUT, that “mA” is an function of how well commissioners filled out the DCPD banks – namely the “V2A” and “</a:t>
            </a:r>
            <a:r>
              <a:rPr lang="en-US" b="1" dirty="0" err="1" smtClean="0"/>
              <a:t>HiZ</a:t>
            </a:r>
            <a:r>
              <a:rPr lang="en-US" b="1" dirty="0" smtClean="0"/>
              <a:t>” filter modules in the OMC DCPD Banks</a:t>
            </a:r>
            <a:endParaRPr lang="en-US" b="1" dirty="0"/>
          </a:p>
        </p:txBody>
      </p:sp>
      <p:sp>
        <p:nvSpPr>
          <p:cNvPr id="12" name="TextBox 11"/>
          <p:cNvSpPr txBox="1"/>
          <p:nvPr/>
        </p:nvSpPr>
        <p:spPr>
          <a:xfrm>
            <a:off x="105322" y="4534776"/>
            <a:ext cx="4034665" cy="2092881"/>
          </a:xfrm>
          <a:prstGeom prst="rect">
            <a:avLst/>
          </a:prstGeom>
          <a:noFill/>
        </p:spPr>
        <p:txBody>
          <a:bodyPr wrap="square" rtlCol="0">
            <a:spAutoFit/>
          </a:bodyPr>
          <a:lstStyle/>
          <a:p>
            <a:r>
              <a:rPr lang="en-US" sz="1600" dirty="0" smtClean="0"/>
              <a:t>Side notes: </a:t>
            </a:r>
          </a:p>
          <a:p>
            <a:pPr marL="285750" indent="-285750">
              <a:buFontTx/>
              <a:buChar char="-"/>
            </a:pPr>
            <a:r>
              <a:rPr lang="en-US" sz="1600" dirty="0" smtClean="0"/>
              <a:t>the sites also chose different sides the the quadratic for the DARM offset, so the phase is 180 different at low frequency.</a:t>
            </a:r>
          </a:p>
          <a:p>
            <a:pPr marL="285750" indent="-285750">
              <a:buFontTx/>
              <a:buChar char="-"/>
            </a:pPr>
            <a:r>
              <a:rPr lang="en-US" sz="1600" dirty="0" smtClean="0"/>
              <a:t>Remember L1 doesn’t include any SRC detuning, because they hadn’t been able to measure it before O2 (now they have, see LLO </a:t>
            </a:r>
            <a:r>
              <a:rPr lang="en-US" sz="1600" dirty="0" err="1" smtClean="0"/>
              <a:t>aLOG</a:t>
            </a:r>
            <a:r>
              <a:rPr lang="en-US" sz="1600" dirty="0" smtClean="0"/>
              <a:t> </a:t>
            </a:r>
            <a:r>
              <a:rPr lang="cs-CZ" sz="1600" dirty="0"/>
              <a:t>32495</a:t>
            </a:r>
            <a:r>
              <a:rPr lang="en-US" sz="1600" dirty="0" smtClean="0"/>
              <a:t>)</a:t>
            </a:r>
            <a:endParaRPr lang="en-US" sz="1600" dirty="0"/>
          </a:p>
        </p:txBody>
      </p:sp>
    </p:spTree>
    <p:extLst>
      <p:ext uri="{BB962C8B-B14F-4D97-AF65-F5344CB8AC3E}">
        <p14:creationId xmlns:p14="http://schemas.microsoft.com/office/powerpoint/2010/main" val="1481451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G1700316-v2</a:t>
            </a:r>
            <a:endParaRPr lang="en-US"/>
          </a:p>
        </p:txBody>
      </p:sp>
      <p:sp>
        <p:nvSpPr>
          <p:cNvPr id="5" name="Slide Number Placeholder 4"/>
          <p:cNvSpPr>
            <a:spLocks noGrp="1"/>
          </p:cNvSpPr>
          <p:nvPr>
            <p:ph type="sldNum" sz="quarter" idx="12"/>
          </p:nvPr>
        </p:nvSpPr>
        <p:spPr/>
        <p:txBody>
          <a:bodyPr/>
          <a:lstStyle/>
          <a:p>
            <a:fld id="{B1059779-8340-E248-9AC1-47FC9D1DE0B7}" type="slidenum">
              <a:rPr lang="en-US" smtClean="0"/>
              <a:t>26</a:t>
            </a:fld>
            <a:endParaRPr lang="en-US"/>
          </a:p>
        </p:txBody>
      </p:sp>
      <p:sp>
        <p:nvSpPr>
          <p:cNvPr id="6" name="Title 1"/>
          <p:cNvSpPr>
            <a:spLocks noGrp="1"/>
          </p:cNvSpPr>
          <p:nvPr>
            <p:ph type="title"/>
          </p:nvPr>
        </p:nvSpPr>
        <p:spPr>
          <a:xfrm>
            <a:off x="457200" y="18420"/>
            <a:ext cx="8229600" cy="571995"/>
          </a:xfrm>
        </p:spPr>
        <p:txBody>
          <a:bodyPr>
            <a:normAutofit fontScale="90000"/>
          </a:bodyPr>
          <a:lstStyle/>
          <a:p>
            <a:r>
              <a:rPr lang="en-US" b="1" dirty="0" smtClean="0">
                <a:solidFill>
                  <a:srgbClr val="3366FF"/>
                </a:solidFill>
              </a:rPr>
              <a:t>APPENDIX A: Sensing Function Units</a:t>
            </a:r>
            <a:endParaRPr lang="en-US" b="1" dirty="0">
              <a:solidFill>
                <a:srgbClr val="3366FF"/>
              </a:solidFill>
            </a:endParaRPr>
          </a:p>
        </p:txBody>
      </p:sp>
      <p:pic>
        <p:nvPicPr>
          <p:cNvPr id="7" name="Picture 6" descr="2017-01-03_H1_SensingFunction_PhysicalUnits_mApp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72738" y="886640"/>
            <a:ext cx="4130245" cy="5345023"/>
          </a:xfrm>
          <a:prstGeom prst="rect">
            <a:avLst/>
          </a:prstGeom>
        </p:spPr>
      </p:pic>
      <p:pic>
        <p:nvPicPr>
          <p:cNvPr id="8" name="Picture 7" descr="2017-01-24_L1_SensingFunction_PhysicalUnits_mAp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772740" y="886640"/>
            <a:ext cx="4130246" cy="5345026"/>
          </a:xfrm>
          <a:prstGeom prst="rect">
            <a:avLst/>
          </a:prstGeom>
        </p:spPr>
      </p:pic>
      <p:sp>
        <p:nvSpPr>
          <p:cNvPr id="9" name="TextBox 8"/>
          <p:cNvSpPr txBox="1"/>
          <p:nvPr/>
        </p:nvSpPr>
        <p:spPr>
          <a:xfrm>
            <a:off x="48848" y="1394514"/>
            <a:ext cx="4454456" cy="4893648"/>
          </a:xfrm>
          <a:prstGeom prst="rect">
            <a:avLst/>
          </a:prstGeom>
          <a:noFill/>
        </p:spPr>
        <p:txBody>
          <a:bodyPr wrap="square" rtlCol="0">
            <a:spAutoFit/>
          </a:bodyPr>
          <a:lstStyle/>
          <a:p>
            <a:pPr marL="285750" indent="-285750">
              <a:buFont typeface="Arial"/>
              <a:buChar char="•"/>
            </a:pPr>
            <a:r>
              <a:rPr lang="en-US" sz="1600" dirty="0" smtClean="0"/>
              <a:t>On a </a:t>
            </a:r>
            <a:r>
              <a:rPr lang="en-US" sz="1600" dirty="0" err="1" smtClean="0"/>
              <a:t>loglog</a:t>
            </a:r>
            <a:r>
              <a:rPr lang="en-US" sz="1600" dirty="0" smtClean="0"/>
              <a:t> plot, the two sites have virtually identical sensing function optical gains in physical units, as expected. </a:t>
            </a:r>
          </a:p>
          <a:p>
            <a:pPr marL="285750" indent="-285750">
              <a:buFont typeface="Arial"/>
              <a:buChar char="•"/>
            </a:pPr>
            <a:endParaRPr lang="en-US" sz="1600" dirty="0" smtClean="0"/>
          </a:p>
          <a:p>
            <a:pPr marL="285750" indent="-285750">
              <a:buFont typeface="Arial"/>
              <a:buChar char="•"/>
            </a:pPr>
            <a:r>
              <a:rPr lang="en-US" sz="1600" dirty="0" smtClean="0"/>
              <a:t>The sensing function’s optical gain in the DARM loop model is necessarily in unphysical units and very different in scale in order to cover the choices in digital gain distribution.</a:t>
            </a:r>
          </a:p>
          <a:p>
            <a:pPr marL="285750" indent="-285750">
              <a:buFont typeface="Arial"/>
              <a:buChar char="•"/>
            </a:pPr>
            <a:endParaRPr lang="en-US" sz="1600" b="1" dirty="0"/>
          </a:p>
          <a:p>
            <a:pPr marL="285750" indent="-285750">
              <a:buFont typeface="Arial"/>
              <a:buChar char="•"/>
            </a:pPr>
            <a:r>
              <a:rPr lang="en-US" sz="1600" dirty="0" smtClean="0"/>
              <a:t>For the purposes of a paper, the sensing function can be scaled from the model’s unphysical units to physical units using the transfer function between </a:t>
            </a:r>
          </a:p>
          <a:p>
            <a:pPr lvl="0"/>
            <a:r>
              <a:rPr lang="en-US" sz="1600" dirty="0" smtClean="0"/>
              <a:t>	</a:t>
            </a:r>
            <a:r>
              <a:rPr lang="en-US" sz="1100" dirty="0" smtClean="0">
                <a:latin typeface="Courier"/>
                <a:cs typeface="Courier"/>
              </a:rPr>
              <a:t>LSC-DARM_IN1_DQ / OMC-DCPD_SUM_OUT_DQ</a:t>
            </a:r>
          </a:p>
          <a:p>
            <a:pPr lvl="0"/>
            <a:endParaRPr lang="en-US" sz="1600" b="1" dirty="0">
              <a:solidFill>
                <a:prstClr val="black"/>
              </a:solidFill>
            </a:endParaRPr>
          </a:p>
          <a:p>
            <a:pPr marL="285750" lvl="0" indent="-285750">
              <a:buFont typeface="Arial"/>
              <a:buChar char="•"/>
            </a:pPr>
            <a:r>
              <a:rPr lang="en-US" sz="1600" dirty="0" smtClean="0">
                <a:solidFill>
                  <a:prstClr val="black"/>
                </a:solidFill>
              </a:rPr>
              <a:t>But, if we want traceable accuracy and  precision, we should be sure to understand how the digital filters in the DCPD banks were populated.</a:t>
            </a:r>
            <a:endParaRPr lang="en-US" sz="1100" dirty="0" smtClean="0">
              <a:latin typeface="Courier"/>
              <a:cs typeface="Courier"/>
            </a:endParaRPr>
          </a:p>
        </p:txBody>
      </p:sp>
      <p:sp>
        <p:nvSpPr>
          <p:cNvPr id="10" name="TextBox 9"/>
          <p:cNvSpPr txBox="1"/>
          <p:nvPr/>
        </p:nvSpPr>
        <p:spPr>
          <a:xfrm>
            <a:off x="134337" y="959747"/>
            <a:ext cx="1320794" cy="369332"/>
          </a:xfrm>
          <a:prstGeom prst="rect">
            <a:avLst/>
          </a:prstGeom>
          <a:noFill/>
        </p:spPr>
        <p:txBody>
          <a:bodyPr wrap="none" rtlCol="0">
            <a:spAutoFit/>
          </a:bodyPr>
          <a:lstStyle/>
          <a:p>
            <a:r>
              <a:rPr lang="en-US" b="1" dirty="0" smtClean="0"/>
              <a:t>Conclusions</a:t>
            </a:r>
            <a:endParaRPr lang="en-US" b="1" dirty="0"/>
          </a:p>
        </p:txBody>
      </p:sp>
    </p:spTree>
    <p:extLst>
      <p:ext uri="{BB962C8B-B14F-4D97-AF65-F5344CB8AC3E}">
        <p14:creationId xmlns:p14="http://schemas.microsoft.com/office/powerpoint/2010/main" val="406105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20" y="318563"/>
            <a:ext cx="8875059" cy="6656294"/>
          </a:xfrm>
          <a:prstGeom prst="rect">
            <a:avLst/>
          </a:prstGeom>
        </p:spPr>
      </p:pic>
      <p:sp>
        <p:nvSpPr>
          <p:cNvPr id="2" name="Title 1"/>
          <p:cNvSpPr>
            <a:spLocks noGrp="1"/>
          </p:cNvSpPr>
          <p:nvPr>
            <p:ph type="title"/>
          </p:nvPr>
        </p:nvSpPr>
        <p:spPr/>
        <p:txBody>
          <a:bodyPr>
            <a:normAutofit fontScale="90000"/>
          </a:bodyPr>
          <a:lstStyle/>
          <a:p>
            <a:r>
              <a:rPr lang="en-US" dirty="0" smtClean="0"/>
              <a:t>DARM OLGTF (UGF Zoom)</a:t>
            </a:r>
            <a:endParaRPr lang="en-US" dirty="0"/>
          </a:p>
        </p:txBody>
      </p:sp>
      <p:sp>
        <p:nvSpPr>
          <p:cNvPr id="5" name="Slide Number Placeholder 4"/>
          <p:cNvSpPr>
            <a:spLocks noGrp="1"/>
          </p:cNvSpPr>
          <p:nvPr>
            <p:ph type="sldNum" sz="quarter" idx="12"/>
          </p:nvPr>
        </p:nvSpPr>
        <p:spPr/>
        <p:txBody>
          <a:bodyPr/>
          <a:lstStyle/>
          <a:p>
            <a:fld id="{B1059779-8340-E248-9AC1-47FC9D1DE0B7}" type="slidenum">
              <a:rPr lang="en-US" smtClean="0"/>
              <a:t>3</a:t>
            </a:fld>
            <a:endParaRPr lang="en-US"/>
          </a:p>
        </p:txBody>
      </p:sp>
      <p:sp>
        <p:nvSpPr>
          <p:cNvPr id="7" name="TextBox 6"/>
          <p:cNvSpPr txBox="1"/>
          <p:nvPr/>
        </p:nvSpPr>
        <p:spPr>
          <a:xfrm>
            <a:off x="3664838" y="1315144"/>
            <a:ext cx="1661069" cy="369332"/>
          </a:xfrm>
          <a:prstGeom prst="rect">
            <a:avLst/>
          </a:prstGeom>
          <a:noFill/>
        </p:spPr>
        <p:txBody>
          <a:bodyPr wrap="none" rtlCol="0">
            <a:spAutoFit/>
          </a:bodyPr>
          <a:lstStyle/>
          <a:p>
            <a:r>
              <a:rPr lang="en-US" dirty="0" smtClean="0">
                <a:solidFill>
                  <a:srgbClr val="3366FF"/>
                </a:solidFill>
              </a:rPr>
              <a:t>L1 UGF: 57.5 Hz</a:t>
            </a:r>
            <a:endParaRPr lang="en-US" dirty="0">
              <a:solidFill>
                <a:srgbClr val="3366FF"/>
              </a:solidFill>
            </a:endParaRPr>
          </a:p>
        </p:txBody>
      </p:sp>
      <p:sp>
        <p:nvSpPr>
          <p:cNvPr id="8" name="TextBox 7"/>
          <p:cNvSpPr txBox="1"/>
          <p:nvPr/>
        </p:nvSpPr>
        <p:spPr>
          <a:xfrm>
            <a:off x="2945771" y="2247648"/>
            <a:ext cx="1710725" cy="369332"/>
          </a:xfrm>
          <a:prstGeom prst="rect">
            <a:avLst/>
          </a:prstGeom>
          <a:noFill/>
        </p:spPr>
        <p:txBody>
          <a:bodyPr wrap="none" rtlCol="0">
            <a:spAutoFit/>
          </a:bodyPr>
          <a:lstStyle/>
          <a:p>
            <a:r>
              <a:rPr lang="en-US" dirty="0">
                <a:solidFill>
                  <a:srgbClr val="FF0000"/>
                </a:solidFill>
              </a:rPr>
              <a:t>H</a:t>
            </a:r>
            <a:r>
              <a:rPr lang="en-US" dirty="0" smtClean="0">
                <a:solidFill>
                  <a:srgbClr val="FF0000"/>
                </a:solidFill>
              </a:rPr>
              <a:t>1 UGF: 68.4 Hz</a:t>
            </a:r>
            <a:endParaRPr lang="en-US" dirty="0">
              <a:solidFill>
                <a:srgbClr val="FF0000"/>
              </a:solidFill>
            </a:endParaRPr>
          </a:p>
        </p:txBody>
      </p:sp>
      <p:sp>
        <p:nvSpPr>
          <p:cNvPr id="9" name="TextBox 8"/>
          <p:cNvSpPr txBox="1"/>
          <p:nvPr/>
        </p:nvSpPr>
        <p:spPr>
          <a:xfrm>
            <a:off x="4126187" y="5528951"/>
            <a:ext cx="2650786" cy="369332"/>
          </a:xfrm>
          <a:prstGeom prst="rect">
            <a:avLst/>
          </a:prstGeom>
          <a:noFill/>
        </p:spPr>
        <p:txBody>
          <a:bodyPr wrap="none" rtlCol="0">
            <a:spAutoFit/>
          </a:bodyPr>
          <a:lstStyle/>
          <a:p>
            <a:r>
              <a:rPr lang="en-US" dirty="0" smtClean="0">
                <a:solidFill>
                  <a:srgbClr val="3366FF"/>
                </a:solidFill>
              </a:rPr>
              <a:t>L1 Phase Margin: 31.4 </a:t>
            </a:r>
            <a:r>
              <a:rPr lang="en-US" dirty="0" err="1" smtClean="0">
                <a:solidFill>
                  <a:srgbClr val="3366FF"/>
                </a:solidFill>
              </a:rPr>
              <a:t>deg</a:t>
            </a:r>
            <a:endParaRPr lang="en-US" dirty="0">
              <a:solidFill>
                <a:srgbClr val="3366FF"/>
              </a:solidFill>
            </a:endParaRPr>
          </a:p>
        </p:txBody>
      </p:sp>
      <p:sp>
        <p:nvSpPr>
          <p:cNvPr id="10" name="TextBox 9"/>
          <p:cNvSpPr txBox="1"/>
          <p:nvPr/>
        </p:nvSpPr>
        <p:spPr>
          <a:xfrm>
            <a:off x="3375617" y="5154137"/>
            <a:ext cx="2697561" cy="369332"/>
          </a:xfrm>
          <a:prstGeom prst="rect">
            <a:avLst/>
          </a:prstGeom>
          <a:noFill/>
        </p:spPr>
        <p:txBody>
          <a:bodyPr wrap="none" rtlCol="0">
            <a:spAutoFit/>
          </a:bodyPr>
          <a:lstStyle/>
          <a:p>
            <a:r>
              <a:rPr lang="en-US" dirty="0">
                <a:solidFill>
                  <a:srgbClr val="FF0000"/>
                </a:solidFill>
              </a:rPr>
              <a:t>H</a:t>
            </a:r>
            <a:r>
              <a:rPr lang="en-US" dirty="0" smtClean="0">
                <a:solidFill>
                  <a:srgbClr val="FF0000"/>
                </a:solidFill>
              </a:rPr>
              <a:t>1 Phase Margin: </a:t>
            </a:r>
            <a:r>
              <a:rPr lang="hr-HR" dirty="0">
                <a:solidFill>
                  <a:srgbClr val="FF0000"/>
                </a:solidFill>
              </a:rPr>
              <a:t>3</a:t>
            </a:r>
            <a:r>
              <a:rPr lang="hr-HR" dirty="0" smtClean="0">
                <a:solidFill>
                  <a:srgbClr val="FF0000"/>
                </a:solidFill>
              </a:rPr>
              <a:t>9.4 deg</a:t>
            </a:r>
            <a:endParaRPr lang="en-US" dirty="0">
              <a:solidFill>
                <a:srgbClr val="FF0000"/>
              </a:solidFill>
            </a:endParaRPr>
          </a:p>
        </p:txBody>
      </p:sp>
      <p:sp>
        <p:nvSpPr>
          <p:cNvPr id="12" name="TextBox 11"/>
          <p:cNvSpPr txBox="1"/>
          <p:nvPr/>
        </p:nvSpPr>
        <p:spPr>
          <a:xfrm>
            <a:off x="3554755" y="4090240"/>
            <a:ext cx="2015580" cy="923330"/>
          </a:xfrm>
          <a:prstGeom prst="rect">
            <a:avLst/>
          </a:prstGeom>
          <a:noFill/>
        </p:spPr>
        <p:txBody>
          <a:bodyPr wrap="square" rtlCol="0">
            <a:spAutoFit/>
          </a:bodyPr>
          <a:lstStyle/>
          <a:p>
            <a:pPr algn="ctr"/>
            <a:r>
              <a:rPr lang="en-US" dirty="0" smtClean="0"/>
              <a:t>Good compromise on aggression of filtering</a:t>
            </a:r>
            <a:endParaRPr lang="en-US" dirty="0"/>
          </a:p>
        </p:txBody>
      </p:sp>
      <p:sp>
        <p:nvSpPr>
          <p:cNvPr id="3" name="Date Placeholder 2"/>
          <p:cNvSpPr>
            <a:spLocks noGrp="1"/>
          </p:cNvSpPr>
          <p:nvPr>
            <p:ph type="dt" sz="half" idx="10"/>
          </p:nvPr>
        </p:nvSpPr>
        <p:spPr/>
        <p:txBody>
          <a:bodyPr/>
          <a:lstStyle/>
          <a:p>
            <a:r>
              <a:rPr lang="en-US" smtClean="0"/>
              <a:t>G1700316-v2</a:t>
            </a:r>
            <a:endParaRPr lang="en-US"/>
          </a:p>
        </p:txBody>
      </p:sp>
    </p:spTree>
    <p:extLst>
      <p:ext uri="{BB962C8B-B14F-4D97-AF65-F5344CB8AC3E}">
        <p14:creationId xmlns:p14="http://schemas.microsoft.com/office/powerpoint/2010/main" val="320525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8" y="387847"/>
            <a:ext cx="8783561" cy="6587670"/>
          </a:xfrm>
          <a:prstGeom prst="rect">
            <a:avLst/>
          </a:prstGeom>
        </p:spPr>
      </p:pic>
      <p:sp>
        <p:nvSpPr>
          <p:cNvPr id="2" name="Title 1"/>
          <p:cNvSpPr>
            <a:spLocks noGrp="1"/>
          </p:cNvSpPr>
          <p:nvPr>
            <p:ph type="title"/>
          </p:nvPr>
        </p:nvSpPr>
        <p:spPr/>
        <p:txBody>
          <a:bodyPr>
            <a:normAutofit fontScale="90000"/>
          </a:bodyPr>
          <a:lstStyle/>
          <a:p>
            <a:r>
              <a:rPr lang="en-US" dirty="0" smtClean="0"/>
              <a:t>DARM Open Loop Gain TF</a:t>
            </a:r>
            <a:endParaRPr lang="en-US" dirty="0"/>
          </a:p>
        </p:txBody>
      </p:sp>
      <p:sp>
        <p:nvSpPr>
          <p:cNvPr id="5" name="Slide Number Placeholder 4"/>
          <p:cNvSpPr>
            <a:spLocks noGrp="1"/>
          </p:cNvSpPr>
          <p:nvPr>
            <p:ph type="sldNum" sz="quarter" idx="12"/>
          </p:nvPr>
        </p:nvSpPr>
        <p:spPr/>
        <p:txBody>
          <a:bodyPr/>
          <a:lstStyle/>
          <a:p>
            <a:fld id="{B1059779-8340-E248-9AC1-47FC9D1DE0B7}" type="slidenum">
              <a:rPr lang="en-US" smtClean="0"/>
              <a:t>4</a:t>
            </a:fld>
            <a:endParaRPr lang="en-US"/>
          </a:p>
        </p:txBody>
      </p:sp>
      <p:cxnSp>
        <p:nvCxnSpPr>
          <p:cNvPr id="9" name="Straight Arrow Connector 8"/>
          <p:cNvCxnSpPr/>
          <p:nvPr/>
        </p:nvCxnSpPr>
        <p:spPr>
          <a:xfrm flipH="1">
            <a:off x="1947333" y="4639592"/>
            <a:ext cx="1773162" cy="1451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1821543" y="5420944"/>
            <a:ext cx="1773162" cy="1451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956197" y="4455404"/>
            <a:ext cx="2518534" cy="1200329"/>
          </a:xfrm>
          <a:prstGeom prst="rect">
            <a:avLst/>
          </a:prstGeom>
          <a:noFill/>
        </p:spPr>
        <p:txBody>
          <a:bodyPr wrap="square" rtlCol="0">
            <a:spAutoFit/>
          </a:bodyPr>
          <a:lstStyle/>
          <a:p>
            <a:r>
              <a:rPr lang="en-US" dirty="0" smtClean="0">
                <a:solidFill>
                  <a:srgbClr val="FF0000"/>
                </a:solidFill>
              </a:rPr>
              <a:t>H1</a:t>
            </a:r>
            <a:r>
              <a:rPr lang="en-US" dirty="0" smtClean="0"/>
              <a:t> has a couple of orders of magnitude less suppression around the microseism</a:t>
            </a:r>
            <a:endParaRPr lang="en-US" dirty="0"/>
          </a:p>
        </p:txBody>
      </p:sp>
      <p:sp>
        <p:nvSpPr>
          <p:cNvPr id="14" name="TextBox 13"/>
          <p:cNvSpPr txBox="1"/>
          <p:nvPr/>
        </p:nvSpPr>
        <p:spPr>
          <a:xfrm>
            <a:off x="4601436" y="1935238"/>
            <a:ext cx="2505727" cy="369332"/>
          </a:xfrm>
          <a:prstGeom prst="rect">
            <a:avLst/>
          </a:prstGeom>
          <a:noFill/>
        </p:spPr>
        <p:txBody>
          <a:bodyPr wrap="none" rtlCol="0">
            <a:spAutoFit/>
          </a:bodyPr>
          <a:lstStyle/>
          <a:p>
            <a:r>
              <a:rPr lang="nb-NO" dirty="0" smtClean="0">
                <a:solidFill>
                  <a:srgbClr val="FF0000"/>
                </a:solidFill>
              </a:rPr>
              <a:t>H1 Max </a:t>
            </a:r>
            <a:r>
              <a:rPr lang="nb-NO" dirty="0" err="1" smtClean="0">
                <a:solidFill>
                  <a:srgbClr val="FF0000"/>
                </a:solidFill>
              </a:rPr>
              <a:t>Suppression</a:t>
            </a:r>
            <a:r>
              <a:rPr lang="nb-NO" dirty="0" smtClean="0">
                <a:solidFill>
                  <a:srgbClr val="FF0000"/>
                </a:solidFill>
              </a:rPr>
              <a:t>: 1.9</a:t>
            </a:r>
            <a:endParaRPr lang="en-US" dirty="0">
              <a:solidFill>
                <a:srgbClr val="FF0000"/>
              </a:solidFill>
            </a:endParaRPr>
          </a:p>
        </p:txBody>
      </p:sp>
      <p:sp>
        <p:nvSpPr>
          <p:cNvPr id="15" name="TextBox 14"/>
          <p:cNvSpPr txBox="1"/>
          <p:nvPr/>
        </p:nvSpPr>
        <p:spPr>
          <a:xfrm>
            <a:off x="4515164" y="1112764"/>
            <a:ext cx="2458951" cy="369332"/>
          </a:xfrm>
          <a:prstGeom prst="rect">
            <a:avLst/>
          </a:prstGeom>
          <a:noFill/>
        </p:spPr>
        <p:txBody>
          <a:bodyPr wrap="none" rtlCol="0">
            <a:spAutoFit/>
          </a:bodyPr>
          <a:lstStyle/>
          <a:p>
            <a:r>
              <a:rPr lang="nb-NO" dirty="0">
                <a:solidFill>
                  <a:srgbClr val="0000FF"/>
                </a:solidFill>
              </a:rPr>
              <a:t>L</a:t>
            </a:r>
            <a:r>
              <a:rPr lang="nb-NO" dirty="0" smtClean="0">
                <a:solidFill>
                  <a:srgbClr val="0000FF"/>
                </a:solidFill>
              </a:rPr>
              <a:t>1 Max </a:t>
            </a:r>
            <a:r>
              <a:rPr lang="nb-NO" dirty="0" err="1" smtClean="0">
                <a:solidFill>
                  <a:srgbClr val="0000FF"/>
                </a:solidFill>
              </a:rPr>
              <a:t>Suppression</a:t>
            </a:r>
            <a:r>
              <a:rPr lang="nb-NO" dirty="0" smtClean="0">
                <a:solidFill>
                  <a:srgbClr val="0000FF"/>
                </a:solidFill>
              </a:rPr>
              <a:t>: 1.9</a:t>
            </a:r>
            <a:endParaRPr lang="en-US" dirty="0">
              <a:solidFill>
                <a:srgbClr val="0000FF"/>
              </a:solidFill>
            </a:endParaRPr>
          </a:p>
        </p:txBody>
      </p:sp>
      <p:sp>
        <p:nvSpPr>
          <p:cNvPr id="16" name="TextBox 15"/>
          <p:cNvSpPr txBox="1"/>
          <p:nvPr/>
        </p:nvSpPr>
        <p:spPr>
          <a:xfrm>
            <a:off x="5076216" y="2367465"/>
            <a:ext cx="2518534" cy="646331"/>
          </a:xfrm>
          <a:prstGeom prst="rect">
            <a:avLst/>
          </a:prstGeom>
          <a:noFill/>
        </p:spPr>
        <p:txBody>
          <a:bodyPr wrap="square" rtlCol="0">
            <a:spAutoFit/>
          </a:bodyPr>
          <a:lstStyle/>
          <a:p>
            <a:pPr algn="ctr"/>
            <a:r>
              <a:rPr lang="en-US" dirty="0" smtClean="0"/>
              <a:t>Both have plenty of gain margin</a:t>
            </a:r>
            <a:endParaRPr lang="en-US" dirty="0"/>
          </a:p>
        </p:txBody>
      </p:sp>
      <p:sp>
        <p:nvSpPr>
          <p:cNvPr id="3" name="Date Placeholder 2"/>
          <p:cNvSpPr>
            <a:spLocks noGrp="1"/>
          </p:cNvSpPr>
          <p:nvPr>
            <p:ph type="dt" sz="half" idx="10"/>
          </p:nvPr>
        </p:nvSpPr>
        <p:spPr/>
        <p:txBody>
          <a:bodyPr/>
          <a:lstStyle/>
          <a:p>
            <a:r>
              <a:rPr lang="en-US" smtClean="0"/>
              <a:t>G1700316-v2</a:t>
            </a:r>
            <a:endParaRPr lang="en-US"/>
          </a:p>
        </p:txBody>
      </p:sp>
    </p:spTree>
    <p:extLst>
      <p:ext uri="{BB962C8B-B14F-4D97-AF65-F5344CB8AC3E}">
        <p14:creationId xmlns:p14="http://schemas.microsoft.com/office/powerpoint/2010/main" val="327675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53" y="476563"/>
            <a:ext cx="8559800" cy="6419850"/>
          </a:xfrm>
          <a:prstGeom prst="rect">
            <a:avLst/>
          </a:prstGeom>
        </p:spPr>
      </p:pic>
      <p:sp>
        <p:nvSpPr>
          <p:cNvPr id="2" name="Title 1"/>
          <p:cNvSpPr>
            <a:spLocks noGrp="1"/>
          </p:cNvSpPr>
          <p:nvPr>
            <p:ph type="title"/>
          </p:nvPr>
        </p:nvSpPr>
        <p:spPr/>
        <p:txBody>
          <a:bodyPr>
            <a:noAutofit/>
          </a:bodyPr>
          <a:lstStyle/>
          <a:p>
            <a:r>
              <a:rPr lang="en-US" sz="3600" dirty="0" smtClean="0"/>
              <a:t>Actuator Strength Comparison</a:t>
            </a:r>
            <a:endParaRPr lang="en-US" sz="3600" dirty="0"/>
          </a:p>
        </p:txBody>
      </p:sp>
      <p:sp>
        <p:nvSpPr>
          <p:cNvPr id="5" name="Slide Number Placeholder 4"/>
          <p:cNvSpPr>
            <a:spLocks noGrp="1"/>
          </p:cNvSpPr>
          <p:nvPr>
            <p:ph type="sldNum" sz="quarter" idx="12"/>
          </p:nvPr>
        </p:nvSpPr>
        <p:spPr/>
        <p:txBody>
          <a:bodyPr/>
          <a:lstStyle/>
          <a:p>
            <a:fld id="{B1059779-8340-E248-9AC1-47FC9D1DE0B7}" type="slidenum">
              <a:rPr lang="en-US" smtClean="0"/>
              <a:t>5</a:t>
            </a:fld>
            <a:endParaRPr lang="en-US"/>
          </a:p>
        </p:txBody>
      </p:sp>
      <p:sp>
        <p:nvSpPr>
          <p:cNvPr id="3" name="Date Placeholder 2"/>
          <p:cNvSpPr>
            <a:spLocks noGrp="1"/>
          </p:cNvSpPr>
          <p:nvPr>
            <p:ph type="dt" sz="half" idx="10"/>
          </p:nvPr>
        </p:nvSpPr>
        <p:spPr/>
        <p:txBody>
          <a:bodyPr/>
          <a:lstStyle/>
          <a:p>
            <a:r>
              <a:rPr lang="en-US" smtClean="0"/>
              <a:t>G1700316-v2</a:t>
            </a:r>
            <a:endParaRPr lang="en-US"/>
          </a:p>
        </p:txBody>
      </p:sp>
    </p:spTree>
    <p:extLst>
      <p:ext uri="{BB962C8B-B14F-4D97-AF65-F5344CB8AC3E}">
        <p14:creationId xmlns:p14="http://schemas.microsoft.com/office/powerpoint/2010/main" val="41333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76" y="472059"/>
            <a:ext cx="8549640" cy="6412230"/>
          </a:xfrm>
          <a:prstGeom prst="rect">
            <a:avLst/>
          </a:prstGeom>
        </p:spPr>
      </p:pic>
      <p:sp>
        <p:nvSpPr>
          <p:cNvPr id="5" name="Slide Number Placeholder 4"/>
          <p:cNvSpPr>
            <a:spLocks noGrp="1"/>
          </p:cNvSpPr>
          <p:nvPr>
            <p:ph type="sldNum" sz="quarter" idx="12"/>
          </p:nvPr>
        </p:nvSpPr>
        <p:spPr/>
        <p:txBody>
          <a:bodyPr/>
          <a:lstStyle/>
          <a:p>
            <a:fld id="{B1059779-8340-E248-9AC1-47FC9D1DE0B7}" type="slidenum">
              <a:rPr lang="en-US" smtClean="0"/>
              <a:t>6</a:t>
            </a:fld>
            <a:endParaRPr lang="en-US"/>
          </a:p>
        </p:txBody>
      </p:sp>
      <p:sp>
        <p:nvSpPr>
          <p:cNvPr id="6" name="Title 1"/>
          <p:cNvSpPr>
            <a:spLocks noGrp="1"/>
          </p:cNvSpPr>
          <p:nvPr>
            <p:ph type="title"/>
          </p:nvPr>
        </p:nvSpPr>
        <p:spPr>
          <a:xfrm>
            <a:off x="457200" y="30515"/>
            <a:ext cx="8229600" cy="571995"/>
          </a:xfrm>
        </p:spPr>
        <p:txBody>
          <a:bodyPr>
            <a:noAutofit/>
          </a:bodyPr>
          <a:lstStyle/>
          <a:p>
            <a:r>
              <a:rPr lang="en-US" sz="3600" dirty="0" smtClean="0"/>
              <a:t>Actuator Strength Comparison</a:t>
            </a:r>
            <a:endParaRPr lang="en-US" sz="3600" dirty="0"/>
          </a:p>
        </p:txBody>
      </p:sp>
      <p:sp>
        <p:nvSpPr>
          <p:cNvPr id="9" name="TextBox 8"/>
          <p:cNvSpPr txBox="1"/>
          <p:nvPr/>
        </p:nvSpPr>
        <p:spPr>
          <a:xfrm>
            <a:off x="5429873" y="1611442"/>
            <a:ext cx="2604674" cy="738664"/>
          </a:xfrm>
          <a:prstGeom prst="rect">
            <a:avLst/>
          </a:prstGeom>
          <a:noFill/>
        </p:spPr>
        <p:txBody>
          <a:bodyPr wrap="square" rtlCol="0">
            <a:spAutoFit/>
          </a:bodyPr>
          <a:lstStyle/>
          <a:p>
            <a:r>
              <a:rPr lang="en-US" sz="1400" dirty="0" smtClean="0"/>
              <a:t>FIXED: L1 now includes all harmonics in the suspension model</a:t>
            </a:r>
            <a:endParaRPr lang="en-US" sz="1400" dirty="0"/>
          </a:p>
        </p:txBody>
      </p:sp>
      <p:sp>
        <p:nvSpPr>
          <p:cNvPr id="10" name="TextBox 9"/>
          <p:cNvSpPr txBox="1"/>
          <p:nvPr/>
        </p:nvSpPr>
        <p:spPr>
          <a:xfrm>
            <a:off x="3842044" y="5172635"/>
            <a:ext cx="2604674" cy="738664"/>
          </a:xfrm>
          <a:prstGeom prst="rect">
            <a:avLst/>
          </a:prstGeom>
          <a:noFill/>
        </p:spPr>
        <p:txBody>
          <a:bodyPr wrap="square" rtlCol="0">
            <a:spAutoFit/>
          </a:bodyPr>
          <a:lstStyle/>
          <a:p>
            <a:r>
              <a:rPr lang="en-US" sz="1400" dirty="0" smtClean="0"/>
              <a:t>Different PUM COILOUTF convention </a:t>
            </a:r>
            <a:r>
              <a:rPr lang="en-US" sz="1400" dirty="0" smtClean="0">
                <a:sym typeface="Wingdings"/>
              </a:rPr>
              <a:t> PUM and TST have different signs</a:t>
            </a:r>
            <a:endParaRPr lang="en-US" sz="1400" dirty="0"/>
          </a:p>
        </p:txBody>
      </p:sp>
      <p:sp>
        <p:nvSpPr>
          <p:cNvPr id="2" name="Date Placeholder 1"/>
          <p:cNvSpPr>
            <a:spLocks noGrp="1"/>
          </p:cNvSpPr>
          <p:nvPr>
            <p:ph type="dt" sz="half" idx="10"/>
          </p:nvPr>
        </p:nvSpPr>
        <p:spPr/>
        <p:txBody>
          <a:bodyPr/>
          <a:lstStyle/>
          <a:p>
            <a:r>
              <a:rPr lang="en-US" smtClean="0"/>
              <a:t>G1700316-v2</a:t>
            </a:r>
            <a:endParaRPr lang="en-US"/>
          </a:p>
        </p:txBody>
      </p:sp>
    </p:spTree>
    <p:extLst>
      <p:ext uri="{BB962C8B-B14F-4D97-AF65-F5344CB8AC3E}">
        <p14:creationId xmlns:p14="http://schemas.microsoft.com/office/powerpoint/2010/main" val="191773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 y="649646"/>
            <a:ext cx="5212336" cy="39092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762" y="2961199"/>
            <a:ext cx="5134073" cy="3850554"/>
          </a:xfrm>
          <a:prstGeom prst="rect">
            <a:avLst/>
          </a:prstGeom>
        </p:spPr>
      </p:pic>
      <p:sp>
        <p:nvSpPr>
          <p:cNvPr id="2" name="Title 1"/>
          <p:cNvSpPr>
            <a:spLocks noGrp="1"/>
          </p:cNvSpPr>
          <p:nvPr>
            <p:ph type="title"/>
          </p:nvPr>
        </p:nvSpPr>
        <p:spPr/>
        <p:txBody>
          <a:bodyPr>
            <a:noAutofit/>
          </a:bodyPr>
          <a:lstStyle/>
          <a:p>
            <a:r>
              <a:rPr lang="en-US" sz="3200" dirty="0" smtClean="0"/>
              <a:t>Actuator Comparison (Hierarchy Filters)</a:t>
            </a:r>
            <a:endParaRPr lang="en-US" sz="3200" dirty="0"/>
          </a:p>
        </p:txBody>
      </p:sp>
      <p:sp>
        <p:nvSpPr>
          <p:cNvPr id="5" name="Slide Number Placeholder 4"/>
          <p:cNvSpPr>
            <a:spLocks noGrp="1"/>
          </p:cNvSpPr>
          <p:nvPr>
            <p:ph type="sldNum" sz="quarter" idx="12"/>
          </p:nvPr>
        </p:nvSpPr>
        <p:spPr/>
        <p:txBody>
          <a:bodyPr/>
          <a:lstStyle/>
          <a:p>
            <a:fld id="{B1059779-8340-E248-9AC1-47FC9D1DE0B7}" type="slidenum">
              <a:rPr lang="en-US" smtClean="0"/>
              <a:t>7</a:t>
            </a:fld>
            <a:endParaRPr lang="en-US"/>
          </a:p>
        </p:txBody>
      </p:sp>
      <p:sp>
        <p:nvSpPr>
          <p:cNvPr id="8" name="TextBox 7"/>
          <p:cNvSpPr txBox="1"/>
          <p:nvPr/>
        </p:nvSpPr>
        <p:spPr>
          <a:xfrm>
            <a:off x="5141685" y="653148"/>
            <a:ext cx="3737429" cy="2308324"/>
          </a:xfrm>
          <a:prstGeom prst="rect">
            <a:avLst/>
          </a:prstGeom>
          <a:noFill/>
        </p:spPr>
        <p:txBody>
          <a:bodyPr wrap="square" rtlCol="0">
            <a:spAutoFit/>
          </a:bodyPr>
          <a:lstStyle/>
          <a:p>
            <a:r>
              <a:rPr lang="en-US" dirty="0" smtClean="0"/>
              <a:t>Both sites have a mish-mash of “offloaded” vs. “distributed” hierarchy filters due to staggered design</a:t>
            </a:r>
          </a:p>
          <a:p>
            <a:endParaRPr lang="en-US" dirty="0"/>
          </a:p>
          <a:p>
            <a:r>
              <a:rPr lang="en-US" dirty="0" smtClean="0"/>
              <a:t>L1 does more loop shaping in the DARM bank (because of all the notching done at H1)</a:t>
            </a:r>
            <a:endParaRPr lang="en-US" dirty="0"/>
          </a:p>
        </p:txBody>
      </p:sp>
      <p:sp>
        <p:nvSpPr>
          <p:cNvPr id="9" name="TextBox 8"/>
          <p:cNvSpPr txBox="1"/>
          <p:nvPr/>
        </p:nvSpPr>
        <p:spPr>
          <a:xfrm>
            <a:off x="2133600" y="4881227"/>
            <a:ext cx="2328413" cy="923330"/>
          </a:xfrm>
          <a:prstGeom prst="rect">
            <a:avLst/>
          </a:prstGeom>
          <a:noFill/>
        </p:spPr>
        <p:txBody>
          <a:bodyPr wrap="square" rtlCol="0">
            <a:spAutoFit/>
          </a:bodyPr>
          <a:lstStyle/>
          <a:p>
            <a:r>
              <a:rPr lang="en-US" dirty="0" smtClean="0"/>
              <a:t>Note the difference in HF cut-off filter for all stages</a:t>
            </a:r>
            <a:r>
              <a:rPr lang="is-IS" dirty="0" smtClean="0"/>
              <a:t>…</a:t>
            </a:r>
            <a:endParaRPr lang="en-US" dirty="0"/>
          </a:p>
        </p:txBody>
      </p:sp>
      <p:sp>
        <p:nvSpPr>
          <p:cNvPr id="3" name="Date Placeholder 2"/>
          <p:cNvSpPr>
            <a:spLocks noGrp="1"/>
          </p:cNvSpPr>
          <p:nvPr>
            <p:ph type="dt" sz="half" idx="10"/>
          </p:nvPr>
        </p:nvSpPr>
        <p:spPr/>
        <p:txBody>
          <a:bodyPr/>
          <a:lstStyle/>
          <a:p>
            <a:r>
              <a:rPr lang="en-US" smtClean="0"/>
              <a:t>G1700316-v2</a:t>
            </a:r>
            <a:endParaRPr lang="en-US"/>
          </a:p>
        </p:txBody>
      </p:sp>
    </p:spTree>
    <p:extLst>
      <p:ext uri="{BB962C8B-B14F-4D97-AF65-F5344CB8AC3E}">
        <p14:creationId xmlns:p14="http://schemas.microsoft.com/office/powerpoint/2010/main" val="170857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04" y="530343"/>
            <a:ext cx="5909236" cy="443192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256" y="2568731"/>
            <a:ext cx="5721406" cy="4291054"/>
          </a:xfrm>
          <a:prstGeom prst="rect">
            <a:avLst/>
          </a:prstGeom>
        </p:spPr>
      </p:pic>
      <p:sp>
        <p:nvSpPr>
          <p:cNvPr id="2" name="Title 1"/>
          <p:cNvSpPr>
            <a:spLocks noGrp="1"/>
          </p:cNvSpPr>
          <p:nvPr>
            <p:ph type="title"/>
          </p:nvPr>
        </p:nvSpPr>
        <p:spPr/>
        <p:txBody>
          <a:bodyPr>
            <a:normAutofit fontScale="90000"/>
          </a:bodyPr>
          <a:lstStyle/>
          <a:p>
            <a:r>
              <a:rPr lang="en-US" dirty="0" smtClean="0"/>
              <a:t>The DARM Filter and Sensing Function</a:t>
            </a:r>
            <a:endParaRPr lang="en-US" dirty="0"/>
          </a:p>
        </p:txBody>
      </p:sp>
      <p:sp>
        <p:nvSpPr>
          <p:cNvPr id="5" name="Slide Number Placeholder 4"/>
          <p:cNvSpPr>
            <a:spLocks noGrp="1"/>
          </p:cNvSpPr>
          <p:nvPr>
            <p:ph type="sldNum" sz="quarter" idx="12"/>
          </p:nvPr>
        </p:nvSpPr>
        <p:spPr/>
        <p:txBody>
          <a:bodyPr/>
          <a:lstStyle/>
          <a:p>
            <a:fld id="{B1059779-8340-E248-9AC1-47FC9D1DE0B7}" type="slidenum">
              <a:rPr lang="en-US" smtClean="0"/>
              <a:t>8</a:t>
            </a:fld>
            <a:endParaRPr lang="en-US"/>
          </a:p>
        </p:txBody>
      </p:sp>
      <p:sp>
        <p:nvSpPr>
          <p:cNvPr id="8" name="TextBox 7"/>
          <p:cNvSpPr txBox="1"/>
          <p:nvPr/>
        </p:nvSpPr>
        <p:spPr>
          <a:xfrm>
            <a:off x="5187443" y="937902"/>
            <a:ext cx="3956557" cy="1200329"/>
          </a:xfrm>
          <a:prstGeom prst="rect">
            <a:avLst/>
          </a:prstGeom>
          <a:noFill/>
        </p:spPr>
        <p:txBody>
          <a:bodyPr wrap="square" rtlCol="0">
            <a:spAutoFit/>
          </a:bodyPr>
          <a:lstStyle/>
          <a:p>
            <a:r>
              <a:rPr lang="en-US" dirty="0" smtClean="0"/>
              <a:t>Digital gains (and a sign) are distributed differently on the sensing side,</a:t>
            </a:r>
          </a:p>
          <a:p>
            <a:r>
              <a:rPr lang="en-US" dirty="0" smtClean="0"/>
              <a:t>so DARM filter gain and sign compensate, otherwise pretty similar</a:t>
            </a:r>
            <a:r>
              <a:rPr lang="is-IS" dirty="0" smtClean="0"/>
              <a:t>…</a:t>
            </a:r>
            <a:endParaRPr lang="en-US" dirty="0"/>
          </a:p>
        </p:txBody>
      </p:sp>
      <p:sp>
        <p:nvSpPr>
          <p:cNvPr id="9" name="TextBox 8"/>
          <p:cNvSpPr txBox="1"/>
          <p:nvPr/>
        </p:nvSpPr>
        <p:spPr>
          <a:xfrm>
            <a:off x="219798" y="4839498"/>
            <a:ext cx="3541458" cy="1477328"/>
          </a:xfrm>
          <a:prstGeom prst="rect">
            <a:avLst/>
          </a:prstGeom>
          <a:noFill/>
        </p:spPr>
        <p:txBody>
          <a:bodyPr wrap="square" rtlCol="0">
            <a:spAutoFit/>
          </a:bodyPr>
          <a:lstStyle/>
          <a:p>
            <a:r>
              <a:rPr lang="en-US" dirty="0" smtClean="0"/>
              <a:t>But because of the</a:t>
            </a:r>
            <a:r>
              <a:rPr lang="en-US" b="1" dirty="0" smtClean="0"/>
              <a:t> different design choices</a:t>
            </a:r>
            <a:r>
              <a:rPr lang="en-US" dirty="0" smtClean="0"/>
              <a:t>, with frequency response and gains all over the place, </a:t>
            </a:r>
            <a:r>
              <a:rPr lang="en-US" b="1" dirty="0" smtClean="0"/>
              <a:t>tough to get a feel for the loop shaping from just one filter or plot</a:t>
            </a:r>
            <a:endParaRPr lang="en-US" b="1" dirty="0"/>
          </a:p>
        </p:txBody>
      </p:sp>
      <p:sp>
        <p:nvSpPr>
          <p:cNvPr id="10" name="TextBox 9"/>
          <p:cNvSpPr txBox="1"/>
          <p:nvPr/>
        </p:nvSpPr>
        <p:spPr>
          <a:xfrm>
            <a:off x="868029" y="773147"/>
            <a:ext cx="1464792" cy="523220"/>
          </a:xfrm>
          <a:prstGeom prst="rect">
            <a:avLst/>
          </a:prstGeom>
          <a:noFill/>
        </p:spPr>
        <p:txBody>
          <a:bodyPr wrap="square" rtlCol="0">
            <a:spAutoFit/>
          </a:bodyPr>
          <a:lstStyle/>
          <a:p>
            <a:r>
              <a:rPr lang="en-US" sz="1400" dirty="0" smtClean="0"/>
              <a:t>H1 boosts LF in the DARM bank</a:t>
            </a:r>
            <a:endParaRPr lang="en-US" sz="1400" dirty="0"/>
          </a:p>
        </p:txBody>
      </p:sp>
      <p:sp>
        <p:nvSpPr>
          <p:cNvPr id="11" name="TextBox 10"/>
          <p:cNvSpPr txBox="1"/>
          <p:nvPr/>
        </p:nvSpPr>
        <p:spPr>
          <a:xfrm>
            <a:off x="4507413" y="3386975"/>
            <a:ext cx="4499625" cy="369332"/>
          </a:xfrm>
          <a:prstGeom prst="rect">
            <a:avLst/>
          </a:prstGeom>
          <a:noFill/>
        </p:spPr>
        <p:txBody>
          <a:bodyPr wrap="square" rtlCol="0">
            <a:spAutoFit/>
          </a:bodyPr>
          <a:lstStyle/>
          <a:p>
            <a:r>
              <a:rPr lang="en-US" dirty="0" smtClean="0"/>
              <a:t>actual optical gain: ~3 mA/pm at both sites</a:t>
            </a:r>
            <a:endParaRPr lang="en-US" dirty="0"/>
          </a:p>
        </p:txBody>
      </p:sp>
      <p:sp>
        <p:nvSpPr>
          <p:cNvPr id="3" name="Date Placeholder 2"/>
          <p:cNvSpPr>
            <a:spLocks noGrp="1"/>
          </p:cNvSpPr>
          <p:nvPr>
            <p:ph type="dt" sz="half" idx="10"/>
          </p:nvPr>
        </p:nvSpPr>
        <p:spPr/>
        <p:txBody>
          <a:bodyPr/>
          <a:lstStyle/>
          <a:p>
            <a:r>
              <a:rPr lang="en-US" dirty="0" smtClean="0"/>
              <a:t>G1700316-v2</a:t>
            </a:r>
            <a:endParaRPr lang="en-US" dirty="0"/>
          </a:p>
        </p:txBody>
      </p:sp>
      <p:sp>
        <p:nvSpPr>
          <p:cNvPr id="4" name="Rectangle 3"/>
          <p:cNvSpPr/>
          <p:nvPr/>
        </p:nvSpPr>
        <p:spPr>
          <a:xfrm>
            <a:off x="2832680" y="6083984"/>
            <a:ext cx="3008907" cy="830997"/>
          </a:xfrm>
          <a:prstGeom prst="rect">
            <a:avLst/>
          </a:prstGeom>
        </p:spPr>
        <p:txBody>
          <a:bodyPr wrap="none">
            <a:spAutoFit/>
          </a:bodyPr>
          <a:lstStyle/>
          <a:p>
            <a:r>
              <a:rPr lang="en-US" sz="2400" b="1" dirty="0" smtClean="0">
                <a:solidFill>
                  <a:srgbClr val="3366FF"/>
                </a:solidFill>
              </a:rPr>
              <a:t>SEE APPENDIX A FOR </a:t>
            </a:r>
          </a:p>
          <a:p>
            <a:r>
              <a:rPr lang="en-US" sz="2400" b="1" dirty="0" smtClean="0">
                <a:solidFill>
                  <a:srgbClr val="3366FF"/>
                </a:solidFill>
              </a:rPr>
              <a:t>FURTHER DISCUSSION</a:t>
            </a:r>
            <a:endParaRPr lang="en-US" sz="2400" b="1" dirty="0">
              <a:solidFill>
                <a:srgbClr val="3366FF"/>
              </a:solidFill>
            </a:endParaRPr>
          </a:p>
        </p:txBody>
      </p:sp>
    </p:spTree>
    <p:extLst>
      <p:ext uri="{BB962C8B-B14F-4D97-AF65-F5344CB8AC3E}">
        <p14:creationId xmlns:p14="http://schemas.microsoft.com/office/powerpoint/2010/main" val="155184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19" y="416007"/>
            <a:ext cx="8666237" cy="6499677"/>
          </a:xfrm>
          <a:prstGeom prst="rect">
            <a:avLst/>
          </a:prstGeom>
        </p:spPr>
      </p:pic>
      <p:sp>
        <p:nvSpPr>
          <p:cNvPr id="2" name="Title 1"/>
          <p:cNvSpPr>
            <a:spLocks noGrp="1"/>
          </p:cNvSpPr>
          <p:nvPr>
            <p:ph type="title"/>
          </p:nvPr>
        </p:nvSpPr>
        <p:spPr/>
        <p:txBody>
          <a:bodyPr>
            <a:noAutofit/>
          </a:bodyPr>
          <a:lstStyle/>
          <a:p>
            <a:r>
              <a:rPr lang="en-US" sz="3200" dirty="0" smtClean="0"/>
              <a:t>L1 Actuator Authority (Big Picture)</a:t>
            </a:r>
            <a:endParaRPr lang="en-US" sz="3200" dirty="0"/>
          </a:p>
        </p:txBody>
      </p:sp>
      <p:sp>
        <p:nvSpPr>
          <p:cNvPr id="5" name="Slide Number Placeholder 4"/>
          <p:cNvSpPr>
            <a:spLocks noGrp="1"/>
          </p:cNvSpPr>
          <p:nvPr>
            <p:ph type="sldNum" sz="quarter" idx="12"/>
          </p:nvPr>
        </p:nvSpPr>
        <p:spPr/>
        <p:txBody>
          <a:bodyPr/>
          <a:lstStyle/>
          <a:p>
            <a:fld id="{B1059779-8340-E248-9AC1-47FC9D1DE0B7}" type="slidenum">
              <a:rPr lang="en-US" smtClean="0"/>
              <a:t>9</a:t>
            </a:fld>
            <a:endParaRPr lang="en-US"/>
          </a:p>
        </p:txBody>
      </p:sp>
      <p:sp>
        <p:nvSpPr>
          <p:cNvPr id="7" name="TextBox 6"/>
          <p:cNvSpPr txBox="1"/>
          <p:nvPr/>
        </p:nvSpPr>
        <p:spPr>
          <a:xfrm>
            <a:off x="4415787" y="983485"/>
            <a:ext cx="3495524" cy="2308324"/>
          </a:xfrm>
          <a:prstGeom prst="rect">
            <a:avLst/>
          </a:prstGeom>
          <a:noFill/>
        </p:spPr>
        <p:txBody>
          <a:bodyPr wrap="square" rtlCol="0">
            <a:spAutoFit/>
          </a:bodyPr>
          <a:lstStyle/>
          <a:p>
            <a:r>
              <a:rPr lang="en-US" dirty="0" smtClean="0"/>
              <a:t>“Strength” = from DRIVEALIGN OUT to Test Mass Displacement</a:t>
            </a:r>
          </a:p>
          <a:p>
            <a:r>
              <a:rPr lang="en-US" dirty="0" smtClean="0"/>
              <a:t>“Authority” = from LOCK IN to Test</a:t>
            </a:r>
          </a:p>
          <a:p>
            <a:r>
              <a:rPr lang="en-US" dirty="0" smtClean="0"/>
              <a:t>Mass Displacement</a:t>
            </a:r>
          </a:p>
          <a:p>
            <a:endParaRPr lang="en-US" dirty="0" smtClean="0"/>
          </a:p>
          <a:p>
            <a:r>
              <a:rPr lang="en-US" dirty="0" smtClean="0"/>
              <a:t>Authority re-</a:t>
            </a:r>
            <a:r>
              <a:rPr lang="en-US" dirty="0" err="1" smtClean="0"/>
              <a:t>mathed</a:t>
            </a:r>
            <a:r>
              <a:rPr lang="en-US" dirty="0" smtClean="0"/>
              <a:t> to show it as a Distributed system, so “cross-over” frequencies mean something</a:t>
            </a:r>
            <a:endParaRPr lang="en-US" dirty="0"/>
          </a:p>
        </p:txBody>
      </p:sp>
      <p:sp>
        <p:nvSpPr>
          <p:cNvPr id="8" name="Rectangle 7"/>
          <p:cNvSpPr/>
          <p:nvPr/>
        </p:nvSpPr>
        <p:spPr>
          <a:xfrm>
            <a:off x="1439305" y="3705999"/>
            <a:ext cx="2009734" cy="923330"/>
          </a:xfrm>
          <a:prstGeom prst="rect">
            <a:avLst/>
          </a:prstGeom>
        </p:spPr>
        <p:txBody>
          <a:bodyPr wrap="square">
            <a:spAutoFit/>
          </a:bodyPr>
          <a:lstStyle/>
          <a:p>
            <a:r>
              <a:rPr lang="en-US" dirty="0" smtClean="0"/>
              <a:t>L1 does all their LF boosting in the actuator filters</a:t>
            </a:r>
            <a:endParaRPr lang="en-US" dirty="0"/>
          </a:p>
        </p:txBody>
      </p:sp>
      <p:sp>
        <p:nvSpPr>
          <p:cNvPr id="11" name="TextBox 10"/>
          <p:cNvSpPr txBox="1"/>
          <p:nvPr/>
        </p:nvSpPr>
        <p:spPr>
          <a:xfrm>
            <a:off x="5705593" y="4317319"/>
            <a:ext cx="2163694" cy="738664"/>
          </a:xfrm>
          <a:prstGeom prst="rect">
            <a:avLst/>
          </a:prstGeom>
          <a:noFill/>
        </p:spPr>
        <p:txBody>
          <a:bodyPr wrap="square" rtlCol="0">
            <a:spAutoFit/>
          </a:bodyPr>
          <a:lstStyle/>
          <a:p>
            <a:pPr algn="r"/>
            <a:r>
              <a:rPr lang="en-US" sz="1400" dirty="0" smtClean="0"/>
              <a:t>Just a bit of light notching,</a:t>
            </a:r>
          </a:p>
          <a:p>
            <a:pPr algn="r"/>
            <a:r>
              <a:rPr lang="en-US" sz="1400" dirty="0" smtClean="0"/>
              <a:t>not too aggressive of a HF cut-off</a:t>
            </a:r>
            <a:endParaRPr lang="en-US" sz="1400" dirty="0"/>
          </a:p>
        </p:txBody>
      </p:sp>
      <p:sp>
        <p:nvSpPr>
          <p:cNvPr id="3" name="Date Placeholder 2"/>
          <p:cNvSpPr>
            <a:spLocks noGrp="1"/>
          </p:cNvSpPr>
          <p:nvPr>
            <p:ph type="dt" sz="half" idx="10"/>
          </p:nvPr>
        </p:nvSpPr>
        <p:spPr/>
        <p:txBody>
          <a:bodyPr/>
          <a:lstStyle/>
          <a:p>
            <a:r>
              <a:rPr lang="en-US" smtClean="0"/>
              <a:t>G1700316-v2</a:t>
            </a:r>
            <a:endParaRPr lang="en-US"/>
          </a:p>
        </p:txBody>
      </p:sp>
    </p:spTree>
    <p:extLst>
      <p:ext uri="{BB962C8B-B14F-4D97-AF65-F5344CB8AC3E}">
        <p14:creationId xmlns:p14="http://schemas.microsoft.com/office/powerpoint/2010/main" val="1488685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2717</TotalTime>
  <Words>1627</Words>
  <Application>Microsoft Macintosh PowerPoint</Application>
  <PresentationFormat>On-screen Show (4:3)</PresentationFormat>
  <Paragraphs>223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O2 DARM Loop Design Comparisons and Critiques</vt:lpstr>
      <vt:lpstr>DARM Open Loop Gain TF (Big Picture)</vt:lpstr>
      <vt:lpstr>DARM OLGTF (UGF Zoom)</vt:lpstr>
      <vt:lpstr>DARM Open Loop Gain TF</vt:lpstr>
      <vt:lpstr>Actuator Strength Comparison</vt:lpstr>
      <vt:lpstr>Actuator Strength Comparison</vt:lpstr>
      <vt:lpstr>Actuator Comparison (Hierarchy Filters)</vt:lpstr>
      <vt:lpstr>The DARM Filter and Sensing Function</vt:lpstr>
      <vt:lpstr>L1 Actuator Authority (Big Picture)</vt:lpstr>
      <vt:lpstr>L1 Actuator Authority (X-over Zoom)</vt:lpstr>
      <vt:lpstr>L1 Actuator Authority (HF Roll-off Zoom)</vt:lpstr>
      <vt:lpstr>H1 Actuator Authority (Big Picture)</vt:lpstr>
      <vt:lpstr>H1 Actuator Authority (X-over Zoom)</vt:lpstr>
      <vt:lpstr>H1 Actuator Authority (HF Roll-off Zoom)</vt:lpstr>
      <vt:lpstr>Authority Including DARM Filter (scaled by optical gain)</vt:lpstr>
      <vt:lpstr>Authority Including DARM Filter (scaled by optical gain)</vt:lpstr>
      <vt:lpstr>Conclusions</vt:lpstr>
      <vt:lpstr>APPENDIX A: Sensing Function Units</vt:lpstr>
      <vt:lpstr>APPENDIX A: Sensing Function Units</vt:lpstr>
      <vt:lpstr>APPENDIX A: Sensing Function Units</vt:lpstr>
      <vt:lpstr>APPENDIX A: Sensing Function Units</vt:lpstr>
      <vt:lpstr>APPENDIX A: Sensing Function Units</vt:lpstr>
      <vt:lpstr>APPENDIX A: Sensing Function Units</vt:lpstr>
      <vt:lpstr>APPENDIX A: Sensing Function Units</vt:lpstr>
      <vt:lpstr>APPENDIX A: Sensing Function Units</vt:lpstr>
      <vt:lpstr>APPENDIX A: Sensing Function Units</vt:lpstr>
    </vt:vector>
  </TitlesOfParts>
  <Company>Louisiana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O1 DARM Loop Design Comparisons and Critiques</dc:title>
  <dc:creator>Jeff Kissel</dc:creator>
  <cp:lastModifiedBy>Jeff Kissel</cp:lastModifiedBy>
  <cp:revision>54</cp:revision>
  <dcterms:created xsi:type="dcterms:W3CDTF">2015-11-11T15:14:16Z</dcterms:created>
  <dcterms:modified xsi:type="dcterms:W3CDTF">2017-04-05T21:05:59Z</dcterms:modified>
</cp:coreProperties>
</file>