
<file path=[Content_Types].xml><?xml version="1.0" encoding="utf-8"?>
<Types xmlns="http://schemas.openxmlformats.org/package/2006/content-types">
  <Default Extension="xml" ContentType="application/xml"/>
  <Default Extension="wav" ContentType="audio/x-wav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4" r:id="rId1"/>
    <p:sldMasterId id="2147483886" r:id="rId2"/>
  </p:sldMasterIdLst>
  <p:notesMasterIdLst>
    <p:notesMasterId r:id="rId41"/>
  </p:notesMasterIdLst>
  <p:handoutMasterIdLst>
    <p:handoutMasterId r:id="rId42"/>
  </p:handoutMasterIdLst>
  <p:sldIdLst>
    <p:sldId id="773" r:id="rId3"/>
    <p:sldId id="885" r:id="rId4"/>
    <p:sldId id="1216" r:id="rId5"/>
    <p:sldId id="1229" r:id="rId6"/>
    <p:sldId id="1214" r:id="rId7"/>
    <p:sldId id="1230" r:id="rId8"/>
    <p:sldId id="1217" r:id="rId9"/>
    <p:sldId id="1195" r:id="rId10"/>
    <p:sldId id="1192" r:id="rId11"/>
    <p:sldId id="1242" r:id="rId12"/>
    <p:sldId id="959" r:id="rId13"/>
    <p:sldId id="1196" r:id="rId14"/>
    <p:sldId id="1202" r:id="rId15"/>
    <p:sldId id="1219" r:id="rId16"/>
    <p:sldId id="1207" r:id="rId17"/>
    <p:sldId id="1208" r:id="rId18"/>
    <p:sldId id="1194" r:id="rId19"/>
    <p:sldId id="1199" r:id="rId20"/>
    <p:sldId id="1200" r:id="rId21"/>
    <p:sldId id="1233" r:id="rId22"/>
    <p:sldId id="1237" r:id="rId23"/>
    <p:sldId id="1209" r:id="rId24"/>
    <p:sldId id="1234" r:id="rId25"/>
    <p:sldId id="1235" r:id="rId26"/>
    <p:sldId id="1232" r:id="rId27"/>
    <p:sldId id="1223" r:id="rId28"/>
    <p:sldId id="1224" r:id="rId29"/>
    <p:sldId id="1225" r:id="rId30"/>
    <p:sldId id="1238" r:id="rId31"/>
    <p:sldId id="1221" r:id="rId32"/>
    <p:sldId id="1206" r:id="rId33"/>
    <p:sldId id="1231" r:id="rId34"/>
    <p:sldId id="1227" r:id="rId35"/>
    <p:sldId id="1239" r:id="rId36"/>
    <p:sldId id="1240" r:id="rId37"/>
    <p:sldId id="1241" r:id="rId38"/>
    <p:sldId id="1226" r:id="rId39"/>
    <p:sldId id="1236" r:id="rId40"/>
  </p:sldIdLst>
  <p:sldSz cx="9144000" cy="6858000" type="screen4x3"/>
  <p:notesSz cx="6997700" cy="9271000"/>
  <p:custDataLst>
    <p:tags r:id="rId4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C8A08"/>
    <a:srgbClr val="FFCC66"/>
    <a:srgbClr val="D55E00"/>
    <a:srgbClr val="0000CC"/>
    <a:srgbClr val="0000FF"/>
    <a:srgbClr val="FFFF99"/>
    <a:srgbClr val="009A46"/>
    <a:srgbClr val="FFFF66"/>
    <a:srgbClr val="C80000"/>
    <a:srgbClr val="D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09" autoAdjust="0"/>
    <p:restoredTop sz="91412" autoAdjust="0"/>
  </p:normalViewPr>
  <p:slideViewPr>
    <p:cSldViewPr>
      <p:cViewPr varScale="1">
        <p:scale>
          <a:sx n="108" d="100"/>
          <a:sy n="108" d="100"/>
        </p:scale>
        <p:origin x="136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3" d="100"/>
        <a:sy n="123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172" y="-72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tags" Target="tags/tag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Relationship Id="rId2" Type="http://schemas.openxmlformats.org/officeDocument/2006/relationships/image" Target="../media/image5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</a:defRPr>
            </a:lvl1pPr>
          </a:lstStyle>
          <a:p>
            <a:fld id="{4F99F93E-A19B-40FB-AAE3-5681D1680C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858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9513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03725"/>
            <a:ext cx="513080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</a:defRPr>
            </a:lvl1pPr>
          </a:lstStyle>
          <a:p>
            <a:fld id="{028830B8-407D-48E4-A110-6D6605FF3B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522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E0F21-0E81-4D7E-BF88-6BD8A629995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17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7B5846-07D7-2143-B28F-3BED03BA3F77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 is designed to be an observatory, not a one-off proof that GWs exist.  What do we look for?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There are number of predicted astrophysical sources of gravitational radiation, and most of them involve cataclysmic events.</a:t>
            </a:r>
          </a:p>
          <a:p>
            <a:pPr>
              <a:defRPr/>
            </a:pPr>
            <a:r>
              <a:rPr lang="en-US"/>
              <a:t>Binary systems – NSs and BHs, most likely source, theoretically well understood with known waveforms</a:t>
            </a:r>
          </a:p>
          <a:p>
            <a:pPr>
              <a:defRPr/>
            </a:pPr>
            <a:r>
              <a:rPr lang="en-US"/>
              <a:t>Bursts – GW emissions that are not well modeled or understood.  These include asymmetrically core collapse supernova, cosmic strings, and perhaps unknown sources</a:t>
            </a:r>
          </a:p>
          <a:p>
            <a:pPr>
              <a:defRPr/>
            </a:pPr>
            <a:r>
              <a:rPr lang="en-US"/>
              <a:t>The residual GW background</a:t>
            </a:r>
          </a:p>
          <a:p>
            <a:pPr>
              <a:defRPr/>
            </a:pPr>
            <a:r>
              <a:rPr lang="en-US"/>
              <a:t>Continuously emitting sources such as spinning neutron stars, which have a pure monotone emission.  </a:t>
            </a:r>
          </a:p>
        </p:txBody>
      </p:sp>
    </p:spTree>
    <p:extLst>
      <p:ext uri="{BB962C8B-B14F-4D97-AF65-F5344CB8AC3E}">
        <p14:creationId xmlns:p14="http://schemas.microsoft.com/office/powerpoint/2010/main" val="1721110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96C5F8-3F63-4854-B4B8-2B64DD9E14E3}" type="slidenum">
              <a:rPr lang="en-US"/>
              <a:pPr/>
              <a:t>32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631" tIns="48316" rIns="96631" bIns="48316"/>
          <a:lstStyle/>
          <a:p>
            <a:endParaRPr lang="en-US" smtClean="0">
              <a:latin typeface="Times New Roman" pitchFamily="-105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3088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detection https://</a:t>
            </a:r>
            <a:r>
              <a:rPr lang="en-US" dirty="0" err="1" smtClean="0"/>
              <a:t>dcc.ligo.org</a:t>
            </a:r>
            <a:r>
              <a:rPr lang="en-US" dirty="0" smtClean="0"/>
              <a:t>/LIGO-P150914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10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nautil.us</a:t>
            </a:r>
            <a:r>
              <a:rPr lang="en-US" dirty="0" smtClean="0"/>
              <a:t>/issue/42/fakes/the-cosmologists-who-faked-it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830B8-407D-48E4-A110-6D6605FF3BB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36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378" eaLnBrk="0" hangingPunct="0">
              <a:defRPr/>
            </a:pPr>
            <a:r>
              <a:rPr lang="en-US" dirty="0" smtClean="0"/>
              <a:t>detection https://</a:t>
            </a:r>
            <a:r>
              <a:rPr lang="en-US" dirty="0" err="1" smtClean="0"/>
              <a:t>dcc.ligo.org</a:t>
            </a:r>
            <a:r>
              <a:rPr lang="en-US" dirty="0" smtClean="0"/>
              <a:t>/LIGO-P150914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99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www.zooniverse.org</a:t>
            </a:r>
            <a:r>
              <a:rPr lang="en-US" dirty="0" smtClean="0"/>
              <a:t>/projects/</a:t>
            </a:r>
            <a:r>
              <a:rPr lang="en-US" dirty="0" err="1" smtClean="0"/>
              <a:t>zooniverse</a:t>
            </a:r>
            <a:r>
              <a:rPr lang="en-US" dirty="0" smtClean="0"/>
              <a:t>/gravity-spy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830B8-407D-48E4-A110-6D6605FF3BB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14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https://dcc.ligo.org/P1500269/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9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Characterization of transient noise in Advanced LIGO relevant to gravitational wave signal GW150914 (LIGO-Virgo Collaborations, B. Abbott et al),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dirty="0" smtClean="0"/>
              <a:t>Classical and Quantum Gravity, 33, </a:t>
            </a:r>
            <a:r>
              <a:rPr lang="is-IS" dirty="0" smtClean="0"/>
              <a:t>134001</a:t>
            </a:r>
            <a:r>
              <a:rPr lang="en-US" dirty="0" smtClean="0"/>
              <a:t> (2016), </a:t>
            </a:r>
            <a:r>
              <a:rPr lang="de-DE" dirty="0" smtClean="0"/>
              <a:t>https://</a:t>
            </a:r>
            <a:r>
              <a:rPr lang="de-DE" dirty="0" err="1" smtClean="0"/>
              <a:t>arxiv.org</a:t>
            </a:r>
            <a:r>
              <a:rPr lang="de-DE" dirty="0" smtClean="0"/>
              <a:t>/</a:t>
            </a:r>
            <a:r>
              <a:rPr lang="de-DE" dirty="0" err="1" smtClean="0"/>
              <a:t>abs</a:t>
            </a:r>
            <a:r>
              <a:rPr lang="de-DE" dirty="0" smtClean="0"/>
              <a:t>/1602.03844v3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830B8-407D-48E4-A110-6D6605FF3BB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46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https://dcc.ligo.org/P1500269/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82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55677-862D-494B-A8F3-68E6BD1A15C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11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BC4C5-390B-488B-B7DC-A1C8BF7DF08D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33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F16578-B1E8-4E22-9951-F089384C7EFE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459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53602-01C1-4AB5-AE0C-813C360A122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647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28EB7-91EE-41A1-8DA5-F4E38E3766A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07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9DD73-E77F-42CB-B8DD-16DB1F9F308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178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B36EF-E094-4CD5-90A9-B5083913B237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6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1E7DD4-B07C-489D-B144-1026C7FC8A6B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990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B10900-13B0-42B6-A446-B03B645353F3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735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BC4C5-390B-488B-B7DC-A1C8BF7DF08D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77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7318B-8F11-48A5-B67C-3424A5280D6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22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95DD69-23DE-4324-AD06-DE4CF8246208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01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7318B-8F11-48A5-B67C-3424A5280D6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73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CB850-C38F-4B9E-94D8-0FA010800F14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81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A4662-3FBC-4FF8-946D-17CCABB20EB0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350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5F388-28D0-48F1-B73B-5E897662999F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53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726B1-5056-485E-A8C9-BFF14282DAE1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15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CB5E3-728D-4B8D-B354-B23D3721A72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81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A56608-6980-44DC-B0F9-A8BF8D20718F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65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F16578-B1E8-4E22-9951-F089384C7EFE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26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53602-01C1-4AB5-AE0C-813C360A122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58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28EB7-91EE-41A1-8DA5-F4E38E3766A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269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9DD73-E77F-42CB-B8DD-16DB1F9F308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339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95DD69-23DE-4324-AD06-DE4CF8246208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56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B36EF-E094-4CD5-90A9-B5083913B237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88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1E7DD4-B07C-489D-B144-1026C7FC8A6B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5939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B10900-13B0-42B6-A446-B03B645353F3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34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CB850-C38F-4B9E-94D8-0FA010800F14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85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A4662-3FBC-4FF8-946D-17CCABB20EB0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746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5F388-28D0-48F1-B73B-5E897662999F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78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726B1-5056-485E-A8C9-BFF14282DAE1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105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CB5E3-728D-4B8D-B354-B23D3721A72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958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A56608-6980-44DC-B0F9-A8BF8D20718F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2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vmlDrawing" Target="../drawings/vmlDrawing1.vml"/><Relationship Id="rId1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10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18" Type="http://schemas.openxmlformats.org/officeDocument/2006/relationships/vmlDrawing" Target="../drawings/vmlDrawing2.vml"/><Relationship Id="rId19" Type="http://schemas.openxmlformats.org/officeDocument/2006/relationships/oleObject" Target="../embeddings/oleObject2.bin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89700"/>
            <a:ext cx="1905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 pitchFamily="-105" charset="0"/>
                <a:cs typeface="ＭＳ Ｐゴシック" pitchFamily="-105" charset="-128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114FFB"/>
              </a:solidFill>
              <a:ea typeface="ＭＳ Ｐゴシック" pitchFamily="-105" charset="-128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9700"/>
            <a:ext cx="2895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 b="1" i="1">
                <a:latin typeface="Helvetica" pitchFamily="-105" charset="0"/>
                <a:cs typeface="ＭＳ Ｐゴシック" pitchFamily="-105" charset="-128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114FFB"/>
              </a:solidFill>
              <a:ea typeface="ＭＳ Ｐゴシック" pitchFamily="-105" charset="-128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89720"/>
            <a:ext cx="19050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-105" charset="0"/>
              </a:defRPr>
            </a:lvl1pPr>
          </a:lstStyle>
          <a:p>
            <a:pPr eaLnBrk="0" hangingPunct="0"/>
            <a:fld id="{F33BA4A4-2536-4D83-9DB0-A6EB118A0A34}" type="slidenum">
              <a:rPr lang="en-US">
                <a:solidFill>
                  <a:srgbClr val="114FFB"/>
                </a:solidFill>
                <a:ea typeface="ＭＳ Ｐゴシック" pitchFamily="-105" charset="-128"/>
              </a:rPr>
              <a:pPr eaLnBrk="0" hangingPunct="0"/>
              <a:t>‹#›</a:t>
            </a:fld>
            <a:endParaRPr lang="en-US">
              <a:solidFill>
                <a:srgbClr val="114FFB"/>
              </a:solidFill>
              <a:ea typeface="ＭＳ Ｐゴシック" pitchFamily="-105" charset="-128"/>
            </a:endParaRP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23" y="648493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35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6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7" name="Photo Editor Photo" r:id="rId19" imgW="4409524" imgH="3219899" progId="">
                  <p:embed/>
                </p:oleObj>
              </mc:Choice>
              <mc:Fallback>
                <p:oleObj name="Photo Editor Photo" r:id="rId19" imgW="4409524" imgH="32198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D49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rgbClr val="114FFB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CECECE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6" name="Picture 15" descr="lsclogo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7810500" y="0"/>
            <a:ext cx="13335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81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-105" charset="2"/>
        <a:buChar char="§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pitchFamily="-105" charset="2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89700"/>
            <a:ext cx="1905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 pitchFamily="-105" charset="0"/>
                <a:cs typeface="ＭＳ Ｐゴシック" pitchFamily="-105" charset="-128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114FFB"/>
              </a:solidFill>
              <a:ea typeface="ＭＳ Ｐゴシック" pitchFamily="-105" charset="-128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9700"/>
            <a:ext cx="2895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 b="1" i="1">
                <a:latin typeface="Helvetica" pitchFamily="-105" charset="0"/>
                <a:cs typeface="ＭＳ Ｐゴシック" pitchFamily="-105" charset="-128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114FFB"/>
              </a:solidFill>
              <a:ea typeface="ＭＳ Ｐゴシック" pitchFamily="-105" charset="-128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89700"/>
            <a:ext cx="19050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-105" charset="0"/>
              </a:defRPr>
            </a:lvl1pPr>
          </a:lstStyle>
          <a:p>
            <a:pPr eaLnBrk="0" hangingPunct="0"/>
            <a:fld id="{F33BA4A4-2536-4D83-9DB0-A6EB118A0A34}" type="slidenum">
              <a:rPr lang="en-US">
                <a:solidFill>
                  <a:srgbClr val="114FFB"/>
                </a:solidFill>
                <a:ea typeface="ＭＳ Ｐゴシック" pitchFamily="-105" charset="-128"/>
              </a:rPr>
              <a:pPr eaLnBrk="0" hangingPunct="0"/>
              <a:t>‹#›</a:t>
            </a:fld>
            <a:endParaRPr lang="en-US">
              <a:solidFill>
                <a:srgbClr val="114FFB"/>
              </a:solidFill>
              <a:ea typeface="ＭＳ Ｐゴシック" pitchFamily="-105" charset="-128"/>
            </a:endParaRP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Photo Editor Photo" r:id="rId19" imgW="4409524" imgH="3219899" progId="">
                  <p:embed/>
                </p:oleObj>
              </mc:Choice>
              <mc:Fallback>
                <p:oleObj name="Photo Editor Photo" r:id="rId19" imgW="4409524" imgH="32198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D49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rgbClr val="114FFB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CECECE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6" name="Picture 15" descr="lsclogo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7810500" y="0"/>
            <a:ext cx="13335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748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-105" charset="2"/>
        <a:buChar char="§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pitchFamily="-105" charset="2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tif"/><Relationship Id="rId8" Type="http://schemas.openxmlformats.org/officeDocument/2006/relationships/image" Target="../media/image6.jpeg"/><Relationship Id="rId9" Type="http://schemas.openxmlformats.org/officeDocument/2006/relationships/image" Target="../media/image7.jpeg"/><Relationship Id="rId10" Type="http://schemas.openxmlformats.org/officeDocument/2006/relationships/image" Target="../media/image8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4" Type="http://schemas.openxmlformats.org/officeDocument/2006/relationships/image" Target="../media/image35.tif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tif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openxmlformats.org/officeDocument/2006/relationships/slideLayout" Target="../slideLayouts/slideLayout22.xml"/><Relationship Id="rId8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tiff"/><Relationship Id="rId5" Type="http://schemas.openxmlformats.org/officeDocument/2006/relationships/image" Target="../media/image40.tif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59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57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58.wmf"/><Relationship Id="rId9" Type="http://schemas.openxmlformats.org/officeDocument/2006/relationships/image" Target="../media/image60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1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2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png"/><Relationship Id="rId3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100" y="880040"/>
            <a:ext cx="8153400" cy="184787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dirty="0" smtClean="0"/>
              <a:t>Searching for Gravitational </a:t>
            </a:r>
            <a:r>
              <a:rPr lang="en-US" sz="4000" dirty="0"/>
              <a:t>Waves </a:t>
            </a:r>
            <a:r>
              <a:rPr lang="en-US" sz="4000" dirty="0" smtClean="0"/>
              <a:t>with LIGO: the role of blind </a:t>
            </a:r>
            <a:r>
              <a:rPr lang="en-US" sz="4000" dirty="0"/>
              <a:t>injections </a:t>
            </a:r>
            <a:r>
              <a:rPr lang="en-US" sz="4000" dirty="0" smtClean="0"/>
              <a:t>and blind </a:t>
            </a:r>
            <a:r>
              <a:rPr lang="en-US" dirty="0"/>
              <a:t>analyses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399"/>
            <a:ext cx="6400800" cy="175260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Alan J Weinstein </a:t>
            </a:r>
            <a:br>
              <a:rPr lang="en-US" dirty="0" smtClean="0"/>
            </a:br>
            <a:r>
              <a:rPr lang="en-US" dirty="0" smtClean="0"/>
              <a:t>LIGO Laboratory, Caltech</a:t>
            </a:r>
            <a:br>
              <a:rPr lang="en-US" dirty="0" smtClean="0"/>
            </a:br>
            <a:r>
              <a:rPr lang="en-US" dirty="0" smtClean="0"/>
              <a:t>LIGO Scientific Collaboration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1752600" y="4114799"/>
            <a:ext cx="5562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KIPAC Blind Analysis Workshop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Calibri"/>
              </a:rPr>
              <a:t>March 13, 2017</a:t>
            </a:r>
            <a:endParaRPr lang="en-US" sz="14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6642556"/>
            <a:ext cx="5562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LIGO-G1700539</a:t>
            </a:r>
            <a:endParaRPr lang="en-US" sz="8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667000" y="6172199"/>
            <a:ext cx="3810000" cy="685801"/>
            <a:chOff x="2667000" y="5715000"/>
            <a:chExt cx="3810000" cy="685801"/>
          </a:xfrm>
        </p:grpSpPr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2667000" y="5715000"/>
              <a:ext cx="3810000" cy="685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2" name="Picture 10" descr="lsc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5791200"/>
              <a:ext cx="868680" cy="4638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1" descr="virgo-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5867400"/>
              <a:ext cx="1691640" cy="33432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43200" y="5715000"/>
              <a:ext cx="635000" cy="632529"/>
            </a:xfrm>
            <a:prstGeom prst="rect">
              <a:avLst/>
            </a:prstGeom>
          </p:spPr>
        </p:pic>
      </p:grpSp>
      <p:pic>
        <p:nvPicPr>
          <p:cNvPr id="15" name="Picture 14" descr="GW Data 3-panel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352800"/>
            <a:ext cx="2286000" cy="2857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66965" y="6324600"/>
            <a:ext cx="1596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N. </a:t>
            </a:r>
            <a:r>
              <a:rPr lang="en-US" sz="1200" dirty="0" err="1" smtClean="0">
                <a:solidFill>
                  <a:schemeClr val="tx2"/>
                </a:solidFill>
              </a:rPr>
              <a:t>Kijbunchoo</a:t>
            </a:r>
            <a:r>
              <a:rPr lang="en-US" sz="1200" dirty="0" smtClean="0">
                <a:solidFill>
                  <a:schemeClr val="tx2"/>
                </a:solidFill>
              </a:rPr>
              <a:t>, LIGO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26" y="6172200"/>
            <a:ext cx="1926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LIGO Laboratory, Caltech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17" name="Picture 23" descr="lho_aerial_mod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4952999"/>
            <a:ext cx="2128548" cy="111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7"/>
          <p:cNvSpPr>
            <a:spLocks noChangeArrowheads="1"/>
          </p:cNvSpPr>
          <p:nvPr/>
        </p:nvSpPr>
        <p:spPr bwMode="auto">
          <a:xfrm>
            <a:off x="2599420" y="5744951"/>
            <a:ext cx="21467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 b="1" dirty="0">
                <a:solidFill>
                  <a:srgbClr val="FFFFFF"/>
                </a:solidFill>
                <a:latin typeface="Helvetica"/>
                <a:ea typeface="ＭＳ Ｐゴシック" charset="0"/>
                <a:cs typeface="ＭＳ Ｐゴシック" charset="0"/>
              </a:rPr>
              <a:t>LIGO Hanford Observatory</a:t>
            </a:r>
          </a:p>
        </p:txBody>
      </p:sp>
      <p:pic>
        <p:nvPicPr>
          <p:cNvPr id="19" name="Picture 22" descr="llo_aerial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4800599"/>
            <a:ext cx="1612385" cy="129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5085907" y="4787826"/>
            <a:ext cx="13815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9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 b="1" dirty="0">
                <a:solidFill>
                  <a:srgbClr val="FFFFFF"/>
                </a:solidFill>
                <a:latin typeface="Helvetica"/>
                <a:ea typeface="ＭＳ Ｐゴシック" charset="0"/>
                <a:cs typeface="ＭＳ Ｐゴシック" charset="0"/>
              </a:rPr>
              <a:t>LIGO Livingston </a:t>
            </a:r>
            <a:endParaRPr lang="en-US" sz="1200" b="1" dirty="0" smtClean="0">
              <a:solidFill>
                <a:srgbClr val="FFFFFF"/>
              </a:solidFill>
              <a:latin typeface="Helvetica"/>
              <a:ea typeface="ＭＳ Ｐゴシック" charset="0"/>
              <a:cs typeface="ＭＳ Ｐゴシック" charset="0"/>
            </a:endParaRPr>
          </a:p>
          <a:p>
            <a:pPr eaLnBrk="0" hangingPunct="0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Helvetica"/>
                <a:ea typeface="ＭＳ Ｐゴシック" charset="0"/>
                <a:cs typeface="ＭＳ Ｐゴシック" charset="0"/>
              </a:rPr>
              <a:t>Observatory</a:t>
            </a:r>
            <a:endParaRPr lang="en-US" sz="1200" b="1" dirty="0">
              <a:solidFill>
                <a:srgbClr val="FFFFFF"/>
              </a:solidFill>
              <a:latin typeface="Helvetica"/>
              <a:ea typeface="ＭＳ Ｐゴシック" charset="0"/>
              <a:cs typeface="ＭＳ Ｐゴシック" charset="0"/>
            </a:endParaRPr>
          </a:p>
          <a:p>
            <a:pPr eaLnBrk="0" hangingPunct="0">
              <a:defRPr/>
            </a:pPr>
            <a:endParaRPr lang="en-US" sz="1200" b="1" dirty="0">
              <a:solidFill>
                <a:srgbClr val="FFFFFF"/>
              </a:solidFill>
              <a:latin typeface="Helvetica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1600200" cy="12192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21" name="pasted-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62480" y="3276600"/>
            <a:ext cx="2305320" cy="3066709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859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CDMS open box, 2007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10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755" r="1663"/>
          <a:stretch/>
        </p:blipFill>
        <p:spPr>
          <a:xfrm>
            <a:off x="152400" y="1752600"/>
            <a:ext cx="6172200" cy="4983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903" y="2286000"/>
            <a:ext cx="3145820" cy="1999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4723556"/>
            <a:ext cx="3131123" cy="132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39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Advanced LIGO detectors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26" y="1492736"/>
            <a:ext cx="7815148" cy="5243930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410200" y="6383179"/>
            <a:ext cx="3276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Abbott, et al., LVC,</a:t>
            </a:r>
            <a:r>
              <a:rPr lang="it-IT" sz="1000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Phys</a:t>
            </a:r>
            <a:r>
              <a:rPr lang="it-IT" sz="1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. Rev. X 6, 041015 (2016)</a:t>
            </a:r>
            <a:endParaRPr lang="en-US" sz="1000" b="1" dirty="0">
              <a:solidFill>
                <a:srgbClr val="114FFB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11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57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26357"/>
            <a:ext cx="7239000" cy="1143000"/>
          </a:xfrm>
        </p:spPr>
        <p:txBody>
          <a:bodyPr/>
          <a:lstStyle/>
          <a:p>
            <a:r>
              <a:rPr lang="en-US" sz="3200" dirty="0" smtClean="0"/>
              <a:t>The big issue:</a:t>
            </a:r>
            <a:br>
              <a:rPr lang="en-US" sz="3200" dirty="0" smtClean="0"/>
            </a:br>
            <a:r>
              <a:rPr lang="en-US" sz="3200" dirty="0" smtClean="0"/>
              <a:t>non-</a:t>
            </a:r>
            <a:r>
              <a:rPr lang="en-US" sz="3200" dirty="0" err="1" smtClean="0"/>
              <a:t>Gaussianity</a:t>
            </a:r>
            <a:r>
              <a:rPr lang="en-US" sz="3200" dirty="0" smtClean="0"/>
              <a:t> and non-stationarity of detector data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92" y="1728439"/>
            <a:ext cx="5962808" cy="2157761"/>
          </a:xfrm>
        </p:spPr>
        <p:txBody>
          <a:bodyPr/>
          <a:lstStyle/>
          <a:p>
            <a:r>
              <a:rPr lang="en-US" sz="2000" dirty="0" smtClean="0"/>
              <a:t>Detector </a:t>
            </a:r>
            <a:r>
              <a:rPr lang="en-US" sz="2000" dirty="0" err="1" smtClean="0"/>
              <a:t>mis</a:t>
            </a:r>
            <a:r>
              <a:rPr lang="en-US" sz="2000" dirty="0" smtClean="0"/>
              <a:t>-behaviors could produce glitches that can be mistaken for an astrophysical signal (non-</a:t>
            </a:r>
            <a:r>
              <a:rPr lang="en-US" sz="2000" dirty="0" err="1" smtClean="0"/>
              <a:t>Gaussianity</a:t>
            </a:r>
            <a:r>
              <a:rPr lang="en-US" sz="2000" dirty="0" smtClean="0"/>
              <a:t>).</a:t>
            </a:r>
          </a:p>
          <a:p>
            <a:r>
              <a:rPr lang="en-US" sz="2000" dirty="0" smtClean="0"/>
              <a:t>Detector </a:t>
            </a:r>
            <a:r>
              <a:rPr lang="en-US" sz="2000" dirty="0" err="1" smtClean="0"/>
              <a:t>mis</a:t>
            </a:r>
            <a:r>
              <a:rPr lang="en-US" sz="2000" dirty="0" smtClean="0"/>
              <a:t>-behaviors change as we work to improve sensitivity </a:t>
            </a:r>
            <a:r>
              <a:rPr lang="is-IS" sz="2000" dirty="0" smtClean="0"/>
              <a:t>… </a:t>
            </a:r>
            <a:r>
              <a:rPr lang="en-US" sz="2000" dirty="0" smtClean="0"/>
              <a:t>on ~ hour timescales!</a:t>
            </a:r>
            <a:br>
              <a:rPr lang="en-US" sz="2000" dirty="0" smtClean="0"/>
            </a:br>
            <a:r>
              <a:rPr lang="en-US" sz="2000" dirty="0" smtClean="0"/>
              <a:t>(non-stationarity)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12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35417"/>
            <a:ext cx="3092450" cy="2323262"/>
          </a:xfrm>
          <a:prstGeom prst="rect">
            <a:avLst/>
          </a:prstGeom>
        </p:spPr>
      </p:pic>
      <p:pic>
        <p:nvPicPr>
          <p:cNvPr id="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9800" y="4041008"/>
            <a:ext cx="2043613" cy="2718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9315"/>
          <a:stretch/>
        </p:blipFill>
        <p:spPr>
          <a:xfrm>
            <a:off x="152400" y="3810000"/>
            <a:ext cx="5113522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3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Classify LIGO glitches</a:t>
            </a:r>
            <a:r>
              <a:rPr lang="en-US" sz="3200" smtClean="0"/>
              <a:t>, </a:t>
            </a:r>
            <a:br>
              <a:rPr lang="en-US" sz="3200" smtClean="0"/>
            </a:br>
            <a:r>
              <a:rPr lang="en-US" sz="3200" smtClean="0"/>
              <a:t>and </a:t>
            </a:r>
            <a:r>
              <a:rPr lang="en-US" sz="3200" dirty="0" smtClean="0"/>
              <a:t>train a </a:t>
            </a:r>
            <a:r>
              <a:rPr lang="en-US" sz="3200" smtClean="0"/>
              <a:t>machine-learning algorithm!</a:t>
            </a:r>
            <a:endParaRPr lang="en-US" sz="320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04802"/>
            <a:ext cx="7543800" cy="477479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13</a:t>
            </a:fld>
            <a:endParaRPr lang="en-US">
              <a:solidFill>
                <a:srgbClr val="114FFB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5638800"/>
            <a:ext cx="7848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https://</a:t>
            </a:r>
            <a:r>
              <a:rPr lang="en-US" sz="2000" dirty="0" err="1">
                <a:solidFill>
                  <a:schemeClr val="tx2"/>
                </a:solidFill>
              </a:rPr>
              <a:t>www.zooniverse.org</a:t>
            </a:r>
            <a:r>
              <a:rPr lang="en-US" sz="2000" dirty="0">
                <a:solidFill>
                  <a:schemeClr val="tx2"/>
                </a:solidFill>
              </a:rPr>
              <a:t>/projects/</a:t>
            </a:r>
            <a:r>
              <a:rPr lang="en-US" sz="2000" dirty="0" err="1">
                <a:solidFill>
                  <a:schemeClr val="tx2"/>
                </a:solidFill>
              </a:rPr>
              <a:t>zooniverse</a:t>
            </a:r>
            <a:r>
              <a:rPr lang="en-US" sz="2000" dirty="0">
                <a:solidFill>
                  <a:schemeClr val="tx2"/>
                </a:solidFill>
              </a:rPr>
              <a:t>/gravity-spy</a:t>
            </a:r>
          </a:p>
        </p:txBody>
      </p:sp>
    </p:spTree>
    <p:extLst>
      <p:ext uri="{BB962C8B-B14F-4D97-AF65-F5344CB8AC3E}">
        <p14:creationId xmlns:p14="http://schemas.microsoft.com/office/powerpoint/2010/main" val="197584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is the real event?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8382000" cy="396813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14</a:t>
            </a:fld>
            <a:endParaRPr lang="en-US">
              <a:solidFill>
                <a:srgbClr val="114FF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930" y="5840711"/>
            <a:ext cx="85557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It’s </a:t>
            </a:r>
            <a:r>
              <a:rPr lang="en-US" sz="2000" dirty="0"/>
              <a:t>very hard to imagine how detector glitches could fake a signal like this</a:t>
            </a:r>
            <a:r>
              <a:rPr lang="en-US" sz="2000" dirty="0" smtClean="0"/>
              <a:t>!</a:t>
            </a:r>
            <a:br>
              <a:rPr lang="en-US" sz="2000" dirty="0" smtClean="0"/>
            </a:br>
            <a:r>
              <a:rPr lang="en-US" sz="2000" dirty="0" smtClean="0"/>
              <a:t>But </a:t>
            </a:r>
            <a:r>
              <a:rPr lang="is-IS" sz="2000" dirty="0" smtClean="0"/>
              <a:t>… sometimes it’s hard to tell ...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1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Matched Filtering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0"/>
            <a:ext cx="8306587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15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32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28800"/>
            <a:ext cx="4343400" cy="3456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Template-based searches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789" r="8964" b="35709"/>
          <a:stretch/>
        </p:blipFill>
        <p:spPr>
          <a:xfrm>
            <a:off x="4609470" y="1783865"/>
            <a:ext cx="4502294" cy="34119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4743" y="5257800"/>
            <a:ext cx="420469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114FFB"/>
                </a:solidFill>
                <a:latin typeface="Helvetica"/>
                <a:ea typeface="ＭＳ Ｐゴシック" pitchFamily="-105" charset="-128"/>
              </a:rPr>
              <a:t>Masses and (aligned) spins</a:t>
            </a:r>
            <a:br>
              <a:rPr lang="en-US" dirty="0" smtClean="0">
                <a:solidFill>
                  <a:srgbClr val="114FFB"/>
                </a:solidFill>
                <a:latin typeface="Helvetica"/>
                <a:ea typeface="ＭＳ Ｐゴシック" pitchFamily="-105" charset="-128"/>
              </a:rPr>
            </a:br>
            <a:r>
              <a:rPr lang="en-US" dirty="0" smtClean="0">
                <a:solidFill>
                  <a:srgbClr val="114FFB"/>
                </a:solidFill>
                <a:latin typeface="Helvetica"/>
                <a:ea typeface="ＭＳ Ｐゴシック" pitchFamily="-105" charset="-128"/>
              </a:rPr>
              <a:t>Templates spaced for &lt; 3%</a:t>
            </a:r>
            <a:br>
              <a:rPr lang="en-US" dirty="0" smtClean="0">
                <a:solidFill>
                  <a:srgbClr val="114FFB"/>
                </a:solidFill>
                <a:latin typeface="Helvetica"/>
                <a:ea typeface="ＭＳ Ｐゴシック" pitchFamily="-105" charset="-128"/>
              </a:rPr>
            </a:br>
            <a:r>
              <a:rPr lang="en-US" dirty="0" smtClean="0">
                <a:solidFill>
                  <a:srgbClr val="114FFB"/>
                </a:solidFill>
                <a:latin typeface="Helvetica"/>
                <a:ea typeface="ＭＳ Ｐゴシック" pitchFamily="-105" charset="-128"/>
              </a:rPr>
              <a:t>loss of SNR: 250K templates.</a:t>
            </a:r>
            <a:endParaRPr lang="en-US" dirty="0">
              <a:solidFill>
                <a:srgbClr val="114FFB"/>
              </a:solidFill>
              <a:latin typeface="Helvetica"/>
              <a:ea typeface="ＭＳ Ｐゴシック" pitchFamily="-105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4114800"/>
            <a:ext cx="817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408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Helvetica"/>
                <a:ea typeface="ＭＳ Ｐゴシック" pitchFamily="-105" charset="-128"/>
              </a:rPr>
              <a:t>BNS</a:t>
            </a:r>
            <a:endParaRPr lang="en-US" dirty="0">
              <a:solidFill>
                <a:srgbClr val="408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Helvetica"/>
              <a:ea typeface="ＭＳ Ｐゴシック" pitchFamily="-105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3505200"/>
            <a:ext cx="817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114FFB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Helvetica"/>
                <a:ea typeface="ＭＳ Ｐゴシック" pitchFamily="-105" charset="-128"/>
              </a:rPr>
              <a:t>BBH</a:t>
            </a:r>
            <a:endParaRPr lang="en-US" dirty="0">
              <a:solidFill>
                <a:srgbClr val="114FFB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Helvetica"/>
              <a:ea typeface="ＭＳ Ｐゴシック" pitchFamily="-105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4191000"/>
            <a:ext cx="1039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Helvetica"/>
                <a:ea typeface="ＭＳ Ｐゴシック" pitchFamily="-105" charset="-128"/>
              </a:rPr>
              <a:t>NSBH</a:t>
            </a:r>
            <a:endParaRPr lang="en-US" dirty="0"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Helvetica"/>
              <a:ea typeface="ＭＳ Ｐゴシック" pitchFamily="-105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0780" y="2490659"/>
            <a:ext cx="963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GW150914</a:t>
            </a:r>
            <a:endParaRPr lang="en-US" sz="1200" dirty="0">
              <a:solidFill>
                <a:srgbClr val="000000"/>
              </a:solidFill>
              <a:latin typeface="Helvetica"/>
              <a:ea typeface="ＭＳ Ｐゴシック" pitchFamily="-105" charset="-128"/>
            </a:endParaRPr>
          </a:p>
        </p:txBody>
      </p:sp>
      <p:cxnSp>
        <p:nvCxnSpPr>
          <p:cNvPr id="12" name="Straight Arrow Connector 11"/>
          <p:cNvCxnSpPr>
            <a:stCxn id="10" idx="0"/>
          </p:cNvCxnSpPr>
          <p:nvPr/>
        </p:nvCxnSpPr>
        <p:spPr bwMode="auto">
          <a:xfrm flipV="1">
            <a:off x="3602342" y="2271544"/>
            <a:ext cx="116142" cy="21911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963747" y="5612612"/>
            <a:ext cx="3657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114FFB"/>
                </a:solidFill>
                <a:latin typeface="Helvetica"/>
                <a:ea typeface="ＭＳ Ｐゴシック" pitchFamily="-105" charset="-128"/>
              </a:rPr>
              <a:t>Sensitive distance in </a:t>
            </a:r>
            <a:r>
              <a:rPr lang="en-US" dirty="0" err="1" smtClean="0">
                <a:solidFill>
                  <a:srgbClr val="114FFB"/>
                </a:solidFill>
                <a:latin typeface="Helvetica"/>
                <a:ea typeface="ＭＳ Ｐゴシック" pitchFamily="-105" charset="-128"/>
              </a:rPr>
              <a:t>Mpc</a:t>
            </a:r>
            <a:endParaRPr lang="en-US" dirty="0">
              <a:solidFill>
                <a:srgbClr val="114FFB"/>
              </a:solidFill>
              <a:latin typeface="Helvetica"/>
              <a:ea typeface="ＭＳ Ｐゴシック" pitchFamily="-105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3824" y="2616875"/>
            <a:ext cx="907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&gt; 900 </a:t>
            </a:r>
            <a:r>
              <a:rPr lang="en-US" sz="1200" dirty="0" err="1" smtClean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Mpc</a:t>
            </a:r>
            <a:endParaRPr lang="en-US" sz="1200" dirty="0">
              <a:solidFill>
                <a:srgbClr val="000000"/>
              </a:solidFill>
              <a:latin typeface="Helvetica"/>
              <a:ea typeface="ＭＳ Ｐゴシック" pitchFamily="-105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04575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sz="1200" dirty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https://</a:t>
            </a:r>
            <a:r>
              <a:rPr lang="en-US" sz="1200" dirty="0" err="1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dcc.ligo.org</a:t>
            </a:r>
            <a:r>
              <a:rPr lang="en-US" sz="1200" dirty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/LIGO-P1500269/public/main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16</a:t>
            </a:fld>
            <a:endParaRPr lang="en-US">
              <a:solidFill>
                <a:srgbClr val="114FFB"/>
              </a:solidFill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533400" y="6438162"/>
            <a:ext cx="81534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Abbott, et al., LIGO </a:t>
            </a:r>
            <a:r>
              <a:rPr lang="en-US" sz="1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Scientific Collaboration and Virgo Collaboration, “Binary Black Hole Mergers in the first Advanced LIGO Observing Run”, </a:t>
            </a:r>
            <a:r>
              <a:rPr lang="de-DE" sz="1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https://arxiv.org/abs/</a:t>
            </a:r>
            <a:r>
              <a:rPr lang="de-DE" sz="1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1606.04856, </a:t>
            </a:r>
            <a:r>
              <a:rPr lang="de-DE" sz="1000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accepted</a:t>
            </a:r>
            <a:r>
              <a:rPr lang="de-DE" sz="1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in Phys. </a:t>
            </a:r>
            <a:r>
              <a:rPr lang="de-DE" sz="1000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Rev</a:t>
            </a:r>
            <a:r>
              <a:rPr lang="de-DE" sz="1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. X </a:t>
            </a:r>
            <a:endParaRPr lang="en-US" sz="1000" b="1" dirty="0">
              <a:solidFill>
                <a:srgbClr val="114FFB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70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Ranking the detection candidates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10600" cy="4114800"/>
          </a:xfrm>
        </p:spPr>
        <p:txBody>
          <a:bodyPr/>
          <a:lstStyle/>
          <a:p>
            <a:r>
              <a:rPr lang="en-US" sz="2000" dirty="0" smtClean="0"/>
              <a:t>Detector noise is of limited “loudness” (SNR)</a:t>
            </a:r>
          </a:p>
          <a:p>
            <a:r>
              <a:rPr lang="en-US" sz="2000" dirty="0" smtClean="0"/>
              <a:t>Rank events by loudness</a:t>
            </a:r>
          </a:p>
          <a:p>
            <a:r>
              <a:rPr lang="en-US" sz="2000" dirty="0" smtClean="0"/>
              <a:t>claim detection if an event is louder than the noise</a:t>
            </a:r>
          </a:p>
          <a:p>
            <a:r>
              <a:rPr lang="en-US" sz="2000" dirty="0" smtClean="0"/>
              <a:t>The challenge is to estimate the background under a loud event,</a:t>
            </a:r>
            <a:br>
              <a:rPr lang="en-US" sz="2000" dirty="0" smtClean="0"/>
            </a:br>
            <a:r>
              <a:rPr lang="en-US" sz="2000" dirty="0" smtClean="0"/>
              <a:t>if it is &lt;&lt; 1 event</a:t>
            </a:r>
          </a:p>
          <a:p>
            <a:r>
              <a:rPr lang="en-US" sz="2000" dirty="0" smtClean="0"/>
              <a:t>Our most powerful tool: multi-detector coincidence</a:t>
            </a:r>
          </a:p>
          <a:p>
            <a:pPr lvl="1"/>
            <a:r>
              <a:rPr lang="en-US" sz="2000" dirty="0" smtClean="0"/>
              <a:t>In the first Advanced LIGO observing run </a:t>
            </a:r>
            <a:br>
              <a:rPr lang="en-US" sz="2000" dirty="0" smtClean="0"/>
            </a:br>
            <a:r>
              <a:rPr lang="en-US" sz="2000" dirty="0" smtClean="0"/>
              <a:t>(O1, Sep 2015 – Jan 2016) we had two detectors: H1 and L1</a:t>
            </a:r>
          </a:p>
          <a:p>
            <a:pPr lvl="1"/>
            <a:r>
              <a:rPr lang="en-US" sz="2000" dirty="0" smtClean="0"/>
              <a:t>Require coincidence in time (within light-travel time (±10 </a:t>
            </a:r>
            <a:r>
              <a:rPr lang="en-US" sz="2000" dirty="0" err="1" smtClean="0"/>
              <a:t>ms</a:t>
            </a:r>
            <a:r>
              <a:rPr lang="en-US" sz="2000" dirty="0" smtClean="0"/>
              <a:t>) </a:t>
            </a:r>
            <a:br>
              <a:rPr lang="en-US" sz="2000" dirty="0" smtClean="0"/>
            </a:br>
            <a:r>
              <a:rPr lang="en-US" sz="2000" dirty="0" smtClean="0"/>
              <a:t>and waveform model timing error ±2 </a:t>
            </a:r>
            <a:r>
              <a:rPr lang="en-US" sz="2000" dirty="0" err="1" smtClean="0"/>
              <a:t>ms</a:t>
            </a:r>
            <a:r>
              <a:rPr lang="en-US" sz="2000" dirty="0" smtClean="0"/>
              <a:t>) </a:t>
            </a:r>
          </a:p>
          <a:p>
            <a:r>
              <a:rPr lang="en-US" sz="2000" dirty="0" smtClean="0"/>
              <a:t>Background estimated from time slides (“anti-coincidence”), which can’t come from real GWs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17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5892800"/>
            <a:ext cx="62357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5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Candidate event trigger </a:t>
            </a:r>
            <a:br>
              <a:rPr lang="en-US" dirty="0" smtClean="0"/>
            </a:br>
            <a:r>
              <a:rPr lang="en-US" dirty="0" smtClean="0"/>
              <a:t>SNR distribution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200" y="1828800"/>
                <a:ext cx="4343400" cy="4660900"/>
              </a:xfrm>
            </p:spPr>
            <p:txBody>
              <a:bodyPr/>
              <a:lstStyle/>
              <a:p>
                <a:r>
                  <a:rPr lang="en-US" sz="2000" dirty="0" smtClean="0"/>
                  <a:t>SNR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r>
                      <a:rPr 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~1/</m:t>
                    </m:r>
                  </m:oMath>
                </a14:m>
                <a:r>
                  <a:rPr lang="en-US" sz="2000" dirty="0" smtClean="0"/>
                  <a:t>distance</a:t>
                </a:r>
              </a:p>
              <a:p>
                <a:r>
                  <a:rPr lang="en-US" sz="2000" dirty="0" smtClean="0"/>
                  <a:t>Gaussian core: </a:t>
                </a:r>
                <a:br>
                  <a:rPr lang="en-US" sz="2000" dirty="0" smtClean="0"/>
                </a:br>
                <a:r>
                  <a:rPr lang="en-US" sz="2000" i="1" dirty="0" err="1"/>
                  <a:t>dN</a:t>
                </a:r>
                <a:r>
                  <a:rPr lang="en-US" sz="2000" i="1" dirty="0"/>
                  <a:t>/</a:t>
                </a:r>
                <a:r>
                  <a:rPr lang="en-US" sz="2000" i="1" dirty="0" err="1"/>
                  <a:t>dρ</a:t>
                </a:r>
                <a:r>
                  <a:rPr lang="en-US" sz="2000" i="1" dirty="0"/>
                  <a:t> </a:t>
                </a:r>
                <a:r>
                  <a:rPr lang="en-US" sz="2000" i="1" dirty="0" smtClean="0"/>
                  <a:t>~ </a:t>
                </a:r>
                <a:r>
                  <a:rPr lang="en-US" sz="2000" i="1" dirty="0" err="1" smtClean="0"/>
                  <a:t>exp</a:t>
                </a:r>
                <a:r>
                  <a:rPr lang="en-US" sz="2000" i="1" dirty="0"/>
                  <a:t>(-ρ</a:t>
                </a:r>
                <a:r>
                  <a:rPr lang="en-US" sz="2000" i="1" baseline="30000" dirty="0" smtClean="0"/>
                  <a:t>2</a:t>
                </a:r>
                <a:r>
                  <a:rPr lang="en-US" sz="2000" i="1" dirty="0" smtClean="0"/>
                  <a:t>/2) </a:t>
                </a:r>
              </a:p>
              <a:p>
                <a:r>
                  <a:rPr lang="en-US" sz="2000" dirty="0" smtClean="0"/>
                  <a:t>Non-Gaussian tail</a:t>
                </a:r>
              </a:p>
              <a:p>
                <a:r>
                  <a:rPr lang="en-US" sz="2000" dirty="0" smtClean="0"/>
                  <a:t>Long tail, vetoed</a:t>
                </a:r>
              </a:p>
              <a:p>
                <a:endParaRPr lang="en-US" sz="2000" dirty="0" smtClean="0"/>
              </a:p>
              <a:p>
                <a:r>
                  <a:rPr lang="en-US" sz="2000" dirty="0" smtClean="0"/>
                  <a:t>The tail does not go on forever!</a:t>
                </a:r>
              </a:p>
              <a:p>
                <a:r>
                  <a:rPr lang="en-US" sz="2000" dirty="0" smtClean="0"/>
                  <a:t>Signal rate from cosmic events with uniform density in sensitive volume: </a:t>
                </a:r>
                <a:r>
                  <a:rPr lang="en-US" sz="2000" i="1" dirty="0" err="1" smtClean="0"/>
                  <a:t>dN</a:t>
                </a:r>
                <a:r>
                  <a:rPr lang="en-US" sz="2000" i="1" dirty="0" smtClean="0"/>
                  <a:t>/</a:t>
                </a:r>
                <a:r>
                  <a:rPr lang="en-US" sz="2000" i="1" dirty="0" err="1" smtClean="0"/>
                  <a:t>dρ</a:t>
                </a:r>
                <a:r>
                  <a:rPr lang="en-US" sz="2000" i="1" dirty="0" smtClean="0"/>
                  <a:t> ~ C / ρ</a:t>
                </a:r>
                <a:r>
                  <a:rPr lang="en-US" sz="2000" i="1" baseline="30000" dirty="0" smtClean="0"/>
                  <a:t>4</a:t>
                </a:r>
              </a:p>
              <a:p>
                <a:r>
                  <a:rPr lang="en-US" sz="2000" dirty="0" smtClean="0"/>
                  <a:t>For high enough SNR, signal must dominate over noise!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828800"/>
                <a:ext cx="4343400" cy="4660900"/>
              </a:xfrm>
              <a:blipFill rotWithShape="0">
                <a:blip r:embed="rId3"/>
                <a:stretch>
                  <a:fillRect l="-1264" t="-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18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662" r="2343"/>
          <a:stretch/>
        </p:blipFill>
        <p:spPr>
          <a:xfrm>
            <a:off x="4191000" y="1828800"/>
            <a:ext cx="4845996" cy="44958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3124200" y="2743200"/>
            <a:ext cx="19812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2819400" y="3124200"/>
            <a:ext cx="2895600" cy="10856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514600" y="3460595"/>
            <a:ext cx="4267200" cy="14680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3" name="Freeform 12"/>
          <p:cNvSpPr/>
          <p:nvPr/>
        </p:nvSpPr>
        <p:spPr bwMode="auto">
          <a:xfrm>
            <a:off x="4953000" y="4374996"/>
            <a:ext cx="3972546" cy="696524"/>
          </a:xfrm>
          <a:custGeom>
            <a:avLst/>
            <a:gdLst>
              <a:gd name="connsiteX0" fmla="*/ 0 w 3972546"/>
              <a:gd name="connsiteY0" fmla="*/ 0 h 696524"/>
              <a:gd name="connsiteX1" fmla="*/ 1880839 w 3972546"/>
              <a:gd name="connsiteY1" fmla="*/ 490654 h 696524"/>
              <a:gd name="connsiteX2" fmla="*/ 3821151 w 3972546"/>
              <a:gd name="connsiteY2" fmla="*/ 676508 h 696524"/>
              <a:gd name="connsiteX3" fmla="*/ 3843454 w 3972546"/>
              <a:gd name="connsiteY3" fmla="*/ 691376 h 69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2546" h="696524">
                <a:moveTo>
                  <a:pt x="0" y="0"/>
                </a:moveTo>
                <a:cubicBezTo>
                  <a:pt x="621990" y="188951"/>
                  <a:pt x="1243981" y="377903"/>
                  <a:pt x="1880839" y="490654"/>
                </a:cubicBezTo>
                <a:cubicBezTo>
                  <a:pt x="2517697" y="603405"/>
                  <a:pt x="3494049" y="643054"/>
                  <a:pt x="3821151" y="676508"/>
                </a:cubicBezTo>
                <a:cubicBezTo>
                  <a:pt x="4148254" y="709962"/>
                  <a:pt x="3843454" y="691376"/>
                  <a:pt x="3843454" y="691376"/>
                </a:cubicBezTo>
              </a:path>
            </a:pathLst>
          </a:cu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4038600" y="5006975"/>
            <a:ext cx="3733800" cy="1428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5716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Removing detector </a:t>
            </a:r>
            <a:br>
              <a:rPr lang="en-US" dirty="0" smtClean="0"/>
            </a:br>
            <a:r>
              <a:rPr lang="en-US" dirty="0" smtClean="0"/>
              <a:t>misbehavior “blindly”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71" y="1600200"/>
            <a:ext cx="8686800" cy="4114800"/>
          </a:xfrm>
        </p:spPr>
        <p:txBody>
          <a:bodyPr/>
          <a:lstStyle/>
          <a:p>
            <a:r>
              <a:rPr lang="en-US" sz="2000" dirty="0" smtClean="0"/>
              <a:t>Must veto non-Gaussian instrumental glitches, without bias</a:t>
            </a:r>
          </a:p>
          <a:p>
            <a:r>
              <a:rPr lang="en-US" sz="2000" dirty="0" smtClean="0"/>
              <a:t>How do we know that a glitch isn’t a GW signal?</a:t>
            </a:r>
          </a:p>
          <a:p>
            <a:r>
              <a:rPr lang="en-US" sz="2000" dirty="0" smtClean="0"/>
              <a:t>Are most powerful tool – coincidence.</a:t>
            </a:r>
          </a:p>
          <a:p>
            <a:r>
              <a:rPr lang="en-US" sz="2000" dirty="0" smtClean="0"/>
              <a:t>Assumed uncorrelated between detectors – </a:t>
            </a:r>
            <a:br>
              <a:rPr lang="en-US" sz="2000" dirty="0" smtClean="0"/>
            </a:br>
            <a:r>
              <a:rPr lang="en-US" sz="2000" dirty="0" smtClean="0"/>
              <a:t>“anti-coincidence” time-slides can’t be GW signals.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19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296" y="3342495"/>
            <a:ext cx="3203504" cy="298210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52400" y="3429000"/>
            <a:ext cx="561339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-105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pitchFamily="-105" charset="2"/>
              <a:buChar char="l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600" kern="0" dirty="0" smtClean="0"/>
              <a:t>We use these time-slide triggers to identify glitches in the strain data,</a:t>
            </a:r>
          </a:p>
          <a:p>
            <a:r>
              <a:rPr lang="en-US" sz="1600" kern="0" dirty="0"/>
              <a:t>a</a:t>
            </a:r>
            <a:r>
              <a:rPr lang="en-US" sz="1600" kern="0" dirty="0" smtClean="0"/>
              <a:t>nd then look for correlations with data from our hundreds of physical environment monitoring sensors (seismometers, accelerometers, microphones, RFI monitors, voltage monitors, </a:t>
            </a:r>
            <a:r>
              <a:rPr lang="is-IS" sz="1600" kern="0" dirty="0" smtClean="0"/>
              <a:t>…)</a:t>
            </a:r>
          </a:p>
          <a:p>
            <a:r>
              <a:rPr lang="en-US" sz="1600" kern="0" dirty="0"/>
              <a:t>a</a:t>
            </a:r>
            <a:r>
              <a:rPr lang="is-IS" sz="1600" kern="0" dirty="0" smtClean="0"/>
              <a:t>nd thousands of interferometric detector monitoring data channels (everything but the strain data channel).</a:t>
            </a:r>
          </a:p>
          <a:p>
            <a:r>
              <a:rPr lang="is-IS" sz="1600" kern="0" dirty="0" smtClean="0"/>
              <a:t>From all of this, we define and veto times with clear (witnessed), or not so clear, detector misbehavior,</a:t>
            </a:r>
          </a:p>
          <a:p>
            <a:r>
              <a:rPr lang="en-US" sz="1600" i="1" kern="0" dirty="0"/>
              <a:t>w</a:t>
            </a:r>
            <a:r>
              <a:rPr lang="is-IS" sz="1600" i="1" kern="0" dirty="0" smtClean="0"/>
              <a:t>ithout ever looking at the coincident event triggers (closed box).</a:t>
            </a:r>
            <a:endParaRPr lang="en-US" sz="1600" i="1" kern="0" dirty="0" smtClean="0"/>
          </a:p>
        </p:txBody>
      </p:sp>
    </p:spTree>
    <p:extLst>
      <p:ext uri="{BB962C8B-B14F-4D97-AF65-F5344CB8AC3E}">
        <p14:creationId xmlns:p14="http://schemas.microsoft.com/office/powerpoint/2010/main" val="186270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216186" cy="965739"/>
          </a:xfrm>
        </p:spPr>
        <p:txBody>
          <a:bodyPr/>
          <a:lstStyle/>
          <a:p>
            <a:r>
              <a:rPr lang="en-US" sz="4400" dirty="0" smtClean="0"/>
              <a:t>Discovery: GW150914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90" y="1596713"/>
            <a:ext cx="6375400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632" y="1587643"/>
            <a:ext cx="3128885" cy="3080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0027" y="6412468"/>
            <a:ext cx="4265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Whitened and band-passed [40-300] Hz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47919" y="4514693"/>
            <a:ext cx="1838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Reconstructed</a:t>
            </a:r>
          </a:p>
          <a:p>
            <a:r>
              <a:rPr lang="en-US" sz="2000" dirty="0" smtClean="0">
                <a:latin typeface="+mn-lt"/>
              </a:rPr>
              <a:t>(</a:t>
            </a:r>
            <a:r>
              <a:rPr lang="en-US" sz="2000" dirty="0">
                <a:latin typeface="+mn-lt"/>
              </a:rPr>
              <a:t>n</a:t>
            </a:r>
            <a:r>
              <a:rPr lang="en-US" sz="2000" dirty="0" smtClean="0">
                <a:latin typeface="+mn-lt"/>
              </a:rPr>
              <a:t>o whitening)</a:t>
            </a:r>
            <a:endParaRPr lang="en-US" sz="2000" dirty="0">
              <a:latin typeface="+mn-lt"/>
            </a:endParaRPr>
          </a:p>
        </p:txBody>
      </p:sp>
      <p:pic>
        <p:nvPicPr>
          <p:cNvPr id="8" name="GW150914_H1_whitenbp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67112" y="5897963"/>
            <a:ext cx="812800" cy="812800"/>
          </a:xfrm>
          <a:prstGeom prst="rect">
            <a:avLst/>
          </a:prstGeom>
        </p:spPr>
      </p:pic>
      <p:pic>
        <p:nvPicPr>
          <p:cNvPr id="9" name="GW150914_H1_shifted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08336" y="5897963"/>
            <a:ext cx="812800" cy="812800"/>
          </a:xfrm>
          <a:prstGeom prst="rect">
            <a:avLst/>
          </a:prstGeom>
        </p:spPr>
      </p:pic>
      <p:pic>
        <p:nvPicPr>
          <p:cNvPr id="10" name="GW150914_NR_shifted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85114" y="5897963"/>
            <a:ext cx="812800" cy="81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85466" y="5197058"/>
            <a:ext cx="195438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  <a:latin typeface="+mn-lt"/>
              </a:rPr>
              <a:t>Audio:</a:t>
            </a:r>
            <a:endParaRPr lang="en-US" sz="1100" dirty="0">
              <a:solidFill>
                <a:srgbClr val="000000"/>
              </a:solidFill>
              <a:latin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+mn-lt"/>
              </a:rPr>
              <a:t>filtered data</a:t>
            </a:r>
          </a:p>
          <a:p>
            <a:pPr marL="342900" indent="-342900">
              <a:buFont typeface="Arial"/>
              <a:buChar char="•"/>
            </a:pPr>
            <a:r>
              <a:rPr lang="en-US" sz="1100" dirty="0" err="1" smtClean="0">
                <a:solidFill>
                  <a:srgbClr val="000000"/>
                </a:solidFill>
                <a:latin typeface="+mn-lt"/>
              </a:rPr>
              <a:t>freq</a:t>
            </a:r>
            <a:r>
              <a:rPr lang="en-US" sz="1100" dirty="0" smtClean="0">
                <a:solidFill>
                  <a:srgbClr val="000000"/>
                </a:solidFill>
                <a:latin typeface="+mn-lt"/>
              </a:rPr>
              <a:t>-shifted data</a:t>
            </a:r>
          </a:p>
          <a:p>
            <a:pPr marL="342900" indent="-342900">
              <a:buFont typeface="Arial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+mn-lt"/>
              </a:rPr>
              <a:t>reconstructed &amp; shifted</a:t>
            </a:r>
          </a:p>
          <a:p>
            <a:endParaRPr lang="en-US" sz="11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82540" y="1247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n-lt"/>
              </a:rPr>
              <a:t>Phys. Rev. </a:t>
            </a:r>
            <a:r>
              <a:rPr lang="en-US" sz="1200" dirty="0" err="1">
                <a:solidFill>
                  <a:srgbClr val="000000"/>
                </a:solidFill>
                <a:latin typeface="+mn-lt"/>
              </a:rPr>
              <a:t>Lett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. 116, 061102 – Published 11 February 2016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2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4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Removing detector </a:t>
            </a:r>
            <a:br>
              <a:rPr lang="en-US" dirty="0" smtClean="0"/>
            </a:br>
            <a:r>
              <a:rPr lang="en-US" dirty="0" smtClean="0"/>
              <a:t>misbehavior “blindly”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114800"/>
          </a:xfrm>
        </p:spPr>
        <p:txBody>
          <a:bodyPr/>
          <a:lstStyle/>
          <a:p>
            <a:r>
              <a:rPr lang="en-US" sz="2000" dirty="0" smtClean="0"/>
              <a:t>Assumed uncorrelated between detectors – </a:t>
            </a:r>
            <a:br>
              <a:rPr lang="en-US" sz="2000" dirty="0" smtClean="0"/>
            </a:br>
            <a:r>
              <a:rPr lang="en-US" sz="2000" dirty="0" smtClean="0"/>
              <a:t>“anti-coincidence” time-slides can’t be GW signals.</a:t>
            </a:r>
          </a:p>
          <a:p>
            <a:r>
              <a:rPr lang="en-US" sz="2000" dirty="0" smtClean="0"/>
              <a:t>But </a:t>
            </a:r>
            <a:r>
              <a:rPr lang="is-IS" sz="2000" dirty="0" smtClean="0"/>
              <a:t>… </a:t>
            </a:r>
            <a:r>
              <a:rPr lang="en-US" sz="2000" dirty="0"/>
              <a:t>c</a:t>
            </a:r>
            <a:r>
              <a:rPr lang="en-US" sz="2000" dirty="0" smtClean="0"/>
              <a:t>orrelated glitches between detectors 3000 km apart:</a:t>
            </a:r>
          </a:p>
          <a:p>
            <a:pPr lvl="1"/>
            <a:r>
              <a:rPr lang="en-US" sz="1600" dirty="0" smtClean="0"/>
              <a:t>Lightening storms – we monitor them, they don’t produce glitches in the detector, </a:t>
            </a:r>
            <a:br>
              <a:rPr lang="en-US" sz="1600" dirty="0" smtClean="0"/>
            </a:br>
            <a:r>
              <a:rPr lang="en-US" sz="1600" dirty="0" smtClean="0"/>
              <a:t>and they don’t look like signals in EM/RF detectors on site</a:t>
            </a:r>
          </a:p>
          <a:p>
            <a:pPr lvl="1"/>
            <a:r>
              <a:rPr lang="en-US" sz="1600" dirty="0" smtClean="0"/>
              <a:t>Schumann resonances (global geomagnetic field)</a:t>
            </a:r>
          </a:p>
          <a:p>
            <a:pPr lvl="1"/>
            <a:r>
              <a:rPr lang="en-US" sz="1600" dirty="0" smtClean="0"/>
              <a:t>GPS-based timing system – these can produce instrumental spectral lines!</a:t>
            </a:r>
          </a:p>
          <a:p>
            <a:r>
              <a:rPr lang="en-US" sz="2200" dirty="0" smtClean="0"/>
              <a:t>We have found </a:t>
            </a:r>
            <a:r>
              <a:rPr lang="en-US" sz="2200" i="1" dirty="0" smtClean="0"/>
              <a:t>no evidence </a:t>
            </a:r>
            <a:r>
              <a:rPr lang="en-US" sz="2200" dirty="0" smtClean="0"/>
              <a:t>for correlated transient noise between H1 and L1, and are convinced that this could not be responsible for our detected events.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20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294" y="5088474"/>
            <a:ext cx="1291410" cy="133066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318135" y="5106811"/>
            <a:ext cx="1973617" cy="1371600"/>
            <a:chOff x="2895600" y="5408442"/>
            <a:chExt cx="1973617" cy="13716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4007" y="5408442"/>
              <a:ext cx="1828800" cy="13716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95600" y="5454057"/>
              <a:ext cx="19736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solidFill>
                    <a:schemeClr val="bg1"/>
                  </a:solidFill>
                </a:rPr>
                <a:t>Lightning over India</a:t>
              </a:r>
              <a:endParaRPr 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417403" y="5047274"/>
            <a:ext cx="2497997" cy="1413062"/>
            <a:chOff x="5020427" y="5366980"/>
            <a:chExt cx="2497997" cy="141306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0427" y="5366980"/>
              <a:ext cx="2497997" cy="141306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455721" y="5484834"/>
              <a:ext cx="1797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/>
                <a:t>Comb at n*1.000 Hz</a:t>
              </a:r>
              <a:endParaRPr lang="en-US" sz="140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679" y="4988278"/>
            <a:ext cx="2438400" cy="149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5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-value vs. p-</a:t>
            </a:r>
            <a:r>
              <a:rPr lang="en-US" dirty="0" err="1" smtClean="0"/>
              <a:t>astro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686800" cy="4724400"/>
          </a:xfrm>
        </p:spPr>
        <p:txBody>
          <a:bodyPr/>
          <a:lstStyle/>
          <a:p>
            <a:r>
              <a:rPr lang="en-US" sz="1800" dirty="0" smtClean="0"/>
              <a:t>Our job is to convince ourselves, and you, that (free of bias) the event we see is not consistent with background from environmental or instrumental misbehavior.</a:t>
            </a:r>
          </a:p>
          <a:p>
            <a:r>
              <a:rPr lang="en-US" sz="1800" dirty="0" smtClean="0"/>
              <a:t>If the probability that an event is consistent with background (p-value, or False Alarm Probability FAP) is sufficiently small, you might conclude that it must be a real GW signal.</a:t>
            </a:r>
          </a:p>
          <a:p>
            <a:r>
              <a:rPr lang="en-US" sz="1800" dirty="0" smtClean="0"/>
              <a:t>But</a:t>
            </a:r>
            <a:r>
              <a:rPr lang="is-IS" sz="1800" dirty="0" smtClean="0"/>
              <a:t>… what if GR is wrong, and GWs don’t exist (and we’ve been fooled by the Hulse-Taylor binary)?</a:t>
            </a:r>
          </a:p>
          <a:p>
            <a:r>
              <a:rPr lang="is-IS" sz="1800" dirty="0" smtClean="0"/>
              <a:t>Then, no matter how small the p-value, the event </a:t>
            </a:r>
            <a:r>
              <a:rPr lang="is-IS" sz="1800" i="1" dirty="0" smtClean="0"/>
              <a:t>is</a:t>
            </a:r>
            <a:r>
              <a:rPr lang="is-IS" sz="1800" dirty="0" smtClean="0"/>
              <a:t> background, with certainty!</a:t>
            </a:r>
          </a:p>
          <a:p>
            <a:r>
              <a:rPr lang="is-IS" sz="1800" dirty="0" smtClean="0"/>
              <a:t>We need to quantify the </a:t>
            </a:r>
            <a:r>
              <a:rPr lang="is-IS" sz="1800" i="1" dirty="0" smtClean="0"/>
              <a:t>prior</a:t>
            </a:r>
            <a:r>
              <a:rPr lang="is-IS" sz="1800" dirty="0" smtClean="0"/>
              <a:t> on the existence, and rate, of GWs from the sources that we are considering.</a:t>
            </a:r>
          </a:p>
          <a:p>
            <a:r>
              <a:rPr lang="is-IS" sz="1800" dirty="0" smtClean="0"/>
              <a:t>Until we can estimate the rate (ideally, through direct observation), </a:t>
            </a:r>
            <a:br>
              <a:rPr lang="is-IS" sz="1800" dirty="0" smtClean="0"/>
            </a:br>
            <a:r>
              <a:rPr lang="is-IS" sz="1800" dirty="0" smtClean="0"/>
              <a:t>we don’t know the probability that the event is astrophysical.</a:t>
            </a:r>
          </a:p>
          <a:p>
            <a:r>
              <a:rPr lang="is-IS" sz="1800" dirty="0" smtClean="0"/>
              <a:t>We’ve got a chicken-and-egg problem.</a:t>
            </a:r>
          </a:p>
          <a:p>
            <a:r>
              <a:rPr lang="is-IS" sz="1800" dirty="0" smtClean="0"/>
              <a:t>Fortunately, that’s only true for the </a:t>
            </a:r>
            <a:r>
              <a:rPr lang="is-IS" sz="1800" i="1" dirty="0" smtClean="0"/>
              <a:t>first event</a:t>
            </a:r>
            <a:r>
              <a:rPr lang="is-IS" sz="1800" dirty="0" smtClean="0"/>
              <a:t>. One event gives us an estimate on the prior, which we can use to compute p-astro for the 2nd event, and so on.</a:t>
            </a:r>
          </a:p>
          <a:p>
            <a:endParaRPr lang="is-IS" sz="1800" dirty="0" smtClean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21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1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239000" cy="1143000"/>
          </a:xfrm>
        </p:spPr>
        <p:txBody>
          <a:bodyPr/>
          <a:lstStyle/>
          <a:p>
            <a:r>
              <a:rPr lang="en-US" sz="3200" dirty="0" smtClean="0"/>
              <a:t>Opening the </a:t>
            </a:r>
            <a:r>
              <a:rPr lang="en-US" sz="3200" smtClean="0"/>
              <a:t>box: Search </a:t>
            </a:r>
            <a:r>
              <a:rPr lang="en-US" sz="3200" dirty="0" smtClean="0"/>
              <a:t>results</a:t>
            </a:r>
            <a:br>
              <a:rPr lang="en-US" sz="3200" dirty="0" smtClean="0"/>
            </a:br>
            <a:r>
              <a:rPr lang="en-US" sz="3200" dirty="0" smtClean="0"/>
              <a:t>Advanced LIGO Observing Run O1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2104575" y="658100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sz="1000" dirty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https://</a:t>
            </a:r>
            <a:r>
              <a:rPr lang="en-US" sz="1000" dirty="0" err="1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arxiv.org</a:t>
            </a:r>
            <a:r>
              <a:rPr lang="en-US" sz="1000" dirty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/abs/1606.04856 (Accepted by Phys. Rev X)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600200"/>
            <a:ext cx="4343400" cy="32953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661160"/>
            <a:ext cx="4322415" cy="3291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8735" y="3962400"/>
            <a:ext cx="838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2"/>
                </a:solidFill>
              </a:rPr>
              <a:t>LVT151012</a:t>
            </a:r>
            <a:endParaRPr lang="en-US" sz="1000" dirty="0">
              <a:solidFill>
                <a:schemeClr val="tx2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6057152" y="3053336"/>
            <a:ext cx="0" cy="914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22</a:t>
            </a:fld>
            <a:endParaRPr lang="en-US">
              <a:solidFill>
                <a:srgbClr val="114FFB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33400" y="6438162"/>
            <a:ext cx="81534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Abbott, et al., LIGO </a:t>
            </a:r>
            <a:r>
              <a:rPr lang="en-US" sz="1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Scientific Collaboration and Virgo Collaboration, “Binary Black Hole Mergers in the first Advanced LIGO Observing Run”, </a:t>
            </a:r>
            <a:r>
              <a:rPr lang="de-DE" sz="1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https://arxiv.org/abs/</a:t>
            </a:r>
            <a:r>
              <a:rPr lang="de-DE" sz="1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1606.04856, </a:t>
            </a:r>
            <a:r>
              <a:rPr lang="de-DE" sz="1000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accepted</a:t>
            </a:r>
            <a:r>
              <a:rPr lang="de-DE" sz="1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in Phys. </a:t>
            </a:r>
            <a:r>
              <a:rPr lang="de-DE" sz="1000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Rev</a:t>
            </a:r>
            <a:r>
              <a:rPr lang="de-DE" sz="1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. X </a:t>
            </a:r>
            <a:endParaRPr lang="en-US" sz="1000" b="1" dirty="0">
              <a:solidFill>
                <a:srgbClr val="114FFB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4971740"/>
            <a:ext cx="8915400" cy="112426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-105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pitchFamily="-105" charset="2"/>
              <a:buChar char="l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400" kern="0" dirty="0" smtClean="0"/>
              <a:t>Tune analysis pipeline and data quality vetoes “blindly”, using time-slid data to estimate the background, and software injections for the signal.</a:t>
            </a:r>
          </a:p>
          <a:p>
            <a:r>
              <a:rPr lang="en-US" sz="1400" kern="0" dirty="0" smtClean="0"/>
              <a:t>All tuning finalized before “opening the box” on in-time coincident triggers.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We find three </a:t>
            </a:r>
            <a:r>
              <a:rPr lang="en-US" sz="1400" b="1" dirty="0">
                <a:solidFill>
                  <a:srgbClr val="FF0000"/>
                </a:solidFill>
              </a:rPr>
              <a:t>events above </a:t>
            </a:r>
            <a:r>
              <a:rPr lang="en-US" sz="1400" b="1" dirty="0" smtClean="0">
                <a:solidFill>
                  <a:srgbClr val="FF0000"/>
                </a:solidFill>
              </a:rPr>
              <a:t>estimated </a:t>
            </a:r>
            <a:r>
              <a:rPr lang="en-US" sz="1400" b="1" dirty="0">
                <a:solidFill>
                  <a:srgbClr val="FF0000"/>
                </a:solidFill>
              </a:rPr>
              <a:t>“</a:t>
            </a:r>
            <a:r>
              <a:rPr lang="en-US" sz="1400" b="1" dirty="0" smtClean="0">
                <a:solidFill>
                  <a:srgbClr val="FF0000"/>
                </a:solidFill>
              </a:rPr>
              <a:t>background” from </a:t>
            </a:r>
            <a:r>
              <a:rPr lang="en-US" sz="1400" b="1" dirty="0">
                <a:solidFill>
                  <a:srgbClr val="FF0000"/>
                </a:solidFill>
              </a:rPr>
              <a:t>accidental coincidence of noise </a:t>
            </a:r>
            <a:r>
              <a:rPr lang="en-US" sz="1400" b="1" dirty="0" smtClean="0">
                <a:solidFill>
                  <a:srgbClr val="FF0000"/>
                </a:solidFill>
              </a:rPr>
              <a:t>triggers</a:t>
            </a:r>
            <a:r>
              <a:rPr lang="en-US" sz="1400" b="1" dirty="0">
                <a:solidFill>
                  <a:srgbClr val="FF0000"/>
                </a:solidFill>
              </a:rPr>
              <a:t>.</a:t>
            </a:r>
          </a:p>
          <a:p>
            <a:r>
              <a:rPr lang="en-US" sz="1400" dirty="0"/>
              <a:t>Two have high significance (&gt; 5σ).</a:t>
            </a:r>
          </a:p>
          <a:p>
            <a:endParaRPr lang="en-US" sz="1400" kern="0" dirty="0" smtClean="0"/>
          </a:p>
        </p:txBody>
      </p:sp>
    </p:spTree>
    <p:extLst>
      <p:ext uri="{BB962C8B-B14F-4D97-AF65-F5344CB8AC3E}">
        <p14:creationId xmlns:p14="http://schemas.microsoft.com/office/powerpoint/2010/main" val="186865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“little dogs”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752600"/>
            <a:ext cx="8382000" cy="4419600"/>
          </a:xfrm>
        </p:spPr>
        <p:txBody>
          <a:bodyPr/>
          <a:lstStyle/>
          <a:p>
            <a:r>
              <a:rPr lang="en-US" sz="2000" dirty="0" smtClean="0"/>
              <a:t>Background estimation makes use of data that include signals!</a:t>
            </a:r>
          </a:p>
          <a:p>
            <a:r>
              <a:rPr lang="en-US" sz="2000" dirty="0" smtClean="0"/>
              <a:t>Time-slides don’t eliminate this possibility</a:t>
            </a:r>
          </a:p>
          <a:p>
            <a:r>
              <a:rPr lang="en-US" sz="2000" dirty="0" smtClean="0"/>
              <a:t>We assume that the signal population is much smaller than the noise trigger population; single-detector triggers are overwhelmingly noise</a:t>
            </a:r>
          </a:p>
          <a:p>
            <a:r>
              <a:rPr lang="en-US" sz="2000" dirty="0" smtClean="0"/>
              <a:t>But for a loud event like GW150914, the loudest single-detector triggers, and the loudest time-slide coincident triggers, </a:t>
            </a:r>
            <a:br>
              <a:rPr lang="en-US" sz="2000" dirty="0" smtClean="0"/>
            </a:br>
            <a:r>
              <a:rPr lang="en-US" sz="2000" dirty="0" smtClean="0"/>
              <a:t>are </a:t>
            </a:r>
            <a:r>
              <a:rPr lang="en-US" sz="2000" i="1" dirty="0" smtClean="0"/>
              <a:t>associated with the event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And we know which ones they are! So we can remove them.</a:t>
            </a:r>
          </a:p>
          <a:p>
            <a:r>
              <a:rPr lang="en-US" sz="2000" dirty="0" smtClean="0"/>
              <a:t>But should we? Removing them is an un-blinding bias, and a particularly dangerous one.</a:t>
            </a:r>
          </a:p>
          <a:p>
            <a:r>
              <a:rPr lang="en-US" sz="2000" dirty="0" smtClean="0"/>
              <a:t>But leaving them in is crazy, no?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23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7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kill the “little dogs”, or not?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674893"/>
            <a:ext cx="8382000" cy="4419600"/>
          </a:xfrm>
        </p:spPr>
        <p:txBody>
          <a:bodyPr/>
          <a:lstStyle/>
          <a:p>
            <a:r>
              <a:rPr lang="en-US" sz="2000" dirty="0" smtClean="0"/>
              <a:t>But leaving them in is crazy, no?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There is no right answer to this question (that I know of).</a:t>
            </a:r>
          </a:p>
          <a:p>
            <a:r>
              <a:rPr lang="en-US" sz="2000" dirty="0" smtClean="0"/>
              <a:t>All we can do is “bracket” the true best background estimate: leave in the little dogs, or take them out.</a:t>
            </a:r>
          </a:p>
          <a:p>
            <a:r>
              <a:rPr lang="en-US" sz="2000" dirty="0" smtClean="0"/>
              <a:t>Can be repeated hierarchically</a:t>
            </a:r>
          </a:p>
          <a:p>
            <a:r>
              <a:rPr lang="en-US" sz="2000" dirty="0" smtClean="0"/>
              <a:t>First observation: Is it signal or is it background?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This is a deep problem in discovery physics!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24</a:t>
            </a:fld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914400" y="4574771"/>
            <a:ext cx="6351722" cy="204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-105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pitchFamily="-105" charset="2"/>
              <a:buChar char="l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First observation is a discovery! 😍 </a:t>
            </a:r>
            <a:br>
              <a:rPr lang="en-US" kern="0" dirty="0" smtClean="0"/>
            </a:br>
            <a:r>
              <a:rPr lang="en-US" kern="0" dirty="0" smtClean="0"/>
              <a:t>Second observation is a confirmation 😛. </a:t>
            </a:r>
            <a:br>
              <a:rPr lang="en-US" kern="0" dirty="0" smtClean="0"/>
            </a:br>
            <a:r>
              <a:rPr lang="en-US" kern="0" dirty="0" smtClean="0"/>
              <a:t>Third observation is a distribution 🙄. </a:t>
            </a:r>
            <a:br>
              <a:rPr lang="en-US" kern="0" dirty="0" smtClean="0"/>
            </a:br>
            <a:r>
              <a:rPr lang="en-US" kern="0" dirty="0" smtClean="0"/>
              <a:t>Fourth observation is a calibration😒. </a:t>
            </a:r>
            <a:br>
              <a:rPr lang="en-US" kern="0" dirty="0" smtClean="0"/>
            </a:br>
            <a:r>
              <a:rPr lang="en-US" kern="0" dirty="0" smtClean="0"/>
              <a:t>Fifth observation is background 😠 </a:t>
            </a:r>
          </a:p>
          <a:p>
            <a:endParaRPr lang="en-US" sz="1800" kern="0" dirty="0" smtClean="0"/>
          </a:p>
          <a:p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47333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7239000" cy="1143000"/>
          </a:xfrm>
        </p:spPr>
        <p:txBody>
          <a:bodyPr/>
          <a:lstStyle/>
          <a:p>
            <a:r>
              <a:rPr lang="en-US" dirty="0" smtClean="0"/>
              <a:t>Accumulating sufficient statistics for </a:t>
            </a:r>
            <a:r>
              <a:rPr lang="en-US" smtClean="0"/>
              <a:t>background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305800" cy="4724400"/>
          </a:xfrm>
        </p:spPr>
        <p:txBody>
          <a:bodyPr/>
          <a:lstStyle/>
          <a:p>
            <a:r>
              <a:rPr lang="en-US" sz="2000" dirty="0" smtClean="0"/>
              <a:t>To get enough statistics in time-slides to call </a:t>
            </a:r>
            <a:r>
              <a:rPr lang="en-US" sz="2000" i="1" dirty="0" smtClean="0"/>
              <a:t>one</a:t>
            </a:r>
            <a:r>
              <a:rPr lang="en-US" sz="2000" dirty="0" smtClean="0"/>
              <a:t> event a 5σ detection, we need ~ 10</a:t>
            </a:r>
            <a:r>
              <a:rPr lang="en-US" sz="2000" baseline="30000" dirty="0" smtClean="0"/>
              <a:t>7</a:t>
            </a:r>
            <a:r>
              <a:rPr lang="en-US" sz="2000" dirty="0" smtClean="0"/>
              <a:t> </a:t>
            </a:r>
            <a:r>
              <a:rPr lang="en-US" sz="2000" baseline="30000" dirty="0"/>
              <a:t> </a:t>
            </a:r>
            <a:r>
              <a:rPr lang="en-US" sz="2000" dirty="0" smtClean="0"/>
              <a:t>trials for each observation.</a:t>
            </a:r>
          </a:p>
          <a:p>
            <a:r>
              <a:rPr lang="en-US" sz="2000" dirty="0" smtClean="0"/>
              <a:t>We require time-coincidence within ~ 0.01 s, but a 0.01 s time-slide is too short, because our waveforms have significant auto-correlation out to 0.1 s. We dare not time-slide any shorter than that.</a:t>
            </a:r>
          </a:p>
          <a:p>
            <a:r>
              <a:rPr lang="en-US" sz="2000" dirty="0" smtClean="0"/>
              <a:t>In 10 days of double-coincident observing, we have roughly </a:t>
            </a:r>
            <a:r>
              <a:rPr lang="en-US" sz="2000" dirty="0"/>
              <a:t>10</a:t>
            </a:r>
            <a:r>
              <a:rPr lang="en-US" sz="2000" baseline="30000" dirty="0"/>
              <a:t>7</a:t>
            </a:r>
            <a:r>
              <a:rPr lang="en-US" sz="2000" dirty="0" smtClean="0"/>
              <a:t> un-correlated double-coincidence trials, and (</a:t>
            </a:r>
            <a:r>
              <a:rPr lang="en-US" sz="2000" dirty="0"/>
              <a:t>10</a:t>
            </a:r>
            <a:r>
              <a:rPr lang="en-US" sz="2000" baseline="30000" dirty="0"/>
              <a:t>7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time slides.</a:t>
            </a:r>
          </a:p>
          <a:p>
            <a:r>
              <a:rPr lang="en-US" sz="2000" dirty="0" smtClean="0"/>
              <a:t>We dare not go longer, because the detector noise is </a:t>
            </a:r>
            <a:r>
              <a:rPr lang="en-US" sz="2000" i="1" dirty="0" smtClean="0"/>
              <a:t>non-stationary</a:t>
            </a:r>
            <a:r>
              <a:rPr lang="en-US" sz="2000" dirty="0" smtClean="0"/>
              <a:t> and can change noticeably (especially for the loudest glitches) </a:t>
            </a:r>
            <a:br>
              <a:rPr lang="en-US" sz="2000" dirty="0" smtClean="0"/>
            </a:br>
            <a:r>
              <a:rPr lang="en-US" sz="2000" dirty="0" smtClean="0"/>
              <a:t>over ~10 days.</a:t>
            </a:r>
          </a:p>
          <a:p>
            <a:r>
              <a:rPr lang="en-US" sz="2000" dirty="0" smtClean="0"/>
              <a:t>So</a:t>
            </a:r>
            <a:r>
              <a:rPr lang="is-IS" sz="2000" dirty="0" smtClean="0"/>
              <a:t>… we have to wait for 10 days to collect enough noise triggers to estimate the </a:t>
            </a:r>
            <a:r>
              <a:rPr lang="is-IS" sz="2000" dirty="0"/>
              <a:t>background </a:t>
            </a:r>
            <a:r>
              <a:rPr lang="is-IS" sz="2000" dirty="0" smtClean="0"/>
              <a:t>for a loud event to claim 5σ detection, </a:t>
            </a:r>
            <a:br>
              <a:rPr lang="is-IS" sz="2000" dirty="0" smtClean="0"/>
            </a:br>
            <a:r>
              <a:rPr lang="is-IS" sz="2000" dirty="0" smtClean="0"/>
              <a:t>(FAP &lt; 10</a:t>
            </a:r>
            <a:r>
              <a:rPr lang="is-IS" sz="2000" baseline="30000" dirty="0" smtClean="0"/>
              <a:t>-7</a:t>
            </a:r>
            <a:r>
              <a:rPr lang="is-IS" sz="2000" dirty="0" smtClean="0"/>
              <a:t>, FAR &lt; 1/200,000 yrs),  </a:t>
            </a:r>
            <a:r>
              <a:rPr lang="is-IS" sz="2000" i="1" dirty="0" smtClean="0"/>
              <a:t>before opening the box</a:t>
            </a:r>
            <a:r>
              <a:rPr lang="is-IS" sz="2000" dirty="0" smtClean="0"/>
              <a:t>.</a:t>
            </a:r>
          </a:p>
          <a:p>
            <a:r>
              <a:rPr lang="is-IS" sz="2000" dirty="0" smtClean="0"/>
              <a:t>Can we wait that long?     </a:t>
            </a:r>
            <a:r>
              <a:rPr lang="is-IS" sz="2000" dirty="0" smtClean="0">
                <a:solidFill>
                  <a:srgbClr val="FF0000"/>
                </a:solidFill>
              </a:rPr>
              <a:t>Well, yes and NO!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25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2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6125474" cy="97329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Multi-messenger Astronomy with Gravitational Waves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26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266" y="2309271"/>
            <a:ext cx="2611903" cy="1731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714" y="1688392"/>
            <a:ext cx="2275922" cy="1280206"/>
          </a:xfrm>
          <a:prstGeom prst="rect">
            <a:avLst/>
          </a:prstGeom>
        </p:spPr>
      </p:pic>
      <p:pic>
        <p:nvPicPr>
          <p:cNvPr id="10" name="Picture 4" descr="LL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136" y="1637314"/>
            <a:ext cx="1914247" cy="153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98722" y="2890870"/>
            <a:ext cx="1914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400" b="1" i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X-rays/Gamma-rays</a:t>
            </a:r>
          </a:p>
        </p:txBody>
      </p:sp>
      <p:sp>
        <p:nvSpPr>
          <p:cNvPr id="12" name="Right Arrow 11"/>
          <p:cNvSpPr/>
          <p:nvPr/>
        </p:nvSpPr>
        <p:spPr>
          <a:xfrm rot="20504054">
            <a:off x="5658130" y="2470140"/>
            <a:ext cx="948602" cy="279103"/>
          </a:xfrm>
          <a:prstGeom prst="rightArrow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sp>
        <p:nvSpPr>
          <p:cNvPr id="13" name="Right Arrow 12"/>
          <p:cNvSpPr/>
          <p:nvPr/>
        </p:nvSpPr>
        <p:spPr>
          <a:xfrm rot="1095946" flipH="1">
            <a:off x="2747446" y="2470139"/>
            <a:ext cx="948602" cy="279103"/>
          </a:xfrm>
          <a:prstGeom prst="rightArrow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srgbClr val="FF0000"/>
              </a:solidFill>
              <a:latin typeface="Helvetica"/>
              <a:ea typeface="ＭＳ Ｐゴシック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4136" y="3110415"/>
            <a:ext cx="1941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400" b="1" i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Gravitational Waves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90419" y="1939923"/>
            <a:ext cx="2572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400" b="1" i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Binary Neutron Star Merger</a:t>
            </a:r>
          </a:p>
        </p:txBody>
      </p:sp>
      <p:sp>
        <p:nvSpPr>
          <p:cNvPr id="16" name="Right Arrow 15"/>
          <p:cNvSpPr/>
          <p:nvPr/>
        </p:nvSpPr>
        <p:spPr>
          <a:xfrm rot="20504054" flipH="1" flipV="1">
            <a:off x="2747446" y="3621355"/>
            <a:ext cx="948602" cy="279103"/>
          </a:xfrm>
          <a:prstGeom prst="rightArrow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5868" y="3561472"/>
            <a:ext cx="2169492" cy="14463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25269" y="5007820"/>
            <a:ext cx="2007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400" b="1" i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Visible/Infrared Light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011" y="4227875"/>
            <a:ext cx="3066358" cy="1312785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 rot="5400000">
            <a:off x="4203648" y="4034945"/>
            <a:ext cx="948602" cy="279103"/>
          </a:xfrm>
          <a:prstGeom prst="rightArrow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36021" y="5501034"/>
            <a:ext cx="1347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400" b="1" i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Radio Waves</a:t>
            </a:r>
          </a:p>
        </p:txBody>
      </p:sp>
      <p:sp>
        <p:nvSpPr>
          <p:cNvPr id="22" name="Right Arrow 21"/>
          <p:cNvSpPr/>
          <p:nvPr/>
        </p:nvSpPr>
        <p:spPr>
          <a:xfrm rot="1095946" flipV="1">
            <a:off x="5630269" y="3669627"/>
            <a:ext cx="948602" cy="279103"/>
          </a:xfrm>
          <a:prstGeom prst="rightArrow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8713" y="3700188"/>
            <a:ext cx="2265172" cy="142382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598712" y="5091567"/>
            <a:ext cx="1066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400" b="1" i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Neutrinos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66800" y="3124200"/>
            <a:ext cx="868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GWs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6800" y="5029200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optical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14800" y="5562600"/>
            <a:ext cx="869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radio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05600" y="2971800"/>
            <a:ext cx="2038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X-rays,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 rays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10400" y="5181600"/>
            <a:ext cx="1450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neutrinos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00400" y="1752600"/>
            <a:ext cx="2972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astrophysical fireball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3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Low-latency identification of </a:t>
            </a:r>
            <a:br>
              <a:rPr lang="en-US" sz="3200" dirty="0" smtClean="0"/>
            </a:br>
            <a:r>
              <a:rPr lang="en-US" sz="3200" dirty="0" smtClean="0"/>
              <a:t>transients for rapid (&lt; ~100s) </a:t>
            </a:r>
            <a:r>
              <a:rPr lang="en-US" sz="3200" dirty="0" err="1" smtClean="0"/>
              <a:t>followup</a:t>
            </a:r>
            <a:endParaRPr lang="en-US" sz="3200" dirty="0"/>
          </a:p>
        </p:txBody>
      </p:sp>
      <p:pic>
        <p:nvPicPr>
          <p:cNvPr id="1739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" y="1617345"/>
            <a:ext cx="82296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F02C-625E-4AEC-B7A2-3E16C90D08C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2193" y="1597443"/>
            <a:ext cx="8892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EM counterparts to GW sources (if any) are short-lived and faint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930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re </a:t>
            </a:r>
            <a:r>
              <a:rPr lang="en-US" dirty="0"/>
              <a:t>we really doing </a:t>
            </a:r>
            <a:br>
              <a:rPr lang="en-US" dirty="0"/>
            </a:br>
            <a:r>
              <a:rPr lang="en-US" dirty="0"/>
              <a:t>a blind analysis?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752600"/>
            <a:ext cx="8382000" cy="4419600"/>
          </a:xfrm>
        </p:spPr>
        <p:txBody>
          <a:bodyPr/>
          <a:lstStyle/>
          <a:p>
            <a:r>
              <a:rPr lang="en-US" sz="1800" dirty="0" smtClean="0"/>
              <a:t>Can we “open the box” at low latency (to alert our EM partners), then close it again for 10 days, then open it again, and claim that we are doing a proper blind analysis?</a:t>
            </a:r>
          </a:p>
          <a:p>
            <a:r>
              <a:rPr lang="en-US" sz="1800" dirty="0" smtClean="0"/>
              <a:t>Can we automate the data quality procedures to make them “blind” to anything we see at low latency?</a:t>
            </a:r>
          </a:p>
          <a:p>
            <a:r>
              <a:rPr lang="en-US" sz="1800" dirty="0" smtClean="0"/>
              <a:t>Well, we can try. But data quality investigations often lead to new kinds of detector misbehavior that must be dealt with before opening the box again.</a:t>
            </a:r>
          </a:p>
          <a:p>
            <a:r>
              <a:rPr lang="en-US" sz="1800" dirty="0"/>
              <a:t>I</a:t>
            </a:r>
            <a:r>
              <a:rPr lang="en-US" sz="1800" dirty="0" smtClean="0"/>
              <a:t>n the end, a purist would conclude that </a:t>
            </a:r>
            <a:r>
              <a:rPr lang="en-US" sz="1800" i="1" dirty="0" smtClean="0"/>
              <a:t>we are not really </a:t>
            </a:r>
            <a:r>
              <a:rPr lang="en-US" sz="1800" dirty="0" smtClean="0"/>
              <a:t>conducting a true blind analysis.</a:t>
            </a:r>
          </a:p>
          <a:p>
            <a:r>
              <a:rPr lang="en-US" sz="1800" dirty="0" smtClean="0"/>
              <a:t>In our case, discovery science means not only discovering new signals, </a:t>
            </a:r>
            <a:br>
              <a:rPr lang="en-US" sz="1800" dirty="0" smtClean="0"/>
            </a:br>
            <a:r>
              <a:rPr lang="en-US" sz="1800" dirty="0" smtClean="0"/>
              <a:t>but also </a:t>
            </a:r>
            <a:r>
              <a:rPr lang="en-US" sz="1800" i="1" dirty="0" smtClean="0"/>
              <a:t>discovering new backgrounds </a:t>
            </a:r>
            <a:r>
              <a:rPr lang="en-US" sz="1800" dirty="0" smtClean="0"/>
              <a:t>(detector misbehavior).</a:t>
            </a:r>
          </a:p>
          <a:p>
            <a:r>
              <a:rPr lang="en-US" sz="1800" dirty="0" smtClean="0"/>
              <a:t>In some sense, our (engineered) detectors may be more complicated to understand than binary black hole mergers 🤔</a:t>
            </a:r>
          </a:p>
          <a:p>
            <a:r>
              <a:rPr lang="en-US" sz="1800" dirty="0" smtClean="0"/>
              <a:t>They are the “evil genius” that could fool us!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28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8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239000" cy="1143000"/>
          </a:xfrm>
        </p:spPr>
        <p:txBody>
          <a:bodyPr/>
          <a:lstStyle/>
          <a:p>
            <a:r>
              <a:rPr lang="en-US" sz="3200" dirty="0" smtClean="0"/>
              <a:t>How to get it wrong: </a:t>
            </a:r>
            <a:br>
              <a:rPr lang="en-US" sz="3200" dirty="0" smtClean="0"/>
            </a:br>
            <a:r>
              <a:rPr lang="en-US" sz="3200" dirty="0" smtClean="0"/>
              <a:t>high mass binary black holes, </a:t>
            </a:r>
            <a:br>
              <a:rPr lang="en-US" sz="3200" dirty="0" smtClean="0"/>
            </a:br>
            <a:r>
              <a:rPr lang="en-US" sz="3200" dirty="0" smtClean="0"/>
              <a:t>higher order modes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52600"/>
            <a:ext cx="6553200" cy="49149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29</a:t>
            </a:fld>
            <a:endParaRPr lang="en-US">
              <a:solidFill>
                <a:srgbClr val="114FFB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630168" y="3983064"/>
            <a:ext cx="2703958" cy="1198536"/>
            <a:chOff x="3657600" y="3983064"/>
            <a:chExt cx="2703958" cy="1198536"/>
          </a:xfrm>
        </p:grpSpPr>
        <p:sp>
          <p:nvSpPr>
            <p:cNvPr id="8" name="Freeform 7"/>
            <p:cNvSpPr/>
            <p:nvPr/>
          </p:nvSpPr>
          <p:spPr bwMode="auto">
            <a:xfrm rot="175558">
              <a:off x="3657600" y="3983064"/>
              <a:ext cx="260113" cy="1198536"/>
            </a:xfrm>
            <a:custGeom>
              <a:avLst/>
              <a:gdLst>
                <a:gd name="connsiteX0" fmla="*/ 185980 w 198120"/>
                <a:gd name="connsiteY0" fmla="*/ 0 h 1046136"/>
                <a:gd name="connsiteX1" fmla="*/ 178231 w 198120"/>
                <a:gd name="connsiteY1" fmla="*/ 635431 h 1046136"/>
                <a:gd name="connsiteX2" fmla="*/ 0 w 198120"/>
                <a:gd name="connsiteY2" fmla="*/ 1046136 h 10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8120" h="1046136">
                  <a:moveTo>
                    <a:pt x="185980" y="0"/>
                  </a:moveTo>
                  <a:cubicBezTo>
                    <a:pt x="197604" y="230537"/>
                    <a:pt x="209228" y="461075"/>
                    <a:pt x="178231" y="635431"/>
                  </a:cubicBezTo>
                  <a:cubicBezTo>
                    <a:pt x="147234" y="809787"/>
                    <a:pt x="0" y="1046136"/>
                    <a:pt x="0" y="1046136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86200" y="4582222"/>
              <a:ext cx="24753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High mass BBH template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733800" y="2438400"/>
            <a:ext cx="1929785" cy="1544664"/>
            <a:chOff x="3733800" y="2438400"/>
            <a:chExt cx="1929785" cy="1544664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3733800" y="2438400"/>
              <a:ext cx="304800" cy="1544664"/>
            </a:xfrm>
            <a:prstGeom prst="roundRect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45221" y="2847902"/>
              <a:ext cx="15183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Excess power </a:t>
              </a:r>
              <a:br>
                <a:rPr lang="en-US" sz="1600" dirty="0" smtClean="0">
                  <a:solidFill>
                    <a:srgbClr val="FF0000"/>
                  </a:solidFill>
                </a:rPr>
              </a:br>
              <a:r>
                <a:rPr lang="en-US" sz="1600" dirty="0" smtClean="0">
                  <a:solidFill>
                    <a:srgbClr val="FF0000"/>
                  </a:solidFill>
                </a:rPr>
                <a:t>above 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f</a:t>
              </a:r>
              <a:r>
                <a:rPr lang="en-US" sz="1600" baseline="-25000" dirty="0" err="1" smtClean="0">
                  <a:solidFill>
                    <a:srgbClr val="FF0000"/>
                  </a:solidFill>
                </a:rPr>
                <a:t>ringdown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00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239000" cy="1143000"/>
          </a:xfrm>
        </p:spPr>
        <p:txBody>
          <a:bodyPr/>
          <a:lstStyle/>
          <a:p>
            <a:r>
              <a:rPr lang="en-US" smtClean="0"/>
              <a:t>LIGO’s FIRST “discovery”:</a:t>
            </a:r>
            <a:br>
              <a:rPr lang="en-US" smtClean="0"/>
            </a:br>
            <a:r>
              <a:rPr lang="en-US" smtClean="0"/>
              <a:t>the BIG DOG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3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/>
          <a:stretch/>
        </p:blipFill>
        <p:spPr>
          <a:xfrm>
            <a:off x="381000" y="1676400"/>
            <a:ext cx="5109519" cy="51054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5711" y="1676400"/>
            <a:ext cx="2125436" cy="212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6717" y="3962400"/>
            <a:ext cx="1734306" cy="261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 bwMode="auto">
          <a:xfrm>
            <a:off x="2209800" y="1905000"/>
            <a:ext cx="990600" cy="22860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28600" y="6172200"/>
            <a:ext cx="990600" cy="22860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69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it wrong: </a:t>
            </a:r>
            <a:br>
              <a:rPr lang="en-US" dirty="0"/>
            </a:br>
            <a:r>
              <a:rPr lang="en-US" dirty="0"/>
              <a:t>echoes from the abyss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1719718"/>
            <a:ext cx="5334000" cy="4985881"/>
          </a:xfrm>
        </p:spPr>
        <p:txBody>
          <a:bodyPr/>
          <a:lstStyle/>
          <a:p>
            <a:r>
              <a:rPr lang="en-US" sz="2000" dirty="0" smtClean="0"/>
              <a:t>When is a BH </a:t>
            </a:r>
            <a:r>
              <a:rPr lang="en-US" sz="2000" i="1" dirty="0" smtClean="0"/>
              <a:t>not</a:t>
            </a:r>
            <a:r>
              <a:rPr lang="en-US" sz="2000" dirty="0" smtClean="0"/>
              <a:t> a BH?</a:t>
            </a:r>
          </a:p>
          <a:p>
            <a:r>
              <a:rPr lang="en-US" sz="2000" dirty="0" smtClean="0"/>
              <a:t>Planck-scale </a:t>
            </a:r>
            <a:r>
              <a:rPr lang="en-US" sz="2000" dirty="0"/>
              <a:t>departures from GR </a:t>
            </a:r>
            <a:r>
              <a:rPr lang="en-US" sz="2000" dirty="0" smtClean="0"/>
              <a:t>(firewalls, </a:t>
            </a:r>
            <a:r>
              <a:rPr lang="en-US" sz="2000" dirty="0" err="1" smtClean="0"/>
              <a:t>fuzzballs</a:t>
            </a:r>
            <a:r>
              <a:rPr lang="en-US" sz="2000" dirty="0" smtClean="0"/>
              <a:t>, </a:t>
            </a:r>
            <a:r>
              <a:rPr lang="en-US" sz="2000" dirty="0" err="1" smtClean="0"/>
              <a:t>gravastars</a:t>
            </a:r>
            <a:r>
              <a:rPr lang="en-US" sz="2000" dirty="0" smtClean="0"/>
              <a:t>) near the putative BH horizons can lead to “echoes”.</a:t>
            </a:r>
          </a:p>
          <a:p>
            <a:r>
              <a:rPr lang="en-US" sz="2000" dirty="0" smtClean="0"/>
              <a:t>repeating damped </a:t>
            </a:r>
            <a:r>
              <a:rPr lang="en-US" sz="2000" dirty="0"/>
              <a:t>echoes with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time-delays </a:t>
            </a:r>
            <a:r>
              <a:rPr lang="en-US" sz="2000" dirty="0"/>
              <a:t>of </a:t>
            </a:r>
            <a:r>
              <a:rPr lang="en-US" sz="2000" i="1" dirty="0"/>
              <a:t>8M </a:t>
            </a:r>
            <a:r>
              <a:rPr lang="en-US" sz="2000" i="1" dirty="0" err="1"/>
              <a:t>logM</a:t>
            </a:r>
            <a:endParaRPr lang="en-US" sz="2000" i="1" dirty="0" smtClean="0"/>
          </a:p>
          <a:p>
            <a:r>
              <a:rPr lang="en-US" sz="2000" dirty="0" err="1"/>
              <a:t>Abedi</a:t>
            </a:r>
            <a:r>
              <a:rPr lang="en-US" sz="2000" dirty="0"/>
              <a:t>, </a:t>
            </a:r>
            <a:r>
              <a:rPr lang="en-US" sz="2000" dirty="0" err="1"/>
              <a:t>Dykaar</a:t>
            </a:r>
            <a:r>
              <a:rPr lang="en-US" sz="2000" dirty="0"/>
              <a:t>, and </a:t>
            </a:r>
            <a:r>
              <a:rPr lang="en-US" sz="2000" dirty="0" err="1" smtClean="0"/>
              <a:t>Afshordi</a:t>
            </a:r>
            <a:r>
              <a:rPr lang="en-US" sz="2000" dirty="0" smtClean="0"/>
              <a:t>, </a:t>
            </a:r>
            <a:r>
              <a:rPr lang="is-IS" sz="2000" dirty="0" smtClean="0"/>
              <a:t>arXiv:1612.00266v1</a:t>
            </a:r>
          </a:p>
          <a:p>
            <a:r>
              <a:rPr lang="en-US" sz="2000" dirty="0"/>
              <a:t>“</a:t>
            </a:r>
            <a:r>
              <a:rPr lang="is-IS" sz="2000" dirty="0"/>
              <a:t>… w</a:t>
            </a:r>
            <a:r>
              <a:rPr lang="en-US" sz="2000" dirty="0"/>
              <a:t>e find tentative evidence for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Planck-scale </a:t>
            </a:r>
            <a:r>
              <a:rPr lang="en-US" sz="2000" dirty="0"/>
              <a:t>structure near black hole horizons at 2</a:t>
            </a:r>
            <a:r>
              <a:rPr lang="en-US" sz="2000" b="1" dirty="0"/>
              <a:t>.</a:t>
            </a:r>
            <a:r>
              <a:rPr lang="en-US" sz="2000" dirty="0"/>
              <a:t>9σ</a:t>
            </a:r>
            <a:r>
              <a:rPr lang="en-US" sz="2000" b="1" dirty="0"/>
              <a:t> </a:t>
            </a:r>
            <a:r>
              <a:rPr lang="en-US" sz="2000" dirty="0"/>
              <a:t>significance level</a:t>
            </a:r>
            <a:r>
              <a:rPr lang="en-US" sz="2000" dirty="0" smtClean="0"/>
              <a:t>”</a:t>
            </a:r>
          </a:p>
          <a:p>
            <a:r>
              <a:rPr lang="en-US" sz="2000" dirty="0" smtClean="0"/>
              <a:t>But</a:t>
            </a:r>
            <a:r>
              <a:rPr lang="is-IS" sz="2000" dirty="0" smtClean="0"/>
              <a:t>… if you look for ringdowns in LIGO strain noise, you will find it </a:t>
            </a:r>
            <a:r>
              <a:rPr lang="is-IS" sz="2000" i="1" dirty="0" smtClean="0"/>
              <a:t>everywhere</a:t>
            </a:r>
            <a:endParaRPr lang="en-US" sz="2000" i="1" dirty="0"/>
          </a:p>
          <a:p>
            <a:r>
              <a:rPr lang="en-US" sz="2000" dirty="0" smtClean="0"/>
              <a:t>(They used 32s of data around GW150914 to estimate the background).</a:t>
            </a:r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30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674"/>
          <a:stretch/>
        </p:blipFill>
        <p:spPr>
          <a:xfrm>
            <a:off x="5715000" y="1719719"/>
            <a:ext cx="2590800" cy="23851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4061966"/>
            <a:ext cx="3276600" cy="271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4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472440"/>
            <a:ext cx="7239000" cy="11430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r>
              <a:rPr lang="en-US" sz="2800" dirty="0" smtClean="0"/>
              <a:t>GW sources for LIGO:</a:t>
            </a:r>
            <a:br>
              <a:rPr lang="en-US" sz="2800" dirty="0" smtClean="0"/>
            </a:br>
            <a:r>
              <a:rPr lang="en-US" sz="2800" dirty="0" smtClean="0"/>
              <a:t>The most energetic processes </a:t>
            </a:r>
            <a:br>
              <a:rPr lang="en-US" sz="2800" dirty="0" smtClean="0"/>
            </a:br>
            <a:r>
              <a:rPr lang="en-US" sz="2800" dirty="0" smtClean="0"/>
              <a:t>in the universe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30723" name="Group 17"/>
          <p:cNvGrpSpPr>
            <a:grpSpLocks/>
          </p:cNvGrpSpPr>
          <p:nvPr/>
        </p:nvGrpSpPr>
        <p:grpSpPr bwMode="auto">
          <a:xfrm>
            <a:off x="252414" y="4301490"/>
            <a:ext cx="2230438" cy="2397126"/>
            <a:chOff x="3662" y="844"/>
            <a:chExt cx="1405" cy="1510"/>
          </a:xfrm>
        </p:grpSpPr>
        <p:pic>
          <p:nvPicPr>
            <p:cNvPr id="219148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" y="844"/>
              <a:ext cx="1316" cy="1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52" name="Rectangle 16"/>
            <p:cNvSpPr>
              <a:spLocks noChangeArrowheads="1"/>
            </p:cNvSpPr>
            <p:nvPr/>
          </p:nvSpPr>
          <p:spPr bwMode="auto">
            <a:xfrm>
              <a:off x="3677" y="2153"/>
              <a:ext cx="139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400" b="0" dirty="0">
                  <a:solidFill>
                    <a:schemeClr val="bg1"/>
                  </a:solidFill>
                  <a:latin typeface="+mj-lt"/>
                </a:rPr>
                <a:t>Casey Reed, Penn State </a:t>
              </a:r>
            </a:p>
          </p:txBody>
        </p:sp>
      </p:grpSp>
      <p:grpSp>
        <p:nvGrpSpPr>
          <p:cNvPr id="30724" name="Group 13"/>
          <p:cNvGrpSpPr>
            <a:grpSpLocks/>
          </p:cNvGrpSpPr>
          <p:nvPr/>
        </p:nvGrpSpPr>
        <p:grpSpPr bwMode="auto">
          <a:xfrm>
            <a:off x="234951" y="1574165"/>
            <a:ext cx="2403475" cy="2508250"/>
            <a:chOff x="624" y="933"/>
            <a:chExt cx="1514" cy="1580"/>
          </a:xfrm>
        </p:grpSpPr>
        <p:pic>
          <p:nvPicPr>
            <p:cNvPr id="21914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933"/>
              <a:ext cx="1514" cy="1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4" name="Text Box 8"/>
            <p:cNvSpPr txBox="1">
              <a:spLocks noChangeArrowheads="1"/>
            </p:cNvSpPr>
            <p:nvPr/>
          </p:nvSpPr>
          <p:spPr bwMode="auto">
            <a:xfrm>
              <a:off x="655" y="2289"/>
              <a:ext cx="138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0" dirty="0">
                  <a:solidFill>
                    <a:schemeClr val="bg1"/>
                  </a:solidFill>
                  <a:latin typeface="+mj-lt"/>
                </a:rPr>
                <a:t>Credit: AEI, CCT, LSU</a:t>
              </a:r>
            </a:p>
          </p:txBody>
        </p:sp>
      </p:grp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2624138" y="1580515"/>
            <a:ext cx="1795462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+mj-lt"/>
              </a:rPr>
              <a:t>Coalescing Compact Binary Systems</a:t>
            </a:r>
            <a:r>
              <a:rPr lang="en-US" sz="1600" b="0" i="1" dirty="0">
                <a:solidFill>
                  <a:srgbClr val="000000"/>
                </a:solidFill>
                <a:latin typeface="+mj-lt"/>
              </a:rPr>
              <a:t>: Neutron Star-NS, Black Hole-NS, BH-BH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+mj-lt"/>
              </a:rPr>
              <a:t>- Strong emitters, well-modeled,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+mj-lt"/>
              </a:rPr>
              <a:t>- (effectively) transient</a:t>
            </a:r>
          </a:p>
        </p:txBody>
      </p:sp>
      <p:grpSp>
        <p:nvGrpSpPr>
          <p:cNvPr id="30726" name="Group 15"/>
          <p:cNvGrpSpPr>
            <a:grpSpLocks/>
          </p:cNvGrpSpPr>
          <p:nvPr/>
        </p:nvGrpSpPr>
        <p:grpSpPr bwMode="auto">
          <a:xfrm>
            <a:off x="4516438" y="1621791"/>
            <a:ext cx="2381250" cy="2417763"/>
            <a:chOff x="3557" y="2371"/>
            <a:chExt cx="1500" cy="1523"/>
          </a:xfrm>
        </p:grpSpPr>
        <p:pic>
          <p:nvPicPr>
            <p:cNvPr id="219141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" y="2371"/>
              <a:ext cx="1500" cy="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2" name="Rectangle 6"/>
            <p:cNvSpPr>
              <a:spLocks noChangeArrowheads="1"/>
            </p:cNvSpPr>
            <p:nvPr/>
          </p:nvSpPr>
          <p:spPr bwMode="auto">
            <a:xfrm>
              <a:off x="3576" y="3564"/>
              <a:ext cx="1393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sz="1400" b="0" dirty="0">
                  <a:solidFill>
                    <a:schemeClr val="bg1"/>
                  </a:solidFill>
                  <a:latin typeface="+mj-lt"/>
                </a:rPr>
                <a:t>Credit: Chandra X-ray Observatory </a:t>
              </a:r>
            </a:p>
          </p:txBody>
        </p:sp>
      </p:grp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7035800" y="1551940"/>
            <a:ext cx="190182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600" b="0" i="1" u="sng" dirty="0">
                <a:solidFill>
                  <a:srgbClr val="000000"/>
                </a:solidFill>
                <a:latin typeface="+mj-lt"/>
              </a:rPr>
              <a:t>A</a:t>
            </a:r>
            <a:r>
              <a:rPr lang="en-US" sz="1600" b="0" i="1" u="sng" dirty="0">
                <a:solidFill>
                  <a:srgbClr val="000000"/>
                </a:solidFill>
                <a:latin typeface="+mj-lt"/>
              </a:rPr>
              <a:t>symmetric Core Collapse Supernovae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+mj-lt"/>
              </a:rPr>
              <a:t>- Weak emitters, not well-modeled (‘bursts’), transient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+mj-lt"/>
              </a:rPr>
              <a:t>- Cosmic strings, soft gamma repeaters, pulsar glitches also in ‘burst’ class </a:t>
            </a:r>
          </a:p>
        </p:txBody>
      </p:sp>
      <p:grpSp>
        <p:nvGrpSpPr>
          <p:cNvPr id="30728" name="Group 14"/>
          <p:cNvGrpSpPr>
            <a:grpSpLocks/>
          </p:cNvGrpSpPr>
          <p:nvPr/>
        </p:nvGrpSpPr>
        <p:grpSpPr bwMode="auto">
          <a:xfrm>
            <a:off x="4425950" y="4558666"/>
            <a:ext cx="2501900" cy="1628776"/>
            <a:chOff x="767" y="2880"/>
            <a:chExt cx="1576" cy="1026"/>
          </a:xfrm>
        </p:grpSpPr>
        <p:pic>
          <p:nvPicPr>
            <p:cNvPr id="219145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" y="2880"/>
              <a:ext cx="1484" cy="1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6" name="Rectangle 10"/>
            <p:cNvSpPr>
              <a:spLocks noChangeArrowheads="1"/>
            </p:cNvSpPr>
            <p:nvPr/>
          </p:nvSpPr>
          <p:spPr bwMode="auto">
            <a:xfrm>
              <a:off x="767" y="3712"/>
              <a:ext cx="157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400" b="0" dirty="0">
                  <a:solidFill>
                    <a:schemeClr val="bg1"/>
                  </a:solidFill>
                  <a:latin typeface="+mj-lt"/>
                </a:rPr>
                <a:t>NASA/WMAP Science Team </a:t>
              </a:r>
            </a:p>
          </p:txBody>
        </p:sp>
      </p:grpSp>
      <p:sp>
        <p:nvSpPr>
          <p:cNvPr id="219157" name="Text Box 21"/>
          <p:cNvSpPr txBox="1">
            <a:spLocks noChangeArrowheads="1"/>
          </p:cNvSpPr>
          <p:nvPr/>
        </p:nvSpPr>
        <p:spPr bwMode="auto">
          <a:xfrm>
            <a:off x="6889750" y="4615815"/>
            <a:ext cx="2322513" cy="162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+mj-lt"/>
              </a:rPr>
              <a:t>Cosmic Gravitational-wave Background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+mj-lt"/>
              </a:rPr>
              <a:t>- Residue of the Big Bang, long duration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+mj-lt"/>
              </a:rPr>
              <a:t>- Long duration,  stochastic background</a:t>
            </a:r>
          </a:p>
        </p:txBody>
      </p:sp>
      <p:sp>
        <p:nvSpPr>
          <p:cNvPr id="219158" name="Text Box 22"/>
          <p:cNvSpPr txBox="1">
            <a:spLocks noChangeArrowheads="1"/>
          </p:cNvSpPr>
          <p:nvPr/>
        </p:nvSpPr>
        <p:spPr bwMode="auto">
          <a:xfrm>
            <a:off x="2351088" y="4747578"/>
            <a:ext cx="2205037" cy="143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+mj-lt"/>
              </a:rPr>
              <a:t>Spinning neutron stars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+mj-lt"/>
              </a:rPr>
              <a:t>- (effectively) monotonic waveform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+mj-lt"/>
              </a:rPr>
              <a:t>- Long duration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31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8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40" name="Group 2"/>
          <p:cNvGrpSpPr>
            <a:grpSpLocks/>
          </p:cNvGrpSpPr>
          <p:nvPr/>
        </p:nvGrpSpPr>
        <p:grpSpPr bwMode="auto">
          <a:xfrm>
            <a:off x="1460500" y="1590675"/>
            <a:ext cx="5449888" cy="3057525"/>
            <a:chOff x="279" y="1002"/>
            <a:chExt cx="3433" cy="1926"/>
          </a:xfrm>
        </p:grpSpPr>
        <p:sp>
          <p:nvSpPr>
            <p:cNvPr id="1819651" name="Rectangle 3"/>
            <p:cNvSpPr>
              <a:spLocks noChangeArrowheads="1"/>
            </p:cNvSpPr>
            <p:nvPr/>
          </p:nvSpPr>
          <p:spPr bwMode="auto">
            <a:xfrm>
              <a:off x="456" y="1152"/>
              <a:ext cx="3256" cy="17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rgbClr val="C8CA76"/>
                </a:gs>
                <a:gs pos="100000">
                  <a:schemeClr val="bg2"/>
                </a:gs>
              </a:gsLst>
              <a:lin ang="5400000" scaled="1"/>
            </a:gradFill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000" i="1">
                <a:solidFill>
                  <a:schemeClr val="accent2"/>
                </a:solidFill>
                <a:latin typeface="Helvetica" pitchFamily="-105" charset="0"/>
                <a:cs typeface="ＭＳ Ｐゴシック" pitchFamily="-105" charset="-128"/>
              </a:endParaRPr>
            </a:p>
          </p:txBody>
        </p:sp>
        <p:sp>
          <p:nvSpPr>
            <p:cNvPr id="65585" name="Text Box 4"/>
            <p:cNvSpPr txBox="1">
              <a:spLocks noChangeArrowheads="1"/>
            </p:cNvSpPr>
            <p:nvPr/>
          </p:nvSpPr>
          <p:spPr bwMode="auto">
            <a:xfrm rot="-5400000">
              <a:off x="78" y="1960"/>
              <a:ext cx="575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accent2"/>
                  </a:solidFill>
                  <a:latin typeface="Helvetica" pitchFamily="-105" charset="0"/>
                </a:rPr>
                <a:t>frequency</a:t>
              </a:r>
            </a:p>
          </p:txBody>
        </p:sp>
        <p:sp>
          <p:nvSpPr>
            <p:cNvPr id="65586" name="Text Box 5"/>
            <p:cNvSpPr txBox="1">
              <a:spLocks noChangeArrowheads="1"/>
            </p:cNvSpPr>
            <p:nvPr/>
          </p:nvSpPr>
          <p:spPr bwMode="auto">
            <a:xfrm>
              <a:off x="1934" y="1002"/>
              <a:ext cx="313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accent2"/>
                  </a:solidFill>
                  <a:latin typeface="Helvetica" pitchFamily="-105" charset="0"/>
                </a:rPr>
                <a:t>time</a:t>
              </a:r>
              <a:endParaRPr lang="en-US" sz="1200" b="1">
                <a:latin typeface="Helvetica" pitchFamily="-105" charset="0"/>
              </a:endParaRPr>
            </a:p>
          </p:txBody>
        </p:sp>
      </p:grpSp>
      <p:sp>
        <p:nvSpPr>
          <p:cNvPr id="6554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5" charset="-128"/>
              </a:rPr>
              <a:t>Frequency-Time </a:t>
            </a:r>
            <a:br>
              <a:rPr lang="en-US" smtClean="0">
                <a:ea typeface="ＭＳ Ｐゴシック" pitchFamily="-105" charset="-128"/>
              </a:rPr>
            </a:br>
            <a:r>
              <a:rPr lang="en-US" smtClean="0">
                <a:ea typeface="ＭＳ Ｐゴシック" pitchFamily="-105" charset="-128"/>
              </a:rPr>
              <a:t>Characteristics of GW Sources</a:t>
            </a:r>
          </a:p>
        </p:txBody>
      </p:sp>
      <p:grpSp>
        <p:nvGrpSpPr>
          <p:cNvPr id="65542" name="Group 8"/>
          <p:cNvGrpSpPr>
            <a:grpSpLocks/>
          </p:cNvGrpSpPr>
          <p:nvPr/>
        </p:nvGrpSpPr>
        <p:grpSpPr bwMode="auto">
          <a:xfrm>
            <a:off x="1814513" y="1841500"/>
            <a:ext cx="398462" cy="2819400"/>
            <a:chOff x="502" y="1160"/>
            <a:chExt cx="251" cy="1776"/>
          </a:xfrm>
        </p:grpSpPr>
        <p:sp>
          <p:nvSpPr>
            <p:cNvPr id="65582" name="Freeform 9"/>
            <p:cNvSpPr>
              <a:spLocks/>
            </p:cNvSpPr>
            <p:nvPr/>
          </p:nvSpPr>
          <p:spPr bwMode="auto">
            <a:xfrm>
              <a:off x="706" y="1160"/>
              <a:ext cx="47" cy="1776"/>
            </a:xfrm>
            <a:custGeom>
              <a:avLst/>
              <a:gdLst>
                <a:gd name="T0" fmla="*/ 0 w 1"/>
                <a:gd name="T1" fmla="*/ 3120 h 1472"/>
                <a:gd name="T2" fmla="*/ 0 w 1"/>
                <a:gd name="T3" fmla="*/ 0 h 1472"/>
                <a:gd name="T4" fmla="*/ 0 60000 65536"/>
                <a:gd name="T5" fmla="*/ 0 60000 65536"/>
                <a:gd name="T6" fmla="*/ 0 w 1"/>
                <a:gd name="T7" fmla="*/ 0 h 1472"/>
                <a:gd name="T8" fmla="*/ 1 w 1"/>
                <a:gd name="T9" fmla="*/ 1472 h 14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472">
                  <a:moveTo>
                    <a:pt x="0" y="1472"/>
                  </a:moveTo>
                  <a:cubicBezTo>
                    <a:pt x="0" y="1472"/>
                    <a:pt x="0" y="736"/>
                    <a:pt x="0" y="0"/>
                  </a:cubicBezTo>
                </a:path>
              </a:pathLst>
            </a:custGeom>
            <a:noFill/>
            <a:ln w="101600">
              <a:pattFill prst="pct50">
                <a:fgClr>
                  <a:srgbClr val="FF0000"/>
                </a:fgClr>
                <a:bgClr>
                  <a:srgbClr val="FF5050"/>
                </a:bgClr>
              </a:patt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3" name="Text Box 10"/>
            <p:cNvSpPr txBox="1">
              <a:spLocks noChangeArrowheads="1"/>
            </p:cNvSpPr>
            <p:nvPr/>
          </p:nvSpPr>
          <p:spPr bwMode="auto">
            <a:xfrm rot="-5400000">
              <a:off x="397" y="1908"/>
              <a:ext cx="383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FF0000"/>
                  </a:solidFill>
                  <a:latin typeface="Times" pitchFamily="-105" charset="0"/>
                </a:rPr>
                <a:t>Bursts</a:t>
              </a:r>
              <a:endParaRPr lang="en-US" sz="1200" b="1">
                <a:latin typeface="Helvetica" pitchFamily="-105" charset="0"/>
              </a:endParaRPr>
            </a:p>
          </p:txBody>
        </p:sp>
      </p:grpSp>
      <p:grpSp>
        <p:nvGrpSpPr>
          <p:cNvPr id="65543" name="Group 13"/>
          <p:cNvGrpSpPr>
            <a:grpSpLocks/>
          </p:cNvGrpSpPr>
          <p:nvPr/>
        </p:nvGrpSpPr>
        <p:grpSpPr bwMode="auto">
          <a:xfrm>
            <a:off x="4979988" y="2247900"/>
            <a:ext cx="1117600" cy="346075"/>
            <a:chOff x="2496" y="1416"/>
            <a:chExt cx="704" cy="218"/>
          </a:xfrm>
        </p:grpSpPr>
        <p:sp>
          <p:nvSpPr>
            <p:cNvPr id="65580" name="Line 14"/>
            <p:cNvSpPr>
              <a:spLocks noChangeShapeType="1"/>
            </p:cNvSpPr>
            <p:nvPr/>
          </p:nvSpPr>
          <p:spPr bwMode="auto">
            <a:xfrm>
              <a:off x="2496" y="1416"/>
              <a:ext cx="704" cy="16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1" name="Text Box 15"/>
            <p:cNvSpPr txBox="1">
              <a:spLocks noChangeArrowheads="1"/>
            </p:cNvSpPr>
            <p:nvPr/>
          </p:nvSpPr>
          <p:spPr bwMode="auto">
            <a:xfrm>
              <a:off x="2590" y="1461"/>
              <a:ext cx="5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Times" pitchFamily="-105" charset="0"/>
                </a:rPr>
                <a:t>Ringdowns</a:t>
              </a:r>
              <a:endParaRPr lang="en-US" sz="1000" b="1">
                <a:solidFill>
                  <a:schemeClr val="tx2"/>
                </a:solidFill>
                <a:latin typeface="Helvetica" pitchFamily="-105" charset="0"/>
              </a:endParaRPr>
            </a:p>
          </p:txBody>
        </p:sp>
      </p:grpSp>
      <p:sp>
        <p:nvSpPr>
          <p:cNvPr id="65544" name="Text Box 18"/>
          <p:cNvSpPr txBox="1">
            <a:spLocks noChangeArrowheads="1"/>
          </p:cNvSpPr>
          <p:nvPr/>
        </p:nvSpPr>
        <p:spPr bwMode="auto">
          <a:xfrm>
            <a:off x="2679700" y="2686050"/>
            <a:ext cx="176371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663300"/>
                </a:solidFill>
                <a:latin typeface="Times" pitchFamily="-105" charset="0"/>
              </a:rPr>
              <a:t>Broadband Background</a:t>
            </a:r>
            <a:endParaRPr lang="en-US" sz="1200" b="1">
              <a:solidFill>
                <a:srgbClr val="663300"/>
              </a:solidFill>
              <a:latin typeface="Helvetica" pitchFamily="-105" charset="0"/>
            </a:endParaRPr>
          </a:p>
        </p:txBody>
      </p:sp>
      <p:grpSp>
        <p:nvGrpSpPr>
          <p:cNvPr id="65545" name="Group 21"/>
          <p:cNvGrpSpPr>
            <a:grpSpLocks/>
          </p:cNvGrpSpPr>
          <p:nvPr/>
        </p:nvGrpSpPr>
        <p:grpSpPr bwMode="auto">
          <a:xfrm>
            <a:off x="1741488" y="3422650"/>
            <a:ext cx="5143500" cy="411163"/>
            <a:chOff x="456" y="2156"/>
            <a:chExt cx="3240" cy="259"/>
          </a:xfrm>
        </p:grpSpPr>
        <p:sp>
          <p:nvSpPr>
            <p:cNvPr id="65578" name="Freeform 22"/>
            <p:cNvSpPr>
              <a:spLocks/>
            </p:cNvSpPr>
            <p:nvPr/>
          </p:nvSpPr>
          <p:spPr bwMode="auto">
            <a:xfrm>
              <a:off x="456" y="2368"/>
              <a:ext cx="3240" cy="47"/>
            </a:xfrm>
            <a:custGeom>
              <a:avLst/>
              <a:gdLst>
                <a:gd name="T0" fmla="*/ 0 w 2904"/>
                <a:gd name="T1" fmla="*/ 0 h 1"/>
                <a:gd name="T2" fmla="*/ 4500 w 2904"/>
                <a:gd name="T3" fmla="*/ 0 h 1"/>
                <a:gd name="T4" fmla="*/ 0 60000 65536"/>
                <a:gd name="T5" fmla="*/ 0 60000 65536"/>
                <a:gd name="T6" fmla="*/ 0 w 2904"/>
                <a:gd name="T7" fmla="*/ 0 h 1"/>
                <a:gd name="T8" fmla="*/ 2904 w 2904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904" h="1">
                  <a:moveTo>
                    <a:pt x="0" y="0"/>
                  </a:moveTo>
                  <a:cubicBezTo>
                    <a:pt x="1210" y="0"/>
                    <a:pt x="2420" y="0"/>
                    <a:pt x="2904" y="0"/>
                  </a:cubicBezTo>
                </a:path>
              </a:pathLst>
            </a:custGeom>
            <a:noFill/>
            <a:ln w="76200">
              <a:pattFill prst="wdDnDiag">
                <a:fgClr>
                  <a:srgbClr val="006600"/>
                </a:fgClr>
                <a:bgClr>
                  <a:srgbClr val="C8CA76"/>
                </a:bgClr>
              </a:patt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9" name="Text Box 23"/>
            <p:cNvSpPr txBox="1">
              <a:spLocks noChangeArrowheads="1"/>
            </p:cNvSpPr>
            <p:nvPr/>
          </p:nvSpPr>
          <p:spPr bwMode="auto">
            <a:xfrm>
              <a:off x="1335" y="2156"/>
              <a:ext cx="956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26791D"/>
                  </a:solidFill>
                  <a:latin typeface="Times" pitchFamily="-105" charset="0"/>
                </a:rPr>
                <a:t>CW (quasi-periodic)</a:t>
              </a:r>
              <a:endParaRPr lang="en-US" sz="1200" b="1">
                <a:solidFill>
                  <a:srgbClr val="26791D"/>
                </a:solidFill>
                <a:latin typeface="Helvetica" pitchFamily="-105" charset="0"/>
              </a:endParaRPr>
            </a:p>
          </p:txBody>
        </p:sp>
      </p:grpSp>
      <p:grpSp>
        <p:nvGrpSpPr>
          <p:cNvPr id="65546" name="Group 26"/>
          <p:cNvGrpSpPr>
            <a:grpSpLocks/>
          </p:cNvGrpSpPr>
          <p:nvPr/>
        </p:nvGrpSpPr>
        <p:grpSpPr bwMode="auto">
          <a:xfrm>
            <a:off x="1804988" y="2108200"/>
            <a:ext cx="3111500" cy="2292350"/>
            <a:chOff x="496" y="1328"/>
            <a:chExt cx="1960" cy="1444"/>
          </a:xfrm>
        </p:grpSpPr>
        <p:sp>
          <p:nvSpPr>
            <p:cNvPr id="65576" name="Text Box 27"/>
            <p:cNvSpPr txBox="1">
              <a:spLocks noChangeArrowheads="1"/>
            </p:cNvSpPr>
            <p:nvPr/>
          </p:nvSpPr>
          <p:spPr bwMode="auto">
            <a:xfrm>
              <a:off x="1335" y="2564"/>
              <a:ext cx="399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3333FF"/>
                  </a:solidFill>
                  <a:latin typeface="Times" pitchFamily="-105" charset="0"/>
                </a:rPr>
                <a:t>Chirps</a:t>
              </a:r>
              <a:endParaRPr lang="en-US" sz="1200" b="1">
                <a:latin typeface="Helvetica" pitchFamily="-105" charset="0"/>
              </a:endParaRPr>
            </a:p>
          </p:txBody>
        </p:sp>
        <p:sp>
          <p:nvSpPr>
            <p:cNvPr id="65577" name="Freeform 28"/>
            <p:cNvSpPr>
              <a:spLocks/>
            </p:cNvSpPr>
            <p:nvPr/>
          </p:nvSpPr>
          <p:spPr bwMode="auto">
            <a:xfrm>
              <a:off x="496" y="1328"/>
              <a:ext cx="1960" cy="1444"/>
            </a:xfrm>
            <a:custGeom>
              <a:avLst/>
              <a:gdLst>
                <a:gd name="T0" fmla="*/ 0 w 1960"/>
                <a:gd name="T1" fmla="*/ 896 h 1692"/>
                <a:gd name="T2" fmla="*/ 136 w 1960"/>
                <a:gd name="T3" fmla="*/ 896 h 1692"/>
                <a:gd name="T4" fmla="*/ 320 w 1960"/>
                <a:gd name="T5" fmla="*/ 896 h 1692"/>
                <a:gd name="T6" fmla="*/ 576 w 1960"/>
                <a:gd name="T7" fmla="*/ 896 h 1692"/>
                <a:gd name="T8" fmla="*/ 752 w 1960"/>
                <a:gd name="T9" fmla="*/ 896 h 1692"/>
                <a:gd name="T10" fmla="*/ 976 w 1960"/>
                <a:gd name="T11" fmla="*/ 896 h 1692"/>
                <a:gd name="T12" fmla="*/ 1216 w 1960"/>
                <a:gd name="T13" fmla="*/ 882 h 1692"/>
                <a:gd name="T14" fmla="*/ 1432 w 1960"/>
                <a:gd name="T15" fmla="*/ 848 h 1692"/>
                <a:gd name="T16" fmla="*/ 1680 w 1960"/>
                <a:gd name="T17" fmla="*/ 777 h 1692"/>
                <a:gd name="T18" fmla="*/ 1872 w 1960"/>
                <a:gd name="T19" fmla="*/ 611 h 1692"/>
                <a:gd name="T20" fmla="*/ 1936 w 1960"/>
                <a:gd name="T21" fmla="*/ 348 h 1692"/>
                <a:gd name="T22" fmla="*/ 1960 w 1960"/>
                <a:gd name="T23" fmla="*/ 0 h 16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60"/>
                <a:gd name="T37" fmla="*/ 0 h 1692"/>
                <a:gd name="T38" fmla="*/ 1960 w 1960"/>
                <a:gd name="T39" fmla="*/ 1692 h 16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60" h="1692">
                  <a:moveTo>
                    <a:pt x="0" y="1688"/>
                  </a:moveTo>
                  <a:cubicBezTo>
                    <a:pt x="41" y="1688"/>
                    <a:pt x="82" y="1688"/>
                    <a:pt x="136" y="1688"/>
                  </a:cubicBezTo>
                  <a:cubicBezTo>
                    <a:pt x="189" y="1688"/>
                    <a:pt x="246" y="1688"/>
                    <a:pt x="320" y="1688"/>
                  </a:cubicBezTo>
                  <a:cubicBezTo>
                    <a:pt x="393" y="1688"/>
                    <a:pt x="504" y="1688"/>
                    <a:pt x="576" y="1688"/>
                  </a:cubicBezTo>
                  <a:cubicBezTo>
                    <a:pt x="648" y="1688"/>
                    <a:pt x="685" y="1688"/>
                    <a:pt x="752" y="1688"/>
                  </a:cubicBezTo>
                  <a:cubicBezTo>
                    <a:pt x="818" y="1688"/>
                    <a:pt x="898" y="1692"/>
                    <a:pt x="976" y="1688"/>
                  </a:cubicBezTo>
                  <a:cubicBezTo>
                    <a:pt x="1053" y="1684"/>
                    <a:pt x="1139" y="1678"/>
                    <a:pt x="1216" y="1664"/>
                  </a:cubicBezTo>
                  <a:cubicBezTo>
                    <a:pt x="1292" y="1649"/>
                    <a:pt x="1354" y="1633"/>
                    <a:pt x="1432" y="1600"/>
                  </a:cubicBezTo>
                  <a:cubicBezTo>
                    <a:pt x="1509" y="1566"/>
                    <a:pt x="1606" y="1538"/>
                    <a:pt x="1680" y="1464"/>
                  </a:cubicBezTo>
                  <a:cubicBezTo>
                    <a:pt x="1753" y="1389"/>
                    <a:pt x="1829" y="1286"/>
                    <a:pt x="1872" y="1152"/>
                  </a:cubicBezTo>
                  <a:cubicBezTo>
                    <a:pt x="1914" y="1017"/>
                    <a:pt x="1921" y="847"/>
                    <a:pt x="1936" y="656"/>
                  </a:cubicBezTo>
                  <a:cubicBezTo>
                    <a:pt x="1950" y="464"/>
                    <a:pt x="1955" y="232"/>
                    <a:pt x="1960" y="0"/>
                  </a:cubicBezTo>
                </a:path>
              </a:pathLst>
            </a:custGeom>
            <a:noFill/>
            <a:ln w="57150">
              <a:solidFill>
                <a:srgbClr val="3333FF"/>
              </a:solidFill>
              <a:round/>
              <a:headEnd/>
              <a:tailEnd type="oval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5547" name="Group 31"/>
          <p:cNvGrpSpPr>
            <a:grpSpLocks/>
          </p:cNvGrpSpPr>
          <p:nvPr/>
        </p:nvGrpSpPr>
        <p:grpSpPr bwMode="auto">
          <a:xfrm>
            <a:off x="1017588" y="3530600"/>
            <a:ext cx="3317875" cy="2843213"/>
            <a:chOff x="0" y="2224"/>
            <a:chExt cx="2090" cy="1791"/>
          </a:xfrm>
        </p:grpSpPr>
        <p:grpSp>
          <p:nvGrpSpPr>
            <p:cNvPr id="65563" name="Group 32"/>
            <p:cNvGrpSpPr>
              <a:grpSpLocks/>
            </p:cNvGrpSpPr>
            <p:nvPr/>
          </p:nvGrpSpPr>
          <p:grpSpPr bwMode="auto">
            <a:xfrm>
              <a:off x="0" y="2224"/>
              <a:ext cx="2090" cy="1791"/>
              <a:chOff x="0" y="2224"/>
              <a:chExt cx="2090" cy="1791"/>
            </a:xfrm>
          </p:grpSpPr>
          <p:sp>
            <p:nvSpPr>
              <p:cNvPr id="65565" name="Text Box 33"/>
              <p:cNvSpPr txBox="1">
                <a:spLocks noChangeArrowheads="1"/>
              </p:cNvSpPr>
              <p:nvPr/>
            </p:nvSpPr>
            <p:spPr bwMode="auto">
              <a:xfrm>
                <a:off x="1390" y="3842"/>
                <a:ext cx="313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time</a:t>
                </a:r>
                <a:endParaRPr lang="en-US" sz="1200" b="1">
                  <a:latin typeface="Helvetica" pitchFamily="-105" charset="0"/>
                </a:endParaRPr>
              </a:p>
            </p:txBody>
          </p:sp>
          <p:grpSp>
            <p:nvGrpSpPr>
              <p:cNvPr id="65566" name="Group 34"/>
              <p:cNvGrpSpPr>
                <a:grpSpLocks/>
              </p:cNvGrpSpPr>
              <p:nvPr/>
            </p:nvGrpSpPr>
            <p:grpSpPr bwMode="auto">
              <a:xfrm>
                <a:off x="0" y="2224"/>
                <a:ext cx="2090" cy="1590"/>
                <a:chOff x="0" y="2224"/>
                <a:chExt cx="2090" cy="1590"/>
              </a:xfrm>
            </p:grpSpPr>
            <p:grpSp>
              <p:nvGrpSpPr>
                <p:cNvPr id="65568" name="Group 35"/>
                <p:cNvGrpSpPr>
                  <a:grpSpLocks/>
                </p:cNvGrpSpPr>
                <p:nvPr/>
              </p:nvGrpSpPr>
              <p:grpSpPr bwMode="auto">
                <a:xfrm>
                  <a:off x="808" y="2224"/>
                  <a:ext cx="1282" cy="1590"/>
                  <a:chOff x="2600" y="2256"/>
                  <a:chExt cx="1282" cy="1590"/>
                </a:xfrm>
              </p:grpSpPr>
              <p:pic>
                <p:nvPicPr>
                  <p:cNvPr id="65573" name="Picture 36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2839" y="3204"/>
                    <a:ext cx="1043" cy="642"/>
                  </a:xfrm>
                  <a:prstGeom prst="rect">
                    <a:avLst/>
                  </a:prstGeom>
                  <a:noFill/>
                  <a:ln w="57150" cmpd="thinThick">
                    <a:solidFill>
                      <a:srgbClr val="3333FF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65574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2800" y="2256"/>
                    <a:ext cx="264" cy="264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575" name="Arc 38"/>
                  <p:cNvSpPr>
                    <a:spLocks/>
                  </p:cNvSpPr>
                  <p:nvPr/>
                </p:nvSpPr>
                <p:spPr bwMode="auto">
                  <a:xfrm flipH="1">
                    <a:off x="2600" y="2475"/>
                    <a:ext cx="711" cy="931"/>
                  </a:xfrm>
                  <a:custGeom>
                    <a:avLst/>
                    <a:gdLst>
                      <a:gd name="T0" fmla="*/ 0 w 21600"/>
                      <a:gd name="T1" fmla="*/ 0 h 35513"/>
                      <a:gd name="T2" fmla="*/ 0 w 21600"/>
                      <a:gd name="T3" fmla="*/ 0 h 35513"/>
                      <a:gd name="T4" fmla="*/ 0 w 21600"/>
                      <a:gd name="T5" fmla="*/ 0 h 35513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5513"/>
                      <a:gd name="T11" fmla="*/ 21600 w 21600"/>
                      <a:gd name="T12" fmla="*/ 35513 h 3551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5513" fill="none" extrusionOk="0">
                        <a:moveTo>
                          <a:pt x="14674" y="-1"/>
                        </a:moveTo>
                        <a:cubicBezTo>
                          <a:pt x="19090" y="4087"/>
                          <a:pt x="21600" y="9831"/>
                          <a:pt x="21600" y="15849"/>
                        </a:cubicBezTo>
                        <a:cubicBezTo>
                          <a:pt x="21600" y="24320"/>
                          <a:pt x="16648" y="32009"/>
                          <a:pt x="8936" y="35513"/>
                        </a:cubicBezTo>
                      </a:path>
                      <a:path w="21600" h="35513" stroke="0" extrusionOk="0">
                        <a:moveTo>
                          <a:pt x="14674" y="-1"/>
                        </a:moveTo>
                        <a:cubicBezTo>
                          <a:pt x="19090" y="4087"/>
                          <a:pt x="21600" y="9831"/>
                          <a:pt x="21600" y="15849"/>
                        </a:cubicBezTo>
                        <a:cubicBezTo>
                          <a:pt x="21600" y="24320"/>
                          <a:pt x="16648" y="32009"/>
                          <a:pt x="8936" y="35513"/>
                        </a:cubicBezTo>
                        <a:lnTo>
                          <a:pt x="0" y="1584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 type="none" w="sm" len="sm"/>
                    <a:tailEnd type="triangl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569" name="Group 39"/>
                <p:cNvGrpSpPr>
                  <a:grpSpLocks/>
                </p:cNvGrpSpPr>
                <p:nvPr/>
              </p:nvGrpSpPr>
              <p:grpSpPr bwMode="auto">
                <a:xfrm>
                  <a:off x="0" y="3232"/>
                  <a:ext cx="1928" cy="544"/>
                  <a:chOff x="0" y="3232"/>
                  <a:chExt cx="1928" cy="544"/>
                </a:xfrm>
              </p:grpSpPr>
              <p:sp>
                <p:nvSpPr>
                  <p:cNvPr id="65570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880" y="3240"/>
                    <a:ext cx="0" cy="53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aphicFrame>
                <p:nvGraphicFramePr>
                  <p:cNvPr id="65539" name="Object 3"/>
                  <p:cNvGraphicFramePr>
                    <a:graphicFrameLocks noChangeAspect="1"/>
                  </p:cNvGraphicFramePr>
                  <p:nvPr/>
                </p:nvGraphicFramePr>
                <p:xfrm>
                  <a:off x="0" y="3324"/>
                  <a:ext cx="848" cy="36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0749" name="Equation" r:id="rId5" imgW="1346200" imgH="571500" progId="Equation.3">
                          <p:embed/>
                        </p:oleObj>
                      </mc:Choice>
                      <mc:Fallback>
                        <p:oleObj name="Equation" r:id="rId5" imgW="1346200" imgH="57150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0" y="3324"/>
                                <a:ext cx="848" cy="36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65571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688" y="3232"/>
                    <a:ext cx="1240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chemeClr val="tx2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572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688" y="3768"/>
                    <a:ext cx="760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chemeClr val="tx2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5567" name="Text Box 44"/>
              <p:cNvSpPr txBox="1">
                <a:spLocks noChangeArrowheads="1"/>
              </p:cNvSpPr>
              <p:nvPr/>
            </p:nvSpPr>
            <p:spPr bwMode="auto">
              <a:xfrm rot="-5400000">
                <a:off x="678" y="3408"/>
                <a:ext cx="575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frequency</a:t>
                </a:r>
              </a:p>
            </p:txBody>
          </p:sp>
        </p:grpSp>
        <p:sp>
          <p:nvSpPr>
            <p:cNvPr id="65564" name="Text Box 45"/>
            <p:cNvSpPr txBox="1">
              <a:spLocks noChangeArrowheads="1"/>
            </p:cNvSpPr>
            <p:nvPr/>
          </p:nvSpPr>
          <p:spPr bwMode="auto">
            <a:xfrm>
              <a:off x="1080" y="2948"/>
              <a:ext cx="7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accent2"/>
                  </a:solidFill>
                  <a:latin typeface="Helvetica" pitchFamily="-105" charset="0"/>
                </a:rPr>
                <a:t>Earth’s orbit</a:t>
              </a:r>
            </a:p>
          </p:txBody>
        </p:sp>
      </p:grpSp>
      <p:grpSp>
        <p:nvGrpSpPr>
          <p:cNvPr id="65548" name="Group 46"/>
          <p:cNvGrpSpPr>
            <a:grpSpLocks/>
          </p:cNvGrpSpPr>
          <p:nvPr/>
        </p:nvGrpSpPr>
        <p:grpSpPr bwMode="auto">
          <a:xfrm>
            <a:off x="3081338" y="4859338"/>
            <a:ext cx="4654550" cy="1641475"/>
            <a:chOff x="1300" y="3061"/>
            <a:chExt cx="2932" cy="1034"/>
          </a:xfrm>
        </p:grpSpPr>
        <p:grpSp>
          <p:nvGrpSpPr>
            <p:cNvPr id="65549" name="Group 47"/>
            <p:cNvGrpSpPr>
              <a:grpSpLocks/>
            </p:cNvGrpSpPr>
            <p:nvPr/>
          </p:nvGrpSpPr>
          <p:grpSpPr bwMode="auto">
            <a:xfrm>
              <a:off x="1300" y="3205"/>
              <a:ext cx="2932" cy="890"/>
              <a:chOff x="1300" y="3205"/>
              <a:chExt cx="2932" cy="890"/>
            </a:xfrm>
          </p:grpSpPr>
          <p:sp>
            <p:nvSpPr>
              <p:cNvPr id="65551" name="Text Box 48"/>
              <p:cNvSpPr txBox="1">
                <a:spLocks noChangeArrowheads="1"/>
              </p:cNvSpPr>
              <p:nvPr/>
            </p:nvSpPr>
            <p:spPr bwMode="auto">
              <a:xfrm rot="-5400000">
                <a:off x="1919" y="3503"/>
                <a:ext cx="575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frequency</a:t>
                </a:r>
              </a:p>
            </p:txBody>
          </p:sp>
          <p:sp>
            <p:nvSpPr>
              <p:cNvPr id="65552" name="Text Box 49"/>
              <p:cNvSpPr txBox="1">
                <a:spLocks noChangeArrowheads="1"/>
              </p:cNvSpPr>
              <p:nvPr/>
            </p:nvSpPr>
            <p:spPr bwMode="auto">
              <a:xfrm>
                <a:off x="2654" y="3922"/>
                <a:ext cx="313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time</a:t>
                </a:r>
                <a:endParaRPr lang="en-US" sz="1200" b="1">
                  <a:latin typeface="Helvetica" pitchFamily="-105" charset="0"/>
                </a:endParaRPr>
              </a:p>
            </p:txBody>
          </p:sp>
          <p:grpSp>
            <p:nvGrpSpPr>
              <p:cNvPr id="65553" name="Group 50"/>
              <p:cNvGrpSpPr>
                <a:grpSpLocks/>
              </p:cNvGrpSpPr>
              <p:nvPr/>
            </p:nvGrpSpPr>
            <p:grpSpPr bwMode="auto">
              <a:xfrm>
                <a:off x="1300" y="3205"/>
                <a:ext cx="2932" cy="730"/>
                <a:chOff x="1300" y="3205"/>
                <a:chExt cx="2932" cy="730"/>
              </a:xfrm>
            </p:grpSpPr>
            <p:graphicFrame>
              <p:nvGraphicFramePr>
                <p:cNvPr id="65538" name="Object 2"/>
                <p:cNvGraphicFramePr>
                  <a:graphicFrameLocks noChangeAspect="1"/>
                </p:cNvGraphicFramePr>
                <p:nvPr/>
              </p:nvGraphicFramePr>
              <p:xfrm>
                <a:off x="3488" y="3420"/>
                <a:ext cx="744" cy="36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750" name="Equation" r:id="rId7" imgW="1181100" imgH="571500" progId="Equation.3">
                        <p:embed/>
                      </p:oleObj>
                    </mc:Choice>
                    <mc:Fallback>
                      <p:oleObj name="Equation" r:id="rId7" imgW="1181100" imgH="5715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88" y="3420"/>
                              <a:ext cx="744" cy="36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65554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2704" y="3516"/>
                  <a:ext cx="792" cy="0"/>
                </a:xfrm>
                <a:prstGeom prst="line">
                  <a:avLst/>
                </a:prstGeom>
                <a:noFill/>
                <a:ln w="12700" cap="rnd">
                  <a:solidFill>
                    <a:schemeClr val="tx2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55" name="Line 53"/>
                <p:cNvSpPr>
                  <a:spLocks noChangeShapeType="1"/>
                </p:cNvSpPr>
                <p:nvPr/>
              </p:nvSpPr>
              <p:spPr bwMode="auto">
                <a:xfrm>
                  <a:off x="3416" y="3304"/>
                  <a:ext cx="0" cy="200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56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3416" y="3648"/>
                  <a:ext cx="0" cy="200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57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2704" y="3632"/>
                  <a:ext cx="792" cy="0"/>
                </a:xfrm>
                <a:prstGeom prst="line">
                  <a:avLst/>
                </a:prstGeom>
                <a:noFill/>
                <a:ln w="12700" cap="rnd">
                  <a:solidFill>
                    <a:schemeClr val="tx2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5558" name="Group 56"/>
                <p:cNvGrpSpPr>
                  <a:grpSpLocks/>
                </p:cNvGrpSpPr>
                <p:nvPr/>
              </p:nvGrpSpPr>
              <p:grpSpPr bwMode="auto">
                <a:xfrm>
                  <a:off x="1300" y="3205"/>
                  <a:ext cx="2043" cy="730"/>
                  <a:chOff x="1300" y="3205"/>
                  <a:chExt cx="2043" cy="730"/>
                </a:xfrm>
              </p:grpSpPr>
              <p:pic>
                <p:nvPicPr>
                  <p:cNvPr id="65559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9"/>
                  <a:srcRect/>
                  <a:stretch>
                    <a:fillRect/>
                  </a:stretch>
                </p:blipFill>
                <p:spPr bwMode="auto">
                  <a:xfrm>
                    <a:off x="2296" y="3291"/>
                    <a:ext cx="1047" cy="644"/>
                  </a:xfrm>
                  <a:prstGeom prst="rect">
                    <a:avLst/>
                  </a:prstGeom>
                  <a:noFill/>
                  <a:ln w="57150" cmpd="thinThick">
                    <a:solidFill>
                      <a:srgbClr val="3333FF"/>
                    </a:solidFill>
                    <a:miter lim="800000"/>
                    <a:headEnd/>
                    <a:tailEnd/>
                  </a:ln>
                </p:spPr>
              </p:pic>
              <p:grpSp>
                <p:nvGrpSpPr>
                  <p:cNvPr id="65560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1300" y="3205"/>
                    <a:ext cx="1623" cy="563"/>
                    <a:chOff x="1300" y="3205"/>
                    <a:chExt cx="1623" cy="563"/>
                  </a:xfrm>
                </p:grpSpPr>
                <p:sp>
                  <p:nvSpPr>
                    <p:cNvPr id="65561" name="Arc 59"/>
                    <p:cNvSpPr>
                      <a:spLocks/>
                    </p:cNvSpPr>
                    <p:nvPr/>
                  </p:nvSpPr>
                  <p:spPr bwMode="auto">
                    <a:xfrm>
                      <a:off x="1485" y="3205"/>
                      <a:ext cx="1438" cy="536"/>
                    </a:xfrm>
                    <a:custGeom>
                      <a:avLst/>
                      <a:gdLst>
                        <a:gd name="T0" fmla="*/ 0 w 40689"/>
                        <a:gd name="T1" fmla="*/ 0 h 21600"/>
                        <a:gd name="T2" fmla="*/ 0 w 40689"/>
                        <a:gd name="T3" fmla="*/ 0 h 21600"/>
                        <a:gd name="T4" fmla="*/ 0 w 40689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0689"/>
                        <a:gd name="T10" fmla="*/ 0 h 21600"/>
                        <a:gd name="T11" fmla="*/ 40689 w 40689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0689" h="21600" fill="none" extrusionOk="0">
                          <a:moveTo>
                            <a:pt x="-1" y="12969"/>
                          </a:moveTo>
                          <a:cubicBezTo>
                            <a:pt x="3432" y="5092"/>
                            <a:pt x="11207" y="-1"/>
                            <a:pt x="19800" y="-1"/>
                          </a:cubicBezTo>
                          <a:cubicBezTo>
                            <a:pt x="29614" y="-1"/>
                            <a:pt x="38194" y="6616"/>
                            <a:pt x="40690" y="16107"/>
                          </a:cubicBezTo>
                        </a:path>
                        <a:path w="40689" h="21600" stroke="0" extrusionOk="0">
                          <a:moveTo>
                            <a:pt x="-1" y="12969"/>
                          </a:moveTo>
                          <a:cubicBezTo>
                            <a:pt x="3432" y="5092"/>
                            <a:pt x="11207" y="-1"/>
                            <a:pt x="19800" y="-1"/>
                          </a:cubicBezTo>
                          <a:cubicBezTo>
                            <a:pt x="29614" y="-1"/>
                            <a:pt x="38194" y="6616"/>
                            <a:pt x="40690" y="16107"/>
                          </a:cubicBezTo>
                          <a:lnTo>
                            <a:pt x="1980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 type="none" w="sm" len="sm"/>
                      <a:tailEnd type="triangl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562" name="Oval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00" y="3504"/>
                      <a:ext cx="264" cy="264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65550" name="Text Box 61"/>
            <p:cNvSpPr txBox="1">
              <a:spLocks noChangeArrowheads="1"/>
            </p:cNvSpPr>
            <p:nvPr/>
          </p:nvSpPr>
          <p:spPr bwMode="auto">
            <a:xfrm>
              <a:off x="2480" y="3061"/>
              <a:ext cx="94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accent2"/>
                  </a:solidFill>
                  <a:latin typeface="Helvetica" pitchFamily="-105" charset="0"/>
                </a:rPr>
                <a:t>Earth’s rotation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32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045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Unmodeled</a:t>
            </a:r>
            <a:r>
              <a:rPr lang="en-US" dirty="0" smtClean="0"/>
              <a:t>” Transient </a:t>
            </a:r>
            <a:br>
              <a:rPr lang="en-US" dirty="0" smtClean="0"/>
            </a:br>
            <a:r>
              <a:rPr lang="en-US" dirty="0" smtClean="0"/>
              <a:t>GWs (Bursts)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873250"/>
            <a:ext cx="8305800" cy="4114800"/>
          </a:xfrm>
        </p:spPr>
        <p:txBody>
          <a:bodyPr/>
          <a:lstStyle/>
          <a:p>
            <a:r>
              <a:rPr lang="en-US" sz="2000" dirty="0" smtClean="0"/>
              <a:t>From, </a:t>
            </a:r>
            <a:r>
              <a:rPr lang="en-US" sz="2000" dirty="0" err="1" smtClean="0"/>
              <a:t>eg</a:t>
            </a:r>
            <a:r>
              <a:rPr lang="en-US" sz="2000" dirty="0" smtClean="0"/>
              <a:t>, Galactic </a:t>
            </a:r>
            <a:r>
              <a:rPr lang="en-US" sz="2000" dirty="0" err="1" smtClean="0"/>
              <a:t>CCSNe</a:t>
            </a:r>
            <a:r>
              <a:rPr lang="en-US" sz="2000" dirty="0" smtClean="0"/>
              <a:t>, </a:t>
            </a:r>
            <a:r>
              <a:rPr lang="en-US" sz="2000" dirty="0" err="1" smtClean="0"/>
              <a:t>magnetar</a:t>
            </a:r>
            <a:r>
              <a:rPr lang="en-US" sz="2000" dirty="0" smtClean="0"/>
              <a:t> flares/</a:t>
            </a:r>
            <a:r>
              <a:rPr lang="en-US" sz="2000" dirty="0" err="1" smtClean="0"/>
              <a:t>starquakes</a:t>
            </a:r>
            <a:r>
              <a:rPr lang="en-US" sz="2000" dirty="0" smtClean="0"/>
              <a:t>, </a:t>
            </a:r>
            <a:r>
              <a:rPr lang="is-IS" sz="2000" dirty="0" smtClean="0"/>
              <a:t>…</a:t>
            </a:r>
            <a:endParaRPr lang="en-US" sz="2000" dirty="0" smtClean="0"/>
          </a:p>
          <a:p>
            <a:r>
              <a:rPr lang="en-US" sz="2000" dirty="0" smtClean="0"/>
              <a:t>Short duration, potentially broad-band; </a:t>
            </a:r>
            <a:r>
              <a:rPr lang="is-IS" sz="2000" dirty="0" smtClean="0"/>
              <a:t>… unknown!</a:t>
            </a:r>
          </a:p>
          <a:p>
            <a:r>
              <a:rPr lang="en-US" sz="2000" dirty="0" smtClean="0"/>
              <a:t>A </a:t>
            </a:r>
            <a:r>
              <a:rPr lang="en-US" sz="2000" dirty="0" err="1" smtClean="0"/>
              <a:t>starquake</a:t>
            </a:r>
            <a:r>
              <a:rPr lang="en-US" sz="2000" dirty="0" smtClean="0"/>
              <a:t> might produce a narrow-band “</a:t>
            </a:r>
            <a:r>
              <a:rPr lang="en-US" sz="2000" dirty="0" err="1" smtClean="0"/>
              <a:t>ringdown</a:t>
            </a:r>
            <a:r>
              <a:rPr lang="en-US" sz="2000" dirty="0" smtClean="0"/>
              <a:t>” waveform. It is very easy to find </a:t>
            </a:r>
            <a:r>
              <a:rPr lang="en-US" sz="2000" dirty="0" err="1" smtClean="0"/>
              <a:t>ringdowns</a:t>
            </a:r>
            <a:r>
              <a:rPr lang="en-US" sz="2000" dirty="0" smtClean="0"/>
              <a:t> in </a:t>
            </a:r>
            <a:r>
              <a:rPr lang="en-US" sz="2000" dirty="0" err="1" smtClean="0"/>
              <a:t>aLIGO</a:t>
            </a:r>
            <a:r>
              <a:rPr lang="en-US" sz="2000" dirty="0" smtClean="0"/>
              <a:t> detector noise!</a:t>
            </a:r>
          </a:p>
          <a:p>
            <a:r>
              <a:rPr lang="en-US" sz="2000" dirty="0" smtClean="0"/>
              <a:t>Outliers from a “blind” search pipeline are scrutinized by hand for any evidence of instrumental misbehavior. Very hard to automate in a blind way.</a:t>
            </a:r>
          </a:p>
          <a:p>
            <a:r>
              <a:rPr lang="en-US" sz="2000" dirty="0" smtClean="0"/>
              <a:t>Coincidence with similar morphology is our most powerful tool.</a:t>
            </a:r>
          </a:p>
          <a:p>
            <a:r>
              <a:rPr lang="en-US" sz="2000" dirty="0" smtClean="0"/>
              <a:t>But</a:t>
            </a:r>
            <a:r>
              <a:rPr lang="is-IS" sz="2000" dirty="0" smtClean="0"/>
              <a:t>… </a:t>
            </a:r>
            <a:r>
              <a:rPr lang="en-US" sz="2000" dirty="0"/>
              <a:t>w</a:t>
            </a:r>
            <a:r>
              <a:rPr lang="en-US" sz="2000" dirty="0" smtClean="0"/>
              <a:t>e cannot claim to be doing a truly blind search.</a:t>
            </a:r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33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GW Burst candidate event from 2003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873250"/>
            <a:ext cx="8305800" cy="4114800"/>
          </a:xfrm>
        </p:spPr>
        <p:txBody>
          <a:bodyPr/>
          <a:lstStyle/>
          <a:p>
            <a:r>
              <a:rPr lang="en-US" sz="2000" dirty="0" smtClean="0"/>
              <a:t>Initial LIGO’s second Science Run (S2) from </a:t>
            </a:r>
            <a:r>
              <a:rPr lang="en-US" sz="2000" dirty="0"/>
              <a:t> </a:t>
            </a:r>
            <a:r>
              <a:rPr lang="en-US" sz="2000" dirty="0" smtClean="0"/>
              <a:t>Feb 14 - Apr </a:t>
            </a:r>
            <a:r>
              <a:rPr lang="en-US" sz="2000" dirty="0"/>
              <a:t>14, </a:t>
            </a:r>
            <a:r>
              <a:rPr lang="en-US" sz="2000" dirty="0" smtClean="0"/>
              <a:t>2003</a:t>
            </a:r>
          </a:p>
          <a:p>
            <a:r>
              <a:rPr lang="en-US" sz="2000" dirty="0" smtClean="0"/>
              <a:t>We prepared a </a:t>
            </a:r>
            <a:r>
              <a:rPr lang="en-US" sz="2000" b="1" dirty="0" smtClean="0"/>
              <a:t>rigorously blind </a:t>
            </a:r>
            <a:r>
              <a:rPr lang="en-US" sz="2000" dirty="0" smtClean="0"/>
              <a:t>analysis pipeline / procedure for identifying GW burst candidates, </a:t>
            </a:r>
          </a:p>
          <a:p>
            <a:r>
              <a:rPr lang="en-US" sz="2000" dirty="0" smtClean="0"/>
              <a:t>with a pre-defined threshold on signal significance, based on excess power in the t-f plane,</a:t>
            </a:r>
          </a:p>
          <a:p>
            <a:r>
              <a:rPr lang="en-US" sz="2000" dirty="0"/>
              <a:t>s</a:t>
            </a:r>
            <a:r>
              <a:rPr lang="en-US" sz="2000" dirty="0" smtClean="0"/>
              <a:t>et to a false alarm probability (p-value) of 0.05.</a:t>
            </a:r>
          </a:p>
          <a:p>
            <a:r>
              <a:rPr lang="en-US" sz="2000" dirty="0" smtClean="0"/>
              <a:t>Much care went into data quality vetoes and methods to suppress detector noise glitches, understanding detector performance and misbehaviors from single-detector triggers and time slides.</a:t>
            </a:r>
          </a:p>
          <a:p>
            <a:r>
              <a:rPr lang="en-US" sz="2000" b="1" dirty="0" smtClean="0"/>
              <a:t>One event </a:t>
            </a:r>
            <a:r>
              <a:rPr lang="en-US" sz="2000" dirty="0" smtClean="0"/>
              <a:t>appeared in the open box, at triple coincidence (H1, H2, L1; with H1 and H2 co-located in the same vacuum envelope).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34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10176"/>
            <a:ext cx="7239000" cy="1143000"/>
          </a:xfrm>
        </p:spPr>
        <p:txBody>
          <a:bodyPr/>
          <a:lstStyle/>
          <a:p>
            <a:r>
              <a:rPr lang="en-US" smtClean="0"/>
              <a:t>Loudest event in S2 burst search, triple coincidence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35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761863"/>
            <a:ext cx="6781800" cy="48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Airplane Event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534400" cy="4737100"/>
          </a:xfrm>
        </p:spPr>
        <p:txBody>
          <a:bodyPr/>
          <a:lstStyle/>
          <a:p>
            <a:r>
              <a:rPr lang="en-US" sz="1800" dirty="0" smtClean="0"/>
              <a:t>It was rapidly identified as acoustic noise from a low-flying propeller plane over Hanford, somehow getting into the strain channels of both H1 and H2, accidentally coincident with a small upward fluctuation in noise in L1. </a:t>
            </a:r>
          </a:p>
          <a:p>
            <a:r>
              <a:rPr lang="en-US" sz="1800" dirty="0"/>
              <a:t>C</a:t>
            </a:r>
            <a:r>
              <a:rPr lang="en-US" sz="1800" dirty="0" smtClean="0"/>
              <a:t>ould hear the plane in microphones throughout the site; </a:t>
            </a:r>
            <a:br>
              <a:rPr lang="en-US" sz="1800" dirty="0" smtClean="0"/>
            </a:br>
            <a:r>
              <a:rPr lang="en-US" sz="1800" dirty="0" smtClean="0"/>
              <a:t>easy to veto post-facto.</a:t>
            </a:r>
          </a:p>
          <a:p>
            <a:r>
              <a:rPr lang="en-US" sz="1800" dirty="0" smtClean="0"/>
              <a:t>Why did we not have a veto in place already? </a:t>
            </a:r>
            <a:br>
              <a:rPr lang="en-US" sz="1800" dirty="0" smtClean="0"/>
            </a:br>
            <a:r>
              <a:rPr lang="en-US" sz="1800" dirty="0" smtClean="0"/>
              <a:t>Private planes are not allowed to fly over Hanford! The pilot was lost!</a:t>
            </a:r>
          </a:p>
          <a:p>
            <a:r>
              <a:rPr lang="en-US" sz="1800" dirty="0" smtClean="0"/>
              <a:t>Discussion of whether to exclude or include the candidate event in computation of upper limits spurred a </a:t>
            </a:r>
            <a:r>
              <a:rPr lang="en-US" sz="1800" b="1" dirty="0" smtClean="0"/>
              <a:t>protracted “religious war”</a:t>
            </a:r>
            <a:r>
              <a:rPr lang="en-US" sz="1800" dirty="0" smtClean="0"/>
              <a:t> between blind analysis statistical purists, and people who thought (post-factor) that it was too premature to apply strict blinding, </a:t>
            </a:r>
          </a:p>
          <a:p>
            <a:r>
              <a:rPr lang="en-US" sz="1800" dirty="0" smtClean="0"/>
              <a:t>including all the instrument scientists who invented, designed, built, optimized and operated the detectors, who thought the analysists were crazy people. </a:t>
            </a:r>
          </a:p>
          <a:p>
            <a:r>
              <a:rPr lang="en-US" sz="1800" dirty="0" smtClean="0"/>
              <a:t>Subsequent runs: more careful acoustic vetoes; optical sensing systems in acoustically-shielded “meat-lockers”. IN Advanced LIGO, they are in vacuum on seismic isolation platforms.</a:t>
            </a: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36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57"/>
            <a:ext cx="2180926" cy="146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GWs from </a:t>
            </a:r>
            <a:br>
              <a:rPr lang="en-US" dirty="0" smtClean="0"/>
            </a:br>
            <a:r>
              <a:rPr lang="en-US" dirty="0" smtClean="0"/>
              <a:t>spinning neutron stars (pulsars)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981200"/>
            <a:ext cx="8382000" cy="4114800"/>
          </a:xfrm>
        </p:spPr>
        <p:txBody>
          <a:bodyPr/>
          <a:lstStyle/>
          <a:p>
            <a:r>
              <a:rPr lang="en-US" sz="1800" dirty="0" smtClean="0"/>
              <a:t>These are not events in time, they are “events” in frequency (spectral lines).</a:t>
            </a:r>
          </a:p>
          <a:p>
            <a:r>
              <a:rPr lang="en-US" sz="1800" dirty="0" smtClean="0"/>
              <a:t>They are expected to be very weak, visible only after long FFTs and averaging over months of data.</a:t>
            </a:r>
          </a:p>
          <a:p>
            <a:r>
              <a:rPr lang="en-US" sz="1800" dirty="0" smtClean="0"/>
              <a:t>They are Doppler modulated with sidereal and annual periods, which must be corrected for.</a:t>
            </a:r>
          </a:p>
          <a:p>
            <a:r>
              <a:rPr lang="en-US" sz="1800" dirty="0" smtClean="0"/>
              <a:t>LIGO detectors have lots of spectral lines from terrestrial (instrumental and environmental) sources.</a:t>
            </a:r>
          </a:p>
          <a:p>
            <a:r>
              <a:rPr lang="en-US" sz="1800" dirty="0" smtClean="0"/>
              <a:t>Many are strong, and don’t have the unique sidereal modulation.</a:t>
            </a:r>
          </a:p>
          <a:p>
            <a:r>
              <a:rPr lang="en-US" sz="1800" dirty="0" smtClean="0"/>
              <a:t>Many are weak (combs), and/or do have solar-day and annual modulation.</a:t>
            </a:r>
          </a:p>
          <a:p>
            <a:r>
              <a:rPr lang="en-US" sz="1800" dirty="0" smtClean="0"/>
              <a:t>Outliers from a “blind” search are scrutinized by hand; we cannot claim to be doing a blind analysis.</a:t>
            </a:r>
          </a:p>
          <a:p>
            <a:r>
              <a:rPr lang="en-US" sz="1800" dirty="0" smtClean="0"/>
              <a:t>“When in doubt, take more data!”</a:t>
            </a:r>
          </a:p>
          <a:p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37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5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752600"/>
            <a:ext cx="8458200" cy="4737100"/>
          </a:xfrm>
        </p:spPr>
        <p:txBody>
          <a:bodyPr/>
          <a:lstStyle/>
          <a:p>
            <a:r>
              <a:rPr lang="en-US" sz="2000" dirty="0" smtClean="0"/>
              <a:t>Discovery science is tricky!</a:t>
            </a:r>
          </a:p>
          <a:p>
            <a:r>
              <a:rPr lang="en-US" sz="2000" dirty="0" smtClean="0"/>
              <a:t>Doing an un-blinded search carries much opportunity for subtle biases – dangerous!</a:t>
            </a:r>
          </a:p>
          <a:p>
            <a:r>
              <a:rPr lang="en-US" sz="2000" dirty="0" smtClean="0"/>
              <a:t>It really helps to have a very well-defined model of the signal being searched for,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nd a really well-understood detector,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nd redundancy (coincidence between multiple detectors),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nd a really robust estimate of the background,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nd hope that you can </a:t>
            </a:r>
            <a:r>
              <a:rPr lang="en-US" sz="2000" i="1" dirty="0" smtClean="0"/>
              <a:t>really</a:t>
            </a:r>
            <a:r>
              <a:rPr lang="en-US" sz="2000" dirty="0" smtClean="0"/>
              <a:t> tell the difference between signal and background reliably and robustly, even before opening the box.</a:t>
            </a:r>
          </a:p>
          <a:p>
            <a:r>
              <a:rPr lang="en-US" sz="2000" dirty="0" smtClean="0"/>
              <a:t>Discovery science often doesn’t come so simply </a:t>
            </a:r>
            <a:r>
              <a:rPr lang="is-IS" sz="2000" dirty="0" smtClean="0"/>
              <a:t>…</a:t>
            </a:r>
            <a:endParaRPr lang="en-US" sz="2000" dirty="0" smtClean="0"/>
          </a:p>
          <a:p>
            <a:r>
              <a:rPr lang="en-US" sz="2000" dirty="0" smtClean="0"/>
              <a:t>So it can happen that doing a truly blind analysis is dangerous!</a:t>
            </a:r>
          </a:p>
          <a:p>
            <a:r>
              <a:rPr lang="en-US" sz="2000" dirty="0" smtClean="0"/>
              <a:t>And </a:t>
            </a:r>
            <a:r>
              <a:rPr lang="is-IS" sz="2000" dirty="0" smtClean="0"/>
              <a:t>… beware the evil genius!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CB850-C38F-4B9E-94D8-0FA010800F14}" type="slidenum">
              <a:rPr lang="en-US" smtClean="0">
                <a:solidFill>
                  <a:srgbClr val="114FFB"/>
                </a:solidFill>
              </a:rPr>
              <a:pPr/>
              <a:t>38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8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Blind injections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267200"/>
            <a:ext cx="8763000" cy="2133600"/>
          </a:xfrm>
        </p:spPr>
        <p:txBody>
          <a:bodyPr/>
          <a:lstStyle/>
          <a:p>
            <a:r>
              <a:rPr lang="en-US" sz="2000" dirty="0" smtClean="0"/>
              <a:t>We have an event! Nobel Prize!! Stay up all night elevating the event!</a:t>
            </a:r>
          </a:p>
          <a:p>
            <a:r>
              <a:rPr lang="en-US" sz="2000" dirty="0" smtClean="0"/>
              <a:t>Nah, it’s probably a blind injection – kill the event, get some sleep.</a:t>
            </a:r>
          </a:p>
          <a:p>
            <a:r>
              <a:rPr lang="en-US" sz="2000" dirty="0" smtClean="0"/>
              <a:t>So, what’ll it be? Nobel prize, or a good night’s sleep?</a:t>
            </a:r>
          </a:p>
          <a:p>
            <a:r>
              <a:rPr lang="en-US" sz="2000" dirty="0" smtClean="0"/>
              <a:t>Argh!!! Confirmation bias!</a:t>
            </a:r>
          </a:p>
          <a:p>
            <a:r>
              <a:rPr lang="en-US" sz="2000" dirty="0"/>
              <a:t>This was the genius of the fake signal injection: Whatever the prior belief of an individual scientist might be, it gave him or her reason to doubt it.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4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44"/>
          <a:stretch/>
        </p:blipFill>
        <p:spPr>
          <a:xfrm>
            <a:off x="15833" y="1676400"/>
            <a:ext cx="6886742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074422"/>
            <a:ext cx="2362200" cy="165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5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239000" cy="1143000"/>
          </a:xfrm>
        </p:spPr>
        <p:txBody>
          <a:bodyPr/>
          <a:lstStyle/>
          <a:p>
            <a:r>
              <a:rPr lang="en-US" dirty="0" smtClean="0"/>
              <a:t>We wrote a paper </a:t>
            </a:r>
            <a:r>
              <a:rPr lang="is-IS" dirty="0" smtClean="0"/>
              <a:t>…</a:t>
            </a:r>
            <a:br>
              <a:rPr lang="is-IS" dirty="0" smtClean="0"/>
            </a:br>
            <a:r>
              <a:rPr lang="is-IS" dirty="0" smtClean="0"/>
              <a:t>(</a:t>
            </a:r>
            <a:r>
              <a:rPr lang="is-IS" sz="2800" dirty="0" smtClean="0"/>
              <a:t>Observation / evidence / discovery ...)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5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3742"/>
            <a:ext cx="9144000" cy="323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6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438400"/>
            <a:ext cx="8763000" cy="441960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dirty="0"/>
              <a:t>W</a:t>
            </a:r>
            <a:r>
              <a:rPr lang="en-US" sz="2000" dirty="0" smtClean="0"/>
              <a:t>hen </a:t>
            </a:r>
            <a:r>
              <a:rPr lang="en-US" sz="2000" dirty="0"/>
              <a:t>Jay Marx opened his envelope in </a:t>
            </a:r>
            <a:r>
              <a:rPr lang="en-US" sz="2000" dirty="0" smtClean="0"/>
              <a:t>the LIGO Collab meeting in </a:t>
            </a:r>
            <a:r>
              <a:rPr lang="en-US" sz="2000" dirty="0"/>
              <a:t>2011 </a:t>
            </a:r>
            <a:endParaRPr lang="en-US" sz="2000" dirty="0" smtClean="0"/>
          </a:p>
          <a:p>
            <a:pPr marL="0" indent="0">
              <a:spcAft>
                <a:spcPts val="600"/>
              </a:spcAft>
              <a:buNone/>
            </a:pPr>
            <a:r>
              <a:rPr lang="en-US" sz="2000" dirty="0" smtClean="0"/>
              <a:t>and </a:t>
            </a:r>
            <a:r>
              <a:rPr lang="en-US" sz="2000" dirty="0"/>
              <a:t>told us all that the Big Dog was a Big Fake, </a:t>
            </a:r>
            <a:endParaRPr lang="en-US" sz="2000" dirty="0" smtClean="0"/>
          </a:p>
          <a:p>
            <a:pPr marL="0" indent="0">
              <a:spcAft>
                <a:spcPts val="600"/>
              </a:spcAft>
              <a:buNone/>
            </a:pPr>
            <a:r>
              <a:rPr lang="en-US" sz="2000" dirty="0" smtClean="0"/>
              <a:t>and </a:t>
            </a:r>
            <a:r>
              <a:rPr lang="en-US" sz="2000" dirty="0"/>
              <a:t>that we had just completed the first successful discovery fire drill in gravitational wave observation history, </a:t>
            </a:r>
            <a:endParaRPr lang="en-US" sz="2000" dirty="0" smtClean="0"/>
          </a:p>
          <a:p>
            <a:pPr marL="0" indent="0">
              <a:spcAft>
                <a:spcPts val="600"/>
              </a:spcAft>
              <a:buNone/>
            </a:pPr>
            <a:r>
              <a:rPr lang="en-US" sz="2000" dirty="0" smtClean="0"/>
              <a:t>we </a:t>
            </a:r>
            <a:r>
              <a:rPr lang="en-US" sz="2000" dirty="0"/>
              <a:t>still treated it as a moment of </a:t>
            </a:r>
            <a:r>
              <a:rPr lang="en-US" sz="2000" dirty="0" smtClean="0"/>
              <a:t>celebration.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000" dirty="0" smtClean="0"/>
              <a:t>We </a:t>
            </a:r>
            <a:r>
              <a:rPr lang="en-US" sz="2000" dirty="0"/>
              <a:t>raised glasses of champagne, and toasted our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fake success (insert appropriate emoji, if one exists).</a:t>
            </a:r>
            <a:r>
              <a:rPr lang="en-US" sz="2000" dirty="0"/>
              <a:t> </a:t>
            </a:r>
            <a:endParaRPr lang="en-US" sz="2000" dirty="0" smtClean="0"/>
          </a:p>
          <a:p>
            <a:pPr marL="0" indent="0">
              <a:spcAft>
                <a:spcPts val="600"/>
              </a:spcAft>
              <a:buNone/>
            </a:pPr>
            <a:r>
              <a:rPr lang="en-US" sz="2000" dirty="0" smtClean="0"/>
              <a:t>The success: our </a:t>
            </a:r>
            <a:r>
              <a:rPr lang="en-US" sz="2000" dirty="0"/>
              <a:t>collaboration had agreed for the first time what standards we’d use, and how we’d minimize our biases. </a:t>
            </a:r>
            <a:endParaRPr lang="en-US" sz="2000" dirty="0" smtClean="0"/>
          </a:p>
          <a:p>
            <a:pPr marL="0" indent="0">
              <a:spcAft>
                <a:spcPts val="600"/>
              </a:spcAft>
              <a:buNone/>
            </a:pPr>
            <a:r>
              <a:rPr lang="en-US" sz="2000" dirty="0" smtClean="0"/>
              <a:t>For </a:t>
            </a:r>
            <a:r>
              <a:rPr lang="en-US" sz="2000" dirty="0"/>
              <a:t>the first time, we had decided </a:t>
            </a:r>
            <a:r>
              <a:rPr lang="en-US" sz="2000" dirty="0" smtClean="0"/>
              <a:t>what we need to have </a:t>
            </a:r>
            <a:r>
              <a:rPr lang="en-US" sz="2000" dirty="0"/>
              <a:t>enough evidence for a </a:t>
            </a:r>
            <a:r>
              <a:rPr lang="en-US" sz="2000" dirty="0" smtClean="0"/>
              <a:t>detection and a great discovery.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6</a:t>
            </a:fld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239000" cy="1143000"/>
          </a:xfrm>
        </p:spPr>
        <p:txBody>
          <a:bodyPr/>
          <a:lstStyle/>
          <a:p>
            <a:r>
              <a:rPr lang="en-US" smtClean="0"/>
              <a:t>The envelope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00" y="0"/>
            <a:ext cx="4064000" cy="2425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3740150"/>
            <a:ext cx="19304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4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Documenting the emotional stress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505200"/>
            <a:ext cx="6781800" cy="31543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7</a:t>
            </a:fld>
            <a:endParaRPr lang="en-US">
              <a:solidFill>
                <a:srgbClr val="114FF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6627168"/>
            <a:ext cx="32367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</a:rPr>
              <a:t>http://</a:t>
            </a:r>
            <a:r>
              <a:rPr lang="en-US" sz="900" dirty="0" err="1" smtClean="0">
                <a:solidFill>
                  <a:schemeClr val="tx2"/>
                </a:solidFill>
              </a:rPr>
              <a:t>nautil.us</a:t>
            </a:r>
            <a:r>
              <a:rPr lang="en-US" sz="900" dirty="0" smtClean="0">
                <a:solidFill>
                  <a:schemeClr val="tx2"/>
                </a:solidFill>
              </a:rPr>
              <a:t>/issue/42/fakes/the-cosmologists-who-faked-it</a:t>
            </a:r>
            <a:endParaRPr lang="en-US" sz="9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42" y="1618416"/>
            <a:ext cx="4777916" cy="18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1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 GW150914 a blind injection?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09738"/>
            <a:ext cx="8763000" cy="469106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Fast forward to September 14, 2015:</a:t>
            </a:r>
          </a:p>
          <a:p>
            <a:r>
              <a:rPr lang="en-US" sz="1800" dirty="0" smtClean="0"/>
              <a:t>We remembered the Big Dog saga, September 16, 2010. But </a:t>
            </a:r>
            <a:r>
              <a:rPr lang="is-IS" sz="1800" dirty="0" smtClean="0"/>
              <a:t>…</a:t>
            </a:r>
            <a:endParaRPr lang="en-US" sz="1800" dirty="0" smtClean="0"/>
          </a:p>
          <a:p>
            <a:r>
              <a:rPr lang="en-US" sz="1800" dirty="0" smtClean="0"/>
              <a:t>We were told: “there </a:t>
            </a:r>
            <a:r>
              <a:rPr lang="en-US" sz="1800" dirty="0"/>
              <a:t>was no blind injection team convened for </a:t>
            </a:r>
            <a:r>
              <a:rPr lang="en-US" sz="1800" dirty="0" smtClean="0"/>
              <a:t>Advanced LIGO, </a:t>
            </a:r>
            <a:br>
              <a:rPr lang="en-US" sz="1800" dirty="0" smtClean="0"/>
            </a:br>
            <a:r>
              <a:rPr lang="en-US" sz="1800" dirty="0" smtClean="0"/>
              <a:t>and </a:t>
            </a:r>
            <a:r>
              <a:rPr lang="en-US" sz="1800" dirty="0"/>
              <a:t>this wasn’t a blind injection.”</a:t>
            </a:r>
          </a:p>
          <a:p>
            <a:r>
              <a:rPr lang="en-US" sz="1800" dirty="0" smtClean="0"/>
              <a:t>In our electronic logbook: “There were NO Transient Injections during G184098 Candidate Event.” (award for best e-log entry of the year.)</a:t>
            </a:r>
          </a:p>
          <a:p>
            <a:r>
              <a:rPr lang="en-US" sz="1800" dirty="0" smtClean="0"/>
              <a:t>Still</a:t>
            </a:r>
            <a:r>
              <a:rPr lang="en-US" sz="1800" dirty="0"/>
              <a:t>, we doubted </a:t>
            </a:r>
            <a:r>
              <a:rPr lang="en-US" sz="1800" dirty="0" smtClean="0"/>
              <a:t>this. </a:t>
            </a:r>
            <a:r>
              <a:rPr lang="en-US" sz="1800" dirty="0"/>
              <a:t>We asked to look at the </a:t>
            </a:r>
            <a:r>
              <a:rPr lang="en-US" sz="1800" dirty="0" smtClean="0"/>
              <a:t>blind </a:t>
            </a:r>
            <a:r>
              <a:rPr lang="en-US" sz="1800" dirty="0"/>
              <a:t>injection data channel. </a:t>
            </a:r>
            <a:br>
              <a:rPr lang="en-US" sz="1800" dirty="0"/>
            </a:br>
            <a:r>
              <a:rPr lang="en-US" sz="1800" dirty="0"/>
              <a:t>The response: “Go right ahead.” We looked and found nothing. </a:t>
            </a:r>
            <a:endParaRPr lang="en-US" sz="1800" dirty="0" smtClean="0"/>
          </a:p>
          <a:p>
            <a:r>
              <a:rPr lang="en-US" sz="1800" dirty="0" smtClean="0"/>
              <a:t>Was GW150914 a blind injection?</a:t>
            </a:r>
          </a:p>
          <a:p>
            <a:pPr lvl="1"/>
            <a:r>
              <a:rPr lang="en-US" dirty="0" smtClean="0"/>
              <a:t>Check the not-so-secret blind injection channel. Nothing.</a:t>
            </a:r>
          </a:p>
          <a:p>
            <a:pPr lvl="1"/>
            <a:r>
              <a:rPr lang="en-US" dirty="0" smtClean="0"/>
              <a:t>A double-blind injection? Check the </a:t>
            </a:r>
            <a:r>
              <a:rPr lang="en-US" i="1" dirty="0"/>
              <a:t>secret</a:t>
            </a:r>
            <a:r>
              <a:rPr lang="en-US" dirty="0"/>
              <a:t> blind injection </a:t>
            </a:r>
            <a:r>
              <a:rPr lang="en-US" dirty="0" smtClean="0"/>
              <a:t>channel.</a:t>
            </a:r>
          </a:p>
          <a:p>
            <a:pPr lvl="2"/>
            <a:r>
              <a:rPr lang="en-US" dirty="0" smtClean="0"/>
              <a:t>There was no secret blind injection channel.</a:t>
            </a:r>
          </a:p>
          <a:p>
            <a:pPr lvl="1"/>
            <a:r>
              <a:rPr lang="en-US" dirty="0" smtClean="0"/>
              <a:t>A rogue injection, by a disaffected ex-employee? How to hide the evidence?</a:t>
            </a:r>
          </a:p>
          <a:p>
            <a:pPr lvl="2"/>
            <a:r>
              <a:rPr lang="en-US" dirty="0" smtClean="0"/>
              <a:t>We couldn’t figure out how to do it ourselves!</a:t>
            </a:r>
          </a:p>
          <a:p>
            <a:pPr lvl="1"/>
            <a:r>
              <a:rPr lang="en-US" dirty="0" smtClean="0"/>
              <a:t>An evil genius?</a:t>
            </a:r>
          </a:p>
          <a:p>
            <a:pPr lvl="2"/>
            <a:r>
              <a:rPr lang="en-US" dirty="0" smtClean="0"/>
              <a:t>Smarter than us!?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8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Blind analyses in LIGO GW searches</a:t>
            </a:r>
            <a:endParaRPr lang="en-US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713123"/>
                <a:ext cx="4876800" cy="4572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 smtClean="0"/>
                  <a:t>Discovery based on one event</a:t>
                </a:r>
                <a:r>
                  <a:rPr lang="is-IS" sz="2000" dirty="0" smtClean="0"/>
                  <a:t>…?</a:t>
                </a:r>
                <a:endParaRPr lang="en-US" sz="2000" dirty="0" smtClean="0"/>
              </a:p>
              <a:p>
                <a:r>
                  <a:rPr lang="en-US" sz="2000" dirty="0" smtClean="0"/>
                  <a:t>Rare in discovery physics </a:t>
                </a:r>
              </a:p>
              <a:p>
                <a:r>
                  <a:rPr lang="en-US" sz="2000" dirty="0" err="1" smtClean="0"/>
                  <a:t>cf</a:t>
                </a:r>
                <a:r>
                  <a:rPr lang="en-US" sz="2000" dirty="0" smtClean="0"/>
                  <a:t> discovery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200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00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Ω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 smtClean="0"/>
                  <a:t> at BNL in 1964, </a:t>
                </a:r>
              </a:p>
              <a:p>
                <a:r>
                  <a:rPr lang="en-US" sz="2000" dirty="0" smtClean="0"/>
                  <a:t>or 25 neutrinos from SN1987a</a:t>
                </a:r>
              </a:p>
              <a:p>
                <a:r>
                  <a:rPr lang="en-US" sz="2000" dirty="0" smtClean="0"/>
                  <a:t>Contrast with Higgs, 5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sz="2000" dirty="0" smtClean="0"/>
                  <a:t> peak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𝛾𝛾</m:t>
                        </m:r>
                      </m:sub>
                    </m:sSub>
                  </m:oMath>
                </a14:m>
                <a:r>
                  <a:rPr lang="en-US" sz="2000" dirty="0" smtClean="0"/>
                  <a:t> above a large but smooth background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 smtClean="0"/>
                  <a:t>GW150914 was ONE event on top of an estimated background of </a:t>
                </a:r>
                <a:br>
                  <a:rPr lang="en-US" sz="2000" dirty="0" smtClean="0"/>
                </a:br>
                <a:r>
                  <a:rPr lang="en-US" sz="2000" dirty="0" smtClean="0"/>
                  <a:t>&lt; 10</a:t>
                </a:r>
                <a:r>
                  <a:rPr lang="en-US" sz="2000" baseline="30000" dirty="0" smtClean="0"/>
                  <a:t>-7</a:t>
                </a:r>
                <a:r>
                  <a:rPr lang="en-US" sz="2000" dirty="0" smtClean="0"/>
                  <a:t> events (upper limit). </a:t>
                </a:r>
              </a:p>
              <a:p>
                <a:pPr marL="0" indent="0">
                  <a:buNone/>
                </a:pPr>
                <a:endParaRPr lang="en-US" sz="2000" dirty="0" smtClean="0"/>
              </a:p>
              <a:p>
                <a:r>
                  <a:rPr lang="en-US" sz="2000" dirty="0" smtClean="0"/>
                  <a:t>We must minimize confirmation bias in establishing this number!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713123"/>
                <a:ext cx="4876800" cy="4572000"/>
              </a:xfrm>
              <a:blipFill rotWithShape="0">
                <a:blip r:embed="rId2"/>
                <a:stretch>
                  <a:fillRect l="-1375" t="-667" r="-2250" b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9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981199"/>
            <a:ext cx="2819400" cy="19397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050" y="3999123"/>
            <a:ext cx="2978150" cy="245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6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1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4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2830136"/>
  <p:tag name="USESCHEMECOLORS" val="True"/>
  <p:tag name="GRIDROTATIONINTERVAL" val="2"/>
  <p:tag name="CHARTCOLORS" val="0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True"/>
  <p:tag name="DELIMITERS" val="3.1"/>
  <p:tag name="TPFULLVERSION" val="4.2.3.231"/>
  <p:tag name="INCLUDESESSIO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heme/theme1.xml><?xml version="1.0" encoding="utf-8"?>
<a:theme xmlns:a="http://schemas.openxmlformats.org/drawingml/2006/main" name="LIGO_II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LIGO_II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Data\Microsoft\Templates\LIGOtalk.pot</Template>
  <TotalTime>43678</TotalTime>
  <Words>2185</Words>
  <Application>Microsoft Macintosh PowerPoint</Application>
  <PresentationFormat>On-screen Show (4:3)</PresentationFormat>
  <Paragraphs>328</Paragraphs>
  <Slides>38</Slides>
  <Notes>11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Arial</vt:lpstr>
      <vt:lpstr>Calibri</vt:lpstr>
      <vt:lpstr>Cambria Math</vt:lpstr>
      <vt:lpstr>Helvetica</vt:lpstr>
      <vt:lpstr>Monotype Sorts</vt:lpstr>
      <vt:lpstr>ＭＳ Ｐゴシック</vt:lpstr>
      <vt:lpstr>Symbol</vt:lpstr>
      <vt:lpstr>Times</vt:lpstr>
      <vt:lpstr>Times New Roman</vt:lpstr>
      <vt:lpstr>Wingdings</vt:lpstr>
      <vt:lpstr>LIGO_II</vt:lpstr>
      <vt:lpstr>1_LIGO_II</vt:lpstr>
      <vt:lpstr>Photo Editor Photo</vt:lpstr>
      <vt:lpstr>Equation</vt:lpstr>
      <vt:lpstr>Searching for Gravitational Waves with LIGO: the role of blind injections and blind analyses </vt:lpstr>
      <vt:lpstr>Discovery: GW150914</vt:lpstr>
      <vt:lpstr>LIGO’s FIRST “discovery”: the BIG DOG</vt:lpstr>
      <vt:lpstr>Blind injections</vt:lpstr>
      <vt:lpstr>We wrote a paper … (Observation / evidence / discovery ...)</vt:lpstr>
      <vt:lpstr>The envelope</vt:lpstr>
      <vt:lpstr>Documenting the emotional stress</vt:lpstr>
      <vt:lpstr>Was GW150914 a blind injection?</vt:lpstr>
      <vt:lpstr>Blind analyses in LIGO GW searches</vt:lpstr>
      <vt:lpstr>CDMS open box, 2007</vt:lpstr>
      <vt:lpstr>The Advanced LIGO detectors</vt:lpstr>
      <vt:lpstr>The big issue: non-Gaussianity and non-stationarity of detector data</vt:lpstr>
      <vt:lpstr>Classify LIGO glitches,  and train a machine-learning algorithm!</vt:lpstr>
      <vt:lpstr>Which is the real event?</vt:lpstr>
      <vt:lpstr>Matched Filtering</vt:lpstr>
      <vt:lpstr>Template-based searches</vt:lpstr>
      <vt:lpstr>Ranking the detection candidates</vt:lpstr>
      <vt:lpstr>Candidate event trigger  SNR distribution</vt:lpstr>
      <vt:lpstr>Removing detector  misbehavior “blindly”</vt:lpstr>
      <vt:lpstr>Removing detector  misbehavior “blindly”</vt:lpstr>
      <vt:lpstr>p-value vs. p-astro</vt:lpstr>
      <vt:lpstr>Opening the box: Search results Advanced LIGO Observing Run O1</vt:lpstr>
      <vt:lpstr>The “little dogs”</vt:lpstr>
      <vt:lpstr>To kill the “little dogs”, or not?</vt:lpstr>
      <vt:lpstr>Accumulating sufficient statistics for background estimation</vt:lpstr>
      <vt:lpstr>Multi-messenger Astronomy with Gravitational Waves</vt:lpstr>
      <vt:lpstr>Low-latency identification of  transients for rapid (&lt; ~100s) followup</vt:lpstr>
      <vt:lpstr>Are we really doing  a blind analysis?</vt:lpstr>
      <vt:lpstr>How to get it wrong:  high mass binary black holes,  higher order modes</vt:lpstr>
      <vt:lpstr>How to get it wrong:  echoes from the abyss</vt:lpstr>
      <vt:lpstr>GW sources for LIGO: The most energetic processes  in the universe</vt:lpstr>
      <vt:lpstr>Frequency-Time  Characteristics of GW Sources</vt:lpstr>
      <vt:lpstr>“Unmodeled” Transient  GWs (Bursts)</vt:lpstr>
      <vt:lpstr>GW Burst candidate event from 2003</vt:lpstr>
      <vt:lpstr>Loudest event in S2 burst search, triple coincidence</vt:lpstr>
      <vt:lpstr>The Airplane Event</vt:lpstr>
      <vt:lpstr>Continuous GWs from  spinning neutron stars (pulsars)</vt:lpstr>
      <vt:lpstr>Take-home message</vt:lpstr>
    </vt:vector>
  </TitlesOfParts>
  <Company>University of Maryland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LIGO Listens for Gravitational Waves</dc:title>
  <dc:creator>Peter Shawhan</dc:creator>
  <cp:lastModifiedBy>Microsoft Office User</cp:lastModifiedBy>
  <cp:revision>944</cp:revision>
  <cp:lastPrinted>2017-03-13T16:57:45Z</cp:lastPrinted>
  <dcterms:created xsi:type="dcterms:W3CDTF">2003-11-10T03:19:28Z</dcterms:created>
  <dcterms:modified xsi:type="dcterms:W3CDTF">2017-03-16T17:31:51Z</dcterms:modified>
</cp:coreProperties>
</file>