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49" r:id="rId2"/>
    <p:sldMasterId id="2147483696" r:id="rId3"/>
  </p:sldMasterIdLst>
  <p:notesMasterIdLst>
    <p:notesMasterId r:id="rId27"/>
  </p:notesMasterIdLst>
  <p:handoutMasterIdLst>
    <p:handoutMasterId r:id="rId28"/>
  </p:handoutMasterIdLst>
  <p:sldIdLst>
    <p:sldId id="456" r:id="rId4"/>
    <p:sldId id="492" r:id="rId5"/>
    <p:sldId id="561" r:id="rId6"/>
    <p:sldId id="562" r:id="rId7"/>
    <p:sldId id="540" r:id="rId8"/>
    <p:sldId id="541" r:id="rId9"/>
    <p:sldId id="542" r:id="rId10"/>
    <p:sldId id="558" r:id="rId11"/>
    <p:sldId id="473" r:id="rId12"/>
    <p:sldId id="563" r:id="rId13"/>
    <p:sldId id="557" r:id="rId14"/>
    <p:sldId id="560" r:id="rId15"/>
    <p:sldId id="545" r:id="rId16"/>
    <p:sldId id="544" r:id="rId17"/>
    <p:sldId id="546" r:id="rId18"/>
    <p:sldId id="547" r:id="rId19"/>
    <p:sldId id="556" r:id="rId20"/>
    <p:sldId id="548" r:id="rId21"/>
    <p:sldId id="549" r:id="rId22"/>
    <p:sldId id="550" r:id="rId23"/>
    <p:sldId id="551" r:id="rId24"/>
    <p:sldId id="555" r:id="rId25"/>
    <p:sldId id="538" r:id="rId26"/>
  </p:sldIdLst>
  <p:sldSz cx="9144000" cy="6858000" type="screen4x3"/>
  <p:notesSz cx="6400800" cy="8686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6600"/>
    <a:srgbClr val="3333CC"/>
    <a:srgbClr val="FFFF00"/>
    <a:srgbClr val="6600CC"/>
    <a:srgbClr val="FF0000"/>
    <a:srgbClr val="FF33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04"/>
    <p:restoredTop sz="94086"/>
  </p:normalViewPr>
  <p:slideViewPr>
    <p:cSldViewPr>
      <p:cViewPr>
        <p:scale>
          <a:sx n="95" d="100"/>
          <a:sy n="95" d="100"/>
        </p:scale>
        <p:origin x="632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6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4" Type="http://schemas.openxmlformats.org/officeDocument/2006/relationships/chartUserShapes" Target="../drawings/drawing1.xml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2146155341693"/>
          <c:y val="0.0"/>
          <c:w val="0.557312749100807"/>
          <c:h val="1.0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5"/>
            <c:spPr>
              <a:solidFill>
                <a:srgbClr val="FF6600"/>
              </a:solidFill>
              <a:ln w="19050">
                <a:solidFill>
                  <a:schemeClr val="lt1"/>
                </a:solidFill>
              </a:ln>
              <a:effectLst>
                <a:softEdge rad="127000"/>
              </a:effectLst>
              <a:scene3d>
                <a:camera prst="orthographicFront"/>
                <a:lightRig rig="flat" dir="t"/>
              </a:scene3d>
              <a:sp3d prstMaterial="matte">
                <a:bevelT w="101600" prst="riblet"/>
              </a:sp3d>
            </c:spPr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Sheet1!$A$2:$A$5</c:f>
              <c:strCache>
                <c:ptCount val="3"/>
                <c:pt idx="0">
                  <c:v>Vacuum squeezing</c:v>
                </c:pt>
                <c:pt idx="1">
                  <c:v>Better coatings</c:v>
                </c:pt>
                <c:pt idx="2">
                  <c:v>Longer arm cavities in new facilities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33.33333333333334</c:v>
                </c:pt>
                <c:pt idx="1">
                  <c:v>33.33333333333334</c:v>
                </c:pt>
                <c:pt idx="2">
                  <c:v>33.33333333333334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0.30556</cdr:x>
      <cdr:y>0.16836</cdr:y>
    </cdr:from>
    <cdr:to>
      <cdr:x>0.53705</cdr:x>
      <cdr:y>0.4465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14600" y="762000"/>
          <a:ext cx="1905071" cy="12588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dirty="0" smtClean="0"/>
            <a:t>More power /</a:t>
          </a:r>
          <a:br>
            <a:rPr lang="en-US" sz="2400" dirty="0" smtClean="0"/>
          </a:br>
          <a:r>
            <a:rPr lang="en-US" sz="2400" dirty="0" smtClean="0"/>
            <a:t>Quantum</a:t>
          </a:r>
          <a:br>
            <a:rPr lang="en-US" sz="2400" dirty="0" smtClean="0"/>
          </a:br>
          <a:r>
            <a:rPr lang="en-US" sz="2400" dirty="0" smtClean="0"/>
            <a:t>Squeezing</a:t>
          </a:r>
        </a:p>
      </cdr:txBody>
    </cdr:sp>
  </cdr:relSizeAnchor>
  <cdr:relSizeAnchor xmlns:cdr="http://schemas.openxmlformats.org/drawingml/2006/chartDrawing">
    <cdr:from>
      <cdr:x>0.27778</cdr:x>
      <cdr:y>0.57243</cdr:y>
    </cdr:from>
    <cdr:to>
      <cdr:x>0.48148</cdr:x>
      <cdr:y>0.75763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286000" y="2590800"/>
          <a:ext cx="1676400" cy="838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dirty="0" smtClean="0"/>
            <a:t>Lower mechanical</a:t>
          </a:r>
          <a:br>
            <a:rPr lang="en-US" sz="2000" dirty="0" smtClean="0"/>
          </a:br>
          <a:r>
            <a:rPr lang="en-US" sz="2000" dirty="0" smtClean="0"/>
            <a:t>loss coatings</a:t>
          </a:r>
          <a:endParaRPr lang="en-US" sz="2000" dirty="0"/>
        </a:p>
      </cdr:txBody>
    </cdr:sp>
  </cdr:relSizeAnchor>
  <cdr:relSizeAnchor xmlns:cdr="http://schemas.openxmlformats.org/drawingml/2006/chartDrawing">
    <cdr:from>
      <cdr:x>0.59259</cdr:x>
      <cdr:y>0.31989</cdr:y>
    </cdr:from>
    <cdr:to>
      <cdr:x>0.72222</cdr:x>
      <cdr:y>0.55559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876800" y="1447800"/>
          <a:ext cx="1066800" cy="1066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smtClean="0"/>
            <a:t>Longer</a:t>
          </a:r>
        </a:p>
        <a:p xmlns:a="http://schemas.openxmlformats.org/drawingml/2006/main">
          <a:r>
            <a:rPr lang="en-US" sz="2800" dirty="0" smtClean="0"/>
            <a:t>arms</a:t>
          </a:r>
          <a:endParaRPr lang="en-US" sz="28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6170" tIns="43086" rIns="86170" bIns="43086" numCol="1" anchor="t" anchorCtr="0" compatLnSpc="1">
            <a:prstTxWarp prst="textNoShape">
              <a:avLst/>
            </a:prstTxWarp>
          </a:bodyPr>
          <a:lstStyle>
            <a:lvl1pPr defTabSz="862013">
              <a:defRPr sz="1100"/>
            </a:lvl1pPr>
          </a:lstStyle>
          <a:p>
            <a:endParaRPr lang="en-US" altLang="en-US"/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625850" y="0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6170" tIns="43086" rIns="86170" bIns="43086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endParaRPr lang="en-US" altLang="en-US"/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250238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6170" tIns="43086" rIns="86170" bIns="43086" numCol="1" anchor="b" anchorCtr="0" compatLnSpc="1">
            <a:prstTxWarp prst="textNoShape">
              <a:avLst/>
            </a:prstTxWarp>
          </a:bodyPr>
          <a:lstStyle>
            <a:lvl1pPr defTabSz="862013">
              <a:defRPr sz="1100"/>
            </a:lvl1pPr>
          </a:lstStyle>
          <a:p>
            <a:endParaRPr lang="en-US" altLang="en-US"/>
          </a:p>
        </p:txBody>
      </p:sp>
      <p:sp>
        <p:nvSpPr>
          <p:cNvPr id="401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625850" y="8250238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6170" tIns="43086" rIns="86170" bIns="43086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fld id="{7AE259F0-E025-384A-9348-5CB72B1E29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356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6170" tIns="43086" rIns="86170" bIns="43086" numCol="1" anchor="t" anchorCtr="0" compatLnSpc="1">
            <a:prstTxWarp prst="textNoShape">
              <a:avLst/>
            </a:prstTxWarp>
          </a:bodyPr>
          <a:lstStyle>
            <a:lvl1pPr defTabSz="862013">
              <a:defRPr sz="1100"/>
            </a:lvl1pPr>
          </a:lstStyle>
          <a:p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625850" y="0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6170" tIns="43086" rIns="86170" bIns="43086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28700" y="650875"/>
            <a:ext cx="4343400" cy="3257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39763" y="4125913"/>
            <a:ext cx="5121275" cy="391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6170" tIns="43086" rIns="86170" bIns="430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0238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6170" tIns="43086" rIns="86170" bIns="43086" numCol="1" anchor="b" anchorCtr="0" compatLnSpc="1">
            <a:prstTxWarp prst="textNoShape">
              <a:avLst/>
            </a:prstTxWarp>
          </a:bodyPr>
          <a:lstStyle>
            <a:lvl1pPr defTabSz="862013">
              <a:defRPr sz="1100"/>
            </a:lvl1pPr>
          </a:lstStyle>
          <a:p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625850" y="8250238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6170" tIns="43086" rIns="86170" bIns="43086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fld id="{8F185C92-4C71-814E-BCEE-E5CB639B0F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8626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C52F19-E4A5-CA4C-AFF1-459576E812AA}" type="slidenum">
              <a:rPr lang="en-US" altLang="en-US">
                <a:solidFill>
                  <a:srgbClr val="000000"/>
                </a:solidFill>
              </a:rPr>
              <a:pPr/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36849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C52F19-E4A5-CA4C-AFF1-459576E812AA}" type="slidenum">
              <a:rPr lang="en-US" altLang="en-US">
                <a:solidFill>
                  <a:srgbClr val="000000"/>
                </a:solidFill>
              </a:rPr>
              <a:pPr/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8771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04AB5-CDA7-074E-A1D6-E24E768F51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252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A0964-5DC3-6B40-AC6F-9E673EF515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340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CA8369-C584-2B46-B159-60A5D2FD20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8030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68DDE7-FE73-0B41-95D9-891B3D7E7D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0146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FC89C-7AB3-E24A-9B45-F9EC50525C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359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DE1566-30EB-EB43-B0F7-E8ECDA874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7243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E6BB56-FACD-2844-B158-3DB74D5FA7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856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0263C7-D3D4-6D4D-8286-8C2DD2155E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4976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5C077F-E09E-AD4A-9E42-954A099197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39707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29ED-5DAC-3B4B-9116-C24F26517E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3970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EDBBCF-FA9E-1146-9520-4FF90E4084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7385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8EF94D-680F-8241-B8DC-AF97C0ADD5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304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ADF2BD-893B-F944-BCD8-B56C2A45FB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2901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DC0438-4258-5248-9D14-EE5F1EF436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9872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05B357-0737-8E4D-B0C9-CEBBF1EA4E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9533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3ED-9C44-AD4F-A840-FC12C1C8E3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F6DC6-A8F4-6A48-ACB5-9DB2BC8D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B4FE6-FF15-3649-A4B6-ABAAFE3CA9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F6DC6-A8F4-6A48-ACB5-9DB2BC8D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AA6DF-1273-F74C-9ABA-1B5F565C82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F6DC6-A8F4-6A48-ACB5-9DB2BC8D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0C09-B059-5742-8807-75E61C645A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F6DC6-A8F4-6A48-ACB5-9DB2BC8D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0615A-DBF9-9445-A79F-EE3FB4F147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F6DC6-A8F4-6A48-ACB5-9DB2BC8D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4F674-F545-9940-A12C-7C79A7B386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F6DC6-A8F4-6A48-ACB5-9DB2BC8D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40DE3-47CB-EB4A-8E0C-B5D01CA88CC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F6DC6-A8F4-6A48-ACB5-9DB2BC8D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9E37A-21CC-4846-97F1-776FE5C946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5203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612F5-6CCD-9040-BCA0-18876B4D1D8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F6DC6-A8F4-6A48-ACB5-9DB2BC8D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AE48B-387A-E34F-93BB-245DEB6E34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F6DC6-A8F4-6A48-ACB5-9DB2BC8D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FF3B0-C79A-0941-B6AA-269727FCAE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F6DC6-A8F4-6A48-ACB5-9DB2BC8D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7436-F66C-6E48-A4E9-DC557E1FEB3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F6DC6-A8F4-6A48-ACB5-9DB2BC8D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1DA2AC-0F38-6B4D-AF52-820F7FF3C6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470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368E79-2408-F340-A156-867478F3D0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600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64C6E4-C244-7847-8615-293D0BD841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979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747193-E9D3-0543-831D-6DC6ED7414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943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573D8-BB2C-7F4F-9EA3-5B0EE9C42B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443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AD2C6F-C016-2349-ABDD-25201A8E03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6416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jpeg"/><Relationship Id="rId14" Type="http://schemas.openxmlformats.org/officeDocument/2006/relationships/image" Target="../media/image3.png"/><Relationship Id="rId15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437B580-6B89-3B48-9982-BCC45642DE0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152400"/>
            <a:ext cx="5638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87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87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87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C592F78-82D2-5242-B78C-85625149EBA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87399" name="Picture 7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9688"/>
            <a:ext cx="1255713" cy="125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400" name="Picture 8" descr="https://dcc.ligo.org/public/0000/F0900035/001/F0900035-v1%20(high%20resolution).jpg"/>
          <p:cNvPicPr>
            <a:picLocks noChangeAspect="1" noChangeArrowheads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1200" cy="142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8A6730AA-2E81-344A-97FF-10D212989A7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3/18/17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8CCF6DC6-A8F4-6A48-ACB5-9DB2BC8D9CF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0298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tiff"/><Relationship Id="rId3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8.emf"/><Relationship Id="rId6" Type="http://schemas.openxmlformats.org/officeDocument/2006/relationships/image" Target="../media/image9.jpeg"/><Relationship Id="rId7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5" Type="http://schemas.openxmlformats.org/officeDocument/2006/relationships/image" Target="../media/image20.tiff"/><Relationship Id="rId6" Type="http://schemas.openxmlformats.org/officeDocument/2006/relationships/image" Target="../media/image21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22"/>
            <a:ext cx="9144000" cy="6846178"/>
          </a:xfrm>
          <a:prstGeom prst="rect">
            <a:avLst/>
          </a:prstGeom>
        </p:spPr>
      </p:pic>
      <p:sp>
        <p:nvSpPr>
          <p:cNvPr id="407558" name="Rectangle 6"/>
          <p:cNvSpPr>
            <a:spLocks noChangeArrowheads="1"/>
          </p:cNvSpPr>
          <p:nvPr/>
        </p:nvSpPr>
        <p:spPr bwMode="auto">
          <a:xfrm>
            <a:off x="1371600" y="381000"/>
            <a:ext cx="65532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algn="ctr">
              <a:defRPr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algn="ctr">
              <a:defRPr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algn="ctr">
              <a:defRPr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algn="ctr">
              <a:defRPr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lang="en-US" altLang="en-US" dirty="0" smtClean="0">
                <a:solidFill>
                  <a:srgbClr val="FFE3A5"/>
                </a:solidFill>
              </a:rPr>
              <a:t>Supernovae &amp; the next generation of GW observatories</a:t>
            </a:r>
            <a:endParaRPr lang="en-US" altLang="en-US" dirty="0">
              <a:solidFill>
                <a:srgbClr val="FFE3A5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24739" y="6488668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b="1" dirty="0" smtClean="0"/>
              <a:t>LIGO-G1700567</a:t>
            </a:r>
            <a:endParaRPr lang="is-I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818278"/>
            <a:ext cx="3657600" cy="205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63945" y="5410200"/>
            <a:ext cx="25272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E3A5"/>
                </a:solidFill>
              </a:rPr>
              <a:t>Supernovae Workshop</a:t>
            </a:r>
            <a:br>
              <a:rPr lang="en-US" dirty="0" smtClean="0">
                <a:solidFill>
                  <a:srgbClr val="FFE3A5"/>
                </a:solidFill>
              </a:rPr>
            </a:br>
            <a:r>
              <a:rPr lang="en-US" dirty="0" smtClean="0">
                <a:solidFill>
                  <a:srgbClr val="FFE3A5"/>
                </a:solidFill>
              </a:rPr>
              <a:t>Pasadena</a:t>
            </a:r>
          </a:p>
          <a:p>
            <a:r>
              <a:rPr lang="en-US" dirty="0" smtClean="0">
                <a:solidFill>
                  <a:srgbClr val="FFE3A5"/>
                </a:solidFill>
              </a:rPr>
              <a:t>March 18, 2017</a:t>
            </a:r>
            <a:br>
              <a:rPr lang="en-US" dirty="0" smtClean="0">
                <a:solidFill>
                  <a:srgbClr val="FFE3A5"/>
                </a:solidFill>
              </a:rPr>
            </a:br>
            <a:r>
              <a:rPr lang="en-US" dirty="0" smtClean="0">
                <a:solidFill>
                  <a:srgbClr val="FFE3A5"/>
                </a:solidFill>
              </a:rPr>
              <a:t>Stefan Ballmer</a:t>
            </a:r>
          </a:p>
        </p:txBody>
      </p:sp>
    </p:spTree>
    <p:extLst>
      <p:ext uri="{BB962C8B-B14F-4D97-AF65-F5344CB8AC3E}">
        <p14:creationId xmlns:p14="http://schemas.microsoft.com/office/powerpoint/2010/main" val="32921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thoughts,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839200" cy="4525963"/>
          </a:xfrm>
        </p:spPr>
        <p:txBody>
          <a:bodyPr/>
          <a:lstStyle/>
          <a:p>
            <a:endParaRPr lang="en-US" dirty="0"/>
          </a:p>
          <a:p>
            <a:r>
              <a:rPr lang="en-US" dirty="0" smtClean="0"/>
              <a:t>Inclination angle dependence?</a:t>
            </a:r>
          </a:p>
          <a:p>
            <a:endParaRPr lang="en-US" dirty="0" smtClean="0"/>
          </a:p>
          <a:p>
            <a:r>
              <a:rPr lang="en-US" dirty="0" smtClean="0"/>
              <a:t>Rotational energy dependence?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Calibration will be smaller than this</a:t>
            </a:r>
            <a:r>
              <a:rPr lang="is-IS" dirty="0" smtClean="0"/>
              <a:t>…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8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Message: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819400"/>
            <a:ext cx="7924800" cy="1295400"/>
          </a:xfrm>
        </p:spPr>
        <p:txBody>
          <a:bodyPr/>
          <a:lstStyle/>
          <a:p>
            <a:r>
              <a:rPr lang="en-US" sz="5400" dirty="0" smtClean="0">
                <a:solidFill>
                  <a:srgbClr val="FF0000"/>
                </a:solidFill>
              </a:rPr>
              <a:t>Don’t worry about calibration</a:t>
            </a:r>
            <a:r>
              <a:rPr lang="is-IS" sz="5400" dirty="0" smtClean="0">
                <a:solidFill>
                  <a:srgbClr val="FF0000"/>
                </a:solidFill>
              </a:rPr>
              <a:t>…</a:t>
            </a:r>
            <a:endParaRPr lang="en-US" sz="5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60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5867400" cy="11430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What about detuning</a:t>
            </a:r>
            <a:r>
              <a:rPr lang="en-US" smtClean="0">
                <a:solidFill>
                  <a:srgbClr val="FF0000"/>
                </a:solidFill>
              </a:rPr>
              <a:t>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839200" cy="4953000"/>
          </a:xfrm>
        </p:spPr>
        <p:txBody>
          <a:bodyPr/>
          <a:lstStyle/>
          <a:p>
            <a:r>
              <a:rPr lang="en-US" sz="2800" dirty="0" smtClean="0"/>
              <a:t>You can still find old detuned Advanced LIGO design curves with Google (Internet has no delete button)</a:t>
            </a:r>
          </a:p>
          <a:p>
            <a:endParaRPr lang="en-US" sz="2800" dirty="0" smtClean="0"/>
          </a:p>
          <a:p>
            <a:r>
              <a:rPr lang="en-US" sz="2800" dirty="0" smtClean="0"/>
              <a:t>The idea was:</a:t>
            </a:r>
          </a:p>
          <a:p>
            <a:pPr lvl="1"/>
            <a:r>
              <a:rPr lang="en-US" sz="2400" dirty="0" smtClean="0"/>
              <a:t>With an off-resonance signal</a:t>
            </a:r>
            <a:br>
              <a:rPr lang="en-US" sz="2400" dirty="0" smtClean="0"/>
            </a:br>
            <a:r>
              <a:rPr lang="en-US" sz="2400" dirty="0" smtClean="0"/>
              <a:t>recycling mirror an optical</a:t>
            </a:r>
            <a:br>
              <a:rPr lang="en-US" sz="2400" dirty="0" smtClean="0"/>
            </a:br>
            <a:r>
              <a:rPr lang="en-US" sz="2400" dirty="0" smtClean="0"/>
              <a:t>resonance can enhance the</a:t>
            </a:r>
            <a:br>
              <a:rPr lang="en-US" sz="2400" dirty="0" smtClean="0"/>
            </a:br>
            <a:r>
              <a:rPr lang="en-US" sz="2400" dirty="0" smtClean="0"/>
              <a:t>sensitivity</a:t>
            </a:r>
          </a:p>
          <a:p>
            <a:pPr lvl="1"/>
            <a:endParaRPr lang="en-US" sz="2400" dirty="0" smtClean="0"/>
          </a:p>
          <a:p>
            <a:r>
              <a:rPr lang="en-US" dirty="0" smtClean="0"/>
              <a:t>Has serious problems</a:t>
            </a:r>
            <a:r>
              <a:rPr lang="is-IS" dirty="0" smtClean="0"/>
              <a:t>…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8338" y="2435595"/>
            <a:ext cx="4265662" cy="4422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900" y="2514600"/>
            <a:ext cx="8763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0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61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Signal Recycling Detuning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F6DC6-A8F4-6A48-ACB5-9DB2BC8D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8291" y="1343985"/>
            <a:ext cx="33203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²"/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In principle, ability to target high frequency sources without squeezing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²"/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Less hardware investment with respect to squeezing, but challenge from the controllability of the interferometer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²"/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Given the same loss in the interferometer, </a:t>
            </a:r>
            <a:r>
              <a:rPr lang="en-US" sz="1600" b="1" dirty="0" smtClean="0">
                <a:solidFill>
                  <a:srgbClr val="FF0000"/>
                </a:solidFill>
                <a:latin typeface="Calibri"/>
                <a:ea typeface=""/>
                <a:cs typeface=""/>
              </a:rPr>
              <a:t>benefit at high frequency is comparable to frequency dependent squeezing in a narrow band, worse elsewhere</a:t>
            </a:r>
          </a:p>
        </p:txBody>
      </p:sp>
      <p:pic>
        <p:nvPicPr>
          <p:cNvPr id="10" name="Picture 9" descr="SRC_detuneingNOsqz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472" y="1247181"/>
            <a:ext cx="5425440" cy="4064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7199" y="5554012"/>
            <a:ext cx="83775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è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  <a:sym typeface="Wingdings"/>
              </a:rPr>
              <a:t>Signal recycling detuning not particular beneficial for high frequency sources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è"/>
            </a:pPr>
            <a:r>
              <a:rPr lang="en-US" sz="2000" dirty="0">
                <a:solidFill>
                  <a:prstClr val="black"/>
                </a:solidFill>
                <a:latin typeface="Calibri"/>
                <a:ea typeface=""/>
                <a:cs typeface=""/>
                <a:sym typeface="Wingdings"/>
              </a:rPr>
              <a:t>I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  <a:sym typeface="Wingdings"/>
              </a:rPr>
              <a:t>nteresting cases for low-mid frequencies regions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è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  <a:sym typeface="Wingdings"/>
              </a:rPr>
              <a:t>Interferometer control </a:t>
            </a:r>
            <a:r>
              <a:rPr lang="en-US" sz="2000" dirty="0" smtClean="0">
                <a:solidFill>
                  <a:srgbClr val="C00000"/>
                </a:solidFill>
                <a:latin typeface="Calibri"/>
                <a:ea typeface=""/>
                <a:cs typeface=""/>
                <a:sym typeface="Wingdings"/>
              </a:rPr>
              <a:t>more challenging</a:t>
            </a:r>
            <a:endParaRPr lang="en-US" sz="2000" dirty="0" smtClean="0">
              <a:solidFill>
                <a:srgbClr val="C00000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69427" y="6336268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b="1" smtClean="0"/>
              <a:t>See G1500599</a:t>
            </a:r>
            <a:endParaRPr lang="is-IS" b="1"/>
          </a:p>
        </p:txBody>
      </p:sp>
    </p:spTree>
    <p:extLst>
      <p:ext uri="{BB962C8B-B14F-4D97-AF65-F5344CB8AC3E}">
        <p14:creationId xmlns:p14="http://schemas.microsoft.com/office/powerpoint/2010/main" val="110621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High frequency response of long IFO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49763"/>
          </a:xfrm>
        </p:spPr>
        <p:txBody>
          <a:bodyPr/>
          <a:lstStyle/>
          <a:p>
            <a:r>
              <a:rPr lang="en-US" dirty="0" smtClean="0"/>
              <a:t>For 40km the Free Spectral Range moves from 37kHz to 3.7kHz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Significant antenna pattern changes</a:t>
            </a:r>
          </a:p>
          <a:p>
            <a:pPr lvl="2"/>
            <a:r>
              <a:rPr lang="en-US" dirty="0" smtClean="0"/>
              <a:t>Frequency dependent antenna pattern</a:t>
            </a:r>
          </a:p>
          <a:p>
            <a:pPr lvl="2"/>
            <a:r>
              <a:rPr lang="en-US" dirty="0" smtClean="0"/>
              <a:t>Deviations from simple cavity pole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6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69427" y="6336268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b="1" dirty="0" smtClean="0"/>
              <a:t>See </a:t>
            </a:r>
            <a:r>
              <a:rPr lang="en-US" b="1" dirty="0" smtClean="0"/>
              <a:t>LIGO-G060665</a:t>
            </a:r>
            <a:endParaRPr lang="is-I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905000" y="316468"/>
            <a:ext cx="5634876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Still relevant – for 40km divide all frequencies by 10</a:t>
            </a:r>
            <a:r>
              <a:rPr lang="is-IS" dirty="0" smtClean="0">
                <a:solidFill>
                  <a:srgbClr val="006600"/>
                </a:solidFill>
              </a:rPr>
              <a:t>…</a:t>
            </a:r>
            <a:endParaRPr lang="en-US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215900"/>
            <a:ext cx="79502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4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215900"/>
            <a:ext cx="78232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222250"/>
            <a:ext cx="78232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222250"/>
            <a:ext cx="78232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 Path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 smtClean="0"/>
              <a:t>Current observatories limited by </a:t>
            </a:r>
            <a:r>
              <a:rPr lang="en-US" dirty="0" smtClean="0">
                <a:solidFill>
                  <a:srgbClr val="C00000"/>
                </a:solidFill>
              </a:rPr>
              <a:t>quantum noise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C00000"/>
                </a:solidFill>
              </a:rPr>
              <a:t>coating thermal noise</a:t>
            </a:r>
            <a:endParaRPr lang="en-US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666999"/>
            <a:ext cx="9448801" cy="419100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/>
        </p:spPr>
      </p:pic>
      <p:sp>
        <p:nvSpPr>
          <p:cNvPr id="4" name="TextBox 3"/>
          <p:cNvSpPr txBox="1"/>
          <p:nvPr/>
        </p:nvSpPr>
        <p:spPr>
          <a:xfrm>
            <a:off x="609600" y="1143000"/>
            <a:ext cx="4545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thelas Italic" charset="0"/>
              </a:rPr>
              <a:t>At higher frequencies relevant for SN:</a:t>
            </a:r>
            <a:endParaRPr lang="en-US" sz="2400" dirty="0">
              <a:latin typeface="Athelas Ital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18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222250"/>
            <a:ext cx="78232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222250"/>
            <a:ext cx="79502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7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222250"/>
            <a:ext cx="78232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6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55448"/>
            <a:ext cx="9144000" cy="6846178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Extra Slides</a:t>
            </a:r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11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ways </a:t>
            </a:r>
            <a:r>
              <a:rPr lang="en-US" dirty="0" smtClean="0"/>
              <a:t>forward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241598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1397" y="1447800"/>
            <a:ext cx="3353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Reduce quantum noise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70519" y="5802868"/>
            <a:ext cx="3182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Reduce thermal noise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248400" y="1676400"/>
            <a:ext cx="2927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Thermal noise ~L</a:t>
            </a:r>
            <a:r>
              <a:rPr lang="en-US" sz="2400" baseline="30000" dirty="0" smtClean="0"/>
              <a:t>-3/2</a:t>
            </a:r>
            <a:endParaRPr lang="en-US" sz="2400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7130996" y="2891135"/>
            <a:ext cx="20521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Any</a:t>
            </a:r>
          </a:p>
          <a:p>
            <a:r>
              <a:rPr lang="en-US" sz="2400" dirty="0" smtClean="0"/>
              <a:t>Displacement</a:t>
            </a:r>
          </a:p>
          <a:p>
            <a:r>
              <a:rPr lang="en-US" sz="2400" dirty="0" smtClean="0"/>
              <a:t>noise ~L</a:t>
            </a:r>
            <a:r>
              <a:rPr lang="en-US" sz="2400" baseline="30000" dirty="0" smtClean="0"/>
              <a:t>-1</a:t>
            </a:r>
            <a:endParaRPr lang="en-US" sz="2400" baseline="30000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2504028"/>
              </p:ext>
            </p:extLst>
          </p:nvPr>
        </p:nvGraphicFramePr>
        <p:xfrm>
          <a:off x="305156" y="1907232"/>
          <a:ext cx="2031763" cy="1569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Acrobat Document" r:id="rId4" imgW="7543667" imgH="5829123" progId="AcroExch.Document.DC">
                  <p:embed/>
                </p:oleObj>
              </mc:Choice>
              <mc:Fallback>
                <p:oleObj name="Acrobat Document" r:id="rId4" imgW="7543667" imgH="582912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5156" y="1907232"/>
                        <a:ext cx="2031763" cy="1569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 descr="http://www.ligo.org/multimedia/gallery/opt-images/Mode-Cleaner-mirrors-Pic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2726" y="4131212"/>
            <a:ext cx="1976623" cy="146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996" y="4153275"/>
            <a:ext cx="1970225" cy="109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46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1341440"/>
            <a:ext cx="9753600" cy="715960"/>
          </a:xfrm>
        </p:spPr>
        <p:txBody>
          <a:bodyPr/>
          <a:lstStyle/>
          <a:p>
            <a:r>
              <a:rPr lang="en-US" smtClean="0"/>
              <a:t>Cosmic Explorer/</a:t>
            </a:r>
            <a:r>
              <a:rPr lang="en-US"/>
              <a:t>Einstein </a:t>
            </a:r>
            <a:r>
              <a:rPr lang="en-US" smtClean="0"/>
              <a:t>Telescope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79637"/>
            <a:ext cx="3581400" cy="1096963"/>
          </a:xfrm>
        </p:spPr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4</a:t>
            </a:r>
            <a:r>
              <a:rPr lang="en-US" dirty="0" smtClean="0"/>
              <a:t>0km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On surface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072316"/>
            <a:ext cx="5360561" cy="278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800600" y="2179637"/>
            <a:ext cx="35814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smtClean="0"/>
              <a:t>10km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smtClean="0"/>
              <a:t>Underground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smtClean="0"/>
              <a:t>Xylophone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3297987"/>
            <a:ext cx="882320" cy="5882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364484"/>
            <a:ext cx="990600" cy="52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3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71242" y="188640"/>
            <a:ext cx="86015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GB" altLang="en-US" sz="4800" dirty="0" smtClean="0">
                <a:solidFill>
                  <a:srgbClr val="FFFFFF"/>
                </a:solidFill>
                <a:latin typeface="Footlight MT Light" panose="0204060206030A020304" pitchFamily="18" charset="0"/>
                <a:cs typeface=""/>
              </a:rPr>
              <a:t>3G Concepts</a:t>
            </a:r>
            <a:endParaRPr lang="en-GB" altLang="en-US" sz="4800" dirty="0">
              <a:solidFill>
                <a:srgbClr val="FFFFFF"/>
              </a:solidFill>
              <a:latin typeface="Footlight MT Light" panose="0204060206030A020304" pitchFamily="18" charset="0"/>
              <a:cs typeface="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FFFFFF"/>
                </a:solidFill>
              </a:rPr>
              <a:t>12/01/2016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FFFFFF"/>
                </a:solidFill>
              </a:rPr>
              <a:t>Harms @ PAX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AC77F-A335-45A6-B4D3-754060CDB76F}" type="slidenum">
              <a:rPr lang="en-GB" altLang="en-US" smtClean="0">
                <a:solidFill>
                  <a:srgbClr val="FFFFFF"/>
                </a:solidFill>
              </a:rPr>
              <a:pPr/>
              <a:t>5</a:t>
            </a:fld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65"/>
            <a:ext cx="9296400" cy="639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9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71242" y="188640"/>
            <a:ext cx="86015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GB" altLang="en-US" sz="4800" dirty="0" smtClean="0">
                <a:solidFill>
                  <a:srgbClr val="FFFFFF"/>
                </a:solidFill>
                <a:latin typeface="Footlight MT Light" panose="0204060206030A020304" pitchFamily="18" charset="0"/>
                <a:cs typeface=""/>
              </a:rPr>
              <a:t>3G Concepts</a:t>
            </a:r>
            <a:endParaRPr lang="en-GB" altLang="en-US" sz="4800" dirty="0">
              <a:solidFill>
                <a:srgbClr val="FFFFFF"/>
              </a:solidFill>
              <a:latin typeface="Footlight MT Light" panose="0204060206030A020304" pitchFamily="18" charset="0"/>
              <a:cs typeface="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FFFFFF"/>
                </a:solidFill>
              </a:rPr>
              <a:t>12/01/2016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FFFFFF"/>
                </a:solidFill>
              </a:rPr>
              <a:t>Harms @ PAX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AC77F-A335-45A6-B4D3-754060CDB76F}" type="slidenum">
              <a:rPr lang="en-GB" altLang="en-US" smtClean="0">
                <a:solidFill>
                  <a:srgbClr val="FFFFFF"/>
                </a:solidFill>
              </a:rPr>
              <a:pPr/>
              <a:t>6</a:t>
            </a:fld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71600"/>
            <a:ext cx="7012794" cy="548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2057400" y="0"/>
            <a:ext cx="5867400" cy="126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3000" smtClean="0">
                <a:solidFill>
                  <a:srgbClr val="000000"/>
                </a:solidFill>
              </a:rPr>
              <a:t>CE pessimistic</a:t>
            </a:r>
            <a:br>
              <a:rPr lang="en-US" sz="3000" smtClean="0">
                <a:solidFill>
                  <a:srgbClr val="000000"/>
                </a:solidFill>
              </a:rPr>
            </a:br>
            <a:r>
              <a:rPr lang="en-US" sz="3000" smtClean="0">
                <a:solidFill>
                  <a:srgbClr val="000000"/>
                </a:solidFill>
              </a:rPr>
              <a:t>scale </a:t>
            </a:r>
            <a:r>
              <a:rPr lang="en-US" sz="3000" dirty="0" smtClean="0">
                <a:solidFill>
                  <a:srgbClr val="000000"/>
                </a:solidFill>
              </a:rPr>
              <a:t>matched to previous slide</a:t>
            </a:r>
            <a:endParaRPr lang="en-US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8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71242" y="188640"/>
            <a:ext cx="86015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GB" altLang="en-US" sz="4800" dirty="0" smtClean="0">
                <a:solidFill>
                  <a:srgbClr val="FFFFFF"/>
                </a:solidFill>
                <a:latin typeface="Footlight MT Light" panose="0204060206030A020304" pitchFamily="18" charset="0"/>
                <a:cs typeface=""/>
              </a:rPr>
              <a:t>3G Concepts</a:t>
            </a:r>
            <a:endParaRPr lang="en-GB" altLang="en-US" sz="4800" dirty="0">
              <a:solidFill>
                <a:srgbClr val="FFFFFF"/>
              </a:solidFill>
              <a:latin typeface="Footlight MT Light" panose="0204060206030A020304" pitchFamily="18" charset="0"/>
              <a:cs typeface="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FFFFFF"/>
                </a:solidFill>
              </a:rPr>
              <a:t>12/01/2016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FFFFFF"/>
                </a:solidFill>
              </a:rPr>
              <a:t>Harms @ PAX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AC77F-A335-45A6-B4D3-754060CDB76F}" type="slidenum">
              <a:rPr lang="en-GB" altLang="en-US" smtClean="0">
                <a:solidFill>
                  <a:srgbClr val="FFFFFF"/>
                </a:solidFill>
              </a:rPr>
              <a:pPr/>
              <a:t>7</a:t>
            </a:fld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71600"/>
            <a:ext cx="7010400" cy="548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2057400" y="0"/>
            <a:ext cx="5867400" cy="126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3000" dirty="0" smtClean="0">
                <a:solidFill>
                  <a:srgbClr val="000000"/>
                </a:solidFill>
              </a:rPr>
              <a:t>CE expected</a:t>
            </a:r>
            <a:br>
              <a:rPr lang="en-US" sz="3000" dirty="0" smtClean="0">
                <a:solidFill>
                  <a:srgbClr val="000000"/>
                </a:solidFill>
              </a:rPr>
            </a:br>
            <a:r>
              <a:rPr lang="en-US" sz="3000" dirty="0" smtClean="0">
                <a:solidFill>
                  <a:srgbClr val="000000"/>
                </a:solidFill>
              </a:rPr>
              <a:t>scale matched to previous slide</a:t>
            </a:r>
            <a:endParaRPr lang="en-US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87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thoughts,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839200" cy="4525963"/>
          </a:xfrm>
        </p:spPr>
        <p:txBody>
          <a:bodyPr/>
          <a:lstStyle/>
          <a:p>
            <a:r>
              <a:rPr lang="en-US" dirty="0" smtClean="0"/>
              <a:t>Polarization?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Do we need to know both polarizations?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Do we need 2 detectors seeing mostly the same?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Or is one detector (plus neutrino coincidence) good enough?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34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0"/>
            <a:ext cx="6858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4470400"/>
            <a:ext cx="3657600" cy="2387600"/>
            <a:chOff x="0" y="685800"/>
            <a:chExt cx="3657600" cy="2387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85800"/>
              <a:ext cx="2616200" cy="23876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87600" y="685800"/>
              <a:ext cx="1270000" cy="23876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52400"/>
            <a:ext cx="72390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Measuring luminosity distance: e.g. GW150914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39500"/>
            <a:ext cx="3657600" cy="210820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3657600" y="5029200"/>
            <a:ext cx="1447800" cy="990600"/>
          </a:xfrm>
          <a:prstGeom prst="straightConnector1">
            <a:avLst/>
          </a:prstGeom>
          <a:ln w="635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2057400" y="6000750"/>
            <a:ext cx="1828800" cy="41910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438401" y="152400"/>
            <a:ext cx="6705600" cy="3615848"/>
            <a:chOff x="5544671" y="1466801"/>
            <a:chExt cx="3599329" cy="189574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44671" y="1466801"/>
              <a:ext cx="3599329" cy="189574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867400" y="2971800"/>
              <a:ext cx="3102902" cy="209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The sun as seen by Super-K (from SK web page)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68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7678</TotalTime>
  <Words>326</Words>
  <Application>Microsoft Macintosh PowerPoint</Application>
  <PresentationFormat>On-screen Show (4:3)</PresentationFormat>
  <Paragraphs>87</Paragraphs>
  <Slides>23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Athelas Italic</vt:lpstr>
      <vt:lpstr>Calibri</vt:lpstr>
      <vt:lpstr>Footlight MT Light</vt:lpstr>
      <vt:lpstr>MS PGothic</vt:lpstr>
      <vt:lpstr>Wingdings</vt:lpstr>
      <vt:lpstr>Arial</vt:lpstr>
      <vt:lpstr>Default Design</vt:lpstr>
      <vt:lpstr>1_Default Design</vt:lpstr>
      <vt:lpstr>1_Office Theme</vt:lpstr>
      <vt:lpstr>Acrobat Document</vt:lpstr>
      <vt:lpstr>PowerPoint Presentation</vt:lpstr>
      <vt:lpstr>Upgrade Path</vt:lpstr>
      <vt:lpstr>The ways forward</vt:lpstr>
      <vt:lpstr>Cosmic Explorer/Einstein Telescope</vt:lpstr>
      <vt:lpstr>PowerPoint Presentation</vt:lpstr>
      <vt:lpstr>PowerPoint Presentation</vt:lpstr>
      <vt:lpstr>PowerPoint Presentation</vt:lpstr>
      <vt:lpstr>Additional thoughts, 1</vt:lpstr>
      <vt:lpstr>Measuring luminosity distance: e.g. GW150914</vt:lpstr>
      <vt:lpstr>Additional thoughts, 2</vt:lpstr>
      <vt:lpstr>Message:</vt:lpstr>
      <vt:lpstr>What about detuning?</vt:lpstr>
      <vt:lpstr>Signal Recycling Detuning</vt:lpstr>
      <vt:lpstr>High frequency response of long IFO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 Slides</vt:lpstr>
    </vt:vector>
  </TitlesOfParts>
  <Company>Caltech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sballmer</dc:creator>
  <cp:lastModifiedBy>Microsoft Office User</cp:lastModifiedBy>
  <cp:revision>274</cp:revision>
  <dcterms:created xsi:type="dcterms:W3CDTF">2010-05-10T02:22:58Z</dcterms:created>
  <dcterms:modified xsi:type="dcterms:W3CDTF">2017-03-18T16:41:48Z</dcterms:modified>
</cp:coreProperties>
</file>