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63" r:id="rId1"/>
  </p:sldMasterIdLst>
  <p:notesMasterIdLst>
    <p:notesMasterId r:id="rId20"/>
  </p:notesMasterIdLst>
  <p:handoutMasterIdLst>
    <p:handoutMasterId r:id="rId21"/>
  </p:handoutMasterIdLst>
  <p:sldIdLst>
    <p:sldId id="272" r:id="rId2"/>
    <p:sldId id="363" r:id="rId3"/>
    <p:sldId id="416" r:id="rId4"/>
    <p:sldId id="423" r:id="rId5"/>
    <p:sldId id="426" r:id="rId6"/>
    <p:sldId id="431" r:id="rId7"/>
    <p:sldId id="428" r:id="rId8"/>
    <p:sldId id="440" r:id="rId9"/>
    <p:sldId id="433" r:id="rId10"/>
    <p:sldId id="436" r:id="rId11"/>
    <p:sldId id="439" r:id="rId12"/>
    <p:sldId id="447" r:id="rId13"/>
    <p:sldId id="446" r:id="rId14"/>
    <p:sldId id="437" r:id="rId15"/>
    <p:sldId id="434" r:id="rId16"/>
    <p:sldId id="435" r:id="rId17"/>
    <p:sldId id="445" r:id="rId18"/>
    <p:sldId id="441" r:id="rId19"/>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5238" autoAdjust="0"/>
  </p:normalViewPr>
  <p:slideViewPr>
    <p:cSldViewPr snapToGrid="0">
      <p:cViewPr varScale="1">
        <p:scale>
          <a:sx n="122" d="100"/>
          <a:sy n="122" d="100"/>
        </p:scale>
        <p:origin x="968" y="192"/>
      </p:cViewPr>
      <p:guideLst>
        <p:guide orient="horz" pos="2160"/>
        <p:guide pos="38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snapToGrid="0">
      <p:cViewPr varScale="1">
        <p:scale>
          <a:sx n="70" d="100"/>
          <a:sy n="70" d="100"/>
        </p:scale>
        <p:origin x="15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4"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091D41C7-DDDC-5840-BDCE-CD36C9CB0AA1}" type="datetimeFigureOut">
              <a:rPr lang="en-US" smtClean="0"/>
              <a:t>8/29/20</a:t>
            </a:fld>
            <a:endParaRPr lang="en-US"/>
          </a:p>
        </p:txBody>
      </p:sp>
      <p:sp>
        <p:nvSpPr>
          <p:cNvPr id="4" name="Footer Placehold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6777A167-2795-464E-8F60-FD4C5E20AA5D}" type="slidenum">
              <a:rPr lang="en-US" smtClean="0"/>
              <a:t>‹#›</a:t>
            </a:fld>
            <a:endParaRPr lang="en-US"/>
          </a:p>
        </p:txBody>
      </p:sp>
    </p:spTree>
    <p:extLst>
      <p:ext uri="{BB962C8B-B14F-4D97-AF65-F5344CB8AC3E}">
        <p14:creationId xmlns:p14="http://schemas.microsoft.com/office/powerpoint/2010/main" val="71929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0"/>
          </a:xfrm>
          <a:prstGeom prst="rect">
            <a:avLst/>
          </a:prstGeom>
        </p:spPr>
        <p:txBody>
          <a:bodyPr vert="horz" lIns="94759" tIns="47380" rIns="94759" bIns="47380" rtlCol="0"/>
          <a:lstStyle>
            <a:lvl1pPr algn="l">
              <a:defRPr sz="1200"/>
            </a:lvl1pPr>
          </a:lstStyle>
          <a:p>
            <a:endParaRPr lang="fr-FR"/>
          </a:p>
        </p:txBody>
      </p:sp>
      <p:sp>
        <p:nvSpPr>
          <p:cNvPr id="3" name="Date Placeholder 2"/>
          <p:cNvSpPr>
            <a:spLocks noGrp="1"/>
          </p:cNvSpPr>
          <p:nvPr>
            <p:ph type="dt" idx="1"/>
          </p:nvPr>
        </p:nvSpPr>
        <p:spPr>
          <a:xfrm>
            <a:off x="4021295" y="1"/>
            <a:ext cx="3076363" cy="511730"/>
          </a:xfrm>
          <a:prstGeom prst="rect">
            <a:avLst/>
          </a:prstGeom>
        </p:spPr>
        <p:txBody>
          <a:bodyPr vert="horz" lIns="94759" tIns="47380" rIns="94759" bIns="47380" rtlCol="0"/>
          <a:lstStyle>
            <a:lvl1pPr algn="r">
              <a:defRPr sz="1200"/>
            </a:lvl1pPr>
          </a:lstStyle>
          <a:p>
            <a:fld id="{663533E2-2BBA-4318-B4CA-E5CA5E3E6E2E}" type="datetimeFigureOut">
              <a:rPr lang="fr-FR" smtClean="0"/>
              <a:pPr/>
              <a:t>29/08/2020</a:t>
            </a:fld>
            <a:endParaRPr lang="fr-FR"/>
          </a:p>
        </p:txBody>
      </p:sp>
      <p:sp>
        <p:nvSpPr>
          <p:cNvPr id="4" name="Slide Image Placeholder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4759" tIns="47380" rIns="94759" bIns="47380" rtlCol="0" anchor="ctr"/>
          <a:lstStyle/>
          <a:p>
            <a:endParaRPr lang="fr-FR"/>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759" tIns="47380" rIns="94759" bIns="473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1" y="9721107"/>
            <a:ext cx="3076363" cy="511730"/>
          </a:xfrm>
          <a:prstGeom prst="rect">
            <a:avLst/>
          </a:prstGeom>
        </p:spPr>
        <p:txBody>
          <a:bodyPr vert="horz" lIns="94759" tIns="47380" rIns="94759" bIns="47380" rtlCol="0" anchor="b"/>
          <a:lstStyle>
            <a:lvl1pPr algn="l">
              <a:defRPr sz="1200"/>
            </a:lvl1pPr>
          </a:lstStyle>
          <a:p>
            <a:endParaRPr lang="fr-FR"/>
          </a:p>
        </p:txBody>
      </p:sp>
      <p:sp>
        <p:nvSpPr>
          <p:cNvPr id="7" name="Slide Number Placeholder 6"/>
          <p:cNvSpPr>
            <a:spLocks noGrp="1"/>
          </p:cNvSpPr>
          <p:nvPr>
            <p:ph type="sldNum" sz="quarter" idx="5"/>
          </p:nvPr>
        </p:nvSpPr>
        <p:spPr>
          <a:xfrm>
            <a:off x="4021295" y="9721107"/>
            <a:ext cx="3076363" cy="511730"/>
          </a:xfrm>
          <a:prstGeom prst="rect">
            <a:avLst/>
          </a:prstGeom>
        </p:spPr>
        <p:txBody>
          <a:bodyPr vert="horz" lIns="94759" tIns="47380" rIns="94759" bIns="47380" rtlCol="0" anchor="b"/>
          <a:lstStyle>
            <a:lvl1pPr algn="r">
              <a:defRPr sz="1200"/>
            </a:lvl1pPr>
          </a:lstStyle>
          <a:p>
            <a:fld id="{825B86F0-1274-444A-B01A-348689B290B0}" type="slidenum">
              <a:rPr lang="fr-FR" smtClean="0"/>
              <a:pPr/>
              <a:t>‹#›</a:t>
            </a:fld>
            <a:endParaRPr lang="fr-FR"/>
          </a:p>
        </p:txBody>
      </p:sp>
    </p:spTree>
    <p:extLst>
      <p:ext uri="{BB962C8B-B14F-4D97-AF65-F5344CB8AC3E}">
        <p14:creationId xmlns:p14="http://schemas.microsoft.com/office/powerpoint/2010/main" val="265475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0</a:t>
            </a:fld>
            <a:endParaRPr lang="fr-FR"/>
          </a:p>
        </p:txBody>
      </p:sp>
    </p:spTree>
    <p:extLst>
      <p:ext uri="{BB962C8B-B14F-4D97-AF65-F5344CB8AC3E}">
        <p14:creationId xmlns:p14="http://schemas.microsoft.com/office/powerpoint/2010/main" val="200386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F164B0D-15FE-44EE-89DB-CF9F9AF4681D}" type="slidenum">
              <a:rPr lang="en-GB" smtClean="0"/>
              <a:pPr>
                <a:defRPr/>
              </a:pPr>
              <a:t>1</a:t>
            </a:fld>
            <a:endParaRPr lang="en-GB"/>
          </a:p>
        </p:txBody>
      </p:sp>
    </p:spTree>
    <p:extLst>
      <p:ext uri="{BB962C8B-B14F-4D97-AF65-F5344CB8AC3E}">
        <p14:creationId xmlns:p14="http://schemas.microsoft.com/office/powerpoint/2010/main" val="2094435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3</a:t>
            </a:fld>
            <a:endParaRPr lang="fr-FR"/>
          </a:p>
        </p:txBody>
      </p:sp>
    </p:spTree>
    <p:extLst>
      <p:ext uri="{BB962C8B-B14F-4D97-AF65-F5344CB8AC3E}">
        <p14:creationId xmlns:p14="http://schemas.microsoft.com/office/powerpoint/2010/main" val="821161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a:t>
            </a:r>
            <a:r>
              <a:rPr lang="en-US" dirty="0"/>
              <a:t> </a:t>
            </a:r>
            <a:r>
              <a:rPr lang="en-US" dirty="0" err="1"/>
              <a:t>passo</a:t>
            </a:r>
            <a:r>
              <a:rPr lang="en-US" dirty="0"/>
              <a:t> </a:t>
            </a:r>
            <a:r>
              <a:rPr lang="en-US" dirty="0" err="1"/>
              <a:t>i</a:t>
            </a:r>
            <a:r>
              <a:rPr lang="en-US" dirty="0"/>
              <a:t> </a:t>
            </a:r>
            <a:r>
              <a:rPr lang="en-US" dirty="0" err="1"/>
              <a:t>gps</a:t>
            </a:r>
            <a:r>
              <a:rPr lang="en-US" dirty="0"/>
              <a:t> di due </a:t>
            </a:r>
            <a:r>
              <a:rPr lang="en-US" dirty="0" err="1"/>
              <a:t>bei</a:t>
            </a:r>
            <a:r>
              <a:rPr lang="en-US" dirty="0"/>
              <a:t> lock 1177409816, </a:t>
            </a:r>
            <a:r>
              <a:rPr lang="en-US" dirty="0" err="1"/>
              <a:t>durata</a:t>
            </a:r>
            <a:r>
              <a:rPr lang="en-US" dirty="0"/>
              <a:t> 1800 secondi </a:t>
            </a:r>
            <a:r>
              <a:rPr lang="en-US" dirty="0" err="1"/>
              <a:t>vento</a:t>
            </a:r>
            <a:r>
              <a:rPr lang="en-US" dirty="0"/>
              <a:t> </a:t>
            </a:r>
            <a:r>
              <a:rPr lang="en-US" dirty="0" err="1"/>
              <a:t>medio</a:t>
            </a:r>
            <a:r>
              <a:rPr lang="en-US" dirty="0"/>
              <a:t>: 45.6 GIPC con </a:t>
            </a:r>
            <a:r>
              <a:rPr lang="en-US" dirty="0" err="1"/>
              <a:t>poli</a:t>
            </a:r>
            <a:r>
              <a:rPr lang="en-US" dirty="0"/>
              <a:t> </a:t>
            </a:r>
            <a:r>
              <a:rPr lang="en-US" dirty="0" err="1"/>
              <a:t>bassi</a:t>
            </a:r>
            <a:r>
              <a:rPr lang="en-US" dirty="0"/>
              <a:t> (credo 0.12) 1177411816, </a:t>
            </a:r>
            <a:r>
              <a:rPr lang="en-US" dirty="0" err="1"/>
              <a:t>durata</a:t>
            </a:r>
            <a:r>
              <a:rPr lang="en-US" dirty="0"/>
              <a:t> 2000 secondi </a:t>
            </a:r>
            <a:r>
              <a:rPr lang="en-US" dirty="0" err="1"/>
              <a:t>vendo</a:t>
            </a:r>
            <a:r>
              <a:rPr lang="en-US" dirty="0"/>
              <a:t> </a:t>
            </a:r>
            <a:r>
              <a:rPr lang="en-US" dirty="0" err="1"/>
              <a:t>medio</a:t>
            </a:r>
            <a:r>
              <a:rPr lang="en-US" dirty="0"/>
              <a:t>: 41,.3 GIPC con </a:t>
            </a:r>
            <a:r>
              <a:rPr lang="en-US" dirty="0" err="1"/>
              <a:t>poli</a:t>
            </a:r>
            <a:r>
              <a:rPr lang="en-US" dirty="0"/>
              <a:t> a 0.18</a:t>
            </a:r>
          </a:p>
        </p:txBody>
      </p:sp>
      <p:sp>
        <p:nvSpPr>
          <p:cNvPr id="4" name="Slide Number Placeholder 3"/>
          <p:cNvSpPr>
            <a:spLocks noGrp="1"/>
          </p:cNvSpPr>
          <p:nvPr>
            <p:ph type="sldNum" sz="quarter" idx="10"/>
          </p:nvPr>
        </p:nvSpPr>
        <p:spPr/>
        <p:txBody>
          <a:bodyPr/>
          <a:lstStyle/>
          <a:p>
            <a:fld id="{825B86F0-1274-444A-B01A-348689B290B0}" type="slidenum">
              <a:rPr lang="fr-FR" smtClean="0"/>
              <a:pPr/>
              <a:t>8</a:t>
            </a:fld>
            <a:endParaRPr lang="fr-FR"/>
          </a:p>
        </p:txBody>
      </p:sp>
    </p:spTree>
    <p:extLst>
      <p:ext uri="{BB962C8B-B14F-4D97-AF65-F5344CB8AC3E}">
        <p14:creationId xmlns:p14="http://schemas.microsoft.com/office/powerpoint/2010/main" val="1458084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a:t>
            </a:r>
            <a:r>
              <a:rPr lang="en-US" dirty="0"/>
              <a:t> </a:t>
            </a:r>
            <a:r>
              <a:rPr lang="en-US" dirty="0" err="1"/>
              <a:t>passo</a:t>
            </a:r>
            <a:r>
              <a:rPr lang="en-US" dirty="0"/>
              <a:t> </a:t>
            </a:r>
            <a:r>
              <a:rPr lang="en-US" dirty="0" err="1"/>
              <a:t>i</a:t>
            </a:r>
            <a:r>
              <a:rPr lang="en-US" dirty="0"/>
              <a:t> </a:t>
            </a:r>
            <a:r>
              <a:rPr lang="en-US" dirty="0" err="1"/>
              <a:t>gps</a:t>
            </a:r>
            <a:r>
              <a:rPr lang="en-US" dirty="0"/>
              <a:t> di due </a:t>
            </a:r>
            <a:r>
              <a:rPr lang="en-US" dirty="0" err="1"/>
              <a:t>bei</a:t>
            </a:r>
            <a:r>
              <a:rPr lang="en-US" dirty="0"/>
              <a:t> lock 1177409816, </a:t>
            </a:r>
            <a:r>
              <a:rPr lang="en-US" dirty="0" err="1"/>
              <a:t>durata</a:t>
            </a:r>
            <a:r>
              <a:rPr lang="en-US" dirty="0"/>
              <a:t> 1800 secondi </a:t>
            </a:r>
            <a:r>
              <a:rPr lang="en-US" dirty="0" err="1"/>
              <a:t>vento</a:t>
            </a:r>
            <a:r>
              <a:rPr lang="en-US" dirty="0"/>
              <a:t> </a:t>
            </a:r>
            <a:r>
              <a:rPr lang="en-US" dirty="0" err="1"/>
              <a:t>medio</a:t>
            </a:r>
            <a:r>
              <a:rPr lang="en-US" dirty="0"/>
              <a:t>: 45.6 GIPC con </a:t>
            </a:r>
            <a:r>
              <a:rPr lang="en-US" dirty="0" err="1"/>
              <a:t>poli</a:t>
            </a:r>
            <a:r>
              <a:rPr lang="en-US" dirty="0"/>
              <a:t> </a:t>
            </a:r>
            <a:r>
              <a:rPr lang="en-US" dirty="0" err="1"/>
              <a:t>bassi</a:t>
            </a:r>
            <a:r>
              <a:rPr lang="en-US" dirty="0"/>
              <a:t> (credo 0.12) 1177411816, </a:t>
            </a:r>
            <a:r>
              <a:rPr lang="en-US" dirty="0" err="1"/>
              <a:t>durata</a:t>
            </a:r>
            <a:r>
              <a:rPr lang="en-US" dirty="0"/>
              <a:t> 2000 secondi </a:t>
            </a:r>
            <a:r>
              <a:rPr lang="en-US" dirty="0" err="1"/>
              <a:t>vendo</a:t>
            </a:r>
            <a:r>
              <a:rPr lang="en-US" dirty="0"/>
              <a:t> </a:t>
            </a:r>
            <a:r>
              <a:rPr lang="en-US" dirty="0" err="1"/>
              <a:t>medio</a:t>
            </a:r>
            <a:r>
              <a:rPr lang="en-US" dirty="0"/>
              <a:t>: 41,.3 GIPC con </a:t>
            </a:r>
            <a:r>
              <a:rPr lang="en-US" dirty="0" err="1"/>
              <a:t>poli</a:t>
            </a:r>
            <a:r>
              <a:rPr lang="en-US" dirty="0"/>
              <a:t> a 0.18</a:t>
            </a:r>
          </a:p>
        </p:txBody>
      </p:sp>
      <p:sp>
        <p:nvSpPr>
          <p:cNvPr id="4" name="Slide Number Placeholder 3"/>
          <p:cNvSpPr>
            <a:spLocks noGrp="1"/>
          </p:cNvSpPr>
          <p:nvPr>
            <p:ph type="sldNum" sz="quarter" idx="10"/>
          </p:nvPr>
        </p:nvSpPr>
        <p:spPr/>
        <p:txBody>
          <a:bodyPr/>
          <a:lstStyle/>
          <a:p>
            <a:fld id="{825B86F0-1274-444A-B01A-348689B290B0}" type="slidenum">
              <a:rPr lang="fr-FR" smtClean="0"/>
              <a:pPr/>
              <a:t>11</a:t>
            </a:fld>
            <a:endParaRPr lang="fr-FR"/>
          </a:p>
        </p:txBody>
      </p:sp>
    </p:spTree>
    <p:extLst>
      <p:ext uri="{BB962C8B-B14F-4D97-AF65-F5344CB8AC3E}">
        <p14:creationId xmlns:p14="http://schemas.microsoft.com/office/powerpoint/2010/main" val="1967265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a:t>
            </a:r>
            <a:r>
              <a:rPr lang="en-US" dirty="0"/>
              <a:t> </a:t>
            </a:r>
            <a:r>
              <a:rPr lang="en-US" dirty="0" err="1"/>
              <a:t>passo</a:t>
            </a:r>
            <a:r>
              <a:rPr lang="en-US" dirty="0"/>
              <a:t> </a:t>
            </a:r>
            <a:r>
              <a:rPr lang="en-US" dirty="0" err="1"/>
              <a:t>i</a:t>
            </a:r>
            <a:r>
              <a:rPr lang="en-US" dirty="0"/>
              <a:t> </a:t>
            </a:r>
            <a:r>
              <a:rPr lang="en-US" dirty="0" err="1"/>
              <a:t>gps</a:t>
            </a:r>
            <a:r>
              <a:rPr lang="en-US" dirty="0"/>
              <a:t> di due </a:t>
            </a:r>
            <a:r>
              <a:rPr lang="en-US" dirty="0" err="1"/>
              <a:t>bei</a:t>
            </a:r>
            <a:r>
              <a:rPr lang="en-US" dirty="0"/>
              <a:t> lock 1177409816, </a:t>
            </a:r>
            <a:r>
              <a:rPr lang="en-US" dirty="0" err="1"/>
              <a:t>durata</a:t>
            </a:r>
            <a:r>
              <a:rPr lang="en-US" dirty="0"/>
              <a:t> 1800 secondi </a:t>
            </a:r>
            <a:r>
              <a:rPr lang="en-US" dirty="0" err="1"/>
              <a:t>vento</a:t>
            </a:r>
            <a:r>
              <a:rPr lang="en-US" dirty="0"/>
              <a:t> </a:t>
            </a:r>
            <a:r>
              <a:rPr lang="en-US" dirty="0" err="1"/>
              <a:t>medio</a:t>
            </a:r>
            <a:r>
              <a:rPr lang="en-US" dirty="0"/>
              <a:t>: 45.6 GIPC con </a:t>
            </a:r>
            <a:r>
              <a:rPr lang="en-US" dirty="0" err="1"/>
              <a:t>poli</a:t>
            </a:r>
            <a:r>
              <a:rPr lang="en-US" dirty="0"/>
              <a:t> </a:t>
            </a:r>
            <a:r>
              <a:rPr lang="en-US" dirty="0" err="1"/>
              <a:t>bassi</a:t>
            </a:r>
            <a:r>
              <a:rPr lang="en-US" dirty="0"/>
              <a:t> (credo 0.12) 1177411816, </a:t>
            </a:r>
            <a:r>
              <a:rPr lang="en-US" dirty="0" err="1"/>
              <a:t>durata</a:t>
            </a:r>
            <a:r>
              <a:rPr lang="en-US" dirty="0"/>
              <a:t> 2000 secondi </a:t>
            </a:r>
            <a:r>
              <a:rPr lang="en-US" dirty="0" err="1"/>
              <a:t>vendo</a:t>
            </a:r>
            <a:r>
              <a:rPr lang="en-US" dirty="0"/>
              <a:t> </a:t>
            </a:r>
            <a:r>
              <a:rPr lang="en-US" dirty="0" err="1"/>
              <a:t>medio</a:t>
            </a:r>
            <a:r>
              <a:rPr lang="en-US" dirty="0"/>
              <a:t>: 41,.3 GIPC con </a:t>
            </a:r>
            <a:r>
              <a:rPr lang="en-US" dirty="0" err="1"/>
              <a:t>poli</a:t>
            </a:r>
            <a:r>
              <a:rPr lang="en-US" dirty="0"/>
              <a:t> a 0.18</a:t>
            </a:r>
          </a:p>
        </p:txBody>
      </p:sp>
      <p:sp>
        <p:nvSpPr>
          <p:cNvPr id="4" name="Slide Number Placeholder 3"/>
          <p:cNvSpPr>
            <a:spLocks noGrp="1"/>
          </p:cNvSpPr>
          <p:nvPr>
            <p:ph type="sldNum" sz="quarter" idx="10"/>
          </p:nvPr>
        </p:nvSpPr>
        <p:spPr/>
        <p:txBody>
          <a:bodyPr/>
          <a:lstStyle/>
          <a:p>
            <a:fld id="{825B86F0-1274-444A-B01A-348689B290B0}" type="slidenum">
              <a:rPr lang="fr-FR" smtClean="0"/>
              <a:pPr/>
              <a:t>12</a:t>
            </a:fld>
            <a:endParaRPr lang="fr-FR"/>
          </a:p>
        </p:txBody>
      </p:sp>
    </p:spTree>
    <p:extLst>
      <p:ext uri="{BB962C8B-B14F-4D97-AF65-F5344CB8AC3E}">
        <p14:creationId xmlns:p14="http://schemas.microsoft.com/office/powerpoint/2010/main" val="705006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cstate="screen"/>
          <a:stretch>
            <a:fillRect/>
          </a:stretch>
        </p:blipFill>
        <p:spPr>
          <a:xfrm>
            <a:off x="0" y="219635"/>
            <a:ext cx="11769688" cy="6483096"/>
          </a:xfrm>
          <a:prstGeom prst="rect">
            <a:avLst/>
          </a:prstGeom>
        </p:spPr>
      </p:pic>
      <p:sp>
        <p:nvSpPr>
          <p:cNvPr id="6" name="Slide Number Placeholder 5"/>
          <p:cNvSpPr>
            <a:spLocks noGrp="1"/>
          </p:cNvSpPr>
          <p:nvPr>
            <p:ph type="sldNum" sz="quarter" idx="12"/>
          </p:nvPr>
        </p:nvSpPr>
        <p:spPr>
          <a:xfrm>
            <a:off x="11423277" y="6288742"/>
            <a:ext cx="657412" cy="365125"/>
          </a:xfrm>
        </p:spPr>
        <p:txBody>
          <a:bodyPr/>
          <a:lstStyle/>
          <a:p>
            <a:fld id="{687D7A59-36E2-48B9-B146-C1E59501F63F}" type="slidenum">
              <a:rPr lang="en-US" smtClean="0"/>
              <a:pPr/>
              <a:t>‹#›</a:t>
            </a:fld>
            <a:endParaRPr lang="en-US" dirty="0"/>
          </a:p>
        </p:txBody>
      </p:sp>
      <p:sp>
        <p:nvSpPr>
          <p:cNvPr id="2" name="Title 1"/>
          <p:cNvSpPr>
            <a:spLocks noGrp="1"/>
          </p:cNvSpPr>
          <p:nvPr>
            <p:ph type="ctrTitle"/>
          </p:nvPr>
        </p:nvSpPr>
        <p:spPr>
          <a:xfrm>
            <a:off x="2133601" y="2492376"/>
            <a:ext cx="9016999" cy="1470025"/>
          </a:xfrm>
        </p:spPr>
        <p:txBody>
          <a:bodyPr/>
          <a:lstStyle>
            <a:lvl1pPr algn="r">
              <a:defRPr sz="4400"/>
            </a:lvl1pPr>
          </a:lstStyle>
          <a:p>
            <a:r>
              <a:rPr lang="it-IT"/>
              <a:t>Click to edit Master title style</a:t>
            </a:r>
            <a:endParaRPr/>
          </a:p>
        </p:txBody>
      </p:sp>
      <p:sp>
        <p:nvSpPr>
          <p:cNvPr id="3" name="Subtitle 2"/>
          <p:cNvSpPr>
            <a:spLocks noGrp="1"/>
          </p:cNvSpPr>
          <p:nvPr>
            <p:ph type="subTitle" idx="1"/>
          </p:nvPr>
        </p:nvSpPr>
        <p:spPr>
          <a:xfrm>
            <a:off x="2133602" y="3966882"/>
            <a:ext cx="901699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dirty="0"/>
          </a:p>
        </p:txBody>
      </p:sp>
      <p:sp>
        <p:nvSpPr>
          <p:cNvPr id="5" name="Footer Placeholder 4"/>
          <p:cNvSpPr>
            <a:spLocks noGrp="1"/>
          </p:cNvSpPr>
          <p:nvPr>
            <p:ph type="ftr" sz="quarter" idx="11"/>
          </p:nvPr>
        </p:nvSpPr>
        <p:spPr>
          <a:xfrm>
            <a:off x="3275853" y="6288742"/>
            <a:ext cx="6985000" cy="365125"/>
          </a:xfrm>
        </p:spPr>
        <p:txBody>
          <a:bodyPr/>
          <a:lstStyle/>
          <a:p>
            <a:r>
              <a:rPr lang="en-US"/>
              <a:t>GWDAW – Hamilton Island, May 9 2017</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cstate="screen"/>
          <a:stretch>
            <a:fillRect/>
          </a:stretch>
        </p:blipFill>
        <p:spPr>
          <a:xfrm>
            <a:off x="201183" y="186645"/>
            <a:ext cx="11769688" cy="6483096"/>
          </a:xfrm>
          <a:prstGeom prst="rect">
            <a:avLst/>
          </a:prstGeom>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GWDAW – Hamilton Island, May 9 2017</a:t>
            </a:r>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cstate="screen"/>
          <a:stretch>
            <a:fillRect/>
          </a:stretch>
        </p:blipFill>
        <p:spPr>
          <a:xfrm>
            <a:off x="211156" y="187452"/>
            <a:ext cx="11769688" cy="6483096"/>
          </a:xfrm>
          <a:prstGeom prst="rect">
            <a:avLst/>
          </a:prstGeom>
        </p:spPr>
      </p:pic>
      <p:sp>
        <p:nvSpPr>
          <p:cNvPr id="2" name="Title 1"/>
          <p:cNvSpPr>
            <a:spLocks noGrp="1"/>
          </p:cNvSpPr>
          <p:nvPr>
            <p:ph type="title"/>
          </p:nvPr>
        </p:nvSpPr>
        <p:spPr>
          <a:xfrm>
            <a:off x="1039285" y="590550"/>
            <a:ext cx="4876800" cy="1162050"/>
          </a:xfrm>
        </p:spPr>
        <p:txBody>
          <a:bodyPr anchor="b"/>
          <a:lstStyle>
            <a:lvl1pPr algn="ctr">
              <a:defRPr sz="3600" b="0"/>
            </a:lvl1pPr>
          </a:lstStyle>
          <a:p>
            <a:r>
              <a:rPr lang="it-IT"/>
              <a:t>Click to edit Master title style</a:t>
            </a:r>
            <a:endParaRPr/>
          </a:p>
        </p:txBody>
      </p:sp>
      <p:sp>
        <p:nvSpPr>
          <p:cNvPr id="3" name="Content Placeholder 2"/>
          <p:cNvSpPr>
            <a:spLocks noGrp="1"/>
          </p:cNvSpPr>
          <p:nvPr>
            <p:ph idx="1"/>
          </p:nvPr>
        </p:nvSpPr>
        <p:spPr>
          <a:xfrm>
            <a:off x="6257364" y="739589"/>
            <a:ext cx="48768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4" name="Text Placeholder 3"/>
          <p:cNvSpPr>
            <a:spLocks noGrp="1"/>
          </p:cNvSpPr>
          <p:nvPr>
            <p:ph type="body" sz="half" idx="2"/>
          </p:nvPr>
        </p:nvSpPr>
        <p:spPr>
          <a:xfrm>
            <a:off x="1039285" y="1816100"/>
            <a:ext cx="48768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GWDAW – Hamilton Island, May 9 2017</a:t>
            </a:r>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cstate="screen"/>
          <a:stretch>
            <a:fillRect/>
          </a:stretch>
        </p:blipFill>
        <p:spPr>
          <a:xfrm>
            <a:off x="598636" y="187452"/>
            <a:ext cx="11382208" cy="6483096"/>
          </a:xfrm>
          <a:prstGeom prst="rect">
            <a:avLst/>
          </a:prstGeom>
        </p:spPr>
      </p:pic>
      <p:sp>
        <p:nvSpPr>
          <p:cNvPr id="2" name="Title 1"/>
          <p:cNvSpPr>
            <a:spLocks noGrp="1"/>
          </p:cNvSpPr>
          <p:nvPr>
            <p:ph type="title"/>
          </p:nvPr>
        </p:nvSpPr>
        <p:spPr>
          <a:xfrm>
            <a:off x="5181600" y="533400"/>
            <a:ext cx="5969000" cy="1252538"/>
          </a:xfrm>
        </p:spPr>
        <p:txBody>
          <a:bodyPr anchor="b"/>
          <a:lstStyle>
            <a:lvl1pPr algn="l">
              <a:defRPr sz="3600" b="0"/>
            </a:lvl1pPr>
          </a:lstStyle>
          <a:p>
            <a:r>
              <a:rPr lang="it-IT"/>
              <a:t>Click to edit Master title style</a:t>
            </a:r>
            <a:endParaRPr/>
          </a:p>
        </p:txBody>
      </p:sp>
      <p:sp>
        <p:nvSpPr>
          <p:cNvPr id="4" name="Text Placeholder 3"/>
          <p:cNvSpPr>
            <a:spLocks noGrp="1"/>
          </p:cNvSpPr>
          <p:nvPr>
            <p:ph type="body" sz="half" idx="2"/>
          </p:nvPr>
        </p:nvSpPr>
        <p:spPr>
          <a:xfrm>
            <a:off x="5181499" y="1828800"/>
            <a:ext cx="5966052"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a:xfrm>
            <a:off x="5181499" y="6288742"/>
            <a:ext cx="2516716" cy="365125"/>
          </a:xfrm>
        </p:spPr>
        <p:txBody>
          <a:bodyPr/>
          <a:lstStyle/>
          <a:p>
            <a:endParaRPr lang="en-US"/>
          </a:p>
        </p:txBody>
      </p:sp>
      <p:sp>
        <p:nvSpPr>
          <p:cNvPr id="6" name="Footer Placeholder 5"/>
          <p:cNvSpPr>
            <a:spLocks noGrp="1"/>
          </p:cNvSpPr>
          <p:nvPr>
            <p:ph type="ftr" sz="quarter" idx="11"/>
          </p:nvPr>
        </p:nvSpPr>
        <p:spPr>
          <a:xfrm>
            <a:off x="7823200" y="6288742"/>
            <a:ext cx="3567953" cy="365125"/>
          </a:xfrm>
        </p:spPr>
        <p:txBody>
          <a:bodyPr/>
          <a:lstStyle/>
          <a:p>
            <a:r>
              <a:rPr lang="en-US"/>
              <a:t>GWDAW – Hamilton Island, May 9 2017</a:t>
            </a:r>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flipH="1">
            <a:off x="251005" y="179292"/>
            <a:ext cx="4374783" cy="6483096"/>
          </a:xfrm>
          <a:prstGeom prst="round1Rect">
            <a:avLst>
              <a:gd name="adj" fmla="val 17325"/>
            </a:avLst>
          </a:prstGeom>
          <a:blipFill dpi="0" rotWithShape="0">
            <a:blip r:embed="rId2" cstate="screen"/>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screen"/>
          <a:stretch>
            <a:fillRect/>
          </a:stretch>
        </p:blipFill>
        <p:spPr>
          <a:xfrm>
            <a:off x="211156" y="187452"/>
            <a:ext cx="11769688" cy="6483096"/>
          </a:xfrm>
          <a:prstGeom prst="rect">
            <a:avLst/>
          </a:prstGeom>
        </p:spPr>
      </p:pic>
      <p:sp>
        <p:nvSpPr>
          <p:cNvPr id="2" name="Title 1"/>
          <p:cNvSpPr>
            <a:spLocks noGrp="1"/>
          </p:cNvSpPr>
          <p:nvPr>
            <p:ph type="title"/>
          </p:nvPr>
        </p:nvSpPr>
        <p:spPr>
          <a:xfrm>
            <a:off x="6281271" y="533400"/>
            <a:ext cx="4876800" cy="1252538"/>
          </a:xfrm>
        </p:spPr>
        <p:txBody>
          <a:bodyPr anchor="b"/>
          <a:lstStyle>
            <a:lvl1pPr algn="l">
              <a:defRPr sz="3600" b="0"/>
            </a:lvl1pPr>
          </a:lstStyle>
          <a:p>
            <a:r>
              <a:rPr lang="it-IT"/>
              <a:t>Click to edit Master title style</a:t>
            </a:r>
            <a:endParaRPr/>
          </a:p>
        </p:txBody>
      </p:sp>
      <p:sp>
        <p:nvSpPr>
          <p:cNvPr id="3" name="Picture Placeholder 2"/>
          <p:cNvSpPr>
            <a:spLocks noGrp="1"/>
          </p:cNvSpPr>
          <p:nvPr>
            <p:ph type="pic" idx="1"/>
          </p:nvPr>
        </p:nvSpPr>
        <p:spPr>
          <a:xfrm flipH="1">
            <a:off x="794871" y="1600200"/>
            <a:ext cx="4876800" cy="3657601"/>
          </a:xfrm>
          <a:prstGeom prst="ellipse">
            <a:avLst/>
          </a:prstGeom>
          <a:blipFill dpi="0" rotWithShape="0">
            <a:blip r:embed="rId2" cstate="screen"/>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Drag picture to placeholder or click icon to add</a:t>
            </a:r>
            <a:endParaRPr/>
          </a:p>
        </p:txBody>
      </p:sp>
      <p:sp>
        <p:nvSpPr>
          <p:cNvPr id="4" name="Text Placeholder 3"/>
          <p:cNvSpPr>
            <a:spLocks noGrp="1"/>
          </p:cNvSpPr>
          <p:nvPr>
            <p:ph type="body" sz="half" idx="2"/>
          </p:nvPr>
        </p:nvSpPr>
        <p:spPr>
          <a:xfrm>
            <a:off x="6280549" y="1828800"/>
            <a:ext cx="48768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a:xfrm>
            <a:off x="508001" y="6288742"/>
            <a:ext cx="2486833" cy="365125"/>
          </a:xfrm>
        </p:spPr>
        <p:txBody>
          <a:bodyPr/>
          <a:lstStyle/>
          <a:p>
            <a:endParaRPr lang="en-US"/>
          </a:p>
        </p:txBody>
      </p:sp>
      <p:sp>
        <p:nvSpPr>
          <p:cNvPr id="6" name="Footer Placeholder 5"/>
          <p:cNvSpPr>
            <a:spLocks noGrp="1"/>
          </p:cNvSpPr>
          <p:nvPr>
            <p:ph type="ftr" sz="quarter" idx="11"/>
          </p:nvPr>
        </p:nvSpPr>
        <p:spPr>
          <a:xfrm>
            <a:off x="4434418" y="6288742"/>
            <a:ext cx="6956735" cy="365125"/>
          </a:xfrm>
        </p:spPr>
        <p:txBody>
          <a:bodyPr/>
          <a:lstStyle/>
          <a:p>
            <a:r>
              <a:rPr lang="en-US"/>
              <a:t>GWDAW – Hamilton Island, May 9 2017</a:t>
            </a:r>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screen"/>
          <a:stretch>
            <a:fillRect/>
          </a:stretch>
        </p:blipFill>
        <p:spPr>
          <a:xfrm>
            <a:off x="211156" y="187452"/>
            <a:ext cx="11769688" cy="6483096"/>
          </a:xfrm>
          <a:prstGeom prst="rect">
            <a:avLst/>
          </a:prstGeom>
        </p:spPr>
      </p:pic>
      <p:sp>
        <p:nvSpPr>
          <p:cNvPr id="2" name="Title 1"/>
          <p:cNvSpPr>
            <a:spLocks noGrp="1"/>
          </p:cNvSpPr>
          <p:nvPr>
            <p:ph type="title"/>
          </p:nvPr>
        </p:nvSpPr>
        <p:spPr>
          <a:xfrm>
            <a:off x="1077385" y="3778624"/>
            <a:ext cx="10080687" cy="1102658"/>
          </a:xfrm>
        </p:spPr>
        <p:txBody>
          <a:bodyPr anchor="b"/>
          <a:lstStyle>
            <a:lvl1pPr algn="l">
              <a:defRPr sz="3600" b="0"/>
            </a:lvl1pPr>
          </a:lstStyle>
          <a:p>
            <a:r>
              <a:rPr lang="it-IT"/>
              <a:t>Click to edit Master title style</a:t>
            </a:r>
            <a:endParaRPr/>
          </a:p>
        </p:txBody>
      </p:sp>
      <p:sp>
        <p:nvSpPr>
          <p:cNvPr id="3" name="Picture Placeholder 2"/>
          <p:cNvSpPr>
            <a:spLocks noGrp="1"/>
          </p:cNvSpPr>
          <p:nvPr>
            <p:ph type="pic" idx="1"/>
          </p:nvPr>
        </p:nvSpPr>
        <p:spPr>
          <a:xfrm flipH="1">
            <a:off x="1162112" y="762000"/>
            <a:ext cx="9903635" cy="2989730"/>
          </a:xfrm>
          <a:prstGeom prst="roundRect">
            <a:avLst>
              <a:gd name="adj" fmla="val 7476"/>
            </a:avLst>
          </a:prstGeom>
          <a:blipFill dpi="0" rotWithShape="0">
            <a:blip r:embed="rId2" cstate="screen"/>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Drag picture to placeholder or click icon to add</a:t>
            </a:r>
            <a:endParaRPr/>
          </a:p>
        </p:txBody>
      </p:sp>
      <p:sp>
        <p:nvSpPr>
          <p:cNvPr id="4" name="Text Placeholder 3"/>
          <p:cNvSpPr>
            <a:spLocks noGrp="1"/>
          </p:cNvSpPr>
          <p:nvPr>
            <p:ph type="body" sz="half" idx="2"/>
          </p:nvPr>
        </p:nvSpPr>
        <p:spPr>
          <a:xfrm>
            <a:off x="1077380" y="4827494"/>
            <a:ext cx="10079969"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a:xfrm>
            <a:off x="508001" y="6288742"/>
            <a:ext cx="2486833" cy="365125"/>
          </a:xfrm>
        </p:spPr>
        <p:txBody>
          <a:bodyPr/>
          <a:lstStyle/>
          <a:p>
            <a:endParaRPr lang="en-US"/>
          </a:p>
        </p:txBody>
      </p:sp>
      <p:sp>
        <p:nvSpPr>
          <p:cNvPr id="6" name="Footer Placeholder 5"/>
          <p:cNvSpPr>
            <a:spLocks noGrp="1"/>
          </p:cNvSpPr>
          <p:nvPr>
            <p:ph type="ftr" sz="quarter" idx="11"/>
          </p:nvPr>
        </p:nvSpPr>
        <p:spPr>
          <a:xfrm>
            <a:off x="4434418" y="6288742"/>
            <a:ext cx="6956735" cy="365125"/>
          </a:xfrm>
        </p:spPr>
        <p:txBody>
          <a:bodyPr/>
          <a:lstStyle/>
          <a:p>
            <a:r>
              <a:rPr lang="en-US"/>
              <a:t>GWDAW – Hamilton Island, May 9 2017</a:t>
            </a:r>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screen"/>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it-IT"/>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GWDAW – Hamilton Island, May 9 2017</a:t>
            </a: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pic>
        <p:nvPicPr>
          <p:cNvPr id="9" name="Content Placeholder 7" descr="LOGOdef_completo-1.jpg"/>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55388" y="6396147"/>
            <a:ext cx="3451413" cy="342604"/>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screen"/>
          <a:stretch>
            <a:fillRect/>
          </a:stretch>
        </p:blipFill>
        <p:spPr>
          <a:xfrm>
            <a:off x="201183" y="186645"/>
            <a:ext cx="11769688" cy="6483096"/>
          </a:xfrm>
          <a:prstGeom prst="rect">
            <a:avLst/>
          </a:prstGeom>
        </p:spPr>
      </p:pic>
      <p:sp>
        <p:nvSpPr>
          <p:cNvPr id="2" name="Vertical Title 1"/>
          <p:cNvSpPr>
            <a:spLocks noGrp="1"/>
          </p:cNvSpPr>
          <p:nvPr>
            <p:ph type="title" orient="vert"/>
          </p:nvPr>
        </p:nvSpPr>
        <p:spPr>
          <a:xfrm>
            <a:off x="9771529" y="779463"/>
            <a:ext cx="1810871" cy="5268912"/>
          </a:xfrm>
        </p:spPr>
        <p:txBody>
          <a:bodyPr vert="eaVert"/>
          <a:lstStyle/>
          <a:p>
            <a:r>
              <a:rPr lang="it-IT"/>
              <a:t>Click to edit Master title style</a:t>
            </a:r>
            <a:endParaRPr/>
          </a:p>
        </p:txBody>
      </p:sp>
      <p:sp>
        <p:nvSpPr>
          <p:cNvPr id="3" name="Vertical Text Placeholder 2"/>
          <p:cNvSpPr>
            <a:spLocks noGrp="1"/>
          </p:cNvSpPr>
          <p:nvPr>
            <p:ph type="body" orient="vert" idx="1"/>
          </p:nvPr>
        </p:nvSpPr>
        <p:spPr>
          <a:xfrm>
            <a:off x="1039283" y="779465"/>
            <a:ext cx="8227484" cy="5268911"/>
          </a:xfrm>
        </p:spPr>
        <p:txBody>
          <a:bodyPr vert="eaVert"/>
          <a:lstStyle>
            <a:lvl5pPr>
              <a:defRPr/>
            </a:lvl5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GWDAW – Hamilton Island, May 9 2017</a:t>
            </a: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pic>
        <p:nvPicPr>
          <p:cNvPr id="9" name="Content Placeholder 7" descr="LOGOdef_completo-1.jpg"/>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55388" y="6396147"/>
            <a:ext cx="3451413" cy="342604"/>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Text, and Content">
    <p:spTree>
      <p:nvGrpSpPr>
        <p:cNvPr id="1" name=""/>
        <p:cNvGrpSpPr/>
        <p:nvPr/>
      </p:nvGrpSpPr>
      <p:grpSpPr>
        <a:xfrm>
          <a:off x="0" y="0"/>
          <a:ext cx="0" cy="0"/>
          <a:chOff x="0" y="0"/>
          <a:chExt cx="0" cy="0"/>
        </a:xfrm>
      </p:grpSpPr>
      <p:sp>
        <p:nvSpPr>
          <p:cNvPr id="11" name="AutoShape 36" descr="download"/>
          <p:cNvSpPr>
            <a:spLocks noChangeAspect="1" noChangeArrowheads="1"/>
          </p:cNvSpPr>
          <p:nvPr userDrawn="1"/>
        </p:nvSpPr>
        <p:spPr bwMode="auto">
          <a:xfrm>
            <a:off x="5892800" y="3276600"/>
            <a:ext cx="406400" cy="304800"/>
          </a:xfrm>
          <a:prstGeom prst="rect">
            <a:avLst/>
          </a:prstGeom>
          <a:noFill/>
        </p:spPr>
        <p:txBody>
          <a:bodyPr/>
          <a:lstStyle/>
          <a:p>
            <a:pPr>
              <a:defRPr/>
            </a:pPr>
            <a:endParaRPr lang="en-US" sz="1800">
              <a:cs typeface="+mn-cs"/>
            </a:endParaRPr>
          </a:p>
        </p:txBody>
      </p:sp>
      <p:sp>
        <p:nvSpPr>
          <p:cNvPr id="3" name="Text Placeholder 2"/>
          <p:cNvSpPr>
            <a:spLocks noGrp="1"/>
          </p:cNvSpPr>
          <p:nvPr>
            <p:ph type="body" sz="half" idx="1"/>
          </p:nvPr>
        </p:nvSpPr>
        <p:spPr>
          <a:xfrm>
            <a:off x="406400" y="1524000"/>
            <a:ext cx="5511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1400" y="1524000"/>
            <a:ext cx="5511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29"/>
          <p:cNvSpPr>
            <a:spLocks noGrp="1" noChangeArrowheads="1"/>
          </p:cNvSpPr>
          <p:nvPr>
            <p:ph type="sldNum" sz="quarter" idx="10"/>
          </p:nvPr>
        </p:nvSpPr>
        <p:spPr>
          <a:xfrm>
            <a:off x="11329894" y="6407600"/>
            <a:ext cx="657412" cy="365125"/>
          </a:xfrm>
        </p:spPr>
        <p:txBody>
          <a:bodyPr/>
          <a:lstStyle>
            <a:lvl1pPr>
              <a:defRPr>
                <a:latin typeface="Calibri" pitchFamily="34" charset="0"/>
              </a:defRPr>
            </a:lvl1pPr>
          </a:lstStyle>
          <a:p>
            <a:pPr>
              <a:defRPr/>
            </a:pPr>
            <a:fld id="{BE173A6C-60FB-420C-9795-70D997F74414}" type="slidenum">
              <a:rPr lang="fr-FR"/>
              <a:pPr>
                <a:defRPr/>
              </a:pPr>
              <a:t>‹#›</a:t>
            </a:fld>
            <a:endParaRPr lang="fr-FR" dirty="0"/>
          </a:p>
        </p:txBody>
      </p:sp>
      <p:sp>
        <p:nvSpPr>
          <p:cNvPr id="18" name="Footer Placeholder 4"/>
          <p:cNvSpPr>
            <a:spLocks noGrp="1"/>
          </p:cNvSpPr>
          <p:nvPr>
            <p:ph type="ftr" sz="quarter" idx="12"/>
          </p:nvPr>
        </p:nvSpPr>
        <p:spPr>
          <a:xfrm>
            <a:off x="2618316" y="6450667"/>
            <a:ext cx="6985000" cy="365125"/>
          </a:xfrm>
        </p:spPr>
        <p:txBody>
          <a:bodyPr/>
          <a:lstStyle>
            <a:lvl1pPr algn="ctr">
              <a:defRPr/>
            </a:lvl1pPr>
          </a:lstStyle>
          <a:p>
            <a:r>
              <a:rPr lang="en-US"/>
              <a:t>GWDAW – Hamilton Island, May 9 2017</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screen"/>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it-IT"/>
              <a:t>Click to edit Master title style</a:t>
            </a:r>
            <a:endParaRPr/>
          </a:p>
        </p:txBody>
      </p:sp>
      <p:sp>
        <p:nvSpPr>
          <p:cNvPr id="3" name="Content Placeholder 2"/>
          <p:cNvSpPr>
            <a:spLocks noGrp="1"/>
          </p:cNvSpPr>
          <p:nvPr>
            <p:ph idx="1"/>
          </p:nvPr>
        </p:nvSpPr>
        <p:spPr/>
        <p:txBody>
          <a:bodyPr/>
          <a:lstStyle>
            <a:lvl5pPr>
              <a:defRPr/>
            </a:lvl5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GWDAW – Hamilton Island, May 9 2017</a:t>
            </a: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cstate="screen"/>
          <a:stretch>
            <a:fillRect/>
          </a:stretch>
        </p:blipFill>
        <p:spPr>
          <a:xfrm>
            <a:off x="211156" y="187452"/>
            <a:ext cx="11769688" cy="6483096"/>
          </a:xfrm>
          <a:prstGeom prst="rect">
            <a:avLst/>
          </a:prstGeom>
        </p:spPr>
      </p:pic>
      <p:sp>
        <p:nvSpPr>
          <p:cNvPr id="2" name="Title 1"/>
          <p:cNvSpPr>
            <a:spLocks noGrp="1"/>
          </p:cNvSpPr>
          <p:nvPr>
            <p:ph type="title"/>
          </p:nvPr>
        </p:nvSpPr>
        <p:spPr>
          <a:xfrm>
            <a:off x="1039285" y="2591361"/>
            <a:ext cx="10111316" cy="1362075"/>
          </a:xfrm>
        </p:spPr>
        <p:txBody>
          <a:bodyPr anchor="b" anchorCtr="0">
            <a:noAutofit/>
          </a:bodyPr>
          <a:lstStyle>
            <a:lvl1pPr algn="l">
              <a:defRPr sz="4400" b="1" cap="none" baseline="0">
                <a:solidFill>
                  <a:schemeClr val="bg1"/>
                </a:solidFill>
              </a:defRPr>
            </a:lvl1pPr>
          </a:lstStyle>
          <a:p>
            <a:r>
              <a:rPr lang="it-IT"/>
              <a:t>Click to edit Master title style</a:t>
            </a:r>
            <a:endParaRPr/>
          </a:p>
        </p:txBody>
      </p:sp>
      <p:sp>
        <p:nvSpPr>
          <p:cNvPr id="3" name="Text Placeholder 2"/>
          <p:cNvSpPr>
            <a:spLocks noGrp="1"/>
          </p:cNvSpPr>
          <p:nvPr>
            <p:ph type="body" idx="1"/>
          </p:nvPr>
        </p:nvSpPr>
        <p:spPr>
          <a:xfrm>
            <a:off x="1039285" y="3950355"/>
            <a:ext cx="10111316"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GWDAW – Hamilton Island, May 9 2017</a:t>
            </a: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screen"/>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it-IT"/>
              <a:t>Click to edit Master title style</a:t>
            </a:r>
            <a:endParaRPr/>
          </a:p>
        </p:txBody>
      </p:sp>
      <p:sp>
        <p:nvSpPr>
          <p:cNvPr id="3" name="Content Placeholder 2"/>
          <p:cNvSpPr>
            <a:spLocks noGrp="1"/>
          </p:cNvSpPr>
          <p:nvPr>
            <p:ph sz="half" idx="1"/>
          </p:nvPr>
        </p:nvSpPr>
        <p:spPr>
          <a:xfrm>
            <a:off x="1039283" y="1828800"/>
            <a:ext cx="48768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4" name="Content Placeholder 3"/>
          <p:cNvSpPr>
            <a:spLocks noGrp="1"/>
          </p:cNvSpPr>
          <p:nvPr>
            <p:ph sz="half" idx="2"/>
          </p:nvPr>
        </p:nvSpPr>
        <p:spPr>
          <a:xfrm>
            <a:off x="6251388" y="1828800"/>
            <a:ext cx="48768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GWDAW – Hamilton Island, May 9 2017</a:t>
            </a:r>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cstate="screen"/>
          <a:stretch>
            <a:fillRect/>
          </a:stretch>
        </p:blipFill>
        <p:spPr>
          <a:xfrm>
            <a:off x="201183" y="186645"/>
            <a:ext cx="11769688" cy="6483096"/>
          </a:xfrm>
          <a:prstGeom prst="rect">
            <a:avLst/>
          </a:prstGeom>
        </p:spPr>
      </p:pic>
      <p:sp>
        <p:nvSpPr>
          <p:cNvPr id="2" name="Title 1"/>
          <p:cNvSpPr>
            <a:spLocks noGrp="1"/>
          </p:cNvSpPr>
          <p:nvPr>
            <p:ph type="title"/>
          </p:nvPr>
        </p:nvSpPr>
        <p:spPr>
          <a:xfrm>
            <a:off x="1039285" y="381000"/>
            <a:ext cx="10111316" cy="1044388"/>
          </a:xfrm>
        </p:spPr>
        <p:txBody>
          <a:bodyPr/>
          <a:lstStyle>
            <a:lvl1pPr>
              <a:defRPr/>
            </a:lvl1pPr>
          </a:lstStyle>
          <a:p>
            <a:r>
              <a:rPr lang="it-IT"/>
              <a:t>Click to edit Master title style</a:t>
            </a:r>
            <a:endParaRPr/>
          </a:p>
        </p:txBody>
      </p:sp>
      <p:sp>
        <p:nvSpPr>
          <p:cNvPr id="3" name="Text Placeholder 2"/>
          <p:cNvSpPr>
            <a:spLocks noGrp="1"/>
          </p:cNvSpPr>
          <p:nvPr>
            <p:ph type="body" idx="1"/>
          </p:nvPr>
        </p:nvSpPr>
        <p:spPr>
          <a:xfrm>
            <a:off x="1039284" y="1438835"/>
            <a:ext cx="48768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1039284" y="2362200"/>
            <a:ext cx="48768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5" name="Text Placeholder 4"/>
          <p:cNvSpPr>
            <a:spLocks noGrp="1"/>
          </p:cNvSpPr>
          <p:nvPr>
            <p:ph type="body" sz="quarter" idx="3"/>
          </p:nvPr>
        </p:nvSpPr>
        <p:spPr>
          <a:xfrm>
            <a:off x="6273800" y="1438835"/>
            <a:ext cx="48768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6273800" y="2362200"/>
            <a:ext cx="48768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GWDAW – Hamilton Island, May 9 2017</a:t>
            </a:r>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cxnSp>
        <p:nvCxnSpPr>
          <p:cNvPr id="12" name="Straight Connector 11"/>
          <p:cNvCxnSpPr/>
          <p:nvPr/>
        </p:nvCxnSpPr>
        <p:spPr>
          <a:xfrm>
            <a:off x="1165413" y="2286000"/>
            <a:ext cx="4750671"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21120" y="2286000"/>
            <a:ext cx="475488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65413" y="2286000"/>
            <a:ext cx="4750671"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21120" y="2286000"/>
            <a:ext cx="475488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screen"/>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it-IT"/>
              <a:t>Click to edit Master title style</a:t>
            </a:r>
            <a:endParaRPr/>
          </a:p>
        </p:txBody>
      </p:sp>
      <p:sp>
        <p:nvSpPr>
          <p:cNvPr id="3" name="Content Placeholder 2"/>
          <p:cNvSpPr>
            <a:spLocks noGrp="1"/>
          </p:cNvSpPr>
          <p:nvPr>
            <p:ph sz="half" idx="1"/>
          </p:nvPr>
        </p:nvSpPr>
        <p:spPr>
          <a:xfrm>
            <a:off x="1039283" y="1828801"/>
            <a:ext cx="10113435"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GWDAW – Hamilton Island, May 9 2017</a:t>
            </a:r>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10" name="Content Placeholder 2"/>
          <p:cNvSpPr>
            <a:spLocks noGrp="1"/>
          </p:cNvSpPr>
          <p:nvPr>
            <p:ph sz="half" idx="13"/>
          </p:nvPr>
        </p:nvSpPr>
        <p:spPr>
          <a:xfrm>
            <a:off x="1039283" y="3991816"/>
            <a:ext cx="10113435"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screen"/>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it-IT"/>
              <a:t>Click to edit Master title style</a:t>
            </a:r>
            <a:endParaRPr/>
          </a:p>
        </p:txBody>
      </p:sp>
      <p:sp>
        <p:nvSpPr>
          <p:cNvPr id="3" name="Content Placeholder 2"/>
          <p:cNvSpPr>
            <a:spLocks noGrp="1"/>
          </p:cNvSpPr>
          <p:nvPr>
            <p:ph sz="half" idx="1"/>
          </p:nvPr>
        </p:nvSpPr>
        <p:spPr>
          <a:xfrm>
            <a:off x="6281271" y="1828801"/>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GWDAW – Hamilton Island, May 9 2017</a:t>
            </a:r>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10" name="Content Placeholder 2"/>
          <p:cNvSpPr>
            <a:spLocks noGrp="1"/>
          </p:cNvSpPr>
          <p:nvPr>
            <p:ph sz="half" idx="13"/>
          </p:nvPr>
        </p:nvSpPr>
        <p:spPr>
          <a:xfrm>
            <a:off x="6281271" y="3991816"/>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11" name="Content Placeholder 2"/>
          <p:cNvSpPr>
            <a:spLocks noGrp="1"/>
          </p:cNvSpPr>
          <p:nvPr>
            <p:ph sz="half" idx="14"/>
          </p:nvPr>
        </p:nvSpPr>
        <p:spPr>
          <a:xfrm>
            <a:off x="1039283" y="1828800"/>
            <a:ext cx="48768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screen"/>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it-IT"/>
              <a:t>Click to edit Master title style</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GWDAW – Hamilton Island, May 9 2017</a:t>
            </a:r>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12" name="Content Placeholder 2"/>
          <p:cNvSpPr>
            <a:spLocks noGrp="1"/>
          </p:cNvSpPr>
          <p:nvPr>
            <p:ph sz="half" idx="14"/>
          </p:nvPr>
        </p:nvSpPr>
        <p:spPr>
          <a:xfrm>
            <a:off x="1039284" y="1828801"/>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13" name="Content Placeholder 2"/>
          <p:cNvSpPr>
            <a:spLocks noGrp="1"/>
          </p:cNvSpPr>
          <p:nvPr>
            <p:ph sz="half" idx="15"/>
          </p:nvPr>
        </p:nvSpPr>
        <p:spPr>
          <a:xfrm>
            <a:off x="1039284" y="3991816"/>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14" name="Content Placeholder 2"/>
          <p:cNvSpPr>
            <a:spLocks noGrp="1"/>
          </p:cNvSpPr>
          <p:nvPr>
            <p:ph sz="half" idx="1"/>
          </p:nvPr>
        </p:nvSpPr>
        <p:spPr>
          <a:xfrm>
            <a:off x="6281271" y="1828801"/>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15" name="Content Placeholder 2"/>
          <p:cNvSpPr>
            <a:spLocks noGrp="1"/>
          </p:cNvSpPr>
          <p:nvPr>
            <p:ph sz="half" idx="13"/>
          </p:nvPr>
        </p:nvSpPr>
        <p:spPr>
          <a:xfrm>
            <a:off x="6281271" y="3991816"/>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cstate="screen"/>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it-IT"/>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GWDAW – Hamilton Island, May 9 2017</a:t>
            </a:r>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285" y="381000"/>
            <a:ext cx="10111316" cy="1044388"/>
          </a:xfrm>
          <a:prstGeom prst="rect">
            <a:avLst/>
          </a:prstGeom>
        </p:spPr>
        <p:txBody>
          <a:bodyPr vert="horz" lIns="91440" tIns="45720" rIns="91440" bIns="45720" rtlCol="0" anchor="b" anchorCtr="0">
            <a:noAutofit/>
          </a:bodyPr>
          <a:lstStyle/>
          <a:p>
            <a:r>
              <a:rPr lang="it-IT"/>
              <a:t>Click to edit Master title style</a:t>
            </a:r>
            <a:endParaRPr/>
          </a:p>
        </p:txBody>
      </p:sp>
      <p:sp>
        <p:nvSpPr>
          <p:cNvPr id="3" name="Text Placeholder 2"/>
          <p:cNvSpPr>
            <a:spLocks noGrp="1"/>
          </p:cNvSpPr>
          <p:nvPr>
            <p:ph type="body" idx="1"/>
          </p:nvPr>
        </p:nvSpPr>
        <p:spPr>
          <a:xfrm>
            <a:off x="1039285" y="1828800"/>
            <a:ext cx="10111316" cy="4208930"/>
          </a:xfrm>
          <a:prstGeom prst="rect">
            <a:avLst/>
          </a:prstGeom>
        </p:spPr>
        <p:txBody>
          <a:bodyPr vert="horz" lIns="91440" tIns="45720" rIns="91440" bIns="45720" rtlCol="0">
            <a:normAutofit/>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4" name="Date Placeholder 3"/>
          <p:cNvSpPr>
            <a:spLocks noGrp="1"/>
          </p:cNvSpPr>
          <p:nvPr>
            <p:ph type="dt" sz="half" idx="2"/>
          </p:nvPr>
        </p:nvSpPr>
        <p:spPr>
          <a:xfrm>
            <a:off x="508001" y="6288742"/>
            <a:ext cx="2516716"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5" name="Footer Placeholder 4"/>
          <p:cNvSpPr>
            <a:spLocks noGrp="1"/>
          </p:cNvSpPr>
          <p:nvPr>
            <p:ph type="ftr" sz="quarter" idx="3"/>
          </p:nvPr>
        </p:nvSpPr>
        <p:spPr>
          <a:xfrm>
            <a:off x="4406153" y="6288742"/>
            <a:ext cx="6985000" cy="365125"/>
          </a:xfrm>
          <a:prstGeom prst="rect">
            <a:avLst/>
          </a:prstGeom>
        </p:spPr>
        <p:txBody>
          <a:bodyPr vert="horz" lIns="91440" tIns="45720" rIns="91440" bIns="45720" rtlCol="0" anchor="ctr"/>
          <a:lstStyle>
            <a:lvl1pPr algn="r">
              <a:defRPr sz="1200">
                <a:solidFill>
                  <a:schemeClr val="bg2"/>
                </a:solidFill>
              </a:defRPr>
            </a:lvl1pPr>
          </a:lstStyle>
          <a:p>
            <a:r>
              <a:rPr lang="en-US"/>
              <a:t>GWDAW – Hamilton Island, May 9 2017</a:t>
            </a:r>
            <a:endParaRPr lang="en-US" dirty="0"/>
          </a:p>
        </p:txBody>
      </p:sp>
      <p:sp>
        <p:nvSpPr>
          <p:cNvPr id="6" name="Slide Number Placeholder 5"/>
          <p:cNvSpPr>
            <a:spLocks noGrp="1"/>
          </p:cNvSpPr>
          <p:nvPr>
            <p:ph type="sldNum" sz="quarter" idx="4"/>
          </p:nvPr>
        </p:nvSpPr>
        <p:spPr>
          <a:xfrm>
            <a:off x="11205882" y="219636"/>
            <a:ext cx="657412" cy="365125"/>
          </a:xfrm>
          <a:prstGeom prst="rect">
            <a:avLst/>
          </a:prstGeom>
        </p:spPr>
        <p:txBody>
          <a:bodyPr vert="horz" lIns="91440" tIns="45720" rIns="91440" bIns="45720" rtlCol="0" anchor="ctr"/>
          <a:lstStyle>
            <a:lvl1pPr algn="r">
              <a:defRPr sz="1200">
                <a:solidFill>
                  <a:schemeClr val="tx2"/>
                </a:solidFill>
              </a:defRPr>
            </a:lvl1pPr>
          </a:lstStyle>
          <a:p>
            <a:fld id="{687D7A59-36E2-48B9-B146-C1E59501F6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1" r:id="rId17"/>
  </p:sldLayoutIdLst>
  <p:hf hdr="0" dt="0"/>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tiff"/><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2.tif"/><Relationship Id="rId7" Type="http://schemas.openxmlformats.org/officeDocument/2006/relationships/image" Target="../media/image9.emf"/><Relationship Id="rId12"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1.emf"/><Relationship Id="rId5" Type="http://schemas.openxmlformats.org/officeDocument/2006/relationships/image" Target="../media/image8.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7"/>
          <p:cNvSpPr>
            <a:spLocks noGrp="1"/>
          </p:cNvSpPr>
          <p:nvPr>
            <p:ph type="sldNum" sz="quarter" idx="10"/>
          </p:nvPr>
        </p:nvSpPr>
        <p:spPr/>
        <p:txBody>
          <a:bodyPr/>
          <a:lstStyle/>
          <a:p>
            <a:pPr>
              <a:defRPr/>
            </a:pPr>
            <a:fld id="{BE173A6C-60FB-420C-9795-70D997F74414}" type="slidenum">
              <a:rPr lang="fr-FR" smtClean="0"/>
              <a:pPr>
                <a:defRPr/>
              </a:pPr>
              <a:t>0</a:t>
            </a:fld>
            <a:endParaRPr lang="fr-FR" dirty="0"/>
          </a:p>
        </p:txBody>
      </p:sp>
      <p:sp>
        <p:nvSpPr>
          <p:cNvPr id="7" name="Footer Placeholder 4"/>
          <p:cNvSpPr>
            <a:spLocks noGrp="1"/>
          </p:cNvSpPr>
          <p:nvPr>
            <p:ph type="ftr" sz="quarter" idx="12"/>
          </p:nvPr>
        </p:nvSpPr>
        <p:spPr>
          <a:xfrm>
            <a:off x="3469797" y="6482386"/>
            <a:ext cx="5238750" cy="365125"/>
          </a:xfrm>
        </p:spPr>
        <p:txBody>
          <a:bodyPr/>
          <a:lstStyle/>
          <a:p>
            <a:r>
              <a:rPr lang="en-US" b="1" dirty="0"/>
              <a:t>GWDAW </a:t>
            </a:r>
            <a:r>
              <a:rPr lang="mr-IN" b="1" dirty="0"/>
              <a:t>–</a:t>
            </a:r>
            <a:r>
              <a:rPr lang="en-US" b="1" dirty="0"/>
              <a:t> Hamilton Island, May 9 2017</a:t>
            </a:r>
          </a:p>
        </p:txBody>
      </p:sp>
      <p:sp>
        <p:nvSpPr>
          <p:cNvPr id="9" name="TextBox 8"/>
          <p:cNvSpPr txBox="1"/>
          <p:nvPr/>
        </p:nvSpPr>
        <p:spPr>
          <a:xfrm>
            <a:off x="1775995" y="4425632"/>
            <a:ext cx="6897979" cy="800219"/>
          </a:xfrm>
          <a:prstGeom prst="rect">
            <a:avLst/>
          </a:prstGeom>
          <a:noFill/>
        </p:spPr>
        <p:txBody>
          <a:bodyPr wrap="none" rtlCol="0">
            <a:spAutoFit/>
          </a:bodyPr>
          <a:lstStyle/>
          <a:p>
            <a:r>
              <a:rPr lang="en-US" sz="2800" dirty="0" err="1">
                <a:latin typeface="Arial" charset="0"/>
                <a:ea typeface="Arial" charset="0"/>
                <a:cs typeface="Arial" charset="0"/>
              </a:rPr>
              <a:t>Ruggi’s</a:t>
            </a:r>
            <a:r>
              <a:rPr lang="en-US" sz="2800">
                <a:latin typeface="Arial" charset="0"/>
                <a:ea typeface="Arial" charset="0"/>
                <a:cs typeface="Arial" charset="0"/>
              </a:rPr>
              <a:t> Global </a:t>
            </a:r>
            <a:r>
              <a:rPr lang="en-US" sz="2800" dirty="0">
                <a:latin typeface="Arial" charset="0"/>
                <a:ea typeface="Arial" charset="0"/>
                <a:cs typeface="Arial" charset="0"/>
              </a:rPr>
              <a:t>Inverted Pendulum Control</a:t>
            </a:r>
          </a:p>
          <a:p>
            <a:r>
              <a:rPr lang="en-US" dirty="0">
                <a:latin typeface="Arial" charset="0"/>
                <a:ea typeface="Arial" charset="0"/>
                <a:cs typeface="Arial" charset="0"/>
              </a:rPr>
              <a:t>E. </a:t>
            </a:r>
            <a:r>
              <a:rPr lang="en-US" dirty="0" err="1">
                <a:latin typeface="Arial" charset="0"/>
                <a:ea typeface="Arial" charset="0"/>
                <a:cs typeface="Arial" charset="0"/>
              </a:rPr>
              <a:t>Majorana</a:t>
            </a:r>
            <a:r>
              <a:rPr lang="en-US" dirty="0">
                <a:latin typeface="Arial" charset="0"/>
                <a:ea typeface="Arial" charset="0"/>
                <a:cs typeface="Arial" charset="0"/>
              </a:rPr>
              <a:t> for the SUSP commissioning group</a:t>
            </a:r>
          </a:p>
        </p:txBody>
      </p:sp>
      <p:grpSp>
        <p:nvGrpSpPr>
          <p:cNvPr id="6" name="Group 5"/>
          <p:cNvGrpSpPr/>
          <p:nvPr/>
        </p:nvGrpSpPr>
        <p:grpSpPr>
          <a:xfrm>
            <a:off x="7073407" y="165105"/>
            <a:ext cx="3419475" cy="3886200"/>
            <a:chOff x="2610205" y="445053"/>
            <a:chExt cx="3419475" cy="3886200"/>
          </a:xfrm>
        </p:grpSpPr>
        <p:grpSp>
          <p:nvGrpSpPr>
            <p:cNvPr id="8" name="Group 7"/>
            <p:cNvGrpSpPr/>
            <p:nvPr/>
          </p:nvGrpSpPr>
          <p:grpSpPr>
            <a:xfrm>
              <a:off x="2610205" y="445053"/>
              <a:ext cx="3419475" cy="3886200"/>
              <a:chOff x="2620963" y="622300"/>
              <a:chExt cx="3419475" cy="3886200"/>
            </a:xfrm>
          </p:grpSpPr>
          <p:sp>
            <p:nvSpPr>
              <p:cNvPr id="11" name="Rectangle 5"/>
              <p:cNvSpPr>
                <a:spLocks noChangeArrowheads="1"/>
              </p:cNvSpPr>
              <p:nvPr/>
            </p:nvSpPr>
            <p:spPr bwMode="auto">
              <a:xfrm>
                <a:off x="3340100" y="2501900"/>
                <a:ext cx="1981200" cy="685800"/>
              </a:xfrm>
              <a:prstGeom prst="rect">
                <a:avLst/>
              </a:prstGeom>
              <a:solidFill>
                <a:schemeClr val="accent2"/>
              </a:solidFill>
              <a:ln w="9525">
                <a:solidFill>
                  <a:schemeClr val="tx1"/>
                </a:solidFill>
                <a:miter lim="800000"/>
                <a:headEnd/>
                <a:tailEnd/>
              </a:ln>
            </p:spPr>
            <p:txBody>
              <a:bodyPr wrap="none" anchor="ctr"/>
              <a:lstStyle/>
              <a:p>
                <a:pPr algn="ctr"/>
                <a:r>
                  <a:rPr lang="en-US" sz="2400">
                    <a:latin typeface="Garamond" charset="0"/>
                  </a:rPr>
                  <a:t>LF disturbance</a:t>
                </a:r>
              </a:p>
            </p:txBody>
          </p:sp>
          <p:sp>
            <p:nvSpPr>
              <p:cNvPr id="12" name="Line 6"/>
              <p:cNvSpPr>
                <a:spLocks noChangeShapeType="1"/>
              </p:cNvSpPr>
              <p:nvPr/>
            </p:nvSpPr>
            <p:spPr bwMode="auto">
              <a:xfrm>
                <a:off x="2620963" y="1587500"/>
                <a:ext cx="719137" cy="914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 name="Line 7"/>
              <p:cNvSpPr>
                <a:spLocks noChangeShapeType="1"/>
              </p:cNvSpPr>
              <p:nvPr/>
            </p:nvSpPr>
            <p:spPr bwMode="auto">
              <a:xfrm flipV="1">
                <a:off x="5321300" y="1587500"/>
                <a:ext cx="719138" cy="914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 name="WordArt 8"/>
              <p:cNvSpPr>
                <a:spLocks noChangeArrowheads="1" noChangeShapeType="1" noTextEdit="1"/>
              </p:cNvSpPr>
              <p:nvPr/>
            </p:nvSpPr>
            <p:spPr bwMode="auto">
              <a:xfrm rot="-1458703">
                <a:off x="3644900" y="787400"/>
                <a:ext cx="895350" cy="647700"/>
              </a:xfrm>
              <a:prstGeom prst="rect">
                <a:avLst/>
              </a:prstGeom>
            </p:spPr>
            <p:txBody>
              <a:bodyPr wrap="none" fromWordArt="1">
                <a:prstTxWarp prst="textFadeUp">
                  <a:avLst>
                    <a:gd name="adj" fmla="val 9931"/>
                  </a:avLst>
                </a:prstTxWarp>
              </a:bodyPr>
              <a:lstStyle/>
              <a:p>
                <a:pPr algn="ctr"/>
                <a:r>
                  <a:rPr lang="en-US" sz="3600" kern="10">
                    <a:ln w="12700">
                      <a:solidFill>
                        <a:srgbClr val="B2B2B2"/>
                      </a:solidFill>
                      <a:round/>
                      <a:headEnd/>
                      <a:tailEnd/>
                    </a:ln>
                    <a:gradFill rotWithShape="1">
                      <a:gsLst>
                        <a:gs pos="0">
                          <a:srgbClr val="FFCC00"/>
                        </a:gs>
                        <a:gs pos="100000">
                          <a:srgbClr val="520402"/>
                        </a:gs>
                      </a:gsLst>
                      <a:lin ang="17640000" scaled="1"/>
                    </a:gradFill>
                    <a:effectLst>
                      <a:outerShdw blurRad="63500" dist="35921" dir="2700000" sy="50000" rotWithShape="0">
                        <a:srgbClr val="875B0D"/>
                      </a:outerShdw>
                    </a:effectLst>
                    <a:latin typeface="Arial Black"/>
                    <a:ea typeface="Arial Black"/>
                    <a:cs typeface="Arial Black"/>
                  </a:rPr>
                  <a:t>wind</a:t>
                </a:r>
              </a:p>
            </p:txBody>
          </p:sp>
          <p:sp>
            <p:nvSpPr>
              <p:cNvPr id="15" name="WordArt 9"/>
              <p:cNvSpPr>
                <a:spLocks noChangeArrowheads="1" noChangeShapeType="1" noTextEdit="1"/>
              </p:cNvSpPr>
              <p:nvPr/>
            </p:nvSpPr>
            <p:spPr bwMode="auto">
              <a:xfrm rot="3925229">
                <a:off x="2457450" y="1276350"/>
                <a:ext cx="1803400" cy="495300"/>
              </a:xfrm>
              <a:prstGeom prst="rect">
                <a:avLst/>
              </a:prstGeom>
            </p:spPr>
            <p:txBody>
              <a:bodyPr vert="wordArtVert" wrap="none" fromWordArt="1">
                <a:prstTxWarp prst="textPlain">
                  <a:avLst>
                    <a:gd name="adj" fmla="val 45069"/>
                  </a:avLst>
                </a:prstTxWarp>
                <a:scene3d>
                  <a:camera prst="legacyPerspectiveFront">
                    <a:rot lat="20639998" lon="20699998" rev="0"/>
                  </a:camera>
                  <a:lightRig rig="legacyNormal3" dir="l"/>
                </a:scene3d>
                <a:sp3d extrusionH="201600" prstMaterial="legacyPlastic">
                  <a:extrusionClr>
                    <a:srgbClr val="FF9966"/>
                  </a:extrusionClr>
                </a:sp3d>
              </a:bodyPr>
              <a:lstStyle/>
              <a:p>
                <a:pPr algn="ctr" fontAlgn="auto"/>
                <a:r>
                  <a:rPr lang="en-US" sz="3600" kern="10" dirty="0">
                    <a:ln w="9525">
                      <a:round/>
                      <a:headEnd/>
                      <a:tailEnd/>
                    </a:ln>
                    <a:solidFill>
                      <a:srgbClr val="CC0000"/>
                    </a:solidFill>
                    <a:latin typeface="Arial Black"/>
                    <a:ea typeface="Arial Black"/>
                    <a:cs typeface="Arial Black"/>
                  </a:rPr>
                  <a:t>quakes</a:t>
                </a:r>
              </a:p>
            </p:txBody>
          </p:sp>
          <p:pic>
            <p:nvPicPr>
              <p:cNvPr id="1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46357">
                <a:off x="4714876" y="669445"/>
                <a:ext cx="121285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11"/>
              <p:cNvSpPr>
                <a:spLocks noChangeArrowheads="1"/>
              </p:cNvSpPr>
              <p:nvPr/>
            </p:nvSpPr>
            <p:spPr bwMode="auto">
              <a:xfrm>
                <a:off x="3124200" y="3773488"/>
                <a:ext cx="2260600" cy="735012"/>
              </a:xfrm>
              <a:prstGeom prst="rect">
                <a:avLst/>
              </a:prstGeom>
              <a:solidFill>
                <a:schemeClr val="accent2"/>
              </a:solidFill>
              <a:ln w="9525">
                <a:solidFill>
                  <a:schemeClr val="tx1"/>
                </a:solidFill>
                <a:miter lim="800000"/>
                <a:headEnd/>
                <a:tailEnd/>
              </a:ln>
            </p:spPr>
            <p:txBody>
              <a:bodyPr wrap="none" anchor="ctr"/>
              <a:lstStyle/>
              <a:p>
                <a:pPr algn="ctr"/>
                <a:r>
                  <a:rPr lang="en-US" sz="2400" dirty="0">
                    <a:latin typeface="Garamond" charset="0"/>
                  </a:rPr>
                  <a:t>Noisy or saturated</a:t>
                </a:r>
              </a:p>
              <a:p>
                <a:pPr algn="ctr"/>
                <a:r>
                  <a:rPr lang="en-US" sz="2400" dirty="0">
                    <a:latin typeface="Garamond" charset="0"/>
                  </a:rPr>
                  <a:t>Lock correction</a:t>
                </a:r>
              </a:p>
            </p:txBody>
          </p:sp>
          <p:sp>
            <p:nvSpPr>
              <p:cNvPr id="19" name="Line 12"/>
              <p:cNvSpPr>
                <a:spLocks noChangeShapeType="1"/>
              </p:cNvSpPr>
              <p:nvPr/>
            </p:nvSpPr>
            <p:spPr bwMode="auto">
              <a:xfrm>
                <a:off x="4254500" y="3213100"/>
                <a:ext cx="0" cy="533400"/>
              </a:xfrm>
              <a:prstGeom prst="line">
                <a:avLst/>
              </a:prstGeom>
              <a:noFill/>
              <a:ln w="76200" cmpd="tri">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50419">
              <a:off x="4002169" y="1563271"/>
              <a:ext cx="1026906" cy="573007"/>
            </a:xfrm>
            <a:prstGeom prst="rect">
              <a:avLst/>
            </a:prstGeom>
          </p:spPr>
        </p:pic>
      </p:grpSp>
      <p:sp>
        <p:nvSpPr>
          <p:cNvPr id="2" name="Rectangle 1">
            <a:extLst>
              <a:ext uri="{FF2B5EF4-FFF2-40B4-BE49-F238E27FC236}">
                <a16:creationId xmlns:a16="http://schemas.microsoft.com/office/drawing/2014/main" id="{117AD754-EE80-B842-B297-65AA4B68CC04}"/>
              </a:ext>
            </a:extLst>
          </p:cNvPr>
          <p:cNvSpPr/>
          <p:nvPr/>
        </p:nvSpPr>
        <p:spPr>
          <a:xfrm>
            <a:off x="1775995" y="1649945"/>
            <a:ext cx="1595309" cy="369332"/>
          </a:xfrm>
          <a:prstGeom prst="rect">
            <a:avLst/>
          </a:prstGeom>
          <a:ln>
            <a:solidFill>
              <a:srgbClr val="C00000"/>
            </a:solidFill>
          </a:ln>
        </p:spPr>
        <p:txBody>
          <a:bodyPr wrap="none">
            <a:spAutoFit/>
          </a:bodyPr>
          <a:lstStyle/>
          <a:p>
            <a:r>
              <a:rPr lang="en-GB" b="1" dirty="0">
                <a:solidFill>
                  <a:srgbClr val="000000"/>
                </a:solidFill>
                <a:latin typeface="Arial" panose="020B0604020202020204" pitchFamily="34" charset="0"/>
              </a:rPr>
              <a:t>G1700891-v1</a:t>
            </a:r>
            <a:endParaRPr lang="en-GB" dirty="0">
              <a:solidFill>
                <a:srgbClr val="000000"/>
              </a:solidFill>
              <a:effectLst/>
              <a:latin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E173A6C-60FB-420C-9795-70D997F74414}" type="slidenum">
              <a:rPr lang="fr-FR" smtClean="0"/>
              <a:pPr>
                <a:defRPr/>
              </a:pPr>
              <a:t>9</a:t>
            </a:fld>
            <a:endParaRPr lang="fr-FR" dirty="0"/>
          </a:p>
        </p:txBody>
      </p:sp>
      <p:sp>
        <p:nvSpPr>
          <p:cNvPr id="148" name="Rectangle 268"/>
          <p:cNvSpPr>
            <a:spLocks noChangeArrowheads="1"/>
          </p:cNvSpPr>
          <p:nvPr/>
        </p:nvSpPr>
        <p:spPr bwMode="auto">
          <a:xfrm>
            <a:off x="1737986" y="76200"/>
            <a:ext cx="8370888" cy="533400"/>
          </a:xfrm>
          <a:prstGeom prst="rect">
            <a:avLst/>
          </a:prstGeom>
          <a:noFill/>
          <a:ln w="19050">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sz="2000" b="1" dirty="0">
                <a:latin typeface="Symbol" charset="0"/>
                <a:sym typeface="Symbol" charset="0"/>
              </a:rPr>
              <a:t></a:t>
            </a:r>
            <a:r>
              <a:rPr lang="en-US" sz="2000" b="1" dirty="0">
                <a:sym typeface="Symbol" charset="0"/>
              </a:rPr>
              <a:t>S</a:t>
            </a:r>
            <a:r>
              <a:rPr lang="en-US" sz="2000" b="1" dirty="0"/>
              <a:t>eism-Free platform AND Global Inverted Pendulum Control</a:t>
            </a:r>
            <a:endParaRPr lang="en-US" sz="2000" b="1" dirty="0">
              <a:solidFill>
                <a:srgbClr val="FF0000"/>
              </a:solidFill>
            </a:endParaRPr>
          </a:p>
        </p:txBody>
      </p:sp>
      <p:sp>
        <p:nvSpPr>
          <p:cNvPr id="75" name="Rectangle 200"/>
          <p:cNvSpPr>
            <a:spLocks noChangeArrowheads="1"/>
          </p:cNvSpPr>
          <p:nvPr/>
        </p:nvSpPr>
        <p:spPr bwMode="auto">
          <a:xfrm>
            <a:off x="4757463" y="5926603"/>
            <a:ext cx="3168796" cy="384097"/>
          </a:xfrm>
          <a:prstGeom prst="rect">
            <a:avLst/>
          </a:prstGeom>
          <a:solidFill>
            <a:schemeClr val="bg1"/>
          </a:solidFill>
          <a:ln w="6350">
            <a:solidFill>
              <a:srgbClr val="FF0000"/>
            </a:solidFill>
            <a:miter lim="800000"/>
            <a:headEnd/>
            <a:tailEnd/>
          </a:ln>
        </p:spPr>
        <p:txBody>
          <a:bodyPr wrap="none" anchor="ctr"/>
          <a:lstStyle/>
          <a:p>
            <a:pPr algn="ctr"/>
            <a:r>
              <a:rPr lang="en-US" dirty="0">
                <a:latin typeface="Garamond" charset="0"/>
              </a:rPr>
              <a:t> </a:t>
            </a:r>
            <a:r>
              <a:rPr lang="en-US" dirty="0" err="1">
                <a:latin typeface="Garamond" charset="0"/>
              </a:rPr>
              <a:t>GlobalControl</a:t>
            </a:r>
            <a:r>
              <a:rPr lang="en-US" dirty="0">
                <a:latin typeface="Garamond" charset="0"/>
              </a:rPr>
              <a:t> (lock signal)</a:t>
            </a:r>
          </a:p>
        </p:txBody>
      </p:sp>
      <p:sp>
        <p:nvSpPr>
          <p:cNvPr id="12" name="Line 137"/>
          <p:cNvSpPr>
            <a:spLocks noChangeShapeType="1"/>
          </p:cNvSpPr>
          <p:nvPr/>
        </p:nvSpPr>
        <p:spPr bwMode="auto">
          <a:xfrm rot="16200000">
            <a:off x="5785722" y="3140779"/>
            <a:ext cx="2496628" cy="0"/>
          </a:xfrm>
          <a:prstGeom prst="line">
            <a:avLst/>
          </a:prstGeom>
          <a:noFill/>
          <a:ln w="5715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Line 138"/>
          <p:cNvSpPr>
            <a:spLocks noChangeShapeType="1"/>
          </p:cNvSpPr>
          <p:nvPr/>
        </p:nvSpPr>
        <p:spPr bwMode="auto">
          <a:xfrm>
            <a:off x="8358368" y="5351334"/>
            <a:ext cx="2496627" cy="0"/>
          </a:xfrm>
          <a:prstGeom prst="line">
            <a:avLst/>
          </a:prstGeom>
          <a:noFill/>
          <a:ln w="5715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 name="Rectangle 139"/>
          <p:cNvSpPr>
            <a:spLocks noChangeArrowheads="1"/>
          </p:cNvSpPr>
          <p:nvPr/>
        </p:nvSpPr>
        <p:spPr bwMode="auto">
          <a:xfrm>
            <a:off x="5285596" y="5225303"/>
            <a:ext cx="192048" cy="22205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5" name="Rectangle 140"/>
          <p:cNvSpPr>
            <a:spLocks noChangeArrowheads="1"/>
          </p:cNvSpPr>
          <p:nvPr/>
        </p:nvSpPr>
        <p:spPr bwMode="auto">
          <a:xfrm>
            <a:off x="5669692" y="4487117"/>
            <a:ext cx="96024" cy="9602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 name="Rectangle 141"/>
          <p:cNvSpPr>
            <a:spLocks noChangeArrowheads="1"/>
          </p:cNvSpPr>
          <p:nvPr/>
        </p:nvSpPr>
        <p:spPr bwMode="auto">
          <a:xfrm>
            <a:off x="5189572" y="4561138"/>
            <a:ext cx="384097" cy="7401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 name="Rectangle 142"/>
          <p:cNvSpPr>
            <a:spLocks noChangeArrowheads="1"/>
          </p:cNvSpPr>
          <p:nvPr/>
        </p:nvSpPr>
        <p:spPr bwMode="auto">
          <a:xfrm>
            <a:off x="5189572" y="5003247"/>
            <a:ext cx="384097" cy="74019"/>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 name="Line 143"/>
          <p:cNvSpPr>
            <a:spLocks noChangeShapeType="1"/>
          </p:cNvSpPr>
          <p:nvPr/>
        </p:nvSpPr>
        <p:spPr bwMode="auto">
          <a:xfrm>
            <a:off x="5381620" y="4635154"/>
            <a:ext cx="0" cy="368093"/>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Line 144"/>
          <p:cNvSpPr>
            <a:spLocks noChangeShapeType="1"/>
          </p:cNvSpPr>
          <p:nvPr/>
        </p:nvSpPr>
        <p:spPr bwMode="auto">
          <a:xfrm>
            <a:off x="5381620" y="5077267"/>
            <a:ext cx="0" cy="1480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Line 145"/>
          <p:cNvSpPr>
            <a:spLocks noChangeShapeType="1"/>
          </p:cNvSpPr>
          <p:nvPr/>
        </p:nvSpPr>
        <p:spPr bwMode="auto">
          <a:xfrm>
            <a:off x="5477644" y="5351334"/>
            <a:ext cx="2688676" cy="0"/>
          </a:xfrm>
          <a:prstGeom prst="line">
            <a:avLst/>
          </a:prstGeom>
          <a:noFill/>
          <a:ln w="2857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 name="Line 146"/>
          <p:cNvSpPr>
            <a:spLocks noChangeShapeType="1"/>
          </p:cNvSpPr>
          <p:nvPr/>
        </p:nvSpPr>
        <p:spPr bwMode="auto">
          <a:xfrm rot="16200000">
            <a:off x="6677946" y="4919226"/>
            <a:ext cx="672169" cy="0"/>
          </a:xfrm>
          <a:prstGeom prst="line">
            <a:avLst/>
          </a:prstGeom>
          <a:noFill/>
          <a:ln w="2857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147"/>
          <p:cNvSpPr>
            <a:spLocks noChangeShapeType="1"/>
          </p:cNvSpPr>
          <p:nvPr/>
        </p:nvSpPr>
        <p:spPr bwMode="auto">
          <a:xfrm flipV="1">
            <a:off x="5381620" y="4487117"/>
            <a:ext cx="0" cy="960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148"/>
          <p:cNvSpPr>
            <a:spLocks noChangeShapeType="1"/>
          </p:cNvSpPr>
          <p:nvPr/>
        </p:nvSpPr>
        <p:spPr bwMode="auto">
          <a:xfrm>
            <a:off x="5381620" y="4487117"/>
            <a:ext cx="28807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Rectangle 150"/>
          <p:cNvSpPr>
            <a:spLocks noChangeArrowheads="1"/>
          </p:cNvSpPr>
          <p:nvPr/>
        </p:nvSpPr>
        <p:spPr bwMode="auto">
          <a:xfrm rot="2700000">
            <a:off x="6938012" y="5273316"/>
            <a:ext cx="192048" cy="22205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 name="Rectangle 151"/>
          <p:cNvSpPr>
            <a:spLocks noChangeArrowheads="1"/>
          </p:cNvSpPr>
          <p:nvPr/>
        </p:nvSpPr>
        <p:spPr bwMode="auto">
          <a:xfrm rot="2700000">
            <a:off x="7484149" y="4881217"/>
            <a:ext cx="96024" cy="9602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 name="Rectangle 152"/>
          <p:cNvSpPr>
            <a:spLocks noChangeArrowheads="1"/>
          </p:cNvSpPr>
          <p:nvPr/>
        </p:nvSpPr>
        <p:spPr bwMode="auto">
          <a:xfrm rot="2700000">
            <a:off x="7364119" y="4825203"/>
            <a:ext cx="384097" cy="7401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8" name="Rectangle 153"/>
          <p:cNvSpPr>
            <a:spLocks noChangeArrowheads="1"/>
          </p:cNvSpPr>
          <p:nvPr/>
        </p:nvSpPr>
        <p:spPr bwMode="auto">
          <a:xfrm rot="2700000">
            <a:off x="7050041" y="5139281"/>
            <a:ext cx="384097" cy="7401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 name="Line 154"/>
          <p:cNvSpPr>
            <a:spLocks noChangeShapeType="1"/>
          </p:cNvSpPr>
          <p:nvPr/>
        </p:nvSpPr>
        <p:spPr bwMode="auto">
          <a:xfrm rot="2700000">
            <a:off x="7400128" y="4835205"/>
            <a:ext cx="0" cy="368093"/>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 name="Line 155"/>
          <p:cNvSpPr>
            <a:spLocks noChangeShapeType="1"/>
          </p:cNvSpPr>
          <p:nvPr/>
        </p:nvSpPr>
        <p:spPr bwMode="auto">
          <a:xfrm rot="2700000">
            <a:off x="7166070" y="5181292"/>
            <a:ext cx="0" cy="1480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Line 156"/>
          <p:cNvSpPr>
            <a:spLocks noChangeShapeType="1"/>
          </p:cNvSpPr>
          <p:nvPr/>
        </p:nvSpPr>
        <p:spPr bwMode="auto">
          <a:xfrm rot="2700000" flipV="1">
            <a:off x="7600178" y="4771189"/>
            <a:ext cx="0" cy="960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 name="Line 157"/>
          <p:cNvSpPr>
            <a:spLocks noChangeShapeType="1"/>
          </p:cNvSpPr>
          <p:nvPr/>
        </p:nvSpPr>
        <p:spPr bwMode="auto">
          <a:xfrm rot="2700000">
            <a:off x="7592176" y="4887218"/>
            <a:ext cx="28807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 name="Rectangle 159"/>
          <p:cNvSpPr>
            <a:spLocks noChangeArrowheads="1"/>
          </p:cNvSpPr>
          <p:nvPr/>
        </p:nvSpPr>
        <p:spPr bwMode="auto">
          <a:xfrm>
            <a:off x="6918006" y="4361086"/>
            <a:ext cx="192048" cy="22205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 name="Rectangle 160"/>
          <p:cNvSpPr>
            <a:spLocks noChangeArrowheads="1"/>
          </p:cNvSpPr>
          <p:nvPr/>
        </p:nvSpPr>
        <p:spPr bwMode="auto">
          <a:xfrm>
            <a:off x="7302103" y="3622900"/>
            <a:ext cx="96024" cy="9602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 name="Rectangle 161"/>
          <p:cNvSpPr>
            <a:spLocks noChangeArrowheads="1"/>
          </p:cNvSpPr>
          <p:nvPr/>
        </p:nvSpPr>
        <p:spPr bwMode="auto">
          <a:xfrm>
            <a:off x="6821982" y="3696919"/>
            <a:ext cx="384097" cy="74019"/>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7" name="Rectangle 162"/>
          <p:cNvSpPr>
            <a:spLocks noChangeArrowheads="1"/>
          </p:cNvSpPr>
          <p:nvPr/>
        </p:nvSpPr>
        <p:spPr bwMode="auto">
          <a:xfrm>
            <a:off x="6821982" y="4139030"/>
            <a:ext cx="384097" cy="74019"/>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8" name="Line 163"/>
          <p:cNvSpPr>
            <a:spLocks noChangeShapeType="1"/>
          </p:cNvSpPr>
          <p:nvPr/>
        </p:nvSpPr>
        <p:spPr bwMode="auto">
          <a:xfrm>
            <a:off x="7014030" y="3770937"/>
            <a:ext cx="0" cy="368093"/>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 name="Line 164"/>
          <p:cNvSpPr>
            <a:spLocks noChangeShapeType="1"/>
          </p:cNvSpPr>
          <p:nvPr/>
        </p:nvSpPr>
        <p:spPr bwMode="auto">
          <a:xfrm>
            <a:off x="7014030" y="4213049"/>
            <a:ext cx="0" cy="1480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 name="Line 165"/>
          <p:cNvSpPr>
            <a:spLocks noChangeShapeType="1"/>
          </p:cNvSpPr>
          <p:nvPr/>
        </p:nvSpPr>
        <p:spPr bwMode="auto">
          <a:xfrm flipV="1">
            <a:off x="7014030" y="3622900"/>
            <a:ext cx="0" cy="960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1" name="Line 166"/>
          <p:cNvSpPr>
            <a:spLocks noChangeShapeType="1"/>
          </p:cNvSpPr>
          <p:nvPr/>
        </p:nvSpPr>
        <p:spPr bwMode="auto">
          <a:xfrm>
            <a:off x="7014030" y="3622900"/>
            <a:ext cx="28807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 name="Rectangle 168"/>
          <p:cNvSpPr>
            <a:spLocks noChangeArrowheads="1"/>
          </p:cNvSpPr>
          <p:nvPr/>
        </p:nvSpPr>
        <p:spPr bwMode="auto">
          <a:xfrm>
            <a:off x="8166320" y="5225303"/>
            <a:ext cx="192048" cy="22205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 name="Rectangle 169"/>
          <p:cNvSpPr>
            <a:spLocks noChangeArrowheads="1"/>
          </p:cNvSpPr>
          <p:nvPr/>
        </p:nvSpPr>
        <p:spPr bwMode="auto">
          <a:xfrm>
            <a:off x="8550416" y="4487117"/>
            <a:ext cx="96024" cy="9602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5" name="Rectangle 170"/>
          <p:cNvSpPr>
            <a:spLocks noChangeArrowheads="1"/>
          </p:cNvSpPr>
          <p:nvPr/>
        </p:nvSpPr>
        <p:spPr bwMode="auto">
          <a:xfrm>
            <a:off x="8070296" y="4561136"/>
            <a:ext cx="384097" cy="74019"/>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 name="Rectangle 171"/>
          <p:cNvSpPr>
            <a:spLocks noChangeArrowheads="1"/>
          </p:cNvSpPr>
          <p:nvPr/>
        </p:nvSpPr>
        <p:spPr bwMode="auto">
          <a:xfrm>
            <a:off x="8070296" y="5003247"/>
            <a:ext cx="384097" cy="74019"/>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 name="Line 172"/>
          <p:cNvSpPr>
            <a:spLocks noChangeShapeType="1"/>
          </p:cNvSpPr>
          <p:nvPr/>
        </p:nvSpPr>
        <p:spPr bwMode="auto">
          <a:xfrm>
            <a:off x="8262344" y="4635154"/>
            <a:ext cx="0" cy="368093"/>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 name="Line 173"/>
          <p:cNvSpPr>
            <a:spLocks noChangeShapeType="1"/>
          </p:cNvSpPr>
          <p:nvPr/>
        </p:nvSpPr>
        <p:spPr bwMode="auto">
          <a:xfrm>
            <a:off x="8262344" y="5077266"/>
            <a:ext cx="0" cy="1480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 name="Line 174"/>
          <p:cNvSpPr>
            <a:spLocks noChangeShapeType="1"/>
          </p:cNvSpPr>
          <p:nvPr/>
        </p:nvSpPr>
        <p:spPr bwMode="auto">
          <a:xfrm flipV="1">
            <a:off x="8262344" y="4487117"/>
            <a:ext cx="0" cy="960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0" name="Line 175"/>
          <p:cNvSpPr>
            <a:spLocks noChangeShapeType="1"/>
          </p:cNvSpPr>
          <p:nvPr/>
        </p:nvSpPr>
        <p:spPr bwMode="auto">
          <a:xfrm>
            <a:off x="8262344" y="4487117"/>
            <a:ext cx="28807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2" name="Rectangle 177"/>
          <p:cNvSpPr>
            <a:spLocks noChangeArrowheads="1"/>
          </p:cNvSpPr>
          <p:nvPr/>
        </p:nvSpPr>
        <p:spPr bwMode="auto">
          <a:xfrm>
            <a:off x="6918006" y="1768434"/>
            <a:ext cx="192048" cy="22205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3" name="Rectangle 178"/>
          <p:cNvSpPr>
            <a:spLocks noChangeArrowheads="1"/>
          </p:cNvSpPr>
          <p:nvPr/>
        </p:nvSpPr>
        <p:spPr bwMode="auto">
          <a:xfrm>
            <a:off x="7302103" y="1030248"/>
            <a:ext cx="96024" cy="9602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4" name="Rectangle 179"/>
          <p:cNvSpPr>
            <a:spLocks noChangeArrowheads="1"/>
          </p:cNvSpPr>
          <p:nvPr/>
        </p:nvSpPr>
        <p:spPr bwMode="auto">
          <a:xfrm>
            <a:off x="6821982" y="1104268"/>
            <a:ext cx="384097" cy="74019"/>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5" name="Rectangle 180"/>
          <p:cNvSpPr>
            <a:spLocks noChangeArrowheads="1"/>
          </p:cNvSpPr>
          <p:nvPr/>
        </p:nvSpPr>
        <p:spPr bwMode="auto">
          <a:xfrm>
            <a:off x="6821982" y="1546378"/>
            <a:ext cx="384097" cy="74019"/>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6" name="Line 181"/>
          <p:cNvSpPr>
            <a:spLocks noChangeShapeType="1"/>
          </p:cNvSpPr>
          <p:nvPr/>
        </p:nvSpPr>
        <p:spPr bwMode="auto">
          <a:xfrm>
            <a:off x="7014030" y="1178285"/>
            <a:ext cx="0" cy="368093"/>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7" name="Line 182"/>
          <p:cNvSpPr>
            <a:spLocks noChangeShapeType="1"/>
          </p:cNvSpPr>
          <p:nvPr/>
        </p:nvSpPr>
        <p:spPr bwMode="auto">
          <a:xfrm>
            <a:off x="7014030" y="1620397"/>
            <a:ext cx="0" cy="1480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 name="Line 183"/>
          <p:cNvSpPr>
            <a:spLocks noChangeShapeType="1"/>
          </p:cNvSpPr>
          <p:nvPr/>
        </p:nvSpPr>
        <p:spPr bwMode="auto">
          <a:xfrm flipV="1">
            <a:off x="7014030" y="1030248"/>
            <a:ext cx="0" cy="960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 name="Line 184"/>
          <p:cNvSpPr>
            <a:spLocks noChangeShapeType="1"/>
          </p:cNvSpPr>
          <p:nvPr/>
        </p:nvSpPr>
        <p:spPr bwMode="auto">
          <a:xfrm>
            <a:off x="7014030" y="1030248"/>
            <a:ext cx="28807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 name="Rectangle 185"/>
          <p:cNvSpPr>
            <a:spLocks noChangeArrowheads="1"/>
          </p:cNvSpPr>
          <p:nvPr/>
        </p:nvSpPr>
        <p:spPr bwMode="auto">
          <a:xfrm>
            <a:off x="6437886" y="934224"/>
            <a:ext cx="1248314" cy="1536386"/>
          </a:xfrm>
          <a:prstGeom prst="rect">
            <a:avLst/>
          </a:prstGeom>
          <a:solidFill>
            <a:srgbClr val="00FF00">
              <a:alpha val="1803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4" name="Rectangle 188"/>
          <p:cNvSpPr>
            <a:spLocks noChangeArrowheads="1"/>
          </p:cNvSpPr>
          <p:nvPr/>
        </p:nvSpPr>
        <p:spPr bwMode="auto">
          <a:xfrm>
            <a:off x="10854996" y="5225303"/>
            <a:ext cx="192048" cy="22205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5" name="Rectangle 189"/>
          <p:cNvSpPr>
            <a:spLocks noChangeArrowheads="1"/>
          </p:cNvSpPr>
          <p:nvPr/>
        </p:nvSpPr>
        <p:spPr bwMode="auto">
          <a:xfrm>
            <a:off x="11239092" y="4487117"/>
            <a:ext cx="96024" cy="9602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 name="Rectangle 190"/>
          <p:cNvSpPr>
            <a:spLocks noChangeArrowheads="1"/>
          </p:cNvSpPr>
          <p:nvPr/>
        </p:nvSpPr>
        <p:spPr bwMode="auto">
          <a:xfrm>
            <a:off x="10758972" y="4561136"/>
            <a:ext cx="384097" cy="74019"/>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 name="Rectangle 191"/>
          <p:cNvSpPr>
            <a:spLocks noChangeArrowheads="1"/>
          </p:cNvSpPr>
          <p:nvPr/>
        </p:nvSpPr>
        <p:spPr bwMode="auto">
          <a:xfrm>
            <a:off x="10758972" y="5003247"/>
            <a:ext cx="384097" cy="74019"/>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 name="Line 192"/>
          <p:cNvSpPr>
            <a:spLocks noChangeShapeType="1"/>
          </p:cNvSpPr>
          <p:nvPr/>
        </p:nvSpPr>
        <p:spPr bwMode="auto">
          <a:xfrm>
            <a:off x="10951020" y="4635154"/>
            <a:ext cx="0" cy="368093"/>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9" name="Line 193"/>
          <p:cNvSpPr>
            <a:spLocks noChangeShapeType="1"/>
          </p:cNvSpPr>
          <p:nvPr/>
        </p:nvSpPr>
        <p:spPr bwMode="auto">
          <a:xfrm>
            <a:off x="10951020" y="5077266"/>
            <a:ext cx="0" cy="1480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0" name="Line 194"/>
          <p:cNvSpPr>
            <a:spLocks noChangeShapeType="1"/>
          </p:cNvSpPr>
          <p:nvPr/>
        </p:nvSpPr>
        <p:spPr bwMode="auto">
          <a:xfrm flipV="1">
            <a:off x="10951020" y="4487117"/>
            <a:ext cx="0" cy="960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 name="Line 195"/>
          <p:cNvSpPr>
            <a:spLocks noChangeShapeType="1"/>
          </p:cNvSpPr>
          <p:nvPr/>
        </p:nvSpPr>
        <p:spPr bwMode="auto">
          <a:xfrm>
            <a:off x="10951020" y="4487117"/>
            <a:ext cx="28807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3" name="Rectangle 196"/>
          <p:cNvSpPr>
            <a:spLocks noChangeArrowheads="1"/>
          </p:cNvSpPr>
          <p:nvPr/>
        </p:nvSpPr>
        <p:spPr bwMode="auto">
          <a:xfrm>
            <a:off x="10566923" y="4199045"/>
            <a:ext cx="1248314" cy="1536386"/>
          </a:xfrm>
          <a:prstGeom prst="rect">
            <a:avLst/>
          </a:prstGeom>
          <a:solidFill>
            <a:srgbClr val="00FF00">
              <a:alpha val="1803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2" name="Rectangle 197"/>
          <p:cNvSpPr>
            <a:spLocks noChangeArrowheads="1"/>
          </p:cNvSpPr>
          <p:nvPr/>
        </p:nvSpPr>
        <p:spPr bwMode="auto">
          <a:xfrm>
            <a:off x="4997524" y="4199045"/>
            <a:ext cx="1248314" cy="1536386"/>
          </a:xfrm>
          <a:prstGeom prst="rect">
            <a:avLst/>
          </a:prstGeom>
          <a:solidFill>
            <a:srgbClr val="00FF00">
              <a:alpha val="1803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3" name="Rectangle 198"/>
          <p:cNvSpPr>
            <a:spLocks noChangeArrowheads="1"/>
          </p:cNvSpPr>
          <p:nvPr/>
        </p:nvSpPr>
        <p:spPr bwMode="auto">
          <a:xfrm>
            <a:off x="6725958" y="4679166"/>
            <a:ext cx="1248314" cy="1056266"/>
          </a:xfrm>
          <a:prstGeom prst="rect">
            <a:avLst/>
          </a:prstGeom>
          <a:solidFill>
            <a:srgbClr val="00FF00">
              <a:alpha val="1803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 name="Line 199"/>
          <p:cNvSpPr>
            <a:spLocks noChangeShapeType="1"/>
          </p:cNvSpPr>
          <p:nvPr/>
        </p:nvSpPr>
        <p:spPr bwMode="auto">
          <a:xfrm rot="16200000">
            <a:off x="6869994" y="5687419"/>
            <a:ext cx="480121" cy="0"/>
          </a:xfrm>
          <a:prstGeom prst="line">
            <a:avLst/>
          </a:prstGeom>
          <a:noFill/>
          <a:ln w="2857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6" name="Text Box 201"/>
          <p:cNvSpPr txBox="1">
            <a:spLocks noChangeArrowheads="1"/>
          </p:cNvSpPr>
          <p:nvPr/>
        </p:nvSpPr>
        <p:spPr bwMode="auto">
          <a:xfrm>
            <a:off x="6341861" y="838201"/>
            <a:ext cx="598336" cy="3878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1400">
                <a:latin typeface="Arial" charset="0"/>
              </a:rPr>
              <a:t>WE</a:t>
            </a:r>
          </a:p>
        </p:txBody>
      </p:sp>
      <p:sp>
        <p:nvSpPr>
          <p:cNvPr id="77" name="Text Box 202"/>
          <p:cNvSpPr txBox="1">
            <a:spLocks noChangeArrowheads="1"/>
          </p:cNvSpPr>
          <p:nvPr/>
        </p:nvSpPr>
        <p:spPr bwMode="auto">
          <a:xfrm>
            <a:off x="10470899" y="4103021"/>
            <a:ext cx="544137" cy="384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1400">
                <a:latin typeface="Arial" charset="0"/>
              </a:rPr>
              <a:t>NE</a:t>
            </a:r>
          </a:p>
        </p:txBody>
      </p:sp>
      <p:sp>
        <p:nvSpPr>
          <p:cNvPr id="78" name="Text Box 203"/>
          <p:cNvSpPr txBox="1">
            <a:spLocks noChangeArrowheads="1"/>
          </p:cNvSpPr>
          <p:nvPr/>
        </p:nvSpPr>
        <p:spPr bwMode="auto">
          <a:xfrm>
            <a:off x="4901499" y="4103021"/>
            <a:ext cx="544137" cy="384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1400">
                <a:latin typeface="Arial" charset="0"/>
              </a:rPr>
              <a:t>PR</a:t>
            </a:r>
          </a:p>
        </p:txBody>
      </p:sp>
      <p:sp>
        <p:nvSpPr>
          <p:cNvPr id="79" name="Text Box 204"/>
          <p:cNvSpPr txBox="1">
            <a:spLocks noChangeArrowheads="1"/>
          </p:cNvSpPr>
          <p:nvPr/>
        </p:nvSpPr>
        <p:spPr bwMode="auto">
          <a:xfrm>
            <a:off x="6579921" y="4583143"/>
            <a:ext cx="535714" cy="3878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1400">
                <a:latin typeface="Arial" charset="0"/>
              </a:rPr>
              <a:t>BS</a:t>
            </a:r>
          </a:p>
        </p:txBody>
      </p:sp>
      <p:sp>
        <p:nvSpPr>
          <p:cNvPr id="80" name="Text Box 205"/>
          <p:cNvSpPr txBox="1">
            <a:spLocks noChangeArrowheads="1"/>
          </p:cNvSpPr>
          <p:nvPr/>
        </p:nvSpPr>
        <p:spPr bwMode="auto">
          <a:xfrm>
            <a:off x="6365869" y="3526876"/>
            <a:ext cx="506127" cy="384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1400">
                <a:latin typeface="Arial" charset="0"/>
              </a:rPr>
              <a:t>WI</a:t>
            </a:r>
          </a:p>
        </p:txBody>
      </p:sp>
      <p:sp>
        <p:nvSpPr>
          <p:cNvPr id="81" name="Text Box 206"/>
          <p:cNvSpPr txBox="1">
            <a:spLocks noChangeArrowheads="1"/>
          </p:cNvSpPr>
          <p:nvPr/>
        </p:nvSpPr>
        <p:spPr bwMode="auto">
          <a:xfrm>
            <a:off x="7902254" y="4199045"/>
            <a:ext cx="456115" cy="384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1400">
                <a:latin typeface="Arial" charset="0"/>
              </a:rPr>
              <a:t>NI</a:t>
            </a:r>
          </a:p>
        </p:txBody>
      </p:sp>
      <p:sp>
        <p:nvSpPr>
          <p:cNvPr id="150" name="Curved Right Arrow 149"/>
          <p:cNvSpPr/>
          <p:nvPr/>
        </p:nvSpPr>
        <p:spPr>
          <a:xfrm>
            <a:off x="6725959" y="1620397"/>
            <a:ext cx="146036" cy="272068"/>
          </a:xfrm>
          <a:prstGeom prst="curv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1" name="Curved Right Arrow 150"/>
          <p:cNvSpPr/>
          <p:nvPr/>
        </p:nvSpPr>
        <p:spPr>
          <a:xfrm>
            <a:off x="10660854" y="5028218"/>
            <a:ext cx="146036" cy="272068"/>
          </a:xfrm>
          <a:prstGeom prst="curv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3" name="Footer Placeholder 4"/>
          <p:cNvSpPr>
            <a:spLocks noGrp="1"/>
          </p:cNvSpPr>
          <p:nvPr>
            <p:ph type="ftr" sz="quarter" idx="12"/>
          </p:nvPr>
        </p:nvSpPr>
        <p:spPr>
          <a:xfrm>
            <a:off x="3469797" y="6531373"/>
            <a:ext cx="5238750" cy="365125"/>
          </a:xfrm>
        </p:spPr>
        <p:txBody>
          <a:bodyPr/>
          <a:lstStyle/>
          <a:p>
            <a:r>
              <a:rPr lang="en-US"/>
              <a:t>GWDAW – Hamilton Island, May 9 2017</a:t>
            </a:r>
            <a:endParaRPr lang="en-US" dirty="0"/>
          </a:p>
        </p:txBody>
      </p:sp>
      <mc:AlternateContent xmlns:mc="http://schemas.openxmlformats.org/markup-compatibility/2006" xmlns:a14="http://schemas.microsoft.com/office/drawing/2010/main">
        <mc:Choice Requires="a14">
          <p:sp>
            <p:nvSpPr>
              <p:cNvPr id="129" name="TextBox 128"/>
              <p:cNvSpPr txBox="1"/>
              <p:nvPr/>
            </p:nvSpPr>
            <p:spPr>
              <a:xfrm>
                <a:off x="168608" y="745151"/>
                <a:ext cx="4610185" cy="594912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Sup>
                        <m:sSubSupPr>
                          <m:ctrlPr>
                            <a:rPr lang="en-US" sz="2000" i="1" smtClean="0">
                              <a:latin typeface="Cambria Math" panose="02040503050406030204" pitchFamily="18" charset="0"/>
                            </a:rPr>
                          </m:ctrlPr>
                        </m:sSubSupPr>
                        <m:e>
                          <m:r>
                            <a:rPr lang="it-IT" sz="2000" i="1">
                              <a:latin typeface="Cambria Math" charset="0"/>
                            </a:rPr>
                            <m:t>𝑧</m:t>
                          </m:r>
                        </m:e>
                        <m:sub>
                          <m:r>
                            <a:rPr lang="it-IT" sz="2000" i="1">
                              <a:latin typeface="Cambria Math" charset="0"/>
                            </a:rPr>
                            <m:t>𝐸𝑇𝑀</m:t>
                          </m:r>
                        </m:sub>
                        <m:sup>
                          <m:r>
                            <a:rPr lang="it-IT" sz="2000" i="1">
                              <a:latin typeface="Cambria Math" charset="0"/>
                            </a:rPr>
                            <m:t>𝐺</m:t>
                          </m:r>
                          <m:r>
                            <a:rPr lang="it-IT" sz="2000" b="0" i="1" smtClean="0">
                              <a:latin typeface="Cambria Math" charset="0"/>
                            </a:rPr>
                            <m:t>𝑙𝑜𝑏𝑎𝑙</m:t>
                          </m:r>
                        </m:sup>
                      </m:sSubSup>
                      <m:r>
                        <m:rPr>
                          <m:nor/>
                        </m:rPr>
                        <a:rPr lang="en-US" sz="2000" dirty="0"/>
                        <m:t>=</m:t>
                      </m:r>
                      <m:f>
                        <m:fPr>
                          <m:ctrlPr>
                            <a:rPr lang="mr-IN" sz="2000" i="1" dirty="0">
                              <a:latin typeface="Cambria Math" panose="02040503050406030204" pitchFamily="18" charset="0"/>
                            </a:rPr>
                          </m:ctrlPr>
                        </m:fPr>
                        <m:num>
                          <m:sSub>
                            <m:sSubPr>
                              <m:ctrlPr>
                                <a:rPr lang="en-US" sz="2000" i="1" dirty="0">
                                  <a:latin typeface="Cambria Math" panose="02040503050406030204" pitchFamily="18" charset="0"/>
                                </a:rPr>
                              </m:ctrlPr>
                            </m:sSubPr>
                            <m:e>
                              <m:r>
                                <a:rPr lang="it-IT" sz="2000" i="1" dirty="0">
                                  <a:latin typeface="Cambria Math" charset="0"/>
                                </a:rPr>
                                <m:t>𝑧</m:t>
                              </m:r>
                            </m:e>
                            <m:sub>
                              <m:r>
                                <a:rPr lang="it-IT" sz="2000" b="0" i="1" dirty="0" smtClean="0">
                                  <a:latin typeface="Cambria Math" charset="0"/>
                                </a:rPr>
                                <m:t>𝐷</m:t>
                              </m:r>
                              <m:r>
                                <a:rPr lang="it-IT" sz="2000" i="1" dirty="0">
                                  <a:latin typeface="Cambria Math" charset="0"/>
                                </a:rPr>
                                <m:t>𝑐𝑜𝑟𝑟</m:t>
                              </m:r>
                            </m:sub>
                          </m:sSub>
                        </m:num>
                        <m:den>
                          <m:sSub>
                            <m:sSubPr>
                              <m:ctrlPr>
                                <a:rPr lang="en-US" sz="2000" i="1" dirty="0">
                                  <a:latin typeface="Cambria Math" panose="02040503050406030204" pitchFamily="18" charset="0"/>
                                </a:rPr>
                              </m:ctrlPr>
                            </m:sSubPr>
                            <m:e>
                              <m:r>
                                <a:rPr lang="it-IT" sz="2000" i="1" dirty="0">
                                  <a:latin typeface="Cambria Math" charset="0"/>
                                </a:rPr>
                                <m:t>𝑇𝐹</m:t>
                              </m:r>
                            </m:e>
                            <m:sub>
                              <m:r>
                                <a:rPr lang="it-IT" sz="2000" i="1" dirty="0">
                                  <a:latin typeface="Cambria Math" charset="0"/>
                                </a:rPr>
                                <m:t>𝑃</m:t>
                              </m:r>
                            </m:sub>
                          </m:sSub>
                        </m:den>
                      </m:f>
                      <m:r>
                        <m:rPr>
                          <m:nor/>
                        </m:rPr>
                        <a:rPr lang="en-US" sz="2000" dirty="0"/>
                        <m:t>    </m:t>
                      </m:r>
                    </m:oMath>
                  </m:oMathPara>
                </a14:m>
                <a:endParaRPr lang="en-US" sz="2000" dirty="0"/>
              </a:p>
              <a:p>
                <a:endParaRPr lang="en-US" sz="2400" dirty="0"/>
              </a:p>
              <a:p>
                <a:pPr/>
                <a14:m>
                  <m:oMathPara xmlns:m="http://schemas.openxmlformats.org/officeDocument/2006/math">
                    <m:oMathParaPr>
                      <m:jc m:val="left"/>
                    </m:oMathParaPr>
                    <m:oMath xmlns:m="http://schemas.openxmlformats.org/officeDocument/2006/math">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it-IT" sz="2000" i="1">
                                  <a:latin typeface="Cambria Math" charset="0"/>
                                </a:rPr>
                                <m:t>𝑧</m:t>
                              </m:r>
                            </m:e>
                          </m:acc>
                        </m:e>
                        <m:sub>
                          <m:r>
                            <a:rPr lang="it-IT" sz="2000" i="1">
                              <a:latin typeface="Cambria Math" charset="0"/>
                            </a:rPr>
                            <m:t>𝑁𝐸</m:t>
                          </m:r>
                        </m:sub>
                        <m:sup>
                          <m:r>
                            <a:rPr lang="en-US" sz="2000" i="1">
                              <a:latin typeface="Cambria Math" charset="0"/>
                              <a:ea typeface="Cambria Math" charset="0"/>
                              <a:cs typeface="Cambria Math" charset="0"/>
                            </a:rPr>
                            <m:t>𝜇</m:t>
                          </m:r>
                          <m:r>
                            <a:rPr lang="it-IT" sz="2000" i="1">
                              <a:latin typeface="Cambria Math" charset="0"/>
                            </a:rPr>
                            <m:t>𝑆𝐹</m:t>
                          </m:r>
                        </m:sup>
                      </m:sSubSup>
                      <m:r>
                        <m:rPr>
                          <m:nor/>
                        </m:rPr>
                        <a:rPr lang="en-US" sz="2000" dirty="0"/>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it-IT" sz="2000" i="1" dirty="0">
                                  <a:latin typeface="Cambria Math" charset="0"/>
                                </a:rPr>
                                <m:t>𝑧</m:t>
                              </m:r>
                            </m:e>
                          </m:acc>
                        </m:e>
                        <m:sub>
                          <m:r>
                            <a:rPr lang="it-IT" sz="2000" i="1" dirty="0">
                              <a:latin typeface="Cambria Math" charset="0"/>
                            </a:rPr>
                            <m:t>𝑁𝐸</m:t>
                          </m:r>
                        </m:sub>
                      </m:sSub>
                      <m:r>
                        <a:rPr lang="it-IT" sz="2000" i="1" dirty="0">
                          <a:latin typeface="Cambria Math"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it-IT" sz="2000" i="1" dirty="0">
                                  <a:latin typeface="Cambria Math" charset="0"/>
                                </a:rPr>
                                <m:t>𝑧</m:t>
                              </m:r>
                            </m:e>
                          </m:acc>
                        </m:e>
                        <m:sub>
                          <m:r>
                            <a:rPr lang="it-IT" sz="2000" i="1" dirty="0">
                              <a:latin typeface="Cambria Math" charset="0"/>
                            </a:rPr>
                            <m:t>𝑁𝐼</m:t>
                          </m:r>
                        </m:sub>
                      </m:sSub>
                      <m:r>
                        <m:rPr>
                          <m:nor/>
                        </m:rPr>
                        <a:rPr lang="en-US" sz="2400" dirty="0"/>
                        <m:t>    </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it-IT" sz="2000" i="1">
                                  <a:latin typeface="Cambria Math" charset="0"/>
                                </a:rPr>
                                <m:t>𝑥</m:t>
                              </m:r>
                            </m:e>
                          </m:acc>
                        </m:e>
                        <m:sub>
                          <m:r>
                            <a:rPr lang="it-IT" sz="2000" i="1">
                              <a:latin typeface="Cambria Math" charset="0"/>
                            </a:rPr>
                            <m:t>𝑊𝐸</m:t>
                          </m:r>
                        </m:sub>
                        <m:sup>
                          <m:r>
                            <a:rPr lang="en-US" sz="2000" i="1">
                              <a:latin typeface="Cambria Math" charset="0"/>
                              <a:ea typeface="Cambria Math" charset="0"/>
                              <a:cs typeface="Cambria Math" charset="0"/>
                            </a:rPr>
                            <m:t>𝜇</m:t>
                          </m:r>
                          <m:r>
                            <a:rPr lang="it-IT" sz="2000" i="1">
                              <a:latin typeface="Cambria Math" charset="0"/>
                            </a:rPr>
                            <m:t>𝑆𝐹</m:t>
                          </m:r>
                        </m:sup>
                      </m:sSubSup>
                      <m:r>
                        <m:rPr>
                          <m:nor/>
                        </m:rPr>
                        <a:rPr lang="en-US" sz="2000" dirty="0"/>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it-IT" sz="2000" i="1" dirty="0">
                                  <a:latin typeface="Cambria Math" charset="0"/>
                                </a:rPr>
                                <m:t>𝑥</m:t>
                              </m:r>
                            </m:e>
                          </m:acc>
                        </m:e>
                        <m:sub>
                          <m:r>
                            <a:rPr lang="it-IT" sz="2000" i="1" dirty="0">
                              <a:latin typeface="Cambria Math" charset="0"/>
                            </a:rPr>
                            <m:t>𝑊𝐸</m:t>
                          </m:r>
                        </m:sub>
                      </m:sSub>
                      <m:r>
                        <a:rPr lang="it-IT" sz="2000" i="1" dirty="0">
                          <a:latin typeface="Cambria Math"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it-IT" sz="2000" i="1" dirty="0">
                                  <a:latin typeface="Cambria Math" charset="0"/>
                                </a:rPr>
                                <m:t>𝑥</m:t>
                              </m:r>
                            </m:e>
                          </m:acc>
                        </m:e>
                        <m:sub>
                          <m:r>
                            <a:rPr lang="it-IT" sz="2000" i="1" dirty="0">
                              <a:latin typeface="Cambria Math" charset="0"/>
                            </a:rPr>
                            <m:t>𝑊𝐼</m:t>
                          </m:r>
                        </m:sub>
                      </m:sSub>
                    </m:oMath>
                  </m:oMathPara>
                </a14:m>
                <a:endParaRPr lang="en-US" sz="2000" dirty="0"/>
              </a:p>
              <a:p>
                <a:endParaRPr lang="en-US" sz="2000" dirty="0"/>
              </a:p>
              <a:p>
                <a:pPr/>
                <a14:m>
                  <m:oMathPara xmlns:m="http://schemas.openxmlformats.org/officeDocument/2006/math">
                    <m:oMathParaPr>
                      <m:jc m:val="left"/>
                    </m:oMathParaPr>
                    <m:oMath xmlns:m="http://schemas.openxmlformats.org/officeDocument/2006/math">
                      <m:sSubSup>
                        <m:sSubSupPr>
                          <m:ctrlPr>
                            <a:rPr lang="en-US" sz="2000" i="1">
                              <a:latin typeface="Cambria Math" panose="02040503050406030204" pitchFamily="18" charset="0"/>
                            </a:rPr>
                          </m:ctrlPr>
                        </m:sSubSupPr>
                        <m:e>
                          <m:r>
                            <a:rPr lang="it-IT" sz="2000" i="1">
                              <a:latin typeface="Cambria Math" charset="0"/>
                            </a:rPr>
                            <m:t>𝑧</m:t>
                          </m:r>
                        </m:e>
                        <m:sub>
                          <m:r>
                            <a:rPr lang="it-IT" sz="2000" i="1">
                              <a:latin typeface="Cambria Math" charset="0"/>
                            </a:rPr>
                            <m:t>𝐼𝑇𝑀</m:t>
                          </m:r>
                        </m:sub>
                        <m:sup>
                          <m:r>
                            <a:rPr lang="it-IT" sz="2000" i="1">
                              <a:latin typeface="Cambria Math" charset="0"/>
                            </a:rPr>
                            <m:t>𝐺𝑙𝑜𝑏𝑎𝑙</m:t>
                          </m:r>
                        </m:sup>
                      </m:sSubSup>
                      <m:r>
                        <m:rPr>
                          <m:nor/>
                        </m:rPr>
                        <a:rPr lang="en-US" sz="2000" dirty="0"/>
                        <m:t>=</m:t>
                      </m:r>
                      <m:f>
                        <m:fPr>
                          <m:ctrlPr>
                            <a:rPr lang="mr-IN" sz="2000" i="1" dirty="0">
                              <a:latin typeface="Cambria Math" panose="02040503050406030204" pitchFamily="18" charset="0"/>
                            </a:rPr>
                          </m:ctrlPr>
                        </m:fPr>
                        <m:num>
                          <m:sSub>
                            <m:sSubPr>
                              <m:ctrlPr>
                                <a:rPr lang="en-US" sz="2000" i="1" dirty="0">
                                  <a:latin typeface="Cambria Math" panose="02040503050406030204" pitchFamily="18" charset="0"/>
                                </a:rPr>
                              </m:ctrlPr>
                            </m:sSubPr>
                            <m:e>
                              <m:r>
                                <a:rPr lang="it-IT" sz="2000" i="1" dirty="0">
                                  <a:latin typeface="Cambria Math" charset="0"/>
                                </a:rPr>
                                <m:t>𝑧</m:t>
                              </m:r>
                            </m:e>
                            <m:sub>
                              <m:r>
                                <a:rPr lang="it-IT" sz="2000" i="1" dirty="0">
                                  <a:latin typeface="Cambria Math" charset="0"/>
                                </a:rPr>
                                <m:t>𝐶𝑐𝑜𝑟𝑟</m:t>
                              </m:r>
                            </m:sub>
                          </m:sSub>
                        </m:num>
                        <m:den>
                          <m:sSub>
                            <m:sSubPr>
                              <m:ctrlPr>
                                <a:rPr lang="en-US" sz="2000" i="1" dirty="0">
                                  <a:latin typeface="Cambria Math" panose="02040503050406030204" pitchFamily="18" charset="0"/>
                                </a:rPr>
                              </m:ctrlPr>
                            </m:sSubPr>
                            <m:e>
                              <m:r>
                                <a:rPr lang="it-IT" sz="2000" i="1" dirty="0">
                                  <a:latin typeface="Cambria Math" charset="0"/>
                                </a:rPr>
                                <m:t>𝑇𝐹</m:t>
                              </m:r>
                            </m:e>
                            <m:sub>
                              <m:r>
                                <a:rPr lang="it-IT" sz="2000" i="1" dirty="0">
                                  <a:latin typeface="Cambria Math" charset="0"/>
                                </a:rPr>
                                <m:t>𝑃</m:t>
                              </m:r>
                            </m:sub>
                          </m:sSub>
                        </m:den>
                      </m:f>
                      <m:r>
                        <m:rPr>
                          <m:nor/>
                        </m:rPr>
                        <a:rPr lang="en-US" sz="2000" dirty="0"/>
                        <m:t>  </m:t>
                      </m:r>
                    </m:oMath>
                  </m:oMathPara>
                </a14:m>
                <a:endParaRPr lang="en-US" sz="2000" dirty="0"/>
              </a:p>
              <a:p>
                <a:endParaRPr lang="en-US" sz="2000" dirty="0"/>
              </a:p>
              <a:p>
                <a:pPr/>
                <a14:m>
                  <m:oMathPara xmlns:m="http://schemas.openxmlformats.org/officeDocument/2006/math">
                    <m:oMathParaPr>
                      <m:jc m:val="left"/>
                    </m:oMathParaPr>
                    <m:oMath xmlns:m="http://schemas.openxmlformats.org/officeDocument/2006/math">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it-IT" sz="2000" i="1">
                                  <a:latin typeface="Cambria Math" charset="0"/>
                                </a:rPr>
                                <m:t>𝑧</m:t>
                              </m:r>
                            </m:e>
                          </m:acc>
                        </m:e>
                        <m:sub>
                          <m:r>
                            <a:rPr lang="it-IT" sz="2000" i="1">
                              <a:latin typeface="Cambria Math" charset="0"/>
                            </a:rPr>
                            <m:t>𝑁𝐼</m:t>
                          </m:r>
                        </m:sub>
                        <m:sup>
                          <m:r>
                            <a:rPr lang="en-US" sz="2000" i="1">
                              <a:latin typeface="Cambria Math" charset="0"/>
                              <a:ea typeface="Cambria Math" charset="0"/>
                              <a:cs typeface="Cambria Math" charset="0"/>
                            </a:rPr>
                            <m:t>𝜇</m:t>
                          </m:r>
                          <m:r>
                            <a:rPr lang="it-IT" sz="2000" i="1">
                              <a:latin typeface="Cambria Math" charset="0"/>
                            </a:rPr>
                            <m:t>𝑆𝐹</m:t>
                          </m:r>
                        </m:sup>
                      </m:sSubSup>
                      <m:r>
                        <m:rPr>
                          <m:nor/>
                        </m:rPr>
                        <a:rPr lang="en-US" sz="2000" dirty="0"/>
                        <m:t>=</m:t>
                      </m:r>
                      <m:r>
                        <m:rPr>
                          <m:nor/>
                        </m:rPr>
                        <a:rPr lang="mr-IN" sz="2000" dirty="0"/>
                        <m:t> </m:t>
                      </m:r>
                      <m:f>
                        <m:fPr>
                          <m:ctrlPr>
                            <a:rPr lang="mr-IN" sz="2000" i="1" dirty="0">
                              <a:latin typeface="Cambria Math" panose="02040503050406030204" pitchFamily="18" charset="0"/>
                            </a:rPr>
                          </m:ctrlPr>
                        </m:fPr>
                        <m:num>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it-IT" sz="2000" i="1" dirty="0">
                                      <a:latin typeface="Cambria Math" charset="0"/>
                                    </a:rPr>
                                    <m:t>𝑧</m:t>
                                  </m:r>
                                </m:e>
                              </m:acc>
                            </m:e>
                            <m:sub>
                              <m:r>
                                <a:rPr lang="it-IT" sz="2000" i="1" dirty="0">
                                  <a:latin typeface="Cambria Math" charset="0"/>
                                </a:rPr>
                                <m:t>𝑁𝐸</m:t>
                              </m:r>
                            </m:sub>
                          </m:sSub>
                          <m:r>
                            <a:rPr lang="it-IT" sz="2000" i="1" dirty="0">
                              <a:latin typeface="Cambria Math"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it-IT" sz="2000" i="1" dirty="0">
                                      <a:latin typeface="Cambria Math" charset="0"/>
                                    </a:rPr>
                                    <m:t>𝑧</m:t>
                                  </m:r>
                                </m:e>
                              </m:acc>
                            </m:e>
                            <m:sub>
                              <m:r>
                                <a:rPr lang="it-IT" sz="2000" i="1" dirty="0">
                                  <a:latin typeface="Cambria Math" charset="0"/>
                                </a:rPr>
                                <m:t>𝑁𝐼</m:t>
                              </m:r>
                            </m:sub>
                          </m:sSub>
                        </m:num>
                        <m:den>
                          <m:r>
                            <a:rPr lang="it-IT" sz="2000" i="1" dirty="0">
                              <a:latin typeface="Cambria Math" charset="0"/>
                            </a:rPr>
                            <m:t>2</m:t>
                          </m:r>
                        </m:den>
                      </m:f>
                      <m:r>
                        <a:rPr lang="it-IT" sz="2000" i="1" dirty="0">
                          <a:latin typeface="Cambria Math" charset="0"/>
                        </a:rPr>
                        <m:t>     </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it-IT" sz="2000" i="1">
                                  <a:latin typeface="Cambria Math" charset="0"/>
                                </a:rPr>
                                <m:t>𝑥</m:t>
                              </m:r>
                            </m:e>
                          </m:acc>
                        </m:e>
                        <m:sub>
                          <m:r>
                            <a:rPr lang="it-IT" sz="2000" i="1">
                              <a:latin typeface="Cambria Math" charset="0"/>
                            </a:rPr>
                            <m:t>𝑊𝐼</m:t>
                          </m:r>
                        </m:sub>
                        <m:sup>
                          <m:r>
                            <a:rPr lang="en-US" sz="2000" i="1">
                              <a:latin typeface="Cambria Math" charset="0"/>
                              <a:ea typeface="Cambria Math" charset="0"/>
                              <a:cs typeface="Cambria Math" charset="0"/>
                            </a:rPr>
                            <m:t>𝜇</m:t>
                          </m:r>
                          <m:r>
                            <a:rPr lang="it-IT" sz="2000" i="1">
                              <a:latin typeface="Cambria Math" charset="0"/>
                            </a:rPr>
                            <m:t>𝑆𝐹</m:t>
                          </m:r>
                        </m:sup>
                      </m:sSubSup>
                      <m:r>
                        <m:rPr>
                          <m:nor/>
                        </m:rPr>
                        <a:rPr lang="en-US" sz="2000" dirty="0"/>
                        <m:t>=</m:t>
                      </m:r>
                      <m:r>
                        <m:rPr>
                          <m:nor/>
                        </m:rPr>
                        <a:rPr lang="mr-IN" sz="2000" dirty="0"/>
                        <m:t> </m:t>
                      </m:r>
                      <m:f>
                        <m:fPr>
                          <m:ctrlPr>
                            <a:rPr lang="mr-IN" sz="2000" i="1" dirty="0">
                              <a:latin typeface="Cambria Math" panose="02040503050406030204" pitchFamily="18" charset="0"/>
                            </a:rPr>
                          </m:ctrlPr>
                        </m:fPr>
                        <m:num>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it-IT" sz="2000" i="1" dirty="0">
                                      <a:latin typeface="Cambria Math" charset="0"/>
                                    </a:rPr>
                                    <m:t>𝑧</m:t>
                                  </m:r>
                                </m:e>
                              </m:acc>
                            </m:e>
                            <m:sub>
                              <m:r>
                                <a:rPr lang="it-IT" sz="2000" i="1" dirty="0">
                                  <a:latin typeface="Cambria Math" charset="0"/>
                                </a:rPr>
                                <m:t>𝑊𝐸</m:t>
                              </m:r>
                            </m:sub>
                          </m:sSub>
                          <m:r>
                            <a:rPr lang="it-IT" sz="2000" i="1" dirty="0">
                              <a:latin typeface="Cambria Math"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it-IT" sz="2000" i="1" dirty="0">
                                      <a:latin typeface="Cambria Math" charset="0"/>
                                    </a:rPr>
                                    <m:t>𝑧</m:t>
                                  </m:r>
                                </m:e>
                              </m:acc>
                            </m:e>
                            <m:sub>
                              <m:r>
                                <a:rPr lang="it-IT" sz="2000" i="1" dirty="0">
                                  <a:latin typeface="Cambria Math" charset="0"/>
                                </a:rPr>
                                <m:t>𝑊𝐼</m:t>
                              </m:r>
                            </m:sub>
                          </m:sSub>
                        </m:num>
                        <m:den>
                          <m:r>
                            <a:rPr lang="it-IT" sz="2000" i="1" dirty="0">
                              <a:latin typeface="Cambria Math" charset="0"/>
                            </a:rPr>
                            <m:t>2</m:t>
                          </m:r>
                        </m:den>
                      </m:f>
                    </m:oMath>
                  </m:oMathPara>
                </a14:m>
                <a:endParaRPr lang="en-US" sz="2000" dirty="0"/>
              </a:p>
              <a:p>
                <a:endParaRPr lang="it-IT" sz="2000" i="1" dirty="0">
                  <a:latin typeface="Cambria Math" charset="0"/>
                </a:endParaRPr>
              </a:p>
              <a:p>
                <a14:m>
                  <m:oMath xmlns:m="http://schemas.openxmlformats.org/officeDocument/2006/math">
                    <m:sSubSup>
                      <m:sSubSupPr>
                        <m:ctrlPr>
                          <a:rPr lang="en-US" sz="2000" i="1" smtClean="0">
                            <a:latin typeface="Cambria Math" panose="02040503050406030204" pitchFamily="18" charset="0"/>
                          </a:rPr>
                        </m:ctrlPr>
                      </m:sSubSupPr>
                      <m:e>
                        <m:r>
                          <a:rPr lang="it-IT" sz="2000" b="0" i="1" smtClean="0">
                            <a:latin typeface="Cambria Math" charset="0"/>
                          </a:rPr>
                          <m:t>𝑧</m:t>
                        </m:r>
                      </m:e>
                      <m:sub>
                        <m:r>
                          <a:rPr lang="it-IT" sz="2000" b="0" i="1" smtClean="0">
                            <a:latin typeface="Cambria Math" charset="0"/>
                          </a:rPr>
                          <m:t>𝑃𝑅</m:t>
                        </m:r>
                      </m:sub>
                      <m:sup>
                        <m:r>
                          <a:rPr lang="en-US" sz="2000" i="1" smtClean="0">
                            <a:latin typeface="Cambria Math" charset="0"/>
                            <a:ea typeface="Cambria Math" charset="0"/>
                            <a:cs typeface="Cambria Math" charset="0"/>
                          </a:rPr>
                          <m:t>𝜇</m:t>
                        </m:r>
                        <m:r>
                          <a:rPr lang="it-IT" sz="2000" b="0" i="1" smtClean="0">
                            <a:latin typeface="Cambria Math" charset="0"/>
                          </a:rPr>
                          <m:t>𝑆𝐹</m:t>
                        </m:r>
                      </m:sup>
                    </m:sSubSup>
                  </m:oMath>
                </a14:m>
                <a:r>
                  <a:rPr lang="en-US" sz="2000" dirty="0"/>
                  <a:t>=</a:t>
                </a:r>
                <a14:m>
                  <m:oMath xmlns:m="http://schemas.openxmlformats.org/officeDocument/2006/math">
                    <m:sSub>
                      <m:sSubPr>
                        <m:ctrlPr>
                          <a:rPr lang="en-US" sz="2000" i="1" dirty="0" smtClean="0">
                            <a:latin typeface="Cambria Math" panose="02040503050406030204" pitchFamily="18" charset="0"/>
                          </a:rPr>
                        </m:ctrlPr>
                      </m:sSubPr>
                      <m:e>
                        <m:r>
                          <a:rPr lang="it-IT" sz="2000" b="0" i="1" dirty="0" smtClean="0">
                            <a:latin typeface="Cambria Math" charset="0"/>
                          </a:rPr>
                          <m:t>𝑧</m:t>
                        </m:r>
                      </m:e>
                      <m:sub>
                        <m:r>
                          <a:rPr lang="it-IT" sz="2000" b="0" i="1" dirty="0" smtClean="0">
                            <a:latin typeface="Cambria Math" charset="0"/>
                          </a:rPr>
                          <m:t>𝑃𝑅</m:t>
                        </m:r>
                      </m:sub>
                    </m:sSub>
                    <m:r>
                      <a:rPr lang="it-IT" sz="2000" b="0" i="1" dirty="0" smtClean="0">
                        <a:latin typeface="Cambria Math" charset="0"/>
                      </a:rPr>
                      <m:t>−</m:t>
                    </m:r>
                    <m:sSub>
                      <m:sSubPr>
                        <m:ctrlPr>
                          <a:rPr lang="en-US" sz="2000" i="1" dirty="0">
                            <a:latin typeface="Cambria Math" panose="02040503050406030204" pitchFamily="18" charset="0"/>
                          </a:rPr>
                        </m:ctrlPr>
                      </m:sSubPr>
                      <m:e>
                        <m:r>
                          <a:rPr lang="it-IT" sz="2000" i="1" dirty="0">
                            <a:latin typeface="Cambria Math" charset="0"/>
                          </a:rPr>
                          <m:t>𝑧</m:t>
                        </m:r>
                      </m:e>
                      <m:sub>
                        <m:r>
                          <a:rPr lang="it-IT" sz="2000" b="0" i="1" dirty="0" smtClean="0">
                            <a:latin typeface="Cambria Math" charset="0"/>
                          </a:rPr>
                          <m:t>𝑁𝐼</m:t>
                        </m:r>
                      </m:sub>
                    </m:sSub>
                  </m:oMath>
                </a14:m>
                <a:endParaRPr lang="en-US" sz="2000" dirty="0"/>
              </a:p>
              <a:p>
                <a:endParaRPr lang="en-US" sz="2000" dirty="0"/>
              </a:p>
              <a:p>
                <a14:m>
                  <m:oMath xmlns:m="http://schemas.openxmlformats.org/officeDocument/2006/math">
                    <m:sSubSup>
                      <m:sSubSupPr>
                        <m:ctrlPr>
                          <a:rPr lang="en-US" sz="2000" i="1">
                            <a:latin typeface="Cambria Math" panose="02040503050406030204" pitchFamily="18" charset="0"/>
                          </a:rPr>
                        </m:ctrlPr>
                      </m:sSubSupPr>
                      <m:e>
                        <m:acc>
                          <m:accPr>
                            <m:chr m:val="̈"/>
                            <m:ctrlPr>
                              <a:rPr lang="en-US" sz="2000" i="1" smtClean="0">
                                <a:latin typeface="Cambria Math" panose="02040503050406030204" pitchFamily="18" charset="0"/>
                              </a:rPr>
                            </m:ctrlPr>
                          </m:accPr>
                          <m:e>
                            <m:r>
                              <a:rPr lang="it-IT" sz="2000" b="0" i="1" smtClean="0">
                                <a:latin typeface="Cambria Math" charset="0"/>
                              </a:rPr>
                              <m:t>𝑧</m:t>
                            </m:r>
                          </m:e>
                        </m:acc>
                      </m:e>
                      <m:sub>
                        <m:r>
                          <a:rPr lang="it-IT" sz="2000" b="0" i="1" smtClean="0">
                            <a:latin typeface="Cambria Math" charset="0"/>
                          </a:rPr>
                          <m:t>𝑃𝑅</m:t>
                        </m:r>
                      </m:sub>
                      <m:sup>
                        <m:r>
                          <a:rPr lang="en-US" sz="2000" i="1">
                            <a:latin typeface="Cambria Math" charset="0"/>
                            <a:ea typeface="Cambria Math" charset="0"/>
                            <a:cs typeface="Cambria Math" charset="0"/>
                          </a:rPr>
                          <m:t>𝜇</m:t>
                        </m:r>
                        <m:r>
                          <a:rPr lang="it-IT" sz="2000" i="1">
                            <a:latin typeface="Cambria Math" charset="0"/>
                          </a:rPr>
                          <m:t>𝑆𝐹</m:t>
                        </m:r>
                      </m:sup>
                    </m:sSubSup>
                  </m:oMath>
                </a14:m>
                <a:r>
                  <a:rPr lang="en-US" sz="2000" dirty="0"/>
                  <a:t>=</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it-IT" sz="2000" i="1" dirty="0">
                                <a:latin typeface="Cambria Math" charset="0"/>
                              </a:rPr>
                              <m:t>𝑧</m:t>
                            </m:r>
                          </m:e>
                        </m:acc>
                      </m:e>
                      <m:sub>
                        <m:r>
                          <a:rPr lang="it-IT" sz="2000" i="1" dirty="0">
                            <a:latin typeface="Cambria Math" charset="0"/>
                          </a:rPr>
                          <m:t>𝑃𝑅</m:t>
                        </m:r>
                      </m:sub>
                    </m:sSub>
                    <m:r>
                      <a:rPr lang="it-IT" sz="2000" i="1" dirty="0">
                        <a:latin typeface="Cambria Math"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it-IT" sz="2000" i="1" dirty="0">
                                <a:latin typeface="Cambria Math" charset="0"/>
                              </a:rPr>
                              <m:t>𝑧</m:t>
                            </m:r>
                          </m:e>
                        </m:acc>
                      </m:e>
                      <m:sub>
                        <m:r>
                          <a:rPr lang="it-IT" sz="2000" b="0" i="1" dirty="0" smtClean="0">
                            <a:latin typeface="Cambria Math" charset="0"/>
                          </a:rPr>
                          <m:t>𝑁𝐼</m:t>
                        </m:r>
                      </m:sub>
                    </m:sSub>
                  </m:oMath>
                </a14:m>
                <a:endParaRPr lang="en-US" sz="2000" dirty="0"/>
              </a:p>
              <a:p>
                <a:endParaRPr lang="en-US" sz="2000" i="1" dirty="0">
                  <a:latin typeface="Cambria Math" charset="0"/>
                </a:endParaRPr>
              </a:p>
              <a:p>
                <a14:m>
                  <m:oMath xmlns:m="http://schemas.openxmlformats.org/officeDocument/2006/math">
                    <m:sSubSup>
                      <m:sSubSupPr>
                        <m:ctrlPr>
                          <a:rPr lang="en-US" sz="2000" i="1">
                            <a:latin typeface="Cambria Math" panose="02040503050406030204" pitchFamily="18" charset="0"/>
                          </a:rPr>
                        </m:ctrlPr>
                      </m:sSubSupPr>
                      <m:e>
                        <m:r>
                          <a:rPr lang="it-IT" sz="2000" i="1" smtClean="0">
                            <a:latin typeface="Cambria Math" charset="0"/>
                          </a:rPr>
                          <m:t>𝑧</m:t>
                        </m:r>
                      </m:e>
                      <m:sub>
                        <m:r>
                          <a:rPr lang="it-IT" sz="2000" b="0" i="1" smtClean="0">
                            <a:latin typeface="Cambria Math" charset="0"/>
                          </a:rPr>
                          <m:t>𝐵𝑆</m:t>
                        </m:r>
                      </m:sub>
                      <m:sup>
                        <m:r>
                          <a:rPr lang="en-US" sz="2000" i="1">
                            <a:latin typeface="Cambria Math" charset="0"/>
                            <a:ea typeface="Cambria Math" charset="0"/>
                            <a:cs typeface="Cambria Math" charset="0"/>
                          </a:rPr>
                          <m:t>𝜇</m:t>
                        </m:r>
                        <m:r>
                          <a:rPr lang="it-IT" sz="2000" i="1">
                            <a:latin typeface="Cambria Math" charset="0"/>
                          </a:rPr>
                          <m:t>𝑆𝐹</m:t>
                        </m:r>
                      </m:sup>
                    </m:sSubSup>
                  </m:oMath>
                </a14:m>
                <a:r>
                  <a:rPr lang="en-US" sz="2000" dirty="0"/>
                  <a:t>=</a:t>
                </a:r>
                <a14:m>
                  <m:oMath xmlns:m="http://schemas.openxmlformats.org/officeDocument/2006/math">
                    <m:sSub>
                      <m:sSubPr>
                        <m:ctrlPr>
                          <a:rPr lang="en-US" sz="2000" i="1" dirty="0">
                            <a:latin typeface="Cambria Math" panose="02040503050406030204" pitchFamily="18" charset="0"/>
                          </a:rPr>
                        </m:ctrlPr>
                      </m:sSubPr>
                      <m:e>
                        <m:r>
                          <a:rPr lang="it-IT" sz="2000" i="1" dirty="0">
                            <a:latin typeface="Cambria Math" charset="0"/>
                          </a:rPr>
                          <m:t>𝑧</m:t>
                        </m:r>
                      </m:e>
                      <m:sub>
                        <m:r>
                          <a:rPr lang="it-IT" sz="2000" b="0" i="1" dirty="0" smtClean="0">
                            <a:latin typeface="Cambria Math" charset="0"/>
                          </a:rPr>
                          <m:t>𝐵𝑆</m:t>
                        </m:r>
                      </m:sub>
                    </m:sSub>
                    <m:r>
                      <a:rPr lang="it-IT" sz="2000" i="1" dirty="0">
                        <a:latin typeface="Cambria Math" charset="0"/>
                      </a:rPr>
                      <m:t>−</m:t>
                    </m:r>
                    <m:f>
                      <m:fPr>
                        <m:ctrlPr>
                          <a:rPr lang="mr-IN" sz="2000" i="1" dirty="0" smtClean="0">
                            <a:latin typeface="Cambria Math" panose="02040503050406030204" pitchFamily="18" charset="0"/>
                          </a:rPr>
                        </m:ctrlPr>
                      </m:fPr>
                      <m:num>
                        <m:r>
                          <a:rPr lang="it-IT" sz="2000" b="0" i="1" dirty="0" smtClean="0">
                            <a:latin typeface="Cambria Math" charset="0"/>
                          </a:rPr>
                          <m:t>1</m:t>
                        </m:r>
                      </m:num>
                      <m:den>
                        <m:rad>
                          <m:radPr>
                            <m:degHide m:val="on"/>
                            <m:ctrlPr>
                              <a:rPr lang="mr-IN" sz="2000" i="1" dirty="0" smtClean="0">
                                <a:latin typeface="Cambria Math" panose="02040503050406030204" pitchFamily="18" charset="0"/>
                              </a:rPr>
                            </m:ctrlPr>
                          </m:radPr>
                          <m:deg/>
                          <m:e>
                            <m:r>
                              <a:rPr lang="it-IT" sz="2000" b="0" i="1" dirty="0" smtClean="0">
                                <a:latin typeface="Cambria Math" charset="0"/>
                              </a:rPr>
                              <m:t>2</m:t>
                            </m:r>
                          </m:e>
                        </m:rad>
                      </m:den>
                    </m:f>
                    <m:r>
                      <a:rPr lang="en-US" sz="2000" i="1" dirty="0" smtClean="0">
                        <a:latin typeface="Cambria Math" charset="0"/>
                      </a:rPr>
                      <m:t> </m:t>
                    </m:r>
                  </m:oMath>
                </a14:m>
                <a:r>
                  <a:rPr lang="en-US" sz="2000" dirty="0"/>
                  <a:t>(</a:t>
                </a:r>
                <a14:m>
                  <m:oMath xmlns:m="http://schemas.openxmlformats.org/officeDocument/2006/math">
                    <m:sSub>
                      <m:sSubPr>
                        <m:ctrlPr>
                          <a:rPr lang="en-US" sz="2000" i="1" dirty="0">
                            <a:latin typeface="Cambria Math" panose="02040503050406030204" pitchFamily="18" charset="0"/>
                          </a:rPr>
                        </m:ctrlPr>
                      </m:sSubPr>
                      <m:e>
                        <m:r>
                          <a:rPr lang="it-IT" sz="2000" i="1" dirty="0">
                            <a:latin typeface="Cambria Math" charset="0"/>
                          </a:rPr>
                          <m:t>𝑧</m:t>
                        </m:r>
                      </m:e>
                      <m:sub>
                        <m:r>
                          <a:rPr lang="it-IT" sz="2000" i="1" dirty="0">
                            <a:latin typeface="Cambria Math" charset="0"/>
                          </a:rPr>
                          <m:t>𝑁𝐼</m:t>
                        </m:r>
                      </m:sub>
                    </m:sSub>
                    <m:r>
                      <a:rPr lang="it-IT" sz="2000" b="0" i="0" dirty="0" smtClean="0">
                        <a:latin typeface="Cambria Math" charset="0"/>
                      </a:rPr>
                      <m:t>+</m:t>
                    </m:r>
                  </m:oMath>
                </a14:m>
                <a:r>
                  <a:rPr lang="en-US" sz="2000" dirty="0"/>
                  <a:t> </a:t>
                </a:r>
                <a14:m>
                  <m:oMath xmlns:m="http://schemas.openxmlformats.org/officeDocument/2006/math">
                    <m:sSub>
                      <m:sSubPr>
                        <m:ctrlPr>
                          <a:rPr lang="en-US" sz="2000" i="1" dirty="0">
                            <a:latin typeface="Cambria Math" panose="02040503050406030204" pitchFamily="18" charset="0"/>
                          </a:rPr>
                        </m:ctrlPr>
                      </m:sSubPr>
                      <m:e>
                        <m:r>
                          <a:rPr lang="it-IT" sz="2000" i="1" dirty="0">
                            <a:latin typeface="Cambria Math" charset="0"/>
                          </a:rPr>
                          <m:t>𝑧</m:t>
                        </m:r>
                      </m:e>
                      <m:sub>
                        <m:r>
                          <a:rPr lang="it-IT" sz="2000" b="0" i="1" dirty="0" smtClean="0">
                            <a:latin typeface="Cambria Math" charset="0"/>
                          </a:rPr>
                          <m:t>𝑊𝐼</m:t>
                        </m:r>
                      </m:sub>
                    </m:sSub>
                  </m:oMath>
                </a14:m>
                <a:r>
                  <a:rPr lang="en-US" sz="2000" dirty="0"/>
                  <a:t>)</a:t>
                </a:r>
              </a:p>
              <a:p>
                <a:endParaRPr lang="en-US" sz="2000" dirty="0"/>
              </a:p>
              <a:p>
                <a14:m>
                  <m:oMath xmlns:m="http://schemas.openxmlformats.org/officeDocument/2006/math">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it-IT" sz="2000" i="1">
                                <a:latin typeface="Cambria Math" charset="0"/>
                              </a:rPr>
                              <m:t>𝑧</m:t>
                            </m:r>
                          </m:e>
                        </m:acc>
                      </m:e>
                      <m:sub>
                        <m:r>
                          <a:rPr lang="it-IT" sz="2000" i="1">
                            <a:latin typeface="Cambria Math" charset="0"/>
                          </a:rPr>
                          <m:t>𝐵𝑆</m:t>
                        </m:r>
                      </m:sub>
                      <m:sup>
                        <m:r>
                          <a:rPr lang="en-US" sz="2000" i="1">
                            <a:latin typeface="Cambria Math" charset="0"/>
                            <a:ea typeface="Cambria Math" charset="0"/>
                            <a:cs typeface="Cambria Math" charset="0"/>
                          </a:rPr>
                          <m:t>𝜇</m:t>
                        </m:r>
                        <m:r>
                          <a:rPr lang="it-IT" sz="2000" i="1">
                            <a:latin typeface="Cambria Math" charset="0"/>
                          </a:rPr>
                          <m:t>𝑆𝐹</m:t>
                        </m:r>
                      </m:sup>
                    </m:sSubSup>
                  </m:oMath>
                </a14:m>
                <a:r>
                  <a:rPr lang="en-US" sz="2000" dirty="0"/>
                  <a:t>=</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it-IT" sz="2000" i="1" dirty="0">
                                <a:latin typeface="Cambria Math" charset="0"/>
                              </a:rPr>
                              <m:t>𝑧</m:t>
                            </m:r>
                          </m:e>
                        </m:acc>
                      </m:e>
                      <m:sub>
                        <m:r>
                          <a:rPr lang="it-IT" sz="2000" i="1" dirty="0">
                            <a:latin typeface="Cambria Math" charset="0"/>
                          </a:rPr>
                          <m:t>𝐵𝑆</m:t>
                        </m:r>
                      </m:sub>
                    </m:sSub>
                    <m:r>
                      <a:rPr lang="it-IT" sz="2000" i="1" dirty="0">
                        <a:latin typeface="Cambria Math" charset="0"/>
                      </a:rPr>
                      <m:t>−</m:t>
                    </m:r>
                    <m:f>
                      <m:fPr>
                        <m:ctrlPr>
                          <a:rPr lang="mr-IN" sz="2000" i="1" dirty="0">
                            <a:latin typeface="Cambria Math" panose="02040503050406030204" pitchFamily="18" charset="0"/>
                          </a:rPr>
                        </m:ctrlPr>
                      </m:fPr>
                      <m:num>
                        <m:r>
                          <a:rPr lang="it-IT" sz="2000" i="1" dirty="0">
                            <a:latin typeface="Cambria Math" charset="0"/>
                          </a:rPr>
                          <m:t>1</m:t>
                        </m:r>
                      </m:num>
                      <m:den>
                        <m:rad>
                          <m:radPr>
                            <m:degHide m:val="on"/>
                            <m:ctrlPr>
                              <a:rPr lang="mr-IN" sz="2000" i="1" dirty="0">
                                <a:latin typeface="Cambria Math" panose="02040503050406030204" pitchFamily="18" charset="0"/>
                              </a:rPr>
                            </m:ctrlPr>
                          </m:radPr>
                          <m:deg/>
                          <m:e>
                            <m:r>
                              <a:rPr lang="it-IT" sz="2000" i="1" dirty="0">
                                <a:latin typeface="Cambria Math" charset="0"/>
                              </a:rPr>
                              <m:t>2</m:t>
                            </m:r>
                          </m:e>
                        </m:rad>
                      </m:den>
                    </m:f>
                    <m:r>
                      <a:rPr lang="en-US" sz="2000" i="1" dirty="0">
                        <a:latin typeface="Cambria Math" charset="0"/>
                      </a:rPr>
                      <m:t> </m:t>
                    </m:r>
                  </m:oMath>
                </a14:m>
                <a:r>
                  <a:rPr lang="en-US" sz="2000" dirty="0"/>
                  <a:t>(</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it-IT" sz="2000" i="1" dirty="0">
                                <a:latin typeface="Cambria Math" charset="0"/>
                              </a:rPr>
                              <m:t>𝑧</m:t>
                            </m:r>
                          </m:e>
                        </m:acc>
                      </m:e>
                      <m:sub>
                        <m:r>
                          <a:rPr lang="it-IT" sz="2000" i="1" dirty="0">
                            <a:latin typeface="Cambria Math" charset="0"/>
                          </a:rPr>
                          <m:t>𝑁𝐼</m:t>
                        </m:r>
                      </m:sub>
                    </m:sSub>
                    <m:r>
                      <a:rPr lang="it-IT" sz="2000" dirty="0">
                        <a:latin typeface="Cambria Math" charset="0"/>
                      </a:rPr>
                      <m:t>+</m:t>
                    </m:r>
                  </m:oMath>
                </a14:m>
                <a:r>
                  <a:rPr lang="en-US" sz="2000" dirty="0"/>
                  <a:t> </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it-IT" sz="2000" i="1" dirty="0">
                                <a:latin typeface="Cambria Math" charset="0"/>
                              </a:rPr>
                              <m:t>𝑧</m:t>
                            </m:r>
                          </m:e>
                        </m:acc>
                      </m:e>
                      <m:sub>
                        <m:r>
                          <a:rPr lang="it-IT" sz="2000" i="1" dirty="0">
                            <a:latin typeface="Cambria Math" charset="0"/>
                          </a:rPr>
                          <m:t>𝑊𝐼</m:t>
                        </m:r>
                      </m:sub>
                    </m:sSub>
                  </m:oMath>
                </a14:m>
                <a:r>
                  <a:rPr lang="en-US" sz="2000" dirty="0"/>
                  <a:t>)</a:t>
                </a:r>
              </a:p>
            </p:txBody>
          </p:sp>
        </mc:Choice>
        <mc:Fallback xmlns="">
          <p:sp>
            <p:nvSpPr>
              <p:cNvPr id="129" name="TextBox 128"/>
              <p:cNvSpPr txBox="1">
                <a:spLocks noRot="1" noChangeAspect="1" noMove="1" noResize="1" noEditPoints="1" noAdjustHandles="1" noChangeArrowheads="1" noChangeShapeType="1" noTextEdit="1"/>
              </p:cNvSpPr>
              <p:nvPr/>
            </p:nvSpPr>
            <p:spPr>
              <a:xfrm>
                <a:off x="168608" y="745151"/>
                <a:ext cx="4610185" cy="5949129"/>
              </a:xfrm>
              <a:prstGeom prst="rect">
                <a:avLst/>
              </a:prstGeom>
              <a:blipFill rotWithShape="0">
                <a:blip r:embed="rId2"/>
                <a:stretch>
                  <a:fillRect l="-1455" b="-6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190532" y="4104342"/>
                <a:ext cx="2056130" cy="1134349"/>
              </a:xfrm>
              <a:prstGeom prst="rect">
                <a:avLst/>
              </a:prstGeom>
            </p:spPr>
            <p:txBody>
              <a:bodyPr wrap="square">
                <a:spAutoFit/>
              </a:bodyPr>
              <a:lstStyle/>
              <a:p>
                <a14:m>
                  <m:oMath xmlns:m="http://schemas.openxmlformats.org/officeDocument/2006/math">
                    <m:sSubSup>
                      <m:sSubSupPr>
                        <m:ctrlPr>
                          <a:rPr lang="en-US" sz="2000" i="1">
                            <a:latin typeface="Cambria Math" panose="02040503050406030204" pitchFamily="18" charset="0"/>
                          </a:rPr>
                        </m:ctrlPr>
                      </m:sSubSupPr>
                      <m:e>
                        <m:r>
                          <a:rPr lang="it-IT" sz="2000" i="1">
                            <a:latin typeface="Cambria Math" charset="0"/>
                          </a:rPr>
                          <m:t>𝑥</m:t>
                        </m:r>
                      </m:e>
                      <m:sub>
                        <m:r>
                          <a:rPr lang="it-IT" sz="2000" i="1">
                            <a:latin typeface="Cambria Math" charset="0"/>
                          </a:rPr>
                          <m:t>𝑃𝑅</m:t>
                        </m:r>
                      </m:sub>
                      <m:sup>
                        <m:r>
                          <a:rPr lang="en-US" sz="2000" i="1">
                            <a:latin typeface="Cambria Math" charset="0"/>
                            <a:ea typeface="Cambria Math" charset="0"/>
                            <a:cs typeface="Cambria Math" charset="0"/>
                          </a:rPr>
                          <m:t>𝜇</m:t>
                        </m:r>
                        <m:r>
                          <a:rPr lang="it-IT" sz="2000" i="1">
                            <a:latin typeface="Cambria Math" charset="0"/>
                          </a:rPr>
                          <m:t>𝑆𝐹</m:t>
                        </m:r>
                      </m:sup>
                    </m:sSubSup>
                  </m:oMath>
                </a14:m>
                <a:r>
                  <a:rPr lang="en-US" sz="2000" dirty="0"/>
                  <a:t>=</a:t>
                </a:r>
                <a14:m>
                  <m:oMath xmlns:m="http://schemas.openxmlformats.org/officeDocument/2006/math">
                    <m:sSub>
                      <m:sSubPr>
                        <m:ctrlPr>
                          <a:rPr lang="en-US" sz="2000" i="1" dirty="0">
                            <a:latin typeface="Cambria Math" panose="02040503050406030204" pitchFamily="18" charset="0"/>
                          </a:rPr>
                        </m:ctrlPr>
                      </m:sSubPr>
                      <m:e>
                        <m:r>
                          <a:rPr lang="it-IT" sz="2000" i="1" dirty="0">
                            <a:latin typeface="Cambria Math" charset="0"/>
                          </a:rPr>
                          <m:t>𝑥</m:t>
                        </m:r>
                      </m:e>
                      <m:sub>
                        <m:r>
                          <a:rPr lang="it-IT" sz="2000" i="1" dirty="0">
                            <a:latin typeface="Cambria Math" charset="0"/>
                          </a:rPr>
                          <m:t>𝑆𝑅</m:t>
                        </m:r>
                      </m:sub>
                    </m:sSub>
                    <m:r>
                      <a:rPr lang="it-IT" sz="2000" i="1" dirty="0">
                        <a:latin typeface="Cambria Math" charset="0"/>
                      </a:rPr>
                      <m:t>−</m:t>
                    </m:r>
                    <m:sSub>
                      <m:sSubPr>
                        <m:ctrlPr>
                          <a:rPr lang="en-US" sz="2000" i="1" dirty="0">
                            <a:latin typeface="Cambria Math" panose="02040503050406030204" pitchFamily="18" charset="0"/>
                          </a:rPr>
                        </m:ctrlPr>
                      </m:sSubPr>
                      <m:e>
                        <m:r>
                          <a:rPr lang="it-IT" sz="2000" i="1" dirty="0">
                            <a:latin typeface="Cambria Math" charset="0"/>
                          </a:rPr>
                          <m:t>𝑥</m:t>
                        </m:r>
                      </m:e>
                      <m:sub>
                        <m:r>
                          <a:rPr lang="it-IT" sz="2000" i="1" dirty="0">
                            <a:latin typeface="Cambria Math" charset="0"/>
                          </a:rPr>
                          <m:t>𝑊𝐼</m:t>
                        </m:r>
                      </m:sub>
                    </m:sSub>
                  </m:oMath>
                </a14:m>
                <a:endParaRPr lang="en-US" sz="2000" dirty="0"/>
              </a:p>
              <a:p>
                <a:endParaRPr lang="en-US" sz="2000" dirty="0"/>
              </a:p>
              <a:p>
                <a14:m>
                  <m:oMath xmlns:m="http://schemas.openxmlformats.org/officeDocument/2006/math">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it-IT" sz="2000" i="1">
                                <a:latin typeface="Cambria Math" charset="0"/>
                              </a:rPr>
                              <m:t>𝑥</m:t>
                            </m:r>
                          </m:e>
                        </m:acc>
                      </m:e>
                      <m:sub>
                        <m:r>
                          <a:rPr lang="it-IT" sz="2000" i="1">
                            <a:latin typeface="Cambria Math" charset="0"/>
                          </a:rPr>
                          <m:t>𝑆𝑅</m:t>
                        </m:r>
                      </m:sub>
                      <m:sup>
                        <m:r>
                          <a:rPr lang="en-US" sz="2000" i="1">
                            <a:latin typeface="Cambria Math" charset="0"/>
                            <a:ea typeface="Cambria Math" charset="0"/>
                            <a:cs typeface="Cambria Math" charset="0"/>
                          </a:rPr>
                          <m:t>𝜇</m:t>
                        </m:r>
                        <m:r>
                          <a:rPr lang="it-IT" sz="2000" i="1">
                            <a:latin typeface="Cambria Math" charset="0"/>
                          </a:rPr>
                          <m:t>𝑆𝐹</m:t>
                        </m:r>
                      </m:sup>
                    </m:sSubSup>
                  </m:oMath>
                </a14:m>
                <a:r>
                  <a:rPr lang="en-US" sz="2000" dirty="0"/>
                  <a:t>=</a:t>
                </a:r>
                <a14:m>
                  <m:oMath xmlns:m="http://schemas.openxmlformats.org/officeDocument/2006/math">
                    <m:sSub>
                      <m:sSubPr>
                        <m:ctrlPr>
                          <a:rPr lang="en-US" sz="2000" i="1" dirty="0">
                            <a:latin typeface="Cambria Math" panose="02040503050406030204" pitchFamily="18" charset="0"/>
                          </a:rPr>
                        </m:ctrlPr>
                      </m:sSubPr>
                      <m:e>
                        <m:r>
                          <a:rPr lang="it-IT" sz="2000" i="1" dirty="0">
                            <a:latin typeface="Cambria Math" charset="0"/>
                          </a:rPr>
                          <m:t>𝑥</m:t>
                        </m:r>
                      </m:e>
                      <m:sub>
                        <m:r>
                          <a:rPr lang="it-IT" sz="2000" i="1" dirty="0">
                            <a:latin typeface="Cambria Math" charset="0"/>
                          </a:rPr>
                          <m:t>𝑆𝑅</m:t>
                        </m:r>
                      </m:sub>
                    </m:sSub>
                    <m:r>
                      <a:rPr lang="it-IT" sz="2000" i="1" dirty="0">
                        <a:latin typeface="Cambria Math"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it-IT" sz="2000" i="1" dirty="0">
                                <a:latin typeface="Cambria Math" charset="0"/>
                              </a:rPr>
                              <m:t>𝑥</m:t>
                            </m:r>
                          </m:e>
                        </m:acc>
                      </m:e>
                      <m:sub>
                        <m:r>
                          <a:rPr lang="it-IT" sz="2000" i="1" dirty="0">
                            <a:latin typeface="Cambria Math" charset="0"/>
                          </a:rPr>
                          <m:t>𝑊𝐼</m:t>
                        </m:r>
                      </m:sub>
                    </m:sSub>
                  </m:oMath>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2190532" y="4104342"/>
                <a:ext cx="2056130" cy="1134349"/>
              </a:xfrm>
              <a:prstGeom prst="rect">
                <a:avLst/>
              </a:prstGeom>
              <a:blipFill rotWithShape="0">
                <a:blip r:embed="rId3"/>
                <a:stretch>
                  <a:fillRect b="-6989"/>
                </a:stretch>
              </a:blipFill>
            </p:spPr>
            <p:txBody>
              <a:bodyPr/>
              <a:lstStyle/>
              <a:p>
                <a:r>
                  <a:rPr lang="en-US">
                    <a:noFill/>
                  </a:rPr>
                  <a:t> </a:t>
                </a:r>
              </a:p>
            </p:txBody>
          </p:sp>
        </mc:Fallback>
      </mc:AlternateContent>
      <p:grpSp>
        <p:nvGrpSpPr>
          <p:cNvPr id="4" name="Group 3"/>
          <p:cNvGrpSpPr/>
          <p:nvPr/>
        </p:nvGrpSpPr>
        <p:grpSpPr>
          <a:xfrm>
            <a:off x="4156837" y="651536"/>
            <a:ext cx="7768427" cy="5756064"/>
            <a:chOff x="4156837" y="651536"/>
            <a:chExt cx="7768427" cy="5756064"/>
          </a:xfrm>
        </p:grpSpPr>
        <p:sp>
          <p:nvSpPr>
            <p:cNvPr id="122" name="Rectangle 240"/>
            <p:cNvSpPr>
              <a:spLocks noChangeArrowheads="1"/>
            </p:cNvSpPr>
            <p:nvPr/>
          </p:nvSpPr>
          <p:spPr bwMode="auto">
            <a:xfrm>
              <a:off x="4613427" y="838200"/>
              <a:ext cx="7311837" cy="5569400"/>
            </a:xfrm>
            <a:prstGeom prst="rect">
              <a:avLst/>
            </a:prstGeom>
            <a:noFill/>
            <a:ln w="57150">
              <a:solidFill>
                <a:schemeClr val="accent2"/>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4" name="Rectangle 269"/>
            <p:cNvSpPr>
              <a:spLocks noChangeArrowheads="1"/>
            </p:cNvSpPr>
            <p:nvPr/>
          </p:nvSpPr>
          <p:spPr bwMode="auto">
            <a:xfrm>
              <a:off x="4156837" y="651536"/>
              <a:ext cx="2064989" cy="1015663"/>
            </a:xfrm>
            <a:prstGeom prst="rect">
              <a:avLst/>
            </a:prstGeom>
            <a:solidFill>
              <a:srgbClr val="FFFF00"/>
            </a:solidFill>
            <a:ln w="9525">
              <a:solidFill>
                <a:schemeClr val="accent2">
                  <a:lumMod val="60000"/>
                  <a:lumOff val="40000"/>
                </a:schemeClr>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p>
              <a:r>
                <a:rPr lang="en-US" sz="2000" b="1" dirty="0">
                  <a:latin typeface="Garamond" charset="0"/>
                </a:rPr>
                <a:t>PINNING ITMs</a:t>
              </a:r>
            </a:p>
            <a:p>
              <a:r>
                <a:rPr lang="en-US" sz="2000" b="1" dirty="0">
                  <a:latin typeface="Garamond" charset="0"/>
                </a:rPr>
                <a:t>DIFF on ETM</a:t>
              </a:r>
            </a:p>
            <a:p>
              <a:r>
                <a:rPr lang="en-US" sz="2000" b="1" dirty="0">
                  <a:latin typeface="Garamond" charset="0"/>
                </a:rPr>
                <a:t>COMM on ITM</a:t>
              </a:r>
            </a:p>
          </p:txBody>
        </p:sp>
      </p:grpSp>
      <p:grpSp>
        <p:nvGrpSpPr>
          <p:cNvPr id="85" name="Group 84"/>
          <p:cNvGrpSpPr/>
          <p:nvPr/>
        </p:nvGrpSpPr>
        <p:grpSpPr>
          <a:xfrm>
            <a:off x="7178070" y="934224"/>
            <a:ext cx="4160759" cy="3454868"/>
            <a:chOff x="7178070" y="934224"/>
            <a:chExt cx="4160759" cy="3454868"/>
          </a:xfrm>
        </p:grpSpPr>
        <p:grpSp>
          <p:nvGrpSpPr>
            <p:cNvPr id="11" name="Group 10"/>
            <p:cNvGrpSpPr/>
            <p:nvPr/>
          </p:nvGrpSpPr>
          <p:grpSpPr>
            <a:xfrm>
              <a:off x="7178070" y="934224"/>
              <a:ext cx="4160759" cy="3454868"/>
              <a:chOff x="7178070" y="934224"/>
              <a:chExt cx="4160759" cy="3454868"/>
            </a:xfrm>
          </p:grpSpPr>
          <p:grpSp>
            <p:nvGrpSpPr>
              <p:cNvPr id="6" name="Group 5"/>
              <p:cNvGrpSpPr/>
              <p:nvPr/>
            </p:nvGrpSpPr>
            <p:grpSpPr>
              <a:xfrm>
                <a:off x="7178070" y="934224"/>
                <a:ext cx="426110" cy="2608388"/>
                <a:chOff x="6188399" y="934224"/>
                <a:chExt cx="426110" cy="2608388"/>
              </a:xfrm>
            </p:grpSpPr>
            <p:grpSp>
              <p:nvGrpSpPr>
                <p:cNvPr id="5" name="Group 4"/>
                <p:cNvGrpSpPr/>
                <p:nvPr/>
              </p:nvGrpSpPr>
              <p:grpSpPr>
                <a:xfrm>
                  <a:off x="6404529" y="934224"/>
                  <a:ext cx="209980" cy="2608388"/>
                  <a:chOff x="6404529" y="934224"/>
                  <a:chExt cx="209980" cy="2608388"/>
                </a:xfrm>
              </p:grpSpPr>
              <p:sp>
                <p:nvSpPr>
                  <p:cNvPr id="142" name="Line 256"/>
                  <p:cNvSpPr>
                    <a:spLocks noChangeShapeType="1"/>
                  </p:cNvSpPr>
                  <p:nvPr/>
                </p:nvSpPr>
                <p:spPr bwMode="auto">
                  <a:xfrm>
                    <a:off x="6404529" y="3542612"/>
                    <a:ext cx="209980" cy="0"/>
                  </a:xfrm>
                  <a:prstGeom prst="line">
                    <a:avLst/>
                  </a:prstGeom>
                  <a:noFill/>
                  <a:ln w="19050">
                    <a:solidFill>
                      <a:srgbClr val="FF0000"/>
                    </a:solidFill>
                    <a:prstDash val="lgDashDotDot"/>
                    <a:round/>
                    <a:headEnd type="triangle"/>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3" name="Line 257"/>
                  <p:cNvSpPr>
                    <a:spLocks noChangeShapeType="1"/>
                  </p:cNvSpPr>
                  <p:nvPr/>
                </p:nvSpPr>
                <p:spPr bwMode="auto">
                  <a:xfrm flipV="1">
                    <a:off x="6614507" y="934224"/>
                    <a:ext cx="0" cy="2608388"/>
                  </a:xfrm>
                  <a:prstGeom prst="line">
                    <a:avLst/>
                  </a:prstGeom>
                  <a:noFill/>
                  <a:ln w="19050">
                    <a:solidFill>
                      <a:srgbClr val="FF0000"/>
                    </a:solidFill>
                    <a:prstDash val="lgDashDot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44" name="Line 258"/>
                <p:cNvSpPr>
                  <a:spLocks noChangeShapeType="1"/>
                </p:cNvSpPr>
                <p:nvPr/>
              </p:nvSpPr>
              <p:spPr bwMode="auto">
                <a:xfrm flipH="1">
                  <a:off x="6188399" y="985020"/>
                  <a:ext cx="426108" cy="0"/>
                </a:xfrm>
                <a:prstGeom prst="line">
                  <a:avLst/>
                </a:prstGeom>
                <a:noFill/>
                <a:ln w="19050">
                  <a:solidFill>
                    <a:srgbClr val="FF0000"/>
                  </a:solidFill>
                  <a:prstDash val="lgDashDot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17" name="Group 116"/>
              <p:cNvGrpSpPr/>
              <p:nvPr/>
            </p:nvGrpSpPr>
            <p:grpSpPr>
              <a:xfrm>
                <a:off x="8613848" y="3169425"/>
                <a:ext cx="2724981" cy="1219667"/>
                <a:chOff x="7624177" y="3169425"/>
                <a:chExt cx="2724981" cy="1219667"/>
              </a:xfrm>
            </p:grpSpPr>
            <p:sp>
              <p:nvSpPr>
                <p:cNvPr id="82" name="Rectangle 207"/>
                <p:cNvSpPr>
                  <a:spLocks noChangeArrowheads="1"/>
                </p:cNvSpPr>
                <p:nvPr/>
              </p:nvSpPr>
              <p:spPr bwMode="auto">
                <a:xfrm>
                  <a:off x="8415056" y="3169425"/>
                  <a:ext cx="1928130" cy="826796"/>
                </a:xfrm>
                <a:prstGeom prst="rect">
                  <a:avLst/>
                </a:prstGeom>
                <a:solidFill>
                  <a:schemeClr val="bg1"/>
                </a:solidFill>
                <a:ln w="19050">
                  <a:solidFill>
                    <a:srgbClr val="FF0000"/>
                  </a:solidFill>
                  <a:prstDash val="lgDashDotDot"/>
                  <a:miter lim="800000"/>
                  <a:headEnd/>
                  <a:tailEnd/>
                </a:ln>
              </p:spPr>
              <p:txBody>
                <a:bodyPr wrap="none" anchor="ctr"/>
                <a:lstStyle/>
                <a:p>
                  <a:pPr algn="ctr"/>
                  <a:r>
                    <a:rPr lang="en-US">
                      <a:solidFill>
                        <a:srgbClr val="FF0000"/>
                      </a:solidFill>
                      <a:latin typeface="Garamond" charset="0"/>
                    </a:rPr>
                    <a:t>END-INPUT</a:t>
                  </a:r>
                </a:p>
                <a:p>
                  <a:pPr algn="ctr"/>
                  <a:r>
                    <a:rPr lang="en-US" dirty="0">
                      <a:solidFill>
                        <a:srgbClr val="FF0000"/>
                      </a:solidFill>
                      <a:latin typeface="Garamond" charset="0"/>
                    </a:rPr>
                    <a:t>COMM and DIFF</a:t>
                  </a:r>
                </a:p>
                <a:p>
                  <a:pPr algn="ctr"/>
                  <a:r>
                    <a:rPr lang="en-US" dirty="0">
                      <a:solidFill>
                        <a:srgbClr val="FF0000"/>
                      </a:solidFill>
                      <a:latin typeface="Garamond" charset="0"/>
                    </a:rPr>
                    <a:t>acceleration</a:t>
                  </a:r>
                  <a:endParaRPr lang="en-US" sz="2400" dirty="0">
                    <a:latin typeface="Garamond" charset="0"/>
                  </a:endParaRPr>
                </a:p>
              </p:txBody>
            </p:sp>
            <p:grpSp>
              <p:nvGrpSpPr>
                <p:cNvPr id="114" name="Group 113"/>
                <p:cNvGrpSpPr/>
                <p:nvPr/>
              </p:nvGrpSpPr>
              <p:grpSpPr>
                <a:xfrm>
                  <a:off x="7624177" y="4039664"/>
                  <a:ext cx="2724981" cy="349428"/>
                  <a:chOff x="7624177" y="4039664"/>
                  <a:chExt cx="2724981" cy="349428"/>
                </a:xfrm>
              </p:grpSpPr>
              <p:sp>
                <p:nvSpPr>
                  <p:cNvPr id="138" name="Line 260"/>
                  <p:cNvSpPr>
                    <a:spLocks noChangeShapeType="1"/>
                  </p:cNvSpPr>
                  <p:nvPr/>
                </p:nvSpPr>
                <p:spPr bwMode="auto">
                  <a:xfrm flipH="1">
                    <a:off x="10020823" y="4199045"/>
                    <a:ext cx="324621" cy="0"/>
                  </a:xfrm>
                  <a:prstGeom prst="line">
                    <a:avLst/>
                  </a:prstGeom>
                  <a:noFill/>
                  <a:ln w="19050">
                    <a:solidFill>
                      <a:srgbClr val="FF0000"/>
                    </a:solidFill>
                    <a:prstDash val="lgDashDot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9" name="Line 261"/>
                  <p:cNvSpPr>
                    <a:spLocks noChangeShapeType="1"/>
                  </p:cNvSpPr>
                  <p:nvPr/>
                </p:nvSpPr>
                <p:spPr bwMode="auto">
                  <a:xfrm flipV="1">
                    <a:off x="7624177" y="4096814"/>
                    <a:ext cx="0" cy="292278"/>
                  </a:xfrm>
                  <a:prstGeom prst="line">
                    <a:avLst/>
                  </a:prstGeom>
                  <a:noFill/>
                  <a:ln w="19050">
                    <a:solidFill>
                      <a:srgbClr val="FF0000"/>
                    </a:solidFill>
                    <a:prstDash val="lgDashDotDot"/>
                    <a:round/>
                    <a:headEnd type="triangle"/>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0" name="Line 262"/>
                  <p:cNvSpPr>
                    <a:spLocks noChangeShapeType="1"/>
                  </p:cNvSpPr>
                  <p:nvPr/>
                </p:nvSpPr>
                <p:spPr bwMode="auto">
                  <a:xfrm>
                    <a:off x="7624177" y="4096814"/>
                    <a:ext cx="2721268" cy="0"/>
                  </a:xfrm>
                  <a:prstGeom prst="line">
                    <a:avLst/>
                  </a:prstGeom>
                  <a:noFill/>
                  <a:ln w="19050">
                    <a:solidFill>
                      <a:srgbClr val="FF0000"/>
                    </a:solidFill>
                    <a:prstDash val="lgDashDot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1" name="Line 263"/>
                  <p:cNvSpPr>
                    <a:spLocks noChangeShapeType="1"/>
                  </p:cNvSpPr>
                  <p:nvPr/>
                </p:nvSpPr>
                <p:spPr bwMode="auto">
                  <a:xfrm>
                    <a:off x="10349158" y="4039664"/>
                    <a:ext cx="0" cy="159380"/>
                  </a:xfrm>
                  <a:prstGeom prst="line">
                    <a:avLst/>
                  </a:prstGeom>
                  <a:noFill/>
                  <a:ln w="19050">
                    <a:solidFill>
                      <a:srgbClr val="FF0000"/>
                    </a:solidFill>
                    <a:prstDash val="lgDashDot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grpSp>
        <p:sp>
          <p:nvSpPr>
            <p:cNvPr id="135" name="Text Box 201"/>
            <p:cNvSpPr txBox="1">
              <a:spLocks noChangeArrowheads="1"/>
            </p:cNvSpPr>
            <p:nvPr/>
          </p:nvSpPr>
          <p:spPr bwMode="auto">
            <a:xfrm>
              <a:off x="9281975" y="3069833"/>
              <a:ext cx="243239" cy="276999"/>
            </a:xfrm>
            <a:prstGeom prst="rect">
              <a:avLst/>
            </a:prstGeom>
            <a:solidFill>
              <a:srgbClr val="FFFF00"/>
            </a:solidFill>
            <a:ln w="28575">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1200" dirty="0">
                  <a:latin typeface="Arial" charset="0"/>
                </a:rPr>
                <a:t>3</a:t>
              </a:r>
            </a:p>
          </p:txBody>
        </p:sp>
      </p:grpSp>
      <p:grpSp>
        <p:nvGrpSpPr>
          <p:cNvPr id="87" name="Group 86"/>
          <p:cNvGrpSpPr/>
          <p:nvPr/>
        </p:nvGrpSpPr>
        <p:grpSpPr>
          <a:xfrm>
            <a:off x="7178069" y="934224"/>
            <a:ext cx="4349096" cy="3456869"/>
            <a:chOff x="7178069" y="934224"/>
            <a:chExt cx="4349096" cy="3456869"/>
          </a:xfrm>
        </p:grpSpPr>
        <p:grpSp>
          <p:nvGrpSpPr>
            <p:cNvPr id="116" name="Group 115"/>
            <p:cNvGrpSpPr/>
            <p:nvPr/>
          </p:nvGrpSpPr>
          <p:grpSpPr>
            <a:xfrm>
              <a:off x="7178069" y="934224"/>
              <a:ext cx="4349096" cy="3456869"/>
              <a:chOff x="6188398" y="934224"/>
              <a:chExt cx="4349096" cy="3456869"/>
            </a:xfrm>
          </p:grpSpPr>
          <p:sp>
            <p:nvSpPr>
              <p:cNvPr id="132" name="Line 244"/>
              <p:cNvSpPr>
                <a:spLocks noChangeShapeType="1"/>
              </p:cNvSpPr>
              <p:nvPr/>
            </p:nvSpPr>
            <p:spPr bwMode="auto">
              <a:xfrm flipH="1">
                <a:off x="6188398" y="934224"/>
                <a:ext cx="4349095" cy="0"/>
              </a:xfrm>
              <a:prstGeom prst="line">
                <a:avLst/>
              </a:prstGeom>
              <a:noFill/>
              <a:ln w="190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 name="Line 245"/>
              <p:cNvSpPr>
                <a:spLocks noChangeShapeType="1"/>
              </p:cNvSpPr>
              <p:nvPr/>
            </p:nvSpPr>
            <p:spPr bwMode="auto">
              <a:xfrm>
                <a:off x="7533423" y="934224"/>
                <a:ext cx="0" cy="288072"/>
              </a:xfrm>
              <a:prstGeom prst="line">
                <a:avLst/>
              </a:prstGeom>
              <a:noFill/>
              <a:ln w="1905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0" name="Line 249"/>
              <p:cNvSpPr>
                <a:spLocks noChangeShapeType="1"/>
              </p:cNvSpPr>
              <p:nvPr/>
            </p:nvSpPr>
            <p:spPr bwMode="auto">
              <a:xfrm flipH="1">
                <a:off x="9961349" y="4391093"/>
                <a:ext cx="576145" cy="0"/>
              </a:xfrm>
              <a:prstGeom prst="line">
                <a:avLst/>
              </a:prstGeom>
              <a:noFill/>
              <a:ln w="190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1" name="Line 250"/>
              <p:cNvSpPr>
                <a:spLocks noChangeShapeType="1"/>
              </p:cNvSpPr>
              <p:nvPr/>
            </p:nvSpPr>
            <p:spPr bwMode="auto">
              <a:xfrm flipV="1">
                <a:off x="10537494" y="934224"/>
                <a:ext cx="0" cy="3454869"/>
              </a:xfrm>
              <a:prstGeom prst="line">
                <a:avLst/>
              </a:prstGeom>
              <a:noFill/>
              <a:ln w="1905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 name="Rectangle 251"/>
              <p:cNvSpPr>
                <a:spLocks noChangeArrowheads="1"/>
              </p:cNvSpPr>
              <p:nvPr/>
            </p:nvSpPr>
            <p:spPr bwMode="auto">
              <a:xfrm>
                <a:off x="7360509" y="1239570"/>
                <a:ext cx="3005537" cy="672169"/>
              </a:xfrm>
              <a:prstGeom prst="rect">
                <a:avLst/>
              </a:prstGeom>
              <a:solidFill>
                <a:schemeClr val="bg1"/>
              </a:solidFill>
              <a:ln w="19050">
                <a:solidFill>
                  <a:srgbClr val="FF0000"/>
                </a:solidFill>
                <a:miter lim="800000"/>
                <a:headEnd/>
                <a:tailEnd/>
              </a:ln>
            </p:spPr>
            <p:txBody>
              <a:bodyPr wrap="none" anchor="ctr"/>
              <a:lstStyle/>
              <a:p>
                <a:pPr algn="ctr"/>
                <a:r>
                  <a:rPr lang="en-US" dirty="0">
                    <a:solidFill>
                      <a:srgbClr val="FF0000"/>
                    </a:solidFill>
                    <a:latin typeface="Garamond" charset="0"/>
                  </a:rPr>
                  <a:t>DIFF position</a:t>
                </a:r>
              </a:p>
              <a:p>
                <a:pPr algn="ctr"/>
                <a:r>
                  <a:rPr lang="en-US" dirty="0">
                    <a:solidFill>
                      <a:srgbClr val="FF0000"/>
                    </a:solidFill>
                    <a:latin typeface="Garamond" charset="0"/>
                  </a:rPr>
                  <a:t>deduced from lock correction</a:t>
                </a:r>
              </a:p>
            </p:txBody>
          </p:sp>
        </p:grpSp>
        <p:sp>
          <p:nvSpPr>
            <p:cNvPr id="136" name="Text Box 201"/>
            <p:cNvSpPr txBox="1">
              <a:spLocks noChangeArrowheads="1"/>
            </p:cNvSpPr>
            <p:nvPr/>
          </p:nvSpPr>
          <p:spPr bwMode="auto">
            <a:xfrm>
              <a:off x="8187465" y="1120302"/>
              <a:ext cx="243239" cy="276999"/>
            </a:xfrm>
            <a:prstGeom prst="rect">
              <a:avLst/>
            </a:prstGeom>
            <a:solidFill>
              <a:srgbClr val="FFFF00"/>
            </a:solidFill>
            <a:ln w="28575">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1200" dirty="0">
                  <a:latin typeface="Arial" charset="0"/>
                </a:rPr>
                <a:t>2</a:t>
              </a:r>
            </a:p>
          </p:txBody>
        </p:sp>
      </p:grpSp>
      <p:grpSp>
        <p:nvGrpSpPr>
          <p:cNvPr id="99" name="Group 98"/>
          <p:cNvGrpSpPr/>
          <p:nvPr/>
        </p:nvGrpSpPr>
        <p:grpSpPr>
          <a:xfrm>
            <a:off x="4940288" y="3142779"/>
            <a:ext cx="3861566" cy="2655620"/>
            <a:chOff x="4940288" y="3142779"/>
            <a:chExt cx="3861566" cy="2655620"/>
          </a:xfrm>
        </p:grpSpPr>
        <p:sp>
          <p:nvSpPr>
            <p:cNvPr id="146" name="Rectangle 266"/>
            <p:cNvSpPr>
              <a:spLocks noChangeArrowheads="1"/>
            </p:cNvSpPr>
            <p:nvPr/>
          </p:nvSpPr>
          <p:spPr bwMode="auto">
            <a:xfrm>
              <a:off x="4940288" y="3142779"/>
              <a:ext cx="3861566" cy="2655620"/>
            </a:xfrm>
            <a:prstGeom prst="rect">
              <a:avLst/>
            </a:prstGeom>
            <a:noFill/>
            <a:ln w="57150">
              <a:solidFill>
                <a:schemeClr val="accent2"/>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83" name="Group 82"/>
            <p:cNvGrpSpPr/>
            <p:nvPr/>
          </p:nvGrpSpPr>
          <p:grpSpPr>
            <a:xfrm>
              <a:off x="5572365" y="3362768"/>
              <a:ext cx="2785290" cy="1493206"/>
              <a:chOff x="5572365" y="3362768"/>
              <a:chExt cx="2785290" cy="1493206"/>
            </a:xfrm>
          </p:grpSpPr>
          <p:grpSp>
            <p:nvGrpSpPr>
              <p:cNvPr id="62" name="Group 61"/>
              <p:cNvGrpSpPr/>
              <p:nvPr/>
            </p:nvGrpSpPr>
            <p:grpSpPr>
              <a:xfrm>
                <a:off x="5572365" y="3362768"/>
                <a:ext cx="2785290" cy="1493206"/>
                <a:chOff x="5572365" y="3362768"/>
                <a:chExt cx="2785290" cy="1493206"/>
              </a:xfrm>
            </p:grpSpPr>
            <p:sp>
              <p:nvSpPr>
                <p:cNvPr id="106" name="Line 233"/>
                <p:cNvSpPr>
                  <a:spLocks noChangeShapeType="1"/>
                </p:cNvSpPr>
                <p:nvPr/>
              </p:nvSpPr>
              <p:spPr bwMode="auto">
                <a:xfrm>
                  <a:off x="7894370" y="4116217"/>
                  <a:ext cx="0" cy="737241"/>
                </a:xfrm>
                <a:prstGeom prst="line">
                  <a:avLst/>
                </a:prstGeom>
                <a:noFill/>
                <a:ln w="19050">
                  <a:solidFill>
                    <a:srgbClr val="FF00FF"/>
                  </a:solidFill>
                  <a:prstDash val="lgDashDot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61" name="Group 60"/>
                <p:cNvGrpSpPr/>
                <p:nvPr/>
              </p:nvGrpSpPr>
              <p:grpSpPr>
                <a:xfrm>
                  <a:off x="5572365" y="3362768"/>
                  <a:ext cx="2785290" cy="1493206"/>
                  <a:chOff x="5572365" y="3362768"/>
                  <a:chExt cx="2785290" cy="1493206"/>
                </a:xfrm>
              </p:grpSpPr>
              <p:grpSp>
                <p:nvGrpSpPr>
                  <p:cNvPr id="10" name="Group 9"/>
                  <p:cNvGrpSpPr/>
                  <p:nvPr/>
                </p:nvGrpSpPr>
                <p:grpSpPr>
                  <a:xfrm>
                    <a:off x="7373997" y="3622899"/>
                    <a:ext cx="339646" cy="1230251"/>
                    <a:chOff x="6452906" y="3622899"/>
                    <a:chExt cx="339646" cy="1230251"/>
                  </a:xfrm>
                </p:grpSpPr>
                <p:sp>
                  <p:nvSpPr>
                    <p:cNvPr id="111" name="Line 229"/>
                    <p:cNvSpPr>
                      <a:spLocks noChangeShapeType="1"/>
                    </p:cNvSpPr>
                    <p:nvPr/>
                  </p:nvSpPr>
                  <p:spPr bwMode="auto">
                    <a:xfrm>
                      <a:off x="6452906" y="3622900"/>
                      <a:ext cx="339646" cy="0"/>
                    </a:xfrm>
                    <a:prstGeom prst="line">
                      <a:avLst/>
                    </a:prstGeom>
                    <a:noFill/>
                    <a:ln w="19050">
                      <a:solidFill>
                        <a:srgbClr val="FF00FF"/>
                      </a:solidFill>
                      <a:round/>
                      <a:headEnd type="oval"/>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 name="Line 230"/>
                    <p:cNvSpPr>
                      <a:spLocks noChangeShapeType="1"/>
                    </p:cNvSpPr>
                    <p:nvPr/>
                  </p:nvSpPr>
                  <p:spPr bwMode="auto">
                    <a:xfrm>
                      <a:off x="6792552" y="3622899"/>
                      <a:ext cx="0" cy="1230251"/>
                    </a:xfrm>
                    <a:prstGeom prst="line">
                      <a:avLst/>
                    </a:prstGeom>
                    <a:noFill/>
                    <a:ln w="19050">
                      <a:solidFill>
                        <a:srgbClr val="FF00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51" name="Group 50"/>
                  <p:cNvGrpSpPr/>
                  <p:nvPr/>
                </p:nvGrpSpPr>
                <p:grpSpPr>
                  <a:xfrm>
                    <a:off x="5572365" y="3362768"/>
                    <a:ext cx="2785290" cy="1493206"/>
                    <a:chOff x="5572365" y="3362768"/>
                    <a:chExt cx="2785290" cy="1493206"/>
                  </a:xfrm>
                </p:grpSpPr>
                <p:grpSp>
                  <p:nvGrpSpPr>
                    <p:cNvPr id="8" name="Group 7"/>
                    <p:cNvGrpSpPr/>
                    <p:nvPr/>
                  </p:nvGrpSpPr>
                  <p:grpSpPr>
                    <a:xfrm>
                      <a:off x="7252076" y="3703720"/>
                      <a:ext cx="382051" cy="1144634"/>
                      <a:chOff x="6418615" y="3726580"/>
                      <a:chExt cx="382051" cy="1144634"/>
                    </a:xfrm>
                  </p:grpSpPr>
                  <p:sp>
                    <p:nvSpPr>
                      <p:cNvPr id="120" name="Line 226"/>
                      <p:cNvSpPr>
                        <a:spLocks noChangeShapeType="1"/>
                      </p:cNvSpPr>
                      <p:nvPr/>
                    </p:nvSpPr>
                    <p:spPr bwMode="auto">
                      <a:xfrm flipH="1">
                        <a:off x="6418615" y="3726580"/>
                        <a:ext cx="382051" cy="0"/>
                      </a:xfrm>
                      <a:prstGeom prst="line">
                        <a:avLst/>
                      </a:prstGeom>
                      <a:noFill/>
                      <a:ln w="19050">
                        <a:solidFill>
                          <a:srgbClr val="FF00FF"/>
                        </a:solidFill>
                        <a:prstDash val="lgDashDotDot"/>
                        <a:round/>
                        <a:headEnd/>
                        <a:tailEnd type="oval"/>
                      </a:ln>
                      <a:extLst>
                        <a:ext uri="{909E8E84-426E-40dd-AFC4-6F175D3DCCD1}">
                          <a14:hiddenFill xmlns:a14="http://schemas.microsoft.com/office/drawing/2010/main" xmlns="">
                            <a:noFill/>
                          </a14:hiddenFill>
                        </a:ext>
                      </a:extLst>
                    </p:spPr>
                    <p:txBody>
                      <a:bodyPr wrap="none" anchor="ctr"/>
                      <a:lstStyle/>
                      <a:p>
                        <a:endParaRPr lang="en-US"/>
                      </a:p>
                    </p:txBody>
                  </p:sp>
                  <p:sp>
                    <p:nvSpPr>
                      <p:cNvPr id="121" name="Line 227"/>
                      <p:cNvSpPr>
                        <a:spLocks noChangeShapeType="1"/>
                      </p:cNvSpPr>
                      <p:nvPr/>
                    </p:nvSpPr>
                    <p:spPr bwMode="auto">
                      <a:xfrm>
                        <a:off x="6794186" y="3753214"/>
                        <a:ext cx="0" cy="1118000"/>
                      </a:xfrm>
                      <a:prstGeom prst="line">
                        <a:avLst/>
                      </a:prstGeom>
                      <a:noFill/>
                      <a:ln w="19050">
                        <a:solidFill>
                          <a:srgbClr val="FF00FF"/>
                        </a:solidFill>
                        <a:prstDash val="lgDashDot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42" name="Group 41"/>
                    <p:cNvGrpSpPr/>
                    <p:nvPr/>
                  </p:nvGrpSpPr>
                  <p:grpSpPr>
                    <a:xfrm>
                      <a:off x="5572365" y="3362768"/>
                      <a:ext cx="2785290" cy="1493206"/>
                      <a:chOff x="5572365" y="3362768"/>
                      <a:chExt cx="2785290" cy="1493206"/>
                    </a:xfrm>
                  </p:grpSpPr>
                  <p:grpSp>
                    <p:nvGrpSpPr>
                      <p:cNvPr id="113" name="Group 112"/>
                      <p:cNvGrpSpPr/>
                      <p:nvPr/>
                    </p:nvGrpSpPr>
                    <p:grpSpPr>
                      <a:xfrm>
                        <a:off x="5578747" y="3457243"/>
                        <a:ext cx="2685606" cy="1398731"/>
                        <a:chOff x="4665276" y="3472483"/>
                        <a:chExt cx="2685606" cy="1398731"/>
                      </a:xfrm>
                    </p:grpSpPr>
                    <p:sp>
                      <p:nvSpPr>
                        <p:cNvPr id="86" name="Line 217"/>
                        <p:cNvSpPr>
                          <a:spLocks noChangeShapeType="1"/>
                        </p:cNvSpPr>
                        <p:nvPr/>
                      </p:nvSpPr>
                      <p:spPr bwMode="auto">
                        <a:xfrm flipV="1">
                          <a:off x="7350882" y="3472483"/>
                          <a:ext cx="0" cy="1023748"/>
                        </a:xfrm>
                        <a:prstGeom prst="line">
                          <a:avLst/>
                        </a:prstGeom>
                        <a:noFill/>
                        <a:ln w="19050">
                          <a:solidFill>
                            <a:srgbClr val="FF00FF"/>
                          </a:solidFill>
                          <a:round/>
                          <a:headEnd type="oval"/>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 name="Line 219"/>
                        <p:cNvSpPr>
                          <a:spLocks noChangeShapeType="1"/>
                        </p:cNvSpPr>
                        <p:nvPr/>
                      </p:nvSpPr>
                      <p:spPr bwMode="auto">
                        <a:xfrm flipH="1">
                          <a:off x="6166650" y="3472483"/>
                          <a:ext cx="486107" cy="0"/>
                        </a:xfrm>
                        <a:prstGeom prst="line">
                          <a:avLst/>
                        </a:prstGeom>
                        <a:noFill/>
                        <a:ln w="19050">
                          <a:solidFill>
                            <a:srgbClr val="FF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9" name="Line 220"/>
                        <p:cNvSpPr>
                          <a:spLocks noChangeShapeType="1"/>
                        </p:cNvSpPr>
                        <p:nvPr/>
                      </p:nvSpPr>
                      <p:spPr bwMode="auto">
                        <a:xfrm flipH="1">
                          <a:off x="5174977" y="3472483"/>
                          <a:ext cx="925581" cy="0"/>
                        </a:xfrm>
                        <a:prstGeom prst="line">
                          <a:avLst/>
                        </a:prstGeom>
                        <a:noFill/>
                        <a:ln w="19050">
                          <a:solidFill>
                            <a:srgbClr val="FF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 name="Line 221"/>
                        <p:cNvSpPr>
                          <a:spLocks noChangeShapeType="1"/>
                        </p:cNvSpPr>
                        <p:nvPr/>
                      </p:nvSpPr>
                      <p:spPr bwMode="auto">
                        <a:xfrm>
                          <a:off x="5174980" y="3472483"/>
                          <a:ext cx="0" cy="974986"/>
                        </a:xfrm>
                        <a:prstGeom prst="line">
                          <a:avLst/>
                        </a:prstGeom>
                        <a:noFill/>
                        <a:ln w="19050">
                          <a:solidFill>
                            <a:srgbClr val="FF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 name="Line 222"/>
                        <p:cNvSpPr>
                          <a:spLocks noChangeShapeType="1"/>
                        </p:cNvSpPr>
                        <p:nvPr/>
                      </p:nvSpPr>
                      <p:spPr bwMode="auto">
                        <a:xfrm flipH="1">
                          <a:off x="4665276" y="4447469"/>
                          <a:ext cx="509702" cy="0"/>
                        </a:xfrm>
                        <a:prstGeom prst="line">
                          <a:avLst/>
                        </a:prstGeom>
                        <a:noFill/>
                        <a:ln w="19050">
                          <a:solidFill>
                            <a:srgbClr val="FF00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03" name="Line 237"/>
                        <p:cNvSpPr>
                          <a:spLocks noChangeShapeType="1"/>
                        </p:cNvSpPr>
                        <p:nvPr/>
                      </p:nvSpPr>
                      <p:spPr bwMode="auto">
                        <a:xfrm>
                          <a:off x="6888577" y="4044136"/>
                          <a:ext cx="0" cy="827078"/>
                        </a:xfrm>
                        <a:prstGeom prst="line">
                          <a:avLst/>
                        </a:prstGeom>
                        <a:noFill/>
                        <a:ln w="19050">
                          <a:solidFill>
                            <a:srgbClr val="FF00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04" name="Line 238"/>
                        <p:cNvSpPr>
                          <a:spLocks noChangeShapeType="1"/>
                        </p:cNvSpPr>
                        <p:nvPr/>
                      </p:nvSpPr>
                      <p:spPr bwMode="auto">
                        <a:xfrm>
                          <a:off x="6888577" y="4044136"/>
                          <a:ext cx="460295" cy="0"/>
                        </a:xfrm>
                        <a:prstGeom prst="line">
                          <a:avLst/>
                        </a:prstGeom>
                        <a:noFill/>
                        <a:ln w="19050">
                          <a:solidFill>
                            <a:srgbClr val="FF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8" name="Line 219"/>
                        <p:cNvSpPr>
                          <a:spLocks noChangeShapeType="1"/>
                        </p:cNvSpPr>
                        <p:nvPr/>
                      </p:nvSpPr>
                      <p:spPr bwMode="auto">
                        <a:xfrm flipH="1">
                          <a:off x="6720656" y="3472483"/>
                          <a:ext cx="628216" cy="0"/>
                        </a:xfrm>
                        <a:prstGeom prst="line">
                          <a:avLst/>
                        </a:prstGeom>
                        <a:noFill/>
                        <a:ln w="19050">
                          <a:solidFill>
                            <a:srgbClr val="FF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15" name="Group 114"/>
                      <p:cNvGrpSpPr/>
                      <p:nvPr/>
                    </p:nvGrpSpPr>
                    <p:grpSpPr>
                      <a:xfrm>
                        <a:off x="5572365" y="3362768"/>
                        <a:ext cx="2785290" cy="1127386"/>
                        <a:chOff x="4582694" y="3263708"/>
                        <a:chExt cx="2785290" cy="1127386"/>
                      </a:xfrm>
                    </p:grpSpPr>
                    <p:sp>
                      <p:nvSpPr>
                        <p:cNvPr id="107" name="Line 234"/>
                        <p:cNvSpPr>
                          <a:spLocks noChangeShapeType="1"/>
                        </p:cNvSpPr>
                        <p:nvPr/>
                      </p:nvSpPr>
                      <p:spPr bwMode="auto">
                        <a:xfrm>
                          <a:off x="6904700" y="4017157"/>
                          <a:ext cx="455810" cy="0"/>
                        </a:xfrm>
                        <a:prstGeom prst="line">
                          <a:avLst/>
                        </a:prstGeom>
                        <a:noFill/>
                        <a:ln w="19050">
                          <a:solidFill>
                            <a:srgbClr val="FF00FF"/>
                          </a:solidFill>
                          <a:prstDash val="lgDashDot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9" name="Group 8"/>
                        <p:cNvGrpSpPr/>
                        <p:nvPr/>
                      </p:nvGrpSpPr>
                      <p:grpSpPr>
                        <a:xfrm>
                          <a:off x="4582694" y="3263708"/>
                          <a:ext cx="2785290" cy="1127386"/>
                          <a:chOff x="4582694" y="3263708"/>
                          <a:chExt cx="2785290" cy="1127386"/>
                        </a:xfrm>
                      </p:grpSpPr>
                      <p:sp>
                        <p:nvSpPr>
                          <p:cNvPr id="92" name="Line 210"/>
                          <p:cNvSpPr>
                            <a:spLocks noChangeShapeType="1"/>
                          </p:cNvSpPr>
                          <p:nvPr/>
                        </p:nvSpPr>
                        <p:spPr bwMode="auto">
                          <a:xfrm flipV="1">
                            <a:off x="7367984" y="3273868"/>
                            <a:ext cx="0" cy="1117226"/>
                          </a:xfrm>
                          <a:prstGeom prst="line">
                            <a:avLst/>
                          </a:prstGeom>
                          <a:noFill/>
                          <a:ln w="19050">
                            <a:solidFill>
                              <a:srgbClr val="FF00FF"/>
                            </a:solidFill>
                            <a:prstDash val="lgDashDotDot"/>
                            <a:round/>
                            <a:headEnd type="oval"/>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3" name="Line 211"/>
                          <p:cNvSpPr>
                            <a:spLocks noChangeShapeType="1"/>
                          </p:cNvSpPr>
                          <p:nvPr/>
                        </p:nvSpPr>
                        <p:spPr bwMode="auto">
                          <a:xfrm flipH="1">
                            <a:off x="6644457" y="3263708"/>
                            <a:ext cx="716052" cy="0"/>
                          </a:xfrm>
                          <a:prstGeom prst="line">
                            <a:avLst/>
                          </a:prstGeom>
                          <a:noFill/>
                          <a:ln w="19050">
                            <a:solidFill>
                              <a:srgbClr val="FF00FF"/>
                            </a:solidFill>
                            <a:prstDash val="lgDashDot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 name="Line 212"/>
                          <p:cNvSpPr>
                            <a:spLocks noChangeShapeType="1"/>
                          </p:cNvSpPr>
                          <p:nvPr/>
                        </p:nvSpPr>
                        <p:spPr bwMode="auto">
                          <a:xfrm flipH="1">
                            <a:off x="6120383" y="3273868"/>
                            <a:ext cx="456174" cy="0"/>
                          </a:xfrm>
                          <a:prstGeom prst="line">
                            <a:avLst/>
                          </a:prstGeom>
                          <a:noFill/>
                          <a:ln w="19050">
                            <a:solidFill>
                              <a:srgbClr val="FF00FF"/>
                            </a:solidFill>
                            <a:prstDash val="lgDashDot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5" name="Line 213"/>
                          <p:cNvSpPr>
                            <a:spLocks noChangeShapeType="1"/>
                          </p:cNvSpPr>
                          <p:nvPr/>
                        </p:nvSpPr>
                        <p:spPr bwMode="auto">
                          <a:xfrm flipH="1">
                            <a:off x="5022096" y="3273868"/>
                            <a:ext cx="914239" cy="0"/>
                          </a:xfrm>
                          <a:prstGeom prst="line">
                            <a:avLst/>
                          </a:prstGeom>
                          <a:noFill/>
                          <a:ln w="19050">
                            <a:solidFill>
                              <a:srgbClr val="FF00FF"/>
                            </a:solidFill>
                            <a:prstDash val="lgDashDot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 name="Line 214"/>
                          <p:cNvSpPr>
                            <a:spLocks noChangeShapeType="1"/>
                          </p:cNvSpPr>
                          <p:nvPr/>
                        </p:nvSpPr>
                        <p:spPr bwMode="auto">
                          <a:xfrm>
                            <a:off x="5022098" y="3273868"/>
                            <a:ext cx="0" cy="980037"/>
                          </a:xfrm>
                          <a:prstGeom prst="line">
                            <a:avLst/>
                          </a:prstGeom>
                          <a:noFill/>
                          <a:ln w="19050">
                            <a:solidFill>
                              <a:srgbClr val="FF00FF"/>
                            </a:solidFill>
                            <a:prstDash val="lgDashDot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 name="Line 215"/>
                          <p:cNvSpPr>
                            <a:spLocks noChangeShapeType="1"/>
                          </p:cNvSpPr>
                          <p:nvPr/>
                        </p:nvSpPr>
                        <p:spPr bwMode="auto">
                          <a:xfrm flipH="1">
                            <a:off x="4582694" y="4253905"/>
                            <a:ext cx="439403" cy="0"/>
                          </a:xfrm>
                          <a:prstGeom prst="line">
                            <a:avLst/>
                          </a:prstGeom>
                          <a:noFill/>
                          <a:ln w="19050">
                            <a:solidFill>
                              <a:srgbClr val="FF00FF"/>
                            </a:solidFill>
                            <a:prstDash val="lgDashDot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pSp>
                </p:grpSp>
              </p:grpSp>
            </p:grpSp>
          </p:grpSp>
          <p:sp>
            <p:nvSpPr>
              <p:cNvPr id="137" name="Text Box 201"/>
              <p:cNvSpPr txBox="1">
                <a:spLocks noChangeArrowheads="1"/>
              </p:cNvSpPr>
              <p:nvPr/>
            </p:nvSpPr>
            <p:spPr bwMode="auto">
              <a:xfrm>
                <a:off x="7867334" y="3625466"/>
                <a:ext cx="243239" cy="276999"/>
              </a:xfrm>
              <a:prstGeom prst="rect">
                <a:avLst/>
              </a:prstGeom>
              <a:solidFill>
                <a:srgbClr val="FFFF00"/>
              </a:solidFill>
              <a:ln w="28575">
                <a:solidFill>
                  <a:schemeClr val="accent6">
                    <a:lumMod val="60000"/>
                    <a:lumOff val="4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1200" dirty="0">
                    <a:latin typeface="Arial" charset="0"/>
                  </a:rPr>
                  <a:t>1</a:t>
                </a:r>
              </a:p>
            </p:txBody>
          </p:sp>
        </p:grpSp>
      </p:grpSp>
      <p:grpSp>
        <p:nvGrpSpPr>
          <p:cNvPr id="98" name="Group 97"/>
          <p:cNvGrpSpPr/>
          <p:nvPr/>
        </p:nvGrpSpPr>
        <p:grpSpPr>
          <a:xfrm>
            <a:off x="7404058" y="1976365"/>
            <a:ext cx="3951660" cy="2402867"/>
            <a:chOff x="7404058" y="1976365"/>
            <a:chExt cx="3951660" cy="2402867"/>
          </a:xfrm>
        </p:grpSpPr>
        <p:grpSp>
          <p:nvGrpSpPr>
            <p:cNvPr id="24" name="Group 23"/>
            <p:cNvGrpSpPr/>
            <p:nvPr/>
          </p:nvGrpSpPr>
          <p:grpSpPr>
            <a:xfrm>
              <a:off x="7404058" y="2033423"/>
              <a:ext cx="3951660" cy="2345809"/>
              <a:chOff x="7404058" y="2033423"/>
              <a:chExt cx="3951660" cy="2345809"/>
            </a:xfrm>
          </p:grpSpPr>
          <p:sp>
            <p:nvSpPr>
              <p:cNvPr id="165" name="Rectangle 251"/>
              <p:cNvSpPr>
                <a:spLocks noChangeArrowheads="1"/>
              </p:cNvSpPr>
              <p:nvPr/>
            </p:nvSpPr>
            <p:spPr bwMode="auto">
              <a:xfrm>
                <a:off x="8350180" y="2033423"/>
                <a:ext cx="3005538" cy="672169"/>
              </a:xfrm>
              <a:prstGeom prst="rect">
                <a:avLst/>
              </a:prstGeom>
              <a:solidFill>
                <a:schemeClr val="bg1"/>
              </a:solidFill>
              <a:ln w="19050">
                <a:solidFill>
                  <a:schemeClr val="accent1"/>
                </a:solidFill>
                <a:miter lim="800000"/>
                <a:headEnd/>
                <a:tailEnd/>
              </a:ln>
            </p:spPr>
            <p:txBody>
              <a:bodyPr wrap="none" anchor="ctr"/>
              <a:lstStyle/>
              <a:p>
                <a:pPr algn="ctr"/>
                <a:r>
                  <a:rPr lang="en-US" dirty="0">
                    <a:solidFill>
                      <a:schemeClr val="accent1"/>
                    </a:solidFill>
                    <a:latin typeface="Garamond" charset="0"/>
                  </a:rPr>
                  <a:t>COMM position</a:t>
                </a:r>
              </a:p>
              <a:p>
                <a:pPr algn="ctr"/>
                <a:r>
                  <a:rPr lang="en-US" dirty="0">
                    <a:solidFill>
                      <a:schemeClr val="accent1"/>
                    </a:solidFill>
                    <a:latin typeface="Garamond" charset="0"/>
                  </a:rPr>
                  <a:t>deduced from lock correction</a:t>
                </a:r>
              </a:p>
            </p:txBody>
          </p:sp>
          <p:sp>
            <p:nvSpPr>
              <p:cNvPr id="166" name="Line 244"/>
              <p:cNvSpPr>
                <a:spLocks noChangeShapeType="1"/>
              </p:cNvSpPr>
              <p:nvPr/>
            </p:nvSpPr>
            <p:spPr bwMode="auto">
              <a:xfrm flipH="1">
                <a:off x="7404058" y="3264425"/>
                <a:ext cx="1129425" cy="0"/>
              </a:xfrm>
              <a:prstGeom prst="line">
                <a:avLst/>
              </a:prstGeom>
              <a:noFill/>
              <a:ln w="1905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7" name="Line 244"/>
              <p:cNvSpPr>
                <a:spLocks noChangeShapeType="1"/>
              </p:cNvSpPr>
              <p:nvPr/>
            </p:nvSpPr>
            <p:spPr bwMode="auto">
              <a:xfrm>
                <a:off x="8521043" y="2705592"/>
                <a:ext cx="20335" cy="1673640"/>
              </a:xfrm>
              <a:prstGeom prst="line">
                <a:avLst/>
              </a:prstGeom>
              <a:noFill/>
              <a:ln w="1905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47" name="Text Box 201"/>
            <p:cNvSpPr txBox="1">
              <a:spLocks noChangeArrowheads="1"/>
            </p:cNvSpPr>
            <p:nvPr/>
          </p:nvSpPr>
          <p:spPr bwMode="auto">
            <a:xfrm>
              <a:off x="8201496" y="1976365"/>
              <a:ext cx="243239" cy="276999"/>
            </a:xfrm>
            <a:prstGeom prst="rect">
              <a:avLst/>
            </a:prstGeom>
            <a:solidFill>
              <a:srgbClr val="FFFF00"/>
            </a:solidFill>
            <a:ln w="28575">
              <a:solidFill>
                <a:schemeClr val="tx2"/>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1200" dirty="0">
                  <a:latin typeface="Arial" charset="0"/>
                </a:rPr>
                <a:t>4</a:t>
              </a:r>
            </a:p>
          </p:txBody>
        </p:sp>
      </p:grpSp>
      <p:sp>
        <p:nvSpPr>
          <p:cNvPr id="84" name="Rectangle 83"/>
          <p:cNvSpPr/>
          <p:nvPr/>
        </p:nvSpPr>
        <p:spPr>
          <a:xfrm>
            <a:off x="2183184" y="4028896"/>
            <a:ext cx="2148724" cy="13074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144341" y="4110046"/>
            <a:ext cx="2956383" cy="25842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149237" y="770065"/>
            <a:ext cx="2122114" cy="745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173557" y="1474794"/>
            <a:ext cx="3901259" cy="745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95797" y="2311000"/>
            <a:ext cx="4093927" cy="15823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5" name="Picture 37" descr="advlogo_final"/>
          <p:cNvPicPr>
            <a:picLocks noChangeAspect="1" noChangeArrowheads="1"/>
          </p:cNvPicPr>
          <p:nvPr/>
        </p:nvPicPr>
        <p:blipFill>
          <a:blip r:embed="rId4" cstate="screen"/>
          <a:srcRect/>
          <a:stretch>
            <a:fillRect/>
          </a:stretch>
        </p:blipFill>
        <p:spPr bwMode="auto">
          <a:xfrm>
            <a:off x="21771" y="10953"/>
            <a:ext cx="1194954" cy="640065"/>
          </a:xfrm>
          <a:prstGeom prst="rect">
            <a:avLst/>
          </a:prstGeom>
          <a:noFill/>
          <a:ln w="9525">
            <a:noFill/>
            <a:miter lim="800000"/>
            <a:headEnd/>
            <a:tailEnd/>
          </a:ln>
        </p:spPr>
      </p:pic>
      <p:sp>
        <p:nvSpPr>
          <p:cNvPr id="7" name="TextBox 6"/>
          <p:cNvSpPr txBox="1"/>
          <p:nvPr/>
        </p:nvSpPr>
        <p:spPr>
          <a:xfrm>
            <a:off x="8003885" y="5941368"/>
            <a:ext cx="4136069" cy="646331"/>
          </a:xfrm>
          <a:prstGeom prst="rect">
            <a:avLst/>
          </a:prstGeom>
          <a:solidFill>
            <a:srgbClr val="FFFF00"/>
          </a:solidFill>
        </p:spPr>
        <p:txBody>
          <a:bodyPr wrap="none" rtlCol="0">
            <a:spAutoFit/>
          </a:bodyPr>
          <a:lstStyle/>
          <a:p>
            <a:r>
              <a:rPr lang="en-US" dirty="0"/>
              <a:t>The 4th recombination to be studied </a:t>
            </a:r>
          </a:p>
          <a:p>
            <a:r>
              <a:rPr lang="en-US" dirty="0"/>
              <a:t>(just tested)</a:t>
            </a:r>
          </a:p>
        </p:txBody>
      </p:sp>
    </p:spTree>
    <p:extLst>
      <p:ext uri="{BB962C8B-B14F-4D97-AF65-F5344CB8AC3E}">
        <p14:creationId xmlns:p14="http://schemas.microsoft.com/office/powerpoint/2010/main" val="96644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strips(downLeft)">
                                      <p:cBhvr>
                                        <p:cTn id="7" dur="20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0" nodeType="clickEffect">
                                  <p:stCondLst>
                                    <p:cond delay="0"/>
                                  </p:stCondLst>
                                  <p:childTnLst>
                                    <p:anim calcmode="lin" valueType="num">
                                      <p:cBhvr additive="base">
                                        <p:cTn id="11" dur="500"/>
                                        <p:tgtEl>
                                          <p:spTgt spid="152"/>
                                        </p:tgtEl>
                                        <p:attrNameLst>
                                          <p:attrName>ppt_y</p:attrName>
                                        </p:attrNameLst>
                                      </p:cBhvr>
                                      <p:tavLst>
                                        <p:tav tm="0">
                                          <p:val>
                                            <p:strVal val="#ppt_y"/>
                                          </p:val>
                                        </p:tav>
                                        <p:tav tm="100000">
                                          <p:val>
                                            <p:strVal val="#ppt_y+#ppt_h*1.125000"/>
                                          </p:val>
                                        </p:tav>
                                      </p:tavLst>
                                    </p:anim>
                                    <p:animEffect transition="out" filter="wipe(down)">
                                      <p:cBhvr>
                                        <p:cTn id="12" dur="500"/>
                                        <p:tgtEl>
                                          <p:spTgt spid="152"/>
                                        </p:tgtEl>
                                      </p:cBhvr>
                                    </p:animEffect>
                                    <p:set>
                                      <p:cBhvr>
                                        <p:cTn id="13" dur="1" fill="hold">
                                          <p:stCondLst>
                                            <p:cond delay="499"/>
                                          </p:stCondLst>
                                        </p:cTn>
                                        <p:tgtEl>
                                          <p:spTgt spid="15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strips(downLeft)">
                                      <p:cBhvr>
                                        <p:cTn id="18" dur="2000"/>
                                        <p:tgtEl>
                                          <p:spTgt spid="8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xit" presetSubtype="4" fill="hold" grpId="0" nodeType="clickEffect">
                                  <p:stCondLst>
                                    <p:cond delay="0"/>
                                  </p:stCondLst>
                                  <p:childTnLst>
                                    <p:anim calcmode="lin" valueType="num">
                                      <p:cBhvr additive="base">
                                        <p:cTn id="22" dur="500"/>
                                        <p:tgtEl>
                                          <p:spTgt spid="161"/>
                                        </p:tgtEl>
                                        <p:attrNameLst>
                                          <p:attrName>ppt_y</p:attrName>
                                        </p:attrNameLst>
                                      </p:cBhvr>
                                      <p:tavLst>
                                        <p:tav tm="0">
                                          <p:val>
                                            <p:strVal val="#ppt_y"/>
                                          </p:val>
                                        </p:tav>
                                        <p:tav tm="100000">
                                          <p:val>
                                            <p:strVal val="#ppt_y+#ppt_h*1.125000"/>
                                          </p:val>
                                        </p:tav>
                                      </p:tavLst>
                                    </p:anim>
                                    <p:animEffect transition="out" filter="wipe(down)">
                                      <p:cBhvr>
                                        <p:cTn id="23" dur="500"/>
                                        <p:tgtEl>
                                          <p:spTgt spid="161"/>
                                        </p:tgtEl>
                                      </p:cBhvr>
                                    </p:animEffect>
                                    <p:set>
                                      <p:cBhvr>
                                        <p:cTn id="24" dur="1" fill="hold">
                                          <p:stCondLst>
                                            <p:cond delay="499"/>
                                          </p:stCondLst>
                                        </p:cTn>
                                        <p:tgtEl>
                                          <p:spTgt spid="16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strips(downLeft)">
                                      <p:cBhvr>
                                        <p:cTn id="29" dur="2000"/>
                                        <p:tgtEl>
                                          <p:spTgt spid="85"/>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xit" presetSubtype="4" fill="hold" grpId="0" nodeType="clickEffect">
                                  <p:stCondLst>
                                    <p:cond delay="0"/>
                                  </p:stCondLst>
                                  <p:childTnLst>
                                    <p:anim calcmode="lin" valueType="num">
                                      <p:cBhvr additive="base">
                                        <p:cTn id="33" dur="500"/>
                                        <p:tgtEl>
                                          <p:spTgt spid="164"/>
                                        </p:tgtEl>
                                        <p:attrNameLst>
                                          <p:attrName>ppt_y</p:attrName>
                                        </p:attrNameLst>
                                      </p:cBhvr>
                                      <p:tavLst>
                                        <p:tav tm="0">
                                          <p:val>
                                            <p:strVal val="#ppt_y"/>
                                          </p:val>
                                        </p:tav>
                                        <p:tav tm="100000">
                                          <p:val>
                                            <p:strVal val="#ppt_y+#ppt_h*1.125000"/>
                                          </p:val>
                                        </p:tav>
                                      </p:tavLst>
                                    </p:anim>
                                    <p:animEffect transition="out" filter="wipe(down)">
                                      <p:cBhvr>
                                        <p:cTn id="34" dur="500"/>
                                        <p:tgtEl>
                                          <p:spTgt spid="164"/>
                                        </p:tgtEl>
                                      </p:cBhvr>
                                    </p:animEffect>
                                    <p:set>
                                      <p:cBhvr>
                                        <p:cTn id="35" dur="1" fill="hold">
                                          <p:stCondLst>
                                            <p:cond delay="499"/>
                                          </p:stCondLst>
                                        </p:cTn>
                                        <p:tgtEl>
                                          <p:spTgt spid="16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strips(downLeft)">
                                      <p:cBhvr>
                                        <p:cTn id="40" dur="2000"/>
                                        <p:tgtEl>
                                          <p:spTgt spid="98"/>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xit" presetSubtype="4" fill="hold" grpId="0" nodeType="clickEffect">
                                  <p:stCondLst>
                                    <p:cond delay="0"/>
                                  </p:stCondLst>
                                  <p:childTnLst>
                                    <p:anim calcmode="lin" valueType="num">
                                      <p:cBhvr additive="base">
                                        <p:cTn id="44" dur="500"/>
                                        <p:tgtEl>
                                          <p:spTgt spid="168"/>
                                        </p:tgtEl>
                                        <p:attrNameLst>
                                          <p:attrName>ppt_y</p:attrName>
                                        </p:attrNameLst>
                                      </p:cBhvr>
                                      <p:tavLst>
                                        <p:tav tm="0">
                                          <p:val>
                                            <p:strVal val="#ppt_y"/>
                                          </p:val>
                                        </p:tav>
                                        <p:tav tm="100000">
                                          <p:val>
                                            <p:strVal val="#ppt_y+#ppt_h*1.125000"/>
                                          </p:val>
                                        </p:tav>
                                      </p:tavLst>
                                    </p:anim>
                                    <p:animEffect transition="out" filter="wipe(down)">
                                      <p:cBhvr>
                                        <p:cTn id="45" dur="500"/>
                                        <p:tgtEl>
                                          <p:spTgt spid="168"/>
                                        </p:tgtEl>
                                      </p:cBhvr>
                                    </p:animEffect>
                                    <p:set>
                                      <p:cBhvr>
                                        <p:cTn id="46" dur="1" fill="hold">
                                          <p:stCondLst>
                                            <p:cond delay="499"/>
                                          </p:stCondLst>
                                        </p:cTn>
                                        <p:tgtEl>
                                          <p:spTgt spid="16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circle(in)">
                                      <p:cBhvr>
                                        <p:cTn id="51" dur="20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xit" presetSubtype="4" fill="hold" grpId="0" nodeType="clickEffect">
                                  <p:stCondLst>
                                    <p:cond delay="0"/>
                                  </p:stCondLst>
                                  <p:childTnLst>
                                    <p:anim calcmode="lin" valueType="num">
                                      <p:cBhvr additive="base">
                                        <p:cTn id="55" dur="500"/>
                                        <p:tgtEl>
                                          <p:spTgt spid="84"/>
                                        </p:tgtEl>
                                        <p:attrNameLst>
                                          <p:attrName>ppt_y</p:attrName>
                                        </p:attrNameLst>
                                      </p:cBhvr>
                                      <p:tavLst>
                                        <p:tav tm="0">
                                          <p:val>
                                            <p:strVal val="#ppt_y"/>
                                          </p:val>
                                        </p:tav>
                                        <p:tav tm="100000">
                                          <p:val>
                                            <p:strVal val="#ppt_y+#ppt_h*1.125000"/>
                                          </p:val>
                                        </p:tav>
                                      </p:tavLst>
                                    </p:anim>
                                    <p:animEffect transition="out" filter="wipe(down)">
                                      <p:cBhvr>
                                        <p:cTn id="56" dur="500"/>
                                        <p:tgtEl>
                                          <p:spTgt spid="84"/>
                                        </p:tgtEl>
                                      </p:cBhvr>
                                    </p:animEffect>
                                    <p:set>
                                      <p:cBhvr>
                                        <p:cTn id="57" dur="1" fill="hold">
                                          <p:stCondLst>
                                            <p:cond delay="499"/>
                                          </p:stCondLst>
                                        </p:cTn>
                                        <p:tgtEl>
                                          <p:spTgt spid="8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circle(in)">
                                      <p:cBhvr>
                                        <p:cTn id="6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52" grpId="0" animBg="1"/>
      <p:bldP spid="161" grpId="0" animBg="1"/>
      <p:bldP spid="164" grpId="0" animBg="1"/>
      <p:bldP spid="168"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E173A6C-60FB-420C-9795-70D997F74414}" type="slidenum">
              <a:rPr lang="fr-FR" smtClean="0"/>
              <a:pPr>
                <a:defRPr/>
              </a:pPr>
              <a:t>10</a:t>
            </a:fld>
            <a:endParaRPr lang="fr-FR" dirty="0"/>
          </a:p>
        </p:txBody>
      </p:sp>
      <p:sp>
        <p:nvSpPr>
          <p:cNvPr id="148" name="Rectangle 268"/>
          <p:cNvSpPr>
            <a:spLocks noChangeArrowheads="1"/>
          </p:cNvSpPr>
          <p:nvPr/>
        </p:nvSpPr>
        <p:spPr bwMode="auto">
          <a:xfrm>
            <a:off x="2059723" y="76200"/>
            <a:ext cx="8370888" cy="533400"/>
          </a:xfrm>
          <a:prstGeom prst="rect">
            <a:avLst/>
          </a:prstGeom>
          <a:noFill/>
          <a:ln w="19050">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sz="2000" b="1" dirty="0">
                <a:sym typeface="Symbol" charset="0"/>
              </a:rPr>
              <a:t>Preparatory tests ongoing: recombined FP lock, single arm</a:t>
            </a:r>
            <a:endParaRPr lang="en-US" sz="2000" b="1" dirty="0">
              <a:solidFill>
                <a:srgbClr val="FF0000"/>
              </a:solidFill>
            </a:endParaRPr>
          </a:p>
        </p:txBody>
      </p:sp>
      <p:sp>
        <p:nvSpPr>
          <p:cNvPr id="153" name="Footer Placeholder 4"/>
          <p:cNvSpPr>
            <a:spLocks noGrp="1"/>
          </p:cNvSpPr>
          <p:nvPr>
            <p:ph type="ftr" sz="quarter" idx="12"/>
          </p:nvPr>
        </p:nvSpPr>
        <p:spPr>
          <a:xfrm>
            <a:off x="3469797" y="6531373"/>
            <a:ext cx="5238750" cy="365125"/>
          </a:xfrm>
        </p:spPr>
        <p:txBody>
          <a:bodyPr/>
          <a:lstStyle/>
          <a:p>
            <a:r>
              <a:rPr lang="en-US"/>
              <a:t>GWDAW – Hamilton Island, May 9 2017</a:t>
            </a:r>
            <a:endParaRPr lang="en-US" dirty="0"/>
          </a:p>
        </p:txBody>
      </p:sp>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491" y="646596"/>
            <a:ext cx="10764719" cy="6019650"/>
          </a:xfrm>
          <a:prstGeom prst="rect">
            <a:avLst/>
          </a:prstGeom>
          <a:noFill/>
          <a:ln>
            <a:noFill/>
          </a:ln>
        </p:spPr>
      </p:pic>
      <p:sp>
        <p:nvSpPr>
          <p:cNvPr id="17" name="TextBox 16"/>
          <p:cNvSpPr txBox="1"/>
          <p:nvPr/>
        </p:nvSpPr>
        <p:spPr>
          <a:xfrm>
            <a:off x="950491" y="2898015"/>
            <a:ext cx="2997200" cy="1754326"/>
          </a:xfrm>
          <a:prstGeom prst="rect">
            <a:avLst/>
          </a:prstGeom>
          <a:noFill/>
          <a:ln>
            <a:solidFill>
              <a:srgbClr val="FF0000"/>
            </a:solidFill>
          </a:ln>
        </p:spPr>
        <p:txBody>
          <a:bodyPr wrap="square" rtlCol="0">
            <a:spAutoFit/>
          </a:bodyPr>
          <a:lstStyle/>
          <a:p>
            <a:r>
              <a:rPr lang="en-US" dirty="0"/>
              <a:t>W</a:t>
            </a:r>
            <a:r>
              <a:rPr lang="en-US" b="1" dirty="0"/>
              <a:t>ithout GIPC: virtual correction</a:t>
            </a:r>
            <a:r>
              <a:rPr lang="en-US" dirty="0"/>
              <a:t> due to differential motion of the two mirrors, driven at LF by the ITM, where a LF crossover is applied.</a:t>
            </a:r>
            <a:endParaRPr lang="en-US" b="1" dirty="0"/>
          </a:p>
        </p:txBody>
      </p:sp>
      <p:cxnSp>
        <p:nvCxnSpPr>
          <p:cNvPr id="18" name="Straight Connector 17"/>
          <p:cNvCxnSpPr/>
          <p:nvPr/>
        </p:nvCxnSpPr>
        <p:spPr>
          <a:xfrm>
            <a:off x="3947691" y="3772019"/>
            <a:ext cx="1707147" cy="294654"/>
          </a:xfrm>
          <a:prstGeom prst="line">
            <a:avLst/>
          </a:prstGeom>
          <a:ln w="12700">
            <a:solidFill>
              <a:srgbClr val="FF0000"/>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950491" y="5548542"/>
            <a:ext cx="2997200" cy="923330"/>
          </a:xfrm>
          <a:prstGeom prst="rect">
            <a:avLst/>
          </a:prstGeom>
          <a:noFill/>
          <a:ln>
            <a:solidFill>
              <a:srgbClr val="FF0000"/>
            </a:solidFill>
          </a:ln>
        </p:spPr>
        <p:txBody>
          <a:bodyPr wrap="square" rtlCol="0">
            <a:spAutoFit/>
          </a:bodyPr>
          <a:lstStyle/>
          <a:p>
            <a:r>
              <a:rPr lang="en-US" dirty="0"/>
              <a:t>The real lock correction is not significantly spoiled by </a:t>
            </a:r>
          </a:p>
          <a:p>
            <a:r>
              <a:rPr lang="en-US" dirty="0"/>
              <a:t>tilt noise </a:t>
            </a:r>
          </a:p>
        </p:txBody>
      </p:sp>
      <p:cxnSp>
        <p:nvCxnSpPr>
          <p:cNvPr id="30" name="Straight Connector 29"/>
          <p:cNvCxnSpPr/>
          <p:nvPr/>
        </p:nvCxnSpPr>
        <p:spPr>
          <a:xfrm flipV="1">
            <a:off x="3948572" y="5106875"/>
            <a:ext cx="1706266" cy="858570"/>
          </a:xfrm>
          <a:prstGeom prst="line">
            <a:avLst/>
          </a:prstGeom>
          <a:ln w="12700">
            <a:solidFill>
              <a:srgbClr val="FF0000"/>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8477615" y="4375343"/>
            <a:ext cx="3364151" cy="1754326"/>
          </a:xfrm>
          <a:prstGeom prst="rect">
            <a:avLst/>
          </a:prstGeom>
          <a:solidFill>
            <a:srgbClr val="FFFF00"/>
          </a:solidFill>
          <a:ln>
            <a:solidFill>
              <a:srgbClr val="FF0000"/>
            </a:solidFill>
          </a:ln>
        </p:spPr>
        <p:txBody>
          <a:bodyPr wrap="square" rtlCol="0">
            <a:spAutoFit/>
          </a:bodyPr>
          <a:lstStyle/>
          <a:p>
            <a:r>
              <a:rPr lang="en-US" dirty="0">
                <a:sym typeface="Wingdings"/>
              </a:rPr>
              <a:t>to complete the scheme: </a:t>
            </a:r>
            <a:r>
              <a:rPr lang="en-US" dirty="0"/>
              <a:t>smart cure (subtraction) of </a:t>
            </a:r>
            <a:r>
              <a:rPr lang="en-US" dirty="0" err="1"/>
              <a:t>useism</a:t>
            </a:r>
            <a:r>
              <a:rPr lang="en-US" dirty="0"/>
              <a:t> background noise, by combining IP in the central area, and optimization at the level of ITM IP.</a:t>
            </a:r>
          </a:p>
        </p:txBody>
      </p:sp>
      <p:sp>
        <p:nvSpPr>
          <p:cNvPr id="21" name="Rectangle 20"/>
          <p:cNvSpPr/>
          <p:nvPr/>
        </p:nvSpPr>
        <p:spPr>
          <a:xfrm>
            <a:off x="6749712" y="1068771"/>
            <a:ext cx="3970421" cy="2053653"/>
          </a:xfrm>
          <a:prstGeom prst="rect">
            <a:avLst/>
          </a:prstGeom>
          <a:solidFill>
            <a:schemeClr val="bg1">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p:nvPr/>
        </p:nvCxnSpPr>
        <p:spPr>
          <a:xfrm flipH="1" flipV="1">
            <a:off x="5654838" y="1283257"/>
            <a:ext cx="1352758" cy="73855"/>
          </a:xfrm>
          <a:prstGeom prst="line">
            <a:avLst/>
          </a:prstGeom>
          <a:ln w="12700">
            <a:solidFill>
              <a:srgbClr val="FF0000"/>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007596" y="1172446"/>
            <a:ext cx="3018235" cy="369332"/>
          </a:xfrm>
          <a:prstGeom prst="rect">
            <a:avLst/>
          </a:prstGeom>
          <a:noFill/>
          <a:ln>
            <a:solidFill>
              <a:srgbClr val="FF0000"/>
            </a:solidFill>
          </a:ln>
        </p:spPr>
        <p:txBody>
          <a:bodyPr wrap="square" rtlCol="0">
            <a:spAutoFit/>
          </a:bodyPr>
          <a:lstStyle/>
          <a:p>
            <a:r>
              <a:rPr lang="en-US"/>
              <a:t>ETM Top-stage follows ITM</a:t>
            </a:r>
            <a:endParaRPr lang="en-US" dirty="0"/>
          </a:p>
        </p:txBody>
      </p:sp>
      <p:sp>
        <p:nvSpPr>
          <p:cNvPr id="37" name="TextBox 36"/>
          <p:cNvSpPr txBox="1"/>
          <p:nvPr/>
        </p:nvSpPr>
        <p:spPr>
          <a:xfrm>
            <a:off x="7704225" y="2637886"/>
            <a:ext cx="1546780" cy="369332"/>
          </a:xfrm>
          <a:prstGeom prst="rect">
            <a:avLst/>
          </a:prstGeom>
          <a:noFill/>
          <a:ln>
            <a:noFill/>
          </a:ln>
        </p:spPr>
        <p:txBody>
          <a:bodyPr wrap="square" rtlCol="0">
            <a:spAutoFit/>
          </a:bodyPr>
          <a:lstStyle/>
          <a:p>
            <a:r>
              <a:rPr lang="en-US"/>
              <a:t>STANDALONE</a:t>
            </a:r>
            <a:endParaRPr lang="en-US" dirty="0"/>
          </a:p>
        </p:txBody>
      </p:sp>
      <p:sp>
        <p:nvSpPr>
          <p:cNvPr id="38" name="TextBox 37"/>
          <p:cNvSpPr txBox="1"/>
          <p:nvPr/>
        </p:nvSpPr>
        <p:spPr>
          <a:xfrm>
            <a:off x="4510637" y="2645745"/>
            <a:ext cx="838064" cy="369332"/>
          </a:xfrm>
          <a:prstGeom prst="rect">
            <a:avLst/>
          </a:prstGeom>
          <a:noFill/>
          <a:ln>
            <a:noFill/>
          </a:ln>
        </p:spPr>
        <p:txBody>
          <a:bodyPr wrap="square" rtlCol="0">
            <a:spAutoFit/>
          </a:bodyPr>
          <a:lstStyle/>
          <a:p>
            <a:r>
              <a:rPr lang="en-US"/>
              <a:t>GIPC</a:t>
            </a:r>
            <a:endParaRPr lang="en-US" dirty="0"/>
          </a:p>
        </p:txBody>
      </p:sp>
      <p:pic>
        <p:nvPicPr>
          <p:cNvPr id="39" name="Picture 37" descr="advlogo_final"/>
          <p:cNvPicPr>
            <a:picLocks noChangeAspect="1" noChangeArrowheads="1"/>
          </p:cNvPicPr>
          <p:nvPr/>
        </p:nvPicPr>
        <p:blipFill>
          <a:blip r:embed="rId3" cstate="screen"/>
          <a:srcRect/>
          <a:stretch>
            <a:fillRect/>
          </a:stretch>
        </p:blipFill>
        <p:spPr bwMode="auto">
          <a:xfrm>
            <a:off x="21771" y="10953"/>
            <a:ext cx="1194954" cy="640065"/>
          </a:xfrm>
          <a:prstGeom prst="rect">
            <a:avLst/>
          </a:prstGeom>
          <a:noFill/>
          <a:ln w="9525">
            <a:noFill/>
            <a:miter lim="800000"/>
            <a:headEnd/>
            <a:tailEnd/>
          </a:ln>
        </p:spPr>
      </p:pic>
    </p:spTree>
    <p:extLst>
      <p:ext uri="{BB962C8B-B14F-4D97-AF65-F5344CB8AC3E}">
        <p14:creationId xmlns:p14="http://schemas.microsoft.com/office/powerpoint/2010/main" val="49086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E173A6C-60FB-420C-9795-70D997F74414}" type="slidenum">
              <a:rPr lang="fr-FR" smtClean="0"/>
              <a:pPr>
                <a:defRPr/>
              </a:pPr>
              <a:t>11</a:t>
            </a:fld>
            <a:endParaRPr lang="fr-FR" dirty="0"/>
          </a:p>
        </p:txBody>
      </p:sp>
      <p:sp>
        <p:nvSpPr>
          <p:cNvPr id="148" name="Rectangle 268"/>
          <p:cNvSpPr>
            <a:spLocks noChangeArrowheads="1"/>
          </p:cNvSpPr>
          <p:nvPr/>
        </p:nvSpPr>
        <p:spPr bwMode="auto">
          <a:xfrm>
            <a:off x="2059723" y="76200"/>
            <a:ext cx="8370888" cy="533400"/>
          </a:xfrm>
          <a:prstGeom prst="rect">
            <a:avLst/>
          </a:prstGeom>
          <a:noFill/>
          <a:ln w="19050">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sz="2000" b="1" dirty="0">
                <a:sym typeface="Symbol" charset="0"/>
              </a:rPr>
              <a:t>Preparatory tests ongoing: recombined FP lock, single arm</a:t>
            </a:r>
            <a:endParaRPr lang="en-US" sz="2000" b="1" dirty="0">
              <a:solidFill>
                <a:srgbClr val="FF0000"/>
              </a:solidFill>
            </a:endParaRPr>
          </a:p>
        </p:txBody>
      </p:sp>
      <p:sp>
        <p:nvSpPr>
          <p:cNvPr id="153" name="Footer Placeholder 4"/>
          <p:cNvSpPr>
            <a:spLocks noGrp="1"/>
          </p:cNvSpPr>
          <p:nvPr>
            <p:ph type="ftr" sz="quarter" idx="12"/>
          </p:nvPr>
        </p:nvSpPr>
        <p:spPr>
          <a:xfrm>
            <a:off x="3469797" y="6531373"/>
            <a:ext cx="5238750" cy="365125"/>
          </a:xfrm>
        </p:spPr>
        <p:txBody>
          <a:bodyPr/>
          <a:lstStyle/>
          <a:p>
            <a:r>
              <a:rPr lang="en-US"/>
              <a:t>GWDAW – Hamilton Island, May 9 2017</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6787" y="1121135"/>
            <a:ext cx="8050664" cy="4619233"/>
          </a:xfrm>
          <a:prstGeom prst="rect">
            <a:avLst/>
          </a:prstGeom>
        </p:spPr>
      </p:pic>
      <p:sp>
        <p:nvSpPr>
          <p:cNvPr id="5" name="TextBox 4"/>
          <p:cNvSpPr txBox="1"/>
          <p:nvPr/>
        </p:nvSpPr>
        <p:spPr>
          <a:xfrm>
            <a:off x="50799" y="868837"/>
            <a:ext cx="2997200" cy="1200329"/>
          </a:xfrm>
          <a:prstGeom prst="rect">
            <a:avLst/>
          </a:prstGeom>
          <a:noFill/>
          <a:ln>
            <a:solidFill>
              <a:srgbClr val="FF0000"/>
            </a:solidFill>
          </a:ln>
        </p:spPr>
        <p:txBody>
          <a:bodyPr wrap="square" rtlCol="0">
            <a:spAutoFit/>
          </a:bodyPr>
          <a:lstStyle/>
          <a:p>
            <a:r>
              <a:rPr lang="en-US" dirty="0"/>
              <a:t>Is it possible (and meaningful) to further increase the blending blending frequency ?</a:t>
            </a:r>
            <a:endParaRPr lang="en-US" b="1" dirty="0"/>
          </a:p>
        </p:txBody>
      </p:sp>
      <p:cxnSp>
        <p:nvCxnSpPr>
          <p:cNvPr id="145" name="Straight Connector 144"/>
          <p:cNvCxnSpPr/>
          <p:nvPr/>
        </p:nvCxnSpPr>
        <p:spPr>
          <a:xfrm flipV="1">
            <a:off x="3047999" y="4209143"/>
            <a:ext cx="2496458" cy="1290755"/>
          </a:xfrm>
          <a:prstGeom prst="line">
            <a:avLst/>
          </a:prstGeom>
          <a:ln w="12700">
            <a:solidFill>
              <a:srgbClr val="FF0000"/>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168" name="TextBox 167"/>
          <p:cNvSpPr txBox="1"/>
          <p:nvPr/>
        </p:nvSpPr>
        <p:spPr>
          <a:xfrm>
            <a:off x="50798" y="5508869"/>
            <a:ext cx="3139447" cy="923330"/>
          </a:xfrm>
          <a:prstGeom prst="rect">
            <a:avLst/>
          </a:prstGeom>
          <a:noFill/>
          <a:ln>
            <a:solidFill>
              <a:srgbClr val="FF0000"/>
            </a:solidFill>
          </a:ln>
        </p:spPr>
        <p:txBody>
          <a:bodyPr wrap="square" rtlCol="0">
            <a:spAutoFit/>
          </a:bodyPr>
          <a:lstStyle/>
          <a:p>
            <a:r>
              <a:rPr lang="en-US" dirty="0"/>
              <a:t>standalone control of IP with such high crossover would be meaningless !</a:t>
            </a:r>
          </a:p>
        </p:txBody>
      </p:sp>
      <p:pic>
        <p:nvPicPr>
          <p:cNvPr id="174" name="Picture 37" descr="advlogo_final"/>
          <p:cNvPicPr>
            <a:picLocks noChangeAspect="1" noChangeArrowheads="1"/>
          </p:cNvPicPr>
          <p:nvPr/>
        </p:nvPicPr>
        <p:blipFill>
          <a:blip r:embed="rId4" cstate="screen"/>
          <a:srcRect/>
          <a:stretch>
            <a:fillRect/>
          </a:stretch>
        </p:blipFill>
        <p:spPr bwMode="auto">
          <a:xfrm>
            <a:off x="21771" y="10953"/>
            <a:ext cx="1194954" cy="640065"/>
          </a:xfrm>
          <a:prstGeom prst="rect">
            <a:avLst/>
          </a:prstGeom>
          <a:noFill/>
          <a:ln w="9525">
            <a:noFill/>
            <a:miter lim="800000"/>
            <a:headEnd/>
            <a:tailEnd/>
          </a:ln>
        </p:spPr>
      </p:pic>
      <p:sp>
        <p:nvSpPr>
          <p:cNvPr id="16" name="TextBox 15"/>
          <p:cNvSpPr txBox="1"/>
          <p:nvPr/>
        </p:nvSpPr>
        <p:spPr>
          <a:xfrm>
            <a:off x="4392255" y="5716619"/>
            <a:ext cx="4650144" cy="646331"/>
          </a:xfrm>
          <a:prstGeom prst="rect">
            <a:avLst/>
          </a:prstGeom>
          <a:solidFill>
            <a:srgbClr val="FFFF00"/>
          </a:solidFill>
        </p:spPr>
        <p:txBody>
          <a:bodyPr wrap="square" rtlCol="0">
            <a:spAutoFit/>
          </a:bodyPr>
          <a:lstStyle/>
          <a:p>
            <a:r>
              <a:rPr lang="en-US" dirty="0" err="1"/>
              <a:t>AdV:BLENDING</a:t>
            </a:r>
            <a:r>
              <a:rPr lang="en-US" dirty="0"/>
              <a:t> TESTED UP TO 180 </a:t>
            </a:r>
            <a:r>
              <a:rPr lang="en-US" dirty="0" err="1"/>
              <a:t>mHz</a:t>
            </a:r>
            <a:r>
              <a:rPr lang="en-US" dirty="0"/>
              <a:t> !</a:t>
            </a:r>
          </a:p>
          <a:p>
            <a:r>
              <a:rPr lang="en-US" dirty="0"/>
              <a:t>(in V+ achieved 110-120 </a:t>
            </a:r>
            <a:r>
              <a:rPr lang="en-US" dirty="0" err="1"/>
              <a:t>mHz</a:t>
            </a:r>
            <a:r>
              <a:rPr lang="en-US" dirty="0"/>
              <a:t>)</a:t>
            </a:r>
          </a:p>
        </p:txBody>
      </p:sp>
      <p:sp>
        <p:nvSpPr>
          <p:cNvPr id="6" name="Down Arrow 5"/>
          <p:cNvSpPr/>
          <p:nvPr/>
        </p:nvSpPr>
        <p:spPr>
          <a:xfrm>
            <a:off x="4566426" y="2798540"/>
            <a:ext cx="198795" cy="4644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197468" y="2476500"/>
            <a:ext cx="3661580" cy="369332"/>
          </a:xfrm>
          <a:prstGeom prst="rect">
            <a:avLst/>
          </a:prstGeom>
          <a:noFill/>
        </p:spPr>
        <p:txBody>
          <a:bodyPr wrap="none" rtlCol="0">
            <a:spAutoFit/>
          </a:bodyPr>
          <a:lstStyle/>
          <a:p>
            <a:r>
              <a:rPr lang="en-US" dirty="0"/>
              <a:t>20 smaller “tilt noise reinjection)</a:t>
            </a:r>
          </a:p>
        </p:txBody>
      </p:sp>
      <p:cxnSp>
        <p:nvCxnSpPr>
          <p:cNvPr id="12" name="Straight Connector 11"/>
          <p:cNvCxnSpPr/>
          <p:nvPr/>
        </p:nvCxnSpPr>
        <p:spPr>
          <a:xfrm>
            <a:off x="5776685" y="1828211"/>
            <a:ext cx="0" cy="3516526"/>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640285" y="1777413"/>
            <a:ext cx="0" cy="3516526"/>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13" name="Striped Right Arrow 12"/>
          <p:cNvSpPr/>
          <p:nvPr/>
        </p:nvSpPr>
        <p:spPr>
          <a:xfrm>
            <a:off x="5847443" y="3886454"/>
            <a:ext cx="722085" cy="645377"/>
          </a:xfrm>
          <a:prstGeom prst="striped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631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E173A6C-60FB-420C-9795-70D997F74414}" type="slidenum">
              <a:rPr lang="fr-FR" smtClean="0"/>
              <a:pPr>
                <a:defRPr/>
              </a:pPr>
              <a:t>12</a:t>
            </a:fld>
            <a:endParaRPr lang="fr-FR" dirty="0"/>
          </a:p>
        </p:txBody>
      </p:sp>
      <p:sp>
        <p:nvSpPr>
          <p:cNvPr id="148" name="Rectangle 268"/>
          <p:cNvSpPr>
            <a:spLocks noChangeArrowheads="1"/>
          </p:cNvSpPr>
          <p:nvPr/>
        </p:nvSpPr>
        <p:spPr bwMode="auto">
          <a:xfrm>
            <a:off x="2059723" y="76200"/>
            <a:ext cx="8370888" cy="533400"/>
          </a:xfrm>
          <a:prstGeom prst="rect">
            <a:avLst/>
          </a:prstGeom>
          <a:noFill/>
          <a:ln w="19050">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sz="2000" b="1" dirty="0">
                <a:sym typeface="Symbol" charset="0"/>
              </a:rPr>
              <a:t>Preparatory tests ongoing: recombined FP lock, single arm</a:t>
            </a:r>
            <a:endParaRPr lang="en-US" sz="2000" b="1" dirty="0">
              <a:solidFill>
                <a:srgbClr val="FF0000"/>
              </a:solidFill>
            </a:endParaRPr>
          </a:p>
        </p:txBody>
      </p:sp>
      <p:sp>
        <p:nvSpPr>
          <p:cNvPr id="153" name="Footer Placeholder 4"/>
          <p:cNvSpPr>
            <a:spLocks noGrp="1"/>
          </p:cNvSpPr>
          <p:nvPr>
            <p:ph type="ftr" sz="quarter" idx="12"/>
          </p:nvPr>
        </p:nvSpPr>
        <p:spPr>
          <a:xfrm>
            <a:off x="3469797" y="6531373"/>
            <a:ext cx="5238750" cy="365125"/>
          </a:xfrm>
        </p:spPr>
        <p:txBody>
          <a:bodyPr/>
          <a:lstStyle/>
          <a:p>
            <a:r>
              <a:rPr lang="en-US"/>
              <a:t>GWDAW – Hamilton Island, May 9 2017</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6787" y="1155332"/>
            <a:ext cx="8050665" cy="4503340"/>
          </a:xfrm>
          <a:prstGeom prst="rect">
            <a:avLst/>
          </a:prstGeom>
        </p:spPr>
      </p:pic>
      <p:sp>
        <p:nvSpPr>
          <p:cNvPr id="5" name="TextBox 4"/>
          <p:cNvSpPr txBox="1"/>
          <p:nvPr/>
        </p:nvSpPr>
        <p:spPr>
          <a:xfrm>
            <a:off x="50799" y="868837"/>
            <a:ext cx="3418998" cy="584775"/>
          </a:xfrm>
          <a:prstGeom prst="rect">
            <a:avLst/>
          </a:prstGeom>
          <a:noFill/>
          <a:ln w="28575">
            <a:solidFill>
              <a:srgbClr val="FF0000"/>
            </a:solidFill>
          </a:ln>
        </p:spPr>
        <p:txBody>
          <a:bodyPr wrap="square" rtlCol="0">
            <a:spAutoFit/>
          </a:bodyPr>
          <a:lstStyle/>
          <a:p>
            <a:r>
              <a:rPr lang="en-US" dirty="0"/>
              <a:t>Wind speed: 42-45 km/h (</a:t>
            </a:r>
            <a:r>
              <a:rPr lang="en-US" dirty="0" err="1"/>
              <a:t>ave</a:t>
            </a:r>
            <a:r>
              <a:rPr lang="en-US" dirty="0"/>
              <a:t>)</a:t>
            </a:r>
          </a:p>
          <a:p>
            <a:r>
              <a:rPr lang="en-US" sz="1400" dirty="0"/>
              <a:t>April 28 2017</a:t>
            </a:r>
          </a:p>
        </p:txBody>
      </p:sp>
      <p:cxnSp>
        <p:nvCxnSpPr>
          <p:cNvPr id="145" name="Straight Connector 144"/>
          <p:cNvCxnSpPr/>
          <p:nvPr/>
        </p:nvCxnSpPr>
        <p:spPr>
          <a:xfrm flipV="1">
            <a:off x="3047999" y="2046619"/>
            <a:ext cx="1344256" cy="3453279"/>
          </a:xfrm>
          <a:prstGeom prst="line">
            <a:avLst/>
          </a:prstGeom>
          <a:ln w="12700">
            <a:solidFill>
              <a:srgbClr val="FF0000"/>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H="1">
            <a:off x="5706533" y="3352800"/>
            <a:ext cx="3970463" cy="668530"/>
          </a:xfrm>
          <a:prstGeom prst="line">
            <a:avLst/>
          </a:prstGeom>
          <a:ln w="12700">
            <a:solidFill>
              <a:schemeClr val="accent3"/>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168" name="TextBox 167"/>
          <p:cNvSpPr txBox="1"/>
          <p:nvPr/>
        </p:nvSpPr>
        <p:spPr>
          <a:xfrm>
            <a:off x="50798" y="5508869"/>
            <a:ext cx="3275726" cy="923330"/>
          </a:xfrm>
          <a:prstGeom prst="rect">
            <a:avLst/>
          </a:prstGeom>
          <a:noFill/>
          <a:ln>
            <a:solidFill>
              <a:srgbClr val="FF0000"/>
            </a:solidFill>
          </a:ln>
        </p:spPr>
        <p:txBody>
          <a:bodyPr wrap="square" rtlCol="0">
            <a:spAutoFit/>
          </a:bodyPr>
          <a:lstStyle/>
          <a:p>
            <a:r>
              <a:rPr lang="en-US" dirty="0"/>
              <a:t>ETM: Blending cavity Length/</a:t>
            </a:r>
            <a:r>
              <a:rPr lang="en-US" dirty="0" err="1"/>
              <a:t>Acc</a:t>
            </a:r>
            <a:r>
              <a:rPr lang="en-US" dirty="0"/>
              <a:t> at high frequency (GIPC at 180 </a:t>
            </a:r>
            <a:r>
              <a:rPr lang="en-US" dirty="0" err="1"/>
              <a:t>mHz</a:t>
            </a:r>
            <a:r>
              <a:rPr lang="en-US" dirty="0"/>
              <a:t>)</a:t>
            </a:r>
            <a:endParaRPr lang="en-US" b="1" dirty="0"/>
          </a:p>
        </p:txBody>
      </p:sp>
      <p:pic>
        <p:nvPicPr>
          <p:cNvPr id="174" name="Picture 37" descr="advlogo_final"/>
          <p:cNvPicPr>
            <a:picLocks noChangeAspect="1" noChangeArrowheads="1"/>
          </p:cNvPicPr>
          <p:nvPr/>
        </p:nvPicPr>
        <p:blipFill>
          <a:blip r:embed="rId4" cstate="screen"/>
          <a:srcRect/>
          <a:stretch>
            <a:fillRect/>
          </a:stretch>
        </p:blipFill>
        <p:spPr bwMode="auto">
          <a:xfrm>
            <a:off x="21771" y="10953"/>
            <a:ext cx="1194954" cy="640065"/>
          </a:xfrm>
          <a:prstGeom prst="rect">
            <a:avLst/>
          </a:prstGeom>
          <a:noFill/>
          <a:ln w="9525">
            <a:noFill/>
            <a:miter lim="800000"/>
            <a:headEnd/>
            <a:tailEnd/>
          </a:ln>
        </p:spPr>
      </p:pic>
      <p:sp>
        <p:nvSpPr>
          <p:cNvPr id="175" name="TextBox 174"/>
          <p:cNvSpPr txBox="1"/>
          <p:nvPr/>
        </p:nvSpPr>
        <p:spPr>
          <a:xfrm>
            <a:off x="4392255" y="5716619"/>
            <a:ext cx="4650144" cy="646331"/>
          </a:xfrm>
          <a:prstGeom prst="rect">
            <a:avLst/>
          </a:prstGeom>
          <a:solidFill>
            <a:srgbClr val="FFFF00"/>
          </a:solidFill>
        </p:spPr>
        <p:txBody>
          <a:bodyPr wrap="square" rtlCol="0">
            <a:spAutoFit/>
          </a:bodyPr>
          <a:lstStyle/>
          <a:p>
            <a:r>
              <a:rPr lang="en-US" dirty="0" err="1"/>
              <a:t>AdV:BLENDING</a:t>
            </a:r>
            <a:r>
              <a:rPr lang="en-US" dirty="0"/>
              <a:t> TESTED UP TO 180 </a:t>
            </a:r>
            <a:r>
              <a:rPr lang="en-US" dirty="0" err="1"/>
              <a:t>mHz</a:t>
            </a:r>
            <a:r>
              <a:rPr lang="en-US" dirty="0"/>
              <a:t> !</a:t>
            </a:r>
          </a:p>
          <a:p>
            <a:r>
              <a:rPr lang="en-US" dirty="0"/>
              <a:t>(in V+ achieved 110-120 </a:t>
            </a:r>
            <a:r>
              <a:rPr lang="en-US" dirty="0" err="1"/>
              <a:t>mHz</a:t>
            </a:r>
            <a:r>
              <a:rPr lang="en-US" dirty="0"/>
              <a:t>)</a:t>
            </a:r>
          </a:p>
        </p:txBody>
      </p:sp>
      <p:cxnSp>
        <p:nvCxnSpPr>
          <p:cNvPr id="17" name="Straight Connector 16"/>
          <p:cNvCxnSpPr/>
          <p:nvPr/>
        </p:nvCxnSpPr>
        <p:spPr>
          <a:xfrm flipV="1">
            <a:off x="2976155" y="1794932"/>
            <a:ext cx="1286737" cy="1294098"/>
          </a:xfrm>
          <a:prstGeom prst="line">
            <a:avLst/>
          </a:prstGeom>
          <a:ln w="12700">
            <a:solidFill>
              <a:schemeClr val="accent1"/>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1046" y="3098000"/>
            <a:ext cx="3139447" cy="923330"/>
          </a:xfrm>
          <a:prstGeom prst="rect">
            <a:avLst/>
          </a:prstGeom>
          <a:noFill/>
          <a:ln>
            <a:solidFill>
              <a:schemeClr val="accent1"/>
            </a:solidFill>
          </a:ln>
        </p:spPr>
        <p:txBody>
          <a:bodyPr wrap="square" rtlCol="0">
            <a:spAutoFit/>
          </a:bodyPr>
          <a:lstStyle/>
          <a:p>
            <a:r>
              <a:rPr lang="en-US" dirty="0"/>
              <a:t>Blending cavity Length/</a:t>
            </a:r>
            <a:r>
              <a:rPr lang="en-US" dirty="0" err="1"/>
              <a:t>Acc</a:t>
            </a:r>
            <a:r>
              <a:rPr lang="en-US" dirty="0"/>
              <a:t> at medium-high frequency (GIPC crossover 120 </a:t>
            </a:r>
            <a:r>
              <a:rPr lang="en-US" dirty="0" err="1"/>
              <a:t>mHz</a:t>
            </a:r>
            <a:r>
              <a:rPr lang="en-US" dirty="0"/>
              <a:t>)</a:t>
            </a:r>
            <a:endParaRPr lang="en-US" b="1" dirty="0"/>
          </a:p>
        </p:txBody>
      </p:sp>
      <p:sp>
        <p:nvSpPr>
          <p:cNvPr id="8" name="Down Arrow 7"/>
          <p:cNvSpPr/>
          <p:nvPr/>
        </p:nvSpPr>
        <p:spPr>
          <a:xfrm>
            <a:off x="4826000" y="1695752"/>
            <a:ext cx="270933" cy="2516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676996" y="2997907"/>
            <a:ext cx="2069781" cy="646331"/>
          </a:xfrm>
          <a:prstGeom prst="rect">
            <a:avLst/>
          </a:prstGeom>
          <a:solidFill>
            <a:schemeClr val="accent2"/>
          </a:solidFill>
          <a:ln>
            <a:solidFill>
              <a:schemeClr val="accent3"/>
            </a:solidFill>
          </a:ln>
        </p:spPr>
        <p:txBody>
          <a:bodyPr wrap="square" rtlCol="0">
            <a:spAutoFit/>
          </a:bodyPr>
          <a:lstStyle/>
          <a:p>
            <a:r>
              <a:rPr lang="en-US" dirty="0"/>
              <a:t>displacement RMS </a:t>
            </a:r>
            <a:r>
              <a:rPr lang="en-US" dirty="0" err="1"/>
              <a:t>unchenged</a:t>
            </a:r>
            <a:endParaRPr lang="en-US" b="1" dirty="0"/>
          </a:p>
        </p:txBody>
      </p:sp>
      <p:sp>
        <p:nvSpPr>
          <p:cNvPr id="16" name="TextBox 15"/>
          <p:cNvSpPr txBox="1"/>
          <p:nvPr/>
        </p:nvSpPr>
        <p:spPr>
          <a:xfrm>
            <a:off x="9042399" y="722785"/>
            <a:ext cx="2907192" cy="923330"/>
          </a:xfrm>
          <a:prstGeom prst="rect">
            <a:avLst/>
          </a:prstGeom>
          <a:solidFill>
            <a:schemeClr val="accent2"/>
          </a:solidFill>
          <a:ln>
            <a:solidFill>
              <a:schemeClr val="accent3"/>
            </a:solidFill>
          </a:ln>
        </p:spPr>
        <p:txBody>
          <a:bodyPr wrap="square" rtlCol="0">
            <a:spAutoFit/>
          </a:bodyPr>
          <a:lstStyle/>
          <a:p>
            <a:r>
              <a:rPr lang="en-US" dirty="0"/>
              <a:t>Lock correction reduced : i.e. ETM tilt background removed.</a:t>
            </a:r>
            <a:endParaRPr lang="en-US" b="1" dirty="0"/>
          </a:p>
        </p:txBody>
      </p:sp>
      <p:cxnSp>
        <p:nvCxnSpPr>
          <p:cNvPr id="19" name="Straight Connector 18"/>
          <p:cNvCxnSpPr/>
          <p:nvPr/>
        </p:nvCxnSpPr>
        <p:spPr>
          <a:xfrm flipH="1">
            <a:off x="5071936" y="1027222"/>
            <a:ext cx="3970463" cy="668530"/>
          </a:xfrm>
          <a:prstGeom prst="line">
            <a:avLst/>
          </a:prstGeom>
          <a:ln w="12700">
            <a:solidFill>
              <a:schemeClr val="accent3"/>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6497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E173A6C-60FB-420C-9795-70D997F74414}" type="slidenum">
              <a:rPr lang="fr-FR" smtClean="0"/>
              <a:pPr>
                <a:defRPr/>
              </a:pPr>
              <a:t>13</a:t>
            </a:fld>
            <a:endParaRPr lang="fr-FR" dirty="0"/>
          </a:p>
        </p:txBody>
      </p:sp>
      <p:sp>
        <p:nvSpPr>
          <p:cNvPr id="153" name="Footer Placeholder 4"/>
          <p:cNvSpPr>
            <a:spLocks noGrp="1"/>
          </p:cNvSpPr>
          <p:nvPr>
            <p:ph type="ftr" sz="quarter" idx="12"/>
          </p:nvPr>
        </p:nvSpPr>
        <p:spPr>
          <a:xfrm>
            <a:off x="3469797" y="6531373"/>
            <a:ext cx="5238750" cy="365125"/>
          </a:xfrm>
        </p:spPr>
        <p:txBody>
          <a:bodyPr/>
          <a:lstStyle/>
          <a:p>
            <a:r>
              <a:rPr lang="en-US"/>
              <a:t>GWDAW – Hamilton Island, May 9 2017</a:t>
            </a:r>
            <a:endParaRPr lang="en-US" dirty="0"/>
          </a:p>
        </p:txBody>
      </p:sp>
      <p:sp>
        <p:nvSpPr>
          <p:cNvPr id="263" name="Rectangle 4"/>
          <p:cNvSpPr>
            <a:spLocks noChangeArrowheads="1"/>
          </p:cNvSpPr>
          <p:nvPr/>
        </p:nvSpPr>
        <p:spPr bwMode="auto">
          <a:xfrm>
            <a:off x="4552199" y="990600"/>
            <a:ext cx="914400" cy="381000"/>
          </a:xfrm>
          <a:prstGeom prst="rect">
            <a:avLst/>
          </a:prstGeom>
          <a:solidFill>
            <a:schemeClr val="accent2"/>
          </a:solidFill>
          <a:ln w="9525">
            <a:solidFill>
              <a:schemeClr val="tx1"/>
            </a:solidFill>
            <a:miter lim="800000"/>
            <a:headEnd/>
            <a:tailEnd/>
          </a:ln>
        </p:spPr>
        <p:txBody>
          <a:bodyPr wrap="none" anchor="ctr"/>
          <a:lstStyle/>
          <a:p>
            <a:pPr algn="ctr"/>
            <a:r>
              <a:rPr lang="en-US" altLang="x-none" sz="1200" dirty="0"/>
              <a:t>HPLP(fx50)</a:t>
            </a:r>
          </a:p>
        </p:txBody>
      </p:sp>
      <p:sp>
        <p:nvSpPr>
          <p:cNvPr id="264" name="Rectangle 6"/>
          <p:cNvSpPr>
            <a:spLocks noChangeArrowheads="1"/>
          </p:cNvSpPr>
          <p:nvPr/>
        </p:nvSpPr>
        <p:spPr bwMode="auto">
          <a:xfrm>
            <a:off x="7295399" y="990600"/>
            <a:ext cx="914400" cy="381000"/>
          </a:xfrm>
          <a:prstGeom prst="rect">
            <a:avLst/>
          </a:prstGeom>
          <a:solidFill>
            <a:schemeClr val="accent2"/>
          </a:solidFill>
          <a:ln w="9525">
            <a:solidFill>
              <a:schemeClr val="tx1"/>
            </a:solidFill>
            <a:miter lim="800000"/>
            <a:headEnd/>
            <a:tailEnd/>
          </a:ln>
        </p:spPr>
        <p:txBody>
          <a:bodyPr wrap="none" anchor="ctr"/>
          <a:lstStyle/>
          <a:p>
            <a:pPr algn="ctr"/>
            <a:r>
              <a:rPr lang="en-US" altLang="x-none" sz="1200"/>
              <a:t>IP</a:t>
            </a:r>
          </a:p>
        </p:txBody>
      </p:sp>
      <p:sp>
        <p:nvSpPr>
          <p:cNvPr id="265" name="Rectangle 7"/>
          <p:cNvSpPr>
            <a:spLocks noChangeArrowheads="1"/>
          </p:cNvSpPr>
          <p:nvPr/>
        </p:nvSpPr>
        <p:spPr bwMode="auto">
          <a:xfrm>
            <a:off x="8666999" y="990600"/>
            <a:ext cx="914400" cy="381000"/>
          </a:xfrm>
          <a:prstGeom prst="rect">
            <a:avLst/>
          </a:prstGeom>
          <a:solidFill>
            <a:schemeClr val="accent2"/>
          </a:solidFill>
          <a:ln w="9525">
            <a:solidFill>
              <a:schemeClr val="tx1"/>
            </a:solidFill>
            <a:miter lim="800000"/>
            <a:headEnd/>
            <a:tailEnd/>
          </a:ln>
        </p:spPr>
        <p:txBody>
          <a:bodyPr wrap="none" anchor="ctr"/>
          <a:lstStyle/>
          <a:p>
            <a:pPr algn="ctr"/>
            <a:r>
              <a:rPr lang="en-US" altLang="x-none" sz="1200"/>
              <a:t>SA</a:t>
            </a:r>
          </a:p>
        </p:txBody>
      </p:sp>
      <p:sp>
        <p:nvSpPr>
          <p:cNvPr id="266" name="Rectangle 8"/>
          <p:cNvSpPr>
            <a:spLocks noChangeArrowheads="1"/>
          </p:cNvSpPr>
          <p:nvPr/>
        </p:nvSpPr>
        <p:spPr bwMode="auto">
          <a:xfrm>
            <a:off x="5923799" y="990600"/>
            <a:ext cx="914400" cy="381000"/>
          </a:xfrm>
          <a:prstGeom prst="rect">
            <a:avLst/>
          </a:prstGeom>
          <a:solidFill>
            <a:schemeClr val="accent2"/>
          </a:solidFill>
          <a:ln w="9525">
            <a:solidFill>
              <a:schemeClr val="tx1"/>
            </a:solidFill>
            <a:miter lim="800000"/>
            <a:headEnd/>
            <a:tailEnd/>
          </a:ln>
        </p:spPr>
        <p:txBody>
          <a:bodyPr wrap="none" anchor="ctr"/>
          <a:lstStyle/>
          <a:p>
            <a:pPr algn="ctr"/>
            <a:r>
              <a:rPr lang="en-US" altLang="x-none" sz="1200"/>
              <a:t>Corr</a:t>
            </a:r>
          </a:p>
        </p:txBody>
      </p:sp>
      <p:sp>
        <p:nvSpPr>
          <p:cNvPr id="267" name="Rectangle 9"/>
          <p:cNvSpPr>
            <a:spLocks noChangeArrowheads="1"/>
          </p:cNvSpPr>
          <p:nvPr/>
        </p:nvSpPr>
        <p:spPr bwMode="auto">
          <a:xfrm>
            <a:off x="10038599" y="990600"/>
            <a:ext cx="914400" cy="381000"/>
          </a:xfrm>
          <a:prstGeom prst="rect">
            <a:avLst/>
          </a:prstGeom>
          <a:solidFill>
            <a:schemeClr val="accent2"/>
          </a:solidFill>
          <a:ln w="9525">
            <a:solidFill>
              <a:schemeClr val="tx1"/>
            </a:solidFill>
            <a:miter lim="800000"/>
            <a:headEnd/>
            <a:tailEnd/>
          </a:ln>
        </p:spPr>
        <p:txBody>
          <a:bodyPr wrap="none" anchor="ctr"/>
          <a:lstStyle/>
          <a:p>
            <a:pPr algn="ctr"/>
            <a:r>
              <a:rPr lang="en-US" altLang="x-none" sz="1200" dirty="0"/>
              <a:t>ITM</a:t>
            </a:r>
          </a:p>
        </p:txBody>
      </p:sp>
      <p:grpSp>
        <p:nvGrpSpPr>
          <p:cNvPr id="268" name="Group 26"/>
          <p:cNvGrpSpPr>
            <a:grpSpLocks/>
          </p:cNvGrpSpPr>
          <p:nvPr/>
        </p:nvGrpSpPr>
        <p:grpSpPr bwMode="auto">
          <a:xfrm>
            <a:off x="11337175" y="2438400"/>
            <a:ext cx="630237" cy="1066800"/>
            <a:chOff x="715" y="2208"/>
            <a:chExt cx="397" cy="672"/>
          </a:xfrm>
        </p:grpSpPr>
        <p:sp>
          <p:nvSpPr>
            <p:cNvPr id="269" name="Rectangle 13"/>
            <p:cNvSpPr>
              <a:spLocks noChangeArrowheads="1"/>
            </p:cNvSpPr>
            <p:nvPr/>
          </p:nvSpPr>
          <p:spPr bwMode="auto">
            <a:xfrm rot="16200000">
              <a:off x="537" y="2446"/>
              <a:ext cx="529" cy="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x-none" sz="1200"/>
                <a:t>FP(NE-NI)</a:t>
              </a:r>
            </a:p>
          </p:txBody>
        </p:sp>
        <p:grpSp>
          <p:nvGrpSpPr>
            <p:cNvPr id="270" name="Group 19"/>
            <p:cNvGrpSpPr>
              <a:grpSpLocks/>
            </p:cNvGrpSpPr>
            <p:nvPr/>
          </p:nvGrpSpPr>
          <p:grpSpPr bwMode="auto">
            <a:xfrm>
              <a:off x="720" y="2208"/>
              <a:ext cx="392" cy="672"/>
              <a:chOff x="720" y="2304"/>
              <a:chExt cx="336" cy="576"/>
            </a:xfrm>
          </p:grpSpPr>
          <p:sp>
            <p:nvSpPr>
              <p:cNvPr id="271" name="Line 11"/>
              <p:cNvSpPr>
                <a:spLocks noChangeShapeType="1"/>
              </p:cNvSpPr>
              <p:nvPr/>
            </p:nvSpPr>
            <p:spPr bwMode="auto">
              <a:xfrm>
                <a:off x="720" y="2304"/>
                <a:ext cx="33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2" name="Line 12"/>
              <p:cNvSpPr>
                <a:spLocks noChangeShapeType="1"/>
              </p:cNvSpPr>
              <p:nvPr/>
            </p:nvSpPr>
            <p:spPr bwMode="auto">
              <a:xfrm flipV="1">
                <a:off x="720" y="2592"/>
                <a:ext cx="33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3" name="Line 14"/>
              <p:cNvSpPr>
                <a:spLocks noChangeShapeType="1"/>
              </p:cNvSpPr>
              <p:nvPr/>
            </p:nvSpPr>
            <p:spPr bwMode="auto">
              <a:xfrm>
                <a:off x="720" y="2304"/>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74" name="Group 30"/>
          <p:cNvGrpSpPr>
            <a:grpSpLocks/>
          </p:cNvGrpSpPr>
          <p:nvPr/>
        </p:nvGrpSpPr>
        <p:grpSpPr bwMode="auto">
          <a:xfrm>
            <a:off x="10952999" y="1219200"/>
            <a:ext cx="381000" cy="1371600"/>
            <a:chOff x="4800" y="1152"/>
            <a:chExt cx="240" cy="864"/>
          </a:xfrm>
        </p:grpSpPr>
        <p:sp>
          <p:nvSpPr>
            <p:cNvPr id="275" name="Line 27"/>
            <p:cNvSpPr>
              <a:spLocks noChangeShapeType="1"/>
            </p:cNvSpPr>
            <p:nvPr/>
          </p:nvSpPr>
          <p:spPr bwMode="auto">
            <a:xfrm>
              <a:off x="4800" y="115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 name="Line 28"/>
            <p:cNvSpPr>
              <a:spLocks noChangeShapeType="1"/>
            </p:cNvSpPr>
            <p:nvPr/>
          </p:nvSpPr>
          <p:spPr bwMode="auto">
            <a:xfrm>
              <a:off x="4896" y="1152"/>
              <a:ext cx="0" cy="8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 name="Line 29"/>
            <p:cNvSpPr>
              <a:spLocks noChangeShapeType="1"/>
            </p:cNvSpPr>
            <p:nvPr/>
          </p:nvSpPr>
          <p:spPr bwMode="auto">
            <a:xfrm>
              <a:off x="4896" y="2016"/>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78" name="Line 31"/>
          <p:cNvSpPr>
            <a:spLocks noChangeShapeType="1"/>
          </p:cNvSpPr>
          <p:nvPr/>
        </p:nvSpPr>
        <p:spPr bwMode="auto">
          <a:xfrm>
            <a:off x="5466599" y="12192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 name="Line 32"/>
          <p:cNvSpPr>
            <a:spLocks noChangeShapeType="1"/>
          </p:cNvSpPr>
          <p:nvPr/>
        </p:nvSpPr>
        <p:spPr bwMode="auto">
          <a:xfrm>
            <a:off x="6838199" y="12192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 name="Line 33"/>
          <p:cNvSpPr>
            <a:spLocks noChangeShapeType="1"/>
          </p:cNvSpPr>
          <p:nvPr/>
        </p:nvSpPr>
        <p:spPr bwMode="auto">
          <a:xfrm>
            <a:off x="8209799" y="12192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 name="Rectangle 35"/>
          <p:cNvSpPr>
            <a:spLocks noChangeArrowheads="1"/>
          </p:cNvSpPr>
          <p:nvPr/>
        </p:nvSpPr>
        <p:spPr bwMode="auto">
          <a:xfrm>
            <a:off x="7981199" y="1981200"/>
            <a:ext cx="914400" cy="381000"/>
          </a:xfrm>
          <a:prstGeom prst="rect">
            <a:avLst/>
          </a:prstGeom>
          <a:solidFill>
            <a:schemeClr val="accent2"/>
          </a:solidFill>
          <a:ln w="9525">
            <a:solidFill>
              <a:schemeClr val="tx1"/>
            </a:solidFill>
            <a:miter lim="800000"/>
            <a:headEnd/>
            <a:tailEnd/>
          </a:ln>
        </p:spPr>
        <p:txBody>
          <a:bodyPr wrap="none" anchor="ctr"/>
          <a:lstStyle/>
          <a:p>
            <a:pPr algn="ctr"/>
            <a:r>
              <a:rPr lang="en-US" altLang="x-none" sz="1200"/>
              <a:t>LVDT</a:t>
            </a:r>
          </a:p>
        </p:txBody>
      </p:sp>
      <p:sp>
        <p:nvSpPr>
          <p:cNvPr id="282" name="Line 36"/>
          <p:cNvSpPr>
            <a:spLocks noChangeShapeType="1"/>
          </p:cNvSpPr>
          <p:nvPr/>
        </p:nvSpPr>
        <p:spPr bwMode="auto">
          <a:xfrm>
            <a:off x="8438399" y="12192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3" name="Line 37"/>
          <p:cNvSpPr>
            <a:spLocks noChangeShapeType="1"/>
          </p:cNvSpPr>
          <p:nvPr/>
        </p:nvSpPr>
        <p:spPr bwMode="auto">
          <a:xfrm flipH="1">
            <a:off x="4271211" y="2133600"/>
            <a:ext cx="3709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4" name="Line 38"/>
          <p:cNvSpPr>
            <a:spLocks noChangeShapeType="1"/>
          </p:cNvSpPr>
          <p:nvPr/>
        </p:nvSpPr>
        <p:spPr bwMode="auto">
          <a:xfrm flipV="1">
            <a:off x="4271211" y="12954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5" name="Line 39"/>
          <p:cNvSpPr>
            <a:spLocks noChangeShapeType="1"/>
          </p:cNvSpPr>
          <p:nvPr/>
        </p:nvSpPr>
        <p:spPr bwMode="auto">
          <a:xfrm>
            <a:off x="4271211" y="1295400"/>
            <a:ext cx="2809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 name="Line 40"/>
          <p:cNvSpPr>
            <a:spLocks noChangeShapeType="1"/>
          </p:cNvSpPr>
          <p:nvPr/>
        </p:nvSpPr>
        <p:spPr bwMode="auto">
          <a:xfrm>
            <a:off x="3204411" y="1143000"/>
            <a:ext cx="13477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 name="Line 46"/>
          <p:cNvSpPr>
            <a:spLocks noChangeShapeType="1"/>
          </p:cNvSpPr>
          <p:nvPr/>
        </p:nvSpPr>
        <p:spPr bwMode="auto">
          <a:xfrm flipH="1">
            <a:off x="8510111" y="1743636"/>
            <a:ext cx="404813" cy="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8" name="Oval 47"/>
          <p:cNvSpPr>
            <a:spLocks noChangeArrowheads="1"/>
          </p:cNvSpPr>
          <p:nvPr/>
        </p:nvSpPr>
        <p:spPr bwMode="auto">
          <a:xfrm>
            <a:off x="8424574" y="1723000"/>
            <a:ext cx="76200" cy="76200"/>
          </a:xfrm>
          <a:prstGeom prst="ellipse">
            <a:avLst/>
          </a:prstGeom>
          <a:solidFill>
            <a:srgbClr val="FF0000"/>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9" name="Line 48"/>
          <p:cNvSpPr>
            <a:spLocks noChangeShapeType="1"/>
          </p:cNvSpPr>
          <p:nvPr/>
        </p:nvSpPr>
        <p:spPr bwMode="auto">
          <a:xfrm flipV="1">
            <a:off x="8438399" y="4572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 name="Line 49"/>
          <p:cNvSpPr>
            <a:spLocks noChangeShapeType="1"/>
          </p:cNvSpPr>
          <p:nvPr/>
        </p:nvSpPr>
        <p:spPr bwMode="auto">
          <a:xfrm flipH="1">
            <a:off x="3204411" y="457200"/>
            <a:ext cx="5233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1" name="Line 50"/>
          <p:cNvSpPr>
            <a:spLocks noChangeShapeType="1"/>
          </p:cNvSpPr>
          <p:nvPr/>
        </p:nvSpPr>
        <p:spPr bwMode="auto">
          <a:xfrm>
            <a:off x="3204411" y="1371600"/>
            <a:ext cx="0" cy="3276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2" name="Rectangle 53"/>
          <p:cNvSpPr>
            <a:spLocks noChangeArrowheads="1"/>
          </p:cNvSpPr>
          <p:nvPr/>
        </p:nvSpPr>
        <p:spPr bwMode="auto">
          <a:xfrm>
            <a:off x="4552199" y="4495800"/>
            <a:ext cx="914400" cy="3810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altLang="x-none" sz="1200" dirty="0"/>
              <a:t>HPLP(fx90)</a:t>
            </a:r>
          </a:p>
        </p:txBody>
      </p:sp>
      <p:sp>
        <p:nvSpPr>
          <p:cNvPr id="293" name="Rectangle 54"/>
          <p:cNvSpPr>
            <a:spLocks noChangeArrowheads="1"/>
          </p:cNvSpPr>
          <p:nvPr/>
        </p:nvSpPr>
        <p:spPr bwMode="auto">
          <a:xfrm>
            <a:off x="7295399" y="4495800"/>
            <a:ext cx="914400" cy="3810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altLang="x-none" sz="1200"/>
              <a:t>IP</a:t>
            </a:r>
          </a:p>
        </p:txBody>
      </p:sp>
      <p:sp>
        <p:nvSpPr>
          <p:cNvPr id="294" name="Rectangle 55"/>
          <p:cNvSpPr>
            <a:spLocks noChangeArrowheads="1"/>
          </p:cNvSpPr>
          <p:nvPr/>
        </p:nvSpPr>
        <p:spPr bwMode="auto">
          <a:xfrm>
            <a:off x="8666999" y="4495800"/>
            <a:ext cx="914400" cy="3810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altLang="x-none" sz="1200"/>
              <a:t>SA</a:t>
            </a:r>
          </a:p>
        </p:txBody>
      </p:sp>
      <p:sp>
        <p:nvSpPr>
          <p:cNvPr id="295" name="Rectangle 56"/>
          <p:cNvSpPr>
            <a:spLocks noChangeArrowheads="1"/>
          </p:cNvSpPr>
          <p:nvPr/>
        </p:nvSpPr>
        <p:spPr bwMode="auto">
          <a:xfrm>
            <a:off x="5923799" y="4495800"/>
            <a:ext cx="914400" cy="3810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altLang="x-none" sz="1200"/>
              <a:t>Corr</a:t>
            </a:r>
          </a:p>
        </p:txBody>
      </p:sp>
      <p:sp>
        <p:nvSpPr>
          <p:cNvPr id="296" name="Rectangle 57"/>
          <p:cNvSpPr>
            <a:spLocks noChangeArrowheads="1"/>
          </p:cNvSpPr>
          <p:nvPr/>
        </p:nvSpPr>
        <p:spPr bwMode="auto">
          <a:xfrm>
            <a:off x="10038599" y="4495800"/>
            <a:ext cx="914400" cy="3810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altLang="x-none" sz="1200" dirty="0"/>
              <a:t>ETM</a:t>
            </a:r>
          </a:p>
        </p:txBody>
      </p:sp>
      <p:sp>
        <p:nvSpPr>
          <p:cNvPr id="297" name="Line 58"/>
          <p:cNvSpPr>
            <a:spLocks noChangeShapeType="1"/>
          </p:cNvSpPr>
          <p:nvPr/>
        </p:nvSpPr>
        <p:spPr bwMode="auto">
          <a:xfrm>
            <a:off x="5466599" y="47244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 name="Line 59"/>
          <p:cNvSpPr>
            <a:spLocks noChangeShapeType="1"/>
          </p:cNvSpPr>
          <p:nvPr/>
        </p:nvSpPr>
        <p:spPr bwMode="auto">
          <a:xfrm>
            <a:off x="6838199" y="47244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 name="Line 60"/>
          <p:cNvSpPr>
            <a:spLocks noChangeShapeType="1"/>
          </p:cNvSpPr>
          <p:nvPr/>
        </p:nvSpPr>
        <p:spPr bwMode="auto">
          <a:xfrm>
            <a:off x="8209799" y="47244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0" name="Rectangle 62"/>
          <p:cNvSpPr>
            <a:spLocks noChangeArrowheads="1"/>
          </p:cNvSpPr>
          <p:nvPr/>
        </p:nvSpPr>
        <p:spPr bwMode="auto">
          <a:xfrm>
            <a:off x="7981199" y="5486400"/>
            <a:ext cx="914400" cy="3810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altLang="x-none" sz="1200"/>
              <a:t>LVDT</a:t>
            </a:r>
          </a:p>
        </p:txBody>
      </p:sp>
      <p:sp>
        <p:nvSpPr>
          <p:cNvPr id="301" name="Line 63"/>
          <p:cNvSpPr>
            <a:spLocks noChangeShapeType="1"/>
          </p:cNvSpPr>
          <p:nvPr/>
        </p:nvSpPr>
        <p:spPr bwMode="auto">
          <a:xfrm>
            <a:off x="8438399" y="47244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2" name="Line 64"/>
          <p:cNvSpPr>
            <a:spLocks noChangeShapeType="1"/>
          </p:cNvSpPr>
          <p:nvPr/>
        </p:nvSpPr>
        <p:spPr bwMode="auto">
          <a:xfrm flipH="1">
            <a:off x="4222351" y="5638800"/>
            <a:ext cx="37588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3" name="Line 65"/>
          <p:cNvSpPr>
            <a:spLocks noChangeShapeType="1"/>
          </p:cNvSpPr>
          <p:nvPr/>
        </p:nvSpPr>
        <p:spPr bwMode="auto">
          <a:xfrm flipV="1">
            <a:off x="4222351" y="5005459"/>
            <a:ext cx="0" cy="6333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4" name="Line 66"/>
          <p:cNvSpPr>
            <a:spLocks noChangeShapeType="1"/>
          </p:cNvSpPr>
          <p:nvPr/>
        </p:nvSpPr>
        <p:spPr bwMode="auto">
          <a:xfrm>
            <a:off x="4098173" y="4800599"/>
            <a:ext cx="454026"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5" name="Line 70"/>
          <p:cNvSpPr>
            <a:spLocks noChangeShapeType="1"/>
          </p:cNvSpPr>
          <p:nvPr/>
        </p:nvSpPr>
        <p:spPr bwMode="auto">
          <a:xfrm flipH="1" flipV="1">
            <a:off x="8473828" y="5218406"/>
            <a:ext cx="469437" cy="258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6" name="Oval 71"/>
          <p:cNvSpPr>
            <a:spLocks noChangeArrowheads="1"/>
          </p:cNvSpPr>
          <p:nvPr/>
        </p:nvSpPr>
        <p:spPr bwMode="auto">
          <a:xfrm>
            <a:off x="8411127" y="5187859"/>
            <a:ext cx="76200" cy="76200"/>
          </a:xfrm>
          <a:prstGeom prst="ellipse">
            <a:avLst/>
          </a:prstGeom>
          <a:solidFill>
            <a:srgbClr val="FF0000"/>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nvGrpSpPr>
          <p:cNvPr id="307" name="Group 72"/>
          <p:cNvGrpSpPr>
            <a:grpSpLocks/>
          </p:cNvGrpSpPr>
          <p:nvPr/>
        </p:nvGrpSpPr>
        <p:grpSpPr bwMode="auto">
          <a:xfrm flipV="1">
            <a:off x="10946649" y="3352800"/>
            <a:ext cx="381000" cy="1371600"/>
            <a:chOff x="4800" y="1152"/>
            <a:chExt cx="240" cy="864"/>
          </a:xfrm>
        </p:grpSpPr>
        <p:sp>
          <p:nvSpPr>
            <p:cNvPr id="308" name="Line 73"/>
            <p:cNvSpPr>
              <a:spLocks noChangeShapeType="1"/>
            </p:cNvSpPr>
            <p:nvPr/>
          </p:nvSpPr>
          <p:spPr bwMode="auto">
            <a:xfrm>
              <a:off x="4800" y="115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 name="Line 74"/>
            <p:cNvSpPr>
              <a:spLocks noChangeShapeType="1"/>
            </p:cNvSpPr>
            <p:nvPr/>
          </p:nvSpPr>
          <p:spPr bwMode="auto">
            <a:xfrm>
              <a:off x="4896" y="1152"/>
              <a:ext cx="0" cy="8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 name="Line 75"/>
            <p:cNvSpPr>
              <a:spLocks noChangeShapeType="1"/>
            </p:cNvSpPr>
            <p:nvPr/>
          </p:nvSpPr>
          <p:spPr bwMode="auto">
            <a:xfrm>
              <a:off x="4896" y="2016"/>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11" name="Line 76"/>
          <p:cNvSpPr>
            <a:spLocks noChangeShapeType="1"/>
          </p:cNvSpPr>
          <p:nvPr/>
        </p:nvSpPr>
        <p:spPr bwMode="auto">
          <a:xfrm flipH="1">
            <a:off x="3661612" y="3886200"/>
            <a:ext cx="4772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2" name="Line 79"/>
          <p:cNvSpPr>
            <a:spLocks noChangeShapeType="1"/>
          </p:cNvSpPr>
          <p:nvPr/>
        </p:nvSpPr>
        <p:spPr bwMode="auto">
          <a:xfrm flipV="1">
            <a:off x="8432049" y="38862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3" name="Line 80"/>
          <p:cNvSpPr>
            <a:spLocks noChangeShapeType="1"/>
          </p:cNvSpPr>
          <p:nvPr/>
        </p:nvSpPr>
        <p:spPr bwMode="auto">
          <a:xfrm>
            <a:off x="3890212" y="4648200"/>
            <a:ext cx="6588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4" name="Line 81"/>
          <p:cNvSpPr>
            <a:spLocks noChangeShapeType="1"/>
          </p:cNvSpPr>
          <p:nvPr/>
        </p:nvSpPr>
        <p:spPr bwMode="auto">
          <a:xfrm>
            <a:off x="12119811" y="2971800"/>
            <a:ext cx="0" cy="3429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5" name="Line 83"/>
          <p:cNvSpPr>
            <a:spLocks noChangeShapeType="1"/>
          </p:cNvSpPr>
          <p:nvPr/>
        </p:nvSpPr>
        <p:spPr bwMode="auto">
          <a:xfrm flipV="1">
            <a:off x="3966411" y="4947825"/>
            <a:ext cx="0" cy="1452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6" name="Line 84"/>
          <p:cNvSpPr>
            <a:spLocks noChangeShapeType="1"/>
          </p:cNvSpPr>
          <p:nvPr/>
        </p:nvSpPr>
        <p:spPr bwMode="auto">
          <a:xfrm flipH="1">
            <a:off x="3966410" y="4797624"/>
            <a:ext cx="148646" cy="17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 name="Oval 85"/>
          <p:cNvSpPr>
            <a:spLocks noChangeArrowheads="1"/>
          </p:cNvSpPr>
          <p:nvPr/>
        </p:nvSpPr>
        <p:spPr bwMode="auto">
          <a:xfrm>
            <a:off x="3931511" y="4930900"/>
            <a:ext cx="76200" cy="76200"/>
          </a:xfrm>
          <a:prstGeom prst="ellipse">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18" name="Line 87"/>
          <p:cNvSpPr>
            <a:spLocks noChangeShapeType="1"/>
          </p:cNvSpPr>
          <p:nvPr/>
        </p:nvSpPr>
        <p:spPr bwMode="auto">
          <a:xfrm>
            <a:off x="11967411" y="2971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9" name="Rectangle 88"/>
          <p:cNvSpPr>
            <a:spLocks noChangeArrowheads="1"/>
          </p:cNvSpPr>
          <p:nvPr/>
        </p:nvSpPr>
        <p:spPr bwMode="auto">
          <a:xfrm>
            <a:off x="7981199" y="3657600"/>
            <a:ext cx="914400" cy="3810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altLang="x-none" sz="1200"/>
              <a:t>Acc</a:t>
            </a:r>
          </a:p>
        </p:txBody>
      </p:sp>
      <p:sp>
        <p:nvSpPr>
          <p:cNvPr id="320" name="Rectangle 89"/>
          <p:cNvSpPr>
            <a:spLocks noChangeArrowheads="1"/>
          </p:cNvSpPr>
          <p:nvPr/>
        </p:nvSpPr>
        <p:spPr bwMode="auto">
          <a:xfrm>
            <a:off x="7981199" y="228600"/>
            <a:ext cx="914400" cy="381000"/>
          </a:xfrm>
          <a:prstGeom prst="rect">
            <a:avLst/>
          </a:prstGeom>
          <a:solidFill>
            <a:schemeClr val="accent2"/>
          </a:solidFill>
          <a:ln w="9525">
            <a:solidFill>
              <a:schemeClr val="tx1"/>
            </a:solidFill>
            <a:miter lim="800000"/>
            <a:headEnd/>
            <a:tailEnd/>
          </a:ln>
        </p:spPr>
        <p:txBody>
          <a:bodyPr wrap="none" anchor="ctr"/>
          <a:lstStyle/>
          <a:p>
            <a:pPr algn="ctr"/>
            <a:r>
              <a:rPr lang="en-US" altLang="x-none" sz="1200"/>
              <a:t>Acc</a:t>
            </a:r>
          </a:p>
        </p:txBody>
      </p:sp>
      <p:sp>
        <p:nvSpPr>
          <p:cNvPr id="321" name="Line 90"/>
          <p:cNvSpPr>
            <a:spLocks noChangeShapeType="1"/>
          </p:cNvSpPr>
          <p:nvPr/>
        </p:nvSpPr>
        <p:spPr bwMode="auto">
          <a:xfrm>
            <a:off x="3966412" y="6400800"/>
            <a:ext cx="8151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22" name="Group 114"/>
          <p:cNvGrpSpPr>
            <a:grpSpLocks/>
          </p:cNvGrpSpPr>
          <p:nvPr/>
        </p:nvGrpSpPr>
        <p:grpSpPr bwMode="auto">
          <a:xfrm>
            <a:off x="4347411" y="1447800"/>
            <a:ext cx="3962400" cy="609600"/>
            <a:chOff x="816" y="768"/>
            <a:chExt cx="2496" cy="384"/>
          </a:xfrm>
        </p:grpSpPr>
        <p:sp>
          <p:nvSpPr>
            <p:cNvPr id="323" name="Line 91"/>
            <p:cNvSpPr>
              <a:spLocks noChangeShapeType="1"/>
            </p:cNvSpPr>
            <p:nvPr/>
          </p:nvSpPr>
          <p:spPr bwMode="auto">
            <a:xfrm flipH="1">
              <a:off x="816" y="1152"/>
              <a:ext cx="192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4" name="Line 92"/>
            <p:cNvSpPr>
              <a:spLocks noChangeShapeType="1"/>
            </p:cNvSpPr>
            <p:nvPr/>
          </p:nvSpPr>
          <p:spPr bwMode="auto">
            <a:xfrm flipV="1">
              <a:off x="816" y="768"/>
              <a:ext cx="0" cy="38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 name="Line 93"/>
            <p:cNvSpPr>
              <a:spLocks noChangeShapeType="1"/>
            </p:cNvSpPr>
            <p:nvPr/>
          </p:nvSpPr>
          <p:spPr bwMode="auto">
            <a:xfrm>
              <a:off x="816" y="768"/>
              <a:ext cx="249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6" name="Text Box 100"/>
            <p:cNvSpPr txBox="1">
              <a:spLocks noChangeArrowheads="1"/>
            </p:cNvSpPr>
            <p:nvPr/>
          </p:nvSpPr>
          <p:spPr bwMode="auto">
            <a:xfrm>
              <a:off x="1488" y="816"/>
              <a:ext cx="193" cy="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x-none" dirty="0">
                  <a:solidFill>
                    <a:srgbClr val="FF0000"/>
                  </a:solidFill>
                </a:rPr>
                <a:t>1</a:t>
              </a:r>
            </a:p>
          </p:txBody>
        </p:sp>
      </p:grpSp>
      <p:sp>
        <p:nvSpPr>
          <p:cNvPr id="332" name="Line 104"/>
          <p:cNvSpPr>
            <a:spLocks noChangeShapeType="1"/>
          </p:cNvSpPr>
          <p:nvPr/>
        </p:nvSpPr>
        <p:spPr bwMode="auto">
          <a:xfrm>
            <a:off x="8614611" y="1447800"/>
            <a:ext cx="23622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3" name="Line 105"/>
          <p:cNvSpPr>
            <a:spLocks noChangeShapeType="1"/>
          </p:cNvSpPr>
          <p:nvPr/>
        </p:nvSpPr>
        <p:spPr bwMode="auto">
          <a:xfrm>
            <a:off x="10976811" y="1447800"/>
            <a:ext cx="0" cy="1219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4" name="Line 106"/>
          <p:cNvSpPr>
            <a:spLocks noChangeShapeType="1"/>
          </p:cNvSpPr>
          <p:nvPr/>
        </p:nvSpPr>
        <p:spPr bwMode="auto">
          <a:xfrm>
            <a:off x="8614611" y="4419600"/>
            <a:ext cx="23622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5" name="Line 107"/>
          <p:cNvSpPr>
            <a:spLocks noChangeShapeType="1"/>
          </p:cNvSpPr>
          <p:nvPr/>
        </p:nvSpPr>
        <p:spPr bwMode="auto">
          <a:xfrm flipV="1">
            <a:off x="10976811" y="3276600"/>
            <a:ext cx="0" cy="11430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 name="Rectangle 119"/>
          <p:cNvSpPr>
            <a:spLocks noChangeArrowheads="1"/>
          </p:cNvSpPr>
          <p:nvPr/>
        </p:nvSpPr>
        <p:spPr bwMode="auto">
          <a:xfrm>
            <a:off x="10367211" y="1676400"/>
            <a:ext cx="306494"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x-none">
                <a:solidFill>
                  <a:schemeClr val="hlink"/>
                </a:solidFill>
              </a:rPr>
              <a:t>3</a:t>
            </a:r>
          </a:p>
        </p:txBody>
      </p:sp>
      <p:sp>
        <p:nvSpPr>
          <p:cNvPr id="338" name="Rectangle 120"/>
          <p:cNvSpPr>
            <a:spLocks noChangeArrowheads="1"/>
          </p:cNvSpPr>
          <p:nvPr/>
        </p:nvSpPr>
        <p:spPr bwMode="auto">
          <a:xfrm>
            <a:off x="10367211" y="3657600"/>
            <a:ext cx="306494"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x-none">
                <a:solidFill>
                  <a:schemeClr val="hlink"/>
                </a:solidFill>
              </a:rPr>
              <a:t>5</a:t>
            </a:r>
          </a:p>
        </p:txBody>
      </p:sp>
      <p:sp>
        <p:nvSpPr>
          <p:cNvPr id="339" name="Rectangle 124"/>
          <p:cNvSpPr>
            <a:spLocks noChangeArrowheads="1"/>
          </p:cNvSpPr>
          <p:nvPr/>
        </p:nvSpPr>
        <p:spPr bwMode="auto">
          <a:xfrm>
            <a:off x="8683538" y="1589747"/>
            <a:ext cx="1356462" cy="307777"/>
          </a:xfrm>
          <a:prstGeom prst="rect">
            <a:avLst/>
          </a:prstGeom>
          <a:solidFill>
            <a:schemeClr val="bg1"/>
          </a:solidFill>
          <a:ln>
            <a:noFill/>
          </a:ln>
          <a:extLst>
            <a:ext uri="{91240B29-F687-4F45-9708-019B960494DF}">
              <a14:hiddenLine xmlns:a14="http://schemas.microsoft.com/office/drawing/2010/main" w="9525">
                <a:solidFill>
                  <a:srgbClr val="FF0000"/>
                </a:solidFill>
                <a:miter lim="800000"/>
                <a:headEnd/>
                <a:tailEnd/>
              </a14:hiddenLine>
            </a:ext>
          </a:extLst>
        </p:spPr>
        <p:txBody>
          <a:bodyPr wrap="none">
            <a:spAutoFit/>
          </a:bodyPr>
          <a:lstStyle/>
          <a:p>
            <a:r>
              <a:rPr lang="en-US" altLang="x-none" sz="1400" dirty="0">
                <a:solidFill>
                  <a:srgbClr val="FF0000"/>
                </a:solidFill>
                <a:latin typeface="Symbol" charset="2"/>
                <a:sym typeface="Symbol" charset="2"/>
              </a:rPr>
              <a:t></a:t>
            </a:r>
            <a:r>
              <a:rPr lang="en-US" altLang="x-none" sz="1400" dirty="0">
                <a:solidFill>
                  <a:srgbClr val="FF0000"/>
                </a:solidFill>
              </a:rPr>
              <a:t>S_ITM ground</a:t>
            </a:r>
            <a:endParaRPr lang="en-US" altLang="x-none" sz="1200" dirty="0">
              <a:solidFill>
                <a:srgbClr val="FF0000"/>
              </a:solidFill>
            </a:endParaRPr>
          </a:p>
        </p:txBody>
      </p:sp>
      <p:sp>
        <p:nvSpPr>
          <p:cNvPr id="340" name="Rectangle 125"/>
          <p:cNvSpPr>
            <a:spLocks noChangeArrowheads="1"/>
          </p:cNvSpPr>
          <p:nvPr/>
        </p:nvSpPr>
        <p:spPr bwMode="auto">
          <a:xfrm>
            <a:off x="8639659" y="5045920"/>
            <a:ext cx="1402948" cy="307777"/>
          </a:xfrm>
          <a:prstGeom prst="rect">
            <a:avLst/>
          </a:prstGeom>
          <a:solidFill>
            <a:schemeClr val="bg1"/>
          </a:solidFill>
          <a:ln>
            <a:noFill/>
          </a:ln>
          <a:extLst>
            <a:ext uri="{91240B29-F687-4F45-9708-019B960494DF}">
              <a14:hiddenLine xmlns:a14="http://schemas.microsoft.com/office/drawing/2010/main" w="9525">
                <a:solidFill>
                  <a:srgbClr val="FF0000"/>
                </a:solidFill>
                <a:miter lim="800000"/>
                <a:headEnd/>
                <a:tailEnd/>
              </a14:hiddenLine>
            </a:ext>
          </a:extLst>
        </p:spPr>
        <p:txBody>
          <a:bodyPr wrap="none">
            <a:spAutoFit/>
          </a:bodyPr>
          <a:lstStyle/>
          <a:p>
            <a:r>
              <a:rPr lang="en-US" altLang="x-none" sz="1400" dirty="0">
                <a:solidFill>
                  <a:srgbClr val="FF0000"/>
                </a:solidFill>
                <a:latin typeface="Symbol" charset="2"/>
                <a:sym typeface="Symbol" charset="2"/>
              </a:rPr>
              <a:t></a:t>
            </a:r>
            <a:r>
              <a:rPr lang="en-US" altLang="x-none" sz="1400" dirty="0">
                <a:solidFill>
                  <a:srgbClr val="FF0000"/>
                </a:solidFill>
              </a:rPr>
              <a:t>S_ETM ground</a:t>
            </a:r>
            <a:endParaRPr lang="en-US" altLang="x-none" sz="1200" dirty="0">
              <a:solidFill>
                <a:srgbClr val="FF0000"/>
              </a:solidFill>
            </a:endParaRPr>
          </a:p>
        </p:txBody>
      </p:sp>
      <p:sp>
        <p:nvSpPr>
          <p:cNvPr id="341" name="Line 130"/>
          <p:cNvSpPr>
            <a:spLocks noChangeShapeType="1"/>
          </p:cNvSpPr>
          <p:nvPr/>
        </p:nvSpPr>
        <p:spPr bwMode="auto">
          <a:xfrm>
            <a:off x="3204411" y="46482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2" name="Line 131"/>
          <p:cNvSpPr>
            <a:spLocks noChangeShapeType="1"/>
          </p:cNvSpPr>
          <p:nvPr/>
        </p:nvSpPr>
        <p:spPr bwMode="auto">
          <a:xfrm>
            <a:off x="3661611" y="38862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43" name="Group 134"/>
          <p:cNvGrpSpPr>
            <a:grpSpLocks/>
          </p:cNvGrpSpPr>
          <p:nvPr/>
        </p:nvGrpSpPr>
        <p:grpSpPr bwMode="auto">
          <a:xfrm>
            <a:off x="3429836" y="4378325"/>
            <a:ext cx="439738" cy="457200"/>
            <a:chOff x="203" y="2784"/>
            <a:chExt cx="277" cy="288"/>
          </a:xfrm>
        </p:grpSpPr>
        <p:sp>
          <p:nvSpPr>
            <p:cNvPr id="344" name="Oval 128"/>
            <p:cNvSpPr>
              <a:spLocks noChangeArrowheads="1"/>
            </p:cNvSpPr>
            <p:nvPr/>
          </p:nvSpPr>
          <p:spPr bwMode="auto">
            <a:xfrm>
              <a:off x="240" y="2832"/>
              <a:ext cx="240" cy="240"/>
            </a:xfrm>
            <a:prstGeom prst="ellipse">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45" name="Text Box 132"/>
            <p:cNvSpPr txBox="1">
              <a:spLocks noChangeArrowheads="1"/>
            </p:cNvSpPr>
            <p:nvPr/>
          </p:nvSpPr>
          <p:spPr bwMode="auto">
            <a:xfrm>
              <a:off x="203" y="2880"/>
              <a:ext cx="181"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x-none" sz="1400"/>
                <a:t>+</a:t>
              </a:r>
            </a:p>
          </p:txBody>
        </p:sp>
        <p:sp>
          <p:nvSpPr>
            <p:cNvPr id="346" name="Text Box 133"/>
            <p:cNvSpPr txBox="1">
              <a:spLocks noChangeArrowheads="1"/>
            </p:cNvSpPr>
            <p:nvPr/>
          </p:nvSpPr>
          <p:spPr bwMode="auto">
            <a:xfrm>
              <a:off x="299" y="2784"/>
              <a:ext cx="158" cy="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x-none" sz="1400"/>
                <a:t>-</a:t>
              </a:r>
            </a:p>
          </p:txBody>
        </p:sp>
      </p:grpSp>
      <p:grpSp>
        <p:nvGrpSpPr>
          <p:cNvPr id="5" name="Group 4"/>
          <p:cNvGrpSpPr/>
          <p:nvPr/>
        </p:nvGrpSpPr>
        <p:grpSpPr>
          <a:xfrm>
            <a:off x="3356811" y="533400"/>
            <a:ext cx="5029200" cy="762000"/>
            <a:chOff x="3356811" y="533400"/>
            <a:chExt cx="5029200" cy="762000"/>
          </a:xfrm>
        </p:grpSpPr>
        <p:sp>
          <p:nvSpPr>
            <p:cNvPr id="327" name="Line 94"/>
            <p:cNvSpPr>
              <a:spLocks noChangeShapeType="1"/>
            </p:cNvSpPr>
            <p:nvPr/>
          </p:nvSpPr>
          <p:spPr bwMode="auto">
            <a:xfrm flipV="1">
              <a:off x="8386011" y="533400"/>
              <a:ext cx="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 name="Text Box 101"/>
            <p:cNvSpPr txBox="1">
              <a:spLocks noChangeArrowheads="1"/>
            </p:cNvSpPr>
            <p:nvPr/>
          </p:nvSpPr>
          <p:spPr bwMode="auto">
            <a:xfrm>
              <a:off x="6888999" y="533400"/>
              <a:ext cx="306494"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x-none">
                  <a:solidFill>
                    <a:srgbClr val="FF0000"/>
                  </a:solidFill>
                </a:rPr>
                <a:t>2</a:t>
              </a:r>
            </a:p>
          </p:txBody>
        </p:sp>
        <p:sp>
          <p:nvSpPr>
            <p:cNvPr id="347" name="Line 135"/>
            <p:cNvSpPr>
              <a:spLocks noChangeShapeType="1"/>
            </p:cNvSpPr>
            <p:nvPr/>
          </p:nvSpPr>
          <p:spPr bwMode="auto">
            <a:xfrm flipH="1">
              <a:off x="3356811" y="533400"/>
              <a:ext cx="5029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 name="Line 136"/>
            <p:cNvSpPr>
              <a:spLocks noChangeShapeType="1"/>
            </p:cNvSpPr>
            <p:nvPr/>
          </p:nvSpPr>
          <p:spPr bwMode="auto">
            <a:xfrm>
              <a:off x="3356811" y="533400"/>
              <a:ext cx="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 name="Line 138"/>
            <p:cNvSpPr>
              <a:spLocks noChangeShapeType="1"/>
            </p:cNvSpPr>
            <p:nvPr/>
          </p:nvSpPr>
          <p:spPr bwMode="auto">
            <a:xfrm>
              <a:off x="3356811" y="914400"/>
              <a:ext cx="3352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53" name="Text Box 142"/>
          <p:cNvSpPr txBox="1">
            <a:spLocks noChangeArrowheads="1"/>
          </p:cNvSpPr>
          <p:nvPr/>
        </p:nvSpPr>
        <p:spPr bwMode="auto">
          <a:xfrm>
            <a:off x="3463175" y="5364164"/>
            <a:ext cx="960437"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x-none" sz="1200" b="1" dirty="0"/>
              <a:t>GIPC</a:t>
            </a:r>
          </a:p>
        </p:txBody>
      </p:sp>
      <p:sp>
        <p:nvSpPr>
          <p:cNvPr id="354" name="Text Box 143"/>
          <p:cNvSpPr txBox="1">
            <a:spLocks noChangeArrowheads="1"/>
          </p:cNvSpPr>
          <p:nvPr/>
        </p:nvSpPr>
        <p:spPr bwMode="auto">
          <a:xfrm>
            <a:off x="4195011" y="5364164"/>
            <a:ext cx="1371600"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x-none" sz="1200"/>
              <a:t>STANDALONE</a:t>
            </a:r>
          </a:p>
        </p:txBody>
      </p:sp>
      <p:sp>
        <p:nvSpPr>
          <p:cNvPr id="355" name="Oval 146"/>
          <p:cNvSpPr>
            <a:spLocks noChangeArrowheads="1"/>
          </p:cNvSpPr>
          <p:nvPr/>
        </p:nvSpPr>
        <p:spPr bwMode="auto">
          <a:xfrm>
            <a:off x="4182399" y="4934021"/>
            <a:ext cx="76200" cy="71438"/>
          </a:xfrm>
          <a:prstGeom prst="ellipse">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56" name="Line 147"/>
          <p:cNvSpPr>
            <a:spLocks noChangeShapeType="1"/>
          </p:cNvSpPr>
          <p:nvPr/>
        </p:nvSpPr>
        <p:spPr bwMode="auto">
          <a:xfrm>
            <a:off x="9605211" y="4724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7" name="Line 148"/>
          <p:cNvSpPr>
            <a:spLocks noChangeShapeType="1"/>
          </p:cNvSpPr>
          <p:nvPr/>
        </p:nvSpPr>
        <p:spPr bwMode="auto">
          <a:xfrm>
            <a:off x="9605211" y="1219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 name="Rectangle 53"/>
          <p:cNvSpPr>
            <a:spLocks noChangeArrowheads="1"/>
          </p:cNvSpPr>
          <p:nvPr/>
        </p:nvSpPr>
        <p:spPr bwMode="auto">
          <a:xfrm>
            <a:off x="4552199" y="6217100"/>
            <a:ext cx="914400" cy="381000"/>
          </a:xfrm>
          <a:prstGeom prst="rect">
            <a:avLst/>
          </a:prstGeom>
          <a:solidFill>
            <a:srgbClr val="FFFF00"/>
          </a:solidFill>
          <a:ln w="9525">
            <a:solidFill>
              <a:schemeClr val="tx1"/>
            </a:solidFill>
            <a:miter lim="800000"/>
            <a:headEnd/>
            <a:tailEnd/>
          </a:ln>
        </p:spPr>
        <p:txBody>
          <a:bodyPr wrap="none" anchor="ctr"/>
          <a:lstStyle/>
          <a:p>
            <a:pPr algn="ctr"/>
            <a:r>
              <a:rPr lang="en-US" altLang="x-none" sz="1200" dirty="0"/>
              <a:t>1/</a:t>
            </a:r>
            <a:r>
              <a:rPr lang="en-US" altLang="x-none" sz="1200" dirty="0" err="1"/>
              <a:t>Top_TM</a:t>
            </a:r>
            <a:endParaRPr lang="en-US" altLang="x-none" sz="1200" dirty="0"/>
          </a:p>
        </p:txBody>
      </p:sp>
      <p:sp>
        <p:nvSpPr>
          <p:cNvPr id="101" name="Rectangle 100"/>
          <p:cNvSpPr/>
          <p:nvPr/>
        </p:nvSpPr>
        <p:spPr>
          <a:xfrm>
            <a:off x="110373" y="1236257"/>
            <a:ext cx="2636838" cy="523220"/>
          </a:xfrm>
          <a:prstGeom prst="rect">
            <a:avLst/>
          </a:prstGeom>
        </p:spPr>
        <p:txBody>
          <a:bodyPr wrap="square">
            <a:spAutoFit/>
          </a:bodyPr>
          <a:lstStyle/>
          <a:p>
            <a:r>
              <a:rPr lang="en-US" sz="1400" dirty="0"/>
              <a:t>HPLP(fx50) = Sensor blending ~50 </a:t>
            </a:r>
            <a:r>
              <a:rPr lang="en-US" sz="1400" dirty="0" err="1"/>
              <a:t>mHz</a:t>
            </a:r>
            <a:endParaRPr lang="en-US" sz="1400" dirty="0"/>
          </a:p>
        </p:txBody>
      </p:sp>
      <p:sp>
        <p:nvSpPr>
          <p:cNvPr id="102" name="Rectangle 101"/>
          <p:cNvSpPr/>
          <p:nvPr/>
        </p:nvSpPr>
        <p:spPr>
          <a:xfrm>
            <a:off x="59849" y="4419600"/>
            <a:ext cx="2636838" cy="523220"/>
          </a:xfrm>
          <a:prstGeom prst="rect">
            <a:avLst/>
          </a:prstGeom>
        </p:spPr>
        <p:txBody>
          <a:bodyPr wrap="square">
            <a:spAutoFit/>
          </a:bodyPr>
          <a:lstStyle/>
          <a:p>
            <a:r>
              <a:rPr lang="en-US" sz="1400" dirty="0"/>
              <a:t>HPLP(fx90) = Sensor blending ~90 </a:t>
            </a:r>
            <a:r>
              <a:rPr lang="en-US" sz="1400" dirty="0" err="1"/>
              <a:t>mHz</a:t>
            </a:r>
            <a:endParaRPr lang="en-US" sz="1400" dirty="0"/>
          </a:p>
        </p:txBody>
      </p:sp>
      <p:grpSp>
        <p:nvGrpSpPr>
          <p:cNvPr id="6" name="Group 5"/>
          <p:cNvGrpSpPr/>
          <p:nvPr/>
        </p:nvGrpSpPr>
        <p:grpSpPr>
          <a:xfrm>
            <a:off x="3128211" y="1143000"/>
            <a:ext cx="5395158" cy="3934328"/>
            <a:chOff x="3128211" y="1143000"/>
            <a:chExt cx="5395158" cy="3934328"/>
          </a:xfrm>
        </p:grpSpPr>
        <p:grpSp>
          <p:nvGrpSpPr>
            <p:cNvPr id="4" name="Group 3"/>
            <p:cNvGrpSpPr/>
            <p:nvPr/>
          </p:nvGrpSpPr>
          <p:grpSpPr>
            <a:xfrm>
              <a:off x="3128211" y="1143000"/>
              <a:ext cx="5181600" cy="3934328"/>
              <a:chOff x="3128211" y="1143000"/>
              <a:chExt cx="5181600" cy="3934328"/>
            </a:xfrm>
          </p:grpSpPr>
          <p:sp>
            <p:nvSpPr>
              <p:cNvPr id="329" name="Line 96"/>
              <p:cNvSpPr>
                <a:spLocks noChangeShapeType="1"/>
              </p:cNvSpPr>
              <p:nvPr/>
            </p:nvSpPr>
            <p:spPr bwMode="auto">
              <a:xfrm>
                <a:off x="3128211" y="1143000"/>
                <a:ext cx="0" cy="393432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0" name="Line 97"/>
              <p:cNvSpPr>
                <a:spLocks noChangeShapeType="1"/>
              </p:cNvSpPr>
              <p:nvPr/>
            </p:nvSpPr>
            <p:spPr bwMode="auto">
              <a:xfrm>
                <a:off x="3128211" y="5077328"/>
                <a:ext cx="5181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1" name="Line 102"/>
              <p:cNvSpPr>
                <a:spLocks noChangeShapeType="1"/>
              </p:cNvSpPr>
              <p:nvPr/>
            </p:nvSpPr>
            <p:spPr bwMode="auto">
              <a:xfrm flipV="1">
                <a:off x="8309811" y="3962400"/>
                <a:ext cx="0" cy="111492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6" name="Text Box 112"/>
              <p:cNvSpPr txBox="1">
                <a:spLocks noChangeArrowheads="1"/>
              </p:cNvSpPr>
              <p:nvPr/>
            </p:nvSpPr>
            <p:spPr bwMode="auto">
              <a:xfrm>
                <a:off x="6903310" y="4088040"/>
                <a:ext cx="306494"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x-none">
                    <a:solidFill>
                      <a:srgbClr val="FF0000"/>
                    </a:solidFill>
                  </a:rPr>
                  <a:t>4</a:t>
                </a:r>
              </a:p>
            </p:txBody>
          </p:sp>
          <p:sp>
            <p:nvSpPr>
              <p:cNvPr id="350" name="Line 139"/>
              <p:cNvSpPr>
                <a:spLocks noChangeShapeType="1"/>
              </p:cNvSpPr>
              <p:nvPr/>
            </p:nvSpPr>
            <p:spPr bwMode="auto">
              <a:xfrm flipH="1">
                <a:off x="3890211" y="3962400"/>
                <a:ext cx="4419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 name="Line 140"/>
              <p:cNvSpPr>
                <a:spLocks noChangeShapeType="1"/>
              </p:cNvSpPr>
              <p:nvPr/>
            </p:nvSpPr>
            <p:spPr bwMode="auto">
              <a:xfrm>
                <a:off x="3890211" y="3955421"/>
                <a:ext cx="0" cy="39015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 name="Line 141"/>
              <p:cNvSpPr>
                <a:spLocks noChangeShapeType="1"/>
              </p:cNvSpPr>
              <p:nvPr/>
            </p:nvSpPr>
            <p:spPr bwMode="auto">
              <a:xfrm>
                <a:off x="3890211" y="4343400"/>
                <a:ext cx="2819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5" name="Group 134"/>
            <p:cNvGrpSpPr>
              <a:grpSpLocks/>
            </p:cNvGrpSpPr>
            <p:nvPr/>
          </p:nvGrpSpPr>
          <p:grpSpPr bwMode="auto">
            <a:xfrm rot="10800000">
              <a:off x="8083631" y="3819521"/>
              <a:ext cx="439738" cy="457200"/>
              <a:chOff x="203" y="2784"/>
              <a:chExt cx="277" cy="288"/>
            </a:xfrm>
          </p:grpSpPr>
          <p:sp>
            <p:nvSpPr>
              <p:cNvPr id="116" name="Oval 128"/>
              <p:cNvSpPr>
                <a:spLocks noChangeArrowheads="1"/>
              </p:cNvSpPr>
              <p:nvPr/>
            </p:nvSpPr>
            <p:spPr bwMode="auto">
              <a:xfrm>
                <a:off x="240" y="2832"/>
                <a:ext cx="240" cy="240"/>
              </a:xfrm>
              <a:prstGeom prst="ellipse">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solidFill>
                    <a:srgbClr val="FF0000"/>
                  </a:solidFill>
                </a:endParaRPr>
              </a:p>
            </p:txBody>
          </p:sp>
          <p:sp>
            <p:nvSpPr>
              <p:cNvPr id="117" name="Text Box 132"/>
              <p:cNvSpPr txBox="1">
                <a:spLocks noChangeArrowheads="1"/>
              </p:cNvSpPr>
              <p:nvPr/>
            </p:nvSpPr>
            <p:spPr bwMode="auto">
              <a:xfrm>
                <a:off x="203" y="2880"/>
                <a:ext cx="181" cy="19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r>
                  <a:rPr lang="en-US" altLang="x-none" sz="1400">
                    <a:solidFill>
                      <a:srgbClr val="FF0000"/>
                    </a:solidFill>
                  </a:rPr>
                  <a:t>+</a:t>
                </a:r>
              </a:p>
            </p:txBody>
          </p:sp>
          <p:sp>
            <p:nvSpPr>
              <p:cNvPr id="118" name="Text Box 133"/>
              <p:cNvSpPr txBox="1">
                <a:spLocks noChangeArrowheads="1"/>
              </p:cNvSpPr>
              <p:nvPr/>
            </p:nvSpPr>
            <p:spPr bwMode="auto">
              <a:xfrm>
                <a:off x="299" y="2784"/>
                <a:ext cx="158" cy="19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r>
                  <a:rPr lang="en-US" altLang="x-none" sz="1400">
                    <a:solidFill>
                      <a:srgbClr val="FF0000"/>
                    </a:solidFill>
                  </a:rPr>
                  <a:t>-</a:t>
                </a:r>
              </a:p>
            </p:txBody>
          </p:sp>
        </p:grpSp>
      </p:grpSp>
      <p:pic>
        <p:nvPicPr>
          <p:cNvPr id="121" name="Picture 37" descr="advlogo_final"/>
          <p:cNvPicPr>
            <a:picLocks noChangeAspect="1" noChangeArrowheads="1"/>
          </p:cNvPicPr>
          <p:nvPr/>
        </p:nvPicPr>
        <p:blipFill>
          <a:blip r:embed="rId2" cstate="screen"/>
          <a:srcRect/>
          <a:stretch>
            <a:fillRect/>
          </a:stretch>
        </p:blipFill>
        <p:spPr bwMode="auto">
          <a:xfrm>
            <a:off x="21771" y="10953"/>
            <a:ext cx="1194954" cy="640065"/>
          </a:xfrm>
          <a:prstGeom prst="rect">
            <a:avLst/>
          </a:prstGeom>
          <a:noFill/>
          <a:ln w="9525">
            <a:noFill/>
            <a:miter lim="800000"/>
            <a:headEnd/>
            <a:tailEnd/>
          </a:ln>
        </p:spPr>
      </p:pic>
      <p:sp>
        <p:nvSpPr>
          <p:cNvPr id="111" name="Line 84"/>
          <p:cNvSpPr>
            <a:spLocks noChangeShapeType="1"/>
          </p:cNvSpPr>
          <p:nvPr/>
        </p:nvSpPr>
        <p:spPr bwMode="auto">
          <a:xfrm flipH="1">
            <a:off x="3225199" y="1153047"/>
            <a:ext cx="148646" cy="17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 name="Oval 85"/>
          <p:cNvSpPr>
            <a:spLocks noChangeArrowheads="1"/>
          </p:cNvSpPr>
          <p:nvPr/>
        </p:nvSpPr>
        <p:spPr bwMode="auto">
          <a:xfrm>
            <a:off x="3187790" y="1317850"/>
            <a:ext cx="76200" cy="76200"/>
          </a:xfrm>
          <a:prstGeom prst="ellipse">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13" name="Line 65"/>
          <p:cNvSpPr>
            <a:spLocks noChangeShapeType="1"/>
          </p:cNvSpPr>
          <p:nvPr/>
        </p:nvSpPr>
        <p:spPr bwMode="auto">
          <a:xfrm flipV="1">
            <a:off x="3208558" y="4572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 name="Text Box 142"/>
          <p:cNvSpPr txBox="1">
            <a:spLocks noChangeArrowheads="1"/>
          </p:cNvSpPr>
          <p:nvPr/>
        </p:nvSpPr>
        <p:spPr bwMode="auto">
          <a:xfrm>
            <a:off x="3256799" y="1299142"/>
            <a:ext cx="960437"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x-none" sz="1200" b="1"/>
              <a:t>GIPC</a:t>
            </a:r>
          </a:p>
        </p:txBody>
      </p:sp>
    </p:spTree>
    <p:extLst>
      <p:ext uri="{BB962C8B-B14F-4D97-AF65-F5344CB8AC3E}">
        <p14:creationId xmlns:p14="http://schemas.microsoft.com/office/powerpoint/2010/main" val="1867096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E173A6C-60FB-420C-9795-70D997F74414}" type="slidenum">
              <a:rPr lang="fr-FR" smtClean="0"/>
              <a:pPr>
                <a:defRPr/>
              </a:pPr>
              <a:t>14</a:t>
            </a:fld>
            <a:endParaRPr lang="fr-FR" dirty="0"/>
          </a:p>
        </p:txBody>
      </p:sp>
      <p:pic>
        <p:nvPicPr>
          <p:cNvPr id="153" name="Picture 3" descr="Lvdt_Vs_uSFR_qui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181" y="1004888"/>
            <a:ext cx="6643687" cy="531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 name="WordArt 4" descr="White marble"/>
          <p:cNvSpPr>
            <a:spLocks noChangeArrowheads="1" noChangeShapeType="1" noTextEdit="1"/>
          </p:cNvSpPr>
          <p:nvPr/>
        </p:nvSpPr>
        <p:spPr bwMode="auto">
          <a:xfrm>
            <a:off x="2862467" y="457200"/>
            <a:ext cx="1270000"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blipFill dpi="0" rotWithShape="0">
                  <a:blip r:embed="rId3"/>
                  <a:srcRect/>
                  <a:tile tx="0" ty="0" sx="100000" sy="100000" flip="none" algn="tl"/>
                </a:blipFill>
                <a:latin typeface="Arial Black"/>
                <a:ea typeface="Arial Black"/>
                <a:cs typeface="Arial Black"/>
              </a:rPr>
              <a:t>quiet</a:t>
            </a:r>
          </a:p>
        </p:txBody>
      </p:sp>
      <p:sp>
        <p:nvSpPr>
          <p:cNvPr id="155" name="Text Box 5"/>
          <p:cNvSpPr txBox="1">
            <a:spLocks noChangeArrowheads="1"/>
          </p:cNvSpPr>
          <p:nvPr/>
        </p:nvSpPr>
        <p:spPr bwMode="auto">
          <a:xfrm>
            <a:off x="2862468" y="1"/>
            <a:ext cx="4955203" cy="46166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400" b="1" dirty="0">
                <a:latin typeface="Symbol" charset="0"/>
                <a:sym typeface="Symbol" charset="0"/>
              </a:rPr>
              <a:t></a:t>
            </a:r>
            <a:r>
              <a:rPr lang="en-US" sz="2400" b="1" dirty="0">
                <a:latin typeface="Garamond" charset="0"/>
                <a:sym typeface="Symbol" charset="0"/>
              </a:rPr>
              <a:t>S</a:t>
            </a:r>
            <a:r>
              <a:rPr lang="en-US" sz="2400" b="1" dirty="0">
                <a:latin typeface="Garamond" charset="0"/>
              </a:rPr>
              <a:t>eism evasion strategy: an example</a:t>
            </a:r>
          </a:p>
        </p:txBody>
      </p:sp>
      <p:sp>
        <p:nvSpPr>
          <p:cNvPr id="156" name="Rectangle 7"/>
          <p:cNvSpPr>
            <a:spLocks noChangeArrowheads="1"/>
          </p:cNvSpPr>
          <p:nvPr/>
        </p:nvSpPr>
        <p:spPr bwMode="auto">
          <a:xfrm>
            <a:off x="9876043" y="2859396"/>
            <a:ext cx="2130425" cy="341632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r>
              <a:rPr lang="en-US" dirty="0">
                <a:solidFill>
                  <a:srgbClr val="FF0000"/>
                </a:solidFill>
                <a:latin typeface="Garamond" charset="0"/>
              </a:rPr>
              <a:t>Combined channels:</a:t>
            </a:r>
          </a:p>
          <a:p>
            <a:r>
              <a:rPr lang="en-US" b="1" dirty="0">
                <a:solidFill>
                  <a:srgbClr val="FF0000"/>
                </a:solidFill>
                <a:latin typeface="Symbol" charset="0"/>
                <a:sym typeface="Symbol" charset="0"/>
              </a:rPr>
              <a:t></a:t>
            </a:r>
            <a:r>
              <a:rPr lang="en-US" b="1" dirty="0">
                <a:solidFill>
                  <a:srgbClr val="FF0000"/>
                </a:solidFill>
                <a:latin typeface="Garamond" charset="0"/>
              </a:rPr>
              <a:t>SFR</a:t>
            </a:r>
            <a:r>
              <a:rPr lang="en-US" dirty="0">
                <a:solidFill>
                  <a:srgbClr val="FF0000"/>
                </a:solidFill>
                <a:latin typeface="Garamond" charset="0"/>
              </a:rPr>
              <a:t> (</a:t>
            </a:r>
            <a:r>
              <a:rPr lang="en-US" dirty="0">
                <a:solidFill>
                  <a:srgbClr val="FF0000"/>
                </a:solidFill>
                <a:latin typeface="Symbol" charset="0"/>
                <a:sym typeface="Symbol" charset="0"/>
              </a:rPr>
              <a:t></a:t>
            </a:r>
            <a:r>
              <a:rPr lang="en-US" dirty="0">
                <a:solidFill>
                  <a:srgbClr val="FF0000"/>
                </a:solidFill>
                <a:latin typeface="Garamond" charset="0"/>
              </a:rPr>
              <a:t>Seism-Free</a:t>
            </a:r>
          </a:p>
          <a:p>
            <a:r>
              <a:rPr lang="en-US" dirty="0">
                <a:solidFill>
                  <a:srgbClr val="FF0000"/>
                </a:solidFill>
                <a:latin typeface="Garamond" charset="0"/>
              </a:rPr>
              <a:t>Reconstruction, the noise is coherent because central area suspensions are close each other)</a:t>
            </a:r>
          </a:p>
          <a:p>
            <a:r>
              <a:rPr lang="en-US" b="1" dirty="0">
                <a:solidFill>
                  <a:srgbClr val="FF0000"/>
                </a:solidFill>
                <a:latin typeface="Garamond" charset="0"/>
              </a:rPr>
              <a:t>             +</a:t>
            </a:r>
          </a:p>
          <a:p>
            <a:r>
              <a:rPr lang="en-US" b="1" dirty="0">
                <a:solidFill>
                  <a:srgbClr val="FF0000"/>
                </a:solidFill>
                <a:latin typeface="Garamond" charset="0"/>
              </a:rPr>
              <a:t>GIPC</a:t>
            </a:r>
            <a:r>
              <a:rPr lang="en-US" dirty="0">
                <a:solidFill>
                  <a:srgbClr val="FF0000"/>
                </a:solidFill>
                <a:latin typeface="Garamond" charset="0"/>
              </a:rPr>
              <a:t> (Global-Inverted-Pendulum Control, for 3-km- separated </a:t>
            </a:r>
            <a:r>
              <a:rPr lang="en-US" dirty="0" err="1">
                <a:solidFill>
                  <a:srgbClr val="FF0000"/>
                </a:solidFill>
                <a:latin typeface="Garamond" charset="0"/>
              </a:rPr>
              <a:t>susp</a:t>
            </a:r>
            <a:r>
              <a:rPr lang="en-US" dirty="0">
                <a:solidFill>
                  <a:srgbClr val="FF0000"/>
                </a:solidFill>
                <a:latin typeface="Garamond" charset="0"/>
              </a:rPr>
              <a:t>.)</a:t>
            </a:r>
          </a:p>
        </p:txBody>
      </p:sp>
      <p:sp>
        <p:nvSpPr>
          <p:cNvPr id="157" name="Rectangle 6"/>
          <p:cNvSpPr>
            <a:spLocks noChangeArrowheads="1"/>
          </p:cNvSpPr>
          <p:nvPr/>
        </p:nvSpPr>
        <p:spPr bwMode="auto">
          <a:xfrm>
            <a:off x="9872867" y="1066801"/>
            <a:ext cx="1981200" cy="120032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r>
              <a:rPr lang="en-US" dirty="0">
                <a:latin typeface="Garamond" charset="0"/>
              </a:rPr>
              <a:t>local LVDTs, used in-loop sense and re-inject </a:t>
            </a:r>
            <a:r>
              <a:rPr lang="en-US" dirty="0">
                <a:latin typeface="Symbol" charset="0"/>
                <a:sym typeface="Symbol" charset="0"/>
              </a:rPr>
              <a:t></a:t>
            </a:r>
            <a:r>
              <a:rPr lang="en-US" dirty="0">
                <a:latin typeface="Garamond" charset="0"/>
              </a:rPr>
              <a:t>seismic noise</a:t>
            </a:r>
          </a:p>
        </p:txBody>
      </p:sp>
      <p:pic>
        <p:nvPicPr>
          <p:cNvPr id="158" name="Picture 7" descr="virgolog"/>
          <p:cNvPicPr>
            <a:picLocks noChangeAspect="1" noChangeArrowheads="1"/>
          </p:cNvPicPr>
          <p:nvPr/>
        </p:nvPicPr>
        <p:blipFill>
          <a:blip r:embed="rId4">
            <a:extLst>
              <a:ext uri="{28A0092B-C50C-407E-A947-70E740481C1C}">
                <a14:useLocalDpi xmlns:a14="http://schemas.microsoft.com/office/drawing/2010/main" val="0"/>
              </a:ext>
            </a:extLst>
          </a:blip>
          <a:srcRect r="54401"/>
          <a:stretch>
            <a:fillRect/>
          </a:stretch>
        </p:blipFill>
        <p:spPr bwMode="auto">
          <a:xfrm rot="2700000">
            <a:off x="10488048" y="238886"/>
            <a:ext cx="2010967" cy="737481"/>
          </a:xfrm>
          <a:prstGeom prst="rect">
            <a:avLst/>
          </a:prstGeom>
          <a:noFill/>
          <a:extLst>
            <a:ext uri="{909E8E84-426E-40DD-AFC4-6F175D3DCCD1}">
              <a14:hiddenFill xmlns:a14="http://schemas.microsoft.com/office/drawing/2010/main">
                <a:solidFill>
                  <a:srgbClr val="FFFFFF"/>
                </a:solidFill>
              </a14:hiddenFill>
            </a:ext>
          </a:extLst>
        </p:spPr>
      </p:pic>
      <p:sp>
        <p:nvSpPr>
          <p:cNvPr id="159" name="Text Box 8"/>
          <p:cNvSpPr txBox="1">
            <a:spLocks noChangeArrowheads="1"/>
          </p:cNvSpPr>
          <p:nvPr/>
        </p:nvSpPr>
        <p:spPr bwMode="auto">
          <a:xfrm>
            <a:off x="4610304" y="576263"/>
            <a:ext cx="515827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u="sng" dirty="0"/>
              <a:t>INPUT mirror suspensions used as </a:t>
            </a:r>
            <a:r>
              <a:rPr lang="en-US" u="sng"/>
              <a:t>drift controlled reference</a:t>
            </a:r>
            <a:endParaRPr lang="en-US" u="sng" dirty="0"/>
          </a:p>
        </p:txBody>
      </p:sp>
      <p:grpSp>
        <p:nvGrpSpPr>
          <p:cNvPr id="160" name="Group 159"/>
          <p:cNvGrpSpPr/>
          <p:nvPr/>
        </p:nvGrpSpPr>
        <p:grpSpPr>
          <a:xfrm>
            <a:off x="4610304" y="1917087"/>
            <a:ext cx="4570546" cy="3369385"/>
            <a:chOff x="1747837" y="1917086"/>
            <a:chExt cx="4570546" cy="3369385"/>
          </a:xfrm>
        </p:grpSpPr>
        <p:sp>
          <p:nvSpPr>
            <p:cNvPr id="161" name="Striped Right Arrow 160"/>
            <p:cNvSpPr/>
            <p:nvPr/>
          </p:nvSpPr>
          <p:spPr>
            <a:xfrm rot="5400000">
              <a:off x="2098982" y="1794975"/>
              <a:ext cx="757237" cy="1200150"/>
            </a:xfrm>
            <a:prstGeom prst="stripedRightArrow">
              <a:avLst/>
            </a:prstGeom>
            <a:solidFill>
              <a:schemeClr val="accent2">
                <a:alpha val="1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Striped Right Arrow 161"/>
            <p:cNvSpPr/>
            <p:nvPr/>
          </p:nvSpPr>
          <p:spPr>
            <a:xfrm rot="5400000">
              <a:off x="5339689" y="1695630"/>
              <a:ext cx="757237" cy="1200150"/>
            </a:xfrm>
            <a:prstGeom prst="stripedRightArrow">
              <a:avLst/>
            </a:prstGeom>
            <a:solidFill>
              <a:schemeClr val="accent2">
                <a:alpha val="1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Striped Right Arrow 162"/>
            <p:cNvSpPr/>
            <p:nvPr/>
          </p:nvSpPr>
          <p:spPr>
            <a:xfrm rot="5400000">
              <a:off x="1969293" y="4204804"/>
              <a:ext cx="757237" cy="1200150"/>
            </a:xfrm>
            <a:prstGeom prst="stripedRightArrow">
              <a:avLst/>
            </a:prstGeom>
            <a:solidFill>
              <a:schemeClr val="accent2">
                <a:alpha val="1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Striped Right Arrow 163"/>
            <p:cNvSpPr/>
            <p:nvPr/>
          </p:nvSpPr>
          <p:spPr>
            <a:xfrm rot="5400000">
              <a:off x="5339689" y="4307778"/>
              <a:ext cx="757237" cy="1200150"/>
            </a:xfrm>
            <a:prstGeom prst="stripedRightArrow">
              <a:avLst/>
            </a:prstGeom>
            <a:solidFill>
              <a:schemeClr val="accent2">
                <a:alpha val="1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5" name="Footer Placeholder 4"/>
          <p:cNvSpPr>
            <a:spLocks noGrp="1"/>
          </p:cNvSpPr>
          <p:nvPr>
            <p:ph type="ftr" sz="quarter" idx="12"/>
          </p:nvPr>
        </p:nvSpPr>
        <p:spPr>
          <a:xfrm>
            <a:off x="3469797" y="6531373"/>
            <a:ext cx="5238750" cy="365125"/>
          </a:xfrm>
        </p:spPr>
        <p:txBody>
          <a:bodyPr/>
          <a:lstStyle/>
          <a:p>
            <a:r>
              <a:rPr lang="en-US"/>
              <a:t>GWDAW – Hamilton Island, May 9 2017</a:t>
            </a:r>
            <a:endParaRPr lang="en-US" dirty="0"/>
          </a:p>
        </p:txBody>
      </p:sp>
      <p:sp>
        <p:nvSpPr>
          <p:cNvPr id="3" name="TextBox 2"/>
          <p:cNvSpPr txBox="1"/>
          <p:nvPr/>
        </p:nvSpPr>
        <p:spPr>
          <a:xfrm>
            <a:off x="1464724" y="2025719"/>
            <a:ext cx="1911101" cy="923330"/>
          </a:xfrm>
          <a:prstGeom prst="rect">
            <a:avLst/>
          </a:prstGeom>
          <a:noFill/>
        </p:spPr>
        <p:txBody>
          <a:bodyPr wrap="none" rtlCol="0">
            <a:spAutoFit/>
          </a:bodyPr>
          <a:lstStyle/>
          <a:p>
            <a:r>
              <a:rPr lang="en-US" dirty="0"/>
              <a:t>Central area</a:t>
            </a:r>
          </a:p>
          <a:p>
            <a:r>
              <a:rPr lang="en-US" dirty="0"/>
              <a:t>ITM as reference</a:t>
            </a:r>
          </a:p>
          <a:p>
            <a:endParaRPr lang="en-US" dirty="0"/>
          </a:p>
        </p:txBody>
      </p:sp>
      <p:sp>
        <p:nvSpPr>
          <p:cNvPr id="17" name="TextBox 16"/>
          <p:cNvSpPr txBox="1"/>
          <p:nvPr/>
        </p:nvSpPr>
        <p:spPr>
          <a:xfrm>
            <a:off x="1570740" y="4804880"/>
            <a:ext cx="606256" cy="369332"/>
          </a:xfrm>
          <a:prstGeom prst="rect">
            <a:avLst/>
          </a:prstGeom>
          <a:noFill/>
        </p:spPr>
        <p:txBody>
          <a:bodyPr wrap="none" rtlCol="0">
            <a:spAutoFit/>
          </a:bodyPr>
          <a:lstStyle/>
          <a:p>
            <a:r>
              <a:rPr lang="en-US" dirty="0"/>
              <a:t>ETM</a:t>
            </a:r>
          </a:p>
        </p:txBody>
      </p:sp>
      <p:sp>
        <p:nvSpPr>
          <p:cNvPr id="18" name="Rectangle 17"/>
          <p:cNvSpPr/>
          <p:nvPr/>
        </p:nvSpPr>
        <p:spPr>
          <a:xfrm>
            <a:off x="-13672" y="961"/>
            <a:ext cx="2831353" cy="1754326"/>
          </a:xfrm>
          <a:prstGeom prst="rect">
            <a:avLst/>
          </a:prstGeom>
        </p:spPr>
        <p:txBody>
          <a:bodyPr wrap="none">
            <a:spAutoFit/>
          </a:bodyPr>
          <a:lstStyle/>
          <a:p>
            <a:r>
              <a:rPr lang="en-US" b="1" dirty="0"/>
              <a:t>Pics from the past:</a:t>
            </a:r>
          </a:p>
          <a:p>
            <a:r>
              <a:rPr lang="en-US" b="1" dirty="0"/>
              <a:t>potentially with </a:t>
            </a:r>
            <a:r>
              <a:rPr lang="en-US" b="1" dirty="0" err="1"/>
              <a:t>AdV</a:t>
            </a:r>
            <a:r>
              <a:rPr lang="en-US" b="1" dirty="0"/>
              <a:t> we </a:t>
            </a:r>
          </a:p>
          <a:p>
            <a:r>
              <a:rPr lang="en-US" b="1" dirty="0"/>
              <a:t>can do even better</a:t>
            </a:r>
          </a:p>
          <a:p>
            <a:endParaRPr lang="en-US" b="1" dirty="0"/>
          </a:p>
          <a:p>
            <a:pPr marL="285750" indent="-285750">
              <a:buFont typeface="Arial" charset="0"/>
              <a:buChar char="•"/>
            </a:pPr>
            <a:r>
              <a:rPr lang="en-US" b="1" dirty="0"/>
              <a:t>Better payloads,</a:t>
            </a:r>
          </a:p>
          <a:p>
            <a:pPr marL="285750" indent="-285750">
              <a:buFont typeface="Arial" charset="0"/>
              <a:buChar char="•"/>
            </a:pPr>
            <a:r>
              <a:rPr lang="en-US" b="1" dirty="0"/>
              <a:t>Optimized study</a:t>
            </a:r>
          </a:p>
        </p:txBody>
      </p:sp>
    </p:spTree>
    <p:extLst>
      <p:ext uri="{BB962C8B-B14F-4D97-AF65-F5344CB8AC3E}">
        <p14:creationId xmlns:p14="http://schemas.microsoft.com/office/powerpoint/2010/main" val="28750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fill="hold"/>
                                        <p:tgtEl>
                                          <p:spTgt spid="160"/>
                                        </p:tgtEl>
                                        <p:attrNameLst>
                                          <p:attrName>ppt_x</p:attrName>
                                        </p:attrNameLst>
                                      </p:cBhvr>
                                      <p:tavLst>
                                        <p:tav tm="0">
                                          <p:val>
                                            <p:strVal val="#ppt_x"/>
                                          </p:val>
                                        </p:tav>
                                        <p:tav tm="100000">
                                          <p:val>
                                            <p:strVal val="#ppt_x"/>
                                          </p:val>
                                        </p:tav>
                                      </p:tavLst>
                                    </p:anim>
                                    <p:anim calcmode="lin" valueType="num">
                                      <p:cBhvr additive="base">
                                        <p:cTn id="8" dur="500" fill="hold"/>
                                        <p:tgtEl>
                                          <p:spTgt spid="1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E173A6C-60FB-420C-9795-70D997F74414}" type="slidenum">
              <a:rPr lang="fr-FR" smtClean="0"/>
              <a:pPr>
                <a:defRPr/>
              </a:pPr>
              <a:t>15</a:t>
            </a:fld>
            <a:endParaRPr lang="fr-FR" dirty="0"/>
          </a:p>
        </p:txBody>
      </p:sp>
      <p:sp>
        <p:nvSpPr>
          <p:cNvPr id="17" name="Text Box 3"/>
          <p:cNvSpPr txBox="1">
            <a:spLocks noChangeArrowheads="1"/>
          </p:cNvSpPr>
          <p:nvPr/>
        </p:nvSpPr>
        <p:spPr bwMode="auto">
          <a:xfrm>
            <a:off x="2915477" y="1"/>
            <a:ext cx="5117170" cy="46166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400" b="1">
                <a:latin typeface="Symbol" charset="0"/>
                <a:sym typeface="Symbol" charset="0"/>
              </a:rPr>
              <a:t></a:t>
            </a:r>
            <a:r>
              <a:rPr lang="en-US" sz="2400" b="1">
                <a:latin typeface="Garamond" charset="0"/>
              </a:rPr>
              <a:t>seism: rejection VSR1start-VSR1stop</a:t>
            </a:r>
          </a:p>
        </p:txBody>
      </p:sp>
      <p:sp>
        <p:nvSpPr>
          <p:cNvPr id="18" name="WordArt 4"/>
          <p:cNvSpPr>
            <a:spLocks noChangeArrowheads="1" noChangeShapeType="1" noTextEdit="1"/>
          </p:cNvSpPr>
          <p:nvPr/>
        </p:nvSpPr>
        <p:spPr bwMode="auto">
          <a:xfrm>
            <a:off x="2928177" y="576264"/>
            <a:ext cx="1282700" cy="414337"/>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sea</a:t>
            </a:r>
          </a:p>
        </p:txBody>
      </p:sp>
      <p:pic>
        <p:nvPicPr>
          <p:cNvPr id="19" name="Picture 5" descr="Lvdt_Vs_uSF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477" y="990601"/>
            <a:ext cx="6629400" cy="533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 Box 8"/>
          <p:cNvSpPr txBox="1">
            <a:spLocks noChangeArrowheads="1"/>
          </p:cNvSpPr>
          <p:nvPr/>
        </p:nvSpPr>
        <p:spPr bwMode="auto">
          <a:xfrm>
            <a:off x="4663314" y="576263"/>
            <a:ext cx="515827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u="sng" dirty="0"/>
              <a:t>INPUT mirror suspensions used as </a:t>
            </a:r>
            <a:r>
              <a:rPr lang="en-US" u="sng"/>
              <a:t>drift controlled reference</a:t>
            </a:r>
            <a:endParaRPr lang="en-US" u="sng" dirty="0"/>
          </a:p>
        </p:txBody>
      </p:sp>
      <p:sp>
        <p:nvSpPr>
          <p:cNvPr id="21" name="Rectangle 7"/>
          <p:cNvSpPr>
            <a:spLocks noChangeArrowheads="1"/>
          </p:cNvSpPr>
          <p:nvPr/>
        </p:nvSpPr>
        <p:spPr bwMode="auto">
          <a:xfrm>
            <a:off x="9929053" y="2830822"/>
            <a:ext cx="2130425" cy="341632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r>
              <a:rPr lang="en-US" dirty="0">
                <a:solidFill>
                  <a:srgbClr val="FF0000"/>
                </a:solidFill>
                <a:latin typeface="Garamond" charset="0"/>
              </a:rPr>
              <a:t>Combined channels:</a:t>
            </a:r>
          </a:p>
          <a:p>
            <a:r>
              <a:rPr lang="en-US" b="1" dirty="0">
                <a:solidFill>
                  <a:srgbClr val="FF0000"/>
                </a:solidFill>
                <a:latin typeface="Symbol" charset="0"/>
                <a:sym typeface="Symbol" charset="0"/>
              </a:rPr>
              <a:t></a:t>
            </a:r>
            <a:r>
              <a:rPr lang="en-US" b="1" dirty="0">
                <a:solidFill>
                  <a:srgbClr val="FF0000"/>
                </a:solidFill>
                <a:latin typeface="Garamond" charset="0"/>
              </a:rPr>
              <a:t>SFR</a:t>
            </a:r>
            <a:r>
              <a:rPr lang="en-US" dirty="0">
                <a:solidFill>
                  <a:srgbClr val="FF0000"/>
                </a:solidFill>
                <a:latin typeface="Garamond" charset="0"/>
              </a:rPr>
              <a:t> (</a:t>
            </a:r>
            <a:r>
              <a:rPr lang="en-US" dirty="0">
                <a:solidFill>
                  <a:srgbClr val="FF0000"/>
                </a:solidFill>
                <a:latin typeface="Symbol" charset="0"/>
                <a:sym typeface="Symbol" charset="0"/>
              </a:rPr>
              <a:t></a:t>
            </a:r>
            <a:r>
              <a:rPr lang="en-US" dirty="0">
                <a:solidFill>
                  <a:srgbClr val="FF0000"/>
                </a:solidFill>
                <a:latin typeface="Garamond" charset="0"/>
              </a:rPr>
              <a:t>Seism-Free</a:t>
            </a:r>
          </a:p>
          <a:p>
            <a:r>
              <a:rPr lang="en-US" dirty="0">
                <a:solidFill>
                  <a:srgbClr val="FF0000"/>
                </a:solidFill>
                <a:latin typeface="Garamond" charset="0"/>
              </a:rPr>
              <a:t>Reconstruction, the noise is coherent because central area suspensions are close each other)</a:t>
            </a:r>
          </a:p>
          <a:p>
            <a:r>
              <a:rPr lang="en-US" b="1" dirty="0">
                <a:solidFill>
                  <a:srgbClr val="FF0000"/>
                </a:solidFill>
                <a:latin typeface="Garamond" charset="0"/>
              </a:rPr>
              <a:t>             +</a:t>
            </a:r>
          </a:p>
          <a:p>
            <a:r>
              <a:rPr lang="en-US" b="1" dirty="0">
                <a:solidFill>
                  <a:srgbClr val="FF0000"/>
                </a:solidFill>
                <a:latin typeface="Garamond" charset="0"/>
              </a:rPr>
              <a:t>GIPC</a:t>
            </a:r>
            <a:r>
              <a:rPr lang="en-US" dirty="0">
                <a:solidFill>
                  <a:srgbClr val="FF0000"/>
                </a:solidFill>
                <a:latin typeface="Garamond" charset="0"/>
              </a:rPr>
              <a:t> (Global-Inverted-Pendulum Control, for 3-km- separated </a:t>
            </a:r>
            <a:r>
              <a:rPr lang="en-US" dirty="0" err="1">
                <a:solidFill>
                  <a:srgbClr val="FF0000"/>
                </a:solidFill>
                <a:latin typeface="Garamond" charset="0"/>
              </a:rPr>
              <a:t>susp</a:t>
            </a:r>
            <a:r>
              <a:rPr lang="en-US" dirty="0">
                <a:solidFill>
                  <a:srgbClr val="FF0000"/>
                </a:solidFill>
                <a:latin typeface="Garamond" charset="0"/>
              </a:rPr>
              <a:t>.)</a:t>
            </a:r>
          </a:p>
        </p:txBody>
      </p:sp>
      <p:sp>
        <p:nvSpPr>
          <p:cNvPr id="22" name="Rectangle 6"/>
          <p:cNvSpPr>
            <a:spLocks noChangeArrowheads="1"/>
          </p:cNvSpPr>
          <p:nvPr/>
        </p:nvSpPr>
        <p:spPr bwMode="auto">
          <a:xfrm>
            <a:off x="9925877" y="1066801"/>
            <a:ext cx="1981200" cy="120032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r>
              <a:rPr lang="en-US" dirty="0">
                <a:latin typeface="Garamond" charset="0"/>
              </a:rPr>
              <a:t>local LVDTs, used in-loop sense and re-inject </a:t>
            </a:r>
            <a:r>
              <a:rPr lang="en-US" dirty="0">
                <a:latin typeface="Symbol" charset="0"/>
                <a:sym typeface="Symbol" charset="0"/>
              </a:rPr>
              <a:t></a:t>
            </a:r>
            <a:r>
              <a:rPr lang="en-US" dirty="0">
                <a:latin typeface="Garamond" charset="0"/>
              </a:rPr>
              <a:t>seismic noise</a:t>
            </a:r>
          </a:p>
        </p:txBody>
      </p:sp>
      <p:pic>
        <p:nvPicPr>
          <p:cNvPr id="23" name="Picture 7" descr="virgolog"/>
          <p:cNvPicPr>
            <a:picLocks noChangeAspect="1" noChangeArrowheads="1"/>
          </p:cNvPicPr>
          <p:nvPr/>
        </p:nvPicPr>
        <p:blipFill>
          <a:blip r:embed="rId3">
            <a:extLst>
              <a:ext uri="{28A0092B-C50C-407E-A947-70E740481C1C}">
                <a14:useLocalDpi xmlns:a14="http://schemas.microsoft.com/office/drawing/2010/main" val="0"/>
              </a:ext>
            </a:extLst>
          </a:blip>
          <a:srcRect r="54401"/>
          <a:stretch>
            <a:fillRect/>
          </a:stretch>
        </p:blipFill>
        <p:spPr bwMode="auto">
          <a:xfrm rot="2700000">
            <a:off x="9149581" y="238886"/>
            <a:ext cx="2010967" cy="737481"/>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4663314" y="1588471"/>
            <a:ext cx="4570546" cy="3452155"/>
            <a:chOff x="1747837" y="1588470"/>
            <a:chExt cx="4570546" cy="3452155"/>
          </a:xfrm>
        </p:grpSpPr>
        <p:sp>
          <p:nvSpPr>
            <p:cNvPr id="25" name="Striped Right Arrow 24"/>
            <p:cNvSpPr/>
            <p:nvPr/>
          </p:nvSpPr>
          <p:spPr>
            <a:xfrm rot="5400000">
              <a:off x="2098982" y="1552087"/>
              <a:ext cx="757237" cy="1200150"/>
            </a:xfrm>
            <a:prstGeom prst="stripedRightArrow">
              <a:avLst/>
            </a:prstGeom>
            <a:solidFill>
              <a:schemeClr val="accent2">
                <a:alpha val="1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Striped Right Arrow 25"/>
            <p:cNvSpPr/>
            <p:nvPr/>
          </p:nvSpPr>
          <p:spPr>
            <a:xfrm rot="5400000">
              <a:off x="5339689" y="1367014"/>
              <a:ext cx="757237" cy="1200150"/>
            </a:xfrm>
            <a:prstGeom prst="stripedRightArrow">
              <a:avLst/>
            </a:prstGeom>
            <a:solidFill>
              <a:schemeClr val="accent2">
                <a:alpha val="1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Striped Right Arrow 26"/>
            <p:cNvSpPr/>
            <p:nvPr/>
          </p:nvSpPr>
          <p:spPr>
            <a:xfrm rot="5400000">
              <a:off x="1969293" y="4061932"/>
              <a:ext cx="757237" cy="1200150"/>
            </a:xfrm>
            <a:prstGeom prst="stripedRightArrow">
              <a:avLst/>
            </a:prstGeom>
            <a:solidFill>
              <a:schemeClr val="accent2">
                <a:alpha val="1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triped Right Arrow 27"/>
            <p:cNvSpPr/>
            <p:nvPr/>
          </p:nvSpPr>
          <p:spPr>
            <a:xfrm rot="5400000">
              <a:off x="5339689" y="3979162"/>
              <a:ext cx="757237" cy="1200150"/>
            </a:xfrm>
            <a:prstGeom prst="stripedRightArrow">
              <a:avLst/>
            </a:prstGeom>
            <a:solidFill>
              <a:schemeClr val="accent2">
                <a:alpha val="1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Footer Placeholder 4"/>
          <p:cNvSpPr>
            <a:spLocks noGrp="1"/>
          </p:cNvSpPr>
          <p:nvPr>
            <p:ph type="ftr" sz="quarter" idx="12"/>
          </p:nvPr>
        </p:nvSpPr>
        <p:spPr>
          <a:xfrm>
            <a:off x="3469797" y="6531373"/>
            <a:ext cx="5238750" cy="365125"/>
          </a:xfrm>
        </p:spPr>
        <p:txBody>
          <a:bodyPr/>
          <a:lstStyle/>
          <a:p>
            <a:r>
              <a:rPr lang="en-US"/>
              <a:t>GWDAW – Hamilton Island, May 9 2017</a:t>
            </a:r>
            <a:endParaRPr lang="en-US" dirty="0"/>
          </a:p>
        </p:txBody>
      </p:sp>
      <p:sp>
        <p:nvSpPr>
          <p:cNvPr id="30" name="TextBox 29"/>
          <p:cNvSpPr txBox="1"/>
          <p:nvPr/>
        </p:nvSpPr>
        <p:spPr>
          <a:xfrm>
            <a:off x="1517734" y="2025719"/>
            <a:ext cx="1911101" cy="923330"/>
          </a:xfrm>
          <a:prstGeom prst="rect">
            <a:avLst/>
          </a:prstGeom>
          <a:noFill/>
        </p:spPr>
        <p:txBody>
          <a:bodyPr wrap="none" rtlCol="0">
            <a:spAutoFit/>
          </a:bodyPr>
          <a:lstStyle/>
          <a:p>
            <a:r>
              <a:rPr lang="en-US" dirty="0"/>
              <a:t>Central area</a:t>
            </a:r>
          </a:p>
          <a:p>
            <a:r>
              <a:rPr lang="en-US" dirty="0"/>
              <a:t>ITM as reference</a:t>
            </a:r>
          </a:p>
          <a:p>
            <a:endParaRPr lang="en-US" dirty="0"/>
          </a:p>
        </p:txBody>
      </p:sp>
      <p:sp>
        <p:nvSpPr>
          <p:cNvPr id="31" name="TextBox 30"/>
          <p:cNvSpPr txBox="1"/>
          <p:nvPr/>
        </p:nvSpPr>
        <p:spPr>
          <a:xfrm>
            <a:off x="1623750" y="4804880"/>
            <a:ext cx="606256" cy="369332"/>
          </a:xfrm>
          <a:prstGeom prst="rect">
            <a:avLst/>
          </a:prstGeom>
          <a:noFill/>
        </p:spPr>
        <p:txBody>
          <a:bodyPr wrap="none" rtlCol="0">
            <a:spAutoFit/>
          </a:bodyPr>
          <a:lstStyle/>
          <a:p>
            <a:r>
              <a:rPr lang="en-US" dirty="0"/>
              <a:t>ETM</a:t>
            </a:r>
          </a:p>
        </p:txBody>
      </p:sp>
      <p:sp>
        <p:nvSpPr>
          <p:cNvPr id="32" name="Rectangle 31"/>
          <p:cNvSpPr/>
          <p:nvPr/>
        </p:nvSpPr>
        <p:spPr>
          <a:xfrm>
            <a:off x="-13672" y="961"/>
            <a:ext cx="2831353" cy="1754326"/>
          </a:xfrm>
          <a:prstGeom prst="rect">
            <a:avLst/>
          </a:prstGeom>
        </p:spPr>
        <p:txBody>
          <a:bodyPr wrap="none">
            <a:spAutoFit/>
          </a:bodyPr>
          <a:lstStyle/>
          <a:p>
            <a:r>
              <a:rPr lang="en-US" b="1" dirty="0"/>
              <a:t>Pics from the past:</a:t>
            </a:r>
          </a:p>
          <a:p>
            <a:r>
              <a:rPr lang="en-US" b="1" dirty="0"/>
              <a:t>potentially with </a:t>
            </a:r>
            <a:r>
              <a:rPr lang="en-US" b="1" dirty="0" err="1"/>
              <a:t>AdV</a:t>
            </a:r>
            <a:r>
              <a:rPr lang="en-US" b="1" dirty="0"/>
              <a:t> we </a:t>
            </a:r>
          </a:p>
          <a:p>
            <a:r>
              <a:rPr lang="en-US" b="1" dirty="0"/>
              <a:t>can do even better</a:t>
            </a:r>
          </a:p>
          <a:p>
            <a:endParaRPr lang="en-US" b="1" dirty="0"/>
          </a:p>
          <a:p>
            <a:pPr marL="285750" indent="-285750">
              <a:buFont typeface="Arial" charset="0"/>
              <a:buChar char="•"/>
            </a:pPr>
            <a:r>
              <a:rPr lang="en-US" b="1" dirty="0"/>
              <a:t>Better payloads,</a:t>
            </a:r>
          </a:p>
          <a:p>
            <a:pPr marL="285750" indent="-285750">
              <a:buFont typeface="Arial" charset="0"/>
              <a:buChar char="•"/>
            </a:pPr>
            <a:r>
              <a:rPr lang="en-US" b="1" dirty="0"/>
              <a:t>Optimized study</a:t>
            </a:r>
          </a:p>
        </p:txBody>
      </p:sp>
    </p:spTree>
    <p:extLst>
      <p:ext uri="{BB962C8B-B14F-4D97-AF65-F5344CB8AC3E}">
        <p14:creationId xmlns:p14="http://schemas.microsoft.com/office/powerpoint/2010/main" val="84567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E173A6C-60FB-420C-9795-70D997F74414}" type="slidenum">
              <a:rPr lang="fr-FR" smtClean="0"/>
              <a:pPr>
                <a:defRPr/>
              </a:pPr>
              <a:t>16</a:t>
            </a:fld>
            <a:endParaRPr lang="fr-FR" dirty="0"/>
          </a:p>
        </p:txBody>
      </p:sp>
      <p:sp>
        <p:nvSpPr>
          <p:cNvPr id="29" name="Footer Placeholder 4"/>
          <p:cNvSpPr>
            <a:spLocks noGrp="1"/>
          </p:cNvSpPr>
          <p:nvPr>
            <p:ph type="ftr" sz="quarter" idx="12"/>
          </p:nvPr>
        </p:nvSpPr>
        <p:spPr>
          <a:xfrm>
            <a:off x="3469797" y="6531373"/>
            <a:ext cx="5238750" cy="365125"/>
          </a:xfrm>
        </p:spPr>
        <p:txBody>
          <a:bodyPr/>
          <a:lstStyle/>
          <a:p>
            <a:r>
              <a:rPr lang="en-US"/>
              <a:t>GWDAW – Hamilton Island, May 9 2017</a:t>
            </a:r>
            <a:endParaRPr lang="en-US" dirty="0"/>
          </a:p>
        </p:txBody>
      </p:sp>
      <p:sp>
        <p:nvSpPr>
          <p:cNvPr id="71" name="Date Placeholder 3"/>
          <p:cNvSpPr txBox="1">
            <a:spLocks/>
          </p:cNvSpPr>
          <p:nvPr/>
        </p:nvSpPr>
        <p:spPr>
          <a:xfrm>
            <a:off x="1475410" y="6288742"/>
            <a:ext cx="2516716" cy="365125"/>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EM-MSC-251007</a:t>
            </a:r>
          </a:p>
        </p:txBody>
      </p:sp>
      <p:sp>
        <p:nvSpPr>
          <p:cNvPr id="75" name="Text Box 5"/>
          <p:cNvSpPr txBox="1">
            <a:spLocks noChangeArrowheads="1"/>
          </p:cNvSpPr>
          <p:nvPr/>
        </p:nvSpPr>
        <p:spPr bwMode="auto">
          <a:xfrm>
            <a:off x="3074505" y="1"/>
            <a:ext cx="6331862" cy="461665"/>
          </a:xfrm>
          <a:prstGeom prst="rect">
            <a:avLst/>
          </a:prstGeom>
          <a:solidFill>
            <a:srgbClr val="FFFF6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Garamond" charset="0"/>
                <a:ea typeface="ＭＳ Ｐゴシック" charset="-128"/>
              </a:defRPr>
            </a:lvl1pPr>
            <a:lvl2pPr marL="742950" indent="-285750">
              <a:defRPr sz="2400">
                <a:solidFill>
                  <a:schemeClr val="tx1"/>
                </a:solidFill>
                <a:latin typeface="Garamond" charset="0"/>
                <a:ea typeface="ＭＳ Ｐゴシック" charset="-128"/>
              </a:defRPr>
            </a:lvl2pPr>
            <a:lvl3pPr marL="1143000" indent="-228600">
              <a:defRPr sz="2400">
                <a:solidFill>
                  <a:schemeClr val="tx1"/>
                </a:solidFill>
                <a:latin typeface="Garamond" charset="0"/>
                <a:ea typeface="ＭＳ Ｐゴシック" charset="-128"/>
              </a:defRPr>
            </a:lvl3pPr>
            <a:lvl4pPr marL="1600200" indent="-228600">
              <a:defRPr sz="2400">
                <a:solidFill>
                  <a:schemeClr val="tx1"/>
                </a:solidFill>
                <a:latin typeface="Garamond" charset="0"/>
                <a:ea typeface="ＭＳ Ｐゴシック" charset="-128"/>
              </a:defRPr>
            </a:lvl4pPr>
            <a:lvl5pPr marL="2057400" indent="-22860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r>
              <a:rPr lang="en-US" altLang="x-none" b="1" dirty="0"/>
              <a:t>MSC VS robustness </a:t>
            </a:r>
            <a:r>
              <a:rPr lang="en-US" altLang="x-none" b="1"/>
              <a:t>: earthquakes/stable </a:t>
            </a:r>
            <a:r>
              <a:rPr lang="en-US" altLang="x-none" b="1" dirty="0"/>
              <a:t>GIPC</a:t>
            </a:r>
          </a:p>
        </p:txBody>
      </p:sp>
      <p:sp>
        <p:nvSpPr>
          <p:cNvPr id="76" name="Text Box 25"/>
          <p:cNvSpPr txBox="1">
            <a:spLocks noChangeArrowheads="1"/>
          </p:cNvSpPr>
          <p:nvPr/>
        </p:nvSpPr>
        <p:spPr bwMode="auto">
          <a:xfrm>
            <a:off x="2518397" y="852488"/>
            <a:ext cx="2525820" cy="369332"/>
          </a:xfrm>
          <a:prstGeom prst="rect">
            <a:avLst/>
          </a:prstGeom>
          <a:solidFill>
            <a:srgbClr val="FFFF6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Garamond" charset="0"/>
                <a:ea typeface="ＭＳ Ｐゴシック" charset="-128"/>
              </a:defRPr>
            </a:lvl1pPr>
            <a:lvl2pPr marL="742950" indent="-285750">
              <a:defRPr sz="2400">
                <a:solidFill>
                  <a:schemeClr val="tx1"/>
                </a:solidFill>
                <a:latin typeface="Garamond" charset="0"/>
                <a:ea typeface="ＭＳ Ｐゴシック" charset="-128"/>
              </a:defRPr>
            </a:lvl2pPr>
            <a:lvl3pPr marL="1143000" indent="-228600">
              <a:defRPr sz="2400">
                <a:solidFill>
                  <a:schemeClr val="tx1"/>
                </a:solidFill>
                <a:latin typeface="Garamond" charset="0"/>
                <a:ea typeface="ＭＳ Ｐゴシック" charset="-128"/>
              </a:defRPr>
            </a:lvl3pPr>
            <a:lvl4pPr marL="1600200" indent="-228600">
              <a:defRPr sz="2400">
                <a:solidFill>
                  <a:schemeClr val="tx1"/>
                </a:solidFill>
                <a:latin typeface="Garamond" charset="0"/>
                <a:ea typeface="ＭＳ Ｐゴシック" charset="-128"/>
              </a:defRPr>
            </a:lvl4pPr>
            <a:lvl5pPr marL="2057400" indent="-22860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r>
              <a:rPr lang="en-US" altLang="x-none" sz="1800" b="1"/>
              <a:t>A </a:t>
            </a:r>
            <a:r>
              <a:rPr lang="ja-JP" altLang="en-US" sz="1800" b="1"/>
              <a:t>“</a:t>
            </a:r>
            <a:r>
              <a:rPr lang="en-US" altLang="ja-JP" sz="1800" b="1"/>
              <a:t>lucky</a:t>
            </a:r>
            <a:r>
              <a:rPr lang="ja-JP" altLang="en-US" sz="1800" b="1"/>
              <a:t>”</a:t>
            </a:r>
            <a:r>
              <a:rPr lang="en-US" altLang="ja-JP" sz="1800" b="1"/>
              <a:t> occurrence !</a:t>
            </a:r>
            <a:r>
              <a:rPr lang="en-US" altLang="ja-JP" sz="1800"/>
              <a:t>*</a:t>
            </a:r>
            <a:endParaRPr lang="en-US" altLang="x-none" sz="1800" b="1"/>
          </a:p>
        </p:txBody>
      </p:sp>
      <p:pic>
        <p:nvPicPr>
          <p:cNvPr id="77" name="Picture 26" descr="18688_pGIPC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8223" y="803276"/>
            <a:ext cx="6675437"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Text Box 27"/>
          <p:cNvSpPr txBox="1">
            <a:spLocks noChangeArrowheads="1"/>
          </p:cNvSpPr>
          <p:nvPr/>
        </p:nvSpPr>
        <p:spPr bwMode="auto">
          <a:xfrm>
            <a:off x="2961309" y="1385888"/>
            <a:ext cx="1375698"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Garamond" charset="0"/>
                <a:ea typeface="ＭＳ Ｐゴシック" charset="-128"/>
              </a:defRPr>
            </a:lvl1pPr>
            <a:lvl2pPr marL="742950" indent="-285750">
              <a:defRPr sz="2400">
                <a:solidFill>
                  <a:schemeClr val="tx1"/>
                </a:solidFill>
                <a:latin typeface="Garamond" charset="0"/>
                <a:ea typeface="ＭＳ Ｐゴシック" charset="-128"/>
              </a:defRPr>
            </a:lvl2pPr>
            <a:lvl3pPr marL="1143000" indent="-228600">
              <a:defRPr sz="2400">
                <a:solidFill>
                  <a:schemeClr val="tx1"/>
                </a:solidFill>
                <a:latin typeface="Garamond" charset="0"/>
                <a:ea typeface="ＭＳ Ｐゴシック" charset="-128"/>
              </a:defRPr>
            </a:lvl3pPr>
            <a:lvl4pPr marL="1600200" indent="-228600">
              <a:defRPr sz="2400">
                <a:solidFill>
                  <a:schemeClr val="tx1"/>
                </a:solidFill>
                <a:latin typeface="Garamond" charset="0"/>
                <a:ea typeface="ＭＳ Ｐゴシック" charset="-128"/>
              </a:defRPr>
            </a:lvl4pPr>
            <a:lvl5pPr marL="2057400" indent="-22860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r>
              <a:rPr lang="en-US" altLang="x-none" sz="1800" b="1"/>
              <a:t>40 </a:t>
            </a:r>
            <a:r>
              <a:rPr lang="en-US" altLang="x-none" sz="1800" b="1">
                <a:latin typeface="Symbol" charset="2"/>
                <a:sym typeface="Symbol" charset="2"/>
              </a:rPr>
              <a:t></a:t>
            </a:r>
            <a:r>
              <a:rPr lang="en-US" altLang="x-none" sz="1800" b="1"/>
              <a:t>m peak</a:t>
            </a:r>
            <a:r>
              <a:rPr lang="en-US" altLang="x-none" sz="1800"/>
              <a:t> </a:t>
            </a:r>
          </a:p>
        </p:txBody>
      </p:sp>
      <p:sp>
        <p:nvSpPr>
          <p:cNvPr id="79" name="Line 28"/>
          <p:cNvSpPr>
            <a:spLocks noChangeShapeType="1"/>
          </p:cNvSpPr>
          <p:nvPr/>
        </p:nvSpPr>
        <p:spPr bwMode="auto">
          <a:xfrm>
            <a:off x="5766422" y="1524000"/>
            <a:ext cx="685800" cy="1524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29"/>
          <p:cNvSpPr>
            <a:spLocks noChangeShapeType="1"/>
          </p:cNvSpPr>
          <p:nvPr/>
        </p:nvSpPr>
        <p:spPr bwMode="auto">
          <a:xfrm flipH="1">
            <a:off x="4242422" y="1524000"/>
            <a:ext cx="15240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Text Box 30"/>
          <p:cNvSpPr txBox="1">
            <a:spLocks noChangeArrowheads="1"/>
          </p:cNvSpPr>
          <p:nvPr/>
        </p:nvSpPr>
        <p:spPr bwMode="auto">
          <a:xfrm>
            <a:off x="4853609" y="487363"/>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Garamond" charset="0"/>
                <a:ea typeface="ＭＳ Ｐゴシック" charset="-128"/>
              </a:defRPr>
            </a:lvl1pPr>
            <a:lvl2pPr marL="742950" indent="-285750">
              <a:defRPr sz="2400">
                <a:solidFill>
                  <a:schemeClr val="tx1"/>
                </a:solidFill>
                <a:latin typeface="Garamond" charset="0"/>
                <a:ea typeface="ＭＳ Ｐゴシック" charset="-128"/>
              </a:defRPr>
            </a:lvl2pPr>
            <a:lvl3pPr marL="1143000" indent="-228600">
              <a:defRPr sz="2400">
                <a:solidFill>
                  <a:schemeClr val="tx1"/>
                </a:solidFill>
                <a:latin typeface="Garamond" charset="0"/>
                <a:ea typeface="ＭＳ Ｐゴシック" charset="-128"/>
              </a:defRPr>
            </a:lvl3pPr>
            <a:lvl4pPr marL="1600200" indent="-228600">
              <a:defRPr sz="2400">
                <a:solidFill>
                  <a:schemeClr val="tx1"/>
                </a:solidFill>
                <a:latin typeface="Garamond" charset="0"/>
                <a:ea typeface="ＭＳ Ｐゴシック" charset="-128"/>
              </a:defRPr>
            </a:lvl4pPr>
            <a:lvl5pPr marL="2057400" indent="-22860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r>
              <a:rPr lang="en-US" altLang="x-none"/>
              <a:t>Comparison of two events with similar local amplitude</a:t>
            </a:r>
          </a:p>
        </p:txBody>
      </p:sp>
      <p:sp>
        <p:nvSpPr>
          <p:cNvPr id="82" name="Rectangle 31"/>
          <p:cNvSpPr>
            <a:spLocks noChangeArrowheads="1"/>
          </p:cNvSpPr>
          <p:nvPr/>
        </p:nvSpPr>
        <p:spPr bwMode="auto">
          <a:xfrm>
            <a:off x="2745410" y="2028826"/>
            <a:ext cx="1789113"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Garamond" charset="0"/>
                <a:ea typeface="ＭＳ Ｐゴシック" charset="-128"/>
              </a:defRPr>
            </a:lvl1pPr>
            <a:lvl2pPr marL="742950" indent="-285750">
              <a:defRPr sz="2400">
                <a:solidFill>
                  <a:schemeClr val="tx1"/>
                </a:solidFill>
                <a:latin typeface="Garamond" charset="0"/>
                <a:ea typeface="ＭＳ Ｐゴシック" charset="-128"/>
              </a:defRPr>
            </a:lvl2pPr>
            <a:lvl3pPr marL="1143000" indent="-228600">
              <a:defRPr sz="2400">
                <a:solidFill>
                  <a:schemeClr val="tx1"/>
                </a:solidFill>
                <a:latin typeface="Garamond" charset="0"/>
                <a:ea typeface="ＭＳ Ｐゴシック" charset="-128"/>
              </a:defRPr>
            </a:lvl3pPr>
            <a:lvl4pPr marL="1600200" indent="-228600">
              <a:defRPr sz="2400">
                <a:solidFill>
                  <a:schemeClr val="tx1"/>
                </a:solidFill>
                <a:latin typeface="Garamond" charset="0"/>
                <a:ea typeface="ＭＳ Ｐゴシック" charset="-128"/>
              </a:defRPr>
            </a:lvl4pPr>
            <a:lvl5pPr marL="2057400" indent="-22860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r>
              <a:rPr lang="en-US" altLang="x-none" sz="1800"/>
              <a:t>Previously we had</a:t>
            </a:r>
          </a:p>
          <a:p>
            <a:r>
              <a:rPr lang="en-US" altLang="x-none" sz="1800"/>
              <a:t>saturation as the </a:t>
            </a:r>
          </a:p>
          <a:p>
            <a:r>
              <a:rPr lang="en-US" altLang="x-none" sz="1800"/>
              <a:t>amplitude was</a:t>
            </a:r>
          </a:p>
          <a:p>
            <a:r>
              <a:rPr lang="en-US" altLang="x-none" sz="1800"/>
              <a:t>less than </a:t>
            </a:r>
            <a:r>
              <a:rPr lang="en-US" altLang="x-none" sz="1800" b="1"/>
              <a:t>20 </a:t>
            </a:r>
            <a:r>
              <a:rPr lang="en-US" altLang="x-none" sz="1800" b="1">
                <a:latin typeface="Symbol" charset="2"/>
                <a:sym typeface="Symbol" charset="2"/>
              </a:rPr>
              <a:t></a:t>
            </a:r>
            <a:r>
              <a:rPr lang="en-US" altLang="x-none" sz="1800" b="1"/>
              <a:t>m</a:t>
            </a:r>
            <a:r>
              <a:rPr lang="en-US" altLang="x-none" sz="1800"/>
              <a:t> </a:t>
            </a:r>
          </a:p>
        </p:txBody>
      </p:sp>
      <p:sp>
        <p:nvSpPr>
          <p:cNvPr id="83" name="Rectangle 32"/>
          <p:cNvSpPr>
            <a:spLocks noChangeArrowheads="1"/>
          </p:cNvSpPr>
          <p:nvPr/>
        </p:nvSpPr>
        <p:spPr bwMode="auto">
          <a:xfrm>
            <a:off x="2745410" y="3368676"/>
            <a:ext cx="1889125" cy="1196975"/>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lvl1pPr>
              <a:defRPr sz="2400">
                <a:solidFill>
                  <a:schemeClr val="tx1"/>
                </a:solidFill>
                <a:latin typeface="Garamond" charset="0"/>
                <a:ea typeface="ＭＳ Ｐゴシック" charset="-128"/>
              </a:defRPr>
            </a:lvl1pPr>
            <a:lvl2pPr marL="742950" indent="-285750">
              <a:defRPr sz="2400">
                <a:solidFill>
                  <a:schemeClr val="tx1"/>
                </a:solidFill>
                <a:latin typeface="Garamond" charset="0"/>
                <a:ea typeface="ＭＳ Ｐゴシック" charset="-128"/>
              </a:defRPr>
            </a:lvl2pPr>
            <a:lvl3pPr marL="1143000" indent="-228600">
              <a:defRPr sz="2400">
                <a:solidFill>
                  <a:schemeClr val="tx1"/>
                </a:solidFill>
                <a:latin typeface="Garamond" charset="0"/>
                <a:ea typeface="ＭＳ Ｐゴシック" charset="-128"/>
              </a:defRPr>
            </a:lvl3pPr>
            <a:lvl4pPr marL="1600200" indent="-228600">
              <a:defRPr sz="2400">
                <a:solidFill>
                  <a:schemeClr val="tx1"/>
                </a:solidFill>
                <a:latin typeface="Garamond" charset="0"/>
                <a:ea typeface="ＭＳ Ｐゴシック" charset="-128"/>
              </a:defRPr>
            </a:lvl4pPr>
            <a:lvl5pPr marL="2057400" indent="-22860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r>
              <a:rPr lang="en-US" altLang="x-none"/>
              <a:t>The system </a:t>
            </a:r>
          </a:p>
          <a:p>
            <a:r>
              <a:rPr lang="en-US" altLang="x-none"/>
              <a:t>is much more </a:t>
            </a:r>
          </a:p>
          <a:p>
            <a:r>
              <a:rPr lang="en-US" altLang="x-none"/>
              <a:t>robust .</a:t>
            </a:r>
          </a:p>
        </p:txBody>
      </p:sp>
      <p:sp>
        <p:nvSpPr>
          <p:cNvPr id="84" name="Rectangle 33"/>
          <p:cNvSpPr>
            <a:spLocks noChangeArrowheads="1"/>
          </p:cNvSpPr>
          <p:nvPr/>
        </p:nvSpPr>
        <p:spPr bwMode="auto">
          <a:xfrm>
            <a:off x="2745409" y="4610101"/>
            <a:ext cx="1982788" cy="1200329"/>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defRPr sz="2400">
                <a:solidFill>
                  <a:schemeClr val="tx1"/>
                </a:solidFill>
                <a:latin typeface="Garamond" charset="0"/>
                <a:ea typeface="ＭＳ Ｐゴシック" charset="-128"/>
              </a:defRPr>
            </a:lvl1pPr>
            <a:lvl2pPr marL="742950" indent="-285750">
              <a:defRPr sz="2400">
                <a:solidFill>
                  <a:schemeClr val="tx1"/>
                </a:solidFill>
                <a:latin typeface="Garamond" charset="0"/>
                <a:ea typeface="ＭＳ Ｐゴシック" charset="-128"/>
              </a:defRPr>
            </a:lvl2pPr>
            <a:lvl3pPr marL="1143000" indent="-228600">
              <a:defRPr sz="2400">
                <a:solidFill>
                  <a:schemeClr val="tx1"/>
                </a:solidFill>
                <a:latin typeface="Garamond" charset="0"/>
                <a:ea typeface="ＭＳ Ｐゴシック" charset="-128"/>
              </a:defRPr>
            </a:lvl3pPr>
            <a:lvl4pPr marL="1600200" indent="-228600">
              <a:defRPr sz="2400">
                <a:solidFill>
                  <a:schemeClr val="tx1"/>
                </a:solidFill>
                <a:latin typeface="Garamond" charset="0"/>
                <a:ea typeface="ＭＳ Ｐゴシック" charset="-128"/>
              </a:defRPr>
            </a:lvl4pPr>
            <a:lvl5pPr marL="2057400" indent="-22860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r>
              <a:rPr lang="en-US" altLang="x-none"/>
              <a:t>Correction dynamics more </a:t>
            </a:r>
          </a:p>
          <a:p>
            <a:r>
              <a:rPr lang="en-US" altLang="x-none"/>
              <a:t>than doubled.  </a:t>
            </a:r>
          </a:p>
        </p:txBody>
      </p:sp>
      <p:grpSp>
        <p:nvGrpSpPr>
          <p:cNvPr id="85" name="Group 34"/>
          <p:cNvGrpSpPr>
            <a:grpSpLocks/>
          </p:cNvGrpSpPr>
          <p:nvPr/>
        </p:nvGrpSpPr>
        <p:grpSpPr bwMode="auto">
          <a:xfrm>
            <a:off x="9576422" y="1524000"/>
            <a:ext cx="1752600" cy="4191000"/>
            <a:chOff x="4368" y="960"/>
            <a:chExt cx="1104" cy="2640"/>
          </a:xfrm>
        </p:grpSpPr>
        <p:sp>
          <p:nvSpPr>
            <p:cNvPr id="86" name="Rectangle 35"/>
            <p:cNvSpPr>
              <a:spLocks noChangeArrowheads="1"/>
            </p:cNvSpPr>
            <p:nvPr/>
          </p:nvSpPr>
          <p:spPr bwMode="auto">
            <a:xfrm>
              <a:off x="4368" y="2544"/>
              <a:ext cx="1104" cy="432"/>
            </a:xfrm>
            <a:prstGeom prst="rect">
              <a:avLst/>
            </a:prstGeom>
            <a:solidFill>
              <a:srgbClr val="FFFF66">
                <a:alpha val="2392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Garamond" charset="0"/>
                  <a:ea typeface="ＭＳ Ｐゴシック" charset="-128"/>
                </a:defRPr>
              </a:lvl1pPr>
              <a:lvl2pPr marL="742950" indent="-285750">
                <a:defRPr sz="2400">
                  <a:solidFill>
                    <a:schemeClr val="tx1"/>
                  </a:solidFill>
                  <a:latin typeface="Garamond" charset="0"/>
                  <a:ea typeface="ＭＳ Ｐゴシック" charset="-128"/>
                </a:defRPr>
              </a:lvl2pPr>
              <a:lvl3pPr marL="1143000" indent="-228600">
                <a:defRPr sz="2400">
                  <a:solidFill>
                    <a:schemeClr val="tx1"/>
                  </a:solidFill>
                  <a:latin typeface="Garamond" charset="0"/>
                  <a:ea typeface="ＭＳ Ｐゴシック" charset="-128"/>
                </a:defRPr>
              </a:lvl3pPr>
              <a:lvl4pPr marL="1600200" indent="-228600">
                <a:defRPr sz="2400">
                  <a:solidFill>
                    <a:schemeClr val="tx1"/>
                  </a:solidFill>
                  <a:latin typeface="Garamond" charset="0"/>
                  <a:ea typeface="ＭＳ Ｐゴシック" charset="-128"/>
                </a:defRPr>
              </a:lvl4pPr>
              <a:lvl5pPr marL="2057400" indent="-22860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endParaRPr lang="x-none" altLang="x-none"/>
            </a:p>
          </p:txBody>
        </p:sp>
        <p:sp>
          <p:nvSpPr>
            <p:cNvPr id="87" name="Rectangle 36"/>
            <p:cNvSpPr>
              <a:spLocks noChangeArrowheads="1"/>
            </p:cNvSpPr>
            <p:nvPr/>
          </p:nvSpPr>
          <p:spPr bwMode="auto">
            <a:xfrm>
              <a:off x="4368" y="3168"/>
              <a:ext cx="1104" cy="432"/>
            </a:xfrm>
            <a:prstGeom prst="rect">
              <a:avLst/>
            </a:prstGeom>
            <a:solidFill>
              <a:srgbClr val="FFFF66">
                <a:alpha val="2392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Garamond" charset="0"/>
                  <a:ea typeface="ＭＳ Ｐゴシック" charset="-128"/>
                </a:defRPr>
              </a:lvl1pPr>
              <a:lvl2pPr marL="742950" indent="-285750">
                <a:defRPr sz="2400">
                  <a:solidFill>
                    <a:schemeClr val="tx1"/>
                  </a:solidFill>
                  <a:latin typeface="Garamond" charset="0"/>
                  <a:ea typeface="ＭＳ Ｐゴシック" charset="-128"/>
                </a:defRPr>
              </a:lvl2pPr>
              <a:lvl3pPr marL="1143000" indent="-228600">
                <a:defRPr sz="2400">
                  <a:solidFill>
                    <a:schemeClr val="tx1"/>
                  </a:solidFill>
                  <a:latin typeface="Garamond" charset="0"/>
                  <a:ea typeface="ＭＳ Ｐゴシック" charset="-128"/>
                </a:defRPr>
              </a:lvl3pPr>
              <a:lvl4pPr marL="1600200" indent="-228600">
                <a:defRPr sz="2400">
                  <a:solidFill>
                    <a:schemeClr val="tx1"/>
                  </a:solidFill>
                  <a:latin typeface="Garamond" charset="0"/>
                  <a:ea typeface="ＭＳ Ｐゴシック" charset="-128"/>
                </a:defRPr>
              </a:lvl4pPr>
              <a:lvl5pPr marL="2057400" indent="-22860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endParaRPr lang="x-none" altLang="x-none"/>
            </a:p>
          </p:txBody>
        </p:sp>
        <p:sp>
          <p:nvSpPr>
            <p:cNvPr id="88" name="Rectangle 37"/>
            <p:cNvSpPr>
              <a:spLocks noChangeArrowheads="1"/>
            </p:cNvSpPr>
            <p:nvPr/>
          </p:nvSpPr>
          <p:spPr bwMode="auto">
            <a:xfrm>
              <a:off x="4368" y="960"/>
              <a:ext cx="1104" cy="336"/>
            </a:xfrm>
            <a:prstGeom prst="rect">
              <a:avLst/>
            </a:prstGeom>
            <a:solidFill>
              <a:srgbClr val="FFFF66">
                <a:alpha val="2392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Garamond" charset="0"/>
                  <a:ea typeface="ＭＳ Ｐゴシック" charset="-128"/>
                </a:defRPr>
              </a:lvl1pPr>
              <a:lvl2pPr marL="742950" indent="-285750">
                <a:defRPr sz="2400">
                  <a:solidFill>
                    <a:schemeClr val="tx1"/>
                  </a:solidFill>
                  <a:latin typeface="Garamond" charset="0"/>
                  <a:ea typeface="ＭＳ Ｐゴシック" charset="-128"/>
                </a:defRPr>
              </a:lvl2pPr>
              <a:lvl3pPr marL="1143000" indent="-228600">
                <a:defRPr sz="2400">
                  <a:solidFill>
                    <a:schemeClr val="tx1"/>
                  </a:solidFill>
                  <a:latin typeface="Garamond" charset="0"/>
                  <a:ea typeface="ＭＳ Ｐゴシック" charset="-128"/>
                </a:defRPr>
              </a:lvl3pPr>
              <a:lvl4pPr marL="1600200" indent="-228600">
                <a:defRPr sz="2400">
                  <a:solidFill>
                    <a:schemeClr val="tx1"/>
                  </a:solidFill>
                  <a:latin typeface="Garamond" charset="0"/>
                  <a:ea typeface="ＭＳ Ｐゴシック" charset="-128"/>
                </a:defRPr>
              </a:lvl4pPr>
              <a:lvl5pPr marL="2057400" indent="-22860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endParaRPr lang="x-none" altLang="x-none"/>
            </a:p>
          </p:txBody>
        </p:sp>
        <p:sp>
          <p:nvSpPr>
            <p:cNvPr id="89" name="Rectangle 38"/>
            <p:cNvSpPr>
              <a:spLocks noChangeArrowheads="1"/>
            </p:cNvSpPr>
            <p:nvPr/>
          </p:nvSpPr>
          <p:spPr bwMode="auto">
            <a:xfrm>
              <a:off x="4368" y="1632"/>
              <a:ext cx="1104" cy="384"/>
            </a:xfrm>
            <a:prstGeom prst="rect">
              <a:avLst/>
            </a:prstGeom>
            <a:solidFill>
              <a:srgbClr val="FFFF66">
                <a:alpha val="2392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Garamond" charset="0"/>
                  <a:ea typeface="ＭＳ Ｐゴシック" charset="-128"/>
                </a:defRPr>
              </a:lvl1pPr>
              <a:lvl2pPr marL="742950" indent="-285750">
                <a:defRPr sz="2400">
                  <a:solidFill>
                    <a:schemeClr val="tx1"/>
                  </a:solidFill>
                  <a:latin typeface="Garamond" charset="0"/>
                  <a:ea typeface="ＭＳ Ｐゴシック" charset="-128"/>
                </a:defRPr>
              </a:lvl2pPr>
              <a:lvl3pPr marL="1143000" indent="-228600">
                <a:defRPr sz="2400">
                  <a:solidFill>
                    <a:schemeClr val="tx1"/>
                  </a:solidFill>
                  <a:latin typeface="Garamond" charset="0"/>
                  <a:ea typeface="ＭＳ Ｐゴシック" charset="-128"/>
                </a:defRPr>
              </a:lvl3pPr>
              <a:lvl4pPr marL="1600200" indent="-228600">
                <a:defRPr sz="2400">
                  <a:solidFill>
                    <a:schemeClr val="tx1"/>
                  </a:solidFill>
                  <a:latin typeface="Garamond" charset="0"/>
                  <a:ea typeface="ＭＳ Ｐゴシック" charset="-128"/>
                </a:defRPr>
              </a:lvl4pPr>
              <a:lvl5pPr marL="2057400" indent="-22860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endParaRPr lang="x-none" altLang="x-none"/>
            </a:p>
          </p:txBody>
        </p:sp>
      </p:grpSp>
      <p:grpSp>
        <p:nvGrpSpPr>
          <p:cNvPr id="90" name="Group 39"/>
          <p:cNvGrpSpPr>
            <a:grpSpLocks/>
          </p:cNvGrpSpPr>
          <p:nvPr/>
        </p:nvGrpSpPr>
        <p:grpSpPr bwMode="auto">
          <a:xfrm>
            <a:off x="7366622" y="1981200"/>
            <a:ext cx="1981200" cy="1296988"/>
            <a:chOff x="2976" y="1248"/>
            <a:chExt cx="1248" cy="817"/>
          </a:xfrm>
        </p:grpSpPr>
        <p:sp>
          <p:nvSpPr>
            <p:cNvPr id="91" name="Oval 40"/>
            <p:cNvSpPr>
              <a:spLocks noChangeArrowheads="1"/>
            </p:cNvSpPr>
            <p:nvPr/>
          </p:nvSpPr>
          <p:spPr bwMode="auto">
            <a:xfrm>
              <a:off x="3648" y="1248"/>
              <a:ext cx="336" cy="432"/>
            </a:xfrm>
            <a:prstGeom prst="ellipse">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defRPr sz="2400">
                  <a:solidFill>
                    <a:schemeClr val="tx1"/>
                  </a:solidFill>
                  <a:latin typeface="Garamond" charset="0"/>
                  <a:ea typeface="ＭＳ Ｐゴシック" charset="-128"/>
                </a:defRPr>
              </a:lvl1pPr>
              <a:lvl2pPr marL="742950" indent="-285750">
                <a:defRPr sz="2400">
                  <a:solidFill>
                    <a:schemeClr val="tx1"/>
                  </a:solidFill>
                  <a:latin typeface="Garamond" charset="0"/>
                  <a:ea typeface="ＭＳ Ｐゴシック" charset="-128"/>
                </a:defRPr>
              </a:lvl2pPr>
              <a:lvl3pPr marL="1143000" indent="-228600">
                <a:defRPr sz="2400">
                  <a:solidFill>
                    <a:schemeClr val="tx1"/>
                  </a:solidFill>
                  <a:latin typeface="Garamond" charset="0"/>
                  <a:ea typeface="ＭＳ Ｐゴシック" charset="-128"/>
                </a:defRPr>
              </a:lvl3pPr>
              <a:lvl4pPr marL="1600200" indent="-228600">
                <a:defRPr sz="2400">
                  <a:solidFill>
                    <a:schemeClr val="tx1"/>
                  </a:solidFill>
                  <a:latin typeface="Garamond" charset="0"/>
                  <a:ea typeface="ＭＳ Ｐゴシック" charset="-128"/>
                </a:defRPr>
              </a:lvl4pPr>
              <a:lvl5pPr marL="2057400" indent="-22860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endParaRPr lang="x-none" altLang="x-none"/>
            </a:p>
          </p:txBody>
        </p:sp>
        <p:sp>
          <p:nvSpPr>
            <p:cNvPr id="92" name="Text Box 41"/>
            <p:cNvSpPr txBox="1">
              <a:spLocks noChangeArrowheads="1"/>
            </p:cNvSpPr>
            <p:nvPr/>
          </p:nvSpPr>
          <p:spPr bwMode="auto">
            <a:xfrm>
              <a:off x="2976" y="1488"/>
              <a:ext cx="1248" cy="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Garamond" charset="0"/>
                  <a:ea typeface="ＭＳ Ｐゴシック" charset="-128"/>
                </a:defRPr>
              </a:lvl1pPr>
              <a:lvl2pPr marL="742950" indent="-285750">
                <a:defRPr sz="2400">
                  <a:solidFill>
                    <a:schemeClr val="tx1"/>
                  </a:solidFill>
                  <a:latin typeface="Garamond" charset="0"/>
                  <a:ea typeface="ＭＳ Ｐゴシック" charset="-128"/>
                </a:defRPr>
              </a:lvl2pPr>
              <a:lvl3pPr marL="1143000" indent="-228600">
                <a:defRPr sz="2400">
                  <a:solidFill>
                    <a:schemeClr val="tx1"/>
                  </a:solidFill>
                  <a:latin typeface="Garamond" charset="0"/>
                  <a:ea typeface="ＭＳ Ｐゴシック" charset="-128"/>
                </a:defRPr>
              </a:lvl3pPr>
              <a:lvl4pPr marL="1600200" indent="-228600">
                <a:defRPr sz="2400">
                  <a:solidFill>
                    <a:schemeClr val="tx1"/>
                  </a:solidFill>
                  <a:latin typeface="Garamond" charset="0"/>
                  <a:ea typeface="ＭＳ Ｐゴシック" charset="-128"/>
                </a:defRPr>
              </a:lvl4pPr>
              <a:lvl5pPr marL="2057400" indent="-22860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r>
                <a:rPr lang="en-US" altLang="x-none" sz="1800"/>
                <a:t>MARIO: </a:t>
              </a:r>
            </a:p>
            <a:p>
              <a:r>
                <a:rPr lang="en-US" altLang="x-none" sz="1800"/>
                <a:t>small residual </a:t>
              </a:r>
            </a:p>
            <a:p>
              <a:r>
                <a:rPr lang="en-US" altLang="x-none" sz="1800"/>
                <a:t>correction (~7 </a:t>
              </a:r>
              <a:r>
                <a:rPr lang="en-US" altLang="x-none" sz="1800">
                  <a:latin typeface="Symbol" charset="2"/>
                  <a:sym typeface="Symbol" charset="2"/>
                </a:rPr>
                <a:t></a:t>
              </a:r>
              <a:r>
                <a:rPr lang="en-US" altLang="x-none" sz="1800"/>
                <a:t>m)</a:t>
              </a:r>
            </a:p>
          </p:txBody>
        </p:sp>
      </p:grpSp>
      <p:sp>
        <p:nvSpPr>
          <p:cNvPr id="93" name="Rectangle 42"/>
          <p:cNvSpPr>
            <a:spLocks noChangeArrowheads="1"/>
          </p:cNvSpPr>
          <p:nvPr/>
        </p:nvSpPr>
        <p:spPr bwMode="auto">
          <a:xfrm>
            <a:off x="2355233" y="6550223"/>
            <a:ext cx="2498376"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Garamond" charset="0"/>
                <a:ea typeface="ＭＳ Ｐゴシック" charset="-128"/>
              </a:defRPr>
            </a:lvl1pPr>
            <a:lvl2pPr marL="742950" indent="-285750">
              <a:defRPr sz="2400">
                <a:solidFill>
                  <a:schemeClr val="tx1"/>
                </a:solidFill>
                <a:latin typeface="Garamond" charset="0"/>
                <a:ea typeface="ＭＳ Ｐゴシック" charset="-128"/>
              </a:defRPr>
            </a:lvl2pPr>
            <a:lvl3pPr marL="1143000" indent="-228600">
              <a:defRPr sz="2400">
                <a:solidFill>
                  <a:schemeClr val="tx1"/>
                </a:solidFill>
                <a:latin typeface="Garamond" charset="0"/>
                <a:ea typeface="ＭＳ Ｐゴシック" charset="-128"/>
              </a:defRPr>
            </a:lvl3pPr>
            <a:lvl4pPr marL="1600200" indent="-228600">
              <a:defRPr sz="2400">
                <a:solidFill>
                  <a:schemeClr val="tx1"/>
                </a:solidFill>
                <a:latin typeface="Garamond" charset="0"/>
                <a:ea typeface="ＭＳ Ｐゴシック" charset="-128"/>
              </a:defRPr>
            </a:lvl4pPr>
            <a:lvl5pPr marL="2057400" indent="-22860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r>
              <a:rPr lang="en-US" altLang="x-none" sz="1400"/>
              <a:t>(*Indonesia M6.8, Sep-20-08.31):</a:t>
            </a:r>
          </a:p>
        </p:txBody>
      </p:sp>
      <p:pic>
        <p:nvPicPr>
          <p:cNvPr id="27" name="Picture 7" descr="virgolog"/>
          <p:cNvPicPr>
            <a:picLocks noChangeAspect="1" noChangeArrowheads="1"/>
          </p:cNvPicPr>
          <p:nvPr/>
        </p:nvPicPr>
        <p:blipFill>
          <a:blip r:embed="rId3">
            <a:extLst>
              <a:ext uri="{28A0092B-C50C-407E-A947-70E740481C1C}">
                <a14:useLocalDpi xmlns:a14="http://schemas.microsoft.com/office/drawing/2010/main" val="0"/>
              </a:ext>
            </a:extLst>
          </a:blip>
          <a:srcRect r="54401"/>
          <a:stretch>
            <a:fillRect/>
          </a:stretch>
        </p:blipFill>
        <p:spPr bwMode="auto">
          <a:xfrm rot="2700000">
            <a:off x="10116990" y="238886"/>
            <a:ext cx="2010967" cy="7374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672" y="961"/>
            <a:ext cx="2831353" cy="1754326"/>
          </a:xfrm>
          <a:prstGeom prst="rect">
            <a:avLst/>
          </a:prstGeom>
        </p:spPr>
        <p:txBody>
          <a:bodyPr wrap="none">
            <a:spAutoFit/>
          </a:bodyPr>
          <a:lstStyle/>
          <a:p>
            <a:r>
              <a:rPr lang="en-US" b="1" dirty="0"/>
              <a:t>Pics from the past:</a:t>
            </a:r>
          </a:p>
          <a:p>
            <a:r>
              <a:rPr lang="en-US" b="1" dirty="0"/>
              <a:t>potentially with </a:t>
            </a:r>
            <a:r>
              <a:rPr lang="en-US" b="1" dirty="0" err="1"/>
              <a:t>AdV</a:t>
            </a:r>
            <a:r>
              <a:rPr lang="en-US" b="1" dirty="0"/>
              <a:t> we </a:t>
            </a:r>
          </a:p>
          <a:p>
            <a:r>
              <a:rPr lang="en-US" b="1" dirty="0"/>
              <a:t>can do even better</a:t>
            </a:r>
          </a:p>
          <a:p>
            <a:endParaRPr lang="en-US" b="1" dirty="0"/>
          </a:p>
          <a:p>
            <a:pPr marL="285750" indent="-285750">
              <a:buFont typeface="Arial" charset="0"/>
              <a:buChar char="•"/>
            </a:pPr>
            <a:r>
              <a:rPr lang="en-US" b="1" dirty="0"/>
              <a:t>Better payloads,</a:t>
            </a:r>
          </a:p>
          <a:p>
            <a:pPr marL="285750" indent="-285750">
              <a:buFont typeface="Arial" charset="0"/>
              <a:buChar char="•"/>
            </a:pPr>
            <a:r>
              <a:rPr lang="en-US" b="1" dirty="0"/>
              <a:t>Optimized study</a:t>
            </a:r>
          </a:p>
        </p:txBody>
      </p:sp>
    </p:spTree>
    <p:extLst>
      <p:ext uri="{BB962C8B-B14F-4D97-AF65-F5344CB8AC3E}">
        <p14:creationId xmlns:p14="http://schemas.microsoft.com/office/powerpoint/2010/main" val="524812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18797" y="104638"/>
            <a:ext cx="2151551" cy="523220"/>
          </a:xfrm>
          <a:prstGeom prst="rect">
            <a:avLst/>
          </a:prstGeom>
          <a:noFill/>
        </p:spPr>
        <p:txBody>
          <a:bodyPr wrap="none" rtlCol="0">
            <a:spAutoFit/>
          </a:bodyPr>
          <a:lstStyle/>
          <a:p>
            <a:r>
              <a:rPr lang="en-US" sz="2800" b="1" dirty="0"/>
              <a:t>Conclusions</a:t>
            </a:r>
          </a:p>
        </p:txBody>
      </p:sp>
      <p:sp>
        <p:nvSpPr>
          <p:cNvPr id="25" name="Slide Number Placeholder 24"/>
          <p:cNvSpPr>
            <a:spLocks noGrp="1"/>
          </p:cNvSpPr>
          <p:nvPr>
            <p:ph type="sldNum" sz="quarter" idx="10"/>
          </p:nvPr>
        </p:nvSpPr>
        <p:spPr/>
        <p:txBody>
          <a:bodyPr/>
          <a:lstStyle/>
          <a:p>
            <a:pPr>
              <a:defRPr/>
            </a:pPr>
            <a:fld id="{BE173A6C-60FB-420C-9795-70D997F74414}" type="slidenum">
              <a:rPr lang="fr-FR" smtClean="0"/>
              <a:pPr>
                <a:defRPr/>
              </a:pPr>
              <a:t>17</a:t>
            </a:fld>
            <a:endParaRPr lang="fr-FR" dirty="0"/>
          </a:p>
        </p:txBody>
      </p:sp>
      <p:pic>
        <p:nvPicPr>
          <p:cNvPr id="17" name="Picture 37" descr="advlogo_final"/>
          <p:cNvPicPr>
            <a:picLocks noChangeAspect="1" noChangeArrowheads="1"/>
          </p:cNvPicPr>
          <p:nvPr/>
        </p:nvPicPr>
        <p:blipFill>
          <a:blip r:embed="rId2" cstate="screen"/>
          <a:srcRect/>
          <a:stretch>
            <a:fillRect/>
          </a:stretch>
        </p:blipFill>
        <p:spPr bwMode="auto">
          <a:xfrm>
            <a:off x="21771" y="10953"/>
            <a:ext cx="1194954" cy="640065"/>
          </a:xfrm>
          <a:prstGeom prst="rect">
            <a:avLst/>
          </a:prstGeom>
          <a:noFill/>
          <a:ln w="9525">
            <a:noFill/>
            <a:miter lim="800000"/>
            <a:headEnd/>
            <a:tailEnd/>
          </a:ln>
        </p:spPr>
      </p:pic>
      <p:sp>
        <p:nvSpPr>
          <p:cNvPr id="18" name="Footer Placeholder 4"/>
          <p:cNvSpPr txBox="1">
            <a:spLocks/>
          </p:cNvSpPr>
          <p:nvPr/>
        </p:nvSpPr>
        <p:spPr>
          <a:xfrm>
            <a:off x="3469797" y="6558267"/>
            <a:ext cx="523875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GWDAW – Hamilton Island, May 9 2017</a:t>
            </a:r>
          </a:p>
        </p:txBody>
      </p:sp>
      <p:sp>
        <p:nvSpPr>
          <p:cNvPr id="6" name="TextBox 5"/>
          <p:cNvSpPr txBox="1"/>
          <p:nvPr/>
        </p:nvSpPr>
        <p:spPr>
          <a:xfrm>
            <a:off x="0" y="592482"/>
            <a:ext cx="11987306" cy="2585323"/>
          </a:xfrm>
          <a:prstGeom prst="rect">
            <a:avLst/>
          </a:prstGeom>
          <a:noFill/>
        </p:spPr>
        <p:txBody>
          <a:bodyPr wrap="square" rtlCol="0">
            <a:spAutoFit/>
          </a:bodyPr>
          <a:lstStyle/>
          <a:p>
            <a:r>
              <a:rPr lang="en-US" dirty="0"/>
              <a:t>Global Inverted pendulum control is a way to evade indirect microseism contamination due to the sensors </a:t>
            </a:r>
          </a:p>
          <a:p>
            <a:r>
              <a:rPr lang="en-US" dirty="0"/>
              <a:t>(both </a:t>
            </a:r>
            <a:r>
              <a:rPr lang="en-US" dirty="0" err="1"/>
              <a:t>Pos</a:t>
            </a:r>
            <a:r>
              <a:rPr lang="en-US" dirty="0"/>
              <a:t> and </a:t>
            </a:r>
            <a:r>
              <a:rPr lang="en-US" dirty="0" err="1"/>
              <a:t>Acc</a:t>
            </a:r>
            <a:r>
              <a:rPr lang="en-US" dirty="0"/>
              <a:t>) used in top stage </a:t>
            </a:r>
            <a:r>
              <a:rPr lang="en-US" dirty="0" err="1"/>
              <a:t>SuperAttenuator</a:t>
            </a:r>
            <a:r>
              <a:rPr lang="en-US" dirty="0"/>
              <a:t> control.</a:t>
            </a:r>
          </a:p>
          <a:p>
            <a:endParaRPr lang="en-US" dirty="0"/>
          </a:p>
          <a:p>
            <a:r>
              <a:rPr lang="en-US" dirty="0"/>
              <a:t>The blending at the ETM should be at higher frequency with respect to the standalone </a:t>
            </a:r>
          </a:p>
          <a:p>
            <a:r>
              <a:rPr lang="en-US" dirty="0">
                <a:sym typeface="Wingdings"/>
              </a:rPr>
              <a:t> no accelerometer “wind noise” contamination there</a:t>
            </a:r>
            <a:endParaRPr lang="en-US" dirty="0"/>
          </a:p>
          <a:p>
            <a:endParaRPr lang="en-US" dirty="0"/>
          </a:p>
          <a:p>
            <a:r>
              <a:rPr lang="en-US" dirty="0"/>
              <a:t>In absence of </a:t>
            </a:r>
            <a:r>
              <a:rPr lang="en-US" dirty="0" err="1"/>
              <a:t>Tiltmeter</a:t>
            </a:r>
            <a:r>
              <a:rPr lang="en-US" dirty="0"/>
              <a:t>, “wind noise” remains, but it is quite reduced, in case of HQ the lock is more robust. </a:t>
            </a:r>
          </a:p>
          <a:p>
            <a:endParaRPr lang="en-US" dirty="0"/>
          </a:p>
          <a:p>
            <a:r>
              <a:rPr lang="en-US" dirty="0"/>
              <a:t>The scheme was used intensively in Virgo.</a:t>
            </a:r>
          </a:p>
        </p:txBody>
      </p:sp>
      <p:sp>
        <p:nvSpPr>
          <p:cNvPr id="19" name="TextBox 18"/>
          <p:cNvSpPr txBox="1"/>
          <p:nvPr/>
        </p:nvSpPr>
        <p:spPr>
          <a:xfrm>
            <a:off x="94343" y="3275693"/>
            <a:ext cx="11987306" cy="2862322"/>
          </a:xfrm>
          <a:prstGeom prst="rect">
            <a:avLst/>
          </a:prstGeom>
          <a:solidFill>
            <a:srgbClr val="FFFF00"/>
          </a:solidFill>
        </p:spPr>
        <p:txBody>
          <a:bodyPr wrap="square" rtlCol="0">
            <a:spAutoFit/>
          </a:bodyPr>
          <a:lstStyle/>
          <a:p>
            <a:r>
              <a:rPr lang="en-US" dirty="0" err="1"/>
              <a:t>AdV</a:t>
            </a:r>
            <a:r>
              <a:rPr lang="en-US" dirty="0"/>
              <a:t> news:</a:t>
            </a:r>
          </a:p>
          <a:p>
            <a:endParaRPr lang="en-US" dirty="0"/>
          </a:p>
          <a:p>
            <a:pPr marL="285750" indent="-285750">
              <a:buFont typeface="Arial" charset="0"/>
              <a:buChar char="•"/>
            </a:pPr>
            <a:r>
              <a:rPr lang="en-US" dirty="0"/>
              <a:t>Better payloads (pitch/roll very LF, even below 50 </a:t>
            </a:r>
            <a:r>
              <a:rPr lang="en-US" dirty="0" err="1"/>
              <a:t>mHz</a:t>
            </a:r>
            <a:r>
              <a:rPr lang="en-US" dirty="0"/>
              <a:t>, reduced the impact of microseism on residual tilt.) </a:t>
            </a:r>
          </a:p>
          <a:p>
            <a:endParaRPr lang="en-US" dirty="0"/>
          </a:p>
          <a:p>
            <a:pPr marL="285750" indent="-285750">
              <a:buFont typeface="Arial" charset="0"/>
              <a:buChar char="•"/>
            </a:pPr>
            <a:r>
              <a:rPr lang="en-US" dirty="0"/>
              <a:t>Higher frequency </a:t>
            </a:r>
            <a:r>
              <a:rPr lang="en-US" dirty="0" err="1"/>
              <a:t>Pos</a:t>
            </a:r>
            <a:r>
              <a:rPr lang="en-US" dirty="0"/>
              <a:t>/</a:t>
            </a:r>
            <a:r>
              <a:rPr lang="en-US" dirty="0" err="1"/>
              <a:t>Acc</a:t>
            </a:r>
            <a:r>
              <a:rPr lang="en-US" dirty="0"/>
              <a:t>-blending for ETM </a:t>
            </a:r>
            <a:r>
              <a:rPr lang="en-US" dirty="0" err="1"/>
              <a:t>SuperAttenuators</a:t>
            </a:r>
            <a:r>
              <a:rPr lang="en-US" dirty="0"/>
              <a:t> (up to 180 </a:t>
            </a:r>
            <a:r>
              <a:rPr lang="en-US" dirty="0" err="1"/>
              <a:t>mHz</a:t>
            </a:r>
            <a:r>
              <a:rPr lang="en-US" dirty="0"/>
              <a:t> !!) tested.</a:t>
            </a:r>
          </a:p>
          <a:p>
            <a:endParaRPr lang="en-US" dirty="0"/>
          </a:p>
          <a:p>
            <a:pPr marL="285750" indent="-285750">
              <a:buFont typeface="Arial" charset="0"/>
              <a:buChar char="•"/>
            </a:pPr>
            <a:r>
              <a:rPr lang="en-US" dirty="0"/>
              <a:t>Common mode reallocation at ITM top-stages, just tested: the advantage of full diagonalization isn’t clear yet.</a:t>
            </a:r>
          </a:p>
          <a:p>
            <a:r>
              <a:rPr lang="en-US" dirty="0"/>
              <a:t> </a:t>
            </a:r>
          </a:p>
          <a:p>
            <a:pPr marL="285750" indent="-285750">
              <a:buFont typeface="Arial" charset="0"/>
              <a:buChar char="•"/>
            </a:pPr>
            <a:r>
              <a:rPr lang="en-US" dirty="0"/>
              <a:t>In case of background noise with different properties along the two arms, the blending at the ITMs can be specified using an optimized strategy that exploits direct measurement of seismic noise (P. </a:t>
            </a:r>
            <a:r>
              <a:rPr lang="en-US" dirty="0" err="1"/>
              <a:t>Ruggi</a:t>
            </a:r>
            <a:r>
              <a:rPr lang="en-US" dirty="0"/>
              <a:t>, L. </a:t>
            </a:r>
            <a:r>
              <a:rPr lang="en-US" dirty="0" err="1"/>
              <a:t>Trozzo</a:t>
            </a:r>
            <a:r>
              <a:rPr lang="en-US" dirty="0"/>
              <a:t>). </a:t>
            </a:r>
          </a:p>
        </p:txBody>
      </p:sp>
    </p:spTree>
    <p:extLst>
      <p:ext uri="{BB962C8B-B14F-4D97-AF65-F5344CB8AC3E}">
        <p14:creationId xmlns:p14="http://schemas.microsoft.com/office/powerpoint/2010/main" val="195715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AutoShape 2" descr="https://tds.ego-gw.it/itf/osl_virgo/uploads/31314_20140415214127_dsc0196.jpg"/>
          <p:cNvSpPr>
            <a:spLocks noChangeAspect="1" noChangeArrowheads="1"/>
          </p:cNvSpPr>
          <p:nvPr/>
        </p:nvSpPr>
        <p:spPr bwMode="auto">
          <a:xfrm>
            <a:off x="1679576" y="-2522538"/>
            <a:ext cx="7858125" cy="5257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 name="Text Placeholder 1"/>
          <p:cNvSpPr>
            <a:spLocks noGrp="1"/>
          </p:cNvSpPr>
          <p:nvPr>
            <p:ph type="body" sz="half" idx="1"/>
          </p:nvPr>
        </p:nvSpPr>
        <p:spPr>
          <a:xfrm>
            <a:off x="1216725" y="1838496"/>
            <a:ext cx="10307731" cy="5259891"/>
          </a:xfrm>
        </p:spPr>
        <p:txBody>
          <a:bodyPr>
            <a:noAutofit/>
          </a:bodyPr>
          <a:lstStyle/>
          <a:p>
            <a:pPr>
              <a:buClrTx/>
              <a:buFont typeface="Wingdings" pitchFamily="2" charset="2"/>
              <a:buChar char="q"/>
            </a:pPr>
            <a:r>
              <a:rPr lang="it-IT" sz="2000" b="1" dirty="0">
                <a:solidFill>
                  <a:schemeClr val="tx1"/>
                </a:solidFill>
                <a:latin typeface="Arial" charset="0"/>
                <a:ea typeface="Arial" charset="0"/>
                <a:cs typeface="Arial" charset="0"/>
              </a:rPr>
              <a:t>A </a:t>
            </a:r>
            <a:r>
              <a:rPr lang="it-IT" sz="2000" b="1" dirty="0" err="1">
                <a:solidFill>
                  <a:schemeClr val="tx1"/>
                </a:solidFill>
                <a:latin typeface="Arial" charset="0"/>
                <a:ea typeface="Arial" charset="0"/>
                <a:cs typeface="Arial" charset="0"/>
              </a:rPr>
              <a:t>quick</a:t>
            </a:r>
            <a:r>
              <a:rPr lang="it-IT" sz="2000" b="1" dirty="0">
                <a:solidFill>
                  <a:schemeClr val="tx1"/>
                </a:solidFill>
                <a:latin typeface="Arial" charset="0"/>
                <a:ea typeface="Arial" charset="0"/>
                <a:cs typeface="Arial" charset="0"/>
              </a:rPr>
              <a:t> report on  GIPC, the Global </a:t>
            </a:r>
            <a:r>
              <a:rPr lang="it-IT" sz="2000" b="1" dirty="0" err="1">
                <a:solidFill>
                  <a:schemeClr val="tx1"/>
                </a:solidFill>
                <a:latin typeface="Arial" charset="0"/>
                <a:ea typeface="Arial" charset="0"/>
                <a:cs typeface="Arial" charset="0"/>
              </a:rPr>
              <a:t>Inverted</a:t>
            </a:r>
            <a:r>
              <a:rPr lang="it-IT" sz="2000" b="1" dirty="0">
                <a:solidFill>
                  <a:schemeClr val="tx1"/>
                </a:solidFill>
                <a:latin typeface="Arial" charset="0"/>
                <a:ea typeface="Arial" charset="0"/>
                <a:cs typeface="Arial" charset="0"/>
              </a:rPr>
              <a:t> </a:t>
            </a:r>
            <a:r>
              <a:rPr lang="it-IT" sz="2000" b="1" dirty="0" err="1">
                <a:solidFill>
                  <a:schemeClr val="tx1"/>
                </a:solidFill>
                <a:latin typeface="Arial" charset="0"/>
                <a:ea typeface="Arial" charset="0"/>
                <a:cs typeface="Arial" charset="0"/>
              </a:rPr>
              <a:t>Pendulum</a:t>
            </a:r>
            <a:r>
              <a:rPr lang="it-IT" sz="2000" b="1" dirty="0">
                <a:solidFill>
                  <a:schemeClr val="tx1"/>
                </a:solidFill>
                <a:latin typeface="Arial" charset="0"/>
                <a:ea typeface="Arial" charset="0"/>
                <a:cs typeface="Arial" charset="0"/>
              </a:rPr>
              <a:t> Control, </a:t>
            </a:r>
            <a:r>
              <a:rPr lang="it-IT" sz="2000" b="1" dirty="0" err="1">
                <a:solidFill>
                  <a:schemeClr val="tx1"/>
                </a:solidFill>
                <a:latin typeface="Arial" charset="0"/>
                <a:ea typeface="Arial" charset="0"/>
                <a:cs typeface="Arial" charset="0"/>
              </a:rPr>
              <a:t>developed</a:t>
            </a:r>
            <a:r>
              <a:rPr lang="it-IT" sz="2000" b="1" dirty="0">
                <a:solidFill>
                  <a:schemeClr val="tx1"/>
                </a:solidFill>
                <a:latin typeface="Arial" charset="0"/>
                <a:ea typeface="Arial" charset="0"/>
                <a:cs typeface="Arial" charset="0"/>
              </a:rPr>
              <a:t> </a:t>
            </a:r>
            <a:r>
              <a:rPr lang="it-IT" sz="2000" b="1" dirty="0" err="1">
                <a:solidFill>
                  <a:schemeClr val="tx1"/>
                </a:solidFill>
                <a:latin typeface="Arial" charset="0"/>
                <a:ea typeface="Arial" charset="0"/>
                <a:cs typeface="Arial" charset="0"/>
              </a:rPr>
              <a:t>at</a:t>
            </a:r>
            <a:r>
              <a:rPr lang="it-IT" sz="2000" b="1" dirty="0">
                <a:solidFill>
                  <a:schemeClr val="tx1"/>
                </a:solidFill>
                <a:latin typeface="Arial" charset="0"/>
                <a:ea typeface="Arial" charset="0"/>
                <a:cs typeface="Arial" charset="0"/>
              </a:rPr>
              <a:t> Virgo in the </a:t>
            </a:r>
            <a:r>
              <a:rPr lang="it-IT" sz="2000" b="1" dirty="0" err="1">
                <a:solidFill>
                  <a:schemeClr val="tx1"/>
                </a:solidFill>
                <a:latin typeface="Arial" charset="0"/>
                <a:ea typeface="Arial" charset="0"/>
                <a:cs typeface="Arial" charset="0"/>
              </a:rPr>
              <a:t>past</a:t>
            </a:r>
            <a:r>
              <a:rPr lang="it-IT" sz="2000" b="1" dirty="0">
                <a:solidFill>
                  <a:schemeClr val="tx1"/>
                </a:solidFill>
                <a:latin typeface="Arial" charset="0"/>
                <a:ea typeface="Arial" charset="0"/>
                <a:cs typeface="Arial" charset="0"/>
              </a:rPr>
              <a:t> </a:t>
            </a:r>
            <a:r>
              <a:rPr lang="it-IT" sz="2000" b="1" dirty="0" err="1">
                <a:solidFill>
                  <a:schemeClr val="tx1"/>
                </a:solidFill>
                <a:latin typeface="Arial" charset="0"/>
                <a:ea typeface="Arial" charset="0"/>
                <a:cs typeface="Arial" charset="0"/>
              </a:rPr>
              <a:t>years</a:t>
            </a:r>
            <a:r>
              <a:rPr lang="it-IT" sz="2000" b="1" dirty="0">
                <a:solidFill>
                  <a:schemeClr val="tx1"/>
                </a:solidFill>
                <a:latin typeface="Arial" charset="0"/>
                <a:ea typeface="Arial" charset="0"/>
                <a:cs typeface="Arial" charset="0"/>
              </a:rPr>
              <a:t> by P. </a:t>
            </a:r>
            <a:r>
              <a:rPr lang="it-IT" sz="2000" b="1" dirty="0" err="1">
                <a:solidFill>
                  <a:schemeClr val="tx1"/>
                </a:solidFill>
                <a:latin typeface="Arial" charset="0"/>
                <a:ea typeface="Arial" charset="0"/>
                <a:cs typeface="Arial" charset="0"/>
              </a:rPr>
              <a:t>Ruggi</a:t>
            </a:r>
            <a:r>
              <a:rPr lang="it-IT" sz="2000" b="1" dirty="0">
                <a:solidFill>
                  <a:schemeClr val="tx1"/>
                </a:solidFill>
                <a:latin typeface="Arial" charset="0"/>
                <a:ea typeface="Arial" charset="0"/>
                <a:cs typeface="Arial" charset="0"/>
              </a:rPr>
              <a:t> et Al. </a:t>
            </a:r>
          </a:p>
          <a:p>
            <a:pPr>
              <a:buClrTx/>
              <a:buFont typeface="Wingdings" pitchFamily="2" charset="2"/>
              <a:buChar char="q"/>
            </a:pPr>
            <a:endParaRPr lang="it-IT" sz="2000" b="1" dirty="0">
              <a:solidFill>
                <a:schemeClr val="tx1"/>
              </a:solidFill>
              <a:latin typeface="Arial" charset="0"/>
              <a:ea typeface="Arial" charset="0"/>
              <a:cs typeface="Arial" charset="0"/>
            </a:endParaRPr>
          </a:p>
          <a:p>
            <a:pPr>
              <a:buClrTx/>
              <a:buFont typeface="Wingdings" pitchFamily="2" charset="2"/>
              <a:buChar char="q"/>
            </a:pPr>
            <a:r>
              <a:rPr lang="it-IT" sz="2000" b="1" dirty="0">
                <a:solidFill>
                  <a:schemeClr val="tx1"/>
                </a:solidFill>
                <a:latin typeface="Arial" charset="0"/>
                <a:ea typeface="Arial" charset="0"/>
                <a:cs typeface="Arial" charset="0"/>
              </a:rPr>
              <a:t> In </a:t>
            </a:r>
            <a:r>
              <a:rPr lang="it-IT" sz="2000" b="1" dirty="0" err="1">
                <a:solidFill>
                  <a:schemeClr val="tx1"/>
                </a:solidFill>
                <a:latin typeface="Arial" charset="0"/>
                <a:ea typeface="Arial" charset="0"/>
                <a:cs typeface="Arial" charset="0"/>
              </a:rPr>
              <a:t>terms</a:t>
            </a:r>
            <a:r>
              <a:rPr lang="it-IT" sz="2000" b="1" dirty="0">
                <a:solidFill>
                  <a:schemeClr val="tx1"/>
                </a:solidFill>
                <a:latin typeface="Arial" charset="0"/>
                <a:ea typeface="Arial" charset="0"/>
                <a:cs typeface="Arial" charset="0"/>
              </a:rPr>
              <a:t> of </a:t>
            </a:r>
            <a:r>
              <a:rPr lang="it-IT" sz="2000" b="1" dirty="0" err="1">
                <a:solidFill>
                  <a:schemeClr val="tx1"/>
                </a:solidFill>
                <a:latin typeface="Arial" charset="0"/>
                <a:ea typeface="Arial" charset="0"/>
                <a:cs typeface="Arial" charset="0"/>
              </a:rPr>
              <a:t>operation</a:t>
            </a:r>
            <a:r>
              <a:rPr lang="it-IT" sz="2000" b="1" dirty="0">
                <a:solidFill>
                  <a:schemeClr val="tx1"/>
                </a:solidFill>
                <a:latin typeface="Arial" charset="0"/>
                <a:ea typeface="Arial" charset="0"/>
                <a:cs typeface="Arial" charset="0"/>
              </a:rPr>
              <a:t> </a:t>
            </a:r>
            <a:r>
              <a:rPr lang="it-IT" sz="2000" b="1" dirty="0" err="1">
                <a:solidFill>
                  <a:schemeClr val="tx1"/>
                </a:solidFill>
                <a:latin typeface="Arial" charset="0"/>
                <a:ea typeface="Arial" charset="0"/>
                <a:cs typeface="Arial" charset="0"/>
              </a:rPr>
              <a:t>configurations</a:t>
            </a:r>
            <a:r>
              <a:rPr lang="it-IT" sz="2000" b="1" dirty="0">
                <a:solidFill>
                  <a:schemeClr val="tx1"/>
                </a:solidFill>
                <a:latin typeface="Arial" charset="0"/>
                <a:ea typeface="Arial" charset="0"/>
                <a:cs typeface="Arial" charset="0"/>
              </a:rPr>
              <a:t>, GIPC </a:t>
            </a:r>
            <a:r>
              <a:rPr lang="it-IT" sz="2000" b="1" dirty="0" err="1">
                <a:solidFill>
                  <a:schemeClr val="tx1"/>
                </a:solidFill>
                <a:latin typeface="Arial" charset="0"/>
                <a:ea typeface="Arial" charset="0"/>
                <a:cs typeface="Arial" charset="0"/>
              </a:rPr>
              <a:t>is</a:t>
            </a:r>
            <a:r>
              <a:rPr lang="it-IT" sz="2000" b="1" dirty="0">
                <a:solidFill>
                  <a:schemeClr val="tx1"/>
                </a:solidFill>
                <a:latin typeface="Arial" charset="0"/>
                <a:ea typeface="Arial" charset="0"/>
                <a:cs typeface="Arial" charset="0"/>
              </a:rPr>
              <a:t> the last </a:t>
            </a:r>
            <a:r>
              <a:rPr lang="it-IT" sz="2000" b="1" dirty="0" err="1">
                <a:solidFill>
                  <a:schemeClr val="tx1"/>
                </a:solidFill>
                <a:latin typeface="Arial" charset="0"/>
                <a:ea typeface="Arial" charset="0"/>
                <a:cs typeface="Arial" charset="0"/>
              </a:rPr>
              <a:t>strategy</a:t>
            </a:r>
            <a:r>
              <a:rPr lang="it-IT" sz="2000" b="1" dirty="0">
                <a:solidFill>
                  <a:schemeClr val="tx1"/>
                </a:solidFill>
                <a:latin typeface="Arial" charset="0"/>
                <a:ea typeface="Arial" charset="0"/>
                <a:cs typeface="Arial" charset="0"/>
              </a:rPr>
              <a:t> </a:t>
            </a:r>
            <a:r>
              <a:rPr lang="it-IT" sz="2000" b="1" dirty="0" err="1">
                <a:solidFill>
                  <a:schemeClr val="tx1"/>
                </a:solidFill>
                <a:latin typeface="Arial" charset="0"/>
                <a:ea typeface="Arial" charset="0"/>
                <a:cs typeface="Arial" charset="0"/>
              </a:rPr>
              <a:t>implemented</a:t>
            </a:r>
            <a:r>
              <a:rPr lang="it-IT" sz="2000" b="1" dirty="0">
                <a:solidFill>
                  <a:schemeClr val="tx1"/>
                </a:solidFill>
                <a:latin typeface="Arial" charset="0"/>
                <a:ea typeface="Arial" charset="0"/>
                <a:cs typeface="Arial" charset="0"/>
              </a:rPr>
              <a:t>, </a:t>
            </a:r>
            <a:r>
              <a:rPr lang="it-IT" sz="2000" b="1" dirty="0" err="1">
                <a:solidFill>
                  <a:schemeClr val="tx1"/>
                </a:solidFill>
                <a:latin typeface="Arial" charset="0"/>
                <a:ea typeface="Arial" charset="0"/>
                <a:cs typeface="Arial" charset="0"/>
              </a:rPr>
              <a:t>as</a:t>
            </a:r>
            <a:r>
              <a:rPr lang="it-IT" sz="2000" b="1" dirty="0">
                <a:solidFill>
                  <a:schemeClr val="tx1"/>
                </a:solidFill>
                <a:latin typeface="Arial" charset="0"/>
                <a:ea typeface="Arial" charset="0"/>
                <a:cs typeface="Arial" charset="0"/>
              </a:rPr>
              <a:t> the </a:t>
            </a:r>
            <a:r>
              <a:rPr lang="it-IT" sz="2000" b="1" dirty="0" err="1">
                <a:solidFill>
                  <a:schemeClr val="tx1"/>
                </a:solidFill>
                <a:latin typeface="Arial" charset="0"/>
                <a:ea typeface="Arial" charset="0"/>
                <a:cs typeface="Arial" charset="0"/>
              </a:rPr>
              <a:t>stable</a:t>
            </a:r>
            <a:r>
              <a:rPr lang="it-IT" sz="2000" b="1" dirty="0">
                <a:solidFill>
                  <a:schemeClr val="tx1"/>
                </a:solidFill>
                <a:latin typeface="Arial" charset="0"/>
                <a:ea typeface="Arial" charset="0"/>
                <a:cs typeface="Arial" charset="0"/>
              </a:rPr>
              <a:t> </a:t>
            </a:r>
            <a:r>
              <a:rPr lang="it-IT" sz="2000" b="1" dirty="0" err="1">
                <a:solidFill>
                  <a:schemeClr val="tx1"/>
                </a:solidFill>
                <a:latin typeface="Arial" charset="0"/>
                <a:ea typeface="Arial" charset="0"/>
                <a:cs typeface="Arial" charset="0"/>
              </a:rPr>
              <a:t>operation</a:t>
            </a:r>
            <a:r>
              <a:rPr lang="it-IT" sz="2000" b="1" dirty="0">
                <a:solidFill>
                  <a:schemeClr val="tx1"/>
                </a:solidFill>
                <a:latin typeface="Arial" charset="0"/>
                <a:ea typeface="Arial" charset="0"/>
                <a:cs typeface="Arial" charset="0"/>
              </a:rPr>
              <a:t> of the </a:t>
            </a:r>
            <a:r>
              <a:rPr lang="it-IT" sz="2000" b="1" dirty="0" err="1">
                <a:solidFill>
                  <a:schemeClr val="tx1"/>
                </a:solidFill>
                <a:latin typeface="Arial" charset="0"/>
                <a:ea typeface="Arial" charset="0"/>
                <a:cs typeface="Arial" charset="0"/>
              </a:rPr>
              <a:t>whole</a:t>
            </a:r>
            <a:r>
              <a:rPr lang="it-IT" sz="2000" b="1" dirty="0">
                <a:solidFill>
                  <a:schemeClr val="tx1"/>
                </a:solidFill>
                <a:latin typeface="Arial" charset="0"/>
                <a:ea typeface="Arial" charset="0"/>
                <a:cs typeface="Arial" charset="0"/>
              </a:rPr>
              <a:t> </a:t>
            </a:r>
            <a:r>
              <a:rPr lang="it-IT" sz="2000" b="1" dirty="0" err="1">
                <a:solidFill>
                  <a:schemeClr val="tx1"/>
                </a:solidFill>
                <a:latin typeface="Arial" charset="0"/>
                <a:ea typeface="Arial" charset="0"/>
                <a:cs typeface="Arial" charset="0"/>
              </a:rPr>
              <a:t>interferometer</a:t>
            </a:r>
            <a:r>
              <a:rPr lang="it-IT" sz="2000" b="1" dirty="0">
                <a:solidFill>
                  <a:schemeClr val="tx1"/>
                </a:solidFill>
                <a:latin typeface="Arial" charset="0"/>
                <a:ea typeface="Arial" charset="0"/>
                <a:cs typeface="Arial" charset="0"/>
              </a:rPr>
              <a:t> </a:t>
            </a:r>
            <a:r>
              <a:rPr lang="it-IT" sz="2000" b="1" dirty="0" err="1">
                <a:solidFill>
                  <a:schemeClr val="tx1"/>
                </a:solidFill>
                <a:latin typeface="Arial" charset="0"/>
                <a:ea typeface="Arial" charset="0"/>
                <a:cs typeface="Arial" charset="0"/>
              </a:rPr>
              <a:t>is</a:t>
            </a:r>
            <a:r>
              <a:rPr lang="it-IT" sz="2000" b="1" dirty="0">
                <a:solidFill>
                  <a:schemeClr val="tx1"/>
                </a:solidFill>
                <a:latin typeface="Arial" charset="0"/>
                <a:ea typeface="Arial" charset="0"/>
                <a:cs typeface="Arial" charset="0"/>
              </a:rPr>
              <a:t> </a:t>
            </a:r>
            <a:r>
              <a:rPr lang="it-IT" sz="2000" b="1" dirty="0" err="1">
                <a:solidFill>
                  <a:schemeClr val="tx1"/>
                </a:solidFill>
                <a:latin typeface="Arial" charset="0"/>
                <a:ea typeface="Arial" charset="0"/>
                <a:cs typeface="Arial" charset="0"/>
              </a:rPr>
              <a:t>achieved</a:t>
            </a:r>
            <a:r>
              <a:rPr lang="it-IT" sz="2000" b="1" dirty="0">
                <a:solidFill>
                  <a:schemeClr val="tx1"/>
                </a:solidFill>
                <a:latin typeface="Arial" charset="0"/>
                <a:ea typeface="Arial" charset="0"/>
                <a:cs typeface="Arial" charset="0"/>
              </a:rPr>
              <a:t>.</a:t>
            </a:r>
          </a:p>
          <a:p>
            <a:pPr>
              <a:buClrTx/>
              <a:buFont typeface="Wingdings" pitchFamily="2" charset="2"/>
              <a:buChar char="q"/>
            </a:pPr>
            <a:endParaRPr lang="en-US" sz="2000" dirty="0">
              <a:solidFill>
                <a:schemeClr val="tx1"/>
              </a:solidFill>
              <a:latin typeface="Arial" charset="0"/>
              <a:ea typeface="Arial" charset="0"/>
              <a:cs typeface="Arial" charset="0"/>
            </a:endParaRPr>
          </a:p>
          <a:p>
            <a:pPr>
              <a:buFont typeface="Wingdings" charset="2"/>
              <a:buChar char="q"/>
            </a:pPr>
            <a:r>
              <a:rPr lang="it-IT" sz="2000" b="1" dirty="0">
                <a:solidFill>
                  <a:schemeClr val="tx1"/>
                </a:solidFill>
                <a:latin typeface="Arial" charset="0"/>
                <a:ea typeface="Arial" charset="0"/>
                <a:cs typeface="Arial" charset="0"/>
              </a:rPr>
              <a:t>The work to set </a:t>
            </a:r>
            <a:r>
              <a:rPr lang="it-IT" sz="2000" b="1" dirty="0" err="1">
                <a:solidFill>
                  <a:schemeClr val="tx1"/>
                </a:solidFill>
                <a:latin typeface="Arial" charset="0"/>
                <a:ea typeface="Arial" charset="0"/>
                <a:cs typeface="Arial" charset="0"/>
              </a:rPr>
              <a:t>again</a:t>
            </a:r>
            <a:r>
              <a:rPr lang="it-IT" sz="2000" b="1" dirty="0">
                <a:solidFill>
                  <a:schemeClr val="tx1"/>
                </a:solidFill>
                <a:latin typeface="Arial" charset="0"/>
                <a:ea typeface="Arial" charset="0"/>
                <a:cs typeface="Arial" charset="0"/>
              </a:rPr>
              <a:t> GIPC </a:t>
            </a:r>
            <a:r>
              <a:rPr lang="it-IT" sz="2000" b="1" dirty="0" err="1">
                <a:solidFill>
                  <a:schemeClr val="tx1"/>
                </a:solidFill>
                <a:latin typeface="Arial" charset="0"/>
                <a:ea typeface="Arial" charset="0"/>
                <a:cs typeface="Arial" charset="0"/>
              </a:rPr>
              <a:t>operation</a:t>
            </a:r>
            <a:r>
              <a:rPr lang="it-IT" sz="2000" b="1" dirty="0">
                <a:solidFill>
                  <a:schemeClr val="tx1"/>
                </a:solidFill>
                <a:latin typeface="Arial" charset="0"/>
                <a:ea typeface="Arial" charset="0"/>
                <a:cs typeface="Arial" charset="0"/>
              </a:rPr>
              <a:t> in Advanced Virgo are </a:t>
            </a:r>
            <a:r>
              <a:rPr lang="it-IT" sz="2000" b="1" dirty="0" err="1">
                <a:solidFill>
                  <a:schemeClr val="tx1"/>
                </a:solidFill>
                <a:latin typeface="Arial" charset="0"/>
                <a:ea typeface="Arial" charset="0"/>
                <a:cs typeface="Arial" charset="0"/>
              </a:rPr>
              <a:t>going</a:t>
            </a:r>
            <a:r>
              <a:rPr lang="it-IT" sz="2000" b="1" dirty="0">
                <a:solidFill>
                  <a:schemeClr val="tx1"/>
                </a:solidFill>
                <a:latin typeface="Arial" charset="0"/>
                <a:ea typeface="Arial" charset="0"/>
                <a:cs typeface="Arial" charset="0"/>
              </a:rPr>
              <a:t> on.</a:t>
            </a:r>
          </a:p>
        </p:txBody>
      </p:sp>
      <p:sp>
        <p:nvSpPr>
          <p:cNvPr id="2" name="Slide Number Placeholder 1"/>
          <p:cNvSpPr>
            <a:spLocks noGrp="1"/>
          </p:cNvSpPr>
          <p:nvPr>
            <p:ph type="sldNum" sz="quarter" idx="10"/>
          </p:nvPr>
        </p:nvSpPr>
        <p:spPr/>
        <p:txBody>
          <a:bodyPr/>
          <a:lstStyle/>
          <a:p>
            <a:pPr>
              <a:defRPr/>
            </a:pPr>
            <a:fld id="{BE173A6C-60FB-420C-9795-70D997F74414}" type="slidenum">
              <a:rPr lang="fr-FR" smtClean="0"/>
              <a:pPr>
                <a:defRPr/>
              </a:pPr>
              <a:t>1</a:t>
            </a:fld>
            <a:endParaRPr lang="fr-FR" dirty="0"/>
          </a:p>
        </p:txBody>
      </p:sp>
      <p:sp>
        <p:nvSpPr>
          <p:cNvPr id="51202" name="AutoShape 2" descr="https://tds.ego-gw.it/itf/osl_virgo/uploads/32316_20150422102257_sib1install.jpg"/>
          <p:cNvSpPr>
            <a:spLocks noChangeAspect="1" noChangeArrowheads="1"/>
          </p:cNvSpPr>
          <p:nvPr/>
        </p:nvSpPr>
        <p:spPr bwMode="auto">
          <a:xfrm>
            <a:off x="1679575" y="-2582863"/>
            <a:ext cx="7181850" cy="53911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04" name="AutoShape 4" descr="https://tds.ego-gw.it/itf/osl_virgo/uploads/32316_20150422102257_sib1install.jpg"/>
          <p:cNvSpPr>
            <a:spLocks noChangeAspect="1" noChangeArrowheads="1"/>
          </p:cNvSpPr>
          <p:nvPr/>
        </p:nvSpPr>
        <p:spPr bwMode="auto">
          <a:xfrm>
            <a:off x="1679575" y="-2582863"/>
            <a:ext cx="7181850" cy="53911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1977615" y="711342"/>
            <a:ext cx="1244251" cy="523220"/>
          </a:xfrm>
          <a:prstGeom prst="rect">
            <a:avLst/>
          </a:prstGeom>
          <a:noFill/>
        </p:spPr>
        <p:txBody>
          <a:bodyPr wrap="none" rtlCol="0">
            <a:spAutoFit/>
          </a:bodyPr>
          <a:lstStyle/>
          <a:p>
            <a:r>
              <a:rPr lang="en-US" sz="2800" b="1" i="1" dirty="0">
                <a:latin typeface="Garamond" charset="0"/>
                <a:ea typeface="Garamond" charset="0"/>
                <a:cs typeface="Garamond" charset="0"/>
              </a:rPr>
              <a:t>outline</a:t>
            </a:r>
          </a:p>
        </p:txBody>
      </p:sp>
      <p:pic>
        <p:nvPicPr>
          <p:cNvPr id="13" name="Picture 37" descr="advlogo_final"/>
          <p:cNvPicPr>
            <a:picLocks noChangeAspect="1" noChangeArrowheads="1"/>
          </p:cNvPicPr>
          <p:nvPr/>
        </p:nvPicPr>
        <p:blipFill>
          <a:blip r:embed="rId3" cstate="screen"/>
          <a:srcRect/>
          <a:stretch>
            <a:fillRect/>
          </a:stretch>
        </p:blipFill>
        <p:spPr bwMode="auto">
          <a:xfrm>
            <a:off x="21771" y="10953"/>
            <a:ext cx="1194954" cy="640065"/>
          </a:xfrm>
          <a:prstGeom prst="rect">
            <a:avLst/>
          </a:prstGeom>
          <a:noFill/>
          <a:ln w="9525">
            <a:noFill/>
            <a:miter lim="800000"/>
            <a:headEnd/>
            <a:tailEnd/>
          </a:ln>
        </p:spPr>
      </p:pic>
      <p:sp>
        <p:nvSpPr>
          <p:cNvPr id="14" name="Footer Placeholder 4"/>
          <p:cNvSpPr>
            <a:spLocks noGrp="1"/>
          </p:cNvSpPr>
          <p:nvPr>
            <p:ph type="ftr" sz="quarter" idx="12"/>
          </p:nvPr>
        </p:nvSpPr>
        <p:spPr>
          <a:xfrm>
            <a:off x="3469797" y="6531373"/>
            <a:ext cx="5238750" cy="365125"/>
          </a:xfrm>
        </p:spPr>
        <p:txBody>
          <a:bodyPr/>
          <a:lstStyle/>
          <a:p>
            <a:r>
              <a:rPr lang="en-US"/>
              <a:t>GWDAW – Hamilton Island, May 9 2017</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BE173A6C-60FB-420C-9795-70D997F74414}" type="slidenum">
              <a:rPr lang="fr-FR" smtClean="0"/>
              <a:pPr>
                <a:defRPr/>
              </a:pPr>
              <a:t>2</a:t>
            </a:fld>
            <a:endParaRPr lang="fr-FR" dirty="0"/>
          </a:p>
        </p:txBody>
      </p:sp>
      <p:sp>
        <p:nvSpPr>
          <p:cNvPr id="9" name="TextBox 8"/>
          <p:cNvSpPr txBox="1"/>
          <p:nvPr/>
        </p:nvSpPr>
        <p:spPr>
          <a:xfrm>
            <a:off x="7489334" y="1500782"/>
            <a:ext cx="3146012" cy="1200329"/>
          </a:xfrm>
          <a:prstGeom prst="rect">
            <a:avLst/>
          </a:prstGeom>
          <a:noFill/>
          <a:ln w="12700">
            <a:solidFill>
              <a:schemeClr val="accent1"/>
            </a:solidFill>
          </a:ln>
        </p:spPr>
        <p:txBody>
          <a:bodyPr wrap="square" rtlCol="0">
            <a:spAutoFit/>
          </a:bodyPr>
          <a:lstStyle/>
          <a:p>
            <a:r>
              <a:rPr lang="en-US" dirty="0">
                <a:latin typeface="Arial" charset="0"/>
                <a:ea typeface="Arial" charset="0"/>
                <a:cs typeface="Arial" charset="0"/>
              </a:rPr>
              <a:t>In </a:t>
            </a:r>
            <a:r>
              <a:rPr lang="en-US" dirty="0" err="1">
                <a:latin typeface="Arial" charset="0"/>
                <a:ea typeface="Arial" charset="0"/>
                <a:cs typeface="Arial" charset="0"/>
              </a:rPr>
              <a:t>AdV</a:t>
            </a:r>
            <a:r>
              <a:rPr lang="en-US" dirty="0">
                <a:latin typeface="Arial" charset="0"/>
                <a:ea typeface="Arial" charset="0"/>
                <a:cs typeface="Arial" charset="0"/>
              </a:rPr>
              <a:t> the first 5 stages (</a:t>
            </a:r>
            <a:r>
              <a:rPr lang="en-US" dirty="0" err="1">
                <a:latin typeface="Arial" charset="0"/>
                <a:ea typeface="Arial" charset="0"/>
                <a:cs typeface="Arial" charset="0"/>
              </a:rPr>
              <a:t>hor</a:t>
            </a:r>
            <a:r>
              <a:rPr lang="en-US" dirty="0">
                <a:latin typeface="Arial" charset="0"/>
                <a:ea typeface="Arial" charset="0"/>
                <a:cs typeface="Arial" charset="0"/>
              </a:rPr>
              <a:t> and </a:t>
            </a:r>
            <a:r>
              <a:rPr lang="en-US" dirty="0" err="1">
                <a:latin typeface="Arial" charset="0"/>
                <a:ea typeface="Arial" charset="0"/>
                <a:cs typeface="Arial" charset="0"/>
              </a:rPr>
              <a:t>ver</a:t>
            </a:r>
            <a:r>
              <a:rPr lang="en-US" dirty="0">
                <a:latin typeface="Arial" charset="0"/>
                <a:ea typeface="Arial" charset="0"/>
                <a:cs typeface="Arial" charset="0"/>
              </a:rPr>
              <a:t>) of the Super-Attenuator are the same as in initial Virgo.  </a:t>
            </a:r>
          </a:p>
        </p:txBody>
      </p:sp>
      <p:sp>
        <p:nvSpPr>
          <p:cNvPr id="14" name="TextBox 13"/>
          <p:cNvSpPr txBox="1"/>
          <p:nvPr/>
        </p:nvSpPr>
        <p:spPr>
          <a:xfrm>
            <a:off x="2764479" y="-17176"/>
            <a:ext cx="5841664" cy="461665"/>
          </a:xfrm>
          <a:prstGeom prst="rect">
            <a:avLst/>
          </a:prstGeom>
          <a:noFill/>
        </p:spPr>
        <p:txBody>
          <a:bodyPr wrap="none" rtlCol="0">
            <a:spAutoFit/>
          </a:bodyPr>
          <a:lstStyle/>
          <a:p>
            <a:r>
              <a:rPr lang="en-US" sz="2400" b="1" dirty="0">
                <a:latin typeface="Arial" charset="0"/>
                <a:ea typeface="Arial" charset="0"/>
                <a:cs typeface="Arial" charset="0"/>
              </a:rPr>
              <a:t>Monolithic suspensions: </a:t>
            </a:r>
            <a:r>
              <a:rPr lang="en-US" sz="2400" i="1" dirty="0">
                <a:latin typeface="Arial" charset="0"/>
                <a:ea typeface="Arial" charset="0"/>
                <a:cs typeface="Arial" charset="0"/>
              </a:rPr>
              <a:t>overall system</a:t>
            </a:r>
          </a:p>
        </p:txBody>
      </p:sp>
      <p:pic>
        <p:nvPicPr>
          <p:cNvPr id="2" name="Picture 1"/>
          <p:cNvPicPr>
            <a:picLocks noChangeAspect="1"/>
          </p:cNvPicPr>
          <p:nvPr/>
        </p:nvPicPr>
        <p:blipFill>
          <a:blip r:embed="rId2"/>
          <a:stretch>
            <a:fillRect/>
          </a:stretch>
        </p:blipFill>
        <p:spPr>
          <a:xfrm>
            <a:off x="6335586" y="3089115"/>
            <a:ext cx="3741020" cy="3652171"/>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681" y="435429"/>
            <a:ext cx="3931920" cy="6019800"/>
          </a:xfrm>
          <a:prstGeom prst="rect">
            <a:avLst/>
          </a:prstGeom>
        </p:spPr>
      </p:pic>
      <p:cxnSp>
        <p:nvCxnSpPr>
          <p:cNvPr id="17" name="Straight Connector 16"/>
          <p:cNvCxnSpPr/>
          <p:nvPr/>
        </p:nvCxnSpPr>
        <p:spPr>
          <a:xfrm>
            <a:off x="5830664" y="742951"/>
            <a:ext cx="1658670" cy="757831"/>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5830664" y="2701110"/>
            <a:ext cx="1658670" cy="796988"/>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5559203" y="3934375"/>
            <a:ext cx="2360999" cy="288929"/>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559203" y="5279595"/>
            <a:ext cx="2368321" cy="73408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524001" y="4078037"/>
            <a:ext cx="2645229" cy="2031325"/>
          </a:xfrm>
          <a:prstGeom prst="rect">
            <a:avLst/>
          </a:prstGeom>
          <a:solidFill>
            <a:schemeClr val="bg1"/>
          </a:solidFill>
          <a:ln w="12700">
            <a:solidFill>
              <a:schemeClr val="accent1"/>
            </a:solidFill>
          </a:ln>
        </p:spPr>
        <p:txBody>
          <a:bodyPr wrap="square" rtlCol="0">
            <a:spAutoFit/>
          </a:bodyPr>
          <a:lstStyle/>
          <a:p>
            <a:r>
              <a:rPr lang="en-US" dirty="0">
                <a:latin typeface="Arial" charset="0"/>
                <a:ea typeface="Arial" charset="0"/>
                <a:cs typeface="Arial" charset="0"/>
              </a:rPr>
              <a:t>The last filter of the Super attenuator, prolonged downwards, is in the same vacuum environment of the payload and </a:t>
            </a:r>
            <a:r>
              <a:rPr lang="en-US">
                <a:latin typeface="Arial" charset="0"/>
                <a:ea typeface="Arial" charset="0"/>
                <a:cs typeface="Arial" charset="0"/>
              </a:rPr>
              <a:t>surrounds it:</a:t>
            </a:r>
            <a:r>
              <a:rPr lang="en-US" dirty="0">
                <a:latin typeface="Arial" charset="0"/>
                <a:ea typeface="Arial" charset="0"/>
                <a:cs typeface="Arial" charset="0"/>
              </a:rPr>
              <a:t> </a:t>
            </a:r>
            <a:r>
              <a:rPr lang="en-US">
                <a:latin typeface="Arial" charset="0"/>
                <a:ea typeface="Arial" charset="0"/>
                <a:cs typeface="Arial" charset="0"/>
              </a:rPr>
              <a:t>the </a:t>
            </a:r>
            <a:r>
              <a:rPr lang="en-US" dirty="0">
                <a:latin typeface="Arial" charset="0"/>
                <a:ea typeface="Arial" charset="0"/>
                <a:cs typeface="Arial" charset="0"/>
              </a:rPr>
              <a:t>“actuation cage”.</a:t>
            </a:r>
          </a:p>
        </p:txBody>
      </p:sp>
      <p:pic>
        <p:nvPicPr>
          <p:cNvPr id="18" name="Picture 37" descr="advlogo_final"/>
          <p:cNvPicPr>
            <a:picLocks noChangeAspect="1" noChangeArrowheads="1"/>
          </p:cNvPicPr>
          <p:nvPr/>
        </p:nvPicPr>
        <p:blipFill>
          <a:blip r:embed="rId4" cstate="screen"/>
          <a:srcRect/>
          <a:stretch>
            <a:fillRect/>
          </a:stretch>
        </p:blipFill>
        <p:spPr bwMode="auto">
          <a:xfrm>
            <a:off x="21771" y="10953"/>
            <a:ext cx="1194954" cy="640065"/>
          </a:xfrm>
          <a:prstGeom prst="rect">
            <a:avLst/>
          </a:prstGeom>
          <a:noFill/>
          <a:ln w="9525">
            <a:noFill/>
            <a:miter lim="800000"/>
            <a:headEnd/>
            <a:tailEnd/>
          </a:ln>
        </p:spPr>
      </p:pic>
      <p:sp>
        <p:nvSpPr>
          <p:cNvPr id="19" name="Footer Placeholder 4"/>
          <p:cNvSpPr>
            <a:spLocks noGrp="1"/>
          </p:cNvSpPr>
          <p:nvPr>
            <p:ph type="ftr" sz="quarter" idx="12"/>
          </p:nvPr>
        </p:nvSpPr>
        <p:spPr>
          <a:xfrm>
            <a:off x="3469797" y="6531373"/>
            <a:ext cx="5238750" cy="365125"/>
          </a:xfrm>
        </p:spPr>
        <p:txBody>
          <a:bodyPr/>
          <a:lstStyle/>
          <a:p>
            <a:r>
              <a:rPr lang="en-US"/>
              <a:t>GWDAW – Hamilton Island, May 9 2017</a:t>
            </a:r>
            <a:endParaRPr lang="en-US" dirty="0"/>
          </a:p>
        </p:txBody>
      </p:sp>
    </p:spTree>
    <p:extLst>
      <p:ext uri="{BB962C8B-B14F-4D97-AF65-F5344CB8AC3E}">
        <p14:creationId xmlns:p14="http://schemas.microsoft.com/office/powerpoint/2010/main" val="9052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679" y="419100"/>
            <a:ext cx="3931920" cy="6019800"/>
          </a:xfrm>
          <a:prstGeom prst="rect">
            <a:avLst/>
          </a:prstGeom>
        </p:spPr>
      </p:pic>
      <p:cxnSp>
        <p:nvCxnSpPr>
          <p:cNvPr id="6" name="Straight Connector 5"/>
          <p:cNvCxnSpPr/>
          <p:nvPr/>
        </p:nvCxnSpPr>
        <p:spPr>
          <a:xfrm flipV="1">
            <a:off x="6565754" y="1175601"/>
            <a:ext cx="497528" cy="202842"/>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45515" y="806270"/>
            <a:ext cx="3390449" cy="1200329"/>
          </a:xfrm>
          <a:prstGeom prst="rect">
            <a:avLst/>
          </a:prstGeom>
          <a:noFill/>
          <a:ln w="12700">
            <a:solidFill>
              <a:schemeClr val="accent1"/>
            </a:solidFill>
          </a:ln>
        </p:spPr>
        <p:txBody>
          <a:bodyPr wrap="square" rtlCol="0">
            <a:spAutoFit/>
          </a:bodyPr>
          <a:lstStyle/>
          <a:p>
            <a:r>
              <a:rPr lang="en-US" b="1" dirty="0"/>
              <a:t>Top-stage</a:t>
            </a:r>
            <a:r>
              <a:rPr lang="en-US" dirty="0"/>
              <a:t> floating body:</a:t>
            </a:r>
          </a:p>
          <a:p>
            <a:r>
              <a:rPr lang="en-US" dirty="0"/>
              <a:t>4D (3H+Vertical), </a:t>
            </a:r>
          </a:p>
          <a:p>
            <a:r>
              <a:rPr lang="en-US" b="1" dirty="0"/>
              <a:t>position ctrl </a:t>
            </a:r>
            <a:r>
              <a:rPr lang="en-US" dirty="0"/>
              <a:t>VS ground (or </a:t>
            </a:r>
            <a:r>
              <a:rPr lang="en-US" dirty="0" err="1"/>
              <a:t>gbl</a:t>
            </a:r>
            <a:r>
              <a:rPr lang="en-US" dirty="0"/>
              <a:t>) and </a:t>
            </a:r>
            <a:r>
              <a:rPr lang="en-US" b="1" dirty="0"/>
              <a:t>damping</a:t>
            </a:r>
            <a:r>
              <a:rPr lang="en-US" dirty="0"/>
              <a:t> (acceleration).</a:t>
            </a:r>
          </a:p>
        </p:txBody>
      </p:sp>
      <p:cxnSp>
        <p:nvCxnSpPr>
          <p:cNvPr id="16" name="Straight Connector 15"/>
          <p:cNvCxnSpPr/>
          <p:nvPr/>
        </p:nvCxnSpPr>
        <p:spPr>
          <a:xfrm flipV="1">
            <a:off x="7291510" y="4265888"/>
            <a:ext cx="627978" cy="5620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548695" y="3437178"/>
            <a:ext cx="3365752" cy="923330"/>
          </a:xfrm>
          <a:prstGeom prst="rect">
            <a:avLst/>
          </a:prstGeom>
          <a:noFill/>
          <a:ln w="12700">
            <a:solidFill>
              <a:schemeClr val="accent1"/>
            </a:solidFill>
          </a:ln>
        </p:spPr>
        <p:txBody>
          <a:bodyPr wrap="square" rtlCol="0">
            <a:spAutoFit/>
          </a:bodyPr>
          <a:lstStyle/>
          <a:p>
            <a:r>
              <a:rPr lang="en-US" b="1" dirty="0"/>
              <a:t>SA last stage</a:t>
            </a:r>
            <a:r>
              <a:rPr lang="en-US" dirty="0"/>
              <a:t>: </a:t>
            </a:r>
          </a:p>
          <a:p>
            <a:r>
              <a:rPr lang="en-US" dirty="0"/>
              <a:t>6D, </a:t>
            </a:r>
          </a:p>
          <a:p>
            <a:r>
              <a:rPr lang="en-US" dirty="0"/>
              <a:t>position damping VS ground </a:t>
            </a:r>
          </a:p>
        </p:txBody>
      </p:sp>
      <p:sp>
        <p:nvSpPr>
          <p:cNvPr id="23" name="TextBox 22"/>
          <p:cNvSpPr txBox="1"/>
          <p:nvPr/>
        </p:nvSpPr>
        <p:spPr>
          <a:xfrm>
            <a:off x="2760729" y="11547"/>
            <a:ext cx="6840847" cy="461665"/>
          </a:xfrm>
          <a:prstGeom prst="rect">
            <a:avLst/>
          </a:prstGeom>
          <a:noFill/>
        </p:spPr>
        <p:txBody>
          <a:bodyPr wrap="none" rtlCol="0">
            <a:spAutoFit/>
          </a:bodyPr>
          <a:lstStyle/>
          <a:p>
            <a:r>
              <a:rPr lang="en-US" sz="2400" b="1" dirty="0">
                <a:latin typeface="Arial" charset="0"/>
                <a:ea typeface="Arial" charset="0"/>
                <a:cs typeface="Arial" charset="0"/>
              </a:rPr>
              <a:t>Overall Suspension Attenuator:  Virgo </a:t>
            </a:r>
            <a:r>
              <a:rPr lang="en-US" sz="2400" b="1" dirty="0">
                <a:latin typeface="Arial" charset="0"/>
                <a:ea typeface="Arial" charset="0"/>
                <a:cs typeface="Arial" charset="0"/>
                <a:sym typeface="Wingdings"/>
              </a:rPr>
              <a:t> </a:t>
            </a:r>
            <a:r>
              <a:rPr lang="en-US" sz="2400" b="1" dirty="0" err="1">
                <a:latin typeface="Arial" charset="0"/>
                <a:ea typeface="Arial" charset="0"/>
                <a:cs typeface="Arial" charset="0"/>
                <a:sym typeface="Wingdings"/>
              </a:rPr>
              <a:t>AdV</a:t>
            </a:r>
            <a:endParaRPr lang="en-US" sz="2400" b="1" dirty="0">
              <a:latin typeface="Arial" charset="0"/>
              <a:ea typeface="Arial" charset="0"/>
              <a:cs typeface="Arial" charset="0"/>
            </a:endParaRPr>
          </a:p>
        </p:txBody>
      </p:sp>
      <p:sp>
        <p:nvSpPr>
          <p:cNvPr id="13" name="TextBox 12"/>
          <p:cNvSpPr txBox="1"/>
          <p:nvPr/>
        </p:nvSpPr>
        <p:spPr>
          <a:xfrm>
            <a:off x="1534758" y="4578918"/>
            <a:ext cx="3390447" cy="1200329"/>
          </a:xfrm>
          <a:prstGeom prst="rect">
            <a:avLst/>
          </a:prstGeom>
          <a:noFill/>
          <a:ln w="12700">
            <a:solidFill>
              <a:schemeClr val="accent1"/>
            </a:solidFill>
          </a:ln>
        </p:spPr>
        <p:txBody>
          <a:bodyPr wrap="square" rtlCol="0">
            <a:spAutoFit/>
          </a:bodyPr>
          <a:lstStyle/>
          <a:p>
            <a:r>
              <a:rPr lang="en-US" b="1" dirty="0"/>
              <a:t>Payload</a:t>
            </a:r>
            <a:r>
              <a:rPr lang="en-US" dirty="0"/>
              <a:t>:</a:t>
            </a:r>
          </a:p>
          <a:p>
            <a:r>
              <a:rPr lang="en-US" dirty="0"/>
              <a:t>6D, </a:t>
            </a:r>
          </a:p>
          <a:p>
            <a:r>
              <a:rPr lang="en-US" b="1" dirty="0"/>
              <a:t>position ctrl </a:t>
            </a:r>
            <a:r>
              <a:rPr lang="en-US" dirty="0"/>
              <a:t>VS ground (or </a:t>
            </a:r>
            <a:r>
              <a:rPr lang="en-US" dirty="0" err="1"/>
              <a:t>gbl</a:t>
            </a:r>
            <a:r>
              <a:rPr lang="en-US" dirty="0"/>
              <a:t>) actuated from SA last stage</a:t>
            </a:r>
          </a:p>
        </p:txBody>
      </p:sp>
      <p:sp>
        <p:nvSpPr>
          <p:cNvPr id="14" name="TextBox 13"/>
          <p:cNvSpPr txBox="1"/>
          <p:nvPr/>
        </p:nvSpPr>
        <p:spPr>
          <a:xfrm>
            <a:off x="5360561" y="3756295"/>
            <a:ext cx="886396" cy="369332"/>
          </a:xfrm>
          <a:prstGeom prst="rect">
            <a:avLst/>
          </a:prstGeom>
          <a:noFill/>
          <a:ln w="12700">
            <a:solidFill>
              <a:schemeClr val="bg1"/>
            </a:solidFill>
          </a:ln>
        </p:spPr>
        <p:txBody>
          <a:bodyPr wrap="square" rtlCol="0">
            <a:spAutoFit/>
          </a:bodyPr>
          <a:lstStyle/>
          <a:p>
            <a:r>
              <a:rPr lang="en-US" dirty="0"/>
              <a:t>ground</a:t>
            </a:r>
          </a:p>
        </p:txBody>
      </p:sp>
      <p:sp>
        <p:nvSpPr>
          <p:cNvPr id="15" name="TextBox 14"/>
          <p:cNvSpPr txBox="1"/>
          <p:nvPr/>
        </p:nvSpPr>
        <p:spPr>
          <a:xfrm>
            <a:off x="5346753" y="1065170"/>
            <a:ext cx="1219002" cy="646331"/>
          </a:xfrm>
          <a:prstGeom prst="rect">
            <a:avLst/>
          </a:prstGeom>
          <a:noFill/>
          <a:ln w="12700">
            <a:solidFill>
              <a:schemeClr val="bg1"/>
            </a:solidFill>
          </a:ln>
        </p:spPr>
        <p:txBody>
          <a:bodyPr wrap="square" rtlCol="0">
            <a:spAutoFit/>
          </a:bodyPr>
          <a:lstStyle/>
          <a:p>
            <a:r>
              <a:rPr lang="en-US"/>
              <a:t>Inverted </a:t>
            </a:r>
            <a:r>
              <a:rPr lang="en-US" dirty="0"/>
              <a:t>Pendulum</a:t>
            </a:r>
          </a:p>
        </p:txBody>
      </p:sp>
      <p:cxnSp>
        <p:nvCxnSpPr>
          <p:cNvPr id="18" name="Straight Connector 17"/>
          <p:cNvCxnSpPr/>
          <p:nvPr/>
        </p:nvCxnSpPr>
        <p:spPr>
          <a:xfrm flipV="1">
            <a:off x="6260896" y="3770151"/>
            <a:ext cx="581264" cy="117217"/>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260896" y="3887368"/>
            <a:ext cx="304858" cy="577057"/>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6856083" y="833979"/>
            <a:ext cx="843144" cy="0"/>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7291510" y="624701"/>
            <a:ext cx="16454" cy="418557"/>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919489" y="3342557"/>
            <a:ext cx="1287079" cy="923330"/>
          </a:xfrm>
          <a:prstGeom prst="rect">
            <a:avLst/>
          </a:prstGeom>
          <a:noFill/>
          <a:ln w="12700">
            <a:solidFill>
              <a:schemeClr val="bg1"/>
            </a:solidFill>
          </a:ln>
        </p:spPr>
        <p:txBody>
          <a:bodyPr wrap="square" rtlCol="0">
            <a:spAutoFit/>
          </a:bodyPr>
          <a:lstStyle/>
          <a:p>
            <a:r>
              <a:rPr lang="en-US"/>
              <a:t>Payload suspension point</a:t>
            </a:r>
            <a:endParaRPr lang="en-US" dirty="0"/>
          </a:p>
        </p:txBody>
      </p:sp>
      <p:sp>
        <p:nvSpPr>
          <p:cNvPr id="21" name="TextBox 20"/>
          <p:cNvSpPr txBox="1"/>
          <p:nvPr/>
        </p:nvSpPr>
        <p:spPr>
          <a:xfrm>
            <a:off x="1557549" y="2125982"/>
            <a:ext cx="3390447" cy="1200329"/>
          </a:xfrm>
          <a:prstGeom prst="rect">
            <a:avLst/>
          </a:prstGeom>
          <a:noFill/>
          <a:ln w="12700">
            <a:solidFill>
              <a:schemeClr val="accent1"/>
            </a:solidFill>
          </a:ln>
        </p:spPr>
        <p:txBody>
          <a:bodyPr wrap="square" rtlCol="0">
            <a:spAutoFit/>
          </a:bodyPr>
          <a:lstStyle/>
          <a:p>
            <a:r>
              <a:rPr lang="en-US" b="1" dirty="0"/>
              <a:t>Bottom ring</a:t>
            </a:r>
            <a:r>
              <a:rPr lang="en-US" dirty="0"/>
              <a:t>:</a:t>
            </a:r>
          </a:p>
          <a:p>
            <a:r>
              <a:rPr lang="en-US" dirty="0"/>
              <a:t>3D (</a:t>
            </a:r>
            <a:r>
              <a:rPr lang="en-US" dirty="0" err="1"/>
              <a:t>tilts+Vertical</a:t>
            </a:r>
            <a:r>
              <a:rPr lang="en-US" dirty="0"/>
              <a:t>), </a:t>
            </a:r>
          </a:p>
          <a:p>
            <a:r>
              <a:rPr lang="en-US" b="1" dirty="0"/>
              <a:t>position ctrl </a:t>
            </a:r>
            <a:r>
              <a:rPr lang="en-US" dirty="0"/>
              <a:t>VS ground actuated from ground</a:t>
            </a:r>
          </a:p>
        </p:txBody>
      </p:sp>
      <p:sp>
        <p:nvSpPr>
          <p:cNvPr id="3" name="TextBox 2"/>
          <p:cNvSpPr txBox="1"/>
          <p:nvPr/>
        </p:nvSpPr>
        <p:spPr>
          <a:xfrm rot="2404849">
            <a:off x="4117734" y="2302450"/>
            <a:ext cx="952505" cy="369332"/>
          </a:xfrm>
          <a:prstGeom prst="rect">
            <a:avLst/>
          </a:prstGeom>
          <a:noFill/>
        </p:spPr>
        <p:txBody>
          <a:bodyPr wrap="none" rtlCol="0">
            <a:spAutoFit/>
          </a:bodyPr>
          <a:lstStyle/>
          <a:p>
            <a:r>
              <a:rPr lang="en-US" dirty="0"/>
              <a:t>TESTED</a:t>
            </a:r>
          </a:p>
        </p:txBody>
      </p:sp>
      <p:sp>
        <p:nvSpPr>
          <p:cNvPr id="22" name="TextBox 21"/>
          <p:cNvSpPr txBox="1"/>
          <p:nvPr/>
        </p:nvSpPr>
        <p:spPr>
          <a:xfrm>
            <a:off x="1552033" y="5898629"/>
            <a:ext cx="3390447" cy="369332"/>
          </a:xfrm>
          <a:prstGeom prst="rect">
            <a:avLst/>
          </a:prstGeom>
          <a:noFill/>
          <a:ln w="12700">
            <a:solidFill>
              <a:srgbClr val="FF0000"/>
            </a:solidFill>
          </a:ln>
        </p:spPr>
        <p:txBody>
          <a:bodyPr wrap="square" rtlCol="0">
            <a:spAutoFit/>
          </a:bodyPr>
          <a:lstStyle/>
          <a:p>
            <a:r>
              <a:rPr lang="en-US" dirty="0">
                <a:solidFill>
                  <a:srgbClr val="FF0000"/>
                </a:solidFill>
              </a:rPr>
              <a:t>No </a:t>
            </a:r>
            <a:r>
              <a:rPr lang="en-US">
                <a:solidFill>
                  <a:srgbClr val="FF0000"/>
                </a:solidFill>
              </a:rPr>
              <a:t>tilt sensor (so far)</a:t>
            </a:r>
            <a:endParaRPr lang="en-US" dirty="0">
              <a:solidFill>
                <a:srgbClr val="FF0000"/>
              </a:solidFill>
            </a:endParaRPr>
          </a:p>
        </p:txBody>
      </p:sp>
      <p:sp>
        <p:nvSpPr>
          <p:cNvPr id="7" name="Slide Number Placeholder 6"/>
          <p:cNvSpPr>
            <a:spLocks noGrp="1"/>
          </p:cNvSpPr>
          <p:nvPr>
            <p:ph type="sldNum" sz="quarter" idx="10"/>
          </p:nvPr>
        </p:nvSpPr>
        <p:spPr/>
        <p:txBody>
          <a:bodyPr/>
          <a:lstStyle/>
          <a:p>
            <a:pPr>
              <a:defRPr/>
            </a:pPr>
            <a:fld id="{BE173A6C-60FB-420C-9795-70D997F74414}" type="slidenum">
              <a:rPr lang="fr-FR" smtClean="0"/>
              <a:pPr>
                <a:defRPr/>
              </a:pPr>
              <a:t>3</a:t>
            </a:fld>
            <a:endParaRPr lang="fr-FR" dirty="0"/>
          </a:p>
        </p:txBody>
      </p:sp>
      <p:sp>
        <p:nvSpPr>
          <p:cNvPr id="25" name="Footer Placeholder 4"/>
          <p:cNvSpPr>
            <a:spLocks noGrp="1"/>
          </p:cNvSpPr>
          <p:nvPr>
            <p:ph type="ftr" sz="quarter" idx="12"/>
          </p:nvPr>
        </p:nvSpPr>
        <p:spPr>
          <a:xfrm>
            <a:off x="3469797" y="6531373"/>
            <a:ext cx="5238750" cy="365125"/>
          </a:xfrm>
        </p:spPr>
        <p:txBody>
          <a:bodyPr/>
          <a:lstStyle/>
          <a:p>
            <a:r>
              <a:rPr lang="en-US"/>
              <a:t>GWDAW – Hamilton Island, May 9 2017</a:t>
            </a:r>
            <a:endParaRPr lang="en-US" dirty="0"/>
          </a:p>
        </p:txBody>
      </p:sp>
      <p:pic>
        <p:nvPicPr>
          <p:cNvPr id="26" name="Picture 37" descr="advlogo_final"/>
          <p:cNvPicPr>
            <a:picLocks noChangeAspect="1" noChangeArrowheads="1"/>
          </p:cNvPicPr>
          <p:nvPr/>
        </p:nvPicPr>
        <p:blipFill>
          <a:blip r:embed="rId4" cstate="screen"/>
          <a:srcRect/>
          <a:stretch>
            <a:fillRect/>
          </a:stretch>
        </p:blipFill>
        <p:spPr bwMode="auto">
          <a:xfrm>
            <a:off x="21771" y="10953"/>
            <a:ext cx="1194954" cy="640065"/>
          </a:xfrm>
          <a:prstGeom prst="rect">
            <a:avLst/>
          </a:prstGeom>
          <a:noFill/>
          <a:ln w="9525">
            <a:noFill/>
            <a:miter lim="800000"/>
            <a:headEnd/>
            <a:tailEnd/>
          </a:ln>
        </p:spPr>
      </p:pic>
    </p:spTree>
    <p:extLst>
      <p:ext uri="{BB962C8B-B14F-4D97-AF65-F5344CB8AC3E}">
        <p14:creationId xmlns:p14="http://schemas.microsoft.com/office/powerpoint/2010/main" val="21770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31320"/>
            <a:ext cx="9144000" cy="5590367"/>
          </a:xfrm>
          <a:prstGeom prst="rect">
            <a:avLst/>
          </a:prstGeom>
        </p:spPr>
      </p:pic>
      <p:sp>
        <p:nvSpPr>
          <p:cNvPr id="7" name="Rectangle 3"/>
          <p:cNvSpPr>
            <a:spLocks noChangeArrowheads="1"/>
          </p:cNvSpPr>
          <p:nvPr/>
        </p:nvSpPr>
        <p:spPr bwMode="auto">
          <a:xfrm>
            <a:off x="2525193" y="79707"/>
            <a:ext cx="7772400" cy="68580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lIns="92075" tIns="46038" rIns="92075" bIns="46038" anchor="ctr"/>
          <a:lstStyle/>
          <a:p>
            <a:pPr algn="ctr"/>
            <a:r>
              <a:rPr lang="it-IT" sz="2400" b="1" dirty="0" err="1">
                <a:latin typeface="Arial" charset="0"/>
                <a:ea typeface="Arial" charset="0"/>
                <a:cs typeface="Arial" charset="0"/>
              </a:rPr>
              <a:t>SuperAttenuator</a:t>
            </a:r>
            <a:r>
              <a:rPr lang="it-IT" sz="2400" b="1" dirty="0">
                <a:latin typeface="Arial" charset="0"/>
                <a:ea typeface="Arial" charset="0"/>
                <a:cs typeface="Arial" charset="0"/>
              </a:rPr>
              <a:t>: </a:t>
            </a:r>
            <a:r>
              <a:rPr lang="it-IT" sz="2400" b="1" dirty="0" err="1">
                <a:latin typeface="Arial" charset="0"/>
                <a:ea typeface="Arial" charset="0"/>
                <a:cs typeface="Arial" charset="0"/>
              </a:rPr>
              <a:t>Inertial</a:t>
            </a:r>
            <a:r>
              <a:rPr lang="it-IT" sz="2400" b="1" dirty="0">
                <a:latin typeface="Arial" charset="0"/>
                <a:ea typeface="Arial" charset="0"/>
                <a:cs typeface="Arial" charset="0"/>
              </a:rPr>
              <a:t> </a:t>
            </a:r>
            <a:r>
              <a:rPr lang="it-IT" sz="2400" b="1" dirty="0" err="1">
                <a:latin typeface="Arial" charset="0"/>
                <a:ea typeface="Arial" charset="0"/>
                <a:cs typeface="Arial" charset="0"/>
              </a:rPr>
              <a:t>Damping</a:t>
            </a:r>
            <a:r>
              <a:rPr lang="it-IT" sz="2400" b="1" dirty="0">
                <a:latin typeface="Arial" charset="0"/>
                <a:ea typeface="Arial" charset="0"/>
                <a:cs typeface="Arial" charset="0"/>
              </a:rPr>
              <a:t> ON/OFF</a:t>
            </a:r>
          </a:p>
        </p:txBody>
      </p:sp>
      <p:sp>
        <p:nvSpPr>
          <p:cNvPr id="8" name="Slide Number Placeholder 7"/>
          <p:cNvSpPr>
            <a:spLocks noGrp="1"/>
          </p:cNvSpPr>
          <p:nvPr>
            <p:ph type="sldNum" sz="quarter" idx="10"/>
          </p:nvPr>
        </p:nvSpPr>
        <p:spPr/>
        <p:txBody>
          <a:bodyPr/>
          <a:lstStyle/>
          <a:p>
            <a:pPr>
              <a:defRPr/>
            </a:pPr>
            <a:fld id="{BE173A6C-60FB-420C-9795-70D997F74414}" type="slidenum">
              <a:rPr lang="fr-FR" smtClean="0"/>
              <a:pPr>
                <a:defRPr/>
              </a:pPr>
              <a:t>4</a:t>
            </a:fld>
            <a:endParaRPr lang="fr-FR" dirty="0"/>
          </a:p>
        </p:txBody>
      </p:sp>
      <p:pic>
        <p:nvPicPr>
          <p:cNvPr id="9" name="Picture 37" descr="advlogo_final"/>
          <p:cNvPicPr>
            <a:picLocks noChangeAspect="1" noChangeArrowheads="1"/>
          </p:cNvPicPr>
          <p:nvPr/>
        </p:nvPicPr>
        <p:blipFill>
          <a:blip r:embed="rId3" cstate="screen"/>
          <a:srcRect/>
          <a:stretch>
            <a:fillRect/>
          </a:stretch>
        </p:blipFill>
        <p:spPr bwMode="auto">
          <a:xfrm>
            <a:off x="21771" y="10953"/>
            <a:ext cx="1194954" cy="640065"/>
          </a:xfrm>
          <a:prstGeom prst="rect">
            <a:avLst/>
          </a:prstGeom>
          <a:noFill/>
          <a:ln w="9525">
            <a:noFill/>
            <a:miter lim="800000"/>
            <a:headEnd/>
            <a:tailEnd/>
          </a:ln>
        </p:spPr>
      </p:pic>
      <p:sp>
        <p:nvSpPr>
          <p:cNvPr id="10" name="Footer Placeholder 4"/>
          <p:cNvSpPr>
            <a:spLocks noGrp="1"/>
          </p:cNvSpPr>
          <p:nvPr>
            <p:ph type="ftr" sz="quarter" idx="12"/>
          </p:nvPr>
        </p:nvSpPr>
        <p:spPr>
          <a:xfrm>
            <a:off x="3469797" y="6531373"/>
            <a:ext cx="5238750" cy="365125"/>
          </a:xfrm>
        </p:spPr>
        <p:txBody>
          <a:bodyPr/>
          <a:lstStyle/>
          <a:p>
            <a:r>
              <a:rPr lang="en-US"/>
              <a:t>GWDAW – Hamilton Island, May 9 2017</a:t>
            </a:r>
            <a:endParaRPr lang="en-US" dirty="0"/>
          </a:p>
        </p:txBody>
      </p:sp>
    </p:spTree>
    <p:extLst>
      <p:ext uri="{BB962C8B-B14F-4D97-AF65-F5344CB8AC3E}">
        <p14:creationId xmlns:p14="http://schemas.microsoft.com/office/powerpoint/2010/main" val="1110766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BE173A6C-60FB-420C-9795-70D997F74414}" type="slidenum">
              <a:rPr lang="fr-FR" smtClean="0"/>
              <a:pPr>
                <a:defRPr/>
              </a:pPr>
              <a:t>5</a:t>
            </a:fld>
            <a:endParaRPr lang="fr-FR" dirty="0"/>
          </a:p>
        </p:txBody>
      </p:sp>
      <p:grpSp>
        <p:nvGrpSpPr>
          <p:cNvPr id="9" name="Group 8"/>
          <p:cNvGrpSpPr/>
          <p:nvPr/>
        </p:nvGrpSpPr>
        <p:grpSpPr>
          <a:xfrm>
            <a:off x="2025041" y="551192"/>
            <a:ext cx="8075284" cy="6306809"/>
            <a:chOff x="153000" y="-16833"/>
            <a:chExt cx="8774054" cy="6852549"/>
          </a:xfrm>
        </p:grpSpPr>
        <p:sp>
          <p:nvSpPr>
            <p:cNvPr id="10" name="Rettangolo 14"/>
            <p:cNvSpPr/>
            <p:nvPr/>
          </p:nvSpPr>
          <p:spPr bwMode="auto">
            <a:xfrm>
              <a:off x="1953168" y="5681142"/>
              <a:ext cx="541943" cy="910854"/>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a:lstStyle/>
            <a:p>
              <a:pPr algn="r" eaLnBrk="1" hangingPunct="1">
                <a:defRPr/>
              </a:pPr>
              <a:endParaRPr lang="it-IT" sz="2800">
                <a:latin typeface="Eurostile" charset="0"/>
              </a:endParaRPr>
            </a:p>
          </p:txBody>
        </p:sp>
        <p:sp>
          <p:nvSpPr>
            <p:cNvPr id="11" name="Rettangolo 43"/>
            <p:cNvSpPr/>
            <p:nvPr/>
          </p:nvSpPr>
          <p:spPr bwMode="auto">
            <a:xfrm>
              <a:off x="1646045" y="5459341"/>
              <a:ext cx="1186093" cy="1337086"/>
            </a:xfrm>
            <a:custGeom>
              <a:avLst/>
              <a:gdLst/>
              <a:ahLst/>
              <a:cxnLst/>
              <a:rect l="l" t="t" r="r" b="b"/>
              <a:pathLst>
                <a:path w="1584176" h="1152128">
                  <a:moveTo>
                    <a:pt x="0" y="0"/>
                  </a:moveTo>
                  <a:lnTo>
                    <a:pt x="216024" y="0"/>
                  </a:lnTo>
                  <a:lnTo>
                    <a:pt x="1584176" y="0"/>
                  </a:lnTo>
                  <a:lnTo>
                    <a:pt x="1584176" y="144016"/>
                  </a:lnTo>
                  <a:lnTo>
                    <a:pt x="216024" y="144016"/>
                  </a:lnTo>
                  <a:lnTo>
                    <a:pt x="216024" y="1008112"/>
                  </a:lnTo>
                  <a:lnTo>
                    <a:pt x="1584176" y="1008112"/>
                  </a:lnTo>
                  <a:lnTo>
                    <a:pt x="1584176" y="1152128"/>
                  </a:lnTo>
                  <a:lnTo>
                    <a:pt x="216024" y="1152128"/>
                  </a:lnTo>
                  <a:lnTo>
                    <a:pt x="0" y="1152128"/>
                  </a:lnTo>
                  <a:close/>
                </a:path>
              </a:pathLst>
            </a:custGeom>
            <a:solidFill>
              <a:schemeClr val="accent1">
                <a:lumMod val="60000"/>
                <a:lumOff val="4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hangingPunct="1">
                <a:defRPr/>
              </a:pPr>
              <a:endParaRPr lang="it-IT" sz="2800">
                <a:latin typeface="Eurostile" charset="0"/>
              </a:endParaRPr>
            </a:p>
          </p:txBody>
        </p:sp>
        <p:sp>
          <p:nvSpPr>
            <p:cNvPr id="12" name="CasellaDiTesto 45"/>
            <p:cNvSpPr txBox="1">
              <a:spLocks noChangeArrowheads="1"/>
            </p:cNvSpPr>
            <p:nvPr/>
          </p:nvSpPr>
          <p:spPr bwMode="auto">
            <a:xfrm>
              <a:off x="3387263" y="-16833"/>
              <a:ext cx="3415292" cy="36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Times New Roman" charset="0"/>
                  <a:ea typeface="ＭＳ Ｐゴシック" charset="0"/>
                </a:defRPr>
              </a:lvl9pPr>
            </a:lstStyle>
            <a:p>
              <a:r>
                <a:rPr lang="it-IT" sz="1600" dirty="0"/>
                <a:t>to the 5° </a:t>
              </a:r>
              <a:r>
                <a:rPr lang="it-IT" sz="1600" dirty="0" err="1"/>
                <a:t>filter</a:t>
              </a:r>
              <a:r>
                <a:rPr lang="it-IT" sz="1600" dirty="0"/>
                <a:t> of </a:t>
              </a:r>
              <a:r>
                <a:rPr lang="it-IT" sz="1600" dirty="0" err="1"/>
                <a:t>seismic</a:t>
              </a:r>
              <a:r>
                <a:rPr lang="it-IT" sz="1600" dirty="0"/>
                <a:t> isolator</a:t>
              </a:r>
            </a:p>
          </p:txBody>
        </p:sp>
        <p:sp>
          <p:nvSpPr>
            <p:cNvPr id="13" name="CasellaDiTesto 49"/>
            <p:cNvSpPr txBox="1">
              <a:spLocks noChangeArrowheads="1"/>
            </p:cNvSpPr>
            <p:nvPr/>
          </p:nvSpPr>
          <p:spPr bwMode="auto">
            <a:xfrm>
              <a:off x="3809373" y="2895128"/>
              <a:ext cx="2219026" cy="902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r>
                <a:rPr lang="it-IT" sz="1600" b="0" dirty="0"/>
                <a:t>marionette control</a:t>
              </a:r>
            </a:p>
            <a:p>
              <a:pPr algn="ctr"/>
              <a:r>
                <a:rPr lang="it-IT" sz="1600" b="0" dirty="0" err="1"/>
                <a:t>driving</a:t>
              </a:r>
              <a:r>
                <a:rPr lang="it-IT" sz="1600" b="0" dirty="0"/>
                <a:t>, </a:t>
              </a:r>
              <a:r>
                <a:rPr lang="it-IT" sz="1600" b="0" dirty="0" err="1"/>
                <a:t>isolated</a:t>
              </a:r>
              <a:endParaRPr lang="it-IT" sz="1600" b="0" dirty="0"/>
            </a:p>
            <a:p>
              <a:pPr algn="ctr"/>
              <a:r>
                <a:rPr lang="it-IT" sz="1600" b="0" dirty="0"/>
                <a:t>by 6H and 5V</a:t>
              </a:r>
            </a:p>
          </p:txBody>
        </p:sp>
        <p:sp>
          <p:nvSpPr>
            <p:cNvPr id="14" name="Rectangle 13"/>
            <p:cNvSpPr/>
            <p:nvPr/>
          </p:nvSpPr>
          <p:spPr>
            <a:xfrm>
              <a:off x="1626062" y="5740401"/>
              <a:ext cx="251978" cy="8122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1249952" y="1581870"/>
              <a:ext cx="1965515" cy="106955"/>
              <a:chOff x="1216544" y="1166245"/>
              <a:chExt cx="1666609" cy="92192"/>
            </a:xfrm>
          </p:grpSpPr>
          <p:sp>
            <p:nvSpPr>
              <p:cNvPr id="102" name="Freeform 101"/>
              <p:cNvSpPr/>
              <p:nvPr/>
            </p:nvSpPr>
            <p:spPr>
              <a:xfrm rot="289493">
                <a:off x="2051050" y="1166245"/>
                <a:ext cx="832103" cy="92192"/>
              </a:xfrm>
              <a:custGeom>
                <a:avLst/>
                <a:gdLst>
                  <a:gd name="connsiteX0" fmla="*/ 0 w 832103"/>
                  <a:gd name="connsiteY0" fmla="*/ 75294 h 75294"/>
                  <a:gd name="connsiteX1" fmla="*/ 379556 w 832103"/>
                  <a:gd name="connsiteY1" fmla="*/ 2298 h 75294"/>
                  <a:gd name="connsiteX2" fmla="*/ 832103 w 832103"/>
                  <a:gd name="connsiteY2" fmla="*/ 16897 h 75294"/>
                  <a:gd name="connsiteX3" fmla="*/ 832103 w 832103"/>
                  <a:gd name="connsiteY3" fmla="*/ 16897 h 75294"/>
                </a:gdLst>
                <a:ahLst/>
                <a:cxnLst>
                  <a:cxn ang="0">
                    <a:pos x="connsiteX0" y="connsiteY0"/>
                  </a:cxn>
                  <a:cxn ang="0">
                    <a:pos x="connsiteX1" y="connsiteY1"/>
                  </a:cxn>
                  <a:cxn ang="0">
                    <a:pos x="connsiteX2" y="connsiteY2"/>
                  </a:cxn>
                  <a:cxn ang="0">
                    <a:pos x="connsiteX3" y="connsiteY3"/>
                  </a:cxn>
                </a:cxnLst>
                <a:rect l="l" t="t" r="r" b="b"/>
                <a:pathLst>
                  <a:path w="832103" h="75294">
                    <a:moveTo>
                      <a:pt x="0" y="75294"/>
                    </a:moveTo>
                    <a:cubicBezTo>
                      <a:pt x="120436" y="43662"/>
                      <a:pt x="240872" y="12031"/>
                      <a:pt x="379556" y="2298"/>
                    </a:cubicBezTo>
                    <a:cubicBezTo>
                      <a:pt x="518240" y="-7435"/>
                      <a:pt x="832103" y="16897"/>
                      <a:pt x="832103" y="16897"/>
                    </a:cubicBezTo>
                    <a:lnTo>
                      <a:pt x="832103" y="16897"/>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Freeform 102"/>
              <p:cNvSpPr/>
              <p:nvPr/>
            </p:nvSpPr>
            <p:spPr>
              <a:xfrm rot="21310507" flipH="1">
                <a:off x="1216544" y="1166245"/>
                <a:ext cx="832103" cy="92192"/>
              </a:xfrm>
              <a:custGeom>
                <a:avLst/>
                <a:gdLst>
                  <a:gd name="connsiteX0" fmla="*/ 0 w 832103"/>
                  <a:gd name="connsiteY0" fmla="*/ 75294 h 75294"/>
                  <a:gd name="connsiteX1" fmla="*/ 379556 w 832103"/>
                  <a:gd name="connsiteY1" fmla="*/ 2298 h 75294"/>
                  <a:gd name="connsiteX2" fmla="*/ 832103 w 832103"/>
                  <a:gd name="connsiteY2" fmla="*/ 16897 h 75294"/>
                  <a:gd name="connsiteX3" fmla="*/ 832103 w 832103"/>
                  <a:gd name="connsiteY3" fmla="*/ 16897 h 75294"/>
                </a:gdLst>
                <a:ahLst/>
                <a:cxnLst>
                  <a:cxn ang="0">
                    <a:pos x="connsiteX0" y="connsiteY0"/>
                  </a:cxn>
                  <a:cxn ang="0">
                    <a:pos x="connsiteX1" y="connsiteY1"/>
                  </a:cxn>
                  <a:cxn ang="0">
                    <a:pos x="connsiteX2" y="connsiteY2"/>
                  </a:cxn>
                  <a:cxn ang="0">
                    <a:pos x="connsiteX3" y="connsiteY3"/>
                  </a:cxn>
                </a:cxnLst>
                <a:rect l="l" t="t" r="r" b="b"/>
                <a:pathLst>
                  <a:path w="832103" h="75294">
                    <a:moveTo>
                      <a:pt x="0" y="75294"/>
                    </a:moveTo>
                    <a:cubicBezTo>
                      <a:pt x="120436" y="43662"/>
                      <a:pt x="240872" y="12031"/>
                      <a:pt x="379556" y="2298"/>
                    </a:cubicBezTo>
                    <a:cubicBezTo>
                      <a:pt x="518240" y="-7435"/>
                      <a:pt x="832103" y="16897"/>
                      <a:pt x="832103" y="16897"/>
                    </a:cubicBezTo>
                    <a:lnTo>
                      <a:pt x="832103" y="16897"/>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6" name="Rettangolo 41"/>
            <p:cNvSpPr/>
            <p:nvPr/>
          </p:nvSpPr>
          <p:spPr bwMode="auto">
            <a:xfrm>
              <a:off x="1035839" y="1147854"/>
              <a:ext cx="2383335" cy="2833622"/>
            </a:xfrm>
            <a:custGeom>
              <a:avLst/>
              <a:gdLst/>
              <a:ahLst/>
              <a:cxnLst/>
              <a:rect l="l" t="t" r="r" b="b"/>
              <a:pathLst>
                <a:path w="2016224" h="1584176">
                  <a:moveTo>
                    <a:pt x="0" y="0"/>
                  </a:moveTo>
                  <a:lnTo>
                    <a:pt x="2016224" y="0"/>
                  </a:lnTo>
                  <a:lnTo>
                    <a:pt x="2016224" y="504056"/>
                  </a:lnTo>
                  <a:lnTo>
                    <a:pt x="288032" y="504056"/>
                  </a:lnTo>
                  <a:lnTo>
                    <a:pt x="288032" y="1584176"/>
                  </a:lnTo>
                  <a:lnTo>
                    <a:pt x="0" y="1584176"/>
                  </a:lnTo>
                  <a:lnTo>
                    <a:pt x="0" y="504056"/>
                  </a:lnTo>
                  <a:close/>
                </a:path>
              </a:pathLst>
            </a:cu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hangingPunct="1">
                <a:defRPr/>
              </a:pPr>
              <a:endParaRPr lang="it-IT" sz="2800" dirty="0">
                <a:latin typeface="Eurostile" charset="0"/>
              </a:endParaRPr>
            </a:p>
          </p:txBody>
        </p:sp>
        <p:sp>
          <p:nvSpPr>
            <p:cNvPr id="17" name="Rettangolo 41"/>
            <p:cNvSpPr/>
            <p:nvPr/>
          </p:nvSpPr>
          <p:spPr bwMode="auto">
            <a:xfrm flipH="1">
              <a:off x="1043410" y="1155290"/>
              <a:ext cx="2383335" cy="2833622"/>
            </a:xfrm>
            <a:custGeom>
              <a:avLst/>
              <a:gdLst/>
              <a:ahLst/>
              <a:cxnLst/>
              <a:rect l="l" t="t" r="r" b="b"/>
              <a:pathLst>
                <a:path w="2016224" h="1584176">
                  <a:moveTo>
                    <a:pt x="0" y="0"/>
                  </a:moveTo>
                  <a:lnTo>
                    <a:pt x="2016224" y="0"/>
                  </a:lnTo>
                  <a:lnTo>
                    <a:pt x="2016224" y="504056"/>
                  </a:lnTo>
                  <a:lnTo>
                    <a:pt x="288032" y="504056"/>
                  </a:lnTo>
                  <a:lnTo>
                    <a:pt x="288032" y="1584176"/>
                  </a:lnTo>
                  <a:lnTo>
                    <a:pt x="0" y="1584176"/>
                  </a:lnTo>
                  <a:lnTo>
                    <a:pt x="0" y="504056"/>
                  </a:lnTo>
                  <a:close/>
                </a:path>
              </a:pathLst>
            </a:cu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hangingPunct="1">
                <a:defRPr/>
              </a:pPr>
              <a:endParaRPr lang="it-IT" sz="2800" dirty="0">
                <a:latin typeface="Eurostile" charset="0"/>
              </a:endParaRPr>
            </a:p>
          </p:txBody>
        </p:sp>
        <p:grpSp>
          <p:nvGrpSpPr>
            <p:cNvPr id="18" name="Group 17"/>
            <p:cNvGrpSpPr/>
            <p:nvPr/>
          </p:nvGrpSpPr>
          <p:grpSpPr>
            <a:xfrm>
              <a:off x="1245506" y="1561985"/>
              <a:ext cx="1965516" cy="106955"/>
              <a:chOff x="1231664" y="1163704"/>
              <a:chExt cx="1666609" cy="92192"/>
            </a:xfrm>
          </p:grpSpPr>
          <p:sp>
            <p:nvSpPr>
              <p:cNvPr id="100" name="Freeform 99"/>
              <p:cNvSpPr/>
              <p:nvPr/>
            </p:nvSpPr>
            <p:spPr>
              <a:xfrm rot="289493">
                <a:off x="2066170" y="1163704"/>
                <a:ext cx="832103" cy="92192"/>
              </a:xfrm>
              <a:custGeom>
                <a:avLst/>
                <a:gdLst>
                  <a:gd name="connsiteX0" fmla="*/ 0 w 832103"/>
                  <a:gd name="connsiteY0" fmla="*/ 75294 h 75294"/>
                  <a:gd name="connsiteX1" fmla="*/ 379556 w 832103"/>
                  <a:gd name="connsiteY1" fmla="*/ 2298 h 75294"/>
                  <a:gd name="connsiteX2" fmla="*/ 832103 w 832103"/>
                  <a:gd name="connsiteY2" fmla="*/ 16897 h 75294"/>
                  <a:gd name="connsiteX3" fmla="*/ 832103 w 832103"/>
                  <a:gd name="connsiteY3" fmla="*/ 16897 h 75294"/>
                </a:gdLst>
                <a:ahLst/>
                <a:cxnLst>
                  <a:cxn ang="0">
                    <a:pos x="connsiteX0" y="connsiteY0"/>
                  </a:cxn>
                  <a:cxn ang="0">
                    <a:pos x="connsiteX1" y="connsiteY1"/>
                  </a:cxn>
                  <a:cxn ang="0">
                    <a:pos x="connsiteX2" y="connsiteY2"/>
                  </a:cxn>
                  <a:cxn ang="0">
                    <a:pos x="connsiteX3" y="connsiteY3"/>
                  </a:cxn>
                </a:cxnLst>
                <a:rect l="l" t="t" r="r" b="b"/>
                <a:pathLst>
                  <a:path w="832103" h="75294">
                    <a:moveTo>
                      <a:pt x="0" y="75294"/>
                    </a:moveTo>
                    <a:cubicBezTo>
                      <a:pt x="120436" y="43662"/>
                      <a:pt x="240872" y="12031"/>
                      <a:pt x="379556" y="2298"/>
                    </a:cubicBezTo>
                    <a:cubicBezTo>
                      <a:pt x="518240" y="-7435"/>
                      <a:pt x="832103" y="16897"/>
                      <a:pt x="832103" y="16897"/>
                    </a:cubicBezTo>
                    <a:lnTo>
                      <a:pt x="832103" y="16897"/>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Freeform 100"/>
              <p:cNvSpPr/>
              <p:nvPr/>
            </p:nvSpPr>
            <p:spPr>
              <a:xfrm rot="21310507" flipH="1">
                <a:off x="1231664" y="1163704"/>
                <a:ext cx="832103" cy="92192"/>
              </a:xfrm>
              <a:custGeom>
                <a:avLst/>
                <a:gdLst>
                  <a:gd name="connsiteX0" fmla="*/ 0 w 832103"/>
                  <a:gd name="connsiteY0" fmla="*/ 75294 h 75294"/>
                  <a:gd name="connsiteX1" fmla="*/ 379556 w 832103"/>
                  <a:gd name="connsiteY1" fmla="*/ 2298 h 75294"/>
                  <a:gd name="connsiteX2" fmla="*/ 832103 w 832103"/>
                  <a:gd name="connsiteY2" fmla="*/ 16897 h 75294"/>
                  <a:gd name="connsiteX3" fmla="*/ 832103 w 832103"/>
                  <a:gd name="connsiteY3" fmla="*/ 16897 h 75294"/>
                </a:gdLst>
                <a:ahLst/>
                <a:cxnLst>
                  <a:cxn ang="0">
                    <a:pos x="connsiteX0" y="connsiteY0"/>
                  </a:cxn>
                  <a:cxn ang="0">
                    <a:pos x="connsiteX1" y="connsiteY1"/>
                  </a:cxn>
                  <a:cxn ang="0">
                    <a:pos x="connsiteX2" y="connsiteY2"/>
                  </a:cxn>
                  <a:cxn ang="0">
                    <a:pos x="connsiteX3" y="connsiteY3"/>
                  </a:cxn>
                </a:cxnLst>
                <a:rect l="l" t="t" r="r" b="b"/>
                <a:pathLst>
                  <a:path w="832103" h="75294">
                    <a:moveTo>
                      <a:pt x="0" y="75294"/>
                    </a:moveTo>
                    <a:cubicBezTo>
                      <a:pt x="120436" y="43662"/>
                      <a:pt x="240872" y="12031"/>
                      <a:pt x="379556" y="2298"/>
                    </a:cubicBezTo>
                    <a:cubicBezTo>
                      <a:pt x="518240" y="-7435"/>
                      <a:pt x="832103" y="16897"/>
                      <a:pt x="832103" y="16897"/>
                    </a:cubicBezTo>
                    <a:lnTo>
                      <a:pt x="832103" y="16897"/>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9" name="Connettore 1 7"/>
            <p:cNvCxnSpPr/>
            <p:nvPr/>
          </p:nvCxnSpPr>
          <p:spPr bwMode="auto">
            <a:xfrm flipV="1">
              <a:off x="2238098" y="638118"/>
              <a:ext cx="2834" cy="88739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Connettore 1 9"/>
            <p:cNvCxnSpPr/>
            <p:nvPr/>
          </p:nvCxnSpPr>
          <p:spPr bwMode="auto">
            <a:xfrm>
              <a:off x="2234126" y="1688826"/>
              <a:ext cx="0" cy="234686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1" name="CasellaDiTesto 56"/>
            <p:cNvSpPr txBox="1"/>
            <p:nvPr/>
          </p:nvSpPr>
          <p:spPr>
            <a:xfrm>
              <a:off x="688105" y="895182"/>
              <a:ext cx="1109136" cy="50161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l">
                <a:defRPr/>
              </a:pPr>
              <a:r>
                <a:rPr lang="it-IT" sz="2400" dirty="0"/>
                <a:t>Virgo</a:t>
              </a:r>
            </a:p>
          </p:txBody>
        </p:sp>
        <p:sp>
          <p:nvSpPr>
            <p:cNvPr id="22" name="Freccia destra 28"/>
            <p:cNvSpPr>
              <a:spLocks noChangeArrowheads="1"/>
            </p:cNvSpPr>
            <p:nvPr/>
          </p:nvSpPr>
          <p:spPr bwMode="auto">
            <a:xfrm>
              <a:off x="1646046" y="5618818"/>
              <a:ext cx="341556" cy="380276"/>
            </a:xfrm>
            <a:prstGeom prst="rightArrow">
              <a:avLst>
                <a:gd name="adj1" fmla="val 50000"/>
                <a:gd name="adj2" fmla="val 50081"/>
              </a:avLst>
            </a:prstGeom>
            <a:solidFill>
              <a:schemeClr val="accent1">
                <a:lumMod val="60000"/>
                <a:lumOff val="40000"/>
              </a:schemeClr>
            </a:solidFill>
            <a:ln w="9525">
              <a:solidFill>
                <a:schemeClr val="tx1"/>
              </a:solidFill>
              <a:round/>
              <a:headEnd/>
              <a:tailEnd/>
            </a:ln>
          </p:spPr>
          <p:txBody>
            <a:bodyPr/>
            <a:lstStyle/>
            <a:p>
              <a:pPr algn="r" eaLnBrk="1" hangingPunct="1"/>
              <a:endParaRPr lang="it-IT" sz="2800">
                <a:latin typeface="Eurostile" charset="0"/>
              </a:endParaRPr>
            </a:p>
          </p:txBody>
        </p:sp>
        <p:sp>
          <p:nvSpPr>
            <p:cNvPr id="23" name="Rectangle 22"/>
            <p:cNvSpPr/>
            <p:nvPr/>
          </p:nvSpPr>
          <p:spPr>
            <a:xfrm>
              <a:off x="6341664" y="3976986"/>
              <a:ext cx="2376000" cy="2858730"/>
            </a:xfrm>
            <a:prstGeom prst="rect">
              <a:avLst/>
            </a:prstGeom>
            <a:solidFill>
              <a:schemeClr val="accent1"/>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643460" y="3977979"/>
              <a:ext cx="1728000" cy="2683798"/>
            </a:xfrm>
            <a:prstGeom prst="rect">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ttangolo 10"/>
            <p:cNvSpPr/>
            <p:nvPr/>
          </p:nvSpPr>
          <p:spPr bwMode="auto">
            <a:xfrm>
              <a:off x="6951620" y="3727126"/>
              <a:ext cx="1188859" cy="511997"/>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r" eaLnBrk="1" hangingPunct="1">
                <a:defRPr/>
              </a:pPr>
              <a:endParaRPr lang="it-IT" sz="2800">
                <a:latin typeface="Eurostile" charset="0"/>
              </a:endParaRPr>
            </a:p>
          </p:txBody>
        </p:sp>
        <p:sp>
          <p:nvSpPr>
            <p:cNvPr id="26" name="Rettangolo 14"/>
            <p:cNvSpPr/>
            <p:nvPr/>
          </p:nvSpPr>
          <p:spPr bwMode="auto">
            <a:xfrm>
              <a:off x="7241541" y="5664390"/>
              <a:ext cx="541943" cy="910854"/>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a:lstStyle/>
            <a:p>
              <a:pPr algn="r" eaLnBrk="1" hangingPunct="1">
                <a:defRPr/>
              </a:pPr>
              <a:endParaRPr lang="it-IT" sz="2800">
                <a:latin typeface="Eurostile" charset="0"/>
              </a:endParaRPr>
            </a:p>
          </p:txBody>
        </p:sp>
        <p:sp>
          <p:nvSpPr>
            <p:cNvPr id="27" name="CasellaDiTesto 49"/>
            <p:cNvSpPr txBox="1">
              <a:spLocks noChangeArrowheads="1"/>
            </p:cNvSpPr>
            <p:nvPr/>
          </p:nvSpPr>
          <p:spPr bwMode="auto">
            <a:xfrm>
              <a:off x="4242034" y="4669198"/>
              <a:ext cx="2183457" cy="902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r>
                <a:rPr lang="it-IT" sz="1600" b="0" dirty="0" err="1"/>
                <a:t>mirror</a:t>
              </a:r>
              <a:r>
                <a:rPr lang="it-IT" sz="1600" b="0" dirty="0"/>
                <a:t> control</a:t>
              </a:r>
            </a:p>
            <a:p>
              <a:pPr algn="ctr"/>
              <a:r>
                <a:rPr lang="it-IT" sz="1600" b="0" dirty="0" err="1"/>
                <a:t>driving</a:t>
              </a:r>
              <a:r>
                <a:rPr lang="it-IT" sz="1600" b="0" dirty="0"/>
                <a:t>, </a:t>
              </a:r>
              <a:r>
                <a:rPr lang="it-IT" sz="1600" b="0" dirty="0" err="1"/>
                <a:t>isolated</a:t>
              </a:r>
              <a:r>
                <a:rPr lang="it-IT" sz="1600" b="0" dirty="0"/>
                <a:t> </a:t>
              </a:r>
            </a:p>
            <a:p>
              <a:pPr algn="ctr"/>
              <a:r>
                <a:rPr lang="it-IT" sz="1600" b="0" dirty="0"/>
                <a:t>by 6H and 5V </a:t>
              </a:r>
            </a:p>
          </p:txBody>
        </p:sp>
        <p:sp>
          <p:nvSpPr>
            <p:cNvPr id="28" name="Rectangle 27"/>
            <p:cNvSpPr/>
            <p:nvPr/>
          </p:nvSpPr>
          <p:spPr>
            <a:xfrm>
              <a:off x="6914434" y="5723650"/>
              <a:ext cx="251978" cy="8122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6538324" y="1565119"/>
              <a:ext cx="1965515" cy="106955"/>
              <a:chOff x="1216544" y="1166245"/>
              <a:chExt cx="1666609" cy="92192"/>
            </a:xfrm>
          </p:grpSpPr>
          <p:sp>
            <p:nvSpPr>
              <p:cNvPr id="98" name="Freeform 97"/>
              <p:cNvSpPr/>
              <p:nvPr/>
            </p:nvSpPr>
            <p:spPr>
              <a:xfrm rot="289493">
                <a:off x="2051050" y="1166245"/>
                <a:ext cx="832103" cy="92192"/>
              </a:xfrm>
              <a:custGeom>
                <a:avLst/>
                <a:gdLst>
                  <a:gd name="connsiteX0" fmla="*/ 0 w 832103"/>
                  <a:gd name="connsiteY0" fmla="*/ 75294 h 75294"/>
                  <a:gd name="connsiteX1" fmla="*/ 379556 w 832103"/>
                  <a:gd name="connsiteY1" fmla="*/ 2298 h 75294"/>
                  <a:gd name="connsiteX2" fmla="*/ 832103 w 832103"/>
                  <a:gd name="connsiteY2" fmla="*/ 16897 h 75294"/>
                  <a:gd name="connsiteX3" fmla="*/ 832103 w 832103"/>
                  <a:gd name="connsiteY3" fmla="*/ 16897 h 75294"/>
                </a:gdLst>
                <a:ahLst/>
                <a:cxnLst>
                  <a:cxn ang="0">
                    <a:pos x="connsiteX0" y="connsiteY0"/>
                  </a:cxn>
                  <a:cxn ang="0">
                    <a:pos x="connsiteX1" y="connsiteY1"/>
                  </a:cxn>
                  <a:cxn ang="0">
                    <a:pos x="connsiteX2" y="connsiteY2"/>
                  </a:cxn>
                  <a:cxn ang="0">
                    <a:pos x="connsiteX3" y="connsiteY3"/>
                  </a:cxn>
                </a:cxnLst>
                <a:rect l="l" t="t" r="r" b="b"/>
                <a:pathLst>
                  <a:path w="832103" h="75294">
                    <a:moveTo>
                      <a:pt x="0" y="75294"/>
                    </a:moveTo>
                    <a:cubicBezTo>
                      <a:pt x="120436" y="43662"/>
                      <a:pt x="240872" y="12031"/>
                      <a:pt x="379556" y="2298"/>
                    </a:cubicBezTo>
                    <a:cubicBezTo>
                      <a:pt x="518240" y="-7435"/>
                      <a:pt x="832103" y="16897"/>
                      <a:pt x="832103" y="16897"/>
                    </a:cubicBezTo>
                    <a:lnTo>
                      <a:pt x="832103" y="16897"/>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Freeform 98"/>
              <p:cNvSpPr/>
              <p:nvPr/>
            </p:nvSpPr>
            <p:spPr>
              <a:xfrm rot="21310507" flipH="1">
                <a:off x="1216544" y="1166245"/>
                <a:ext cx="832103" cy="92192"/>
              </a:xfrm>
              <a:custGeom>
                <a:avLst/>
                <a:gdLst>
                  <a:gd name="connsiteX0" fmla="*/ 0 w 832103"/>
                  <a:gd name="connsiteY0" fmla="*/ 75294 h 75294"/>
                  <a:gd name="connsiteX1" fmla="*/ 379556 w 832103"/>
                  <a:gd name="connsiteY1" fmla="*/ 2298 h 75294"/>
                  <a:gd name="connsiteX2" fmla="*/ 832103 w 832103"/>
                  <a:gd name="connsiteY2" fmla="*/ 16897 h 75294"/>
                  <a:gd name="connsiteX3" fmla="*/ 832103 w 832103"/>
                  <a:gd name="connsiteY3" fmla="*/ 16897 h 75294"/>
                </a:gdLst>
                <a:ahLst/>
                <a:cxnLst>
                  <a:cxn ang="0">
                    <a:pos x="connsiteX0" y="connsiteY0"/>
                  </a:cxn>
                  <a:cxn ang="0">
                    <a:pos x="connsiteX1" y="connsiteY1"/>
                  </a:cxn>
                  <a:cxn ang="0">
                    <a:pos x="connsiteX2" y="connsiteY2"/>
                  </a:cxn>
                  <a:cxn ang="0">
                    <a:pos x="connsiteX3" y="connsiteY3"/>
                  </a:cxn>
                </a:cxnLst>
                <a:rect l="l" t="t" r="r" b="b"/>
                <a:pathLst>
                  <a:path w="832103" h="75294">
                    <a:moveTo>
                      <a:pt x="0" y="75294"/>
                    </a:moveTo>
                    <a:cubicBezTo>
                      <a:pt x="120436" y="43662"/>
                      <a:pt x="240872" y="12031"/>
                      <a:pt x="379556" y="2298"/>
                    </a:cubicBezTo>
                    <a:cubicBezTo>
                      <a:pt x="518240" y="-7435"/>
                      <a:pt x="832103" y="16897"/>
                      <a:pt x="832103" y="16897"/>
                    </a:cubicBezTo>
                    <a:lnTo>
                      <a:pt x="832103" y="16897"/>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0" name="Rettangolo 41"/>
            <p:cNvSpPr/>
            <p:nvPr/>
          </p:nvSpPr>
          <p:spPr bwMode="auto">
            <a:xfrm>
              <a:off x="6324212" y="1131103"/>
              <a:ext cx="2383334" cy="2833622"/>
            </a:xfrm>
            <a:custGeom>
              <a:avLst/>
              <a:gdLst/>
              <a:ahLst/>
              <a:cxnLst/>
              <a:rect l="l" t="t" r="r" b="b"/>
              <a:pathLst>
                <a:path w="2016224" h="1584176">
                  <a:moveTo>
                    <a:pt x="0" y="0"/>
                  </a:moveTo>
                  <a:lnTo>
                    <a:pt x="2016224" y="0"/>
                  </a:lnTo>
                  <a:lnTo>
                    <a:pt x="2016224" y="504056"/>
                  </a:lnTo>
                  <a:lnTo>
                    <a:pt x="288032" y="504056"/>
                  </a:lnTo>
                  <a:lnTo>
                    <a:pt x="288032" y="1584176"/>
                  </a:lnTo>
                  <a:lnTo>
                    <a:pt x="0" y="1584176"/>
                  </a:lnTo>
                  <a:lnTo>
                    <a:pt x="0" y="504056"/>
                  </a:lnTo>
                  <a:close/>
                </a:path>
              </a:pathLst>
            </a:cu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hangingPunct="1">
                <a:defRPr/>
              </a:pPr>
              <a:endParaRPr lang="it-IT" sz="2800" dirty="0">
                <a:latin typeface="Eurostile" charset="0"/>
              </a:endParaRPr>
            </a:p>
          </p:txBody>
        </p:sp>
        <p:sp>
          <p:nvSpPr>
            <p:cNvPr id="31" name="Rettangolo 41"/>
            <p:cNvSpPr/>
            <p:nvPr/>
          </p:nvSpPr>
          <p:spPr bwMode="auto">
            <a:xfrm flipH="1">
              <a:off x="6331784" y="1138540"/>
              <a:ext cx="2383334" cy="2833622"/>
            </a:xfrm>
            <a:custGeom>
              <a:avLst/>
              <a:gdLst/>
              <a:ahLst/>
              <a:cxnLst/>
              <a:rect l="l" t="t" r="r" b="b"/>
              <a:pathLst>
                <a:path w="2016224" h="1584176">
                  <a:moveTo>
                    <a:pt x="0" y="0"/>
                  </a:moveTo>
                  <a:lnTo>
                    <a:pt x="2016224" y="0"/>
                  </a:lnTo>
                  <a:lnTo>
                    <a:pt x="2016224" y="504056"/>
                  </a:lnTo>
                  <a:lnTo>
                    <a:pt x="288032" y="504056"/>
                  </a:lnTo>
                  <a:lnTo>
                    <a:pt x="288032" y="1584176"/>
                  </a:lnTo>
                  <a:lnTo>
                    <a:pt x="0" y="1584176"/>
                  </a:lnTo>
                  <a:lnTo>
                    <a:pt x="0" y="504056"/>
                  </a:lnTo>
                  <a:close/>
                </a:path>
              </a:pathLst>
            </a:cu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hangingPunct="1">
                <a:defRPr/>
              </a:pPr>
              <a:endParaRPr lang="it-IT" sz="2800" dirty="0">
                <a:latin typeface="Eurostile" charset="0"/>
              </a:endParaRPr>
            </a:p>
          </p:txBody>
        </p:sp>
        <p:grpSp>
          <p:nvGrpSpPr>
            <p:cNvPr id="32" name="Group 31"/>
            <p:cNvGrpSpPr/>
            <p:nvPr/>
          </p:nvGrpSpPr>
          <p:grpSpPr>
            <a:xfrm>
              <a:off x="6533879" y="1562773"/>
              <a:ext cx="1965515" cy="106955"/>
              <a:chOff x="1216544" y="1148586"/>
              <a:chExt cx="1666609" cy="92192"/>
            </a:xfrm>
          </p:grpSpPr>
          <p:sp>
            <p:nvSpPr>
              <p:cNvPr id="96" name="Freeform 95"/>
              <p:cNvSpPr/>
              <p:nvPr/>
            </p:nvSpPr>
            <p:spPr>
              <a:xfrm rot="289493">
                <a:off x="2051050" y="1148586"/>
                <a:ext cx="832103" cy="92192"/>
              </a:xfrm>
              <a:custGeom>
                <a:avLst/>
                <a:gdLst>
                  <a:gd name="connsiteX0" fmla="*/ 0 w 832103"/>
                  <a:gd name="connsiteY0" fmla="*/ 75294 h 75294"/>
                  <a:gd name="connsiteX1" fmla="*/ 379556 w 832103"/>
                  <a:gd name="connsiteY1" fmla="*/ 2298 h 75294"/>
                  <a:gd name="connsiteX2" fmla="*/ 832103 w 832103"/>
                  <a:gd name="connsiteY2" fmla="*/ 16897 h 75294"/>
                  <a:gd name="connsiteX3" fmla="*/ 832103 w 832103"/>
                  <a:gd name="connsiteY3" fmla="*/ 16897 h 75294"/>
                </a:gdLst>
                <a:ahLst/>
                <a:cxnLst>
                  <a:cxn ang="0">
                    <a:pos x="connsiteX0" y="connsiteY0"/>
                  </a:cxn>
                  <a:cxn ang="0">
                    <a:pos x="connsiteX1" y="connsiteY1"/>
                  </a:cxn>
                  <a:cxn ang="0">
                    <a:pos x="connsiteX2" y="connsiteY2"/>
                  </a:cxn>
                  <a:cxn ang="0">
                    <a:pos x="connsiteX3" y="connsiteY3"/>
                  </a:cxn>
                </a:cxnLst>
                <a:rect l="l" t="t" r="r" b="b"/>
                <a:pathLst>
                  <a:path w="832103" h="75294">
                    <a:moveTo>
                      <a:pt x="0" y="75294"/>
                    </a:moveTo>
                    <a:cubicBezTo>
                      <a:pt x="120436" y="43662"/>
                      <a:pt x="240872" y="12031"/>
                      <a:pt x="379556" y="2298"/>
                    </a:cubicBezTo>
                    <a:cubicBezTo>
                      <a:pt x="518240" y="-7435"/>
                      <a:pt x="832103" y="16897"/>
                      <a:pt x="832103" y="16897"/>
                    </a:cubicBezTo>
                    <a:lnTo>
                      <a:pt x="832103" y="16897"/>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Freeform 96"/>
              <p:cNvSpPr/>
              <p:nvPr/>
            </p:nvSpPr>
            <p:spPr>
              <a:xfrm rot="21310507" flipH="1">
                <a:off x="1216544" y="1148586"/>
                <a:ext cx="832103" cy="92192"/>
              </a:xfrm>
              <a:custGeom>
                <a:avLst/>
                <a:gdLst>
                  <a:gd name="connsiteX0" fmla="*/ 0 w 832103"/>
                  <a:gd name="connsiteY0" fmla="*/ 75294 h 75294"/>
                  <a:gd name="connsiteX1" fmla="*/ 379556 w 832103"/>
                  <a:gd name="connsiteY1" fmla="*/ 2298 h 75294"/>
                  <a:gd name="connsiteX2" fmla="*/ 832103 w 832103"/>
                  <a:gd name="connsiteY2" fmla="*/ 16897 h 75294"/>
                  <a:gd name="connsiteX3" fmla="*/ 832103 w 832103"/>
                  <a:gd name="connsiteY3" fmla="*/ 16897 h 75294"/>
                </a:gdLst>
                <a:ahLst/>
                <a:cxnLst>
                  <a:cxn ang="0">
                    <a:pos x="connsiteX0" y="connsiteY0"/>
                  </a:cxn>
                  <a:cxn ang="0">
                    <a:pos x="connsiteX1" y="connsiteY1"/>
                  </a:cxn>
                  <a:cxn ang="0">
                    <a:pos x="connsiteX2" y="connsiteY2"/>
                  </a:cxn>
                  <a:cxn ang="0">
                    <a:pos x="connsiteX3" y="connsiteY3"/>
                  </a:cxn>
                </a:cxnLst>
                <a:rect l="l" t="t" r="r" b="b"/>
                <a:pathLst>
                  <a:path w="832103" h="75294">
                    <a:moveTo>
                      <a:pt x="0" y="75294"/>
                    </a:moveTo>
                    <a:cubicBezTo>
                      <a:pt x="120436" y="43662"/>
                      <a:pt x="240872" y="12031"/>
                      <a:pt x="379556" y="2298"/>
                    </a:cubicBezTo>
                    <a:cubicBezTo>
                      <a:pt x="518240" y="-7435"/>
                      <a:pt x="832103" y="16897"/>
                      <a:pt x="832103" y="16897"/>
                    </a:cubicBezTo>
                    <a:lnTo>
                      <a:pt x="832103" y="16897"/>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3" name="Connettore 1 7"/>
            <p:cNvCxnSpPr/>
            <p:nvPr/>
          </p:nvCxnSpPr>
          <p:spPr bwMode="auto">
            <a:xfrm flipV="1">
              <a:off x="7526471" y="621367"/>
              <a:ext cx="2834" cy="88739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4" name="Connettore 1 9"/>
            <p:cNvCxnSpPr/>
            <p:nvPr/>
          </p:nvCxnSpPr>
          <p:spPr bwMode="auto">
            <a:xfrm>
              <a:off x="7522499" y="1672075"/>
              <a:ext cx="0" cy="234686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5" name="CasellaDiTesto 56"/>
            <p:cNvSpPr txBox="1"/>
            <p:nvPr/>
          </p:nvSpPr>
          <p:spPr>
            <a:xfrm>
              <a:off x="7817918" y="926672"/>
              <a:ext cx="1109136" cy="50161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l">
                <a:defRPr/>
              </a:pPr>
              <a:r>
                <a:rPr lang="it-IT" sz="2400" dirty="0" err="1"/>
                <a:t>AdV</a:t>
              </a:r>
              <a:endParaRPr lang="it-IT" sz="2400" dirty="0"/>
            </a:p>
          </p:txBody>
        </p:sp>
        <p:sp>
          <p:nvSpPr>
            <p:cNvPr id="36" name="Rettangolo 4"/>
            <p:cNvSpPr/>
            <p:nvPr/>
          </p:nvSpPr>
          <p:spPr bwMode="auto">
            <a:xfrm>
              <a:off x="6828246" y="5664390"/>
              <a:ext cx="127311" cy="836139"/>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a:lstStyle/>
            <a:p>
              <a:pPr algn="r" eaLnBrk="1" hangingPunct="1">
                <a:defRPr/>
              </a:pPr>
              <a:endParaRPr lang="it-IT" sz="2800">
                <a:latin typeface="Eurostile" charset="0"/>
              </a:endParaRPr>
            </a:p>
          </p:txBody>
        </p:sp>
        <p:grpSp>
          <p:nvGrpSpPr>
            <p:cNvPr id="37" name="Group 36"/>
            <p:cNvGrpSpPr/>
            <p:nvPr/>
          </p:nvGrpSpPr>
          <p:grpSpPr>
            <a:xfrm>
              <a:off x="7788709" y="5502224"/>
              <a:ext cx="55334" cy="1223174"/>
              <a:chOff x="6050494" y="4545464"/>
              <a:chExt cx="46919" cy="1054337"/>
            </a:xfrm>
          </p:grpSpPr>
          <p:sp>
            <p:nvSpPr>
              <p:cNvPr id="94" name="Rettangolo 25"/>
              <p:cNvSpPr>
                <a:spLocks noChangeArrowheads="1"/>
              </p:cNvSpPr>
              <p:nvPr/>
            </p:nvSpPr>
            <p:spPr bwMode="auto">
              <a:xfrm flipH="1">
                <a:off x="6050494" y="5390852"/>
                <a:ext cx="45719" cy="208949"/>
              </a:xfrm>
              <a:prstGeom prst="rect">
                <a:avLst/>
              </a:prstGeom>
              <a:solidFill>
                <a:schemeClr val="accent1"/>
              </a:solidFill>
              <a:ln w="9525">
                <a:solidFill>
                  <a:schemeClr val="tx1"/>
                </a:solidFill>
                <a:round/>
                <a:headEnd/>
                <a:tailEnd/>
              </a:ln>
            </p:spPr>
            <p:txBody>
              <a:bodyPr/>
              <a:lstStyle/>
              <a:p>
                <a:pPr algn="r" eaLnBrk="1" hangingPunct="1"/>
                <a:endParaRPr lang="it-IT" sz="2800">
                  <a:latin typeface="Eurostile" charset="0"/>
                </a:endParaRPr>
              </a:p>
            </p:txBody>
          </p:sp>
          <p:sp>
            <p:nvSpPr>
              <p:cNvPr id="95" name="Rettangolo 25"/>
              <p:cNvSpPr>
                <a:spLocks noChangeArrowheads="1"/>
              </p:cNvSpPr>
              <p:nvPr/>
            </p:nvSpPr>
            <p:spPr bwMode="auto">
              <a:xfrm flipH="1">
                <a:off x="6051694" y="4545464"/>
                <a:ext cx="45719" cy="208949"/>
              </a:xfrm>
              <a:prstGeom prst="rect">
                <a:avLst/>
              </a:prstGeom>
              <a:solidFill>
                <a:schemeClr val="accent1"/>
              </a:solidFill>
              <a:ln w="9525">
                <a:solidFill>
                  <a:schemeClr val="tx1"/>
                </a:solidFill>
                <a:round/>
                <a:headEnd/>
                <a:tailEnd/>
              </a:ln>
            </p:spPr>
            <p:txBody>
              <a:bodyPr/>
              <a:lstStyle/>
              <a:p>
                <a:pPr algn="r" eaLnBrk="1" hangingPunct="1"/>
                <a:endParaRPr lang="it-IT" sz="2800">
                  <a:latin typeface="Eurostile" charset="0"/>
                </a:endParaRPr>
              </a:p>
            </p:txBody>
          </p:sp>
        </p:grpSp>
        <p:grpSp>
          <p:nvGrpSpPr>
            <p:cNvPr id="38" name="Group 37"/>
            <p:cNvGrpSpPr/>
            <p:nvPr/>
          </p:nvGrpSpPr>
          <p:grpSpPr>
            <a:xfrm>
              <a:off x="6743996" y="5483206"/>
              <a:ext cx="55334" cy="1223174"/>
              <a:chOff x="6050494" y="4545464"/>
              <a:chExt cx="46919" cy="1054337"/>
            </a:xfrm>
          </p:grpSpPr>
          <p:sp>
            <p:nvSpPr>
              <p:cNvPr id="92" name="Rettangolo 25"/>
              <p:cNvSpPr>
                <a:spLocks noChangeArrowheads="1"/>
              </p:cNvSpPr>
              <p:nvPr/>
            </p:nvSpPr>
            <p:spPr bwMode="auto">
              <a:xfrm flipH="1">
                <a:off x="6050494" y="5390852"/>
                <a:ext cx="45719" cy="208949"/>
              </a:xfrm>
              <a:prstGeom prst="rect">
                <a:avLst/>
              </a:prstGeom>
              <a:solidFill>
                <a:schemeClr val="accent1"/>
              </a:solidFill>
              <a:ln w="9525">
                <a:solidFill>
                  <a:schemeClr val="tx1"/>
                </a:solidFill>
                <a:round/>
                <a:headEnd/>
                <a:tailEnd/>
              </a:ln>
            </p:spPr>
            <p:txBody>
              <a:bodyPr/>
              <a:lstStyle/>
              <a:p>
                <a:pPr algn="r" eaLnBrk="1" hangingPunct="1"/>
                <a:endParaRPr lang="it-IT" sz="2800">
                  <a:latin typeface="Eurostile" charset="0"/>
                </a:endParaRPr>
              </a:p>
            </p:txBody>
          </p:sp>
          <p:sp>
            <p:nvSpPr>
              <p:cNvPr id="93" name="Rettangolo 25"/>
              <p:cNvSpPr>
                <a:spLocks noChangeArrowheads="1"/>
              </p:cNvSpPr>
              <p:nvPr/>
            </p:nvSpPr>
            <p:spPr bwMode="auto">
              <a:xfrm flipH="1">
                <a:off x="6051694" y="4545464"/>
                <a:ext cx="45719" cy="208949"/>
              </a:xfrm>
              <a:prstGeom prst="rect">
                <a:avLst/>
              </a:prstGeom>
              <a:solidFill>
                <a:schemeClr val="accent1"/>
              </a:solidFill>
              <a:ln w="9525">
                <a:solidFill>
                  <a:schemeClr val="tx1"/>
                </a:solidFill>
                <a:round/>
                <a:headEnd/>
                <a:tailEnd/>
              </a:ln>
            </p:spPr>
            <p:txBody>
              <a:bodyPr/>
              <a:lstStyle/>
              <a:p>
                <a:pPr algn="r" eaLnBrk="1" hangingPunct="1"/>
                <a:endParaRPr lang="it-IT" sz="2800">
                  <a:latin typeface="Eurostile" charset="0"/>
                </a:endParaRPr>
              </a:p>
            </p:txBody>
          </p:sp>
        </p:grpSp>
        <p:cxnSp>
          <p:nvCxnSpPr>
            <p:cNvPr id="39" name="Connettore 1 12"/>
            <p:cNvCxnSpPr/>
            <p:nvPr/>
          </p:nvCxnSpPr>
          <p:spPr bwMode="auto">
            <a:xfrm>
              <a:off x="7444924" y="4018944"/>
              <a:ext cx="0" cy="202248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0" name="Connettore 1 13"/>
            <p:cNvCxnSpPr/>
            <p:nvPr/>
          </p:nvCxnSpPr>
          <p:spPr bwMode="auto">
            <a:xfrm>
              <a:off x="7601947" y="4018944"/>
              <a:ext cx="0" cy="202248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Connector 40"/>
            <p:cNvCxnSpPr/>
            <p:nvPr/>
          </p:nvCxnSpPr>
          <p:spPr>
            <a:xfrm flipH="1">
              <a:off x="3333115" y="3748553"/>
              <a:ext cx="1546188" cy="209708"/>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7462755" y="1557441"/>
              <a:ext cx="127370" cy="125295"/>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2168389" y="1576396"/>
              <a:ext cx="127370" cy="125295"/>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CasellaDiTesto 49"/>
            <p:cNvSpPr txBox="1">
              <a:spLocks noChangeArrowheads="1"/>
            </p:cNvSpPr>
            <p:nvPr/>
          </p:nvSpPr>
          <p:spPr bwMode="auto">
            <a:xfrm>
              <a:off x="153000" y="4666904"/>
              <a:ext cx="1705446" cy="902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r>
                <a:rPr lang="it-IT" sz="1600" b="0" dirty="0" err="1"/>
                <a:t>mirror</a:t>
              </a:r>
              <a:r>
                <a:rPr lang="it-IT" sz="1600" b="0" dirty="0"/>
                <a:t> control</a:t>
              </a:r>
            </a:p>
            <a:p>
              <a:pPr algn="ctr"/>
              <a:r>
                <a:rPr lang="it-IT" sz="1600" b="0" dirty="0" err="1"/>
                <a:t>driving</a:t>
              </a:r>
              <a:r>
                <a:rPr lang="it-IT" sz="1600" b="0" dirty="0"/>
                <a:t>, </a:t>
              </a:r>
              <a:r>
                <a:rPr lang="it-IT" sz="1600" b="0" dirty="0" err="1"/>
                <a:t>isolated</a:t>
              </a:r>
              <a:r>
                <a:rPr lang="it-IT" sz="1600" b="0" dirty="0"/>
                <a:t> </a:t>
              </a:r>
            </a:p>
            <a:p>
              <a:pPr algn="ctr"/>
              <a:r>
                <a:rPr lang="it-IT" sz="1600" b="0" dirty="0"/>
                <a:t>by 8H and 6V</a:t>
              </a:r>
            </a:p>
          </p:txBody>
        </p:sp>
        <p:cxnSp>
          <p:nvCxnSpPr>
            <p:cNvPr id="45" name="Straight Connector 44"/>
            <p:cNvCxnSpPr>
              <a:endCxn id="101" idx="1"/>
            </p:cNvCxnSpPr>
            <p:nvPr/>
          </p:nvCxnSpPr>
          <p:spPr>
            <a:xfrm>
              <a:off x="1070630" y="5568576"/>
              <a:ext cx="575416" cy="24038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790167" y="5568576"/>
              <a:ext cx="820210" cy="308531"/>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8155779" y="3806337"/>
              <a:ext cx="216000" cy="3167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CasellaDiTesto 49"/>
            <p:cNvSpPr txBox="1">
              <a:spLocks noChangeArrowheads="1"/>
            </p:cNvSpPr>
            <p:nvPr/>
          </p:nvSpPr>
          <p:spPr bwMode="auto">
            <a:xfrm>
              <a:off x="3602820" y="490630"/>
              <a:ext cx="2536270" cy="635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r>
                <a:rPr lang="it-IT" sz="1600" b="0" dirty="0"/>
                <a:t>last </a:t>
              </a:r>
              <a:r>
                <a:rPr lang="it-IT" sz="1600" b="0" dirty="0" err="1"/>
                <a:t>filter</a:t>
              </a:r>
              <a:r>
                <a:rPr lang="it-IT" sz="1600" b="0" dirty="0"/>
                <a:t>, </a:t>
              </a:r>
              <a:r>
                <a:rPr lang="it-IT" sz="1600" b="0" dirty="0" err="1"/>
                <a:t>auxiliary</a:t>
              </a:r>
              <a:r>
                <a:rPr lang="it-IT" sz="1600" b="0" dirty="0"/>
                <a:t> </a:t>
              </a:r>
            </a:p>
            <a:p>
              <a:pPr algn="ctr"/>
              <a:r>
                <a:rPr lang="it-IT" sz="1600" b="0" dirty="0" err="1"/>
                <a:t>damped</a:t>
              </a:r>
              <a:r>
                <a:rPr lang="it-IT" sz="1600" b="0" dirty="0"/>
                <a:t> from </a:t>
              </a:r>
              <a:r>
                <a:rPr lang="it-IT" sz="1600" b="0" dirty="0" err="1"/>
                <a:t>ground</a:t>
              </a:r>
              <a:endParaRPr lang="it-IT" sz="1600" b="0" dirty="0"/>
            </a:p>
          </p:txBody>
        </p:sp>
        <p:grpSp>
          <p:nvGrpSpPr>
            <p:cNvPr id="49" name="Group 48"/>
            <p:cNvGrpSpPr/>
            <p:nvPr/>
          </p:nvGrpSpPr>
          <p:grpSpPr>
            <a:xfrm>
              <a:off x="3437332" y="1111592"/>
              <a:ext cx="2860120" cy="334441"/>
              <a:chOff x="3437332" y="1188087"/>
              <a:chExt cx="2860120" cy="334441"/>
            </a:xfrm>
          </p:grpSpPr>
          <p:sp>
            <p:nvSpPr>
              <p:cNvPr id="87" name="Freccia destra 28"/>
              <p:cNvSpPr>
                <a:spLocks noChangeArrowheads="1"/>
              </p:cNvSpPr>
              <p:nvPr/>
            </p:nvSpPr>
            <p:spPr bwMode="auto">
              <a:xfrm flipH="1">
                <a:off x="3437332" y="1205753"/>
                <a:ext cx="479288" cy="316775"/>
              </a:xfrm>
              <a:prstGeom prst="rightArrow">
                <a:avLst>
                  <a:gd name="adj1" fmla="val 50000"/>
                  <a:gd name="adj2" fmla="val 50081"/>
                </a:avLst>
              </a:prstGeom>
              <a:pattFill prst="ltDnDiag">
                <a:fgClr>
                  <a:srgbClr val="FF0000"/>
                </a:fgClr>
                <a:bgClr>
                  <a:prstClr val="white"/>
                </a:bgClr>
              </a:pattFill>
              <a:ln w="9525">
                <a:solidFill>
                  <a:schemeClr val="tx1"/>
                </a:solidFill>
                <a:round/>
                <a:headEnd/>
                <a:tailEnd/>
              </a:ln>
            </p:spPr>
            <p:txBody>
              <a:bodyPr/>
              <a:lstStyle/>
              <a:p>
                <a:pPr algn="r" eaLnBrk="1" hangingPunct="1"/>
                <a:endParaRPr lang="it-IT" sz="2800">
                  <a:latin typeface="Eurostile" charset="0"/>
                </a:endParaRPr>
              </a:p>
            </p:txBody>
          </p:sp>
          <p:sp>
            <p:nvSpPr>
              <p:cNvPr id="88" name="Freccia destra 28"/>
              <p:cNvSpPr>
                <a:spLocks noChangeArrowheads="1"/>
              </p:cNvSpPr>
              <p:nvPr/>
            </p:nvSpPr>
            <p:spPr bwMode="auto">
              <a:xfrm>
                <a:off x="5818164" y="1189002"/>
                <a:ext cx="479288" cy="316775"/>
              </a:xfrm>
              <a:prstGeom prst="rightArrow">
                <a:avLst>
                  <a:gd name="adj1" fmla="val 50000"/>
                  <a:gd name="adj2" fmla="val 50081"/>
                </a:avLst>
              </a:prstGeom>
              <a:pattFill prst="ltDnDiag">
                <a:fgClr>
                  <a:srgbClr val="FF0000"/>
                </a:fgClr>
                <a:bgClr>
                  <a:prstClr val="white"/>
                </a:bgClr>
              </a:pattFill>
              <a:ln w="9525">
                <a:solidFill>
                  <a:schemeClr val="tx1"/>
                </a:solidFill>
                <a:round/>
                <a:headEnd/>
                <a:tailEnd/>
              </a:ln>
            </p:spPr>
            <p:txBody>
              <a:bodyPr/>
              <a:lstStyle/>
              <a:p>
                <a:pPr algn="r" eaLnBrk="1" hangingPunct="1"/>
                <a:endParaRPr lang="it-IT" sz="2800">
                  <a:latin typeface="Eurostile" charset="0"/>
                </a:endParaRPr>
              </a:p>
            </p:txBody>
          </p:sp>
          <p:grpSp>
            <p:nvGrpSpPr>
              <p:cNvPr id="89" name="Group 88"/>
              <p:cNvGrpSpPr/>
              <p:nvPr/>
            </p:nvGrpSpPr>
            <p:grpSpPr>
              <a:xfrm>
                <a:off x="3905120" y="1188087"/>
                <a:ext cx="1913043" cy="159304"/>
                <a:chOff x="3125962" y="2844945"/>
                <a:chExt cx="1620366" cy="380737"/>
              </a:xfrm>
            </p:grpSpPr>
            <p:cxnSp>
              <p:nvCxnSpPr>
                <p:cNvPr id="90" name="Straight Connector 89"/>
                <p:cNvCxnSpPr/>
                <p:nvPr/>
              </p:nvCxnSpPr>
              <p:spPr>
                <a:xfrm>
                  <a:off x="3961518" y="2858754"/>
                  <a:ext cx="784810" cy="366928"/>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3125962" y="2844945"/>
                  <a:ext cx="835556" cy="36548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50" name="Group 49"/>
            <p:cNvGrpSpPr/>
            <p:nvPr/>
          </p:nvGrpSpPr>
          <p:grpSpPr>
            <a:xfrm>
              <a:off x="2433453" y="322605"/>
              <a:ext cx="4846345" cy="340137"/>
              <a:chOff x="3141328" y="2844945"/>
              <a:chExt cx="1671112" cy="379289"/>
            </a:xfrm>
          </p:grpSpPr>
          <p:cxnSp>
            <p:nvCxnSpPr>
              <p:cNvPr id="85" name="Straight Connector 84"/>
              <p:cNvCxnSpPr/>
              <p:nvPr/>
            </p:nvCxnSpPr>
            <p:spPr>
              <a:xfrm>
                <a:off x="3976884" y="2858754"/>
                <a:ext cx="835556" cy="36548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a:off x="3141328" y="2844945"/>
                <a:ext cx="835556" cy="36548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2170800" y="1459591"/>
              <a:ext cx="127370" cy="125295"/>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7470000" y="1444292"/>
              <a:ext cx="127370" cy="125295"/>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070630" y="1983564"/>
              <a:ext cx="288000" cy="1815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6337968" y="1954442"/>
              <a:ext cx="324000" cy="1815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8411817" y="1923401"/>
              <a:ext cx="288000" cy="1815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8411817" y="3898151"/>
              <a:ext cx="288000" cy="18152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352831" y="3889536"/>
              <a:ext cx="288000" cy="1815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8" name="Group 57"/>
            <p:cNvGrpSpPr/>
            <p:nvPr/>
          </p:nvGrpSpPr>
          <p:grpSpPr>
            <a:xfrm>
              <a:off x="2359475" y="1615868"/>
              <a:ext cx="5057375" cy="150748"/>
              <a:chOff x="3437331" y="1188088"/>
              <a:chExt cx="2860120" cy="317689"/>
            </a:xfrm>
          </p:grpSpPr>
          <p:sp>
            <p:nvSpPr>
              <p:cNvPr id="80" name="Freccia destra 28"/>
              <p:cNvSpPr>
                <a:spLocks noChangeArrowheads="1"/>
              </p:cNvSpPr>
              <p:nvPr/>
            </p:nvSpPr>
            <p:spPr bwMode="auto">
              <a:xfrm flipH="1">
                <a:off x="3437331" y="1205752"/>
                <a:ext cx="267307" cy="300025"/>
              </a:xfrm>
              <a:prstGeom prst="rightArrow">
                <a:avLst>
                  <a:gd name="adj1" fmla="val 50000"/>
                  <a:gd name="adj2" fmla="val 50081"/>
                </a:avLst>
              </a:prstGeom>
              <a:solidFill>
                <a:srgbClr val="FFFFFF"/>
              </a:solidFill>
              <a:ln w="9525">
                <a:noFill/>
                <a:round/>
                <a:headEnd/>
                <a:tailEnd/>
              </a:ln>
            </p:spPr>
            <p:txBody>
              <a:bodyPr/>
              <a:lstStyle/>
              <a:p>
                <a:pPr algn="r" eaLnBrk="1" hangingPunct="1"/>
                <a:endParaRPr lang="it-IT" sz="2800">
                  <a:latin typeface="Eurostile" charset="0"/>
                </a:endParaRPr>
              </a:p>
            </p:txBody>
          </p:sp>
          <p:sp>
            <p:nvSpPr>
              <p:cNvPr id="81" name="Freccia destra 28"/>
              <p:cNvSpPr>
                <a:spLocks noChangeArrowheads="1"/>
              </p:cNvSpPr>
              <p:nvPr/>
            </p:nvSpPr>
            <p:spPr bwMode="auto">
              <a:xfrm>
                <a:off x="6036573" y="1189003"/>
                <a:ext cx="260878" cy="316774"/>
              </a:xfrm>
              <a:prstGeom prst="rightArrow">
                <a:avLst>
                  <a:gd name="adj1" fmla="val 50000"/>
                  <a:gd name="adj2" fmla="val 50081"/>
                </a:avLst>
              </a:prstGeom>
              <a:solidFill>
                <a:schemeClr val="bg1"/>
              </a:solidFill>
              <a:ln w="9525">
                <a:noFill/>
                <a:round/>
                <a:headEnd/>
                <a:tailEnd/>
              </a:ln>
            </p:spPr>
            <p:txBody>
              <a:bodyPr/>
              <a:lstStyle/>
              <a:p>
                <a:pPr algn="r" eaLnBrk="1" hangingPunct="1"/>
                <a:endParaRPr lang="it-IT" sz="2800">
                  <a:latin typeface="Eurostile" charset="0"/>
                </a:endParaRPr>
              </a:p>
            </p:txBody>
          </p:sp>
          <p:grpSp>
            <p:nvGrpSpPr>
              <p:cNvPr id="82" name="Group 81"/>
              <p:cNvGrpSpPr/>
              <p:nvPr/>
            </p:nvGrpSpPr>
            <p:grpSpPr>
              <a:xfrm>
                <a:off x="3733492" y="1188088"/>
                <a:ext cx="2279826" cy="180866"/>
                <a:chOff x="2980592" y="2844945"/>
                <a:chExt cx="1931036" cy="432270"/>
              </a:xfrm>
            </p:grpSpPr>
            <p:cxnSp>
              <p:nvCxnSpPr>
                <p:cNvPr id="83" name="Straight Connector 82"/>
                <p:cNvCxnSpPr/>
                <p:nvPr/>
              </p:nvCxnSpPr>
              <p:spPr>
                <a:xfrm>
                  <a:off x="3910213" y="2858756"/>
                  <a:ext cx="1001415" cy="41845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a:off x="2980592" y="2844945"/>
                  <a:ext cx="988255" cy="43227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sp>
          <p:nvSpPr>
            <p:cNvPr id="59" name="Rectangle 58"/>
            <p:cNvSpPr/>
            <p:nvPr/>
          </p:nvSpPr>
          <p:spPr>
            <a:xfrm>
              <a:off x="3867603" y="1428054"/>
              <a:ext cx="2005227" cy="367850"/>
            </a:xfrm>
            <a:prstGeom prst="rect">
              <a:avLst/>
            </a:prstGeom>
            <a:solidFill>
              <a:schemeClr val="bg1"/>
            </a:solidFill>
            <a:ln>
              <a:solidFill>
                <a:srgbClr val="000000"/>
              </a:solidFill>
            </a:ln>
          </p:spPr>
          <p:txBody>
            <a:bodyPr wrap="square">
              <a:spAutoFit/>
            </a:bodyPr>
            <a:lstStyle/>
            <a:p>
              <a:pPr algn="ctr"/>
              <a:r>
                <a:rPr lang="it-IT" sz="1600" b="1" dirty="0" err="1"/>
                <a:t>suspension</a:t>
              </a:r>
              <a:r>
                <a:rPr lang="it-IT" sz="1600" b="1" dirty="0"/>
                <a:t> </a:t>
              </a:r>
              <a:r>
                <a:rPr lang="it-IT" sz="1600" b="1" dirty="0" err="1"/>
                <a:t>point</a:t>
              </a:r>
              <a:endParaRPr lang="it-IT" sz="1600" b="1" dirty="0"/>
            </a:p>
          </p:txBody>
        </p:sp>
        <p:cxnSp>
          <p:nvCxnSpPr>
            <p:cNvPr id="60" name="Straight Connector 59"/>
            <p:cNvCxnSpPr/>
            <p:nvPr/>
          </p:nvCxnSpPr>
          <p:spPr>
            <a:xfrm>
              <a:off x="4879303" y="3756473"/>
              <a:ext cx="1546188" cy="209708"/>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1" name="Freccia destra 28"/>
            <p:cNvSpPr>
              <a:spLocks noChangeArrowheads="1"/>
            </p:cNvSpPr>
            <p:nvPr/>
          </p:nvSpPr>
          <p:spPr bwMode="auto">
            <a:xfrm flipH="1">
              <a:off x="2824656" y="3823089"/>
              <a:ext cx="570341" cy="316775"/>
            </a:xfrm>
            <a:prstGeom prst="rightArrow">
              <a:avLst>
                <a:gd name="adj1" fmla="val 50000"/>
                <a:gd name="adj2" fmla="val 50081"/>
              </a:avLst>
            </a:prstGeom>
            <a:solidFill>
              <a:schemeClr val="accent1"/>
            </a:solidFill>
            <a:ln w="9525">
              <a:solidFill>
                <a:schemeClr val="tx1"/>
              </a:solidFill>
              <a:round/>
              <a:headEnd/>
              <a:tailEnd/>
            </a:ln>
          </p:spPr>
          <p:txBody>
            <a:bodyPr/>
            <a:lstStyle/>
            <a:p>
              <a:pPr algn="r" eaLnBrk="1" hangingPunct="1"/>
              <a:endParaRPr lang="it-IT" sz="2800">
                <a:latin typeface="Eurostile" charset="0"/>
              </a:endParaRPr>
            </a:p>
          </p:txBody>
        </p:sp>
        <p:sp>
          <p:nvSpPr>
            <p:cNvPr id="62" name="Freccia destra 28"/>
            <p:cNvSpPr>
              <a:spLocks noChangeArrowheads="1"/>
            </p:cNvSpPr>
            <p:nvPr/>
          </p:nvSpPr>
          <p:spPr bwMode="auto">
            <a:xfrm>
              <a:off x="6474360" y="5706756"/>
              <a:ext cx="705977" cy="284275"/>
            </a:xfrm>
            <a:prstGeom prst="rightArrow">
              <a:avLst>
                <a:gd name="adj1" fmla="val 50000"/>
                <a:gd name="adj2" fmla="val 50081"/>
              </a:avLst>
            </a:prstGeom>
            <a:solidFill>
              <a:srgbClr val="4F81BD"/>
            </a:solidFill>
            <a:ln w="9525">
              <a:solidFill>
                <a:schemeClr val="tx1"/>
              </a:solidFill>
              <a:round/>
              <a:headEnd/>
              <a:tailEnd/>
            </a:ln>
          </p:spPr>
          <p:txBody>
            <a:bodyPr/>
            <a:lstStyle/>
            <a:p>
              <a:pPr algn="r" eaLnBrk="1" hangingPunct="1"/>
              <a:endParaRPr lang="it-IT" sz="2800">
                <a:latin typeface="Eurostile" charset="0"/>
              </a:endParaRPr>
            </a:p>
          </p:txBody>
        </p:sp>
        <p:sp>
          <p:nvSpPr>
            <p:cNvPr id="63" name="Freccia destra 28"/>
            <p:cNvSpPr>
              <a:spLocks noChangeArrowheads="1"/>
            </p:cNvSpPr>
            <p:nvPr/>
          </p:nvSpPr>
          <p:spPr bwMode="auto">
            <a:xfrm rot="10800000" flipH="1">
              <a:off x="6385166" y="3853546"/>
              <a:ext cx="570341" cy="316775"/>
            </a:xfrm>
            <a:prstGeom prst="rightArrow">
              <a:avLst>
                <a:gd name="adj1" fmla="val 50000"/>
                <a:gd name="adj2" fmla="val 50081"/>
              </a:avLst>
            </a:prstGeom>
            <a:solidFill>
              <a:srgbClr val="4F81BD"/>
            </a:solidFill>
            <a:ln w="9525">
              <a:solidFill>
                <a:schemeClr val="tx1"/>
              </a:solidFill>
              <a:round/>
              <a:headEnd/>
              <a:tailEnd/>
            </a:ln>
          </p:spPr>
          <p:txBody>
            <a:bodyPr/>
            <a:lstStyle/>
            <a:p>
              <a:pPr algn="r" eaLnBrk="1" hangingPunct="1"/>
              <a:endParaRPr lang="it-IT" sz="2800">
                <a:latin typeface="Eurostile" charset="0"/>
              </a:endParaRPr>
            </a:p>
          </p:txBody>
        </p:sp>
        <p:sp>
          <p:nvSpPr>
            <p:cNvPr id="64" name="Rectangle 63"/>
            <p:cNvSpPr/>
            <p:nvPr/>
          </p:nvSpPr>
          <p:spPr>
            <a:xfrm>
              <a:off x="3705788" y="4112841"/>
              <a:ext cx="2193578" cy="367850"/>
            </a:xfrm>
            <a:prstGeom prst="rect">
              <a:avLst/>
            </a:prstGeom>
            <a:solidFill>
              <a:schemeClr val="bg1"/>
            </a:solidFill>
            <a:ln>
              <a:solidFill>
                <a:srgbClr val="000000"/>
              </a:solidFill>
            </a:ln>
          </p:spPr>
          <p:txBody>
            <a:bodyPr wrap="square">
              <a:spAutoFit/>
            </a:bodyPr>
            <a:lstStyle/>
            <a:p>
              <a:pPr algn="ctr"/>
              <a:r>
                <a:rPr lang="it-IT" sz="1600" b="1"/>
                <a:t>AdV </a:t>
              </a:r>
              <a:r>
                <a:rPr lang="it-IT" sz="1600" b="1" dirty="0" err="1"/>
                <a:t>actuation</a:t>
              </a:r>
              <a:r>
                <a:rPr lang="it-IT" sz="1600" b="1" dirty="0"/>
                <a:t> </a:t>
              </a:r>
              <a:r>
                <a:rPr lang="it-IT" sz="1600" b="1" dirty="0" err="1"/>
                <a:t>cage</a:t>
              </a:r>
              <a:endParaRPr lang="it-IT" sz="1600" b="1" dirty="0"/>
            </a:p>
          </p:txBody>
        </p:sp>
        <p:cxnSp>
          <p:nvCxnSpPr>
            <p:cNvPr id="65" name="Straight Connector 64"/>
            <p:cNvCxnSpPr/>
            <p:nvPr/>
          </p:nvCxnSpPr>
          <p:spPr>
            <a:xfrm>
              <a:off x="4802577" y="4480691"/>
              <a:ext cx="1666004" cy="236526"/>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6" name="Rettangolo 10"/>
            <p:cNvSpPr/>
            <p:nvPr/>
          </p:nvSpPr>
          <p:spPr bwMode="auto">
            <a:xfrm>
              <a:off x="1644965" y="3743877"/>
              <a:ext cx="1188859" cy="511997"/>
            </a:xfrm>
            <a:prstGeom prst="rect">
              <a:avLst/>
            </a:prstGeom>
            <a:noFill/>
            <a:ln w="28575" cap="flat" cmpd="sng" algn="ctr">
              <a:solidFill>
                <a:srgbClr val="FFC000"/>
              </a:solidFill>
              <a:prstDash val="solid"/>
              <a:round/>
              <a:headEnd type="none" w="med" len="med"/>
              <a:tailEnd type="none" w="med" len="med"/>
            </a:ln>
            <a:effectLst/>
          </p:spPr>
          <p:txBody>
            <a:bodyPr/>
            <a:lstStyle/>
            <a:p>
              <a:pPr algn="r" eaLnBrk="1" hangingPunct="1">
                <a:defRPr/>
              </a:pPr>
              <a:endParaRPr lang="it-IT" sz="2800">
                <a:latin typeface="Eurostile" charset="0"/>
              </a:endParaRPr>
            </a:p>
          </p:txBody>
        </p:sp>
        <p:grpSp>
          <p:nvGrpSpPr>
            <p:cNvPr id="67" name="Group 66"/>
            <p:cNvGrpSpPr/>
            <p:nvPr/>
          </p:nvGrpSpPr>
          <p:grpSpPr>
            <a:xfrm>
              <a:off x="1633299" y="3743877"/>
              <a:ext cx="1211364" cy="3052550"/>
              <a:chOff x="1620773" y="3743877"/>
              <a:chExt cx="1211364" cy="3052550"/>
            </a:xfrm>
          </p:grpSpPr>
          <p:sp>
            <p:nvSpPr>
              <p:cNvPr id="74" name="Rettangolo 10"/>
              <p:cNvSpPr/>
              <p:nvPr/>
            </p:nvSpPr>
            <p:spPr bwMode="auto">
              <a:xfrm>
                <a:off x="1643278" y="3743877"/>
                <a:ext cx="1188859" cy="511997"/>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r" eaLnBrk="1" hangingPunct="1">
                  <a:defRPr/>
                </a:pPr>
                <a:endParaRPr lang="it-IT" sz="2800">
                  <a:latin typeface="Eurostile" charset="0"/>
                </a:endParaRPr>
              </a:p>
            </p:txBody>
          </p:sp>
          <p:cxnSp>
            <p:nvCxnSpPr>
              <p:cNvPr id="75" name="Connettore 1 12"/>
              <p:cNvCxnSpPr/>
              <p:nvPr/>
            </p:nvCxnSpPr>
            <p:spPr bwMode="auto">
              <a:xfrm>
                <a:off x="2156551" y="4035695"/>
                <a:ext cx="0" cy="1738580"/>
              </a:xfrm>
              <a:prstGeom prst="line">
                <a:avLst/>
              </a:prstGeom>
              <a:solidFill>
                <a:schemeClr val="accent1"/>
              </a:solidFill>
              <a:ln w="9525" cap="flat" cmpd="sng" algn="ctr">
                <a:solidFill>
                  <a:srgbClr val="FFC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6" name="Connettore 1 13"/>
              <p:cNvCxnSpPr/>
              <p:nvPr/>
            </p:nvCxnSpPr>
            <p:spPr bwMode="auto">
              <a:xfrm>
                <a:off x="2313574" y="4035695"/>
                <a:ext cx="0" cy="1738580"/>
              </a:xfrm>
              <a:prstGeom prst="line">
                <a:avLst/>
              </a:prstGeom>
              <a:solidFill>
                <a:schemeClr val="accent1"/>
              </a:solidFill>
              <a:ln w="9525" cap="flat" cmpd="sng" algn="ctr">
                <a:solidFill>
                  <a:srgbClr val="FFC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7" name="Connettore 1 12"/>
              <p:cNvCxnSpPr/>
              <p:nvPr/>
            </p:nvCxnSpPr>
            <p:spPr bwMode="auto">
              <a:xfrm>
                <a:off x="2112474" y="4026195"/>
                <a:ext cx="0" cy="2015233"/>
              </a:xfrm>
              <a:prstGeom prst="line">
                <a:avLst/>
              </a:prstGeom>
              <a:solidFill>
                <a:schemeClr val="accent1"/>
              </a:solidFill>
              <a:ln w="9525" cap="flat" cmpd="sng" algn="ctr">
                <a:solidFill>
                  <a:srgbClr val="FFC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8" name="Connettore 1 13"/>
              <p:cNvCxnSpPr/>
              <p:nvPr/>
            </p:nvCxnSpPr>
            <p:spPr bwMode="auto">
              <a:xfrm>
                <a:off x="2269497" y="4026195"/>
                <a:ext cx="0" cy="2015233"/>
              </a:xfrm>
              <a:prstGeom prst="line">
                <a:avLst/>
              </a:prstGeom>
              <a:solidFill>
                <a:schemeClr val="accent1"/>
              </a:solidFill>
              <a:ln w="9525" cap="flat" cmpd="sng" algn="ctr">
                <a:solidFill>
                  <a:srgbClr val="FFC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9" name="Rettangolo 10"/>
              <p:cNvSpPr/>
              <p:nvPr/>
            </p:nvSpPr>
            <p:spPr bwMode="auto">
              <a:xfrm>
                <a:off x="1620773" y="5463703"/>
                <a:ext cx="1203883" cy="1332724"/>
              </a:xfrm>
              <a:prstGeom prst="rect">
                <a:avLst/>
              </a:prstGeom>
              <a:noFill/>
              <a:ln w="28575" cap="flat" cmpd="sng" algn="ctr">
                <a:solidFill>
                  <a:srgbClr val="FFC000"/>
                </a:solidFill>
                <a:prstDash val="solid"/>
                <a:round/>
                <a:headEnd type="none" w="med" len="med"/>
                <a:tailEnd type="none" w="med" len="med"/>
              </a:ln>
              <a:effectLst/>
            </p:spPr>
            <p:txBody>
              <a:bodyPr/>
              <a:lstStyle/>
              <a:p>
                <a:pPr algn="r" eaLnBrk="1" hangingPunct="1">
                  <a:defRPr/>
                </a:pPr>
                <a:endParaRPr lang="it-IT" sz="2800">
                  <a:latin typeface="Eurostile" charset="0"/>
                </a:endParaRPr>
              </a:p>
            </p:txBody>
          </p:sp>
        </p:grpSp>
        <p:sp>
          <p:nvSpPr>
            <p:cNvPr id="68" name="Rectangle 67"/>
            <p:cNvSpPr/>
            <p:nvPr/>
          </p:nvSpPr>
          <p:spPr>
            <a:xfrm>
              <a:off x="3150421" y="6258926"/>
              <a:ext cx="3059475" cy="367850"/>
            </a:xfrm>
            <a:prstGeom prst="rect">
              <a:avLst/>
            </a:prstGeom>
            <a:solidFill>
              <a:schemeClr val="bg1"/>
            </a:solidFill>
            <a:ln>
              <a:solidFill>
                <a:srgbClr val="FFC000"/>
              </a:solidFill>
            </a:ln>
          </p:spPr>
          <p:txBody>
            <a:bodyPr wrap="square">
              <a:spAutoFit/>
            </a:bodyPr>
            <a:lstStyle/>
            <a:p>
              <a:pPr algn="ctr"/>
              <a:r>
                <a:rPr lang="it-IT" sz="1600" b="1" dirty="0" err="1"/>
                <a:t>relevant</a:t>
              </a:r>
              <a:r>
                <a:rPr lang="it-IT" sz="1600" b="1" dirty="0"/>
                <a:t> for </a:t>
              </a:r>
              <a:r>
                <a:rPr lang="it-IT" sz="1600" b="1" dirty="0" err="1"/>
                <a:t>thermal</a:t>
              </a:r>
              <a:r>
                <a:rPr lang="it-IT" sz="1600" b="1" dirty="0"/>
                <a:t> </a:t>
              </a:r>
              <a:r>
                <a:rPr lang="it-IT" sz="1600" b="1" dirty="0" err="1"/>
                <a:t>noise</a:t>
              </a:r>
              <a:endParaRPr lang="it-IT" sz="1600" b="1" dirty="0"/>
            </a:p>
          </p:txBody>
        </p:sp>
        <p:grpSp>
          <p:nvGrpSpPr>
            <p:cNvPr id="69" name="Group 68"/>
            <p:cNvGrpSpPr/>
            <p:nvPr/>
          </p:nvGrpSpPr>
          <p:grpSpPr>
            <a:xfrm>
              <a:off x="6966234" y="3729214"/>
              <a:ext cx="1188859" cy="2848118"/>
              <a:chOff x="7104020" y="3879526"/>
              <a:chExt cx="1188859" cy="2848118"/>
            </a:xfrm>
          </p:grpSpPr>
          <p:sp>
            <p:nvSpPr>
              <p:cNvPr id="70" name="Rettangolo 10"/>
              <p:cNvSpPr/>
              <p:nvPr/>
            </p:nvSpPr>
            <p:spPr bwMode="auto">
              <a:xfrm>
                <a:off x="7104020" y="3879526"/>
                <a:ext cx="1188859" cy="511997"/>
              </a:xfrm>
              <a:prstGeom prst="rect">
                <a:avLst/>
              </a:prstGeom>
              <a:solidFill>
                <a:schemeClr val="tx2">
                  <a:lumMod val="20000"/>
                  <a:lumOff val="80000"/>
                </a:schemeClr>
              </a:solidFill>
              <a:ln w="28575" cap="flat" cmpd="sng" algn="ctr">
                <a:solidFill>
                  <a:srgbClr val="FFC000"/>
                </a:solidFill>
                <a:prstDash val="solid"/>
                <a:round/>
                <a:headEnd type="none" w="med" len="med"/>
                <a:tailEnd type="none" w="med" len="med"/>
              </a:ln>
              <a:effectLst/>
            </p:spPr>
            <p:txBody>
              <a:bodyPr/>
              <a:lstStyle/>
              <a:p>
                <a:pPr algn="r" eaLnBrk="1" hangingPunct="1">
                  <a:defRPr/>
                </a:pPr>
                <a:endParaRPr lang="it-IT" sz="2800">
                  <a:latin typeface="Eurostile" charset="0"/>
                </a:endParaRPr>
              </a:p>
            </p:txBody>
          </p:sp>
          <p:sp>
            <p:nvSpPr>
              <p:cNvPr id="71" name="Rettangolo 14"/>
              <p:cNvSpPr/>
              <p:nvPr/>
            </p:nvSpPr>
            <p:spPr bwMode="auto">
              <a:xfrm>
                <a:off x="7393941" y="5816790"/>
                <a:ext cx="541943" cy="910854"/>
              </a:xfrm>
              <a:prstGeom prst="rect">
                <a:avLst/>
              </a:prstGeom>
              <a:solidFill>
                <a:schemeClr val="accent6">
                  <a:lumMod val="75000"/>
                </a:schemeClr>
              </a:solidFill>
              <a:ln w="28575" cap="flat" cmpd="sng" algn="ctr">
                <a:solidFill>
                  <a:srgbClr val="FFC000"/>
                </a:solidFill>
                <a:prstDash val="solid"/>
                <a:round/>
                <a:headEnd type="none" w="med" len="med"/>
                <a:tailEnd type="none" w="med" len="med"/>
              </a:ln>
              <a:effectLst/>
            </p:spPr>
            <p:txBody>
              <a:bodyPr/>
              <a:lstStyle/>
              <a:p>
                <a:pPr algn="r" eaLnBrk="1" hangingPunct="1">
                  <a:defRPr/>
                </a:pPr>
                <a:endParaRPr lang="it-IT" sz="2800">
                  <a:latin typeface="Eurostile" charset="0"/>
                </a:endParaRPr>
              </a:p>
            </p:txBody>
          </p:sp>
          <p:cxnSp>
            <p:nvCxnSpPr>
              <p:cNvPr id="72" name="Connettore 1 12"/>
              <p:cNvCxnSpPr/>
              <p:nvPr/>
            </p:nvCxnSpPr>
            <p:spPr bwMode="auto">
              <a:xfrm>
                <a:off x="7597324" y="4171344"/>
                <a:ext cx="0" cy="2022484"/>
              </a:xfrm>
              <a:prstGeom prst="line">
                <a:avLst/>
              </a:prstGeom>
              <a:solidFill>
                <a:schemeClr val="accent1"/>
              </a:solidFill>
              <a:ln w="28575" cap="flat" cmpd="sng" algn="ctr">
                <a:solidFill>
                  <a:srgbClr val="FFC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3" name="Connettore 1 13"/>
              <p:cNvCxnSpPr/>
              <p:nvPr/>
            </p:nvCxnSpPr>
            <p:spPr bwMode="auto">
              <a:xfrm>
                <a:off x="7754347" y="4171344"/>
                <a:ext cx="0" cy="2022484"/>
              </a:xfrm>
              <a:prstGeom prst="line">
                <a:avLst/>
              </a:prstGeom>
              <a:solidFill>
                <a:schemeClr val="accent1"/>
              </a:solidFill>
              <a:ln w="28575" cap="flat" cmpd="sng" algn="ctr">
                <a:solidFill>
                  <a:srgbClr val="FFC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sp>
        <p:nvSpPr>
          <p:cNvPr id="104" name="TextBox 103"/>
          <p:cNvSpPr txBox="1"/>
          <p:nvPr/>
        </p:nvSpPr>
        <p:spPr>
          <a:xfrm>
            <a:off x="2922098" y="11547"/>
            <a:ext cx="6435480" cy="461665"/>
          </a:xfrm>
          <a:prstGeom prst="rect">
            <a:avLst/>
          </a:prstGeom>
          <a:noFill/>
        </p:spPr>
        <p:txBody>
          <a:bodyPr wrap="none" rtlCol="0">
            <a:spAutoFit/>
          </a:bodyPr>
          <a:lstStyle/>
          <a:p>
            <a:r>
              <a:rPr lang="en-US" sz="2400" b="1" dirty="0">
                <a:latin typeface="Arial" charset="0"/>
                <a:ea typeface="Arial" charset="0"/>
                <a:cs typeface="Arial" charset="0"/>
              </a:rPr>
              <a:t>Scheme Last filter + Payload :Virgo </a:t>
            </a:r>
            <a:r>
              <a:rPr lang="en-US" sz="2400" b="1" dirty="0">
                <a:latin typeface="Arial" charset="0"/>
                <a:ea typeface="Arial" charset="0"/>
                <a:cs typeface="Arial" charset="0"/>
                <a:sym typeface="Wingdings"/>
              </a:rPr>
              <a:t> </a:t>
            </a:r>
            <a:r>
              <a:rPr lang="en-US" sz="2400" b="1" dirty="0" err="1">
                <a:latin typeface="Arial" charset="0"/>
                <a:ea typeface="Arial" charset="0"/>
                <a:cs typeface="Arial" charset="0"/>
                <a:sym typeface="Wingdings"/>
              </a:rPr>
              <a:t>AdV</a:t>
            </a:r>
            <a:endParaRPr lang="en-US" sz="2400" b="1" dirty="0">
              <a:latin typeface="Arial" charset="0"/>
              <a:ea typeface="Arial" charset="0"/>
              <a:cs typeface="Arial" charset="0"/>
            </a:endParaRPr>
          </a:p>
        </p:txBody>
      </p:sp>
      <p:pic>
        <p:nvPicPr>
          <p:cNvPr id="105" name="Picture 37" descr="advlogo_final"/>
          <p:cNvPicPr>
            <a:picLocks noChangeAspect="1" noChangeArrowheads="1"/>
          </p:cNvPicPr>
          <p:nvPr/>
        </p:nvPicPr>
        <p:blipFill>
          <a:blip r:embed="rId2" cstate="screen"/>
          <a:srcRect/>
          <a:stretch>
            <a:fillRect/>
          </a:stretch>
        </p:blipFill>
        <p:spPr bwMode="auto">
          <a:xfrm>
            <a:off x="21771" y="10953"/>
            <a:ext cx="1194954" cy="640065"/>
          </a:xfrm>
          <a:prstGeom prst="rect">
            <a:avLst/>
          </a:prstGeom>
          <a:noFill/>
          <a:ln w="9525">
            <a:noFill/>
            <a:miter lim="800000"/>
            <a:headEnd/>
            <a:tailEnd/>
          </a:ln>
        </p:spPr>
      </p:pic>
      <p:sp>
        <p:nvSpPr>
          <p:cNvPr id="106" name="Footer Placeholder 4"/>
          <p:cNvSpPr>
            <a:spLocks noGrp="1"/>
          </p:cNvSpPr>
          <p:nvPr>
            <p:ph type="ftr" sz="quarter" idx="12"/>
          </p:nvPr>
        </p:nvSpPr>
        <p:spPr>
          <a:xfrm>
            <a:off x="3469797" y="6531373"/>
            <a:ext cx="5238750" cy="365125"/>
          </a:xfrm>
        </p:spPr>
        <p:txBody>
          <a:bodyPr/>
          <a:lstStyle/>
          <a:p>
            <a:r>
              <a:rPr lang="en-US"/>
              <a:t>GWDAW – Hamilton Island, May 9 2017</a:t>
            </a:r>
            <a:endParaRPr lang="en-US" dirty="0"/>
          </a:p>
        </p:txBody>
      </p:sp>
    </p:spTree>
    <p:extLst>
      <p:ext uri="{BB962C8B-B14F-4D97-AF65-F5344CB8AC3E}">
        <p14:creationId xmlns:p14="http://schemas.microsoft.com/office/powerpoint/2010/main" val="183671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18797" y="104638"/>
            <a:ext cx="5361917" cy="523220"/>
          </a:xfrm>
          <a:prstGeom prst="rect">
            <a:avLst/>
          </a:prstGeom>
          <a:noFill/>
        </p:spPr>
        <p:txBody>
          <a:bodyPr wrap="none" rtlCol="0">
            <a:spAutoFit/>
          </a:bodyPr>
          <a:lstStyle/>
          <a:p>
            <a:r>
              <a:rPr lang="en-US" sz="2800" b="1" dirty="0"/>
              <a:t>Payload </a:t>
            </a:r>
            <a:r>
              <a:rPr lang="en-US" sz="2800" b="1"/>
              <a:t>angular accuracy VS ID</a:t>
            </a:r>
            <a:endParaRPr lang="en-US" sz="2800" b="1" dirty="0"/>
          </a:p>
        </p:txBody>
      </p:sp>
      <p:sp>
        <p:nvSpPr>
          <p:cNvPr id="22" name="TextBox 21"/>
          <p:cNvSpPr txBox="1"/>
          <p:nvPr/>
        </p:nvSpPr>
        <p:spPr>
          <a:xfrm>
            <a:off x="1462221" y="708679"/>
            <a:ext cx="5171874" cy="923330"/>
          </a:xfrm>
          <a:prstGeom prst="rect">
            <a:avLst/>
          </a:prstGeom>
          <a:noFill/>
        </p:spPr>
        <p:txBody>
          <a:bodyPr wrap="square" rtlCol="0">
            <a:spAutoFit/>
          </a:bodyPr>
          <a:lstStyle/>
          <a:p>
            <a:r>
              <a:rPr lang="en-US" dirty="0"/>
              <a:t>The Inertial damping allows to reduce the residual angular movement ~2 </a:t>
            </a:r>
            <a:r>
              <a:rPr lang="en-US" dirty="0" err="1"/>
              <a:t>nrad</a:t>
            </a:r>
            <a:r>
              <a:rPr lang="en-US" dirty="0"/>
              <a:t>,</a:t>
            </a:r>
          </a:p>
          <a:p>
            <a:r>
              <a:rPr lang="en-US" dirty="0"/>
              <a:t>(only partially seen by ground-based </a:t>
            </a:r>
            <a:r>
              <a:rPr lang="en-US" dirty="0" err="1"/>
              <a:t>OpLeV</a:t>
            </a:r>
            <a:r>
              <a:rPr lang="en-US" dirty="0"/>
              <a:t>)</a:t>
            </a:r>
          </a:p>
        </p:txBody>
      </p:sp>
      <p:sp>
        <p:nvSpPr>
          <p:cNvPr id="23" name="Footer Placeholder 3"/>
          <p:cNvSpPr>
            <a:spLocks noGrp="1"/>
          </p:cNvSpPr>
          <p:nvPr>
            <p:ph type="ftr" sz="quarter" idx="12"/>
          </p:nvPr>
        </p:nvSpPr>
        <p:spPr>
          <a:xfrm>
            <a:off x="3487737" y="6450667"/>
            <a:ext cx="5238750" cy="365125"/>
          </a:xfrm>
        </p:spPr>
        <p:txBody>
          <a:bodyPr/>
          <a:lstStyle/>
          <a:p>
            <a:r>
              <a:rPr lang="en-US"/>
              <a:t>LVC meeting - Glasgow, Sep 29 2016</a:t>
            </a:r>
            <a:endParaRPr lang="en-US" dirty="0"/>
          </a:p>
        </p:txBody>
      </p:sp>
      <p:sp>
        <p:nvSpPr>
          <p:cNvPr id="25" name="Slide Number Placeholder 24"/>
          <p:cNvSpPr>
            <a:spLocks noGrp="1"/>
          </p:cNvSpPr>
          <p:nvPr>
            <p:ph type="sldNum" sz="quarter" idx="10"/>
          </p:nvPr>
        </p:nvSpPr>
        <p:spPr/>
        <p:txBody>
          <a:bodyPr/>
          <a:lstStyle/>
          <a:p>
            <a:pPr>
              <a:defRPr/>
            </a:pPr>
            <a:fld id="{BE173A6C-60FB-420C-9795-70D997F74414}" type="slidenum">
              <a:rPr lang="fr-FR" smtClean="0"/>
              <a:pPr>
                <a:defRPr/>
              </a:pPr>
              <a:t>6</a:t>
            </a:fld>
            <a:endParaRPr lang="fr-FR" dirty="0"/>
          </a:p>
        </p:txBody>
      </p:sp>
      <p:grpSp>
        <p:nvGrpSpPr>
          <p:cNvPr id="3" name="Group 2"/>
          <p:cNvGrpSpPr/>
          <p:nvPr/>
        </p:nvGrpSpPr>
        <p:grpSpPr>
          <a:xfrm>
            <a:off x="693469" y="1832058"/>
            <a:ext cx="8024809" cy="4906127"/>
            <a:chOff x="4461" y="1832057"/>
            <a:chExt cx="8024809" cy="4906127"/>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 y="1832057"/>
              <a:ext cx="8024809" cy="4906127"/>
            </a:xfrm>
            <a:prstGeom prst="rect">
              <a:avLst/>
            </a:prstGeom>
          </p:spPr>
        </p:pic>
        <p:sp>
          <p:nvSpPr>
            <p:cNvPr id="2" name="TextBox 1"/>
            <p:cNvSpPr txBox="1"/>
            <p:nvPr/>
          </p:nvSpPr>
          <p:spPr>
            <a:xfrm>
              <a:off x="3820441" y="5267280"/>
              <a:ext cx="274434" cy="261610"/>
            </a:xfrm>
            <a:prstGeom prst="rect">
              <a:avLst/>
            </a:prstGeom>
            <a:noFill/>
          </p:spPr>
          <p:txBody>
            <a:bodyPr wrap="none" rtlCol="0">
              <a:spAutoFit/>
            </a:bodyPr>
            <a:lstStyle/>
            <a:p>
              <a:r>
                <a:rPr lang="en-US" sz="1100" dirty="0">
                  <a:solidFill>
                    <a:schemeClr val="tx1">
                      <a:lumMod val="50000"/>
                      <a:lumOff val="50000"/>
                    </a:schemeClr>
                  </a:solidFill>
                </a:rPr>
                <a:t>N</a:t>
              </a:r>
            </a:p>
          </p:txBody>
        </p:sp>
        <p:sp>
          <p:nvSpPr>
            <p:cNvPr id="14" name="TextBox 13"/>
            <p:cNvSpPr txBox="1"/>
            <p:nvPr/>
          </p:nvSpPr>
          <p:spPr>
            <a:xfrm>
              <a:off x="3415347" y="5112880"/>
              <a:ext cx="274434" cy="261610"/>
            </a:xfrm>
            <a:prstGeom prst="rect">
              <a:avLst/>
            </a:prstGeom>
            <a:noFill/>
          </p:spPr>
          <p:txBody>
            <a:bodyPr wrap="none" rtlCol="0">
              <a:spAutoFit/>
            </a:bodyPr>
            <a:lstStyle/>
            <a:p>
              <a:r>
                <a:rPr lang="en-US" sz="1100" dirty="0">
                  <a:solidFill>
                    <a:schemeClr val="tx1">
                      <a:lumMod val="50000"/>
                      <a:lumOff val="50000"/>
                    </a:schemeClr>
                  </a:solidFill>
                </a:rPr>
                <a:t>N</a:t>
              </a:r>
            </a:p>
          </p:txBody>
        </p:sp>
      </p:grpSp>
      <p:grpSp>
        <p:nvGrpSpPr>
          <p:cNvPr id="15" name="Group 14"/>
          <p:cNvGrpSpPr/>
          <p:nvPr/>
        </p:nvGrpSpPr>
        <p:grpSpPr>
          <a:xfrm>
            <a:off x="6497750" y="915957"/>
            <a:ext cx="3452588" cy="3069653"/>
            <a:chOff x="5858847" y="627858"/>
            <a:chExt cx="3452588" cy="3069653"/>
          </a:xfrm>
        </p:grpSpPr>
        <p:sp>
          <p:nvSpPr>
            <p:cNvPr id="16" name="TextBox 15"/>
            <p:cNvSpPr txBox="1"/>
            <p:nvPr/>
          </p:nvSpPr>
          <p:spPr>
            <a:xfrm>
              <a:off x="7279095" y="2600466"/>
              <a:ext cx="1791260" cy="923330"/>
            </a:xfrm>
            <a:prstGeom prst="rect">
              <a:avLst/>
            </a:prstGeom>
            <a:noFill/>
            <a:ln>
              <a:solidFill>
                <a:schemeClr val="accent2">
                  <a:lumMod val="60000"/>
                  <a:lumOff val="40000"/>
                </a:schemeClr>
              </a:solidFill>
            </a:ln>
          </p:spPr>
          <p:txBody>
            <a:bodyPr wrap="none" rtlCol="0">
              <a:spAutoFit/>
            </a:bodyPr>
            <a:lstStyle/>
            <a:p>
              <a:r>
                <a:rPr lang="en-US" dirty="0"/>
                <a:t>Reconstruction </a:t>
              </a:r>
            </a:p>
            <a:p>
              <a:r>
                <a:rPr lang="en-US" dirty="0"/>
                <a:t>using ratio </a:t>
              </a:r>
            </a:p>
            <a:p>
              <a:r>
                <a:rPr lang="en-US" dirty="0"/>
                <a:t>ID_ON/ID_OFF</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921" y="627858"/>
              <a:ext cx="3267514" cy="1997660"/>
            </a:xfrm>
            <a:prstGeom prst="rect">
              <a:avLst/>
            </a:prstGeom>
            <a:solidFill>
              <a:schemeClr val="accent2">
                <a:lumMod val="75000"/>
              </a:schemeClr>
            </a:solidFill>
            <a:ln w="28575">
              <a:solidFill>
                <a:schemeClr val="accent2">
                  <a:lumMod val="60000"/>
                  <a:lumOff val="40000"/>
                </a:schemeClr>
              </a:solidFill>
            </a:ln>
          </p:spPr>
        </p:pic>
        <p:sp>
          <p:nvSpPr>
            <p:cNvPr id="21" name="Striped Right Arrow 20"/>
            <p:cNvSpPr/>
            <p:nvPr/>
          </p:nvSpPr>
          <p:spPr>
            <a:xfrm rot="5400000">
              <a:off x="6080303" y="2718818"/>
              <a:ext cx="757237" cy="1200150"/>
            </a:xfrm>
            <a:prstGeom prst="stripedRightArrow">
              <a:avLst/>
            </a:prstGeom>
            <a:solidFill>
              <a:schemeClr val="accent2">
                <a:alpha val="1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7" name="Picture 37" descr="advlogo_final"/>
          <p:cNvPicPr>
            <a:picLocks noChangeAspect="1" noChangeArrowheads="1"/>
          </p:cNvPicPr>
          <p:nvPr/>
        </p:nvPicPr>
        <p:blipFill>
          <a:blip r:embed="rId4" cstate="screen"/>
          <a:srcRect/>
          <a:stretch>
            <a:fillRect/>
          </a:stretch>
        </p:blipFill>
        <p:spPr bwMode="auto">
          <a:xfrm>
            <a:off x="21771" y="10953"/>
            <a:ext cx="1194954" cy="640065"/>
          </a:xfrm>
          <a:prstGeom prst="rect">
            <a:avLst/>
          </a:prstGeom>
          <a:noFill/>
          <a:ln w="9525">
            <a:noFill/>
            <a:miter lim="800000"/>
            <a:headEnd/>
            <a:tailEnd/>
          </a:ln>
        </p:spPr>
      </p:pic>
      <p:sp>
        <p:nvSpPr>
          <p:cNvPr id="18" name="Footer Placeholder 4"/>
          <p:cNvSpPr txBox="1">
            <a:spLocks/>
          </p:cNvSpPr>
          <p:nvPr/>
        </p:nvSpPr>
        <p:spPr>
          <a:xfrm>
            <a:off x="3469797" y="6531373"/>
            <a:ext cx="523875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GWDAW – Hamilton Island, May 9 2017</a:t>
            </a:r>
            <a:endParaRPr lang="en-US" dirty="0"/>
          </a:p>
        </p:txBody>
      </p:sp>
      <p:sp>
        <p:nvSpPr>
          <p:cNvPr id="4" name="Right Arrow 3"/>
          <p:cNvSpPr/>
          <p:nvPr/>
        </p:nvSpPr>
        <p:spPr>
          <a:xfrm>
            <a:off x="8456924" y="4114802"/>
            <a:ext cx="820271" cy="15464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493619" y="3535526"/>
            <a:ext cx="2698381" cy="3416320"/>
          </a:xfrm>
          <a:prstGeom prst="rect">
            <a:avLst/>
          </a:prstGeom>
          <a:solidFill>
            <a:srgbClr val="FFFF00"/>
          </a:solidFill>
        </p:spPr>
        <p:txBody>
          <a:bodyPr wrap="square" rtlCol="0">
            <a:spAutoFit/>
          </a:bodyPr>
          <a:lstStyle/>
          <a:p>
            <a:r>
              <a:rPr lang="en-US" dirty="0"/>
              <a:t>Reducing microseism through Top stage control is crucial</a:t>
            </a:r>
          </a:p>
          <a:p>
            <a:endParaRPr lang="en-US" dirty="0"/>
          </a:p>
          <a:p>
            <a:r>
              <a:rPr lang="en-US" dirty="0" err="1"/>
              <a:t>AdV</a:t>
            </a:r>
            <a:r>
              <a:rPr lang="en-US" dirty="0"/>
              <a:t> payloads have no or just few resonances in microseism region</a:t>
            </a:r>
          </a:p>
          <a:p>
            <a:endParaRPr lang="en-US" dirty="0"/>
          </a:p>
          <a:p>
            <a:r>
              <a:rPr lang="en-US" dirty="0"/>
              <a:t>Reducing microseism contamination through position sensors in standalone is crucial.</a:t>
            </a:r>
          </a:p>
        </p:txBody>
      </p:sp>
    </p:spTree>
    <p:extLst>
      <p:ext uri="{BB962C8B-B14F-4D97-AF65-F5344CB8AC3E}">
        <p14:creationId xmlns:p14="http://schemas.microsoft.com/office/powerpoint/2010/main" val="206870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62741" y="3006859"/>
            <a:ext cx="5995507" cy="3486669"/>
          </a:xfrm>
        </p:spPr>
      </p:pic>
      <p:graphicFrame>
        <p:nvGraphicFramePr>
          <p:cNvPr id="63" name="Object 2"/>
          <p:cNvGraphicFramePr>
            <a:graphicFrameLocks noChangeAspect="1"/>
          </p:cNvGraphicFramePr>
          <p:nvPr>
            <p:extLst>
              <p:ext uri="{D42A27DB-BD31-4B8C-83A1-F6EECF244321}">
                <p14:modId xmlns:p14="http://schemas.microsoft.com/office/powerpoint/2010/main" val="1395756838"/>
              </p:ext>
            </p:extLst>
          </p:nvPr>
        </p:nvGraphicFramePr>
        <p:xfrm>
          <a:off x="1597722" y="938997"/>
          <a:ext cx="4252912" cy="496887"/>
        </p:xfrm>
        <a:graphic>
          <a:graphicData uri="http://schemas.openxmlformats.org/presentationml/2006/ole">
            <mc:AlternateContent xmlns:mc="http://schemas.openxmlformats.org/markup-compatibility/2006">
              <mc:Choice xmlns:v="urn:schemas-microsoft-com:vml" Requires="v">
                <p:oleObj spid="_x0000_s2416" name="Equation" r:id="rId4" imgW="2171700" imgH="254000" progId="Equation.3">
                  <p:embed/>
                </p:oleObj>
              </mc:Choice>
              <mc:Fallback>
                <p:oleObj name="Equation" r:id="rId4" imgW="2171700" imgH="254000" progId="Equation.3">
                  <p:embed/>
                  <p:pic>
                    <p:nvPicPr>
                      <p:cNvPr id="0" name=""/>
                      <p:cNvPicPr>
                        <a:picLocks noChangeAspect="1" noChangeArrowheads="1"/>
                      </p:cNvPicPr>
                      <p:nvPr/>
                    </p:nvPicPr>
                    <p:blipFill>
                      <a:blip r:embed="rId5"/>
                      <a:srcRect/>
                      <a:stretch>
                        <a:fillRect/>
                      </a:stretch>
                    </p:blipFill>
                    <p:spPr bwMode="auto">
                      <a:xfrm>
                        <a:off x="1597722" y="938997"/>
                        <a:ext cx="4252912"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4" name="Object 3"/>
          <p:cNvGraphicFramePr>
            <a:graphicFrameLocks noChangeAspect="1"/>
          </p:cNvGraphicFramePr>
          <p:nvPr>
            <p:extLst>
              <p:ext uri="{D42A27DB-BD31-4B8C-83A1-F6EECF244321}">
                <p14:modId xmlns:p14="http://schemas.microsoft.com/office/powerpoint/2010/main" val="1521300085"/>
              </p:ext>
            </p:extLst>
          </p:nvPr>
        </p:nvGraphicFramePr>
        <p:xfrm>
          <a:off x="1580580" y="1593046"/>
          <a:ext cx="2027237" cy="373062"/>
        </p:xfrm>
        <a:graphic>
          <a:graphicData uri="http://schemas.openxmlformats.org/presentationml/2006/ole">
            <mc:AlternateContent xmlns:mc="http://schemas.openxmlformats.org/markup-compatibility/2006">
              <mc:Choice xmlns:v="urn:schemas-microsoft-com:vml" Requires="v">
                <p:oleObj spid="_x0000_s2417" name="Equation" r:id="rId6" imgW="1104900" imgH="203200" progId="Equation.3">
                  <p:embed/>
                </p:oleObj>
              </mc:Choice>
              <mc:Fallback>
                <p:oleObj name="Equation" r:id="rId6" imgW="1104900" imgH="203200" progId="Equation.3">
                  <p:embed/>
                  <p:pic>
                    <p:nvPicPr>
                      <p:cNvPr id="0" name=""/>
                      <p:cNvPicPr>
                        <a:picLocks noChangeAspect="1" noChangeArrowheads="1"/>
                      </p:cNvPicPr>
                      <p:nvPr/>
                    </p:nvPicPr>
                    <p:blipFill>
                      <a:blip r:embed="rId7"/>
                      <a:srcRect/>
                      <a:stretch>
                        <a:fillRect/>
                      </a:stretch>
                    </p:blipFill>
                    <p:spPr bwMode="auto">
                      <a:xfrm>
                        <a:off x="1580580" y="1593046"/>
                        <a:ext cx="2027237" cy="373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5" name="Object 4"/>
          <p:cNvGraphicFramePr>
            <a:graphicFrameLocks noChangeAspect="1"/>
          </p:cNvGraphicFramePr>
          <p:nvPr>
            <p:extLst>
              <p:ext uri="{D42A27DB-BD31-4B8C-83A1-F6EECF244321}">
                <p14:modId xmlns:p14="http://schemas.microsoft.com/office/powerpoint/2010/main" val="550227413"/>
              </p:ext>
            </p:extLst>
          </p:nvPr>
        </p:nvGraphicFramePr>
        <p:xfrm>
          <a:off x="1557495" y="2107397"/>
          <a:ext cx="2292350" cy="473075"/>
        </p:xfrm>
        <a:graphic>
          <a:graphicData uri="http://schemas.openxmlformats.org/presentationml/2006/ole">
            <mc:AlternateContent xmlns:mc="http://schemas.openxmlformats.org/markup-compatibility/2006">
              <mc:Choice xmlns:v="urn:schemas-microsoft-com:vml" Requires="v">
                <p:oleObj spid="_x0000_s2418" name="Equation" r:id="rId8" imgW="1104900" imgH="228600" progId="Equation.3">
                  <p:embed/>
                </p:oleObj>
              </mc:Choice>
              <mc:Fallback>
                <p:oleObj name="Equation" r:id="rId8" imgW="1104900" imgH="228600" progId="Equation.3">
                  <p:embed/>
                  <p:pic>
                    <p:nvPicPr>
                      <p:cNvPr id="0" name=""/>
                      <p:cNvPicPr>
                        <a:picLocks noChangeAspect="1" noChangeArrowheads="1"/>
                      </p:cNvPicPr>
                      <p:nvPr/>
                    </p:nvPicPr>
                    <p:blipFill>
                      <a:blip r:embed="rId9"/>
                      <a:srcRect/>
                      <a:stretch>
                        <a:fillRect/>
                      </a:stretch>
                    </p:blipFill>
                    <p:spPr bwMode="auto">
                      <a:xfrm>
                        <a:off x="1557495" y="2107397"/>
                        <a:ext cx="2292350" cy="47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6" name="Line 67"/>
          <p:cNvSpPr>
            <a:spLocks noChangeShapeType="1"/>
          </p:cNvSpPr>
          <p:nvPr/>
        </p:nvSpPr>
        <p:spPr bwMode="auto">
          <a:xfrm flipV="1">
            <a:off x="4275834" y="1801008"/>
            <a:ext cx="152400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67" name="Text Box 68"/>
          <p:cNvSpPr txBox="1">
            <a:spLocks noChangeArrowheads="1"/>
          </p:cNvSpPr>
          <p:nvPr/>
        </p:nvSpPr>
        <p:spPr bwMode="auto">
          <a:xfrm>
            <a:off x="5876034" y="1572408"/>
            <a:ext cx="35085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a:spcBef>
                <a:spcPct val="50000"/>
              </a:spcBef>
            </a:pPr>
            <a:r>
              <a:rPr lang="en-US" sz="1800" dirty="0"/>
              <a:t>Increase LP(s) slope </a:t>
            </a:r>
            <a:r>
              <a:rPr lang="en-US" sz="1800"/>
              <a:t>and shaping </a:t>
            </a:r>
            <a:endParaRPr lang="en-US" sz="1800" dirty="0"/>
          </a:p>
        </p:txBody>
      </p:sp>
      <p:sp>
        <p:nvSpPr>
          <p:cNvPr id="68" name="Line 69"/>
          <p:cNvSpPr>
            <a:spLocks noChangeShapeType="1"/>
          </p:cNvSpPr>
          <p:nvPr/>
        </p:nvSpPr>
        <p:spPr bwMode="auto">
          <a:xfrm>
            <a:off x="4275834" y="2334408"/>
            <a:ext cx="1524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69" name="Text Box 70"/>
          <p:cNvSpPr txBox="1">
            <a:spLocks noChangeArrowheads="1"/>
          </p:cNvSpPr>
          <p:nvPr/>
        </p:nvSpPr>
        <p:spPr bwMode="auto">
          <a:xfrm>
            <a:off x="5876034" y="2105809"/>
            <a:ext cx="4114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a:spcBef>
                <a:spcPct val="50000"/>
              </a:spcBef>
            </a:pPr>
            <a:r>
              <a:rPr lang="en-US" sz="1800"/>
              <a:t>Reduce Position/Acc crossover frequency </a:t>
            </a:r>
          </a:p>
        </p:txBody>
      </p:sp>
      <p:sp>
        <p:nvSpPr>
          <p:cNvPr id="74" name="Rectangle 76"/>
          <p:cNvSpPr>
            <a:spLocks noChangeArrowheads="1"/>
          </p:cNvSpPr>
          <p:nvPr/>
        </p:nvSpPr>
        <p:spPr bwMode="auto">
          <a:xfrm>
            <a:off x="5897812" y="1582325"/>
            <a:ext cx="3962400" cy="914400"/>
          </a:xfrm>
          <a:prstGeom prst="rect">
            <a:avLst/>
          </a:prstGeom>
          <a:solidFill>
            <a:schemeClr val="accent1">
              <a:alpha val="30196"/>
            </a:schemeClr>
          </a:solidFill>
          <a:ln w="9525">
            <a:solidFill>
              <a:srgbClr val="FF0000"/>
            </a:solidFill>
            <a:miter lim="800000"/>
            <a:headEnd/>
            <a:tailEnd/>
          </a:ln>
        </p:spPr>
        <p:txBody>
          <a:bodyPr wrap="none" anchor="ctr"/>
          <a:lstStyle/>
          <a:p>
            <a:endParaRPr lang="en-US"/>
          </a:p>
        </p:txBody>
      </p:sp>
      <p:sp>
        <p:nvSpPr>
          <p:cNvPr id="75" name="Text Box 77"/>
          <p:cNvSpPr txBox="1">
            <a:spLocks noChangeArrowheads="1"/>
          </p:cNvSpPr>
          <p:nvPr/>
        </p:nvSpPr>
        <p:spPr bwMode="auto">
          <a:xfrm>
            <a:off x="6101237" y="658009"/>
            <a:ext cx="444948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1800" i="1" dirty="0"/>
              <a:t>x, a</a:t>
            </a:r>
            <a:r>
              <a:rPr lang="en-US" sz="1800" i="1" baseline="-25000" dirty="0"/>
              <a:t>x</a:t>
            </a:r>
            <a:r>
              <a:rPr lang="en-US" sz="1800" i="1" dirty="0"/>
              <a:t> </a:t>
            </a:r>
            <a:r>
              <a:rPr lang="en-US" sz="1800" dirty="0"/>
              <a:t>= position and acceleration Laplace’s Tr. </a:t>
            </a:r>
          </a:p>
          <a:p>
            <a:r>
              <a:rPr lang="en-US" sz="1800" i="1" dirty="0" err="1"/>
              <a:t>x</a:t>
            </a:r>
            <a:r>
              <a:rPr lang="en-US" sz="1800" i="1" baseline="-25000" dirty="0" err="1"/>
              <a:t>s</a:t>
            </a:r>
            <a:r>
              <a:rPr lang="en-US" sz="1800" i="1" dirty="0"/>
              <a:t> </a:t>
            </a:r>
            <a:r>
              <a:rPr lang="en-US" sz="1800" dirty="0"/>
              <a:t>= seism driven sensor reference</a:t>
            </a:r>
            <a:endParaRPr lang="en-US" sz="1800" i="1" dirty="0"/>
          </a:p>
          <a:p>
            <a:r>
              <a:rPr lang="en-US" sz="1800" i="1" dirty="0"/>
              <a:t>qi </a:t>
            </a:r>
            <a:r>
              <a:rPr lang="en-US" sz="1800" dirty="0"/>
              <a:t>= “quasi-inertial”</a:t>
            </a:r>
          </a:p>
        </p:txBody>
      </p:sp>
      <p:sp>
        <p:nvSpPr>
          <p:cNvPr id="76" name="TextBox 75"/>
          <p:cNvSpPr txBox="1"/>
          <p:nvPr/>
        </p:nvSpPr>
        <p:spPr>
          <a:xfrm>
            <a:off x="6556460" y="3782643"/>
            <a:ext cx="2634054" cy="338554"/>
          </a:xfrm>
          <a:prstGeom prst="rect">
            <a:avLst/>
          </a:prstGeom>
          <a:noFill/>
        </p:spPr>
        <p:txBody>
          <a:bodyPr wrap="none" rtlCol="0">
            <a:spAutoFit/>
          </a:bodyPr>
          <a:lstStyle/>
          <a:p>
            <a:r>
              <a:rPr lang="en-US" sz="1600">
                <a:solidFill>
                  <a:srgbClr val="0000FF"/>
                </a:solidFill>
              </a:rPr>
              <a:t>Allowed as </a:t>
            </a:r>
            <a:r>
              <a:rPr lang="en-US" sz="1600" dirty="0">
                <a:solidFill>
                  <a:srgbClr val="0000FF"/>
                </a:solidFill>
              </a:rPr>
              <a:t>tilt noise is low</a:t>
            </a:r>
          </a:p>
        </p:txBody>
      </p:sp>
      <p:cxnSp>
        <p:nvCxnSpPr>
          <p:cNvPr id="79" name="Straight Arrow Connector 78"/>
          <p:cNvCxnSpPr/>
          <p:nvPr/>
        </p:nvCxnSpPr>
        <p:spPr>
          <a:xfrm flipH="1">
            <a:off x="6650477" y="3780388"/>
            <a:ext cx="348640" cy="1750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84" name="Title 1"/>
          <p:cNvSpPr txBox="1">
            <a:spLocks/>
          </p:cNvSpPr>
          <p:nvPr/>
        </p:nvSpPr>
        <p:spPr>
          <a:xfrm>
            <a:off x="3361008" y="-239305"/>
            <a:ext cx="7315200" cy="609601"/>
          </a:xfrm>
          <a:prstGeom prst="rect">
            <a:avLst/>
          </a:prstGeom>
        </p:spPr>
        <p:txBody>
          <a:bodyPr vert="horz" lIns="91440" tIns="45720" rIns="91440" bIns="45720" rtlCol="0" anchor="b" anchorCtr="0">
            <a:noAutofit/>
          </a:bodyPr>
          <a:lstStyle/>
          <a:p>
            <a:pPr algn="r">
              <a:spcBef>
                <a:spcPct val="0"/>
              </a:spcBef>
              <a:defRPr/>
            </a:pPr>
            <a:r>
              <a:rPr lang="en-GB" sz="2400" i="1" dirty="0">
                <a:latin typeface="Garamond" charset="0"/>
                <a:ea typeface="Garamond" charset="0"/>
                <a:cs typeface="Garamond" charset="0"/>
              </a:rPr>
              <a:t>Sensor blending and Low Pass shaping</a:t>
            </a:r>
            <a:endParaRPr lang="en-US" sz="2400" i="1" dirty="0">
              <a:latin typeface="Garamond" charset="0"/>
              <a:ea typeface="Garamond" charset="0"/>
              <a:cs typeface="Garamond" charset="0"/>
            </a:endParaRPr>
          </a:p>
        </p:txBody>
      </p:sp>
      <p:sp>
        <p:nvSpPr>
          <p:cNvPr id="2" name="Slide Number Placeholder 1"/>
          <p:cNvSpPr>
            <a:spLocks noGrp="1"/>
          </p:cNvSpPr>
          <p:nvPr>
            <p:ph type="sldNum" sz="quarter" idx="10"/>
          </p:nvPr>
        </p:nvSpPr>
        <p:spPr/>
        <p:txBody>
          <a:bodyPr/>
          <a:lstStyle/>
          <a:p>
            <a:pPr>
              <a:defRPr/>
            </a:pPr>
            <a:fld id="{BE173A6C-60FB-420C-9795-70D997F74414}" type="slidenum">
              <a:rPr lang="fr-FR" smtClean="0"/>
              <a:pPr>
                <a:defRPr/>
              </a:pPr>
              <a:t>7</a:t>
            </a:fld>
            <a:endParaRPr lang="fr-FR" dirty="0"/>
          </a:p>
        </p:txBody>
      </p:sp>
      <p:grpSp>
        <p:nvGrpSpPr>
          <p:cNvPr id="3" name="Group 2"/>
          <p:cNvGrpSpPr/>
          <p:nvPr/>
        </p:nvGrpSpPr>
        <p:grpSpPr>
          <a:xfrm>
            <a:off x="4275835" y="2410608"/>
            <a:ext cx="5622477" cy="673100"/>
            <a:chOff x="3388648" y="2524909"/>
            <a:chExt cx="5622477" cy="673100"/>
          </a:xfrm>
        </p:grpSpPr>
        <p:grpSp>
          <p:nvGrpSpPr>
            <p:cNvPr id="70" name="Group 71"/>
            <p:cNvGrpSpPr>
              <a:grpSpLocks/>
            </p:cNvGrpSpPr>
            <p:nvPr/>
          </p:nvGrpSpPr>
          <p:grpSpPr bwMode="auto">
            <a:xfrm>
              <a:off x="3388648" y="2524909"/>
              <a:ext cx="5022850" cy="673100"/>
              <a:chOff x="2160" y="1632"/>
              <a:chExt cx="3164" cy="424"/>
            </a:xfrm>
          </p:grpSpPr>
          <p:sp>
            <p:nvSpPr>
              <p:cNvPr id="71" name="Line 72"/>
              <p:cNvSpPr>
                <a:spLocks noChangeShapeType="1"/>
              </p:cNvSpPr>
              <p:nvPr/>
            </p:nvSpPr>
            <p:spPr bwMode="auto">
              <a:xfrm>
                <a:off x="2160" y="1632"/>
                <a:ext cx="912" cy="28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72" name="Text Box 73"/>
              <p:cNvSpPr txBox="1">
                <a:spLocks noChangeArrowheads="1"/>
              </p:cNvSpPr>
              <p:nvPr/>
            </p:nvSpPr>
            <p:spPr bwMode="auto">
              <a:xfrm>
                <a:off x="3178" y="1784"/>
                <a:ext cx="214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a:spcBef>
                    <a:spcPct val="50000"/>
                  </a:spcBef>
                </a:pPr>
                <a:r>
                  <a:rPr lang="ja-JP" altLang="en-US" sz="1800" dirty="0"/>
                  <a:t>“</a:t>
                </a:r>
                <a:r>
                  <a:rPr lang="en-US" sz="1800" dirty="0"/>
                  <a:t>Reduce</a:t>
                </a:r>
                <a:r>
                  <a:rPr lang="ja-JP" altLang="en-US" sz="1800" dirty="0"/>
                  <a:t>”</a:t>
                </a:r>
                <a:r>
                  <a:rPr lang="en-US" sz="1800" dirty="0"/>
                  <a:t> </a:t>
                </a:r>
              </a:p>
            </p:txBody>
          </p:sp>
          <p:graphicFrame>
            <p:nvGraphicFramePr>
              <p:cNvPr id="73" name="Object 5"/>
              <p:cNvGraphicFramePr>
                <a:graphicFrameLocks noChangeAspect="1"/>
              </p:cNvGraphicFramePr>
              <p:nvPr/>
            </p:nvGraphicFramePr>
            <p:xfrm>
              <a:off x="3833" y="1824"/>
              <a:ext cx="199" cy="232"/>
            </p:xfrm>
            <a:graphic>
              <a:graphicData uri="http://schemas.openxmlformats.org/presentationml/2006/ole">
                <mc:AlternateContent xmlns:mc="http://schemas.openxmlformats.org/markup-compatibility/2006">
                  <mc:Choice xmlns:v="urn:schemas-microsoft-com:vml" Requires="v">
                    <p:oleObj spid="_x0000_s2419" name="Equation" r:id="rId10" imgW="152400" imgH="177800" progId="Equation.3">
                      <p:embed/>
                    </p:oleObj>
                  </mc:Choice>
                  <mc:Fallback>
                    <p:oleObj name="Equation" r:id="rId10" imgW="152400" imgH="177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33" y="1824"/>
                            <a:ext cx="199" cy="2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109" name="Rectangle 76"/>
            <p:cNvSpPr>
              <a:spLocks noChangeArrowheads="1"/>
            </p:cNvSpPr>
            <p:nvPr/>
          </p:nvSpPr>
          <p:spPr bwMode="auto">
            <a:xfrm>
              <a:off x="5048725" y="2763423"/>
              <a:ext cx="3962400" cy="405751"/>
            </a:xfrm>
            <a:prstGeom prst="rect">
              <a:avLst/>
            </a:prstGeom>
            <a:solidFill>
              <a:schemeClr val="accent6">
                <a:lumMod val="40000"/>
                <a:lumOff val="60000"/>
                <a:alpha val="30196"/>
              </a:schemeClr>
            </a:solidFill>
            <a:ln w="9525">
              <a:solidFill>
                <a:srgbClr val="FF0000"/>
              </a:solidFill>
              <a:miter lim="800000"/>
              <a:headEnd/>
              <a:tailEnd/>
            </a:ln>
          </p:spPr>
          <p:txBody>
            <a:bodyPr wrap="none" anchor="ctr"/>
            <a:lstStyle/>
            <a:p>
              <a:endParaRPr lang="en-US"/>
            </a:p>
          </p:txBody>
        </p:sp>
      </p:grpSp>
      <p:cxnSp>
        <p:nvCxnSpPr>
          <p:cNvPr id="110" name="Straight Arrow Connector 109"/>
          <p:cNvCxnSpPr/>
          <p:nvPr/>
        </p:nvCxnSpPr>
        <p:spPr>
          <a:xfrm>
            <a:off x="8724337" y="3587869"/>
            <a:ext cx="6825" cy="20086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8178426" y="3330885"/>
            <a:ext cx="2682145" cy="338554"/>
          </a:xfrm>
          <a:prstGeom prst="rect">
            <a:avLst/>
          </a:prstGeom>
          <a:noFill/>
        </p:spPr>
        <p:txBody>
          <a:bodyPr wrap="none" rtlCol="0">
            <a:spAutoFit/>
          </a:bodyPr>
          <a:lstStyle/>
          <a:p>
            <a:r>
              <a:rPr lang="en-US" sz="1600" dirty="0">
                <a:solidFill>
                  <a:srgbClr val="0000FF"/>
                </a:solidFill>
              </a:rPr>
              <a:t>Lesser </a:t>
            </a:r>
            <a:r>
              <a:rPr lang="en-US" sz="1600">
                <a:solidFill>
                  <a:srgbClr val="0000FF"/>
                </a:solidFill>
              </a:rPr>
              <a:t>microseism injected</a:t>
            </a:r>
            <a:endParaRPr lang="en-US" sz="1600" dirty="0">
              <a:solidFill>
                <a:srgbClr val="0000FF"/>
              </a:solidFill>
            </a:endParaRPr>
          </a:p>
        </p:txBody>
      </p:sp>
      <p:sp>
        <p:nvSpPr>
          <p:cNvPr id="112" name="TextBox 111"/>
          <p:cNvSpPr txBox="1"/>
          <p:nvPr/>
        </p:nvSpPr>
        <p:spPr>
          <a:xfrm>
            <a:off x="81749" y="5338453"/>
            <a:ext cx="6019488" cy="1477328"/>
          </a:xfrm>
          <a:prstGeom prst="rect">
            <a:avLst/>
          </a:prstGeom>
          <a:noFill/>
        </p:spPr>
        <p:txBody>
          <a:bodyPr wrap="square" rtlCol="0">
            <a:spAutoFit/>
          </a:bodyPr>
          <a:lstStyle/>
          <a:p>
            <a:r>
              <a:rPr lang="en-US" dirty="0">
                <a:solidFill>
                  <a:srgbClr val="0000FF"/>
                </a:solidFill>
              </a:rPr>
              <a:t>Two blending strategies are available in-line. The choice </a:t>
            </a:r>
          </a:p>
          <a:p>
            <a:r>
              <a:rPr lang="en-US" dirty="0">
                <a:solidFill>
                  <a:srgbClr val="0000FF"/>
                </a:solidFill>
              </a:rPr>
              <a:t>is presently enabled manually upon weather condition </a:t>
            </a:r>
          </a:p>
          <a:p>
            <a:r>
              <a:rPr lang="en-US" dirty="0">
                <a:solidFill>
                  <a:srgbClr val="0000FF"/>
                </a:solidFill>
              </a:rPr>
              <a:t>(wind, microseism). In </a:t>
            </a:r>
            <a:r>
              <a:rPr lang="en-US" dirty="0" err="1">
                <a:solidFill>
                  <a:srgbClr val="0000FF"/>
                </a:solidFill>
              </a:rPr>
              <a:t>AdV</a:t>
            </a:r>
            <a:r>
              <a:rPr lang="en-US" dirty="0">
                <a:solidFill>
                  <a:srgbClr val="0000FF"/>
                </a:solidFill>
              </a:rPr>
              <a:t> an optimized design strategy to minimize background noise through the sensors to chose properly the blending is applied (L. </a:t>
            </a:r>
            <a:r>
              <a:rPr lang="en-US" dirty="0" err="1">
                <a:solidFill>
                  <a:srgbClr val="0000FF"/>
                </a:solidFill>
              </a:rPr>
              <a:t>Trozzo</a:t>
            </a:r>
            <a:r>
              <a:rPr lang="en-US" dirty="0">
                <a:solidFill>
                  <a:srgbClr val="0000FF"/>
                </a:solidFill>
              </a:rPr>
              <a:t>)</a:t>
            </a:r>
          </a:p>
        </p:txBody>
      </p:sp>
      <p:grpSp>
        <p:nvGrpSpPr>
          <p:cNvPr id="186" name="Group 185"/>
          <p:cNvGrpSpPr/>
          <p:nvPr/>
        </p:nvGrpSpPr>
        <p:grpSpPr>
          <a:xfrm>
            <a:off x="214879" y="2590214"/>
            <a:ext cx="4836737" cy="2816247"/>
            <a:chOff x="5938787" y="289314"/>
            <a:chExt cx="4242336" cy="2470150"/>
          </a:xfrm>
        </p:grpSpPr>
        <p:sp>
          <p:nvSpPr>
            <p:cNvPr id="187" name="Rectangle 116"/>
            <p:cNvSpPr>
              <a:spLocks noChangeArrowheads="1"/>
            </p:cNvSpPr>
            <p:nvPr/>
          </p:nvSpPr>
          <p:spPr bwMode="auto">
            <a:xfrm>
              <a:off x="7803508" y="289314"/>
              <a:ext cx="685801"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8" name="Rectangle 117"/>
            <p:cNvSpPr>
              <a:spLocks noChangeArrowheads="1"/>
            </p:cNvSpPr>
            <p:nvPr/>
          </p:nvSpPr>
          <p:spPr bwMode="auto">
            <a:xfrm>
              <a:off x="7803508" y="2422914"/>
              <a:ext cx="685801"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9" name="Rectangle 118"/>
            <p:cNvSpPr>
              <a:spLocks noChangeArrowheads="1"/>
            </p:cNvSpPr>
            <p:nvPr/>
          </p:nvSpPr>
          <p:spPr bwMode="auto">
            <a:xfrm>
              <a:off x="9394186" y="1359289"/>
              <a:ext cx="609601" cy="304800"/>
            </a:xfrm>
            <a:prstGeom prst="rect">
              <a:avLst/>
            </a:prstGeom>
            <a:solidFill>
              <a:srgbClr val="92D05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 name="Line 120"/>
            <p:cNvSpPr>
              <a:spLocks noChangeShapeType="1"/>
            </p:cNvSpPr>
            <p:nvPr/>
          </p:nvSpPr>
          <p:spPr bwMode="auto">
            <a:xfrm flipV="1">
              <a:off x="10178413" y="449652"/>
              <a:ext cx="0" cy="10350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 name="Line 121"/>
            <p:cNvSpPr>
              <a:spLocks noChangeShapeType="1"/>
            </p:cNvSpPr>
            <p:nvPr/>
          </p:nvSpPr>
          <p:spPr bwMode="auto">
            <a:xfrm flipH="1">
              <a:off x="8489309" y="441714"/>
              <a:ext cx="60960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 name="Line 122"/>
            <p:cNvSpPr>
              <a:spLocks noChangeShapeType="1"/>
            </p:cNvSpPr>
            <p:nvPr/>
          </p:nvSpPr>
          <p:spPr bwMode="auto">
            <a:xfrm flipV="1">
              <a:off x="10178413" y="1484702"/>
              <a:ext cx="0" cy="10985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 name="Line 124"/>
            <p:cNvSpPr>
              <a:spLocks noChangeShapeType="1"/>
            </p:cNvSpPr>
            <p:nvPr/>
          </p:nvSpPr>
          <p:spPr bwMode="auto">
            <a:xfrm flipH="1">
              <a:off x="6069402" y="2584939"/>
              <a:ext cx="1819834" cy="0"/>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 name="Text Box 126"/>
            <p:cNvSpPr txBox="1">
              <a:spLocks noChangeArrowheads="1"/>
            </p:cNvSpPr>
            <p:nvPr/>
          </p:nvSpPr>
          <p:spPr bwMode="auto">
            <a:xfrm>
              <a:off x="7803508" y="289314"/>
              <a:ext cx="815977" cy="336550"/>
            </a:xfrm>
            <a:prstGeom prst="rect">
              <a:avLst/>
            </a:prstGeom>
            <a:solidFill>
              <a:schemeClr val="accent2">
                <a:lumMod val="60000"/>
                <a:lumOff val="4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600"/>
                <a:t>ACC</a:t>
              </a:r>
            </a:p>
          </p:txBody>
        </p:sp>
        <p:sp>
          <p:nvSpPr>
            <p:cNvPr id="195" name="Rectangle 137"/>
            <p:cNvSpPr>
              <a:spLocks noChangeArrowheads="1"/>
            </p:cNvSpPr>
            <p:nvPr/>
          </p:nvSpPr>
          <p:spPr bwMode="auto">
            <a:xfrm>
              <a:off x="9514837" y="1356114"/>
              <a:ext cx="3698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sz="1600" dirty="0"/>
                <a:t>IP</a:t>
              </a:r>
            </a:p>
          </p:txBody>
        </p:sp>
        <p:sp>
          <p:nvSpPr>
            <p:cNvPr id="196" name="Line 148"/>
            <p:cNvSpPr>
              <a:spLocks noChangeShapeType="1"/>
            </p:cNvSpPr>
            <p:nvPr/>
          </p:nvSpPr>
          <p:spPr bwMode="auto">
            <a:xfrm>
              <a:off x="6069402" y="1263205"/>
              <a:ext cx="0" cy="1333778"/>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 name="Line 150"/>
            <p:cNvSpPr>
              <a:spLocks noChangeShapeType="1"/>
            </p:cNvSpPr>
            <p:nvPr/>
          </p:nvSpPr>
          <p:spPr bwMode="auto">
            <a:xfrm>
              <a:off x="5938787" y="441714"/>
              <a:ext cx="1864721" cy="0"/>
            </a:xfrm>
            <a:prstGeom prst="line">
              <a:avLst/>
            </a:prstGeom>
            <a:noFill/>
            <a:ln w="9525">
              <a:solidFill>
                <a:srgbClr val="0080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8" name="Line 152"/>
            <p:cNvSpPr>
              <a:spLocks noChangeShapeType="1"/>
            </p:cNvSpPr>
            <p:nvPr/>
          </p:nvSpPr>
          <p:spPr bwMode="auto">
            <a:xfrm>
              <a:off x="5939413" y="441713"/>
              <a:ext cx="0" cy="1315633"/>
            </a:xfrm>
            <a:prstGeom prst="line">
              <a:avLst/>
            </a:prstGeom>
            <a:noFill/>
            <a:ln w="9525">
              <a:solidFill>
                <a:srgbClr val="0080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cxnSp>
          <p:nvCxnSpPr>
            <p:cNvPr id="199" name="Straight Connector 198"/>
            <p:cNvCxnSpPr/>
            <p:nvPr/>
          </p:nvCxnSpPr>
          <p:spPr>
            <a:xfrm flipH="1">
              <a:off x="9033825" y="880400"/>
              <a:ext cx="155575"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00" name="Rectangle 168"/>
            <p:cNvSpPr>
              <a:spLocks noChangeArrowheads="1"/>
            </p:cNvSpPr>
            <p:nvPr/>
          </p:nvSpPr>
          <p:spPr bwMode="auto">
            <a:xfrm>
              <a:off x="8211574" y="704159"/>
              <a:ext cx="826916" cy="326011"/>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en-US">
                  <a:latin typeface="Times" charset="0"/>
                </a:rPr>
                <a:t>t</a:t>
              </a:r>
              <a:r>
                <a:rPr lang="en-US" altLang="en-US" sz="1800">
                  <a:latin typeface="Times" charset="0"/>
                </a:rPr>
                <a:t>ilt noise</a:t>
              </a:r>
              <a:endParaRPr lang="en-US" altLang="en-US" sz="1800" dirty="0">
                <a:latin typeface="Times" charset="0"/>
              </a:endParaRPr>
            </a:p>
          </p:txBody>
        </p:sp>
        <p:sp>
          <p:nvSpPr>
            <p:cNvPr id="201" name="Line 169"/>
            <p:cNvSpPr>
              <a:spLocks noChangeShapeType="1"/>
            </p:cNvSpPr>
            <p:nvPr/>
          </p:nvSpPr>
          <p:spPr bwMode="auto">
            <a:xfrm>
              <a:off x="9211586" y="2086364"/>
              <a:ext cx="19546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2" name="Rectangle 168"/>
            <p:cNvSpPr>
              <a:spLocks noChangeArrowheads="1"/>
            </p:cNvSpPr>
            <p:nvPr/>
          </p:nvSpPr>
          <p:spPr bwMode="auto">
            <a:xfrm>
              <a:off x="9399677" y="1932378"/>
              <a:ext cx="609601" cy="3397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en-US" sz="1800">
                  <a:latin typeface="Times" charset="0"/>
                </a:rPr>
                <a:t>seism</a:t>
              </a:r>
            </a:p>
          </p:txBody>
        </p:sp>
        <p:sp>
          <p:nvSpPr>
            <p:cNvPr id="203" name="Oval 202"/>
            <p:cNvSpPr>
              <a:spLocks noChangeArrowheads="1"/>
            </p:cNvSpPr>
            <p:nvPr/>
          </p:nvSpPr>
          <p:spPr bwMode="auto">
            <a:xfrm>
              <a:off x="9098860" y="338430"/>
              <a:ext cx="228600" cy="228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 name="Line 142"/>
            <p:cNvSpPr>
              <a:spLocks noChangeShapeType="1"/>
            </p:cNvSpPr>
            <p:nvPr/>
          </p:nvSpPr>
          <p:spPr bwMode="auto">
            <a:xfrm flipH="1" flipV="1">
              <a:off x="7839125" y="1508513"/>
              <a:ext cx="196074" cy="0"/>
            </a:xfrm>
            <a:prstGeom prst="line">
              <a:avLst/>
            </a:prstGeom>
            <a:noFill/>
            <a:ln w="9525">
              <a:solidFill>
                <a:schemeClr val="tx1"/>
              </a:solidFill>
              <a:round/>
              <a:headEnd type="triangle"/>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 name="Line 142"/>
            <p:cNvSpPr>
              <a:spLocks noChangeShapeType="1"/>
            </p:cNvSpPr>
            <p:nvPr/>
          </p:nvSpPr>
          <p:spPr bwMode="auto">
            <a:xfrm flipH="1">
              <a:off x="9246269" y="1511608"/>
              <a:ext cx="151309" cy="4434"/>
            </a:xfrm>
            <a:prstGeom prst="line">
              <a:avLst/>
            </a:prstGeom>
            <a:noFill/>
            <a:ln w="9525">
              <a:solidFill>
                <a:schemeClr val="tx1"/>
              </a:solidFill>
              <a:round/>
              <a:headEnd type="triangle"/>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 name="Line 142"/>
            <p:cNvSpPr>
              <a:spLocks noChangeShapeType="1"/>
            </p:cNvSpPr>
            <p:nvPr/>
          </p:nvSpPr>
          <p:spPr bwMode="auto">
            <a:xfrm flipH="1" flipV="1">
              <a:off x="8472048" y="1516042"/>
              <a:ext cx="292313" cy="4994"/>
            </a:xfrm>
            <a:prstGeom prst="line">
              <a:avLst/>
            </a:prstGeom>
            <a:noFill/>
            <a:ln w="9525">
              <a:solidFill>
                <a:schemeClr val="tx1"/>
              </a:solidFill>
              <a:round/>
              <a:headEnd type="triangle"/>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 name="Oval 164"/>
            <p:cNvSpPr>
              <a:spLocks noChangeArrowheads="1"/>
            </p:cNvSpPr>
            <p:nvPr/>
          </p:nvSpPr>
          <p:spPr bwMode="auto">
            <a:xfrm>
              <a:off x="9078437" y="1392661"/>
              <a:ext cx="228600" cy="228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 name="Line 142"/>
            <p:cNvSpPr>
              <a:spLocks noChangeShapeType="1"/>
            </p:cNvSpPr>
            <p:nvPr/>
          </p:nvSpPr>
          <p:spPr bwMode="auto">
            <a:xfrm flipH="1" flipV="1">
              <a:off x="9200590" y="848591"/>
              <a:ext cx="4685" cy="544070"/>
            </a:xfrm>
            <a:prstGeom prst="line">
              <a:avLst/>
            </a:prstGeom>
            <a:noFill/>
            <a:ln w="9525">
              <a:solidFill>
                <a:schemeClr val="tx1"/>
              </a:solidFill>
              <a:round/>
              <a:headEnd type="triangle"/>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9" name="Line 142"/>
            <p:cNvSpPr>
              <a:spLocks noChangeShapeType="1"/>
            </p:cNvSpPr>
            <p:nvPr/>
          </p:nvSpPr>
          <p:spPr bwMode="auto">
            <a:xfrm flipH="1">
              <a:off x="9211586" y="1616874"/>
              <a:ext cx="0" cy="468200"/>
            </a:xfrm>
            <a:prstGeom prst="line">
              <a:avLst/>
            </a:prstGeom>
            <a:noFill/>
            <a:ln w="9525">
              <a:solidFill>
                <a:schemeClr val="tx1"/>
              </a:solidFill>
              <a:round/>
              <a:headEnd type="triangle"/>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 name="Line 142"/>
            <p:cNvSpPr>
              <a:spLocks noChangeShapeType="1"/>
            </p:cNvSpPr>
            <p:nvPr/>
          </p:nvSpPr>
          <p:spPr bwMode="auto">
            <a:xfrm flipH="1" flipV="1">
              <a:off x="9211587" y="1934243"/>
              <a:ext cx="4685" cy="544070"/>
            </a:xfrm>
            <a:prstGeom prst="line">
              <a:avLst/>
            </a:prstGeom>
            <a:noFill/>
            <a:ln w="9525">
              <a:solidFill>
                <a:schemeClr val="tx1"/>
              </a:solidFill>
              <a:round/>
              <a:headEnd type="triangle"/>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 name="Oval 164"/>
            <p:cNvSpPr>
              <a:spLocks noChangeArrowheads="1"/>
            </p:cNvSpPr>
            <p:nvPr/>
          </p:nvSpPr>
          <p:spPr bwMode="auto">
            <a:xfrm>
              <a:off x="9098859" y="2459463"/>
              <a:ext cx="228600" cy="228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 name="Line 142"/>
            <p:cNvSpPr>
              <a:spLocks noChangeShapeType="1"/>
            </p:cNvSpPr>
            <p:nvPr/>
          </p:nvSpPr>
          <p:spPr bwMode="auto">
            <a:xfrm flipH="1">
              <a:off x="9196297" y="572070"/>
              <a:ext cx="0" cy="276521"/>
            </a:xfrm>
            <a:prstGeom prst="line">
              <a:avLst/>
            </a:prstGeom>
            <a:noFill/>
            <a:ln w="9525">
              <a:solidFill>
                <a:schemeClr val="tx1"/>
              </a:solidFill>
              <a:round/>
              <a:headEnd type="triangle"/>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 name="Rectangle 157"/>
            <p:cNvSpPr>
              <a:spLocks noChangeArrowheads="1"/>
            </p:cNvSpPr>
            <p:nvPr/>
          </p:nvSpPr>
          <p:spPr bwMode="auto">
            <a:xfrm>
              <a:off x="8044802" y="1324364"/>
              <a:ext cx="573089" cy="377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4" name="Rectangle 158"/>
            <p:cNvSpPr>
              <a:spLocks noChangeArrowheads="1"/>
            </p:cNvSpPr>
            <p:nvPr/>
          </p:nvSpPr>
          <p:spPr bwMode="auto">
            <a:xfrm>
              <a:off x="8078389" y="1344525"/>
              <a:ext cx="506414" cy="33813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altLang="en-US" sz="1600" dirty="0"/>
                <a:t>PID</a:t>
              </a:r>
            </a:p>
          </p:txBody>
        </p:sp>
        <p:sp>
          <p:nvSpPr>
            <p:cNvPr id="215" name="Line 142"/>
            <p:cNvSpPr>
              <a:spLocks noChangeShapeType="1"/>
            </p:cNvSpPr>
            <p:nvPr/>
          </p:nvSpPr>
          <p:spPr bwMode="auto">
            <a:xfrm>
              <a:off x="9327459" y="2572845"/>
              <a:ext cx="850954" cy="8234"/>
            </a:xfrm>
            <a:prstGeom prst="line">
              <a:avLst/>
            </a:prstGeom>
            <a:noFill/>
            <a:ln w="9525">
              <a:solidFill>
                <a:schemeClr val="tx1"/>
              </a:solidFill>
              <a:round/>
              <a:headEnd type="triangle"/>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 name="Line 121"/>
            <p:cNvSpPr>
              <a:spLocks noChangeShapeType="1"/>
            </p:cNvSpPr>
            <p:nvPr/>
          </p:nvSpPr>
          <p:spPr bwMode="auto">
            <a:xfrm flipH="1">
              <a:off x="8489309" y="2581079"/>
              <a:ext cx="60960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 name="Text Box 127"/>
            <p:cNvSpPr txBox="1">
              <a:spLocks noChangeArrowheads="1"/>
            </p:cNvSpPr>
            <p:nvPr/>
          </p:nvSpPr>
          <p:spPr bwMode="auto">
            <a:xfrm>
              <a:off x="7803508" y="2422914"/>
              <a:ext cx="815977" cy="336550"/>
            </a:xfrm>
            <a:prstGeom prst="rect">
              <a:avLst/>
            </a:prstGeom>
            <a:solidFill>
              <a:schemeClr val="accent2">
                <a:lumMod val="60000"/>
                <a:lumOff val="4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600"/>
                <a:t>LVDT</a:t>
              </a:r>
            </a:p>
          </p:txBody>
        </p:sp>
        <p:sp>
          <p:nvSpPr>
            <p:cNvPr id="218" name="Line 142"/>
            <p:cNvSpPr>
              <a:spLocks noChangeShapeType="1"/>
            </p:cNvSpPr>
            <p:nvPr/>
          </p:nvSpPr>
          <p:spPr bwMode="auto">
            <a:xfrm>
              <a:off x="9330169" y="453472"/>
              <a:ext cx="850954" cy="8234"/>
            </a:xfrm>
            <a:prstGeom prst="line">
              <a:avLst/>
            </a:prstGeom>
            <a:noFill/>
            <a:ln w="9525">
              <a:solidFill>
                <a:schemeClr val="tx1"/>
              </a:solidFill>
              <a:round/>
              <a:headEnd type="triangle"/>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0" name="Line 142"/>
            <p:cNvSpPr>
              <a:spLocks noChangeShapeType="1"/>
            </p:cNvSpPr>
            <p:nvPr/>
          </p:nvSpPr>
          <p:spPr bwMode="auto">
            <a:xfrm flipH="1" flipV="1">
              <a:off x="8696966" y="1524885"/>
              <a:ext cx="399438" cy="0"/>
            </a:xfrm>
            <a:prstGeom prst="line">
              <a:avLst/>
            </a:prstGeom>
            <a:noFill/>
            <a:ln w="9525">
              <a:solidFill>
                <a:schemeClr val="tx1"/>
              </a:solidFill>
              <a:round/>
              <a:headEnd type="triangle"/>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1" name="Oval 164"/>
            <p:cNvSpPr>
              <a:spLocks noChangeArrowheads="1"/>
            </p:cNvSpPr>
            <p:nvPr/>
          </p:nvSpPr>
          <p:spPr bwMode="auto">
            <a:xfrm>
              <a:off x="8751349" y="1417786"/>
              <a:ext cx="228600" cy="228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2" name="Text Box 165"/>
            <p:cNvSpPr txBox="1">
              <a:spLocks noChangeArrowheads="1"/>
            </p:cNvSpPr>
            <p:nvPr/>
          </p:nvSpPr>
          <p:spPr bwMode="auto">
            <a:xfrm>
              <a:off x="8734634" y="1352407"/>
              <a:ext cx="18415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sz="1600" dirty="0"/>
            </a:p>
          </p:txBody>
        </p:sp>
        <p:sp>
          <p:nvSpPr>
            <p:cNvPr id="223" name="Line 142"/>
            <p:cNvSpPr>
              <a:spLocks noChangeShapeType="1"/>
            </p:cNvSpPr>
            <p:nvPr/>
          </p:nvSpPr>
          <p:spPr bwMode="auto">
            <a:xfrm flipH="1">
              <a:off x="8858042" y="1653738"/>
              <a:ext cx="0" cy="412878"/>
            </a:xfrm>
            <a:prstGeom prst="line">
              <a:avLst/>
            </a:prstGeom>
            <a:noFill/>
            <a:ln w="9525">
              <a:solidFill>
                <a:schemeClr val="tx1"/>
              </a:solidFill>
              <a:round/>
              <a:headEnd type="triangle"/>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cxnSp>
          <p:nvCxnSpPr>
            <p:cNvPr id="224" name="Straight Connector 223"/>
            <p:cNvCxnSpPr/>
            <p:nvPr/>
          </p:nvCxnSpPr>
          <p:spPr>
            <a:xfrm flipH="1">
              <a:off x="8703005" y="2066144"/>
              <a:ext cx="155575"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25" name="Rectangle 158"/>
            <p:cNvSpPr>
              <a:spLocks noChangeArrowheads="1"/>
            </p:cNvSpPr>
            <p:nvPr/>
          </p:nvSpPr>
          <p:spPr bwMode="auto">
            <a:xfrm>
              <a:off x="8229975" y="1897547"/>
              <a:ext cx="506414" cy="338138"/>
            </a:xfrm>
            <a:prstGeom prst="rect">
              <a:avLst/>
            </a:prstGeom>
            <a:solidFill>
              <a:schemeClr val="tx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altLang="en-US" sz="1600" dirty="0">
                  <a:solidFill>
                    <a:schemeClr val="bg1"/>
                  </a:solidFill>
                </a:rPr>
                <a:t>set</a:t>
              </a:r>
            </a:p>
          </p:txBody>
        </p:sp>
        <p:sp>
          <p:nvSpPr>
            <p:cNvPr id="226" name="Rectangle 157"/>
            <p:cNvSpPr>
              <a:spLocks noChangeArrowheads="1"/>
            </p:cNvSpPr>
            <p:nvPr/>
          </p:nvSpPr>
          <p:spPr bwMode="auto">
            <a:xfrm>
              <a:off x="8204635" y="1878209"/>
              <a:ext cx="573089" cy="377825"/>
            </a:xfrm>
            <a:prstGeom prst="rect">
              <a:avLst/>
            </a:prstGeom>
            <a:no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7" name="TextBox 226"/>
            <p:cNvSpPr txBox="1"/>
            <p:nvPr/>
          </p:nvSpPr>
          <p:spPr>
            <a:xfrm>
              <a:off x="8742842" y="1451639"/>
              <a:ext cx="255198" cy="261610"/>
            </a:xfrm>
            <a:prstGeom prst="rect">
              <a:avLst/>
            </a:prstGeom>
            <a:noFill/>
          </p:spPr>
          <p:txBody>
            <a:bodyPr wrap="none" rtlCol="0">
              <a:spAutoFit/>
            </a:bodyPr>
            <a:lstStyle/>
            <a:p>
              <a:r>
                <a:rPr lang="en-US" sz="1100"/>
                <a:t>+</a:t>
              </a:r>
            </a:p>
          </p:txBody>
        </p:sp>
        <p:sp>
          <p:nvSpPr>
            <p:cNvPr id="228" name="TextBox 227"/>
            <p:cNvSpPr txBox="1"/>
            <p:nvPr/>
          </p:nvSpPr>
          <p:spPr>
            <a:xfrm>
              <a:off x="8693658" y="1382613"/>
              <a:ext cx="227948" cy="261610"/>
            </a:xfrm>
            <a:prstGeom prst="rect">
              <a:avLst/>
            </a:prstGeom>
            <a:noFill/>
          </p:spPr>
          <p:txBody>
            <a:bodyPr wrap="none" rtlCol="0">
              <a:spAutoFit/>
            </a:bodyPr>
            <a:lstStyle/>
            <a:p>
              <a:r>
                <a:rPr lang="en-US" sz="1100" dirty="0"/>
                <a:t>-</a:t>
              </a:r>
            </a:p>
          </p:txBody>
        </p:sp>
        <p:grpSp>
          <p:nvGrpSpPr>
            <p:cNvPr id="229" name="Group 228"/>
            <p:cNvGrpSpPr/>
            <p:nvPr/>
          </p:nvGrpSpPr>
          <p:grpSpPr>
            <a:xfrm>
              <a:off x="5938787" y="636139"/>
              <a:ext cx="1350907" cy="787813"/>
              <a:chOff x="6494069" y="1125929"/>
              <a:chExt cx="1350907" cy="787813"/>
            </a:xfrm>
          </p:grpSpPr>
          <p:sp>
            <p:nvSpPr>
              <p:cNvPr id="258" name="Rectangle 138"/>
              <p:cNvSpPr>
                <a:spLocks noChangeArrowheads="1"/>
              </p:cNvSpPr>
              <p:nvPr/>
            </p:nvSpPr>
            <p:spPr bwMode="auto">
              <a:xfrm>
                <a:off x="6812906" y="1143392"/>
                <a:ext cx="685801" cy="304800"/>
              </a:xfrm>
              <a:prstGeom prst="rect">
                <a:avLst/>
              </a:prstGeom>
              <a:solidFill>
                <a:schemeClr val="bg1">
                  <a:lumMod val="85000"/>
                </a:scheme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9" name="Line 140"/>
              <p:cNvSpPr>
                <a:spLocks noChangeShapeType="1"/>
              </p:cNvSpPr>
              <p:nvPr/>
            </p:nvSpPr>
            <p:spPr bwMode="auto">
              <a:xfrm>
                <a:off x="6624684" y="1748325"/>
                <a:ext cx="259662" cy="0"/>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0" name="Line 141"/>
              <p:cNvSpPr>
                <a:spLocks noChangeShapeType="1"/>
              </p:cNvSpPr>
              <p:nvPr/>
            </p:nvSpPr>
            <p:spPr bwMode="auto">
              <a:xfrm>
                <a:off x="7498706" y="1281506"/>
                <a:ext cx="21866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1" name="Line 142"/>
              <p:cNvSpPr>
                <a:spLocks noChangeShapeType="1"/>
              </p:cNvSpPr>
              <p:nvPr/>
            </p:nvSpPr>
            <p:spPr bwMode="auto">
              <a:xfrm>
                <a:off x="7712811" y="1606345"/>
                <a:ext cx="0" cy="152400"/>
              </a:xfrm>
              <a:prstGeom prst="line">
                <a:avLst/>
              </a:prstGeom>
              <a:noFill/>
              <a:ln w="9525">
                <a:solidFill>
                  <a:schemeClr val="tx1"/>
                </a:solidFill>
                <a:round/>
                <a:headEnd type="triangle"/>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2" name="Line 145"/>
              <p:cNvSpPr>
                <a:spLocks noChangeShapeType="1"/>
              </p:cNvSpPr>
              <p:nvPr/>
            </p:nvSpPr>
            <p:spPr bwMode="auto">
              <a:xfrm>
                <a:off x="7498706" y="1752994"/>
                <a:ext cx="21569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3" name="Rectangle 146"/>
              <p:cNvSpPr>
                <a:spLocks noChangeArrowheads="1"/>
              </p:cNvSpPr>
              <p:nvPr/>
            </p:nvSpPr>
            <p:spPr bwMode="auto">
              <a:xfrm>
                <a:off x="6890693" y="1125929"/>
                <a:ext cx="46852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sz="1600" dirty="0"/>
                  <a:t>HP</a:t>
                </a:r>
                <a:r>
                  <a:rPr lang="en-US" altLang="en-US" sz="1600" baseline="-25000" dirty="0"/>
                  <a:t>s</a:t>
                </a:r>
              </a:p>
            </p:txBody>
          </p:sp>
          <p:sp>
            <p:nvSpPr>
              <p:cNvPr id="264" name="Line 151"/>
              <p:cNvSpPr>
                <a:spLocks noChangeShapeType="1"/>
              </p:cNvSpPr>
              <p:nvPr/>
            </p:nvSpPr>
            <p:spPr bwMode="auto">
              <a:xfrm>
                <a:off x="6494069" y="1267216"/>
                <a:ext cx="318836" cy="0"/>
              </a:xfrm>
              <a:prstGeom prst="line">
                <a:avLst/>
              </a:prstGeom>
              <a:noFill/>
              <a:ln w="9525">
                <a:solidFill>
                  <a:srgbClr val="0080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5" name="Oval 164"/>
              <p:cNvSpPr>
                <a:spLocks noChangeArrowheads="1"/>
              </p:cNvSpPr>
              <p:nvPr/>
            </p:nvSpPr>
            <p:spPr bwMode="auto">
              <a:xfrm>
                <a:off x="7608245" y="1384694"/>
                <a:ext cx="228601" cy="228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 name="Line 142"/>
              <p:cNvSpPr>
                <a:spLocks noChangeShapeType="1"/>
              </p:cNvSpPr>
              <p:nvPr/>
            </p:nvSpPr>
            <p:spPr bwMode="auto">
              <a:xfrm flipV="1">
                <a:off x="7714381" y="1275755"/>
                <a:ext cx="0" cy="129540"/>
              </a:xfrm>
              <a:prstGeom prst="line">
                <a:avLst/>
              </a:prstGeom>
              <a:noFill/>
              <a:ln w="9525">
                <a:solidFill>
                  <a:schemeClr val="tx1"/>
                </a:solidFill>
                <a:round/>
                <a:headEnd type="triangle"/>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7" name="Rectangle 139"/>
              <p:cNvSpPr>
                <a:spLocks noChangeArrowheads="1"/>
              </p:cNvSpPr>
              <p:nvPr/>
            </p:nvSpPr>
            <p:spPr bwMode="auto">
              <a:xfrm>
                <a:off x="6812906" y="1603763"/>
                <a:ext cx="685801" cy="304800"/>
              </a:xfrm>
              <a:prstGeom prst="rect">
                <a:avLst/>
              </a:prstGeom>
              <a:solidFill>
                <a:schemeClr val="bg1">
                  <a:lumMod val="85000"/>
                </a:scheme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8" name="Rectangle 147"/>
              <p:cNvSpPr>
                <a:spLocks noChangeArrowheads="1"/>
              </p:cNvSpPr>
              <p:nvPr/>
            </p:nvSpPr>
            <p:spPr bwMode="auto">
              <a:xfrm>
                <a:off x="6870056" y="1575188"/>
                <a:ext cx="42684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sz="1600" dirty="0"/>
                  <a:t>LP</a:t>
                </a:r>
                <a:r>
                  <a:rPr lang="en-US" altLang="en-US" sz="1600" baseline="-25000" dirty="0"/>
                  <a:t>s</a:t>
                </a:r>
              </a:p>
            </p:txBody>
          </p:sp>
          <p:sp>
            <p:nvSpPr>
              <p:cNvPr id="269" name="TextBox 268"/>
              <p:cNvSpPr txBox="1"/>
              <p:nvPr/>
            </p:nvSpPr>
            <p:spPr>
              <a:xfrm>
                <a:off x="7589778" y="1420008"/>
                <a:ext cx="255198" cy="261610"/>
              </a:xfrm>
              <a:prstGeom prst="rect">
                <a:avLst/>
              </a:prstGeom>
              <a:noFill/>
            </p:spPr>
            <p:txBody>
              <a:bodyPr wrap="none" rtlCol="0">
                <a:spAutoFit/>
              </a:bodyPr>
              <a:lstStyle/>
              <a:p>
                <a:r>
                  <a:rPr lang="en-US" sz="1100"/>
                  <a:t>+</a:t>
                </a:r>
              </a:p>
            </p:txBody>
          </p:sp>
          <p:sp>
            <p:nvSpPr>
              <p:cNvPr id="270" name="TextBox 269"/>
              <p:cNvSpPr txBox="1"/>
              <p:nvPr/>
            </p:nvSpPr>
            <p:spPr>
              <a:xfrm>
                <a:off x="7589777" y="1322240"/>
                <a:ext cx="255198" cy="261610"/>
              </a:xfrm>
              <a:prstGeom prst="rect">
                <a:avLst/>
              </a:prstGeom>
              <a:noFill/>
            </p:spPr>
            <p:txBody>
              <a:bodyPr wrap="none" rtlCol="0">
                <a:spAutoFit/>
              </a:bodyPr>
              <a:lstStyle/>
              <a:p>
                <a:r>
                  <a:rPr lang="en-US" sz="1100" dirty="0"/>
                  <a:t>+</a:t>
                </a:r>
              </a:p>
            </p:txBody>
          </p:sp>
        </p:grpSp>
        <p:sp>
          <p:nvSpPr>
            <p:cNvPr id="230" name="TextBox 229"/>
            <p:cNvSpPr txBox="1"/>
            <p:nvPr/>
          </p:nvSpPr>
          <p:spPr>
            <a:xfrm>
              <a:off x="9079274" y="367585"/>
              <a:ext cx="255198" cy="261610"/>
            </a:xfrm>
            <a:prstGeom prst="rect">
              <a:avLst/>
            </a:prstGeom>
            <a:noFill/>
          </p:spPr>
          <p:txBody>
            <a:bodyPr wrap="none" rtlCol="0">
              <a:spAutoFit/>
            </a:bodyPr>
            <a:lstStyle/>
            <a:p>
              <a:r>
                <a:rPr lang="en-US" sz="1100"/>
                <a:t>+</a:t>
              </a:r>
            </a:p>
          </p:txBody>
        </p:sp>
        <p:sp>
          <p:nvSpPr>
            <p:cNvPr id="231" name="TextBox 230"/>
            <p:cNvSpPr txBox="1"/>
            <p:nvPr/>
          </p:nvSpPr>
          <p:spPr>
            <a:xfrm>
              <a:off x="9154037" y="315825"/>
              <a:ext cx="255198" cy="261610"/>
            </a:xfrm>
            <a:prstGeom prst="rect">
              <a:avLst/>
            </a:prstGeom>
            <a:noFill/>
          </p:spPr>
          <p:txBody>
            <a:bodyPr wrap="none" rtlCol="0">
              <a:spAutoFit/>
            </a:bodyPr>
            <a:lstStyle/>
            <a:p>
              <a:r>
                <a:rPr lang="en-US" sz="1100"/>
                <a:t>+</a:t>
              </a:r>
            </a:p>
          </p:txBody>
        </p:sp>
        <p:sp>
          <p:nvSpPr>
            <p:cNvPr id="232" name="TextBox 231"/>
            <p:cNvSpPr txBox="1"/>
            <p:nvPr/>
          </p:nvSpPr>
          <p:spPr>
            <a:xfrm>
              <a:off x="9016013" y="1385501"/>
              <a:ext cx="255198" cy="261610"/>
            </a:xfrm>
            <a:prstGeom prst="rect">
              <a:avLst/>
            </a:prstGeom>
            <a:noFill/>
          </p:spPr>
          <p:txBody>
            <a:bodyPr wrap="none" rtlCol="0">
              <a:spAutoFit/>
            </a:bodyPr>
            <a:lstStyle/>
            <a:p>
              <a:r>
                <a:rPr lang="en-US" sz="1100"/>
                <a:t>+</a:t>
              </a:r>
            </a:p>
          </p:txBody>
        </p:sp>
        <p:sp>
          <p:nvSpPr>
            <p:cNvPr id="233" name="TextBox 232"/>
            <p:cNvSpPr txBox="1"/>
            <p:nvPr/>
          </p:nvSpPr>
          <p:spPr>
            <a:xfrm>
              <a:off x="9085025" y="1437260"/>
              <a:ext cx="255198" cy="261610"/>
            </a:xfrm>
            <a:prstGeom prst="rect">
              <a:avLst/>
            </a:prstGeom>
            <a:noFill/>
          </p:spPr>
          <p:txBody>
            <a:bodyPr wrap="none" rtlCol="0">
              <a:spAutoFit/>
            </a:bodyPr>
            <a:lstStyle/>
            <a:p>
              <a:r>
                <a:rPr lang="en-US" sz="1100"/>
                <a:t>+</a:t>
              </a:r>
            </a:p>
          </p:txBody>
        </p:sp>
        <p:sp>
          <p:nvSpPr>
            <p:cNvPr id="234" name="TextBox 233"/>
            <p:cNvSpPr txBox="1"/>
            <p:nvPr/>
          </p:nvSpPr>
          <p:spPr>
            <a:xfrm>
              <a:off x="9079274" y="1299236"/>
              <a:ext cx="255198" cy="261610"/>
            </a:xfrm>
            <a:prstGeom prst="rect">
              <a:avLst/>
            </a:prstGeom>
            <a:noFill/>
          </p:spPr>
          <p:txBody>
            <a:bodyPr wrap="none" rtlCol="0">
              <a:spAutoFit/>
            </a:bodyPr>
            <a:lstStyle/>
            <a:p>
              <a:r>
                <a:rPr lang="en-US" sz="1100"/>
                <a:t>+</a:t>
              </a:r>
            </a:p>
          </p:txBody>
        </p:sp>
        <p:sp>
          <p:nvSpPr>
            <p:cNvPr id="235" name="TextBox 234"/>
            <p:cNvSpPr txBox="1"/>
            <p:nvPr/>
          </p:nvSpPr>
          <p:spPr>
            <a:xfrm>
              <a:off x="9090776" y="2386172"/>
              <a:ext cx="255198" cy="261610"/>
            </a:xfrm>
            <a:prstGeom prst="rect">
              <a:avLst/>
            </a:prstGeom>
            <a:noFill/>
          </p:spPr>
          <p:txBody>
            <a:bodyPr wrap="none" rtlCol="0">
              <a:spAutoFit/>
            </a:bodyPr>
            <a:lstStyle/>
            <a:p>
              <a:r>
                <a:rPr lang="en-US" sz="1100"/>
                <a:t>+</a:t>
              </a:r>
            </a:p>
          </p:txBody>
        </p:sp>
        <p:sp>
          <p:nvSpPr>
            <p:cNvPr id="236" name="TextBox 235"/>
            <p:cNvSpPr txBox="1"/>
            <p:nvPr/>
          </p:nvSpPr>
          <p:spPr>
            <a:xfrm>
              <a:off x="9159788" y="2437930"/>
              <a:ext cx="255198" cy="261610"/>
            </a:xfrm>
            <a:prstGeom prst="rect">
              <a:avLst/>
            </a:prstGeom>
            <a:noFill/>
          </p:spPr>
          <p:txBody>
            <a:bodyPr wrap="none" rtlCol="0">
              <a:spAutoFit/>
            </a:bodyPr>
            <a:lstStyle/>
            <a:p>
              <a:r>
                <a:rPr lang="en-US" sz="1100"/>
                <a:t>+</a:t>
              </a:r>
            </a:p>
          </p:txBody>
        </p:sp>
        <p:grpSp>
          <p:nvGrpSpPr>
            <p:cNvPr id="237" name="Group 236"/>
            <p:cNvGrpSpPr/>
            <p:nvPr/>
          </p:nvGrpSpPr>
          <p:grpSpPr>
            <a:xfrm>
              <a:off x="5938787" y="1607521"/>
              <a:ext cx="1388444" cy="787813"/>
              <a:chOff x="6456532" y="1125929"/>
              <a:chExt cx="1388444" cy="787813"/>
            </a:xfrm>
          </p:grpSpPr>
          <p:sp>
            <p:nvSpPr>
              <p:cNvPr id="245" name="Rectangle 138"/>
              <p:cNvSpPr>
                <a:spLocks noChangeArrowheads="1"/>
              </p:cNvSpPr>
              <p:nvPr/>
            </p:nvSpPr>
            <p:spPr bwMode="auto">
              <a:xfrm>
                <a:off x="6812906" y="1143392"/>
                <a:ext cx="685801" cy="304800"/>
              </a:xfrm>
              <a:prstGeom prst="rect">
                <a:avLst/>
              </a:prstGeom>
              <a:solidFill>
                <a:schemeClr val="bg1">
                  <a:lumMod val="85000"/>
                </a:scheme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 name="Line 140"/>
              <p:cNvSpPr>
                <a:spLocks noChangeShapeType="1"/>
              </p:cNvSpPr>
              <p:nvPr/>
            </p:nvSpPr>
            <p:spPr bwMode="auto">
              <a:xfrm>
                <a:off x="6579545" y="1738700"/>
                <a:ext cx="304801" cy="0"/>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 name="Line 141"/>
              <p:cNvSpPr>
                <a:spLocks noChangeShapeType="1"/>
              </p:cNvSpPr>
              <p:nvPr/>
            </p:nvSpPr>
            <p:spPr bwMode="auto">
              <a:xfrm>
                <a:off x="7498706" y="1281506"/>
                <a:ext cx="21866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8" name="Line 142"/>
              <p:cNvSpPr>
                <a:spLocks noChangeShapeType="1"/>
              </p:cNvSpPr>
              <p:nvPr/>
            </p:nvSpPr>
            <p:spPr bwMode="auto">
              <a:xfrm>
                <a:off x="7712811" y="1606345"/>
                <a:ext cx="0" cy="152400"/>
              </a:xfrm>
              <a:prstGeom prst="line">
                <a:avLst/>
              </a:prstGeom>
              <a:noFill/>
              <a:ln w="9525">
                <a:solidFill>
                  <a:schemeClr val="tx1"/>
                </a:solidFill>
                <a:round/>
                <a:headEnd type="triangle"/>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9" name="Line 145"/>
              <p:cNvSpPr>
                <a:spLocks noChangeShapeType="1"/>
              </p:cNvSpPr>
              <p:nvPr/>
            </p:nvSpPr>
            <p:spPr bwMode="auto">
              <a:xfrm>
                <a:off x="7498706" y="1752994"/>
                <a:ext cx="21569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0" name="Rectangle 146"/>
              <p:cNvSpPr>
                <a:spLocks noChangeArrowheads="1"/>
              </p:cNvSpPr>
              <p:nvPr/>
            </p:nvSpPr>
            <p:spPr bwMode="auto">
              <a:xfrm>
                <a:off x="6890693" y="1125929"/>
                <a:ext cx="51648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sz="1600" dirty="0" err="1"/>
                  <a:t>HP</a:t>
                </a:r>
                <a:r>
                  <a:rPr lang="en-US" altLang="en-US" sz="1600" baseline="-25000" dirty="0" err="1"/>
                  <a:t>w</a:t>
                </a:r>
                <a:endParaRPr lang="en-US" altLang="en-US" sz="1600" baseline="-25000" dirty="0"/>
              </a:p>
            </p:txBody>
          </p:sp>
          <p:sp>
            <p:nvSpPr>
              <p:cNvPr id="251" name="Line 151"/>
              <p:cNvSpPr>
                <a:spLocks noChangeShapeType="1"/>
              </p:cNvSpPr>
              <p:nvPr/>
            </p:nvSpPr>
            <p:spPr bwMode="auto">
              <a:xfrm>
                <a:off x="6456532" y="1276841"/>
                <a:ext cx="356373" cy="0"/>
              </a:xfrm>
              <a:prstGeom prst="line">
                <a:avLst/>
              </a:prstGeom>
              <a:noFill/>
              <a:ln w="9525">
                <a:solidFill>
                  <a:srgbClr val="0080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2" name="Oval 164"/>
              <p:cNvSpPr>
                <a:spLocks noChangeArrowheads="1"/>
              </p:cNvSpPr>
              <p:nvPr/>
            </p:nvSpPr>
            <p:spPr bwMode="auto">
              <a:xfrm>
                <a:off x="7608245" y="1384694"/>
                <a:ext cx="228601" cy="228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3" name="Line 142"/>
              <p:cNvSpPr>
                <a:spLocks noChangeShapeType="1"/>
              </p:cNvSpPr>
              <p:nvPr/>
            </p:nvSpPr>
            <p:spPr bwMode="auto">
              <a:xfrm flipV="1">
                <a:off x="7714381" y="1275755"/>
                <a:ext cx="0" cy="129540"/>
              </a:xfrm>
              <a:prstGeom prst="line">
                <a:avLst/>
              </a:prstGeom>
              <a:noFill/>
              <a:ln w="9525">
                <a:solidFill>
                  <a:schemeClr val="tx1"/>
                </a:solidFill>
                <a:round/>
                <a:headEnd type="triangle"/>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4" name="Rectangle 139"/>
              <p:cNvSpPr>
                <a:spLocks noChangeArrowheads="1"/>
              </p:cNvSpPr>
              <p:nvPr/>
            </p:nvSpPr>
            <p:spPr bwMode="auto">
              <a:xfrm>
                <a:off x="6812906" y="1603763"/>
                <a:ext cx="685801" cy="304800"/>
              </a:xfrm>
              <a:prstGeom prst="rect">
                <a:avLst/>
              </a:prstGeom>
              <a:solidFill>
                <a:schemeClr val="bg1">
                  <a:lumMod val="85000"/>
                </a:scheme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5" name="Rectangle 147"/>
              <p:cNvSpPr>
                <a:spLocks noChangeArrowheads="1"/>
              </p:cNvSpPr>
              <p:nvPr/>
            </p:nvSpPr>
            <p:spPr bwMode="auto">
              <a:xfrm>
                <a:off x="6870056" y="1575188"/>
                <a:ext cx="47481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sz="1600" dirty="0" err="1"/>
                  <a:t>LP</a:t>
                </a:r>
                <a:r>
                  <a:rPr lang="en-US" altLang="en-US" sz="1600" baseline="-25000" dirty="0" err="1"/>
                  <a:t>w</a:t>
                </a:r>
                <a:endParaRPr lang="en-US" altLang="en-US" sz="1600" baseline="-25000" dirty="0"/>
              </a:p>
            </p:txBody>
          </p:sp>
          <p:sp>
            <p:nvSpPr>
              <p:cNvPr id="256" name="TextBox 255"/>
              <p:cNvSpPr txBox="1"/>
              <p:nvPr/>
            </p:nvSpPr>
            <p:spPr>
              <a:xfrm>
                <a:off x="7589778" y="1420008"/>
                <a:ext cx="255198" cy="261610"/>
              </a:xfrm>
              <a:prstGeom prst="rect">
                <a:avLst/>
              </a:prstGeom>
              <a:noFill/>
            </p:spPr>
            <p:txBody>
              <a:bodyPr wrap="none" rtlCol="0">
                <a:spAutoFit/>
              </a:bodyPr>
              <a:lstStyle/>
              <a:p>
                <a:r>
                  <a:rPr lang="en-US" sz="1100"/>
                  <a:t>+</a:t>
                </a:r>
              </a:p>
            </p:txBody>
          </p:sp>
          <p:sp>
            <p:nvSpPr>
              <p:cNvPr id="257" name="TextBox 256"/>
              <p:cNvSpPr txBox="1"/>
              <p:nvPr/>
            </p:nvSpPr>
            <p:spPr>
              <a:xfrm>
                <a:off x="7589777" y="1322240"/>
                <a:ext cx="255198" cy="261610"/>
              </a:xfrm>
              <a:prstGeom prst="rect">
                <a:avLst/>
              </a:prstGeom>
              <a:noFill/>
            </p:spPr>
            <p:txBody>
              <a:bodyPr wrap="none" rtlCol="0">
                <a:spAutoFit/>
              </a:bodyPr>
              <a:lstStyle/>
              <a:p>
                <a:r>
                  <a:rPr lang="en-US" sz="1100" dirty="0"/>
                  <a:t>+</a:t>
                </a:r>
              </a:p>
            </p:txBody>
          </p:sp>
        </p:grpSp>
        <p:sp>
          <p:nvSpPr>
            <p:cNvPr id="238" name="AutoShape 166"/>
            <p:cNvSpPr>
              <a:spLocks noChangeArrowheads="1"/>
            </p:cNvSpPr>
            <p:nvPr/>
          </p:nvSpPr>
          <p:spPr bwMode="auto">
            <a:xfrm>
              <a:off x="7299759" y="1354561"/>
              <a:ext cx="533401" cy="304800"/>
            </a:xfrm>
            <a:prstGeom prst="flowChartAlternateProcess">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en-US" sz="1600" dirty="0"/>
                <a:t>L-mix</a:t>
              </a:r>
            </a:p>
          </p:txBody>
        </p:sp>
        <p:grpSp>
          <p:nvGrpSpPr>
            <p:cNvPr id="239" name="Group 238"/>
            <p:cNvGrpSpPr/>
            <p:nvPr/>
          </p:nvGrpSpPr>
          <p:grpSpPr>
            <a:xfrm>
              <a:off x="7307578" y="1011492"/>
              <a:ext cx="220234" cy="355493"/>
              <a:chOff x="6816689" y="963365"/>
              <a:chExt cx="220234" cy="355493"/>
            </a:xfrm>
          </p:grpSpPr>
          <p:sp>
            <p:nvSpPr>
              <p:cNvPr id="243" name="Line 141"/>
              <p:cNvSpPr>
                <a:spLocks noChangeShapeType="1"/>
              </p:cNvSpPr>
              <p:nvPr/>
            </p:nvSpPr>
            <p:spPr bwMode="auto">
              <a:xfrm>
                <a:off x="6816689" y="972991"/>
                <a:ext cx="21866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 name="Line 142"/>
              <p:cNvSpPr>
                <a:spLocks noChangeShapeType="1"/>
              </p:cNvSpPr>
              <p:nvPr/>
            </p:nvSpPr>
            <p:spPr bwMode="auto">
              <a:xfrm flipV="1">
                <a:off x="7022739" y="963365"/>
                <a:ext cx="14184" cy="355493"/>
              </a:xfrm>
              <a:prstGeom prst="line">
                <a:avLst/>
              </a:prstGeom>
              <a:noFill/>
              <a:ln w="9525">
                <a:solidFill>
                  <a:schemeClr val="tx1"/>
                </a:solidFill>
                <a:round/>
                <a:headEnd type="triangle"/>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0" name="Group 239"/>
            <p:cNvGrpSpPr/>
            <p:nvPr/>
          </p:nvGrpSpPr>
          <p:grpSpPr>
            <a:xfrm flipV="1">
              <a:off x="7325224" y="1677903"/>
              <a:ext cx="225300" cy="288118"/>
              <a:chOff x="6807064" y="1011491"/>
              <a:chExt cx="225300" cy="288118"/>
            </a:xfrm>
          </p:grpSpPr>
          <p:sp>
            <p:nvSpPr>
              <p:cNvPr id="241" name="Line 141"/>
              <p:cNvSpPr>
                <a:spLocks noChangeShapeType="1"/>
              </p:cNvSpPr>
              <p:nvPr/>
            </p:nvSpPr>
            <p:spPr bwMode="auto">
              <a:xfrm>
                <a:off x="6807064" y="1011491"/>
                <a:ext cx="21866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 name="Line 142"/>
              <p:cNvSpPr>
                <a:spLocks noChangeShapeType="1"/>
              </p:cNvSpPr>
              <p:nvPr/>
            </p:nvSpPr>
            <p:spPr bwMode="auto">
              <a:xfrm flipV="1">
                <a:off x="7032364" y="1012604"/>
                <a:ext cx="0" cy="287005"/>
              </a:xfrm>
              <a:prstGeom prst="line">
                <a:avLst/>
              </a:prstGeom>
              <a:noFill/>
              <a:ln w="9525">
                <a:solidFill>
                  <a:schemeClr val="tx1"/>
                </a:solidFill>
                <a:round/>
                <a:headEnd type="triangle"/>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pic>
        <p:nvPicPr>
          <p:cNvPr id="271" name="Picture 37" descr="advlogo_final"/>
          <p:cNvPicPr>
            <a:picLocks noChangeAspect="1" noChangeArrowheads="1"/>
          </p:cNvPicPr>
          <p:nvPr/>
        </p:nvPicPr>
        <p:blipFill>
          <a:blip r:embed="rId12" cstate="screen"/>
          <a:srcRect/>
          <a:stretch>
            <a:fillRect/>
          </a:stretch>
        </p:blipFill>
        <p:spPr bwMode="auto">
          <a:xfrm>
            <a:off x="21771" y="10953"/>
            <a:ext cx="1194954" cy="640065"/>
          </a:xfrm>
          <a:prstGeom prst="rect">
            <a:avLst/>
          </a:prstGeom>
          <a:noFill/>
          <a:ln w="9525">
            <a:noFill/>
            <a:miter lim="800000"/>
            <a:headEnd/>
            <a:tailEnd/>
          </a:ln>
        </p:spPr>
      </p:pic>
      <p:sp>
        <p:nvSpPr>
          <p:cNvPr id="272" name="Footer Placeholder 4"/>
          <p:cNvSpPr>
            <a:spLocks noGrp="1"/>
          </p:cNvSpPr>
          <p:nvPr>
            <p:ph type="ftr" sz="quarter" idx="12"/>
          </p:nvPr>
        </p:nvSpPr>
        <p:spPr>
          <a:xfrm>
            <a:off x="3469797" y="6531373"/>
            <a:ext cx="5238750" cy="365125"/>
          </a:xfrm>
        </p:spPr>
        <p:txBody>
          <a:bodyPr/>
          <a:lstStyle/>
          <a:p>
            <a:r>
              <a:rPr lang="en-US" dirty="0"/>
              <a:t>GWDAW – Hamilton Island, May 9 2017</a:t>
            </a:r>
          </a:p>
        </p:txBody>
      </p:sp>
      <p:grpSp>
        <p:nvGrpSpPr>
          <p:cNvPr id="8" name="Group 7"/>
          <p:cNvGrpSpPr/>
          <p:nvPr/>
        </p:nvGrpSpPr>
        <p:grpSpPr>
          <a:xfrm>
            <a:off x="2177717" y="2127141"/>
            <a:ext cx="1984598" cy="2539975"/>
            <a:chOff x="2177717" y="2127141"/>
            <a:chExt cx="1984598" cy="2539975"/>
          </a:xfrm>
        </p:grpSpPr>
        <p:sp>
          <p:nvSpPr>
            <p:cNvPr id="5" name="Bent Arrow 4"/>
            <p:cNvSpPr/>
            <p:nvPr/>
          </p:nvSpPr>
          <p:spPr>
            <a:xfrm rot="16200000">
              <a:off x="3858819" y="4363620"/>
              <a:ext cx="304106" cy="302886"/>
            </a:xfrm>
            <a:prstGeom prst="bent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2177717" y="2127141"/>
              <a:ext cx="284955" cy="395251"/>
            </a:xfrm>
            <a:prstGeom prst="donut">
              <a:avLst>
                <a:gd name="adj" fmla="val 69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8"/>
          <p:cNvGrpSpPr/>
          <p:nvPr/>
        </p:nvGrpSpPr>
        <p:grpSpPr>
          <a:xfrm>
            <a:off x="3545304" y="2147194"/>
            <a:ext cx="600969" cy="2804672"/>
            <a:chOff x="3545304" y="2147194"/>
            <a:chExt cx="600969" cy="2804672"/>
          </a:xfrm>
        </p:grpSpPr>
        <p:sp>
          <p:nvSpPr>
            <p:cNvPr id="115" name="Donut 114"/>
            <p:cNvSpPr/>
            <p:nvPr/>
          </p:nvSpPr>
          <p:spPr>
            <a:xfrm>
              <a:off x="3545304" y="2147194"/>
              <a:ext cx="284955" cy="395251"/>
            </a:xfrm>
            <a:prstGeom prst="donut">
              <a:avLst>
                <a:gd name="adj" fmla="val 6948"/>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6" name="Bent Arrow 115"/>
            <p:cNvSpPr/>
            <p:nvPr/>
          </p:nvSpPr>
          <p:spPr>
            <a:xfrm rot="5400000" flipV="1">
              <a:off x="3842777" y="4648370"/>
              <a:ext cx="304106" cy="302886"/>
            </a:xfrm>
            <a:prstGeom prst="ben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61296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circle(in)">
                                      <p:cBhvr>
                                        <p:cTn id="7" dur="20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E173A6C-60FB-420C-9795-70D997F74414}" type="slidenum">
              <a:rPr lang="fr-FR" smtClean="0"/>
              <a:pPr>
                <a:defRPr/>
              </a:pPr>
              <a:t>8</a:t>
            </a:fld>
            <a:endParaRPr lang="fr-FR" dirty="0"/>
          </a:p>
        </p:txBody>
      </p:sp>
      <p:sp>
        <p:nvSpPr>
          <p:cNvPr id="148" name="Rectangle 268"/>
          <p:cNvSpPr>
            <a:spLocks noChangeArrowheads="1"/>
          </p:cNvSpPr>
          <p:nvPr/>
        </p:nvSpPr>
        <p:spPr bwMode="auto">
          <a:xfrm>
            <a:off x="2059723" y="76200"/>
            <a:ext cx="8370888" cy="533400"/>
          </a:xfrm>
          <a:prstGeom prst="rect">
            <a:avLst/>
          </a:prstGeom>
          <a:noFill/>
          <a:ln w="19050">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sz="2000" b="1" dirty="0">
                <a:sym typeface="Symbol" charset="0"/>
              </a:rPr>
              <a:t>Preparatory tests ongoing: recombined FP lock, single arm</a:t>
            </a:r>
            <a:endParaRPr lang="en-US" sz="2000" b="1" dirty="0">
              <a:solidFill>
                <a:srgbClr val="FF0000"/>
              </a:solidFill>
            </a:endParaRPr>
          </a:p>
        </p:txBody>
      </p:sp>
      <p:sp>
        <p:nvSpPr>
          <p:cNvPr id="153" name="Footer Placeholder 4"/>
          <p:cNvSpPr>
            <a:spLocks noGrp="1"/>
          </p:cNvSpPr>
          <p:nvPr>
            <p:ph type="ftr" sz="quarter" idx="12"/>
          </p:nvPr>
        </p:nvSpPr>
        <p:spPr>
          <a:xfrm>
            <a:off x="3469797" y="6531373"/>
            <a:ext cx="5238750" cy="365125"/>
          </a:xfrm>
        </p:spPr>
        <p:txBody>
          <a:bodyPr/>
          <a:lstStyle/>
          <a:p>
            <a:r>
              <a:rPr lang="en-US"/>
              <a:t>GWDAW – Hamilton Island, May 9 2017</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6787" y="1097385"/>
            <a:ext cx="8050665" cy="4619234"/>
          </a:xfrm>
          <a:prstGeom prst="rect">
            <a:avLst/>
          </a:prstGeom>
        </p:spPr>
      </p:pic>
      <p:sp>
        <p:nvSpPr>
          <p:cNvPr id="5" name="TextBox 4"/>
          <p:cNvSpPr txBox="1"/>
          <p:nvPr/>
        </p:nvSpPr>
        <p:spPr>
          <a:xfrm>
            <a:off x="50799" y="868837"/>
            <a:ext cx="2997200" cy="2585323"/>
          </a:xfrm>
          <a:prstGeom prst="rect">
            <a:avLst/>
          </a:prstGeom>
          <a:noFill/>
          <a:ln>
            <a:solidFill>
              <a:srgbClr val="FF0000"/>
            </a:solidFill>
          </a:ln>
        </p:spPr>
        <p:txBody>
          <a:bodyPr wrap="square" rtlCol="0">
            <a:spAutoFit/>
          </a:bodyPr>
          <a:lstStyle/>
          <a:p>
            <a:r>
              <a:rPr lang="en-US" dirty="0"/>
              <a:t>ITM S_ATTENUATOR</a:t>
            </a:r>
          </a:p>
          <a:p>
            <a:r>
              <a:rPr lang="en-US" dirty="0"/>
              <a:t>more “inertial”,</a:t>
            </a:r>
          </a:p>
          <a:p>
            <a:r>
              <a:rPr lang="en-US" dirty="0"/>
              <a:t>reduced position sensor background noise (</a:t>
            </a:r>
            <a:r>
              <a:rPr lang="en-US" dirty="0" err="1">
                <a:latin typeface="Symbol" charset="2"/>
                <a:ea typeface="Symbol" charset="2"/>
                <a:cs typeface="Symbol" charset="2"/>
              </a:rPr>
              <a:t>m</a:t>
            </a:r>
            <a:r>
              <a:rPr lang="en-US" dirty="0" err="1"/>
              <a:t>seism</a:t>
            </a:r>
            <a:r>
              <a:rPr lang="en-US" dirty="0"/>
              <a:t>)</a:t>
            </a:r>
          </a:p>
          <a:p>
            <a:endParaRPr lang="en-US" dirty="0"/>
          </a:p>
          <a:p>
            <a:r>
              <a:rPr lang="en-US" dirty="0"/>
              <a:t>BUT</a:t>
            </a:r>
          </a:p>
          <a:p>
            <a:endParaRPr lang="en-US" dirty="0"/>
          </a:p>
          <a:p>
            <a:r>
              <a:rPr lang="en-US" dirty="0"/>
              <a:t>more affected by background </a:t>
            </a:r>
            <a:r>
              <a:rPr lang="en-US" b="1" dirty="0"/>
              <a:t>“tilt noise”</a:t>
            </a:r>
          </a:p>
        </p:txBody>
      </p:sp>
      <p:cxnSp>
        <p:nvCxnSpPr>
          <p:cNvPr id="140" name="Straight Connector 139"/>
          <p:cNvCxnSpPr>
            <a:stCxn id="5" idx="3"/>
          </p:cNvCxnSpPr>
          <p:nvPr/>
        </p:nvCxnSpPr>
        <p:spPr>
          <a:xfrm>
            <a:off x="3047999" y="2161499"/>
            <a:ext cx="1134534" cy="22901"/>
          </a:xfrm>
          <a:prstGeom prst="line">
            <a:avLst/>
          </a:prstGeom>
          <a:ln w="12700">
            <a:solidFill>
              <a:srgbClr val="FF0000"/>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V="1">
            <a:off x="3047999" y="2184400"/>
            <a:ext cx="1134534" cy="3315497"/>
          </a:xfrm>
          <a:prstGeom prst="line">
            <a:avLst/>
          </a:prstGeom>
          <a:ln w="12700">
            <a:solidFill>
              <a:srgbClr val="FF0000"/>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154" name="TextBox 153"/>
          <p:cNvSpPr txBox="1"/>
          <p:nvPr/>
        </p:nvSpPr>
        <p:spPr>
          <a:xfrm>
            <a:off x="9676996" y="669291"/>
            <a:ext cx="2464205" cy="6186309"/>
          </a:xfrm>
          <a:prstGeom prst="rect">
            <a:avLst/>
          </a:prstGeom>
          <a:noFill/>
          <a:ln>
            <a:solidFill>
              <a:srgbClr val="FF0000"/>
            </a:solidFill>
          </a:ln>
        </p:spPr>
        <p:txBody>
          <a:bodyPr wrap="square" rtlCol="0">
            <a:spAutoFit/>
          </a:bodyPr>
          <a:lstStyle/>
          <a:p>
            <a:r>
              <a:rPr lang="en-US" dirty="0"/>
              <a:t>ETM S_ATTENUATOR</a:t>
            </a:r>
          </a:p>
          <a:p>
            <a:r>
              <a:rPr lang="en-US" dirty="0"/>
              <a:t>lesser “inertial”:</a:t>
            </a:r>
          </a:p>
          <a:p>
            <a:r>
              <a:rPr lang="en-US" dirty="0"/>
              <a:t>Using local top stage </a:t>
            </a:r>
          </a:p>
          <a:p>
            <a:r>
              <a:rPr lang="en-US" dirty="0"/>
              <a:t>position sensor injects </a:t>
            </a:r>
            <a:r>
              <a:rPr lang="en-US" b="1" dirty="0" err="1">
                <a:latin typeface="Symbol" charset="2"/>
                <a:ea typeface="Symbol" charset="2"/>
                <a:cs typeface="Symbol" charset="2"/>
              </a:rPr>
              <a:t>m</a:t>
            </a:r>
            <a:r>
              <a:rPr lang="en-US" b="1" dirty="0" err="1"/>
              <a:t>seism</a:t>
            </a:r>
            <a:r>
              <a:rPr lang="en-US" b="1" dirty="0"/>
              <a:t> noise</a:t>
            </a:r>
          </a:p>
          <a:p>
            <a:r>
              <a:rPr lang="en-US" dirty="0"/>
              <a:t> </a:t>
            </a:r>
          </a:p>
          <a:p>
            <a:r>
              <a:rPr lang="en-US" dirty="0">
                <a:solidFill>
                  <a:srgbClr val="FF0000"/>
                </a:solidFill>
              </a:rPr>
              <a:t>IP passive attenuation provides FP a cavity correction signal “cleaned” (~ 0.2)</a:t>
            </a:r>
          </a:p>
          <a:p>
            <a:r>
              <a:rPr lang="en-US" dirty="0" err="1">
                <a:solidFill>
                  <a:srgbClr val="FF0000"/>
                </a:solidFill>
                <a:latin typeface="Symbol" charset="2"/>
                <a:ea typeface="Symbol" charset="2"/>
                <a:cs typeface="Symbol" charset="2"/>
              </a:rPr>
              <a:t>m</a:t>
            </a:r>
            <a:r>
              <a:rPr lang="en-US" dirty="0" err="1">
                <a:solidFill>
                  <a:srgbClr val="FF0000"/>
                </a:solidFill>
              </a:rPr>
              <a:t>seism</a:t>
            </a:r>
            <a:r>
              <a:rPr lang="en-US" dirty="0">
                <a:solidFill>
                  <a:srgbClr val="FF0000"/>
                </a:solidFill>
              </a:rPr>
              <a:t> region</a:t>
            </a:r>
          </a:p>
          <a:p>
            <a:endParaRPr lang="en-US" dirty="0"/>
          </a:p>
          <a:p>
            <a:endParaRPr lang="en-US" dirty="0"/>
          </a:p>
          <a:p>
            <a:endParaRPr lang="en-US" dirty="0"/>
          </a:p>
          <a:p>
            <a:pPr marL="285750" indent="-285750">
              <a:buFontTx/>
              <a:buChar char="-"/>
            </a:pPr>
            <a:r>
              <a:rPr lang="en-US" b="1" dirty="0"/>
              <a:t>Blending at higher  </a:t>
            </a:r>
          </a:p>
          <a:p>
            <a:r>
              <a:rPr lang="en-US" b="1" dirty="0"/>
              <a:t>    frequency at ETM </a:t>
            </a:r>
          </a:p>
          <a:p>
            <a:r>
              <a:rPr lang="en-US" b="1" dirty="0"/>
              <a:t>    is feasible</a:t>
            </a:r>
          </a:p>
          <a:p>
            <a:endParaRPr lang="en-US" b="1" dirty="0"/>
          </a:p>
          <a:p>
            <a:pPr marL="285750" indent="-285750">
              <a:buFontTx/>
              <a:buChar char="-"/>
            </a:pPr>
            <a:r>
              <a:rPr lang="en-US" b="1" dirty="0"/>
              <a:t>“tilt noise”  through ETM accelerometer negligible</a:t>
            </a:r>
          </a:p>
        </p:txBody>
      </p:sp>
      <p:cxnSp>
        <p:nvCxnSpPr>
          <p:cNvPr id="161" name="Straight Connector 160"/>
          <p:cNvCxnSpPr/>
          <p:nvPr/>
        </p:nvCxnSpPr>
        <p:spPr>
          <a:xfrm flipH="1" flipV="1">
            <a:off x="7298267" y="2046619"/>
            <a:ext cx="2378730" cy="120850"/>
          </a:xfrm>
          <a:prstGeom prst="line">
            <a:avLst/>
          </a:prstGeom>
          <a:ln w="12700">
            <a:solidFill>
              <a:srgbClr val="FF0000"/>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165" name="Down Arrow 164"/>
          <p:cNvSpPr/>
          <p:nvPr/>
        </p:nvSpPr>
        <p:spPr>
          <a:xfrm>
            <a:off x="10627003" y="3988239"/>
            <a:ext cx="643465" cy="57573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TextBox 167"/>
          <p:cNvSpPr txBox="1"/>
          <p:nvPr/>
        </p:nvSpPr>
        <p:spPr>
          <a:xfrm>
            <a:off x="50798" y="5508869"/>
            <a:ext cx="3139447" cy="923330"/>
          </a:xfrm>
          <a:prstGeom prst="rect">
            <a:avLst/>
          </a:prstGeom>
          <a:noFill/>
          <a:ln>
            <a:solidFill>
              <a:srgbClr val="FF0000"/>
            </a:solidFill>
          </a:ln>
        </p:spPr>
        <p:txBody>
          <a:bodyPr wrap="square" rtlCol="0">
            <a:spAutoFit/>
          </a:bodyPr>
          <a:lstStyle/>
          <a:p>
            <a:r>
              <a:rPr lang="en-US" dirty="0"/>
              <a:t>Top-stage is expected to </a:t>
            </a:r>
            <a:r>
              <a:rPr lang="en-US"/>
              <a:t>be shaken more </a:t>
            </a:r>
            <a:r>
              <a:rPr lang="en-US" dirty="0"/>
              <a:t>by tilt noise </a:t>
            </a:r>
          </a:p>
          <a:p>
            <a:r>
              <a:rPr lang="en-US" dirty="0"/>
              <a:t>(lock saturation below) </a:t>
            </a:r>
          </a:p>
        </p:txBody>
      </p:sp>
      <p:pic>
        <p:nvPicPr>
          <p:cNvPr id="174" name="Picture 37" descr="advlogo_final"/>
          <p:cNvPicPr>
            <a:picLocks noChangeAspect="1" noChangeArrowheads="1"/>
          </p:cNvPicPr>
          <p:nvPr/>
        </p:nvPicPr>
        <p:blipFill>
          <a:blip r:embed="rId4" cstate="screen"/>
          <a:srcRect/>
          <a:stretch>
            <a:fillRect/>
          </a:stretch>
        </p:blipFill>
        <p:spPr bwMode="auto">
          <a:xfrm>
            <a:off x="21771" y="10953"/>
            <a:ext cx="1194954" cy="640065"/>
          </a:xfrm>
          <a:prstGeom prst="rect">
            <a:avLst/>
          </a:prstGeom>
          <a:noFill/>
          <a:ln w="9525">
            <a:noFill/>
            <a:miter lim="800000"/>
            <a:headEnd/>
            <a:tailEnd/>
          </a:ln>
        </p:spPr>
      </p:pic>
    </p:spTree>
    <p:extLst>
      <p:ext uri="{BB962C8B-B14F-4D97-AF65-F5344CB8AC3E}">
        <p14:creationId xmlns:p14="http://schemas.microsoft.com/office/powerpoint/2010/main" val="1900718155"/>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106706</TotalTime>
  <Words>1773</Words>
  <Application>Microsoft Macintosh PowerPoint</Application>
  <PresentationFormat>Widescreen</PresentationFormat>
  <Paragraphs>351</Paragraphs>
  <Slides>18</Slides>
  <Notes>6</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33" baseType="lpstr">
      <vt:lpstr>Arial</vt:lpstr>
      <vt:lpstr>Arial Black</vt:lpstr>
      <vt:lpstr>Calibri</vt:lpstr>
      <vt:lpstr>Cambria Math</vt:lpstr>
      <vt:lpstr>Eurostile</vt:lpstr>
      <vt:lpstr>Garamond</vt:lpstr>
      <vt:lpstr>Impact</vt:lpstr>
      <vt:lpstr>Symbol</vt:lpstr>
      <vt:lpstr>Times</vt:lpstr>
      <vt:lpstr>Times New Roman</vt:lpstr>
      <vt:lpstr>Trebuchet MS</vt:lpstr>
      <vt:lpstr>Wingdings</vt:lpstr>
      <vt:lpstr>Wingdings 2</vt:lpstr>
      <vt:lpstr>Revolution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Gravitational Observatory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Genin</dc:creator>
  <cp:lastModifiedBy>Ettore Majorana</cp:lastModifiedBy>
  <cp:revision>1496</cp:revision>
  <cp:lastPrinted>2017-05-10T15:55:51Z</cp:lastPrinted>
  <dcterms:created xsi:type="dcterms:W3CDTF">2014-05-29T16:35:30Z</dcterms:created>
  <dcterms:modified xsi:type="dcterms:W3CDTF">2020-08-29T09:42:11Z</dcterms:modified>
</cp:coreProperties>
</file>