
<file path=[Content_Types].xml><?xml version="1.0" encoding="utf-8"?>
<Types xmlns="http://schemas.openxmlformats.org/package/2006/content-types">
  <Default Extension="xml" ContentType="application/xml"/>
  <Default Extension="vsdx" ContentType="application/vnd.ms-visio.drawing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18"/>
  </p:notesMasterIdLst>
  <p:sldIdLst>
    <p:sldId id="262" r:id="rId2"/>
    <p:sldId id="274" r:id="rId3"/>
    <p:sldId id="276" r:id="rId4"/>
    <p:sldId id="281" r:id="rId5"/>
    <p:sldId id="257" r:id="rId6"/>
    <p:sldId id="266" r:id="rId7"/>
    <p:sldId id="277" r:id="rId8"/>
    <p:sldId id="278" r:id="rId9"/>
    <p:sldId id="284" r:id="rId10"/>
    <p:sldId id="289" r:id="rId11"/>
    <p:sldId id="290" r:id="rId12"/>
    <p:sldId id="292" r:id="rId13"/>
    <p:sldId id="291" r:id="rId14"/>
    <p:sldId id="282" r:id="rId15"/>
    <p:sldId id="261" r:id="rId16"/>
    <p:sldId id="27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58DD6"/>
    <a:srgbClr val="88B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8"/>
    <p:restoredTop sz="94650"/>
  </p:normalViewPr>
  <p:slideViewPr>
    <p:cSldViewPr snapToGrid="0" snapToObjects="1">
      <p:cViewPr>
        <p:scale>
          <a:sx n="100" d="100"/>
          <a:sy n="100" d="100"/>
        </p:scale>
        <p:origin x="1944" y="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C2D1D-CEE0-6E4C-B010-7159FD12D85B}" type="datetimeFigureOut">
              <a:rPr lang="en-US" smtClean="0"/>
              <a:t>7/17/17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7EDE1-E5EB-9A43-A295-CEE888671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2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7EDE1-E5EB-9A43-A295-CEE888671C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7EDE1-E5EB-9A43-A295-CEE888671C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04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7EDE1-E5EB-9A43-A295-CEE888671C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73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7EDE1-E5EB-9A43-A295-CEE888671C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03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7EDE1-E5EB-9A43-A295-CEE888671C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204593"/>
            <a:ext cx="7772400" cy="989967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057400" y="222884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308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324600" y="6519863"/>
            <a:ext cx="2754313" cy="284162"/>
          </a:xfrm>
          <a:prstGeom prst="rect">
            <a:avLst/>
          </a:prstGeom>
        </p:spPr>
        <p:txBody>
          <a:bodyPr/>
          <a:lstStyle/>
          <a:p>
            <a:fld id="{32E41988-71C0-A64A-93C3-A41FE011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8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205" y="467372"/>
            <a:ext cx="4970760" cy="3316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91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205" y="467372"/>
            <a:ext cx="4970760" cy="3316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91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5304235" y="5607843"/>
            <a:ext cx="1" cy="100021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7" tIns="35717" rIns="35717" bIns="35717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339953"/>
          </a:xfrm>
          <a:prstGeom prst="rect">
            <a:avLst/>
          </a:prstGeom>
        </p:spPr>
        <p:txBody>
          <a:bodyPr lIns="64291" tIns="32145" rIns="64291" bIns="32145">
            <a:noAutofit/>
          </a:bodyPr>
          <a:lstStyle/>
          <a:p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991195" y="5473899"/>
            <a:ext cx="4071938" cy="1196578"/>
          </a:xfrm>
          <a:prstGeom prst="rect">
            <a:avLst/>
          </a:prstGeom>
        </p:spPr>
        <p:txBody>
          <a:bodyPr anchor="ctr"/>
          <a:lstStyle>
            <a:lvl1pPr algn="r">
              <a:defRPr sz="3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5518547" y="5956101"/>
            <a:ext cx="3482578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10203" y="6624013"/>
            <a:ext cx="433797" cy="22277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 sz="1000" b="0">
                <a:solidFill>
                  <a:schemeClr val="tx1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5ED4AF33-C339-DE41-96CC-D11FCF2CCD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09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072" y="7938"/>
            <a:ext cx="51403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fld id="{14615EF2-7658-9346-8DBE-3864A6899E0D}" type="datetime1">
              <a:rPr lang="en-US" smtClean="0"/>
              <a:t>7/17/17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 sz="1800" b="0">
                <a:solidFill>
                  <a:srgbClr val="000000"/>
                </a:solidFill>
                <a:latin typeface="Calibri" charset="0"/>
                <a:cs typeface="Arial" charset="0"/>
              </a:defRPr>
            </a:lvl1pPr>
          </a:lstStyle>
          <a:p>
            <a:fld id="{32E41988-71C0-A64A-93C3-A41FE011AA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142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fld id="{F53AB611-13E6-3746-9414-5C38D437D39C}" type="datetime1">
              <a:rPr lang="en-US" smtClean="0"/>
              <a:t>7/17/17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 sz="1800" b="0">
                <a:solidFill>
                  <a:srgbClr val="000000"/>
                </a:solidFill>
                <a:latin typeface="Calibri" charset="0"/>
                <a:cs typeface="Arial" charset="0"/>
              </a:defRPr>
            </a:lvl1pPr>
          </a:lstStyle>
          <a:p>
            <a:fld id="{32E41988-71C0-A64A-93C3-A41FE011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fld id="{795E76C0-C8E1-C14C-9216-D559AC51D0FA}" type="datetime1">
              <a:rPr lang="en-US" smtClean="0"/>
              <a:t>7/17/17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 sz="1800" b="0">
                <a:solidFill>
                  <a:srgbClr val="000000"/>
                </a:solidFill>
                <a:latin typeface="Calibri" charset="0"/>
                <a:cs typeface="Arial" charset="0"/>
              </a:defRPr>
            </a:lvl1pPr>
          </a:lstStyle>
          <a:p>
            <a:fld id="{32E41988-71C0-A64A-93C3-A41FE011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8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fld id="{86D88FF9-0480-4F42-B890-9DD575018475}" type="datetime1">
              <a:rPr lang="en-US" smtClean="0"/>
              <a:t>7/17/17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 sz="1800" b="0">
                <a:solidFill>
                  <a:srgbClr val="000000"/>
                </a:solidFill>
                <a:latin typeface="Calibri" charset="0"/>
                <a:cs typeface="Arial" charset="0"/>
              </a:defRPr>
            </a:lvl1pPr>
          </a:lstStyle>
          <a:p>
            <a:fld id="{32E41988-71C0-A64A-93C3-A41FE011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66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0125"/>
            <a:ext cx="5111750" cy="51260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fld id="{B4CA237C-3F29-8C48-A360-2C2BC1F0D948}" type="datetime1">
              <a:rPr lang="en-US" smtClean="0"/>
              <a:t>7/17/17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 sz="1800" b="0">
                <a:solidFill>
                  <a:srgbClr val="000000"/>
                </a:solidFill>
                <a:latin typeface="Calibri" charset="0"/>
                <a:cs typeface="Arial" charset="0"/>
              </a:defRPr>
            </a:lvl1pPr>
          </a:lstStyle>
          <a:p>
            <a:fld id="{32E41988-71C0-A64A-93C3-A41FE011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95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2445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3662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9118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824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324600" y="6519863"/>
            <a:ext cx="2754313" cy="284162"/>
          </a:xfrm>
          <a:prstGeom prst="rect">
            <a:avLst/>
          </a:prstGeom>
        </p:spPr>
        <p:txBody>
          <a:bodyPr/>
          <a:lstStyle/>
          <a:p>
            <a:fld id="{32E41988-71C0-A64A-93C3-A41FE011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204593"/>
            <a:ext cx="7772400" cy="989967"/>
          </a:xfrm>
        </p:spPr>
        <p:txBody>
          <a:bodyPr/>
          <a:lstStyle>
            <a:lvl1pPr algn="r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057400" y="222884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30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76960" y="7938"/>
            <a:ext cx="727329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2F2F2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2F2F2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2F2F2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2F2F2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itchFamily="34" charset="0"/>
          <a:cs typeface="Arial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itchFamily="34" charset="0"/>
          <a:cs typeface="Arial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itchFamily="34" charset="0"/>
          <a:cs typeface="Arial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00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0000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000000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000000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000000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39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jpeg"/><Relationship Id="rId9" Type="http://schemas.openxmlformats.org/officeDocument/2006/relationships/image" Target="../media/image56.png"/><Relationship Id="rId10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Visio_Drawing1111111111111111111111111.vsdx"/><Relationship Id="rId5" Type="http://schemas.openxmlformats.org/officeDocument/2006/relationships/image" Target="../media/image18.emf"/><Relationship Id="rId6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wmf"/><Relationship Id="rId12" Type="http://schemas.openxmlformats.org/officeDocument/2006/relationships/image" Target="../media/image3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jpeg"/><Relationship Id="rId6" Type="http://schemas.openxmlformats.org/officeDocument/2006/relationships/image" Target="../media/image5.jpeg"/><Relationship Id="rId7" Type="http://schemas.openxmlformats.org/officeDocument/2006/relationships/image" Target="../media/image33.jpeg"/><Relationship Id="rId8" Type="http://schemas.openxmlformats.org/officeDocument/2006/relationships/image" Target="../media/image6.jpeg"/><Relationship Id="rId9" Type="http://schemas.openxmlformats.org/officeDocument/2006/relationships/image" Target="../media/image34.png"/><Relationship Id="rId10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82" y="10160"/>
            <a:ext cx="11064241" cy="7468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28" y="2111364"/>
            <a:ext cx="1277714" cy="796322"/>
          </a:xfrm>
          <a:prstGeom prst="rect">
            <a:avLst/>
          </a:prstGeom>
        </p:spPr>
      </p:pic>
      <p:pic>
        <p:nvPicPr>
          <p:cNvPr id="8" name="Picture 7" descr="GFZ-CD_LogoCMYK_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392" y="2112425"/>
            <a:ext cx="1129999" cy="796322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77988" y="4390409"/>
            <a:ext cx="4012151" cy="2653558"/>
            <a:chOff x="-5199849" y="2836211"/>
            <a:chExt cx="4828564" cy="3193518"/>
          </a:xfrm>
        </p:grpSpPr>
        <p:sp>
          <p:nvSpPr>
            <p:cNvPr id="27" name="Rectangle 26"/>
            <p:cNvSpPr/>
            <p:nvPr/>
          </p:nvSpPr>
          <p:spPr>
            <a:xfrm>
              <a:off x="-5199849" y="2836211"/>
              <a:ext cx="4828564" cy="31160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STI.log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15417" y="2918517"/>
              <a:ext cx="1296391" cy="831273"/>
            </a:xfrm>
            <a:prstGeom prst="rect">
              <a:avLst/>
            </a:prstGeom>
          </p:spPr>
        </p:pic>
        <p:pic>
          <p:nvPicPr>
            <p:cNvPr id="10" name="Picture 9" descr="Ball fram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73551" y="4316523"/>
              <a:ext cx="940733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tesat.logo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58745" y="3615603"/>
              <a:ext cx="1594948" cy="499034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4917614" y="5274026"/>
              <a:ext cx="1664340" cy="755703"/>
              <a:chOff x="-1546211" y="6190905"/>
              <a:chExt cx="1664340" cy="755703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-1546211" y="6276904"/>
                <a:ext cx="1660599" cy="58109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1456252" y="6190905"/>
                <a:ext cx="1574381" cy="755703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453601" y="3816950"/>
              <a:ext cx="997527" cy="83127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/>
            <a:srcRect l="11845" t="20902" r="11976" b="32165"/>
            <a:stretch/>
          </p:blipFill>
          <p:spPr>
            <a:xfrm>
              <a:off x="-3340817" y="4083578"/>
              <a:ext cx="1442143" cy="49876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/>
            <a:srcRect t="9307"/>
            <a:stretch/>
          </p:blipFill>
          <p:spPr>
            <a:xfrm>
              <a:off x="-2721559" y="5154503"/>
              <a:ext cx="1554946" cy="4572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2697658" y="4733707"/>
              <a:ext cx="2232074" cy="36576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1032" y="6618598"/>
            <a:ext cx="1071255" cy="348887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H="1" flipV="1">
            <a:off x="1837640" y="916175"/>
            <a:ext cx="3974053" cy="2129433"/>
          </a:xfrm>
          <a:prstGeom prst="line">
            <a:avLst/>
          </a:prstGeom>
          <a:ln w="50800">
            <a:solidFill>
              <a:srgbClr val="FF0000">
                <a:alpha val="27000"/>
              </a:srgb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1770054" y="946429"/>
            <a:ext cx="3621906" cy="2364382"/>
          </a:xfrm>
          <a:prstGeom prst="line">
            <a:avLst/>
          </a:prstGeom>
          <a:ln w="50800">
            <a:solidFill>
              <a:srgbClr val="FF0000">
                <a:alpha val="27000"/>
              </a:srgb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79951" y="395934"/>
            <a:ext cx="10144248" cy="1140696"/>
          </a:xfrm>
        </p:spPr>
        <p:txBody>
          <a:bodyPr/>
          <a:lstStyle/>
          <a:p>
            <a:pPr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Flight Phasemeter on the Laser </a:t>
            </a:r>
            <a:r>
              <a:rPr lang="en-US" sz="1800" dirty="0">
                <a:solidFill>
                  <a:schemeClr val="bg1"/>
                </a:solidFill>
              </a:rPr>
              <a:t>Ranging </a:t>
            </a:r>
            <a:r>
              <a:rPr lang="en-US" sz="1800" dirty="0" smtClean="0">
                <a:solidFill>
                  <a:schemeClr val="bg1"/>
                </a:solidFill>
              </a:rPr>
              <a:t>Interferometer on </a:t>
            </a:r>
            <a:r>
              <a:rPr lang="en-US" sz="1800" smtClean="0">
                <a:solidFill>
                  <a:schemeClr val="bg1"/>
                </a:solidFill>
              </a:rPr>
              <a:t>the </a:t>
            </a:r>
            <a:br>
              <a:rPr lang="en-US" sz="1800" smtClean="0">
                <a:solidFill>
                  <a:schemeClr val="bg1"/>
                </a:solidFill>
              </a:rPr>
            </a:br>
            <a:r>
              <a:rPr lang="en-US" sz="1800" smtClean="0">
                <a:solidFill>
                  <a:schemeClr val="bg1"/>
                </a:solidFill>
              </a:rPr>
              <a:t>GRACE </a:t>
            </a:r>
            <a:r>
              <a:rPr lang="en-US" sz="1800" dirty="0" smtClean="0">
                <a:solidFill>
                  <a:schemeClr val="bg1"/>
                </a:solidFill>
              </a:rPr>
              <a:t>Follow-On Mission</a:t>
            </a: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000" b="0" dirty="0">
                <a:solidFill>
                  <a:srgbClr val="FFFFFF"/>
                </a:solidFill>
              </a:rPr>
              <a:t>An inter-spacecraft laser interferometry technology </a:t>
            </a:r>
            <a:r>
              <a:rPr lang="en-US" sz="2000" b="0">
                <a:solidFill>
                  <a:srgbClr val="FFFFFF"/>
                </a:solidFill>
              </a:rPr>
              <a:t>demonstrator </a:t>
            </a:r>
            <a:r>
              <a:rPr lang="en-US" sz="2000" b="0" smtClean="0">
                <a:solidFill>
                  <a:srgbClr val="FFFFFF"/>
                </a:solidFill>
              </a:rPr>
              <a:t/>
            </a:r>
            <a:br>
              <a:rPr lang="en-US" sz="2000" b="0" smtClean="0">
                <a:solidFill>
                  <a:srgbClr val="FFFFFF"/>
                </a:solidFill>
              </a:rPr>
            </a:br>
            <a:r>
              <a:rPr lang="en-US" sz="2000" b="0" smtClean="0">
                <a:solidFill>
                  <a:srgbClr val="FFFFFF"/>
                </a:solidFill>
              </a:rPr>
              <a:t>with </a:t>
            </a:r>
            <a:r>
              <a:rPr lang="en-US" sz="2000" b="0" dirty="0">
                <a:solidFill>
                  <a:srgbClr val="FFFFFF"/>
                </a:solidFill>
              </a:rPr>
              <a:t>similarities to LISA</a:t>
            </a:r>
            <a:endParaRPr lang="en-US" sz="2000" dirty="0">
              <a:solidFill>
                <a:srgbClr val="FFFFFF"/>
              </a:solidFill>
              <a:ea typeface="+mj-ea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4832699" y="1148002"/>
            <a:ext cx="3985167" cy="1927860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en-US" dirty="0">
              <a:solidFill>
                <a:schemeClr val="bg1"/>
              </a:solidFill>
              <a:ea typeface="+mn-ea"/>
            </a:endParaRPr>
          </a:p>
          <a:p>
            <a:pPr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chemeClr val="bg1"/>
                </a:solidFill>
                <a:ea typeface="+mn-ea"/>
              </a:rPr>
              <a:t>Robert </a:t>
            </a:r>
            <a:r>
              <a:rPr lang="en-US" sz="1800" dirty="0" err="1" smtClean="0">
                <a:solidFill>
                  <a:schemeClr val="bg1"/>
                </a:solidFill>
                <a:ea typeface="+mn-ea"/>
              </a:rPr>
              <a:t>Spero</a:t>
            </a:r>
            <a:r>
              <a:rPr lang="en-US" sz="1800" dirty="0" smtClean="0">
                <a:solidFill>
                  <a:schemeClr val="bg1"/>
                </a:solidFill>
                <a:ea typeface="+mn-ea"/>
              </a:rPr>
              <a:t> for the LRI Team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chemeClr val="bg1"/>
                </a:solidFill>
                <a:ea typeface="+mn-ea"/>
              </a:rPr>
              <a:t>NASA’s Jet Propulsion Laboratory,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chemeClr val="bg1"/>
                </a:solidFill>
                <a:ea typeface="+mn-ea"/>
              </a:rPr>
              <a:t>California Institute of Technology</a:t>
            </a:r>
            <a:endParaRPr lang="en-US" sz="1800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24654" y="6511955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Amaldi</a:t>
            </a:r>
            <a:r>
              <a:rPr lang="en-US" dirty="0" smtClean="0">
                <a:solidFill>
                  <a:schemeClr val="bg1"/>
                </a:solidFill>
              </a:rPr>
              <a:t> 12, 13 July 2017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763" y="7201598"/>
            <a:ext cx="285687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Image from http</a:t>
            </a:r>
            <a:r>
              <a:rPr lang="en-US" sz="1050" dirty="0">
                <a:solidFill>
                  <a:schemeClr val="bg1"/>
                </a:solidFill>
              </a:rPr>
              <a:t>://</a:t>
            </a:r>
            <a:r>
              <a:rPr lang="en-US" sz="1050" dirty="0" err="1">
                <a:solidFill>
                  <a:schemeClr val="bg1"/>
                </a:solidFill>
              </a:rPr>
              <a:t>www.csr.utexas.edu</a:t>
            </a:r>
            <a:r>
              <a:rPr lang="en-US" sz="1050" dirty="0">
                <a:solidFill>
                  <a:schemeClr val="bg1"/>
                </a:solidFill>
              </a:rPr>
              <a:t>/grace/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68" y="2996840"/>
            <a:ext cx="1240803" cy="77331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24830" y="2998889"/>
            <a:ext cx="945371" cy="776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5751" y="3052585"/>
            <a:ext cx="670734" cy="75979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20" y="4410685"/>
            <a:ext cx="871991" cy="5434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23775" y="2411570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smtClean="0">
                <a:solidFill>
                  <a:schemeClr val="bg1"/>
                </a:solidFill>
              </a:rPr>
              <a:t>GRACE-FO</a:t>
            </a:r>
            <a:endParaRPr lang="en-US" sz="2000" b="0" dirty="0" smtClean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12290" y="3132932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smtClean="0">
                <a:solidFill>
                  <a:schemeClr val="bg1"/>
                </a:solidFill>
              </a:rPr>
              <a:t>LRI Management</a:t>
            </a:r>
            <a:endParaRPr lang="en-US" sz="2000" b="0" dirty="0" smtClean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025597" y="4058689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smtClean="0">
                <a:solidFill>
                  <a:schemeClr val="bg1"/>
                </a:solidFill>
              </a:rPr>
              <a:t>LRI implementation</a:t>
            </a:r>
            <a:endParaRPr lang="en-US" sz="2000" b="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5880" y="7189521"/>
            <a:ext cx="5570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Inspiring video:  https://</a:t>
            </a:r>
            <a:r>
              <a:rPr lang="en-US" sz="1200" dirty="0" err="1">
                <a:solidFill>
                  <a:schemeClr val="bg1"/>
                </a:solidFill>
              </a:rPr>
              <a:t>www.youtube.com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  <a:r>
              <a:rPr lang="en-US" sz="1200" dirty="0" err="1">
                <a:solidFill>
                  <a:schemeClr val="bg1"/>
                </a:solidFill>
              </a:rPr>
              <a:t>watch?v</a:t>
            </a:r>
            <a:r>
              <a:rPr lang="en-US" sz="1200" dirty="0">
                <a:solidFill>
                  <a:schemeClr val="bg1"/>
                </a:solidFill>
              </a:rPr>
              <a:t>=</a:t>
            </a:r>
            <a:r>
              <a:rPr lang="en-US" sz="1200" dirty="0" err="1">
                <a:solidFill>
                  <a:schemeClr val="bg1"/>
                </a:solidFill>
              </a:rPr>
              <a:t>fKVPFyu_tHQ</a:t>
            </a:r>
            <a:endParaRPr lang="en-US" sz="1200" b="0" dirty="0" smtClean="0">
              <a:solidFill>
                <a:schemeClr val="bg1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1988-71C0-A64A-93C3-A41FE011AA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1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884110"/>
            <a:ext cx="8572450" cy="4525963"/>
          </a:xfrm>
        </p:spPr>
        <p:txBody>
          <a:bodyPr/>
          <a:lstStyle/>
          <a:p>
            <a:r>
              <a:rPr lang="en-US" sz="1600" dirty="0" smtClean="0"/>
              <a:t>GRACE Follow-On to launch in late 2017 or early 2018, with the first inter-spacecraft interferometer onboard, the Laser Ranging Interferometer (LRI)</a:t>
            </a:r>
          </a:p>
          <a:p>
            <a:endParaRPr lang="en-US" sz="1600" dirty="0" smtClean="0"/>
          </a:p>
          <a:p>
            <a:r>
              <a:rPr lang="en-US" sz="1600" dirty="0" smtClean="0"/>
              <a:t>The LRI is a US-German partnership. </a:t>
            </a:r>
          </a:p>
          <a:p>
            <a:pPr lvl="1"/>
            <a:r>
              <a:rPr lang="en-US" sz="1600" dirty="0" smtClean="0"/>
              <a:t>US: Phasemeter, Cavity, Laser, GSE</a:t>
            </a:r>
          </a:p>
          <a:p>
            <a:pPr lvl="1"/>
            <a:r>
              <a:rPr lang="en-US" sz="1600" dirty="0" smtClean="0"/>
              <a:t>Germany: </a:t>
            </a:r>
            <a:r>
              <a:rPr lang="en-US" sz="1600" dirty="0" err="1" smtClean="0"/>
              <a:t>Photoreceivers</a:t>
            </a:r>
            <a:r>
              <a:rPr lang="en-US" sz="1600" dirty="0" smtClean="0"/>
              <a:t>, Optical Bench, Triple Mirror Assembly, Baffles, OGSE</a:t>
            </a:r>
          </a:p>
          <a:p>
            <a:endParaRPr lang="en-US" sz="1600" dirty="0" smtClean="0"/>
          </a:p>
          <a:p>
            <a:r>
              <a:rPr lang="en-US" sz="1600" dirty="0" smtClean="0"/>
              <a:t>Instrument design and many technology elements from LISA development</a:t>
            </a:r>
          </a:p>
          <a:p>
            <a:endParaRPr lang="en-US" sz="1600" dirty="0" smtClean="0"/>
          </a:p>
          <a:p>
            <a:r>
              <a:rPr lang="en-US" sz="1600" dirty="0" smtClean="0"/>
              <a:t>The LRI mission parameters have many similarities to LISA</a:t>
            </a:r>
          </a:p>
          <a:p>
            <a:pPr lvl="1"/>
            <a:r>
              <a:rPr lang="en-US" sz="1600" dirty="0" smtClean="0"/>
              <a:t>Makes the LRI a relevant technology demonstrator for LISA</a:t>
            </a:r>
          </a:p>
          <a:p>
            <a:pPr lvl="1"/>
            <a:r>
              <a:rPr lang="en-US" sz="1600" dirty="0" smtClean="0"/>
              <a:t>Increases maturity of key LISA technologies </a:t>
            </a:r>
            <a:br>
              <a:rPr lang="en-US" sz="1600" dirty="0" smtClean="0"/>
            </a:br>
            <a:r>
              <a:rPr lang="en-US" sz="1600" dirty="0" smtClean="0"/>
              <a:t>(for US: advanced phasemeter</a:t>
            </a:r>
            <a:r>
              <a:rPr lang="en-US" sz="1600" dirty="0"/>
              <a:t> </a:t>
            </a:r>
            <a:r>
              <a:rPr lang="en-US" sz="1600" dirty="0" smtClean="0"/>
              <a:t>and Optical Cavity) 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sz="1600" dirty="0" smtClean="0"/>
              <a:t>The LRI provides viable platform to test key LISA technologies in-flight (NASA-APRA grant, PI K. McKenzie) </a:t>
            </a:r>
          </a:p>
          <a:p>
            <a:pPr lvl="1"/>
            <a:r>
              <a:rPr lang="en-US" sz="1400" dirty="0"/>
              <a:t>Time-Delay Interferometry (see S. Francis, et al., “Tone-assisted time delay interferometry on GRACE Follow-On,” Phys. Rev. D 92, 012005 </a:t>
            </a:r>
            <a:r>
              <a:rPr lang="en-US" sz="1400" dirty="0" smtClean="0"/>
              <a:t>(2015)</a:t>
            </a:r>
            <a:endParaRPr lang="en-US" sz="1600" dirty="0" smtClean="0"/>
          </a:p>
          <a:p>
            <a:pPr lvl="1"/>
            <a:r>
              <a:rPr lang="en-US" sz="1600" dirty="0" smtClean="0"/>
              <a:t>Arm locking (see J. Thorpe and K McKenzie, “Arm </a:t>
            </a:r>
            <a:r>
              <a:rPr lang="en-US" sz="1600" dirty="0"/>
              <a:t>locking with the GRACE follow-on laser ranging </a:t>
            </a:r>
            <a:r>
              <a:rPr lang="en-US" sz="1600" dirty="0" smtClean="0"/>
              <a:t>interferometer,” </a:t>
            </a:r>
            <a:r>
              <a:rPr lang="en-US" sz="1600" dirty="0"/>
              <a:t>Phys. Rev. D </a:t>
            </a:r>
            <a:r>
              <a:rPr lang="en-US" sz="1600" b="1" dirty="0"/>
              <a:t>93</a:t>
            </a:r>
            <a:r>
              <a:rPr lang="en-US" sz="1600" dirty="0"/>
              <a:t>, 042003 </a:t>
            </a:r>
            <a:r>
              <a:rPr lang="en-US" sz="1600" dirty="0" smtClean="0"/>
              <a:t>(2016)</a:t>
            </a:r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 smtClean="0"/>
          </a:p>
          <a:p>
            <a:endParaRPr lang="en-US" sz="1600" dirty="0" smtClean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1970" y="6381750"/>
            <a:ext cx="457200" cy="365125"/>
          </a:xfrm>
        </p:spPr>
        <p:txBody>
          <a:bodyPr/>
          <a:lstStyle/>
          <a:p>
            <a:fld id="{32E41988-71C0-A64A-93C3-A41FE011AA4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2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449" y="51958"/>
            <a:ext cx="6949234" cy="539787"/>
          </a:xfrm>
        </p:spPr>
        <p:txBody>
          <a:bodyPr/>
          <a:lstStyle/>
          <a:p>
            <a:r>
              <a:rPr lang="en-US" dirty="0" smtClean="0"/>
              <a:t>Post-script on calibration (1 of 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696" y="777113"/>
            <a:ext cx="8902459" cy="2237118"/>
          </a:xfrm>
        </p:spPr>
        <p:txBody>
          <a:bodyPr/>
          <a:lstStyle/>
          <a:p>
            <a:endParaRPr lang="en-US" sz="1600" dirty="0" smtClean="0"/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Lisa’s signal is strain,                  .  GRACE’s signal is gradient, same as strain.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Calibration of         is achieved by phase-to-length conversion, i.e. laser wavelength    .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Experiment underway to measure     to precision of                , suited for GRACE or LISA cavity stabilization.</a:t>
            </a:r>
          </a:p>
          <a:p>
            <a:pPr lvl="2"/>
            <a:r>
              <a:rPr lang="en-US" sz="1400" dirty="0" smtClean="0"/>
              <a:t>Measures reference cavity frequency by adding modulation sidebands at multiple of FSR</a:t>
            </a:r>
          </a:p>
          <a:p>
            <a:pPr lvl="2"/>
            <a:r>
              <a:rPr lang="en-US" sz="1400" dirty="0" smtClean="0"/>
              <a:t>Minimal hardware impact </a:t>
            </a:r>
          </a:p>
          <a:p>
            <a:pPr marL="457200" lvl="1" indent="0">
              <a:buNone/>
            </a:pPr>
            <a:endParaRPr lang="en-US" sz="1600" dirty="0" smtClean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76334" y="3990408"/>
            <a:ext cx="5740400" cy="1487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0" dirty="0" smtClean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039" y="1468054"/>
            <a:ext cx="125291" cy="171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657" y="1763628"/>
            <a:ext cx="113901" cy="155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381" y="1725361"/>
            <a:ext cx="695070" cy="2029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009" y="1137238"/>
            <a:ext cx="894536" cy="2191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092" y="1456761"/>
            <a:ext cx="269695" cy="1950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91" y="2752165"/>
            <a:ext cx="5230791" cy="39230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80330" y="6252983"/>
            <a:ext cx="508000" cy="422275"/>
          </a:xfrm>
        </p:spPr>
        <p:txBody>
          <a:bodyPr/>
          <a:lstStyle/>
          <a:p>
            <a:fld id="{32E41988-71C0-A64A-93C3-A41FE011AA4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2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34" y="770793"/>
            <a:ext cx="7239000" cy="41429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449" y="51958"/>
            <a:ext cx="6949234" cy="539787"/>
          </a:xfrm>
        </p:spPr>
        <p:txBody>
          <a:bodyPr/>
          <a:lstStyle/>
          <a:p>
            <a:r>
              <a:rPr lang="en-US" dirty="0" smtClean="0"/>
              <a:t>Post-script on calibration (2 of 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76334" y="3785254"/>
            <a:ext cx="5740400" cy="1487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0" dirty="0" smtClean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23" y="4282228"/>
            <a:ext cx="3187758" cy="2390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474" y="4395787"/>
            <a:ext cx="49823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</a:rPr>
              <a:t>Frequency correlated to temperature </a:t>
            </a:r>
            <a:r>
              <a:rPr lang="en-US" sz="1400" dirty="0" smtClean="0"/>
              <a:t>at level of ~              /K.  Candidate sources: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Cavity alignment coupling to frequency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Signal generator (easily correctable)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Thermal expansion of cavity spacer (expect               /K)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r>
              <a:rPr lang="en-US" sz="1400" dirty="0" smtClean="0"/>
              <a:t>Even without further improvement, likely adequate for GRACE 2.  Easily adequate for LISA.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 smtClean="0"/>
          </a:p>
          <a:p>
            <a:r>
              <a:rPr lang="en-US" sz="1400" dirty="0"/>
              <a:t>	</a:t>
            </a:r>
            <a:r>
              <a:rPr lang="en-US" sz="1400" dirty="0" smtClean="0"/>
              <a:t> </a:t>
            </a:r>
            <a:endParaRPr lang="en-US" sz="1400" b="0" dirty="0" smtClean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316" y="4427971"/>
            <a:ext cx="573351" cy="1725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049" y="5524232"/>
            <a:ext cx="604881" cy="1750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74670" y="6307922"/>
            <a:ext cx="444500" cy="365125"/>
          </a:xfrm>
        </p:spPr>
        <p:txBody>
          <a:bodyPr/>
          <a:lstStyle/>
          <a:p>
            <a:fld id="{32E41988-71C0-A64A-93C3-A41FE011AA4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60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2895" y="-35804"/>
            <a:ext cx="6569288" cy="808696"/>
          </a:xfrm>
        </p:spPr>
        <p:txBody>
          <a:bodyPr/>
          <a:lstStyle/>
          <a:p>
            <a:r>
              <a:rPr lang="en-US" dirty="0" smtClean="0"/>
              <a:t>Post-script on calibration (3 of 3)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16" y="3303131"/>
            <a:ext cx="6489677" cy="15503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0230" y="770626"/>
            <a:ext cx="86289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</a:rPr>
              <a:t>Big idea:  Wavelength-independent strain measurement achievable by measuring both        and       with respect to reference cavity.</a:t>
            </a:r>
          </a:p>
          <a:p>
            <a:endParaRPr lang="en-US" dirty="0"/>
          </a:p>
          <a:p>
            <a:r>
              <a:rPr lang="en-US" dirty="0" smtClean="0"/>
              <a:t>       measured as usual, with respect to laser frequency stabilized to cavity.</a:t>
            </a:r>
          </a:p>
          <a:p>
            <a:endParaRPr lang="en-US" dirty="0"/>
          </a:p>
          <a:p>
            <a:r>
              <a:rPr lang="en-US" dirty="0" smtClean="0"/>
              <a:t>    measured in units of cavity length L by (slowly) slewing lock point to adjacent mode and tracking accumulated  round-trip phase at master spacecraft while slave spacecraft remains phase-locked.</a:t>
            </a:r>
            <a:endParaRPr lang="en-US" dirty="0"/>
          </a:p>
          <a:p>
            <a:endParaRPr lang="en-US" b="0" dirty="0" smtClean="0">
              <a:solidFill>
                <a:schemeClr val="tx1"/>
              </a:solidFill>
            </a:endParaRPr>
          </a:p>
          <a:p>
            <a:endParaRPr lang="en-US" sz="2000" dirty="0"/>
          </a:p>
          <a:p>
            <a:endParaRPr lang="en-US" sz="2000" b="0" dirty="0" smtClean="0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8" y="1116303"/>
            <a:ext cx="330669" cy="2392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093" y="1142438"/>
            <a:ext cx="151158" cy="2099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79" y="1678776"/>
            <a:ext cx="355958" cy="2575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92" y="2251476"/>
            <a:ext cx="146257" cy="20313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32692" y="5539154"/>
            <a:ext cx="5058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tx1"/>
                </a:solidFill>
              </a:rPr>
              <a:t>Testable on LRI with software upload only!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43900" y="6305550"/>
            <a:ext cx="495300" cy="365125"/>
          </a:xfrm>
        </p:spPr>
        <p:txBody>
          <a:bodyPr/>
          <a:lstStyle/>
          <a:p>
            <a:fld id="{32E41988-71C0-A64A-93C3-A41FE011AA4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99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430" y="8664"/>
            <a:ext cx="6918028" cy="1143000"/>
          </a:xfrm>
        </p:spPr>
        <p:txBody>
          <a:bodyPr/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Phasemeter on the GRACE-FO Spacecraft (Airbus DS)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3185" y="6573838"/>
            <a:ext cx="460816" cy="284162"/>
          </a:xfrm>
          <a:prstGeom prst="rect">
            <a:avLst/>
          </a:prstGeom>
        </p:spPr>
        <p:txBody>
          <a:bodyPr/>
          <a:lstStyle/>
          <a:p>
            <a:fld id="{ED260844-9411-4490-B567-6E1A6DA7FDD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13" y="910405"/>
            <a:ext cx="7686545" cy="3282669"/>
          </a:xfrm>
          <a:prstGeom prst="rect">
            <a:avLst/>
          </a:prstGeom>
        </p:spPr>
      </p:pic>
      <p:sp>
        <p:nvSpPr>
          <p:cNvPr id="39" name="Shape 589"/>
          <p:cNvSpPr/>
          <p:nvPr/>
        </p:nvSpPr>
        <p:spPr>
          <a:xfrm>
            <a:off x="4483408" y="4772276"/>
            <a:ext cx="605875" cy="395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rgbClr val="0000FF"/>
                </a:solidFill>
              </a:rPr>
              <a:t>LRP</a:t>
            </a:r>
          </a:p>
        </p:txBody>
      </p:sp>
      <p:sp>
        <p:nvSpPr>
          <p:cNvPr id="43" name="Shape 593"/>
          <p:cNvSpPr/>
          <p:nvPr/>
        </p:nvSpPr>
        <p:spPr>
          <a:xfrm>
            <a:off x="2229769" y="5167573"/>
            <a:ext cx="655712" cy="395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dirty="0"/>
              <a:t>OBE</a:t>
            </a:r>
          </a:p>
        </p:txBody>
      </p:sp>
      <p:sp>
        <p:nvSpPr>
          <p:cNvPr id="45" name="Shape 596"/>
          <p:cNvSpPr/>
          <p:nvPr/>
        </p:nvSpPr>
        <p:spPr>
          <a:xfrm>
            <a:off x="1475840" y="5884912"/>
            <a:ext cx="970120" cy="395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t>Baffles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18" r="14737" b="34406"/>
          <a:stretch/>
        </p:blipFill>
        <p:spPr>
          <a:xfrm>
            <a:off x="5299810" y="4889488"/>
            <a:ext cx="2812648" cy="139106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57625" y="2955405"/>
            <a:ext cx="1015436" cy="717630"/>
          </a:xfrm>
          <a:prstGeom prst="roundRect">
            <a:avLst/>
          </a:prstGeom>
          <a:noFill/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73263" y="4808409"/>
            <a:ext cx="3065742" cy="1669796"/>
          </a:xfrm>
          <a:prstGeom prst="roundRect">
            <a:avLst/>
          </a:prstGeom>
          <a:noFill/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95910" y="3673035"/>
            <a:ext cx="1803900" cy="1216453"/>
          </a:xfrm>
          <a:prstGeom prst="straightConnector1">
            <a:avLst/>
          </a:prstGeom>
          <a:ln w="38100">
            <a:solidFill>
              <a:srgbClr val="0432FF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16864" y="4246503"/>
            <a:ext cx="3092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*Photos courtesy of Airbus and JPL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4" y="4234146"/>
            <a:ext cx="3935647" cy="25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>
            <a:spLocks noGrp="1"/>
          </p:cNvSpPr>
          <p:nvPr>
            <p:ph type="title"/>
          </p:nvPr>
        </p:nvSpPr>
        <p:spPr>
          <a:xfrm>
            <a:off x="441721" y="7937"/>
            <a:ext cx="6067426" cy="1143001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Arial"/>
                <a:cs typeface="Arial"/>
              </a:rPr>
              <a:t>GFO LRI Team</a:t>
            </a:r>
          </a:p>
        </p:txBody>
      </p:sp>
      <p:sp>
        <p:nvSpPr>
          <p:cNvPr id="681" name="Shape 681"/>
          <p:cNvSpPr/>
          <p:nvPr/>
        </p:nvSpPr>
        <p:spPr>
          <a:xfrm>
            <a:off x="1770770" y="1583149"/>
            <a:ext cx="1109803" cy="2054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67">
              <a:defRPr sz="1200" b="1" u="sng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Tesat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Daniel Troendle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Steve Windisch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Juergen Schaeufler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Felix Kern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Steffi Gross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Iris Rock 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Reinhard Baehring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Mustafa Cilo 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Simon Braeuchle 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Bjoern Siebertz 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Rudolf Bauer 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Hanno Scheife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Claus Seibert 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Christoph Seiter</a:t>
            </a:r>
          </a:p>
        </p:txBody>
      </p:sp>
      <p:sp>
        <p:nvSpPr>
          <p:cNvPr id="682" name="Shape 682"/>
          <p:cNvSpPr/>
          <p:nvPr/>
        </p:nvSpPr>
        <p:spPr>
          <a:xfrm>
            <a:off x="3221797" y="1586804"/>
            <a:ext cx="1002972" cy="3100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67">
              <a:defRPr sz="1200" b="1" u="sng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Ball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Michelle Stephens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Bob Pierce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Bengie Amparan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Gretchen Reavis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Mike Sileo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Dave Bender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Mike Comstock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Tracy Copp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Amanda Curry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Mike Davis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Larry Derouin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Michael Hoppes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Jim Howell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Carl Hunsaker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Ken Jackson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Paul Kaptchen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Jim Leitch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Aaron Mann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Mark Neitenbach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Tammy Osborne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Mike Taylor</a:t>
            </a:r>
          </a:p>
        </p:txBody>
      </p:sp>
      <p:sp>
        <p:nvSpPr>
          <p:cNvPr id="683" name="Shape 683"/>
          <p:cNvSpPr/>
          <p:nvPr/>
        </p:nvSpPr>
        <p:spPr>
          <a:xfrm>
            <a:off x="1760210" y="4804271"/>
            <a:ext cx="1200272" cy="1170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67">
              <a:spcBef>
                <a:spcPts val="211"/>
              </a:spcBef>
              <a:defRPr sz="1200" u="sng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Photline</a:t>
            </a: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Philippe LeRoux</a:t>
            </a: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Houda Brahimi</a:t>
            </a: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Pascal Blind</a:t>
            </a: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Vincent Buin</a:t>
            </a: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Fatima Oruci </a:t>
            </a: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Jerome Hennemann</a:t>
            </a:r>
          </a:p>
        </p:txBody>
      </p:sp>
      <p:sp>
        <p:nvSpPr>
          <p:cNvPr id="684" name="Shape 684"/>
          <p:cNvSpPr/>
          <p:nvPr/>
        </p:nvSpPr>
        <p:spPr>
          <a:xfrm>
            <a:off x="380901" y="1607479"/>
            <a:ext cx="1048644" cy="5193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67">
              <a:defRPr sz="1200" b="1" u="sng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JPL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Bill Klipstein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Bob Spero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Brent Ware</a:t>
            </a:r>
            <a:br>
              <a:rPr sz="85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Serge Dubovitsky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Alex Abramovici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Greg Rosalia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Marty Scarbrough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Christian Liebe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Tony Sherrill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Glenn de Vine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Kirk McKenzie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Andrew Sutton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Jeff Dickson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Brian Bachman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Alex Murray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Chris Woodruff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Yutao He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Ken Clark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David Barr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Mark Katsumura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Kameron Larsen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Jehhal Liu 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Max Bize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Mike Burke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Joseph Trinh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Doug Wang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Josh Ravich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Omid Ghassemi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Greg Taylor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Don Nguyen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Tony Grata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Rick Paynter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Valereen Essandoh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Bill Folkner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Rabi Wang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Daniel Shaddock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Peter Halverson</a:t>
            </a:r>
          </a:p>
        </p:txBody>
      </p:sp>
      <p:pic>
        <p:nvPicPr>
          <p:cNvPr id="685" name="image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637" y="1155545"/>
            <a:ext cx="844909" cy="526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image8.jpg" descr="tesat.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0201" y="1259310"/>
            <a:ext cx="1019711" cy="319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image7.jpg" descr="Ball fram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48032" y="1030558"/>
            <a:ext cx="563246" cy="547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8" name="image10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40396" y="4239732"/>
            <a:ext cx="1345572" cy="645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image6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33803" y="4515622"/>
            <a:ext cx="1200273" cy="415114"/>
          </a:xfrm>
          <a:prstGeom prst="rect">
            <a:avLst/>
          </a:prstGeom>
          <a:ln w="12700">
            <a:miter lim="400000"/>
          </a:ln>
        </p:spPr>
      </p:pic>
      <p:sp>
        <p:nvSpPr>
          <p:cNvPr id="690" name="Shape 690"/>
          <p:cNvSpPr/>
          <p:nvPr/>
        </p:nvSpPr>
        <p:spPr>
          <a:xfrm>
            <a:off x="3952545" y="4967465"/>
            <a:ext cx="1162787" cy="1138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endParaRPr sz="85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914367">
              <a:defRPr sz="1200" b="1" u="sng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ANU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Daniel Shaddock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Roland Fleddermann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Robert Ward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 dirty="0">
                <a:solidFill>
                  <a:srgbClr val="000000"/>
                </a:solidFill>
                <a:latin typeface="Arial"/>
                <a:cs typeface="Arial"/>
              </a:rPr>
              <a:t>Danielle Wuchenich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endParaRPr sz="85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endParaRPr sz="85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91" name="Shape 691"/>
          <p:cNvSpPr/>
          <p:nvPr/>
        </p:nvSpPr>
        <p:spPr>
          <a:xfrm>
            <a:off x="4382672" y="1910975"/>
            <a:ext cx="1503190" cy="161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67">
              <a:spcBef>
                <a:spcPts val="211"/>
              </a:spcBef>
              <a:defRPr sz="1200" b="1" u="sng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AEI</a:t>
            </a: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Gerhard Heinzel</a:t>
            </a: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Ben Sheard</a:t>
            </a:r>
            <a:endParaRPr sz="850" b="1" u="sng">
              <a:solidFill>
                <a:srgbClr val="000000"/>
              </a:solidFill>
              <a:latin typeface="Arial"/>
              <a:cs typeface="Arial"/>
            </a:endParaRP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Christoph Mahrdt</a:t>
            </a: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Vitali Müller</a:t>
            </a: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Daniel Schütze</a:t>
            </a: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Gunnar Stede</a:t>
            </a: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Alexander Görth</a:t>
            </a: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Germán Fernández Barranco</a:t>
            </a:r>
          </a:p>
        </p:txBody>
      </p:sp>
      <p:pic>
        <p:nvPicPr>
          <p:cNvPr id="692" name="image5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30657" y="1130575"/>
            <a:ext cx="807219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image6.jpg" descr="STI.logo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43764" y="1127890"/>
            <a:ext cx="907474" cy="581891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Shape 694"/>
          <p:cNvSpPr/>
          <p:nvPr/>
        </p:nvSpPr>
        <p:spPr>
          <a:xfrm>
            <a:off x="7375177" y="4718719"/>
            <a:ext cx="1109803" cy="696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67">
              <a:spcBef>
                <a:spcPts val="211"/>
              </a:spcBef>
              <a:defRPr sz="1200" u="sng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LRI </a:t>
            </a: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Dennis Weise</a:t>
            </a: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Reinhold Flatscher</a:t>
            </a: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Simon Doerr</a:t>
            </a:r>
          </a:p>
        </p:txBody>
      </p:sp>
      <p:pic>
        <p:nvPicPr>
          <p:cNvPr id="695" name="image1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69675" y="4257331"/>
            <a:ext cx="1120807" cy="415114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Shape 696"/>
          <p:cNvSpPr/>
          <p:nvPr/>
        </p:nvSpPr>
        <p:spPr>
          <a:xfrm>
            <a:off x="5641095" y="4292025"/>
            <a:ext cx="1223732" cy="1427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endParaRPr sz="850" b="1">
              <a:solidFill>
                <a:srgbClr val="000000"/>
              </a:solidFill>
              <a:latin typeface="Arial"/>
              <a:cs typeface="Arial"/>
            </a:endParaRPr>
          </a:p>
          <a:p>
            <a:pPr defTabSz="914367">
              <a:spcBef>
                <a:spcPts val="211"/>
              </a:spcBef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endParaRPr sz="850" b="1">
              <a:solidFill>
                <a:srgbClr val="000000"/>
              </a:solidFill>
              <a:latin typeface="Arial"/>
              <a:cs typeface="Arial"/>
            </a:endParaRPr>
          </a:p>
          <a:p>
            <a:pPr defTabSz="914367">
              <a:defRPr sz="1200" b="1" u="sng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Cassidian - TMA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Georg Luichtel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Roswitha Keppeler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Malte Schwarzer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Martin Hinz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Marcus Zimmermann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Gerhard Dersch</a:t>
            </a:r>
          </a:p>
          <a:p>
            <a:pPr defTabSz="914367"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Gerhard Reile</a:t>
            </a:r>
          </a:p>
        </p:txBody>
      </p:sp>
      <p:pic>
        <p:nvPicPr>
          <p:cNvPr id="697" name="image14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337457" y="4206682"/>
            <a:ext cx="1651647" cy="27064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Shape 698"/>
          <p:cNvSpPr/>
          <p:nvPr/>
        </p:nvSpPr>
        <p:spPr>
          <a:xfrm>
            <a:off x="7448530" y="1700544"/>
            <a:ext cx="1162787" cy="1269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67">
              <a:defRPr sz="1200" b="1" u="sng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DLR - QPR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Andreas Eckardt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Thomas Mangoldt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Bernd Zender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Burkhardt Guenther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Thomas Lieder</a:t>
            </a:r>
            <a:br>
              <a:rPr sz="850" b="1">
                <a:solidFill>
                  <a:srgbClr val="000000"/>
                </a:solidFill>
                <a:latin typeface="Arial"/>
                <a:cs typeface="Arial"/>
              </a:rPr>
            </a:b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Josep Sanjuan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Martin Gohlke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Claus Braxmaier</a:t>
            </a:r>
          </a:p>
        </p:txBody>
      </p:sp>
      <p:pic>
        <p:nvPicPr>
          <p:cNvPr id="699" name="image69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282461" y="984257"/>
            <a:ext cx="768097" cy="640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0" name="image70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124692" y="3124024"/>
            <a:ext cx="1345572" cy="395639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Shape 701"/>
          <p:cNvSpPr/>
          <p:nvPr/>
        </p:nvSpPr>
        <p:spPr>
          <a:xfrm>
            <a:off x="7476342" y="3550030"/>
            <a:ext cx="907474" cy="484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67">
              <a:defRPr sz="1200" b="1" u="sng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Apcon - OBE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Anton Lebeda</a:t>
            </a:r>
          </a:p>
          <a:p>
            <a:pPr defTabSz="914367">
              <a:defRPr sz="1200">
                <a:solidFill>
                  <a:srgbClr val="929292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Arnold Lebeda</a:t>
            </a:r>
          </a:p>
        </p:txBody>
      </p:sp>
      <p:sp>
        <p:nvSpPr>
          <p:cNvPr id="702" name="Shape 702"/>
          <p:cNvSpPr/>
          <p:nvPr/>
        </p:nvSpPr>
        <p:spPr>
          <a:xfrm>
            <a:off x="6018547" y="1729403"/>
            <a:ext cx="1162788" cy="2275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184">
              <a:spcBef>
                <a:spcPts val="211"/>
              </a:spcBef>
              <a:buFont typeface="Arial"/>
              <a:defRPr sz="1200" b="1" u="sng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STI</a:t>
            </a:r>
          </a:p>
          <a:p>
            <a:pPr defTabSz="457184">
              <a:spcBef>
                <a:spcPts val="211"/>
              </a:spcBef>
              <a:buFont typeface="Arial"/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Frank Gilles</a:t>
            </a:r>
          </a:p>
          <a:p>
            <a:pPr defTabSz="457184">
              <a:spcBef>
                <a:spcPts val="211"/>
              </a:spcBef>
              <a:buFont typeface="Arial"/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Kolja Nicklaus</a:t>
            </a:r>
          </a:p>
          <a:p>
            <a:pPr defTabSz="457184">
              <a:spcBef>
                <a:spcPts val="211"/>
              </a:spcBef>
              <a:buFont typeface="Arial"/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Kai Voss</a:t>
            </a:r>
          </a:p>
          <a:p>
            <a:pPr defTabSz="457184">
              <a:spcBef>
                <a:spcPts val="211"/>
              </a:spcBef>
              <a:buFont typeface="Arial"/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Rudolf Faimann</a:t>
            </a:r>
          </a:p>
          <a:p>
            <a:pPr defTabSz="457184">
              <a:spcBef>
                <a:spcPts val="211"/>
              </a:spcBef>
              <a:buFont typeface="Arial"/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Manfred von Hoegen</a:t>
            </a:r>
          </a:p>
          <a:p>
            <a:pPr defTabSz="457184">
              <a:spcBef>
                <a:spcPts val="211"/>
              </a:spcBef>
              <a:buFont typeface="Arial"/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Melanie Grossnick</a:t>
            </a:r>
          </a:p>
          <a:p>
            <a:pPr defTabSz="457184">
              <a:spcBef>
                <a:spcPts val="211"/>
              </a:spcBef>
              <a:buFont typeface="Arial"/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Mark Herding</a:t>
            </a:r>
          </a:p>
          <a:p>
            <a:pPr defTabSz="457184">
              <a:spcBef>
                <a:spcPts val="211"/>
              </a:spcBef>
              <a:buFont typeface="Arial"/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Timo Liebherr </a:t>
            </a:r>
          </a:p>
          <a:p>
            <a:pPr defTabSz="457184">
              <a:spcBef>
                <a:spcPts val="211"/>
              </a:spcBef>
              <a:buFont typeface="Arial"/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Anne Götz</a:t>
            </a:r>
          </a:p>
          <a:p>
            <a:pPr defTabSz="457184">
              <a:spcBef>
                <a:spcPts val="211"/>
              </a:spcBef>
              <a:buFont typeface="Arial"/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Marina Dehne</a:t>
            </a:r>
          </a:p>
          <a:p>
            <a:pPr defTabSz="457184">
              <a:spcBef>
                <a:spcPts val="211"/>
              </a:spcBef>
              <a:buFont typeface="Arial"/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Vadim Pflug</a:t>
            </a:r>
          </a:p>
          <a:p>
            <a:pPr defTabSz="457184">
              <a:spcBef>
                <a:spcPts val="211"/>
              </a:spcBef>
              <a:buFont typeface="Arial"/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Christian Diekmann</a:t>
            </a:r>
          </a:p>
          <a:p>
            <a:pPr defTabSz="457184">
              <a:spcBef>
                <a:spcPts val="211"/>
              </a:spcBef>
              <a:buFont typeface="Arial"/>
              <a:defRPr sz="1200">
                <a:solidFill>
                  <a:srgbClr val="79797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850" b="1">
                <a:solidFill>
                  <a:srgbClr val="000000"/>
                </a:solidFill>
                <a:latin typeface="Arial"/>
                <a:cs typeface="Arial"/>
              </a:rPr>
              <a:t>Andreas Baatzsch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08096" y="6436081"/>
            <a:ext cx="435904" cy="365125"/>
          </a:xfrm>
        </p:spPr>
        <p:txBody>
          <a:bodyPr/>
          <a:lstStyle/>
          <a:p>
            <a:fld id="{32E41988-71C0-A64A-93C3-A41FE011AA4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62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90" y="65836"/>
            <a:ext cx="6454788" cy="885616"/>
          </a:xfrm>
        </p:spPr>
        <p:txBody>
          <a:bodyPr/>
          <a:lstStyle/>
          <a:p>
            <a:r>
              <a:rPr lang="en-US" b="0" dirty="0" smtClean="0"/>
              <a:t>JPL LISA Interferometry References </a:t>
            </a:r>
            <a:endParaRPr lang="en-US" b="0" dirty="0"/>
          </a:p>
        </p:txBody>
      </p:sp>
      <p:sp>
        <p:nvSpPr>
          <p:cNvPr id="7" name="Rectangle 38"/>
          <p:cNvSpPr>
            <a:spLocks/>
          </p:cNvSpPr>
          <p:nvPr/>
        </p:nvSpPr>
        <p:spPr bwMode="auto">
          <a:xfrm>
            <a:off x="292028" y="6357937"/>
            <a:ext cx="885197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984"/>
              </a:spcBef>
            </a:pPr>
            <a:endParaRPr lang="en-US" sz="1200" b="0" dirty="0">
              <a:latin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410" y="1025014"/>
            <a:ext cx="885444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b="0" dirty="0" smtClean="0"/>
              <a:t>JPL LISA interferometry contributions since 1996:</a:t>
            </a:r>
            <a:endParaRPr lang="en-US" sz="1600" b="0" dirty="0" smtClean="0">
              <a:latin typeface="Times"/>
              <a:cs typeface="Times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1600" b="0" dirty="0" smtClean="0">
                <a:latin typeface="Times"/>
                <a:cs typeface="Times"/>
              </a:rPr>
              <a:t>Time Delay Interferometry</a:t>
            </a:r>
            <a:r>
              <a:rPr lang="en-US" sz="1600" b="0" baseline="30000" dirty="0" smtClean="0">
                <a:latin typeface="Times"/>
                <a:cs typeface="Times"/>
              </a:rPr>
              <a:t>1</a:t>
            </a:r>
            <a:r>
              <a:rPr lang="en-US" sz="1600" b="0" dirty="0" smtClean="0">
                <a:latin typeface="Times"/>
                <a:cs typeface="Times"/>
              </a:rPr>
              <a:t>  (1999)</a:t>
            </a:r>
            <a:endParaRPr lang="en-US" sz="1600" b="0" dirty="0">
              <a:latin typeface="Times"/>
              <a:cs typeface="Times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1600" b="0" dirty="0">
                <a:latin typeface="Times"/>
                <a:cs typeface="Times"/>
              </a:rPr>
              <a:t>Post-processing interpolation </a:t>
            </a:r>
            <a:r>
              <a:rPr lang="en-US" sz="1600" b="0" dirty="0" smtClean="0">
                <a:latin typeface="Times"/>
                <a:cs typeface="Times"/>
              </a:rPr>
              <a:t>TDI</a:t>
            </a:r>
            <a:r>
              <a:rPr lang="en-US" sz="1600" b="0" baseline="30000" dirty="0" smtClean="0">
                <a:latin typeface="Times"/>
                <a:cs typeface="Times"/>
              </a:rPr>
              <a:t>2</a:t>
            </a:r>
            <a:r>
              <a:rPr lang="en-US" sz="1600" b="0" dirty="0" smtClean="0">
                <a:latin typeface="Times"/>
                <a:cs typeface="Times"/>
              </a:rPr>
              <a:t> </a:t>
            </a:r>
            <a:r>
              <a:rPr lang="en-US" sz="1600" b="0" dirty="0">
                <a:latin typeface="Times"/>
                <a:cs typeface="Times"/>
              </a:rPr>
              <a:t>– TDI made practical on a spacecraft (2003)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b="0" dirty="0" smtClean="0">
                <a:latin typeface="Times"/>
                <a:cs typeface="Times"/>
              </a:rPr>
              <a:t>Development </a:t>
            </a:r>
            <a:r>
              <a:rPr lang="en-US" sz="1600" b="0" dirty="0">
                <a:latin typeface="Times"/>
                <a:cs typeface="Times"/>
              </a:rPr>
              <a:t>of Arm </a:t>
            </a:r>
            <a:r>
              <a:rPr lang="en-US" sz="1600" b="0" dirty="0" smtClean="0">
                <a:latin typeface="Times"/>
                <a:cs typeface="Times"/>
              </a:rPr>
              <a:t>locking</a:t>
            </a:r>
            <a:r>
              <a:rPr lang="en-US" sz="1600" b="0" baseline="30000" dirty="0" smtClean="0">
                <a:latin typeface="Times"/>
                <a:cs typeface="Times"/>
              </a:rPr>
              <a:t>3,4 </a:t>
            </a:r>
            <a:r>
              <a:rPr lang="en-US" sz="1600" b="0" dirty="0" smtClean="0">
                <a:latin typeface="Times"/>
                <a:cs typeface="Times"/>
              </a:rPr>
              <a:t>- Use </a:t>
            </a:r>
            <a:r>
              <a:rPr lang="en-US" sz="1600" b="0" dirty="0">
                <a:latin typeface="Times"/>
                <a:cs typeface="Times"/>
              </a:rPr>
              <a:t>LISA arms as frequency </a:t>
            </a:r>
            <a:r>
              <a:rPr lang="en-US" sz="1600" b="0" dirty="0" smtClean="0">
                <a:latin typeface="Times"/>
                <a:cs typeface="Times"/>
              </a:rPr>
              <a:t>reference</a:t>
            </a:r>
            <a:endParaRPr lang="en-US" sz="1600" b="0" dirty="0">
              <a:latin typeface="Times"/>
              <a:cs typeface="Times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1600" b="0" dirty="0">
                <a:latin typeface="Times"/>
                <a:cs typeface="Times"/>
              </a:rPr>
              <a:t>Velocity-correcting Time Delay </a:t>
            </a:r>
            <a:r>
              <a:rPr lang="en-US" sz="1600" b="0" dirty="0" smtClean="0">
                <a:latin typeface="Times"/>
                <a:cs typeface="Times"/>
              </a:rPr>
              <a:t>Interferometry</a:t>
            </a:r>
            <a:r>
              <a:rPr lang="en-US" sz="1600" b="0" baseline="30000" dirty="0" smtClean="0">
                <a:latin typeface="Times"/>
                <a:cs typeface="Times"/>
              </a:rPr>
              <a:t>5 </a:t>
            </a:r>
            <a:r>
              <a:rPr lang="en-US" sz="1600" b="0" dirty="0" smtClean="0">
                <a:latin typeface="Times"/>
                <a:cs typeface="Times"/>
              </a:rPr>
              <a:t>(2004)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b="0" dirty="0" smtClean="0">
                <a:latin typeface="Times"/>
                <a:cs typeface="Times"/>
              </a:rPr>
              <a:t>Demonstration of clock noise suppression</a:t>
            </a:r>
            <a:r>
              <a:rPr lang="en-US" sz="1600" b="0" baseline="30000" dirty="0" smtClean="0">
                <a:latin typeface="Times"/>
                <a:cs typeface="Times"/>
              </a:rPr>
              <a:t>6</a:t>
            </a:r>
            <a:r>
              <a:rPr lang="en-US" sz="1600" b="0" dirty="0" smtClean="0">
                <a:latin typeface="Times"/>
                <a:cs typeface="Times"/>
              </a:rPr>
              <a:t> 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latin typeface="Times"/>
                <a:cs typeface="Times"/>
              </a:rPr>
              <a:t>LISA Phasemeter TRL 4 Technical Report</a:t>
            </a:r>
            <a:r>
              <a:rPr lang="en-US" sz="1600" baseline="30000" dirty="0" smtClean="0">
                <a:latin typeface="Times"/>
                <a:cs typeface="Times"/>
              </a:rPr>
              <a:t>13</a:t>
            </a:r>
            <a:endParaRPr lang="en-US" sz="1600" b="0" dirty="0" smtClean="0">
              <a:latin typeface="Times"/>
              <a:cs typeface="Times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1600" b="0" dirty="0" smtClean="0">
                <a:latin typeface="Times"/>
                <a:cs typeface="Times"/>
              </a:rPr>
              <a:t>First </a:t>
            </a:r>
            <a:r>
              <a:rPr lang="en-US" sz="1600" b="0" dirty="0">
                <a:latin typeface="Times"/>
                <a:cs typeface="Times"/>
              </a:rPr>
              <a:t>experimental demonstration of </a:t>
            </a:r>
            <a:r>
              <a:rPr lang="en-US" sz="1600" b="0" dirty="0" smtClean="0">
                <a:latin typeface="Times"/>
                <a:cs typeface="Times"/>
              </a:rPr>
              <a:t>TDI</a:t>
            </a:r>
            <a:r>
              <a:rPr lang="en-US" sz="1600" b="0" baseline="30000" dirty="0" smtClean="0">
                <a:latin typeface="Times"/>
                <a:cs typeface="Times"/>
              </a:rPr>
              <a:t>7 </a:t>
            </a:r>
            <a:r>
              <a:rPr lang="en-US" sz="1600" b="0" dirty="0">
                <a:latin typeface="Times"/>
                <a:cs typeface="Times"/>
              </a:rPr>
              <a:t>(</a:t>
            </a:r>
            <a:r>
              <a:rPr lang="en-US" sz="1600" b="0" dirty="0" smtClean="0">
                <a:latin typeface="Times"/>
                <a:cs typeface="Times"/>
              </a:rPr>
              <a:t>2008)</a:t>
            </a:r>
            <a:endParaRPr lang="en-US" sz="1600" b="0" dirty="0">
              <a:latin typeface="Times"/>
              <a:cs typeface="Times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1600" b="0" dirty="0">
                <a:latin typeface="Times"/>
                <a:cs typeface="Times"/>
              </a:rPr>
              <a:t>Invention of </a:t>
            </a:r>
            <a:r>
              <a:rPr lang="en-US" sz="1600" b="0" dirty="0" err="1">
                <a:latin typeface="Times"/>
                <a:cs typeface="Times"/>
              </a:rPr>
              <a:t>picometer</a:t>
            </a:r>
            <a:r>
              <a:rPr lang="en-US" sz="1600" b="0" dirty="0">
                <a:latin typeface="Times"/>
                <a:cs typeface="Times"/>
              </a:rPr>
              <a:t> </a:t>
            </a:r>
            <a:r>
              <a:rPr lang="en-US" sz="1600" b="0" dirty="0" err="1">
                <a:latin typeface="Times"/>
                <a:cs typeface="Times"/>
              </a:rPr>
              <a:t>phasemeter</a:t>
            </a:r>
            <a:r>
              <a:rPr lang="en-US" sz="1600" b="0" dirty="0">
                <a:latin typeface="Times"/>
                <a:cs typeface="Times"/>
              </a:rPr>
              <a:t> (US 7,511,469)</a:t>
            </a:r>
            <a:endParaRPr lang="en-US" sz="1600" b="0" baseline="30000" dirty="0">
              <a:latin typeface="Times"/>
              <a:cs typeface="Times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1600" b="0" dirty="0" smtClean="0">
                <a:latin typeface="Times"/>
                <a:cs typeface="Times"/>
              </a:rPr>
              <a:t>Optical ranging to absolute accuracy to 0.2m rms</a:t>
            </a:r>
            <a:r>
              <a:rPr lang="en-US" sz="1600" b="0" baseline="30000" dirty="0">
                <a:latin typeface="Times"/>
                <a:cs typeface="Times"/>
              </a:rPr>
              <a:t>8</a:t>
            </a:r>
            <a:endParaRPr lang="en-US" sz="1600" b="0" baseline="30000" dirty="0" smtClean="0">
              <a:latin typeface="Times"/>
              <a:cs typeface="Times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1600" b="0" dirty="0" smtClean="0">
                <a:latin typeface="Times"/>
                <a:cs typeface="Times"/>
              </a:rPr>
              <a:t>Optical Communications  on the laser link (20 kbps)</a:t>
            </a:r>
            <a:r>
              <a:rPr lang="en-US" sz="1600" b="0" baseline="30000" dirty="0" smtClean="0">
                <a:latin typeface="Times"/>
                <a:cs typeface="Times"/>
              </a:rPr>
              <a:t>8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FFFFFF"/>
                </a:solidFill>
                <a:latin typeface="Times"/>
                <a:cs typeface="Times"/>
              </a:rPr>
              <a:t>Track very low </a:t>
            </a:r>
            <a:r>
              <a:rPr lang="en-US" sz="1600" b="0" dirty="0">
                <a:solidFill>
                  <a:srgbClr val="FFFFFF"/>
                </a:solidFill>
                <a:latin typeface="Times"/>
                <a:cs typeface="Times"/>
              </a:rPr>
              <a:t>light power </a:t>
            </a:r>
            <a:r>
              <a:rPr lang="en-US" sz="1600" b="0" dirty="0" smtClean="0">
                <a:solidFill>
                  <a:srgbClr val="FFFFFF"/>
                </a:solidFill>
                <a:latin typeface="Times"/>
                <a:cs typeface="Times"/>
              </a:rPr>
              <a:t>(&lt;3pW)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FFFFFF"/>
                </a:solidFill>
                <a:latin typeface="Times"/>
                <a:cs typeface="Times"/>
              </a:rPr>
              <a:t>Design of the </a:t>
            </a:r>
            <a:r>
              <a:rPr lang="en-US" sz="1600" b="0" dirty="0">
                <a:latin typeface="Times"/>
                <a:cs typeface="Times"/>
              </a:rPr>
              <a:t>GRACE Follow-On </a:t>
            </a:r>
            <a:r>
              <a:rPr lang="en-US" sz="1600" b="0" dirty="0" smtClean="0">
                <a:latin typeface="Times"/>
                <a:cs typeface="Times"/>
              </a:rPr>
              <a:t>LRI</a:t>
            </a:r>
            <a:r>
              <a:rPr lang="en-US" sz="1600" b="0" baseline="30000" dirty="0" smtClean="0">
                <a:latin typeface="Times"/>
                <a:cs typeface="Times"/>
              </a:rPr>
              <a:t>9 </a:t>
            </a:r>
            <a:r>
              <a:rPr lang="en-US" sz="1600" b="0" dirty="0" smtClean="0">
                <a:latin typeface="Times"/>
                <a:cs typeface="Times"/>
              </a:rPr>
              <a:t>(2012)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FFFFFF"/>
                </a:solidFill>
                <a:latin typeface="Times"/>
                <a:cs typeface="Times"/>
              </a:rPr>
              <a:t>Differential </a:t>
            </a:r>
            <a:r>
              <a:rPr lang="en-US" sz="1600" b="0" dirty="0" err="1">
                <a:solidFill>
                  <a:srgbClr val="FFFFFF"/>
                </a:solidFill>
                <a:latin typeface="Times"/>
                <a:cs typeface="Times"/>
              </a:rPr>
              <a:t>Wavefront</a:t>
            </a:r>
            <a:r>
              <a:rPr lang="en-US" sz="1600" b="0" dirty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1600" b="0" dirty="0" smtClean="0">
                <a:solidFill>
                  <a:srgbClr val="FFFFFF"/>
                </a:solidFill>
                <a:latin typeface="Times"/>
                <a:cs typeface="Times"/>
              </a:rPr>
              <a:t>Sensing Demonstrated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b="0" dirty="0" smtClean="0">
                <a:latin typeface="Times"/>
                <a:cs typeface="Times"/>
              </a:rPr>
              <a:t>Design of LISA TDI experiment for GRACE Follow-On LRI</a:t>
            </a:r>
            <a:r>
              <a:rPr lang="en-US" sz="1600" b="0" baseline="30000" dirty="0" smtClean="0">
                <a:latin typeface="Times"/>
                <a:cs typeface="Times"/>
              </a:rPr>
              <a:t>10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b="0" dirty="0">
                <a:latin typeface="Times"/>
                <a:cs typeface="Times"/>
              </a:rPr>
              <a:t>Design of LISA </a:t>
            </a:r>
            <a:r>
              <a:rPr lang="en-US" sz="1600" b="0" dirty="0" smtClean="0">
                <a:latin typeface="Times"/>
                <a:cs typeface="Times"/>
              </a:rPr>
              <a:t>Arm Locking experiment </a:t>
            </a:r>
            <a:r>
              <a:rPr lang="en-US" sz="1600" b="0" dirty="0">
                <a:latin typeface="Times"/>
                <a:cs typeface="Times"/>
              </a:rPr>
              <a:t>for GRACE Follow-On </a:t>
            </a:r>
            <a:r>
              <a:rPr lang="en-US" sz="1600" b="0" dirty="0" smtClean="0">
                <a:latin typeface="Times"/>
                <a:cs typeface="Times"/>
              </a:rPr>
              <a:t>LRI</a:t>
            </a:r>
            <a:r>
              <a:rPr lang="en-US" sz="1600" b="0" baseline="30000" dirty="0" smtClean="0">
                <a:latin typeface="Times"/>
                <a:cs typeface="Times"/>
              </a:rPr>
              <a:t>11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b="0" dirty="0" smtClean="0">
                <a:latin typeface="Times"/>
                <a:cs typeface="Times"/>
              </a:rPr>
              <a:t>Developed Flight Cavity </a:t>
            </a:r>
            <a:r>
              <a:rPr lang="en-US" sz="1600" b="0" baseline="30000" dirty="0" smtClean="0">
                <a:latin typeface="Times"/>
                <a:cs typeface="Times"/>
              </a:rPr>
              <a:t>12</a:t>
            </a:r>
          </a:p>
          <a:p>
            <a:pPr marL="342900" indent="-342900">
              <a:buFont typeface="Arial"/>
              <a:buChar char="•"/>
            </a:pPr>
            <a:endParaRPr lang="en-US" sz="1600" b="0" dirty="0" smtClean="0"/>
          </a:p>
          <a:p>
            <a:pPr marL="342900" indent="-342900">
              <a:buFont typeface="Arial"/>
              <a:buChar char="•"/>
            </a:pPr>
            <a:endParaRPr lang="en-US" sz="1600" b="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3724598" y="4968556"/>
            <a:ext cx="70911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0" dirty="0" smtClean="0"/>
              <a:t>1 </a:t>
            </a:r>
            <a:r>
              <a:rPr lang="en-US" sz="800" b="0" dirty="0"/>
              <a:t>J. W. Armstrong, F. B. </a:t>
            </a:r>
            <a:r>
              <a:rPr lang="en-US" sz="800" b="0" dirty="0" err="1"/>
              <a:t>Estabrook</a:t>
            </a:r>
            <a:r>
              <a:rPr lang="en-US" sz="800" b="0" dirty="0"/>
              <a:t>, and M. Tinto, </a:t>
            </a:r>
            <a:r>
              <a:rPr lang="en-US" sz="800" b="0" dirty="0" err="1"/>
              <a:t>ApJ</a:t>
            </a:r>
            <a:r>
              <a:rPr lang="en-US" sz="800" b="0" dirty="0"/>
              <a:t> 527 814 (1999)</a:t>
            </a:r>
            <a:endParaRPr lang="en-US" sz="800" b="0" dirty="0" smtClean="0"/>
          </a:p>
          <a:p>
            <a:r>
              <a:rPr lang="en-US" sz="800" b="0" dirty="0" smtClean="0"/>
              <a:t>2 D</a:t>
            </a:r>
            <a:r>
              <a:rPr lang="en-US" sz="800" b="0" dirty="0"/>
              <a:t>. A. </a:t>
            </a:r>
            <a:r>
              <a:rPr lang="en-US" sz="800" b="0" dirty="0" smtClean="0"/>
              <a:t>Shaddock, </a:t>
            </a:r>
            <a:r>
              <a:rPr lang="en-US" sz="800" b="0" dirty="0"/>
              <a:t>B. Ware, </a:t>
            </a:r>
            <a:r>
              <a:rPr lang="en-US" sz="800" b="0" dirty="0" smtClean="0"/>
              <a:t>RE </a:t>
            </a:r>
            <a:r>
              <a:rPr lang="en-US" sz="800" b="0" dirty="0" err="1" smtClean="0"/>
              <a:t>Spero</a:t>
            </a:r>
            <a:r>
              <a:rPr lang="en-US" sz="800" b="0" dirty="0" smtClean="0"/>
              <a:t>, M </a:t>
            </a:r>
            <a:r>
              <a:rPr lang="en-US" sz="800" b="0" dirty="0" err="1" smtClean="0"/>
              <a:t>Valisineri</a:t>
            </a:r>
            <a:r>
              <a:rPr lang="en-US" sz="800" b="0" dirty="0" smtClean="0"/>
              <a:t> PRD (2004)</a:t>
            </a:r>
            <a:endParaRPr lang="en-US" sz="800" b="0" dirty="0"/>
          </a:p>
          <a:p>
            <a:r>
              <a:rPr lang="en-US" sz="800" b="0" dirty="0"/>
              <a:t>3</a:t>
            </a:r>
            <a:r>
              <a:rPr lang="en-US" sz="800" b="0" dirty="0" smtClean="0"/>
              <a:t> </a:t>
            </a:r>
            <a:r>
              <a:rPr lang="en-US" sz="800" b="0" dirty="0"/>
              <a:t>B. S. </a:t>
            </a:r>
            <a:r>
              <a:rPr lang="en-US" sz="800" b="0" dirty="0" err="1"/>
              <a:t>Sheard</a:t>
            </a:r>
            <a:r>
              <a:rPr lang="en-US" sz="800" b="0" dirty="0"/>
              <a:t>, M. B. Gray, D. E. McClelland, and D. A. Shaddock, Phys. </a:t>
            </a:r>
            <a:r>
              <a:rPr lang="en-US" sz="800" b="0" dirty="0" err="1"/>
              <a:t>Lett</a:t>
            </a:r>
            <a:r>
              <a:rPr lang="en-US" sz="800" b="0" dirty="0"/>
              <a:t>. A 320, 9 (2003)</a:t>
            </a:r>
            <a:r>
              <a:rPr lang="en-US" sz="800" b="0" dirty="0" smtClean="0"/>
              <a:t>.</a:t>
            </a:r>
            <a:br>
              <a:rPr lang="en-US" sz="800" b="0" dirty="0" smtClean="0"/>
            </a:br>
            <a:r>
              <a:rPr lang="en-US" sz="800" b="0" dirty="0" smtClean="0"/>
              <a:t>4 </a:t>
            </a:r>
            <a:r>
              <a:rPr lang="en-US" sz="800" b="0" dirty="0"/>
              <a:t>K. McKenzie, R. E. </a:t>
            </a:r>
            <a:r>
              <a:rPr lang="en-US" sz="800" b="0" dirty="0" err="1"/>
              <a:t>Spero</a:t>
            </a:r>
            <a:r>
              <a:rPr lang="en-US" sz="800" b="0" dirty="0"/>
              <a:t>, and D. A. Shaddock</a:t>
            </a:r>
            <a:r>
              <a:rPr lang="en-US" sz="800" b="0" dirty="0" smtClean="0"/>
              <a:t>, Phys</a:t>
            </a:r>
            <a:r>
              <a:rPr lang="en-US" sz="800" b="0" dirty="0"/>
              <a:t>. Rev. D 80 102003 (2009</a:t>
            </a:r>
            <a:r>
              <a:rPr lang="en-US" sz="800" b="0" dirty="0" smtClean="0"/>
              <a:t>)</a:t>
            </a:r>
            <a:br>
              <a:rPr lang="en-US" sz="800" b="0" dirty="0" smtClean="0"/>
            </a:br>
            <a:r>
              <a:rPr lang="en-US" sz="800" b="0" dirty="0" smtClean="0"/>
              <a:t>5 D.A. Shaddock et al PRD (2003)</a:t>
            </a:r>
          </a:p>
          <a:p>
            <a:r>
              <a:rPr lang="en-US" sz="800" b="0" dirty="0" smtClean="0"/>
              <a:t>6 </a:t>
            </a:r>
            <a:r>
              <a:rPr lang="en-US" sz="800" b="0" dirty="0"/>
              <a:t>W. </a:t>
            </a:r>
            <a:r>
              <a:rPr lang="en-US" sz="800" b="0" dirty="0" err="1"/>
              <a:t>Klipstein</a:t>
            </a:r>
            <a:r>
              <a:rPr lang="en-US" sz="800" b="0" dirty="0"/>
              <a:t> et al.</a:t>
            </a:r>
            <a:r>
              <a:rPr lang="en-US" sz="800" b="0" dirty="0" smtClean="0"/>
              <a:t>, </a:t>
            </a:r>
            <a:r>
              <a:rPr lang="en-US" sz="800" b="0" dirty="0"/>
              <a:t>AIP Conf. Ser. No. 873 </a:t>
            </a:r>
            <a:r>
              <a:rPr lang="en-US" sz="800" b="0" dirty="0" smtClean="0"/>
              <a:t>(2006)</a:t>
            </a:r>
            <a:br>
              <a:rPr lang="en-US" sz="800" b="0" dirty="0" smtClean="0"/>
            </a:br>
            <a:r>
              <a:rPr lang="en-US" sz="800" b="0" dirty="0" smtClean="0">
                <a:latin typeface="Helvetica Neue" charset="0"/>
                <a:cs typeface="Helvetica Neue" charset="0"/>
                <a:sym typeface="Helvetica Neue" charset="0"/>
              </a:rPr>
              <a:t>7</a:t>
            </a:r>
            <a:r>
              <a:rPr lang="en-US" sz="800" b="0" baseline="30000" dirty="0" smtClean="0">
                <a:latin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800" b="0" dirty="0" smtClean="0">
                <a:latin typeface="Helvetica Neue" charset="0"/>
                <a:cs typeface="Helvetica Neue" charset="0"/>
                <a:sym typeface="Helvetica Neue" charset="0"/>
              </a:rPr>
              <a:t>G</a:t>
            </a:r>
            <a:r>
              <a:rPr lang="en-US" sz="800" b="0" dirty="0">
                <a:latin typeface="Helvetica Neue" charset="0"/>
                <a:cs typeface="Helvetica Neue" charset="0"/>
                <a:sym typeface="Helvetica Neue" charset="0"/>
              </a:rPr>
              <a:t>. de Vine, B. Ware, K. McKenzie, R.E. </a:t>
            </a:r>
            <a:r>
              <a:rPr lang="en-US" sz="800" b="0" dirty="0" err="1">
                <a:latin typeface="Helvetica Neue" charset="0"/>
                <a:cs typeface="Helvetica Neue" charset="0"/>
                <a:sym typeface="Helvetica Neue" charset="0"/>
              </a:rPr>
              <a:t>Spero</a:t>
            </a:r>
            <a:r>
              <a:rPr lang="en-US" sz="800" b="0" dirty="0">
                <a:latin typeface="Helvetica Neue" charset="0"/>
                <a:cs typeface="Helvetica Neue" charset="0"/>
                <a:sym typeface="Helvetica Neue" charset="0"/>
              </a:rPr>
              <a:t>, W. M. </a:t>
            </a:r>
            <a:r>
              <a:rPr lang="en-US" sz="800" b="0" dirty="0" err="1">
                <a:latin typeface="Helvetica Neue" charset="0"/>
                <a:cs typeface="Helvetica Neue" charset="0"/>
                <a:sym typeface="Helvetica Neue" charset="0"/>
              </a:rPr>
              <a:t>Klipstein</a:t>
            </a:r>
            <a:r>
              <a:rPr lang="en-US" sz="800" b="0" dirty="0">
                <a:latin typeface="Helvetica Neue" charset="0"/>
                <a:cs typeface="Helvetica Neue" charset="0"/>
                <a:sym typeface="Helvetica Neue" charset="0"/>
              </a:rPr>
              <a:t> and D. A. Shaddock PRL (2010)</a:t>
            </a:r>
          </a:p>
          <a:p>
            <a:r>
              <a:rPr lang="en-US" sz="800" b="0" dirty="0" smtClean="0"/>
              <a:t>8 A. Sutton,</a:t>
            </a:r>
            <a:r>
              <a:rPr lang="en-US" sz="800" b="0" dirty="0"/>
              <a:t> </a:t>
            </a:r>
            <a:r>
              <a:rPr lang="en-US" sz="800" b="0" dirty="0" smtClean="0"/>
              <a:t>K. </a:t>
            </a:r>
            <a:r>
              <a:rPr lang="en-US" sz="800" b="0" dirty="0"/>
              <a:t>McKenzie</a:t>
            </a:r>
            <a:r>
              <a:rPr lang="en-US" sz="800" b="0" dirty="0" smtClean="0"/>
              <a:t>, B. </a:t>
            </a:r>
            <a:r>
              <a:rPr lang="en-US" sz="800" b="0" dirty="0"/>
              <a:t>Ware</a:t>
            </a:r>
            <a:r>
              <a:rPr lang="en-US" sz="800" b="0" dirty="0" smtClean="0"/>
              <a:t>, </a:t>
            </a:r>
            <a:r>
              <a:rPr lang="en-US" sz="800" b="0" dirty="0"/>
              <a:t>and </a:t>
            </a:r>
            <a:r>
              <a:rPr lang="en-US" sz="800" b="0" dirty="0" smtClean="0"/>
              <a:t>D. </a:t>
            </a:r>
            <a:r>
              <a:rPr lang="en-US" sz="800" b="0" dirty="0"/>
              <a:t>A. </a:t>
            </a:r>
            <a:r>
              <a:rPr lang="en-US" sz="800" b="0" dirty="0" smtClean="0"/>
              <a:t>Shaddock OE (2010)</a:t>
            </a:r>
          </a:p>
          <a:p>
            <a:r>
              <a:rPr lang="en-US" sz="800" b="0" dirty="0" smtClean="0"/>
              <a:t>9 </a:t>
            </a:r>
            <a:r>
              <a:rPr lang="en-US" sz="800" b="0" dirty="0"/>
              <a:t>B. </a:t>
            </a:r>
            <a:r>
              <a:rPr lang="en-US" sz="800" b="0" dirty="0" err="1"/>
              <a:t>Sheard</a:t>
            </a:r>
            <a:r>
              <a:rPr lang="en-US" sz="800" b="0" dirty="0"/>
              <a:t>,  G. </a:t>
            </a:r>
            <a:r>
              <a:rPr lang="en-US" sz="800" b="0" dirty="0" err="1"/>
              <a:t>Heinzel</a:t>
            </a:r>
            <a:r>
              <a:rPr lang="en-US" sz="800" b="0" dirty="0"/>
              <a:t> et al </a:t>
            </a:r>
            <a:r>
              <a:rPr lang="en-US" sz="800" b="0" i="1" dirty="0"/>
              <a:t>Journal of Geodesy</a:t>
            </a:r>
            <a:r>
              <a:rPr lang="en-US" sz="800" b="0" dirty="0"/>
              <a:t> . doi:10.1007/s00190-012-0566-3. (2012)</a:t>
            </a:r>
          </a:p>
          <a:p>
            <a:r>
              <a:rPr lang="en-US" sz="800" b="0" dirty="0" smtClean="0"/>
              <a:t>10 S. P</a:t>
            </a:r>
            <a:r>
              <a:rPr lang="en-US" sz="800" b="0" dirty="0"/>
              <a:t>. Francis, </a:t>
            </a:r>
            <a:r>
              <a:rPr lang="en-US" sz="800" b="0" dirty="0" smtClean="0"/>
              <a:t>D. </a:t>
            </a:r>
            <a:r>
              <a:rPr lang="en-US" sz="800" b="0" dirty="0"/>
              <a:t>A. Shaddock, </a:t>
            </a:r>
            <a:r>
              <a:rPr lang="en-US" sz="800" b="0" dirty="0" smtClean="0"/>
              <a:t>A. </a:t>
            </a:r>
            <a:r>
              <a:rPr lang="en-US" sz="800" b="0" dirty="0"/>
              <a:t>J. Sutton, </a:t>
            </a:r>
            <a:r>
              <a:rPr lang="en-US" sz="800" b="0" dirty="0" smtClean="0"/>
              <a:t>et al Phys</a:t>
            </a:r>
            <a:r>
              <a:rPr lang="en-US" sz="800" b="0" dirty="0"/>
              <a:t>. Rev. D 92, 012005 (2015) </a:t>
            </a:r>
            <a:endParaRPr lang="en-US" sz="800" b="0" dirty="0" smtClean="0"/>
          </a:p>
          <a:p>
            <a:r>
              <a:rPr lang="en-US" sz="800" b="0" dirty="0" smtClean="0"/>
              <a:t>11 J. I. </a:t>
            </a:r>
            <a:r>
              <a:rPr lang="en-US" sz="800" b="0" dirty="0"/>
              <a:t>Thorpe, </a:t>
            </a:r>
            <a:r>
              <a:rPr lang="en-US" sz="800" b="0" dirty="0" smtClean="0"/>
              <a:t>K. </a:t>
            </a:r>
            <a:r>
              <a:rPr lang="en-US" sz="800" b="0" dirty="0"/>
              <a:t>McKenzie </a:t>
            </a:r>
            <a:r>
              <a:rPr lang="en-US" sz="800" b="0" dirty="0" smtClean="0"/>
              <a:t> accepted PRD 2016</a:t>
            </a:r>
          </a:p>
          <a:p>
            <a:r>
              <a:rPr lang="en-US" sz="800" b="0" dirty="0" smtClean="0"/>
              <a:t>12 W</a:t>
            </a:r>
            <a:r>
              <a:rPr lang="en-US" sz="800" b="0" dirty="0"/>
              <a:t>. M. </a:t>
            </a:r>
            <a:r>
              <a:rPr lang="en-US" sz="800" b="0" dirty="0" err="1"/>
              <a:t>Folkner</a:t>
            </a:r>
            <a:r>
              <a:rPr lang="en-US" sz="800" b="0" dirty="0"/>
              <a:t>, G. </a:t>
            </a:r>
            <a:r>
              <a:rPr lang="en-US" sz="800" b="0" dirty="0" err="1"/>
              <a:t>deVine</a:t>
            </a:r>
            <a:r>
              <a:rPr lang="en-US" sz="800" b="0" dirty="0"/>
              <a:t>, W. M. </a:t>
            </a:r>
            <a:r>
              <a:rPr lang="en-US" sz="800" b="0" dirty="0" err="1"/>
              <a:t>Klipstein</a:t>
            </a:r>
            <a:r>
              <a:rPr lang="en-US" sz="800" b="0" dirty="0" smtClean="0"/>
              <a:t>,  et al</a:t>
            </a:r>
            <a:r>
              <a:rPr lang="en-US" sz="800" b="0" dirty="0"/>
              <a:t> </a:t>
            </a:r>
            <a:r>
              <a:rPr lang="en-US" sz="800" b="0" dirty="0" smtClean="0"/>
              <a:t>Earth </a:t>
            </a:r>
            <a:r>
              <a:rPr lang="en-US" sz="800" b="0" dirty="0"/>
              <a:t>Science Tech. Forum, (2010</a:t>
            </a:r>
            <a:r>
              <a:rPr lang="en-US" sz="800" b="0" dirty="0" smtClean="0"/>
              <a:t>).</a:t>
            </a:r>
          </a:p>
          <a:p>
            <a:r>
              <a:rPr lang="en-US" sz="800" dirty="0" smtClean="0"/>
              <a:t>13. D.S. Shaddock, B. Ware, R. Spero. W. Klipstein, </a:t>
            </a:r>
            <a:r>
              <a:rPr lang="en-AU" sz="800" dirty="0" smtClean="0"/>
              <a:t>LIMAS2007-002, LISA Project document (2007, updated 2009)</a:t>
            </a:r>
            <a:endParaRPr lang="en-US" sz="800" dirty="0"/>
          </a:p>
          <a:p>
            <a:endParaRPr lang="en-US" sz="800" b="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211122" y="3817366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F2F2F2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1262" y="6582411"/>
            <a:ext cx="765475" cy="364330"/>
          </a:xfrm>
          <a:prstGeom prst="rect">
            <a:avLst/>
          </a:prstGeom>
        </p:spPr>
        <p:txBody>
          <a:bodyPr/>
          <a:lstStyle/>
          <a:p>
            <a:fld id="{ED260844-9411-4490-B567-6E1A6DA7FDD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96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12977"/>
          <a:stretch/>
        </p:blipFill>
        <p:spPr>
          <a:xfrm>
            <a:off x="7029326" y="5482798"/>
            <a:ext cx="1833278" cy="1196529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t="11262"/>
          <a:stretch/>
        </p:blipFill>
        <p:spPr bwMode="auto">
          <a:xfrm>
            <a:off x="4519447" y="4235894"/>
            <a:ext cx="2173107" cy="135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593" y="-30749"/>
            <a:ext cx="5249545" cy="1037411"/>
          </a:xfrm>
        </p:spPr>
        <p:txBody>
          <a:bodyPr/>
          <a:lstStyle/>
          <a:p>
            <a:r>
              <a:rPr lang="en-US" sz="2400" b="0" dirty="0" smtClean="0"/>
              <a:t>Gravity-Sensing: </a:t>
            </a:r>
            <a:r>
              <a:rPr lang="en-US" sz="2400" b="0" smtClean="0"/>
              <a:t>Precision Phase </a:t>
            </a:r>
            <a:r>
              <a:rPr lang="en-US" sz="2400" b="0" dirty="0" smtClean="0"/>
              <a:t>Measurement </a:t>
            </a:r>
            <a:r>
              <a:rPr lang="en-US" sz="2400" b="0" dirty="0"/>
              <a:t>Instruments in Space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81187" y="2664297"/>
            <a:ext cx="6201484" cy="17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25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 pitchFamily="-106" charset="-128"/>
              </a:defRPr>
            </a:lvl1pPr>
            <a:lvl2pPr marL="63023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10000"/>
              <a:buFont typeface="Arial" pitchFamily="34" charset="0"/>
              <a:buChar char="–"/>
              <a:defRPr b="0" i="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10000"/>
              <a:buFont typeface="Arial Unicode MS" pitchFamily="34" charset="-128"/>
              <a:buChar char="+"/>
              <a:defRPr sz="160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/>
              </a:defRPr>
            </a:lvl3pPr>
            <a:lvl4pPr marL="1371600" indent="-284163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40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/>
              </a:defRPr>
            </a:lvl4pPr>
            <a:lvl5pPr marL="16573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buFont typeface="Wingdings" pitchFamily="2" charset="2"/>
              <a:buChar char="§"/>
              <a:defRPr sz="120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/>
              </a:defRPr>
            </a:lvl5pPr>
            <a:lvl6pPr marL="2114550" indent="-171450" algn="l" rtl="0" fontAlgn="base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571750" indent="-171450" algn="l" rtl="0" fontAlgn="base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028950" indent="-171450" algn="l" rtl="0" fontAlgn="base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486150" indent="-171450" algn="l" rtl="0" fontAlgn="base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>
              <a:buNone/>
            </a:pPr>
            <a:r>
              <a:rPr lang="en-US" sz="1600" b="0" dirty="0" smtClean="0"/>
              <a:t>Gravity Recovery and Interior Laboratory (GRAIL), </a:t>
            </a:r>
          </a:p>
          <a:p>
            <a:pPr marL="0" indent="0">
              <a:buNone/>
            </a:pPr>
            <a:r>
              <a:rPr lang="en-US" sz="1600" b="0" dirty="0" smtClean="0"/>
              <a:t>Planetary science, microwave measurements (micrometers)</a:t>
            </a:r>
          </a:p>
          <a:p>
            <a:pPr marL="0" indent="0">
              <a:buNone/>
            </a:pPr>
            <a:r>
              <a:rPr lang="en-US" sz="1600" b="0" dirty="0" smtClean="0"/>
              <a:t>Sept 10, 2011 – Dec 17, 2012</a:t>
            </a:r>
            <a:endParaRPr lang="en-US" sz="1600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702" y="1622273"/>
            <a:ext cx="1097372" cy="1135541"/>
          </a:xfrm>
          <a:prstGeom prst="rect">
            <a:avLst/>
          </a:prstGeom>
        </p:spPr>
      </p:pic>
      <p:pic>
        <p:nvPicPr>
          <p:cNvPr id="9" name="Picture 48" descr="CoverPage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1086" y="2550708"/>
            <a:ext cx="1299059" cy="124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79302" y="1376391"/>
            <a:ext cx="6910460" cy="97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25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 pitchFamily="-106" charset="-128"/>
              </a:defRPr>
            </a:lvl1pPr>
            <a:lvl2pPr marL="63023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10000"/>
              <a:buFont typeface="Arial" pitchFamily="34" charset="0"/>
              <a:buChar char="–"/>
              <a:defRPr b="0" i="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10000"/>
              <a:buFont typeface="Arial Unicode MS" pitchFamily="34" charset="-128"/>
              <a:buChar char="+"/>
              <a:defRPr sz="160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/>
              </a:defRPr>
            </a:lvl3pPr>
            <a:lvl4pPr marL="1371600" indent="-284163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40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/>
              </a:defRPr>
            </a:lvl4pPr>
            <a:lvl5pPr marL="16573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buFont typeface="Wingdings" pitchFamily="2" charset="2"/>
              <a:buChar char="§"/>
              <a:defRPr sz="120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/>
              </a:defRPr>
            </a:lvl5pPr>
            <a:lvl6pPr marL="2114550" indent="-171450" algn="l" rtl="0" fontAlgn="base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571750" indent="-171450" algn="l" rtl="0" fontAlgn="base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028950" indent="-171450" algn="l" rtl="0" fontAlgn="base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486150" indent="-171450" algn="l" rtl="0" fontAlgn="base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>
              <a:buNone/>
            </a:pPr>
            <a:r>
              <a:rPr lang="en-US" sz="1600" b="0" dirty="0" smtClean="0"/>
              <a:t>Gravity Recovery and Climate Experiment (GRACE),</a:t>
            </a:r>
          </a:p>
          <a:p>
            <a:pPr marL="0" indent="0">
              <a:buNone/>
            </a:pPr>
            <a:r>
              <a:rPr lang="en-US" sz="1600" b="0" dirty="0" smtClean="0"/>
              <a:t>Earth Science, microwave measurements (micrometers)</a:t>
            </a:r>
          </a:p>
          <a:p>
            <a:pPr marL="0" indent="0">
              <a:buNone/>
            </a:pPr>
            <a:r>
              <a:rPr lang="en-US" sz="1600" b="0" dirty="0" smtClean="0"/>
              <a:t>2002-present.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41300" y="4309386"/>
            <a:ext cx="4779817" cy="88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25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 pitchFamily="-106" charset="-128"/>
              </a:defRPr>
            </a:lvl1pPr>
            <a:lvl2pPr marL="63023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10000"/>
              <a:buFont typeface="Arial" pitchFamily="34" charset="0"/>
              <a:buChar char="–"/>
              <a:defRPr b="0" i="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10000"/>
              <a:buFont typeface="Arial Unicode MS" pitchFamily="34" charset="-128"/>
              <a:buChar char="+"/>
              <a:defRPr sz="160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/>
              </a:defRPr>
            </a:lvl3pPr>
            <a:lvl4pPr marL="1371600" indent="-284163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40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/>
              </a:defRPr>
            </a:lvl4pPr>
            <a:lvl5pPr marL="16573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buFont typeface="Wingdings" pitchFamily="2" charset="2"/>
              <a:buChar char="§"/>
              <a:defRPr sz="120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/>
              </a:defRPr>
            </a:lvl5pPr>
            <a:lvl6pPr marL="2114550" indent="-171450" algn="l" rtl="0" fontAlgn="base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571750" indent="-171450" algn="l" rtl="0" fontAlgn="base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028950" indent="-171450" algn="l" rtl="0" fontAlgn="base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486150" indent="-171450" algn="l" rtl="0" fontAlgn="base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Laser Interferometer Space Antenna (LISA)</a:t>
            </a:r>
          </a:p>
          <a:p>
            <a:pPr marL="0" indent="0">
              <a:buNone/>
            </a:pPr>
            <a:r>
              <a:rPr lang="en-US" sz="1600" dirty="0" smtClean="0"/>
              <a:t>Astrophysics, (</a:t>
            </a:r>
            <a:r>
              <a:rPr lang="en-US" sz="1600" dirty="0" err="1" smtClean="0"/>
              <a:t>picometers</a:t>
            </a:r>
            <a:r>
              <a:rPr lang="en-US" sz="1600" dirty="0" smtClean="0"/>
              <a:t>)</a:t>
            </a:r>
          </a:p>
          <a:p>
            <a:pPr marL="0" indent="0">
              <a:buNone/>
            </a:pPr>
            <a:r>
              <a:rPr lang="en-US" sz="1600" dirty="0" smtClean="0"/>
              <a:t>-&gt; ESA Cosmic Visions L3 (2034)</a:t>
            </a:r>
            <a:endParaRPr lang="en-US" sz="16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71111" y="5368974"/>
            <a:ext cx="6880101" cy="137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25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 pitchFamily="-106" charset="-128"/>
              </a:defRPr>
            </a:lvl1pPr>
            <a:lvl2pPr marL="63023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10000"/>
              <a:buFont typeface="Arial" pitchFamily="34" charset="0"/>
              <a:buChar char="–"/>
              <a:defRPr b="0" i="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/>
              </a:defRPr>
            </a:lvl2pPr>
            <a:lvl3pPr marL="9731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10000"/>
              <a:buFont typeface="Arial Unicode MS" pitchFamily="34" charset="-128"/>
              <a:buChar char="+"/>
              <a:defRPr sz="160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/>
              </a:defRPr>
            </a:lvl3pPr>
            <a:lvl4pPr marL="1371600" indent="-284163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40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/>
              </a:defRPr>
            </a:lvl4pPr>
            <a:lvl5pPr marL="16573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buFont typeface="Wingdings" pitchFamily="2" charset="2"/>
              <a:buChar char="§"/>
              <a:defRPr sz="1200" baseline="0">
                <a:solidFill>
                  <a:schemeClr val="tx1"/>
                </a:solidFill>
                <a:latin typeface="Arial" pitchFamily="34" charset="0"/>
                <a:ea typeface="ＭＳ Ｐゴシック" pitchFamily="-106" charset="-128"/>
                <a:cs typeface="ＭＳ Ｐゴシック"/>
              </a:defRPr>
            </a:lvl5pPr>
            <a:lvl6pPr marL="2114550" indent="-171450" algn="l" rtl="0" fontAlgn="base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571750" indent="-171450" algn="l" rtl="0" fontAlgn="base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028950" indent="-171450" algn="l" rtl="0" fontAlgn="base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486150" indent="-171450" algn="l" rtl="0" fontAlgn="base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Ø"/>
              <a:defRPr sz="1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GRACE Follow-On</a:t>
            </a:r>
          </a:p>
          <a:p>
            <a:pPr marL="0" indent="0">
              <a:buNone/>
            </a:pPr>
            <a:r>
              <a:rPr lang="en-US" sz="1600" dirty="0" smtClean="0"/>
              <a:t>Earth Science,</a:t>
            </a:r>
            <a:br>
              <a:rPr lang="en-US" sz="1600" dirty="0" smtClean="0"/>
            </a:br>
            <a:r>
              <a:rPr lang="en-US" sz="1600" dirty="0" smtClean="0"/>
              <a:t>Microwave (micrometers</a:t>
            </a:r>
            <a:r>
              <a:rPr lang="en-US" sz="1600" dirty="0"/>
              <a:t>), Laser (nanometers</a:t>
            </a:r>
            <a:r>
              <a:rPr lang="en-US" sz="1600" dirty="0" smtClean="0"/>
              <a:t>)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432FF"/>
                </a:solidFill>
              </a:rPr>
              <a:t>Laser Ranging Interferometer as Joint US-German instrument </a:t>
            </a:r>
            <a:br>
              <a:rPr lang="en-US" sz="1600" dirty="0" smtClean="0">
                <a:solidFill>
                  <a:srgbClr val="0432FF"/>
                </a:solidFill>
              </a:rPr>
            </a:br>
            <a:r>
              <a:rPr lang="en-US" sz="1600" dirty="0" smtClean="0"/>
              <a:t>2017 or early 2018 launch</a:t>
            </a:r>
            <a:endParaRPr lang="en-US" sz="1600" dirty="0"/>
          </a:p>
        </p:txBody>
      </p:sp>
      <p:sp>
        <p:nvSpPr>
          <p:cNvPr id="13" name="Rounded Rectangle 12"/>
          <p:cNvSpPr/>
          <p:nvPr/>
        </p:nvSpPr>
        <p:spPr>
          <a:xfrm>
            <a:off x="138290" y="987777"/>
            <a:ext cx="8807265" cy="2794001"/>
          </a:xfrm>
          <a:prstGeom prst="roundRect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66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38290" y="3838222"/>
            <a:ext cx="8841777" cy="2963334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2779" y="931332"/>
            <a:ext cx="6915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Microwave Instrument ~ Micrometer Precision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779" y="3793066"/>
            <a:ext cx="8061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Laser Instrument ~ Nanometer to </a:t>
            </a:r>
            <a:r>
              <a:rPr lang="en-US" sz="2400" dirty="0" err="1" smtClean="0">
                <a:solidFill>
                  <a:srgbClr val="FF6600"/>
                </a:solidFill>
              </a:rPr>
              <a:t>Picometer</a:t>
            </a:r>
            <a:r>
              <a:rPr lang="en-US" sz="2400" dirty="0" smtClean="0">
                <a:solidFill>
                  <a:srgbClr val="FF6600"/>
                </a:solidFill>
              </a:rPr>
              <a:t> Precision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862604" y="6496764"/>
            <a:ext cx="266700" cy="365125"/>
          </a:xfrm>
        </p:spPr>
        <p:txBody>
          <a:bodyPr/>
          <a:lstStyle/>
          <a:p>
            <a:pPr>
              <a:defRPr/>
            </a:pPr>
            <a:fld id="{DFF9CFEB-02FF-844E-85C8-75A210F35E2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939145"/>
            <a:ext cx="9144000" cy="5918853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842058" y="2494225"/>
          <a:ext cx="6189164" cy="4180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Visio" r:id="rId4" imgW="10887199" imgH="7353300" progId="Visio.Drawing.15">
                  <p:embed/>
                </p:oleObj>
              </mc:Choice>
              <mc:Fallback>
                <p:oleObj name="Visio" r:id="rId4" imgW="10887199" imgH="735330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42058" y="2494225"/>
                        <a:ext cx="6189164" cy="4180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-20445" y="705198"/>
            <a:ext cx="6845766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/>
              <a:buChar char="•"/>
            </a:pPr>
            <a:endParaRPr lang="en-US" sz="1400" b="0" dirty="0" smtClean="0">
              <a:solidFill>
                <a:srgbClr val="7F7F7F"/>
              </a:solidFill>
            </a:endParaRPr>
          </a:p>
          <a:p>
            <a:pPr eaLnBrk="1" hangingPunct="1"/>
            <a:r>
              <a:rPr lang="en-US" sz="1400" dirty="0" smtClean="0">
                <a:solidFill>
                  <a:srgbClr val="000000"/>
                </a:solidFill>
              </a:rPr>
              <a:t>The LRI is a (highly successful) partnership between the US and Germany*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Joint</a:t>
            </a:r>
            <a:r>
              <a:rPr lang="en-US" sz="1400" b="0" dirty="0" smtClean="0">
                <a:solidFill>
                  <a:srgbClr val="000000"/>
                </a:solidFill>
              </a:rPr>
              <a:t>: Instrument Management shared between JPL and AEI 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sz="1400" b="0" dirty="0" smtClean="0">
                <a:solidFill>
                  <a:srgbClr val="0000FF"/>
                </a:solidFill>
              </a:rPr>
              <a:t>US (NASA/JPL): Phasemeter, Laser, and Optical Cavity, </a:t>
            </a:r>
            <a:br>
              <a:rPr lang="en-US" sz="1400" b="0" dirty="0" smtClean="0">
                <a:solidFill>
                  <a:srgbClr val="0000FF"/>
                </a:solidFill>
              </a:rPr>
            </a:br>
            <a:r>
              <a:rPr lang="en-US" sz="1400" b="0" dirty="0" smtClean="0">
                <a:solidFill>
                  <a:srgbClr val="000000"/>
                </a:solidFill>
              </a:rPr>
              <a:t> </a:t>
            </a:r>
            <a:r>
              <a:rPr lang="en-US" sz="1400" b="0" dirty="0" smtClean="0">
                <a:solidFill>
                  <a:srgbClr val="FF6600"/>
                </a:solidFill>
              </a:rPr>
              <a:t>Germany (GFZ/AEI, STI, DLR): Optical Bench, Photodetectors, Triple Mirror Assembly, Baffles</a:t>
            </a:r>
          </a:p>
          <a:p>
            <a:pPr eaLnBrk="1" hangingPunct="1"/>
            <a:r>
              <a:rPr lang="en-US" sz="1400" dirty="0" smtClean="0">
                <a:solidFill>
                  <a:srgbClr val="000000"/>
                </a:solidFill>
              </a:rPr>
              <a:t>First </a:t>
            </a:r>
            <a:r>
              <a:rPr lang="en-US" sz="1400" dirty="0" err="1" smtClean="0">
                <a:solidFill>
                  <a:srgbClr val="000000"/>
                </a:solidFill>
              </a:rPr>
              <a:t>interspacecraft</a:t>
            </a:r>
            <a:r>
              <a:rPr lang="en-US" sz="1400" dirty="0" smtClean="0">
                <a:solidFill>
                  <a:srgbClr val="000000"/>
                </a:solidFill>
              </a:rPr>
              <a:t> laser interferometer (a different pathfinder for LISA)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sz="1400" b="0" dirty="0" smtClean="0">
                <a:solidFill>
                  <a:schemeClr val="tx1"/>
                </a:solidFill>
              </a:rPr>
              <a:t>LRI </a:t>
            </a:r>
            <a:r>
              <a:rPr lang="en-US" sz="1400" b="0" dirty="0" err="1" smtClean="0">
                <a:solidFill>
                  <a:schemeClr val="tx1"/>
                </a:solidFill>
              </a:rPr>
              <a:t>Phasemeter</a:t>
            </a:r>
            <a:r>
              <a:rPr lang="en-US" sz="1400" b="0" dirty="0" smtClean="0">
                <a:solidFill>
                  <a:schemeClr val="tx1"/>
                </a:solidFill>
              </a:rPr>
              <a:t> was </a:t>
            </a:r>
            <a:r>
              <a:rPr lang="en-US" sz="1400" b="0" dirty="0">
                <a:solidFill>
                  <a:schemeClr val="tx1"/>
                </a:solidFill>
              </a:rPr>
              <a:t>design based on LISA technology and capabilities 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sz="1400" b="0" dirty="0">
                <a:solidFill>
                  <a:schemeClr val="tx1"/>
                </a:solidFill>
                <a:cs typeface="Arial" charset="0"/>
              </a:rPr>
              <a:t>LISA/LRI have similar </a:t>
            </a:r>
          </a:p>
          <a:p>
            <a:pPr marL="1085850" lvl="1" indent="-342900" eaLnBrk="1" hangingPunct="1">
              <a:buFont typeface="Arial"/>
              <a:buChar char="•"/>
            </a:pPr>
            <a:r>
              <a:rPr lang="en-US" sz="1400" b="0" dirty="0" smtClean="0">
                <a:solidFill>
                  <a:schemeClr val="tx1"/>
                </a:solidFill>
                <a:cs typeface="Arial" charset="0"/>
              </a:rPr>
              <a:t>Phase tracking/signal readout </a:t>
            </a:r>
          </a:p>
          <a:p>
            <a:pPr marL="1085850" lvl="1" indent="-342900" eaLnBrk="1" hangingPunct="1">
              <a:buFont typeface="Arial"/>
              <a:buChar char="•"/>
            </a:pPr>
            <a:r>
              <a:rPr lang="en-US" sz="1400" b="0" dirty="0" smtClean="0">
                <a:solidFill>
                  <a:schemeClr val="tx1"/>
                </a:solidFill>
                <a:cs typeface="Arial" charset="0"/>
              </a:rPr>
              <a:t>Received </a:t>
            </a:r>
            <a:r>
              <a:rPr lang="en-US" sz="1400" b="0" dirty="0">
                <a:solidFill>
                  <a:schemeClr val="tx1"/>
                </a:solidFill>
                <a:cs typeface="Arial" charset="0"/>
              </a:rPr>
              <a:t>optical power </a:t>
            </a:r>
          </a:p>
          <a:p>
            <a:pPr marL="1085850" lvl="1" indent="-342900" eaLnBrk="1" hangingPunct="1">
              <a:buFont typeface="Arial"/>
              <a:buChar char="•"/>
            </a:pPr>
            <a:r>
              <a:rPr lang="en-US" sz="1400" b="0" dirty="0" smtClean="0">
                <a:solidFill>
                  <a:schemeClr val="tx1"/>
                </a:solidFill>
                <a:cs typeface="Arial" charset="0"/>
              </a:rPr>
              <a:t>Lasers </a:t>
            </a:r>
          </a:p>
          <a:p>
            <a:pPr marL="1085850" lvl="1" indent="-342900" eaLnBrk="1" hangingPunct="1">
              <a:buFont typeface="Arial"/>
              <a:buChar char="•"/>
            </a:pPr>
            <a:r>
              <a:rPr lang="en-US" sz="1400" b="0" dirty="0" err="1" smtClean="0">
                <a:solidFill>
                  <a:schemeClr val="tx1"/>
                </a:solidFill>
                <a:cs typeface="Arial" charset="0"/>
              </a:rPr>
              <a:t>Photodetectors</a:t>
            </a:r>
            <a:r>
              <a:rPr lang="en-US" sz="1400" b="0" dirty="0" smtClean="0">
                <a:solidFill>
                  <a:schemeClr val="tx1"/>
                </a:solidFill>
                <a:cs typeface="Arial" charset="0"/>
              </a:rPr>
              <a:t> </a:t>
            </a:r>
            <a:endParaRPr lang="en-US" sz="1400" b="0" dirty="0">
              <a:solidFill>
                <a:schemeClr val="tx1"/>
              </a:solidFill>
              <a:cs typeface="Arial" charset="0"/>
            </a:endParaRPr>
          </a:p>
          <a:p>
            <a:pPr marL="1085850" lvl="1" indent="-342900" eaLnBrk="1" hangingPunct="1">
              <a:buFont typeface="Arial"/>
              <a:buChar char="•"/>
            </a:pPr>
            <a:r>
              <a:rPr lang="en-US" sz="1400" b="0" dirty="0">
                <a:solidFill>
                  <a:schemeClr val="tx1"/>
                </a:solidFill>
                <a:cs typeface="Arial" charset="0"/>
              </a:rPr>
              <a:t>Laser frequency </a:t>
            </a:r>
            <a:r>
              <a:rPr lang="en-US" sz="1400" b="0" dirty="0" smtClean="0">
                <a:solidFill>
                  <a:schemeClr val="tx1"/>
                </a:solidFill>
                <a:cs typeface="Arial" charset="0"/>
              </a:rPr>
              <a:t>control (phase locking and frequency stabilization)</a:t>
            </a:r>
            <a:endParaRPr lang="en-US" sz="1400" b="0" dirty="0" smtClean="0">
              <a:solidFill>
                <a:srgbClr val="FF6600"/>
              </a:solidFill>
            </a:endParaRPr>
          </a:p>
          <a:p>
            <a:pPr marL="342900" indent="-342900" eaLnBrk="1" hangingPunct="1">
              <a:buFont typeface="Arial"/>
              <a:buChar char="•"/>
            </a:pPr>
            <a:endParaRPr lang="en-US" sz="1400" b="0" dirty="0" smtClean="0">
              <a:solidFill>
                <a:schemeClr val="tx1"/>
              </a:solidFill>
            </a:endParaRPr>
          </a:p>
          <a:p>
            <a:pPr marL="1085850" lvl="1" indent="-342900" eaLnBrk="1" hangingPunct="1">
              <a:buFont typeface="Arial"/>
              <a:buChar char="•"/>
            </a:pPr>
            <a:endParaRPr lang="en-US" sz="1400" b="0" dirty="0" smtClean="0">
              <a:solidFill>
                <a:srgbClr val="7F7F7F"/>
              </a:solidFill>
            </a:endParaRPr>
          </a:p>
          <a:p>
            <a:pPr marL="1085850" lvl="1" indent="-342900" eaLnBrk="1" hangingPunct="1">
              <a:buFont typeface="Arial"/>
              <a:buChar char="•"/>
            </a:pPr>
            <a:endParaRPr lang="en-US" sz="1400" b="0" dirty="0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5299" y="44144"/>
            <a:ext cx="68555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dirty="0" smtClean="0"/>
              <a:t>The Laser Ranging Interferometer (LRI) on GRACE Follow-On</a:t>
            </a:r>
            <a:endParaRPr lang="en-US" sz="2500" b="0" dirty="0"/>
          </a:p>
        </p:txBody>
      </p:sp>
      <p:grpSp>
        <p:nvGrpSpPr>
          <p:cNvPr id="7" name="Group 6"/>
          <p:cNvGrpSpPr/>
          <p:nvPr/>
        </p:nvGrpSpPr>
        <p:grpSpPr>
          <a:xfrm>
            <a:off x="7010168" y="1025962"/>
            <a:ext cx="1963291" cy="1253337"/>
            <a:chOff x="0" y="-2036"/>
            <a:chExt cx="9167304" cy="53847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0" b="17235"/>
            <a:stretch/>
          </p:blipFill>
          <p:spPr>
            <a:xfrm>
              <a:off x="0" y="-2036"/>
              <a:ext cx="9167304" cy="5384744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H="1" flipV="1">
              <a:off x="1236007" y="772425"/>
              <a:ext cx="3513194" cy="1785629"/>
            </a:xfrm>
            <a:prstGeom prst="line">
              <a:avLst/>
            </a:prstGeom>
            <a:ln w="50800">
              <a:solidFill>
                <a:srgbClr val="FF0000">
                  <a:alpha val="27000"/>
                </a:srgbClr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1075368" y="844330"/>
              <a:ext cx="3083537" cy="2151992"/>
            </a:xfrm>
            <a:prstGeom prst="line">
              <a:avLst/>
            </a:prstGeom>
            <a:ln w="50800">
              <a:solidFill>
                <a:srgbClr val="FF0000">
                  <a:alpha val="27000"/>
                </a:srgbClr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6118710" y="6063914"/>
            <a:ext cx="2672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chemeClr val="tx1"/>
                </a:solidFill>
              </a:rPr>
              <a:t>*- see partner list </a:t>
            </a:r>
            <a:r>
              <a:rPr lang="en-US" sz="1600" dirty="0" smtClean="0"/>
              <a:t>in backup</a:t>
            </a:r>
            <a:endParaRPr lang="en-US" sz="1600" b="0" dirty="0" smtClean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70692" y="6492875"/>
            <a:ext cx="273308" cy="365125"/>
          </a:xfrm>
        </p:spPr>
        <p:txBody>
          <a:bodyPr/>
          <a:lstStyle/>
          <a:p>
            <a:pPr>
              <a:defRPr/>
            </a:pPr>
            <a:fld id="{4620A8CD-C2EA-1D4D-9B6E-65079F0F831A}" type="slidenum">
              <a:rPr lang="en-US" sz="2000" smtClean="0">
                <a:solidFill>
                  <a:srgbClr val="0000FF"/>
                </a:solidFill>
              </a:rPr>
              <a:pPr>
                <a:defRPr/>
              </a:pPr>
              <a:t>3</a:t>
            </a:fld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7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20150730 _2113  LRI-U Move MEP2 to MEP1 55.jpeg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l="8281" t="31628" r="6640" b="6209"/>
          <a:stretch>
            <a:fillRect/>
          </a:stretch>
        </p:blipFill>
        <p:spPr>
          <a:xfrm>
            <a:off x="-16604" y="1072551"/>
            <a:ext cx="9177270" cy="4471072"/>
          </a:xfrm>
          <a:prstGeom prst="rect">
            <a:avLst/>
          </a:prstGeom>
        </p:spPr>
      </p:pic>
      <p:sp>
        <p:nvSpPr>
          <p:cNvPr id="587" name="Shape 5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tx1"/>
                </a:solidFill>
              </a:rPr>
              <a:t>LRI 1 at STI</a:t>
            </a:r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xfrm>
            <a:off x="5167260" y="5766974"/>
            <a:ext cx="3482578" cy="357188"/>
          </a:xfrm>
          <a:prstGeom prst="rect">
            <a:avLst/>
          </a:prstGeom>
        </p:spPr>
        <p:txBody>
          <a:bodyPr/>
          <a:lstStyle>
            <a:lvl1pPr algn="r" defTabSz="362204">
              <a:defRPr sz="2604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 Immenstaad am Bodensee</a:t>
            </a:r>
          </a:p>
        </p:txBody>
      </p:sp>
      <p:sp>
        <p:nvSpPr>
          <p:cNvPr id="589" name="Shape 589"/>
          <p:cNvSpPr/>
          <p:nvPr/>
        </p:nvSpPr>
        <p:spPr>
          <a:xfrm>
            <a:off x="5701775" y="3711248"/>
            <a:ext cx="623565" cy="67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dirty="0" smtClean="0">
                <a:solidFill>
                  <a:srgbClr val="0000FF"/>
                </a:solidFill>
              </a:rPr>
              <a:t>LRP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(JPL)</a:t>
            </a:r>
            <a:endParaRPr sz="1800" dirty="0">
              <a:solidFill>
                <a:srgbClr val="0000FF"/>
              </a:solidFill>
            </a:endParaRPr>
          </a:p>
        </p:txBody>
      </p:sp>
      <p:sp>
        <p:nvSpPr>
          <p:cNvPr id="590" name="Shape 590"/>
          <p:cNvSpPr/>
          <p:nvPr/>
        </p:nvSpPr>
        <p:spPr>
          <a:xfrm>
            <a:off x="7968716" y="2778569"/>
            <a:ext cx="777709" cy="67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dirty="0" smtClean="0">
                <a:solidFill>
                  <a:srgbClr val="0000FF"/>
                </a:solidFill>
              </a:rPr>
              <a:t>LAS</a:t>
            </a: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1800" dirty="0" smtClean="0">
                <a:solidFill>
                  <a:srgbClr val="0000FF"/>
                </a:solidFill>
              </a:rPr>
              <a:t>(Tesat)</a:t>
            </a:r>
            <a:endParaRPr sz="1800" dirty="0">
              <a:solidFill>
                <a:srgbClr val="0000FF"/>
              </a:solidFill>
            </a:endParaRPr>
          </a:p>
        </p:txBody>
      </p:sp>
      <p:sp>
        <p:nvSpPr>
          <p:cNvPr id="591" name="Shape 591"/>
          <p:cNvSpPr/>
          <p:nvPr/>
        </p:nvSpPr>
        <p:spPr>
          <a:xfrm>
            <a:off x="6389566" y="1589412"/>
            <a:ext cx="1662311" cy="67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dirty="0" smtClean="0"/>
              <a:t>TMA</a:t>
            </a:r>
            <a:endParaRPr lang="en-US" dirty="0" smtClean="0"/>
          </a:p>
          <a:p>
            <a:r>
              <a:rPr lang="en-US" sz="1800" dirty="0" smtClean="0"/>
              <a:t>(STI/</a:t>
            </a:r>
            <a:r>
              <a:rPr lang="en-US" sz="1800" dirty="0" err="1" smtClean="0"/>
              <a:t>Cassidian</a:t>
            </a:r>
            <a:r>
              <a:rPr lang="en-US" sz="1800" dirty="0" smtClean="0"/>
              <a:t>)</a:t>
            </a:r>
            <a:endParaRPr sz="1800" dirty="0"/>
          </a:p>
        </p:txBody>
      </p:sp>
      <p:sp>
        <p:nvSpPr>
          <p:cNvPr id="592" name="Shape 592"/>
          <p:cNvSpPr/>
          <p:nvPr/>
        </p:nvSpPr>
        <p:spPr>
          <a:xfrm>
            <a:off x="5195880" y="2154873"/>
            <a:ext cx="641198" cy="67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dirty="0" smtClean="0"/>
              <a:t>OBA</a:t>
            </a:r>
            <a:endParaRPr lang="en-US" dirty="0" smtClean="0"/>
          </a:p>
          <a:p>
            <a:r>
              <a:rPr lang="en-US" sz="1800" dirty="0" smtClean="0"/>
              <a:t>(STI)</a:t>
            </a:r>
            <a:endParaRPr sz="1800" dirty="0"/>
          </a:p>
        </p:txBody>
      </p:sp>
      <p:sp>
        <p:nvSpPr>
          <p:cNvPr id="593" name="Shape 593"/>
          <p:cNvSpPr/>
          <p:nvPr/>
        </p:nvSpPr>
        <p:spPr>
          <a:xfrm>
            <a:off x="4465896" y="1347819"/>
            <a:ext cx="687685" cy="67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dirty="0" smtClean="0"/>
              <a:t>OBE</a:t>
            </a:r>
            <a:endParaRPr lang="en-US" sz="1800" dirty="0" smtClean="0"/>
          </a:p>
          <a:p>
            <a:r>
              <a:rPr lang="en-US" sz="1800" dirty="0" smtClean="0"/>
              <a:t>(DLR)</a:t>
            </a:r>
            <a:endParaRPr sz="1800" dirty="0"/>
          </a:p>
        </p:txBody>
      </p:sp>
      <p:sp>
        <p:nvSpPr>
          <p:cNvPr id="594" name="Shape 594"/>
          <p:cNvSpPr/>
          <p:nvPr/>
        </p:nvSpPr>
        <p:spPr>
          <a:xfrm>
            <a:off x="2711545" y="1858787"/>
            <a:ext cx="824517" cy="67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dirty="0" smtClean="0">
                <a:solidFill>
                  <a:srgbClr val="0000FF"/>
                </a:solidFill>
              </a:rPr>
              <a:t>CAV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(BATC)</a:t>
            </a:r>
            <a:endParaRPr sz="1800" dirty="0">
              <a:solidFill>
                <a:srgbClr val="0000FF"/>
              </a:solidFill>
            </a:endParaRPr>
          </a:p>
        </p:txBody>
      </p:sp>
      <p:sp>
        <p:nvSpPr>
          <p:cNvPr id="595" name="Shape 595"/>
          <p:cNvSpPr/>
          <p:nvPr/>
        </p:nvSpPr>
        <p:spPr>
          <a:xfrm>
            <a:off x="398416" y="1996072"/>
            <a:ext cx="851191" cy="67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dirty="0" smtClean="0"/>
              <a:t>OGSE</a:t>
            </a:r>
            <a:endParaRPr lang="en-US" dirty="0" smtClean="0"/>
          </a:p>
          <a:p>
            <a:r>
              <a:rPr lang="en-US" sz="1800" dirty="0" smtClean="0"/>
              <a:t>(DLR)</a:t>
            </a:r>
            <a:endParaRPr sz="1800" dirty="0"/>
          </a:p>
        </p:txBody>
      </p:sp>
      <p:sp>
        <p:nvSpPr>
          <p:cNvPr id="596" name="Shape 596"/>
          <p:cNvSpPr/>
          <p:nvPr/>
        </p:nvSpPr>
        <p:spPr>
          <a:xfrm>
            <a:off x="2581626" y="3528451"/>
            <a:ext cx="889599" cy="67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dirty="0" smtClean="0"/>
              <a:t>Baffles</a:t>
            </a:r>
            <a:endParaRPr lang="en-US" dirty="0" smtClean="0"/>
          </a:p>
          <a:p>
            <a:r>
              <a:rPr lang="en-US" sz="1800" dirty="0" smtClean="0"/>
              <a:t>(STI)</a:t>
            </a:r>
            <a:endParaRPr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336947" y="5806080"/>
            <a:ext cx="11111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German</a:t>
            </a:r>
          </a:p>
          <a:p>
            <a:r>
              <a:rPr lang="en-US" sz="2000" b="0" dirty="0">
                <a:solidFill>
                  <a:srgbClr val="0000FF"/>
                </a:solidFill>
              </a:rPr>
              <a:t>US</a:t>
            </a:r>
            <a:endParaRPr lang="en-US" sz="2000" b="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301558" y="287789"/>
            <a:ext cx="6328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LRI Flight Hardware just prior to spacecraft integration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6425" y="6513966"/>
            <a:ext cx="494162" cy="344034"/>
          </a:xfrm>
        </p:spPr>
        <p:txBody>
          <a:bodyPr/>
          <a:lstStyle/>
          <a:p>
            <a:fld id="{86CB4B4D-7CA3-9044-876B-883B54F8677D}" type="slidenum">
              <a:rPr lang="en-US" sz="2000" smtClean="0"/>
              <a:t>4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1520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the LRI and LISA </a:t>
            </a:r>
            <a:endParaRPr lang="en-US" dirty="0"/>
          </a:p>
        </p:txBody>
      </p:sp>
      <p:pic>
        <p:nvPicPr>
          <p:cNvPr id="4" name="Content Placeholder 3" descr="Screen Shot 2016-04-14 at 23.43.15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248"/>
          <a:stretch/>
        </p:blipFill>
        <p:spPr>
          <a:xfrm>
            <a:off x="139915" y="1161690"/>
            <a:ext cx="4509443" cy="5512727"/>
          </a:xfrm>
        </p:spPr>
      </p:pic>
      <p:sp>
        <p:nvSpPr>
          <p:cNvPr id="5" name="TextBox 4"/>
          <p:cNvSpPr txBox="1"/>
          <p:nvPr/>
        </p:nvSpPr>
        <p:spPr>
          <a:xfrm>
            <a:off x="516598" y="6536874"/>
            <a:ext cx="39138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NASA Technology </a:t>
            </a:r>
            <a:r>
              <a:rPr lang="en-US" sz="800" dirty="0"/>
              <a:t>Development Roadmap for a Future Gravitational-Wave Mission</a:t>
            </a:r>
            <a:endParaRPr lang="en-US" sz="800" b="0" dirty="0" smtClean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1547" y="1515503"/>
            <a:ext cx="686356" cy="2154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0" dirty="0" smtClean="0">
                <a:solidFill>
                  <a:schemeClr val="tx1"/>
                </a:solidFill>
              </a:rPr>
              <a:t>80 nm/</a:t>
            </a:r>
            <a:r>
              <a:rPr lang="en-US" sz="800" b="0" dirty="0" err="1" smtClean="0">
                <a:solidFill>
                  <a:schemeClr val="tx1"/>
                </a:solidFill>
              </a:rPr>
              <a:t>rtHz</a:t>
            </a:r>
            <a:endParaRPr lang="en-US" sz="800" b="0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6817" y="1515317"/>
            <a:ext cx="686356" cy="2154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0" dirty="0" smtClean="0">
                <a:solidFill>
                  <a:schemeClr val="tx1"/>
                </a:solidFill>
              </a:rPr>
              <a:t>20 pm/</a:t>
            </a:r>
            <a:r>
              <a:rPr lang="en-US" sz="800" b="0" dirty="0" err="1" smtClean="0">
                <a:solidFill>
                  <a:schemeClr val="tx1"/>
                </a:solidFill>
              </a:rPr>
              <a:t>rtHz</a:t>
            </a:r>
            <a:endParaRPr lang="en-US" sz="800" b="0" dirty="0" smtClean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89261" y="4917988"/>
            <a:ext cx="954107" cy="2154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0" dirty="0" smtClean="0">
                <a:solidFill>
                  <a:schemeClr val="tx1"/>
                </a:solidFill>
              </a:rPr>
              <a:t>2mHz – 100mHz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75743" y="4930298"/>
            <a:ext cx="864339" cy="2154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/>
              <a:t>0.1 </a:t>
            </a:r>
            <a:r>
              <a:rPr lang="en-US" sz="800" b="0" dirty="0" err="1" smtClean="0">
                <a:solidFill>
                  <a:schemeClr val="tx1"/>
                </a:solidFill>
              </a:rPr>
              <a:t>mHz</a:t>
            </a:r>
            <a:r>
              <a:rPr lang="en-US" sz="800" b="0" dirty="0" smtClean="0">
                <a:solidFill>
                  <a:schemeClr val="tx1"/>
                </a:solidFill>
              </a:rPr>
              <a:t> – 1Hz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92405" y="1306294"/>
            <a:ext cx="4595546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LRI design based on </a:t>
            </a:r>
            <a:r>
              <a:rPr lang="en-US" sz="1600" b="1" dirty="0" smtClean="0"/>
              <a:t>LISA technology</a:t>
            </a:r>
            <a:br>
              <a:rPr lang="en-US" sz="1600" b="1" dirty="0" smtClean="0"/>
            </a:br>
            <a:r>
              <a:rPr lang="en-US" sz="1600" b="1" dirty="0" smtClean="0"/>
              <a:t>and capabilities.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Designed by LISA scientists and technologists (NASA and Germany)</a:t>
            </a:r>
          </a:p>
          <a:p>
            <a:endParaRPr lang="en-US" sz="1600" dirty="0" smtClean="0"/>
          </a:p>
          <a:p>
            <a:pPr marL="342900" indent="-342900">
              <a:buFont typeface="Arial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LRI top level precisio</a:t>
            </a:r>
            <a:r>
              <a:rPr lang="en-US" sz="1600" dirty="0" smtClean="0"/>
              <a:t>n relaxed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Tighter laser stability </a:t>
            </a:r>
            <a:r>
              <a:rPr lang="en-US" sz="1600" dirty="0" smtClean="0"/>
              <a:t>requirement</a:t>
            </a:r>
          </a:p>
          <a:p>
            <a:r>
              <a:rPr lang="en-US" sz="1600" b="0" dirty="0" smtClean="0">
                <a:solidFill>
                  <a:schemeClr val="tx1"/>
                </a:solidFill>
              </a:rPr>
              <a:t/>
            </a:r>
            <a:br>
              <a:rPr lang="en-US" sz="1600" b="0" dirty="0" smtClean="0">
                <a:solidFill>
                  <a:schemeClr val="tx1"/>
                </a:solidFill>
              </a:rPr>
            </a:br>
            <a:r>
              <a:rPr lang="en-US" sz="1600" b="0" dirty="0" smtClean="0">
                <a:solidFill>
                  <a:schemeClr val="tx1"/>
                </a:solidFill>
              </a:rPr>
              <a:t>Similar: </a:t>
            </a:r>
          </a:p>
          <a:p>
            <a:pPr lvl="1"/>
            <a:r>
              <a:rPr lang="en-US" sz="1600" b="0" dirty="0" smtClean="0">
                <a:solidFill>
                  <a:schemeClr val="tx1"/>
                </a:solidFill>
              </a:rPr>
              <a:t>Doppler Shift and IF signal</a:t>
            </a:r>
          </a:p>
          <a:p>
            <a:pPr lvl="1"/>
            <a:r>
              <a:rPr lang="en-US" sz="1600" dirty="0" smtClean="0"/>
              <a:t>Received optical power</a:t>
            </a:r>
          </a:p>
          <a:p>
            <a:pPr lvl="1"/>
            <a:r>
              <a:rPr lang="en-US" sz="1600" dirty="0" smtClean="0"/>
              <a:t>Science Signal Frequency</a:t>
            </a:r>
          </a:p>
          <a:p>
            <a:endParaRPr lang="en-US" sz="1600" dirty="0" smtClean="0"/>
          </a:p>
          <a:p>
            <a:r>
              <a:rPr lang="en-US" sz="1600" dirty="0" smtClean="0"/>
              <a:t>Both LRI and LISA require: 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/>
              <a:t>Low light power tracking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/>
              <a:t>Differential Wave Front sensing</a:t>
            </a:r>
            <a:endParaRPr lang="en-US" sz="1600" b="0" dirty="0" smtClean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600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LRI provides a relevant technology </a:t>
            </a:r>
            <a:br>
              <a:rPr lang="en-US" sz="1600" dirty="0" smtClean="0">
                <a:solidFill>
                  <a:srgbClr val="0000FF"/>
                </a:solidFill>
              </a:rPr>
            </a:br>
            <a:r>
              <a:rPr lang="en-US" sz="1600" dirty="0" smtClean="0">
                <a:solidFill>
                  <a:srgbClr val="0000FF"/>
                </a:solidFill>
              </a:rPr>
              <a:t>demonstration for LISA </a:t>
            </a:r>
            <a:r>
              <a:rPr lang="en-US" sz="1600" dirty="0"/>
              <a:t>a</a:t>
            </a:r>
            <a:r>
              <a:rPr lang="en-US" sz="1600" dirty="0" smtClean="0"/>
              <a:t>nd represents a</a:t>
            </a:r>
            <a:br>
              <a:rPr lang="en-US" sz="1600" dirty="0" smtClean="0"/>
            </a:br>
            <a:r>
              <a:rPr lang="en-US" sz="1600" dirty="0" smtClean="0"/>
              <a:t>valuable step towards LISA tech-development</a:t>
            </a:r>
            <a:endParaRPr lang="en-US" sz="1600" dirty="0"/>
          </a:p>
        </p:txBody>
      </p:sp>
      <p:sp>
        <p:nvSpPr>
          <p:cNvPr id="17" name="Oval 16"/>
          <p:cNvSpPr/>
          <p:nvPr/>
        </p:nvSpPr>
        <p:spPr>
          <a:xfrm>
            <a:off x="2292398" y="4930297"/>
            <a:ext cx="2163238" cy="227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292398" y="4703035"/>
            <a:ext cx="2163238" cy="227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292398" y="4092605"/>
            <a:ext cx="2163238" cy="227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292398" y="3253180"/>
            <a:ext cx="2163238" cy="227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292398" y="1515317"/>
            <a:ext cx="2163238" cy="227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74100" y="6354311"/>
            <a:ext cx="292100" cy="365125"/>
          </a:xfrm>
        </p:spPr>
        <p:txBody>
          <a:bodyPr/>
          <a:lstStyle/>
          <a:p>
            <a:fld id="{32E41988-71C0-A64A-93C3-A41FE011AA4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1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429413" y="3562176"/>
            <a:ext cx="3659318" cy="2981312"/>
            <a:chOff x="5344161" y="3696582"/>
            <a:chExt cx="3659318" cy="2981312"/>
          </a:xfrm>
        </p:grpSpPr>
        <p:pic>
          <p:nvPicPr>
            <p:cNvPr id="4" name="Picture 3" descr="LRP_vs_LISARequirement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4161" y="3696582"/>
              <a:ext cx="3659318" cy="298131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096337" y="3884392"/>
              <a:ext cx="1687092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Simulated</a:t>
              </a:r>
              <a:r>
                <a:rPr lang="en-US" sz="1200" b="0" dirty="0" smtClean="0">
                  <a:solidFill>
                    <a:srgbClr val="FF6600"/>
                  </a:solidFill>
                </a:rPr>
                <a:t> Laser</a:t>
              </a:r>
              <a:br>
                <a:rPr lang="en-US" sz="1200" b="0" dirty="0" smtClean="0">
                  <a:solidFill>
                    <a:srgbClr val="FF6600"/>
                  </a:solidFill>
                </a:rPr>
              </a:br>
              <a:r>
                <a:rPr lang="en-US" sz="1200" b="0" dirty="0" smtClean="0">
                  <a:solidFill>
                    <a:srgbClr val="FF6600"/>
                  </a:solidFill>
                </a:rPr>
                <a:t> Frequency Noise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98725" y="5843957"/>
              <a:ext cx="1384703" cy="331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solidFill>
                    <a:srgbClr val="558ED5"/>
                  </a:solidFill>
                </a:rPr>
                <a:t>Residual error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301" y="15809"/>
            <a:ext cx="6894313" cy="1143000"/>
          </a:xfrm>
        </p:spPr>
        <p:txBody>
          <a:bodyPr/>
          <a:lstStyle/>
          <a:p>
            <a:r>
              <a:rPr lang="en-US" sz="2400" dirty="0" smtClean="0"/>
              <a:t>LRI Flight Phasemeter aka </a:t>
            </a:r>
            <a:br>
              <a:rPr lang="en-US" sz="2400" dirty="0" smtClean="0"/>
            </a:br>
            <a:r>
              <a:rPr lang="en-US" sz="2400" dirty="0" smtClean="0"/>
              <a:t>Laser Ranging Processor (LRP)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60697" y="3769326"/>
            <a:ext cx="5222281" cy="2554545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0432FF"/>
                </a:solidFill>
                <a:latin typeface="Times New Roman" charset="0"/>
              </a:rPr>
              <a:t>The LRP </a:t>
            </a:r>
            <a:r>
              <a:rPr lang="en-US" sz="1600" b="1" dirty="0">
                <a:solidFill>
                  <a:srgbClr val="0432FF"/>
                </a:solidFill>
                <a:latin typeface="Times New Roman" charset="0"/>
              </a:rPr>
              <a:t>implements </a:t>
            </a:r>
            <a:r>
              <a:rPr lang="en-US" sz="1600" b="1" dirty="0" smtClean="0">
                <a:solidFill>
                  <a:srgbClr val="0432FF"/>
                </a:solidFill>
                <a:latin typeface="Times New Roman" charset="0"/>
              </a:rPr>
              <a:t>the LISA </a:t>
            </a:r>
            <a:r>
              <a:rPr lang="en-US" sz="1600" b="1" dirty="0">
                <a:solidFill>
                  <a:srgbClr val="0432FF"/>
                </a:solidFill>
                <a:latin typeface="Times New Roman" charset="0"/>
              </a:rPr>
              <a:t>phase tracking and </a:t>
            </a:r>
            <a:r>
              <a:rPr lang="en-US" sz="1600" b="1" dirty="0" smtClean="0">
                <a:solidFill>
                  <a:srgbClr val="0432FF"/>
                </a:solidFill>
                <a:latin typeface="Times New Roman" charset="0"/>
              </a:rPr>
              <a:t/>
            </a:r>
            <a:br>
              <a:rPr lang="en-US" sz="1600" b="1" dirty="0" smtClean="0">
                <a:solidFill>
                  <a:srgbClr val="0432FF"/>
                </a:solidFill>
                <a:latin typeface="Times New Roman" charset="0"/>
              </a:rPr>
            </a:br>
            <a:r>
              <a:rPr lang="en-US" sz="1600" b="1" dirty="0" smtClean="0">
                <a:solidFill>
                  <a:srgbClr val="0432FF"/>
                </a:solidFill>
                <a:latin typeface="Times New Roman" charset="0"/>
              </a:rPr>
              <a:t>frequency </a:t>
            </a:r>
            <a:r>
              <a:rPr lang="en-US" sz="1600" b="1" dirty="0">
                <a:solidFill>
                  <a:srgbClr val="0432FF"/>
                </a:solidFill>
                <a:latin typeface="Times New Roman" charset="0"/>
              </a:rPr>
              <a:t>control algorithms, including</a:t>
            </a:r>
            <a:r>
              <a:rPr lang="en-US" sz="1600" b="1" dirty="0" smtClean="0">
                <a:solidFill>
                  <a:srgbClr val="0432FF"/>
                </a:solidFill>
                <a:latin typeface="Times New Roman" charset="0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Times New Roman" charset="0"/>
              </a:rPr>
              <a:t>Phase </a:t>
            </a:r>
            <a:r>
              <a:rPr lang="en-US" sz="1600" dirty="0">
                <a:latin typeface="Times New Roman" charset="0"/>
              </a:rPr>
              <a:t>tracking 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Times New Roman" charset="0"/>
              </a:rPr>
              <a:t>Differential </a:t>
            </a:r>
            <a:r>
              <a:rPr lang="en-US" sz="1600" dirty="0" err="1">
                <a:latin typeface="Times New Roman" charset="0"/>
              </a:rPr>
              <a:t>wavefront</a:t>
            </a:r>
            <a:r>
              <a:rPr lang="en-US" sz="1600" dirty="0">
                <a:latin typeface="Times New Roman" charset="0"/>
              </a:rPr>
              <a:t> sensing (and control)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Times New Roman" charset="0"/>
              </a:rPr>
              <a:t>Laser Phase Locking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Times New Roman" charset="0"/>
              </a:rPr>
              <a:t>Laser frequency stabilization</a:t>
            </a:r>
          </a:p>
          <a:p>
            <a:endParaRPr lang="en-US" sz="1600" dirty="0" smtClean="0">
              <a:latin typeface="Times New Roman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Times New Roman" charset="0"/>
              </a:rPr>
              <a:t>Has </a:t>
            </a:r>
            <a:r>
              <a:rPr lang="en-US" sz="1600" dirty="0">
                <a:latin typeface="Times New Roman" charset="0"/>
              </a:rPr>
              <a:t>only 4 input channels (</a:t>
            </a:r>
            <a:r>
              <a:rPr lang="en-US" sz="1600" dirty="0" err="1">
                <a:latin typeface="Times New Roman" charset="0"/>
              </a:rPr>
              <a:t>vs</a:t>
            </a:r>
            <a:r>
              <a:rPr lang="en-US" sz="1600" dirty="0">
                <a:latin typeface="Times New Roman" charset="0"/>
              </a:rPr>
              <a:t> 34 for LISA</a:t>
            </a:r>
            <a:r>
              <a:rPr lang="en-US" sz="1600" dirty="0" smtClean="0">
                <a:latin typeface="Times New Roman" charset="0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Times New Roman" charset="0"/>
              </a:rPr>
              <a:t>Relaxed </a:t>
            </a:r>
            <a:r>
              <a:rPr lang="en-US" sz="1600" dirty="0" smtClean="0">
                <a:solidFill>
                  <a:srgbClr val="008000"/>
                </a:solidFill>
                <a:latin typeface="Times New Roman" charset="0"/>
              </a:rPr>
              <a:t>precision requirement</a:t>
            </a:r>
            <a:r>
              <a:rPr lang="en-US" sz="1600" dirty="0" smtClean="0">
                <a:latin typeface="Times New Roman" charset="0"/>
              </a:rPr>
              <a:t>, but ~ LISA performance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226459" y="2434801"/>
            <a:ext cx="610322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125"/>
              </a:spcBef>
              <a:tabLst>
                <a:tab pos="250022" algn="l"/>
                <a:tab pos="821502" algn="l"/>
                <a:tab pos="1741227" algn="l"/>
                <a:tab pos="2652023" algn="l"/>
                <a:tab pos="3571748" algn="l"/>
                <a:tab pos="4482544" algn="l"/>
                <a:tab pos="5393339" algn="l"/>
                <a:tab pos="6313065" algn="l"/>
                <a:tab pos="7223860" algn="l"/>
                <a:tab pos="8143585" algn="l"/>
                <a:tab pos="250022" algn="l"/>
                <a:tab pos="821502" algn="l"/>
                <a:tab pos="1741227" algn="l"/>
                <a:tab pos="2652023" algn="l"/>
                <a:tab pos="3571748" algn="l"/>
                <a:tab pos="4482544" algn="l"/>
                <a:tab pos="5393339" algn="l"/>
                <a:tab pos="6313065" algn="l"/>
                <a:tab pos="7223860" algn="l"/>
                <a:tab pos="8143585" algn="l"/>
                <a:tab pos="250022" algn="l"/>
                <a:tab pos="821502" algn="l"/>
                <a:tab pos="1741227" algn="l"/>
                <a:tab pos="2652023" algn="l"/>
                <a:tab pos="3571748" algn="l"/>
                <a:tab pos="4482544" algn="l"/>
                <a:tab pos="5393339" algn="l"/>
                <a:tab pos="6313065" algn="l"/>
                <a:tab pos="7223860" algn="l"/>
                <a:tab pos="8143585" algn="l"/>
                <a:tab pos="250022" algn="l"/>
                <a:tab pos="821502" algn="l"/>
              </a:tabLst>
            </a:pPr>
            <a:r>
              <a:rPr lang="en-US" sz="1600" b="0" dirty="0"/>
              <a:t>The </a:t>
            </a:r>
            <a:r>
              <a:rPr lang="en-US" sz="1600" b="0" dirty="0" err="1"/>
              <a:t>phasemeter</a:t>
            </a:r>
            <a:r>
              <a:rPr lang="en-US" sz="1600" b="0" dirty="0"/>
              <a:t> measures the science signal as a </a:t>
            </a:r>
            <a:r>
              <a:rPr lang="en-US" sz="1600" b="0" dirty="0" smtClean="0"/>
              <a:t/>
            </a:r>
            <a:br>
              <a:rPr lang="en-US" sz="1600" b="0" dirty="0" smtClean="0"/>
            </a:br>
            <a:r>
              <a:rPr lang="en-US" sz="1600" b="0" dirty="0" err="1" smtClean="0"/>
              <a:t>mHz</a:t>
            </a:r>
            <a:r>
              <a:rPr lang="en-US" sz="1600" b="0" dirty="0" smtClean="0"/>
              <a:t> phase </a:t>
            </a:r>
            <a:r>
              <a:rPr lang="en-US" sz="1600" b="0" dirty="0"/>
              <a:t>modulation on a </a:t>
            </a:r>
            <a:r>
              <a:rPr lang="en-US" sz="1600" b="0" dirty="0" smtClean="0"/>
              <a:t>MHz beat </a:t>
            </a:r>
            <a:r>
              <a:rPr lang="en-US" sz="1600" b="0" dirty="0"/>
              <a:t>signal</a:t>
            </a:r>
            <a:r>
              <a:rPr lang="en-US" sz="1600" b="0" dirty="0">
                <a:solidFill>
                  <a:srgbClr val="3366FF"/>
                </a:solidFill>
              </a:rPr>
              <a:t>.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75" y="1276272"/>
            <a:ext cx="3575790" cy="93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26459" y="1385809"/>
            <a:ext cx="35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</a:rPr>
              <a:t>f</a:t>
            </a:r>
            <a:r>
              <a:rPr lang="en-US" sz="2000" b="0" baseline="-25000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US" sz="2000" b="0" dirty="0" smtClean="0">
                <a:solidFill>
                  <a:srgbClr val="1A9918"/>
                </a:solidFill>
              </a:rPr>
              <a:t>f</a:t>
            </a:r>
            <a:r>
              <a:rPr lang="en-US" sz="2000" b="0" baseline="-25000" dirty="0" smtClean="0">
                <a:solidFill>
                  <a:srgbClr val="1A9918"/>
                </a:solidFill>
              </a:rPr>
              <a:t>2</a:t>
            </a:r>
            <a:endParaRPr lang="en-US" sz="2000" b="0" baseline="-25000" dirty="0">
              <a:solidFill>
                <a:srgbClr val="1A9918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42958" y="1997801"/>
            <a:ext cx="159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FF"/>
                </a:solidFill>
              </a:rPr>
              <a:t>f</a:t>
            </a:r>
            <a:r>
              <a:rPr lang="en-US" sz="2000" b="0" baseline="-25000" dirty="0" smtClean="0">
                <a:solidFill>
                  <a:srgbClr val="0000FF"/>
                </a:solidFill>
              </a:rPr>
              <a:t>beat</a:t>
            </a:r>
            <a:r>
              <a:rPr lang="en-US" sz="2000" b="0" baseline="-25000" dirty="0" smtClean="0">
                <a:solidFill>
                  <a:srgbClr val="FF0000"/>
                </a:solidFill>
              </a:rPr>
              <a:t> </a:t>
            </a:r>
            <a:r>
              <a:rPr lang="en-US" sz="2000" b="0" dirty="0" smtClean="0">
                <a:solidFill>
                  <a:srgbClr val="FF0000"/>
                </a:solidFill>
              </a:rPr>
              <a:t>= f</a:t>
            </a:r>
            <a:r>
              <a:rPr lang="en-US" sz="2000" b="0" baseline="-25000" dirty="0" smtClean="0">
                <a:solidFill>
                  <a:srgbClr val="FF0000"/>
                </a:solidFill>
              </a:rPr>
              <a:t>1</a:t>
            </a:r>
            <a:r>
              <a:rPr lang="en-US" sz="2000" b="0" dirty="0" smtClean="0">
                <a:solidFill>
                  <a:srgbClr val="FF0000"/>
                </a:solidFill>
              </a:rPr>
              <a:t> - </a:t>
            </a:r>
            <a:r>
              <a:rPr lang="en-US" sz="2000" b="0" dirty="0" smtClean="0">
                <a:solidFill>
                  <a:srgbClr val="1A9918"/>
                </a:solidFill>
              </a:rPr>
              <a:t>f</a:t>
            </a:r>
            <a:r>
              <a:rPr lang="en-US" sz="2000" b="0" baseline="-25000" dirty="0" smtClean="0">
                <a:solidFill>
                  <a:srgbClr val="1A9918"/>
                </a:solidFill>
              </a:rPr>
              <a:t>2</a:t>
            </a:r>
            <a:endParaRPr lang="en-US" sz="2000" b="0" baseline="-25000" dirty="0">
              <a:solidFill>
                <a:srgbClr val="1A991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63" y="3327249"/>
            <a:ext cx="6528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LRP developed at JPL, based on the LISA </a:t>
            </a:r>
            <a:r>
              <a:rPr lang="en-US" dirty="0" err="1" smtClean="0">
                <a:solidFill>
                  <a:schemeClr val="tx1"/>
                </a:solidFill>
              </a:rPr>
              <a:t>Phasemeter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Picture 2" descr="Screen Shot 2016-04-16 at 15.31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983" y="1114145"/>
            <a:ext cx="2769002" cy="22131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0298" y="3254504"/>
            <a:ext cx="2177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</a:rPr>
              <a:t>LRI Flight model </a:t>
            </a:r>
            <a:r>
              <a:rPr lang="en-US" sz="1200" b="0" dirty="0" err="1" smtClean="0">
                <a:solidFill>
                  <a:schemeClr val="tx1"/>
                </a:solidFill>
              </a:rPr>
              <a:t>Phasemeter</a:t>
            </a:r>
            <a:r>
              <a:rPr lang="en-US" sz="1200" b="0" dirty="0" smtClean="0">
                <a:solidFill>
                  <a:schemeClr val="tx1"/>
                </a:solidFill>
              </a:rPr>
              <a:t/>
            </a:r>
            <a:br>
              <a:rPr lang="en-US" sz="1200" b="0" dirty="0" smtClean="0">
                <a:solidFill>
                  <a:schemeClr val="tx1"/>
                </a:solidFill>
              </a:rPr>
            </a:br>
            <a:endParaRPr lang="en-US" sz="1200" b="0" dirty="0" smtClean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804432" y="6519863"/>
            <a:ext cx="269106" cy="338137"/>
          </a:xfrm>
        </p:spPr>
        <p:txBody>
          <a:bodyPr/>
          <a:lstStyle/>
          <a:p>
            <a:fld id="{32E41988-71C0-A64A-93C3-A41FE011AA4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09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275" y="85944"/>
            <a:ext cx="6067425" cy="1143000"/>
          </a:xfrm>
        </p:spPr>
        <p:txBody>
          <a:bodyPr/>
          <a:lstStyle/>
          <a:p>
            <a:r>
              <a:rPr lang="en-US" b="0" dirty="0" smtClean="0"/>
              <a:t>All functions of the </a:t>
            </a:r>
            <a:r>
              <a:rPr lang="en-US" b="0" dirty="0" err="1" smtClean="0"/>
              <a:t>Phasemeter</a:t>
            </a:r>
            <a:r>
              <a:rPr lang="en-US" b="0" dirty="0" smtClean="0"/>
              <a:t> at TRL 4 or </a:t>
            </a:r>
            <a:r>
              <a:rPr lang="en-US" b="0" dirty="0" smtClean="0">
                <a:solidFill>
                  <a:srgbClr val="558DD6"/>
                </a:solidFill>
              </a:rPr>
              <a:t>Flight</a:t>
            </a:r>
            <a:endParaRPr lang="en-US" b="0" dirty="0">
              <a:solidFill>
                <a:srgbClr val="558DD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187" y="1081852"/>
            <a:ext cx="8229600" cy="452596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phasemeter</a:t>
            </a:r>
            <a:r>
              <a:rPr lang="en-US" dirty="0" smtClean="0"/>
              <a:t> core functionality:</a:t>
            </a:r>
          </a:p>
          <a:p>
            <a:pPr lvl="1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Produces science data (interferometer readout)</a:t>
            </a:r>
          </a:p>
          <a:p>
            <a:pPr lvl="1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Offset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phase locks the slave laser to the received laser light 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Stabilizes the master laser to the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frequency reference (cavity)</a:t>
            </a:r>
          </a:p>
          <a:p>
            <a:pPr lvl="1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Derives differential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wavefront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sensing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signals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for laser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pointing</a:t>
            </a:r>
          </a:p>
          <a:p>
            <a:pPr lvl="1"/>
            <a:r>
              <a:rPr lang="en-US" dirty="0" smtClean="0"/>
              <a:t>Measures “clock sidebands” for USO noise cancellation</a:t>
            </a:r>
          </a:p>
          <a:p>
            <a:pPr lvl="1"/>
            <a:r>
              <a:rPr lang="en-US" dirty="0" smtClean="0"/>
              <a:t>Measures inter-spacecraft separation to 1m absolute accuracy to facilitate Time Delay Interferometry</a:t>
            </a:r>
          </a:p>
          <a:p>
            <a:pPr lvl="1"/>
            <a:endParaRPr lang="en-US" dirty="0"/>
          </a:p>
          <a:p>
            <a:r>
              <a:rPr lang="en-US" i="1" dirty="0" smtClean="0"/>
              <a:t>All</a:t>
            </a:r>
            <a:r>
              <a:rPr lang="en-US" dirty="0" smtClean="0"/>
              <a:t> above functions have been demonstrated at TRL 4/5 or above for LISA required levels.</a:t>
            </a:r>
          </a:p>
          <a:p>
            <a:r>
              <a:rPr lang="en-US" dirty="0" smtClean="0">
                <a:solidFill>
                  <a:srgbClr val="558ED5"/>
                </a:solidFill>
              </a:rPr>
              <a:t>Blue functions have been demonstrated at TRL 9 (FLIGHT) for LRI </a:t>
            </a:r>
            <a:br>
              <a:rPr lang="en-US" dirty="0" smtClean="0">
                <a:solidFill>
                  <a:srgbClr val="558ED5"/>
                </a:solidFill>
              </a:rPr>
            </a:br>
            <a:r>
              <a:rPr lang="en-US" dirty="0" smtClean="0">
                <a:solidFill>
                  <a:srgbClr val="558ED5"/>
                </a:solidFill>
              </a:rPr>
              <a:t>(some performance requirements not tested to LISA levels – e.g. phase locking – due to relaxed requirements for LRI)</a:t>
            </a:r>
          </a:p>
          <a:p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64600" y="6549796"/>
            <a:ext cx="279400" cy="365125"/>
          </a:xfrm>
        </p:spPr>
        <p:txBody>
          <a:bodyPr/>
          <a:lstStyle/>
          <a:p>
            <a:pPr>
              <a:defRPr/>
            </a:pPr>
            <a:fld id="{DFF9CFEB-02FF-844E-85C8-75A210F35E2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053" y="5708422"/>
            <a:ext cx="895054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0" i="1" dirty="0" smtClean="0">
                <a:solidFill>
                  <a:schemeClr val="tx1"/>
                </a:solidFill>
              </a:rPr>
              <a:t>Note: This </a:t>
            </a:r>
            <a:r>
              <a:rPr lang="en-US" i="1" dirty="0" smtClean="0"/>
              <a:t>presentation covers the US Phasemeter efforts. See Backup for references. For updates on parallel AEI efforts see LISA-Metrology System </a:t>
            </a:r>
            <a:r>
              <a:rPr lang="en-US" i="1" dirty="0" err="1" smtClean="0"/>
              <a:t>FinalReport</a:t>
            </a:r>
            <a:r>
              <a:rPr lang="en-US" i="1" dirty="0" smtClean="0"/>
              <a:t> (2016)</a:t>
            </a:r>
          </a:p>
          <a:p>
            <a:r>
              <a:rPr lang="mr-IN" i="1" dirty="0" err="1"/>
              <a:t>http</a:t>
            </a:r>
            <a:r>
              <a:rPr lang="mr-IN" i="1" dirty="0"/>
              <a:t>://</a:t>
            </a:r>
            <a:r>
              <a:rPr lang="mr-IN" i="1" dirty="0" err="1"/>
              <a:t>hdl.handle.net</a:t>
            </a:r>
            <a:r>
              <a:rPr lang="mr-IN" i="1" dirty="0"/>
              <a:t>/11858/00-001M-0000-0023-E266-6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11553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097" y="19022"/>
            <a:ext cx="6067425" cy="1143000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</a:rPr>
              <a:t>Time Delay Interferometry with the </a:t>
            </a:r>
            <a:r>
              <a:rPr lang="en-US" b="0" dirty="0" smtClean="0">
                <a:solidFill>
                  <a:schemeClr val="tx1"/>
                </a:solidFill>
              </a:rPr>
              <a:t>LISA Phasemeter </a:t>
            </a:r>
            <a:r>
              <a:rPr lang="en-US" b="0" dirty="0" smtClean="0">
                <a:solidFill>
                  <a:srgbClr val="0432FF"/>
                </a:solidFill>
              </a:rPr>
              <a:t>(LRP in progress)</a:t>
            </a:r>
            <a:r>
              <a:rPr lang="en-US" b="0" dirty="0">
                <a:solidFill>
                  <a:schemeClr val="tx1"/>
                </a:solidFill>
              </a:rPr>
              <a:t/>
            </a:r>
            <a:br>
              <a:rPr lang="en-US" b="0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04245" y="6584681"/>
            <a:ext cx="309221" cy="365125"/>
          </a:xfrm>
        </p:spPr>
        <p:txBody>
          <a:bodyPr/>
          <a:lstStyle/>
          <a:p>
            <a:pPr>
              <a:defRPr/>
            </a:pPr>
            <a:fld id="{DFF9CFEB-02FF-844E-85C8-75A210F35E2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13" y="1827308"/>
            <a:ext cx="2860386" cy="132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6"/>
          <p:cNvSpPr txBox="1">
            <a:spLocks noChangeArrowheads="1"/>
          </p:cNvSpPr>
          <p:nvPr/>
        </p:nvSpPr>
        <p:spPr bwMode="auto">
          <a:xfrm>
            <a:off x="157445" y="802775"/>
            <a:ext cx="791533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 smtClean="0"/>
              <a:t>JPL LISA </a:t>
            </a:r>
            <a:r>
              <a:rPr lang="en-US" sz="1800" b="0" dirty="0"/>
              <a:t>interferometer testbed </a:t>
            </a:r>
            <a:r>
              <a:rPr lang="en-US" sz="1800" b="0" dirty="0" smtClean="0"/>
              <a:t>built to </a:t>
            </a:r>
            <a:r>
              <a:rPr lang="en-US" sz="1800" b="0" dirty="0"/>
              <a:t>d</a:t>
            </a:r>
            <a:r>
              <a:rPr lang="en-US" sz="1800" b="0" dirty="0" smtClean="0"/>
              <a:t>emonstrate the phasemeter </a:t>
            </a:r>
            <a:br>
              <a:rPr lang="en-US" sz="1800" b="0" dirty="0" smtClean="0"/>
            </a:br>
            <a:r>
              <a:rPr lang="en-US" sz="1800" b="0" dirty="0" smtClean="0"/>
              <a:t>and measurement system </a:t>
            </a:r>
            <a:r>
              <a:rPr lang="en-US" sz="1800" b="0" dirty="0"/>
              <a:t>performance to TRL </a:t>
            </a:r>
            <a:r>
              <a:rPr lang="en-US" sz="1800" b="0" dirty="0" smtClean="0"/>
              <a:t>4.</a:t>
            </a:r>
          </a:p>
          <a:p>
            <a:r>
              <a:rPr lang="en-US" sz="1800" b="1" dirty="0" smtClean="0">
                <a:solidFill>
                  <a:srgbClr val="0432FF"/>
                </a:solidFill>
              </a:rPr>
              <a:t> - Currently working to test the </a:t>
            </a:r>
            <a:r>
              <a:rPr lang="en-US" sz="1800" b="1" dirty="0">
                <a:solidFill>
                  <a:srgbClr val="0432FF"/>
                </a:solidFill>
              </a:rPr>
              <a:t>LRP (LRI phasemeter) on the </a:t>
            </a:r>
            <a:br>
              <a:rPr lang="en-US" sz="1800" b="1" dirty="0">
                <a:solidFill>
                  <a:srgbClr val="0432FF"/>
                </a:solidFill>
              </a:rPr>
            </a:br>
            <a:r>
              <a:rPr lang="en-US" sz="1800" b="1" dirty="0">
                <a:solidFill>
                  <a:srgbClr val="0432FF"/>
                </a:solidFill>
              </a:rPr>
              <a:t>JPL LISA  Interferometry testbed.</a:t>
            </a:r>
          </a:p>
          <a:p>
            <a:r>
              <a:rPr lang="en-US" sz="1800" b="0" dirty="0" smtClean="0"/>
              <a:t> </a:t>
            </a:r>
            <a:endParaRPr lang="en-US" sz="1800" b="0" dirty="0"/>
          </a:p>
        </p:txBody>
      </p:sp>
      <p:sp>
        <p:nvSpPr>
          <p:cNvPr id="7" name="Rounded Rectangle 1"/>
          <p:cNvSpPr>
            <a:spLocks noChangeArrowheads="1"/>
          </p:cNvSpPr>
          <p:nvPr/>
        </p:nvSpPr>
        <p:spPr bwMode="auto">
          <a:xfrm>
            <a:off x="5974512" y="1639736"/>
            <a:ext cx="3084344" cy="1793223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55" y="1949760"/>
            <a:ext cx="5252135" cy="12469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89838" y="3120323"/>
            <a:ext cx="7176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1600" b="0" dirty="0"/>
              <a:t>Retired the highest LISA phase measurement </a:t>
            </a:r>
            <a:r>
              <a:rPr lang="en-US" sz="1600" b="0" dirty="0" smtClean="0"/>
              <a:t>risk</a:t>
            </a:r>
            <a:r>
              <a:rPr lang="en-US" sz="1600" b="0" baseline="30000" dirty="0" smtClean="0"/>
              <a:t>1</a:t>
            </a:r>
            <a:endParaRPr lang="en-US" sz="1600" b="0" baseline="30000" dirty="0"/>
          </a:p>
          <a:p>
            <a:pPr marL="800100" lvl="1" indent="-342900">
              <a:buFont typeface="Arial"/>
              <a:buChar char="•"/>
            </a:pPr>
            <a:r>
              <a:rPr lang="en-US" sz="1600" b="0" dirty="0" smtClean="0"/>
              <a:t>Frequency </a:t>
            </a:r>
            <a:r>
              <a:rPr lang="en-US" sz="1600" b="0" dirty="0"/>
              <a:t>noise removal to interferometer displacement limit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b="0" dirty="0"/>
              <a:t>Clock Tone Transfer via GHz phase modulation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b="0" dirty="0"/>
              <a:t>Interpolation of data streams onto common time-</a:t>
            </a:r>
            <a:r>
              <a:rPr lang="en-US" sz="1600" b="0" dirty="0" smtClean="0"/>
              <a:t>base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97252" y="3905506"/>
            <a:ext cx="3267870" cy="268544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75" y="4012607"/>
            <a:ext cx="3011858" cy="246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20"/>
          <a:stretch/>
        </p:blipFill>
        <p:spPr bwMode="auto">
          <a:xfrm>
            <a:off x="1804893" y="4276454"/>
            <a:ext cx="3897334" cy="217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2" y="4379367"/>
            <a:ext cx="1587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4810" y="646157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000" b="0" baseline="30000" dirty="0" smtClean="0"/>
              <a:t>1</a:t>
            </a:r>
            <a:r>
              <a:rPr lang="en-US" sz="1000" b="0" dirty="0" smtClean="0"/>
              <a:t> NASA’s LISA Technology Development Plan V 1.0 ( 2005) </a:t>
            </a:r>
            <a:endParaRPr lang="en-US" sz="1000" b="0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6215803" y="3149263"/>
            <a:ext cx="2470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Upgrading to TRL5 with GFO HW</a:t>
            </a:r>
          </a:p>
        </p:txBody>
      </p:sp>
    </p:spTree>
    <p:extLst>
      <p:ext uri="{BB962C8B-B14F-4D97-AF65-F5344CB8AC3E}">
        <p14:creationId xmlns:p14="http://schemas.microsoft.com/office/powerpoint/2010/main" val="104231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456884" y="1012613"/>
            <a:ext cx="4480560" cy="5689600"/>
          </a:xfrm>
          <a:prstGeom prst="roundRect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41" y="6063"/>
            <a:ext cx="6745869" cy="1143000"/>
          </a:xfrm>
        </p:spPr>
        <p:txBody>
          <a:bodyPr/>
          <a:lstStyle/>
          <a:p>
            <a:r>
              <a:rPr lang="en-US" sz="2000" b="0" dirty="0" smtClean="0">
                <a:solidFill>
                  <a:schemeClr val="tx1"/>
                </a:solidFill>
              </a:rPr>
              <a:t>Laser Frequency Stabilization Using Flight Phasemeter with flight Cavity and flight Laser (LRI-U)</a:t>
            </a:r>
            <a:endParaRPr lang="en-US" sz="2000" b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9844"/>
          <a:stretch/>
        </p:blipFill>
        <p:spPr>
          <a:xfrm>
            <a:off x="6040270" y="3587080"/>
            <a:ext cx="2724423" cy="2160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6118" y="5655861"/>
            <a:ext cx="160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kern="1200" dirty="0" smtClean="0">
                <a:solidFill>
                  <a:srgbClr val="FFFFFF"/>
                </a:solidFill>
              </a:rPr>
              <a:t>Optical Cavity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197974" y="1438367"/>
            <a:ext cx="4693317" cy="239886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F2F2F2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700" b="0" dirty="0" smtClean="0">
                <a:solidFill>
                  <a:srgbClr val="FFFFFF"/>
                </a:solidFill>
              </a:rPr>
              <a:t>LRP implements laser frequency control (locks laser to cavity assembly)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32" y="3451014"/>
            <a:ext cx="2647603" cy="182925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7997" y="1195004"/>
            <a:ext cx="774432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b="0" dirty="0" smtClean="0"/>
              <a:t>Similar to Laser on LISA Pathfinder</a:t>
            </a:r>
          </a:p>
          <a:p>
            <a:pPr marL="742950" lvl="1" indent="-285750">
              <a:buFont typeface="Arial"/>
              <a:buChar char="•"/>
            </a:pPr>
            <a:r>
              <a:rPr lang="en-US" sz="1700" b="0" dirty="0" smtClean="0"/>
              <a:t>Wavelength: 1064 nm</a:t>
            </a:r>
          </a:p>
          <a:p>
            <a:pPr marL="742950" lvl="1" indent="-285750">
              <a:buFont typeface="Arial"/>
              <a:buChar char="•"/>
            </a:pPr>
            <a:r>
              <a:rPr lang="en-US" sz="1700" b="0" dirty="0" err="1" smtClean="0"/>
              <a:t>Nd:YAG</a:t>
            </a:r>
            <a:r>
              <a:rPr lang="en-US" sz="1700" b="0" dirty="0" smtClean="0"/>
              <a:t> Non-Planar Ring Oscillator</a:t>
            </a:r>
            <a:endParaRPr lang="en-US" sz="1700" b="0" dirty="0"/>
          </a:p>
          <a:p>
            <a:pPr marL="285750" indent="-285750">
              <a:buFont typeface="Arial"/>
              <a:buChar char="•"/>
            </a:pPr>
            <a:r>
              <a:rPr lang="en-US" sz="1700" b="0" dirty="0"/>
              <a:t>Laser output power</a:t>
            </a:r>
            <a:r>
              <a:rPr lang="en-US" sz="1700" b="0" dirty="0" smtClean="0"/>
              <a:t>: 25 </a:t>
            </a:r>
            <a:r>
              <a:rPr lang="en-US" sz="1700" b="0" dirty="0" err="1"/>
              <a:t>mW</a:t>
            </a:r>
            <a:r>
              <a:rPr lang="en-US" sz="1700" b="0" dirty="0"/>
              <a:t> +/- 20</a:t>
            </a:r>
            <a:r>
              <a:rPr lang="en-US" sz="1700" b="0" dirty="0" smtClean="0"/>
              <a:t>%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4007" y="1009224"/>
            <a:ext cx="4287520" cy="5689600"/>
          </a:xfrm>
          <a:prstGeom prst="round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90865" y="5351062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kern="1200" dirty="0" smtClean="0">
                <a:solidFill>
                  <a:srgbClr val="FFFFFF"/>
                </a:solidFill>
              </a:rPr>
              <a:t>Laser</a:t>
            </a:r>
          </a:p>
        </p:txBody>
      </p:sp>
      <p:pic>
        <p:nvPicPr>
          <p:cNvPr id="18" name="Picture 17" descr="photo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8664" y="2503381"/>
            <a:ext cx="1805336" cy="1012644"/>
          </a:xfrm>
          <a:prstGeom prst="rect">
            <a:avLst/>
          </a:prstGeom>
        </p:spPr>
      </p:pic>
      <p:pic>
        <p:nvPicPr>
          <p:cNvPr id="23" name="Picture 22" descr="Ball fram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1610" y="6066016"/>
            <a:ext cx="557805" cy="54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DSCN1726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70" t="4519" r="20046" b="14495"/>
          <a:stretch/>
        </p:blipFill>
        <p:spPr>
          <a:xfrm>
            <a:off x="6391654" y="5783876"/>
            <a:ext cx="704049" cy="911064"/>
          </a:xfrm>
          <a:prstGeom prst="rect">
            <a:avLst/>
          </a:prstGeom>
        </p:spPr>
      </p:pic>
      <p:pic>
        <p:nvPicPr>
          <p:cNvPr id="24" name="Picture 23" descr="tesat.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9" y="5799173"/>
            <a:ext cx="1594948" cy="4990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6180" y="2611322"/>
            <a:ext cx="3824351" cy="3206878"/>
          </a:xfrm>
          <a:prstGeom prst="rect">
            <a:avLst/>
          </a:prstGeom>
        </p:spPr>
      </p:pic>
      <p:sp>
        <p:nvSpPr>
          <p:cNvPr id="32" name="Content Placeholder 4"/>
          <p:cNvSpPr txBox="1">
            <a:spLocks/>
          </p:cNvSpPr>
          <p:nvPr/>
        </p:nvSpPr>
        <p:spPr>
          <a:xfrm>
            <a:off x="2828108" y="5762815"/>
            <a:ext cx="3318500" cy="70325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F2F2F2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700" b="0" dirty="0" smtClean="0">
                <a:solidFill>
                  <a:schemeClr val="tx1"/>
                </a:solidFill>
              </a:rPr>
              <a:t>Flight </a:t>
            </a:r>
            <a:r>
              <a:rPr lang="en-AU" sz="1700" b="0" dirty="0" err="1" smtClean="0">
                <a:solidFill>
                  <a:schemeClr val="tx1"/>
                </a:solidFill>
              </a:rPr>
              <a:t>phasemeter</a:t>
            </a:r>
            <a:r>
              <a:rPr lang="en-AU" sz="1700" b="0" dirty="0" smtClean="0">
                <a:solidFill>
                  <a:schemeClr val="tx1"/>
                </a:solidFill>
              </a:rPr>
              <a:t> controlling flight laser to flight cavity, x2</a:t>
            </a:r>
          </a:p>
        </p:txBody>
      </p:sp>
      <p:sp>
        <p:nvSpPr>
          <p:cNvPr id="34" name="Content Placeholder 4"/>
          <p:cNvSpPr txBox="1">
            <a:spLocks/>
          </p:cNvSpPr>
          <p:nvPr/>
        </p:nvSpPr>
        <p:spPr>
          <a:xfrm>
            <a:off x="4647843" y="4295547"/>
            <a:ext cx="1308437" cy="30943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F2F2F2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050" dirty="0" smtClean="0">
                <a:solidFill>
                  <a:srgbClr val="000000"/>
                </a:solidFill>
              </a:rPr>
              <a:t>GRACE-FO </a:t>
            </a:r>
            <a:r>
              <a:rPr lang="en-AU" sz="1050" dirty="0" err="1" smtClean="0">
                <a:solidFill>
                  <a:srgbClr val="000000"/>
                </a:solidFill>
              </a:rPr>
              <a:t>rqmt</a:t>
            </a:r>
            <a:endParaRPr lang="en-AU" sz="1050" dirty="0" smtClean="0">
              <a:solidFill>
                <a:srgbClr val="0000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987800" y="3400699"/>
            <a:ext cx="1492250" cy="562093"/>
          </a:xfrm>
          <a:custGeom>
            <a:avLst/>
            <a:gdLst>
              <a:gd name="connsiteX0" fmla="*/ 0 w 1492250"/>
              <a:gd name="connsiteY0" fmla="*/ 0 h 562093"/>
              <a:gd name="connsiteX1" fmla="*/ 644525 w 1492250"/>
              <a:gd name="connsiteY1" fmla="*/ 508000 h 562093"/>
              <a:gd name="connsiteX2" fmla="*/ 1492250 w 1492250"/>
              <a:gd name="connsiteY2" fmla="*/ 552450 h 56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2250" h="562093">
                <a:moveTo>
                  <a:pt x="0" y="0"/>
                </a:moveTo>
                <a:cubicBezTo>
                  <a:pt x="197908" y="207962"/>
                  <a:pt x="395817" y="415925"/>
                  <a:pt x="644525" y="508000"/>
                </a:cubicBezTo>
                <a:cubicBezTo>
                  <a:pt x="893233" y="600075"/>
                  <a:pt x="1350433" y="545042"/>
                  <a:pt x="1492250" y="552450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4"/>
          <p:cNvSpPr txBox="1">
            <a:spLocks/>
          </p:cNvSpPr>
          <p:nvPr/>
        </p:nvSpPr>
        <p:spPr>
          <a:xfrm>
            <a:off x="4676418" y="3933597"/>
            <a:ext cx="1308437" cy="30943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F2F2F2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rgbClr val="F2F2F2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050" dirty="0" smtClean="0">
                <a:solidFill>
                  <a:srgbClr val="000000"/>
                </a:solidFill>
              </a:rPr>
              <a:t>LISA </a:t>
            </a:r>
            <a:r>
              <a:rPr lang="en-AU" sz="1050" dirty="0" err="1" smtClean="0">
                <a:solidFill>
                  <a:srgbClr val="000000"/>
                </a:solidFill>
              </a:rPr>
              <a:t>rqmt</a:t>
            </a:r>
            <a:endParaRPr lang="en-AU" sz="105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35361" y="6573838"/>
            <a:ext cx="308639" cy="284162"/>
          </a:xfrm>
          <a:prstGeom prst="rect">
            <a:avLst/>
          </a:prstGeom>
        </p:spPr>
        <p:txBody>
          <a:bodyPr/>
          <a:lstStyle/>
          <a:p>
            <a:fld id="{ED260844-9411-4490-B567-6E1A6DA7FDD9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3910271" y="2084404"/>
          <a:ext cx="1613809" cy="1290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4" name="PHOTO-PAINT" r:id="rId10" imgW="2742840" imgH="2194200" progId="CorelPHOTOPAINT.Image.17">
                  <p:embed/>
                </p:oleObj>
              </mc:Choice>
              <mc:Fallback>
                <p:oleObj name="PHOTO-PAINT" r:id="rId10" imgW="2742840" imgH="219420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10271" y="2084404"/>
                        <a:ext cx="1613809" cy="1290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5166944" y="1024225"/>
            <a:ext cx="3911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AU" sz="1600" smtClean="0">
                <a:solidFill>
                  <a:srgbClr val="000000"/>
                </a:solidFill>
              </a:rPr>
              <a:t>LRP </a:t>
            </a:r>
            <a:r>
              <a:rPr lang="en-AU" sz="1600" dirty="0">
                <a:solidFill>
                  <a:srgbClr val="000000"/>
                </a:solidFill>
              </a:rPr>
              <a:t>implements laser frequency control </a:t>
            </a:r>
            <a:r>
              <a:rPr lang="en-AU" sz="1600" dirty="0" smtClean="0">
                <a:solidFill>
                  <a:srgbClr val="000000"/>
                </a:solidFill>
              </a:rPr>
              <a:t/>
            </a:r>
            <a:br>
              <a:rPr lang="en-AU" sz="1600" dirty="0" smtClean="0">
                <a:solidFill>
                  <a:srgbClr val="000000"/>
                </a:solidFill>
              </a:rPr>
            </a:br>
            <a:r>
              <a:rPr lang="en-AU" sz="1600" dirty="0" smtClean="0">
                <a:solidFill>
                  <a:srgbClr val="000000"/>
                </a:solidFill>
              </a:rPr>
              <a:t>(</a:t>
            </a:r>
            <a:r>
              <a:rPr lang="en-AU" sz="1600" dirty="0">
                <a:solidFill>
                  <a:srgbClr val="000000"/>
                </a:solidFill>
              </a:rPr>
              <a:t>locks laser to cavity </a:t>
            </a:r>
            <a:r>
              <a:rPr lang="en-AU" sz="1600" dirty="0" smtClean="0">
                <a:solidFill>
                  <a:srgbClr val="000000"/>
                </a:solidFill>
              </a:rPr>
              <a:t>resonance)</a:t>
            </a:r>
          </a:p>
          <a:p>
            <a:pPr marL="742950" lvl="1" indent="-285750">
              <a:buFont typeface="Arial"/>
              <a:buChar char="•"/>
            </a:pPr>
            <a:r>
              <a:rPr lang="en-AU" sz="1600" dirty="0" smtClean="0">
                <a:solidFill>
                  <a:srgbClr val="000000"/>
                </a:solidFill>
              </a:rPr>
              <a:t>Near mirror thermal </a:t>
            </a:r>
            <a:r>
              <a:rPr lang="en-AU" sz="1600" dirty="0">
                <a:solidFill>
                  <a:srgbClr val="000000"/>
                </a:solidFill>
              </a:rPr>
              <a:t>noise stability</a:t>
            </a:r>
          </a:p>
          <a:p>
            <a:endParaRPr lang="en-US" sz="1600" b="0" dirty="0" smtClean="0"/>
          </a:p>
        </p:txBody>
      </p:sp>
      <p:pic>
        <p:nvPicPr>
          <p:cNvPr id="27" name="image67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114126" y="3115020"/>
            <a:ext cx="433019" cy="2698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05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b="0" dirty="0" smtClean="0">
            <a:solidFill>
              <a:schemeClr val="tx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8905</TotalTime>
  <Words>1327</Words>
  <Application>Microsoft Macintosh PowerPoint</Application>
  <PresentationFormat>On-screen Show (4:3)</PresentationFormat>
  <Paragraphs>371</Paragraphs>
  <Slides>16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Helvetica</vt:lpstr>
      <vt:lpstr>Helvetica Neue</vt:lpstr>
      <vt:lpstr>Helvetica Neue Light</vt:lpstr>
      <vt:lpstr>Mangal</vt:lpstr>
      <vt:lpstr>ＭＳ Ｐゴシック</vt:lpstr>
      <vt:lpstr>Times</vt:lpstr>
      <vt:lpstr>Times New Roman</vt:lpstr>
      <vt:lpstr>Default Theme</vt:lpstr>
      <vt:lpstr>Visio</vt:lpstr>
      <vt:lpstr>PHOTO-PAINT</vt:lpstr>
      <vt:lpstr>Flight Phasemeter on the Laser Ranging Interferometer on the  GRACE Follow-On Mission An inter-spacecraft laser interferometry technology demonstrator  with similarities to LISA</vt:lpstr>
      <vt:lpstr>Gravity-Sensing: Precision Phase Measurement Instruments in Space</vt:lpstr>
      <vt:lpstr>PowerPoint Presentation</vt:lpstr>
      <vt:lpstr>LRI 1 at STI</vt:lpstr>
      <vt:lpstr>Comparison of the LRI and LISA </vt:lpstr>
      <vt:lpstr>LRI Flight Phasemeter aka  Laser Ranging Processor (LRP)</vt:lpstr>
      <vt:lpstr>All functions of the Phasemeter at TRL 4 or Flight</vt:lpstr>
      <vt:lpstr>Time Delay Interferometry with the LISA Phasemeter (LRP in progress) </vt:lpstr>
      <vt:lpstr>Laser Frequency Stabilization Using Flight Phasemeter with flight Cavity and flight Laser (LRI-U)</vt:lpstr>
      <vt:lpstr>Summary</vt:lpstr>
      <vt:lpstr>Post-script on calibration (1 of 3)</vt:lpstr>
      <vt:lpstr>Post-script on calibration (2 of 3)</vt:lpstr>
      <vt:lpstr>Post-script on calibration (3 of 3)</vt:lpstr>
      <vt:lpstr>Phasemeter on the GRACE-FO Spacecraft (Airbus DS)</vt:lpstr>
      <vt:lpstr>GFO LRI Team</vt:lpstr>
      <vt:lpstr>JPL LISA Interferometry References 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Kirk McKenzie</dc:creator>
  <cp:lastModifiedBy>David H Shoemaker</cp:lastModifiedBy>
  <cp:revision>307</cp:revision>
  <cp:lastPrinted>2017-07-17T12:00:35Z</cp:lastPrinted>
  <dcterms:created xsi:type="dcterms:W3CDTF">2016-04-14T23:32:28Z</dcterms:created>
  <dcterms:modified xsi:type="dcterms:W3CDTF">2017-07-17T12:00:49Z</dcterms:modified>
</cp:coreProperties>
</file>