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 bookmarkIdSeed="2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362" r:id="rId2"/>
    <p:sldId id="369" r:id="rId3"/>
    <p:sldId id="371" r:id="rId4"/>
    <p:sldId id="372" r:id="rId5"/>
    <p:sldId id="373" r:id="rId6"/>
    <p:sldId id="365" r:id="rId7"/>
    <p:sldId id="367" r:id="rId8"/>
    <p:sldId id="368" r:id="rId9"/>
    <p:sldId id="370" r:id="rId10"/>
    <p:sldId id="374" r:id="rId11"/>
    <p:sldId id="366" r:id="rId12"/>
    <p:sldId id="375" r:id="rId13"/>
    <p:sldId id="377" r:id="rId14"/>
    <p:sldId id="378" r:id="rId15"/>
    <p:sldId id="376" r:id="rId16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442809-3F51-0348-A12A-EAF92D02EDBA}">
          <p14:sldIdLst/>
        </p14:section>
        <p14:section name="Last Presentation" id="{5D953AB2-BE9D-DB46-8DFA-BC956776C4F4}">
          <p14:sldIdLst>
            <p14:sldId id="362"/>
            <p14:sldId id="369"/>
            <p14:sldId id="371"/>
            <p14:sldId id="372"/>
            <p14:sldId id="373"/>
            <p14:sldId id="365"/>
            <p14:sldId id="367"/>
            <p14:sldId id="368"/>
            <p14:sldId id="370"/>
            <p14:sldId id="374"/>
            <p14:sldId id="366"/>
            <p14:sldId id="375"/>
            <p14:sldId id="377"/>
            <p14:sldId id="378"/>
            <p14:sldId id="376"/>
          </p14:sldIdLst>
        </p14:section>
        <p14:section name="Extras" id="{AA34865C-AD44-784A-9477-A0FA62872179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8418"/>
    <p:restoredTop sz="80792" autoAdjust="0"/>
  </p:normalViewPr>
  <p:slideViewPr>
    <p:cSldViewPr snapToGrid="0">
      <p:cViewPr>
        <p:scale>
          <a:sx n="112" d="100"/>
          <a:sy n="112" d="100"/>
        </p:scale>
        <p:origin x="-408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35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AE6F7-37E7-2B48-8A89-87619AA4B5E8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4075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54075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1D76E-77B2-5C4C-8E5D-2FEA6673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0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D5798C-BFF0-6B41-B576-71BA2EEFE2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22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Roc Match among type </a:t>
            </a:r>
            <a:r>
              <a:rPr lang="mr-IN" dirty="0" smtClean="0"/>
              <a:t>–</a:t>
            </a:r>
            <a:r>
              <a:rPr lang="en-US" dirty="0" smtClean="0"/>
              <a:t> all</a:t>
            </a:r>
            <a:r>
              <a:rPr lang="en-US" baseline="0" dirty="0" smtClean="0"/>
              <a:t> ITMs within ±3 m, all ETMs within ±3 m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Divided between figure and microroughness to align with different</a:t>
            </a:r>
            <a:r>
              <a:rPr lang="en-US" baseline="0" dirty="0" smtClean="0"/>
              <a:t> test instruments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2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</a:t>
            </a:r>
            <a:r>
              <a:rPr lang="en-US" baseline="0" dirty="0" smtClean="0"/>
              <a:t> currently seeing about twice the modeled loss </a:t>
            </a:r>
            <a:r>
              <a:rPr lang="mr-IN" baseline="0" dirty="0" smtClean="0"/>
              <a:t>–</a:t>
            </a:r>
            <a:r>
              <a:rPr lang="en-US" baseline="0" dirty="0" smtClean="0"/>
              <a:t> believed to be attributable to contamination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Figure and Defects are the </a:t>
            </a:r>
            <a:r>
              <a:rPr lang="en-US" baseline="0" smtClean="0"/>
              <a:t>largest sources of loss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9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change from coating non-uniformity is potentially the largest source of loss</a:t>
            </a:r>
          </a:p>
          <a:p>
            <a:r>
              <a:rPr lang="en-US" dirty="0" smtClean="0"/>
              <a:t>CSIRO mastered Uniformity early on  - but had continuing problems with absorption.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79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Center 30 mm of ITM07 </a:t>
            </a:r>
            <a:r>
              <a:rPr lang="mr-IN" dirty="0" smtClean="0"/>
              <a:t>–</a:t>
            </a:r>
            <a:r>
              <a:rPr lang="en-US" dirty="0" smtClean="0"/>
              <a:t> recently installed at LHO rms of 0.05 nm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3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9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not a full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2BE5A7-0AF9-3940-A9C2-B6A497423D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0"/>
            <a:ext cx="9131300" cy="121534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colorTemperature colorTemp="10145"/>
                    </a14:imgEffect>
                    <a14:imgEffect>
                      <a14:saturation sat="1750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9" t="5488" r="2718" b="4481"/>
          <a:stretch/>
        </p:blipFill>
        <p:spPr>
          <a:xfrm>
            <a:off x="0" y="23249"/>
            <a:ext cx="9144000" cy="6893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4649"/>
            <a:ext cx="7772400" cy="1470025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04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5400" y="6435625"/>
            <a:ext cx="1905000" cy="457200"/>
          </a:xfrm>
          <a:prstGeom prst="rect">
            <a:avLst/>
          </a:prstGeom>
        </p:spPr>
        <p:txBody>
          <a:bodyPr anchor="ctr"/>
          <a:lstStyle>
            <a:lvl1pPr>
              <a:defRPr sz="1200" i="1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9661" y="6400800"/>
            <a:ext cx="5001288" cy="457200"/>
          </a:xfrm>
        </p:spPr>
        <p:txBody>
          <a:bodyPr anchor="ctr"/>
          <a:lstStyle>
            <a:lvl1pPr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9995" y="6435625"/>
            <a:ext cx="685800" cy="457200"/>
          </a:xfrm>
        </p:spPr>
        <p:txBody>
          <a:bodyPr anchor="ctr"/>
          <a:lstStyle>
            <a:lvl1pPr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98DA17F8-CD4A-364B-9A4B-D7BC2173F1C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2.png" descr="ligoLogoTransparent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218"/>
            <a:ext cx="1371600" cy="92057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/>
          <p:cNvSpPr/>
          <p:nvPr userDrawn="1"/>
        </p:nvSpPr>
        <p:spPr>
          <a:xfrm>
            <a:off x="4792944" y="63653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rial" charset="0"/>
              </a:rPr>
              <a:t> [Image credit: LIGO/Caltech/MIT/Sonoma State (Aurore </a:t>
            </a:r>
            <a:r>
              <a:rPr lang="en-US" sz="1100" b="0" i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rial" charset="0"/>
              </a:rPr>
              <a:t>Simonnet</a:t>
            </a:r>
            <a:r>
              <a:rPr lang="en-US" sz="1100" b="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rial" charset="0"/>
              </a:rPr>
              <a:t>)]</a:t>
            </a:r>
            <a:endParaRPr lang="en-US" sz="1100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8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747D2-02E1-6E43-B0E4-81A4CCA8DE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ED897-5187-FF46-8E33-9ECBCFA5FC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75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37ABC-A3D9-1E44-9169-1D0E1BC583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4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25400" y="6218"/>
            <a:ext cx="9151195" cy="6858000"/>
            <a:chOff x="-1" y="0"/>
            <a:chExt cx="9125795" cy="68580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alphaModFix amt="42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2000"/>
                      </a14:imgEffect>
                      <a14:imgEffect>
                        <a14:colorTemperature colorTemp="5450"/>
                      </a14:imgEffect>
                      <a14:imgEffect>
                        <a14:saturation sat="383000"/>
                      </a14:imgEffect>
                      <a14:imgEffect>
                        <a14:brightnessContrast bright="-9000" contrast="-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25795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5368034" y="1318828"/>
              <a:ext cx="1742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GW170817</a:t>
              </a:r>
              <a:endParaRPr lang="en-US" b="1" i="1" dirty="0">
                <a:solidFill>
                  <a:srgbClr val="FF0000">
                    <a:alpha val="21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5735763" y="67234"/>
              <a:ext cx="3230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NGC 4993  -- SSS17a</a:t>
              </a:r>
              <a:endParaRPr lang="en-US" b="1" i="1" dirty="0">
                <a:solidFill>
                  <a:srgbClr val="FF0000">
                    <a:alpha val="21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155658" y="5841770"/>
              <a:ext cx="243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17 August 2017</a:t>
              </a:r>
              <a:endParaRPr lang="en-US" b="1" i="1" dirty="0">
                <a:solidFill>
                  <a:srgbClr val="FF0000">
                    <a:alpha val="21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5368034" y="5841770"/>
              <a:ext cx="3757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smtClean="0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Image: Swope </a:t>
              </a:r>
              <a:r>
                <a:rPr lang="en-US" b="1" i="1" dirty="0" smtClean="0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telescope</a:t>
              </a:r>
              <a:endParaRPr lang="en-US" b="1" i="1" dirty="0">
                <a:solidFill>
                  <a:srgbClr val="FF0000">
                    <a:alpha val="21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4649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04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5400" y="6435625"/>
            <a:ext cx="1905000" cy="457200"/>
          </a:xfrm>
          <a:prstGeom prst="rect">
            <a:avLst/>
          </a:prstGeom>
        </p:spPr>
        <p:txBody>
          <a:bodyPr anchor="ctr"/>
          <a:lstStyle>
            <a:lvl1pPr>
              <a:defRPr sz="1200" i="1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9661" y="6400800"/>
            <a:ext cx="5001288" cy="457200"/>
          </a:xfrm>
        </p:spPr>
        <p:txBody>
          <a:bodyPr anchor="ctr"/>
          <a:lstStyle>
            <a:lvl1pPr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9995" y="6435625"/>
            <a:ext cx="685800" cy="457200"/>
          </a:xfrm>
        </p:spPr>
        <p:txBody>
          <a:bodyPr anchor="ctr"/>
          <a:lstStyle>
            <a:lvl1pPr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98DA17F8-CD4A-364B-9A4B-D7BC2173F1C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image2.png" descr="ligoLogoTransparent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218"/>
            <a:ext cx="1371600" cy="920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7455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chemeClr val="accent4">
                  <a:lumMod val="50000"/>
                </a:schemeClr>
              </a:buCl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Clr>
                <a:schemeClr val="accent4">
                  <a:lumMod val="50000"/>
                </a:schemeClr>
              </a:buCl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buClr>
                <a:schemeClr val="accent4">
                  <a:lumMod val="50000"/>
                </a:schemeClr>
              </a:buCl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buClr>
                <a:schemeClr val="accent4">
                  <a:lumMod val="50000"/>
                </a:schemeClr>
              </a:buCl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buClr>
                <a:schemeClr val="accent4">
                  <a:lumMod val="50000"/>
                </a:schemeClr>
              </a:buCl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87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01797" y="6397163"/>
            <a:ext cx="39947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99086" y="6400800"/>
            <a:ext cx="685800" cy="457200"/>
          </a:xfrm>
        </p:spPr>
        <p:txBody>
          <a:bodyPr/>
          <a:lstStyle>
            <a:lvl1pPr>
              <a:defRPr/>
            </a:lvl1pPr>
          </a:lstStyle>
          <a:p>
            <a:fld id="{BC290627-2641-D545-B7DC-1C11A57819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35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9E8D3-6D19-3B47-A117-6E3B91CA7D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45" y="638625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9984" y="6393526"/>
            <a:ext cx="4118337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60488" y="6435002"/>
            <a:ext cx="685800" cy="457200"/>
          </a:xfrm>
        </p:spPr>
        <p:txBody>
          <a:bodyPr/>
          <a:lstStyle>
            <a:lvl1pPr>
              <a:defRPr/>
            </a:lvl1pPr>
          </a:lstStyle>
          <a:p>
            <a:fld id="{EB8C2040-5100-4F4A-8B69-DDAE14683B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2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DA366-E323-FC49-BB4D-BC891A371E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55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394C2-312B-0F42-9FF4-C414201DA6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6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B2372-5FD9-DB4B-9A84-977C70279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6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LIGO-G1701981-v1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NSF Review of LIGO Operations 2019-2023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7937D-2B8E-1845-A00E-47803F02A9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vmlDrawing" Target="../drawings/vmlDrawing1.vml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8514" y="6408738"/>
            <a:ext cx="559057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+mn-lt"/>
              </a:defRPr>
            </a:lvl1pPr>
          </a:lstStyle>
          <a:p>
            <a:r>
              <a:rPr lang="en-US" smtClean="0"/>
              <a:t>CCR overview 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97163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524EDEDE-44F3-A444-A231-F3C7ACD4F7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639790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1430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7" name="Photo Editor Photo" r:id="rId16" imgW="4409524" imgH="3219899" progId="MSPhotoEd.3">
                  <p:embed/>
                </p:oleObj>
              </mc:Choice>
              <mc:Fallback>
                <p:oleObj name="Photo Editor Photo" r:id="rId16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383900"/>
            <a:ext cx="1905000" cy="457200"/>
          </a:xfrm>
          <a:prstGeom prst="rect">
            <a:avLst/>
          </a:prstGeom>
        </p:spPr>
        <p:txBody>
          <a:bodyPr anchor="ctr"/>
          <a:lstStyle>
            <a:lvl1pPr>
              <a:defRPr sz="1200" i="1">
                <a:latin typeface="+mn-lt"/>
              </a:defRPr>
            </a:lvl1pPr>
          </a:lstStyle>
          <a:p>
            <a:r>
              <a:rPr lang="en-US" dirty="0" smtClean="0"/>
              <a:t>LIGO-</a:t>
            </a:r>
            <a:r>
              <a:rPr lang="en-US" dirty="0" smtClean="0"/>
              <a:t>G1702201-v2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q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q"/>
        <a:defRPr>
          <a:solidFill>
            <a:srgbClr val="000000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q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q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q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oleObject" Target="MainHD:Users:hiro:PhysicsWork:FFT06:docs:Point%20Defects:T1000154.doc!OLE_LINK27" TargetMode="External"/><Relationship Id="rId5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5" Type="http://schemas.openxmlformats.org/officeDocument/2006/relationships/image" Target="../media/image28.tiff"/><Relationship Id="rId6" Type="http://schemas.openxmlformats.org/officeDocument/2006/relationships/image" Target="../media/image29.tiff"/><Relationship Id="rId7" Type="http://schemas.openxmlformats.org/officeDocument/2006/relationships/image" Target="../media/image30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459" y="372558"/>
            <a:ext cx="7886700" cy="554135"/>
          </a:xfrm>
        </p:spPr>
        <p:txBody>
          <a:bodyPr/>
          <a:lstStyle/>
          <a:p>
            <a:pPr algn="ctr"/>
            <a:r>
              <a:rPr lang="en-US" dirty="0" smtClean="0"/>
              <a:t>Advanced LIGO Core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729" y="1963731"/>
            <a:ext cx="6768074" cy="3479576"/>
          </a:xfrm>
        </p:spPr>
        <p:txBody>
          <a:bodyPr>
            <a:normAutofit/>
          </a:bodyPr>
          <a:lstStyle/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Specifications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Measurements</a:t>
            </a:r>
          </a:p>
          <a:p>
            <a:pPr lvl="1">
              <a:buSzPct val="150000"/>
              <a:buFont typeface="Courier New" charset="0"/>
              <a:buChar char="o"/>
            </a:pPr>
            <a:r>
              <a:rPr lang="en-US" sz="2000" dirty="0" err="1" smtClean="0"/>
              <a:t>Fizeau</a:t>
            </a:r>
            <a:r>
              <a:rPr lang="en-US" sz="2000" dirty="0" smtClean="0"/>
              <a:t> Metrology</a:t>
            </a:r>
          </a:p>
          <a:p>
            <a:pPr lvl="1">
              <a:buSzPct val="150000"/>
              <a:buFont typeface="Courier New" charset="0"/>
              <a:buChar char="o"/>
            </a:pPr>
            <a:r>
              <a:rPr lang="en-US" sz="2000" dirty="0" smtClean="0"/>
              <a:t>Reflectivity, Transmission, Scatter and Absorption 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Problems Along the Way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Simulation and Modeling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A Path to Production for A+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Manufacturing and Timetable</a:t>
            </a:r>
          </a:p>
        </p:txBody>
      </p:sp>
    </p:spTree>
    <p:extLst>
      <p:ext uri="{BB962C8B-B14F-4D97-AF65-F5344CB8AC3E}">
        <p14:creationId xmlns:p14="http://schemas.microsoft.com/office/powerpoint/2010/main" val="911552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path to production for A+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Pathfinder - </a:t>
            </a:r>
            <a:r>
              <a:rPr lang="en-US" sz="2000" dirty="0" smtClean="0"/>
              <a:t>Competitive demonstration of all specifications on </a:t>
            </a:r>
            <a:r>
              <a:rPr lang="en-US" sz="2000" dirty="0"/>
              <a:t>a full size </a:t>
            </a:r>
            <a:r>
              <a:rPr lang="en-US" sz="2000" dirty="0" smtClean="0"/>
              <a:t>optic by a vendor with full scale coating capacity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Competitive bid  ~ 3 months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Selection and kickoff, review performance specifications ~ 1 month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Development</a:t>
            </a:r>
          </a:p>
          <a:p>
            <a:pPr lvl="2">
              <a:buSzPct val="150000"/>
              <a:buFont typeface="Arial" charset="0"/>
              <a:buChar char="•"/>
            </a:pPr>
            <a:r>
              <a:rPr lang="en-US" dirty="0" smtClean="0"/>
              <a:t>Phase 1:  Demonstration on small pieces</a:t>
            </a:r>
          </a:p>
          <a:p>
            <a:pPr lvl="2">
              <a:buSzPct val="150000"/>
              <a:buFont typeface="Arial" charset="0"/>
              <a:buChar char="•"/>
            </a:pPr>
            <a:r>
              <a:rPr lang="en-US" dirty="0" smtClean="0"/>
              <a:t>If successful proceed to Phase 2</a:t>
            </a:r>
          </a:p>
          <a:p>
            <a:pPr lvl="2">
              <a:buSzPct val="150000"/>
              <a:buFont typeface="Arial" charset="0"/>
              <a:buChar char="•"/>
            </a:pPr>
            <a:r>
              <a:rPr lang="en-US" dirty="0" smtClean="0"/>
              <a:t>Phase 2:  Demonstration on full size optic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Review final data at vendor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Confirm final measurements at LIGO</a:t>
            </a:r>
          </a:p>
          <a:p>
            <a:pPr lvl="1">
              <a:buSzPct val="150000"/>
              <a:buFont typeface="Arial" charset="0"/>
              <a:buChar char="•"/>
            </a:pPr>
            <a:endParaRPr lang="en-US" dirty="0" smtClean="0"/>
          </a:p>
          <a:p>
            <a:pPr lvl="1">
              <a:buSzPct val="150000"/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985" y="4569092"/>
            <a:ext cx="2964890" cy="19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0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458" y="633815"/>
            <a:ext cx="7886700" cy="554135"/>
          </a:xfrm>
        </p:spPr>
        <p:txBody>
          <a:bodyPr/>
          <a:lstStyle/>
          <a:p>
            <a:pPr algn="ctr"/>
            <a:r>
              <a:rPr lang="en-US" dirty="0" smtClean="0"/>
              <a:t>Manufacturing and Timetable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903" y="1428210"/>
            <a:ext cx="8452618" cy="4979015"/>
          </a:xfrm>
        </p:spPr>
        <p:txBody>
          <a:bodyPr>
            <a:normAutofit/>
          </a:bodyPr>
          <a:lstStyle/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Advanced LIGO </a:t>
            </a:r>
            <a:r>
              <a:rPr lang="en-US" u="sng" dirty="0" smtClean="0"/>
              <a:t>polishing</a:t>
            </a:r>
            <a:r>
              <a:rPr lang="en-US" dirty="0" smtClean="0"/>
              <a:t> 3 years total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56 total optics, 26 test masses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Contract </a:t>
            </a:r>
            <a:r>
              <a:rPr lang="mr-IN" dirty="0" smtClean="0"/>
              <a:t>–</a:t>
            </a:r>
            <a:r>
              <a:rPr lang="en-US" dirty="0" smtClean="0"/>
              <a:t> 2009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First delivery 2010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Final delivery 2012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Throughput rate of 2/month once things got rolling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Advanced LIGO Test Mass </a:t>
            </a:r>
            <a:r>
              <a:rPr lang="en-US" u="sng" dirty="0" smtClean="0"/>
              <a:t>coating</a:t>
            </a:r>
            <a:r>
              <a:rPr lang="en-US" dirty="0" smtClean="0"/>
              <a:t> 6 years total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Contract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2009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First delivery 2011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Final delivery 2015</a:t>
            </a:r>
          </a:p>
          <a:p>
            <a:pPr lvl="1">
              <a:buSzPct val="150000"/>
              <a:buFont typeface="Arial" charset="0"/>
              <a:buChar char="•"/>
            </a:pPr>
            <a:r>
              <a:rPr lang="en-US" dirty="0" smtClean="0"/>
              <a:t>Throughput rate of 2/month once things got rolling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257" y="3360628"/>
            <a:ext cx="217017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70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4ITM01-S1_CSIRO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r="60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3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 histograms</a:t>
            </a:r>
            <a:br>
              <a:rPr lang="en-US" dirty="0" smtClean="0"/>
            </a:br>
            <a:r>
              <a:rPr lang="en-US" dirty="0" smtClean="0"/>
              <a:t>An indication of 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3505200" cy="4419600"/>
          </a:xfrm>
        </p:spPr>
        <p:txBody>
          <a:bodyPr/>
          <a:lstStyle/>
          <a:p>
            <a:r>
              <a:rPr lang="en-US" dirty="0" smtClean="0"/>
              <a:t>Lower end represents the base microroughness</a:t>
            </a:r>
          </a:p>
          <a:p>
            <a:r>
              <a:rPr lang="en-US" dirty="0" smtClean="0"/>
              <a:t>High end represents point defects</a:t>
            </a:r>
          </a:p>
          <a:p>
            <a:r>
              <a:rPr lang="en-US" dirty="0" smtClean="0"/>
              <a:t>See LIGO-G080162 for details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3DB4C7-CFEC-3D47-A9D9-7ACD4F9DDCEA}" type="slidenum">
              <a:rPr lang="en-US" smtClean="0"/>
              <a:pPr>
                <a:defRPr/>
              </a:pPr>
              <a:t>13</a:t>
            </a:fld>
            <a:endParaRPr lang="en-US" sz="1400" i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4191000" y="1676400"/>
            <a:ext cx="4560888" cy="4416425"/>
            <a:chOff x="0" y="1097"/>
            <a:chExt cx="2873" cy="2782"/>
          </a:xfrm>
        </p:grpSpPr>
        <p:pic>
          <p:nvPicPr>
            <p:cNvPr id="6" name="Picture 5" descr="tis_sum_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97"/>
              <a:ext cx="2790" cy="2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tis_sum_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" y="3504"/>
              <a:ext cx="2594" cy="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 bwMode="auto">
          <a:xfrm>
            <a:off x="5334000" y="5715000"/>
            <a:ext cx="2743200" cy="3048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2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Optical Coating Workshop 2008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7158" b="-7158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599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9932" b="-9932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5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41450" y="152400"/>
            <a:ext cx="7239000" cy="850900"/>
          </a:xfrm>
        </p:spPr>
        <p:txBody>
          <a:bodyPr/>
          <a:lstStyle/>
          <a:p>
            <a:r>
              <a:rPr lang="en-US" dirty="0" smtClean="0"/>
              <a:t>Test Mass Specifications</a:t>
            </a:r>
            <a:endParaRPr lang="en-US" dirty="0"/>
          </a:p>
        </p:txBody>
      </p:sp>
      <p:pic>
        <p:nvPicPr>
          <p:cNvPr id="5" name="Picture 4" descr="DSC_01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10" y="4539909"/>
            <a:ext cx="3505417" cy="2330729"/>
          </a:xfrm>
          <a:prstGeom prst="rect">
            <a:avLst/>
          </a:prstGeom>
          <a:noFill/>
          <a:ln w="1905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0" h="19050"/>
            <a:contourClr>
              <a:schemeClr val="bg1"/>
            </a:contourClr>
          </a:sp3d>
        </p:spPr>
      </p:pic>
      <p:pic>
        <p:nvPicPr>
          <p:cNvPr id="7" name="Picture 6" descr="ITM08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956" y="3308962"/>
            <a:ext cx="3276020" cy="3545401"/>
          </a:xfrm>
          <a:prstGeom prst="rect">
            <a:avLst/>
          </a:prstGeom>
          <a:noFill/>
          <a:ln w="1905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0" h="0"/>
            <a:contourClr>
              <a:srgbClr val="969696"/>
            </a:contourClr>
          </a:sp3d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71449" y="1227924"/>
            <a:ext cx="5543727" cy="3299347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0" kern="0" dirty="0" smtClean="0"/>
              <a:t>Radius of Curvature ~2000 m, match ± 3 m </a:t>
            </a:r>
          </a:p>
          <a:p>
            <a:r>
              <a:rPr lang="en-US" sz="2000" b="0" kern="0" dirty="0" smtClean="0"/>
              <a:t>RMS figure error</a:t>
            </a:r>
            <a:endParaRPr lang="en-US" sz="2000" b="0" kern="0" baseline="30000" dirty="0" smtClean="0"/>
          </a:p>
          <a:p>
            <a:pPr lvl="1"/>
            <a:r>
              <a:rPr lang="en-US" sz="1800" b="0" kern="0" dirty="0" smtClean="0"/>
              <a:t>Central 300 mm </a:t>
            </a:r>
            <a:r>
              <a:rPr lang="en-US" sz="1800" b="0" kern="0" dirty="0" err="1" smtClean="0">
                <a:latin typeface="Symbol" charset="2"/>
              </a:rPr>
              <a:t>s</a:t>
            </a:r>
            <a:r>
              <a:rPr lang="en-US" sz="1800" b="0" kern="0" baseline="-25000" dirty="0" err="1" smtClean="0">
                <a:latin typeface="Times New Roman" charset="0"/>
              </a:rPr>
              <a:t>rms</a:t>
            </a:r>
            <a:r>
              <a:rPr lang="en-US" sz="1800" b="0" kern="0" dirty="0" smtClean="0"/>
              <a:t> &lt; 2.5 nm</a:t>
            </a:r>
          </a:p>
          <a:p>
            <a:pPr lvl="1"/>
            <a:r>
              <a:rPr lang="en-US" sz="1800" b="0" kern="0" dirty="0" smtClean="0"/>
              <a:t>Central 160 mm </a:t>
            </a:r>
            <a:r>
              <a:rPr lang="en-US" sz="1800" b="0" kern="0" dirty="0" err="1">
                <a:latin typeface="Symbol" charset="2"/>
              </a:rPr>
              <a:t>s</a:t>
            </a:r>
            <a:r>
              <a:rPr lang="en-US" sz="1800" b="0" kern="0" baseline="-25000" dirty="0" err="1">
                <a:latin typeface="Times New Roman" charset="0"/>
              </a:rPr>
              <a:t>rms</a:t>
            </a:r>
            <a:r>
              <a:rPr lang="en-US" sz="1800" b="0" kern="0" dirty="0"/>
              <a:t> &lt; </a:t>
            </a:r>
            <a:r>
              <a:rPr lang="en-US" sz="1800" b="0" kern="0" dirty="0" smtClean="0"/>
              <a:t>0.3 </a:t>
            </a:r>
            <a:r>
              <a:rPr lang="en-US" sz="1800" b="0" kern="0" dirty="0"/>
              <a:t>nm</a:t>
            </a:r>
            <a:endParaRPr lang="en-US" sz="1800" b="0" kern="0" dirty="0" smtClean="0"/>
          </a:p>
          <a:p>
            <a:r>
              <a:rPr lang="en-US" sz="2000" b="0" kern="0" dirty="0" smtClean="0"/>
              <a:t>RMS microroughness</a:t>
            </a:r>
            <a:endParaRPr lang="en-US" sz="2000" b="0" kern="0" baseline="30000" dirty="0"/>
          </a:p>
          <a:p>
            <a:pPr lvl="1"/>
            <a:r>
              <a:rPr lang="en-US" sz="1800" b="0" kern="0" dirty="0" smtClean="0"/>
              <a:t>4 Locations </a:t>
            </a:r>
            <a:r>
              <a:rPr lang="en-US" sz="1800" b="0" kern="0" dirty="0" err="1" smtClean="0">
                <a:latin typeface="Symbol" charset="2"/>
              </a:rPr>
              <a:t>s</a:t>
            </a:r>
            <a:r>
              <a:rPr lang="en-US" sz="1800" b="0" kern="0" baseline="-25000" dirty="0" err="1" smtClean="0">
                <a:latin typeface="Times New Roman" charset="0"/>
              </a:rPr>
              <a:t>rms</a:t>
            </a:r>
            <a:r>
              <a:rPr lang="en-US" sz="1800" b="0" kern="0" dirty="0" smtClean="0"/>
              <a:t> </a:t>
            </a:r>
            <a:r>
              <a:rPr lang="en-US" sz="1800" b="0" kern="0" dirty="0"/>
              <a:t>&lt; </a:t>
            </a:r>
            <a:r>
              <a:rPr lang="en-US" sz="1800" b="0" kern="0" dirty="0" smtClean="0"/>
              <a:t>0.16 nm</a:t>
            </a:r>
          </a:p>
          <a:p>
            <a:r>
              <a:rPr lang="en-US" sz="2000" b="0" kern="0" dirty="0" smtClean="0"/>
              <a:t>R &gt; 0.999995, T &lt; 5 PPM</a:t>
            </a:r>
          </a:p>
          <a:p>
            <a:r>
              <a:rPr lang="en-US" sz="2000" b="0" kern="0" dirty="0" smtClean="0"/>
              <a:t>Total Cavity Loss &lt; 75 ppm</a:t>
            </a:r>
          </a:p>
          <a:p>
            <a:endParaRPr lang="en-US" sz="2000" b="0" kern="0" dirty="0" smtClean="0"/>
          </a:p>
          <a:p>
            <a:pPr marL="0" indent="0">
              <a:buFont typeface="Monotype Sorts" charset="0"/>
              <a:buNone/>
            </a:pPr>
            <a:endParaRPr lang="en-US" sz="2000" b="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8500820" y="6550223"/>
            <a:ext cx="55496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467" y="1227923"/>
            <a:ext cx="1808313" cy="29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8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loss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923237"/>
              </p:ext>
            </p:extLst>
          </p:nvPr>
        </p:nvGraphicFramePr>
        <p:xfrm>
          <a:off x="304800" y="1676400"/>
          <a:ext cx="8534400" cy="4206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/>
                <a:gridCol w="1752600"/>
                <a:gridCol w="388620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dirty="0" smtClean="0"/>
                        <a:t>Round Trip Cavity loss 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 surfaces (ppm)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Cavity Budget</a:t>
                      </a:r>
                      <a:r>
                        <a:rPr lang="en-US" baseline="0" dirty="0" smtClean="0"/>
                        <a:t/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Actual</a:t>
                      </a:r>
                      <a:r>
                        <a:rPr lang="en-US" baseline="0" dirty="0" smtClean="0"/>
                        <a:t> loss</a:t>
                      </a:r>
                      <a:r>
                        <a:rPr lang="en-US" dirty="0" smtClean="0"/>
                        <a:t> (modeled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)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sz="1200" dirty="0" smtClean="0"/>
                        <a:t>based on average of completed pieces in 2013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(ppm)</a:t>
                      </a:r>
                      <a:endParaRPr lang="en-US" dirty="0"/>
                    </a:p>
                  </a:txBody>
                  <a:tcPr/>
                </a:tc>
              </a:tr>
              <a:tr h="628484">
                <a:tc>
                  <a:txBody>
                    <a:bodyPr/>
                    <a:lstStyle/>
                    <a:p>
                      <a:r>
                        <a:rPr lang="en-US" dirty="0" smtClean="0"/>
                        <a:t>Microroughness</a:t>
                      </a:r>
                      <a:r>
                        <a:rPr lang="en-US" baseline="0" dirty="0" smtClean="0"/>
                        <a:t> scatter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(&gt;1/mm)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2.2 Per mirror</a:t>
                      </a:r>
                      <a:endParaRPr lang="en-US" dirty="0"/>
                    </a:p>
                  </a:txBody>
                  <a:tcPr/>
                </a:tc>
              </a:tr>
              <a:tr h="628484">
                <a:tc>
                  <a:txBody>
                    <a:bodyPr/>
                    <a:lstStyle/>
                    <a:p>
                      <a:r>
                        <a:rPr lang="en-US" dirty="0" smtClean="0"/>
                        <a:t>Defects (Polish, Coating, Contamination)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per mirror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includes polish and coating</a:t>
                      </a:r>
                      <a:endParaRPr lang="en-US" dirty="0"/>
                    </a:p>
                  </a:txBody>
                  <a:tcPr/>
                </a:tc>
              </a:tr>
              <a:tr h="359134">
                <a:tc>
                  <a:txBody>
                    <a:bodyPr/>
                    <a:lstStyle/>
                    <a:p>
                      <a:r>
                        <a:rPr lang="en-US" dirty="0" smtClean="0"/>
                        <a:t>Coating Absorption</a:t>
                      </a:r>
                      <a:endParaRPr lang="en-US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 per mirror</a:t>
                      </a:r>
                      <a:endParaRPr lang="en-US" dirty="0"/>
                    </a:p>
                  </a:txBody>
                  <a:tcPr/>
                </a:tc>
              </a:tr>
              <a:tr h="62848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Surface Figure Error &amp; Diffraction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16.2 </a:t>
                      </a:r>
                    </a:p>
                  </a:txBody>
                  <a:tcPr/>
                </a:tc>
              </a:tr>
              <a:tr h="359134">
                <a:tc>
                  <a:txBody>
                    <a:bodyPr/>
                    <a:lstStyle/>
                    <a:p>
                      <a:r>
                        <a:rPr lang="en-US" dirty="0" smtClean="0"/>
                        <a:t>ETM Transmission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4.2 </a:t>
                      </a:r>
                      <a:endParaRPr lang="en-US" dirty="0"/>
                    </a:p>
                  </a:txBody>
                  <a:tcPr/>
                </a:tc>
              </a:tr>
              <a:tr h="359134">
                <a:tc>
                  <a:txBody>
                    <a:bodyPr/>
                    <a:lstStyle/>
                    <a:p>
                      <a:r>
                        <a:rPr lang="en-US" dirty="0" smtClean="0"/>
                        <a:t>Total ( required &lt; 75 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114FFB"/>
                          </a:solidFill>
                        </a:rPr>
                        <a:t>45.4</a:t>
                      </a:r>
                      <a:endParaRPr lang="en-US" dirty="0">
                        <a:solidFill>
                          <a:srgbClr val="114FFB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72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CSIRO</a:t>
            </a:r>
            <a:br>
              <a:rPr lang="en-US" dirty="0" smtClean="0"/>
            </a:br>
            <a:r>
              <a:rPr lang="en-US" sz="2000" dirty="0" smtClean="0"/>
              <a:t>mastered uniformity and AR coating reflectivity </a:t>
            </a:r>
            <a:br>
              <a:rPr lang="en-US" sz="2000" dirty="0" smtClean="0"/>
            </a:br>
            <a:r>
              <a:rPr lang="en-US" sz="2000" dirty="0" smtClean="0"/>
              <a:t>but struggled with absorption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CompareBS02afterCoatin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13280" r="67353" b="28663"/>
          <a:stretch/>
        </p:blipFill>
        <p:spPr>
          <a:xfrm>
            <a:off x="5181600" y="2438400"/>
            <a:ext cx="3513959" cy="3659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1905000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Coated at CSIRO (m-LIGO)</a:t>
            </a:r>
          </a:p>
          <a:p>
            <a:pPr algn="ctr"/>
            <a:r>
              <a:rPr lang="en-US" sz="1600" dirty="0" smtClean="0"/>
              <a:t> 9.8 nm PV 1.6 nm </a:t>
            </a:r>
            <a:r>
              <a:rPr lang="en-US" sz="1600" dirty="0" err="1" smtClean="0"/>
              <a:t>rms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905000"/>
            <a:ext cx="381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Uncoated (m-Zygo EPO)</a:t>
            </a:r>
          </a:p>
          <a:p>
            <a:pPr algn="ctr"/>
            <a:r>
              <a:rPr lang="en-US" sz="1600" dirty="0" smtClean="0"/>
              <a:t> 11.4 nm PV 1.7 nm </a:t>
            </a:r>
            <a:r>
              <a:rPr lang="en-US" sz="1600" dirty="0" err="1" smtClean="0"/>
              <a:t>rms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44780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300 mm diameter, </a:t>
            </a:r>
            <a:r>
              <a:rPr lang="en-US" sz="2000" u="sng" dirty="0"/>
              <a:t>same color </a:t>
            </a:r>
            <a:r>
              <a:rPr lang="en-US" sz="2000" u="sng" dirty="0" smtClean="0"/>
              <a:t>scale</a:t>
            </a:r>
            <a:r>
              <a:rPr lang="en-US" sz="2000" dirty="0" smtClean="0"/>
              <a:t>, Power subtracted (∆ 3.5nm)</a:t>
            </a:r>
            <a:endParaRPr lang="en-US" sz="2000" dirty="0"/>
          </a:p>
        </p:txBody>
      </p:sp>
      <p:pic>
        <p:nvPicPr>
          <p:cNvPr id="11" name="Picture 10" descr="CompareBS02afterCoatin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5" t="2890" r="6257" b="23337"/>
          <a:stretch/>
        </p:blipFill>
        <p:spPr>
          <a:xfrm>
            <a:off x="381000" y="2438400"/>
            <a:ext cx="3713000" cy="3672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498" y="1"/>
            <a:ext cx="1596501" cy="1981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46366" y="6117498"/>
            <a:ext cx="3697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Mark Gross, Svetlana </a:t>
            </a:r>
            <a:r>
              <a:rPr lang="en-US" sz="1100" dirty="0" err="1"/>
              <a:t>Dligatch</a:t>
            </a:r>
            <a:r>
              <a:rPr lang="en-US" sz="1100" dirty="0"/>
              <a:t>, and </a:t>
            </a:r>
            <a:r>
              <a:rPr lang="en-US" sz="1100" dirty="0" err="1"/>
              <a:t>Anatoli</a:t>
            </a:r>
            <a:r>
              <a:rPr lang="en-US" sz="1100" dirty="0"/>
              <a:t> </a:t>
            </a:r>
            <a:r>
              <a:rPr lang="en-US" sz="1100" dirty="0" err="1"/>
              <a:t>Chtanov</a:t>
            </a:r>
            <a:r>
              <a:rPr lang="en-US" sz="1100" dirty="0"/>
              <a:t>, </a:t>
            </a:r>
            <a:endParaRPr lang="en-US" sz="1100" dirty="0" smtClean="0"/>
          </a:p>
          <a:p>
            <a:r>
              <a:rPr lang="en-US" sz="1100" dirty="0" smtClean="0"/>
              <a:t>"</a:t>
            </a:r>
            <a:r>
              <a:rPr lang="en-US" sz="1100" dirty="0"/>
              <a:t>Optimization of coating uniformity in an ion beam sputtering </a:t>
            </a:r>
            <a:endParaRPr lang="en-US" sz="1100" dirty="0" smtClean="0"/>
          </a:p>
          <a:p>
            <a:r>
              <a:rPr lang="en-US" sz="1100" dirty="0" smtClean="0"/>
              <a:t>system </a:t>
            </a:r>
            <a:r>
              <a:rPr lang="en-US" sz="1100" dirty="0"/>
              <a:t>using a modified planetary rotation method</a:t>
            </a:r>
            <a:r>
              <a:rPr lang="en-US" sz="1100" dirty="0" smtClean="0"/>
              <a:t>,”</a:t>
            </a:r>
          </a:p>
          <a:p>
            <a:r>
              <a:rPr lang="en-US" sz="1100" dirty="0" smtClean="0"/>
              <a:t> </a:t>
            </a:r>
            <a:r>
              <a:rPr lang="en-US" sz="1100" dirty="0"/>
              <a:t>Appl. Opt. 50, C316-C320 (2011)</a:t>
            </a:r>
          </a:p>
        </p:txBody>
      </p:sp>
    </p:spTree>
    <p:extLst>
      <p:ext uri="{BB962C8B-B14F-4D97-AF65-F5344CB8AC3E}">
        <p14:creationId xmlns:p14="http://schemas.microsoft.com/office/powerpoint/2010/main" val="3767263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LMA</a:t>
            </a:r>
            <a:br>
              <a:rPr lang="en-US" dirty="0" smtClean="0"/>
            </a:br>
            <a:r>
              <a:rPr lang="en-US" sz="2000" dirty="0" smtClean="0"/>
              <a:t>Mastered absorption and scatter </a:t>
            </a:r>
            <a:br>
              <a:rPr lang="en-US" sz="2000" dirty="0" smtClean="0"/>
            </a:br>
            <a:r>
              <a:rPr lang="en-US" sz="2000" dirty="0" smtClean="0"/>
              <a:t>but struggled with uniformity and AR reflectivity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LIGO-G1701981-v1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Review of LIGO Operations 2019-2023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4" t="7057" r="31364" b="42570"/>
          <a:stretch/>
        </p:blipFill>
        <p:spPr>
          <a:xfrm>
            <a:off x="4683269" y="1281446"/>
            <a:ext cx="2143193" cy="2143305"/>
          </a:xfrm>
          <a:prstGeom prst="rect">
            <a:avLst/>
          </a:prstGeom>
        </p:spPr>
      </p:pic>
      <p:pic>
        <p:nvPicPr>
          <p:cNvPr id="13" name="Content Placeholder 12" descr="ETM16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8066" r="29753" b="42062"/>
          <a:stretch/>
        </p:blipFill>
        <p:spPr>
          <a:xfrm>
            <a:off x="6928518" y="1304126"/>
            <a:ext cx="2120514" cy="2110278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343" y="1281445"/>
            <a:ext cx="2172903" cy="2132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13" y="1281446"/>
            <a:ext cx="2147367" cy="209834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48386" y="3628060"/>
            <a:ext cx="8562512" cy="243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75000"/>
              <a:buFont typeface="Wingdings" charset="2"/>
              <a:buChar char="q"/>
              <a:defRPr sz="24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100000"/>
              <a:buFont typeface="Wingdings" charset="2"/>
              <a:buChar char="q"/>
              <a:defRPr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100000"/>
              <a:buFont typeface="Wingdings" charset="2"/>
              <a:buChar char="q"/>
              <a:defRPr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65000"/>
              <a:buFont typeface="Wingdings" charset="2"/>
              <a:buChar char="q"/>
              <a:defRPr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100000"/>
              <a:buFont typeface="Wingdings" charset="2"/>
              <a:buChar char="q"/>
              <a:defRPr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SzPct val="150000"/>
              <a:buNone/>
            </a:pPr>
            <a:r>
              <a:rPr lang="en-US" dirty="0" smtClean="0"/>
              <a:t>12 nm PV             11 nm PV                   4 nm PV              5 nm PV</a:t>
            </a:r>
          </a:p>
          <a:p>
            <a:pPr marL="0" indent="0">
              <a:buSzPct val="150000"/>
              <a:buNone/>
            </a:pPr>
            <a:r>
              <a:rPr lang="en-US" dirty="0" smtClean="0"/>
              <a:t>Feb 2011						    Mar 2015</a:t>
            </a:r>
          </a:p>
          <a:p>
            <a:pPr marL="0" indent="0" algn="ctr">
              <a:buSzPct val="150000"/>
              <a:buNone/>
            </a:pPr>
            <a:r>
              <a:rPr lang="en-US" dirty="0" smtClean="0"/>
              <a:t>160 mm diameter</a:t>
            </a:r>
          </a:p>
          <a:p>
            <a:pPr marL="0" indent="0" algn="ctr">
              <a:buSzPct val="150000"/>
              <a:buNone/>
            </a:pPr>
            <a:r>
              <a:rPr lang="en-US" dirty="0" smtClean="0"/>
              <a:t>Specification </a:t>
            </a:r>
            <a:r>
              <a:rPr lang="mr-IN" dirty="0" smtClean="0"/>
              <a:t>–</a:t>
            </a:r>
            <a:r>
              <a:rPr lang="en-US" dirty="0" smtClean="0"/>
              <a:t> no change in Zernike coefficient &gt; 0.5 nm</a:t>
            </a:r>
          </a:p>
          <a:p>
            <a:pPr marL="0" indent="0" algn="ctr">
              <a:buSzPct val="150000"/>
              <a:buNone/>
            </a:pPr>
            <a:r>
              <a:rPr lang="en-US" dirty="0" smtClean="0"/>
              <a:t>___________</a:t>
            </a:r>
            <a:endParaRPr lang="en-US" dirty="0"/>
          </a:p>
          <a:p>
            <a:pPr marL="0" indent="0" algn="ctr">
              <a:buSzPct val="150000"/>
              <a:buNone/>
            </a:pPr>
            <a:r>
              <a:rPr lang="en-US" dirty="0" smtClean="0"/>
              <a:t>When is it Good Enough?  Ask </a:t>
            </a:r>
            <a:r>
              <a:rPr lang="en-US" dirty="0" err="1" smtClean="0"/>
              <a:t>Hiro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713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91" y="611397"/>
            <a:ext cx="8380268" cy="554135"/>
          </a:xfrm>
        </p:spPr>
        <p:txBody>
          <a:bodyPr/>
          <a:lstStyle/>
          <a:p>
            <a:pPr algn="ctr"/>
            <a:r>
              <a:rPr lang="en-US" sz="3200" dirty="0" smtClean="0"/>
              <a:t>Optical </a:t>
            </a:r>
            <a:r>
              <a:rPr lang="en-US" sz="3200" smtClean="0"/>
              <a:t>Static Interferometer Simulation (SIS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762" y="1351808"/>
            <a:ext cx="4534397" cy="2351314"/>
          </a:xfrm>
        </p:spPr>
        <p:txBody>
          <a:bodyPr>
            <a:normAutofit fontScale="92500"/>
          </a:bodyPr>
          <a:lstStyle/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FFT Propagation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Coupled optical cavities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Multiple frequencies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Edge diffraction and apertures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Real mirror figure errors</a:t>
            </a:r>
            <a:endParaRPr lang="en-US" dirty="0"/>
          </a:p>
        </p:txBody>
      </p:sp>
      <p:pic>
        <p:nvPicPr>
          <p:cNvPr id="4" name="Picture 3" descr="Screen Shot 2013-12-01 at 8.21.2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388"/>
            <a:ext cx="4156364" cy="3115270"/>
          </a:xfrm>
          <a:prstGeom prst="rect">
            <a:avLst/>
          </a:prstGeom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532976"/>
              </p:ext>
            </p:extLst>
          </p:nvPr>
        </p:nvGraphicFramePr>
        <p:xfrm>
          <a:off x="4302171" y="3703122"/>
          <a:ext cx="4841829" cy="3061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ocument" r:id="rId4" imgW="5664200" imgH="3581400" progId="Word.Document.12">
                  <p:link updateAutomatic="1"/>
                </p:oleObj>
              </mc:Choice>
              <mc:Fallback>
                <p:oleObj name="Document" r:id="rId4" imgW="5664200" imgH="3581400" progId="Word.Document.12">
                  <p:link updateAutomatic="1"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71" y="3703122"/>
                        <a:ext cx="4841829" cy="3061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602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458" y="633815"/>
            <a:ext cx="7886700" cy="554135"/>
          </a:xfrm>
        </p:spPr>
        <p:txBody>
          <a:bodyPr/>
          <a:lstStyle/>
          <a:p>
            <a:pPr algn="ctr"/>
            <a:r>
              <a:rPr lang="en-US" dirty="0" smtClean="0"/>
              <a:t>Problems Along the Way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7" y="1256916"/>
            <a:ext cx="2091600" cy="2496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7" y="3753537"/>
            <a:ext cx="2097699" cy="240869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7029" y="1212749"/>
            <a:ext cx="4708524" cy="2351314"/>
          </a:xfrm>
        </p:spPr>
        <p:txBody>
          <a:bodyPr>
            <a:normAutofit/>
          </a:bodyPr>
          <a:lstStyle/>
          <a:p>
            <a:pPr>
              <a:buSzPct val="150000"/>
              <a:buFont typeface="Arial" charset="0"/>
              <a:buChar char="•"/>
            </a:pPr>
            <a:r>
              <a:rPr lang="en-US" sz="1200" dirty="0" smtClean="0"/>
              <a:t>Spirograph figure error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sz="1200" dirty="0" smtClean="0"/>
              <a:t>AR Reflectivity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sz="1200" dirty="0" smtClean="0"/>
              <a:t>Excess absorption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sz="1200" dirty="0" smtClean="0"/>
              <a:t>Large radius figure error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sz="1200" dirty="0" smtClean="0"/>
              <a:t>532 Transmission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388" y="3143982"/>
            <a:ext cx="3348530" cy="2718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64" y="5646464"/>
            <a:ext cx="4681799" cy="1239753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5953" y="1362465"/>
            <a:ext cx="3331496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0169" r="10447" b="34132"/>
          <a:stretch/>
        </p:blipFill>
        <p:spPr>
          <a:xfrm>
            <a:off x="5923542" y="3134722"/>
            <a:ext cx="3220458" cy="26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6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9529"/>
            <a:ext cx="3264730" cy="1988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123" y="72749"/>
            <a:ext cx="4923063" cy="1116811"/>
          </a:xfrm>
        </p:spPr>
        <p:txBody>
          <a:bodyPr/>
          <a:lstStyle/>
          <a:p>
            <a:r>
              <a:rPr lang="en-US" sz="4000" dirty="0" err="1" smtClean="0"/>
              <a:t>Fizeau</a:t>
            </a:r>
            <a:r>
              <a:rPr lang="en-US" sz="4000" dirty="0" smtClean="0"/>
              <a:t> Metrology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6CA778AA-DC7A-CA4E-A9D6-B465FAC7B88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4" y="1189559"/>
            <a:ext cx="2940133" cy="3679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978" y="1189559"/>
            <a:ext cx="6175022" cy="385135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64730" y="5283733"/>
            <a:ext cx="1815427" cy="1421867"/>
          </a:xfrm>
        </p:spPr>
        <p:txBody>
          <a:bodyPr>
            <a:normAutofit/>
          </a:bodyPr>
          <a:lstStyle/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40 cm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>
                <a:latin typeface="Symbol" charset="2"/>
              </a:rPr>
              <a:t>l</a:t>
            </a:r>
            <a:r>
              <a:rPr lang="en-US" dirty="0" smtClean="0"/>
              <a:t>/2000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1064 nm</a:t>
            </a:r>
          </a:p>
          <a:p>
            <a:pPr>
              <a:buSzPct val="150000"/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368" y="5057541"/>
            <a:ext cx="1789639" cy="176362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401567" y="5674277"/>
            <a:ext cx="1815427" cy="6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75000"/>
              <a:buFont typeface="Wingdings" charset="2"/>
              <a:buChar char="q"/>
              <a:defRPr sz="24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100000"/>
              <a:buFont typeface="Wingdings" charset="2"/>
              <a:buChar char="q"/>
              <a:defRPr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100000"/>
              <a:buFont typeface="Wingdings" charset="2"/>
              <a:buChar char="q"/>
              <a:defRPr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65000"/>
              <a:buFont typeface="Wingdings" charset="2"/>
              <a:buChar char="q"/>
              <a:defRPr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100000"/>
              <a:buFont typeface="Wingdings" charset="2"/>
              <a:buChar char="q"/>
              <a:defRPr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SzPct val="150000"/>
              <a:buNone/>
            </a:pPr>
            <a:r>
              <a:rPr lang="en-US" sz="1800" dirty="0" smtClean="0"/>
              <a:t>0.05 nm rms </a:t>
            </a:r>
            <a:br>
              <a:rPr lang="en-US" sz="1800" dirty="0" smtClean="0"/>
            </a:br>
            <a:r>
              <a:rPr lang="en-US" sz="1800" dirty="0" smtClean="0"/>
              <a:t>30 mm </a:t>
            </a:r>
            <a:r>
              <a:rPr lang="en-US" sz="1800" dirty="0" err="1" smtClean="0"/>
              <a:t>Φ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57609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1" y="72749"/>
            <a:ext cx="7552266" cy="1116811"/>
          </a:xfrm>
        </p:spPr>
        <p:txBody>
          <a:bodyPr/>
          <a:lstStyle/>
          <a:p>
            <a:r>
              <a:rPr lang="en-US" dirty="0" smtClean="0"/>
              <a:t>Reflectivity, Transmission, Scattered Light, Absorption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6CA778AA-DC7A-CA4E-A9D6-B465FAC7B88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9560"/>
            <a:ext cx="2610678" cy="3038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788" y="3922643"/>
            <a:ext cx="3443212" cy="293172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33328" y="4637512"/>
            <a:ext cx="2367460" cy="1421867"/>
          </a:xfrm>
        </p:spPr>
        <p:txBody>
          <a:bodyPr>
            <a:normAutofit fontScale="92500" lnSpcReduction="20000"/>
          </a:bodyPr>
          <a:lstStyle/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Reflectivity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Transmission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Scattered light</a:t>
            </a:r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Absorption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94922"/>
            <a:ext cx="3231276" cy="2752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820" y="1189560"/>
            <a:ext cx="3913364" cy="2375276"/>
          </a:xfrm>
          <a:prstGeom prst="rect">
            <a:avLst/>
          </a:prstGeom>
        </p:spPr>
      </p:pic>
      <p:pic>
        <p:nvPicPr>
          <p:cNvPr id="8" name="Picture 7" descr="pmmt-ws3_hrabs_071610_1map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8278" y="1189560"/>
            <a:ext cx="2850637" cy="271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0900043-v1-1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F0900043-v1-1.potx</Template>
  <TotalTime>42960</TotalTime>
  <Words>679</Words>
  <Application>Microsoft Macintosh PowerPoint</Application>
  <PresentationFormat>On-screen Show (4:3)</PresentationFormat>
  <Paragraphs>148</Paragraphs>
  <Slides>15</Slides>
  <Notes>6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F0900043-v1-1</vt:lpstr>
      <vt:lpstr>MainHD:Users:hiro:PhysicsWork:FFT06:docs:Point%20Defects:T1000154.doc!OLE_LINK27</vt:lpstr>
      <vt:lpstr>Photo Editor Photo</vt:lpstr>
      <vt:lpstr>Advanced LIGO Core Optics</vt:lpstr>
      <vt:lpstr>Test Mass Specifications</vt:lpstr>
      <vt:lpstr>Cavity loss budget</vt:lpstr>
      <vt:lpstr>CSIRO mastered uniformity and AR coating reflectivity  but struggled with absorption</vt:lpstr>
      <vt:lpstr>LMA Mastered absorption and scatter  but struggled with uniformity and AR reflectivity</vt:lpstr>
      <vt:lpstr>Optical Static Interferometer Simulation (SIS)</vt:lpstr>
      <vt:lpstr>Problems Along the Way</vt:lpstr>
      <vt:lpstr>Fizeau Metrology</vt:lpstr>
      <vt:lpstr>Reflectivity, Transmission, Scattered Light, Absorption</vt:lpstr>
      <vt:lpstr>A path to production for A+</vt:lpstr>
      <vt:lpstr>Manufacturing and Timetable</vt:lpstr>
      <vt:lpstr>PowerPoint Presentation</vt:lpstr>
      <vt:lpstr>Scatter histograms An indication of etching</vt:lpstr>
      <vt:lpstr>From Optical Coating Workshop 2008</vt:lpstr>
      <vt:lpstr>PowerPoint Presentation</vt:lpstr>
    </vt:vector>
  </TitlesOfParts>
  <Company>California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H. Sanders</dc:creator>
  <cp:lastModifiedBy>GariLynn Billingsley</cp:lastModifiedBy>
  <cp:revision>598</cp:revision>
  <cp:lastPrinted>2017-09-15T15:45:38Z</cp:lastPrinted>
  <dcterms:created xsi:type="dcterms:W3CDTF">2002-09-05T00:08:29Z</dcterms:created>
  <dcterms:modified xsi:type="dcterms:W3CDTF">2017-11-03T17:03:07Z</dcterms:modified>
</cp:coreProperties>
</file>