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9"/>
  </p:notesMasterIdLst>
  <p:sldIdLst>
    <p:sldId id="256" r:id="rId2"/>
    <p:sldId id="257" r:id="rId3"/>
    <p:sldId id="262" r:id="rId4"/>
    <p:sldId id="258" r:id="rId5"/>
    <p:sldId id="259" r:id="rId6"/>
    <p:sldId id="263" r:id="rId7"/>
    <p:sldId id="269" r:id="rId8"/>
    <p:sldId id="284" r:id="rId9"/>
    <p:sldId id="268" r:id="rId10"/>
    <p:sldId id="267" r:id="rId11"/>
    <p:sldId id="270" r:id="rId12"/>
    <p:sldId id="281" r:id="rId13"/>
    <p:sldId id="273" r:id="rId14"/>
    <p:sldId id="279" r:id="rId15"/>
    <p:sldId id="290" r:id="rId16"/>
    <p:sldId id="275" r:id="rId17"/>
    <p:sldId id="277" r:id="rId18"/>
    <p:sldId id="276" r:id="rId19"/>
    <p:sldId id="278" r:id="rId20"/>
    <p:sldId id="285" r:id="rId21"/>
    <p:sldId id="287" r:id="rId22"/>
    <p:sldId id="289" r:id="rId23"/>
    <p:sldId id="280" r:id="rId24"/>
    <p:sldId id="286" r:id="rId25"/>
    <p:sldId id="291" r:id="rId26"/>
    <p:sldId id="282" r:id="rId27"/>
    <p:sldId id="26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63" autoAdjust="0"/>
    <p:restoredTop sz="94660"/>
  </p:normalViewPr>
  <p:slideViewPr>
    <p:cSldViewPr snapToGrid="0">
      <p:cViewPr varScale="1">
        <p:scale>
          <a:sx n="69" d="100"/>
          <a:sy n="69" d="100"/>
        </p:scale>
        <p:origin x="83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4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DB590-334B-4E20-8AAB-2F5E070C0DCA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1CA1B-A630-43CE-9031-4B6E6C3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1CA1B-A630-43CE-9031-4B6E6C3321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61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1CA1B-A630-43CE-9031-4B6E6C3321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16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1CA1B-A630-43CE-9031-4B6E6C3321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27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810EA-8355-41B3-93EB-09ECDD637D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733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1CA1B-A630-43CE-9031-4B6E6C3321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536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1CA1B-A630-43CE-9031-4B6E6C3321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90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1CA1B-A630-43CE-9031-4B6E6C3321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101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810EA-8355-41B3-93EB-09ECDD637D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351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1CA1B-A630-43CE-9031-4B6E6C3321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088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1CA1B-A630-43CE-9031-4B6E6C3321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39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1CA1B-A630-43CE-9031-4B6E6C33216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56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1CA1B-A630-43CE-9031-4B6E6C3321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60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1CA1B-A630-43CE-9031-4B6E6C3321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06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1CA1B-A630-43CE-9031-4B6E6C33216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0764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1CA1B-A630-43CE-9031-4B6E6C3321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0482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1CA1B-A630-43CE-9031-4B6E6C33216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873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1CA1B-A630-43CE-9031-4B6E6C3321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687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1CA1B-A630-43CE-9031-4B6E6C3321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7723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1CA1B-A630-43CE-9031-4B6E6C3321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158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1CA1B-A630-43CE-9031-4B6E6C33216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394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1CA1B-A630-43CE-9031-4B6E6C3321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365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1CA1B-A630-43CE-9031-4B6E6C3321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00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1CA1B-A630-43CE-9031-4B6E6C3321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217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1CA1B-A630-43CE-9031-4B6E6C3321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719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1CA1B-A630-43CE-9031-4B6E6C3321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13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1CA1B-A630-43CE-9031-4B6E6C3321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14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1CA1B-A630-43CE-9031-4B6E6C3321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74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Dwyer G1800941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FB14-3C89-4CB7-BBA9-76A123D4E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72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5/11/2018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Dwyer G1800941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FB14-3C89-4CB7-BBA9-76A123D4E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033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5/11/2018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Dwyer G1800941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FB14-3C89-4CB7-BBA9-76A123D4E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11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5/11/2018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Dwyer G1800941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FB14-3C89-4CB7-BBA9-76A123D4E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32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5/11/2018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Dwyer G1800941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FB14-3C89-4CB7-BBA9-76A123D4E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9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5/11/2018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Dwyer G1800941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FB14-3C89-4CB7-BBA9-76A123D4E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1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5/11/2018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Dwyer G1800941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FB14-3C89-4CB7-BBA9-76A123D4E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628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5/11/2018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Dwyer G1800941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FB14-3C89-4CB7-BBA9-76A123D4E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39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5/11/2018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Dwyer G1800941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FB14-3C89-4CB7-BBA9-76A123D4E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040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5/11/2018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Dwyer G1800941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FB14-3C89-4CB7-BBA9-76A123D4E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104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5/11/2018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Dwyer G1800941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FB14-3C89-4CB7-BBA9-76A123D4E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406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5/11/2018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Dwyer G1800941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2FB14-3C89-4CB7-BBA9-76A123D4E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900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Status of LIGO detectors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Sheila Dwyer for the LSC</a:t>
            </a:r>
          </a:p>
          <a:p>
            <a:r>
              <a:rPr lang="en-US" dirty="0"/>
              <a:t>G1800941</a:t>
            </a:r>
          </a:p>
        </p:txBody>
      </p:sp>
    </p:spTree>
    <p:extLst>
      <p:ext uri="{BB962C8B-B14F-4D97-AF65-F5344CB8AC3E}">
        <p14:creationId xmlns:p14="http://schemas.microsoft.com/office/powerpoint/2010/main" val="392941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Hanford test mass spot absorber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4211782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Anomalous absorption spot found on one Hanford </a:t>
            </a:r>
            <a:r>
              <a:rPr lang="en-US" dirty="0"/>
              <a:t>i</a:t>
            </a:r>
            <a:r>
              <a:rPr lang="en-US" dirty="0" smtClean="0"/>
              <a:t>nput test mass</a:t>
            </a:r>
          </a:p>
          <a:p>
            <a:r>
              <a:rPr lang="en-US" dirty="0" smtClean="0"/>
              <a:t>May have been responsible for increased jitter coupling </a:t>
            </a:r>
            <a:endParaRPr lang="en-US" dirty="0"/>
          </a:p>
          <a:p>
            <a:r>
              <a:rPr lang="en-US" dirty="0" smtClean="0"/>
              <a:t>This test mass has now been replaced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5985" t="16162" r="19849" b="11515"/>
          <a:stretch/>
        </p:blipFill>
        <p:spPr>
          <a:xfrm>
            <a:off x="5366328" y="1600201"/>
            <a:ext cx="6604000" cy="49599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37963" y="6444796"/>
            <a:ext cx="1985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Photo: G </a:t>
            </a:r>
            <a:r>
              <a:rPr lang="en-US" dirty="0" smtClean="0"/>
              <a:t>Billingsley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5/11/2018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Dwyer G1800941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FB14-3C89-4CB7-BBA9-76A123D4EC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3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Signal recycling (extraction) mirror replacement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5775832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First</a:t>
            </a:r>
            <a:r>
              <a:rPr lang="en-US" dirty="0" smtClean="0"/>
              <a:t> </a:t>
            </a:r>
            <a:r>
              <a:rPr lang="en-US" dirty="0" smtClean="0"/>
              <a:t>signal recycling mirror used a composite mass to allow for quick changes of reflectivity</a:t>
            </a:r>
          </a:p>
          <a:p>
            <a:r>
              <a:rPr lang="en-US" dirty="0" smtClean="0"/>
              <a:t>Thermal noise at 3.3kHz from PEEK screw used in composite mass </a:t>
            </a:r>
          </a:p>
          <a:p>
            <a:r>
              <a:rPr lang="en-US" dirty="0" smtClean="0"/>
              <a:t>SRM replaced with a full optic</a:t>
            </a:r>
          </a:p>
          <a:p>
            <a:r>
              <a:rPr lang="en-US" dirty="0" smtClean="0"/>
              <a:t>Transmission changed from 37% to 32.3%, moving DARM cavity pole from 350/380 Hz to 450 Hz</a:t>
            </a: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3"/>
          <a:srcRect l="30391" t="19822" r="23196" b="13286"/>
          <a:stretch/>
        </p:blipFill>
        <p:spPr>
          <a:xfrm>
            <a:off x="6570276" y="1199537"/>
            <a:ext cx="3734440" cy="30275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6514" t="15489" r="35910" b="17171"/>
          <a:stretch/>
        </p:blipFill>
        <p:spPr>
          <a:xfrm>
            <a:off x="6312860" y="3418337"/>
            <a:ext cx="2235200" cy="30703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62618" y="6488668"/>
            <a:ext cx="4177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Photos: D Sellers M </a:t>
            </a:r>
            <a:r>
              <a:rPr lang="en-US" dirty="0" err="1" smtClean="0"/>
              <a:t>Hetize</a:t>
            </a:r>
            <a:r>
              <a:rPr lang="en-US" dirty="0" smtClean="0"/>
              <a:t> LHO </a:t>
            </a:r>
            <a:r>
              <a:rPr lang="en-US" dirty="0" err="1" smtClean="0"/>
              <a:t>alog</a:t>
            </a:r>
            <a:r>
              <a:rPr lang="en-US" dirty="0" smtClean="0"/>
              <a:t> 27530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096000" y="3972645"/>
            <a:ext cx="1272988" cy="115260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5/11/2018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Dwyer G1800941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FB14-3C89-4CB7-BBA9-76A123D4ECC4}" type="slidenum">
              <a:rPr lang="en-US" smtClean="0"/>
              <a:t>11</a:t>
            </a:fld>
            <a:endParaRPr lang="en-US"/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5"/>
          <a:srcRect l="63592" t="44433" r="17399" b="11482"/>
          <a:stretch/>
        </p:blipFill>
        <p:spPr>
          <a:xfrm>
            <a:off x="9398756" y="2793740"/>
            <a:ext cx="2593128" cy="33827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945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72509" y="6356351"/>
            <a:ext cx="2844800" cy="365125"/>
          </a:xfrm>
        </p:spPr>
        <p:txBody>
          <a:bodyPr/>
          <a:lstStyle/>
          <a:p>
            <a:fld id="{DF2D8EEA-9BEB-4102-9A7F-7D7FA1747537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48670" y="4584704"/>
            <a:ext cx="3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8" name="Group 17"/>
          <p:cNvGrpSpPr/>
          <p:nvPr/>
        </p:nvGrpSpPr>
        <p:grpSpPr>
          <a:xfrm>
            <a:off x="2469533" y="1538758"/>
            <a:ext cx="3069500" cy="2573236"/>
            <a:chOff x="6149492" y="2451641"/>
            <a:chExt cx="1626617" cy="1806466"/>
          </a:xfrm>
        </p:grpSpPr>
        <p:sp>
          <p:nvSpPr>
            <p:cNvPr id="9" name="Rectangle 33"/>
            <p:cNvSpPr>
              <a:spLocks noChangeArrowheads="1"/>
            </p:cNvSpPr>
            <p:nvPr/>
          </p:nvSpPr>
          <p:spPr bwMode="auto">
            <a:xfrm>
              <a:off x="7610947" y="3673583"/>
              <a:ext cx="165162" cy="584524"/>
            </a:xfrm>
            <a:prstGeom prst="rect">
              <a:avLst/>
            </a:prstGeom>
            <a:gradFill rotWithShape="1">
              <a:gsLst>
                <a:gs pos="0">
                  <a:srgbClr val="CCFFFF"/>
                </a:gs>
                <a:gs pos="100000">
                  <a:srgbClr val="5E767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34"/>
            <p:cNvSpPr>
              <a:spLocks noChangeArrowheads="1"/>
            </p:cNvSpPr>
            <p:nvPr/>
          </p:nvSpPr>
          <p:spPr bwMode="auto">
            <a:xfrm rot="16200000">
              <a:off x="6373485" y="2227648"/>
              <a:ext cx="159040" cy="607025"/>
            </a:xfrm>
            <a:prstGeom prst="rect">
              <a:avLst/>
            </a:prstGeom>
            <a:gradFill rotWithShape="1">
              <a:gsLst>
                <a:gs pos="0">
                  <a:srgbClr val="CCFFFF"/>
                </a:gs>
                <a:gs pos="100000">
                  <a:srgbClr val="5E767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18"/>
          <p:cNvGrpSpPr/>
          <p:nvPr/>
        </p:nvGrpSpPr>
        <p:grpSpPr>
          <a:xfrm>
            <a:off x="183534" y="1744636"/>
            <a:ext cx="5047268" cy="4213722"/>
            <a:chOff x="4896253" y="2646332"/>
            <a:chExt cx="2674693" cy="2958121"/>
          </a:xfrm>
        </p:grpSpPr>
        <p:sp>
          <p:nvSpPr>
            <p:cNvPr id="12" name="Rectangle 2"/>
            <p:cNvSpPr>
              <a:spLocks noChangeArrowheads="1"/>
            </p:cNvSpPr>
            <p:nvPr/>
          </p:nvSpPr>
          <p:spPr bwMode="auto">
            <a:xfrm rot="2748482">
              <a:off x="6335786" y="3600438"/>
              <a:ext cx="150796" cy="623302"/>
            </a:xfrm>
            <a:prstGeom prst="rect">
              <a:avLst/>
            </a:prstGeom>
            <a:gradFill rotWithShape="1">
              <a:gsLst>
                <a:gs pos="0">
                  <a:srgbClr val="5E7676"/>
                </a:gs>
                <a:gs pos="50000">
                  <a:srgbClr val="CCFFFF"/>
                </a:gs>
                <a:gs pos="100000">
                  <a:srgbClr val="5E767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4"/>
            <p:cNvSpPr>
              <a:spLocks noChangeShapeType="1"/>
            </p:cNvSpPr>
            <p:nvPr/>
          </p:nvSpPr>
          <p:spPr bwMode="auto">
            <a:xfrm>
              <a:off x="5663484" y="3998191"/>
              <a:ext cx="1907462" cy="1781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5"/>
            <p:cNvSpPr>
              <a:spLocks noChangeShapeType="1"/>
            </p:cNvSpPr>
            <p:nvPr/>
          </p:nvSpPr>
          <p:spPr bwMode="auto">
            <a:xfrm flipV="1">
              <a:off x="6411635" y="2646332"/>
              <a:ext cx="0" cy="134977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6"/>
            <p:cNvSpPr>
              <a:spLocks noChangeShapeType="1"/>
            </p:cNvSpPr>
            <p:nvPr/>
          </p:nvSpPr>
          <p:spPr bwMode="auto">
            <a:xfrm flipH="1">
              <a:off x="6394398" y="3996106"/>
              <a:ext cx="36317" cy="1608347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25"/>
            <p:cNvSpPr>
              <a:spLocks noChangeArrowheads="1"/>
            </p:cNvSpPr>
            <p:nvPr/>
          </p:nvSpPr>
          <p:spPr bwMode="auto">
            <a:xfrm>
              <a:off x="4896253" y="3822608"/>
              <a:ext cx="764680" cy="342866"/>
            </a:xfrm>
            <a:prstGeom prst="rect">
              <a:avLst/>
            </a:prstGeom>
            <a:gradFill rotWithShape="1">
              <a:gsLst>
                <a:gs pos="0">
                  <a:srgbClr val="CCFFFF"/>
                </a:gs>
                <a:gs pos="100000">
                  <a:srgbClr val="5E76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Laser</a:t>
              </a:r>
            </a:p>
          </p:txBody>
        </p:sp>
      </p:grpSp>
      <p:sp>
        <p:nvSpPr>
          <p:cNvPr id="17" name="Chord 16"/>
          <p:cNvSpPr/>
          <p:nvPr/>
        </p:nvSpPr>
        <p:spPr>
          <a:xfrm rot="-5400000">
            <a:off x="2542937" y="5580155"/>
            <a:ext cx="868350" cy="862757"/>
          </a:xfrm>
          <a:prstGeom prst="chord">
            <a:avLst>
              <a:gd name="adj1" fmla="val 5443980"/>
              <a:gd name="adj2" fmla="val 16200000"/>
            </a:avLst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Elbow Connector 36"/>
          <p:cNvCxnSpPr>
            <a:stCxn id="7" idx="2"/>
          </p:cNvCxnSpPr>
          <p:nvPr/>
        </p:nvCxnSpPr>
        <p:spPr>
          <a:xfrm rot="5400000" flipH="1">
            <a:off x="2824513" y="4155581"/>
            <a:ext cx="1129276" cy="467634"/>
          </a:xfrm>
          <a:prstGeom prst="bentConnector3">
            <a:avLst>
              <a:gd name="adj1" fmla="val 31462"/>
            </a:avLst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3" cstate="print"/>
          <a:srcRect l="55473" t="15429" r="23270" b="58409"/>
          <a:stretch>
            <a:fillRect/>
          </a:stretch>
        </p:blipFill>
        <p:spPr bwMode="auto">
          <a:xfrm>
            <a:off x="3383933" y="4891558"/>
            <a:ext cx="990600" cy="914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3" cstate="print"/>
          <a:srcRect l="55473" t="15429" r="23270" b="58409"/>
          <a:stretch>
            <a:fillRect/>
          </a:stretch>
        </p:blipFill>
        <p:spPr bwMode="auto">
          <a:xfrm rot="5400000">
            <a:off x="3517990" y="4671711"/>
            <a:ext cx="738041" cy="13634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1" name="Straight Arrow Connector 20"/>
          <p:cNvCxnSpPr/>
          <p:nvPr/>
        </p:nvCxnSpPr>
        <p:spPr>
          <a:xfrm flipV="1">
            <a:off x="3354568" y="5344914"/>
            <a:ext cx="1073888" cy="2126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-5400000" flipV="1">
            <a:off x="3326591" y="5482402"/>
            <a:ext cx="1073888" cy="2126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HAM6east_180122-08452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30"/>
          <a:stretch/>
        </p:blipFill>
        <p:spPr>
          <a:xfrm>
            <a:off x="6627357" y="2494290"/>
            <a:ext cx="4827420" cy="39943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Squeezing!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9802607" y="6488668"/>
            <a:ext cx="140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Photo: M </a:t>
            </a:r>
            <a:r>
              <a:rPr lang="en-US" dirty="0" err="1" smtClean="0"/>
              <a:t>Tse</a:t>
            </a:r>
            <a:endParaRPr lang="en-US" dirty="0"/>
          </a:p>
        </p:txBody>
      </p:sp>
      <p:sp>
        <p:nvSpPr>
          <p:cNvPr id="26" name="Content Placeholder 4"/>
          <p:cNvSpPr>
            <a:spLocks noGrp="1"/>
          </p:cNvSpPr>
          <p:nvPr>
            <p:ph idx="1"/>
          </p:nvPr>
        </p:nvSpPr>
        <p:spPr>
          <a:xfrm>
            <a:off x="6418985" y="1485570"/>
            <a:ext cx="4553528" cy="96576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Squeezers now installed at both sites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5/11/2018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Dwyer G1800941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51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Squeezing preliminary results</a:t>
            </a:r>
            <a:endParaRPr lang="en-US" dirty="0"/>
          </a:p>
        </p:txBody>
      </p:sp>
      <p:pic>
        <p:nvPicPr>
          <p:cNvPr id="4" name="Picture 3" descr="Feb26_strain_grid_SQZonl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65" y="1482710"/>
            <a:ext cx="7041099" cy="5440849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398327" y="1940152"/>
            <a:ext cx="4553528" cy="4525963"/>
          </a:xfrm>
        </p:spPr>
        <p:txBody>
          <a:bodyPr/>
          <a:lstStyle/>
          <a:p>
            <a:r>
              <a:rPr lang="en-US" dirty="0" smtClean="0"/>
              <a:t>Early results from Livingston</a:t>
            </a:r>
          </a:p>
          <a:p>
            <a:r>
              <a:rPr lang="en-US" dirty="0" smtClean="0"/>
              <a:t>Around 1 dB of </a:t>
            </a:r>
            <a:r>
              <a:rPr lang="en-US" dirty="0" smtClean="0"/>
              <a:t>squeezing measured</a:t>
            </a:r>
          </a:p>
          <a:p>
            <a:r>
              <a:rPr lang="en-US" dirty="0" smtClean="0"/>
              <a:t>Goal is to 3dB of squeezing (40% shot noise reduction) 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315200" y="6373091"/>
            <a:ext cx="1547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Plot: L </a:t>
            </a:r>
            <a:r>
              <a:rPr lang="en-US" dirty="0" err="1" smtClean="0"/>
              <a:t>Barsotti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5/11/2018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Dwyer G1800941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FB14-3C89-4CB7-BBA9-76A123D4ECC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05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Projection </a:t>
            </a:r>
            <a:r>
              <a:rPr lang="en-US" dirty="0" smtClean="0"/>
              <a:t>of noise </a:t>
            </a:r>
            <a:r>
              <a:rPr lang="en-US" dirty="0" smtClean="0"/>
              <a:t>improvements from high power and squeezing: Livingston 120 </a:t>
            </a:r>
            <a:r>
              <a:rPr lang="en-US" dirty="0" err="1" smtClean="0"/>
              <a:t>Mpc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6894" t="24108" r="26742" b="12593"/>
          <a:stretch/>
        </p:blipFill>
        <p:spPr>
          <a:xfrm>
            <a:off x="2299855" y="1456317"/>
            <a:ext cx="6520872" cy="50078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00788" y="6094845"/>
            <a:ext cx="106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 </a:t>
            </a:r>
            <a:r>
              <a:rPr lang="en-US" dirty="0" err="1" smtClean="0"/>
              <a:t>Barsotti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5/11/2018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Dwyer G1800941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FB14-3C89-4CB7-BBA9-76A123D4ECC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Projection of noise improvements from high power and squeezing: </a:t>
            </a:r>
            <a:r>
              <a:rPr lang="en-US" dirty="0" smtClean="0"/>
              <a:t>Hanford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5/11/2018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Dwyer G1800941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FB14-3C89-4CB7-BBA9-76A123D4ECC4}" type="slidenum">
              <a:rPr lang="en-US" smtClean="0"/>
              <a:t>15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45" y="1535186"/>
            <a:ext cx="6915053" cy="5186290"/>
          </a:xfrm>
        </p:spPr>
      </p:pic>
      <p:sp>
        <p:nvSpPr>
          <p:cNvPr id="11" name="TextBox 10"/>
          <p:cNvSpPr txBox="1"/>
          <p:nvPr/>
        </p:nvSpPr>
        <p:spPr>
          <a:xfrm>
            <a:off x="8220363" y="3454398"/>
            <a:ext cx="3768438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Hanford needs to improve low frequency noise in order to reach sensitivity goal for next observing run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0812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Scattered light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78091" y="1353712"/>
            <a:ext cx="2561394" cy="34151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Dwyer G1800941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8EEA-9BEB-4102-9A7F-7D7FA1747537}" type="slidenum">
              <a:rPr lang="en-US" smtClean="0"/>
              <a:t>16</a:t>
            </a:fld>
            <a:endParaRPr lang="en-US"/>
          </a:p>
        </p:txBody>
      </p:sp>
      <p:pic>
        <p:nvPicPr>
          <p:cNvPr id="11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04" y="1343563"/>
            <a:ext cx="2561394" cy="34151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2281061" y="4141995"/>
            <a:ext cx="7014258" cy="163787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281061" y="3727048"/>
            <a:ext cx="4548002" cy="4149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341378" y="4852333"/>
            <a:ext cx="2500131" cy="147732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1) Light scatters out of main interferometer beam (Anti reflection coatings, imperfections in optics)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4332489" y="2008195"/>
            <a:ext cx="3040624" cy="3341616"/>
            <a:chOff x="4332489" y="2008195"/>
            <a:chExt cx="3040624" cy="3341616"/>
          </a:xfrm>
        </p:grpSpPr>
        <p:sp>
          <p:nvSpPr>
            <p:cNvPr id="15" name="TextBox 14"/>
            <p:cNvSpPr txBox="1"/>
            <p:nvPr/>
          </p:nvSpPr>
          <p:spPr>
            <a:xfrm>
              <a:off x="4332489" y="2599644"/>
              <a:ext cx="2225486" cy="9233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2) Scatters off of less well isolated objects (baffles)</a:t>
              </a:r>
              <a:endParaRPr lang="en-US" dirty="0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0" t="5339" r="54854" b="65533"/>
            <a:stretch/>
          </p:blipFill>
          <p:spPr>
            <a:xfrm>
              <a:off x="4555062" y="4655255"/>
              <a:ext cx="1442061" cy="69455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17" name="Straight Arrow Connector 16"/>
            <p:cNvCxnSpPr/>
            <p:nvPr/>
          </p:nvCxnSpPr>
          <p:spPr>
            <a:xfrm flipH="1">
              <a:off x="5387000" y="3762306"/>
              <a:ext cx="1485686" cy="109002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03" t="21105" r="69529" b="23350"/>
            <a:stretch/>
          </p:blipFill>
          <p:spPr>
            <a:xfrm>
              <a:off x="6855921" y="2008195"/>
              <a:ext cx="517192" cy="193777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33" name="Group 32"/>
          <p:cNvGrpSpPr/>
          <p:nvPr/>
        </p:nvGrpSpPr>
        <p:grpSpPr>
          <a:xfrm>
            <a:off x="5445232" y="4408212"/>
            <a:ext cx="5081299" cy="1449245"/>
            <a:chOff x="5445232" y="4408212"/>
            <a:chExt cx="5081299" cy="1449245"/>
          </a:xfrm>
        </p:grpSpPr>
        <p:sp>
          <p:nvSpPr>
            <p:cNvPr id="21" name="TextBox 20"/>
            <p:cNvSpPr txBox="1"/>
            <p:nvPr/>
          </p:nvSpPr>
          <p:spPr>
            <a:xfrm>
              <a:off x="8026400" y="4934127"/>
              <a:ext cx="2500131" cy="9233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  <a:r>
                <a:rPr lang="en-US" dirty="0" smtClean="0"/>
                <a:t>) Light re-enters interferometer creating spurious interferometer</a:t>
              </a:r>
              <a:endParaRPr lang="en-US" dirty="0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V="1">
              <a:off x="5445232" y="4408212"/>
              <a:ext cx="3732280" cy="47937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3443249" y="1426867"/>
            <a:ext cx="4583151" cy="92333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Mitigation strategies:</a:t>
            </a:r>
          </a:p>
          <a:p>
            <a:r>
              <a:rPr lang="en-US" dirty="0" smtClean="0"/>
              <a:t>1) Reduce amplitude of light in spurious path</a:t>
            </a:r>
          </a:p>
          <a:p>
            <a:r>
              <a:rPr lang="en-US" dirty="0" smtClean="0"/>
              <a:t>2) Reduce motion of scattering objects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5/11/2018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6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7480" t="19831" r="17247" b="6218"/>
          <a:stretch/>
        </p:blipFill>
        <p:spPr>
          <a:xfrm>
            <a:off x="361151" y="374531"/>
            <a:ext cx="8452436" cy="636101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1900" y="1431636"/>
            <a:ext cx="3096666" cy="5161265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Stray light control:</a:t>
            </a:r>
          </a:p>
          <a:p>
            <a:pPr marL="0" indent="0">
              <a:buNone/>
            </a:pPr>
            <a:r>
              <a:rPr lang="en-US" dirty="0" smtClean="0"/>
              <a:t>Removing some baffles which caused noise</a:t>
            </a:r>
          </a:p>
          <a:p>
            <a:pPr marL="0" indent="0">
              <a:buNone/>
            </a:pPr>
            <a:r>
              <a:rPr lang="en-US" dirty="0" smtClean="0"/>
              <a:t>Adding new baffles</a:t>
            </a:r>
          </a:p>
          <a:p>
            <a:pPr marL="0" indent="0">
              <a:buNone/>
            </a:pPr>
            <a:r>
              <a:rPr lang="en-US" dirty="0" smtClean="0"/>
              <a:t>Modifying some baffles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5/11/2018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Dwyer G1800941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FB14-3C89-4CB7-BBA9-76A123D4ECC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8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Reducing scattered light with baffles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11">
            <a:extLst>
              <a:ext uri="{FF2B5EF4-FFF2-40B4-BE49-F238E27FC236}">
                <a16:creationId xmlns="" xmlns:a16="http://schemas.microsoft.com/office/drawing/2014/main" xmlns:lc="http://schemas.openxmlformats.org/drawingml/2006/lockedCanvas" id="{136F8233-4B19-4012-9C05-D0F6DA235F21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66" y="1886274"/>
            <a:ext cx="4267200" cy="42398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266" y="6186475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Posted by Valera </a:t>
            </a:r>
            <a:r>
              <a:rPr lang="en-US" sz="1600" dirty="0" err="1" smtClean="0"/>
              <a:t>Frolov</a:t>
            </a:r>
            <a:r>
              <a:rPr lang="en-US" sz="1600" dirty="0" smtClean="0"/>
              <a:t> to LLO </a:t>
            </a:r>
            <a:r>
              <a:rPr lang="en-US" sz="1600" dirty="0" err="1" smtClean="0"/>
              <a:t>aLog</a:t>
            </a:r>
            <a:r>
              <a:rPr lang="en-US" sz="1600" dirty="0" smtClean="0"/>
              <a:t> (#28312)</a:t>
            </a:r>
            <a:endParaRPr lang="en-US" sz="1600" dirty="0"/>
          </a:p>
        </p:txBody>
      </p:sp>
      <p:sp>
        <p:nvSpPr>
          <p:cNvPr id="6" name="TextBox 7"/>
          <p:cNvSpPr txBox="1"/>
          <p:nvPr/>
        </p:nvSpPr>
        <p:spPr>
          <a:xfrm>
            <a:off x="5674666" y="6186475"/>
            <a:ext cx="4351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Posted by Alena </a:t>
            </a:r>
            <a:r>
              <a:rPr lang="en-US" sz="1600" dirty="0" err="1" smtClean="0"/>
              <a:t>Ananyeva</a:t>
            </a:r>
            <a:r>
              <a:rPr lang="en-US" sz="1600" dirty="0" smtClean="0"/>
              <a:t> to LLO </a:t>
            </a:r>
            <a:r>
              <a:rPr lang="en-US" sz="1600" dirty="0" err="1" smtClean="0"/>
              <a:t>aLog</a:t>
            </a:r>
            <a:r>
              <a:rPr lang="en-US" sz="1600" dirty="0" smtClean="0"/>
              <a:t> (#36113)</a:t>
            </a:r>
            <a:endParaRPr lang="en-US" sz="1600" dirty="0"/>
          </a:p>
        </p:txBody>
      </p:sp>
      <p:pic>
        <p:nvPicPr>
          <p:cNvPr id="7" name="Content Placeholder 6"/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681" y="2169474"/>
            <a:ext cx="4547453" cy="36734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37600" y="6459098"/>
            <a:ext cx="2308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courtesy C Austin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5/11/2018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Dwyer G1800941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FB14-3C89-4CB7-BBA9-76A123D4EC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9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 on optics and noisy electric fields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Large earthquake added charge to Hanford test masses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Noise dependence on static electric fields around test mass at Livingston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8636" t="26263" r="7273" b="16633"/>
          <a:stretch/>
        </p:blipFill>
        <p:spPr>
          <a:xfrm>
            <a:off x="6170710" y="2277827"/>
            <a:ext cx="5882744" cy="42857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9960247" y="6478208"/>
            <a:ext cx="1880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Effler</a:t>
            </a:r>
            <a:r>
              <a:rPr lang="en-US" dirty="0" smtClean="0"/>
              <a:t> G1800748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5/11/2018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Dwyer G1800941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FB14-3C89-4CB7-BBA9-76A123D4ECC4}" type="slidenum">
              <a:rPr lang="en-US" smtClean="0"/>
              <a:t>19</a:t>
            </a:fld>
            <a:endParaRPr lang="en-US"/>
          </a:p>
        </p:txBody>
      </p:sp>
      <p:pic>
        <p:nvPicPr>
          <p:cNvPr id="22" name="Content Placeholder 21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21" y="2252872"/>
            <a:ext cx="5555493" cy="41666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685719" y="4892160"/>
            <a:ext cx="2964873" cy="9233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We will soon have test mass discharging systems in place for all test masses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34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6292" y="285462"/>
            <a:ext cx="4119418" cy="1143000"/>
          </a:xfrm>
        </p:spPr>
        <p:txBody>
          <a:bodyPr/>
          <a:lstStyle/>
          <a:p>
            <a:r>
              <a:rPr lang="en-US" dirty="0" smtClean="0"/>
              <a:t>Observing plan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7515" t="26949" r="39872" b="14952"/>
          <a:stretch/>
        </p:blipFill>
        <p:spPr>
          <a:xfrm>
            <a:off x="315855" y="320226"/>
            <a:ext cx="7422859" cy="56926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952510" y="6012872"/>
            <a:ext cx="3906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Living Rev </a:t>
            </a:r>
            <a:r>
              <a:rPr lang="en-US" dirty="0" err="1" smtClean="0"/>
              <a:t>Relativ</a:t>
            </a:r>
            <a:r>
              <a:rPr lang="en-US" dirty="0" smtClean="0"/>
              <a:t> (2018) 21:3 DOI:10.1007/s41114-018-0012-9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122024" y="1600201"/>
            <a:ext cx="3460376" cy="42704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Successful first observing run in 2015 and second run late 2016-2017</a:t>
            </a:r>
          </a:p>
          <a:p>
            <a:pPr marL="0" indent="0">
              <a:buNone/>
            </a:pPr>
            <a:r>
              <a:rPr lang="en-US" dirty="0" smtClean="0"/>
              <a:t>Current upgrades to reach target range of </a:t>
            </a:r>
            <a:r>
              <a:rPr lang="en-US" dirty="0" smtClean="0"/>
              <a:t>120 </a:t>
            </a:r>
            <a:r>
              <a:rPr lang="en-US" dirty="0" err="1" smtClean="0"/>
              <a:t>Mpc</a:t>
            </a:r>
            <a:r>
              <a:rPr lang="en-US" dirty="0" smtClean="0"/>
              <a:t> </a:t>
            </a:r>
            <a:r>
              <a:rPr lang="en-US" dirty="0" smtClean="0"/>
              <a:t>for NS-NS </a:t>
            </a:r>
            <a:r>
              <a:rPr lang="en-US" dirty="0" smtClean="0"/>
              <a:t>inspirals </a:t>
            </a:r>
            <a:r>
              <a:rPr lang="en-US" dirty="0" smtClean="0"/>
              <a:t>for observations starting early in 2019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5/11/2018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Dwyer G1800941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FB14-3C89-4CB7-BBA9-76A123D4EC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0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Field Meters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2220" t="12602" r="21302" b="11686"/>
          <a:stretch/>
        </p:blipFill>
        <p:spPr>
          <a:xfrm>
            <a:off x="609600" y="2983263"/>
            <a:ext cx="4257964" cy="32107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77670" y="6304002"/>
            <a:ext cx="2889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Photo: G Mansell C </a:t>
            </a:r>
            <a:r>
              <a:rPr lang="en-US" dirty="0" err="1" smtClean="0"/>
              <a:t>Cahillane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3485" t="14546" r="4697" b="11246"/>
          <a:stretch/>
        </p:blipFill>
        <p:spPr>
          <a:xfrm>
            <a:off x="5660803" y="1426595"/>
            <a:ext cx="6114472" cy="49255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32326" y="6356351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Design: G1800293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63419" y="1178616"/>
            <a:ext cx="495069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Sensor for </a:t>
            </a:r>
            <a:r>
              <a:rPr lang="en-US" dirty="0" smtClean="0"/>
              <a:t>stray electric </a:t>
            </a:r>
            <a:r>
              <a:rPr lang="en-US" dirty="0" smtClean="0"/>
              <a:t>fields will be installed </a:t>
            </a:r>
            <a:r>
              <a:rPr lang="en-US" dirty="0" smtClean="0"/>
              <a:t>in one end chamber at each site</a:t>
            </a: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5/11/2018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Dwyer G1800941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FB14-3C89-4CB7-BBA9-76A123D4ECC4}" type="slidenum">
              <a:rPr lang="en-US" smtClean="0"/>
              <a:t>20</a:t>
            </a:fld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2373745" y="4673600"/>
            <a:ext cx="1856510" cy="16304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09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20737"/>
          </a:xfrm>
        </p:spPr>
        <p:txBody>
          <a:bodyPr/>
          <a:lstStyle/>
          <a:p>
            <a:r>
              <a:rPr lang="en-US" dirty="0" smtClean="0"/>
              <a:t>Squeezed film damping residual gas noise</a:t>
            </a:r>
            <a:endParaRPr lang="en-US" dirty="0"/>
          </a:p>
        </p:txBody>
      </p:sp>
      <p:sp>
        <p:nvSpPr>
          <p:cNvPr id="21" name="Content Placeholder 20"/>
          <p:cNvSpPr>
            <a:spLocks noGrp="1"/>
          </p:cNvSpPr>
          <p:nvPr>
            <p:ph sz="half" idx="1"/>
          </p:nvPr>
        </p:nvSpPr>
        <p:spPr>
          <a:xfrm>
            <a:off x="351001" y="1095375"/>
            <a:ext cx="5597236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Residual gas trapped between test mass and reaction mass makes a force noise (squeezed film damping)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167429" y="2553638"/>
            <a:ext cx="3121890" cy="3067700"/>
            <a:chOff x="4853709" y="2780145"/>
            <a:chExt cx="3121890" cy="3067700"/>
          </a:xfrm>
        </p:grpSpPr>
        <p:sp>
          <p:nvSpPr>
            <p:cNvPr id="5" name="Flowchart: Direct Access Storage 4"/>
            <p:cNvSpPr/>
            <p:nvPr/>
          </p:nvSpPr>
          <p:spPr>
            <a:xfrm>
              <a:off x="4853709" y="2780145"/>
              <a:ext cx="1768763" cy="2789382"/>
            </a:xfrm>
            <a:prstGeom prst="flowChartMagneticDrum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lowchart: Direct Access Storage 5"/>
            <p:cNvSpPr/>
            <p:nvPr/>
          </p:nvSpPr>
          <p:spPr>
            <a:xfrm>
              <a:off x="6206836" y="2780145"/>
              <a:ext cx="1768763" cy="2789382"/>
            </a:xfrm>
            <a:prstGeom prst="flowChartMagneticDrum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 flipV="1">
              <a:off x="6259945" y="5439064"/>
              <a:ext cx="831272" cy="40878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6259945" y="5160746"/>
              <a:ext cx="0" cy="21649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6096000" y="4922982"/>
              <a:ext cx="163945" cy="23776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Content Placeholder 23"/>
          <p:cNvSpPr>
            <a:spLocks noGrp="1"/>
          </p:cNvSpPr>
          <p:nvPr>
            <p:ph sz="half" idx="2"/>
          </p:nvPr>
        </p:nvSpPr>
        <p:spPr>
          <a:xfrm>
            <a:off x="6043507" y="1095375"/>
            <a:ext cx="5885873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Cutting a hole in the reaction mass should reduce squeezed film damping noise by almost a factor of 3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5" name="Content Placeholder 22"/>
          <p:cNvPicPr>
            <a:picLocks noChangeAspect="1"/>
          </p:cNvPicPr>
          <p:nvPr/>
        </p:nvPicPr>
        <p:blipFill rotWithShape="1">
          <a:blip r:embed="rId3"/>
          <a:srcRect l="36318" t="46516" r="40261" b="18347"/>
          <a:stretch/>
        </p:blipFill>
        <p:spPr>
          <a:xfrm>
            <a:off x="2925021" y="3608966"/>
            <a:ext cx="3392895" cy="286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/>
          <p:cNvSpPr txBox="1"/>
          <p:nvPr/>
        </p:nvSpPr>
        <p:spPr>
          <a:xfrm>
            <a:off x="2910339" y="6484769"/>
            <a:ext cx="1506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Photo: J </a:t>
            </a:r>
            <a:r>
              <a:rPr lang="en-US" dirty="0" err="1" smtClean="0"/>
              <a:t>Kissel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5/11/2018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Dwyer G1800941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FB14-3C89-4CB7-BBA9-76A123D4ECC4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86" y="2436814"/>
            <a:ext cx="5745229" cy="4304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0706094" y="6381694"/>
            <a:ext cx="145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Plot: R </a:t>
            </a:r>
            <a:r>
              <a:rPr lang="en-US" dirty="0" err="1" smtClean="0">
                <a:solidFill>
                  <a:schemeClr val="bg1"/>
                </a:solidFill>
              </a:rPr>
              <a:t>Macas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488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LIGO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Both LIGO sites finishing in vacuum work in the next couple of months</a:t>
            </a:r>
          </a:p>
          <a:p>
            <a:r>
              <a:rPr lang="en-US" dirty="0" smtClean="0"/>
              <a:t>Full locking at both sites in June/July</a:t>
            </a:r>
          </a:p>
          <a:p>
            <a:r>
              <a:rPr lang="en-US" dirty="0" smtClean="0"/>
              <a:t>Changes for high frequency sensitivity: increasing circulating power, squeezing</a:t>
            </a:r>
          </a:p>
          <a:p>
            <a:r>
              <a:rPr lang="en-US" dirty="0" smtClean="0"/>
              <a:t>Changes for low frequency: Stray light control, test mass discharging, electric field sensors, annular reaction masses</a:t>
            </a:r>
          </a:p>
          <a:p>
            <a:r>
              <a:rPr lang="en-US" dirty="0" smtClean="0"/>
              <a:t>For Livingston a clear path from O2 sensitivity to 120 </a:t>
            </a:r>
            <a:r>
              <a:rPr lang="en-US" dirty="0" err="1" smtClean="0"/>
              <a:t>Mpc</a:t>
            </a:r>
            <a:r>
              <a:rPr lang="en-US" dirty="0" smtClean="0"/>
              <a:t> goal, Hanford must improve low frequency noise to reach 120 </a:t>
            </a:r>
            <a:r>
              <a:rPr lang="en-US" dirty="0" err="1" smtClean="0"/>
              <a:t>Mpc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5/11/2018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Dwyer G1800941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FB14-3C89-4CB7-BBA9-76A123D4ECC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8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O3 plans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The next observing run will start when both LIGO instruments are ready </a:t>
            </a:r>
            <a:r>
              <a:rPr lang="en-US" dirty="0" smtClean="0"/>
              <a:t>(</a:t>
            </a:r>
            <a:r>
              <a:rPr lang="en-US" dirty="0" smtClean="0"/>
              <a:t>performance </a:t>
            </a:r>
            <a:r>
              <a:rPr lang="en-US" dirty="0" smtClean="0"/>
              <a:t>goal of 120 </a:t>
            </a:r>
            <a:r>
              <a:rPr lang="en-US" dirty="0" err="1" smtClean="0"/>
              <a:t>Mpc</a:t>
            </a:r>
            <a:r>
              <a:rPr lang="en-US" dirty="0" smtClean="0"/>
              <a:t> or better)</a:t>
            </a:r>
            <a:endParaRPr lang="en-US" dirty="0"/>
          </a:p>
          <a:p>
            <a:r>
              <a:rPr lang="en-US" dirty="0" smtClean="0"/>
              <a:t>This is expected to be early 2019</a:t>
            </a:r>
            <a:endParaRPr lang="en-US" dirty="0"/>
          </a:p>
          <a:p>
            <a:r>
              <a:rPr lang="en-US" dirty="0" smtClean="0"/>
              <a:t>Alerts will be public, with latency of a few minutes</a:t>
            </a:r>
          </a:p>
          <a:p>
            <a:r>
              <a:rPr lang="en-US" dirty="0" smtClean="0"/>
              <a:t>Binary black hole detections should become routine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5/11/2018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Dwyer G1800941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FB14-3C89-4CB7-BBA9-76A123D4ECC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29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5/11/2018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Dwyer G1800941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FB14-3C89-4CB7-BBA9-76A123D4ECC4}" type="slidenum">
              <a:rPr lang="en-US" smtClean="0"/>
              <a:t>24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5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5/11/2018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Dwyer G1800941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FB14-3C89-4CB7-BBA9-76A123D4ECC4}" type="slidenum">
              <a:rPr lang="en-US" smtClean="0"/>
              <a:t>25</a:t>
            </a:fld>
            <a:endParaRPr lang="en-US"/>
          </a:p>
        </p:txBody>
      </p:sp>
      <p:pic>
        <p:nvPicPr>
          <p:cNvPr id="7" name="Content Placeholder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82" y="274638"/>
            <a:ext cx="8183418" cy="613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5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Jitter with high power laser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C3B18-977A-4FC0-849B-9870BE01B910}" type="slidenum">
              <a:rPr lang="en-US" smtClean="0"/>
              <a:t>26</a:t>
            </a:fld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9139" t="28442" r="18440" b="150"/>
          <a:stretch/>
        </p:blipFill>
        <p:spPr>
          <a:xfrm>
            <a:off x="1641566" y="1237674"/>
            <a:ext cx="8888152" cy="55416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5/11/2018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Dwyer G1800941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3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Reduced input jitter from 70 W amplifier</a:t>
            </a:r>
            <a:endParaRPr lang="en-US" dirty="0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 rotWithShape="1">
          <a:blip r:embed="rId3"/>
          <a:srcRect l="35426" t="44183" r="28815" b="20371"/>
          <a:stretch/>
        </p:blipFill>
        <p:spPr>
          <a:xfrm>
            <a:off x="1490070" y="1477109"/>
            <a:ext cx="9497878" cy="51311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41451" y="1806986"/>
            <a:ext cx="2346467" cy="1043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Dark colors – High power oscillator used at Hanford for O2</a:t>
            </a:r>
          </a:p>
        </p:txBody>
      </p:sp>
      <p:sp>
        <p:nvSpPr>
          <p:cNvPr id="7" name="Rectangle 6"/>
          <p:cNvSpPr/>
          <p:nvPr/>
        </p:nvSpPr>
        <p:spPr>
          <a:xfrm>
            <a:off x="2380633" y="3863182"/>
            <a:ext cx="2346467" cy="8358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Light colors- 35W laser used during O1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5/11/2018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Dwyer G1800941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FB14-3C89-4CB7-BBA9-76A123D4ECC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56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79185"/>
          </a:xfrm>
        </p:spPr>
        <p:txBody>
          <a:bodyPr/>
          <a:lstStyle/>
          <a:p>
            <a:r>
              <a:rPr lang="en-US" dirty="0" smtClean="0"/>
              <a:t>First and </a:t>
            </a:r>
            <a:r>
              <a:rPr lang="en-US" dirty="0"/>
              <a:t>s</a:t>
            </a:r>
            <a:r>
              <a:rPr lang="en-US" dirty="0" smtClean="0"/>
              <a:t>econd observing runs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947804"/>
            <a:ext cx="4064000" cy="15911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Offline noise</a:t>
            </a:r>
            <a:r>
              <a:rPr lang="en-US" sz="2400" dirty="0" smtClean="0"/>
              <a:t> subtraction gives a 20% improvement in range for Hanford during O2</a:t>
            </a:r>
            <a:endParaRPr lang="en-US" sz="2400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/>
          <a:srcRect l="9020" t="16887" r="10167" b="12911"/>
          <a:stretch/>
        </p:blipFill>
        <p:spPr>
          <a:xfrm>
            <a:off x="109976" y="1052223"/>
            <a:ext cx="7390809" cy="3611418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5/11/2018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Dwyer G1800941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FB14-3C89-4CB7-BBA9-76A123D4ECC4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9621" t="16970" r="9773" b="11246"/>
          <a:stretch/>
        </p:blipFill>
        <p:spPr>
          <a:xfrm>
            <a:off x="5006967" y="3286062"/>
            <a:ext cx="7130473" cy="35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2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7629" t="19744" r="17399" b="11482"/>
          <a:stretch/>
        </p:blipFill>
        <p:spPr>
          <a:xfrm>
            <a:off x="11527" y="-267397"/>
            <a:ext cx="12168946" cy="72454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4326" y="1805390"/>
            <a:ext cx="6096000" cy="163728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Livingston noise budget August 2017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5/11/2018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Dwyer G1800941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FB14-3C89-4CB7-BBA9-76A123D4EC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8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023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Hanford noise </a:t>
            </a:r>
            <a:r>
              <a:rPr lang="en-US" dirty="0" smtClean="0"/>
              <a:t>budget early July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5/11/2018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Dwyer G1800941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FB14-3C89-4CB7-BBA9-76A123D4ECC4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164" r="8561" b="573"/>
          <a:stretch/>
        </p:blipFill>
        <p:spPr>
          <a:xfrm>
            <a:off x="609600" y="877022"/>
            <a:ext cx="10820399" cy="5980978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7422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we doing 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166" y="3988014"/>
            <a:ext cx="4477230" cy="2261094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dirty="0" smtClean="0"/>
              <a:t>High power </a:t>
            </a:r>
          </a:p>
          <a:p>
            <a:pPr lvl="1"/>
            <a:r>
              <a:rPr lang="en-US" dirty="0" smtClean="0"/>
              <a:t>Laser noise</a:t>
            </a:r>
          </a:p>
          <a:p>
            <a:pPr lvl="1"/>
            <a:r>
              <a:rPr lang="en-US" dirty="0" smtClean="0"/>
              <a:t>Squeezing</a:t>
            </a:r>
          </a:p>
          <a:p>
            <a:pPr lvl="1"/>
            <a:r>
              <a:rPr lang="en-US" dirty="0" smtClean="0"/>
              <a:t>Signal recycling mirror change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62000" y="1752602"/>
            <a:ext cx="10972800" cy="21124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Using lessons </a:t>
            </a:r>
            <a:r>
              <a:rPr lang="en-US" dirty="0" smtClean="0"/>
              <a:t>learned from second observing run commissioning</a:t>
            </a:r>
          </a:p>
          <a:p>
            <a:pPr lvl="1"/>
            <a:r>
              <a:rPr lang="en-US" dirty="0" smtClean="0"/>
              <a:t>Hanford attempted high power operations</a:t>
            </a:r>
          </a:p>
          <a:p>
            <a:pPr lvl="1"/>
            <a:r>
              <a:rPr lang="en-US" dirty="0" smtClean="0"/>
              <a:t>Livingston concentrated on low frequency noise</a:t>
            </a:r>
          </a:p>
          <a:p>
            <a:r>
              <a:rPr lang="en-US" dirty="0" smtClean="0"/>
              <a:t>In the midst of a major hardware upgrade at both LIGO sites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325240" y="3972313"/>
            <a:ext cx="4477230" cy="2261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 Stray </a:t>
            </a:r>
            <a:r>
              <a:rPr lang="en-US" dirty="0" smtClean="0"/>
              <a:t>light control</a:t>
            </a:r>
            <a:endParaRPr lang="en-US" dirty="0" smtClean="0"/>
          </a:p>
          <a:p>
            <a:pPr lvl="1"/>
            <a:r>
              <a:rPr lang="en-US" dirty="0" smtClean="0"/>
              <a:t>Electric </a:t>
            </a:r>
            <a:r>
              <a:rPr lang="en-US" dirty="0" smtClean="0"/>
              <a:t>field sensors</a:t>
            </a:r>
            <a:endParaRPr lang="en-US" dirty="0" smtClean="0"/>
          </a:p>
          <a:p>
            <a:pPr lvl="1"/>
            <a:r>
              <a:rPr lang="en-US" dirty="0" smtClean="0"/>
              <a:t>Test mass replacements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5/11/2018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Dwyer G1800941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FB14-3C89-4CB7-BBA9-76A123D4EC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5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power stability and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See controls session tomorrow from 4 to 5:30</a:t>
            </a:r>
          </a:p>
          <a:p>
            <a:r>
              <a:rPr lang="en-US" dirty="0" smtClean="0"/>
              <a:t>Both sites have now operated with ~40W input </a:t>
            </a:r>
            <a:r>
              <a:rPr lang="en-US" dirty="0" smtClean="0"/>
              <a:t>power (150-200kW circulating power)</a:t>
            </a:r>
            <a:endParaRPr lang="en-US" dirty="0" smtClean="0"/>
          </a:p>
          <a:p>
            <a:pPr lvl="1"/>
            <a:r>
              <a:rPr lang="en-US" dirty="0" smtClean="0"/>
              <a:t>New radiation pressure instability seen at both sites</a:t>
            </a:r>
          </a:p>
          <a:p>
            <a:pPr lvl="1"/>
            <a:r>
              <a:rPr lang="en-US" dirty="0" smtClean="0"/>
              <a:t>Thermal compensation</a:t>
            </a:r>
          </a:p>
          <a:p>
            <a:pPr lvl="1"/>
            <a:r>
              <a:rPr lang="en-US" dirty="0" smtClean="0"/>
              <a:t>Parametric instabilities</a:t>
            </a:r>
          </a:p>
          <a:p>
            <a:pPr lvl="2"/>
            <a:r>
              <a:rPr lang="en-US" dirty="0" smtClean="0"/>
              <a:t>Active damping tried</a:t>
            </a:r>
          </a:p>
          <a:p>
            <a:pPr lvl="2"/>
            <a:r>
              <a:rPr lang="en-US" dirty="0" smtClean="0"/>
              <a:t>Acoustic mode dampers now being installed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91" t="24090" r="64076" b="15182"/>
          <a:stretch/>
        </p:blipFill>
        <p:spPr>
          <a:xfrm>
            <a:off x="8982067" y="3210248"/>
            <a:ext cx="3019825" cy="30310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82067" y="6352144"/>
            <a:ext cx="1720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 Gras, S </a:t>
            </a:r>
            <a:r>
              <a:rPr lang="en-US" dirty="0" err="1" smtClean="0"/>
              <a:t>Biscans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5/11/2018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Dwyer G1800941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FB14-3C89-4CB7-BBA9-76A123D4ECC4}" type="slidenum">
              <a:rPr lang="en-US" smtClean="0"/>
              <a:t>7</a:t>
            </a:fld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7370618" y="4725752"/>
            <a:ext cx="2364509" cy="7883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743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power </a:t>
            </a:r>
            <a:r>
              <a:rPr lang="en-US" dirty="0" smtClean="0"/>
              <a:t>at </a:t>
            </a:r>
            <a:r>
              <a:rPr lang="en-US" dirty="0" smtClean="0"/>
              <a:t>Hanford : Laser jitter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8419" t="17908" r="33241" b="31890"/>
          <a:stretch/>
        </p:blipFill>
        <p:spPr>
          <a:xfrm>
            <a:off x="1006764" y="1341006"/>
            <a:ext cx="6809453" cy="50153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377382" y="5456288"/>
            <a:ext cx="253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 </a:t>
            </a:r>
            <a:r>
              <a:rPr lang="en-US" dirty="0" err="1" smtClean="0"/>
              <a:t>Driggers</a:t>
            </a:r>
            <a:r>
              <a:rPr lang="en-US" dirty="0" smtClean="0"/>
              <a:t> et al P1700260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5/11/2018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Dwyer G1800941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FB14-3C89-4CB7-BBA9-76A123D4ECC4}" type="slidenum">
              <a:rPr lang="en-US" smtClean="0"/>
              <a:t>8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377382" y="4234511"/>
            <a:ext cx="4064000" cy="1591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/>
              <a:t>Jitter subtraction gives a 20% improvement in range for Hanford during O2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7778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Higher order mode coupling to gravitational wave signal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Dwyer G1800941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8EEA-9BEB-4102-9A7F-7D7FA1747537}" type="slidenum">
              <a:rPr lang="en-US" smtClean="0"/>
              <a:t>9</a:t>
            </a:fld>
            <a:endParaRPr lang="en-US"/>
          </a:p>
        </p:txBody>
      </p:sp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421424" y="1791268"/>
            <a:ext cx="1442986" cy="488399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100000">
                <a:srgbClr val="5E76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Laser table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263743" y="3476013"/>
            <a:ext cx="2292003" cy="2879323"/>
            <a:chOff x="595774" y="3554059"/>
            <a:chExt cx="2292003" cy="287932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1" t="38730" r="77660" b="32577"/>
            <a:stretch/>
          </p:blipFill>
          <p:spPr>
            <a:xfrm>
              <a:off x="646872" y="5576758"/>
              <a:ext cx="765759" cy="85662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4" t="38865" r="52778" b="34439"/>
            <a:stretch/>
          </p:blipFill>
          <p:spPr>
            <a:xfrm>
              <a:off x="595774" y="4634730"/>
              <a:ext cx="832096" cy="81635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6" t="8825" r="77445" b="62482"/>
            <a:stretch/>
          </p:blipFill>
          <p:spPr>
            <a:xfrm>
              <a:off x="595774" y="3554059"/>
              <a:ext cx="861831" cy="96409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543050" y="4712424"/>
              <a:ext cx="130651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Angular jitter</a:t>
              </a:r>
            </a:p>
            <a:p>
              <a:r>
                <a:rPr lang="en-US" sz="1400" dirty="0" smtClean="0"/>
                <a:t>(water cooling,</a:t>
              </a:r>
            </a:p>
            <a:p>
              <a:r>
                <a:rPr lang="en-US" sz="1400" dirty="0" smtClean="0"/>
                <a:t> acoustic noise)</a:t>
              </a:r>
              <a:endParaRPr lang="en-US" sz="1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43050" y="5617687"/>
              <a:ext cx="134472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Beam size jitter </a:t>
              </a:r>
            </a:p>
            <a:p>
              <a:r>
                <a:rPr lang="en-US" sz="1400" dirty="0" smtClean="0"/>
                <a:t>(High power </a:t>
              </a:r>
            </a:p>
            <a:p>
              <a:r>
                <a:rPr lang="en-US" sz="1400" dirty="0" smtClean="0"/>
                <a:t>oscillator)</a:t>
              </a:r>
            </a:p>
          </p:txBody>
        </p:sp>
      </p:grpSp>
      <p:cxnSp>
        <p:nvCxnSpPr>
          <p:cNvPr id="31" name="Straight Connector 30"/>
          <p:cNvCxnSpPr>
            <a:endCxn id="23" idx="1"/>
          </p:cNvCxnSpPr>
          <p:nvPr/>
        </p:nvCxnSpPr>
        <p:spPr>
          <a:xfrm flipV="1">
            <a:off x="1896736" y="1986721"/>
            <a:ext cx="1031056" cy="1711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/>
          <p:cNvGrpSpPr/>
          <p:nvPr/>
        </p:nvGrpSpPr>
        <p:grpSpPr>
          <a:xfrm>
            <a:off x="1629508" y="1681205"/>
            <a:ext cx="2195209" cy="4674131"/>
            <a:chOff x="1629508" y="1681205"/>
            <a:chExt cx="2195209" cy="4674131"/>
          </a:xfrm>
        </p:grpSpPr>
        <p:grpSp>
          <p:nvGrpSpPr>
            <p:cNvPr id="54" name="Group 53"/>
            <p:cNvGrpSpPr/>
            <p:nvPr/>
          </p:nvGrpSpPr>
          <p:grpSpPr>
            <a:xfrm>
              <a:off x="2228511" y="1681205"/>
              <a:ext cx="1577222" cy="1733067"/>
              <a:chOff x="2228511" y="1681205"/>
              <a:chExt cx="1577222" cy="1733067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2917394" y="1681205"/>
                <a:ext cx="888339" cy="1733067"/>
                <a:chOff x="3563438" y="1827376"/>
                <a:chExt cx="888339" cy="1733067"/>
              </a:xfrm>
            </p:grpSpPr>
            <p:sp>
              <p:nvSpPr>
                <p:cNvPr id="20" name="Rectangle 34"/>
                <p:cNvSpPr>
                  <a:spLocks noChangeArrowheads="1"/>
                </p:cNvSpPr>
                <p:nvPr/>
              </p:nvSpPr>
              <p:spPr bwMode="auto">
                <a:xfrm rot="9000000">
                  <a:off x="4296550" y="1827376"/>
                  <a:ext cx="155227" cy="645252"/>
                </a:xfrm>
                <a:prstGeom prst="rect">
                  <a:avLst/>
                </a:prstGeom>
                <a:gradFill rotWithShape="1">
                  <a:gsLst>
                    <a:gs pos="0">
                      <a:srgbClr val="CCFFFF"/>
                    </a:gs>
                    <a:gs pos="100000">
                      <a:srgbClr val="5E7676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" name="Rectangle 34"/>
                <p:cNvSpPr>
                  <a:spLocks noChangeArrowheads="1"/>
                </p:cNvSpPr>
                <p:nvPr/>
              </p:nvSpPr>
              <p:spPr bwMode="auto">
                <a:xfrm rot="16200000">
                  <a:off x="3960610" y="3160204"/>
                  <a:ext cx="155227" cy="645252"/>
                </a:xfrm>
                <a:prstGeom prst="rect">
                  <a:avLst/>
                </a:prstGeom>
                <a:gradFill rotWithShape="1">
                  <a:gsLst>
                    <a:gs pos="0">
                      <a:srgbClr val="CCFFFF"/>
                    </a:gs>
                    <a:gs pos="100000">
                      <a:srgbClr val="5E7676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Rectangle 34"/>
                <p:cNvSpPr>
                  <a:spLocks noChangeArrowheads="1"/>
                </p:cNvSpPr>
                <p:nvPr/>
              </p:nvSpPr>
              <p:spPr bwMode="auto">
                <a:xfrm rot="12600000" flipH="1">
                  <a:off x="3563438" y="1849073"/>
                  <a:ext cx="155227" cy="645252"/>
                </a:xfrm>
                <a:prstGeom prst="rect">
                  <a:avLst/>
                </a:prstGeom>
                <a:gradFill rotWithShape="1">
                  <a:gsLst>
                    <a:gs pos="0">
                      <a:srgbClr val="CCFFFF"/>
                    </a:gs>
                    <a:gs pos="100000">
                      <a:srgbClr val="5E7676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" name="Isosceles Triangle 23"/>
                <p:cNvSpPr/>
                <p:nvPr/>
              </p:nvSpPr>
              <p:spPr>
                <a:xfrm flipV="1">
                  <a:off x="3773676" y="2171699"/>
                  <a:ext cx="510090" cy="1225547"/>
                </a:xfrm>
                <a:prstGeom prst="triangl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2228511" y="2581215"/>
                <a:ext cx="107593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Input mode </a:t>
                </a:r>
              </a:p>
              <a:p>
                <a:r>
                  <a:rPr lang="en-US" sz="1400" dirty="0" smtClean="0"/>
                  <a:t>cleaner</a:t>
                </a:r>
                <a:endParaRPr lang="en-US" sz="1400" dirty="0"/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1629508" y="3949415"/>
              <a:ext cx="2195209" cy="2405921"/>
              <a:chOff x="1629508" y="3949415"/>
              <a:chExt cx="2195209" cy="2405921"/>
            </a:xfrm>
          </p:grpSpPr>
          <p:sp>
            <p:nvSpPr>
              <p:cNvPr id="87" name="Right Brace 86"/>
              <p:cNvSpPr/>
              <p:nvPr/>
            </p:nvSpPr>
            <p:spPr>
              <a:xfrm>
                <a:off x="2306897" y="4633715"/>
                <a:ext cx="439261" cy="1721621"/>
              </a:xfrm>
              <a:prstGeom prst="rightBrac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2746158" y="5340636"/>
                <a:ext cx="10088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Attenuated</a:t>
                </a:r>
                <a:endParaRPr lang="en-US" sz="1400" dirty="0"/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2766479" y="3949415"/>
                <a:ext cx="10582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Transmitted</a:t>
                </a:r>
                <a:endParaRPr lang="en-US" sz="1400" dirty="0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>
                <a:off x="1629508" y="4103303"/>
                <a:ext cx="1159540" cy="0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9" name="Group 108"/>
          <p:cNvGrpSpPr/>
          <p:nvPr/>
        </p:nvGrpSpPr>
        <p:grpSpPr>
          <a:xfrm>
            <a:off x="5496823" y="1952172"/>
            <a:ext cx="4441202" cy="2716588"/>
            <a:chOff x="5496823" y="1952172"/>
            <a:chExt cx="4441202" cy="2716588"/>
          </a:xfrm>
        </p:grpSpPr>
        <p:grpSp>
          <p:nvGrpSpPr>
            <p:cNvPr id="85" name="Group 84"/>
            <p:cNvGrpSpPr/>
            <p:nvPr/>
          </p:nvGrpSpPr>
          <p:grpSpPr>
            <a:xfrm>
              <a:off x="5496823" y="1952172"/>
              <a:ext cx="3546024" cy="1924593"/>
              <a:chOff x="5484748" y="2300501"/>
              <a:chExt cx="3546024" cy="1924593"/>
            </a:xfrm>
          </p:grpSpPr>
          <p:grpSp>
            <p:nvGrpSpPr>
              <p:cNvPr id="80" name="Group 79"/>
              <p:cNvGrpSpPr/>
              <p:nvPr/>
            </p:nvGrpSpPr>
            <p:grpSpPr>
              <a:xfrm>
                <a:off x="7820184" y="2300501"/>
                <a:ext cx="1210588" cy="1924593"/>
                <a:chOff x="7875051" y="832909"/>
                <a:chExt cx="1210588" cy="1924593"/>
              </a:xfrm>
            </p:grpSpPr>
            <p:sp>
              <p:nvSpPr>
                <p:cNvPr id="65" name="TextBox 64"/>
                <p:cNvSpPr txBox="1"/>
                <p:nvPr/>
              </p:nvSpPr>
              <p:spPr>
                <a:xfrm>
                  <a:off x="7875051" y="832909"/>
                  <a:ext cx="121058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Output mode </a:t>
                  </a:r>
                </a:p>
                <a:p>
                  <a:r>
                    <a:rPr lang="en-US" sz="1400" dirty="0" smtClean="0"/>
                    <a:t>cleaner</a:t>
                  </a:r>
                  <a:endParaRPr lang="en-US" sz="1400" dirty="0"/>
                </a:p>
              </p:txBody>
            </p:sp>
            <p:grpSp>
              <p:nvGrpSpPr>
                <p:cNvPr id="74" name="Group 73"/>
                <p:cNvGrpSpPr/>
                <p:nvPr/>
              </p:nvGrpSpPr>
              <p:grpSpPr>
                <a:xfrm>
                  <a:off x="8065107" y="1434360"/>
                  <a:ext cx="580460" cy="673760"/>
                  <a:chOff x="8065107" y="1434360"/>
                  <a:chExt cx="580460" cy="673760"/>
                </a:xfrm>
              </p:grpSpPr>
              <p:grpSp>
                <p:nvGrpSpPr>
                  <p:cNvPr id="64" name="Group 63"/>
                  <p:cNvGrpSpPr/>
                  <p:nvPr/>
                </p:nvGrpSpPr>
                <p:grpSpPr>
                  <a:xfrm>
                    <a:off x="8229029" y="1434360"/>
                    <a:ext cx="416538" cy="673760"/>
                    <a:chOff x="3773676" y="1848031"/>
                    <a:chExt cx="416538" cy="673760"/>
                  </a:xfrm>
                </p:grpSpPr>
                <p:sp>
                  <p:nvSpPr>
                    <p:cNvPr id="66" name="Rectangle 34"/>
                    <p:cNvSpPr>
                      <a:spLocks noChangeArrowheads="1"/>
                    </p:cNvSpPr>
                    <p:nvPr/>
                  </p:nvSpPr>
                  <p:spPr bwMode="auto">
                    <a:xfrm rot="9000000">
                      <a:off x="4038423" y="1848031"/>
                      <a:ext cx="151791" cy="351588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CCFFFF"/>
                        </a:gs>
                        <a:gs pos="100000">
                          <a:srgbClr val="5E7676"/>
                        </a:gs>
                      </a:gsLst>
                      <a:lin ang="0" scaled="1"/>
                    </a:gra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" name="Isosceles Triangle 68"/>
                    <p:cNvSpPr/>
                    <p:nvPr/>
                  </p:nvSpPr>
                  <p:spPr>
                    <a:xfrm flipV="1">
                      <a:off x="3773676" y="2088460"/>
                      <a:ext cx="251316" cy="433331"/>
                    </a:xfrm>
                    <a:prstGeom prst="triangle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73" name="Rectangle 34"/>
                  <p:cNvSpPr>
                    <a:spLocks noChangeArrowheads="1"/>
                  </p:cNvSpPr>
                  <p:nvPr/>
                </p:nvSpPr>
                <p:spPr bwMode="auto">
                  <a:xfrm rot="12600000" flipH="1">
                    <a:off x="8065107" y="1447146"/>
                    <a:ext cx="151791" cy="35158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CCFFFF"/>
                      </a:gs>
                      <a:gs pos="100000">
                        <a:srgbClr val="5E7676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5" name="Group 74"/>
                <p:cNvGrpSpPr/>
                <p:nvPr/>
              </p:nvGrpSpPr>
              <p:grpSpPr>
                <a:xfrm flipV="1">
                  <a:off x="8069438" y="2083742"/>
                  <a:ext cx="580460" cy="673760"/>
                  <a:chOff x="8065107" y="1434360"/>
                  <a:chExt cx="580460" cy="673760"/>
                </a:xfrm>
              </p:grpSpPr>
              <p:grpSp>
                <p:nvGrpSpPr>
                  <p:cNvPr id="76" name="Group 75"/>
                  <p:cNvGrpSpPr/>
                  <p:nvPr/>
                </p:nvGrpSpPr>
                <p:grpSpPr>
                  <a:xfrm>
                    <a:off x="8229029" y="1434360"/>
                    <a:ext cx="416538" cy="673760"/>
                    <a:chOff x="3773676" y="1848031"/>
                    <a:chExt cx="416538" cy="673760"/>
                  </a:xfrm>
                </p:grpSpPr>
                <p:sp>
                  <p:nvSpPr>
                    <p:cNvPr id="78" name="Rectangle 34"/>
                    <p:cNvSpPr>
                      <a:spLocks noChangeArrowheads="1"/>
                    </p:cNvSpPr>
                    <p:nvPr/>
                  </p:nvSpPr>
                  <p:spPr bwMode="auto">
                    <a:xfrm rot="9000000">
                      <a:off x="4038423" y="1848031"/>
                      <a:ext cx="151791" cy="351588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CCFFFF"/>
                        </a:gs>
                        <a:gs pos="100000">
                          <a:srgbClr val="5E7676"/>
                        </a:gs>
                      </a:gsLst>
                      <a:lin ang="0" scaled="1"/>
                    </a:gra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" name="Isosceles Triangle 78"/>
                    <p:cNvSpPr/>
                    <p:nvPr/>
                  </p:nvSpPr>
                  <p:spPr>
                    <a:xfrm flipV="1">
                      <a:off x="3773676" y="2088460"/>
                      <a:ext cx="251316" cy="433331"/>
                    </a:xfrm>
                    <a:prstGeom prst="triangle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77" name="Rectangle 34"/>
                  <p:cNvSpPr>
                    <a:spLocks noChangeArrowheads="1"/>
                  </p:cNvSpPr>
                  <p:nvPr/>
                </p:nvSpPr>
                <p:spPr bwMode="auto">
                  <a:xfrm rot="12600000" flipH="1">
                    <a:off x="8065107" y="1447146"/>
                    <a:ext cx="151791" cy="35158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CCFFFF"/>
                      </a:gs>
                      <a:gs pos="100000">
                        <a:srgbClr val="5E7676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cxnSp>
            <p:nvCxnSpPr>
              <p:cNvPr id="84" name="Elbow Connector 83"/>
              <p:cNvCxnSpPr>
                <a:stCxn id="70" idx="3"/>
              </p:cNvCxnSpPr>
              <p:nvPr/>
            </p:nvCxnSpPr>
            <p:spPr>
              <a:xfrm rot="16200000" flipH="1">
                <a:off x="6476454" y="2525188"/>
                <a:ext cx="558240" cy="2541651"/>
              </a:xfrm>
              <a:prstGeom prst="bentConnector2">
                <a:avLst/>
              </a:prstGeom>
              <a:ln w="317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6" name="Straight Connector 105"/>
            <p:cNvCxnSpPr/>
            <p:nvPr/>
          </p:nvCxnSpPr>
          <p:spPr>
            <a:xfrm>
              <a:off x="8614059" y="3704280"/>
              <a:ext cx="758541" cy="22525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Chord 104"/>
            <p:cNvSpPr/>
            <p:nvPr/>
          </p:nvSpPr>
          <p:spPr>
            <a:xfrm rot="11271146">
              <a:off x="8792466" y="3222843"/>
              <a:ext cx="868350" cy="862757"/>
            </a:xfrm>
            <a:prstGeom prst="chord">
              <a:avLst>
                <a:gd name="adj1" fmla="val 5443980"/>
                <a:gd name="adj2" fmla="val 16200000"/>
              </a:avLst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7944586" y="4360983"/>
              <a:ext cx="19934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Only 00 modes detected</a:t>
              </a: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3802315" y="1528603"/>
            <a:ext cx="3150476" cy="1988290"/>
            <a:chOff x="3802315" y="1528603"/>
            <a:chExt cx="3150476" cy="1988290"/>
          </a:xfrm>
        </p:grpSpPr>
        <p:cxnSp>
          <p:nvCxnSpPr>
            <p:cNvPr id="62" name="Elbow Connector 61"/>
            <p:cNvCxnSpPr/>
            <p:nvPr/>
          </p:nvCxnSpPr>
          <p:spPr>
            <a:xfrm>
              <a:off x="3802315" y="2061512"/>
              <a:ext cx="1012783" cy="757865"/>
            </a:xfrm>
            <a:prstGeom prst="bentConnector3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2" name="Group 71"/>
            <p:cNvGrpSpPr/>
            <p:nvPr/>
          </p:nvGrpSpPr>
          <p:grpSpPr>
            <a:xfrm>
              <a:off x="4808118" y="1528603"/>
              <a:ext cx="2144673" cy="1988290"/>
              <a:chOff x="4808118" y="1502558"/>
              <a:chExt cx="2144673" cy="1988290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4808118" y="1502558"/>
                <a:ext cx="2144673" cy="1638966"/>
                <a:chOff x="4861614" y="2128947"/>
                <a:chExt cx="2144673" cy="1638966"/>
              </a:xfrm>
            </p:grpSpPr>
            <p:grpSp>
              <p:nvGrpSpPr>
                <p:cNvPr id="53" name="Group 52"/>
                <p:cNvGrpSpPr/>
                <p:nvPr/>
              </p:nvGrpSpPr>
              <p:grpSpPr>
                <a:xfrm flipV="1">
                  <a:off x="4861614" y="2128947"/>
                  <a:ext cx="1974541" cy="1638966"/>
                  <a:chOff x="4899223" y="1634415"/>
                  <a:chExt cx="1974541" cy="1638966"/>
                </a:xfrm>
              </p:grpSpPr>
              <p:cxnSp>
                <p:nvCxnSpPr>
                  <p:cNvPr id="50" name="Straight Connector 49"/>
                  <p:cNvCxnSpPr>
                    <a:endCxn id="37" idx="3"/>
                  </p:cNvCxnSpPr>
                  <p:nvPr/>
                </p:nvCxnSpPr>
                <p:spPr>
                  <a:xfrm flipV="1">
                    <a:off x="5541699" y="1949924"/>
                    <a:ext cx="12075" cy="506720"/>
                  </a:xfrm>
                  <a:prstGeom prst="line">
                    <a:avLst/>
                  </a:prstGeom>
                  <a:ln w="412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4899223" y="1730424"/>
                    <a:ext cx="155227" cy="64525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CCFFFF"/>
                      </a:gs>
                      <a:gs pos="100000">
                        <a:srgbClr val="5E7676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43" name="Group 42"/>
                  <p:cNvGrpSpPr/>
                  <p:nvPr/>
                </p:nvGrpSpPr>
                <p:grpSpPr>
                  <a:xfrm>
                    <a:off x="6018386" y="1634415"/>
                    <a:ext cx="855378" cy="693016"/>
                    <a:chOff x="6018386" y="1634415"/>
                    <a:chExt cx="855378" cy="693016"/>
                  </a:xfrm>
                </p:grpSpPr>
                <p:sp>
                  <p:nvSpPr>
                    <p:cNvPr id="35" name="Rectangle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18386" y="1634415"/>
                      <a:ext cx="155227" cy="645252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CCFFFF"/>
                        </a:gs>
                        <a:gs pos="100000">
                          <a:srgbClr val="5E7676"/>
                        </a:gs>
                      </a:gsLst>
                      <a:lin ang="0" scaled="1"/>
                    </a:gra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6" name="Rectangle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18537" y="1682179"/>
                      <a:ext cx="155227" cy="645252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CCFFFF"/>
                        </a:gs>
                        <a:gs pos="100000">
                          <a:srgbClr val="5E7676"/>
                        </a:gs>
                      </a:gsLst>
                      <a:lin ang="0" scaled="1"/>
                    </a:gra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cxnSp>
                  <p:nvCxnSpPr>
                    <p:cNvPr id="42" name="Straight Connector 41"/>
                    <p:cNvCxnSpPr/>
                    <p:nvPr/>
                  </p:nvCxnSpPr>
                  <p:spPr>
                    <a:xfrm>
                      <a:off x="6170786" y="1986721"/>
                      <a:ext cx="540676" cy="8097"/>
                    </a:xfrm>
                    <a:prstGeom prst="line">
                      <a:avLst/>
                    </a:prstGeom>
                    <a:ln w="4127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4" name="Group 43"/>
                  <p:cNvGrpSpPr/>
                  <p:nvPr/>
                </p:nvGrpSpPr>
                <p:grpSpPr>
                  <a:xfrm rot="16200000">
                    <a:off x="5132862" y="2501726"/>
                    <a:ext cx="838289" cy="705022"/>
                    <a:chOff x="6518780" y="1592601"/>
                    <a:chExt cx="838289" cy="705022"/>
                  </a:xfrm>
                </p:grpSpPr>
                <p:sp>
                  <p:nvSpPr>
                    <p:cNvPr id="45" name="Rectangle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518780" y="1592601"/>
                      <a:ext cx="155227" cy="645252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CCFFFF"/>
                        </a:gs>
                        <a:gs pos="100000">
                          <a:srgbClr val="5E7676"/>
                        </a:gs>
                      </a:gsLst>
                      <a:lin ang="0" scaled="1"/>
                    </a:gra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6" name="Rectangle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01842" y="1652371"/>
                      <a:ext cx="155227" cy="645252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CCFFFF"/>
                        </a:gs>
                        <a:gs pos="100000">
                          <a:srgbClr val="5E7676"/>
                        </a:gs>
                      </a:gsLst>
                      <a:lin ang="0" scaled="1"/>
                    </a:gra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cxnSp>
                  <p:nvCxnSpPr>
                    <p:cNvPr id="47" name="Straight Connector 46"/>
                    <p:cNvCxnSpPr/>
                    <p:nvPr/>
                  </p:nvCxnSpPr>
                  <p:spPr>
                    <a:xfrm rot="5400000" flipH="1" flipV="1">
                      <a:off x="6930049" y="1648816"/>
                      <a:ext cx="5384" cy="538205"/>
                    </a:xfrm>
                    <a:prstGeom prst="line">
                      <a:avLst/>
                    </a:prstGeom>
                    <a:ln w="4127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48" name="Straight Connector 47"/>
                  <p:cNvCxnSpPr/>
                  <p:nvPr/>
                </p:nvCxnSpPr>
                <p:spPr>
                  <a:xfrm flipV="1">
                    <a:off x="4983364" y="1977708"/>
                    <a:ext cx="1031056" cy="17110"/>
                  </a:xfrm>
                  <a:prstGeom prst="line">
                    <a:avLst/>
                  </a:prstGeom>
                  <a:ln w="412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Rectangle 34"/>
                  <p:cNvSpPr>
                    <a:spLocks noChangeArrowheads="1"/>
                  </p:cNvSpPr>
                  <p:nvPr/>
                </p:nvSpPr>
                <p:spPr bwMode="auto">
                  <a:xfrm rot="18900000">
                    <a:off x="5421279" y="1682179"/>
                    <a:ext cx="155227" cy="64525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CCFFFF"/>
                      </a:gs>
                      <a:gs pos="100000">
                        <a:srgbClr val="5E7676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58" name="TextBox 57"/>
                <p:cNvSpPr txBox="1"/>
                <p:nvPr/>
              </p:nvSpPr>
              <p:spPr>
                <a:xfrm>
                  <a:off x="5735811" y="2409727"/>
                  <a:ext cx="127047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Interferometer</a:t>
                  </a:r>
                </a:p>
              </p:txBody>
            </p:sp>
          </p:grpSp>
          <p:sp>
            <p:nvSpPr>
              <p:cNvPr id="70" name="Rectangle 34"/>
              <p:cNvSpPr>
                <a:spLocks noChangeArrowheads="1"/>
              </p:cNvSpPr>
              <p:nvPr/>
            </p:nvSpPr>
            <p:spPr bwMode="auto">
              <a:xfrm rot="5400000" flipV="1">
                <a:off x="5407135" y="3090609"/>
                <a:ext cx="155227" cy="645252"/>
              </a:xfrm>
              <a:prstGeom prst="rect">
                <a:avLst/>
              </a:prstGeom>
              <a:gradFill rotWithShape="1">
                <a:gsLst>
                  <a:gs pos="0">
                    <a:srgbClr val="CCFFFF"/>
                  </a:gs>
                  <a:gs pos="100000">
                    <a:srgbClr val="5E767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71" name="Straight Connector 70"/>
              <p:cNvCxnSpPr/>
              <p:nvPr/>
            </p:nvCxnSpPr>
            <p:spPr>
              <a:xfrm>
                <a:off x="5484748" y="2817431"/>
                <a:ext cx="12075" cy="506720"/>
              </a:xfrm>
              <a:prstGeom prst="line">
                <a:avLst/>
              </a:prstGeom>
              <a:ln w="412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5" name="Group 114"/>
          <p:cNvGrpSpPr/>
          <p:nvPr/>
        </p:nvGrpSpPr>
        <p:grpSpPr>
          <a:xfrm>
            <a:off x="4349959" y="4456590"/>
            <a:ext cx="2432700" cy="1797539"/>
            <a:chOff x="4349959" y="4456590"/>
            <a:chExt cx="2432700" cy="1797539"/>
          </a:xfrm>
        </p:grpSpPr>
        <p:sp>
          <p:nvSpPr>
            <p:cNvPr id="95" name="Right Brace 94"/>
            <p:cNvSpPr/>
            <p:nvPr/>
          </p:nvSpPr>
          <p:spPr>
            <a:xfrm>
              <a:off x="4349959" y="4532508"/>
              <a:ext cx="439261" cy="1721621"/>
            </a:xfrm>
            <a:prstGeom prst="rightBrac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789220" y="5239429"/>
              <a:ext cx="199343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Converted to 00 mode by misalignment and mode mismatch in interferometer</a:t>
              </a:r>
            </a:p>
          </p:txBody>
        </p:sp>
        <p:cxnSp>
          <p:nvCxnSpPr>
            <p:cNvPr id="110" name="Straight Arrow Connector 109"/>
            <p:cNvCxnSpPr/>
            <p:nvPr/>
          </p:nvCxnSpPr>
          <p:spPr>
            <a:xfrm flipH="1" flipV="1">
              <a:off x="5571788" y="4456590"/>
              <a:ext cx="8444" cy="776556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TextBox 115"/>
          <p:cNvSpPr txBox="1"/>
          <p:nvPr/>
        </p:nvSpPr>
        <p:spPr>
          <a:xfrm>
            <a:off x="6822069" y="4904046"/>
            <a:ext cx="4583151" cy="147732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Mitigation strategies:</a:t>
            </a:r>
          </a:p>
          <a:p>
            <a:r>
              <a:rPr lang="en-US" dirty="0" smtClean="0"/>
              <a:t>1) Reduce amplitude of higher order </a:t>
            </a:r>
            <a:r>
              <a:rPr lang="en-US" dirty="0" smtClean="0"/>
              <a:t>modes (high power laser change)</a:t>
            </a:r>
            <a:endParaRPr lang="en-US" dirty="0" smtClean="0"/>
          </a:p>
          <a:p>
            <a:r>
              <a:rPr lang="en-US" dirty="0" smtClean="0"/>
              <a:t>2) Reduce couplings to 00 mode in </a:t>
            </a:r>
            <a:r>
              <a:rPr lang="en-US" dirty="0" smtClean="0"/>
              <a:t>interferometer (test mass replacement)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5/11/2018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2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16300</TotalTime>
  <Words>997</Words>
  <Application>Microsoft Office PowerPoint</Application>
  <PresentationFormat>Widescreen</PresentationFormat>
  <Paragraphs>230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Theme1</vt:lpstr>
      <vt:lpstr>Status of LIGO detectors</vt:lpstr>
      <vt:lpstr>Observing plan</vt:lpstr>
      <vt:lpstr>First and second observing runs</vt:lpstr>
      <vt:lpstr>Livingston noise budget August 2017</vt:lpstr>
      <vt:lpstr>Hanford noise budget early July 2017</vt:lpstr>
      <vt:lpstr>What are we doing now?</vt:lpstr>
      <vt:lpstr>High power stability and control</vt:lpstr>
      <vt:lpstr>High power at Hanford : Laser jitter</vt:lpstr>
      <vt:lpstr>Higher order mode coupling to gravitational wave signal</vt:lpstr>
      <vt:lpstr>Hanford test mass spot absorber</vt:lpstr>
      <vt:lpstr>Signal recycling (extraction) mirror replacement</vt:lpstr>
      <vt:lpstr>Squeezing!</vt:lpstr>
      <vt:lpstr>Squeezing preliminary results</vt:lpstr>
      <vt:lpstr>Projection of noise improvements from high power and squeezing: Livingston 120 Mpc</vt:lpstr>
      <vt:lpstr>Projection of noise improvements from high power and squeezing: Hanford</vt:lpstr>
      <vt:lpstr>Scattered light</vt:lpstr>
      <vt:lpstr>PowerPoint Presentation</vt:lpstr>
      <vt:lpstr>Reducing scattered light with baffles</vt:lpstr>
      <vt:lpstr>Charge on optics and noisy electric fields</vt:lpstr>
      <vt:lpstr>Electric Field Meters</vt:lpstr>
      <vt:lpstr>Squeezed film damping residual gas noise</vt:lpstr>
      <vt:lpstr>Summary of LIGO status</vt:lpstr>
      <vt:lpstr>O3 plans </vt:lpstr>
      <vt:lpstr>Extra slides</vt:lpstr>
      <vt:lpstr>PowerPoint Presentation</vt:lpstr>
      <vt:lpstr>Jitter with high power laser</vt:lpstr>
      <vt:lpstr>Reduced input jitter from 70 W amplifier</vt:lpstr>
    </vt:vector>
  </TitlesOfParts>
  <Company>LIGO Hanford / California Institute of Technology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Sheila2</dc:creator>
  <cp:lastModifiedBy>Sheila2</cp:lastModifiedBy>
  <cp:revision>165</cp:revision>
  <dcterms:created xsi:type="dcterms:W3CDTF">2018-04-30T21:53:40Z</dcterms:created>
  <dcterms:modified xsi:type="dcterms:W3CDTF">2018-05-12T17:28:35Z</dcterms:modified>
</cp:coreProperties>
</file>