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5"/>
  </p:notesMasterIdLst>
  <p:handoutMasterIdLst>
    <p:handoutMasterId r:id="rId26"/>
  </p:handoutMasterIdLst>
  <p:sldIdLst>
    <p:sldId id="256" r:id="rId2"/>
    <p:sldId id="285" r:id="rId3"/>
    <p:sldId id="257" r:id="rId4"/>
    <p:sldId id="259" r:id="rId5"/>
    <p:sldId id="280" r:id="rId6"/>
    <p:sldId id="281" r:id="rId7"/>
    <p:sldId id="260" r:id="rId8"/>
    <p:sldId id="261" r:id="rId9"/>
    <p:sldId id="286" r:id="rId10"/>
    <p:sldId id="270" r:id="rId11"/>
    <p:sldId id="271" r:id="rId12"/>
    <p:sldId id="272" r:id="rId13"/>
    <p:sldId id="273" r:id="rId14"/>
    <p:sldId id="283" r:id="rId15"/>
    <p:sldId id="284" r:id="rId16"/>
    <p:sldId id="282" r:id="rId17"/>
    <p:sldId id="287" r:id="rId18"/>
    <p:sldId id="274" r:id="rId19"/>
    <p:sldId id="275" r:id="rId20"/>
    <p:sldId id="276" r:id="rId21"/>
    <p:sldId id="277" r:id="rId22"/>
    <p:sldId id="278" r:id="rId23"/>
    <p:sldId id="279" r:id="rId2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4241"/>
    <a:srgbClr val="5D61FF"/>
    <a:srgbClr val="B802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87" d="100"/>
          <a:sy n="87" d="100"/>
        </p:scale>
        <p:origin x="-139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notesMaster" Target="notesMasters/notesMaster1.xml"/><Relationship Id="rId26" Type="http://schemas.openxmlformats.org/officeDocument/2006/relationships/handoutMaster" Target="handoutMasters/handoutMaster1.xml"/><Relationship Id="rId27" Type="http://schemas.openxmlformats.org/officeDocument/2006/relationships/printerSettings" Target="printerSettings/printerSettings1.bin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21CF66-3783-D843-ADD6-C19CB72959F5}" type="datetimeFigureOut">
              <a:rPr lang="en-US" smtClean="0"/>
              <a:t>5/13/18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3613CB-3DF7-A647-9320-CBBAF4551B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03658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C24AB3-E714-E14B-B866-ACCFF267564C}" type="datetimeFigureOut">
              <a:rPr lang="en-US" smtClean="0"/>
              <a:t>5/13/18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182111-413D-9A4A-AE39-002E65E3F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90617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Shape 2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Shape 28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2" cstate="print"/>
          <a:srcRect t="33333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May, 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Evans at GWADW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65446-6A1C-6146-B0EF-76F34073232F}" type="slidenum">
              <a:rPr lang="en-US" smtClean="0"/>
              <a:t>‹#›</a:t>
            </a:fld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17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007888"/>
            <a:ext cx="7772400" cy="1470025"/>
          </a:xfrm>
        </p:spPr>
        <p:txBody>
          <a:bodyPr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May, 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Evans at GWADW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65446-6A1C-6146-B0EF-76F34073232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May, 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Evans at GWADW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65446-6A1C-6146-B0EF-76F34073232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710167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May, 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Evans at GWADW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65446-6A1C-6146-B0EF-76F34073232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09600" y="1088469"/>
            <a:ext cx="7924800" cy="509247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962525"/>
            <a:ext cx="7885113" cy="1362075"/>
          </a:xfrm>
        </p:spPr>
        <p:txBody>
          <a:bodyPr anchor="t"/>
          <a:lstStyle>
            <a:lvl1pPr algn="l">
              <a:defRPr sz="3200" b="0" i="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3462338"/>
            <a:ext cx="7885113" cy="1500187"/>
          </a:xfrm>
        </p:spPr>
        <p:txBody>
          <a:bodyPr anchor="b">
            <a:normAutofit/>
          </a:bodyPr>
          <a:lstStyle>
            <a:lvl1pPr marL="0" indent="0">
              <a:buNone/>
              <a:defRPr sz="1700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May, 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Evans at GWADW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65446-6A1C-6146-B0EF-76F34073232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3733800" cy="4114800"/>
          </a:xfrm>
        </p:spPr>
        <p:txBody>
          <a:bodyPr/>
          <a:lstStyle>
            <a:lvl5pPr>
              <a:defRPr/>
            </a:lvl5pPr>
            <a:lvl6pPr>
              <a:buClr>
                <a:schemeClr val="tx2"/>
              </a:buClr>
              <a:buFont typeface="Arial" pitchFamily="34" charset="0"/>
              <a:buChar char="•"/>
              <a:defRPr/>
            </a:lvl6pPr>
            <a:lvl7pPr>
              <a:buClr>
                <a:schemeClr val="tx2"/>
              </a:buClr>
              <a:buFont typeface="Arial" pitchFamily="34" charset="0"/>
              <a:buChar char="•"/>
              <a:defRPr/>
            </a:lvl7pPr>
            <a:lvl8pPr>
              <a:buClr>
                <a:schemeClr val="tx2"/>
              </a:buClr>
              <a:buFont typeface="Arial" pitchFamily="34" charset="0"/>
              <a:buChar char="•"/>
              <a:defRPr/>
            </a:lvl8pPr>
            <a:lvl9pPr>
              <a:buClr>
                <a:schemeClr val="tx2"/>
              </a:buCl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1600200"/>
            <a:ext cx="3733800" cy="41148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May, 2018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Evans at GWADW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65446-6A1C-6146-B0EF-76F34073232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May, 2018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Evans at GWADW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65446-6A1C-6146-B0EF-76F34073232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May, 2018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Evans at GWADW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65446-6A1C-6146-B0EF-76F34073232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May, 2018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Evans at GWADW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65446-6A1C-6146-B0EF-76F34073232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962400" y="1447800"/>
            <a:ext cx="4648200" cy="4267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2648" y="2547891"/>
            <a:ext cx="2971800" cy="3167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May, 2018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Evans at GWADW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65446-6A1C-6146-B0EF-76F34073232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orizo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57344" y="1447800"/>
            <a:ext cx="3419856" cy="3474720"/>
          </a:xfrm>
          <a:custGeom>
            <a:avLst/>
            <a:gdLst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74450 w 3419856"/>
              <a:gd name="connsiteY9" fmla="*/ 3429000 h 3429000"/>
              <a:gd name="connsiteX10" fmla="*/ 21806 w 3419856"/>
              <a:gd name="connsiteY10" fmla="*/ 3407194 h 3429000"/>
              <a:gd name="connsiteX11" fmla="*/ 0 w 3419856"/>
              <a:gd name="connsiteY11" fmla="*/ 3354550 h 3429000"/>
              <a:gd name="connsiteX12" fmla="*/ 0 w 3419856"/>
              <a:gd name="connsiteY12" fmla="*/ 74450 h 3429000"/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21806 w 3419856"/>
              <a:gd name="connsiteY9" fmla="*/ 3407194 h 3429000"/>
              <a:gd name="connsiteX10" fmla="*/ 0 w 3419856"/>
              <a:gd name="connsiteY10" fmla="*/ 3354550 h 3429000"/>
              <a:gd name="connsiteX11" fmla="*/ 0 w 3419856"/>
              <a:gd name="connsiteY11" fmla="*/ 74450 h 3429000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8026"/>
              <a:gd name="connsiteY0" fmla="*/ 74450 h 3910007"/>
              <a:gd name="connsiteX1" fmla="*/ 21806 w 3968026"/>
              <a:gd name="connsiteY1" fmla="*/ 21806 h 3910007"/>
              <a:gd name="connsiteX2" fmla="*/ 74450 w 3968026"/>
              <a:gd name="connsiteY2" fmla="*/ 0 h 3910007"/>
              <a:gd name="connsiteX3" fmla="*/ 3345406 w 3968026"/>
              <a:gd name="connsiteY3" fmla="*/ 0 h 3910007"/>
              <a:gd name="connsiteX4" fmla="*/ 3398050 w 3968026"/>
              <a:gd name="connsiteY4" fmla="*/ 21806 h 3910007"/>
              <a:gd name="connsiteX5" fmla="*/ 3419856 w 3968026"/>
              <a:gd name="connsiteY5" fmla="*/ 74450 h 3910007"/>
              <a:gd name="connsiteX6" fmla="*/ 3419856 w 3968026"/>
              <a:gd name="connsiteY6" fmla="*/ 3354550 h 3910007"/>
              <a:gd name="connsiteX7" fmla="*/ 3398050 w 3968026"/>
              <a:gd name="connsiteY7" fmla="*/ 3407194 h 3910007"/>
              <a:gd name="connsiteX8" fmla="*/ 0 w 3968026"/>
              <a:gd name="connsiteY8" fmla="*/ 3354550 h 3910007"/>
              <a:gd name="connsiteX9" fmla="*/ 0 w 3968026"/>
              <a:gd name="connsiteY9" fmla="*/ 74450 h 3910007"/>
              <a:gd name="connsiteX0" fmla="*/ 0 w 3419856"/>
              <a:gd name="connsiteY0" fmla="*/ 74450 h 3901233"/>
              <a:gd name="connsiteX1" fmla="*/ 21806 w 3419856"/>
              <a:gd name="connsiteY1" fmla="*/ 21806 h 3901233"/>
              <a:gd name="connsiteX2" fmla="*/ 74450 w 3419856"/>
              <a:gd name="connsiteY2" fmla="*/ 0 h 3901233"/>
              <a:gd name="connsiteX3" fmla="*/ 3345406 w 3419856"/>
              <a:gd name="connsiteY3" fmla="*/ 0 h 3901233"/>
              <a:gd name="connsiteX4" fmla="*/ 3398050 w 3419856"/>
              <a:gd name="connsiteY4" fmla="*/ 21806 h 3901233"/>
              <a:gd name="connsiteX5" fmla="*/ 3419856 w 3419856"/>
              <a:gd name="connsiteY5" fmla="*/ 74450 h 3901233"/>
              <a:gd name="connsiteX6" fmla="*/ 3419856 w 3419856"/>
              <a:gd name="connsiteY6" fmla="*/ 3354550 h 3901233"/>
              <a:gd name="connsiteX7" fmla="*/ 0 w 3419856"/>
              <a:gd name="connsiteY7" fmla="*/ 3354550 h 3901233"/>
              <a:gd name="connsiteX8" fmla="*/ 0 w 3419856"/>
              <a:gd name="connsiteY8" fmla="*/ 74450 h 3901233"/>
              <a:gd name="connsiteX0" fmla="*/ 0 w 3419856"/>
              <a:gd name="connsiteY0" fmla="*/ 74450 h 3354550"/>
              <a:gd name="connsiteX1" fmla="*/ 21806 w 3419856"/>
              <a:gd name="connsiteY1" fmla="*/ 21806 h 3354550"/>
              <a:gd name="connsiteX2" fmla="*/ 74450 w 3419856"/>
              <a:gd name="connsiteY2" fmla="*/ 0 h 3354550"/>
              <a:gd name="connsiteX3" fmla="*/ 3345406 w 3419856"/>
              <a:gd name="connsiteY3" fmla="*/ 0 h 3354550"/>
              <a:gd name="connsiteX4" fmla="*/ 3398050 w 3419856"/>
              <a:gd name="connsiteY4" fmla="*/ 21806 h 3354550"/>
              <a:gd name="connsiteX5" fmla="*/ 3419856 w 3419856"/>
              <a:gd name="connsiteY5" fmla="*/ 74450 h 3354550"/>
              <a:gd name="connsiteX6" fmla="*/ 3419856 w 3419856"/>
              <a:gd name="connsiteY6" fmla="*/ 3354550 h 3354550"/>
              <a:gd name="connsiteX7" fmla="*/ 0 w 3419856"/>
              <a:gd name="connsiteY7" fmla="*/ 3354550 h 3354550"/>
              <a:gd name="connsiteX8" fmla="*/ 0 w 3419856"/>
              <a:gd name="connsiteY8" fmla="*/ 74450 h 335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19856" h="3354550">
                <a:moveTo>
                  <a:pt x="0" y="74450"/>
                </a:moveTo>
                <a:cubicBezTo>
                  <a:pt x="0" y="54705"/>
                  <a:pt x="7844" y="35768"/>
                  <a:pt x="21806" y="21806"/>
                </a:cubicBezTo>
                <a:cubicBezTo>
                  <a:pt x="35768" y="7844"/>
                  <a:pt x="54705" y="0"/>
                  <a:pt x="74450" y="0"/>
                </a:cubicBezTo>
                <a:lnTo>
                  <a:pt x="3345406" y="0"/>
                </a:lnTo>
                <a:cubicBezTo>
                  <a:pt x="3365151" y="0"/>
                  <a:pt x="3384088" y="7844"/>
                  <a:pt x="3398050" y="21806"/>
                </a:cubicBezTo>
                <a:cubicBezTo>
                  <a:pt x="3412012" y="35768"/>
                  <a:pt x="3419856" y="54705"/>
                  <a:pt x="3419856" y="74450"/>
                </a:cubicBezTo>
                <a:lnTo>
                  <a:pt x="3419856" y="3354550"/>
                </a:lnTo>
                <a:lnTo>
                  <a:pt x="0" y="3354550"/>
                </a:lnTo>
                <a:lnTo>
                  <a:pt x="0" y="7445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 marL="0" indent="0" algn="ctr">
              <a:buNone/>
              <a:defRPr sz="2000" baseline="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547890"/>
            <a:ext cx="2971800" cy="2405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May, 2018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Evans at GWADW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65446-6A1C-6146-B0EF-76F34073232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 rotWithShape="1">
          <a:blip r:embed="rId13" cstate="print"/>
          <a:srcRect b="5527"/>
          <a:stretch/>
        </p:blipFill>
        <p:spPr>
          <a:xfrm>
            <a:off x="0" y="349866"/>
            <a:ext cx="9144000" cy="647898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58058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010722"/>
            <a:ext cx="7924800" cy="52350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15000" y="6356350"/>
            <a:ext cx="152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trike="noStrike" spc="60" baseline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May, 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spc="60" baseline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M. Evans at GWADW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43800" y="6356350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aseline="0">
                <a:solidFill>
                  <a:schemeClr val="tx1"/>
                </a:solidFill>
              </a:defRPr>
            </a:lvl1pPr>
          </a:lstStyle>
          <a:p>
            <a:fld id="{FA365446-6A1C-6146-B0EF-76F34073232F}" type="slidenum">
              <a:rPr lang="en-US" smtClean="0"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/>
  <p:txStyles>
    <p:titleStyle>
      <a:lvl1pPr algn="l" defTabSz="914400" rtl="0" eaLnBrk="1" latinLnBrk="0" hangingPunct="1">
        <a:spcBef>
          <a:spcPct val="0"/>
        </a:spcBef>
        <a:buNone/>
        <a:defRPr sz="3600" kern="1200" cap="none" spc="50" baseline="0">
          <a:solidFill>
            <a:schemeClr val="tx1"/>
          </a:solidFill>
          <a:effectLst>
            <a:glow rad="63500">
              <a:schemeClr val="accent1">
                <a:satMod val="175000"/>
                <a:alpha val="40000"/>
              </a:schemeClr>
            </a:glo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2400" kern="1200" spc="3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2000" kern="1200" spc="3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hyperlink" Target="https://dcc.ligo.org/LIGO-T1500293" TargetMode="External"/><Relationship Id="rId5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doi.org/10.1103/PhysRevD.94.121501" TargetMode="Externa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Relationship Id="rId3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007888"/>
            <a:ext cx="7772400" cy="1202619"/>
          </a:xfrm>
        </p:spPr>
        <p:txBody>
          <a:bodyPr/>
          <a:lstStyle/>
          <a:p>
            <a:r>
              <a:rPr lang="en-US" sz="4400" dirty="0" smtClean="0"/>
              <a:t>Cosmic Explorer R&amp;D</a:t>
            </a:r>
            <a:endParaRPr lang="en-US" sz="4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May, 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Evans at GWADW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65446-6A1C-6146-B0EF-76F34073232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2299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Shape 287"/>
          <p:cNvSpPr txBox="1">
            <a:spLocks noGrp="1"/>
          </p:cNvSpPr>
          <p:nvPr>
            <p:ph type="title"/>
          </p:nvPr>
        </p:nvSpPr>
        <p:spPr>
          <a:xfrm>
            <a:off x="457200" y="-30162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3959"/>
              <a:buFont typeface="Calibri"/>
              <a:buNone/>
            </a:pPr>
            <a:r>
              <a:rPr lang="en" sz="3959" b="0" i="0" u="none" strike="noStrike" cap="non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Example of curve progression</a:t>
            </a:r>
            <a:endParaRPr sz="3959" b="0" i="0" u="none" strike="noStrike" cap="none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8" name="Shape 28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May, 2018</a:t>
            </a:r>
            <a:endParaRPr sz="12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9" name="Shape 28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0" i="0" u="none" strike="noStrike" cap="none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M. Evans at GWADW</a:t>
            </a:r>
            <a:endParaRPr sz="1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0" name="Shape 29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sz="12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1" name="Shape 291" descr="aLIGOfuture.pd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78579" y="1216091"/>
            <a:ext cx="4881283" cy="3771899"/>
          </a:xfrm>
          <a:prstGeom prst="rect">
            <a:avLst/>
          </a:prstGeom>
          <a:noFill/>
          <a:ln>
            <a:noFill/>
          </a:ln>
        </p:spPr>
      </p:pic>
      <p:sp>
        <p:nvSpPr>
          <p:cNvPr id="292" name="Shape 292"/>
          <p:cNvSpPr txBox="1"/>
          <p:nvPr/>
        </p:nvSpPr>
        <p:spPr>
          <a:xfrm>
            <a:off x="5542633" y="5195054"/>
            <a:ext cx="14637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0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PRELIMINARY</a:t>
            </a:r>
            <a:endParaRPr sz="18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3" name="Shape 293"/>
          <p:cNvSpPr/>
          <p:nvPr/>
        </p:nvSpPr>
        <p:spPr>
          <a:xfrm>
            <a:off x="3783804" y="1048306"/>
            <a:ext cx="1640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LIGO-T1500293</a:t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4" name="Shape 29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62950" y="1112844"/>
            <a:ext cx="6818100" cy="5224326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/>
          <p:cNvSpPr txBox="1"/>
          <p:nvPr/>
        </p:nvSpPr>
        <p:spPr>
          <a:xfrm rot="16200000">
            <a:off x="5721582" y="3325033"/>
            <a:ext cx="548951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899097"/>
                </a:solidFill>
              </a:rPr>
              <a:t>Exploring the sensitivity of next generation gravitational wave detectors </a:t>
            </a:r>
            <a:endParaRPr lang="en-US" sz="1600" dirty="0" smtClean="0">
              <a:solidFill>
                <a:srgbClr val="899097"/>
              </a:solidFill>
            </a:endParaRPr>
          </a:p>
          <a:p>
            <a:r>
              <a:rPr lang="en-US" sz="1600" dirty="0" smtClean="0">
                <a:solidFill>
                  <a:srgbClr val="899097"/>
                </a:solidFill>
              </a:rPr>
              <a:t>    (2017)  CQG 34, 044001</a:t>
            </a:r>
          </a:p>
        </p:txBody>
      </p:sp>
      <p:sp>
        <p:nvSpPr>
          <p:cNvPr id="11" name="Right Arrow 10"/>
          <p:cNvSpPr/>
          <p:nvPr/>
        </p:nvSpPr>
        <p:spPr>
          <a:xfrm rot="5400000">
            <a:off x="3989219" y="4217373"/>
            <a:ext cx="931839" cy="501316"/>
          </a:xfrm>
          <a:prstGeom prst="rightArrow">
            <a:avLst/>
          </a:prstGeom>
          <a:gradFill flip="none" rotWithShape="1">
            <a:gsLst>
              <a:gs pos="0">
                <a:srgbClr val="0000FF">
                  <a:alpha val="30000"/>
                </a:srgbClr>
              </a:gs>
              <a:gs pos="58000">
                <a:srgbClr val="FF0000">
                  <a:alpha val="30000"/>
                </a:srgbClr>
              </a:gs>
              <a:gs pos="100000">
                <a:schemeClr val="bg1">
                  <a:alpha val="3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solidFill>
              <a:schemeClr val="bg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ight Arrow 11"/>
          <p:cNvSpPr/>
          <p:nvPr/>
        </p:nvSpPr>
        <p:spPr>
          <a:xfrm rot="5400000">
            <a:off x="4111328" y="3276900"/>
            <a:ext cx="687619" cy="501316"/>
          </a:xfrm>
          <a:prstGeom prst="rightArrow">
            <a:avLst/>
          </a:prstGeom>
          <a:gradFill flip="none" rotWithShape="1">
            <a:gsLst>
              <a:gs pos="0">
                <a:srgbClr val="0000FF">
                  <a:alpha val="30000"/>
                </a:srgbClr>
              </a:gs>
              <a:gs pos="58000">
                <a:srgbClr val="FF0000">
                  <a:alpha val="30000"/>
                </a:srgbClr>
              </a:gs>
              <a:gs pos="100000">
                <a:schemeClr val="bg1">
                  <a:alpha val="3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solidFill>
              <a:schemeClr val="bg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 Box 89"/>
          <p:cNvSpPr txBox="1">
            <a:spLocks noChangeArrowheads="1"/>
          </p:cNvSpPr>
          <p:nvPr/>
        </p:nvSpPr>
        <p:spPr bwMode="auto">
          <a:xfrm>
            <a:off x="4568088" y="3233006"/>
            <a:ext cx="866449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>
              <a:spcBef>
                <a:spcPct val="0"/>
              </a:spcBef>
              <a:buFontTx/>
              <a:buNone/>
              <a:defRPr/>
            </a:pPr>
            <a:r>
              <a:rPr lang="en-US" sz="1400" dirty="0" smtClean="0">
                <a:solidFill>
                  <a:schemeClr val="bg2">
                    <a:lumMod val="90000"/>
                    <a:lumOff val="10000"/>
                  </a:schemeClr>
                </a:solidFill>
                <a:latin typeface="Helvetica" charset="0"/>
                <a:cs typeface="+mn-cs"/>
              </a:rPr>
              <a:t>better</a:t>
            </a:r>
            <a:endParaRPr lang="en-US" sz="1400" dirty="0">
              <a:solidFill>
                <a:schemeClr val="bg2">
                  <a:lumMod val="90000"/>
                  <a:lumOff val="10000"/>
                </a:schemeClr>
              </a:solidFill>
              <a:latin typeface="Helvetica" charset="0"/>
              <a:cs typeface="+mn-cs"/>
            </a:endParaRPr>
          </a:p>
        </p:txBody>
      </p:sp>
      <p:sp>
        <p:nvSpPr>
          <p:cNvPr id="14" name="Text Box 89"/>
          <p:cNvSpPr txBox="1">
            <a:spLocks noChangeArrowheads="1"/>
          </p:cNvSpPr>
          <p:nvPr/>
        </p:nvSpPr>
        <p:spPr bwMode="auto">
          <a:xfrm>
            <a:off x="4568088" y="4137313"/>
            <a:ext cx="866449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>
              <a:spcBef>
                <a:spcPct val="0"/>
              </a:spcBef>
              <a:buFontTx/>
              <a:buNone/>
              <a:defRPr/>
            </a:pPr>
            <a:r>
              <a:rPr lang="en-US" sz="1400" dirty="0" smtClean="0">
                <a:solidFill>
                  <a:schemeClr val="bg2">
                    <a:lumMod val="90000"/>
                    <a:lumOff val="10000"/>
                  </a:schemeClr>
                </a:solidFill>
                <a:latin typeface="Helvetica" charset="0"/>
                <a:cs typeface="+mn-cs"/>
              </a:rPr>
              <a:t>longer</a:t>
            </a:r>
            <a:endParaRPr lang="en-US" sz="1400" dirty="0">
              <a:solidFill>
                <a:schemeClr val="bg2">
                  <a:lumMod val="90000"/>
                  <a:lumOff val="10000"/>
                </a:schemeClr>
              </a:solidFill>
              <a:latin typeface="Helvetica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82077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etector_horizon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108" y="738186"/>
            <a:ext cx="8147700" cy="566031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9232" y="166337"/>
            <a:ext cx="8229600" cy="544831"/>
          </a:xfrm>
        </p:spPr>
        <p:txBody>
          <a:bodyPr/>
          <a:lstStyle/>
          <a:p>
            <a:pPr algn="ctr"/>
            <a:r>
              <a:rPr lang="en-US" dirty="0" smtClean="0"/>
              <a:t>BBH and BNS from the entire Universe!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May, 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Evans at GWADW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05FFB-816F-F34B-B170-D2EF508BA1C8}" type="slidenum">
              <a:rPr lang="en-US" smtClean="0"/>
              <a:t>11</a:t>
            </a:fld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526948" y="5998428"/>
            <a:ext cx="16048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65000"/>
                    <a:lumOff val="35000"/>
                  </a:schemeClr>
                </a:solidFill>
              </a:rPr>
              <a:t>Credit: Evan Hall</a:t>
            </a:r>
            <a:endParaRPr lang="en-US" dirty="0">
              <a:solidFill>
                <a:schemeClr val="bg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323066" y="5592976"/>
            <a:ext cx="7034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BNS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965963" y="5582901"/>
            <a:ext cx="7034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BBH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4" name="Rectangle 33"/>
          <p:cNvSpPr/>
          <p:nvPr/>
        </p:nvSpPr>
        <p:spPr>
          <a:xfrm rot="5400000">
            <a:off x="4742452" y="-1327063"/>
            <a:ext cx="529041" cy="6730164"/>
          </a:xfrm>
          <a:prstGeom prst="rect">
            <a:avLst/>
          </a:prstGeom>
          <a:gradFill rotWithShape="1">
            <a:gsLst>
              <a:gs pos="0">
                <a:srgbClr val="F8C000">
                  <a:tint val="100000"/>
                  <a:shade val="100000"/>
                  <a:satMod val="130000"/>
                  <a:alpha val="0"/>
                </a:srgbClr>
              </a:gs>
              <a:gs pos="100000">
                <a:srgbClr val="F8C000">
                  <a:tint val="100000"/>
                  <a:shade val="100000"/>
                  <a:satMod val="130000"/>
                  <a:alpha val="0"/>
                </a:srgbClr>
              </a:gs>
              <a:gs pos="50000">
                <a:srgbClr val="F83500">
                  <a:lumMod val="60000"/>
                  <a:lumOff val="40000"/>
                  <a:alpha val="50000"/>
                </a:srgbClr>
              </a:gs>
            </a:gsLst>
            <a:lin ang="0" scaled="0"/>
          </a:gra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326826" y="1875225"/>
            <a:ext cx="17519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First Stars Formed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 rot="20336962">
            <a:off x="2937661" y="2729062"/>
            <a:ext cx="26227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accent4">
                    <a:lumMod val="75000"/>
                  </a:schemeClr>
                </a:solidFill>
              </a:rPr>
              <a:t>High SNR Signals!</a:t>
            </a:r>
            <a:endParaRPr lang="en-US" sz="28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771779" y="1215044"/>
            <a:ext cx="8438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0" dirty="0" smtClean="0">
                <a:solidFill>
                  <a:sysClr val="windowText" lastClr="000000"/>
                </a:solidFill>
              </a:rPr>
              <a:t>P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BH?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9" name="Donut 38"/>
          <p:cNvSpPr/>
          <p:nvPr/>
        </p:nvSpPr>
        <p:spPr>
          <a:xfrm>
            <a:off x="2382844" y="5040632"/>
            <a:ext cx="548845" cy="542269"/>
          </a:xfrm>
          <a:prstGeom prst="donut">
            <a:avLst>
              <a:gd name="adj" fmla="val 25447"/>
            </a:avLst>
          </a:prstGeom>
          <a:solidFill>
            <a:srgbClr val="FF0000">
              <a:alpha val="75000"/>
            </a:srgbClr>
          </a:solidFill>
          <a:ln>
            <a:noFill/>
          </a:ln>
          <a:effectLst>
            <a:softEdge rad="508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326826" y="5417498"/>
            <a:ext cx="1861503" cy="243027"/>
          </a:xfrm>
          <a:prstGeom prst="rect">
            <a:avLst/>
          </a:prstGeom>
          <a:gradFill rotWithShape="1">
            <a:gsLst>
              <a:gs pos="0">
                <a:srgbClr val="F8C000">
                  <a:tint val="100000"/>
                  <a:shade val="100000"/>
                  <a:satMod val="130000"/>
                  <a:alpha val="0"/>
                </a:srgbClr>
              </a:gs>
              <a:gs pos="100000">
                <a:srgbClr val="F8C000">
                  <a:tint val="100000"/>
                  <a:shade val="100000"/>
                  <a:satMod val="130000"/>
                  <a:alpha val="0"/>
                </a:srgbClr>
              </a:gs>
              <a:gs pos="50000">
                <a:schemeClr val="bg2">
                  <a:alpha val="50000"/>
                </a:schemeClr>
              </a:gs>
            </a:gsLst>
            <a:lin ang="0" scaled="0"/>
          </a:gra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52505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4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2357E-6 4.62642E-7 L -4.12357E-6 -0.41013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05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39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47619"/>
            <a:ext cx="7924800" cy="671060"/>
          </a:xfrm>
        </p:spPr>
        <p:txBody>
          <a:bodyPr/>
          <a:lstStyle/>
          <a:p>
            <a:r>
              <a:rPr lang="en-US" dirty="0" smtClean="0"/>
              <a:t>Why 40 km?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May, 2018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Evans at GWADW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0EC1A-5EF9-234D-8FDF-0AD2AB6399E4}" type="slidenum">
              <a:rPr lang="en-US" smtClean="0"/>
              <a:t>12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>
          <a:xfrm>
            <a:off x="609600" y="1107819"/>
            <a:ext cx="7924800" cy="4985180"/>
          </a:xfrm>
        </p:spPr>
        <p:txBody>
          <a:bodyPr>
            <a:normAutofit fontScale="92500" lnSpcReduction="10000"/>
          </a:bodyPr>
          <a:lstStyle/>
          <a:p>
            <a:r>
              <a:rPr lang="en-US" sz="3400" dirty="0" smtClean="0"/>
              <a:t>The bandwidth of an interferometer tends to shrink as it gets longer</a:t>
            </a:r>
          </a:p>
          <a:p>
            <a:pPr lvl="1"/>
            <a:r>
              <a:rPr lang="en-US" dirty="0" smtClean="0"/>
              <a:t>a 40 km detector is limited to roughly 4 kHz bandwidth, or at least that is where the response of the detector becomes complicated (it leaves the long-wavelength limit)</a:t>
            </a:r>
          </a:p>
          <a:p>
            <a:pPr lvl="1"/>
            <a:r>
              <a:rPr lang="en-US" dirty="0" smtClean="0"/>
              <a:t>there is a lot of potentially interesting physics at high frequencies (NS EOS, CCSN, …)</a:t>
            </a:r>
          </a:p>
          <a:p>
            <a:pPr lvl="1"/>
            <a:r>
              <a:rPr lang="en-US" dirty="0" smtClean="0"/>
              <a:t>the low-frequency end of the band does not move down much as you go longer, so the detection band narrows with increasing length</a:t>
            </a:r>
          </a:p>
          <a:p>
            <a:r>
              <a:rPr lang="en-US" sz="3400" dirty="0" smtClean="0"/>
              <a:t>Costs grow quickly with length above ~ 40km</a:t>
            </a:r>
          </a:p>
          <a:p>
            <a:pPr lvl="1"/>
            <a:r>
              <a:rPr lang="en-US" dirty="0" smtClean="0"/>
              <a:t>surface excavation depth is quadratic in length, and that earth must be moved (presumably to the ends to use as fill)</a:t>
            </a:r>
          </a:p>
          <a:p>
            <a:pPr lvl="1"/>
            <a:r>
              <a:rPr lang="en-US" dirty="0" smtClean="0"/>
              <a:t>flat of bowl-shaped locations become scarce for longer sites</a:t>
            </a:r>
          </a:p>
          <a:p>
            <a:pPr lvl="1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 rot="16200000">
            <a:off x="5624365" y="2915586"/>
            <a:ext cx="629675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899097"/>
                </a:solidFill>
              </a:rPr>
              <a:t>Frequency</a:t>
            </a:r>
            <a:r>
              <a:rPr lang="en-US" sz="1600" dirty="0">
                <a:solidFill>
                  <a:srgbClr val="899097"/>
                </a:solidFill>
              </a:rPr>
              <a:t>-dependent responses in third generation gravitational-wave </a:t>
            </a:r>
            <a:r>
              <a:rPr lang="en-US" sz="1600" dirty="0" smtClean="0">
                <a:solidFill>
                  <a:srgbClr val="899097"/>
                </a:solidFill>
              </a:rPr>
              <a:t>detectors.</a:t>
            </a:r>
          </a:p>
          <a:p>
            <a:r>
              <a:rPr lang="en-US" sz="1600" dirty="0" smtClean="0">
                <a:solidFill>
                  <a:srgbClr val="899097"/>
                </a:solidFill>
                <a:hlinkClick r:id="rId2"/>
              </a:rPr>
              <a:t>Physical Review D, 96(8), 084004</a:t>
            </a:r>
            <a:endParaRPr lang="en-US" sz="1600" dirty="0" smtClean="0">
              <a:solidFill>
                <a:srgbClr val="89909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52677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47619"/>
            <a:ext cx="7924800" cy="671060"/>
          </a:xfrm>
        </p:spPr>
        <p:txBody>
          <a:bodyPr/>
          <a:lstStyle/>
          <a:p>
            <a:r>
              <a:rPr lang="en-US" dirty="0" smtClean="0"/>
              <a:t>Why 40 km?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May, 2018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Evans at GWADW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0EC1A-5EF9-234D-8FDF-0AD2AB6399E4}" type="slidenum">
              <a:rPr lang="en-US" smtClean="0"/>
              <a:t>13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>
          <a:xfrm>
            <a:off x="609600" y="1107819"/>
            <a:ext cx="7924800" cy="4985180"/>
          </a:xfrm>
        </p:spPr>
        <p:txBody>
          <a:bodyPr>
            <a:normAutofit/>
          </a:bodyPr>
          <a:lstStyle/>
          <a:p>
            <a:r>
              <a:rPr lang="en-US" sz="3400" dirty="0" smtClean="0"/>
              <a:t>Costs grow quickly with length above ~ 40km</a:t>
            </a:r>
          </a:p>
          <a:p>
            <a:pPr lvl="1"/>
            <a:r>
              <a:rPr lang="en-US" dirty="0" smtClean="0"/>
              <a:t>surface excavation depth is quadratic in length, and that earth must be moved (presumably to the ends to use as fill)</a:t>
            </a:r>
          </a:p>
          <a:p>
            <a:pPr lvl="1"/>
            <a:r>
              <a:rPr lang="en-US" dirty="0" smtClean="0"/>
              <a:t>flat of bowl-shaped locations become scarce for longer sites</a:t>
            </a:r>
          </a:p>
          <a:p>
            <a:pPr lvl="1"/>
            <a:endParaRPr lang="en-US" dirty="0"/>
          </a:p>
        </p:txBody>
      </p:sp>
      <p:pic>
        <p:nvPicPr>
          <p:cNvPr id="8" name="Picture 7" descr="CE_geoid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662" y="3037154"/>
            <a:ext cx="7755680" cy="1815159"/>
          </a:xfrm>
          <a:prstGeom prst="rect">
            <a:avLst/>
          </a:prstGeom>
        </p:spPr>
      </p:pic>
      <p:pic>
        <p:nvPicPr>
          <p:cNvPr id="9" name="Picture 8" descr="CE_cut-fill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284" y="4917629"/>
            <a:ext cx="7766604" cy="1386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6146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Known Unknowns – Big Mirrors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/>
              <a:t>Getting big enough substrates for Voyager poses a problem, but apparently one that can be addressed.  What about CE?</a:t>
            </a:r>
          </a:p>
          <a:p>
            <a:pPr lvl="1"/>
            <a:r>
              <a:rPr lang="en-US" dirty="0" smtClean="0"/>
              <a:t>Can we make </a:t>
            </a:r>
            <a:r>
              <a:rPr lang="en-US" b="1" dirty="0" smtClean="0">
                <a:solidFill>
                  <a:srgbClr val="5D61FF"/>
                </a:solidFill>
              </a:rPr>
              <a:t>silicon</a:t>
            </a:r>
            <a:r>
              <a:rPr lang="en-US" dirty="0" smtClean="0">
                <a:solidFill>
                  <a:srgbClr val="3366FF"/>
                </a:solidFill>
              </a:rPr>
              <a:t> </a:t>
            </a:r>
            <a:r>
              <a:rPr lang="en-US" dirty="0" smtClean="0"/>
              <a:t>mirrors big enough for CE (~1m diameter)?</a:t>
            </a:r>
          </a:p>
          <a:p>
            <a:pPr lvl="1"/>
            <a:r>
              <a:rPr lang="en-US" dirty="0" smtClean="0"/>
              <a:t>If, for whatever reason, we end up with the initial version of CE running at room temperature on </a:t>
            </a:r>
            <a:r>
              <a:rPr lang="en-US" b="1" dirty="0" smtClean="0">
                <a:solidFill>
                  <a:srgbClr val="FF4241"/>
                </a:solidFill>
              </a:rPr>
              <a:t>silica</a:t>
            </a:r>
            <a:r>
              <a:rPr lang="en-US" dirty="0" smtClean="0"/>
              <a:t>, the substrate production may also be challenging, but probably less so.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Polishing seems doable, but better than </a:t>
            </a:r>
            <a:r>
              <a:rPr lang="en-US" dirty="0" err="1" smtClean="0"/>
              <a:t>aLIGO</a:t>
            </a:r>
            <a:r>
              <a:rPr lang="en-US" dirty="0" smtClean="0"/>
              <a:t> would be good</a:t>
            </a:r>
          </a:p>
          <a:p>
            <a:r>
              <a:rPr lang="en-US" dirty="0" smtClean="0"/>
              <a:t>Coating these large optics will be non-trivial</a:t>
            </a:r>
          </a:p>
          <a:p>
            <a:pPr lvl="1"/>
            <a:r>
              <a:rPr lang="en-US" dirty="0" smtClean="0"/>
              <a:t>for IBS coatings, it is “just a matter of engineering” (easy to say)</a:t>
            </a:r>
          </a:p>
          <a:p>
            <a:pPr lvl="1"/>
            <a:r>
              <a:rPr lang="en-US" dirty="0" smtClean="0"/>
              <a:t>for crystalline coatings, it may be more challenging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May, 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Evans at GWADW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65446-6A1C-6146-B0EF-76F34073232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5747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Known Unknowns </a:t>
            </a:r>
            <a:r>
              <a:rPr lang="en-US" dirty="0"/>
              <a:t>– </a:t>
            </a:r>
            <a:r>
              <a:rPr lang="en-US" dirty="0" smtClean="0"/>
              <a:t>High Power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/>
              <a:t>The power level in Advanced LIGO was set to optimize the range given the radiation pressure – shot noise trade-off.</a:t>
            </a:r>
          </a:p>
          <a:p>
            <a:r>
              <a:rPr lang="en-US" dirty="0" smtClean="0"/>
              <a:t>This was an intrepid choice, which we evidently lack the courage to repeat</a:t>
            </a:r>
          </a:p>
          <a:p>
            <a:r>
              <a:rPr lang="en-US" dirty="0" smtClean="0"/>
              <a:t>for good reasons</a:t>
            </a:r>
          </a:p>
          <a:p>
            <a:endParaRPr lang="en-US" dirty="0"/>
          </a:p>
          <a:p>
            <a:r>
              <a:rPr lang="en-US" dirty="0" smtClean="0"/>
              <a:t>But how high can </a:t>
            </a:r>
            <a:br>
              <a:rPr lang="en-US" dirty="0" smtClean="0"/>
            </a:br>
            <a:r>
              <a:rPr lang="en-US" dirty="0" smtClean="0"/>
              <a:t>we go with power?</a:t>
            </a:r>
          </a:p>
          <a:p>
            <a:pPr lvl="1"/>
            <a:r>
              <a:rPr lang="en-US" dirty="0" smtClean="0"/>
              <a:t>x16 power to gas</a:t>
            </a:r>
            <a:br>
              <a:rPr lang="en-US" dirty="0" smtClean="0"/>
            </a:br>
            <a:r>
              <a:rPr lang="en-US" dirty="0" smtClean="0"/>
              <a:t>noise, and pumps</a:t>
            </a:r>
            <a:br>
              <a:rPr lang="en-US" dirty="0" smtClean="0"/>
            </a:br>
            <a:r>
              <a:rPr lang="en-US" dirty="0" smtClean="0"/>
              <a:t>are cheap…</a:t>
            </a:r>
            <a:endParaRPr lang="en-US" dirty="0"/>
          </a:p>
        </p:txBody>
      </p:sp>
      <p:pic>
        <p:nvPicPr>
          <p:cNvPr id="4" name="Picture 3" descr="targe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6340" y="2506719"/>
            <a:ext cx="5516167" cy="4212613"/>
          </a:xfrm>
          <a:prstGeom prst="rect">
            <a:avLst/>
          </a:prstGeom>
        </p:spPr>
      </p:pic>
      <p:sp>
        <p:nvSpPr>
          <p:cNvPr id="5" name="Right Arrow 4"/>
          <p:cNvSpPr/>
          <p:nvPr/>
        </p:nvSpPr>
        <p:spPr>
          <a:xfrm rot="5400000">
            <a:off x="5883386" y="5549556"/>
            <a:ext cx="556693" cy="501316"/>
          </a:xfrm>
          <a:prstGeom prst="rightArrow">
            <a:avLst/>
          </a:prstGeom>
          <a:gradFill flip="none" rotWithShape="1">
            <a:gsLst>
              <a:gs pos="0">
                <a:srgbClr val="0000FF">
                  <a:alpha val="30000"/>
                </a:srgbClr>
              </a:gs>
              <a:gs pos="58000">
                <a:srgbClr val="FF0000">
                  <a:alpha val="30000"/>
                </a:srgbClr>
              </a:gs>
              <a:gs pos="100000">
                <a:schemeClr val="bg1">
                  <a:alpha val="3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solidFill>
              <a:schemeClr val="bg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 Box 89"/>
          <p:cNvSpPr txBox="1">
            <a:spLocks noChangeArrowheads="1"/>
          </p:cNvSpPr>
          <p:nvPr/>
        </p:nvSpPr>
        <p:spPr bwMode="auto">
          <a:xfrm>
            <a:off x="6374579" y="5573140"/>
            <a:ext cx="1260283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>
              <a:spcBef>
                <a:spcPct val="0"/>
              </a:spcBef>
              <a:buFontTx/>
              <a:buNone/>
              <a:defRPr/>
            </a:pPr>
            <a:r>
              <a:rPr lang="en-US" sz="1400" dirty="0" smtClean="0">
                <a:solidFill>
                  <a:schemeClr val="bg2">
                    <a:lumMod val="50000"/>
                    <a:lumOff val="50000"/>
                  </a:schemeClr>
                </a:solidFill>
                <a:latin typeface="Helvetica" charset="0"/>
              </a:rPr>
              <a:t>more power?</a:t>
            </a:r>
            <a:endParaRPr lang="en-US" sz="1400" dirty="0">
              <a:solidFill>
                <a:schemeClr val="bg2">
                  <a:lumMod val="50000"/>
                  <a:lumOff val="50000"/>
                </a:schemeClr>
              </a:solidFill>
              <a:latin typeface="Helvetica" charset="0"/>
              <a:cs typeface="+mn-cs"/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May, 2018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Evans at GWADW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65446-6A1C-6146-B0EF-76F34073232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4124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Message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/>
              <a:t>A few areas have been investigated, but more than anything we need to anticipate the problems that will arise in 40km detectors</a:t>
            </a:r>
          </a:p>
          <a:p>
            <a:endParaRPr lang="en-US" dirty="0" smtClean="0"/>
          </a:p>
          <a:p>
            <a:r>
              <a:rPr lang="en-US" dirty="0" smtClean="0"/>
              <a:t>see Evan’s talk on 3G mirror surface figure requirements </a:t>
            </a:r>
          </a:p>
          <a:p>
            <a:pPr lvl="1"/>
            <a:r>
              <a:rPr lang="en-US" dirty="0" smtClean="0"/>
              <a:t>Tuesday 11am</a:t>
            </a:r>
          </a:p>
          <a:p>
            <a:r>
              <a:rPr lang="en-US" dirty="0" smtClean="0"/>
              <a:t>alignment control will certainly be a big issue</a:t>
            </a:r>
          </a:p>
          <a:p>
            <a:pPr lvl="1"/>
            <a:r>
              <a:rPr lang="en-US" dirty="0" smtClean="0"/>
              <a:t>see Control session, Sunday 4pm</a:t>
            </a:r>
          </a:p>
          <a:p>
            <a:endParaRPr lang="en-US" dirty="0"/>
          </a:p>
          <a:p>
            <a:r>
              <a:rPr lang="en-US" dirty="0" smtClean="0"/>
              <a:t>higher power?  There is a lot of white space under there…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May, 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Evans at GWADW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65446-6A1C-6146-B0EF-76F34073232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7091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spares…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May, 2018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Evans at GWADW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65446-6A1C-6146-B0EF-76F34073232F}" type="slidenum">
              <a:rPr lang="en-US" smtClean="0"/>
              <a:t>17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7516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40"/>
            <a:ext cx="7924800" cy="660465"/>
          </a:xfrm>
        </p:spPr>
        <p:txBody>
          <a:bodyPr/>
          <a:lstStyle/>
          <a:p>
            <a:r>
              <a:rPr lang="en-US" dirty="0" smtClean="0"/>
              <a:t>Where could we put a 40km detector?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May, 2018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Evans at GWADW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0EC1A-5EF9-234D-8FDF-0AD2AB6399E4}" type="slidenum">
              <a:rPr lang="en-US" smtClean="0"/>
              <a:t>18</a:t>
            </a:fld>
            <a:endParaRPr lang="en-US"/>
          </a:p>
        </p:txBody>
      </p:sp>
      <p:pic>
        <p:nvPicPr>
          <p:cNvPr id="6" name="Picture 5" descr="CE_site_map_50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95500"/>
            <a:ext cx="9144000" cy="5762501"/>
          </a:xfrm>
          <a:prstGeom prst="rect">
            <a:avLst/>
          </a:prstGeom>
        </p:spPr>
      </p:pic>
      <p:sp>
        <p:nvSpPr>
          <p:cNvPr id="11" name="Donut 10"/>
          <p:cNvSpPr/>
          <p:nvPr/>
        </p:nvSpPr>
        <p:spPr>
          <a:xfrm>
            <a:off x="1340234" y="2654784"/>
            <a:ext cx="1290411" cy="1274949"/>
          </a:xfrm>
          <a:prstGeom prst="donut">
            <a:avLst>
              <a:gd name="adj" fmla="val 15480"/>
            </a:avLst>
          </a:prstGeom>
          <a:solidFill>
            <a:srgbClr val="FF0000">
              <a:alpha val="75000"/>
            </a:srgbClr>
          </a:solidFill>
          <a:ln>
            <a:noFill/>
          </a:ln>
          <a:effectLst>
            <a:softEdge rad="508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01499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May, 2018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Evans at GWADW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0EC1A-5EF9-234D-8FDF-0AD2AB6399E4}" type="slidenum">
              <a:rPr lang="en-US" smtClean="0"/>
              <a:t>19</a:t>
            </a:fld>
            <a:endParaRPr lang="en-US"/>
          </a:p>
        </p:txBody>
      </p:sp>
      <p:pic>
        <p:nvPicPr>
          <p:cNvPr id="7" name="Picture 6" descr="CE_site_map_50a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98" t="31737" r="72442" b="55459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7631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May, 2018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Evans at GWADW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0EC1A-5EF9-234D-8FDF-0AD2AB6399E4}" type="slidenum">
              <a:rPr lang="en-US" smtClean="0"/>
              <a:t>2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83468"/>
            <a:ext cx="7924800" cy="708495"/>
          </a:xfrm>
        </p:spPr>
        <p:txBody>
          <a:bodyPr/>
          <a:lstStyle/>
          <a:p>
            <a:pPr algn="ctr"/>
            <a:r>
              <a:rPr lang="en-US" sz="4000" dirty="0" smtClean="0"/>
              <a:t>Cosmic Explorer</a:t>
            </a:r>
            <a:endParaRPr lang="en-US" sz="4000" dirty="0"/>
          </a:p>
        </p:txBody>
      </p:sp>
      <p:pic>
        <p:nvPicPr>
          <p:cNvPr id="6" name="Picture 5" descr="CE_composite_v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035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May, 2018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Evans at GWADW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0EC1A-5EF9-234D-8FDF-0AD2AB6399E4}" type="slidenum">
              <a:rPr lang="en-US" smtClean="0"/>
              <a:t>20</a:t>
            </a:fld>
            <a:endParaRPr lang="en-US"/>
          </a:p>
        </p:txBody>
      </p:sp>
      <p:pic>
        <p:nvPicPr>
          <p:cNvPr id="7" name="Picture 6" descr="salt_flat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258288" y="182844"/>
            <a:ext cx="8631339" cy="15918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>
                    <a:lumMod val="95000"/>
                  </a:schemeClr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>
                    <a:lumMod val="95000"/>
                  </a:sysClr>
                </a:solidFill>
                <a:effectLst>
                  <a:glow rad="139700">
                    <a:srgbClr val="8064A2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/>
                <a:ea typeface="+mj-ea"/>
                <a:cs typeface="+mj-cs"/>
              </a:rPr>
              <a:t>Places like this…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502494" y="5492526"/>
            <a:ext cx="8295335" cy="9479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>
                    <a:lumMod val="95000"/>
                  </a:schemeClr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sz="2000" dirty="0" smtClean="0">
                <a:solidFill>
                  <a:sysClr val="window" lastClr="FFFFFF">
                    <a:lumMod val="95000"/>
                  </a:sysClr>
                </a:solidFill>
                <a:effectLst>
                  <a:glow rad="139700">
                    <a:schemeClr val="bg1">
                      <a:lumMod val="75000"/>
                      <a:lumOff val="25000"/>
                      <a:alpha val="40000"/>
                    </a:schemeClr>
                  </a:glow>
                </a:effectLst>
                <a:latin typeface="Calibri"/>
              </a:rPr>
              <a:t>Bonneville Salt Flat, Utah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ysClr val="window" lastClr="FFFFFF">
                  <a:lumMod val="95000"/>
                </a:sysClr>
              </a:solidFill>
              <a:effectLst>
                <a:glow rad="139700">
                  <a:schemeClr val="bg1">
                    <a:lumMod val="75000"/>
                    <a:lumOff val="25000"/>
                    <a:alpha val="40000"/>
                  </a:schemeClr>
                </a:glow>
              </a:effectLst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325825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40"/>
            <a:ext cx="7924800" cy="660465"/>
          </a:xfrm>
        </p:spPr>
        <p:txBody>
          <a:bodyPr/>
          <a:lstStyle/>
          <a:p>
            <a:r>
              <a:rPr lang="en-US" dirty="0" smtClean="0"/>
              <a:t>Where could we put a 40km detector?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May, 2018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Evans at GWADW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0EC1A-5EF9-234D-8FDF-0AD2AB6399E4}" type="slidenum">
              <a:rPr lang="en-US" smtClean="0"/>
              <a:t>21</a:t>
            </a:fld>
            <a:endParaRPr lang="en-US"/>
          </a:p>
        </p:txBody>
      </p:sp>
      <p:pic>
        <p:nvPicPr>
          <p:cNvPr id="6" name="Picture 5" descr="CE_site_map_50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95500"/>
            <a:ext cx="9144000" cy="5762501"/>
          </a:xfrm>
          <a:prstGeom prst="rect">
            <a:avLst/>
          </a:prstGeom>
        </p:spPr>
      </p:pic>
      <p:sp>
        <p:nvSpPr>
          <p:cNvPr id="8" name="Donut 7"/>
          <p:cNvSpPr/>
          <p:nvPr/>
        </p:nvSpPr>
        <p:spPr>
          <a:xfrm>
            <a:off x="515018" y="2411604"/>
            <a:ext cx="1290411" cy="1274949"/>
          </a:xfrm>
          <a:prstGeom prst="donut">
            <a:avLst>
              <a:gd name="adj" fmla="val 15480"/>
            </a:avLst>
          </a:prstGeom>
          <a:solidFill>
            <a:srgbClr val="FF0000">
              <a:alpha val="75000"/>
            </a:srgbClr>
          </a:solidFill>
          <a:ln>
            <a:noFill/>
          </a:ln>
          <a:effectLst>
            <a:softEdge rad="508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18117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May, 2018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Evans at GWADW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0EC1A-5EF9-234D-8FDF-0AD2AB6399E4}" type="slidenum">
              <a:rPr lang="en-US" smtClean="0"/>
              <a:t>22</a:t>
            </a:fld>
            <a:endParaRPr lang="en-US"/>
          </a:p>
        </p:txBody>
      </p:sp>
      <p:pic>
        <p:nvPicPr>
          <p:cNvPr id="7" name="Picture 6" descr="CE_site_map_50a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4" t="27281" r="82656" b="59915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4519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r="1090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May, 2018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Evans at GWADW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0EC1A-5EF9-234D-8FDF-0AD2AB6399E4}" type="slidenum">
              <a:rPr lang="en-US" smtClean="0"/>
              <a:t>23</a:t>
            </a:fld>
            <a:endParaRPr lang="en-US"/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258288" y="182844"/>
            <a:ext cx="8631339" cy="15918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>
                    <a:lumMod val="95000"/>
                  </a:schemeClr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>
                    <a:lumMod val="95000"/>
                  </a:sysClr>
                </a:solidFill>
                <a:effectLst>
                  <a:glow rad="139700">
                    <a:srgbClr val="8064A2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/>
                <a:ea typeface="+mj-ea"/>
                <a:cs typeface="+mj-cs"/>
              </a:rPr>
              <a:t>or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sysClr val="window" lastClr="FFFFFF">
                    <a:lumMod val="95000"/>
                  </a:sysClr>
                </a:solidFill>
                <a:effectLst>
                  <a:glow rad="139700">
                    <a:srgbClr val="8064A2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/>
                <a:ea typeface="+mj-ea"/>
                <a:cs typeface="+mj-cs"/>
              </a:rPr>
              <a:t> like this…</a:t>
            </a:r>
            <a:endParaRPr kumimoji="0" lang="en-US" sz="4400" b="0" i="0" u="none" strike="noStrike" kern="1200" cap="none" spc="0" normalizeH="0" baseline="0" noProof="0" dirty="0" smtClean="0">
              <a:ln>
                <a:noFill/>
              </a:ln>
              <a:solidFill>
                <a:sysClr val="window" lastClr="FFFFFF">
                  <a:lumMod val="95000"/>
                </a:sysClr>
              </a:solidFill>
              <a:effectLst>
                <a:glow rad="139700">
                  <a:srgbClr val="8064A2">
                    <a:satMod val="175000"/>
                    <a:alpha val="40000"/>
                  </a:srgbClr>
                </a:glow>
              </a:effectLst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502494" y="5492526"/>
            <a:ext cx="8295335" cy="9479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>
                    <a:lumMod val="95000"/>
                  </a:schemeClr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sz="2000" dirty="0" smtClean="0">
                <a:solidFill>
                  <a:sysClr val="window" lastClr="FFFFFF">
                    <a:lumMod val="95000"/>
                  </a:sysClr>
                </a:solidFill>
                <a:effectLst>
                  <a:glow rad="139700">
                    <a:srgbClr val="FF6600">
                      <a:alpha val="40000"/>
                    </a:srgbClr>
                  </a:glow>
                </a:effectLst>
                <a:latin typeface="Calibri"/>
              </a:rPr>
              <a:t>Black Rock, Nevada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ysClr val="window" lastClr="FFFFFF">
                  <a:lumMod val="95000"/>
                </a:sysClr>
              </a:solidFill>
              <a:effectLst>
                <a:glow rad="139700">
                  <a:srgbClr val="FF6600">
                    <a:alpha val="40000"/>
                  </a:srgbClr>
                </a:glow>
              </a:effectLst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835325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CE?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09600" y="1088468"/>
            <a:ext cx="7924800" cy="5332545"/>
          </a:xfrm>
        </p:spPr>
        <p:txBody>
          <a:bodyPr>
            <a:normAutofit/>
          </a:bodyPr>
          <a:lstStyle/>
          <a:p>
            <a:r>
              <a:rPr lang="en-US" dirty="0" smtClean="0"/>
              <a:t>The target design is essentially a </a:t>
            </a:r>
            <a:r>
              <a:rPr lang="en-US" dirty="0" smtClean="0">
                <a:effectLst>
                  <a:glow rad="76200">
                    <a:srgbClr val="FF0000">
                      <a:alpha val="50000"/>
                    </a:srgbClr>
                  </a:glow>
                </a:effectLst>
              </a:rPr>
              <a:t>40km Voyager</a:t>
            </a:r>
          </a:p>
          <a:p>
            <a:pPr lvl="1"/>
            <a:r>
              <a:rPr lang="en-US" dirty="0"/>
              <a:t>W</a:t>
            </a:r>
            <a:r>
              <a:rPr lang="en-US" dirty="0" smtClean="0"/>
              <a:t>hich really means “the best tech available when the time comes to decide”.  If things go well, that will be Voyager tech.</a:t>
            </a:r>
          </a:p>
          <a:p>
            <a:pPr lvl="1"/>
            <a:endParaRPr lang="en-US" dirty="0"/>
          </a:p>
          <a:p>
            <a:r>
              <a:rPr lang="en-US" dirty="0" smtClean="0"/>
              <a:t>So, then there is no R&amp;D needed (beyond Voyager) right?</a:t>
            </a:r>
          </a:p>
          <a:p>
            <a:pPr lvl="1"/>
            <a:r>
              <a:rPr lang="en-US" dirty="0" smtClean="0"/>
              <a:t>not really.</a:t>
            </a:r>
          </a:p>
          <a:p>
            <a:pPr lvl="1"/>
            <a:r>
              <a:rPr lang="en-US" dirty="0" smtClean="0"/>
              <a:t>Making the interferometer longer means that the beams are bigger</a:t>
            </a:r>
            <a:br>
              <a:rPr lang="en-US" dirty="0" smtClean="0"/>
            </a:br>
            <a:r>
              <a:rPr lang="en-US" dirty="0" smtClean="0"/>
              <a:t>by at least a factor of 2</a:t>
            </a:r>
          </a:p>
          <a:p>
            <a:pPr lvl="1"/>
            <a:r>
              <a:rPr lang="en-US" dirty="0" smtClean="0"/>
              <a:t>the mirrors are more massive (factor of ~10)</a:t>
            </a:r>
          </a:p>
          <a:p>
            <a:pPr lvl="1"/>
            <a:r>
              <a:rPr lang="en-US" dirty="0" smtClean="0"/>
              <a:t>the curvatures are larger (flatter), which impacts contrast and alignment</a:t>
            </a:r>
          </a:p>
          <a:p>
            <a:pPr lvl="1"/>
            <a:r>
              <a:rPr lang="en-US" dirty="0" smtClean="0"/>
              <a:t>the tubes are expensive, and thus only as big as necessary – scattering</a:t>
            </a:r>
          </a:p>
          <a:p>
            <a:pPr lvl="1"/>
            <a:r>
              <a:rPr lang="en-US" dirty="0" smtClean="0"/>
              <a:t>4kHz FSR – frequency servo implications?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May, 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Evans at GWADW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65446-6A1C-6146-B0EF-76F34073232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6915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445788"/>
          </a:xfrm>
        </p:spPr>
        <p:txBody>
          <a:bodyPr/>
          <a:lstStyle/>
          <a:p>
            <a:r>
              <a:rPr lang="en-US" dirty="0" smtClean="0"/>
              <a:t>How do fundamental noises scale?</a:t>
            </a:r>
            <a:br>
              <a:rPr lang="en-US" dirty="0" smtClean="0"/>
            </a:br>
            <a:r>
              <a:rPr lang="en-US" dirty="0" smtClean="0"/>
              <a:t>Just 1/L, right?    Nope…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May, 2018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M. Evans at GWADW</a:t>
            </a:r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5700" y="2072640"/>
            <a:ext cx="3873500" cy="88053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5700" y="3048000"/>
            <a:ext cx="4838700" cy="85513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5700" y="4421294"/>
            <a:ext cx="4210050" cy="85513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95700" y="5384800"/>
            <a:ext cx="3695700" cy="8128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03580" y="2072641"/>
            <a:ext cx="26574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Shot Noise</a:t>
            </a:r>
          </a:p>
          <a:p>
            <a:r>
              <a:rPr lang="en-US" dirty="0"/>
              <a:t> </a:t>
            </a:r>
            <a:r>
              <a:rPr lang="en-US" dirty="0" smtClean="0"/>
              <a:t> while maintaining bandwidth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03580" y="3041359"/>
            <a:ext cx="26574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Radiation Pressure Noise</a:t>
            </a:r>
          </a:p>
          <a:p>
            <a:r>
              <a:rPr lang="en-US" dirty="0"/>
              <a:t> </a:t>
            </a:r>
            <a:r>
              <a:rPr lang="en-US" dirty="0" smtClean="0"/>
              <a:t> while maintaining bandwidth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52171" y="4414653"/>
            <a:ext cx="22052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Coating Thermal Noise</a:t>
            </a:r>
          </a:p>
          <a:p>
            <a:r>
              <a:rPr lang="en-US" dirty="0"/>
              <a:t> </a:t>
            </a:r>
            <a:r>
              <a:rPr lang="en-US" dirty="0" smtClean="0"/>
              <a:t>   constant loss angle…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04571" y="5384801"/>
            <a:ext cx="18575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Residual Gas Noise</a:t>
            </a:r>
          </a:p>
          <a:p>
            <a:r>
              <a:rPr lang="en-US" dirty="0"/>
              <a:t> </a:t>
            </a:r>
            <a:r>
              <a:rPr lang="en-US" dirty="0" smtClean="0"/>
              <a:t>  facility limit…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0EC1A-5EF9-234D-8FDF-0AD2AB6399E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1716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445788"/>
          </a:xfrm>
        </p:spPr>
        <p:txBody>
          <a:bodyPr/>
          <a:lstStyle/>
          <a:p>
            <a:r>
              <a:rPr lang="en-US" dirty="0" smtClean="0"/>
              <a:t>How do fundamental noises scale?</a:t>
            </a:r>
            <a:br>
              <a:rPr lang="en-US" dirty="0" smtClean="0"/>
            </a:br>
            <a:r>
              <a:rPr lang="en-US" dirty="0" smtClean="0"/>
              <a:t>Just 1/L, right?    Nope…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May, 2018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M. Evans at GWADW</a:t>
            </a:r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5700" y="2072640"/>
            <a:ext cx="3873500" cy="88053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5700" y="3048000"/>
            <a:ext cx="4838700" cy="85513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5700" y="4421294"/>
            <a:ext cx="4210050" cy="85513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95700" y="5384800"/>
            <a:ext cx="3695700" cy="8128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03580" y="2072641"/>
            <a:ext cx="26574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Shot Noise</a:t>
            </a:r>
          </a:p>
          <a:p>
            <a:r>
              <a:rPr lang="en-US" dirty="0"/>
              <a:t> </a:t>
            </a:r>
            <a:r>
              <a:rPr lang="en-US" dirty="0" smtClean="0"/>
              <a:t> while maintaining bandwidth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03580" y="3041359"/>
            <a:ext cx="26574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Radiation Pressure Noise</a:t>
            </a:r>
          </a:p>
          <a:p>
            <a:r>
              <a:rPr lang="en-US" dirty="0"/>
              <a:t> </a:t>
            </a:r>
            <a:r>
              <a:rPr lang="en-US" dirty="0" smtClean="0"/>
              <a:t> while maintaining bandwidth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52171" y="4414653"/>
            <a:ext cx="22052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Coating Thermal Noise</a:t>
            </a:r>
          </a:p>
          <a:p>
            <a:r>
              <a:rPr lang="en-US" dirty="0"/>
              <a:t> </a:t>
            </a:r>
            <a:r>
              <a:rPr lang="en-US" dirty="0" smtClean="0"/>
              <a:t>   constant loss angle…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04571" y="5384801"/>
            <a:ext cx="18575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Residual Gas Noise</a:t>
            </a:r>
          </a:p>
          <a:p>
            <a:r>
              <a:rPr lang="en-US" dirty="0"/>
              <a:t> </a:t>
            </a:r>
            <a:r>
              <a:rPr lang="en-US" dirty="0" smtClean="0"/>
              <a:t>  facility limit…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0EC1A-5EF9-234D-8FDF-0AD2AB6399E4}" type="slidenum">
              <a:rPr lang="en-US" smtClean="0"/>
              <a:t>5</a:t>
            </a:fld>
            <a:endParaRPr lang="en-US"/>
          </a:p>
        </p:txBody>
      </p:sp>
      <p:sp>
        <p:nvSpPr>
          <p:cNvPr id="14" name="Donut 13"/>
          <p:cNvSpPr/>
          <p:nvPr/>
        </p:nvSpPr>
        <p:spPr>
          <a:xfrm>
            <a:off x="6530067" y="1834578"/>
            <a:ext cx="1375683" cy="1361989"/>
          </a:xfrm>
          <a:prstGeom prst="donut">
            <a:avLst>
              <a:gd name="adj" fmla="val 11473"/>
            </a:avLst>
          </a:prstGeom>
          <a:solidFill>
            <a:srgbClr val="FF0000">
              <a:alpha val="75000"/>
            </a:srgbClr>
          </a:solidFill>
          <a:ln>
            <a:noFill/>
          </a:ln>
          <a:effectLst>
            <a:softEdge rad="508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Donut 14"/>
          <p:cNvSpPr/>
          <p:nvPr/>
        </p:nvSpPr>
        <p:spPr>
          <a:xfrm>
            <a:off x="638143" y="2254325"/>
            <a:ext cx="2809118" cy="628161"/>
          </a:xfrm>
          <a:prstGeom prst="donut">
            <a:avLst>
              <a:gd name="adj" fmla="val 25073"/>
            </a:avLst>
          </a:prstGeom>
          <a:solidFill>
            <a:srgbClr val="FF0000">
              <a:alpha val="75000"/>
            </a:srgbClr>
          </a:solidFill>
          <a:ln>
            <a:noFill/>
          </a:ln>
          <a:effectLst>
            <a:softEdge rad="508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Donut 15"/>
          <p:cNvSpPr/>
          <p:nvPr/>
        </p:nvSpPr>
        <p:spPr>
          <a:xfrm>
            <a:off x="689309" y="3227184"/>
            <a:ext cx="2809118" cy="628161"/>
          </a:xfrm>
          <a:prstGeom prst="donut">
            <a:avLst>
              <a:gd name="adj" fmla="val 25073"/>
            </a:avLst>
          </a:prstGeom>
          <a:solidFill>
            <a:srgbClr val="FF0000">
              <a:alpha val="75000"/>
            </a:srgbClr>
          </a:solidFill>
          <a:ln>
            <a:noFill/>
          </a:ln>
          <a:effectLst>
            <a:softEdge rad="508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Donut 16"/>
          <p:cNvSpPr/>
          <p:nvPr/>
        </p:nvSpPr>
        <p:spPr>
          <a:xfrm>
            <a:off x="7384579" y="2782603"/>
            <a:ext cx="1375683" cy="1361989"/>
          </a:xfrm>
          <a:prstGeom prst="donut">
            <a:avLst>
              <a:gd name="adj" fmla="val 11473"/>
            </a:avLst>
          </a:prstGeom>
          <a:solidFill>
            <a:srgbClr val="FF0000">
              <a:alpha val="75000"/>
            </a:srgbClr>
          </a:solidFill>
          <a:ln>
            <a:noFill/>
          </a:ln>
          <a:effectLst>
            <a:softEdge rad="508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36821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445788"/>
          </a:xfrm>
        </p:spPr>
        <p:txBody>
          <a:bodyPr/>
          <a:lstStyle/>
          <a:p>
            <a:r>
              <a:rPr lang="en-US" dirty="0" smtClean="0"/>
              <a:t>How do fundamental noises scale?</a:t>
            </a:r>
            <a:br>
              <a:rPr lang="en-US" dirty="0" smtClean="0"/>
            </a:br>
            <a:r>
              <a:rPr lang="en-US" dirty="0" smtClean="0"/>
              <a:t>Just 1/L, right?    Nope…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May, 2018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M. Evans at GWADW</a:t>
            </a:r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5700" y="2072640"/>
            <a:ext cx="3873500" cy="88053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5700" y="3048000"/>
            <a:ext cx="4838700" cy="85513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5700" y="4421294"/>
            <a:ext cx="4210050" cy="85513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95700" y="5384800"/>
            <a:ext cx="3695700" cy="8128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03580" y="2072641"/>
            <a:ext cx="26574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Shot Noise</a:t>
            </a:r>
          </a:p>
          <a:p>
            <a:r>
              <a:rPr lang="en-US" dirty="0"/>
              <a:t> </a:t>
            </a:r>
            <a:r>
              <a:rPr lang="en-US" dirty="0" smtClean="0"/>
              <a:t> while maintaining bandwidth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03580" y="3041359"/>
            <a:ext cx="26574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Radiation Pressure Noise</a:t>
            </a:r>
          </a:p>
          <a:p>
            <a:r>
              <a:rPr lang="en-US" dirty="0"/>
              <a:t> </a:t>
            </a:r>
            <a:r>
              <a:rPr lang="en-US" dirty="0" smtClean="0"/>
              <a:t> while maintaining bandwidth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52171" y="4414653"/>
            <a:ext cx="22052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Coating Thermal Noise</a:t>
            </a:r>
          </a:p>
          <a:p>
            <a:r>
              <a:rPr lang="en-US" dirty="0"/>
              <a:t> </a:t>
            </a:r>
            <a:r>
              <a:rPr lang="en-US" dirty="0" smtClean="0"/>
              <a:t>   constant loss angle…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04571" y="5384801"/>
            <a:ext cx="18575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Residual Gas Noise</a:t>
            </a:r>
          </a:p>
          <a:p>
            <a:r>
              <a:rPr lang="en-US" dirty="0"/>
              <a:t> </a:t>
            </a:r>
            <a:r>
              <a:rPr lang="en-US" dirty="0" smtClean="0"/>
              <a:t>  facility limit…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0EC1A-5EF9-234D-8FDF-0AD2AB6399E4}" type="slidenum">
              <a:rPr lang="en-US" smtClean="0"/>
              <a:t>6</a:t>
            </a:fld>
            <a:endParaRPr lang="en-US"/>
          </a:p>
        </p:txBody>
      </p:sp>
      <p:sp>
        <p:nvSpPr>
          <p:cNvPr id="14" name="Donut 13"/>
          <p:cNvSpPr/>
          <p:nvPr/>
        </p:nvSpPr>
        <p:spPr>
          <a:xfrm>
            <a:off x="4359278" y="1855123"/>
            <a:ext cx="2219552" cy="1361989"/>
          </a:xfrm>
          <a:prstGeom prst="donut">
            <a:avLst>
              <a:gd name="adj" fmla="val 11473"/>
            </a:avLst>
          </a:prstGeom>
          <a:solidFill>
            <a:srgbClr val="FF0000">
              <a:alpha val="75000"/>
            </a:srgbClr>
          </a:solidFill>
          <a:ln>
            <a:noFill/>
          </a:ln>
          <a:effectLst>
            <a:softEdge rad="508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873134" y="1351482"/>
            <a:ext cx="18469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B80202"/>
                </a:solidFill>
              </a:rPr>
              <a:t>longer wavelength?</a:t>
            </a:r>
          </a:p>
          <a:p>
            <a:r>
              <a:rPr lang="en-US" dirty="0" smtClean="0">
                <a:solidFill>
                  <a:srgbClr val="B80202"/>
                </a:solidFill>
              </a:rPr>
              <a:t>need more power…</a:t>
            </a:r>
            <a:endParaRPr lang="en-US" dirty="0">
              <a:solidFill>
                <a:srgbClr val="B8020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43590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445788"/>
          </a:xfrm>
        </p:spPr>
        <p:txBody>
          <a:bodyPr/>
          <a:lstStyle/>
          <a:p>
            <a:r>
              <a:rPr lang="en-US" dirty="0" smtClean="0"/>
              <a:t>How do fundamental noises scale?</a:t>
            </a:r>
            <a:br>
              <a:rPr lang="en-US" dirty="0" smtClean="0"/>
            </a:br>
            <a:r>
              <a:rPr lang="en-US" dirty="0" smtClean="0"/>
              <a:t>Just 1/L, right?    Nope…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May, 2018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M. Evans at GWADW</a:t>
            </a:r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5700" y="2072640"/>
            <a:ext cx="3873500" cy="88053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5700" y="3048000"/>
            <a:ext cx="4838700" cy="85513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5700" y="4421294"/>
            <a:ext cx="4210050" cy="85513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95700" y="5384800"/>
            <a:ext cx="3695700" cy="8128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03580" y="2072641"/>
            <a:ext cx="26574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Shot Noise</a:t>
            </a:r>
          </a:p>
          <a:p>
            <a:r>
              <a:rPr lang="en-US" dirty="0"/>
              <a:t> </a:t>
            </a:r>
            <a:r>
              <a:rPr lang="en-US" dirty="0" smtClean="0"/>
              <a:t> while maintaining bandwidth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03580" y="3041359"/>
            <a:ext cx="26574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Radiation Pressure Noise</a:t>
            </a:r>
          </a:p>
          <a:p>
            <a:r>
              <a:rPr lang="en-US" dirty="0"/>
              <a:t> </a:t>
            </a:r>
            <a:r>
              <a:rPr lang="en-US" dirty="0" smtClean="0"/>
              <a:t> while maintaining bandwidth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52171" y="4414653"/>
            <a:ext cx="22052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Coating Thermal Noise</a:t>
            </a:r>
          </a:p>
          <a:p>
            <a:r>
              <a:rPr lang="en-US" dirty="0"/>
              <a:t> </a:t>
            </a:r>
            <a:r>
              <a:rPr lang="en-US" dirty="0" smtClean="0"/>
              <a:t>   constant loss angle…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04571" y="5384801"/>
            <a:ext cx="18575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Residual Gas Noise</a:t>
            </a:r>
          </a:p>
          <a:p>
            <a:r>
              <a:rPr lang="en-US" dirty="0"/>
              <a:t> </a:t>
            </a:r>
            <a:r>
              <a:rPr lang="en-US" dirty="0" smtClean="0"/>
              <a:t>  facility limit…</a:t>
            </a:r>
          </a:p>
        </p:txBody>
      </p:sp>
      <p:sp>
        <p:nvSpPr>
          <p:cNvPr id="14" name="Left Arrow 13"/>
          <p:cNvSpPr/>
          <p:nvPr/>
        </p:nvSpPr>
        <p:spPr>
          <a:xfrm>
            <a:off x="6864350" y="4842933"/>
            <a:ext cx="457200" cy="223520"/>
          </a:xfrm>
          <a:prstGeom prst="lef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Left Arrow 14"/>
          <p:cNvSpPr/>
          <p:nvPr/>
        </p:nvSpPr>
        <p:spPr>
          <a:xfrm rot="6800354">
            <a:off x="6610350" y="4077277"/>
            <a:ext cx="609600" cy="167640"/>
          </a:xfrm>
          <a:prstGeom prst="lef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Left Arrow 15"/>
          <p:cNvSpPr/>
          <p:nvPr/>
        </p:nvSpPr>
        <p:spPr>
          <a:xfrm>
            <a:off x="6407150" y="5770880"/>
            <a:ext cx="457200" cy="223520"/>
          </a:xfrm>
          <a:prstGeom prst="lef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0EC1A-5EF9-234D-8FDF-0AD2AB6399E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122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445788"/>
          </a:xfrm>
        </p:spPr>
        <p:txBody>
          <a:bodyPr/>
          <a:lstStyle/>
          <a:p>
            <a:r>
              <a:rPr lang="en-US" dirty="0" smtClean="0"/>
              <a:t>How do fundamental noises scale?</a:t>
            </a:r>
            <a:br>
              <a:rPr lang="en-US" dirty="0" smtClean="0"/>
            </a:br>
            <a:r>
              <a:rPr lang="en-US" dirty="0" smtClean="0"/>
              <a:t>Just 1/L, right?    Nope…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May, 2018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M. Evans at GWADW</a:t>
            </a:r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5700" y="2072640"/>
            <a:ext cx="3873500" cy="88053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r="38005"/>
          <a:stretch/>
        </p:blipFill>
        <p:spPr>
          <a:xfrm>
            <a:off x="3695700" y="3048000"/>
            <a:ext cx="2999740" cy="85513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r="44124"/>
          <a:stretch/>
        </p:blipFill>
        <p:spPr>
          <a:xfrm>
            <a:off x="3695700" y="5384800"/>
            <a:ext cx="2065020" cy="8128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03580" y="2072641"/>
            <a:ext cx="26574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Shot Noise</a:t>
            </a:r>
          </a:p>
          <a:p>
            <a:r>
              <a:rPr lang="en-US" dirty="0"/>
              <a:t> </a:t>
            </a:r>
            <a:r>
              <a:rPr lang="en-US" dirty="0" smtClean="0"/>
              <a:t> while maintaining bandwidth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03580" y="3041359"/>
            <a:ext cx="26574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Radiation Pressure Noise</a:t>
            </a:r>
          </a:p>
          <a:p>
            <a:r>
              <a:rPr lang="en-US" dirty="0"/>
              <a:t> </a:t>
            </a:r>
            <a:r>
              <a:rPr lang="en-US" dirty="0" smtClean="0"/>
              <a:t> while maintaining bandwidth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52170" y="4414653"/>
            <a:ext cx="24476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Coating Thermal Noise</a:t>
            </a:r>
          </a:p>
          <a:p>
            <a:r>
              <a:rPr lang="en-US" dirty="0"/>
              <a:t> </a:t>
            </a:r>
            <a:r>
              <a:rPr lang="en-US" dirty="0" smtClean="0"/>
              <a:t>   </a:t>
            </a:r>
            <a:r>
              <a:rPr lang="en-US" dirty="0"/>
              <a:t>l</a:t>
            </a:r>
            <a:r>
              <a:rPr lang="en-US" dirty="0" smtClean="0"/>
              <a:t>oss angle dependence?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04571" y="5384801"/>
            <a:ext cx="18575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Residual Gas Noise</a:t>
            </a:r>
          </a:p>
          <a:p>
            <a:r>
              <a:rPr lang="en-US" dirty="0"/>
              <a:t> </a:t>
            </a:r>
            <a:r>
              <a:rPr lang="en-US" dirty="0" smtClean="0"/>
              <a:t>  facility limit…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/>
          <a:srcRect l="78791" r="3152"/>
          <a:stretch/>
        </p:blipFill>
        <p:spPr>
          <a:xfrm>
            <a:off x="6695440" y="3048000"/>
            <a:ext cx="873760" cy="8551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95700" y="4414652"/>
            <a:ext cx="3638550" cy="84666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/>
          <a:srcRect l="77216"/>
          <a:stretch/>
        </p:blipFill>
        <p:spPr>
          <a:xfrm>
            <a:off x="5750560" y="5384800"/>
            <a:ext cx="842010" cy="8128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/>
          <a:srcRect l="92496" b="74215"/>
          <a:stretch/>
        </p:blipFill>
        <p:spPr>
          <a:xfrm>
            <a:off x="6319520" y="5796413"/>
            <a:ext cx="273050" cy="21830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0EC1A-5EF9-234D-8FDF-0AD2AB6399E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4947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98143"/>
            <a:ext cx="7924800" cy="674520"/>
          </a:xfrm>
        </p:spPr>
        <p:txBody>
          <a:bodyPr/>
          <a:lstStyle/>
          <a:p>
            <a:r>
              <a:rPr lang="en-US" dirty="0" smtClean="0"/>
              <a:t>Scaling Up… an example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May, 2018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Evans at GWADW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0EC1A-5EF9-234D-8FDF-0AD2AB6399E4}" type="slidenum">
              <a:rPr lang="en-US" smtClean="0"/>
              <a:t>9</a:t>
            </a:fld>
            <a:endParaRPr lang="en-US"/>
          </a:p>
        </p:txBody>
      </p:sp>
      <p:pic>
        <p:nvPicPr>
          <p:cNvPr id="9" name="Picture 8" descr="targe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919" y="949158"/>
            <a:ext cx="6827009" cy="521368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 rot="16200000">
            <a:off x="5721581" y="3325032"/>
            <a:ext cx="548951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899097"/>
                </a:solidFill>
              </a:rPr>
              <a:t>Exploring the sensitivity of next generation gravitational wave detectors </a:t>
            </a:r>
            <a:endParaRPr lang="en-US" sz="1600" dirty="0" smtClean="0">
              <a:solidFill>
                <a:srgbClr val="899097"/>
              </a:solidFill>
            </a:endParaRPr>
          </a:p>
          <a:p>
            <a:r>
              <a:rPr lang="en-US" sz="1600" dirty="0" smtClean="0">
                <a:solidFill>
                  <a:srgbClr val="899097"/>
                </a:solidFill>
              </a:rPr>
              <a:t>    (2017)  CQG 34, 044001</a:t>
            </a:r>
          </a:p>
        </p:txBody>
      </p:sp>
      <p:sp>
        <p:nvSpPr>
          <p:cNvPr id="11" name="Right Arrow 10"/>
          <p:cNvSpPr/>
          <p:nvPr/>
        </p:nvSpPr>
        <p:spPr>
          <a:xfrm rot="5400000">
            <a:off x="3697910" y="3949774"/>
            <a:ext cx="931838" cy="501316"/>
          </a:xfrm>
          <a:prstGeom prst="rightArrow">
            <a:avLst/>
          </a:prstGeom>
          <a:gradFill flip="none" rotWithShape="1">
            <a:gsLst>
              <a:gs pos="0">
                <a:srgbClr val="0000FF">
                  <a:alpha val="30000"/>
                </a:srgbClr>
              </a:gs>
              <a:gs pos="58000">
                <a:srgbClr val="FF0000">
                  <a:alpha val="30000"/>
                </a:srgbClr>
              </a:gs>
              <a:gs pos="100000">
                <a:schemeClr val="bg1">
                  <a:alpha val="3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solidFill>
              <a:schemeClr val="bg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ight Arrow 11"/>
          <p:cNvSpPr/>
          <p:nvPr/>
        </p:nvSpPr>
        <p:spPr>
          <a:xfrm rot="5400000">
            <a:off x="3820020" y="3052011"/>
            <a:ext cx="687618" cy="501316"/>
          </a:xfrm>
          <a:prstGeom prst="rightArrow">
            <a:avLst/>
          </a:prstGeom>
          <a:gradFill flip="none" rotWithShape="1">
            <a:gsLst>
              <a:gs pos="0">
                <a:srgbClr val="0000FF">
                  <a:alpha val="30000"/>
                </a:srgbClr>
              </a:gs>
              <a:gs pos="58000">
                <a:srgbClr val="FF0000">
                  <a:alpha val="30000"/>
                </a:srgbClr>
              </a:gs>
              <a:gs pos="100000">
                <a:schemeClr val="bg1">
                  <a:alpha val="3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solidFill>
              <a:schemeClr val="bg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 Box 89"/>
          <p:cNvSpPr txBox="1">
            <a:spLocks noChangeArrowheads="1"/>
          </p:cNvSpPr>
          <p:nvPr/>
        </p:nvSpPr>
        <p:spPr bwMode="auto">
          <a:xfrm>
            <a:off x="4276778" y="3024402"/>
            <a:ext cx="866449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>
              <a:spcBef>
                <a:spcPct val="0"/>
              </a:spcBef>
              <a:buFontTx/>
              <a:buNone/>
              <a:defRPr/>
            </a:pPr>
            <a:r>
              <a:rPr lang="en-US" sz="1400" dirty="0" smtClean="0">
                <a:solidFill>
                  <a:schemeClr val="bg2">
                    <a:lumMod val="50000"/>
                    <a:lumOff val="50000"/>
                  </a:schemeClr>
                </a:solidFill>
                <a:latin typeface="Helvetica" charset="0"/>
                <a:cs typeface="+mn-cs"/>
              </a:rPr>
              <a:t>better</a:t>
            </a:r>
            <a:endParaRPr lang="en-US" sz="1400" dirty="0">
              <a:solidFill>
                <a:schemeClr val="bg2">
                  <a:lumMod val="50000"/>
                  <a:lumOff val="50000"/>
                </a:schemeClr>
              </a:solidFill>
              <a:latin typeface="Helvetica" charset="0"/>
              <a:cs typeface="+mn-cs"/>
            </a:endParaRPr>
          </a:p>
        </p:txBody>
      </p:sp>
      <p:sp>
        <p:nvSpPr>
          <p:cNvPr id="14" name="Text Box 89"/>
          <p:cNvSpPr txBox="1">
            <a:spLocks noChangeArrowheads="1"/>
          </p:cNvSpPr>
          <p:nvPr/>
        </p:nvSpPr>
        <p:spPr bwMode="auto">
          <a:xfrm>
            <a:off x="4276778" y="3815673"/>
            <a:ext cx="866449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>
              <a:spcBef>
                <a:spcPct val="0"/>
              </a:spcBef>
              <a:buFontTx/>
              <a:buNone/>
              <a:defRPr/>
            </a:pPr>
            <a:r>
              <a:rPr lang="en-US" sz="1400" dirty="0" smtClean="0">
                <a:solidFill>
                  <a:schemeClr val="bg2">
                    <a:lumMod val="50000"/>
                    <a:lumOff val="50000"/>
                  </a:schemeClr>
                </a:solidFill>
                <a:latin typeface="Helvetica" charset="0"/>
                <a:cs typeface="+mn-cs"/>
              </a:rPr>
              <a:t>longer</a:t>
            </a:r>
            <a:endParaRPr lang="en-US" sz="1400" dirty="0">
              <a:solidFill>
                <a:schemeClr val="bg2">
                  <a:lumMod val="50000"/>
                  <a:lumOff val="50000"/>
                </a:schemeClr>
              </a:solidFill>
              <a:latin typeface="Helvetica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01328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Horizon">
  <a:themeElements>
    <a:clrScheme name="Horizon">
      <a:dk1>
        <a:srgbClr val="000000"/>
      </a:dk1>
      <a:lt1>
        <a:srgbClr val="FFFFFF"/>
      </a:lt1>
      <a:dk2>
        <a:srgbClr val="1F2123"/>
      </a:dk2>
      <a:lt2>
        <a:srgbClr val="DC9E1F"/>
      </a:lt2>
      <a:accent1>
        <a:srgbClr val="7E97AD"/>
      </a:accent1>
      <a:accent2>
        <a:srgbClr val="CC8E60"/>
      </a:accent2>
      <a:accent3>
        <a:srgbClr val="7A6A60"/>
      </a:accent3>
      <a:accent4>
        <a:srgbClr val="B4936D"/>
      </a:accent4>
      <a:accent5>
        <a:srgbClr val="67787B"/>
      </a:accent5>
      <a:accent6>
        <a:srgbClr val="9D936F"/>
      </a:accent6>
      <a:hlink>
        <a:srgbClr val="646464"/>
      </a:hlink>
      <a:folHlink>
        <a:srgbClr val="969696"/>
      </a:folHlink>
    </a:clrScheme>
    <a:fontScheme name="Horizon">
      <a:majorFont>
        <a:latin typeface="Arial Narrow"/>
        <a:ea typeface=""/>
        <a:cs typeface=""/>
        <a:font script="Jpan" typeface="ＭＳ ゴシック"/>
        <a:font script="Hang" typeface="HY얕은샘물M"/>
        <a:font script="Hans" typeface="华文新魏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ＭＳ ゴシック"/>
        <a:font script="Hang" typeface="HY얕은샘물M"/>
        <a:font script="Hans" typeface="华文新魏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40000"/>
              </a:schemeClr>
            </a:gs>
            <a:gs pos="31000">
              <a:schemeClr val="phClr">
                <a:tint val="100000"/>
                <a:shade val="90000"/>
                <a:alpha val="100000"/>
              </a:schemeClr>
            </a:gs>
            <a:gs pos="100000">
              <a:schemeClr val="phClr">
                <a:tint val="100000"/>
                <a:shade val="80000"/>
                <a:alpha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80000"/>
              </a:schemeClr>
            </a:gs>
            <a:gs pos="41000">
              <a:schemeClr val="phClr">
                <a:tint val="100000"/>
                <a:shade val="100000"/>
                <a:alpha val="100000"/>
                <a:satMod val="150000"/>
              </a:schemeClr>
            </a:gs>
            <a:gs pos="100000">
              <a:schemeClr val="phClr">
                <a:tint val="100000"/>
                <a:shade val="65000"/>
                <a:alpha val="100000"/>
              </a:schemeClr>
            </a:gs>
          </a:gsLst>
          <a:path path="circle">
            <a:fillToRect l="50000" t="8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Horizon.thmx</Template>
  <TotalTime>810</TotalTime>
  <Words>1012</Words>
  <Application>Microsoft Macintosh PowerPoint</Application>
  <PresentationFormat>On-screen Show (4:3)</PresentationFormat>
  <Paragraphs>195</Paragraphs>
  <Slides>23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Horizon</vt:lpstr>
      <vt:lpstr>Cosmic Explorer R&amp;D</vt:lpstr>
      <vt:lpstr>Cosmic Explorer</vt:lpstr>
      <vt:lpstr>What is CE?</vt:lpstr>
      <vt:lpstr>How do fundamental noises scale? Just 1/L, right?    Nope…</vt:lpstr>
      <vt:lpstr>How do fundamental noises scale? Just 1/L, right?    Nope…</vt:lpstr>
      <vt:lpstr>How do fundamental noises scale? Just 1/L, right?    Nope…</vt:lpstr>
      <vt:lpstr>How do fundamental noises scale? Just 1/L, right?    Nope…</vt:lpstr>
      <vt:lpstr>How do fundamental noises scale? Just 1/L, right?    Nope…</vt:lpstr>
      <vt:lpstr>Scaling Up… an example</vt:lpstr>
      <vt:lpstr>Example of curve progression</vt:lpstr>
      <vt:lpstr>BBH and BNS from the entire Universe!</vt:lpstr>
      <vt:lpstr>Why 40 km?</vt:lpstr>
      <vt:lpstr>Why 40 km?</vt:lpstr>
      <vt:lpstr>Known Unknowns – Big Mirrors</vt:lpstr>
      <vt:lpstr>Known Unknowns – High Power</vt:lpstr>
      <vt:lpstr>The Message</vt:lpstr>
      <vt:lpstr>spares…</vt:lpstr>
      <vt:lpstr>Where could we put a 40km detector?</vt:lpstr>
      <vt:lpstr>PowerPoint Presentation</vt:lpstr>
      <vt:lpstr>PowerPoint Presentation</vt:lpstr>
      <vt:lpstr>Where could we put a 40km detector?</vt:lpstr>
      <vt:lpstr>PowerPoint Presentation</vt:lpstr>
      <vt:lpstr>PowerPoint Presentation</vt:lpstr>
    </vt:vector>
  </TitlesOfParts>
  <Company>MIT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Cosmic Explorer R&amp;D</dc:title>
  <dc:creator>Matthew Evans</dc:creator>
  <cp:lastModifiedBy>Matthew Evans</cp:lastModifiedBy>
  <cp:revision>15</cp:revision>
  <dcterms:created xsi:type="dcterms:W3CDTF">2018-05-12T02:50:46Z</dcterms:created>
  <dcterms:modified xsi:type="dcterms:W3CDTF">2018-05-13T06:01:24Z</dcterms:modified>
</cp:coreProperties>
</file>