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6" r:id="rId3"/>
    <p:sldId id="274" r:id="rId4"/>
    <p:sldId id="273" r:id="rId5"/>
    <p:sldId id="257" r:id="rId6"/>
    <p:sldId id="258" r:id="rId7"/>
    <p:sldId id="259" r:id="rId8"/>
    <p:sldId id="260" r:id="rId9"/>
    <p:sldId id="261" r:id="rId10"/>
    <p:sldId id="262" r:id="rId11"/>
    <p:sldId id="272" r:id="rId12"/>
    <p:sldId id="263" r:id="rId13"/>
    <p:sldId id="264" r:id="rId14"/>
    <p:sldId id="265" r:id="rId15"/>
    <p:sldId id="271" r:id="rId16"/>
    <p:sldId id="266" r:id="rId17"/>
    <p:sldId id="267" r:id="rId18"/>
    <p:sldId id="268" r:id="rId19"/>
    <p:sldId id="269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92" autoAdjust="0"/>
    <p:restoredTop sz="71554" autoAdjust="0"/>
  </p:normalViewPr>
  <p:slideViewPr>
    <p:cSldViewPr snapToGrid="0">
      <p:cViewPr varScale="1">
        <p:scale>
          <a:sx n="44" d="100"/>
          <a:sy n="44" d="100"/>
        </p:scale>
        <p:origin x="11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3DC77-E342-426A-B4EC-E46FF377F271}" type="datetimeFigureOut">
              <a:rPr lang="en-US" smtClean="0"/>
              <a:t>5/12/2018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F548C-48A2-4749-93CA-437CA8618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15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F548C-48A2-4749-93CA-437CA86187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79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F548C-48A2-4749-93CA-437CA86187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32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F548C-48A2-4749-93CA-437CA86187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13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Control? Can</a:t>
            </a:r>
            <a:r>
              <a:rPr lang="en-US" baseline="0" dirty="0" smtClean="0"/>
              <a:t> an evolved control scheme lead s not to lose lock?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F548C-48A2-4749-93CA-437CA86187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08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F548C-48A2-4749-93CA-437CA86187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16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F548C-48A2-4749-93CA-437CA86187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64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what can we do with all</a:t>
            </a:r>
            <a:r>
              <a:rPr lang="en-US" baseline="0" dirty="0" smtClean="0"/>
              <a:t> these?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F548C-48A2-4749-93CA-437CA86187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23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C31F-4E5C-44F2-B98E-A4A65E93004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91CC-B0BC-49FD-BA30-164A1A17B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54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C31F-4E5C-44F2-B98E-A4A65E93004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91CC-B0BC-49FD-BA30-164A1A17B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31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C31F-4E5C-44F2-B98E-A4A65E93004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91CC-B0BC-49FD-BA30-164A1A17B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94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C31F-4E5C-44F2-B98E-A4A65E93004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91CC-B0BC-49FD-BA30-164A1A17B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7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C31F-4E5C-44F2-B98E-A4A65E93004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91CC-B0BC-49FD-BA30-164A1A17B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26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C31F-4E5C-44F2-B98E-A4A65E93004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91CC-B0BC-49FD-BA30-164A1A17B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76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C31F-4E5C-44F2-B98E-A4A65E93004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91CC-B0BC-49FD-BA30-164A1A17B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3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C31F-4E5C-44F2-B98E-A4A65E93004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91CC-B0BC-49FD-BA30-164A1A17B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5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C31F-4E5C-44F2-B98E-A4A65E93004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91CC-B0BC-49FD-BA30-164A1A17B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4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C31F-4E5C-44F2-B98E-A4A65E93004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91CC-B0BC-49FD-BA30-164A1A17B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7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C31F-4E5C-44F2-B98E-A4A65E93004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91CC-B0BC-49FD-BA30-164A1A17B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2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7C31F-4E5C-44F2-B98E-A4A65E93004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791CC-B0BC-49FD-BA30-164A1A17B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8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579QKA6fkY" TargetMode="External"/><Relationship Id="rId6" Type="http://schemas.openxmlformats.org/officeDocument/2006/relationships/image" Target="../media/image15.emf"/><Relationship Id="rId5" Type="http://schemas.openxmlformats.org/officeDocument/2006/relationships/image" Target="../media/image14.jpeg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Machine Learning?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250676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Zsuzsa </a:t>
            </a:r>
            <a:r>
              <a:rPr lang="en-US" dirty="0" err="1" smtClean="0"/>
              <a:t>Marka</a:t>
            </a:r>
            <a:endParaRPr lang="en-US" dirty="0" smtClean="0"/>
          </a:p>
          <a:p>
            <a:r>
              <a:rPr lang="en-US" dirty="0" smtClean="0"/>
              <a:t>Columbia Experimental Gravity group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GWADW2018</a:t>
            </a:r>
            <a:endParaRPr lang="en-US" dirty="0"/>
          </a:p>
        </p:txBody>
      </p:sp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544" y="-31997"/>
            <a:ext cx="1760908" cy="164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74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261777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Characterize the Auxiliary Channel Data in order Characterize the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450" y="169068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Humans</a:t>
            </a:r>
          </a:p>
          <a:p>
            <a:r>
              <a:rPr lang="en-US" dirty="0" smtClean="0"/>
              <a:t>can </a:t>
            </a:r>
            <a:r>
              <a:rPr lang="en-US" dirty="0"/>
              <a:t>primarily identify </a:t>
            </a:r>
            <a:r>
              <a:rPr lang="en-US" dirty="0" smtClean="0"/>
              <a:t>low-dimensional and </a:t>
            </a:r>
            <a:r>
              <a:rPr lang="en-US" dirty="0"/>
              <a:t>more obvious correlations in the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are </a:t>
            </a:r>
            <a:r>
              <a:rPr lang="en-US" dirty="0"/>
              <a:t>less likely to take advantage of </a:t>
            </a:r>
            <a:r>
              <a:rPr lang="en-US" dirty="0" smtClean="0"/>
              <a:t>correlations that </a:t>
            </a:r>
            <a:r>
              <a:rPr lang="en-US" dirty="0"/>
              <a:t>are buried in the noise and only reveal themselves upon deep statistical analysis over </a:t>
            </a:r>
            <a:r>
              <a:rPr lang="en-US" dirty="0" smtClean="0"/>
              <a:t>multiple instances</a:t>
            </a:r>
          </a:p>
          <a:p>
            <a:r>
              <a:rPr lang="en-US" dirty="0" smtClean="0"/>
              <a:t>An immense number of recorded</a:t>
            </a:r>
            <a:r>
              <a:rPr lang="en-US" dirty="0" smtClean="0"/>
              <a:t> </a:t>
            </a:r>
            <a:r>
              <a:rPr lang="en-US" dirty="0" smtClean="0"/>
              <a:t>channels – the high dimensionality gives rise to both a statistical and computational </a:t>
            </a:r>
            <a:r>
              <a:rPr lang="en-US" dirty="0" smtClean="0"/>
              <a:t>challenge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043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0" y="-103600"/>
            <a:ext cx="851535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High Dimensionality Example: Protein Folding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468" y="1021938"/>
            <a:ext cx="7499617" cy="4833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649" y="6396335"/>
            <a:ext cx="8782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Pérez, A., </a:t>
            </a:r>
            <a:r>
              <a:rPr lang="en-US" sz="1200" dirty="0" err="1"/>
              <a:t>Morrone</a:t>
            </a:r>
            <a:r>
              <a:rPr lang="en-US" sz="1200" dirty="0"/>
              <a:t>, J.A., &amp; Dill, K.A. (2017). Accelerating physical simulations of proteins by leveraging external knowledge. </a:t>
            </a:r>
            <a:r>
              <a:rPr lang="en-US" sz="1200" i="1" dirty="0"/>
              <a:t>Wiley interdisciplinary reviews. Computational molecular science, 7 5</a:t>
            </a:r>
            <a:r>
              <a:rPr lang="en-US" sz="1200" dirty="0"/>
              <a:t>.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142" y="872892"/>
            <a:ext cx="1185201" cy="17807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3282" y="872892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6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5319"/>
            <a:ext cx="7886700" cy="853173"/>
          </a:xfrm>
        </p:spPr>
        <p:txBody>
          <a:bodyPr/>
          <a:lstStyle/>
          <a:p>
            <a:r>
              <a:rPr lang="en-US" dirty="0" smtClean="0"/>
              <a:t>The GOOD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47854"/>
            <a:ext cx="7886700" cy="96367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have tremendous amount of data and for certain situations we can create more!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8650" y="1874878"/>
            <a:ext cx="12586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 LOT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98337" y="1863516"/>
            <a:ext cx="434566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HANDFUL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As </a:t>
            </a:r>
            <a:r>
              <a:rPr lang="en-US" dirty="0" smtClean="0"/>
              <a:t>long as we know the waveform we can use injections</a:t>
            </a:r>
          </a:p>
        </p:txBody>
      </p:sp>
      <p:pic>
        <p:nvPicPr>
          <p:cNvPr id="1026" name="Picture 2" descr="Blip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35" y="2749459"/>
            <a:ext cx="4060108" cy="304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irp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434" y="2749458"/>
            <a:ext cx="4060108" cy="304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595796"/>
            <a:ext cx="2998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Images are from Gravity Spy on zoniverse.org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8596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478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Supervised/Unsupervised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484" y="1690466"/>
            <a:ext cx="5867029" cy="41895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" y="6437014"/>
            <a:ext cx="914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Classification </a:t>
            </a:r>
            <a:r>
              <a:rPr lang="en-US" sz="1200" dirty="0"/>
              <a:t>and unsupervised clustering of LIGO data with Deep Transfer Learning</a:t>
            </a:r>
          </a:p>
          <a:p>
            <a:r>
              <a:rPr lang="en-US" sz="1200" dirty="0"/>
              <a:t>Phys. Rev. </a:t>
            </a:r>
            <a:r>
              <a:rPr lang="en-US" sz="1200" dirty="0" smtClean="0"/>
              <a:t>D, 2018, by Daniel </a:t>
            </a:r>
            <a:r>
              <a:rPr lang="en-US" sz="1200" dirty="0"/>
              <a:t>George, </a:t>
            </a:r>
            <a:r>
              <a:rPr lang="en-US" sz="1200" dirty="0" err="1"/>
              <a:t>Hongyu</a:t>
            </a:r>
            <a:r>
              <a:rPr lang="en-US" sz="1200" dirty="0"/>
              <a:t> Shen, and E. A. Huerta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4482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does not have to understand what the ML ‘black box’ does…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109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 long as it is proven useful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Usual precautions apply: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one </a:t>
            </a:r>
            <a:r>
              <a:rPr lang="en-US" dirty="0"/>
              <a:t>must study and understand the problem very deeply to be </a:t>
            </a:r>
            <a:r>
              <a:rPr lang="en-US" dirty="0" smtClean="0"/>
              <a:t>successful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‘garbage in garbage out’</a:t>
            </a:r>
          </a:p>
          <a:p>
            <a:pPr lvl="2"/>
            <a:r>
              <a:rPr lang="en-US" dirty="0" smtClean="0"/>
              <a:t>Filtering of time series  - do we need to filter?</a:t>
            </a:r>
          </a:p>
          <a:p>
            <a:pPr lvl="2"/>
            <a:r>
              <a:rPr lang="en-US" dirty="0" smtClean="0"/>
              <a:t>Training set size</a:t>
            </a:r>
          </a:p>
          <a:p>
            <a:pPr lvl="2"/>
            <a:r>
              <a:rPr lang="en-US" dirty="0" smtClean="0"/>
              <a:t>Down-selection of channels</a:t>
            </a:r>
          </a:p>
          <a:p>
            <a:pPr lvl="2"/>
            <a:r>
              <a:rPr lang="en-US" dirty="0" smtClean="0"/>
              <a:t>How do we represent the input data?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414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40" y="96185"/>
            <a:ext cx="8658092" cy="85663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Data Representation Example: Drug Discovery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6285"/>
            <a:ext cx="4258395" cy="487067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Recurrent Neural Networks </a:t>
            </a:r>
          </a:p>
          <a:p>
            <a:r>
              <a:rPr lang="en-US" dirty="0" smtClean="0"/>
              <a:t>1.5 million SMILES structures</a:t>
            </a:r>
          </a:p>
          <a:p>
            <a:r>
              <a:rPr lang="en-US" dirty="0" smtClean="0"/>
              <a:t>Learned to generate chemically correct new structures</a:t>
            </a:r>
          </a:p>
          <a:p>
            <a:r>
              <a:rPr lang="en-US" dirty="0" smtClean="0"/>
              <a:t>DRD2 dataset (dopamine type 2 receptor activity) ~350000 samples, ~7000 active</a:t>
            </a:r>
          </a:p>
          <a:p>
            <a:r>
              <a:rPr lang="en-US" dirty="0"/>
              <a:t>model generates structures of which more </a:t>
            </a:r>
            <a:r>
              <a:rPr lang="en-US" dirty="0" smtClean="0"/>
              <a:t>than 95</a:t>
            </a:r>
            <a:r>
              <a:rPr lang="en-US" dirty="0"/>
              <a:t>% are predicted to be active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401" y="1825625"/>
            <a:ext cx="4724594" cy="3514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70" y="6488668"/>
            <a:ext cx="8729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Olivecrona</a:t>
            </a:r>
            <a:r>
              <a:rPr lang="en-US" sz="1200" dirty="0"/>
              <a:t> et al. </a:t>
            </a:r>
            <a:r>
              <a:rPr lang="en-US" sz="1200" dirty="0" smtClean="0"/>
              <a:t>“Molecular </a:t>
            </a:r>
            <a:r>
              <a:rPr lang="en-US" sz="1200" dirty="0"/>
              <a:t>De-Novo Design through </a:t>
            </a:r>
            <a:r>
              <a:rPr lang="en-US" sz="1200" dirty="0" smtClean="0"/>
              <a:t>Deep Reinforcement Learning”,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0224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23" y="52532"/>
            <a:ext cx="9134323" cy="1325563"/>
          </a:xfrm>
        </p:spPr>
        <p:txBody>
          <a:bodyPr>
            <a:normAutofit/>
          </a:bodyPr>
          <a:lstStyle/>
          <a:p>
            <a:r>
              <a:rPr lang="en-US" sz="2800" dirty="0"/>
              <a:t>It does not have to be a problem that is only solvable by </a:t>
            </a:r>
            <a:r>
              <a:rPr lang="en-US" sz="2800" dirty="0" smtClean="0"/>
              <a:t>ML, </a:t>
            </a:r>
            <a:r>
              <a:rPr lang="en-US" sz="2800" dirty="0"/>
              <a:t>as long as it is cheaper and faster by ML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70" y="1554327"/>
            <a:ext cx="3538107" cy="2538400"/>
          </a:xfrm>
          <a:prstGeom prst="rect">
            <a:avLst/>
          </a:prstGeom>
        </p:spPr>
      </p:pic>
      <p:pic>
        <p:nvPicPr>
          <p:cNvPr id="6" name="x579QKA6fkY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052370" y="1554327"/>
            <a:ext cx="4770232" cy="26832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5224" y="4327557"/>
            <a:ext cx="5956671" cy="24687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323" y="1350935"/>
            <a:ext cx="380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Automatic design and manufacture of robotic </a:t>
            </a:r>
            <a:r>
              <a:rPr lang="en-US" sz="1200" dirty="0" smtClean="0"/>
              <a:t>lifeforms</a:t>
            </a:r>
          </a:p>
          <a:p>
            <a:r>
              <a:rPr lang="en-US" sz="1200" dirty="0" smtClean="0"/>
              <a:t>H </a:t>
            </a:r>
            <a:r>
              <a:rPr lang="en-US" sz="1200" dirty="0"/>
              <a:t>Lipson, JB </a:t>
            </a:r>
            <a:r>
              <a:rPr lang="en-US" sz="1200" dirty="0" smtClean="0"/>
              <a:t>Pollack, Nature </a:t>
            </a:r>
            <a:r>
              <a:rPr lang="en-US" sz="1200" dirty="0"/>
              <a:t>406 (6799), </a:t>
            </a:r>
            <a:r>
              <a:rPr lang="en-US" sz="1200" dirty="0" smtClean="0"/>
              <a:t>974</a:t>
            </a:r>
            <a:endParaRPr lang="en-US" sz="1200" dirty="0"/>
          </a:p>
        </p:txBody>
      </p:sp>
      <p:pic>
        <p:nvPicPr>
          <p:cNvPr id="2050" name="Picture 2" descr="Space Technology 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4716"/>
            <a:ext cx="3156004" cy="240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72428" y="6469184"/>
            <a:ext cx="2286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Artist rendering, NASA S5 mission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9392" y="6272588"/>
            <a:ext cx="5679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Hornby, Gregory S.; Al Globus; Derek S. Linden; Jason D. </a:t>
            </a:r>
            <a:r>
              <a:rPr lang="en-US" sz="1200" dirty="0" err="1"/>
              <a:t>Lohn</a:t>
            </a:r>
            <a:r>
              <a:rPr lang="en-US" sz="1200" dirty="0"/>
              <a:t> (September 2006). </a:t>
            </a:r>
            <a:r>
              <a:rPr lang="en-US" sz="1200" dirty="0" smtClean="0"/>
              <a:t>Automated </a:t>
            </a:r>
            <a:r>
              <a:rPr lang="en-US" sz="1200" dirty="0"/>
              <a:t>antenna design with evolutionary algorithms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2263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00" y="165949"/>
            <a:ext cx="9062518" cy="540221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Better, Cheaper and Faster than Humans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Faster is key for the Open Public Alerts era</a:t>
            </a:r>
          </a:p>
          <a:p>
            <a:r>
              <a:rPr lang="en-US" dirty="0" smtClean="0"/>
              <a:t>ML can become the tool for automatizing </a:t>
            </a:r>
            <a:r>
              <a:rPr lang="en-US" dirty="0" err="1" smtClean="0"/>
              <a:t>detchar</a:t>
            </a:r>
            <a:r>
              <a:rPr lang="en-US" dirty="0" smtClean="0"/>
              <a:t> activities that are near-real time data analysis related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89300" y="890687"/>
            <a:ext cx="8126050" cy="5932608"/>
            <a:chOff x="429226" y="1650644"/>
            <a:chExt cx="8086124" cy="5172650"/>
          </a:xfrm>
        </p:grpSpPr>
        <p:sp>
          <p:nvSpPr>
            <p:cNvPr id="4" name="TextBox 3"/>
            <p:cNvSpPr txBox="1"/>
            <p:nvPr/>
          </p:nvSpPr>
          <p:spPr>
            <a:xfrm>
              <a:off x="429226" y="6176963"/>
              <a:ext cx="80861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Ernest et al</a:t>
              </a:r>
              <a:r>
                <a:rPr lang="da-DK" dirty="0" smtClean="0"/>
                <a:t>.,</a:t>
              </a:r>
              <a:r>
                <a:rPr lang="en-US" dirty="0"/>
                <a:t> Genetic Fuzzy based Artificial Intelligence for Unmanned Combat Aerial</a:t>
              </a:r>
            </a:p>
            <a:p>
              <a:r>
                <a:rPr lang="en-US" dirty="0"/>
                <a:t>Vehicle Control in Simulated Air Combat </a:t>
              </a:r>
              <a:r>
                <a:rPr lang="en-US" dirty="0" smtClean="0"/>
                <a:t>Missions,</a:t>
              </a:r>
              <a:r>
                <a:rPr lang="da-DK" dirty="0" smtClean="0"/>
                <a:t>  J </a:t>
              </a:r>
              <a:r>
                <a:rPr lang="da-DK" dirty="0"/>
                <a:t>Def Manag 2016, 6:1</a:t>
              </a:r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400" y="1650644"/>
              <a:ext cx="7626667" cy="445733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13510" y="946680"/>
            <a:ext cx="7494604" cy="5000218"/>
            <a:chOff x="517713" y="1117127"/>
            <a:chExt cx="6238875" cy="4162426"/>
          </a:xfrm>
        </p:grpSpPr>
        <p:pic>
          <p:nvPicPr>
            <p:cNvPr id="3074" name="Picture 2" descr="Retired United States Air Force Colonel Gene Lee, in a flight simulator, takes part in simulated air combat versus artificial intelligence technology developed by a team comprised of industry, US Air Force and University of Cincinnati representatives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713" y="1117127"/>
              <a:ext cx="6238875" cy="4162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17713" y="1179294"/>
              <a:ext cx="58575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Retired United States Air Force Colonel Gene Lee in simulated air combat versus an A.I.</a:t>
              </a:r>
            </a:p>
            <a:p>
              <a:r>
                <a:rPr lang="en-US" sz="1200" i="1" dirty="0">
                  <a:solidFill>
                    <a:schemeClr val="bg1"/>
                  </a:solidFill>
                </a:rPr>
                <a:t>Image by Lisa </a:t>
              </a:r>
              <a:r>
                <a:rPr lang="en-US" sz="1200" i="1" dirty="0" err="1">
                  <a:solidFill>
                    <a:schemeClr val="bg1"/>
                  </a:solidFill>
                </a:rPr>
                <a:t>Ventre</a:t>
              </a:r>
              <a:r>
                <a:rPr lang="en-US" sz="1200" i="1" dirty="0">
                  <a:solidFill>
                    <a:schemeClr val="bg1"/>
                  </a:solidFill>
                </a:rPr>
                <a:t>, University of Cincinnati</a:t>
              </a:r>
            </a:p>
            <a:p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19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008" y="-73547"/>
            <a:ext cx="7886700" cy="2074364"/>
          </a:xfrm>
        </p:spPr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hance to study, </a:t>
            </a:r>
            <a:r>
              <a:rPr lang="en-US" dirty="0"/>
              <a:t>understand and solve the problem </a:t>
            </a:r>
            <a:r>
              <a:rPr lang="en-US" dirty="0" smtClean="0"/>
              <a:t>off-line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6539"/>
            <a:ext cx="9143645" cy="36304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954" y="4762123"/>
            <a:ext cx="87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Distilling free-form natural laws from experimental </a:t>
            </a:r>
            <a:r>
              <a:rPr lang="en-US" sz="1200" dirty="0" smtClean="0"/>
              <a:t>data, M </a:t>
            </a:r>
            <a:r>
              <a:rPr lang="en-US" sz="1200" dirty="0"/>
              <a:t>Schmidt, H Lipson - </a:t>
            </a:r>
            <a:r>
              <a:rPr lang="en-US" sz="1200" dirty="0" smtClean="0"/>
              <a:t>Science</a:t>
            </a:r>
            <a:r>
              <a:rPr lang="en-US" sz="1200" dirty="0"/>
              <a:t>, 2009</a:t>
            </a:r>
          </a:p>
          <a:p>
            <a:endParaRPr lang="en-US" sz="1200" dirty="0"/>
          </a:p>
        </p:txBody>
      </p:sp>
      <p:pic>
        <p:nvPicPr>
          <p:cNvPr id="4098" name="Picture 2" descr="Image result for eureq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6" y="0"/>
            <a:ext cx="8926151" cy="687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37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791073" cy="1158844"/>
          </a:xfrm>
        </p:spPr>
        <p:txBody>
          <a:bodyPr>
            <a:normAutofit/>
          </a:bodyPr>
          <a:lstStyle/>
          <a:p>
            <a:r>
              <a:rPr lang="en-US" dirty="0"/>
              <a:t>ML can solve some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28" y="1047843"/>
            <a:ext cx="9218975" cy="1432807"/>
          </a:xfrm>
        </p:spPr>
        <p:txBody>
          <a:bodyPr/>
          <a:lstStyle/>
          <a:p>
            <a:r>
              <a:rPr lang="en-US" dirty="0" smtClean="0"/>
              <a:t>but it is just a TOOL</a:t>
            </a:r>
          </a:p>
          <a:p>
            <a:r>
              <a:rPr lang="en-US" dirty="0"/>
              <a:t>w</a:t>
            </a:r>
            <a:r>
              <a:rPr lang="en-US" dirty="0" smtClean="0"/>
              <a:t>e must </a:t>
            </a:r>
            <a:r>
              <a:rPr lang="en-US" dirty="0"/>
              <a:t>study and understand the problem very deeply to be successful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911" y="2057400"/>
            <a:ext cx="36385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7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machine learni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" y="-1"/>
            <a:ext cx="9139014" cy="706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86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tip of the iceberg alas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860" y="-57150"/>
            <a:ext cx="4547377" cy="691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90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7338"/>
            <a:ext cx="11220450" cy="841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792" y="918482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a recent collection of ongoing activities in LVC MLA group see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2018 April APS presentation (Kai </a:t>
            </a:r>
            <a:r>
              <a:rPr lang="en-US" dirty="0" err="1" smtClean="0"/>
              <a:t>Staats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LIGO Document </a:t>
            </a:r>
            <a:r>
              <a:rPr lang="en-US" dirty="0" smtClean="0"/>
              <a:t>G1800169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07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395" y="0"/>
            <a:ext cx="7886700" cy="6147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Circa 2006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88" y="614723"/>
            <a:ext cx="8718919" cy="21159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064" y="2984198"/>
            <a:ext cx="86599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expected signals have a very low signal to noise ratio (SNR) with uncertain and varied waveforms.</a:t>
            </a:r>
          </a:p>
          <a:p>
            <a:endParaRPr lang="en-US" sz="1600" dirty="0" smtClean="0"/>
          </a:p>
          <a:p>
            <a:r>
              <a:rPr lang="en-US" sz="1600" dirty="0" smtClean="0"/>
              <a:t>Evolutionary computing based search algorithms can be trained to find signals in non-</a:t>
            </a:r>
            <a:r>
              <a:rPr lang="en-US" sz="1600" dirty="0"/>
              <a:t>G</a:t>
            </a:r>
            <a:r>
              <a:rPr lang="en-US" sz="1600" dirty="0" smtClean="0"/>
              <a:t>aussian noise. </a:t>
            </a:r>
          </a:p>
          <a:p>
            <a:endParaRPr lang="en-US" sz="1600" dirty="0" smtClean="0"/>
          </a:p>
          <a:p>
            <a:pPr lvl="1"/>
            <a:r>
              <a:rPr lang="en-US" sz="1600" dirty="0" smtClean="0"/>
              <a:t>We used realistic interferometric detector noise as opposed to </a:t>
            </a:r>
            <a:r>
              <a:rPr lang="en-US" sz="1600" dirty="0"/>
              <a:t>G</a:t>
            </a:r>
            <a:r>
              <a:rPr lang="en-US" sz="1600" dirty="0" smtClean="0"/>
              <a:t>aussian noise to evolve the population of our algorithm.</a:t>
            </a:r>
          </a:p>
          <a:p>
            <a:pPr lvl="1"/>
            <a:endParaRPr lang="en-US" sz="1600" dirty="0"/>
          </a:p>
          <a:p>
            <a:r>
              <a:rPr lang="en-US" sz="1600" dirty="0" smtClean="0"/>
              <a:t>Tests with Burst injections (SG, Q:8.9, 250Hz) at 90%CL:</a:t>
            </a:r>
          </a:p>
          <a:p>
            <a:r>
              <a:rPr lang="en-US" sz="1600" dirty="0" smtClean="0"/>
              <a:t>generation 100:  	2.7×10</a:t>
            </a:r>
            <a:r>
              <a:rPr lang="en-US" sz="1600" baseline="30000" dirty="0" smtClean="0"/>
              <a:t>7</a:t>
            </a:r>
            <a:r>
              <a:rPr lang="en-US" sz="1600" dirty="0" smtClean="0"/>
              <a:t> false alarms / year for peak amplitude 3.5 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2.3×10</a:t>
            </a:r>
            <a:r>
              <a:rPr lang="en-US" sz="1600" baseline="30000" dirty="0" smtClean="0"/>
              <a:t>7</a:t>
            </a:r>
            <a:r>
              <a:rPr lang="en-US" sz="1600" dirty="0" smtClean="0"/>
              <a:t> false alarms / year for peak amplitude 5</a:t>
            </a:r>
          </a:p>
          <a:p>
            <a:r>
              <a:rPr lang="en-US" sz="1600" dirty="0" smtClean="0"/>
              <a:t>generation 199:	1.6 × 10</a:t>
            </a:r>
            <a:r>
              <a:rPr lang="en-US" sz="1600" baseline="30000" dirty="0" smtClean="0"/>
              <a:t>5</a:t>
            </a:r>
            <a:r>
              <a:rPr lang="en-US" sz="1600" dirty="0" smtClean="0"/>
              <a:t> false alarms / year for peak amplitude 3.5 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6.5 × 10</a:t>
            </a:r>
            <a:r>
              <a:rPr lang="en-US" sz="1600" baseline="30000" dirty="0" smtClean="0"/>
              <a:t>−6</a:t>
            </a:r>
            <a:r>
              <a:rPr lang="en-US" sz="1600" dirty="0" smtClean="0"/>
              <a:t> false alarms / year for peak amplitude 5</a:t>
            </a:r>
          </a:p>
          <a:p>
            <a:pPr lvl="1"/>
            <a:endParaRPr lang="en-US" sz="1600" dirty="0"/>
          </a:p>
          <a:p>
            <a:r>
              <a:rPr lang="en-US" sz="1600" i="1" dirty="0" smtClean="0"/>
              <a:t>It took roughly five days to complete 199 generations on a 64 bit, 1.8 GHz processor with a 1 MB cache and 1 GB DDR PC3200 RAM.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16421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928" y="-588474"/>
            <a:ext cx="8346301" cy="464521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For every Discovery there are numerous subthreshold events in the </a:t>
            </a:r>
            <a:r>
              <a:rPr lang="en-US" sz="3600" dirty="0" smtClean="0"/>
              <a:t>Data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Can </a:t>
            </a:r>
            <a:r>
              <a:rPr lang="en-US" sz="2800" dirty="0" smtClean="0"/>
              <a:t>ML help to design a deeper search?</a:t>
            </a:r>
            <a:br>
              <a:rPr lang="en-US" sz="2800" dirty="0" smtClean="0"/>
            </a:br>
            <a:r>
              <a:rPr lang="en-US" dirty="0"/>
              <a:t/>
            </a:r>
            <a:br>
              <a:rPr lang="en-US" dirty="0"/>
            </a:b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80706" y="4865016"/>
            <a:ext cx="8628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Matching Matched Filtering with Deep Networks for Gravitational-Wave Astronomy</a:t>
            </a:r>
            <a:br>
              <a:rPr lang="en-US" sz="1600" dirty="0"/>
            </a:br>
            <a:r>
              <a:rPr lang="en-US" sz="1600" dirty="0"/>
              <a:t>Hunter </a:t>
            </a:r>
            <a:r>
              <a:rPr lang="en-US" sz="1600" dirty="0" err="1"/>
              <a:t>Gabbard</a:t>
            </a:r>
            <a:r>
              <a:rPr lang="en-US" sz="1600" dirty="0"/>
              <a:t>, Michael Williams, Fergus Hayes, and Chris Messenger</a:t>
            </a:r>
            <a:br>
              <a:rPr lang="en-US" sz="1600" dirty="0"/>
            </a:br>
            <a:r>
              <a:rPr lang="en-US" sz="1600" dirty="0"/>
              <a:t>Phys. Rev. Lett. </a:t>
            </a:r>
            <a:r>
              <a:rPr lang="en-US" sz="1600" b="1" dirty="0"/>
              <a:t>120</a:t>
            </a:r>
            <a:r>
              <a:rPr lang="en-US" sz="1600" dirty="0"/>
              <a:t>, 141103, 2018</a:t>
            </a:r>
            <a:br>
              <a:rPr lang="en-US" sz="1600" dirty="0"/>
            </a:br>
            <a:r>
              <a:rPr lang="en-US" sz="1600" dirty="0"/>
              <a:t>“</a:t>
            </a:r>
            <a:r>
              <a:rPr lang="en-US" sz="1600" i="1" dirty="0"/>
              <a:t>Since the claim of matched-filtering optimality is applicable only in the Gaussian noise case, there exists the potential for deep networks to exceed the sensitivity of existing matched filtering approaches in real data.”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630" y="2222513"/>
            <a:ext cx="6862526" cy="25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1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097" y="365126"/>
            <a:ext cx="8344861" cy="48062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era will come when </a:t>
            </a:r>
            <a:r>
              <a:rPr lang="en-US" dirty="0"/>
              <a:t>the statistical properties of the detector Noise background will be intertwined with </a:t>
            </a:r>
            <a:r>
              <a:rPr lang="en-US" dirty="0" smtClean="0"/>
              <a:t>common detections and even more sub-threshold </a:t>
            </a:r>
            <a:r>
              <a:rPr lang="en-US" dirty="0" smtClean="0"/>
              <a:t>GW </a:t>
            </a:r>
            <a:r>
              <a:rPr lang="en-US" dirty="0" smtClean="0"/>
              <a:t>events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=&gt; </a:t>
            </a:r>
            <a:r>
              <a:rPr lang="en-US" sz="3600" dirty="0" smtClean="0"/>
              <a:t>estimation </a:t>
            </a:r>
            <a:r>
              <a:rPr lang="en-US" sz="3600" dirty="0"/>
              <a:t>of </a:t>
            </a:r>
            <a:r>
              <a:rPr lang="en-US" sz="3600" dirty="0" smtClean="0"/>
              <a:t>significance will be more </a:t>
            </a:r>
            <a:r>
              <a:rPr lang="en-US" sz="3600" dirty="0" smtClean="0"/>
              <a:t>difficult</a:t>
            </a:r>
            <a:br>
              <a:rPr lang="en-US" sz="3600" dirty="0" smtClean="0"/>
            </a:br>
            <a:r>
              <a:rPr lang="en-US" sz="3600" dirty="0" smtClean="0"/>
              <a:t>=&gt; how will we determine the background?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3463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2131"/>
          </a:xfrm>
        </p:spPr>
        <p:txBody>
          <a:bodyPr/>
          <a:lstStyle/>
          <a:p>
            <a:r>
              <a:rPr lang="en-US" dirty="0" smtClean="0"/>
              <a:t>The Unknown Unknown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8425"/>
            <a:ext cx="7886700" cy="48594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-Provided that it exists and as long as it is a transient, burst searches are ?well?-equipped to find such signal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More detectors will be tremendous help</a:t>
            </a:r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 err="1" smtClean="0"/>
              <a:t>multimessenger</a:t>
            </a:r>
            <a:r>
              <a:rPr lang="en-US" dirty="0" smtClean="0"/>
              <a:t> counterpart exist would be even better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Presently the Unknown Unknown is a Data Characterization problem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8650" y="2351315"/>
            <a:ext cx="68066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**as long as the signal is in Gaussian noise**.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799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and Detector Characterization are intertwined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community has tremendous experience to characterize </a:t>
            </a:r>
            <a:r>
              <a:rPr lang="en-US" dirty="0" err="1" smtClean="0"/>
              <a:t>hoft</a:t>
            </a:r>
            <a:r>
              <a:rPr lang="en-US" dirty="0" smtClean="0"/>
              <a:t> data</a:t>
            </a:r>
          </a:p>
          <a:p>
            <a:r>
              <a:rPr lang="en-US" dirty="0" smtClean="0"/>
              <a:t>+ look for transients in a </a:t>
            </a:r>
            <a:r>
              <a:rPr lang="en-US" dirty="0" smtClean="0"/>
              <a:t>large number of </a:t>
            </a:r>
            <a:r>
              <a:rPr lang="en-US" dirty="0" smtClean="0"/>
              <a:t> </a:t>
            </a:r>
            <a:r>
              <a:rPr lang="en-US" dirty="0" smtClean="0"/>
              <a:t>additional channels and find correlations with </a:t>
            </a:r>
            <a:r>
              <a:rPr lang="en-US" dirty="0" err="1" smtClean="0"/>
              <a:t>hoft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KUDOS to </a:t>
            </a:r>
            <a:r>
              <a:rPr lang="en-US" dirty="0" err="1" smtClean="0"/>
              <a:t>detchar</a:t>
            </a:r>
            <a:r>
              <a:rPr lang="en-US" dirty="0" smtClean="0"/>
              <a:t> personnel</a:t>
            </a:r>
          </a:p>
          <a:p>
            <a:r>
              <a:rPr lang="en-US" dirty="0" smtClean="0"/>
              <a:t>Data Cleaning in O2 is also proven useful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The burst searches </a:t>
            </a:r>
            <a:r>
              <a:rPr lang="en-US" dirty="0" smtClean="0">
                <a:sym typeface="Wingdings" panose="05000000000000000000" pitchFamily="2" charset="2"/>
              </a:rPr>
              <a:t>can be still be limited </a:t>
            </a:r>
            <a:r>
              <a:rPr lang="en-US" dirty="0" smtClean="0">
                <a:sym typeface="Wingdings" panose="05000000000000000000" pitchFamily="2" charset="2"/>
              </a:rPr>
              <a:t>by detector related glitch rate.</a:t>
            </a: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5964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3439</TotalTime>
  <Words>782</Words>
  <Application>Microsoft Office PowerPoint</Application>
  <PresentationFormat>On-screen Show (4:3)</PresentationFormat>
  <Paragraphs>121</Paragraphs>
  <Slides>20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Why Machine Learning?</vt:lpstr>
      <vt:lpstr>PowerPoint Presentation</vt:lpstr>
      <vt:lpstr>PowerPoint Presentation</vt:lpstr>
      <vt:lpstr>PowerPoint Presentation</vt:lpstr>
      <vt:lpstr>Circa 2006</vt:lpstr>
      <vt:lpstr>For every Discovery there are numerous subthreshold events in the Data  Can ML help to design a deeper search?  </vt:lpstr>
      <vt:lpstr>The era will come when the statistical properties of the detector Noise background will be intertwined with common detections and even more sub-threshold GW events  =&gt; estimation of significance will be more difficult =&gt; how will we determine the background?</vt:lpstr>
      <vt:lpstr>The Unknown Unknown </vt:lpstr>
      <vt:lpstr>Data and Detector Characterization are intertwined</vt:lpstr>
      <vt:lpstr>Characterize the Auxiliary Channel Data in order Characterize the DETECTOR</vt:lpstr>
      <vt:lpstr>High Dimensionality Example: Protein Folding</vt:lpstr>
      <vt:lpstr>The GOOD news</vt:lpstr>
      <vt:lpstr>Supervised/Unsupervised</vt:lpstr>
      <vt:lpstr>One does not have to understand what the ML ‘black box’ does…</vt:lpstr>
      <vt:lpstr>Data Representation Example: Drug Discovery</vt:lpstr>
      <vt:lpstr>It does not have to be a problem that is only solvable by ML, as long as it is cheaper and faster by ML</vt:lpstr>
      <vt:lpstr>Better, Cheaper and Faster than Humans</vt:lpstr>
      <vt:lpstr>Chance to study, understand and solve the problem off-line </vt:lpstr>
      <vt:lpstr>ML can solve some problems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Machine Learning?</dc:title>
  <dc:creator>Zsuzsa</dc:creator>
  <cp:lastModifiedBy>Zsuzsa</cp:lastModifiedBy>
  <cp:revision>78</cp:revision>
  <dcterms:created xsi:type="dcterms:W3CDTF">2018-05-07T18:03:56Z</dcterms:created>
  <dcterms:modified xsi:type="dcterms:W3CDTF">2018-05-14T00:11:36Z</dcterms:modified>
</cp:coreProperties>
</file>