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34"/>
  </p:notesMasterIdLst>
  <p:handoutMasterIdLst>
    <p:handoutMasterId r:id="rId35"/>
  </p:handoutMasterIdLst>
  <p:sldIdLst>
    <p:sldId id="257" r:id="rId2"/>
    <p:sldId id="256" r:id="rId3"/>
    <p:sldId id="260" r:id="rId4"/>
    <p:sldId id="286" r:id="rId5"/>
    <p:sldId id="277" r:id="rId6"/>
    <p:sldId id="263" r:id="rId7"/>
    <p:sldId id="287" r:id="rId8"/>
    <p:sldId id="261" r:id="rId9"/>
    <p:sldId id="270" r:id="rId10"/>
    <p:sldId id="296" r:id="rId11"/>
    <p:sldId id="291" r:id="rId12"/>
    <p:sldId id="274" r:id="rId13"/>
    <p:sldId id="278" r:id="rId14"/>
    <p:sldId id="285" r:id="rId15"/>
    <p:sldId id="264" r:id="rId16"/>
    <p:sldId id="279" r:id="rId17"/>
    <p:sldId id="265" r:id="rId18"/>
    <p:sldId id="275" r:id="rId19"/>
    <p:sldId id="266" r:id="rId20"/>
    <p:sldId id="281" r:id="rId21"/>
    <p:sldId id="283" r:id="rId22"/>
    <p:sldId id="276" r:id="rId23"/>
    <p:sldId id="269" r:id="rId24"/>
    <p:sldId id="282" r:id="rId25"/>
    <p:sldId id="272" r:id="rId26"/>
    <p:sldId id="289" r:id="rId27"/>
    <p:sldId id="290" r:id="rId28"/>
    <p:sldId id="293" r:id="rId29"/>
    <p:sldId id="280" r:id="rId30"/>
    <p:sldId id="267" r:id="rId31"/>
    <p:sldId id="294" r:id="rId32"/>
    <p:sldId id="295" r:id="rId33"/>
  </p:sldIdLst>
  <p:sldSz cx="9144000" cy="6858000" type="screen4x3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970D"/>
    <a:srgbClr val="FB8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0"/>
    <p:restoredTop sz="94665"/>
  </p:normalViewPr>
  <p:slideViewPr>
    <p:cSldViewPr>
      <p:cViewPr>
        <p:scale>
          <a:sx n="85" d="100"/>
          <a:sy n="85" d="100"/>
        </p:scale>
        <p:origin x="1032" y="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9" d="100"/>
          <a:sy n="99" d="100"/>
        </p:scale>
        <p:origin x="356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50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50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031A3-2744-DA44-94D7-DFE165EBDDE0}" type="datetimeFigureOut">
              <a:rPr lang="en-US" smtClean="0"/>
              <a:t>8/23/18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40750"/>
            <a:ext cx="3078163" cy="450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8540750"/>
            <a:ext cx="3078163" cy="450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FD2DC-50D0-E748-873D-4DDBB5F52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25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4492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3338" y="674688"/>
            <a:ext cx="4495800" cy="3371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270375"/>
            <a:ext cx="5207000" cy="40465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42338"/>
            <a:ext cx="3078163" cy="4492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8542338"/>
            <a:ext cx="3078162" cy="4492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6AA19DB-D4B6-394D-9295-CE196903AD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68987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8FCAE289-7D11-794A-A9EA-26666C67548A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107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10B302CF-9192-E74D-BE19-CF24B36459C9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499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F83FFC98-31B4-5347-A731-52B70E6AF90E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047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F83FFC98-31B4-5347-A731-52B70E6AF90E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34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EFBAEDCF-D238-2C4C-ABB9-A23C288274D1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82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4BF95B7A-6FEE-1848-A8A2-1AFF713FAE03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768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CB650DE4-572E-9949-BE29-196737D64245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485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45DDFA6A-156C-7844-806A-B3C523208E9C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59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45DDFA6A-156C-7844-806A-B3C523208E9C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495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428757F7-1972-7D40-99A2-2BB0303B3F5C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470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66AA8D48-A25F-0241-86E4-5D933ACF229E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599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7C514662-251E-434D-972C-F5AE0C7009B0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8773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3FFB1F32-BB02-8748-9976-B5BAF363926D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941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3FFB1F32-BB02-8748-9976-B5BAF363926D}" type="slidenum">
              <a:rPr lang="en-US" altLang="en-US" sz="1200"/>
              <a:pPr/>
              <a:t>31</a:t>
            </a:fld>
            <a:endParaRPr lang="en-US" altLang="en-US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928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71FD0B31-02D2-D244-8D35-1690075D0CAB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044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10B302CF-9192-E74D-BE19-CF24B36459C9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637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10B302CF-9192-E74D-BE19-CF24B36459C9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885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0BE09C54-907E-AF4A-85E3-450571426C4A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3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4CF040C4-2679-6040-ADC3-9F9BB44867EB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555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4CF040C4-2679-6040-ADC3-9F9BB44867EB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02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DF6B828C-7A5F-F349-83FE-221E7ED8593C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966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238CF-D50A-474B-8DD3-4470F10BEF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851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601D2-35B2-B247-9184-C6B6D34F82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313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90835-F13E-164F-8326-641EC12F59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170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>
              <a:defRPr/>
            </a:pPr>
            <a:r>
              <a:rPr lang="en-US" dirty="0" smtClean="0"/>
              <a:t>Simona Miller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0" i="1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>
              <a:defRPr/>
            </a:pPr>
            <a:r>
              <a:rPr lang="en-US" dirty="0" smtClean="0"/>
              <a:t>LIGO SURF 2018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0" i="0">
                <a:solidFill>
                  <a:schemeClr val="bg1">
                    <a:lumMod val="6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>
              <a:defRPr/>
            </a:pPr>
            <a:fld id="{AB3FDCAF-C57B-CF47-B994-1242BC6A188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7347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CFFB3-CE95-1A45-8009-BE96D10480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535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AD437-202B-6749-8E27-9D8B6FE146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95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871FC-9740-6B49-8412-61A64F8513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427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E9CDF-32D6-CB44-99EF-5CF6872439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866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CF5CF-270B-BD46-8899-169FA1ACE7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345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8A8B8-B493-4F4D-AA9C-88FCD08F81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010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7F143-429E-EE4C-9BE6-EA20CC8E5B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44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Simona Miller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1" i="1">
                <a:solidFill>
                  <a:schemeClr val="bg1">
                    <a:lumMod val="65000"/>
                  </a:schemeClr>
                </a:solidFill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  <a:latin typeface="Helvetica" charset="0"/>
              </a:defRPr>
            </a:lvl1pPr>
          </a:lstStyle>
          <a:p>
            <a:pPr>
              <a:defRPr/>
            </a:pPr>
            <a:fld id="{E263039F-F338-9742-8F95-32FB916A14F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76200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21920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graphicFrame>
        <p:nvGraphicFramePr>
          <p:cNvPr id="1036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Photo Editor Photo" r:id="rId14" imgW="4409524" imgH="3219899" progId="MSPhotoEd.3">
                  <p:embed/>
                </p:oleObj>
              </mc:Choice>
              <mc:Fallback>
                <p:oleObj name="Photo Editor Photo" r:id="rId14" imgW="4409524" imgH="3219899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 userDrawn="1"/>
        </p:nvSpPr>
        <p:spPr bwMode="auto">
          <a:xfrm>
            <a:off x="0" y="1219200"/>
            <a:ext cx="9144000" cy="76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cxnSp>
        <p:nvCxnSpPr>
          <p:cNvPr id="4" name="Straight Connector 3"/>
          <p:cNvCxnSpPr>
            <a:stCxn id="2" idx="1"/>
            <a:endCxn id="1035" idx="3"/>
          </p:cNvCxnSpPr>
          <p:nvPr userDrawn="1"/>
        </p:nvCxnSpPr>
        <p:spPr bwMode="auto">
          <a:xfrm flipV="1">
            <a:off x="0" y="1238250"/>
            <a:ext cx="9132888" cy="190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2"/>
        <a:buChar char="l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2"/>
        <a:buChar char="l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hyperlink" Target="https://dcc.ligo.org/LIGO-T1800231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31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3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5"/>
          <a:stretch>
            <a:fillRect/>
          </a:stretch>
        </p:blipFill>
        <p:spPr bwMode="auto">
          <a:xfrm>
            <a:off x="-38583" y="0"/>
            <a:ext cx="9182583" cy="688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65100" y="76200"/>
            <a:ext cx="8674100" cy="2514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5400" b="1" kern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Modeling and Measuring Eccentricity in Binary Black Hole </a:t>
            </a:r>
            <a:r>
              <a:rPr lang="en-US" sz="5400" b="1" kern="0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Inspirals</a:t>
            </a:r>
            <a:r>
              <a:rPr lang="en-US" sz="5400" b="1" kern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5400" b="1" kern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65100" y="4953000"/>
            <a:ext cx="4114800" cy="1828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Simona Miller</a:t>
            </a:r>
          </a:p>
          <a:p>
            <a:pPr algn="l">
              <a:defRPr/>
            </a:pPr>
            <a:endParaRPr lang="en-US" sz="800" kern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algn="l">
              <a:defRPr/>
            </a:pPr>
            <a:r>
              <a:rPr lang="en-US" sz="1800" kern="0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Smith College ‘20</a:t>
            </a:r>
          </a:p>
          <a:p>
            <a:pPr algn="l">
              <a:defRPr/>
            </a:pPr>
            <a:r>
              <a:rPr lang="en-US" sz="1800" kern="0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LIGO SURF 2018</a:t>
            </a:r>
          </a:p>
          <a:p>
            <a:pPr algn="l">
              <a:defRPr/>
            </a:pPr>
            <a:endParaRPr lang="en-US" sz="800" kern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algn="l">
              <a:defRPr/>
            </a:pPr>
            <a:r>
              <a:rPr lang="en-US" sz="1800" kern="0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Mentors: Jonah </a:t>
            </a:r>
            <a:r>
              <a:rPr lang="en-US" sz="1800" kern="0" dirty="0" err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Kanner</a:t>
            </a:r>
            <a:r>
              <a:rPr lang="en-US" sz="1800" kern="0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, Alan </a:t>
            </a:r>
            <a:r>
              <a:rPr lang="en-US" sz="1800" kern="0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Weinstein, Tom Callister</a:t>
            </a:r>
            <a:endParaRPr lang="en-US" sz="1800" kern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873172" y="6340997"/>
            <a:ext cx="2302658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1600" kern="0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DCC: </a:t>
            </a:r>
            <a:r>
              <a:rPr lang="mr-IN" sz="1600" dirty="0">
                <a:solidFill>
                  <a:schemeClr val="bg1"/>
                </a:solidFill>
                <a:hlinkClick r:id="rId3" tooltip="LIGO-T1800231-v1"/>
              </a:rPr>
              <a:t>LIGO-T1800231-v1</a:t>
            </a:r>
            <a:endParaRPr lang="en-US" sz="1600" kern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276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72D7634-83E3-5F4D-978B-62038FEBA973}" type="slidenum">
              <a:rPr lang="en-US" altLang="en-US" sz="1400">
                <a:solidFill>
                  <a:schemeClr val="bg1">
                    <a:lumMod val="65000"/>
                  </a:schemeClr>
                </a:solidFill>
                <a:latin typeface="Calibri Light" charset="0"/>
                <a:ea typeface="Calibri Light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400" dirty="0">
              <a:solidFill>
                <a:schemeClr val="bg1">
                  <a:lumMod val="65000"/>
                </a:schemeClr>
              </a:solidFill>
              <a:latin typeface="Calibri Light" charset="0"/>
              <a:ea typeface="Calibri Light" charset="0"/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4114800" cy="1143000"/>
          </a:xfrm>
        </p:spPr>
        <p:txBody>
          <a:bodyPr/>
          <a:lstStyle/>
          <a:p>
            <a:r>
              <a:rPr lang="en-US" altLang="en-US" smtClean="0">
                <a:latin typeface="Calibri" charset="0"/>
                <a:ea typeface="Calibri" charset="0"/>
                <a:cs typeface="Calibri" charset="0"/>
              </a:rPr>
              <a:t>My Waveform</a:t>
            </a: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7652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4" t="-4974"/>
          <a:stretch/>
        </p:blipFill>
        <p:spPr bwMode="auto">
          <a:xfrm>
            <a:off x="457200" y="1219200"/>
            <a:ext cx="401002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572000" y="1435100"/>
            <a:ext cx="4094382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736275" y="546100"/>
            <a:ext cx="396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altLang="en-US" kern="0" smtClean="0">
                <a:latin typeface="Calibri" charset="0"/>
                <a:ea typeface="Calibri" charset="0"/>
                <a:cs typeface="Calibri" charset="0"/>
              </a:rPr>
              <a:t>EccentricTD</a:t>
            </a:r>
            <a:endParaRPr lang="en-US" altLang="en-US" kern="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648200" y="76200"/>
            <a:ext cx="0" cy="6019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2159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dirty="0">
                <a:latin typeface="Calibri" charset="0"/>
                <a:ea typeface="Calibri" charset="0"/>
                <a:cs typeface="Calibri" charset="0"/>
              </a:rPr>
              <a:t>Modeling Eccentricity: </a:t>
            </a:r>
            <a:r>
              <a:rPr lang="en-US" altLang="en-US" sz="3000" dirty="0" smtClean="0">
                <a:latin typeface="Calibri" charset="0"/>
                <a:ea typeface="Calibri" charset="0"/>
                <a:cs typeface="Calibri" charset="0"/>
              </a:rPr>
              <a:t>Phase Angle </a:t>
            </a:r>
            <a:r>
              <a:rPr lang="en-US" altLang="en-US" sz="3000" dirty="0">
                <a:latin typeface="Calibri" charset="0"/>
                <a:ea typeface="Calibri" charset="0"/>
                <a:cs typeface="Calibri" charset="0"/>
              </a:rPr>
              <a:t>Evolution</a:t>
            </a:r>
            <a:endParaRPr lang="en-US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FDCAF-C57B-CF47-B994-1242BC6A1887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553834" y="1612493"/>
            <a:ext cx="8590166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marL="342900" indent="-342900">
              <a:buFont typeface="Courier New" charset="0"/>
              <a:buChar char="o"/>
            </a:pP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Matched filtering keys in on the </a:t>
            </a:r>
            <a:r>
              <a:rPr lang="en-US" altLang="en-US" b="1" dirty="0" smtClean="0">
                <a:latin typeface="Calibri" charset="0"/>
                <a:ea typeface="Calibri" charset="0"/>
                <a:cs typeface="Calibri" charset="0"/>
              </a:rPr>
              <a:t>phase</a:t>
            </a: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 of waveform</a:t>
            </a:r>
          </a:p>
          <a:p>
            <a:pPr marL="342900" indent="-342900">
              <a:buFont typeface="Courier New" charset="0"/>
              <a:buChar char="o"/>
            </a:pPr>
            <a:endParaRPr lang="en-US" altLang="en-US" sz="800" dirty="0" smtClean="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Courier New" charset="0"/>
              <a:buChar char="o"/>
            </a:pP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Phase can be extracted without a specific template/waveform model </a:t>
            </a:r>
          </a:p>
          <a:p>
            <a:pPr marL="342900" indent="-342900">
              <a:buFont typeface="Courier New" charset="0"/>
              <a:buChar char="o"/>
            </a:pPr>
            <a:endParaRPr lang="en-US" altLang="en-US" sz="800" dirty="0" smtClean="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Courier New" charset="0"/>
              <a:buChar char="o"/>
            </a:pP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Can therefore be used to measure eccentricity directly </a:t>
            </a:r>
            <a:r>
              <a:rPr lang="en-US" altLang="en-US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 develop a statistic for this</a:t>
            </a: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"/>
          <a:stretch>
            <a:fillRect/>
          </a:stretch>
        </p:blipFill>
        <p:spPr bwMode="auto">
          <a:xfrm>
            <a:off x="4572000" y="4304119"/>
            <a:ext cx="3369687" cy="109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4650602"/>
            <a:ext cx="2362200" cy="57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9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38500" y="629443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47F7B5C-9975-2841-AB60-E08BEA685545}" type="slidenum">
              <a:rPr lang="en-US" altLang="en-US" sz="1400">
                <a:solidFill>
                  <a:schemeClr val="bg1">
                    <a:lumMod val="65000"/>
                  </a:schemeClr>
                </a:solidFill>
                <a:latin typeface="Calibri Light" charset="0"/>
                <a:ea typeface="Calibri Light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altLang="en-US" sz="1400" dirty="0">
              <a:solidFill>
                <a:schemeClr val="bg1">
                  <a:lumMod val="65000"/>
                </a:schemeClr>
              </a:solidFill>
              <a:latin typeface="Calibri Light" charset="0"/>
              <a:ea typeface="Calibri Light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98555"/>
            <a:ext cx="7239000" cy="1143000"/>
          </a:xfrm>
        </p:spPr>
        <p:txBody>
          <a:bodyPr/>
          <a:lstStyle/>
          <a:p>
            <a:r>
              <a:rPr lang="en-US" altLang="en-US" sz="3000" dirty="0">
                <a:latin typeface="Calibri" charset="0"/>
                <a:ea typeface="Calibri" charset="0"/>
                <a:cs typeface="Calibri" charset="0"/>
              </a:rPr>
              <a:t>Modeling Eccentricity: </a:t>
            </a:r>
            <a:r>
              <a:rPr lang="en-US" altLang="en-US" sz="3000" dirty="0" smtClean="0">
                <a:latin typeface="Calibri" charset="0"/>
                <a:ea typeface="Calibri" charset="0"/>
                <a:cs typeface="Calibri" charset="0"/>
              </a:rPr>
              <a:t>Phase </a:t>
            </a:r>
            <a:r>
              <a:rPr lang="en-US" altLang="en-US" sz="3000" dirty="0">
                <a:latin typeface="Calibri" charset="0"/>
                <a:ea typeface="Calibri" charset="0"/>
                <a:cs typeface="Calibri" charset="0"/>
              </a:rPr>
              <a:t>Evolution</a:t>
            </a:r>
          </a:p>
        </p:txBody>
      </p:sp>
      <p:pic>
        <p:nvPicPr>
          <p:cNvPr id="3584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95" y="2045854"/>
            <a:ext cx="279400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7" y="3674746"/>
            <a:ext cx="339725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35"/>
          <a:stretch/>
        </p:blipFill>
        <p:spPr bwMode="auto">
          <a:xfrm>
            <a:off x="3604759" y="3409141"/>
            <a:ext cx="5459383" cy="174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TextBox 8"/>
          <p:cNvSpPr txBox="1">
            <a:spLocks noChangeArrowheads="1"/>
          </p:cNvSpPr>
          <p:nvPr/>
        </p:nvSpPr>
        <p:spPr bwMode="auto">
          <a:xfrm>
            <a:off x="391217" y="5066333"/>
            <a:ext cx="859016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marL="342900" indent="-342900">
              <a:buFont typeface="Courier New" charset="0"/>
              <a:buChar char="o"/>
            </a:pP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Chirp shape + sinusoidal component</a:t>
            </a:r>
          </a:p>
          <a:p>
            <a:pPr marL="342900" indent="-342900">
              <a:buFont typeface="Courier New" charset="0"/>
              <a:buChar char="o"/>
            </a:pPr>
            <a:endParaRPr lang="en-US" altLang="en-US" sz="800" dirty="0" smtClean="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Courier New" charset="0"/>
              <a:buChar char="o"/>
            </a:pP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Fitting for </a:t>
            </a:r>
            <a:r>
              <a:rPr lang="en-US" altLang="en-US" sz="2000" dirty="0" err="1" smtClean="0"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altLang="en-US" sz="2000" baseline="-25000" dirty="0" err="1" smtClean="0"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 and M</a:t>
            </a:r>
            <a:r>
              <a:rPr lang="en-US" altLang="en-US" sz="2000" baseline="-25000" dirty="0" smtClean="0">
                <a:latin typeface="Calibri" charset="0"/>
                <a:ea typeface="Calibri" charset="0"/>
                <a:cs typeface="Calibri" charset="0"/>
              </a:rPr>
              <a:t>c </a:t>
            </a: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</a:t>
            </a: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sz="2000" b="1" dirty="0" smtClean="0">
                <a:latin typeface="Calibri" charset="0"/>
                <a:ea typeface="Calibri" charset="0"/>
                <a:cs typeface="Calibri" charset="0"/>
              </a:rPr>
              <a:t>estimated chirp mass with 3.2% error</a:t>
            </a:r>
          </a:p>
          <a:p>
            <a:pPr marL="342900" indent="-342900">
              <a:buFont typeface="Courier New" charset="0"/>
              <a:buChar char="o"/>
            </a:pPr>
            <a:endParaRPr lang="en-US" altLang="en-US" sz="800" dirty="0" smtClean="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Courier New" charset="0"/>
              <a:buChar char="o"/>
            </a:pP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Future work includes deriving expression for sinusoidal component</a:t>
            </a:r>
            <a:endParaRPr lang="en-US" alt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14172" y="3566398"/>
            <a:ext cx="3200400" cy="765967"/>
          </a:xfrm>
          <a:prstGeom prst="rect">
            <a:avLst/>
          </a:prstGeom>
          <a:noFill/>
          <a:ln>
            <a:solidFill>
              <a:srgbClr val="FF0000"/>
            </a:solidFill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2263" y="4332365"/>
            <a:ext cx="2904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libri Light" charset="0"/>
                <a:ea typeface="Calibri Light" charset="0"/>
                <a:cs typeface="Calibri Light" charset="0"/>
              </a:rPr>
              <a:t>w</a:t>
            </a:r>
            <a:r>
              <a:rPr lang="en-US" dirty="0" smtClean="0">
                <a:solidFill>
                  <a:srgbClr val="FF0000"/>
                </a:solidFill>
                <a:latin typeface="Calibri Light" charset="0"/>
                <a:ea typeface="Calibri Light" charset="0"/>
                <a:cs typeface="Calibri Light" charset="0"/>
              </a:rPr>
              <a:t>hen e = 0</a:t>
            </a:r>
            <a:endParaRPr lang="en-US" dirty="0">
              <a:solidFill>
                <a:srgbClr val="FF0000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2"/>
          <a:stretch/>
        </p:blipFill>
        <p:spPr>
          <a:xfrm>
            <a:off x="3531711" y="1503437"/>
            <a:ext cx="5532431" cy="1976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14572" y="4343269"/>
            <a:ext cx="354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.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FDCAF-C57B-CF47-B994-1242BC6A1887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0" y="1143000"/>
            <a:ext cx="9144000" cy="4800600"/>
          </a:xfrm>
          <a:prstGeom prst="rect">
            <a:avLst/>
          </a:prstGeom>
          <a:ln>
            <a:noFill/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0700" y="2286000"/>
            <a:ext cx="5562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Measuring Eccentricity</a:t>
            </a:r>
            <a:endParaRPr lang="en-US" sz="54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8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 dirty="0"/>
          </a:p>
        </p:txBody>
      </p:sp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3C66EC1-7FBA-9145-BD53-17D8B7810879}" type="slidenum">
              <a:rPr lang="en-US" altLang="en-US" sz="1400">
                <a:solidFill>
                  <a:schemeClr val="bg1">
                    <a:lumMod val="65000"/>
                  </a:schemeClr>
                </a:solidFill>
                <a:latin typeface="Calibri Light" charset="0"/>
                <a:ea typeface="Calibri Light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en-US" sz="1400" dirty="0">
              <a:solidFill>
                <a:schemeClr val="bg1">
                  <a:lumMod val="65000"/>
                </a:schemeClr>
              </a:solidFill>
              <a:latin typeface="Calibri Light" charset="0"/>
              <a:ea typeface="Calibri Light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Methodology</a:t>
            </a: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419100" y="1441714"/>
            <a:ext cx="8534400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Courier New" charset="0"/>
              <a:buChar char="o"/>
            </a:pPr>
            <a:r>
              <a:rPr lang="en-US" altLang="en-US" kern="0" dirty="0" smtClean="0">
                <a:latin typeface="Calibri" charset="0"/>
                <a:ea typeface="Calibri" charset="0"/>
                <a:cs typeface="Calibri" charset="0"/>
              </a:rPr>
              <a:t>Simulated eccentric signals (“</a:t>
            </a:r>
            <a:r>
              <a:rPr lang="en-US" altLang="en-US" b="1" kern="0" dirty="0" smtClean="0">
                <a:latin typeface="Calibri" charset="0"/>
                <a:ea typeface="Calibri" charset="0"/>
                <a:cs typeface="Calibri" charset="0"/>
              </a:rPr>
              <a:t>injections</a:t>
            </a:r>
            <a:r>
              <a:rPr lang="en-US" altLang="en-US" kern="0" dirty="0" smtClean="0">
                <a:latin typeface="Calibri" charset="0"/>
                <a:ea typeface="Calibri" charset="0"/>
                <a:cs typeface="Calibri" charset="0"/>
              </a:rPr>
              <a:t>”) using </a:t>
            </a:r>
            <a:r>
              <a:rPr lang="en-US" altLang="en-US" kern="0" dirty="0" err="1" smtClean="0">
                <a:latin typeface="Calibri" charset="0"/>
                <a:ea typeface="Calibri" charset="0"/>
                <a:cs typeface="Calibri" charset="0"/>
              </a:rPr>
              <a:t>EccentricTD</a:t>
            </a:r>
            <a:r>
              <a:rPr lang="en-US" altLang="en-US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kern="0" dirty="0" smtClean="0">
                <a:latin typeface="Calibri" charset="0"/>
                <a:ea typeface="Calibri" charset="0"/>
                <a:cs typeface="Calibri" charset="0"/>
              </a:rPr>
              <a:t>model with Gaussian noise from </a:t>
            </a:r>
            <a:r>
              <a:rPr lang="en-US" altLang="en-US" kern="0" dirty="0" err="1" smtClean="0">
                <a:latin typeface="Calibri" charset="0"/>
                <a:ea typeface="Calibri" charset="0"/>
                <a:cs typeface="Calibri" charset="0"/>
              </a:rPr>
              <a:t>aLIGO</a:t>
            </a:r>
            <a:r>
              <a:rPr lang="en-US" altLang="en-US" kern="0" dirty="0" smtClean="0">
                <a:latin typeface="Calibri" charset="0"/>
                <a:ea typeface="Calibri" charset="0"/>
                <a:cs typeface="Calibri" charset="0"/>
              </a:rPr>
              <a:t> Design noise curve</a:t>
            </a:r>
          </a:p>
          <a:p>
            <a:pPr>
              <a:buFont typeface="Courier New" charset="0"/>
              <a:buChar char="o"/>
            </a:pPr>
            <a:endParaRPr lang="en-US" altLang="en-US" sz="800" kern="0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 charset="0"/>
              <a:buChar char="o"/>
            </a:pPr>
            <a:r>
              <a:rPr lang="en-US" altLang="en-US" kern="0" dirty="0" smtClean="0">
                <a:latin typeface="Calibri" charset="0"/>
                <a:ea typeface="Calibri" charset="0"/>
                <a:cs typeface="Calibri" charset="0"/>
              </a:rPr>
              <a:t>Calculated fraction of </a:t>
            </a:r>
            <a:r>
              <a:rPr lang="en-US" altLang="en-US" b="1" kern="0" dirty="0" smtClean="0">
                <a:latin typeface="Calibri" charset="0"/>
                <a:ea typeface="Calibri" charset="0"/>
                <a:cs typeface="Calibri" charset="0"/>
              </a:rPr>
              <a:t>SNR </a:t>
            </a:r>
            <a:r>
              <a:rPr lang="en-US" altLang="en-US" kern="0" dirty="0" smtClean="0">
                <a:latin typeface="Calibri" charset="0"/>
                <a:ea typeface="Calibri" charset="0"/>
                <a:cs typeface="Calibri" charset="0"/>
              </a:rPr>
              <a:t>(signal to noise ratio) lost if we assume a signal is circular when it has eccentricity</a:t>
            </a:r>
          </a:p>
          <a:p>
            <a:pPr>
              <a:buFont typeface="Courier New" charset="0"/>
              <a:buChar char="o"/>
            </a:pPr>
            <a:endParaRPr lang="en-US" altLang="en-US" sz="800" kern="0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 charset="0"/>
              <a:buChar char="o"/>
            </a:pPr>
            <a:r>
              <a:rPr lang="en-US" altLang="en-US" kern="0" dirty="0" smtClean="0">
                <a:latin typeface="Calibri" charset="0"/>
                <a:ea typeface="Calibri" charset="0"/>
                <a:cs typeface="Calibri" charset="0"/>
              </a:rPr>
              <a:t>Calculated </a:t>
            </a:r>
            <a:r>
              <a:rPr lang="en-US" altLang="en-US" b="1" kern="0" dirty="0" smtClean="0">
                <a:latin typeface="Calibri" charset="0"/>
                <a:ea typeface="Calibri" charset="0"/>
                <a:cs typeface="Calibri" charset="0"/>
              </a:rPr>
              <a:t>likelihood distributions </a:t>
            </a:r>
            <a:r>
              <a:rPr lang="en-US" altLang="en-US" kern="0" dirty="0" smtClean="0">
                <a:latin typeface="Calibri" charset="0"/>
                <a:ea typeface="Calibri" charset="0"/>
                <a:cs typeface="Calibri" charset="0"/>
              </a:rPr>
              <a:t>for parameters</a:t>
            </a:r>
          </a:p>
          <a:p>
            <a:pPr lvl="1">
              <a:buFont typeface="Courier New" charset="0"/>
              <a:buChar char="o"/>
            </a:pPr>
            <a:r>
              <a:rPr lang="en-US" altLang="en-US" sz="2000" kern="0" dirty="0" smtClean="0">
                <a:latin typeface="Calibri" charset="0"/>
                <a:ea typeface="Calibri" charset="0"/>
                <a:cs typeface="Calibri" charset="0"/>
              </a:rPr>
              <a:t>Circular template</a:t>
            </a:r>
          </a:p>
          <a:p>
            <a:pPr lvl="1">
              <a:buFont typeface="Courier New" charset="0"/>
              <a:buChar char="o"/>
            </a:pPr>
            <a:r>
              <a:rPr lang="en-US" altLang="en-US" sz="2000" kern="0" dirty="0" smtClean="0">
                <a:latin typeface="Calibri" charset="0"/>
                <a:ea typeface="Calibri" charset="0"/>
                <a:cs typeface="Calibri" charset="0"/>
              </a:rPr>
              <a:t>Eccentric template</a:t>
            </a:r>
          </a:p>
          <a:p>
            <a:pPr lvl="1">
              <a:buFont typeface="Courier New" charset="0"/>
              <a:buChar char="o"/>
            </a:pPr>
            <a:endParaRPr lang="en-US" altLang="en-US" sz="800" kern="0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 charset="0"/>
              <a:buChar char="o"/>
            </a:pPr>
            <a:r>
              <a:rPr lang="en-US" altLang="en-US" kern="0" dirty="0" smtClean="0">
                <a:latin typeface="Calibri" charset="0"/>
                <a:ea typeface="Calibri" charset="0"/>
                <a:cs typeface="Calibri" charset="0"/>
              </a:rPr>
              <a:t>Expected degeneracies/biases </a:t>
            </a:r>
            <a:r>
              <a:rPr lang="mr-IN" altLang="en-US" kern="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altLang="en-US" kern="0" dirty="0" smtClean="0">
                <a:latin typeface="Calibri" charset="0"/>
                <a:ea typeface="Calibri" charset="0"/>
                <a:cs typeface="Calibri" charset="0"/>
              </a:rPr>
              <a:t> focus on e</a:t>
            </a:r>
            <a:r>
              <a:rPr lang="en-US" altLang="en-US" kern="0" baseline="-25000" dirty="0" smtClean="0"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altLang="en-US" kern="0" dirty="0" smtClean="0">
                <a:latin typeface="Calibri" charset="0"/>
                <a:ea typeface="Calibri" charset="0"/>
                <a:cs typeface="Calibri" charset="0"/>
              </a:rPr>
              <a:t> and mass parameters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8"/>
          <a:stretch/>
        </p:blipFill>
        <p:spPr bwMode="auto">
          <a:xfrm>
            <a:off x="3710609" y="3810000"/>
            <a:ext cx="4747591" cy="88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50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LIGO SURF 2018</a:t>
            </a:r>
            <a:endParaRPr lang="en-US" dirty="0"/>
          </a:p>
        </p:txBody>
      </p:sp>
      <p:sp>
        <p:nvSpPr>
          <p:cNvPr id="378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52877EA-7E63-7241-99E4-53034E67E783}" type="slidenum">
              <a:rPr lang="en-US" altLang="en-US" sz="1400">
                <a:solidFill>
                  <a:schemeClr val="bg1">
                    <a:lumMod val="65000"/>
                  </a:schemeClr>
                </a:solidFill>
                <a:latin typeface="Calibri Light" charset="0"/>
                <a:ea typeface="Calibri Light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en-US" sz="1400" dirty="0">
              <a:solidFill>
                <a:schemeClr val="bg1">
                  <a:lumMod val="65000"/>
                </a:schemeClr>
              </a:solidFill>
              <a:latin typeface="Calibri Light" charset="0"/>
              <a:ea typeface="Calibri Light" charset="0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Calibri" charset="0"/>
                <a:ea typeface="Calibri" charset="0"/>
                <a:cs typeface="Calibri" charset="0"/>
              </a:rPr>
              <a:t>Extracting an eccentric signal with a circular </a:t>
            </a:r>
            <a:r>
              <a:rPr lang="en-US" altLang="en-US" sz="3200" dirty="0" smtClean="0">
                <a:latin typeface="Calibri" charset="0"/>
                <a:ea typeface="Calibri" charset="0"/>
                <a:cs typeface="Calibri" charset="0"/>
              </a:rPr>
              <a:t>template: </a:t>
            </a:r>
            <a:r>
              <a:rPr lang="en-US" altLang="en-US" sz="3200" b="1" dirty="0" smtClean="0">
                <a:latin typeface="Calibri" charset="0"/>
                <a:ea typeface="Calibri" charset="0"/>
                <a:cs typeface="Calibri" charset="0"/>
              </a:rPr>
              <a:t>Lost SNR</a:t>
            </a:r>
            <a:endParaRPr lang="en-US" altLang="en-US" sz="3200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7894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7"/>
          <a:stretch/>
        </p:blipFill>
        <p:spPr bwMode="auto">
          <a:xfrm>
            <a:off x="451190" y="1728518"/>
            <a:ext cx="4501810" cy="429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Simona Miller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066800" y="1705864"/>
            <a:ext cx="2743200" cy="351535"/>
          </a:xfrm>
          <a:prstGeom prst="rect">
            <a:avLst/>
          </a:prstGeom>
          <a:ln>
            <a:noFill/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charset="0"/>
                <a:ea typeface="ＭＳ Ｐゴシック" charset="0"/>
              </a:rPr>
              <a:t>Fraction of SNR Lost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789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686300" y="1728518"/>
            <a:ext cx="4038600" cy="4297548"/>
          </a:xfrm>
        </p:spPr>
        <p:txBody>
          <a:bodyPr/>
          <a:lstStyle/>
          <a:p>
            <a:pPr>
              <a:buFont typeface="Courier New" charset="0"/>
              <a:buChar char="o"/>
            </a:pPr>
            <a:r>
              <a:rPr lang="en-US" altLang="en-US" sz="2600" dirty="0" smtClean="0">
                <a:latin typeface="Calibri" charset="0"/>
                <a:ea typeface="Calibri" charset="0"/>
                <a:cs typeface="Calibri" charset="0"/>
              </a:rPr>
              <a:t>How much SNR is lost if we try to use a quasi-circular “vanilla” template to recover an eccentric signal? </a:t>
            </a:r>
          </a:p>
          <a:p>
            <a:pPr>
              <a:buFont typeface="Courier New" charset="0"/>
              <a:buChar char="o"/>
            </a:pPr>
            <a:endParaRPr lang="en-US" altLang="en-US" sz="160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378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52877EA-7E63-7241-99E4-53034E67E783}" type="slidenum">
              <a:rPr lang="en-US" altLang="en-US" sz="1400">
                <a:solidFill>
                  <a:schemeClr val="bg1">
                    <a:lumMod val="65000"/>
                  </a:schemeClr>
                </a:solidFill>
                <a:latin typeface="Calibri Light" charset="0"/>
                <a:ea typeface="Calibri Light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400" dirty="0">
              <a:solidFill>
                <a:schemeClr val="bg1">
                  <a:lumMod val="65000"/>
                </a:schemeClr>
              </a:solidFill>
              <a:latin typeface="Calibri Light" charset="0"/>
              <a:ea typeface="Calibri Light" charset="0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Calibri" charset="0"/>
                <a:ea typeface="Calibri" charset="0"/>
                <a:cs typeface="Calibri" charset="0"/>
              </a:rPr>
              <a:t>Extracting an eccentric signal with a circular </a:t>
            </a:r>
            <a:r>
              <a:rPr lang="en-US" altLang="en-US" sz="3200" dirty="0" smtClean="0">
                <a:latin typeface="Calibri" charset="0"/>
                <a:ea typeface="Calibri" charset="0"/>
                <a:cs typeface="Calibri" charset="0"/>
              </a:rPr>
              <a:t>template: </a:t>
            </a:r>
            <a:r>
              <a:rPr lang="en-US" altLang="en-US" sz="3200" b="1" dirty="0" smtClean="0">
                <a:latin typeface="Calibri" charset="0"/>
                <a:ea typeface="Calibri" charset="0"/>
                <a:cs typeface="Calibri" charset="0"/>
              </a:rPr>
              <a:t>Likelihood Distributions</a:t>
            </a:r>
            <a:endParaRPr lang="en-US" altLang="en-US" sz="32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789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659204" y="1620844"/>
            <a:ext cx="3352089" cy="2696256"/>
          </a:xfrm>
        </p:spPr>
        <p:txBody>
          <a:bodyPr/>
          <a:lstStyle/>
          <a:p>
            <a:pPr>
              <a:buFont typeface="Courier New" charset="0"/>
              <a:buChar char="o"/>
            </a:pP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What happens if we try to recover the </a:t>
            </a:r>
            <a:r>
              <a:rPr lang="en-US" altLang="en-US" sz="2000" b="1" dirty="0" smtClean="0">
                <a:latin typeface="Calibri" charset="0"/>
                <a:ea typeface="Calibri" charset="0"/>
                <a:cs typeface="Calibri" charset="0"/>
              </a:rPr>
              <a:t>mass</a:t>
            </a: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 parameter from an eccentric signal using a quasi-circular template?</a:t>
            </a:r>
            <a:endParaRPr lang="en-US" alt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5778841" y="3341898"/>
            <a:ext cx="314153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marL="285750" indent="-285750">
              <a:buFont typeface="Courier New" charset="0"/>
              <a:buChar char="o"/>
            </a:pPr>
            <a:r>
              <a:rPr lang="en-US" altLang="en-US" sz="1700" dirty="0" smtClean="0">
                <a:solidFill>
                  <a:srgbClr val="FF0000"/>
                </a:solidFill>
                <a:latin typeface="Calibri Light" charset="0"/>
                <a:ea typeface="Calibri Light" charset="0"/>
                <a:cs typeface="Calibri Light" charset="0"/>
              </a:rPr>
              <a:t>As e</a:t>
            </a:r>
            <a:r>
              <a:rPr lang="en-US" altLang="en-US" sz="1700" baseline="-25000" dirty="0" smtClean="0">
                <a:solidFill>
                  <a:srgbClr val="FF0000"/>
                </a:solidFill>
                <a:latin typeface="Calibri Light" charset="0"/>
                <a:ea typeface="Calibri Light" charset="0"/>
                <a:cs typeface="Calibri Light" charset="0"/>
              </a:rPr>
              <a:t>0</a:t>
            </a:r>
            <a:r>
              <a:rPr lang="en-US" altLang="en-US" sz="1700" dirty="0" smtClean="0">
                <a:solidFill>
                  <a:srgbClr val="FF0000"/>
                </a:solidFill>
                <a:latin typeface="Calibri Light" charset="0"/>
                <a:ea typeface="Calibri Light" charset="0"/>
                <a:cs typeface="Calibri Light" charset="0"/>
              </a:rPr>
              <a:t> increases, our estimates for mass become more and more biased </a:t>
            </a:r>
            <a:r>
              <a:rPr lang="en-US" altLang="en-US" sz="1700" dirty="0" smtClean="0">
                <a:solidFill>
                  <a:srgbClr val="FF0000"/>
                </a:solidFill>
                <a:latin typeface="Calibri Light" charset="0"/>
                <a:ea typeface="Calibri Light" charset="0"/>
                <a:cs typeface="Calibri Light" charset="0"/>
                <a:sym typeface="Wingdings"/>
              </a:rPr>
              <a:t> Explanation: duration in LIGO band.</a:t>
            </a:r>
            <a:endParaRPr lang="en-US" altLang="en-US" sz="1700" dirty="0">
              <a:solidFill>
                <a:srgbClr val="FF0000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72" y="1573566"/>
            <a:ext cx="2346455" cy="2246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020" y="1587457"/>
            <a:ext cx="2475176" cy="23243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001"/>
          <a:stretch/>
        </p:blipFill>
        <p:spPr>
          <a:xfrm>
            <a:off x="2321567" y="1296358"/>
            <a:ext cx="1307849" cy="2029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42" y="3915189"/>
            <a:ext cx="2580914" cy="23786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492" y="3909093"/>
            <a:ext cx="2475176" cy="237867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15825" y="1722099"/>
            <a:ext cx="118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e</a:t>
            </a:r>
            <a:r>
              <a:rPr lang="en-US" sz="1600" baseline="-250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0</a:t>
            </a:r>
            <a:r>
              <a:rPr lang="en-US" sz="16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= 0 </a:t>
            </a:r>
            <a:endParaRPr lang="en-US" sz="1600" dirty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78104" y="1722099"/>
            <a:ext cx="118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e</a:t>
            </a:r>
            <a:r>
              <a:rPr lang="en-US" sz="1600" baseline="-250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0</a:t>
            </a:r>
            <a:r>
              <a:rPr lang="en-US" sz="16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160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= 0.01 </a:t>
            </a:r>
            <a:endParaRPr lang="en-US" sz="1600" dirty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76104" y="4055310"/>
            <a:ext cx="118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e</a:t>
            </a:r>
            <a:r>
              <a:rPr lang="en-US" sz="1600" baseline="-250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0</a:t>
            </a:r>
            <a:r>
              <a:rPr lang="en-US" sz="16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= 0.05 </a:t>
            </a:r>
            <a:endParaRPr lang="en-US" sz="1600" dirty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0" y="4043735"/>
            <a:ext cx="118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e</a:t>
            </a:r>
            <a:r>
              <a:rPr lang="en-US" sz="1600" baseline="-250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0</a:t>
            </a:r>
            <a:r>
              <a:rPr lang="en-US" sz="16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= 0.1 </a:t>
            </a:r>
            <a:endParaRPr lang="en-US" sz="1600" dirty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841" y="4882909"/>
            <a:ext cx="1321312" cy="115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2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399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E3DC521-40F4-0646-BE66-D4577A4A414E}" type="slidenum">
              <a:rPr lang="en-US" altLang="en-US" sz="1400">
                <a:solidFill>
                  <a:schemeClr val="bg1">
                    <a:lumMod val="65000"/>
                  </a:schemeClr>
                </a:solidFill>
                <a:latin typeface="Calibri Light" charset="0"/>
                <a:ea typeface="Calibri Light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en-US" sz="1400" dirty="0">
              <a:solidFill>
                <a:schemeClr val="bg1">
                  <a:lumMod val="65000"/>
                </a:schemeClr>
              </a:solidFill>
              <a:latin typeface="Calibri Light" charset="0"/>
              <a:ea typeface="Calibri Light" charset="0"/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Calibri" charset="0"/>
                <a:ea typeface="Calibri" charset="0"/>
                <a:cs typeface="Calibri" charset="0"/>
              </a:rPr>
              <a:t>Extracting an eccentric signal with an eccentric template: 1D</a:t>
            </a:r>
          </a:p>
        </p:txBody>
      </p:sp>
      <p:pic>
        <p:nvPicPr>
          <p:cNvPr id="39940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t="36815" r="9902" b="36452"/>
          <a:stretch/>
        </p:blipFill>
        <p:spPr>
          <a:xfrm>
            <a:off x="438146" y="2312251"/>
            <a:ext cx="8267707" cy="2667000"/>
          </a:xfrm>
        </p:spPr>
      </p:pic>
      <p:sp>
        <p:nvSpPr>
          <p:cNvPr id="12" name="TextBox 11"/>
          <p:cNvSpPr txBox="1"/>
          <p:nvPr/>
        </p:nvSpPr>
        <p:spPr>
          <a:xfrm>
            <a:off x="1295400" y="1710232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e</a:t>
            </a:r>
            <a:r>
              <a:rPr lang="en-US" baseline="-25000" dirty="0" smtClean="0">
                <a:latin typeface="Calibri Light" charset="0"/>
                <a:ea typeface="Calibri Light" charset="0"/>
                <a:cs typeface="Calibri Light" charset="0"/>
              </a:rPr>
              <a:t>0</a:t>
            </a:r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 = 0.001 </a:t>
            </a:r>
            <a:endParaRPr 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1000" y="1710232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Calibri Light" charset="0"/>
                <a:ea typeface="Calibri Light" charset="0"/>
                <a:cs typeface="Calibri Light" charset="0"/>
              </a:rPr>
              <a:t>e</a:t>
            </a:r>
            <a:r>
              <a:rPr lang="en-US" baseline="-25000" smtClean="0">
                <a:latin typeface="Calibri Light" charset="0"/>
                <a:ea typeface="Calibri Light" charset="0"/>
                <a:cs typeface="Calibri Light" charset="0"/>
              </a:rPr>
              <a:t>0</a:t>
            </a:r>
            <a:r>
              <a:rPr lang="en-US" smtClean="0">
                <a:latin typeface="Calibri Light" charset="0"/>
                <a:ea typeface="Calibri Light" charset="0"/>
                <a:cs typeface="Calibri Light" charset="0"/>
              </a:rPr>
              <a:t> = 0.01 </a:t>
            </a:r>
            <a:endParaRPr 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0400" y="168885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Calibri Light" charset="0"/>
                <a:ea typeface="Calibri Light" charset="0"/>
                <a:cs typeface="Calibri Light" charset="0"/>
              </a:rPr>
              <a:t>e</a:t>
            </a:r>
            <a:r>
              <a:rPr lang="en-US" baseline="-25000" smtClean="0">
                <a:latin typeface="Calibri Light" charset="0"/>
                <a:ea typeface="Calibri Light" charset="0"/>
                <a:cs typeface="Calibri Light" charset="0"/>
              </a:rPr>
              <a:t>0</a:t>
            </a:r>
            <a:r>
              <a:rPr lang="en-US" smtClean="0">
                <a:latin typeface="Calibri Light" charset="0"/>
                <a:ea typeface="Calibri Light" charset="0"/>
                <a:cs typeface="Calibri Light" charset="0"/>
              </a:rPr>
              <a:t> = 0.1 </a:t>
            </a:r>
            <a:endParaRPr 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1500" y="5245282"/>
            <a:ext cx="659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All parameters except eccentricity fixed </a:t>
            </a:r>
            <a:r>
              <a:rPr lang="mr-IN" sz="20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–</a:t>
            </a:r>
            <a:r>
              <a:rPr lang="en-US" sz="20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e.g. we know </a:t>
            </a:r>
            <a:r>
              <a:rPr lang="en-US" sz="2000" dirty="0" err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M</a:t>
            </a:r>
            <a:r>
              <a:rPr lang="en-US" sz="2000" baseline="-25000" dirty="0" err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tot</a:t>
            </a:r>
            <a:r>
              <a:rPr lang="en-US" sz="20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and q by some superhuman knowledge</a:t>
            </a:r>
            <a:endParaRPr lang="en-US" sz="2000" dirty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44" y="5188755"/>
            <a:ext cx="1079756" cy="944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419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4C77A43-1D2E-1648-B7FC-71B58D39C36C}" type="slidenum">
              <a:rPr lang="en-US" altLang="en-US" sz="1400">
                <a:solidFill>
                  <a:schemeClr val="bg1">
                    <a:lumMod val="65000"/>
                  </a:schemeClr>
                </a:solidFill>
                <a:latin typeface="Calibri Light" charset="0"/>
                <a:ea typeface="Calibri Light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400" dirty="0">
              <a:solidFill>
                <a:schemeClr val="bg1">
                  <a:lumMod val="65000"/>
                </a:schemeClr>
              </a:solidFill>
              <a:latin typeface="Calibri Light" charset="0"/>
              <a:ea typeface="Calibri Light" charset="0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latin typeface="Calibri" charset="0"/>
                <a:ea typeface="Calibri" charset="0"/>
                <a:cs typeface="Calibri" charset="0"/>
              </a:rPr>
              <a:t>Extracting an eccentric signal with an eccentric template: 1D</a:t>
            </a:r>
          </a:p>
        </p:txBody>
      </p:sp>
      <p:pic>
        <p:nvPicPr>
          <p:cNvPr id="41990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14467"/>
          <a:stretch/>
        </p:blipFill>
        <p:spPr bwMode="auto">
          <a:xfrm>
            <a:off x="3126639" y="3506500"/>
            <a:ext cx="6017361" cy="253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84"/>
          <a:stretch/>
        </p:blipFill>
        <p:spPr>
          <a:xfrm>
            <a:off x="3714750" y="1431806"/>
            <a:ext cx="2095500" cy="220724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9" t="7343" r="3514" b="48231"/>
          <a:stretch/>
        </p:blipFill>
        <p:spPr>
          <a:xfrm>
            <a:off x="5867400" y="1736577"/>
            <a:ext cx="3044853" cy="1395551"/>
          </a:xfrm>
          <a:prstGeom prst="rect">
            <a:avLst/>
          </a:prstGeom>
        </p:spPr>
      </p:pic>
      <p:sp>
        <p:nvSpPr>
          <p:cNvPr id="4198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3884" y="1477273"/>
            <a:ext cx="3276600" cy="4785912"/>
          </a:xfrm>
        </p:spPr>
        <p:txBody>
          <a:bodyPr/>
          <a:lstStyle/>
          <a:p>
            <a:pPr>
              <a:buFont typeface="Courier New" charset="0"/>
              <a:buChar char="o"/>
            </a:pPr>
            <a:r>
              <a:rPr lang="en-US" altLang="en-US" sz="2000" u="sng" dirty="0" smtClean="0">
                <a:latin typeface="Calibri" charset="0"/>
                <a:ea typeface="Calibri" charset="0"/>
                <a:cs typeface="Calibri" charset="0"/>
              </a:rPr>
              <a:t>Confidence intervals</a:t>
            </a:r>
            <a:r>
              <a:rPr lang="en-US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mr-IN" altLang="en-US" sz="20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 where does 90% of the data fall? 50%? N%</a:t>
            </a:r>
          </a:p>
          <a:p>
            <a:pPr>
              <a:buFont typeface="Courier New" charset="0"/>
              <a:buChar char="o"/>
            </a:pPr>
            <a:endParaRPr lang="en-US" altLang="en-US" sz="2000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 charset="0"/>
              <a:buChar char="o"/>
            </a:pPr>
            <a:endParaRPr lang="en-US" altLang="en-US" sz="2000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 charset="0"/>
              <a:buChar char="o"/>
            </a:pPr>
            <a:endParaRPr lang="en-US" altLang="en-US" sz="2000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 charset="0"/>
              <a:buChar char="o"/>
            </a:pP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With what confidence can we say e </a:t>
            </a:r>
            <a:r>
              <a:rPr lang="en-US" sz="2000" dirty="0"/>
              <a:t>≠</a:t>
            </a: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 0? </a:t>
            </a:r>
          </a:p>
          <a:p>
            <a:pPr lvl="1">
              <a:buFont typeface="Courier New" charset="0"/>
              <a:buChar char="o"/>
            </a:pPr>
            <a:r>
              <a:rPr lang="en-US" altLang="en-US" sz="1400" dirty="0" smtClean="0">
                <a:latin typeface="Calibri" charset="0"/>
                <a:ea typeface="Calibri" charset="0"/>
                <a:cs typeface="Calibri" charset="0"/>
              </a:rPr>
              <a:t>At SNR &gt;= 5, can detect eccentricities greater than 0.1</a:t>
            </a:r>
          </a:p>
          <a:p>
            <a:pPr lvl="1">
              <a:buFont typeface="Courier New" charset="0"/>
              <a:buChar char="o"/>
            </a:pPr>
            <a:r>
              <a:rPr lang="en-US" altLang="en-US" sz="1400" dirty="0" smtClean="0">
                <a:latin typeface="Calibri" charset="0"/>
                <a:ea typeface="Calibri" charset="0"/>
                <a:cs typeface="Calibri" charset="0"/>
              </a:rPr>
              <a:t>For an SNR of, say, 10, we can likely detect eccentricities down to ~0.04</a:t>
            </a:r>
          </a:p>
          <a:p>
            <a:pPr lvl="1">
              <a:buFont typeface="Courier New" charset="0"/>
              <a:buChar char="o"/>
            </a:pPr>
            <a:r>
              <a:rPr lang="en-US" altLang="en-US" sz="1400" dirty="0" smtClean="0">
                <a:latin typeface="Calibri" charset="0"/>
                <a:ea typeface="Calibri" charset="0"/>
                <a:cs typeface="Calibri" charset="0"/>
              </a:rPr>
              <a:t>Assuming all other parameters are known</a:t>
            </a:r>
            <a:endParaRPr lang="en-US" alt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387022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aLIGO</a:t>
            </a:r>
            <a:r>
              <a:rPr lang="en-US" sz="1600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Design noise curve, f</a:t>
            </a:r>
            <a:r>
              <a:rPr lang="en-US" sz="1600" baseline="-25000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low</a:t>
            </a:r>
            <a:r>
              <a:rPr lang="en-US" sz="1600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= 20 Hz</a:t>
            </a:r>
            <a:endParaRPr lang="en-US" sz="16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F064A7E-A312-7C4A-98AE-5656BB8D59F2}" type="slidenum">
              <a:rPr lang="en-US" altLang="en-US" sz="1400">
                <a:solidFill>
                  <a:schemeClr val="bg1">
                    <a:lumMod val="65000"/>
                  </a:schemeClr>
                </a:solidFill>
                <a:latin typeface="Calibri Light" charset="0"/>
                <a:ea typeface="Calibri Light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en-US" sz="1400" dirty="0">
              <a:solidFill>
                <a:schemeClr val="bg1">
                  <a:lumMod val="65000"/>
                </a:schemeClr>
              </a:solidFill>
              <a:latin typeface="Calibri Light" charset="0"/>
              <a:ea typeface="Calibri Light" charset="0"/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latin typeface="Calibri" charset="0"/>
                <a:ea typeface="Calibri" charset="0"/>
                <a:cs typeface="Calibri" charset="0"/>
              </a:rPr>
              <a:t>Extracting an eccentric signal with an eccentric template: 2D</a:t>
            </a:r>
          </a:p>
        </p:txBody>
      </p:sp>
      <p:sp>
        <p:nvSpPr>
          <p:cNvPr id="4403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5421772" cy="457200"/>
          </a:xfrm>
        </p:spPr>
        <p:txBody>
          <a:bodyPr/>
          <a:lstStyle/>
          <a:p>
            <a:pPr>
              <a:buFont typeface="Courier New" charset="0"/>
              <a:buChar char="o"/>
            </a:pP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What happens if instead of just recovering eccentricity, we also recover mass? </a:t>
            </a:r>
            <a:endParaRPr lang="en-US" alt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8"/>
          <a:stretch/>
        </p:blipFill>
        <p:spPr>
          <a:xfrm>
            <a:off x="194733" y="2440576"/>
            <a:ext cx="5616136" cy="37485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9100" y="2107366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 Light" charset="0"/>
                <a:ea typeface="Calibri Light" charset="0"/>
                <a:cs typeface="Calibri Light" charset="0"/>
              </a:rPr>
              <a:t>An example:</a:t>
            </a:r>
            <a:endParaRPr lang="en-US" sz="200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354" y="1527009"/>
            <a:ext cx="2994095" cy="21563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15000" y="3635723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“knowing” mass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226" y="3937514"/>
            <a:ext cx="3243574" cy="22705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46001" y="6113769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m</a:t>
            </a: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arginalizing over mass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0" dirty="0" smtClean="0">
                <a:latin typeface="Calibri Light" charset="0"/>
                <a:ea typeface="Calibri Light" charset="0"/>
                <a:cs typeface="Calibri Light" charset="0"/>
              </a:rPr>
              <a:t>LIGO SURF 2018</a:t>
            </a:r>
            <a:endParaRPr lang="en-US" b="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9BFFA1D-3434-434B-8839-C781D57266CB}" type="slidenum">
              <a:rPr lang="en-US" altLang="en-US" sz="1400">
                <a:solidFill>
                  <a:schemeClr val="bg1">
                    <a:lumMod val="6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en-US" sz="1400" dirty="0">
              <a:solidFill>
                <a:schemeClr val="bg1">
                  <a:lumMod val="6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alibri" charset="0"/>
                <a:ea typeface="Calibri" charset="0"/>
                <a:cs typeface="Calibri" charset="0"/>
              </a:rPr>
              <a:t>Outline</a:t>
            </a:r>
          </a:p>
        </p:txBody>
      </p:sp>
      <p:sp>
        <p:nvSpPr>
          <p:cNvPr id="1536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>
              <a:buFont typeface="Courier New" charset="0"/>
              <a:buChar char="o"/>
            </a:pPr>
            <a:r>
              <a:rPr lang="en-US" altLang="en-US" sz="2600" dirty="0">
                <a:latin typeface="Calibri" charset="0"/>
                <a:ea typeface="Calibri" charset="0"/>
                <a:cs typeface="Calibri" charset="0"/>
              </a:rPr>
              <a:t>What </a:t>
            </a:r>
            <a:r>
              <a:rPr lang="en-US" altLang="en-US" sz="2600" dirty="0" smtClean="0">
                <a:latin typeface="Calibri" charset="0"/>
                <a:ea typeface="Calibri" charset="0"/>
                <a:cs typeface="Calibri" charset="0"/>
              </a:rPr>
              <a:t>is orbital </a:t>
            </a:r>
            <a:r>
              <a:rPr lang="en-US" altLang="en-US" sz="2600" dirty="0">
                <a:latin typeface="Calibri" charset="0"/>
                <a:ea typeface="Calibri" charset="0"/>
                <a:cs typeface="Calibri" charset="0"/>
              </a:rPr>
              <a:t>eccentricity and where does it come from (BBH formation mechanisms)?</a:t>
            </a:r>
          </a:p>
          <a:p>
            <a:pPr>
              <a:buFont typeface="Courier New" charset="0"/>
              <a:buChar char="o"/>
            </a:pPr>
            <a:r>
              <a:rPr lang="en-US" altLang="en-US" sz="2600" dirty="0">
                <a:latin typeface="Calibri" charset="0"/>
                <a:ea typeface="Calibri" charset="0"/>
                <a:cs typeface="Calibri" charset="0"/>
              </a:rPr>
              <a:t>Modeling eccentricity</a:t>
            </a:r>
          </a:p>
          <a:p>
            <a:pPr>
              <a:buFont typeface="Courier New" charset="0"/>
              <a:buChar char="o"/>
            </a:pPr>
            <a:r>
              <a:rPr lang="en-US" altLang="en-US" sz="2600" dirty="0" smtClean="0">
                <a:latin typeface="Calibri" charset="0"/>
                <a:ea typeface="Calibri" charset="0"/>
                <a:cs typeface="Calibri" charset="0"/>
              </a:rPr>
              <a:t>What </a:t>
            </a:r>
            <a:r>
              <a:rPr lang="en-US" altLang="en-US" sz="2600" dirty="0">
                <a:latin typeface="Calibri" charset="0"/>
                <a:ea typeface="Calibri" charset="0"/>
                <a:cs typeface="Calibri" charset="0"/>
              </a:rPr>
              <a:t>happens if we try to fit a circular template to an eccentric signal?</a:t>
            </a:r>
          </a:p>
          <a:p>
            <a:pPr>
              <a:buFont typeface="Courier New" charset="0"/>
              <a:buChar char="o"/>
            </a:pPr>
            <a:r>
              <a:rPr lang="en-US" altLang="en-US" sz="2600" dirty="0">
                <a:latin typeface="Calibri" charset="0"/>
                <a:ea typeface="Calibri" charset="0"/>
                <a:cs typeface="Calibri" charset="0"/>
              </a:rPr>
              <a:t>If we know eccentricity is present, how well can we measure it</a:t>
            </a:r>
            <a:r>
              <a:rPr lang="en-US" altLang="en-US" sz="2600" dirty="0" smtClean="0">
                <a:latin typeface="Calibri" charset="0"/>
                <a:ea typeface="Calibri" charset="0"/>
                <a:cs typeface="Calibri" charset="0"/>
              </a:rPr>
              <a:t>?</a:t>
            </a:r>
            <a:endParaRPr lang="en-US" altLang="en-US" sz="2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Simona Miller</a:t>
            </a:r>
            <a:endParaRPr 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7" y="1981200"/>
            <a:ext cx="5878285" cy="4114800"/>
          </a:xfrm>
        </p:spPr>
      </p:pic>
      <p:sp>
        <p:nvSpPr>
          <p:cNvPr id="7" name="Rectangle 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FDCAF-C57B-CF47-B994-1242BC6A1887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00"/>
          <a:stretch/>
        </p:blipFill>
        <p:spPr>
          <a:xfrm>
            <a:off x="6071106" y="1908024"/>
            <a:ext cx="2869188" cy="2591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1" r="23333"/>
          <a:stretch/>
        </p:blipFill>
        <p:spPr>
          <a:xfrm>
            <a:off x="-1" y="1900367"/>
            <a:ext cx="2777789" cy="25768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837" y="33918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e</a:t>
            </a:r>
            <a:r>
              <a:rPr lang="en-US" baseline="-25000" dirty="0" smtClean="0">
                <a:latin typeface="Calibri Light" charset="0"/>
                <a:ea typeface="Calibri Light" charset="0"/>
                <a:cs typeface="Calibri Light" charset="0"/>
              </a:rPr>
              <a:t>0</a:t>
            </a:r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 = 0.1,</a:t>
            </a:r>
          </a:p>
          <a:p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m</a:t>
            </a:r>
            <a:r>
              <a:rPr lang="en-US" baseline="-25000" dirty="0" smtClean="0">
                <a:latin typeface="Calibri Light" charset="0"/>
                <a:ea typeface="Calibri Light" charset="0"/>
                <a:cs typeface="Calibri Light" charset="0"/>
              </a:rPr>
              <a:t>1 </a:t>
            </a:r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= m</a:t>
            </a:r>
            <a:r>
              <a:rPr lang="en-US" baseline="-25000" dirty="0" smtClean="0">
                <a:latin typeface="Calibri Light" charset="0"/>
                <a:ea typeface="Calibri Light" charset="0"/>
                <a:cs typeface="Calibri Light" charset="0"/>
              </a:rPr>
              <a:t>2 </a:t>
            </a:r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= 30 </a:t>
            </a:r>
            <a:r>
              <a:rPr lang="en-US" dirty="0" err="1" smtClean="0">
                <a:latin typeface="Calibri Light" charset="0"/>
                <a:ea typeface="Calibri Light" charset="0"/>
                <a:cs typeface="Calibri Light" charset="0"/>
              </a:rPr>
              <a:t>M</a:t>
            </a:r>
            <a:r>
              <a:rPr lang="en-US" baseline="-25000" dirty="0" err="1" smtClean="0">
                <a:latin typeface="Calibri Light" charset="0"/>
                <a:ea typeface="Calibri Light" charset="0"/>
                <a:cs typeface="Calibri Light" charset="0"/>
              </a:rPr>
              <a:t>sun</a:t>
            </a:r>
            <a:endParaRPr lang="en-US" dirty="0" smtClean="0">
              <a:latin typeface="Calibri Light" charset="0"/>
              <a:ea typeface="Calibri Light" charset="0"/>
              <a:cs typeface="Calibri Light" charset="0"/>
            </a:endParaRPr>
          </a:p>
          <a:p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Various SNRs</a:t>
            </a:r>
            <a:endParaRPr 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00"/>
          <a:stretch/>
        </p:blipFill>
        <p:spPr>
          <a:xfrm>
            <a:off x="2977202" y="1841308"/>
            <a:ext cx="2983692" cy="26949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9892" y="4627364"/>
            <a:ext cx="1758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SNR = 5</a:t>
            </a:r>
            <a:endParaRPr lang="en-US" dirty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07299" y="4676148"/>
            <a:ext cx="1758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SNR </a:t>
            </a:r>
            <a:r>
              <a:rPr lang="en-US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= 20</a:t>
            </a:r>
            <a:endParaRPr lang="en-US" dirty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76105" y="4649716"/>
            <a:ext cx="1758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SNR </a:t>
            </a:r>
            <a:r>
              <a:rPr lang="en-US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= 40</a:t>
            </a:r>
            <a:endParaRPr lang="en-US" dirty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4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481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CE0D18A-1B9E-7E47-A43D-C3BFB2D0A583}" type="slidenum">
              <a:rPr lang="en-US" altLang="en-US" sz="1400">
                <a:solidFill>
                  <a:schemeClr val="bg1">
                    <a:lumMod val="65000"/>
                  </a:schemeClr>
                </a:solidFill>
                <a:latin typeface="Calibri Light" charset="0"/>
                <a:ea typeface="Calibri Light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 sz="1400" dirty="0">
              <a:solidFill>
                <a:schemeClr val="bg1">
                  <a:lumMod val="65000"/>
                </a:schemeClr>
              </a:solidFill>
              <a:latin typeface="Calibri Light" charset="0"/>
              <a:ea typeface="Calibri Light" charset="0"/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Conclusions</a:t>
            </a: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813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95300" y="1371600"/>
            <a:ext cx="8382000" cy="4724400"/>
          </a:xfrm>
        </p:spPr>
        <p:txBody>
          <a:bodyPr/>
          <a:lstStyle/>
          <a:p>
            <a:pPr>
              <a:buFont typeface="Courier New" charset="0"/>
              <a:buChar char="o"/>
            </a:pP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Bursts at </a:t>
            </a:r>
            <a:r>
              <a:rPr lang="en-US" altLang="en-US" sz="2000" dirty="0" err="1" smtClean="0">
                <a:latin typeface="Calibri" charset="0"/>
                <a:ea typeface="Calibri" charset="0"/>
                <a:cs typeface="Calibri" charset="0"/>
              </a:rPr>
              <a:t>periastron</a:t>
            </a: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 passage characterize eccentric waveform</a:t>
            </a:r>
          </a:p>
          <a:p>
            <a:pPr>
              <a:buFont typeface="Courier New" charset="0"/>
              <a:buChar char="o"/>
            </a:pPr>
            <a:endParaRPr lang="en-US" altLang="en-US" sz="800" b="1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 charset="0"/>
              <a:buChar char="o"/>
            </a:pP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Sinusoidal component of phase evolution</a:t>
            </a:r>
          </a:p>
          <a:p>
            <a:pPr>
              <a:buFont typeface="Courier New" charset="0"/>
              <a:buChar char="o"/>
            </a:pPr>
            <a:endParaRPr lang="en-US" altLang="en-US" sz="800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 charset="0"/>
              <a:buChar char="o"/>
            </a:pP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Extracting an eccentric signal using a quasi-circular waveform causes a </a:t>
            </a:r>
            <a:r>
              <a:rPr lang="en-US" altLang="en-US" sz="2000" b="1" dirty="0" smtClean="0">
                <a:latin typeface="Calibri" charset="0"/>
                <a:ea typeface="Calibri" charset="0"/>
                <a:cs typeface="Calibri" charset="0"/>
              </a:rPr>
              <a:t>loss in SNR </a:t>
            </a: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a </a:t>
            </a:r>
            <a:r>
              <a:rPr lang="en-US" altLang="en-US" sz="2000" b="1" dirty="0" smtClean="0">
                <a:latin typeface="Calibri" charset="0"/>
                <a:ea typeface="Calibri" charset="0"/>
                <a:cs typeface="Calibri" charset="0"/>
              </a:rPr>
              <a:t>prohibits our ability to accurately estimate the mass </a:t>
            </a: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of the system </a:t>
            </a:r>
          </a:p>
          <a:p>
            <a:pPr>
              <a:buFont typeface="Courier New" charset="0"/>
              <a:buChar char="o"/>
            </a:pPr>
            <a:endParaRPr lang="en-US" altLang="en-US" sz="800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 charset="0"/>
              <a:buChar char="o"/>
            </a:pP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At reasonable SNR (~10) we can </a:t>
            </a:r>
            <a:r>
              <a:rPr lang="en-US" altLang="en-US" sz="2000" b="1" dirty="0" smtClean="0">
                <a:latin typeface="Calibri" charset="0"/>
                <a:ea typeface="Calibri" charset="0"/>
                <a:cs typeface="Calibri" charset="0"/>
              </a:rPr>
              <a:t>detect eccentricities of down to 0.04 with ~90% confidence</a:t>
            </a: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, assuming all other parameters are known. </a:t>
            </a:r>
          </a:p>
          <a:p>
            <a:pPr>
              <a:buFont typeface="Courier New" charset="0"/>
              <a:buChar char="o"/>
            </a:pPr>
            <a:endParaRPr lang="en-US" altLang="en-US" sz="800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 charset="0"/>
              <a:buChar char="o"/>
            </a:pP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Eccentricity is somewhat </a:t>
            </a:r>
            <a:r>
              <a:rPr lang="en-US" altLang="en-US" sz="2000" b="1" dirty="0" smtClean="0">
                <a:latin typeface="Calibri" charset="0"/>
                <a:ea typeface="Calibri" charset="0"/>
                <a:cs typeface="Calibri" charset="0"/>
              </a:rPr>
              <a:t>degenerate with mass parameters</a:t>
            </a: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. </a:t>
            </a:r>
          </a:p>
          <a:p>
            <a:pPr>
              <a:buFont typeface="Courier New" charset="0"/>
              <a:buChar char="o"/>
            </a:pPr>
            <a:endParaRPr lang="en-US" altLang="en-US" sz="800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 charset="0"/>
              <a:buChar char="o"/>
            </a:pPr>
            <a:r>
              <a:rPr lang="en-US" altLang="en-US" sz="2000" u="sng" dirty="0" smtClean="0">
                <a:latin typeface="Calibri" charset="0"/>
                <a:ea typeface="Calibri" charset="0"/>
                <a:cs typeface="Calibri" charset="0"/>
              </a:rPr>
              <a:t>Big picture</a:t>
            </a: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: Eccentricity is important for determining BBH formation mechanisms.</a:t>
            </a:r>
          </a:p>
          <a:p>
            <a:pPr>
              <a:buFont typeface="Courier New" charset="0"/>
              <a:buChar char="o"/>
            </a:pPr>
            <a:endParaRPr lang="en-US" altLang="en-US" sz="800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 charset="0"/>
              <a:buChar char="o"/>
            </a:pPr>
            <a:r>
              <a:rPr lang="en-US" altLang="en-US" sz="2000" u="sng" dirty="0" smtClean="0">
                <a:latin typeface="Calibri" charset="0"/>
                <a:ea typeface="Calibri" charset="0"/>
                <a:cs typeface="Calibri" charset="0"/>
              </a:rPr>
              <a:t>Future/offshoots</a:t>
            </a: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: model-independent </a:t>
            </a:r>
            <a:r>
              <a:rPr lang="en-US" altLang="en-US" sz="2000" i="1" dirty="0" smtClean="0"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 statistic, degeneracies with spin</a:t>
            </a:r>
            <a:endParaRPr lang="en-US" alt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4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481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CE0D18A-1B9E-7E47-A43D-C3BFB2D0A583}" type="slidenum">
              <a:rPr lang="en-US" altLang="en-US" sz="1400">
                <a:solidFill>
                  <a:schemeClr val="bg1">
                    <a:lumMod val="65000"/>
                  </a:schemeClr>
                </a:solidFill>
                <a:latin typeface="Calibri Light" charset="0"/>
                <a:ea typeface="Calibri Light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 sz="1400" dirty="0">
              <a:solidFill>
                <a:schemeClr val="bg1">
                  <a:lumMod val="65000"/>
                </a:schemeClr>
              </a:solidFill>
              <a:latin typeface="Calibri Light" charset="0"/>
              <a:ea typeface="Calibri Light" charset="0"/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References</a:t>
            </a: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813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Blanchet, Luc. </a:t>
            </a:r>
            <a:r>
              <a:rPr lang="en-US" sz="11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“Gravitational 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Radiation from Post-Newtonian Sources and </a:t>
            </a:r>
            <a:r>
              <a:rPr lang="en-US" sz="11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Inspiralling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1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Compact 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Binaries,” Living Rev. Relativity, 17 /lrr-2014-2 (2014</a:t>
            </a:r>
            <a:r>
              <a:rPr lang="en-US" sz="11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Biwer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C. M., et al. ”</a:t>
            </a:r>
            <a:r>
              <a:rPr lang="en-US" sz="11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PyCBC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Inference: A Python-based </a:t>
            </a:r>
            <a:r>
              <a:rPr lang="en-US" sz="11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parameterestimation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toolkit </a:t>
            </a:r>
            <a:r>
              <a:rPr lang="en-US" sz="11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for compact-object 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merger signals,” (2018) </a:t>
            </a:r>
            <a:endParaRPr lang="en-US" sz="1100" dirty="0" smtClean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US" sz="1100" dirty="0" smtClean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US" sz="11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Callister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Thomas A. </a:t>
            </a:r>
            <a:r>
              <a:rPr lang="en-US" sz="11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“Improving 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Models of Eccentric Compact Binary </a:t>
            </a:r>
            <a:r>
              <a:rPr lang="en-US" sz="11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Inspirals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,” </a:t>
            </a:r>
            <a:r>
              <a:rPr lang="en-US" sz="11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University of 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Cambridge, (2014) </a:t>
            </a:r>
            <a:endParaRPr lang="en-US" sz="1100" dirty="0" smtClean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East, William B., et al. ”Observing complete gravitational wave signals from dynamical </a:t>
            </a:r>
            <a:r>
              <a:rPr lang="en-US" sz="11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capture 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binaries”, Phys. Rev. D, 87 (2013), [arXiv:1212.0837v2] </a:t>
            </a:r>
            <a:endParaRPr lang="en-US" sz="1100" dirty="0" smtClean="0">
              <a:solidFill>
                <a:schemeClr val="tx2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US" sz="1100" dirty="0" smtClean="0">
              <a:solidFill>
                <a:schemeClr val="tx2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Lower, Marcus E., et al. ”Measuring eccentricity in binary black hole </a:t>
            </a:r>
            <a:r>
              <a:rPr lang="en-US" sz="11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inspirals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with </a:t>
            </a:r>
            <a:r>
              <a:rPr lang="en-US" sz="11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gravitational 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waves,” (2018) </a:t>
            </a:r>
            <a:endParaRPr lang="en-US" sz="1100" dirty="0" smtClean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US" sz="1100" dirty="0" smtClean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Maggiore, Michele. Gravitational Waves: Theory and Experiments, Volume 1, Oxford </a:t>
            </a:r>
            <a:r>
              <a:rPr lang="en-US" sz="11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University 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Press, (2008). </a:t>
            </a:r>
            <a:endParaRPr lang="en-US" sz="1100" dirty="0" smtClean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PyCBC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: Free and open software to study gravitational waves, https://</a:t>
            </a:r>
            <a:r>
              <a:rPr lang="en-US" sz="11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pycbc.org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/ </a:t>
            </a:r>
            <a:endParaRPr lang="en-US" sz="1100" dirty="0" smtClean="0">
              <a:solidFill>
                <a:schemeClr val="tx2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US" sz="1100" dirty="0" smtClean="0">
              <a:solidFill>
                <a:schemeClr val="tx2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Randall, Lisa and </a:t>
            </a:r>
            <a:r>
              <a:rPr lang="en-US" sz="11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Zhong-Zhi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1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Xianyu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. ”Induced </a:t>
            </a:r>
            <a:r>
              <a:rPr lang="en-US" sz="11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Ellipticity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for </a:t>
            </a:r>
            <a:r>
              <a:rPr lang="en-US" sz="11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Inspiraling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Binary Systems,” </a:t>
            </a:r>
            <a:r>
              <a:rPr lang="en-US" sz="11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2018), [arXiv:1708.08569v2] </a:t>
            </a:r>
            <a:endParaRPr lang="en-US" sz="1100" dirty="0" smtClean="0">
              <a:solidFill>
                <a:schemeClr val="tx2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US" sz="1100" dirty="0" smtClean="0">
              <a:solidFill>
                <a:schemeClr val="tx2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Samsing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Johan. ”Eccentric Black Hole Mergers Forming in Stellar Clusters,” (2017), </a:t>
            </a:r>
            <a:r>
              <a:rPr lang="en-US" sz="11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[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arXiv:1711.07452] </a:t>
            </a:r>
            <a:endParaRPr lang="en-US" sz="1100" dirty="0" smtClean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US" sz="11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Sathyaprakasch</a:t>
            </a:r>
            <a:r>
              <a:rPr lang="en-US" sz="11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B.S and Bernard F. Schutz, “Physics, Astrophysics, and Cosmology with Gravitational 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Waves</a:t>
            </a:r>
            <a:r>
              <a:rPr lang="en-US" sz="11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,” 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Living Rev. Relativity, lrr-2009-2, (2009): http://</a:t>
            </a:r>
            <a:r>
              <a:rPr lang="en-US" sz="11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www.livingreviews.org</a:t>
            </a:r>
            <a:r>
              <a:rPr lang="en-US" sz="11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/lrr-2009-2</a:t>
            </a:r>
            <a:r>
              <a:rPr lang="en-US" sz="11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endParaRPr lang="en-US" sz="1600" dirty="0" smtClean="0">
              <a:effectLst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8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501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91B0F0B-3D98-574D-9151-6CDB8C148066}" type="slidenum">
              <a:rPr lang="en-US" altLang="en-US" sz="1400">
                <a:solidFill>
                  <a:schemeClr val="bg1">
                    <a:lumMod val="65000"/>
                  </a:schemeClr>
                </a:solidFill>
                <a:latin typeface="Calibri Light" charset="0"/>
                <a:ea typeface="Calibri Light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en-US" sz="1400" dirty="0">
              <a:solidFill>
                <a:schemeClr val="bg1">
                  <a:lumMod val="65000"/>
                </a:schemeClr>
              </a:solidFill>
              <a:latin typeface="Calibri Light" charset="0"/>
              <a:ea typeface="Calibri Light" charset="0"/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alibri" charset="0"/>
                <a:ea typeface="Calibri" charset="0"/>
                <a:cs typeface="Calibri" charset="0"/>
              </a:rPr>
              <a:t>Acknowledgements</a:t>
            </a:r>
          </a:p>
        </p:txBody>
      </p:sp>
      <p:sp>
        <p:nvSpPr>
          <p:cNvPr id="5018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38862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charset="0"/>
              <a:buNone/>
              <a:tabLst/>
              <a:defRPr/>
            </a:pPr>
            <a:r>
              <a:rPr lang="en-US" altLang="en-US" sz="2600" dirty="0" smtClean="0">
                <a:latin typeface="Calibri" charset="0"/>
                <a:ea typeface="Calibri" charset="0"/>
                <a:cs typeface="Calibri" charset="0"/>
              </a:rPr>
              <a:t>Jonah </a:t>
            </a:r>
            <a:r>
              <a:rPr lang="en-US" altLang="en-US" sz="2600" dirty="0" err="1" smtClean="0">
                <a:latin typeface="Calibri" charset="0"/>
                <a:ea typeface="Calibri" charset="0"/>
                <a:cs typeface="Calibri" charset="0"/>
              </a:rPr>
              <a:t>Kanner</a:t>
            </a:r>
            <a:endParaRPr lang="en-US" altLang="en-US" sz="2600" dirty="0" smtClean="0"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charset="0"/>
              <a:buNone/>
              <a:tabLst/>
              <a:defRPr/>
            </a:pPr>
            <a:r>
              <a:rPr lang="en-US" altLang="en-US" sz="2600" dirty="0" smtClean="0">
                <a:latin typeface="Calibri" charset="0"/>
                <a:ea typeface="Calibri" charset="0"/>
                <a:cs typeface="Calibri" charset="0"/>
              </a:rPr>
              <a:t>Alan Weinstein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charset="0"/>
              <a:buNone/>
              <a:tabLst/>
              <a:defRPr/>
            </a:pPr>
            <a:r>
              <a:rPr lang="en-US" altLang="en-US" sz="2600" dirty="0" smtClean="0">
                <a:latin typeface="Calibri" charset="0"/>
                <a:ea typeface="Calibri" charset="0"/>
                <a:cs typeface="Calibri" charset="0"/>
              </a:rPr>
              <a:t>Tom Callister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charset="0"/>
              <a:buNone/>
              <a:tabLst/>
              <a:defRPr/>
            </a:pPr>
            <a:endParaRPr lang="en-US" altLang="en-US" sz="2600" dirty="0" smtClean="0"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charset="0"/>
              <a:buNone/>
              <a:tabLst/>
              <a:defRPr/>
            </a:pPr>
            <a:r>
              <a:rPr lang="en-US" altLang="en-US" sz="2600" dirty="0" smtClean="0">
                <a:latin typeface="Calibri" charset="0"/>
                <a:ea typeface="Calibri" charset="0"/>
                <a:cs typeface="Calibri" charset="0"/>
              </a:rPr>
              <a:t>LIGO Lab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charset="0"/>
              <a:buNone/>
              <a:tabLst/>
              <a:defRPr/>
            </a:pPr>
            <a:r>
              <a:rPr lang="en-US" altLang="en-US" sz="2600" dirty="0" smtClean="0">
                <a:latin typeface="Calibri" charset="0"/>
                <a:ea typeface="Calibri" charset="0"/>
                <a:cs typeface="Calibri" charset="0"/>
              </a:rPr>
              <a:t>Caltech </a:t>
            </a:r>
            <a:r>
              <a:rPr lang="en-US" altLang="en-US" sz="2600" dirty="0" smtClean="0">
                <a:latin typeface="Calibri" charset="0"/>
                <a:ea typeface="Calibri" charset="0"/>
                <a:cs typeface="Calibri" charset="0"/>
              </a:rPr>
              <a:t>SFP</a:t>
            </a:r>
            <a:endParaRPr lang="en-US" altLang="en-US" sz="2600" dirty="0"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charset="0"/>
              <a:buNone/>
              <a:tabLst/>
              <a:defRPr/>
            </a:pPr>
            <a:r>
              <a:rPr lang="en-US" altLang="en-US" sz="2600" dirty="0" smtClean="0">
                <a:latin typeface="Calibri" charset="0"/>
                <a:ea typeface="Calibri" charset="0"/>
                <a:cs typeface="Calibri" charset="0"/>
              </a:rPr>
              <a:t>LIGO SURF </a:t>
            </a:r>
            <a:endParaRPr lang="en-US" alt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 smtClean="0">
                <a:latin typeface="Calibri" charset="0"/>
                <a:ea typeface="Calibri" charset="0"/>
                <a:cs typeface="Calibri" charset="0"/>
              </a:rPr>
              <a:t>Comparing My Model with </a:t>
            </a:r>
            <a:r>
              <a:rPr lang="en-US" altLang="en-US" sz="3200" dirty="0" err="1" smtClean="0">
                <a:latin typeface="Calibri" charset="0"/>
                <a:ea typeface="Calibri" charset="0"/>
                <a:cs typeface="Calibri" charset="0"/>
              </a:rPr>
              <a:t>EccentricTD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FDCAF-C57B-CF47-B994-1242BC6A1887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58"/>
          <a:stretch/>
        </p:blipFill>
        <p:spPr>
          <a:xfrm>
            <a:off x="304800" y="1739276"/>
            <a:ext cx="4881425" cy="4244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356" y="2161550"/>
            <a:ext cx="3543300" cy="1193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1100" y="3355350"/>
            <a:ext cx="41529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charset="0"/>
              <a:buChar char="o"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As </a:t>
            </a:r>
            <a:r>
              <a:rPr lang="en-US" sz="1800" b="1" dirty="0" smtClean="0">
                <a:latin typeface="Calibri" charset="0"/>
                <a:ea typeface="Calibri" charset="0"/>
                <a:cs typeface="Calibri" charset="0"/>
              </a:rPr>
              <a:t>mass increases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, waveform spends less time in the LIGO band </a:t>
            </a:r>
            <a:r>
              <a:rPr lang="mr-IN" sz="18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less room for mismatch between waveforms.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As </a:t>
            </a:r>
            <a:r>
              <a:rPr lang="en-US" sz="1800" b="1" dirty="0" smtClean="0">
                <a:latin typeface="Calibri" charset="0"/>
                <a:ea typeface="Calibri" charset="0"/>
                <a:cs typeface="Calibri" charset="0"/>
              </a:rPr>
              <a:t>eccentricity increases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, the features from eccentricity become more pronounced </a:t>
            </a:r>
            <a:r>
              <a:rPr lang="mr-IN" sz="18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differences in models more prominent. 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Differences likely come from Newtonian approximations for energy and angular momentum.</a:t>
            </a:r>
            <a:endParaRPr 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1100" y="1684450"/>
            <a:ext cx="415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charset="0"/>
              <a:buChar char="o"/>
            </a:pPr>
            <a:r>
              <a:rPr lang="en-US" sz="1800" b="1" dirty="0" smtClean="0">
                <a:latin typeface="Calibri" charset="0"/>
                <a:ea typeface="Calibri" charset="0"/>
                <a:cs typeface="Calibri" charset="0"/>
              </a:rPr>
              <a:t>Overlap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: essentially dot product between two waveforms</a:t>
            </a:r>
            <a:endParaRPr 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0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317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9EF443D-AD75-0443-A26D-02576F48D5E4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latin typeface="Calibri" charset="0"/>
                <a:ea typeface="Calibri" charset="0"/>
                <a:cs typeface="Calibri" charset="0"/>
              </a:rPr>
              <a:t>EccentricFD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: Frequency Domain</a:t>
            </a:r>
          </a:p>
        </p:txBody>
      </p:sp>
      <p:pic>
        <p:nvPicPr>
          <p:cNvPr id="3174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69332"/>
            <a:ext cx="8305800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Evolution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FDCAF-C57B-CF47-B994-1242BC6A1887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457837"/>
            <a:ext cx="6248400" cy="455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Evolution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FDCAF-C57B-CF47-B994-1242BC6A1887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91906"/>
            <a:ext cx="7620000" cy="475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9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Confidence Levels at Lower SNRs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FDCAF-C57B-CF47-B994-1242BC6A1887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14166"/>
          <a:stretch/>
        </p:blipFill>
        <p:spPr>
          <a:xfrm>
            <a:off x="91440" y="1676400"/>
            <a:ext cx="896112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8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-13744" y="-7592"/>
            <a:ext cx="9144000" cy="6858000"/>
          </a:xfrm>
          <a:prstGeom prst="rect">
            <a:avLst/>
          </a:prstGeom>
          <a:ln>
            <a:solidFill>
              <a:schemeClr val="bg1"/>
            </a:solidFill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FDCAF-C57B-CF47-B994-1242BC6A1887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70"/>
          <a:stretch/>
        </p:blipFill>
        <p:spPr>
          <a:xfrm>
            <a:off x="268931" y="2320833"/>
            <a:ext cx="2190919" cy="1996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50"/>
          <a:stretch/>
        </p:blipFill>
        <p:spPr>
          <a:xfrm>
            <a:off x="2320335" y="2279939"/>
            <a:ext cx="2263490" cy="20779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4"/>
          <a:stretch/>
        </p:blipFill>
        <p:spPr>
          <a:xfrm>
            <a:off x="4534378" y="2285996"/>
            <a:ext cx="2333349" cy="21180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00"/>
          <a:stretch/>
        </p:blipFill>
        <p:spPr>
          <a:xfrm>
            <a:off x="4534378" y="4591110"/>
            <a:ext cx="2323790" cy="20989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33"/>
          <a:stretch/>
        </p:blipFill>
        <p:spPr>
          <a:xfrm>
            <a:off x="4583825" y="227252"/>
            <a:ext cx="2235866" cy="20414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1" r="23333"/>
          <a:stretch/>
        </p:blipFill>
        <p:spPr>
          <a:xfrm>
            <a:off x="6762199" y="2285996"/>
            <a:ext cx="2301853" cy="213532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944" y="22983"/>
            <a:ext cx="42567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SNR = 5</a:t>
            </a:r>
          </a:p>
          <a:p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Mass ratio = 1</a:t>
            </a:r>
          </a:p>
          <a:p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Various total mass and eccentricities</a:t>
            </a:r>
            <a:endParaRPr 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690017" y="3165030"/>
            <a:ext cx="1758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e</a:t>
            </a:r>
            <a:r>
              <a:rPr lang="en-US" sz="1400" baseline="-250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0</a:t>
            </a:r>
            <a:r>
              <a:rPr lang="en-US" sz="14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= 0.1</a:t>
            </a:r>
            <a:endParaRPr lang="en-US" sz="1400" dirty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2805" y="1838721"/>
            <a:ext cx="13211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m</a:t>
            </a:r>
            <a:r>
              <a:rPr lang="en-US" sz="1400" baseline="-250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1 </a:t>
            </a:r>
            <a:r>
              <a:rPr lang="en-US" sz="14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= m</a:t>
            </a:r>
            <a:r>
              <a:rPr lang="en-US" sz="1400" baseline="-250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2 </a:t>
            </a:r>
            <a:r>
              <a:rPr lang="en-US" sz="14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= 5M</a:t>
            </a:r>
            <a:r>
              <a:rPr lang="en-US" sz="1400" baseline="-250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sun</a:t>
            </a:r>
            <a:endParaRPr lang="en-US" sz="1400" dirty="0" smtClean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63072" y="1863632"/>
            <a:ext cx="14526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m</a:t>
            </a:r>
            <a:r>
              <a:rPr lang="en-US" sz="1400" baseline="-250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1 </a:t>
            </a:r>
            <a:r>
              <a:rPr lang="en-US" sz="14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= m</a:t>
            </a:r>
            <a:r>
              <a:rPr lang="en-US" sz="1400" baseline="-250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2 </a:t>
            </a:r>
            <a:r>
              <a:rPr lang="en-US" sz="140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= 10 </a:t>
            </a:r>
            <a:r>
              <a:rPr lang="en-US" sz="1400" dirty="0" err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M</a:t>
            </a:r>
            <a:r>
              <a:rPr lang="en-US" sz="1400" baseline="-25000" dirty="0" err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sun</a:t>
            </a:r>
            <a:endParaRPr lang="en-US" sz="1400" dirty="0" smtClean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99309" y="-7592"/>
            <a:ext cx="14526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m</a:t>
            </a:r>
            <a:r>
              <a:rPr lang="en-US" sz="1400" baseline="-250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1 </a:t>
            </a:r>
            <a:r>
              <a:rPr lang="en-US" sz="14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= m</a:t>
            </a:r>
            <a:r>
              <a:rPr lang="en-US" sz="1400" baseline="-250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2 </a:t>
            </a:r>
            <a:r>
              <a:rPr lang="en-US" sz="140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= 20 </a:t>
            </a:r>
            <a:r>
              <a:rPr lang="en-US" sz="1400" dirty="0" err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M</a:t>
            </a:r>
            <a:r>
              <a:rPr lang="en-US" sz="1400" baseline="-25000" dirty="0" err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sun</a:t>
            </a:r>
            <a:endParaRPr lang="en-US" sz="1400" dirty="0" smtClean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18340" y="1863631"/>
            <a:ext cx="1412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m</a:t>
            </a:r>
            <a:r>
              <a:rPr lang="en-US" sz="1400" baseline="-250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1 </a:t>
            </a:r>
            <a:r>
              <a:rPr lang="en-US" sz="14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= m</a:t>
            </a:r>
            <a:r>
              <a:rPr lang="en-US" sz="1400" baseline="-250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2 </a:t>
            </a:r>
            <a:r>
              <a:rPr lang="en-US" sz="14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=30 </a:t>
            </a:r>
            <a:r>
              <a:rPr lang="en-US" sz="1400" dirty="0" err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M</a:t>
            </a:r>
            <a:r>
              <a:rPr lang="en-US" sz="1400" baseline="-25000" dirty="0" err="1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sun</a:t>
            </a:r>
            <a:endParaRPr lang="en-US" sz="1400" dirty="0" smtClean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3639253" y="1012671"/>
            <a:ext cx="1758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e</a:t>
            </a:r>
            <a:r>
              <a:rPr lang="en-US" sz="1400" baseline="-250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0</a:t>
            </a:r>
            <a:r>
              <a:rPr lang="en-US" sz="14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= 0.05</a:t>
            </a:r>
            <a:endParaRPr lang="en-US" sz="1400" dirty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3525366" y="5571029"/>
            <a:ext cx="1758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e</a:t>
            </a:r>
            <a:r>
              <a:rPr lang="en-US" sz="1400" baseline="-250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0</a:t>
            </a:r>
            <a:r>
              <a:rPr lang="en-US" sz="1400" dirty="0" smtClean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= 0.5</a:t>
            </a:r>
            <a:endParaRPr lang="en-US" sz="1400" dirty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7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0" dirty="0" smtClean="0">
                <a:latin typeface="Calibri Light" charset="0"/>
                <a:ea typeface="Calibri Light" charset="0"/>
                <a:cs typeface="Calibri Light" charset="0"/>
              </a:rPr>
              <a:t>LIGO SURF 2018</a:t>
            </a:r>
            <a:endParaRPr lang="en-US" b="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11EBDC5-60E6-B048-8824-95D951459D03}" type="slidenum">
              <a:rPr lang="en-US" altLang="en-US" sz="1400">
                <a:solidFill>
                  <a:schemeClr val="bg1">
                    <a:lumMod val="6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400" dirty="0">
              <a:solidFill>
                <a:schemeClr val="bg1">
                  <a:lumMod val="6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Background</a:t>
            </a: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46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419600" y="1614675"/>
            <a:ext cx="4456062" cy="4577701"/>
          </a:xfrm>
        </p:spPr>
        <p:txBody>
          <a:bodyPr/>
          <a:lstStyle/>
          <a:p>
            <a:pPr>
              <a:buFont typeface="Courier New" charset="0"/>
              <a:buChar char="o"/>
            </a:pP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Eccentricity </a:t>
            </a:r>
            <a:r>
              <a:rPr lang="en-US" altLang="en-US" sz="2000" dirty="0">
                <a:latin typeface="Calibri" charset="0"/>
                <a:ea typeface="Calibri" charset="0"/>
                <a:cs typeface="Calibri" charset="0"/>
              </a:rPr>
              <a:t>=</a:t>
            </a: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 deviation from circularity</a:t>
            </a:r>
          </a:p>
          <a:p>
            <a:pPr>
              <a:buFont typeface="Courier New" charset="0"/>
              <a:buChar char="o"/>
            </a:pPr>
            <a:endParaRPr lang="en-US" altLang="en-US" sz="800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 charset="0"/>
              <a:buChar char="o"/>
            </a:pP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Motivation</a:t>
            </a:r>
            <a:r>
              <a:rPr lang="en-US" altLang="en-US" sz="2000" dirty="0">
                <a:latin typeface="Calibri" charset="0"/>
                <a:ea typeface="Calibri" charset="0"/>
                <a:cs typeface="Calibri" charset="0"/>
              </a:rPr>
              <a:t>: eccentricity can tell us about </a:t>
            </a:r>
            <a:r>
              <a:rPr lang="en-US" altLang="en-US" sz="2000" b="1" dirty="0">
                <a:latin typeface="Calibri" charset="0"/>
                <a:ea typeface="Calibri" charset="0"/>
                <a:cs typeface="Calibri" charset="0"/>
              </a:rPr>
              <a:t>BBH formation </a:t>
            </a:r>
            <a:r>
              <a:rPr lang="en-US" altLang="en-US" sz="2000" b="1" dirty="0" smtClean="0">
                <a:latin typeface="Calibri" charset="0"/>
                <a:ea typeface="Calibri" charset="0"/>
                <a:cs typeface="Calibri" charset="0"/>
              </a:rPr>
              <a:t>mechanisms</a:t>
            </a:r>
          </a:p>
          <a:p>
            <a:pPr lvl="1">
              <a:buFont typeface="Courier New" charset="0"/>
              <a:buChar char="o"/>
            </a:pPr>
            <a:r>
              <a:rPr lang="en-US" altLang="en-US" b="1" dirty="0" smtClean="0">
                <a:latin typeface="Calibri" charset="0"/>
                <a:ea typeface="Calibri" charset="0"/>
                <a:cs typeface="Calibri" charset="0"/>
              </a:rPr>
              <a:t>Common binary evolution </a:t>
            </a:r>
            <a:r>
              <a:rPr lang="mr-IN" altLang="en-US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dirty="0" smtClean="0">
                <a:latin typeface="Calibri Light" charset="0"/>
                <a:ea typeface="Calibri Light" charset="0"/>
                <a:cs typeface="Calibri Light" charset="0"/>
              </a:rPr>
              <a:t>expected to be circular in the LIGO band </a:t>
            </a:r>
          </a:p>
          <a:p>
            <a:pPr lvl="1">
              <a:buFont typeface="Courier New" charset="0"/>
              <a:buChar char="o"/>
            </a:pPr>
            <a:r>
              <a:rPr lang="en-US" altLang="en-US" b="1" dirty="0" smtClean="0">
                <a:latin typeface="Calibri" charset="0"/>
                <a:ea typeface="Calibri" charset="0"/>
                <a:cs typeface="Calibri" charset="0"/>
              </a:rPr>
              <a:t>Dynamical capture </a:t>
            </a:r>
            <a:r>
              <a:rPr lang="mr-IN" altLang="en-US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dirty="0" smtClean="0">
                <a:latin typeface="Calibri Light" charset="0"/>
                <a:ea typeface="Calibri Light" charset="0"/>
                <a:cs typeface="Calibri Light" charset="0"/>
              </a:rPr>
              <a:t>capture close to merger so eccentricity still present</a:t>
            </a:r>
          </a:p>
          <a:p>
            <a:pPr lvl="1">
              <a:buFont typeface="Courier New" charset="0"/>
              <a:buChar char="o"/>
            </a:pPr>
            <a:r>
              <a:rPr lang="en-US" altLang="en-US" b="1" dirty="0" smtClean="0">
                <a:latin typeface="Calibri" charset="0"/>
                <a:ea typeface="Calibri" charset="0"/>
                <a:cs typeface="Calibri" charset="0"/>
              </a:rPr>
              <a:t>Hierarchical triples </a:t>
            </a:r>
            <a:r>
              <a:rPr lang="mr-IN" altLang="en-US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dirty="0" smtClean="0">
                <a:latin typeface="Calibri Light" charset="0"/>
                <a:ea typeface="Calibri Light" charset="0"/>
                <a:cs typeface="Calibri Light" charset="0"/>
              </a:rPr>
              <a:t>one BBH orbited by another BH; eccentricity induced by angular momentum exchange (</a:t>
            </a:r>
            <a:r>
              <a:rPr lang="en-US" altLang="en-US" dirty="0" err="1" smtClean="0">
                <a:latin typeface="Calibri Light" charset="0"/>
                <a:ea typeface="Calibri Light" charset="0"/>
                <a:cs typeface="Calibri Light" charset="0"/>
              </a:rPr>
              <a:t>Kozai-Lidov</a:t>
            </a:r>
            <a:r>
              <a:rPr lang="en-US" altLang="en-US" dirty="0" smtClean="0">
                <a:latin typeface="Calibri Light" charset="0"/>
                <a:ea typeface="Calibri Light" charset="0"/>
                <a:cs typeface="Calibri Light" charset="0"/>
              </a:rPr>
              <a:t> mechanism</a:t>
            </a:r>
            <a:r>
              <a:rPr lang="en-US" altLang="en-US" dirty="0">
                <a:latin typeface="Calibri Light" charset="0"/>
                <a:ea typeface="Calibri Light" charset="0"/>
                <a:cs typeface="Calibri Light" charset="0"/>
              </a:rPr>
              <a:t>)</a:t>
            </a:r>
            <a:endParaRPr lang="en-US" altLang="en-US" dirty="0" smtClean="0"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1946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81" y="2552640"/>
            <a:ext cx="3798891" cy="315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2"/>
          <p:cNvSpPr txBox="1">
            <a:spLocks noChangeArrowheads="1"/>
          </p:cNvSpPr>
          <p:nvPr/>
        </p:nvSpPr>
        <p:spPr bwMode="auto">
          <a:xfrm>
            <a:off x="679144" y="5767021"/>
            <a:ext cx="3505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sz="900" dirty="0">
                <a:solidFill>
                  <a:schemeClr val="tx2"/>
                </a:solidFill>
              </a:rPr>
              <a:t>Lower, Marcus E., et al. </a:t>
            </a:r>
            <a:r>
              <a:rPr lang="en-US" sz="900" dirty="0" smtClean="0">
                <a:solidFill>
                  <a:schemeClr val="tx2"/>
                </a:solidFill>
              </a:rPr>
              <a:t>“Measuring </a:t>
            </a:r>
            <a:r>
              <a:rPr lang="en-US" sz="900" dirty="0">
                <a:solidFill>
                  <a:schemeClr val="tx2"/>
                </a:solidFill>
              </a:rPr>
              <a:t>eccentricity in binary black hole </a:t>
            </a:r>
            <a:r>
              <a:rPr lang="en-US" sz="900" dirty="0" err="1">
                <a:solidFill>
                  <a:schemeClr val="tx2"/>
                </a:solidFill>
              </a:rPr>
              <a:t>inspirals</a:t>
            </a:r>
            <a:r>
              <a:rPr lang="en-US" sz="900" dirty="0">
                <a:solidFill>
                  <a:schemeClr val="tx2"/>
                </a:solidFill>
              </a:rPr>
              <a:t> with </a:t>
            </a:r>
            <a:r>
              <a:rPr lang="en-US" sz="900" dirty="0" smtClean="0">
                <a:solidFill>
                  <a:schemeClr val="tx2"/>
                </a:solidFill>
              </a:rPr>
              <a:t>gravitational </a:t>
            </a:r>
            <a:r>
              <a:rPr lang="en-US" sz="900" dirty="0">
                <a:solidFill>
                  <a:schemeClr val="tx2"/>
                </a:solidFill>
              </a:rPr>
              <a:t>waves,” (2018) </a:t>
            </a:r>
            <a:endParaRPr lang="en-US" sz="900" dirty="0">
              <a:solidFill>
                <a:schemeClr val="tx2"/>
              </a:solidFill>
              <a:effectLst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Simona Miller</a:t>
            </a:r>
            <a:endParaRPr 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10" name="Picture 4" descr="mage result for eccentric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43" y="1510703"/>
            <a:ext cx="3378530" cy="100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460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189AA71-363B-4740-AA56-26698FC45301}" type="slidenum">
              <a:rPr lang="en-US" altLang="en-US" sz="1400">
                <a:solidFill>
                  <a:schemeClr val="bg1">
                    <a:lumMod val="65000"/>
                  </a:schemeClr>
                </a:solidFill>
                <a:latin typeface="Calibri Light" charset="0"/>
                <a:ea typeface="Calibri Light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en-US" altLang="en-US" sz="1400" dirty="0">
              <a:solidFill>
                <a:schemeClr val="bg1">
                  <a:lumMod val="65000"/>
                </a:schemeClr>
              </a:solidFill>
              <a:latin typeface="Calibri Light" charset="0"/>
              <a:ea typeface="Calibri Light" charset="0"/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More Degeneracies: Mass Ratio</a:t>
            </a: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r="23299"/>
          <a:stretch/>
        </p:blipFill>
        <p:spPr>
          <a:xfrm>
            <a:off x="3043882" y="2280820"/>
            <a:ext cx="2840615" cy="2717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3772" r="23056" b="3299"/>
          <a:stretch/>
        </p:blipFill>
        <p:spPr>
          <a:xfrm>
            <a:off x="6019800" y="2362200"/>
            <a:ext cx="2913943" cy="261692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3350" y="1266778"/>
            <a:ext cx="186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e</a:t>
            </a:r>
            <a:r>
              <a:rPr lang="en-US" baseline="-25000" dirty="0" smtClean="0">
                <a:latin typeface="Calibri Light" charset="0"/>
                <a:ea typeface="Calibri Light" charset="0"/>
                <a:cs typeface="Calibri Light" charset="0"/>
              </a:rPr>
              <a:t>0</a:t>
            </a:r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 = 0.07,</a:t>
            </a:r>
          </a:p>
          <a:p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SNR = 10</a:t>
            </a:r>
            <a:endParaRPr 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38550" y="4979127"/>
            <a:ext cx="186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M</a:t>
            </a:r>
            <a:r>
              <a:rPr lang="en-US" sz="2000" baseline="-25000" dirty="0" err="1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tot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= 30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M</a:t>
            </a:r>
            <a:r>
              <a:rPr lang="en-US" sz="2000" baseline="-25000" dirty="0" err="1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sun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algn="ctr"/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q = 0.5</a:t>
            </a:r>
            <a:endParaRPr lang="en-US" sz="2000" baseline="-25000" dirty="0" smtClean="0">
              <a:solidFill>
                <a:schemeClr val="bg2">
                  <a:lumMod val="10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72250" y="5010140"/>
            <a:ext cx="186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M</a:t>
            </a:r>
            <a:r>
              <a:rPr lang="en-US" sz="2000" baseline="-25000" dirty="0" err="1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tot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= 60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M</a:t>
            </a:r>
            <a:r>
              <a:rPr lang="en-US" sz="2000" baseline="-25000" dirty="0" err="1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sun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algn="ctr"/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q = 0.5</a:t>
            </a:r>
            <a:endParaRPr lang="en-US" sz="2000" baseline="-25000" dirty="0" smtClean="0">
              <a:solidFill>
                <a:schemeClr val="bg2">
                  <a:lumMod val="10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572" r="23333"/>
          <a:stretch/>
        </p:blipFill>
        <p:spPr>
          <a:xfrm>
            <a:off x="38100" y="2349592"/>
            <a:ext cx="2870479" cy="26421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0866" y="4979127"/>
            <a:ext cx="186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M</a:t>
            </a:r>
            <a:r>
              <a:rPr lang="en-US" sz="2000" baseline="-25000" dirty="0" err="1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tot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= 30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M</a:t>
            </a:r>
            <a:r>
              <a:rPr lang="en-US" sz="2000" baseline="-25000" dirty="0" err="1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sun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algn="ctr"/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q = 0.25</a:t>
            </a:r>
            <a:endParaRPr lang="en-US" sz="2000" baseline="-25000" dirty="0" smtClean="0">
              <a:solidFill>
                <a:schemeClr val="bg2">
                  <a:lumMod val="10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460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189AA71-363B-4740-AA56-26698FC45301}" type="slidenum">
              <a:rPr lang="en-US" altLang="en-US" sz="1400">
                <a:solidFill>
                  <a:schemeClr val="bg1">
                    <a:lumMod val="65000"/>
                  </a:schemeClr>
                </a:solidFill>
                <a:latin typeface="Calibri Light" charset="0"/>
                <a:ea typeface="Calibri Light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en-US" altLang="en-US" sz="1400" dirty="0">
              <a:solidFill>
                <a:schemeClr val="bg1">
                  <a:lumMod val="65000"/>
                </a:schemeClr>
              </a:solidFill>
              <a:latin typeface="Calibri Light" charset="0"/>
              <a:ea typeface="Calibri Light" charset="0"/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More Degeneracies: Spin?</a:t>
            </a: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08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1503362"/>
            <a:ext cx="8915400" cy="942605"/>
          </a:xfrm>
        </p:spPr>
        <p:txBody>
          <a:bodyPr/>
          <a:lstStyle/>
          <a:p>
            <a:pPr>
              <a:buFont typeface="Courier New" charset="0"/>
              <a:buChar char="o"/>
            </a:pPr>
            <a:r>
              <a:rPr lang="en-US" altLang="en-US" sz="2200" dirty="0" smtClean="0">
                <a:latin typeface="Calibri" charset="0"/>
                <a:ea typeface="Calibri" charset="0"/>
                <a:cs typeface="Calibri" charset="0"/>
              </a:rPr>
              <a:t>What if we </a:t>
            </a:r>
            <a:r>
              <a:rPr lang="en-US" altLang="en-US" sz="2200" i="1" dirty="0" smtClean="0">
                <a:latin typeface="Calibri" charset="0"/>
                <a:ea typeface="Calibri" charset="0"/>
                <a:cs typeface="Calibri" charset="0"/>
              </a:rPr>
              <a:t>don’t</a:t>
            </a:r>
            <a:r>
              <a:rPr lang="en-US" altLang="en-US" sz="2200" dirty="0" smtClean="0">
                <a:latin typeface="Calibri" charset="0"/>
                <a:ea typeface="Calibri" charset="0"/>
                <a:cs typeface="Calibri" charset="0"/>
              </a:rPr>
              <a:t> know that a signal is eccentric and </a:t>
            </a:r>
            <a:r>
              <a:rPr lang="en-US" altLang="en-US" sz="2200" b="1" dirty="0" smtClean="0">
                <a:latin typeface="Calibri" charset="0"/>
                <a:ea typeface="Calibri" charset="0"/>
                <a:cs typeface="Calibri" charset="0"/>
              </a:rPr>
              <a:t>assume it is circular with aligned spin? </a:t>
            </a:r>
          </a:p>
          <a:p>
            <a:pPr>
              <a:buFont typeface="Courier New" charset="0"/>
              <a:buChar char="o"/>
            </a:pPr>
            <a:endParaRPr lang="en-US" altLang="en-US" sz="2200" dirty="0" smtClean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75" y="3407717"/>
            <a:ext cx="3886200" cy="296721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75" y="2276979"/>
            <a:ext cx="2313929" cy="779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2" y="3425295"/>
            <a:ext cx="4034365" cy="29556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2946" y="2303710"/>
            <a:ext cx="64306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charset="0"/>
              <a:buChar char="o"/>
            </a:pPr>
            <a:r>
              <a:rPr lang="en-US" altLang="en-US" sz="2000" dirty="0">
                <a:latin typeface="Calibri" charset="0"/>
                <a:ea typeface="Calibri" charset="0"/>
                <a:cs typeface="Calibri" charset="0"/>
              </a:rPr>
              <a:t>Problems: differences in </a:t>
            </a:r>
            <a:r>
              <a:rPr lang="en-US" altLang="en-US" sz="2000" dirty="0" err="1">
                <a:latin typeface="Calibri" charset="0"/>
                <a:ea typeface="Calibri" charset="0"/>
                <a:cs typeface="Calibri" charset="0"/>
              </a:rPr>
              <a:t>LALSuite</a:t>
            </a:r>
            <a:r>
              <a:rPr lang="en-US" altLang="en-US" sz="2000" dirty="0">
                <a:latin typeface="Calibri" charset="0"/>
                <a:ea typeface="Calibri" charset="0"/>
                <a:cs typeface="Calibri" charset="0"/>
              </a:rPr>
              <a:t> waveforms at e=0, s=0</a:t>
            </a:r>
          </a:p>
          <a:p>
            <a:pPr marL="342900" indent="-342900">
              <a:buFont typeface="Courier New" charset="0"/>
              <a:buChar char="o"/>
            </a:pPr>
            <a:r>
              <a:rPr lang="en-US" altLang="en-US" sz="2000" u="sng" dirty="0">
                <a:latin typeface="Calibri" charset="0"/>
                <a:ea typeface="Calibri" charset="0"/>
                <a:cs typeface="Calibri" charset="0"/>
              </a:rPr>
              <a:t>Overlap</a:t>
            </a:r>
            <a:r>
              <a:rPr lang="en-US" altLang="en-US" sz="2000" dirty="0">
                <a:latin typeface="Calibri" charset="0"/>
                <a:ea typeface="Calibri" charset="0"/>
                <a:cs typeface="Calibri" charset="0"/>
              </a:rPr>
              <a:t> (essentially dot product between waveforms) all &lt; 0.04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19800" y="367050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e</a:t>
            </a:r>
            <a:r>
              <a:rPr lang="en-US" baseline="-25000" dirty="0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0, </a:t>
            </a:r>
            <a:r>
              <a:rPr lang="en-US" baseline="-25000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injected</a:t>
            </a:r>
            <a:r>
              <a:rPr lang="en-US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 =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0.1</a:t>
            </a:r>
            <a:endParaRPr lang="en-US" dirty="0">
              <a:solidFill>
                <a:schemeClr val="bg2">
                  <a:lumMod val="10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31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781800" cy="1143000"/>
          </a:xfrm>
        </p:spPr>
        <p:txBody>
          <a:bodyPr/>
          <a:lstStyle/>
          <a:p>
            <a:r>
              <a:rPr lang="en-US" sz="3200" dirty="0" smtClean="0"/>
              <a:t>Problems when </a:t>
            </a:r>
            <a:r>
              <a:rPr lang="en-US" sz="3000" dirty="0" smtClean="0"/>
              <a:t>Comparing</a:t>
            </a:r>
            <a:r>
              <a:rPr lang="en-US" sz="3200" dirty="0" smtClean="0"/>
              <a:t> Spinning and Eccentric Templates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FDCAF-C57B-CF47-B994-1242BC6A1887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1447800"/>
            <a:ext cx="8284045" cy="427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5592927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Frequency (Hz)</a:t>
            </a: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669955" y="3190845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h</a:t>
            </a: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0" dirty="0" smtClean="0">
                <a:latin typeface="Calibri Light" charset="0"/>
                <a:ea typeface="Calibri Light" charset="0"/>
                <a:cs typeface="Calibri Light" charset="0"/>
              </a:rPr>
              <a:t>LIGO SURF 2018</a:t>
            </a:r>
            <a:endParaRPr lang="en-US" b="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5F9C24B-BA0D-2C4B-B3B3-A2BA8E89398B}" type="slidenum">
              <a:rPr lang="en-US" altLang="en-US" sz="1400">
                <a:solidFill>
                  <a:schemeClr val="bg1">
                    <a:lumMod val="6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400" dirty="0">
              <a:solidFill>
                <a:schemeClr val="bg1">
                  <a:lumMod val="6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Background</a:t>
            </a:r>
          </a:p>
        </p:txBody>
      </p:sp>
      <p:sp>
        <p:nvSpPr>
          <p:cNvPr id="1741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03212" y="1670659"/>
            <a:ext cx="4575175" cy="4110037"/>
          </a:xfrm>
        </p:spPr>
        <p:txBody>
          <a:bodyPr/>
          <a:lstStyle/>
          <a:p>
            <a:pPr marL="0" indent="0">
              <a:buNone/>
            </a:pPr>
            <a:endParaRPr lang="en-US" altLang="en-US" sz="800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 charset="0"/>
              <a:buChar char="o"/>
            </a:pP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“Shape” of gravitational waveform from binary black hole determined by intrinsic parameters: mass, spin, and eccentricity</a:t>
            </a:r>
          </a:p>
          <a:p>
            <a:pPr marL="0" indent="0">
              <a:buNone/>
            </a:pPr>
            <a:endParaRPr lang="en-US" altLang="en-US" sz="800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 charset="0"/>
              <a:buChar char="o"/>
            </a:pP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However,  eccentricity is currently poorly modeled</a:t>
            </a:r>
          </a:p>
          <a:p>
            <a:pPr lvl="1">
              <a:buFont typeface="Courier New" charset="0"/>
              <a:buChar char="o"/>
            </a:pP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Only one waveform in </a:t>
            </a:r>
            <a:r>
              <a:rPr lang="en-US" altLang="en-US" dirty="0" err="1" smtClean="0">
                <a:latin typeface="Calibri" charset="0"/>
                <a:ea typeface="Calibri" charset="0"/>
                <a:cs typeface="Calibri" charset="0"/>
              </a:rPr>
              <a:t>LALSuite</a:t>
            </a: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lvl="1">
              <a:buFont typeface="Courier New" charset="0"/>
              <a:buChar char="o"/>
            </a:pPr>
            <a:r>
              <a:rPr lang="en-US" altLang="en-US" dirty="0" err="1" smtClean="0">
                <a:latin typeface="Calibri" charset="0"/>
                <a:ea typeface="Calibri" charset="0"/>
                <a:cs typeface="Calibri" charset="0"/>
              </a:rPr>
              <a:t>Inspiral</a:t>
            </a: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 phase only </a:t>
            </a: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Simona Miller</a:t>
            </a:r>
            <a:endParaRPr 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95" y="4162752"/>
            <a:ext cx="4393210" cy="1607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95" y="2002248"/>
            <a:ext cx="4355605" cy="16247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6222505" y="2002248"/>
            <a:ext cx="914400" cy="148323"/>
          </a:xfrm>
          <a:prstGeom prst="rect">
            <a:avLst/>
          </a:prstGeom>
          <a:ln>
            <a:noFill/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200734" y="4142757"/>
            <a:ext cx="914400" cy="148323"/>
          </a:xfrm>
          <a:prstGeom prst="rect">
            <a:avLst/>
          </a:prstGeom>
          <a:ln>
            <a:noFill/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67300" y="1707077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  <a:latin typeface="Calibri Light" charset="0"/>
                <a:ea typeface="Calibri Light" charset="0"/>
                <a:cs typeface="Calibri Light" charset="0"/>
              </a:rPr>
              <a:t>Negligible eccentricity</a:t>
            </a:r>
            <a:endParaRPr lang="en-US" sz="1800" dirty="0">
              <a:solidFill>
                <a:srgbClr val="002060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87344" y="3901295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  <a:latin typeface="Calibri Light" charset="0"/>
                <a:ea typeface="Calibri Light" charset="0"/>
                <a:cs typeface="Calibri Light" charset="0"/>
              </a:rPr>
              <a:t>Non-negligible eccentricity</a:t>
            </a:r>
            <a:endParaRPr lang="en-US" sz="1800" dirty="0">
              <a:solidFill>
                <a:srgbClr val="002060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10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FDCAF-C57B-CF47-B994-1242BC6A1887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0" y="1143000"/>
            <a:ext cx="9144000" cy="4800600"/>
          </a:xfrm>
          <a:prstGeom prst="rect">
            <a:avLst/>
          </a:prstGeom>
          <a:ln>
            <a:noFill/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" y="1600200"/>
            <a:ext cx="7696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Modeling</a:t>
            </a:r>
            <a:r>
              <a:rPr lang="en-US" sz="54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Gravitational Waveforms from </a:t>
            </a:r>
            <a:r>
              <a:rPr lang="en-US" sz="54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Eccentric</a:t>
            </a:r>
            <a:r>
              <a:rPr lang="en-US" sz="54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Binary Black Holes</a:t>
            </a:r>
            <a:endParaRPr lang="en-US" sz="54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 dirty="0"/>
          </a:p>
        </p:txBody>
      </p:sp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3C66EC1-7FBA-9145-BD53-17D8B7810879}" type="slidenum">
              <a:rPr lang="en-US" altLang="en-US" sz="1400">
                <a:solidFill>
                  <a:schemeClr val="bg1">
                    <a:lumMod val="65000"/>
                  </a:schemeClr>
                </a:solidFill>
                <a:latin typeface="Calibri Light" charset="0"/>
                <a:ea typeface="Calibri Light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sz="1400" dirty="0">
              <a:solidFill>
                <a:schemeClr val="bg1">
                  <a:lumMod val="65000"/>
                </a:schemeClr>
              </a:solidFill>
              <a:latin typeface="Calibri Light" charset="0"/>
              <a:ea typeface="Calibri Light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Modeling </a:t>
            </a: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Eccentricity</a:t>
            </a: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685800" y="1980145"/>
            <a:ext cx="7848600" cy="415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US" kern="0" dirty="0" smtClean="0">
                <a:latin typeface="Calibri" charset="0"/>
                <a:ea typeface="Calibri" charset="0"/>
                <a:cs typeface="Calibri" charset="0"/>
              </a:rPr>
              <a:t>I modeled the: </a:t>
            </a:r>
            <a:endParaRPr lang="en-US" altLang="en-US" b="1" kern="0" dirty="0" smtClean="0">
              <a:latin typeface="Calibri Light" charset="0"/>
              <a:ea typeface="Calibri Light" charset="0"/>
              <a:cs typeface="Calibri Light" charset="0"/>
            </a:endParaRPr>
          </a:p>
          <a:p>
            <a:pPr marL="457200" indent="-457200">
              <a:buFont typeface="Monotype Sorts" charset="2"/>
              <a:buAutoNum type="arabicPeriod"/>
            </a:pPr>
            <a:r>
              <a:rPr lang="en-US" altLang="en-US" kern="0" dirty="0" smtClean="0">
                <a:latin typeface="Calibri Light" charset="0"/>
                <a:ea typeface="Calibri Light" charset="0"/>
                <a:cs typeface="Calibri Light" charset="0"/>
              </a:rPr>
              <a:t>Orbital precession </a:t>
            </a:r>
            <a:r>
              <a:rPr lang="en-US" altLang="en-US" kern="0" dirty="0" smtClean="0">
                <a:latin typeface="Calibri Light" charset="0"/>
                <a:ea typeface="Calibri Light" charset="0"/>
                <a:cs typeface="Calibri Light" charset="0"/>
                <a:sym typeface="Wingdings"/>
              </a:rPr>
              <a:t> </a:t>
            </a:r>
            <a:r>
              <a:rPr lang="en-US" altLang="en-US" kern="0" dirty="0" smtClean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en-US" b="1" kern="0" dirty="0" smtClean="0">
                <a:latin typeface="Calibri Light" charset="0"/>
                <a:ea typeface="Calibri Light" charset="0"/>
                <a:cs typeface="Calibri Light" charset="0"/>
              </a:rPr>
              <a:t>Time evolution</a:t>
            </a:r>
            <a:r>
              <a:rPr lang="en-US" altLang="en-US" kern="0" dirty="0" smtClean="0">
                <a:latin typeface="Calibri Light" charset="0"/>
                <a:ea typeface="Calibri Light" charset="0"/>
                <a:cs typeface="Calibri Light" charset="0"/>
              </a:rPr>
              <a:t> of eccentricity</a:t>
            </a:r>
          </a:p>
          <a:p>
            <a:pPr marL="457200" indent="-457200">
              <a:buAutoNum type="arabicPeriod"/>
            </a:pPr>
            <a:endParaRPr lang="en-US" altLang="en-US" sz="800" kern="0" dirty="0" smtClean="0">
              <a:latin typeface="Calibri Light" charset="0"/>
              <a:ea typeface="Calibri Light" charset="0"/>
              <a:cs typeface="Calibri Light" charset="0"/>
            </a:endParaRPr>
          </a:p>
          <a:p>
            <a:pPr marL="457200" indent="-457200">
              <a:buAutoNum type="arabicPeriod"/>
            </a:pPr>
            <a:r>
              <a:rPr lang="en-US" altLang="en-US" kern="0" dirty="0" smtClean="0">
                <a:latin typeface="Calibri Light" charset="0"/>
                <a:ea typeface="Calibri Light" charset="0"/>
                <a:cs typeface="Calibri Light" charset="0"/>
              </a:rPr>
              <a:t>Plus and cross polarizations of the </a:t>
            </a:r>
            <a:r>
              <a:rPr lang="en-US" altLang="en-US" kern="0" dirty="0" err="1" smtClean="0">
                <a:latin typeface="Calibri Light" charset="0"/>
                <a:ea typeface="Calibri Light" charset="0"/>
                <a:cs typeface="Calibri Light" charset="0"/>
              </a:rPr>
              <a:t>inspiral</a:t>
            </a:r>
            <a:r>
              <a:rPr lang="en-US" altLang="en-US" kern="0" dirty="0" smtClean="0">
                <a:latin typeface="Calibri Light" charset="0"/>
                <a:ea typeface="Calibri Light" charset="0"/>
                <a:cs typeface="Calibri Light" charset="0"/>
              </a:rPr>
              <a:t> phase of an eccentric </a:t>
            </a:r>
            <a:r>
              <a:rPr lang="en-US" altLang="en-US" b="1" kern="0" dirty="0" smtClean="0">
                <a:latin typeface="Calibri Light" charset="0"/>
                <a:ea typeface="Calibri Light" charset="0"/>
                <a:cs typeface="Calibri Light" charset="0"/>
              </a:rPr>
              <a:t>waveform</a:t>
            </a:r>
            <a:r>
              <a:rPr lang="en-US" altLang="en-US" kern="0" dirty="0" smtClean="0">
                <a:latin typeface="Calibri Light" charset="0"/>
                <a:ea typeface="Calibri Light" charset="0"/>
                <a:cs typeface="Calibri Light" charset="0"/>
              </a:rPr>
              <a:t> in the time domain</a:t>
            </a:r>
          </a:p>
          <a:p>
            <a:pPr marL="457200" indent="-457200">
              <a:buAutoNum type="arabicPeriod"/>
            </a:pPr>
            <a:endParaRPr lang="en-US" altLang="en-US" sz="800" kern="0" dirty="0" smtClean="0">
              <a:latin typeface="Calibri Light" charset="0"/>
              <a:ea typeface="Calibri Light" charset="0"/>
              <a:cs typeface="Calibri Light" charset="0"/>
            </a:endParaRPr>
          </a:p>
          <a:p>
            <a:pPr marL="457200" indent="-457200">
              <a:buAutoNum type="arabicPeriod"/>
            </a:pPr>
            <a:r>
              <a:rPr lang="en-US" altLang="en-US" b="1" kern="0" dirty="0" smtClean="0">
                <a:latin typeface="Calibri Light" charset="0"/>
                <a:ea typeface="Calibri Light" charset="0"/>
                <a:cs typeface="Calibri Light" charset="0"/>
              </a:rPr>
              <a:t>Phase</a:t>
            </a:r>
            <a:r>
              <a:rPr lang="en-US" altLang="en-US" kern="0" dirty="0" smtClean="0">
                <a:latin typeface="Calibri Light" charset="0"/>
                <a:ea typeface="Calibri Light" charset="0"/>
                <a:cs typeface="Calibri Light" charset="0"/>
              </a:rPr>
              <a:t> of eccentric waveform </a:t>
            </a:r>
          </a:p>
          <a:p>
            <a:pPr>
              <a:buFont typeface="Courier New" charset="0"/>
              <a:buChar char="o"/>
            </a:pPr>
            <a:endParaRPr lang="en-US" altLang="en-US" sz="800" kern="0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 charset="0"/>
              <a:buChar char="o"/>
            </a:pPr>
            <a:endParaRPr lang="en-US" altLang="en-US" sz="2000" kern="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75" y="1254744"/>
            <a:ext cx="2664365" cy="5346181"/>
          </a:xfrm>
          <a:prstGeom prst="rect">
            <a:avLst/>
          </a:prstGeom>
        </p:spPr>
      </p:pic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 dirty="0"/>
          </a:p>
        </p:txBody>
      </p:sp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3C66EC1-7FBA-9145-BD53-17D8B7810879}" type="slidenum">
              <a:rPr lang="en-US" altLang="en-US" sz="1400">
                <a:solidFill>
                  <a:schemeClr val="bg1">
                    <a:lumMod val="65000"/>
                  </a:schemeClr>
                </a:solidFill>
                <a:latin typeface="Calibri Light" charset="0"/>
                <a:ea typeface="Calibri Light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400" dirty="0">
              <a:solidFill>
                <a:schemeClr val="bg1">
                  <a:lumMod val="65000"/>
                </a:schemeClr>
              </a:solidFill>
              <a:latin typeface="Calibri Light" charset="0"/>
              <a:ea typeface="Calibri Light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Modeling </a:t>
            </a: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Eccentricity: Orbits</a:t>
            </a: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228600" y="1557691"/>
            <a:ext cx="5105400" cy="430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Courier New" charset="0"/>
              <a:buChar char="o"/>
            </a:pPr>
            <a:endParaRPr lang="en-US" altLang="en-US" sz="800" kern="0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 charset="0"/>
              <a:buChar char="o"/>
            </a:pPr>
            <a:r>
              <a:rPr lang="en-US" altLang="en-US" sz="2800" kern="0" dirty="0" smtClean="0">
                <a:latin typeface="Calibri" charset="0"/>
                <a:ea typeface="Calibri" charset="0"/>
                <a:cs typeface="Calibri" charset="0"/>
              </a:rPr>
              <a:t>Newtonian orbits vs. GR effects</a:t>
            </a:r>
          </a:p>
          <a:p>
            <a:pPr>
              <a:buFont typeface="Courier New" charset="0"/>
              <a:buChar char="o"/>
            </a:pPr>
            <a:endParaRPr lang="en-US" altLang="en-US" sz="800" kern="0" dirty="0" smtClean="0">
              <a:latin typeface="Calibri" charset="0"/>
              <a:ea typeface="Calibri" charset="0"/>
              <a:cs typeface="Calibri" charset="0"/>
            </a:endParaRPr>
          </a:p>
          <a:p>
            <a:pPr lvl="1">
              <a:buFont typeface="Courier New" charset="0"/>
              <a:buChar char="o"/>
            </a:pPr>
            <a:r>
              <a:rPr lang="en-US" altLang="en-US" sz="2000" kern="0" dirty="0" smtClean="0">
                <a:latin typeface="Calibri" charset="0"/>
                <a:ea typeface="Calibri" charset="0"/>
                <a:cs typeface="Calibri" charset="0"/>
              </a:rPr>
              <a:t>Orbital precession</a:t>
            </a:r>
          </a:p>
          <a:p>
            <a:pPr lvl="1">
              <a:buFont typeface="Courier New" charset="0"/>
              <a:buChar char="o"/>
            </a:pPr>
            <a:r>
              <a:rPr lang="en-US" altLang="en-US" sz="2000" kern="0" dirty="0" smtClean="0">
                <a:latin typeface="Calibri" charset="0"/>
                <a:ea typeface="Calibri" charset="0"/>
                <a:cs typeface="Calibri" charset="0"/>
              </a:rPr>
              <a:t>Can still characterize with </a:t>
            </a:r>
            <a:r>
              <a:rPr lang="en-US" altLang="en-US" sz="2000" i="1" kern="0" dirty="0" err="1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altLang="en-US" sz="2000" i="1" kern="0" baseline="-25000" dirty="0" err="1">
                <a:latin typeface="Calibri" charset="0"/>
                <a:ea typeface="Calibri" charset="0"/>
                <a:cs typeface="Calibri" charset="0"/>
              </a:rPr>
              <a:t>orb</a:t>
            </a:r>
            <a:r>
              <a:rPr lang="en-US" altLang="en-US" sz="2000" kern="0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altLang="en-US" sz="2000" i="1" kern="0" dirty="0"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altLang="en-US" sz="2000" kern="0" dirty="0">
                <a:latin typeface="Calibri" charset="0"/>
                <a:ea typeface="Calibri" charset="0"/>
                <a:cs typeface="Calibri" charset="0"/>
              </a:rPr>
              <a:t> </a:t>
            </a:r>
            <a:endParaRPr lang="en-US" altLang="en-US" sz="2000" kern="0" dirty="0" smtClean="0">
              <a:latin typeface="Calibri" charset="0"/>
              <a:ea typeface="Calibri" charset="0"/>
              <a:cs typeface="Calibri" charset="0"/>
            </a:endParaRPr>
          </a:p>
          <a:p>
            <a:pPr lvl="1">
              <a:buFont typeface="Courier New" charset="0"/>
              <a:buChar char="o"/>
            </a:pPr>
            <a:r>
              <a:rPr lang="en-US" altLang="en-US" sz="2000" kern="0" dirty="0" smtClean="0">
                <a:latin typeface="Calibri" charset="0"/>
                <a:ea typeface="Calibri" charset="0"/>
                <a:cs typeface="Calibri" charset="0"/>
              </a:rPr>
              <a:t>But, d</a:t>
            </a:r>
            <a:r>
              <a:rPr lang="en-US" altLang="en-US" sz="2000" kern="0" dirty="0" smtClean="0">
                <a:latin typeface="Calibri" charset="0"/>
                <a:ea typeface="Calibri" charset="0"/>
                <a:cs typeface="Calibri" charset="0"/>
              </a:rPr>
              <a:t>ue </a:t>
            </a:r>
            <a:r>
              <a:rPr lang="en-US" altLang="en-US" sz="2000" kern="0" dirty="0" smtClean="0">
                <a:latin typeface="Calibri" charset="0"/>
                <a:ea typeface="Calibri" charset="0"/>
                <a:cs typeface="Calibri" charset="0"/>
              </a:rPr>
              <a:t>to gravitational radiation, </a:t>
            </a:r>
            <a:r>
              <a:rPr lang="en-US" altLang="en-US" sz="2000" i="1" kern="0" dirty="0" err="1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altLang="en-US" sz="2000" i="1" kern="0" baseline="-25000" dirty="0" err="1" smtClean="0">
                <a:latin typeface="Calibri" charset="0"/>
                <a:ea typeface="Calibri" charset="0"/>
                <a:cs typeface="Calibri" charset="0"/>
              </a:rPr>
              <a:t>orb</a:t>
            </a:r>
            <a:r>
              <a:rPr lang="en-US" altLang="en-US" sz="2000" kern="0" dirty="0" smtClean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altLang="en-US" sz="2000" i="1" kern="0" dirty="0" smtClean="0"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altLang="en-US" sz="2000" kern="0" dirty="0" smtClean="0">
                <a:latin typeface="Calibri" charset="0"/>
                <a:ea typeface="Calibri" charset="0"/>
                <a:cs typeface="Calibri" charset="0"/>
              </a:rPr>
              <a:t> are evolving </a:t>
            </a:r>
            <a:r>
              <a:rPr lang="en-US" altLang="en-US" sz="2000" kern="0" dirty="0" smtClean="0">
                <a:latin typeface="Calibri" charset="0"/>
                <a:ea typeface="Calibri" charset="0"/>
                <a:cs typeface="Calibri" charset="0"/>
              </a:rPr>
              <a:t>in time</a:t>
            </a:r>
          </a:p>
          <a:p>
            <a:pPr lvl="1">
              <a:buFont typeface="Courier New" charset="0"/>
              <a:buChar char="o"/>
            </a:pPr>
            <a:endParaRPr lang="en-US" sz="800" dirty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 charset="0"/>
              <a:buChar char="o"/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Eccentricity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affects modulation of amplitude and frequency of waveform. </a:t>
            </a:r>
          </a:p>
          <a:p>
            <a:pPr>
              <a:buFont typeface="Courier New" charset="0"/>
              <a:buChar char="o"/>
            </a:pPr>
            <a:endParaRPr lang="en-US" altLang="en-US" sz="2000" kern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709640"/>
            <a:ext cx="3306468" cy="253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2AF26BB-3370-FC46-971F-C978C97FA710}" type="slidenum">
              <a:rPr lang="en-US" altLang="en-US" sz="1400">
                <a:solidFill>
                  <a:schemeClr val="bg1">
                    <a:lumMod val="65000"/>
                  </a:schemeClr>
                </a:solidFill>
                <a:latin typeface="Calibri Light" charset="0"/>
                <a:ea typeface="Calibri Light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400" dirty="0">
              <a:solidFill>
                <a:schemeClr val="bg1">
                  <a:lumMod val="65000"/>
                </a:schemeClr>
              </a:solidFill>
              <a:latin typeface="Calibri Light" charset="0"/>
              <a:ea typeface="Calibri Light" charset="0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alibri" charset="0"/>
                <a:ea typeface="Calibri" charset="0"/>
                <a:cs typeface="Calibri" charset="0"/>
              </a:rPr>
              <a:t>Modeling Eccentricity: Time Evolution</a:t>
            </a:r>
          </a:p>
        </p:txBody>
      </p:sp>
      <p:pic>
        <p:nvPicPr>
          <p:cNvPr id="2150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1592263"/>
            <a:ext cx="74041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2497219"/>
            <a:ext cx="60198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04"/>
          <a:stretch>
            <a:fillRect/>
          </a:stretch>
        </p:blipFill>
        <p:spPr bwMode="auto">
          <a:xfrm>
            <a:off x="304800" y="3640623"/>
            <a:ext cx="7740898" cy="244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24775" y="4267200"/>
            <a:ext cx="1419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 Light" charset="0"/>
                <a:ea typeface="Calibri Light" charset="0"/>
                <a:cs typeface="Calibri Light" charset="0"/>
              </a:rPr>
              <a:t>Same masses,  initial frequency, and initial separation</a:t>
            </a:r>
            <a:endParaRPr lang="en-US" sz="1400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SURF 2018</a:t>
            </a:r>
            <a:endParaRPr lang="en-US"/>
          </a:p>
        </p:txBody>
      </p:sp>
      <p:sp>
        <p:nvSpPr>
          <p:cNvPr id="2765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309" y="7763228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2"/>
              <a:buChar char="l"/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charset="2"/>
              <a:buChar char="l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72D7634-83E3-5F4D-978B-62038FEBA973}" type="slidenum">
              <a:rPr lang="en-US" altLang="en-US" sz="1400">
                <a:solidFill>
                  <a:schemeClr val="bg1">
                    <a:lumMod val="65000"/>
                  </a:schemeClr>
                </a:solidFill>
                <a:latin typeface="Calibri Light" charset="0"/>
                <a:ea typeface="Calibri Light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en-US" sz="1400" dirty="0">
              <a:solidFill>
                <a:schemeClr val="bg1">
                  <a:lumMod val="65000"/>
                </a:schemeClr>
              </a:solidFill>
              <a:latin typeface="Calibri Light" charset="0"/>
              <a:ea typeface="Calibri Light" charset="0"/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4114800" cy="1143000"/>
          </a:xfrm>
        </p:spPr>
        <p:txBody>
          <a:bodyPr/>
          <a:lstStyle/>
          <a:p>
            <a:r>
              <a:rPr lang="en-US" altLang="en-US" smtClean="0">
                <a:latin typeface="Calibri" charset="0"/>
                <a:ea typeface="Calibri" charset="0"/>
                <a:cs typeface="Calibri" charset="0"/>
              </a:rPr>
              <a:t>My Waveform</a:t>
            </a: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7652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4" t="-4974"/>
          <a:stretch/>
        </p:blipFill>
        <p:spPr bwMode="auto">
          <a:xfrm>
            <a:off x="457200" y="1219200"/>
            <a:ext cx="401002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1524000" y="4724400"/>
            <a:ext cx="2209800" cy="12192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6036118"/>
            <a:ext cx="3324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Bursts at </a:t>
            </a:r>
            <a:r>
              <a:rPr lang="en-US" sz="20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periastron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passage</a:t>
            </a:r>
            <a:endParaRPr lang="en-US" sz="2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Simona Miller</a:t>
            </a:r>
            <a:endParaRPr lang="en-US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648200" y="76200"/>
            <a:ext cx="0" cy="6019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25" y="610095"/>
            <a:ext cx="2630517" cy="5278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10211</TotalTime>
  <Words>1483</Words>
  <Application>Microsoft Macintosh PowerPoint</Application>
  <PresentationFormat>On-screen Show (4:3)</PresentationFormat>
  <Paragraphs>306</Paragraphs>
  <Slides>32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Calibri</vt:lpstr>
      <vt:lpstr>Calibri Light</vt:lpstr>
      <vt:lpstr>Courier New</vt:lpstr>
      <vt:lpstr>Helvetica</vt:lpstr>
      <vt:lpstr>Monotype Sorts</vt:lpstr>
      <vt:lpstr>ＭＳ Ｐゴシック</vt:lpstr>
      <vt:lpstr>Times New Roman</vt:lpstr>
      <vt:lpstr>Wingdings</vt:lpstr>
      <vt:lpstr>Default Design</vt:lpstr>
      <vt:lpstr>Photo Editor Photo</vt:lpstr>
      <vt:lpstr>PowerPoint Presentation</vt:lpstr>
      <vt:lpstr>Outline</vt:lpstr>
      <vt:lpstr>Background</vt:lpstr>
      <vt:lpstr>Background</vt:lpstr>
      <vt:lpstr>PowerPoint Presentation</vt:lpstr>
      <vt:lpstr>Modeling Eccentricity</vt:lpstr>
      <vt:lpstr>Modeling Eccentricity: Orbits</vt:lpstr>
      <vt:lpstr>Modeling Eccentricity: Time Evolution</vt:lpstr>
      <vt:lpstr>My Waveform</vt:lpstr>
      <vt:lpstr>My Waveform</vt:lpstr>
      <vt:lpstr>Modeling Eccentricity: Phase Angle Evolution</vt:lpstr>
      <vt:lpstr>Modeling Eccentricity: Phase Evolution</vt:lpstr>
      <vt:lpstr>PowerPoint Presentation</vt:lpstr>
      <vt:lpstr>Methodology</vt:lpstr>
      <vt:lpstr>Extracting an eccentric signal with a circular template: Lost SNR</vt:lpstr>
      <vt:lpstr>Extracting an eccentric signal with a circular template: Likelihood Distributions</vt:lpstr>
      <vt:lpstr>Extracting an eccentric signal with an eccentric template: 1D</vt:lpstr>
      <vt:lpstr>Extracting an eccentric signal with an eccentric template: 1D</vt:lpstr>
      <vt:lpstr>Extracting an eccentric signal with an eccentric template: 2D</vt:lpstr>
      <vt:lpstr>PowerPoint Presentation</vt:lpstr>
      <vt:lpstr>Conclusions</vt:lpstr>
      <vt:lpstr>References</vt:lpstr>
      <vt:lpstr>Acknowledgements</vt:lpstr>
      <vt:lpstr>Comparing My Model with EccentricTD</vt:lpstr>
      <vt:lpstr>EccentricFD: Frequency Domain</vt:lpstr>
      <vt:lpstr>Phase Evolution</vt:lpstr>
      <vt:lpstr>Phase Evolution</vt:lpstr>
      <vt:lpstr>Confidence Levels at Lower SNRs</vt:lpstr>
      <vt:lpstr>PowerPoint Presentation</vt:lpstr>
      <vt:lpstr>More Degeneracies: Mass Ratio</vt:lpstr>
      <vt:lpstr>More Degeneracies: Spin?</vt:lpstr>
      <vt:lpstr>Problems when Comparing Spinning and Eccentric Templates</vt:lpstr>
    </vt:vector>
  </TitlesOfParts>
  <Company>California Institute of Technology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H. Sanders</dc:creator>
  <cp:lastModifiedBy>Ansel Miller</cp:lastModifiedBy>
  <cp:revision>88</cp:revision>
  <cp:lastPrinted>1999-10-01T21:59:04Z</cp:lastPrinted>
  <dcterms:created xsi:type="dcterms:W3CDTF">2002-09-05T00:08:29Z</dcterms:created>
  <dcterms:modified xsi:type="dcterms:W3CDTF">2018-08-24T05:23:23Z</dcterms:modified>
</cp:coreProperties>
</file>