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m4v" ContentType="video/unknown"/>
  <Default Extension="emf" ContentType="image/x-emf"/>
  <Default Extension="mp4" ContentType="video/unknown"/>
  <Default Extension="jpe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278" r:id="rId3"/>
    <p:sldId id="257" r:id="rId4"/>
    <p:sldId id="258" r:id="rId5"/>
    <p:sldId id="262" r:id="rId6"/>
    <p:sldId id="263" r:id="rId7"/>
    <p:sldId id="265" r:id="rId8"/>
    <p:sldId id="266" r:id="rId9"/>
    <p:sldId id="264" r:id="rId10"/>
    <p:sldId id="259" r:id="rId11"/>
    <p:sldId id="267" r:id="rId12"/>
    <p:sldId id="269" r:id="rId13"/>
    <p:sldId id="270" r:id="rId14"/>
    <p:sldId id="268" r:id="rId15"/>
    <p:sldId id="283" r:id="rId16"/>
    <p:sldId id="284" r:id="rId17"/>
    <p:sldId id="271" r:id="rId18"/>
    <p:sldId id="275" r:id="rId19"/>
    <p:sldId id="260" r:id="rId20"/>
    <p:sldId id="279" r:id="rId21"/>
    <p:sldId id="274" r:id="rId22"/>
    <p:sldId id="280" r:id="rId23"/>
    <p:sldId id="286" r:id="rId24"/>
    <p:sldId id="285" r:id="rId25"/>
    <p:sldId id="276" r:id="rId26"/>
    <p:sldId id="277" r:id="rId27"/>
    <p:sldId id="282" r:id="rId28"/>
    <p:sldId id="287" r:id="rId29"/>
    <p:sldId id="261" r:id="rId30"/>
    <p:sldId id="281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1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handoutMaster" Target="handoutMasters/handout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54D5A7-DAF2-DE45-98A9-7435433F10F7}" type="datetimeFigureOut">
              <a:rPr lang="en-US" smtClean="0"/>
              <a:t>7/19/18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248CD6-035A-6048-9B3F-A627BAA43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405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C96D0-8669-CB46-B37F-A195E9AE8238}" type="datetimeFigureOut">
              <a:rPr lang="en-US" smtClean="0"/>
              <a:t>7/19/18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AC9D3-9D7A-684F-ADF7-C3BA908A7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0276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5AD35-B27C-F747-B342-42C1C89C0401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035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B95A0-D0E5-374B-B9DC-DB9477E8D81E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0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8209-5815-0145-B5AB-AA25BDAFDE99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259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EF59A-B2D9-D740-B2D4-C2BDDFDBF721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0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F113F-77EB-7449-AC60-510AD9EF9896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430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E7A2FA-1C5F-424F-98B3-0452BAD05D47}" type="datetime1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720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BBBCD-B0E4-6A43-952A-794FA021F64E}" type="datetime1">
              <a:rPr lang="en-US" smtClean="0"/>
              <a:t>7/19/18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5109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968E3-DC99-764A-B43E-56B928832D28}" type="datetime1">
              <a:rPr lang="en-US" smtClean="0"/>
              <a:t>7/19/18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655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DDF93-4167-7D45-BD9E-E4B9C8CF3F2D}" type="datetime1">
              <a:rPr lang="en-US" smtClean="0"/>
              <a:t>7/19/18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9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FE476-A855-AF45-9725-CA122869B5B5}" type="datetime1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34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F4DD2-E9EB-834D-B6AA-214BF2A1A209}" type="datetime1">
              <a:rPr lang="en-US" smtClean="0"/>
              <a:t>7/19/18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474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D3A237-597B-B54F-A3E9-1E09A226DD33}" type="datetime1">
              <a:rPr lang="en-US" smtClean="0"/>
              <a:t>7/19/18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3C4BC-16F4-1C4A-B938-CED1960D7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1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mpifr-bonn.mpg.de/research/fundamental/forces" TargetMode="Externa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sci.esa.int/loft/49338-equation-of-state-for-neutron-stars/" TargetMode="External"/><Relationship Id="rId3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2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.m4v"/><Relationship Id="rId2" Type="http://schemas.openxmlformats.org/officeDocument/2006/relationships/video" Target="../media/media1.m4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9.png"/><Relationship Id="rId1" Type="http://schemas.microsoft.com/office/2007/relationships/media" Target="../media/media5.m4v"/><Relationship Id="rId2" Type="http://schemas.openxmlformats.org/officeDocument/2006/relationships/video" Target="../media/media5.m4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Neutron stars and black holes: the relics of massive stars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44637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Evan Goetz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Detector Scientist, LIGO Hanford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60576" y="6275956"/>
            <a:ext cx="1673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LIGO-G1801452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497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stars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75034" y="1383562"/>
            <a:ext cx="376896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Proposed in 1933 by Baade and </a:t>
            </a:r>
            <a:r>
              <a:rPr lang="en-US" sz="2400" dirty="0" err="1" smtClean="0"/>
              <a:t>Zwicky</a:t>
            </a:r>
            <a:endParaRPr lang="en-US" sz="2400" dirty="0" smtClean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Dense, relic of massive star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Supported by neutron degeneracy pressure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Made up of mostly neutrons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Very </a:t>
            </a:r>
            <a:r>
              <a:rPr lang="en-US" sz="2400" dirty="0"/>
              <a:t>strong magnetic </a:t>
            </a:r>
            <a:r>
              <a:rPr lang="en-US" sz="2400" dirty="0" smtClean="0"/>
              <a:t>fields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Interesting: an isolated neutron decays to a proton in approx. 11 min.; why doesn’t a NS decay?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4953" y="6497192"/>
            <a:ext cx="60592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http://www.mpifr-bonn.mpg.de/research/fundamental/forces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2" y="1273135"/>
            <a:ext cx="5190957" cy="525223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06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nfPlot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97" y="2059755"/>
            <a:ext cx="6250420" cy="468781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Known neutron stars (pulsars)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98472" y="2036127"/>
            <a:ext cx="5136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ATNF catalog: 2636 pulsars (July 2018) and counting!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5829" y="1519734"/>
            <a:ext cx="8312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First pulsar discovered in 1967 in Jocelyn Bell and Antony Hewish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3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Observing pulsars (EM)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76581" y="6476198"/>
            <a:ext cx="1450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dirty="0" err="1" smtClean="0"/>
              <a:t>ikipedia.org</a:t>
            </a:r>
            <a:endParaRPr lang="en-US" dirty="0"/>
          </a:p>
        </p:txBody>
      </p:sp>
      <p:pic>
        <p:nvPicPr>
          <p:cNvPr id="4" name="Picture 3" descr="pulsar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43" y="1417638"/>
            <a:ext cx="3868695" cy="29015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115" y="1141083"/>
            <a:ext cx="3972126" cy="4343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822" y="4319159"/>
            <a:ext cx="2004627" cy="25388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4452" y="4578429"/>
            <a:ext cx="3739548" cy="2267101"/>
          </a:xfrm>
          <a:prstGeom prst="rect">
            <a:avLst/>
          </a:prstGeom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7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Fascination with neutron stars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Matter under extreme conditions</a:t>
            </a:r>
          </a:p>
          <a:p>
            <a:r>
              <a:rPr lang="en-US" dirty="0" smtClean="0"/>
              <a:t>Probe fundamental physics</a:t>
            </a:r>
          </a:p>
          <a:p>
            <a:r>
              <a:rPr lang="en-US" dirty="0" smtClean="0"/>
              <a:t>Structure of neutron star</a:t>
            </a:r>
          </a:p>
          <a:p>
            <a:r>
              <a:rPr lang="en-US" dirty="0" smtClean="0"/>
              <a:t>Equation of state</a:t>
            </a:r>
          </a:p>
          <a:p>
            <a:pPr lvl="1"/>
            <a:r>
              <a:rPr lang="en-US" dirty="0" smtClean="0"/>
              <a:t>Pressure </a:t>
            </a:r>
            <a:r>
              <a:rPr lang="en-US" dirty="0" err="1" smtClean="0"/>
              <a:t>vs</a:t>
            </a:r>
            <a:r>
              <a:rPr lang="en-US" dirty="0" smtClean="0"/>
              <a:t> density</a:t>
            </a:r>
          </a:p>
          <a:p>
            <a:pPr lvl="1"/>
            <a:r>
              <a:rPr lang="en-US" dirty="0" smtClean="0"/>
              <a:t>Mass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smtClean="0"/>
              <a:t>radius</a:t>
            </a:r>
          </a:p>
          <a:p>
            <a:r>
              <a:rPr lang="en-US" dirty="0" smtClean="0"/>
              <a:t>Another equation of state: ideal gas law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PV_=_nR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63" y="5707181"/>
            <a:ext cx="1841450" cy="27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11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 of state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5943" y="6438151"/>
            <a:ext cx="6314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http://sci.esa.int/loft/49338-equation-of-state-for-neutron-stars/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943" y="1318500"/>
            <a:ext cx="6564734" cy="50241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964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August 17, 2017, 5:41 am PDT</a:t>
            </a:r>
            <a:endParaRPr lang="en-US" dirty="0"/>
          </a:p>
        </p:txBody>
      </p:sp>
      <p:pic>
        <p:nvPicPr>
          <p:cNvPr id="5" name="GW170817_AnimatedSpectrogram_Data_Credi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179" y="6438271"/>
            <a:ext cx="243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Credit: LSC-Virgo Collaboration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FE5-D7F7-2046-B648-0D6F9980027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22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August 17, 2017, 5:41 am PDT</a:t>
            </a:r>
          </a:p>
        </p:txBody>
      </p:sp>
      <p:pic>
        <p:nvPicPr>
          <p:cNvPr id="3" name="GW170817_AnimatedSpectrogram_Template_Credit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5179" y="6438271"/>
            <a:ext cx="2436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LSC-Virgo Collaboration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FE5-D7F7-2046-B648-0D6F998002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62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Equation of state measured in GWs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218" y="1417638"/>
            <a:ext cx="5626503" cy="5438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444" y="6441599"/>
            <a:ext cx="2498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arXiv:1805.11581 [gr-qc]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113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Tidal deformations impact GW waveform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046" y="3330950"/>
            <a:ext cx="5609954" cy="3527050"/>
          </a:xfrm>
          <a:prstGeom prst="rect">
            <a:avLst/>
          </a:prstGeom>
        </p:spPr>
      </p:pic>
      <p:pic>
        <p:nvPicPr>
          <p:cNvPr id="4" name="Picture 3" descr="dephas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5747484" cy="19923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261" y="6312765"/>
            <a:ext cx="2381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J. </a:t>
            </a:r>
            <a:r>
              <a:rPr lang="en-US" dirty="0" smtClean="0"/>
              <a:t>Read LIGO</a:t>
            </a:r>
            <a:r>
              <a:rPr lang="en-US" dirty="0" smtClean="0"/>
              <a:t>-G1702037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090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Black holes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Understood early on from mathematics of GR</a:t>
            </a:r>
          </a:p>
          <a:p>
            <a:r>
              <a:rPr lang="en-US" dirty="0" smtClean="0"/>
              <a:t>Completely described by 3 physical values:</a:t>
            </a:r>
          </a:p>
          <a:p>
            <a:pPr lvl="1"/>
            <a:r>
              <a:rPr lang="en-US" dirty="0" smtClean="0"/>
              <a:t>Mass, angular momentum, electric charge</a:t>
            </a:r>
          </a:p>
          <a:p>
            <a:r>
              <a:rPr lang="en-US" dirty="0" smtClean="0"/>
              <a:t>At first, the idea seemed crazy: singularities?!</a:t>
            </a:r>
          </a:p>
          <a:p>
            <a:r>
              <a:rPr lang="en-US" dirty="0"/>
              <a:t>D</a:t>
            </a:r>
            <a:r>
              <a:rPr lang="en-US" dirty="0" smtClean="0"/>
              <a:t>oes nature really create such objects?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98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Some </a:t>
            </a:r>
            <a:r>
              <a:rPr lang="en-US" dirty="0" smtClean="0"/>
              <a:t>cool things </a:t>
            </a:r>
            <a:r>
              <a:rPr lang="en-US" dirty="0"/>
              <a:t>about General Relativity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Solutions to equations </a:t>
            </a:r>
            <a:r>
              <a:rPr lang="en-US" sz="2400" dirty="0" smtClean="0"/>
              <a:t>predict orbital motion, bending of light, weird time effects, black holes, etc.</a:t>
            </a:r>
          </a:p>
          <a:p>
            <a:r>
              <a:rPr lang="en-US" sz="2400" dirty="0" err="1" smtClean="0"/>
              <a:t>Spacetime</a:t>
            </a:r>
            <a:r>
              <a:rPr lang="en-US" sz="2400" dirty="0" smtClean="0"/>
              <a:t> </a:t>
            </a:r>
            <a:r>
              <a:rPr lang="en-US" sz="2400" dirty="0"/>
              <a:t>is dynamical: gravitational waves</a:t>
            </a:r>
          </a:p>
          <a:p>
            <a:endParaRPr lang="en-US" sz="2400" dirty="0"/>
          </a:p>
        </p:txBody>
      </p:sp>
      <p:pic>
        <p:nvPicPr>
          <p:cNvPr id="4" name="Black Hole Merger Simulation v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0273" y="2890439"/>
            <a:ext cx="6983454" cy="39281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19757" y="5724092"/>
            <a:ext cx="1869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Credit: </a:t>
            </a:r>
            <a:r>
              <a:rPr lang="en-US" sz="1400" dirty="0" err="1" smtClean="0"/>
              <a:t>ligo.caltech.edu</a:t>
            </a:r>
            <a:endParaRPr lang="en-US" sz="1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FE5-D7F7-2046-B648-0D6F9980027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56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evidence: Cygnus X-1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l="5384" r="5384"/>
          <a:stretch>
            <a:fillRect/>
          </a:stretch>
        </p:blipFill>
        <p:spPr/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X-ray source discovered in 1964</a:t>
            </a:r>
          </a:p>
          <a:p>
            <a:r>
              <a:rPr lang="en-US" dirty="0" smtClean="0"/>
              <a:t>Few years later found to be in a binary</a:t>
            </a:r>
          </a:p>
          <a:p>
            <a:r>
              <a:rPr lang="en-US" dirty="0" smtClean="0"/>
              <a:t>Rapid x-ray variability (few times per second)</a:t>
            </a:r>
          </a:p>
          <a:p>
            <a:r>
              <a:rPr lang="en-US" dirty="0" smtClean="0"/>
              <a:t>Implies small size (light crossing time)</a:t>
            </a:r>
          </a:p>
          <a:p>
            <a:r>
              <a:rPr lang="en-US" dirty="0" smtClean="0"/>
              <a:t>Because </a:t>
            </a:r>
            <a:br>
              <a:rPr lang="en-US" dirty="0" smtClean="0"/>
            </a:br>
            <a:r>
              <a:rPr lang="en-US" dirty="0" smtClean="0"/>
              <a:t>the object has to be a BH</a:t>
            </a:r>
          </a:p>
          <a:p>
            <a:endParaRPr lang="en-US" dirty="0" smtClean="0"/>
          </a:p>
        </p:txBody>
      </p:sp>
      <p:pic>
        <p:nvPicPr>
          <p:cNvPr id="10" name="Picture 9" descr="M_sim14M_od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536" y="5200385"/>
            <a:ext cx="1671200" cy="3098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7276" y="6367979"/>
            <a:ext cx="868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Cyg</a:t>
            </a:r>
            <a:r>
              <a:rPr lang="en-US" dirty="0" smtClean="0"/>
              <a:t> X-1 was the subject of the infamous Hawking-Thorne bet; Hawking conceded the bet </a:t>
            </a:r>
            <a:r>
              <a:rPr lang="en-US" dirty="0" smtClean="0">
                <a:sym typeface="Wingdings"/>
              </a:rPr>
              <a:t>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401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Supermassive black holes</a:t>
            </a:r>
            <a:endParaRPr lang="en-US" dirty="0"/>
          </a:p>
        </p:txBody>
      </p:sp>
      <p:pic>
        <p:nvPicPr>
          <p:cNvPr id="5" name="2018_orbit_animation_wide_shor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19441"/>
            <a:ext cx="9144000" cy="5183187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4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evidence: GW150914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7E60-C651-634C-8411-9FC19EF5BFBA}" type="slidenum">
              <a:rPr lang="en-US" smtClean="0"/>
              <a:t>22</a:t>
            </a:fld>
            <a:endParaRPr lang="en-US"/>
          </a:p>
        </p:txBody>
      </p:sp>
      <p:pic>
        <p:nvPicPr>
          <p:cNvPr id="4" name="ligo20160211v2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4176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212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Colliding neutron stars and black holes</a:t>
            </a:r>
            <a:endParaRPr lang="en-US" dirty="0"/>
          </a:p>
        </p:txBody>
      </p:sp>
      <p:pic>
        <p:nvPicPr>
          <p:cNvPr id="7" name="GW170817_and_BBH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9C0FE5-D7F7-2046-B648-0D6F9980027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8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Compact binary coalescence GW waveform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Rich, detailed information carried in the </a:t>
            </a:r>
            <a:r>
              <a:rPr lang="en-US" dirty="0" err="1" smtClean="0"/>
              <a:t>inspiral</a:t>
            </a:r>
            <a:r>
              <a:rPr lang="en-US" dirty="0" smtClean="0"/>
              <a:t>, merger, and </a:t>
            </a:r>
            <a:r>
              <a:rPr lang="en-US" dirty="0" err="1" smtClean="0"/>
              <a:t>ringdown</a:t>
            </a:r>
            <a:endParaRPr lang="en-US" dirty="0" smtClean="0"/>
          </a:p>
          <a:p>
            <a:r>
              <a:rPr lang="en-US" dirty="0" err="1" smtClean="0"/>
              <a:t>Inspiral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Distance to source, spin of components, precession, masses, tidal distortion</a:t>
            </a:r>
          </a:p>
          <a:p>
            <a:r>
              <a:rPr lang="en-US" dirty="0" smtClean="0"/>
              <a:t>Merger:</a:t>
            </a:r>
          </a:p>
          <a:p>
            <a:pPr lvl="1"/>
            <a:r>
              <a:rPr lang="en-US" dirty="0" smtClean="0"/>
              <a:t>Total mass, tidal distortion, progenitor of remnant</a:t>
            </a:r>
          </a:p>
          <a:p>
            <a:r>
              <a:rPr lang="en-US" dirty="0" err="1" smtClean="0"/>
              <a:t>Ringdown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Final mass, remnant formation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0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remnants and mergers</a:t>
            </a:r>
            <a:endParaRPr lang="en-US" dirty="0"/>
          </a:p>
        </p:txBody>
      </p:sp>
      <p:pic>
        <p:nvPicPr>
          <p:cNvPr id="5" name="Picture 4" descr="Masses_of_Dead_Stars_LIGO_Vir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6170"/>
            <a:ext cx="9144000" cy="434050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50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Narrowing in on NS equation of state </a:t>
            </a:r>
            <a:r>
              <a:rPr lang="mr-IN" dirty="0" smtClean="0"/>
              <a:t>–</a:t>
            </a:r>
            <a:r>
              <a:rPr lang="en-US" dirty="0" smtClean="0"/>
              <a:t> more observations will help; continuous GWs?</a:t>
            </a:r>
          </a:p>
          <a:p>
            <a:r>
              <a:rPr lang="en-US" dirty="0" smtClean="0"/>
              <a:t>Merging NSs can provide an alternative measurement of the Hubble constant; will it resolve the tension from current EM measurements?</a:t>
            </a:r>
          </a:p>
          <a:p>
            <a:r>
              <a:rPr lang="en-US" dirty="0" smtClean="0"/>
              <a:t>How do supermassive BHs form? Are there intermediate mass BHs?</a:t>
            </a:r>
          </a:p>
          <a:p>
            <a:r>
              <a:rPr lang="en-US" dirty="0" smtClean="0"/>
              <a:t>Can GWs help answer fundamental questions about the nature of BHs?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00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Other really cool things about GR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Physicists are using the accurate pulse arrival times of several pulsars to create a galactic-scale GW detector (Pulsar Timing Array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Black holes obey the laws of thermodynamics and can “evaporate” (Hawking radiation)</a:t>
            </a:r>
            <a:endParaRPr lang="en-US" dirty="0" smtClean="0"/>
          </a:p>
          <a:p>
            <a:r>
              <a:rPr lang="en-US" dirty="0" smtClean="0"/>
              <a:t>When compact objects merge, a DC shift in gravitational potential may be observed (gravitational memory)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09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Volunteer computing: </a:t>
            </a:r>
            <a:r>
              <a:rPr lang="en-US" dirty="0" err="1" smtClean="0"/>
              <a:t>Einstein@home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C7E60-C651-634C-8411-9FC19EF5BFBA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559" y="1307745"/>
            <a:ext cx="7314882" cy="548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464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Death of a massive star is not the end of scientific study</a:t>
            </a:r>
          </a:p>
          <a:p>
            <a:r>
              <a:rPr lang="en-US" dirty="0" smtClean="0"/>
              <a:t>Neutron stars and black holes provide rich environment of studying extremes physics not achievable in the lab</a:t>
            </a:r>
          </a:p>
          <a:p>
            <a:r>
              <a:rPr lang="en-US" dirty="0" smtClean="0"/>
              <a:t>GWs provide unique insight and complement EM observations</a:t>
            </a:r>
          </a:p>
          <a:p>
            <a:r>
              <a:rPr lang="en-US" dirty="0" smtClean="0"/>
              <a:t>Era of multi-messenger astronomy is here and you can get involved!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5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93716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Stellar evolution</a:t>
            </a:r>
          </a:p>
          <a:p>
            <a:r>
              <a:rPr lang="en-US" dirty="0" smtClean="0"/>
              <a:t>Neutron stars</a:t>
            </a:r>
          </a:p>
          <a:p>
            <a:r>
              <a:rPr lang="en-US" dirty="0" smtClean="0"/>
              <a:t>Black holes</a:t>
            </a:r>
          </a:p>
          <a:p>
            <a:r>
              <a:rPr lang="en-US" dirty="0" smtClean="0"/>
              <a:t>Gravitational waves</a:t>
            </a:r>
            <a:endParaRPr lang="en-US" dirty="0"/>
          </a:p>
        </p:txBody>
      </p:sp>
      <p:pic>
        <p:nvPicPr>
          <p:cNvPr id="4" name="Picture 3" descr="IMG_647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37360"/>
            <a:ext cx="9144000" cy="33206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6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3" name="Picture 2" descr="GravityWaves_StillImage_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69" y="1427250"/>
            <a:ext cx="8743262" cy="492338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4EBA3-953F-0C43-83A6-BB94D384FC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8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Stellar evolution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42" y="1202236"/>
            <a:ext cx="6959917" cy="5655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56472" y="5738485"/>
            <a:ext cx="186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www.jpl.nasa.gov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266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HR diagram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229" y="1296187"/>
            <a:ext cx="4883542" cy="55618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6473118" y="5948015"/>
            <a:ext cx="1450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</a:t>
            </a:r>
            <a:r>
              <a:rPr lang="en-US" dirty="0" err="1" smtClean="0"/>
              <a:t>ikipedia.org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19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Nuclear fuel burning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31" y="1766834"/>
            <a:ext cx="3445523" cy="49071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7424" y="1711618"/>
            <a:ext cx="4336575" cy="43365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1531" y="1288319"/>
            <a:ext cx="9212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p-p chain fusion (low mass stars)                          CNO cycle fusion (higher mass stars)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4041390" y="6048193"/>
            <a:ext cx="507232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Just examples, many other nuclear pathways</a:t>
            </a:r>
            <a:r>
              <a:rPr lang="mr-IN" sz="2000" dirty="0" smtClean="0"/>
              <a:t>…</a:t>
            </a:r>
            <a:endParaRPr lang="en-US" sz="2000" dirty="0" smtClean="0"/>
          </a:p>
          <a:p>
            <a:r>
              <a:rPr lang="en-US" dirty="0" err="1" smtClean="0"/>
              <a:t>wikipedia.org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6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of a star goes 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5744"/>
            <a:ext cx="4287954" cy="28568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9937" y="1877886"/>
            <a:ext cx="2736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Triple-alpha process</a:t>
            </a:r>
          </a:p>
          <a:p>
            <a:r>
              <a:rPr lang="en-US" dirty="0" smtClean="0"/>
              <a:t>(near end of low mass star)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804397" y="1656411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 stages of a high mass star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8420" y="6339747"/>
            <a:ext cx="1450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wikipedia.org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363" y="2025743"/>
            <a:ext cx="4382256" cy="43822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29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life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42" y="1202236"/>
            <a:ext cx="6959917" cy="56557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56472" y="5738485"/>
            <a:ext cx="1869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www.jpl.nasa.gov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552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Tale of a massive star end of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Exact physics of collapse/SN is very complicated</a:t>
            </a:r>
            <a:r>
              <a:rPr lang="en-US" dirty="0" smtClean="0"/>
              <a:t>!</a:t>
            </a:r>
          </a:p>
          <a:p>
            <a:r>
              <a:rPr lang="en-US" dirty="0" smtClean="0"/>
              <a:t>“Useless” iron core of star</a:t>
            </a:r>
          </a:p>
          <a:p>
            <a:r>
              <a:rPr lang="en-US" dirty="0" smtClean="0"/>
              <a:t>Hydrostatic equilibrium fails and star collapses</a:t>
            </a:r>
          </a:p>
          <a:p>
            <a:r>
              <a:rPr lang="en-US" dirty="0" smtClean="0"/>
              <a:t>Inverse beta decay as core collapses</a:t>
            </a:r>
          </a:p>
          <a:p>
            <a:r>
              <a:rPr lang="en-US" dirty="0" smtClean="0"/>
              <a:t>Shock wave results in supernova explosion</a:t>
            </a:r>
          </a:p>
          <a:p>
            <a:r>
              <a:rPr lang="en-US" dirty="0" smtClean="0"/>
              <a:t>Collapsing core may halt because of neutron degeneracy pressure </a:t>
            </a:r>
            <a:r>
              <a:rPr lang="mr-IN" dirty="0" smtClean="0"/>
              <a:t>–</a:t>
            </a:r>
            <a:r>
              <a:rPr lang="en-US" dirty="0" smtClean="0"/>
              <a:t> neutron star</a:t>
            </a:r>
          </a:p>
          <a:p>
            <a:r>
              <a:rPr lang="en-US" dirty="0" smtClean="0"/>
              <a:t>Collapse may continue </a:t>
            </a:r>
            <a:r>
              <a:rPr lang="mr-IN" dirty="0" smtClean="0"/>
              <a:t>–</a:t>
            </a:r>
            <a:r>
              <a:rPr lang="en-US" dirty="0" smtClean="0"/>
              <a:t> black hole</a:t>
            </a:r>
          </a:p>
        </p:txBody>
      </p:sp>
      <p:pic>
        <p:nvPicPr>
          <p:cNvPr id="6" name="Picture 5" descr="10M_odot_lesssi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764" y="5042244"/>
            <a:ext cx="2377418" cy="261666"/>
          </a:xfrm>
          <a:prstGeom prst="rect">
            <a:avLst/>
          </a:prstGeom>
        </p:spPr>
      </p:pic>
      <p:pic>
        <p:nvPicPr>
          <p:cNvPr id="9" name="Picture 8" descr="M_gtrsim_30M_od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278" y="5538378"/>
            <a:ext cx="1535269" cy="3018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3C4BC-16F4-1C4A-B938-CED1960D7229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 descr="p_+_e^-_rightar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391" y="3466033"/>
            <a:ext cx="2096751" cy="24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0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5033</TotalTime>
  <Words>796</Words>
  <Application>Microsoft Macintosh PowerPoint</Application>
  <PresentationFormat>On-screen Show (4:3)</PresentationFormat>
  <Paragraphs>137</Paragraphs>
  <Slides>30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Neutron stars and black holes: the relics of massive stars </vt:lpstr>
      <vt:lpstr>Some cool things about General Relativity</vt:lpstr>
      <vt:lpstr>Outline</vt:lpstr>
      <vt:lpstr>Stellar evolution</vt:lpstr>
      <vt:lpstr>HR diagram</vt:lpstr>
      <vt:lpstr>Nuclear fuel burning</vt:lpstr>
      <vt:lpstr>Life of a star goes on</vt:lpstr>
      <vt:lpstr>End of life</vt:lpstr>
      <vt:lpstr>Tale of a massive star end of life</vt:lpstr>
      <vt:lpstr>Neutron stars</vt:lpstr>
      <vt:lpstr>Known neutron stars (pulsars)</vt:lpstr>
      <vt:lpstr>Observing pulsars (EM)</vt:lpstr>
      <vt:lpstr>Fascination with neutron stars</vt:lpstr>
      <vt:lpstr>Equation of state</vt:lpstr>
      <vt:lpstr>August 17, 2017, 5:41 am PDT</vt:lpstr>
      <vt:lpstr>August 17, 2017, 5:41 am PDT</vt:lpstr>
      <vt:lpstr>Equation of state measured in GWs</vt:lpstr>
      <vt:lpstr>Tidal deformations impact GW waveform</vt:lpstr>
      <vt:lpstr>Black holes</vt:lpstr>
      <vt:lpstr>First evidence: Cygnus X-1</vt:lpstr>
      <vt:lpstr>Supermassive black holes</vt:lpstr>
      <vt:lpstr>Direct evidence: GW150914</vt:lpstr>
      <vt:lpstr>Colliding neutron stars and black holes</vt:lpstr>
      <vt:lpstr>Compact binary coalescence GW waveform</vt:lpstr>
      <vt:lpstr>Stellar remnants and mergers</vt:lpstr>
      <vt:lpstr>Open questions</vt:lpstr>
      <vt:lpstr>Other really cool things about GR</vt:lpstr>
      <vt:lpstr>Volunteer computing: Einstein@home</vt:lpstr>
      <vt:lpstr>Summary</vt:lpstr>
      <vt:lpstr>Thank you!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 stars, black holes, </dc:title>
  <dc:creator>Evan</dc:creator>
  <cp:lastModifiedBy>Evan</cp:lastModifiedBy>
  <cp:revision>49</cp:revision>
  <dcterms:created xsi:type="dcterms:W3CDTF">2018-07-15T16:14:41Z</dcterms:created>
  <dcterms:modified xsi:type="dcterms:W3CDTF">2018-07-19T19:24:27Z</dcterms:modified>
</cp:coreProperties>
</file>